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257" r:id="rId2"/>
    <p:sldId id="258" r:id="rId3"/>
    <p:sldId id="1206" r:id="rId4"/>
    <p:sldId id="1207" r:id="rId5"/>
    <p:sldId id="1215" r:id="rId6"/>
    <p:sldId id="305" r:id="rId7"/>
    <p:sldId id="1198" r:id="rId8"/>
    <p:sldId id="1199" r:id="rId9"/>
    <p:sldId id="309" r:id="rId10"/>
    <p:sldId id="1217" r:id="rId11"/>
    <p:sldId id="1218" r:id="rId12"/>
    <p:sldId id="1208" r:id="rId13"/>
    <p:sldId id="307" r:id="rId14"/>
    <p:sldId id="1209" r:id="rId15"/>
    <p:sldId id="313" r:id="rId16"/>
    <p:sldId id="496" r:id="rId17"/>
    <p:sldId id="1216" r:id="rId18"/>
    <p:sldId id="1201" r:id="rId19"/>
    <p:sldId id="501" r:id="rId20"/>
    <p:sldId id="509" r:id="rId21"/>
    <p:sldId id="1202" r:id="rId22"/>
    <p:sldId id="1174" r:id="rId23"/>
    <p:sldId id="1214" r:id="rId24"/>
    <p:sldId id="1210" r:id="rId25"/>
    <p:sldId id="1204" r:id="rId26"/>
    <p:sldId id="1179" r:id="rId27"/>
    <p:sldId id="1181" r:id="rId28"/>
    <p:sldId id="259" r:id="rId29"/>
    <p:sldId id="1197" r:id="rId30"/>
    <p:sldId id="1183" r:id="rId31"/>
    <p:sldId id="1184" r:id="rId32"/>
    <p:sldId id="1211" r:id="rId33"/>
    <p:sldId id="1186" r:id="rId34"/>
    <p:sldId id="1187" r:id="rId35"/>
    <p:sldId id="1188" r:id="rId36"/>
    <p:sldId id="1219" r:id="rId37"/>
    <p:sldId id="982" r:id="rId38"/>
    <p:sldId id="1050" r:id="rId39"/>
    <p:sldId id="1072" r:id="rId40"/>
    <p:sldId id="1076" r:id="rId41"/>
    <p:sldId id="1185" r:id="rId42"/>
    <p:sldId id="1203" r:id="rId43"/>
    <p:sldId id="1212" r:id="rId44"/>
    <p:sldId id="1220" r:id="rId45"/>
    <p:sldId id="546" r:id="rId46"/>
    <p:sldId id="547" r:id="rId47"/>
    <p:sldId id="548" r:id="rId48"/>
    <p:sldId id="554" r:id="rId49"/>
    <p:sldId id="549" r:id="rId50"/>
    <p:sldId id="550" r:id="rId51"/>
    <p:sldId id="553" r:id="rId52"/>
    <p:sldId id="555" r:id="rId53"/>
    <p:sldId id="552" r:id="rId54"/>
    <p:sldId id="561" r:id="rId55"/>
    <p:sldId id="564" r:id="rId56"/>
    <p:sldId id="278" r:id="rId57"/>
  </p:sldIdLst>
  <p:sldSz cx="12192000" cy="6858000"/>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丁爾昆" initials="丁爾昆" lastIdx="1" clrIdx="0">
    <p:extLst>
      <p:ext uri="{19B8F6BF-5375-455C-9EA6-DF929625EA0E}">
        <p15:presenceInfo xmlns:p15="http://schemas.microsoft.com/office/powerpoint/2012/main" userId="S-1-5-21-3835053072-2674692097-2461529452-76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6975"/>
    <a:srgbClr val="5B9BD5"/>
    <a:srgbClr val="ADBDC2"/>
    <a:srgbClr val="303030"/>
    <a:srgbClr val="202020"/>
    <a:srgbClr val="385723"/>
    <a:srgbClr val="7C7C7C"/>
    <a:srgbClr val="BF9000"/>
    <a:srgbClr val="A5A5A5"/>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4" d="100"/>
          <a:sy n="114" d="100"/>
        </p:scale>
        <p:origin x="186" y="108"/>
      </p:cViewPr>
      <p:guideLst/>
    </p:cSldViewPr>
  </p:slideViewPr>
  <p:notesTextViewPr>
    <p:cViewPr>
      <p:scale>
        <a:sx n="3" d="2"/>
        <a:sy n="3" d="2"/>
      </p:scale>
      <p:origin x="0" y="0"/>
    </p:cViewPr>
  </p:notesTextViewPr>
  <p:notesViewPr>
    <p:cSldViewPr snapToGrid="0">
      <p:cViewPr varScale="1">
        <p:scale>
          <a:sx n="80" d="100"/>
          <a:sy n="80" d="100"/>
        </p:scale>
        <p:origin x="401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D:\&#19969;&#29246;&#26118;\&#20491;&#20154;&#24037;&#20316;&#24409;&#22577;\&#32654;&#26085;&#31639;&#2433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19969;&#29246;&#26118;\&#20491;&#20154;&#24037;&#20316;&#24409;&#22577;\&#32654;&#26085;&#31639;&#24335;.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629991785739968E-2"/>
          <c:y val="1.3617703872842814E-2"/>
          <c:w val="0.93267686793725602"/>
          <c:h val="0.74998699884571196"/>
        </c:manualLayout>
      </c:layout>
      <c:barChart>
        <c:barDir val="col"/>
        <c:grouping val="clustered"/>
        <c:varyColors val="0"/>
        <c:ser>
          <c:idx val="0"/>
          <c:order val="0"/>
          <c:tx>
            <c:strRef>
              <c:f>工作表1!$A$21</c:f>
              <c:strCache>
                <c:ptCount val="1"/>
                <c:pt idx="0">
                  <c:v>2016</c:v>
                </c:pt>
              </c:strCache>
            </c:strRef>
          </c:tx>
          <c:spPr>
            <a:solidFill>
              <a:schemeClr val="accent1"/>
            </a:solidFill>
            <a:ln>
              <a:noFill/>
            </a:ln>
            <a:effectLst/>
          </c:spPr>
          <c:invertIfNegative val="0"/>
          <c:cat>
            <c:strRef>
              <c:f>工作表1!$B$20:$F$20</c:f>
              <c:strCache>
                <c:ptCount val="5"/>
                <c:pt idx="0">
                  <c:v>Q1</c:v>
                </c:pt>
                <c:pt idx="1">
                  <c:v>Q2</c:v>
                </c:pt>
                <c:pt idx="2">
                  <c:v>Q3</c:v>
                </c:pt>
                <c:pt idx="3">
                  <c:v>Q4</c:v>
                </c:pt>
                <c:pt idx="4">
                  <c:v>Year Total</c:v>
                </c:pt>
              </c:strCache>
            </c:strRef>
          </c:cat>
          <c:val>
            <c:numRef>
              <c:f>工作表1!$B$21:$F$21</c:f>
              <c:numCache>
                <c:formatCode>#,##0_ </c:formatCode>
                <c:ptCount val="5"/>
                <c:pt idx="0">
                  <c:v>5616</c:v>
                </c:pt>
                <c:pt idx="1">
                  <c:v>8279</c:v>
                </c:pt>
                <c:pt idx="2">
                  <c:v>5050</c:v>
                </c:pt>
                <c:pt idx="3">
                  <c:v>8228</c:v>
                </c:pt>
                <c:pt idx="4">
                  <c:v>27173</c:v>
                </c:pt>
              </c:numCache>
            </c:numRef>
          </c:val>
          <c:extLst>
            <c:ext xmlns:c16="http://schemas.microsoft.com/office/drawing/2014/chart" uri="{C3380CC4-5D6E-409C-BE32-E72D297353CC}">
              <c16:uniqueId val="{00000000-60E1-4571-B380-23C93C4CDFFC}"/>
            </c:ext>
          </c:extLst>
        </c:ser>
        <c:ser>
          <c:idx val="1"/>
          <c:order val="1"/>
          <c:tx>
            <c:strRef>
              <c:f>工作表1!$A$22</c:f>
              <c:strCache>
                <c:ptCount val="1"/>
                <c:pt idx="0">
                  <c:v>2017</c:v>
                </c:pt>
              </c:strCache>
            </c:strRef>
          </c:tx>
          <c:spPr>
            <a:solidFill>
              <a:schemeClr val="accent2"/>
            </a:solidFill>
            <a:ln>
              <a:noFill/>
            </a:ln>
            <a:effectLst/>
          </c:spPr>
          <c:invertIfNegative val="0"/>
          <c:cat>
            <c:strRef>
              <c:f>工作表1!$B$20:$F$20</c:f>
              <c:strCache>
                <c:ptCount val="5"/>
                <c:pt idx="0">
                  <c:v>Q1</c:v>
                </c:pt>
                <c:pt idx="1">
                  <c:v>Q2</c:v>
                </c:pt>
                <c:pt idx="2">
                  <c:v>Q3</c:v>
                </c:pt>
                <c:pt idx="3">
                  <c:v>Q4</c:v>
                </c:pt>
                <c:pt idx="4">
                  <c:v>Year Total</c:v>
                </c:pt>
              </c:strCache>
            </c:strRef>
          </c:cat>
          <c:val>
            <c:numRef>
              <c:f>工作表1!$B$22:$F$22</c:f>
              <c:numCache>
                <c:formatCode>#,##0_ </c:formatCode>
                <c:ptCount val="5"/>
                <c:pt idx="0">
                  <c:v>10505</c:v>
                </c:pt>
                <c:pt idx="1">
                  <c:v>14116</c:v>
                </c:pt>
                <c:pt idx="2">
                  <c:v>13597</c:v>
                </c:pt>
                <c:pt idx="3">
                  <c:v>17300</c:v>
                </c:pt>
                <c:pt idx="4">
                  <c:v>55518</c:v>
                </c:pt>
              </c:numCache>
            </c:numRef>
          </c:val>
          <c:extLst>
            <c:ext xmlns:c16="http://schemas.microsoft.com/office/drawing/2014/chart" uri="{C3380CC4-5D6E-409C-BE32-E72D297353CC}">
              <c16:uniqueId val="{00000001-60E1-4571-B380-23C93C4CDFFC}"/>
            </c:ext>
          </c:extLst>
        </c:ser>
        <c:ser>
          <c:idx val="2"/>
          <c:order val="2"/>
          <c:tx>
            <c:strRef>
              <c:f>工作表1!$A$23</c:f>
              <c:strCache>
                <c:ptCount val="1"/>
                <c:pt idx="0">
                  <c:v>2018</c:v>
                </c:pt>
              </c:strCache>
            </c:strRef>
          </c:tx>
          <c:spPr>
            <a:solidFill>
              <a:schemeClr val="accent3"/>
            </a:solidFill>
            <a:ln>
              <a:noFill/>
            </a:ln>
            <a:effectLst/>
          </c:spPr>
          <c:invertIfNegative val="0"/>
          <c:cat>
            <c:strRef>
              <c:f>工作表1!$B$20:$F$20</c:f>
              <c:strCache>
                <c:ptCount val="5"/>
                <c:pt idx="0">
                  <c:v>Q1</c:v>
                </c:pt>
                <c:pt idx="1">
                  <c:v>Q2</c:v>
                </c:pt>
                <c:pt idx="2">
                  <c:v>Q3</c:v>
                </c:pt>
                <c:pt idx="3">
                  <c:v>Q4</c:v>
                </c:pt>
                <c:pt idx="4">
                  <c:v>Year Total</c:v>
                </c:pt>
              </c:strCache>
            </c:strRef>
          </c:cat>
          <c:val>
            <c:numRef>
              <c:f>工作表1!$B$23:$F$23</c:f>
              <c:numCache>
                <c:formatCode>#,##0</c:formatCode>
                <c:ptCount val="5"/>
                <c:pt idx="0">
                  <c:v>20600</c:v>
                </c:pt>
                <c:pt idx="1">
                  <c:v>24100</c:v>
                </c:pt>
                <c:pt idx="2" formatCode="General">
                  <c:v>26600</c:v>
                </c:pt>
                <c:pt idx="3" formatCode="General">
                  <c:v>24700</c:v>
                </c:pt>
                <c:pt idx="4">
                  <c:v>96000</c:v>
                </c:pt>
              </c:numCache>
            </c:numRef>
          </c:val>
          <c:extLst>
            <c:ext xmlns:c16="http://schemas.microsoft.com/office/drawing/2014/chart" uri="{C3380CC4-5D6E-409C-BE32-E72D297353CC}">
              <c16:uniqueId val="{00000002-60E1-4571-B380-23C93C4CDFFC}"/>
            </c:ext>
          </c:extLst>
        </c:ser>
        <c:ser>
          <c:idx val="3"/>
          <c:order val="3"/>
          <c:tx>
            <c:strRef>
              <c:f>工作表1!$A$24</c:f>
              <c:strCache>
                <c:ptCount val="1"/>
                <c:pt idx="0">
                  <c:v>2019</c:v>
                </c:pt>
              </c:strCache>
            </c:strRef>
          </c:tx>
          <c:spPr>
            <a:solidFill>
              <a:schemeClr val="accent4"/>
            </a:solidFill>
            <a:ln>
              <a:noFill/>
            </a:ln>
            <a:effectLst/>
          </c:spPr>
          <c:invertIfNegative val="0"/>
          <c:cat>
            <c:strRef>
              <c:f>工作表1!$B$20:$F$20</c:f>
              <c:strCache>
                <c:ptCount val="5"/>
                <c:pt idx="0">
                  <c:v>Q1</c:v>
                </c:pt>
                <c:pt idx="1">
                  <c:v>Q2</c:v>
                </c:pt>
                <c:pt idx="2">
                  <c:v>Q3</c:v>
                </c:pt>
                <c:pt idx="3">
                  <c:v>Q4</c:v>
                </c:pt>
                <c:pt idx="4">
                  <c:v>Year Total</c:v>
                </c:pt>
              </c:strCache>
            </c:strRef>
          </c:cat>
          <c:val>
            <c:numRef>
              <c:f>工作表1!$B$24:$F$24</c:f>
              <c:numCache>
                <c:formatCode>#,##0_ </c:formatCode>
                <c:ptCount val="5"/>
                <c:pt idx="0">
                  <c:v>23100</c:v>
                </c:pt>
                <c:pt idx="1">
                  <c:v>29100</c:v>
                </c:pt>
                <c:pt idx="2" formatCode="#,##0">
                  <c:v>30000</c:v>
                </c:pt>
                <c:pt idx="3" formatCode="#,##0">
                  <c:v>28915</c:v>
                </c:pt>
                <c:pt idx="4">
                  <c:v>111115</c:v>
                </c:pt>
              </c:numCache>
            </c:numRef>
          </c:val>
          <c:extLst>
            <c:ext xmlns:c16="http://schemas.microsoft.com/office/drawing/2014/chart" uri="{C3380CC4-5D6E-409C-BE32-E72D297353CC}">
              <c16:uniqueId val="{00000003-60E1-4571-B380-23C93C4CDFFC}"/>
            </c:ext>
          </c:extLst>
        </c:ser>
        <c:dLbls>
          <c:showLegendKey val="0"/>
          <c:showVal val="0"/>
          <c:showCatName val="0"/>
          <c:showSerName val="0"/>
          <c:showPercent val="0"/>
          <c:showBubbleSize val="0"/>
        </c:dLbls>
        <c:gapWidth val="219"/>
        <c:overlap val="-27"/>
        <c:axId val="2133515615"/>
        <c:axId val="2133410047"/>
      </c:barChart>
      <c:catAx>
        <c:axId val="2133515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2133410047"/>
        <c:crosses val="autoZero"/>
        <c:auto val="1"/>
        <c:lblAlgn val="ctr"/>
        <c:lblOffset val="100"/>
        <c:noMultiLvlLbl val="0"/>
      </c:catAx>
      <c:valAx>
        <c:axId val="2133410047"/>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213351561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工作表1!$A$39</c:f>
              <c:strCache>
                <c:ptCount val="1"/>
                <c:pt idx="0">
                  <c:v>2015</c:v>
                </c:pt>
              </c:strCache>
            </c:strRef>
          </c:tx>
          <c:spPr>
            <a:solidFill>
              <a:schemeClr val="accent1"/>
            </a:solidFill>
            <a:ln>
              <a:noFill/>
            </a:ln>
            <a:effectLst/>
          </c:spPr>
          <c:invertIfNegative val="0"/>
          <c:cat>
            <c:strRef>
              <c:f>工作表1!$B$38:$F$38</c:f>
              <c:strCache>
                <c:ptCount val="5"/>
                <c:pt idx="0">
                  <c:v>Q1</c:v>
                </c:pt>
                <c:pt idx="1">
                  <c:v>Q2</c:v>
                </c:pt>
                <c:pt idx="2">
                  <c:v>Q3</c:v>
                </c:pt>
                <c:pt idx="3">
                  <c:v>Q4</c:v>
                </c:pt>
                <c:pt idx="4">
                  <c:v>Year Total</c:v>
                </c:pt>
              </c:strCache>
            </c:strRef>
          </c:cat>
          <c:val>
            <c:numRef>
              <c:f>工作表1!$B$39:$F$39</c:f>
              <c:numCache>
                <c:formatCode>#,##0</c:formatCode>
                <c:ptCount val="5"/>
                <c:pt idx="0" formatCode="General">
                  <c:v>936</c:v>
                </c:pt>
                <c:pt idx="1">
                  <c:v>1285</c:v>
                </c:pt>
                <c:pt idx="2">
                  <c:v>1285</c:v>
                </c:pt>
                <c:pt idx="3">
                  <c:v>1528</c:v>
                </c:pt>
                <c:pt idx="4">
                  <c:v>5034</c:v>
                </c:pt>
              </c:numCache>
            </c:numRef>
          </c:val>
          <c:extLst>
            <c:ext xmlns:c16="http://schemas.microsoft.com/office/drawing/2014/chart" uri="{C3380CC4-5D6E-409C-BE32-E72D297353CC}">
              <c16:uniqueId val="{00000000-30A3-4BA4-9D96-A73E3C61B976}"/>
            </c:ext>
          </c:extLst>
        </c:ser>
        <c:ser>
          <c:idx val="1"/>
          <c:order val="1"/>
          <c:tx>
            <c:strRef>
              <c:f>工作表1!$A$40</c:f>
              <c:strCache>
                <c:ptCount val="1"/>
                <c:pt idx="0">
                  <c:v>2016</c:v>
                </c:pt>
              </c:strCache>
            </c:strRef>
          </c:tx>
          <c:spPr>
            <a:solidFill>
              <a:schemeClr val="accent2"/>
            </a:solidFill>
            <a:ln>
              <a:noFill/>
            </a:ln>
            <a:effectLst/>
          </c:spPr>
          <c:invertIfNegative val="0"/>
          <c:cat>
            <c:strRef>
              <c:f>工作表1!$B$38:$F$38</c:f>
              <c:strCache>
                <c:ptCount val="5"/>
                <c:pt idx="0">
                  <c:v>Q1</c:v>
                </c:pt>
                <c:pt idx="1">
                  <c:v>Q2</c:v>
                </c:pt>
                <c:pt idx="2">
                  <c:v>Q3</c:v>
                </c:pt>
                <c:pt idx="3">
                  <c:v>Q4</c:v>
                </c:pt>
                <c:pt idx="4">
                  <c:v>Year Total</c:v>
                </c:pt>
              </c:strCache>
            </c:strRef>
          </c:cat>
          <c:val>
            <c:numRef>
              <c:f>工作表1!$B$40:$F$40</c:f>
              <c:numCache>
                <c:formatCode>#,##0</c:formatCode>
                <c:ptCount val="5"/>
                <c:pt idx="0">
                  <c:v>1205</c:v>
                </c:pt>
                <c:pt idx="1">
                  <c:v>1430</c:v>
                </c:pt>
                <c:pt idx="2">
                  <c:v>1386</c:v>
                </c:pt>
                <c:pt idx="3">
                  <c:v>1613</c:v>
                </c:pt>
                <c:pt idx="4">
                  <c:v>5634</c:v>
                </c:pt>
              </c:numCache>
            </c:numRef>
          </c:val>
          <c:extLst>
            <c:ext xmlns:c16="http://schemas.microsoft.com/office/drawing/2014/chart" uri="{C3380CC4-5D6E-409C-BE32-E72D297353CC}">
              <c16:uniqueId val="{00000001-30A3-4BA4-9D96-A73E3C61B976}"/>
            </c:ext>
          </c:extLst>
        </c:ser>
        <c:ser>
          <c:idx val="2"/>
          <c:order val="2"/>
          <c:tx>
            <c:strRef>
              <c:f>工作表1!$A$41</c:f>
              <c:strCache>
                <c:ptCount val="1"/>
                <c:pt idx="0">
                  <c:v>2017</c:v>
                </c:pt>
              </c:strCache>
            </c:strRef>
          </c:tx>
          <c:spPr>
            <a:solidFill>
              <a:schemeClr val="accent3"/>
            </a:solidFill>
            <a:ln>
              <a:noFill/>
            </a:ln>
            <a:effectLst/>
          </c:spPr>
          <c:invertIfNegative val="0"/>
          <c:cat>
            <c:strRef>
              <c:f>工作表1!$B$38:$F$38</c:f>
              <c:strCache>
                <c:ptCount val="5"/>
                <c:pt idx="0">
                  <c:v>Q1</c:v>
                </c:pt>
                <c:pt idx="1">
                  <c:v>Q2</c:v>
                </c:pt>
                <c:pt idx="2">
                  <c:v>Q3</c:v>
                </c:pt>
                <c:pt idx="3">
                  <c:v>Q4</c:v>
                </c:pt>
                <c:pt idx="4">
                  <c:v>Year Total</c:v>
                </c:pt>
              </c:strCache>
            </c:strRef>
          </c:cat>
          <c:val>
            <c:numRef>
              <c:f>工作表1!$B$41:$F$41</c:f>
              <c:numCache>
                <c:formatCode>#,##0</c:formatCode>
                <c:ptCount val="5"/>
                <c:pt idx="0">
                  <c:v>1219</c:v>
                </c:pt>
                <c:pt idx="1">
                  <c:v>1621</c:v>
                </c:pt>
                <c:pt idx="2">
                  <c:v>1598</c:v>
                </c:pt>
                <c:pt idx="3">
                  <c:v>1807</c:v>
                </c:pt>
                <c:pt idx="4">
                  <c:v>6245</c:v>
                </c:pt>
              </c:numCache>
            </c:numRef>
          </c:val>
          <c:extLst>
            <c:ext xmlns:c16="http://schemas.microsoft.com/office/drawing/2014/chart" uri="{C3380CC4-5D6E-409C-BE32-E72D297353CC}">
              <c16:uniqueId val="{00000002-30A3-4BA4-9D96-A73E3C61B976}"/>
            </c:ext>
          </c:extLst>
        </c:ser>
        <c:ser>
          <c:idx val="3"/>
          <c:order val="3"/>
          <c:tx>
            <c:strRef>
              <c:f>工作表1!$A$42</c:f>
              <c:strCache>
                <c:ptCount val="1"/>
                <c:pt idx="0">
                  <c:v>2018</c:v>
                </c:pt>
              </c:strCache>
            </c:strRef>
          </c:tx>
          <c:spPr>
            <a:solidFill>
              <a:schemeClr val="accent4"/>
            </a:solidFill>
            <a:ln>
              <a:noFill/>
            </a:ln>
            <a:effectLst/>
          </c:spPr>
          <c:invertIfNegative val="0"/>
          <c:cat>
            <c:strRef>
              <c:f>工作表1!$B$38:$F$38</c:f>
              <c:strCache>
                <c:ptCount val="5"/>
                <c:pt idx="0">
                  <c:v>Q1</c:v>
                </c:pt>
                <c:pt idx="1">
                  <c:v>Q2</c:v>
                </c:pt>
                <c:pt idx="2">
                  <c:v>Q3</c:v>
                </c:pt>
                <c:pt idx="3">
                  <c:v>Q4</c:v>
                </c:pt>
                <c:pt idx="4">
                  <c:v>Year Total</c:v>
                </c:pt>
              </c:strCache>
            </c:strRef>
          </c:cat>
          <c:val>
            <c:numRef>
              <c:f>工作表1!$B$42:$F$42</c:f>
              <c:numCache>
                <c:formatCode>#,##0</c:formatCode>
                <c:ptCount val="5"/>
                <c:pt idx="0">
                  <c:v>1359</c:v>
                </c:pt>
                <c:pt idx="1">
                  <c:v>1733</c:v>
                </c:pt>
                <c:pt idx="2">
                  <c:v>1662</c:v>
                </c:pt>
                <c:pt idx="3">
                  <c:v>1849</c:v>
                </c:pt>
                <c:pt idx="4">
                  <c:v>6603</c:v>
                </c:pt>
              </c:numCache>
            </c:numRef>
          </c:val>
          <c:extLst>
            <c:ext xmlns:c16="http://schemas.microsoft.com/office/drawing/2014/chart" uri="{C3380CC4-5D6E-409C-BE32-E72D297353CC}">
              <c16:uniqueId val="{00000003-30A3-4BA4-9D96-A73E3C61B976}"/>
            </c:ext>
          </c:extLst>
        </c:ser>
        <c:ser>
          <c:idx val="4"/>
          <c:order val="4"/>
          <c:tx>
            <c:strRef>
              <c:f>工作表1!$A$43</c:f>
              <c:strCache>
                <c:ptCount val="1"/>
                <c:pt idx="0">
                  <c:v>2019</c:v>
                </c:pt>
              </c:strCache>
            </c:strRef>
          </c:tx>
          <c:spPr>
            <a:solidFill>
              <a:schemeClr val="accent5"/>
            </a:solidFill>
            <a:ln>
              <a:noFill/>
            </a:ln>
            <a:effectLst/>
          </c:spPr>
          <c:invertIfNegative val="0"/>
          <c:cat>
            <c:strRef>
              <c:f>工作表1!$B$38:$F$38</c:f>
              <c:strCache>
                <c:ptCount val="5"/>
                <c:pt idx="0">
                  <c:v>Q1</c:v>
                </c:pt>
                <c:pt idx="1">
                  <c:v>Q2</c:v>
                </c:pt>
                <c:pt idx="2">
                  <c:v>Q3</c:v>
                </c:pt>
                <c:pt idx="3">
                  <c:v>Q4</c:v>
                </c:pt>
                <c:pt idx="4">
                  <c:v>Year Total</c:v>
                </c:pt>
              </c:strCache>
            </c:strRef>
          </c:cat>
          <c:val>
            <c:numRef>
              <c:f>工作表1!$B$43:$F$43</c:f>
              <c:numCache>
                <c:formatCode>#,##0</c:formatCode>
                <c:ptCount val="5"/>
                <c:pt idx="0">
                  <c:v>1422</c:v>
                </c:pt>
                <c:pt idx="1">
                  <c:v>1768</c:v>
                </c:pt>
                <c:pt idx="2">
                  <c:v>1655</c:v>
                </c:pt>
                <c:pt idx="3">
                  <c:v>1785</c:v>
                </c:pt>
                <c:pt idx="4">
                  <c:v>6630</c:v>
                </c:pt>
              </c:numCache>
            </c:numRef>
          </c:val>
          <c:extLst>
            <c:ext xmlns:c16="http://schemas.microsoft.com/office/drawing/2014/chart" uri="{C3380CC4-5D6E-409C-BE32-E72D297353CC}">
              <c16:uniqueId val="{00000004-30A3-4BA4-9D96-A73E3C61B976}"/>
            </c:ext>
          </c:extLst>
        </c:ser>
        <c:dLbls>
          <c:showLegendKey val="0"/>
          <c:showVal val="0"/>
          <c:showCatName val="0"/>
          <c:showSerName val="0"/>
          <c:showPercent val="0"/>
          <c:showBubbleSize val="0"/>
        </c:dLbls>
        <c:gapWidth val="219"/>
        <c:overlap val="-27"/>
        <c:axId val="206005912"/>
        <c:axId val="206115888"/>
      </c:barChart>
      <c:catAx>
        <c:axId val="206005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206115888"/>
        <c:crosses val="autoZero"/>
        <c:auto val="1"/>
        <c:lblAlgn val="ctr"/>
        <c:lblOffset val="100"/>
        <c:noMultiLvlLbl val="0"/>
      </c:catAx>
      <c:valAx>
        <c:axId val="206115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20600591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A33BA2-6572-48B5-955B-E0F2BC713E0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zh-TW" altLang="en-US"/>
        </a:p>
      </dgm:t>
    </dgm:pt>
    <dgm:pt modelId="{D3F99223-E628-47D9-8C98-E22A80EB37EB}">
      <dgm:prSet phldrT="[文字]" custT="1"/>
      <dgm:spPr>
        <a:solidFill>
          <a:srgbClr val="008080"/>
        </a:solidFill>
      </dgm:spPr>
      <dgm:t>
        <a:bodyPr/>
        <a:lstStyle/>
        <a:p>
          <a:r>
            <a:rPr lang="en-US" altLang="zh-TW" sz="2000" b="1" dirty="0"/>
            <a:t>Panion Holdings</a:t>
          </a:r>
          <a:endParaRPr lang="zh-TW" altLang="en-US" sz="2000" b="1" dirty="0"/>
        </a:p>
      </dgm:t>
    </dgm:pt>
    <dgm:pt modelId="{9060F253-342D-4DD4-879F-D6738FBA942B}" type="parTrans" cxnId="{9351C0CA-4027-45F3-A4D1-E07A869BF8FB}">
      <dgm:prSet/>
      <dgm:spPr/>
      <dgm:t>
        <a:bodyPr/>
        <a:lstStyle/>
        <a:p>
          <a:endParaRPr lang="zh-TW" altLang="en-US"/>
        </a:p>
      </dgm:t>
    </dgm:pt>
    <dgm:pt modelId="{477D93DE-26A8-4E72-B7D0-3D90361B5352}" type="sibTrans" cxnId="{9351C0CA-4027-45F3-A4D1-E07A869BF8FB}">
      <dgm:prSet/>
      <dgm:spPr/>
      <dgm:t>
        <a:bodyPr/>
        <a:lstStyle/>
        <a:p>
          <a:endParaRPr lang="zh-TW" altLang="en-US"/>
        </a:p>
      </dgm:t>
    </dgm:pt>
    <dgm:pt modelId="{7589F234-6265-474A-88C7-BDC43D42D5F4}">
      <dgm:prSet phldrT="[文字]" custT="1"/>
      <dgm:spPr>
        <a:solidFill>
          <a:srgbClr val="003366"/>
        </a:solidFill>
      </dgm:spPr>
      <dgm:t>
        <a:bodyPr/>
        <a:lstStyle/>
        <a:p>
          <a:r>
            <a:rPr lang="en-US" altLang="zh-TW" sz="2000" dirty="0"/>
            <a:t>Panion &amp; BF Biotech</a:t>
          </a:r>
          <a:endParaRPr lang="zh-TW" altLang="en-US" sz="2000" dirty="0"/>
        </a:p>
      </dgm:t>
    </dgm:pt>
    <dgm:pt modelId="{2D9F7ABB-EE36-4690-BC8B-814975020653}" type="parTrans" cxnId="{9380E1EC-8175-434C-AF44-A4CD22B2C4B9}">
      <dgm:prSet/>
      <dgm:spPr/>
      <dgm:t>
        <a:bodyPr/>
        <a:lstStyle/>
        <a:p>
          <a:endParaRPr lang="zh-TW" altLang="en-US"/>
        </a:p>
      </dgm:t>
    </dgm:pt>
    <dgm:pt modelId="{CC547950-BE24-4664-BCA9-AF470C40831A}" type="sibTrans" cxnId="{9380E1EC-8175-434C-AF44-A4CD22B2C4B9}">
      <dgm:prSet/>
      <dgm:spPr/>
      <dgm:t>
        <a:bodyPr/>
        <a:lstStyle/>
        <a:p>
          <a:endParaRPr lang="zh-TW" altLang="en-US"/>
        </a:p>
      </dgm:t>
    </dgm:pt>
    <dgm:pt modelId="{093655AD-A052-4E37-B8BF-A0D645688E1A}">
      <dgm:prSet phldrT="[文字]" custT="1"/>
      <dgm:spPr>
        <a:solidFill>
          <a:srgbClr val="003366"/>
        </a:solidFill>
      </dgm:spPr>
      <dgm:t>
        <a:bodyPr/>
        <a:lstStyle/>
        <a:p>
          <a:r>
            <a:rPr lang="en-US" altLang="zh-TW" sz="2000" dirty="0"/>
            <a:t>Sun Ten Pharmaceutical</a:t>
          </a:r>
          <a:endParaRPr lang="zh-TW" altLang="en-US" sz="2000" dirty="0"/>
        </a:p>
      </dgm:t>
    </dgm:pt>
    <dgm:pt modelId="{0522E90F-014B-4856-9E28-88D7F886326E}" type="parTrans" cxnId="{FDABAB2F-EF94-4B65-8EA7-E1564AA68155}">
      <dgm:prSet/>
      <dgm:spPr/>
      <dgm:t>
        <a:bodyPr/>
        <a:lstStyle/>
        <a:p>
          <a:endParaRPr lang="zh-TW" altLang="en-US"/>
        </a:p>
      </dgm:t>
    </dgm:pt>
    <dgm:pt modelId="{42B1333B-D3F9-4B75-A089-D1B7D41AC6A3}" type="sibTrans" cxnId="{FDABAB2F-EF94-4B65-8EA7-E1564AA68155}">
      <dgm:prSet/>
      <dgm:spPr/>
      <dgm:t>
        <a:bodyPr/>
        <a:lstStyle/>
        <a:p>
          <a:endParaRPr lang="zh-TW" altLang="en-US"/>
        </a:p>
      </dgm:t>
    </dgm:pt>
    <dgm:pt modelId="{9CCB763E-FB56-44E2-B6AE-DAA4FD491873}">
      <dgm:prSet phldrT="[文字]" custT="1"/>
      <dgm:spPr>
        <a:solidFill>
          <a:srgbClr val="003366"/>
        </a:solidFill>
      </dgm:spPr>
      <dgm:t>
        <a:bodyPr/>
        <a:lstStyle/>
        <a:p>
          <a:r>
            <a:rPr lang="en-US" altLang="zh-TW" sz="2000" dirty="0"/>
            <a:t>J-O Technology</a:t>
          </a:r>
          <a:endParaRPr lang="zh-TW" altLang="en-US" sz="2000" dirty="0"/>
        </a:p>
      </dgm:t>
    </dgm:pt>
    <dgm:pt modelId="{17238283-70B6-4E34-8E3B-95E254116416}" type="parTrans" cxnId="{0B729C5D-F024-426E-B4D6-477E7453966D}">
      <dgm:prSet/>
      <dgm:spPr/>
      <dgm:t>
        <a:bodyPr/>
        <a:lstStyle/>
        <a:p>
          <a:endParaRPr lang="zh-TW" altLang="en-US"/>
        </a:p>
      </dgm:t>
    </dgm:pt>
    <dgm:pt modelId="{CC040E95-A61A-4C07-9105-2746AEA5900B}" type="sibTrans" cxnId="{0B729C5D-F024-426E-B4D6-477E7453966D}">
      <dgm:prSet/>
      <dgm:spPr/>
      <dgm:t>
        <a:bodyPr/>
        <a:lstStyle/>
        <a:p>
          <a:endParaRPr lang="zh-TW" altLang="en-US"/>
        </a:p>
      </dgm:t>
    </dgm:pt>
    <dgm:pt modelId="{4577D11D-7B63-49DA-97D4-CFB05106C0EF}" type="pres">
      <dgm:prSet presAssocID="{9AA33BA2-6572-48B5-955B-E0F2BC713E0D}" presName="hierChild1" presStyleCnt="0">
        <dgm:presLayoutVars>
          <dgm:orgChart val="1"/>
          <dgm:chPref val="1"/>
          <dgm:dir/>
          <dgm:animOne val="branch"/>
          <dgm:animLvl val="lvl"/>
          <dgm:resizeHandles/>
        </dgm:presLayoutVars>
      </dgm:prSet>
      <dgm:spPr/>
    </dgm:pt>
    <dgm:pt modelId="{93F39BA1-D8E4-41A5-A6DE-2761A348CFF1}" type="pres">
      <dgm:prSet presAssocID="{D3F99223-E628-47D9-8C98-E22A80EB37EB}" presName="hierRoot1" presStyleCnt="0">
        <dgm:presLayoutVars>
          <dgm:hierBranch val="init"/>
        </dgm:presLayoutVars>
      </dgm:prSet>
      <dgm:spPr/>
    </dgm:pt>
    <dgm:pt modelId="{6E72288A-0102-4980-A01A-1984D13761A4}" type="pres">
      <dgm:prSet presAssocID="{D3F99223-E628-47D9-8C98-E22A80EB37EB}" presName="rootComposite1" presStyleCnt="0"/>
      <dgm:spPr/>
    </dgm:pt>
    <dgm:pt modelId="{84E34F82-F0E3-4586-9985-C05E45E6D4CB}" type="pres">
      <dgm:prSet presAssocID="{D3F99223-E628-47D9-8C98-E22A80EB37EB}" presName="rootText1" presStyleLbl="node0" presStyleIdx="0" presStyleCnt="1" custScaleY="49898">
        <dgm:presLayoutVars>
          <dgm:chPref val="3"/>
        </dgm:presLayoutVars>
      </dgm:prSet>
      <dgm:spPr/>
    </dgm:pt>
    <dgm:pt modelId="{EFC1B726-3154-40A9-98F4-8D5D875724D5}" type="pres">
      <dgm:prSet presAssocID="{D3F99223-E628-47D9-8C98-E22A80EB37EB}" presName="rootConnector1" presStyleLbl="node1" presStyleIdx="0" presStyleCnt="0"/>
      <dgm:spPr/>
    </dgm:pt>
    <dgm:pt modelId="{D3B9689F-C335-4634-80B6-60E1FBA8088A}" type="pres">
      <dgm:prSet presAssocID="{D3F99223-E628-47D9-8C98-E22A80EB37EB}" presName="hierChild2" presStyleCnt="0"/>
      <dgm:spPr/>
    </dgm:pt>
    <dgm:pt modelId="{D1337909-FC9A-4354-81B4-10DDB817ABC1}" type="pres">
      <dgm:prSet presAssocID="{2D9F7ABB-EE36-4690-BC8B-814975020653}" presName="Name37" presStyleLbl="parChTrans1D2" presStyleIdx="0" presStyleCnt="3"/>
      <dgm:spPr/>
    </dgm:pt>
    <dgm:pt modelId="{963ACF96-C708-406E-A3A2-293C4398FF10}" type="pres">
      <dgm:prSet presAssocID="{7589F234-6265-474A-88C7-BDC43D42D5F4}" presName="hierRoot2" presStyleCnt="0">
        <dgm:presLayoutVars>
          <dgm:hierBranch val="init"/>
        </dgm:presLayoutVars>
      </dgm:prSet>
      <dgm:spPr/>
    </dgm:pt>
    <dgm:pt modelId="{62AD127F-A97A-4AC1-B351-41FAACE00263}" type="pres">
      <dgm:prSet presAssocID="{7589F234-6265-474A-88C7-BDC43D42D5F4}" presName="rootComposite" presStyleCnt="0"/>
      <dgm:spPr/>
    </dgm:pt>
    <dgm:pt modelId="{57063E2B-A9CE-4DBC-B340-869FBFF3AD1B}" type="pres">
      <dgm:prSet presAssocID="{7589F234-6265-474A-88C7-BDC43D42D5F4}" presName="rootText" presStyleLbl="node2" presStyleIdx="0" presStyleCnt="3" custScaleX="107743" custScaleY="73935">
        <dgm:presLayoutVars>
          <dgm:chPref val="3"/>
        </dgm:presLayoutVars>
      </dgm:prSet>
      <dgm:spPr/>
    </dgm:pt>
    <dgm:pt modelId="{7C613BE6-33FF-4A1A-932A-DBEB9F3012C4}" type="pres">
      <dgm:prSet presAssocID="{7589F234-6265-474A-88C7-BDC43D42D5F4}" presName="rootConnector" presStyleLbl="node2" presStyleIdx="0" presStyleCnt="3"/>
      <dgm:spPr/>
    </dgm:pt>
    <dgm:pt modelId="{236AFE19-92E0-4FBA-8CC5-C01004263B89}" type="pres">
      <dgm:prSet presAssocID="{7589F234-6265-474A-88C7-BDC43D42D5F4}" presName="hierChild4" presStyleCnt="0"/>
      <dgm:spPr/>
    </dgm:pt>
    <dgm:pt modelId="{5C0FEE73-CFEB-40B0-86F5-3BB764706595}" type="pres">
      <dgm:prSet presAssocID="{7589F234-6265-474A-88C7-BDC43D42D5F4}" presName="hierChild5" presStyleCnt="0"/>
      <dgm:spPr/>
    </dgm:pt>
    <dgm:pt modelId="{1DB62019-4E3A-41CC-9EFB-AB594F7AD1F4}" type="pres">
      <dgm:prSet presAssocID="{0522E90F-014B-4856-9E28-88D7F886326E}" presName="Name37" presStyleLbl="parChTrans1D2" presStyleIdx="1" presStyleCnt="3"/>
      <dgm:spPr/>
    </dgm:pt>
    <dgm:pt modelId="{1F5507FC-5CEB-4CEB-B93D-8631B8EA235E}" type="pres">
      <dgm:prSet presAssocID="{093655AD-A052-4E37-B8BF-A0D645688E1A}" presName="hierRoot2" presStyleCnt="0">
        <dgm:presLayoutVars>
          <dgm:hierBranch val="init"/>
        </dgm:presLayoutVars>
      </dgm:prSet>
      <dgm:spPr/>
    </dgm:pt>
    <dgm:pt modelId="{2E90BC95-E6FE-485A-8041-CA3C63FAFD1E}" type="pres">
      <dgm:prSet presAssocID="{093655AD-A052-4E37-B8BF-A0D645688E1A}" presName="rootComposite" presStyleCnt="0"/>
      <dgm:spPr/>
    </dgm:pt>
    <dgm:pt modelId="{07CDFEB5-BA88-4118-B80C-C43EAE1DFDA6}" type="pres">
      <dgm:prSet presAssocID="{093655AD-A052-4E37-B8BF-A0D645688E1A}" presName="rootText" presStyleLbl="node2" presStyleIdx="1" presStyleCnt="3" custScaleX="107743" custScaleY="73935">
        <dgm:presLayoutVars>
          <dgm:chPref val="3"/>
        </dgm:presLayoutVars>
      </dgm:prSet>
      <dgm:spPr/>
    </dgm:pt>
    <dgm:pt modelId="{B36F6423-C71A-4C08-B036-1D5C97E5D928}" type="pres">
      <dgm:prSet presAssocID="{093655AD-A052-4E37-B8BF-A0D645688E1A}" presName="rootConnector" presStyleLbl="node2" presStyleIdx="1" presStyleCnt="3"/>
      <dgm:spPr/>
    </dgm:pt>
    <dgm:pt modelId="{DADD5D28-5ACF-480B-B85F-99DCF1141322}" type="pres">
      <dgm:prSet presAssocID="{093655AD-A052-4E37-B8BF-A0D645688E1A}" presName="hierChild4" presStyleCnt="0"/>
      <dgm:spPr/>
    </dgm:pt>
    <dgm:pt modelId="{6BF783E6-5DF5-4F4A-827B-B27DB30B80CC}" type="pres">
      <dgm:prSet presAssocID="{093655AD-A052-4E37-B8BF-A0D645688E1A}" presName="hierChild5" presStyleCnt="0"/>
      <dgm:spPr/>
    </dgm:pt>
    <dgm:pt modelId="{9B7A65B7-D228-40E9-8A1B-29D0F61EE5FC}" type="pres">
      <dgm:prSet presAssocID="{17238283-70B6-4E34-8E3B-95E254116416}" presName="Name37" presStyleLbl="parChTrans1D2" presStyleIdx="2" presStyleCnt="3"/>
      <dgm:spPr/>
    </dgm:pt>
    <dgm:pt modelId="{DD9A0F4C-56BE-4F16-9714-7D2FE8EAF878}" type="pres">
      <dgm:prSet presAssocID="{9CCB763E-FB56-44E2-B6AE-DAA4FD491873}" presName="hierRoot2" presStyleCnt="0">
        <dgm:presLayoutVars>
          <dgm:hierBranch val="init"/>
        </dgm:presLayoutVars>
      </dgm:prSet>
      <dgm:spPr/>
    </dgm:pt>
    <dgm:pt modelId="{1D4DC862-1A0A-45CB-9774-55883356B0A4}" type="pres">
      <dgm:prSet presAssocID="{9CCB763E-FB56-44E2-B6AE-DAA4FD491873}" presName="rootComposite" presStyleCnt="0"/>
      <dgm:spPr/>
    </dgm:pt>
    <dgm:pt modelId="{D1D32B50-F4A0-40B2-95EF-BBF0651E972D}" type="pres">
      <dgm:prSet presAssocID="{9CCB763E-FB56-44E2-B6AE-DAA4FD491873}" presName="rootText" presStyleLbl="node2" presStyleIdx="2" presStyleCnt="3" custScaleX="107743" custScaleY="73935">
        <dgm:presLayoutVars>
          <dgm:chPref val="3"/>
        </dgm:presLayoutVars>
      </dgm:prSet>
      <dgm:spPr/>
    </dgm:pt>
    <dgm:pt modelId="{CAA7F968-B840-48D2-A501-04B2817016D5}" type="pres">
      <dgm:prSet presAssocID="{9CCB763E-FB56-44E2-B6AE-DAA4FD491873}" presName="rootConnector" presStyleLbl="node2" presStyleIdx="2" presStyleCnt="3"/>
      <dgm:spPr/>
    </dgm:pt>
    <dgm:pt modelId="{AB5F7F95-699D-46EC-9F08-DE9EA8E0BE1C}" type="pres">
      <dgm:prSet presAssocID="{9CCB763E-FB56-44E2-B6AE-DAA4FD491873}" presName="hierChild4" presStyleCnt="0"/>
      <dgm:spPr/>
    </dgm:pt>
    <dgm:pt modelId="{A5103D57-62FA-43B7-A1CB-BA9EFEB5BD65}" type="pres">
      <dgm:prSet presAssocID="{9CCB763E-FB56-44E2-B6AE-DAA4FD491873}" presName="hierChild5" presStyleCnt="0"/>
      <dgm:spPr/>
    </dgm:pt>
    <dgm:pt modelId="{31718143-C166-4CED-8143-E97FF9A034D8}" type="pres">
      <dgm:prSet presAssocID="{D3F99223-E628-47D9-8C98-E22A80EB37EB}" presName="hierChild3" presStyleCnt="0"/>
      <dgm:spPr/>
    </dgm:pt>
  </dgm:ptLst>
  <dgm:cxnLst>
    <dgm:cxn modelId="{65391307-F68A-464D-BA2F-C85B7DDAF065}" type="presOf" srcId="{7589F234-6265-474A-88C7-BDC43D42D5F4}" destId="{7C613BE6-33FF-4A1A-932A-DBEB9F3012C4}" srcOrd="1" destOrd="0" presId="urn:microsoft.com/office/officeart/2005/8/layout/orgChart1"/>
    <dgm:cxn modelId="{4DA8F829-B487-41C9-BA41-A7866E11F3DD}" type="presOf" srcId="{9CCB763E-FB56-44E2-B6AE-DAA4FD491873}" destId="{CAA7F968-B840-48D2-A501-04B2817016D5}" srcOrd="1" destOrd="0" presId="urn:microsoft.com/office/officeart/2005/8/layout/orgChart1"/>
    <dgm:cxn modelId="{FDABAB2F-EF94-4B65-8EA7-E1564AA68155}" srcId="{D3F99223-E628-47D9-8C98-E22A80EB37EB}" destId="{093655AD-A052-4E37-B8BF-A0D645688E1A}" srcOrd="1" destOrd="0" parTransId="{0522E90F-014B-4856-9E28-88D7F886326E}" sibTransId="{42B1333B-D3F9-4B75-A089-D1B7D41AC6A3}"/>
    <dgm:cxn modelId="{0B729C5D-F024-426E-B4D6-477E7453966D}" srcId="{D3F99223-E628-47D9-8C98-E22A80EB37EB}" destId="{9CCB763E-FB56-44E2-B6AE-DAA4FD491873}" srcOrd="2" destOrd="0" parTransId="{17238283-70B6-4E34-8E3B-95E254116416}" sibTransId="{CC040E95-A61A-4C07-9105-2746AEA5900B}"/>
    <dgm:cxn modelId="{3C0B015F-C0F8-446B-8DAD-C23BAF0EDBF1}" type="presOf" srcId="{9AA33BA2-6572-48B5-955B-E0F2BC713E0D}" destId="{4577D11D-7B63-49DA-97D4-CFB05106C0EF}" srcOrd="0" destOrd="0" presId="urn:microsoft.com/office/officeart/2005/8/layout/orgChart1"/>
    <dgm:cxn modelId="{57F1DD4C-BF44-402F-87A0-6217C5A3D4EE}" type="presOf" srcId="{093655AD-A052-4E37-B8BF-A0D645688E1A}" destId="{B36F6423-C71A-4C08-B036-1D5C97E5D928}" srcOrd="1" destOrd="0" presId="urn:microsoft.com/office/officeart/2005/8/layout/orgChart1"/>
    <dgm:cxn modelId="{75B8D973-49F9-4B33-B057-1B5456BA0F96}" type="presOf" srcId="{D3F99223-E628-47D9-8C98-E22A80EB37EB}" destId="{84E34F82-F0E3-4586-9985-C05E45E6D4CB}" srcOrd="0" destOrd="0" presId="urn:microsoft.com/office/officeart/2005/8/layout/orgChart1"/>
    <dgm:cxn modelId="{D453EF8B-1C61-4F2B-95DC-AC2429D6D204}" type="presOf" srcId="{0522E90F-014B-4856-9E28-88D7F886326E}" destId="{1DB62019-4E3A-41CC-9EFB-AB594F7AD1F4}" srcOrd="0" destOrd="0" presId="urn:microsoft.com/office/officeart/2005/8/layout/orgChart1"/>
    <dgm:cxn modelId="{7403D994-07D1-4A07-9AAF-03CF6FC76943}" type="presOf" srcId="{093655AD-A052-4E37-B8BF-A0D645688E1A}" destId="{07CDFEB5-BA88-4118-B80C-C43EAE1DFDA6}" srcOrd="0" destOrd="0" presId="urn:microsoft.com/office/officeart/2005/8/layout/orgChart1"/>
    <dgm:cxn modelId="{7D4EB99F-2812-42FE-A196-3FFA9387C7B7}" type="presOf" srcId="{D3F99223-E628-47D9-8C98-E22A80EB37EB}" destId="{EFC1B726-3154-40A9-98F4-8D5D875724D5}" srcOrd="1" destOrd="0" presId="urn:microsoft.com/office/officeart/2005/8/layout/orgChart1"/>
    <dgm:cxn modelId="{9351C0CA-4027-45F3-A4D1-E07A869BF8FB}" srcId="{9AA33BA2-6572-48B5-955B-E0F2BC713E0D}" destId="{D3F99223-E628-47D9-8C98-E22A80EB37EB}" srcOrd="0" destOrd="0" parTransId="{9060F253-342D-4DD4-879F-D6738FBA942B}" sibTransId="{477D93DE-26A8-4E72-B7D0-3D90361B5352}"/>
    <dgm:cxn modelId="{D761D0CE-0B48-48FE-A2FA-55611EF3D66B}" type="presOf" srcId="{2D9F7ABB-EE36-4690-BC8B-814975020653}" destId="{D1337909-FC9A-4354-81B4-10DDB817ABC1}" srcOrd="0" destOrd="0" presId="urn:microsoft.com/office/officeart/2005/8/layout/orgChart1"/>
    <dgm:cxn modelId="{9380E1EC-8175-434C-AF44-A4CD22B2C4B9}" srcId="{D3F99223-E628-47D9-8C98-E22A80EB37EB}" destId="{7589F234-6265-474A-88C7-BDC43D42D5F4}" srcOrd="0" destOrd="0" parTransId="{2D9F7ABB-EE36-4690-BC8B-814975020653}" sibTransId="{CC547950-BE24-4664-BCA9-AF470C40831A}"/>
    <dgm:cxn modelId="{8E59D2ED-B377-46E7-95CA-355955E18744}" type="presOf" srcId="{17238283-70B6-4E34-8E3B-95E254116416}" destId="{9B7A65B7-D228-40E9-8A1B-29D0F61EE5FC}" srcOrd="0" destOrd="0" presId="urn:microsoft.com/office/officeart/2005/8/layout/orgChart1"/>
    <dgm:cxn modelId="{F4DAC9F0-699F-4481-B2E9-6ACA087A88DD}" type="presOf" srcId="{7589F234-6265-474A-88C7-BDC43D42D5F4}" destId="{57063E2B-A9CE-4DBC-B340-869FBFF3AD1B}" srcOrd="0" destOrd="0" presId="urn:microsoft.com/office/officeart/2005/8/layout/orgChart1"/>
    <dgm:cxn modelId="{1003DEF5-8FC1-45A4-934C-382972138957}" type="presOf" srcId="{9CCB763E-FB56-44E2-B6AE-DAA4FD491873}" destId="{D1D32B50-F4A0-40B2-95EF-BBF0651E972D}" srcOrd="0" destOrd="0" presId="urn:microsoft.com/office/officeart/2005/8/layout/orgChart1"/>
    <dgm:cxn modelId="{A62F5B24-1934-4F92-BB99-69A8FFBF0B21}" type="presParOf" srcId="{4577D11D-7B63-49DA-97D4-CFB05106C0EF}" destId="{93F39BA1-D8E4-41A5-A6DE-2761A348CFF1}" srcOrd="0" destOrd="0" presId="urn:microsoft.com/office/officeart/2005/8/layout/orgChart1"/>
    <dgm:cxn modelId="{0F83D605-C5A6-47C7-B49A-B7FF5E51D972}" type="presParOf" srcId="{93F39BA1-D8E4-41A5-A6DE-2761A348CFF1}" destId="{6E72288A-0102-4980-A01A-1984D13761A4}" srcOrd="0" destOrd="0" presId="urn:microsoft.com/office/officeart/2005/8/layout/orgChart1"/>
    <dgm:cxn modelId="{910BDBE3-4A2B-4BB9-83E1-58E8DBD7B3C8}" type="presParOf" srcId="{6E72288A-0102-4980-A01A-1984D13761A4}" destId="{84E34F82-F0E3-4586-9985-C05E45E6D4CB}" srcOrd="0" destOrd="0" presId="urn:microsoft.com/office/officeart/2005/8/layout/orgChart1"/>
    <dgm:cxn modelId="{C641E643-14A5-4A53-B37D-0ED0C2DFD8A0}" type="presParOf" srcId="{6E72288A-0102-4980-A01A-1984D13761A4}" destId="{EFC1B726-3154-40A9-98F4-8D5D875724D5}" srcOrd="1" destOrd="0" presId="urn:microsoft.com/office/officeart/2005/8/layout/orgChart1"/>
    <dgm:cxn modelId="{206114E0-1A0C-46B8-B9F3-4429681CF08F}" type="presParOf" srcId="{93F39BA1-D8E4-41A5-A6DE-2761A348CFF1}" destId="{D3B9689F-C335-4634-80B6-60E1FBA8088A}" srcOrd="1" destOrd="0" presId="urn:microsoft.com/office/officeart/2005/8/layout/orgChart1"/>
    <dgm:cxn modelId="{1E90AAA9-4581-43CC-8817-8B056892A9EC}" type="presParOf" srcId="{D3B9689F-C335-4634-80B6-60E1FBA8088A}" destId="{D1337909-FC9A-4354-81B4-10DDB817ABC1}" srcOrd="0" destOrd="0" presId="urn:microsoft.com/office/officeart/2005/8/layout/orgChart1"/>
    <dgm:cxn modelId="{08E0C3EF-94AC-4892-8847-DBF9904CD1CE}" type="presParOf" srcId="{D3B9689F-C335-4634-80B6-60E1FBA8088A}" destId="{963ACF96-C708-406E-A3A2-293C4398FF10}" srcOrd="1" destOrd="0" presId="urn:microsoft.com/office/officeart/2005/8/layout/orgChart1"/>
    <dgm:cxn modelId="{96060C30-A7B8-426C-B245-4153E0EBA150}" type="presParOf" srcId="{963ACF96-C708-406E-A3A2-293C4398FF10}" destId="{62AD127F-A97A-4AC1-B351-41FAACE00263}" srcOrd="0" destOrd="0" presId="urn:microsoft.com/office/officeart/2005/8/layout/orgChart1"/>
    <dgm:cxn modelId="{6DA485F5-E9CA-4F80-8852-91097603B3FF}" type="presParOf" srcId="{62AD127F-A97A-4AC1-B351-41FAACE00263}" destId="{57063E2B-A9CE-4DBC-B340-869FBFF3AD1B}" srcOrd="0" destOrd="0" presId="urn:microsoft.com/office/officeart/2005/8/layout/orgChart1"/>
    <dgm:cxn modelId="{4EB13B80-F1EF-4EE3-8B5B-6DF8B9848E1A}" type="presParOf" srcId="{62AD127F-A97A-4AC1-B351-41FAACE00263}" destId="{7C613BE6-33FF-4A1A-932A-DBEB9F3012C4}" srcOrd="1" destOrd="0" presId="urn:microsoft.com/office/officeart/2005/8/layout/orgChart1"/>
    <dgm:cxn modelId="{3B2A19E1-09D4-415E-9FE5-7096CF1BDC0E}" type="presParOf" srcId="{963ACF96-C708-406E-A3A2-293C4398FF10}" destId="{236AFE19-92E0-4FBA-8CC5-C01004263B89}" srcOrd="1" destOrd="0" presId="urn:microsoft.com/office/officeart/2005/8/layout/orgChart1"/>
    <dgm:cxn modelId="{05AF5A8B-EA88-43F6-96F2-F0471DF6F90B}" type="presParOf" srcId="{963ACF96-C708-406E-A3A2-293C4398FF10}" destId="{5C0FEE73-CFEB-40B0-86F5-3BB764706595}" srcOrd="2" destOrd="0" presId="urn:microsoft.com/office/officeart/2005/8/layout/orgChart1"/>
    <dgm:cxn modelId="{EF65C2D5-5571-4BE3-9D96-38158FB133B9}" type="presParOf" srcId="{D3B9689F-C335-4634-80B6-60E1FBA8088A}" destId="{1DB62019-4E3A-41CC-9EFB-AB594F7AD1F4}" srcOrd="2" destOrd="0" presId="urn:microsoft.com/office/officeart/2005/8/layout/orgChart1"/>
    <dgm:cxn modelId="{76459577-F449-4E44-AC92-6A746064A13C}" type="presParOf" srcId="{D3B9689F-C335-4634-80B6-60E1FBA8088A}" destId="{1F5507FC-5CEB-4CEB-B93D-8631B8EA235E}" srcOrd="3" destOrd="0" presId="urn:microsoft.com/office/officeart/2005/8/layout/orgChart1"/>
    <dgm:cxn modelId="{D9A8847A-5664-416D-A430-E2E4B3680339}" type="presParOf" srcId="{1F5507FC-5CEB-4CEB-B93D-8631B8EA235E}" destId="{2E90BC95-E6FE-485A-8041-CA3C63FAFD1E}" srcOrd="0" destOrd="0" presId="urn:microsoft.com/office/officeart/2005/8/layout/orgChart1"/>
    <dgm:cxn modelId="{6895C6E6-426B-4613-BC19-1EAEA91B90E1}" type="presParOf" srcId="{2E90BC95-E6FE-485A-8041-CA3C63FAFD1E}" destId="{07CDFEB5-BA88-4118-B80C-C43EAE1DFDA6}" srcOrd="0" destOrd="0" presId="urn:microsoft.com/office/officeart/2005/8/layout/orgChart1"/>
    <dgm:cxn modelId="{84846371-960D-4F5D-967F-20E810C7A24A}" type="presParOf" srcId="{2E90BC95-E6FE-485A-8041-CA3C63FAFD1E}" destId="{B36F6423-C71A-4C08-B036-1D5C97E5D928}" srcOrd="1" destOrd="0" presId="urn:microsoft.com/office/officeart/2005/8/layout/orgChart1"/>
    <dgm:cxn modelId="{EE80A342-F589-43FF-A02A-093C7B7EA814}" type="presParOf" srcId="{1F5507FC-5CEB-4CEB-B93D-8631B8EA235E}" destId="{DADD5D28-5ACF-480B-B85F-99DCF1141322}" srcOrd="1" destOrd="0" presId="urn:microsoft.com/office/officeart/2005/8/layout/orgChart1"/>
    <dgm:cxn modelId="{F1F01544-A9BE-4E06-8986-280B78C3EC55}" type="presParOf" srcId="{1F5507FC-5CEB-4CEB-B93D-8631B8EA235E}" destId="{6BF783E6-5DF5-4F4A-827B-B27DB30B80CC}" srcOrd="2" destOrd="0" presId="urn:microsoft.com/office/officeart/2005/8/layout/orgChart1"/>
    <dgm:cxn modelId="{A0232485-2F50-4AF2-9EDA-D0E7B3A2B500}" type="presParOf" srcId="{D3B9689F-C335-4634-80B6-60E1FBA8088A}" destId="{9B7A65B7-D228-40E9-8A1B-29D0F61EE5FC}" srcOrd="4" destOrd="0" presId="urn:microsoft.com/office/officeart/2005/8/layout/orgChart1"/>
    <dgm:cxn modelId="{71406BF9-730B-4602-A79D-DED978AA66D9}" type="presParOf" srcId="{D3B9689F-C335-4634-80B6-60E1FBA8088A}" destId="{DD9A0F4C-56BE-4F16-9714-7D2FE8EAF878}" srcOrd="5" destOrd="0" presId="urn:microsoft.com/office/officeart/2005/8/layout/orgChart1"/>
    <dgm:cxn modelId="{802A5EAD-A947-40FE-9D79-0EEFE45A721E}" type="presParOf" srcId="{DD9A0F4C-56BE-4F16-9714-7D2FE8EAF878}" destId="{1D4DC862-1A0A-45CB-9774-55883356B0A4}" srcOrd="0" destOrd="0" presId="urn:microsoft.com/office/officeart/2005/8/layout/orgChart1"/>
    <dgm:cxn modelId="{9ECDDF50-5335-4303-9543-3E7439D5A648}" type="presParOf" srcId="{1D4DC862-1A0A-45CB-9774-55883356B0A4}" destId="{D1D32B50-F4A0-40B2-95EF-BBF0651E972D}" srcOrd="0" destOrd="0" presId="urn:microsoft.com/office/officeart/2005/8/layout/orgChart1"/>
    <dgm:cxn modelId="{9551161E-1777-4A26-BBD9-A9710C864364}" type="presParOf" srcId="{1D4DC862-1A0A-45CB-9774-55883356B0A4}" destId="{CAA7F968-B840-48D2-A501-04B2817016D5}" srcOrd="1" destOrd="0" presId="urn:microsoft.com/office/officeart/2005/8/layout/orgChart1"/>
    <dgm:cxn modelId="{1E40D5A9-103C-4FBF-BDF6-98C1060AE8F6}" type="presParOf" srcId="{DD9A0F4C-56BE-4F16-9714-7D2FE8EAF878}" destId="{AB5F7F95-699D-46EC-9F08-DE9EA8E0BE1C}" srcOrd="1" destOrd="0" presId="urn:microsoft.com/office/officeart/2005/8/layout/orgChart1"/>
    <dgm:cxn modelId="{27877541-79B5-43CA-A39D-89E9A9A3C5F0}" type="presParOf" srcId="{DD9A0F4C-56BE-4F16-9714-7D2FE8EAF878}" destId="{A5103D57-62FA-43B7-A1CB-BA9EFEB5BD65}" srcOrd="2" destOrd="0" presId="urn:microsoft.com/office/officeart/2005/8/layout/orgChart1"/>
    <dgm:cxn modelId="{C49F3F49-4443-486F-95DB-F1150633EA64}" type="presParOf" srcId="{93F39BA1-D8E4-41A5-A6DE-2761A348CFF1}" destId="{31718143-C166-4CED-8143-E97FF9A034D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A65B7-D228-40E9-8A1B-29D0F61EE5FC}">
      <dsp:nvSpPr>
        <dsp:cNvPr id="0" name=""/>
        <dsp:cNvSpPr/>
      </dsp:nvSpPr>
      <dsp:spPr>
        <a:xfrm>
          <a:off x="4114800" y="1891062"/>
          <a:ext cx="2900312" cy="473086"/>
        </a:xfrm>
        <a:custGeom>
          <a:avLst/>
          <a:gdLst/>
          <a:ahLst/>
          <a:cxnLst/>
          <a:rect l="0" t="0" r="0" b="0"/>
          <a:pathLst>
            <a:path>
              <a:moveTo>
                <a:pt x="0" y="0"/>
              </a:moveTo>
              <a:lnTo>
                <a:pt x="0" y="236543"/>
              </a:lnTo>
              <a:lnTo>
                <a:pt x="2900312" y="236543"/>
              </a:lnTo>
              <a:lnTo>
                <a:pt x="2900312" y="4730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B62019-4E3A-41CC-9EFB-AB594F7AD1F4}">
      <dsp:nvSpPr>
        <dsp:cNvPr id="0" name=""/>
        <dsp:cNvSpPr/>
      </dsp:nvSpPr>
      <dsp:spPr>
        <a:xfrm>
          <a:off x="4069079" y="1891062"/>
          <a:ext cx="91440" cy="473086"/>
        </a:xfrm>
        <a:custGeom>
          <a:avLst/>
          <a:gdLst/>
          <a:ahLst/>
          <a:cxnLst/>
          <a:rect l="0" t="0" r="0" b="0"/>
          <a:pathLst>
            <a:path>
              <a:moveTo>
                <a:pt x="45720" y="0"/>
              </a:moveTo>
              <a:lnTo>
                <a:pt x="45720" y="4730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337909-FC9A-4354-81B4-10DDB817ABC1}">
      <dsp:nvSpPr>
        <dsp:cNvPr id="0" name=""/>
        <dsp:cNvSpPr/>
      </dsp:nvSpPr>
      <dsp:spPr>
        <a:xfrm>
          <a:off x="1214487" y="1891062"/>
          <a:ext cx="2900312" cy="473086"/>
        </a:xfrm>
        <a:custGeom>
          <a:avLst/>
          <a:gdLst/>
          <a:ahLst/>
          <a:cxnLst/>
          <a:rect l="0" t="0" r="0" b="0"/>
          <a:pathLst>
            <a:path>
              <a:moveTo>
                <a:pt x="2900312" y="0"/>
              </a:moveTo>
              <a:lnTo>
                <a:pt x="2900312" y="236543"/>
              </a:lnTo>
              <a:lnTo>
                <a:pt x="0" y="236543"/>
              </a:lnTo>
              <a:lnTo>
                <a:pt x="0" y="4730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E34F82-F0E3-4586-9985-C05E45E6D4CB}">
      <dsp:nvSpPr>
        <dsp:cNvPr id="0" name=""/>
        <dsp:cNvSpPr/>
      </dsp:nvSpPr>
      <dsp:spPr>
        <a:xfrm>
          <a:off x="2988403" y="1329013"/>
          <a:ext cx="2252792" cy="562049"/>
        </a:xfrm>
        <a:prstGeom prst="rect">
          <a:avLst/>
        </a:prstGeom>
        <a:solidFill>
          <a:srgbClr val="0080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altLang="zh-TW" sz="2000" b="1" kern="1200" dirty="0"/>
            <a:t>Panion Holdings</a:t>
          </a:r>
          <a:endParaRPr lang="zh-TW" altLang="en-US" sz="2000" b="1" kern="1200" dirty="0"/>
        </a:p>
      </dsp:txBody>
      <dsp:txXfrm>
        <a:off x="2988403" y="1329013"/>
        <a:ext cx="2252792" cy="562049"/>
      </dsp:txXfrm>
    </dsp:sp>
    <dsp:sp modelId="{57063E2B-A9CE-4DBC-B340-869FBFF3AD1B}">
      <dsp:nvSpPr>
        <dsp:cNvPr id="0" name=""/>
        <dsp:cNvSpPr/>
      </dsp:nvSpPr>
      <dsp:spPr>
        <a:xfrm>
          <a:off x="873" y="2364148"/>
          <a:ext cx="2427226" cy="832801"/>
        </a:xfrm>
        <a:prstGeom prst="rect">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altLang="zh-TW" sz="2000" kern="1200" dirty="0"/>
            <a:t>Panion &amp; BF Biotech</a:t>
          </a:r>
          <a:endParaRPr lang="zh-TW" altLang="en-US" sz="2000" kern="1200" dirty="0"/>
        </a:p>
      </dsp:txBody>
      <dsp:txXfrm>
        <a:off x="873" y="2364148"/>
        <a:ext cx="2427226" cy="832801"/>
      </dsp:txXfrm>
    </dsp:sp>
    <dsp:sp modelId="{07CDFEB5-BA88-4118-B80C-C43EAE1DFDA6}">
      <dsp:nvSpPr>
        <dsp:cNvPr id="0" name=""/>
        <dsp:cNvSpPr/>
      </dsp:nvSpPr>
      <dsp:spPr>
        <a:xfrm>
          <a:off x="2901186" y="2364148"/>
          <a:ext cx="2427226" cy="832801"/>
        </a:xfrm>
        <a:prstGeom prst="rect">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altLang="zh-TW" sz="2000" kern="1200" dirty="0"/>
            <a:t>Sun Ten Pharmaceutical</a:t>
          </a:r>
          <a:endParaRPr lang="zh-TW" altLang="en-US" sz="2000" kern="1200" dirty="0"/>
        </a:p>
      </dsp:txBody>
      <dsp:txXfrm>
        <a:off x="2901186" y="2364148"/>
        <a:ext cx="2427226" cy="832801"/>
      </dsp:txXfrm>
    </dsp:sp>
    <dsp:sp modelId="{D1D32B50-F4A0-40B2-95EF-BBF0651E972D}">
      <dsp:nvSpPr>
        <dsp:cNvPr id="0" name=""/>
        <dsp:cNvSpPr/>
      </dsp:nvSpPr>
      <dsp:spPr>
        <a:xfrm>
          <a:off x="5801499" y="2364148"/>
          <a:ext cx="2427226" cy="832801"/>
        </a:xfrm>
        <a:prstGeom prst="rect">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altLang="zh-TW" sz="2000" kern="1200" dirty="0"/>
            <a:t>J-O Technology</a:t>
          </a:r>
          <a:endParaRPr lang="zh-TW" altLang="en-US" sz="2000" kern="1200" dirty="0"/>
        </a:p>
      </dsp:txBody>
      <dsp:txXfrm>
        <a:off x="5801499" y="2364148"/>
        <a:ext cx="2427226" cy="83280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A76B5C5B-D480-4697-97D6-4B97BB932731}"/>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8DF6108E-5643-463E-A9D3-1B5DC6578677}"/>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040C583-69DC-4A1B-8888-293D7FB16B66}" type="datetimeFigureOut">
              <a:rPr lang="zh-TW" altLang="en-US" smtClean="0"/>
              <a:t>2020/4/20</a:t>
            </a:fld>
            <a:endParaRPr lang="zh-TW" altLang="en-US"/>
          </a:p>
        </p:txBody>
      </p:sp>
      <p:sp>
        <p:nvSpPr>
          <p:cNvPr id="4" name="頁尾版面配置區 3">
            <a:extLst>
              <a:ext uri="{FF2B5EF4-FFF2-40B4-BE49-F238E27FC236}">
                <a16:creationId xmlns:a16="http://schemas.microsoft.com/office/drawing/2014/main" id="{8CE915EC-6E2A-4EC6-80DC-ED6AAF32DBFA}"/>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24D4F24-9E55-40EB-9238-9CE1B36ED29A}"/>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B61667DF-9B6A-473C-9CAE-88937BE6E879}" type="slidenum">
              <a:rPr lang="zh-TW" altLang="en-US" smtClean="0"/>
              <a:t>‹#›</a:t>
            </a:fld>
            <a:endParaRPr lang="zh-TW" altLang="en-US"/>
          </a:p>
        </p:txBody>
      </p:sp>
    </p:spTree>
    <p:extLst>
      <p:ext uri="{BB962C8B-B14F-4D97-AF65-F5344CB8AC3E}">
        <p14:creationId xmlns:p14="http://schemas.microsoft.com/office/powerpoint/2010/main" val="372985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83306A4-A3BF-4A15-A3A0-FD3306D0AE0B}" type="datetimeFigureOut">
              <a:rPr lang="zh-TW" altLang="en-US" smtClean="0"/>
              <a:t>2020/4/20</a:t>
            </a:fld>
            <a:endParaRPr lang="zh-TW" altLang="en-US"/>
          </a:p>
        </p:txBody>
      </p:sp>
      <p:sp>
        <p:nvSpPr>
          <p:cNvPr id="4" name="投影片圖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5B0E3CE-3865-4F90-82AC-4726BB8FA64F}" type="slidenum">
              <a:rPr lang="zh-TW" altLang="en-US" smtClean="0"/>
              <a:t>‹#›</a:t>
            </a:fld>
            <a:endParaRPr lang="zh-TW" altLang="en-US"/>
          </a:p>
        </p:txBody>
      </p:sp>
    </p:spTree>
    <p:extLst>
      <p:ext uri="{BB962C8B-B14F-4D97-AF65-F5344CB8AC3E}">
        <p14:creationId xmlns:p14="http://schemas.microsoft.com/office/powerpoint/2010/main" val="3829802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469577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日期版面配置區 3"/>
          <p:cNvSpPr>
            <a:spLocks noGrp="1"/>
          </p:cNvSpPr>
          <p:nvPr>
            <p:ph type="dt" idx="10"/>
          </p:nvPr>
        </p:nvSpPr>
        <p:spPr/>
        <p:txBody>
          <a:bodyPr/>
          <a:lstStyle/>
          <a:p>
            <a:fld id="{96560BBF-3F65-40B4-A57A-1D66071620A1}" type="datetime1">
              <a:rPr lang="zh-TW" altLang="en-US" smtClean="0"/>
              <a:t>2020/4/20</a:t>
            </a:fld>
            <a:endParaRPr lang="zh-TW" altLang="en-US"/>
          </a:p>
        </p:txBody>
      </p:sp>
    </p:spTree>
    <p:extLst>
      <p:ext uri="{BB962C8B-B14F-4D97-AF65-F5344CB8AC3E}">
        <p14:creationId xmlns:p14="http://schemas.microsoft.com/office/powerpoint/2010/main" val="2247951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C9FCADC-25D2-48F2-A56A-5718089C25B5}" type="slidenum">
              <a:rPr lang="zh-CN" altLang="en-US" smtClean="0"/>
              <a:t>3</a:t>
            </a:fld>
            <a:endParaRPr lang="zh-CN" altLang="en-US"/>
          </a:p>
        </p:txBody>
      </p:sp>
    </p:spTree>
    <p:extLst>
      <p:ext uri="{BB962C8B-B14F-4D97-AF65-F5344CB8AC3E}">
        <p14:creationId xmlns:p14="http://schemas.microsoft.com/office/powerpoint/2010/main" val="321025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14326">
              <a:defRPr/>
            </a:pPr>
            <a:endParaRPr lang="zh-TW" altLang="en-US" dirty="0"/>
          </a:p>
        </p:txBody>
      </p:sp>
      <p:sp>
        <p:nvSpPr>
          <p:cNvPr id="4" name="日期版面配置區 3"/>
          <p:cNvSpPr>
            <a:spLocks noGrp="1"/>
          </p:cNvSpPr>
          <p:nvPr>
            <p:ph type="dt" idx="10"/>
          </p:nvPr>
        </p:nvSpPr>
        <p:spPr/>
        <p:txBody>
          <a:bodyPr/>
          <a:lstStyle/>
          <a:p>
            <a:fld id="{96560BBF-3F65-40B4-A57A-1D66071620A1}" type="datetime1">
              <a:rPr lang="zh-TW" altLang="en-US" smtClean="0"/>
              <a:pPr/>
              <a:t>2020/4/20</a:t>
            </a:fld>
            <a:endParaRPr lang="zh-TW" altLang="en-US"/>
          </a:p>
        </p:txBody>
      </p:sp>
    </p:spTree>
    <p:extLst>
      <p:ext uri="{BB962C8B-B14F-4D97-AF65-F5344CB8AC3E}">
        <p14:creationId xmlns:p14="http://schemas.microsoft.com/office/powerpoint/2010/main" val="3526750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2800" dirty="0"/>
          </a:p>
        </p:txBody>
      </p:sp>
      <p:sp>
        <p:nvSpPr>
          <p:cNvPr id="4" name="Slide Number Placeholder 3"/>
          <p:cNvSpPr>
            <a:spLocks noGrp="1"/>
          </p:cNvSpPr>
          <p:nvPr>
            <p:ph type="sldNum" sz="quarter" idx="10"/>
          </p:nvPr>
        </p:nvSpPr>
        <p:spPr/>
        <p:txBody>
          <a:bodyPr/>
          <a:lstStyle/>
          <a:p>
            <a:fld id="{0D000DE9-1A46-4E9D-92D5-96C3350CD17D}" type="slidenum">
              <a:rPr lang="en-IN" smtClean="0"/>
              <a:t>7</a:t>
            </a:fld>
            <a:endParaRPr lang="en-IN" dirty="0"/>
          </a:p>
        </p:txBody>
      </p:sp>
    </p:spTree>
    <p:extLst>
      <p:ext uri="{BB962C8B-B14F-4D97-AF65-F5344CB8AC3E}">
        <p14:creationId xmlns:p14="http://schemas.microsoft.com/office/powerpoint/2010/main" val="2776247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2800" dirty="0"/>
          </a:p>
        </p:txBody>
      </p:sp>
      <p:sp>
        <p:nvSpPr>
          <p:cNvPr id="4" name="Slide Number Placeholder 3"/>
          <p:cNvSpPr>
            <a:spLocks noGrp="1"/>
          </p:cNvSpPr>
          <p:nvPr>
            <p:ph type="sldNum" sz="quarter" idx="10"/>
          </p:nvPr>
        </p:nvSpPr>
        <p:spPr/>
        <p:txBody>
          <a:bodyPr/>
          <a:lstStyle/>
          <a:p>
            <a:fld id="{0D000DE9-1A46-4E9D-92D5-96C3350CD17D}" type="slidenum">
              <a:rPr lang="en-IN" smtClean="0"/>
              <a:t>8</a:t>
            </a:fld>
            <a:endParaRPr lang="en-IN" dirty="0"/>
          </a:p>
        </p:txBody>
      </p:sp>
    </p:spTree>
    <p:extLst>
      <p:ext uri="{BB962C8B-B14F-4D97-AF65-F5344CB8AC3E}">
        <p14:creationId xmlns:p14="http://schemas.microsoft.com/office/powerpoint/2010/main" val="3859961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432CAF-49F6-421F-9490-E47DD0DF80AB}" type="slidenum">
              <a:rPr lang="zh-CN" altLang="en-US" smtClean="0"/>
              <a:t>15</a:t>
            </a:fld>
            <a:endParaRPr lang="zh-CN" altLang="en-US"/>
          </a:p>
        </p:txBody>
      </p:sp>
    </p:spTree>
    <p:extLst>
      <p:ext uri="{BB962C8B-B14F-4D97-AF65-F5344CB8AC3E}">
        <p14:creationId xmlns:p14="http://schemas.microsoft.com/office/powerpoint/2010/main" val="142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432CAF-49F6-421F-9490-E47DD0DF80AB}" type="slidenum">
              <a:rPr lang="zh-CN" altLang="en-US" smtClean="0"/>
              <a:t>18</a:t>
            </a:fld>
            <a:endParaRPr lang="zh-CN" altLang="en-US"/>
          </a:p>
        </p:txBody>
      </p:sp>
    </p:spTree>
    <p:extLst>
      <p:ext uri="{BB962C8B-B14F-4D97-AF65-F5344CB8AC3E}">
        <p14:creationId xmlns:p14="http://schemas.microsoft.com/office/powerpoint/2010/main" val="3874029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432CAF-49F6-421F-9490-E47DD0DF80AB}" type="slidenum">
              <a:rPr lang="zh-CN" altLang="en-US" smtClean="0"/>
              <a:t>21</a:t>
            </a:fld>
            <a:endParaRPr lang="zh-CN" altLang="en-US"/>
          </a:p>
        </p:txBody>
      </p:sp>
    </p:spTree>
    <p:extLst>
      <p:ext uri="{BB962C8B-B14F-4D97-AF65-F5344CB8AC3E}">
        <p14:creationId xmlns:p14="http://schemas.microsoft.com/office/powerpoint/2010/main" val="4001647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229F52-12DD-4252-98E2-B230B00F5927}" type="slidenum">
              <a:rPr lang="zh-CN" altLang="en-US" smtClean="0"/>
              <a:t>43</a:t>
            </a:fld>
            <a:endParaRPr lang="zh-CN" altLang="en-US"/>
          </a:p>
        </p:txBody>
      </p:sp>
    </p:spTree>
    <p:extLst>
      <p:ext uri="{BB962C8B-B14F-4D97-AF65-F5344CB8AC3E}">
        <p14:creationId xmlns:p14="http://schemas.microsoft.com/office/powerpoint/2010/main" val="2666343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endParaRPr lang="zh-TW" altLang="en-US"/>
          </a:p>
        </p:txBody>
      </p:sp>
    </p:spTree>
    <p:extLst>
      <p:ext uri="{BB962C8B-B14F-4D97-AF65-F5344CB8AC3E}">
        <p14:creationId xmlns:p14="http://schemas.microsoft.com/office/powerpoint/2010/main" val="2942011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8610600" y="6356350"/>
            <a:ext cx="2743200" cy="365125"/>
          </a:xfrm>
          <a:prstGeom prst="rect">
            <a:avLst/>
          </a:prstGeom>
        </p:spPr>
        <p:txBody>
          <a:bodyPr/>
          <a:lstStyle/>
          <a:p>
            <a:fld id="{A2093B44-E511-4302-A984-7D8DD12161AA}" type="slidenum">
              <a:rPr lang="zh-TW" altLang="en-US" smtClean="0"/>
              <a:t>‹#›</a:t>
            </a:fld>
            <a:endParaRPr lang="zh-TW" altLang="en-US"/>
          </a:p>
        </p:txBody>
      </p:sp>
    </p:spTree>
    <p:extLst>
      <p:ext uri="{BB962C8B-B14F-4D97-AF65-F5344CB8AC3E}">
        <p14:creationId xmlns:p14="http://schemas.microsoft.com/office/powerpoint/2010/main" val="3588187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8610600" y="6356350"/>
            <a:ext cx="2743200" cy="365125"/>
          </a:xfrm>
          <a:prstGeom prst="rect">
            <a:avLst/>
          </a:prstGeom>
        </p:spPr>
        <p:txBody>
          <a:bodyPr/>
          <a:lstStyle/>
          <a:p>
            <a:fld id="{A2093B44-E511-4302-A984-7D8DD12161AA}" type="slidenum">
              <a:rPr lang="zh-TW" altLang="en-US" smtClean="0"/>
              <a:t>‹#›</a:t>
            </a:fld>
            <a:endParaRPr lang="zh-TW" altLang="en-US"/>
          </a:p>
        </p:txBody>
      </p:sp>
    </p:spTree>
    <p:extLst>
      <p:ext uri="{BB962C8B-B14F-4D97-AF65-F5344CB8AC3E}">
        <p14:creationId xmlns:p14="http://schemas.microsoft.com/office/powerpoint/2010/main" val="1625406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章節標題">
    <p:spTree>
      <p:nvGrpSpPr>
        <p:cNvPr id="1" name=""/>
        <p:cNvGrpSpPr/>
        <p:nvPr/>
      </p:nvGrpSpPr>
      <p:grpSpPr>
        <a:xfrm>
          <a:off x="0" y="0"/>
          <a:ext cx="0" cy="0"/>
          <a:chOff x="0" y="0"/>
          <a:chExt cx="0" cy="0"/>
        </a:xfrm>
      </p:grpSpPr>
    </p:spTree>
    <p:extLst>
      <p:ext uri="{BB962C8B-B14F-4D97-AF65-F5344CB8AC3E}">
        <p14:creationId xmlns:p14="http://schemas.microsoft.com/office/powerpoint/2010/main" val="992041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Road Timeline Example">
    <p:bg>
      <p:bgPr>
        <a:solidFill>
          <a:srgbClr val="FBFBFB"/>
        </a:solidFill>
        <a:effectLst/>
      </p:bgPr>
    </p:bg>
    <p:spTree>
      <p:nvGrpSpPr>
        <p:cNvPr id="1" name=""/>
        <p:cNvGrpSpPr/>
        <p:nvPr/>
      </p:nvGrpSpPr>
      <p:grpSpPr>
        <a:xfrm>
          <a:off x="0" y="0"/>
          <a:ext cx="0" cy="0"/>
          <a:chOff x="0" y="0"/>
          <a:chExt cx="0" cy="0"/>
        </a:xfrm>
      </p:grpSpPr>
      <p:sp>
        <p:nvSpPr>
          <p:cNvPr id="13" name="Footer Placeholder 2"/>
          <p:cNvSpPr>
            <a:spLocks noGrp="1"/>
          </p:cNvSpPr>
          <p:nvPr>
            <p:ph type="ftr" sz="quarter" idx="10"/>
          </p:nvPr>
        </p:nvSpPr>
        <p:spPr>
          <a:xfrm>
            <a:off x="7603629" y="6325230"/>
            <a:ext cx="4114800" cy="184666"/>
          </a:xfrm>
          <a:prstGeom prst="rect">
            <a:avLst/>
          </a:prstGeom>
        </p:spPr>
        <p:txBody>
          <a:bodyPr lIns="0" tIns="0" rIns="0" bIns="0">
            <a:spAutoFit/>
          </a:bodyPr>
          <a:lstStyle>
            <a:lvl1pPr algn="r">
              <a:defRPr sz="1200">
                <a:solidFill>
                  <a:schemeClr val="bg1">
                    <a:lumMod val="65000"/>
                  </a:schemeClr>
                </a:solidFill>
              </a:defRPr>
            </a:lvl1pPr>
          </a:lstStyle>
          <a:p>
            <a:r>
              <a:rPr lang="en-IN" dirty="0"/>
              <a:t>Footer goes here</a:t>
            </a:r>
          </a:p>
        </p:txBody>
      </p:sp>
      <p:sp>
        <p:nvSpPr>
          <p:cNvPr id="4" name="Picture Placeholder 24"/>
          <p:cNvSpPr>
            <a:spLocks noGrp="1"/>
          </p:cNvSpPr>
          <p:nvPr>
            <p:ph type="pic" sz="quarter" idx="24" hasCustomPrompt="1"/>
          </p:nvPr>
        </p:nvSpPr>
        <p:spPr>
          <a:xfrm>
            <a:off x="5386288" y="1829744"/>
            <a:ext cx="1378800" cy="1378800"/>
          </a:xfrm>
          <a:custGeom>
            <a:avLst/>
            <a:gdLst>
              <a:gd name="connsiteX0" fmla="*/ 577446 w 1154892"/>
              <a:gd name="connsiteY0" fmla="*/ 0 h 1154892"/>
              <a:gd name="connsiteX1" fmla="*/ 900302 w 1154892"/>
              <a:gd name="connsiteY1" fmla="*/ 98619 h 1154892"/>
              <a:gd name="connsiteX2" fmla="*/ 920463 w 1154892"/>
              <a:gd name="connsiteY2" fmla="*/ 115253 h 1154892"/>
              <a:gd name="connsiteX3" fmla="*/ 919540 w 1154892"/>
              <a:gd name="connsiteY3" fmla="*/ 120777 h 1154892"/>
              <a:gd name="connsiteX4" fmla="*/ 1081207 w 1154892"/>
              <a:gd name="connsiteY4" fmla="*/ 348403 h 1154892"/>
              <a:gd name="connsiteX5" fmla="*/ 1109667 w 1154892"/>
              <a:gd name="connsiteY5" fmla="*/ 353171 h 1154892"/>
              <a:gd name="connsiteX6" fmla="*/ 1143160 w 1154892"/>
              <a:gd name="connsiteY6" fmla="*/ 461071 h 1154892"/>
              <a:gd name="connsiteX7" fmla="*/ 1154892 w 1154892"/>
              <a:gd name="connsiteY7" fmla="*/ 577446 h 1154892"/>
              <a:gd name="connsiteX8" fmla="*/ 577446 w 1154892"/>
              <a:gd name="connsiteY8" fmla="*/ 1154892 h 1154892"/>
              <a:gd name="connsiteX9" fmla="*/ 0 w 1154892"/>
              <a:gd name="connsiteY9" fmla="*/ 577446 h 1154892"/>
              <a:gd name="connsiteX10" fmla="*/ 577446 w 1154892"/>
              <a:gd name="connsiteY10" fmla="*/ 0 h 11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4892" h="1154892">
                <a:moveTo>
                  <a:pt x="577446" y="0"/>
                </a:moveTo>
                <a:cubicBezTo>
                  <a:pt x="697039" y="0"/>
                  <a:pt x="808141" y="36356"/>
                  <a:pt x="900302" y="98619"/>
                </a:cubicBezTo>
                <a:lnTo>
                  <a:pt x="920463" y="115253"/>
                </a:lnTo>
                <a:lnTo>
                  <a:pt x="919540" y="120777"/>
                </a:lnTo>
                <a:cubicBezTo>
                  <a:pt x="912566" y="227386"/>
                  <a:pt x="982221" y="321269"/>
                  <a:pt x="1081207" y="348403"/>
                </a:cubicBezTo>
                <a:lnTo>
                  <a:pt x="1109667" y="353171"/>
                </a:lnTo>
                <a:lnTo>
                  <a:pt x="1143160" y="461071"/>
                </a:lnTo>
                <a:cubicBezTo>
                  <a:pt x="1150853" y="498661"/>
                  <a:pt x="1154892" y="537582"/>
                  <a:pt x="1154892" y="577446"/>
                </a:cubicBezTo>
                <a:cubicBezTo>
                  <a:pt x="1154892" y="896361"/>
                  <a:pt x="896361" y="1154892"/>
                  <a:pt x="577446" y="1154892"/>
                </a:cubicBezTo>
                <a:cubicBezTo>
                  <a:pt x="258531" y="1154892"/>
                  <a:pt x="0" y="896361"/>
                  <a:pt x="0" y="577446"/>
                </a:cubicBezTo>
                <a:cubicBezTo>
                  <a:pt x="0" y="258531"/>
                  <a:pt x="258531" y="0"/>
                  <a:pt x="577446" y="0"/>
                </a:cubicBezTo>
                <a:close/>
              </a:path>
            </a:pathLst>
          </a:custGeom>
        </p:spPr>
        <p:txBody>
          <a:bodyPr wrap="square">
            <a:noAutofit/>
          </a:bodyPr>
          <a:lstStyle>
            <a:lvl1pPr marL="0" indent="0" algn="ctr">
              <a:buFontTx/>
              <a:buNone/>
              <a:defRPr sz="1400">
                <a:solidFill>
                  <a:schemeClr val="bg1">
                    <a:lumMod val="65000"/>
                  </a:schemeClr>
                </a:solidFill>
              </a:defRPr>
            </a:lvl1pPr>
          </a:lstStyle>
          <a:p>
            <a:r>
              <a:rPr lang="en-IN" dirty="0"/>
              <a:t>Click Here</a:t>
            </a:r>
          </a:p>
        </p:txBody>
      </p:sp>
      <p:sp>
        <p:nvSpPr>
          <p:cNvPr id="6" name="Picture Placeholder 24"/>
          <p:cNvSpPr>
            <a:spLocks noGrp="1"/>
          </p:cNvSpPr>
          <p:nvPr>
            <p:ph type="pic" sz="quarter" idx="25" hasCustomPrompt="1"/>
          </p:nvPr>
        </p:nvSpPr>
        <p:spPr>
          <a:xfrm>
            <a:off x="7440959" y="3460370"/>
            <a:ext cx="910800" cy="910800"/>
          </a:xfrm>
          <a:custGeom>
            <a:avLst/>
            <a:gdLst>
              <a:gd name="connsiteX0" fmla="*/ 577446 w 1154892"/>
              <a:gd name="connsiteY0" fmla="*/ 0 h 1154892"/>
              <a:gd name="connsiteX1" fmla="*/ 900302 w 1154892"/>
              <a:gd name="connsiteY1" fmla="*/ 98619 h 1154892"/>
              <a:gd name="connsiteX2" fmla="*/ 920463 w 1154892"/>
              <a:gd name="connsiteY2" fmla="*/ 115253 h 1154892"/>
              <a:gd name="connsiteX3" fmla="*/ 919540 w 1154892"/>
              <a:gd name="connsiteY3" fmla="*/ 120777 h 1154892"/>
              <a:gd name="connsiteX4" fmla="*/ 1081207 w 1154892"/>
              <a:gd name="connsiteY4" fmla="*/ 348403 h 1154892"/>
              <a:gd name="connsiteX5" fmla="*/ 1109667 w 1154892"/>
              <a:gd name="connsiteY5" fmla="*/ 353171 h 1154892"/>
              <a:gd name="connsiteX6" fmla="*/ 1143160 w 1154892"/>
              <a:gd name="connsiteY6" fmla="*/ 461071 h 1154892"/>
              <a:gd name="connsiteX7" fmla="*/ 1154892 w 1154892"/>
              <a:gd name="connsiteY7" fmla="*/ 577446 h 1154892"/>
              <a:gd name="connsiteX8" fmla="*/ 577446 w 1154892"/>
              <a:gd name="connsiteY8" fmla="*/ 1154892 h 1154892"/>
              <a:gd name="connsiteX9" fmla="*/ 0 w 1154892"/>
              <a:gd name="connsiteY9" fmla="*/ 577446 h 1154892"/>
              <a:gd name="connsiteX10" fmla="*/ 577446 w 1154892"/>
              <a:gd name="connsiteY10" fmla="*/ 0 h 11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4892" h="1154892">
                <a:moveTo>
                  <a:pt x="577446" y="0"/>
                </a:moveTo>
                <a:cubicBezTo>
                  <a:pt x="697039" y="0"/>
                  <a:pt x="808141" y="36356"/>
                  <a:pt x="900302" y="98619"/>
                </a:cubicBezTo>
                <a:lnTo>
                  <a:pt x="920463" y="115253"/>
                </a:lnTo>
                <a:lnTo>
                  <a:pt x="919540" y="120777"/>
                </a:lnTo>
                <a:cubicBezTo>
                  <a:pt x="912566" y="227386"/>
                  <a:pt x="982221" y="321269"/>
                  <a:pt x="1081207" y="348403"/>
                </a:cubicBezTo>
                <a:lnTo>
                  <a:pt x="1109667" y="353171"/>
                </a:lnTo>
                <a:lnTo>
                  <a:pt x="1143160" y="461071"/>
                </a:lnTo>
                <a:cubicBezTo>
                  <a:pt x="1150853" y="498661"/>
                  <a:pt x="1154892" y="537582"/>
                  <a:pt x="1154892" y="577446"/>
                </a:cubicBezTo>
                <a:cubicBezTo>
                  <a:pt x="1154892" y="896361"/>
                  <a:pt x="896361" y="1154892"/>
                  <a:pt x="577446" y="1154892"/>
                </a:cubicBezTo>
                <a:cubicBezTo>
                  <a:pt x="258531" y="1154892"/>
                  <a:pt x="0" y="896361"/>
                  <a:pt x="0" y="577446"/>
                </a:cubicBezTo>
                <a:cubicBezTo>
                  <a:pt x="0" y="258531"/>
                  <a:pt x="258531" y="0"/>
                  <a:pt x="577446" y="0"/>
                </a:cubicBezTo>
                <a:close/>
              </a:path>
            </a:pathLst>
          </a:custGeom>
        </p:spPr>
        <p:txBody>
          <a:bodyPr wrap="square">
            <a:noAutofit/>
          </a:bodyPr>
          <a:lstStyle>
            <a:lvl1pPr marL="0" indent="0" algn="ctr">
              <a:buFontTx/>
              <a:buNone/>
              <a:defRPr sz="1400">
                <a:solidFill>
                  <a:schemeClr val="bg1">
                    <a:lumMod val="65000"/>
                  </a:schemeClr>
                </a:solidFill>
              </a:defRPr>
            </a:lvl1pPr>
          </a:lstStyle>
          <a:p>
            <a:r>
              <a:rPr lang="en-IN" dirty="0"/>
              <a:t>Click Here</a:t>
            </a:r>
          </a:p>
        </p:txBody>
      </p:sp>
      <p:sp>
        <p:nvSpPr>
          <p:cNvPr id="7" name="Picture Placeholder 24"/>
          <p:cNvSpPr>
            <a:spLocks noGrp="1"/>
          </p:cNvSpPr>
          <p:nvPr>
            <p:ph type="pic" sz="quarter" idx="23" hasCustomPrompt="1"/>
          </p:nvPr>
        </p:nvSpPr>
        <p:spPr>
          <a:xfrm>
            <a:off x="6310313" y="941939"/>
            <a:ext cx="1519200" cy="1519200"/>
          </a:xfrm>
          <a:custGeom>
            <a:avLst/>
            <a:gdLst>
              <a:gd name="connsiteX0" fmla="*/ 577446 w 1154892"/>
              <a:gd name="connsiteY0" fmla="*/ 0 h 1154892"/>
              <a:gd name="connsiteX1" fmla="*/ 900302 w 1154892"/>
              <a:gd name="connsiteY1" fmla="*/ 98619 h 1154892"/>
              <a:gd name="connsiteX2" fmla="*/ 920463 w 1154892"/>
              <a:gd name="connsiteY2" fmla="*/ 115253 h 1154892"/>
              <a:gd name="connsiteX3" fmla="*/ 919540 w 1154892"/>
              <a:gd name="connsiteY3" fmla="*/ 120777 h 1154892"/>
              <a:gd name="connsiteX4" fmla="*/ 1081207 w 1154892"/>
              <a:gd name="connsiteY4" fmla="*/ 348403 h 1154892"/>
              <a:gd name="connsiteX5" fmla="*/ 1109667 w 1154892"/>
              <a:gd name="connsiteY5" fmla="*/ 353171 h 1154892"/>
              <a:gd name="connsiteX6" fmla="*/ 1143160 w 1154892"/>
              <a:gd name="connsiteY6" fmla="*/ 461071 h 1154892"/>
              <a:gd name="connsiteX7" fmla="*/ 1154892 w 1154892"/>
              <a:gd name="connsiteY7" fmla="*/ 577446 h 1154892"/>
              <a:gd name="connsiteX8" fmla="*/ 577446 w 1154892"/>
              <a:gd name="connsiteY8" fmla="*/ 1154892 h 1154892"/>
              <a:gd name="connsiteX9" fmla="*/ 0 w 1154892"/>
              <a:gd name="connsiteY9" fmla="*/ 577446 h 1154892"/>
              <a:gd name="connsiteX10" fmla="*/ 577446 w 1154892"/>
              <a:gd name="connsiteY10" fmla="*/ 0 h 11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4892" h="1154892">
                <a:moveTo>
                  <a:pt x="577446" y="0"/>
                </a:moveTo>
                <a:cubicBezTo>
                  <a:pt x="697039" y="0"/>
                  <a:pt x="808141" y="36356"/>
                  <a:pt x="900302" y="98619"/>
                </a:cubicBezTo>
                <a:lnTo>
                  <a:pt x="920463" y="115253"/>
                </a:lnTo>
                <a:lnTo>
                  <a:pt x="919540" y="120777"/>
                </a:lnTo>
                <a:cubicBezTo>
                  <a:pt x="912566" y="227386"/>
                  <a:pt x="982221" y="321269"/>
                  <a:pt x="1081207" y="348403"/>
                </a:cubicBezTo>
                <a:lnTo>
                  <a:pt x="1109667" y="353171"/>
                </a:lnTo>
                <a:lnTo>
                  <a:pt x="1143160" y="461071"/>
                </a:lnTo>
                <a:cubicBezTo>
                  <a:pt x="1150853" y="498661"/>
                  <a:pt x="1154892" y="537582"/>
                  <a:pt x="1154892" y="577446"/>
                </a:cubicBezTo>
                <a:cubicBezTo>
                  <a:pt x="1154892" y="896361"/>
                  <a:pt x="896361" y="1154892"/>
                  <a:pt x="577446" y="1154892"/>
                </a:cubicBezTo>
                <a:cubicBezTo>
                  <a:pt x="258531" y="1154892"/>
                  <a:pt x="0" y="896361"/>
                  <a:pt x="0" y="577446"/>
                </a:cubicBezTo>
                <a:cubicBezTo>
                  <a:pt x="0" y="258531"/>
                  <a:pt x="258531" y="0"/>
                  <a:pt x="577446" y="0"/>
                </a:cubicBezTo>
                <a:close/>
              </a:path>
            </a:pathLst>
          </a:custGeom>
        </p:spPr>
        <p:txBody>
          <a:bodyPr wrap="square">
            <a:noAutofit/>
          </a:bodyPr>
          <a:lstStyle>
            <a:lvl1pPr marL="0" indent="0" algn="ctr">
              <a:buFontTx/>
              <a:buNone/>
              <a:defRPr sz="1400">
                <a:solidFill>
                  <a:schemeClr val="bg1">
                    <a:lumMod val="65000"/>
                  </a:schemeClr>
                </a:solidFill>
              </a:defRPr>
            </a:lvl1pPr>
          </a:lstStyle>
          <a:p>
            <a:r>
              <a:rPr lang="en-IN" dirty="0"/>
              <a:t>Click Here</a:t>
            </a:r>
          </a:p>
        </p:txBody>
      </p:sp>
      <p:sp>
        <p:nvSpPr>
          <p:cNvPr id="8" name="Picture Placeholder 24"/>
          <p:cNvSpPr>
            <a:spLocks noGrp="1"/>
          </p:cNvSpPr>
          <p:nvPr>
            <p:ph type="pic" sz="quarter" idx="21" hasCustomPrompt="1"/>
          </p:nvPr>
        </p:nvSpPr>
        <p:spPr>
          <a:xfrm>
            <a:off x="777214" y="2107622"/>
            <a:ext cx="892800" cy="892800"/>
          </a:xfrm>
          <a:custGeom>
            <a:avLst/>
            <a:gdLst>
              <a:gd name="connsiteX0" fmla="*/ 577446 w 1154892"/>
              <a:gd name="connsiteY0" fmla="*/ 0 h 1154892"/>
              <a:gd name="connsiteX1" fmla="*/ 900302 w 1154892"/>
              <a:gd name="connsiteY1" fmla="*/ 98619 h 1154892"/>
              <a:gd name="connsiteX2" fmla="*/ 920463 w 1154892"/>
              <a:gd name="connsiteY2" fmla="*/ 115253 h 1154892"/>
              <a:gd name="connsiteX3" fmla="*/ 919540 w 1154892"/>
              <a:gd name="connsiteY3" fmla="*/ 120777 h 1154892"/>
              <a:gd name="connsiteX4" fmla="*/ 1081207 w 1154892"/>
              <a:gd name="connsiteY4" fmla="*/ 348403 h 1154892"/>
              <a:gd name="connsiteX5" fmla="*/ 1109667 w 1154892"/>
              <a:gd name="connsiteY5" fmla="*/ 353171 h 1154892"/>
              <a:gd name="connsiteX6" fmla="*/ 1143160 w 1154892"/>
              <a:gd name="connsiteY6" fmla="*/ 461071 h 1154892"/>
              <a:gd name="connsiteX7" fmla="*/ 1154892 w 1154892"/>
              <a:gd name="connsiteY7" fmla="*/ 577446 h 1154892"/>
              <a:gd name="connsiteX8" fmla="*/ 577446 w 1154892"/>
              <a:gd name="connsiteY8" fmla="*/ 1154892 h 1154892"/>
              <a:gd name="connsiteX9" fmla="*/ 0 w 1154892"/>
              <a:gd name="connsiteY9" fmla="*/ 577446 h 1154892"/>
              <a:gd name="connsiteX10" fmla="*/ 577446 w 1154892"/>
              <a:gd name="connsiteY10" fmla="*/ 0 h 11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4892" h="1154892">
                <a:moveTo>
                  <a:pt x="577446" y="0"/>
                </a:moveTo>
                <a:cubicBezTo>
                  <a:pt x="697039" y="0"/>
                  <a:pt x="808141" y="36356"/>
                  <a:pt x="900302" y="98619"/>
                </a:cubicBezTo>
                <a:lnTo>
                  <a:pt x="920463" y="115253"/>
                </a:lnTo>
                <a:lnTo>
                  <a:pt x="919540" y="120777"/>
                </a:lnTo>
                <a:cubicBezTo>
                  <a:pt x="912566" y="227386"/>
                  <a:pt x="982221" y="321269"/>
                  <a:pt x="1081207" y="348403"/>
                </a:cubicBezTo>
                <a:lnTo>
                  <a:pt x="1109667" y="353171"/>
                </a:lnTo>
                <a:lnTo>
                  <a:pt x="1143160" y="461071"/>
                </a:lnTo>
                <a:cubicBezTo>
                  <a:pt x="1150853" y="498661"/>
                  <a:pt x="1154892" y="537582"/>
                  <a:pt x="1154892" y="577446"/>
                </a:cubicBezTo>
                <a:cubicBezTo>
                  <a:pt x="1154892" y="896361"/>
                  <a:pt x="896361" y="1154892"/>
                  <a:pt x="577446" y="1154892"/>
                </a:cubicBezTo>
                <a:cubicBezTo>
                  <a:pt x="258531" y="1154892"/>
                  <a:pt x="0" y="896361"/>
                  <a:pt x="0" y="577446"/>
                </a:cubicBezTo>
                <a:cubicBezTo>
                  <a:pt x="0" y="258531"/>
                  <a:pt x="258531" y="0"/>
                  <a:pt x="577446" y="0"/>
                </a:cubicBezTo>
                <a:close/>
              </a:path>
            </a:pathLst>
          </a:custGeom>
        </p:spPr>
        <p:txBody>
          <a:bodyPr wrap="square">
            <a:noAutofit/>
          </a:bodyPr>
          <a:lstStyle>
            <a:lvl1pPr marL="0" indent="0" algn="ctr">
              <a:buFontTx/>
              <a:buNone/>
              <a:defRPr sz="1400">
                <a:solidFill>
                  <a:schemeClr val="bg1">
                    <a:lumMod val="65000"/>
                  </a:schemeClr>
                </a:solidFill>
              </a:defRPr>
            </a:lvl1pPr>
          </a:lstStyle>
          <a:p>
            <a:r>
              <a:rPr lang="en-IN" dirty="0"/>
              <a:t>Click Here</a:t>
            </a:r>
          </a:p>
        </p:txBody>
      </p:sp>
      <p:sp>
        <p:nvSpPr>
          <p:cNvPr id="9" name="Picture Placeholder 24"/>
          <p:cNvSpPr>
            <a:spLocks noGrp="1"/>
          </p:cNvSpPr>
          <p:nvPr>
            <p:ph type="pic" sz="quarter" idx="22" hasCustomPrompt="1"/>
          </p:nvPr>
        </p:nvSpPr>
        <p:spPr>
          <a:xfrm>
            <a:off x="1163789" y="1320197"/>
            <a:ext cx="892800" cy="892800"/>
          </a:xfrm>
          <a:custGeom>
            <a:avLst/>
            <a:gdLst>
              <a:gd name="connsiteX0" fmla="*/ 577446 w 1154892"/>
              <a:gd name="connsiteY0" fmla="*/ 0 h 1154892"/>
              <a:gd name="connsiteX1" fmla="*/ 900302 w 1154892"/>
              <a:gd name="connsiteY1" fmla="*/ 98619 h 1154892"/>
              <a:gd name="connsiteX2" fmla="*/ 920463 w 1154892"/>
              <a:gd name="connsiteY2" fmla="*/ 115253 h 1154892"/>
              <a:gd name="connsiteX3" fmla="*/ 919540 w 1154892"/>
              <a:gd name="connsiteY3" fmla="*/ 120777 h 1154892"/>
              <a:gd name="connsiteX4" fmla="*/ 1081207 w 1154892"/>
              <a:gd name="connsiteY4" fmla="*/ 348403 h 1154892"/>
              <a:gd name="connsiteX5" fmla="*/ 1109667 w 1154892"/>
              <a:gd name="connsiteY5" fmla="*/ 353171 h 1154892"/>
              <a:gd name="connsiteX6" fmla="*/ 1143160 w 1154892"/>
              <a:gd name="connsiteY6" fmla="*/ 461071 h 1154892"/>
              <a:gd name="connsiteX7" fmla="*/ 1154892 w 1154892"/>
              <a:gd name="connsiteY7" fmla="*/ 577446 h 1154892"/>
              <a:gd name="connsiteX8" fmla="*/ 577446 w 1154892"/>
              <a:gd name="connsiteY8" fmla="*/ 1154892 h 1154892"/>
              <a:gd name="connsiteX9" fmla="*/ 0 w 1154892"/>
              <a:gd name="connsiteY9" fmla="*/ 577446 h 1154892"/>
              <a:gd name="connsiteX10" fmla="*/ 577446 w 1154892"/>
              <a:gd name="connsiteY10" fmla="*/ 0 h 11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4892" h="1154892">
                <a:moveTo>
                  <a:pt x="577446" y="0"/>
                </a:moveTo>
                <a:cubicBezTo>
                  <a:pt x="697039" y="0"/>
                  <a:pt x="808141" y="36356"/>
                  <a:pt x="900302" y="98619"/>
                </a:cubicBezTo>
                <a:lnTo>
                  <a:pt x="920463" y="115253"/>
                </a:lnTo>
                <a:lnTo>
                  <a:pt x="919540" y="120777"/>
                </a:lnTo>
                <a:cubicBezTo>
                  <a:pt x="912566" y="227386"/>
                  <a:pt x="982221" y="321269"/>
                  <a:pt x="1081207" y="348403"/>
                </a:cubicBezTo>
                <a:lnTo>
                  <a:pt x="1109667" y="353171"/>
                </a:lnTo>
                <a:lnTo>
                  <a:pt x="1143160" y="461071"/>
                </a:lnTo>
                <a:cubicBezTo>
                  <a:pt x="1150853" y="498661"/>
                  <a:pt x="1154892" y="537582"/>
                  <a:pt x="1154892" y="577446"/>
                </a:cubicBezTo>
                <a:cubicBezTo>
                  <a:pt x="1154892" y="896361"/>
                  <a:pt x="896361" y="1154892"/>
                  <a:pt x="577446" y="1154892"/>
                </a:cubicBezTo>
                <a:cubicBezTo>
                  <a:pt x="258531" y="1154892"/>
                  <a:pt x="0" y="896361"/>
                  <a:pt x="0" y="577446"/>
                </a:cubicBezTo>
                <a:cubicBezTo>
                  <a:pt x="0" y="258531"/>
                  <a:pt x="258531" y="0"/>
                  <a:pt x="577446" y="0"/>
                </a:cubicBezTo>
                <a:close/>
              </a:path>
            </a:pathLst>
          </a:custGeom>
        </p:spPr>
        <p:txBody>
          <a:bodyPr wrap="square">
            <a:noAutofit/>
          </a:bodyPr>
          <a:lstStyle>
            <a:lvl1pPr marL="0" indent="0" algn="ctr">
              <a:buFontTx/>
              <a:buNone/>
              <a:defRPr sz="1400">
                <a:solidFill>
                  <a:schemeClr val="bg1">
                    <a:lumMod val="65000"/>
                  </a:schemeClr>
                </a:solidFill>
              </a:defRPr>
            </a:lvl1pPr>
          </a:lstStyle>
          <a:p>
            <a:r>
              <a:rPr lang="en-IN" dirty="0"/>
              <a:t>Click Here</a:t>
            </a:r>
          </a:p>
        </p:txBody>
      </p:sp>
    </p:spTree>
    <p:extLst>
      <p:ext uri="{BB962C8B-B14F-4D97-AF65-F5344CB8AC3E}">
        <p14:creationId xmlns:p14="http://schemas.microsoft.com/office/powerpoint/2010/main" val="377935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19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par>
                                <p:cTn id="11" presetID="10" presetClass="entr" presetSubtype="0" fill="hold" grpId="0" nodeType="withEffect">
                                  <p:stCondLst>
                                    <p:cond delay="29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10" presetClass="entr" presetSubtype="0" fill="hold" grpId="0" nodeType="withEffect">
                                  <p:stCondLst>
                                    <p:cond delay="5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10" presetClass="entr" presetSubtype="0" fill="hold" grpId="0" nodeType="withEffect">
                                  <p:stCondLst>
                                    <p:cond delay="19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par>
                                <p:cTn id="20" presetID="10" presetClass="entr" presetSubtype="0" fill="hold" grpId="0" nodeType="withEffect">
                                  <p:stCondLst>
                                    <p:cond delay="29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6" grpId="0"/>
      <p:bldP spid="7" grpId="0"/>
      <p:bldP spid="8" grpId="0"/>
      <p:bldP spid="9"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endParaRPr lang="zh-TW" altLang="en-US" dirty="0"/>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8610600" y="6356350"/>
            <a:ext cx="2743200" cy="365125"/>
          </a:xfrm>
          <a:prstGeom prst="rect">
            <a:avLst/>
          </a:prstGeom>
        </p:spPr>
        <p:txBody>
          <a:bodyPr/>
          <a:lstStyle/>
          <a:p>
            <a:fld id="{2870E760-6688-4F3E-8C8D-461D3A053907}" type="slidenum">
              <a:rPr lang="zh-TW" altLang="en-US" smtClean="0"/>
              <a:pPr/>
              <a:t>‹#›</a:t>
            </a:fld>
            <a:endParaRPr lang="zh-TW" altLang="en-US"/>
          </a:p>
        </p:txBody>
      </p:sp>
      <p:pic>
        <p:nvPicPr>
          <p:cNvPr id="3" name="圖片 2">
            <a:extLst>
              <a:ext uri="{FF2B5EF4-FFF2-40B4-BE49-F238E27FC236}">
                <a16:creationId xmlns:a16="http://schemas.microsoft.com/office/drawing/2014/main" id="{42E73450-ECE7-4421-9362-CE0EF437D19B}"/>
              </a:ext>
            </a:extLst>
          </p:cNvPr>
          <p:cNvPicPr>
            <a:picLocks noChangeAspect="1"/>
          </p:cNvPicPr>
          <p:nvPr userDrawn="1"/>
        </p:nvPicPr>
        <p:blipFill rotWithShape="1">
          <a:blip r:embed="rId2"/>
          <a:srcRect t="1010"/>
          <a:stretch/>
        </p:blipFill>
        <p:spPr>
          <a:xfrm>
            <a:off x="-104332" y="1"/>
            <a:ext cx="12296332" cy="6858000"/>
          </a:xfrm>
          <a:prstGeom prst="rect">
            <a:avLst/>
          </a:prstGeom>
        </p:spPr>
      </p:pic>
      <p:pic>
        <p:nvPicPr>
          <p:cNvPr id="10" name="圖片 9">
            <a:extLst>
              <a:ext uri="{FF2B5EF4-FFF2-40B4-BE49-F238E27FC236}">
                <a16:creationId xmlns:a16="http://schemas.microsoft.com/office/drawing/2014/main" id="{33270866-9E7A-482B-AA2A-9BDD51A8B0B1}"/>
              </a:ext>
            </a:extLst>
          </p:cNvPr>
          <p:cNvPicPr>
            <a:picLocks noChangeAspect="1"/>
          </p:cNvPicPr>
          <p:nvPr userDrawn="1"/>
        </p:nvPicPr>
        <p:blipFill>
          <a:blip r:embed="rId3"/>
          <a:stretch>
            <a:fillRect/>
          </a:stretch>
        </p:blipFill>
        <p:spPr>
          <a:xfrm>
            <a:off x="0" y="6349748"/>
            <a:ext cx="12192000" cy="508252"/>
          </a:xfrm>
          <a:prstGeom prst="rect">
            <a:avLst/>
          </a:prstGeom>
        </p:spPr>
      </p:pic>
    </p:spTree>
    <p:extLst>
      <p:ext uri="{BB962C8B-B14F-4D97-AF65-F5344CB8AC3E}">
        <p14:creationId xmlns:p14="http://schemas.microsoft.com/office/powerpoint/2010/main" val="4035566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標題及物件">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8610600" y="6356350"/>
            <a:ext cx="2743200" cy="365125"/>
          </a:xfrm>
          <a:prstGeom prst="rect">
            <a:avLst/>
          </a:prstGeom>
        </p:spPr>
        <p:txBody>
          <a:bodyPr/>
          <a:lstStyle/>
          <a:p>
            <a:fld id="{A2093B44-E511-4302-A984-7D8DD12161AA}" type="slidenum">
              <a:rPr lang="zh-TW" altLang="en-US" smtClean="0"/>
              <a:t>‹#›</a:t>
            </a:fld>
            <a:endParaRPr lang="zh-TW" altLang="en-US"/>
          </a:p>
        </p:txBody>
      </p:sp>
    </p:spTree>
    <p:extLst>
      <p:ext uri="{BB962C8B-B14F-4D97-AF65-F5344CB8AC3E}">
        <p14:creationId xmlns:p14="http://schemas.microsoft.com/office/powerpoint/2010/main" val="3151560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5484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endParaRPr lang="zh-TW" altLang="en-US"/>
          </a:p>
        </p:txBody>
      </p:sp>
    </p:spTree>
    <p:extLst>
      <p:ext uri="{BB962C8B-B14F-4D97-AF65-F5344CB8AC3E}">
        <p14:creationId xmlns:p14="http://schemas.microsoft.com/office/powerpoint/2010/main" val="337700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8610600" y="6356350"/>
            <a:ext cx="2743200" cy="365125"/>
          </a:xfrm>
          <a:prstGeom prst="rect">
            <a:avLst/>
          </a:prstGeom>
        </p:spPr>
        <p:txBody>
          <a:bodyPr/>
          <a:lstStyle/>
          <a:p>
            <a:fld id="{A2093B44-E511-4302-A984-7D8DD12161AA}" type="slidenum">
              <a:rPr lang="zh-TW" altLang="en-US" smtClean="0"/>
              <a:t>‹#›</a:t>
            </a:fld>
            <a:endParaRPr lang="zh-TW" altLang="en-US"/>
          </a:p>
        </p:txBody>
      </p:sp>
    </p:spTree>
    <p:extLst>
      <p:ext uri="{BB962C8B-B14F-4D97-AF65-F5344CB8AC3E}">
        <p14:creationId xmlns:p14="http://schemas.microsoft.com/office/powerpoint/2010/main" val="1972808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endParaRPr lang="zh-TW" altLang="en-US" dirty="0"/>
          </a:p>
        </p:txBody>
      </p:sp>
    </p:spTree>
    <p:extLst>
      <p:ext uri="{BB962C8B-B14F-4D97-AF65-F5344CB8AC3E}">
        <p14:creationId xmlns:p14="http://schemas.microsoft.com/office/powerpoint/2010/main" val="1165479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a:xfrm>
            <a:off x="8610600" y="6356350"/>
            <a:ext cx="2743200" cy="365125"/>
          </a:xfrm>
          <a:prstGeom prst="rect">
            <a:avLst/>
          </a:prstGeom>
        </p:spPr>
        <p:txBody>
          <a:bodyPr/>
          <a:lstStyle/>
          <a:p>
            <a:fld id="{A2093B44-E511-4302-A984-7D8DD12161AA}" type="slidenum">
              <a:rPr lang="zh-TW" altLang="en-US" smtClean="0"/>
              <a:t>‹#›</a:t>
            </a:fld>
            <a:endParaRPr lang="zh-TW" altLang="en-US"/>
          </a:p>
        </p:txBody>
      </p:sp>
    </p:spTree>
    <p:extLst>
      <p:ext uri="{BB962C8B-B14F-4D97-AF65-F5344CB8AC3E}">
        <p14:creationId xmlns:p14="http://schemas.microsoft.com/office/powerpoint/2010/main" val="44907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a:xfrm>
            <a:off x="8610600" y="6356350"/>
            <a:ext cx="2743200" cy="365125"/>
          </a:xfrm>
          <a:prstGeom prst="rect">
            <a:avLst/>
          </a:prstGeom>
        </p:spPr>
        <p:txBody>
          <a:bodyPr/>
          <a:lstStyle/>
          <a:p>
            <a:fld id="{A2093B44-E511-4302-A984-7D8DD12161AA}" type="slidenum">
              <a:rPr lang="zh-TW" altLang="en-US" smtClean="0"/>
              <a:t>‹#›</a:t>
            </a:fld>
            <a:endParaRPr lang="zh-TW" altLang="en-US"/>
          </a:p>
        </p:txBody>
      </p:sp>
    </p:spTree>
    <p:extLst>
      <p:ext uri="{BB962C8B-B14F-4D97-AF65-F5344CB8AC3E}">
        <p14:creationId xmlns:p14="http://schemas.microsoft.com/office/powerpoint/2010/main" val="695611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endParaRPr lang="zh-TW" altLang="en-US"/>
          </a:p>
        </p:txBody>
      </p:sp>
    </p:spTree>
    <p:extLst>
      <p:ext uri="{BB962C8B-B14F-4D97-AF65-F5344CB8AC3E}">
        <p14:creationId xmlns:p14="http://schemas.microsoft.com/office/powerpoint/2010/main" val="3697948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8610600" y="6356350"/>
            <a:ext cx="2743200" cy="365125"/>
          </a:xfrm>
          <a:prstGeom prst="rect">
            <a:avLst/>
          </a:prstGeom>
        </p:spPr>
        <p:txBody>
          <a:bodyPr/>
          <a:lstStyle/>
          <a:p>
            <a:fld id="{A2093B44-E511-4302-A984-7D8DD12161AA}" type="slidenum">
              <a:rPr lang="zh-TW" altLang="en-US" smtClean="0"/>
              <a:t>‹#›</a:t>
            </a:fld>
            <a:endParaRPr lang="zh-TW" altLang="en-US"/>
          </a:p>
        </p:txBody>
      </p:sp>
    </p:spTree>
    <p:extLst>
      <p:ext uri="{BB962C8B-B14F-4D97-AF65-F5344CB8AC3E}">
        <p14:creationId xmlns:p14="http://schemas.microsoft.com/office/powerpoint/2010/main" val="1730658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4602848B-EB83-4F86-813B-6E63E6C2B69F}" type="datetimeFigureOut">
              <a:rPr lang="zh-TW" altLang="en-US" smtClean="0"/>
              <a:t>2020/4/20</a:t>
            </a:fld>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a:xfrm>
            <a:off x="8610600" y="6356350"/>
            <a:ext cx="2743200" cy="365125"/>
          </a:xfrm>
          <a:prstGeom prst="rect">
            <a:avLst/>
          </a:prstGeom>
        </p:spPr>
        <p:txBody>
          <a:bodyPr/>
          <a:lstStyle/>
          <a:p>
            <a:fld id="{A2093B44-E511-4302-A984-7D8DD12161AA}" type="slidenum">
              <a:rPr lang="zh-TW" altLang="en-US" smtClean="0"/>
              <a:t>‹#›</a:t>
            </a:fld>
            <a:endParaRPr lang="zh-TW" altLang="en-US"/>
          </a:p>
        </p:txBody>
      </p:sp>
      <p:grpSp>
        <p:nvGrpSpPr>
          <p:cNvPr id="8" name="群組 7">
            <a:extLst>
              <a:ext uri="{FF2B5EF4-FFF2-40B4-BE49-F238E27FC236}">
                <a16:creationId xmlns:a16="http://schemas.microsoft.com/office/drawing/2014/main" id="{FDA395CD-45D4-47F1-B27F-6C56FA947DD1}"/>
              </a:ext>
            </a:extLst>
          </p:cNvPr>
          <p:cNvGrpSpPr/>
          <p:nvPr userDrawn="1"/>
        </p:nvGrpSpPr>
        <p:grpSpPr>
          <a:xfrm>
            <a:off x="-92279" y="6347943"/>
            <a:ext cx="12321309" cy="510057"/>
            <a:chOff x="-92279" y="6347943"/>
            <a:chExt cx="12321309" cy="510057"/>
          </a:xfrm>
        </p:grpSpPr>
        <p:sp>
          <p:nvSpPr>
            <p:cNvPr id="9" name="矩形 8">
              <a:extLst>
                <a:ext uri="{FF2B5EF4-FFF2-40B4-BE49-F238E27FC236}">
                  <a16:creationId xmlns:a16="http://schemas.microsoft.com/office/drawing/2014/main" id="{2E834928-A378-4552-B328-BD2577FC82DC}"/>
                </a:ext>
              </a:extLst>
            </p:cNvPr>
            <p:cNvSpPr/>
            <p:nvPr/>
          </p:nvSpPr>
          <p:spPr>
            <a:xfrm>
              <a:off x="-92279" y="6660859"/>
              <a:ext cx="12284279" cy="197141"/>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3E1051A8-5CEE-4F74-BF10-ACD1D151119D}"/>
                </a:ext>
              </a:extLst>
            </p:cNvPr>
            <p:cNvSpPr txBox="1"/>
            <p:nvPr/>
          </p:nvSpPr>
          <p:spPr>
            <a:xfrm>
              <a:off x="9066893" y="6347943"/>
              <a:ext cx="3162137" cy="338554"/>
            </a:xfrm>
            <a:prstGeom prst="rect">
              <a:avLst/>
            </a:prstGeom>
            <a:noFill/>
          </p:spPr>
          <p:txBody>
            <a:bodyPr wrap="square" rtlCol="0">
              <a:spAutoFit/>
            </a:bodyPr>
            <a:lstStyle/>
            <a:p>
              <a:r>
                <a:rPr lang="en-US" altLang="zh-TW" sz="1600" dirty="0">
                  <a:latin typeface="王漢宗特黑體繁" panose="02000500000000000000" pitchFamily="2" charset="-120"/>
                  <a:ea typeface="王漢宗特黑體繁" panose="02000500000000000000" pitchFamily="2" charset="-120"/>
                </a:rPr>
                <a:t>PBF</a:t>
              </a:r>
              <a:r>
                <a:rPr lang="zh-TW" altLang="en-US" sz="1600" dirty="0">
                  <a:latin typeface="王漢宗特黑體繁" panose="02000500000000000000" pitchFamily="2" charset="-120"/>
                  <a:ea typeface="王漢宗特黑體繁" panose="02000500000000000000" pitchFamily="2" charset="-120"/>
                </a:rPr>
                <a:t>寶齡富錦生技 </a:t>
              </a:r>
              <a:r>
                <a:rPr lang="en-US" altLang="zh-TW" sz="1200" dirty="0">
                  <a:latin typeface="王漢宗特黑體繁" panose="02000500000000000000" pitchFamily="2" charset="-120"/>
                  <a:ea typeface="王漢宗特黑體繁" panose="02000500000000000000" pitchFamily="2" charset="-120"/>
                </a:rPr>
                <a:t>www.pbf.com.tw</a:t>
              </a:r>
              <a:endParaRPr lang="zh-TW" altLang="en-US" sz="1600" dirty="0">
                <a:latin typeface="王漢宗特黑體繁" panose="02000500000000000000" pitchFamily="2" charset="-120"/>
                <a:ea typeface="王漢宗特黑體繁" panose="02000500000000000000" pitchFamily="2" charset="-120"/>
              </a:endParaRPr>
            </a:p>
          </p:txBody>
        </p:sp>
      </p:grpSp>
    </p:spTree>
    <p:extLst>
      <p:ext uri="{BB962C8B-B14F-4D97-AF65-F5344CB8AC3E}">
        <p14:creationId xmlns:p14="http://schemas.microsoft.com/office/powerpoint/2010/main" val="126217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2848B-EB83-4F86-813B-6E63E6C2B69F}" type="datetimeFigureOut">
              <a:rPr lang="zh-TW" altLang="en-US" smtClean="0"/>
              <a:t>2020/4/20</a:t>
            </a:fld>
            <a:endParaRPr lang="zh-TW" altLang="en-US"/>
          </a:p>
        </p:txBody>
      </p:sp>
      <p:pic>
        <p:nvPicPr>
          <p:cNvPr id="13" name="圖片 12">
            <a:extLst>
              <a:ext uri="{FF2B5EF4-FFF2-40B4-BE49-F238E27FC236}">
                <a16:creationId xmlns:a16="http://schemas.microsoft.com/office/drawing/2014/main" id="{44C35138-2630-409A-90D0-ED1D110DB830}"/>
              </a:ext>
            </a:extLst>
          </p:cNvPr>
          <p:cNvPicPr>
            <a:picLocks noChangeAspect="1"/>
          </p:cNvPicPr>
          <p:nvPr userDrawn="1"/>
        </p:nvPicPr>
        <p:blipFill>
          <a:blip r:embed="rId18"/>
          <a:stretch>
            <a:fillRect/>
          </a:stretch>
        </p:blipFill>
        <p:spPr>
          <a:xfrm>
            <a:off x="0" y="6349748"/>
            <a:ext cx="12192000" cy="508252"/>
          </a:xfrm>
          <a:prstGeom prst="rect">
            <a:avLst/>
          </a:prstGeom>
        </p:spPr>
      </p:pic>
    </p:spTree>
    <p:extLst>
      <p:ext uri="{BB962C8B-B14F-4D97-AF65-F5344CB8AC3E}">
        <p14:creationId xmlns:p14="http://schemas.microsoft.com/office/powerpoint/2010/main" val="1898675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5" r:id="rId14"/>
    <p:sldLayoutId id="2147483666" r:id="rId15"/>
    <p:sldLayoutId id="2147483667"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6.tm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8.xml"/><Relationship Id="rId7"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 Id="rId10" Type="http://schemas.microsoft.com/office/2007/relationships/hdphoto" Target="../media/hdphoto3.wdp"/><Relationship Id="rId4" Type="http://schemas.openxmlformats.org/officeDocument/2006/relationships/image" Target="../media/image38.png"/><Relationship Id="rId9"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png"/><Relationship Id="rId9" Type="http://schemas.openxmlformats.org/officeDocument/2006/relationships/image" Target="../media/image55.jpeg"/></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tags" Target="../tags/tag21.xml"/><Relationship Id="rId3" Type="http://schemas.openxmlformats.org/officeDocument/2006/relationships/tags" Target="../tags/tag6.xml"/><Relationship Id="rId21" Type="http://schemas.openxmlformats.org/officeDocument/2006/relationships/tags" Target="../tags/tag24.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tags" Target="../tags/tag20.xml"/><Relationship Id="rId2" Type="http://schemas.openxmlformats.org/officeDocument/2006/relationships/tags" Target="../tags/tag5.xml"/><Relationship Id="rId16" Type="http://schemas.openxmlformats.org/officeDocument/2006/relationships/tags" Target="../tags/tag19.xml"/><Relationship Id="rId20" Type="http://schemas.openxmlformats.org/officeDocument/2006/relationships/tags" Target="../tags/tag23.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tags" Target="../tags/tag18.xml"/><Relationship Id="rId23" Type="http://schemas.openxmlformats.org/officeDocument/2006/relationships/slideLayout" Target="../slideLayouts/slideLayout3.xml"/><Relationship Id="rId10" Type="http://schemas.openxmlformats.org/officeDocument/2006/relationships/tags" Target="../tags/tag13.xml"/><Relationship Id="rId19" Type="http://schemas.openxmlformats.org/officeDocument/2006/relationships/tags" Target="../tags/tag22.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 Id="rId22" Type="http://schemas.openxmlformats.org/officeDocument/2006/relationships/tags" Target="../tags/tag25.xml"/></Relationships>
</file>

<file path=ppt/slides/_rels/slide27.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65.jpeg"/><Relationship Id="rId4" Type="http://schemas.openxmlformats.org/officeDocument/2006/relationships/image" Target="../media/image64.jpe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6.xml"/><Relationship Id="rId4" Type="http://schemas.microsoft.com/office/2007/relationships/hdphoto" Target="../media/hdphoto5.wdp"/></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image" Target="../media/image73.jpeg"/><Relationship Id="rId1" Type="http://schemas.openxmlformats.org/officeDocument/2006/relationships/slideLayout" Target="../slideLayouts/slideLayout7.xml"/><Relationship Id="rId4" Type="http://schemas.openxmlformats.org/officeDocument/2006/relationships/image" Target="../media/image75.emf"/></Relationships>
</file>

<file path=ppt/slides/_rels/slide3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s/_rels/slide43.xml.rels><?xml version="1.0" encoding="UTF-8" standalone="yes"?>
<Relationships xmlns="http://schemas.openxmlformats.org/package/2006/relationships"><Relationship Id="rId3" Type="http://schemas.openxmlformats.org/officeDocument/2006/relationships/hyperlink" Target="https://seekingalpha.com/article/4330958-akebia-therapeutics-inc-akba-ceo-john-butler-on-q4-2019-results-earnings-call-transcript"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eg"/><Relationship Id="rId1" Type="http://schemas.openxmlformats.org/officeDocument/2006/relationships/slideLayout" Target="../slideLayouts/slideLayout6.xml"/><Relationship Id="rId4" Type="http://schemas.microsoft.com/office/2007/relationships/hdphoto" Target="../media/hdphoto6.wdp"/></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news.cnyes.com/Content/20140915/KIXT3DTHYYEQM.shtml" TargetMode="External"/><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emf"/></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9.pn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 Id="rId1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7.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1.png"/><Relationship Id="rId11" Type="http://schemas.openxmlformats.org/officeDocument/2006/relationships/image" Target="../media/image26.png"/><Relationship Id="rId5" Type="http://schemas.microsoft.com/office/2007/relationships/hdphoto" Target="../media/hdphoto2.wdp"/><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idx="4294967295"/>
          </p:nvPr>
        </p:nvSpPr>
        <p:spPr>
          <a:xfrm>
            <a:off x="1424586" y="4147767"/>
            <a:ext cx="8496944" cy="1370899"/>
          </a:xfrm>
        </p:spPr>
        <p:txBody>
          <a:bodyPr>
            <a:normAutofit/>
          </a:bodyPr>
          <a:lstStyle/>
          <a:p>
            <a:pPr defTabSz="762000" eaLnBrk="0" hangingPunct="0">
              <a:spcBef>
                <a:spcPts val="600"/>
              </a:spcBef>
            </a:pPr>
            <a:r>
              <a:rPr lang="en-US" altLang="zh-TW" b="1" dirty="0" err="1">
                <a:solidFill>
                  <a:schemeClr val="bg1"/>
                </a:solidFill>
              </a:rPr>
              <a:t>Panion</a:t>
            </a:r>
            <a:r>
              <a:rPr lang="en-US" altLang="zh-TW" b="1" dirty="0">
                <a:solidFill>
                  <a:schemeClr val="bg1"/>
                </a:solidFill>
              </a:rPr>
              <a:t> &amp;BF Biotech Inc</a:t>
            </a:r>
            <a:br>
              <a:rPr lang="en-US" altLang="zh-TW" b="1" dirty="0">
                <a:solidFill>
                  <a:schemeClr val="bg1"/>
                </a:solidFill>
              </a:rPr>
            </a:br>
            <a:r>
              <a:rPr lang="en-US" altLang="zh-TW" sz="2800" b="1" dirty="0">
                <a:solidFill>
                  <a:schemeClr val="bg1"/>
                </a:solidFill>
              </a:rPr>
              <a:t>2020.04.20</a:t>
            </a:r>
            <a:endParaRPr lang="zh-TW" altLang="en-US" sz="3000" b="1" dirty="0">
              <a:solidFill>
                <a:schemeClr val="bg1"/>
              </a:solidFill>
            </a:endParaRPr>
          </a:p>
        </p:txBody>
      </p:sp>
    </p:spTree>
    <p:extLst>
      <p:ext uri="{BB962C8B-B14F-4D97-AF65-F5344CB8AC3E}">
        <p14:creationId xmlns:p14="http://schemas.microsoft.com/office/powerpoint/2010/main" val="147349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7C67DF2F-1C14-4694-BD4E-D13E961E759C}"/>
              </a:ext>
            </a:extLst>
          </p:cNvPr>
          <p:cNvGrpSpPr/>
          <p:nvPr/>
        </p:nvGrpSpPr>
        <p:grpSpPr>
          <a:xfrm>
            <a:off x="2323750" y="324167"/>
            <a:ext cx="8070210" cy="3375378"/>
            <a:chOff x="2806303" y="229448"/>
            <a:chExt cx="6947483" cy="2908042"/>
          </a:xfrm>
        </p:grpSpPr>
        <p:pic>
          <p:nvPicPr>
            <p:cNvPr id="5" name="圖片 4">
              <a:extLst>
                <a:ext uri="{FF2B5EF4-FFF2-40B4-BE49-F238E27FC236}">
                  <a16:creationId xmlns:a16="http://schemas.microsoft.com/office/drawing/2014/main" id="{556891C1-1D6D-451F-BBC1-DF0B160C5D96}"/>
                </a:ext>
              </a:extLst>
            </p:cNvPr>
            <p:cNvPicPr>
              <a:picLocks noChangeAspect="1"/>
            </p:cNvPicPr>
            <p:nvPr/>
          </p:nvPicPr>
          <p:blipFill rotWithShape="1">
            <a:blip r:embed="rId2">
              <a:extLst>
                <a:ext uri="{28A0092B-C50C-407E-A947-70E740481C1C}">
                  <a14:useLocalDpi xmlns:a14="http://schemas.microsoft.com/office/drawing/2010/main" val="0"/>
                </a:ext>
              </a:extLst>
            </a:blip>
            <a:srcRect l="9836" t="19851" r="15328" b="48012"/>
            <a:stretch/>
          </p:blipFill>
          <p:spPr>
            <a:xfrm>
              <a:off x="2806303" y="875368"/>
              <a:ext cx="6947483" cy="2262122"/>
            </a:xfrm>
            <a:prstGeom prst="rect">
              <a:avLst/>
            </a:prstGeom>
          </p:spPr>
        </p:pic>
        <p:sp>
          <p:nvSpPr>
            <p:cNvPr id="4" name="文字方塊 3">
              <a:extLst>
                <a:ext uri="{FF2B5EF4-FFF2-40B4-BE49-F238E27FC236}">
                  <a16:creationId xmlns:a16="http://schemas.microsoft.com/office/drawing/2014/main" id="{29A01997-836F-4A56-935D-3E8538CE4949}"/>
                </a:ext>
              </a:extLst>
            </p:cNvPr>
            <p:cNvSpPr txBox="1"/>
            <p:nvPr/>
          </p:nvSpPr>
          <p:spPr>
            <a:xfrm>
              <a:off x="3198387" y="229448"/>
              <a:ext cx="5838737" cy="450778"/>
            </a:xfrm>
            <a:prstGeom prst="rect">
              <a:avLst/>
            </a:prstGeom>
            <a:solidFill>
              <a:schemeClr val="bg1"/>
            </a:solidFill>
          </p:spPr>
          <p:txBody>
            <a:bodyPr wrap="square" rtlCol="0">
              <a:spAutoFit/>
            </a:bodyPr>
            <a:lstStyle/>
            <a:p>
              <a:pPr algn="ctr"/>
              <a:r>
                <a:rPr lang="en-US" altLang="zh-TW" sz="2800" b="1" dirty="0"/>
                <a:t>2016-2019 Consolidate</a:t>
              </a:r>
              <a:r>
                <a:rPr lang="zh-TW" altLang="en-US" sz="2800" b="1" dirty="0"/>
                <a:t> </a:t>
              </a:r>
              <a:r>
                <a:rPr lang="en-US" altLang="zh-TW" sz="2800" b="1" dirty="0"/>
                <a:t>Income statement</a:t>
              </a:r>
              <a:endParaRPr lang="zh-TW" altLang="en-US" sz="2800" b="1" dirty="0"/>
            </a:p>
          </p:txBody>
        </p:sp>
      </p:grpSp>
      <p:graphicFrame>
        <p:nvGraphicFramePr>
          <p:cNvPr id="2" name="表格 2">
            <a:extLst>
              <a:ext uri="{FF2B5EF4-FFF2-40B4-BE49-F238E27FC236}">
                <a16:creationId xmlns:a16="http://schemas.microsoft.com/office/drawing/2014/main" id="{B52C6CD1-F8A4-41D8-B047-B664BBEDC3AF}"/>
              </a:ext>
            </a:extLst>
          </p:cNvPr>
          <p:cNvGraphicFramePr>
            <a:graphicFrameLocks noGrp="1"/>
          </p:cNvGraphicFramePr>
          <p:nvPr>
            <p:extLst>
              <p:ext uri="{D42A27DB-BD31-4B8C-83A1-F6EECF244321}">
                <p14:modId xmlns:p14="http://schemas.microsoft.com/office/powerpoint/2010/main" val="3124826206"/>
              </p:ext>
            </p:extLst>
          </p:nvPr>
        </p:nvGraphicFramePr>
        <p:xfrm>
          <a:off x="1300293" y="3699544"/>
          <a:ext cx="8735737" cy="2225040"/>
        </p:xfrm>
        <a:graphic>
          <a:graphicData uri="http://schemas.openxmlformats.org/drawingml/2006/table">
            <a:tbl>
              <a:tblPr firstRow="1" bandRow="1">
                <a:tableStyleId>{073A0DAA-6AF3-43AB-8588-CEC1D06C72B9}</a:tableStyleId>
              </a:tblPr>
              <a:tblGrid>
                <a:gridCol w="2004969">
                  <a:extLst>
                    <a:ext uri="{9D8B030D-6E8A-4147-A177-3AD203B41FA5}">
                      <a16:colId xmlns:a16="http://schemas.microsoft.com/office/drawing/2014/main" val="3965083612"/>
                    </a:ext>
                  </a:extLst>
                </a:gridCol>
                <a:gridCol w="1682692">
                  <a:extLst>
                    <a:ext uri="{9D8B030D-6E8A-4147-A177-3AD203B41FA5}">
                      <a16:colId xmlns:a16="http://schemas.microsoft.com/office/drawing/2014/main" val="3882024168"/>
                    </a:ext>
                  </a:extLst>
                </a:gridCol>
                <a:gridCol w="1682692">
                  <a:extLst>
                    <a:ext uri="{9D8B030D-6E8A-4147-A177-3AD203B41FA5}">
                      <a16:colId xmlns:a16="http://schemas.microsoft.com/office/drawing/2014/main" val="908053887"/>
                    </a:ext>
                  </a:extLst>
                </a:gridCol>
                <a:gridCol w="1682692">
                  <a:extLst>
                    <a:ext uri="{9D8B030D-6E8A-4147-A177-3AD203B41FA5}">
                      <a16:colId xmlns:a16="http://schemas.microsoft.com/office/drawing/2014/main" val="1090748025"/>
                    </a:ext>
                  </a:extLst>
                </a:gridCol>
                <a:gridCol w="1682692">
                  <a:extLst>
                    <a:ext uri="{9D8B030D-6E8A-4147-A177-3AD203B41FA5}">
                      <a16:colId xmlns:a16="http://schemas.microsoft.com/office/drawing/2014/main" val="3407329658"/>
                    </a:ext>
                  </a:extLst>
                </a:gridCol>
              </a:tblGrid>
              <a:tr h="370840">
                <a:tc>
                  <a:txBody>
                    <a:bodyPr/>
                    <a:lstStyle/>
                    <a:p>
                      <a:pPr algn="ctr"/>
                      <a:endParaRPr lang="zh-TW" altLang="en-US" dirty="0"/>
                    </a:p>
                  </a:txBody>
                  <a:tcPr/>
                </a:tc>
                <a:tc>
                  <a:txBody>
                    <a:bodyPr/>
                    <a:lstStyle/>
                    <a:p>
                      <a:pPr algn="ctr"/>
                      <a:r>
                        <a:rPr lang="en-US" altLang="zh-TW" dirty="0"/>
                        <a:t>2016</a:t>
                      </a:r>
                      <a:endParaRPr lang="zh-TW" altLang="en-US" dirty="0"/>
                    </a:p>
                  </a:txBody>
                  <a:tcPr/>
                </a:tc>
                <a:tc>
                  <a:txBody>
                    <a:bodyPr/>
                    <a:lstStyle/>
                    <a:p>
                      <a:pPr algn="ctr"/>
                      <a:r>
                        <a:rPr lang="en-US" altLang="zh-TW" dirty="0"/>
                        <a:t>2017</a:t>
                      </a:r>
                      <a:endParaRPr lang="zh-TW" altLang="en-US" dirty="0"/>
                    </a:p>
                  </a:txBody>
                  <a:tcPr/>
                </a:tc>
                <a:tc>
                  <a:txBody>
                    <a:bodyPr/>
                    <a:lstStyle/>
                    <a:p>
                      <a:pPr algn="ctr"/>
                      <a:r>
                        <a:rPr lang="en-US" altLang="zh-TW" dirty="0"/>
                        <a:t>2018</a:t>
                      </a:r>
                      <a:endParaRPr lang="zh-TW" altLang="en-US" dirty="0"/>
                    </a:p>
                  </a:txBody>
                  <a:tcPr/>
                </a:tc>
                <a:tc>
                  <a:txBody>
                    <a:bodyPr/>
                    <a:lstStyle/>
                    <a:p>
                      <a:pPr algn="ctr"/>
                      <a:r>
                        <a:rPr lang="en-US" altLang="zh-TW" dirty="0"/>
                        <a:t>2019</a:t>
                      </a:r>
                      <a:endParaRPr lang="zh-TW" altLang="en-US" dirty="0"/>
                    </a:p>
                  </a:txBody>
                  <a:tcPr/>
                </a:tc>
                <a:extLst>
                  <a:ext uri="{0D108BD9-81ED-4DB2-BD59-A6C34878D82A}">
                    <a16:rowId xmlns:a16="http://schemas.microsoft.com/office/drawing/2014/main" val="3652696133"/>
                  </a:ext>
                </a:extLst>
              </a:tr>
              <a:tr h="370840">
                <a:tc>
                  <a:txBody>
                    <a:bodyPr/>
                    <a:lstStyle/>
                    <a:p>
                      <a:pPr algn="ctr"/>
                      <a:r>
                        <a:rPr lang="en-US" altLang="zh-TW" sz="1800" b="0" i="0" kern="1200" dirty="0">
                          <a:solidFill>
                            <a:schemeClr val="dk1"/>
                          </a:solidFill>
                          <a:effectLst/>
                          <a:latin typeface="+mn-lt"/>
                          <a:ea typeface="+mn-ea"/>
                          <a:cs typeface="+mn-cs"/>
                        </a:rPr>
                        <a:t>Gross Revenue</a:t>
                      </a:r>
                      <a:endParaRPr lang="zh-TW" altLang="en-US" dirty="0"/>
                    </a:p>
                  </a:txBody>
                  <a:tcPr/>
                </a:tc>
                <a:tc>
                  <a:txBody>
                    <a:bodyPr/>
                    <a:lstStyle/>
                    <a:p>
                      <a:pPr algn="ctr"/>
                      <a:r>
                        <a:rPr lang="en-US" altLang="zh-TW" dirty="0"/>
                        <a:t>1,049,246</a:t>
                      </a:r>
                      <a:endParaRPr lang="zh-TW" altLang="en-US" dirty="0"/>
                    </a:p>
                  </a:txBody>
                  <a:tcPr/>
                </a:tc>
                <a:tc>
                  <a:txBody>
                    <a:bodyPr/>
                    <a:lstStyle/>
                    <a:p>
                      <a:pPr algn="ctr"/>
                      <a:r>
                        <a:rPr lang="en-US" altLang="zh-TW" dirty="0"/>
                        <a:t>1,212,478</a:t>
                      </a:r>
                      <a:endParaRPr lang="zh-TW" altLang="en-US" dirty="0"/>
                    </a:p>
                  </a:txBody>
                  <a:tcPr/>
                </a:tc>
                <a:tc>
                  <a:txBody>
                    <a:bodyPr/>
                    <a:lstStyle/>
                    <a:p>
                      <a:pPr algn="ctr"/>
                      <a:r>
                        <a:rPr lang="en-US" altLang="zh-TW" dirty="0"/>
                        <a:t>1,408,741</a:t>
                      </a:r>
                      <a:endParaRPr lang="zh-TW" altLang="en-US" dirty="0"/>
                    </a:p>
                  </a:txBody>
                  <a:tcPr/>
                </a:tc>
                <a:tc>
                  <a:txBody>
                    <a:bodyPr/>
                    <a:lstStyle/>
                    <a:p>
                      <a:pPr algn="ctr"/>
                      <a:r>
                        <a:rPr lang="en-US" altLang="zh-TW" dirty="0"/>
                        <a:t>1,573,944</a:t>
                      </a:r>
                      <a:endParaRPr lang="zh-TW" altLang="en-US" dirty="0"/>
                    </a:p>
                  </a:txBody>
                  <a:tcPr/>
                </a:tc>
                <a:extLst>
                  <a:ext uri="{0D108BD9-81ED-4DB2-BD59-A6C34878D82A}">
                    <a16:rowId xmlns:a16="http://schemas.microsoft.com/office/drawing/2014/main" val="2325986466"/>
                  </a:ext>
                </a:extLst>
              </a:tr>
              <a:tr h="370840">
                <a:tc>
                  <a:txBody>
                    <a:bodyPr/>
                    <a:lstStyle/>
                    <a:p>
                      <a:pPr marL="0" algn="ctr" defTabSz="914400" rtl="0" eaLnBrk="1" latinLnBrk="0" hangingPunct="1"/>
                      <a:r>
                        <a:rPr lang="en-US" sz="1800" b="0" i="0" kern="1200" dirty="0">
                          <a:solidFill>
                            <a:schemeClr val="dk1"/>
                          </a:solidFill>
                          <a:effectLst/>
                          <a:latin typeface="+mn-lt"/>
                          <a:ea typeface="+mn-ea"/>
                          <a:cs typeface="+mn-cs"/>
                        </a:rPr>
                        <a:t>Gross Profit</a:t>
                      </a:r>
                    </a:p>
                  </a:txBody>
                  <a:tcPr/>
                </a:tc>
                <a:tc>
                  <a:txBody>
                    <a:bodyPr/>
                    <a:lstStyle/>
                    <a:p>
                      <a:pPr algn="ctr"/>
                      <a:r>
                        <a:rPr lang="en-US" altLang="zh-TW" dirty="0"/>
                        <a:t>591,656</a:t>
                      </a:r>
                      <a:endParaRPr lang="zh-TW" altLang="en-US" dirty="0"/>
                    </a:p>
                  </a:txBody>
                  <a:tcPr/>
                </a:tc>
                <a:tc>
                  <a:txBody>
                    <a:bodyPr/>
                    <a:lstStyle/>
                    <a:p>
                      <a:pPr algn="ctr"/>
                      <a:r>
                        <a:rPr lang="en-US" altLang="zh-TW" dirty="0"/>
                        <a:t>694,379</a:t>
                      </a:r>
                      <a:endParaRPr lang="zh-TW" altLang="en-US" dirty="0"/>
                    </a:p>
                  </a:txBody>
                  <a:tcPr/>
                </a:tc>
                <a:tc>
                  <a:txBody>
                    <a:bodyPr/>
                    <a:lstStyle/>
                    <a:p>
                      <a:pPr algn="ctr"/>
                      <a:r>
                        <a:rPr lang="en-US" altLang="zh-TW" dirty="0"/>
                        <a:t>793,175</a:t>
                      </a:r>
                      <a:endParaRPr lang="zh-TW" altLang="en-US" dirty="0"/>
                    </a:p>
                  </a:txBody>
                  <a:tcPr/>
                </a:tc>
                <a:tc>
                  <a:txBody>
                    <a:bodyPr/>
                    <a:lstStyle/>
                    <a:p>
                      <a:pPr algn="ctr"/>
                      <a:r>
                        <a:rPr lang="en-US" altLang="zh-TW" dirty="0"/>
                        <a:t>844,776</a:t>
                      </a:r>
                      <a:endParaRPr lang="zh-TW" altLang="en-US" dirty="0"/>
                    </a:p>
                  </a:txBody>
                  <a:tcPr/>
                </a:tc>
                <a:extLst>
                  <a:ext uri="{0D108BD9-81ED-4DB2-BD59-A6C34878D82A}">
                    <a16:rowId xmlns:a16="http://schemas.microsoft.com/office/drawing/2014/main" val="2848248725"/>
                  </a:ext>
                </a:extLst>
              </a:tr>
              <a:tr h="370840">
                <a:tc>
                  <a:txBody>
                    <a:bodyPr/>
                    <a:lstStyle/>
                    <a:p>
                      <a:pPr algn="ctr"/>
                      <a:r>
                        <a:rPr lang="en-US" altLang="zh-TW" sz="1800" b="0" i="0" kern="1200" dirty="0">
                          <a:solidFill>
                            <a:schemeClr val="dk1"/>
                          </a:solidFill>
                          <a:effectLst/>
                          <a:latin typeface="+mn-lt"/>
                          <a:ea typeface="+mn-ea"/>
                          <a:cs typeface="+mn-cs"/>
                        </a:rPr>
                        <a:t>Profit</a:t>
                      </a:r>
                      <a:r>
                        <a:rPr lang="en-US" altLang="zh-TW" dirty="0"/>
                        <a:t> before Tax</a:t>
                      </a:r>
                      <a:endParaRPr lang="zh-TW" altLang="en-US" dirty="0"/>
                    </a:p>
                  </a:txBody>
                  <a:tcPr/>
                </a:tc>
                <a:tc>
                  <a:txBody>
                    <a:bodyPr/>
                    <a:lstStyle/>
                    <a:p>
                      <a:pPr algn="ctr"/>
                      <a:r>
                        <a:rPr lang="en-US" altLang="zh-TW" dirty="0"/>
                        <a:t>129,424</a:t>
                      </a:r>
                      <a:endParaRPr lang="zh-TW" altLang="en-US" dirty="0"/>
                    </a:p>
                  </a:txBody>
                  <a:tcPr/>
                </a:tc>
                <a:tc>
                  <a:txBody>
                    <a:bodyPr/>
                    <a:lstStyle/>
                    <a:p>
                      <a:pPr algn="ctr"/>
                      <a:r>
                        <a:rPr lang="en-US" altLang="zh-TW" dirty="0"/>
                        <a:t>143,139</a:t>
                      </a:r>
                      <a:endParaRPr lang="zh-TW" altLang="en-US" dirty="0"/>
                    </a:p>
                  </a:txBody>
                  <a:tcPr/>
                </a:tc>
                <a:tc>
                  <a:txBody>
                    <a:bodyPr/>
                    <a:lstStyle/>
                    <a:p>
                      <a:pPr algn="ctr"/>
                      <a:r>
                        <a:rPr lang="en-US" altLang="zh-TW" dirty="0"/>
                        <a:t>244,378</a:t>
                      </a:r>
                      <a:endParaRPr lang="zh-TW" altLang="en-US" dirty="0"/>
                    </a:p>
                  </a:txBody>
                  <a:tcPr/>
                </a:tc>
                <a:tc>
                  <a:txBody>
                    <a:bodyPr/>
                    <a:lstStyle/>
                    <a:p>
                      <a:pPr algn="ctr"/>
                      <a:r>
                        <a:rPr lang="en-US" altLang="zh-TW" dirty="0"/>
                        <a:t>226,294</a:t>
                      </a:r>
                      <a:endParaRPr lang="zh-TW" altLang="en-US" dirty="0"/>
                    </a:p>
                  </a:txBody>
                  <a:tcPr/>
                </a:tc>
                <a:extLst>
                  <a:ext uri="{0D108BD9-81ED-4DB2-BD59-A6C34878D82A}">
                    <a16:rowId xmlns:a16="http://schemas.microsoft.com/office/drawing/2014/main" val="133816616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0" i="0" kern="1200" dirty="0">
                          <a:solidFill>
                            <a:schemeClr val="dk1"/>
                          </a:solidFill>
                          <a:effectLst/>
                          <a:latin typeface="+mn-lt"/>
                          <a:ea typeface="+mn-ea"/>
                          <a:cs typeface="+mn-cs"/>
                        </a:rPr>
                        <a:t>Profit</a:t>
                      </a:r>
                      <a:r>
                        <a:rPr lang="en-US" altLang="zh-TW" dirty="0"/>
                        <a:t> after Tax</a:t>
                      </a:r>
                      <a:endParaRPr lang="zh-TW" altLang="en-US" dirty="0"/>
                    </a:p>
                  </a:txBody>
                  <a:tcPr/>
                </a:tc>
                <a:tc>
                  <a:txBody>
                    <a:bodyPr/>
                    <a:lstStyle/>
                    <a:p>
                      <a:pPr algn="ctr"/>
                      <a:r>
                        <a:rPr lang="en-US" altLang="zh-TW" dirty="0"/>
                        <a:t>89,720</a:t>
                      </a:r>
                      <a:endParaRPr lang="zh-TW" altLang="en-US" dirty="0"/>
                    </a:p>
                  </a:txBody>
                  <a:tcPr/>
                </a:tc>
                <a:tc>
                  <a:txBody>
                    <a:bodyPr/>
                    <a:lstStyle/>
                    <a:p>
                      <a:pPr algn="ctr"/>
                      <a:r>
                        <a:rPr lang="en-US" altLang="zh-TW" dirty="0"/>
                        <a:t>90,539</a:t>
                      </a:r>
                      <a:endParaRPr lang="zh-TW" altLang="en-US" dirty="0"/>
                    </a:p>
                  </a:txBody>
                  <a:tcPr/>
                </a:tc>
                <a:tc>
                  <a:txBody>
                    <a:bodyPr/>
                    <a:lstStyle/>
                    <a:p>
                      <a:pPr algn="ctr"/>
                      <a:r>
                        <a:rPr lang="en-US" altLang="zh-TW" dirty="0"/>
                        <a:t>159,171</a:t>
                      </a:r>
                      <a:endParaRPr lang="zh-TW" altLang="en-US" dirty="0"/>
                    </a:p>
                  </a:txBody>
                  <a:tcPr/>
                </a:tc>
                <a:tc>
                  <a:txBody>
                    <a:bodyPr/>
                    <a:lstStyle/>
                    <a:p>
                      <a:pPr algn="ctr"/>
                      <a:r>
                        <a:rPr lang="en-US" altLang="zh-TW" dirty="0"/>
                        <a:t>161,329</a:t>
                      </a:r>
                      <a:endParaRPr lang="zh-TW" altLang="en-US" dirty="0"/>
                    </a:p>
                  </a:txBody>
                  <a:tcPr/>
                </a:tc>
                <a:extLst>
                  <a:ext uri="{0D108BD9-81ED-4DB2-BD59-A6C34878D82A}">
                    <a16:rowId xmlns:a16="http://schemas.microsoft.com/office/drawing/2014/main" val="88941612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Earnings Per Share</a:t>
                      </a:r>
                    </a:p>
                  </a:txBody>
                  <a:tcPr/>
                </a:tc>
                <a:tc>
                  <a:txBody>
                    <a:bodyPr/>
                    <a:lstStyle/>
                    <a:p>
                      <a:pPr algn="ctr"/>
                      <a:r>
                        <a:rPr lang="en-US" altLang="zh-TW" dirty="0"/>
                        <a:t>1.32</a:t>
                      </a:r>
                      <a:endParaRPr lang="zh-TW" altLang="en-US" dirty="0"/>
                    </a:p>
                  </a:txBody>
                  <a:tcPr/>
                </a:tc>
                <a:tc>
                  <a:txBody>
                    <a:bodyPr/>
                    <a:lstStyle/>
                    <a:p>
                      <a:pPr algn="ctr"/>
                      <a:r>
                        <a:rPr lang="en-US" altLang="zh-TW" dirty="0"/>
                        <a:t>1.33</a:t>
                      </a:r>
                      <a:endParaRPr lang="zh-TW" altLang="en-US" dirty="0"/>
                    </a:p>
                  </a:txBody>
                  <a:tcPr/>
                </a:tc>
                <a:tc>
                  <a:txBody>
                    <a:bodyPr/>
                    <a:lstStyle/>
                    <a:p>
                      <a:pPr algn="ctr"/>
                      <a:r>
                        <a:rPr lang="en-US" altLang="zh-TW" dirty="0"/>
                        <a:t>2.09</a:t>
                      </a:r>
                      <a:endParaRPr lang="zh-TW" altLang="en-US" dirty="0"/>
                    </a:p>
                  </a:txBody>
                  <a:tcPr/>
                </a:tc>
                <a:tc>
                  <a:txBody>
                    <a:bodyPr/>
                    <a:lstStyle/>
                    <a:p>
                      <a:pPr algn="ctr"/>
                      <a:r>
                        <a:rPr lang="en-US" altLang="zh-TW" dirty="0"/>
                        <a:t>2.1</a:t>
                      </a:r>
                      <a:endParaRPr lang="zh-TW" altLang="en-US" dirty="0"/>
                    </a:p>
                  </a:txBody>
                  <a:tcPr/>
                </a:tc>
                <a:extLst>
                  <a:ext uri="{0D108BD9-81ED-4DB2-BD59-A6C34878D82A}">
                    <a16:rowId xmlns:a16="http://schemas.microsoft.com/office/drawing/2014/main" val="3604041567"/>
                  </a:ext>
                </a:extLst>
              </a:tr>
            </a:tbl>
          </a:graphicData>
        </a:graphic>
      </p:graphicFrame>
      <p:sp>
        <p:nvSpPr>
          <p:cNvPr id="9" name="文字方塊 8">
            <a:extLst>
              <a:ext uri="{FF2B5EF4-FFF2-40B4-BE49-F238E27FC236}">
                <a16:creationId xmlns:a16="http://schemas.microsoft.com/office/drawing/2014/main" id="{0DF53213-3449-42FC-B3DE-D840E85B5CC1}"/>
              </a:ext>
            </a:extLst>
          </p:cNvPr>
          <p:cNvSpPr txBox="1"/>
          <p:nvPr/>
        </p:nvSpPr>
        <p:spPr>
          <a:xfrm rot="5400000">
            <a:off x="1179306" y="2232828"/>
            <a:ext cx="1981111" cy="307777"/>
          </a:xfrm>
          <a:prstGeom prst="rect">
            <a:avLst/>
          </a:prstGeom>
          <a:noFill/>
        </p:spPr>
        <p:txBody>
          <a:bodyPr wrap="square" rtlCol="0">
            <a:spAutoFit/>
          </a:bodyPr>
          <a:lstStyle/>
          <a:p>
            <a:r>
              <a:rPr lang="en-US" altLang="zh-TW" sz="1400" b="1" dirty="0"/>
              <a:t>UNIT : NTD Thousand </a:t>
            </a:r>
            <a:endParaRPr lang="zh-TW" altLang="en-US" sz="1400" b="1" dirty="0"/>
          </a:p>
        </p:txBody>
      </p:sp>
    </p:spTree>
    <p:extLst>
      <p:ext uri="{BB962C8B-B14F-4D97-AF65-F5344CB8AC3E}">
        <p14:creationId xmlns:p14="http://schemas.microsoft.com/office/powerpoint/2010/main" val="730257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67F57059-E7D6-4CAB-A41A-D0E961681FAE}"/>
              </a:ext>
            </a:extLst>
          </p:cNvPr>
          <p:cNvPicPr>
            <a:picLocks noChangeAspect="1"/>
          </p:cNvPicPr>
          <p:nvPr/>
        </p:nvPicPr>
        <p:blipFill rotWithShape="1">
          <a:blip r:embed="rId2">
            <a:extLst>
              <a:ext uri="{28A0092B-C50C-407E-A947-70E740481C1C}">
                <a14:useLocalDpi xmlns:a14="http://schemas.microsoft.com/office/drawing/2010/main" val="0"/>
              </a:ext>
            </a:extLst>
          </a:blip>
          <a:srcRect l="8463" t="14044" r="3404" b="44564"/>
          <a:stretch/>
        </p:blipFill>
        <p:spPr>
          <a:xfrm>
            <a:off x="864548" y="1207461"/>
            <a:ext cx="10745338" cy="2850487"/>
          </a:xfrm>
          <a:prstGeom prst="rect">
            <a:avLst/>
          </a:prstGeom>
        </p:spPr>
      </p:pic>
      <p:graphicFrame>
        <p:nvGraphicFramePr>
          <p:cNvPr id="4" name="表格 2">
            <a:extLst>
              <a:ext uri="{FF2B5EF4-FFF2-40B4-BE49-F238E27FC236}">
                <a16:creationId xmlns:a16="http://schemas.microsoft.com/office/drawing/2014/main" id="{91B5DC4B-AA4A-4FD6-8D55-E261F49B9765}"/>
              </a:ext>
            </a:extLst>
          </p:cNvPr>
          <p:cNvGraphicFramePr>
            <a:graphicFrameLocks noGrp="1"/>
          </p:cNvGraphicFramePr>
          <p:nvPr/>
        </p:nvGraphicFramePr>
        <p:xfrm>
          <a:off x="616595" y="4198203"/>
          <a:ext cx="11157354" cy="1854200"/>
        </p:xfrm>
        <a:graphic>
          <a:graphicData uri="http://schemas.openxmlformats.org/drawingml/2006/table">
            <a:tbl>
              <a:tblPr firstRow="1" bandRow="1">
                <a:tableStyleId>{073A0DAA-6AF3-43AB-8588-CEC1D06C72B9}</a:tableStyleId>
              </a:tblPr>
              <a:tblGrid>
                <a:gridCol w="973826">
                  <a:extLst>
                    <a:ext uri="{9D8B030D-6E8A-4147-A177-3AD203B41FA5}">
                      <a16:colId xmlns:a16="http://schemas.microsoft.com/office/drawing/2014/main" val="3965083612"/>
                    </a:ext>
                  </a:extLst>
                </a:gridCol>
                <a:gridCol w="896190">
                  <a:extLst>
                    <a:ext uri="{9D8B030D-6E8A-4147-A177-3AD203B41FA5}">
                      <a16:colId xmlns:a16="http://schemas.microsoft.com/office/drawing/2014/main" val="3882024168"/>
                    </a:ext>
                  </a:extLst>
                </a:gridCol>
                <a:gridCol w="787705">
                  <a:extLst>
                    <a:ext uri="{9D8B030D-6E8A-4147-A177-3AD203B41FA5}">
                      <a16:colId xmlns:a16="http://schemas.microsoft.com/office/drawing/2014/main" val="3359031748"/>
                    </a:ext>
                  </a:extLst>
                </a:gridCol>
                <a:gridCol w="930284">
                  <a:extLst>
                    <a:ext uri="{9D8B030D-6E8A-4147-A177-3AD203B41FA5}">
                      <a16:colId xmlns:a16="http://schemas.microsoft.com/office/drawing/2014/main" val="2790637833"/>
                    </a:ext>
                  </a:extLst>
                </a:gridCol>
                <a:gridCol w="690302">
                  <a:extLst>
                    <a:ext uri="{9D8B030D-6E8A-4147-A177-3AD203B41FA5}">
                      <a16:colId xmlns:a16="http://schemas.microsoft.com/office/drawing/2014/main" val="2147909327"/>
                    </a:ext>
                  </a:extLst>
                </a:gridCol>
                <a:gridCol w="936901">
                  <a:extLst>
                    <a:ext uri="{9D8B030D-6E8A-4147-A177-3AD203B41FA5}">
                      <a16:colId xmlns:a16="http://schemas.microsoft.com/office/drawing/2014/main" val="3311938542"/>
                    </a:ext>
                  </a:extLst>
                </a:gridCol>
                <a:gridCol w="768090">
                  <a:extLst>
                    <a:ext uri="{9D8B030D-6E8A-4147-A177-3AD203B41FA5}">
                      <a16:colId xmlns:a16="http://schemas.microsoft.com/office/drawing/2014/main" val="919439461"/>
                    </a:ext>
                  </a:extLst>
                </a:gridCol>
                <a:gridCol w="987545">
                  <a:extLst>
                    <a:ext uri="{9D8B030D-6E8A-4147-A177-3AD203B41FA5}">
                      <a16:colId xmlns:a16="http://schemas.microsoft.com/office/drawing/2014/main" val="1449201970"/>
                    </a:ext>
                  </a:extLst>
                </a:gridCol>
                <a:gridCol w="793411">
                  <a:extLst>
                    <a:ext uri="{9D8B030D-6E8A-4147-A177-3AD203B41FA5}">
                      <a16:colId xmlns:a16="http://schemas.microsoft.com/office/drawing/2014/main" val="8278613"/>
                    </a:ext>
                  </a:extLst>
                </a:gridCol>
                <a:gridCol w="741851">
                  <a:extLst>
                    <a:ext uri="{9D8B030D-6E8A-4147-A177-3AD203B41FA5}">
                      <a16:colId xmlns:a16="http://schemas.microsoft.com/office/drawing/2014/main" val="2470452437"/>
                    </a:ext>
                  </a:extLst>
                </a:gridCol>
                <a:gridCol w="767920">
                  <a:extLst>
                    <a:ext uri="{9D8B030D-6E8A-4147-A177-3AD203B41FA5}">
                      <a16:colId xmlns:a16="http://schemas.microsoft.com/office/drawing/2014/main" val="908053887"/>
                    </a:ext>
                  </a:extLst>
                </a:gridCol>
                <a:gridCol w="963311">
                  <a:extLst>
                    <a:ext uri="{9D8B030D-6E8A-4147-A177-3AD203B41FA5}">
                      <a16:colId xmlns:a16="http://schemas.microsoft.com/office/drawing/2014/main" val="1090748025"/>
                    </a:ext>
                  </a:extLst>
                </a:gridCol>
                <a:gridCol w="920018">
                  <a:extLst>
                    <a:ext uri="{9D8B030D-6E8A-4147-A177-3AD203B41FA5}">
                      <a16:colId xmlns:a16="http://schemas.microsoft.com/office/drawing/2014/main" val="3407329658"/>
                    </a:ext>
                  </a:extLst>
                </a:gridCol>
              </a:tblGrid>
              <a:tr h="370840">
                <a:tc>
                  <a:txBody>
                    <a:bodyPr/>
                    <a:lstStyle/>
                    <a:p>
                      <a:pPr algn="ctr"/>
                      <a:r>
                        <a:rPr lang="en-US" altLang="zh-TW" dirty="0"/>
                        <a:t>Product</a:t>
                      </a:r>
                      <a:endParaRPr lang="zh-TW" altLang="en-US" dirty="0"/>
                    </a:p>
                  </a:txBody>
                  <a:tcPr/>
                </a:tc>
                <a:tc gridSpan="2">
                  <a:txBody>
                    <a:bodyPr/>
                    <a:lstStyle/>
                    <a:p>
                      <a:pPr algn="ctr"/>
                      <a:r>
                        <a:rPr lang="en-US" altLang="zh-TW" dirty="0"/>
                        <a:t>Medical</a:t>
                      </a:r>
                      <a:endParaRPr lang="zh-TW" altLang="en-US" dirty="0"/>
                    </a:p>
                  </a:txBody>
                  <a:tcPr/>
                </a:tc>
                <a:tc hMerge="1">
                  <a:txBody>
                    <a:bodyPr/>
                    <a:lstStyle/>
                    <a:p>
                      <a:pPr algn="ctr"/>
                      <a:endParaRPr lang="zh-TW" altLang="en-US" dirty="0"/>
                    </a:p>
                  </a:txBody>
                  <a:tcPr/>
                </a:tc>
                <a:tc gridSpan="2">
                  <a:txBody>
                    <a:bodyPr/>
                    <a:lstStyle/>
                    <a:p>
                      <a:pPr algn="ctr"/>
                      <a:r>
                        <a:rPr lang="en-US" altLang="zh-TW" dirty="0"/>
                        <a:t>Health Food</a:t>
                      </a:r>
                      <a:endParaRPr lang="zh-TW" altLang="en-US" dirty="0"/>
                    </a:p>
                  </a:txBody>
                  <a:tcPr/>
                </a:tc>
                <a:tc hMerge="1">
                  <a:txBody>
                    <a:bodyPr/>
                    <a:lstStyle/>
                    <a:p>
                      <a:pPr algn="ctr"/>
                      <a:endParaRPr lang="zh-TW" altLang="en-US" dirty="0"/>
                    </a:p>
                  </a:txBody>
                  <a:tcPr/>
                </a:tc>
                <a:tc gridSpan="2">
                  <a:txBody>
                    <a:bodyPr/>
                    <a:lstStyle/>
                    <a:p>
                      <a:pPr marL="0" algn="ctr" defTabSz="914400" rtl="0" eaLnBrk="1" latinLnBrk="0" hangingPunct="1"/>
                      <a:r>
                        <a:rPr lang="en-US" altLang="zh-TW" sz="1800" b="1" kern="1200" dirty="0">
                          <a:solidFill>
                            <a:schemeClr val="lt1"/>
                          </a:solidFill>
                          <a:latin typeface="+mn-lt"/>
                          <a:ea typeface="+mn-ea"/>
                          <a:cs typeface="+mn-cs"/>
                        </a:rPr>
                        <a:t>Cosmeceutical</a:t>
                      </a:r>
                      <a:endParaRPr lang="zh-TW" altLang="en-US" sz="1800" b="1" kern="1200" dirty="0">
                        <a:solidFill>
                          <a:schemeClr val="lt1"/>
                        </a:solidFill>
                        <a:latin typeface="+mn-lt"/>
                        <a:ea typeface="+mn-ea"/>
                        <a:cs typeface="+mn-cs"/>
                      </a:endParaRPr>
                    </a:p>
                  </a:txBody>
                  <a:tcPr/>
                </a:tc>
                <a:tc hMerge="1">
                  <a:txBody>
                    <a:bodyPr/>
                    <a:lstStyle/>
                    <a:p>
                      <a:pPr algn="ctr"/>
                      <a:endParaRPr lang="zh-TW" altLang="en-US" dirty="0"/>
                    </a:p>
                  </a:txBody>
                  <a:tcPr/>
                </a:tc>
                <a:tc gridSpan="2">
                  <a:txBody>
                    <a:bodyPr/>
                    <a:lstStyle/>
                    <a:p>
                      <a:pPr algn="ctr"/>
                      <a:r>
                        <a:rPr lang="en-US" altLang="zh-TW" dirty="0"/>
                        <a:t>New Drug</a:t>
                      </a:r>
                      <a:endParaRPr lang="zh-TW" altLang="en-US" dirty="0"/>
                    </a:p>
                  </a:txBody>
                  <a:tcPr/>
                </a:tc>
                <a:tc hMerge="1">
                  <a:txBody>
                    <a:bodyPr/>
                    <a:lstStyle/>
                    <a:p>
                      <a:pPr algn="ctr"/>
                      <a:endParaRPr lang="zh-TW" altLang="en-US" dirty="0"/>
                    </a:p>
                  </a:txBody>
                  <a:tcPr/>
                </a:tc>
                <a:tc gridSpan="2">
                  <a:txBody>
                    <a:bodyPr/>
                    <a:lstStyle/>
                    <a:p>
                      <a:pPr algn="ctr"/>
                      <a:r>
                        <a:rPr lang="en-US" altLang="zh-TW" dirty="0"/>
                        <a:t>Diagnostics</a:t>
                      </a:r>
                      <a:endParaRPr lang="zh-TW" altLang="en-US" dirty="0"/>
                    </a:p>
                  </a:txBody>
                  <a:tcPr/>
                </a:tc>
                <a:tc hMerge="1">
                  <a:txBody>
                    <a:bodyPr/>
                    <a:lstStyle/>
                    <a:p>
                      <a:pPr algn="ctr"/>
                      <a:endParaRPr lang="zh-TW" altLang="en-US" dirty="0"/>
                    </a:p>
                  </a:txBody>
                  <a:tcPr/>
                </a:tc>
                <a:tc gridSpan="2">
                  <a:txBody>
                    <a:bodyPr/>
                    <a:lstStyle/>
                    <a:p>
                      <a:pPr algn="ctr"/>
                      <a:r>
                        <a:rPr lang="en-US" altLang="zh-TW" dirty="0"/>
                        <a:t>Combine</a:t>
                      </a:r>
                      <a:endParaRPr lang="zh-TW" altLang="en-US" dirty="0"/>
                    </a:p>
                  </a:txBody>
                  <a:tcPr/>
                </a:tc>
                <a:tc hMerge="1">
                  <a:txBody>
                    <a:bodyPr/>
                    <a:lstStyle/>
                    <a:p>
                      <a:pPr algn="ctr"/>
                      <a:endParaRPr lang="zh-TW" altLang="en-US" dirty="0"/>
                    </a:p>
                  </a:txBody>
                  <a:tcPr/>
                </a:tc>
                <a:extLst>
                  <a:ext uri="{0D108BD9-81ED-4DB2-BD59-A6C34878D82A}">
                    <a16:rowId xmlns:a16="http://schemas.microsoft.com/office/drawing/2014/main" val="3652696133"/>
                  </a:ext>
                </a:extLst>
              </a:tr>
              <a:tr h="370840">
                <a:tc>
                  <a:txBody>
                    <a:bodyPr/>
                    <a:lstStyle/>
                    <a:p>
                      <a:pPr marL="0" algn="ctr" defTabSz="914400" rtl="0" eaLnBrk="1" latinLnBrk="0" hangingPunct="1"/>
                      <a:r>
                        <a:rPr lang="en-US" sz="1400" b="0" i="0" kern="1200" dirty="0">
                          <a:solidFill>
                            <a:schemeClr val="dk1"/>
                          </a:solidFill>
                          <a:effectLst/>
                          <a:latin typeface="+mn-lt"/>
                          <a:ea typeface="+mn-ea"/>
                          <a:cs typeface="+mn-cs"/>
                        </a:rPr>
                        <a:t>2016</a:t>
                      </a:r>
                    </a:p>
                  </a:txBody>
                  <a:tcPr/>
                </a:tc>
                <a:tc>
                  <a:txBody>
                    <a:bodyPr/>
                    <a:lstStyle/>
                    <a:p>
                      <a:pPr algn="ctr"/>
                      <a:r>
                        <a:rPr lang="en-US" altLang="zh-TW" sz="1400" dirty="0">
                          <a:latin typeface="+mn-lt"/>
                        </a:rPr>
                        <a:t>487,208</a:t>
                      </a:r>
                      <a:endParaRPr lang="zh-TW" altLang="en-US" sz="1400" dirty="0">
                        <a:latin typeface="+mn-lt"/>
                      </a:endParaRPr>
                    </a:p>
                  </a:txBody>
                  <a:tcPr/>
                </a:tc>
                <a:tc>
                  <a:txBody>
                    <a:bodyPr/>
                    <a:lstStyle/>
                    <a:p>
                      <a:pPr algn="ctr"/>
                      <a:r>
                        <a:rPr lang="en-US" altLang="zh-TW" sz="1400" dirty="0">
                          <a:latin typeface="+mn-lt"/>
                        </a:rPr>
                        <a:t>46.43%</a:t>
                      </a:r>
                      <a:endParaRPr lang="zh-TW" altLang="en-US" sz="1400" dirty="0">
                        <a:latin typeface="+mn-lt"/>
                      </a:endParaRPr>
                    </a:p>
                  </a:txBody>
                  <a:tcPr/>
                </a:tc>
                <a:tc>
                  <a:txBody>
                    <a:bodyPr/>
                    <a:lstStyle/>
                    <a:p>
                      <a:pPr algn="ctr"/>
                      <a:r>
                        <a:rPr lang="en-US" altLang="zh-TW" sz="1400" dirty="0">
                          <a:latin typeface="+mn-lt"/>
                        </a:rPr>
                        <a:t>50,924</a:t>
                      </a:r>
                      <a:endParaRPr lang="zh-TW" altLang="en-US" sz="1400" dirty="0">
                        <a:latin typeface="+mn-lt"/>
                      </a:endParaRPr>
                    </a:p>
                  </a:txBody>
                  <a:tcPr/>
                </a:tc>
                <a:tc>
                  <a:txBody>
                    <a:bodyPr/>
                    <a:lstStyle/>
                    <a:p>
                      <a:pPr algn="ctr"/>
                      <a:r>
                        <a:rPr lang="en-US" altLang="zh-TW" sz="1400" dirty="0">
                          <a:latin typeface="+mn-lt"/>
                        </a:rPr>
                        <a:t>4.85%</a:t>
                      </a:r>
                      <a:endParaRPr lang="zh-TW" altLang="en-US" sz="1400" dirty="0">
                        <a:latin typeface="+mn-lt"/>
                      </a:endParaRPr>
                    </a:p>
                  </a:txBody>
                  <a:tcPr/>
                </a:tc>
                <a:tc>
                  <a:txBody>
                    <a:bodyPr/>
                    <a:lstStyle/>
                    <a:p>
                      <a:pPr algn="ctr"/>
                      <a:r>
                        <a:rPr lang="en-US" altLang="zh-TW" sz="1400" dirty="0">
                          <a:latin typeface="+mn-lt"/>
                        </a:rPr>
                        <a:t>275,688</a:t>
                      </a:r>
                      <a:endParaRPr lang="zh-TW" altLang="en-US" sz="1400" dirty="0">
                        <a:latin typeface="+mn-lt"/>
                      </a:endParaRPr>
                    </a:p>
                  </a:txBody>
                  <a:tcPr/>
                </a:tc>
                <a:tc>
                  <a:txBody>
                    <a:bodyPr/>
                    <a:lstStyle/>
                    <a:p>
                      <a:pPr algn="ctr"/>
                      <a:r>
                        <a:rPr lang="en-US" altLang="zh-TW" sz="1400" dirty="0">
                          <a:latin typeface="+mn-lt"/>
                        </a:rPr>
                        <a:t>26.27%</a:t>
                      </a:r>
                      <a:endParaRPr lang="zh-TW" altLang="en-US" sz="1400" dirty="0">
                        <a:latin typeface="+mn-lt"/>
                      </a:endParaRPr>
                    </a:p>
                  </a:txBody>
                  <a:tcPr/>
                </a:tc>
                <a:tc>
                  <a:txBody>
                    <a:bodyPr/>
                    <a:lstStyle/>
                    <a:p>
                      <a:pPr algn="ctr"/>
                      <a:r>
                        <a:rPr lang="en-US" altLang="zh-TW" sz="1400" dirty="0">
                          <a:latin typeface="+mn-lt"/>
                        </a:rPr>
                        <a:t>231,453</a:t>
                      </a:r>
                      <a:endParaRPr lang="zh-TW" altLang="en-US" sz="1400" dirty="0">
                        <a:latin typeface="+mn-lt"/>
                      </a:endParaRPr>
                    </a:p>
                  </a:txBody>
                  <a:tcPr/>
                </a:tc>
                <a:tc>
                  <a:txBody>
                    <a:bodyPr/>
                    <a:lstStyle/>
                    <a:p>
                      <a:pPr algn="ctr"/>
                      <a:r>
                        <a:rPr lang="en-US" altLang="zh-TW" sz="1400" dirty="0">
                          <a:latin typeface="+mn-lt"/>
                        </a:rPr>
                        <a:t>22.06%</a:t>
                      </a:r>
                      <a:endParaRPr lang="zh-TW" altLang="en-US" sz="1400" dirty="0">
                        <a:latin typeface="+mn-lt"/>
                      </a:endParaRPr>
                    </a:p>
                  </a:txBody>
                  <a:tcPr/>
                </a:tc>
                <a:tc>
                  <a:txBody>
                    <a:bodyPr/>
                    <a:lstStyle/>
                    <a:p>
                      <a:pPr algn="ctr"/>
                      <a:r>
                        <a:rPr lang="en-US" altLang="zh-TW" sz="1400" dirty="0">
                          <a:latin typeface="+mn-lt"/>
                        </a:rPr>
                        <a:t>3,973</a:t>
                      </a:r>
                      <a:endParaRPr lang="zh-TW" altLang="en-US" sz="1400" dirty="0">
                        <a:latin typeface="+mn-lt"/>
                      </a:endParaRPr>
                    </a:p>
                  </a:txBody>
                  <a:tcPr/>
                </a:tc>
                <a:tc>
                  <a:txBody>
                    <a:bodyPr/>
                    <a:lstStyle/>
                    <a:p>
                      <a:pPr algn="ctr"/>
                      <a:r>
                        <a:rPr lang="en-US" altLang="zh-TW" sz="1400" dirty="0">
                          <a:latin typeface="+mn-lt"/>
                        </a:rPr>
                        <a:t>0.38%</a:t>
                      </a:r>
                      <a:endParaRPr lang="zh-TW" altLang="en-US" sz="1400" dirty="0">
                        <a:latin typeface="+mn-lt"/>
                      </a:endParaRPr>
                    </a:p>
                  </a:txBody>
                  <a:tcPr/>
                </a:tc>
                <a:tc>
                  <a:txBody>
                    <a:bodyPr/>
                    <a:lstStyle/>
                    <a:p>
                      <a:pPr algn="ctr"/>
                      <a:r>
                        <a:rPr lang="en-US" altLang="zh-TW" sz="1400" dirty="0">
                          <a:latin typeface="+mn-lt"/>
                        </a:rPr>
                        <a:t>1,049,246</a:t>
                      </a:r>
                      <a:endParaRPr lang="zh-TW" altLang="en-US" sz="1400" dirty="0">
                        <a:latin typeface="+mn-lt"/>
                      </a:endParaRPr>
                    </a:p>
                  </a:txBody>
                  <a:tcPr/>
                </a:tc>
                <a:tc>
                  <a:txBody>
                    <a:bodyPr/>
                    <a:lstStyle/>
                    <a:p>
                      <a:pPr algn="ctr"/>
                      <a:r>
                        <a:rPr lang="en-US" altLang="zh-TW" sz="1400" dirty="0">
                          <a:latin typeface="+mn-lt"/>
                        </a:rPr>
                        <a:t>100.00%</a:t>
                      </a:r>
                      <a:endParaRPr lang="zh-TW" altLang="en-US" sz="1400" dirty="0">
                        <a:latin typeface="+mn-lt"/>
                      </a:endParaRPr>
                    </a:p>
                  </a:txBody>
                  <a:tcPr/>
                </a:tc>
                <a:extLst>
                  <a:ext uri="{0D108BD9-81ED-4DB2-BD59-A6C34878D82A}">
                    <a16:rowId xmlns:a16="http://schemas.microsoft.com/office/drawing/2014/main" val="2848248725"/>
                  </a:ext>
                </a:extLst>
              </a:tr>
              <a:tr h="370840">
                <a:tc>
                  <a:txBody>
                    <a:bodyPr/>
                    <a:lstStyle/>
                    <a:p>
                      <a:pPr algn="ctr"/>
                      <a:r>
                        <a:rPr lang="en-US" altLang="zh-TW" sz="1400" dirty="0">
                          <a:latin typeface="+mn-lt"/>
                        </a:rPr>
                        <a:t>2017</a:t>
                      </a:r>
                      <a:endParaRPr lang="zh-TW" altLang="en-US" sz="1400" dirty="0">
                        <a:latin typeface="+mn-lt"/>
                      </a:endParaRPr>
                    </a:p>
                  </a:txBody>
                  <a:tcPr/>
                </a:tc>
                <a:tc>
                  <a:txBody>
                    <a:bodyPr/>
                    <a:lstStyle/>
                    <a:p>
                      <a:pPr algn="ctr"/>
                      <a:r>
                        <a:rPr lang="en-US" altLang="zh-TW" sz="1400" dirty="0">
                          <a:latin typeface="+mn-lt"/>
                        </a:rPr>
                        <a:t>541,387</a:t>
                      </a:r>
                      <a:endParaRPr lang="zh-TW" altLang="en-US" sz="1400" dirty="0">
                        <a:latin typeface="+mn-lt"/>
                      </a:endParaRPr>
                    </a:p>
                  </a:txBody>
                  <a:tcPr/>
                </a:tc>
                <a:tc>
                  <a:txBody>
                    <a:bodyPr/>
                    <a:lstStyle/>
                    <a:p>
                      <a:pPr algn="ctr"/>
                      <a:r>
                        <a:rPr lang="en-US" altLang="zh-TW" sz="1400" dirty="0">
                          <a:latin typeface="+mn-lt"/>
                        </a:rPr>
                        <a:t>44.65%</a:t>
                      </a:r>
                      <a:endParaRPr lang="zh-TW" altLang="en-US" sz="1400" dirty="0">
                        <a:latin typeface="+mn-lt"/>
                      </a:endParaRPr>
                    </a:p>
                  </a:txBody>
                  <a:tcPr/>
                </a:tc>
                <a:tc>
                  <a:txBody>
                    <a:bodyPr/>
                    <a:lstStyle/>
                    <a:p>
                      <a:pPr algn="ctr"/>
                      <a:r>
                        <a:rPr lang="en-US" altLang="zh-TW" sz="1400" dirty="0">
                          <a:latin typeface="+mn-lt"/>
                        </a:rPr>
                        <a:t>72,340</a:t>
                      </a:r>
                      <a:endParaRPr lang="zh-TW" altLang="en-US" sz="1400" dirty="0">
                        <a:latin typeface="+mn-lt"/>
                      </a:endParaRPr>
                    </a:p>
                  </a:txBody>
                  <a:tcPr/>
                </a:tc>
                <a:tc>
                  <a:txBody>
                    <a:bodyPr/>
                    <a:lstStyle/>
                    <a:p>
                      <a:pPr algn="ctr"/>
                      <a:r>
                        <a:rPr lang="en-US" altLang="zh-TW" sz="1400" dirty="0">
                          <a:latin typeface="+mn-lt"/>
                        </a:rPr>
                        <a:t>5.97%</a:t>
                      </a:r>
                      <a:endParaRPr lang="zh-TW" altLang="en-US" sz="1400" dirty="0">
                        <a:latin typeface="+mn-lt"/>
                      </a:endParaRPr>
                    </a:p>
                  </a:txBody>
                  <a:tcPr/>
                </a:tc>
                <a:tc>
                  <a:txBody>
                    <a:bodyPr/>
                    <a:lstStyle/>
                    <a:p>
                      <a:pPr algn="ctr"/>
                      <a:r>
                        <a:rPr lang="en-US" altLang="zh-TW" sz="1400" dirty="0">
                          <a:latin typeface="+mn-lt"/>
                        </a:rPr>
                        <a:t>344,363</a:t>
                      </a:r>
                      <a:endParaRPr lang="zh-TW" altLang="en-US" sz="1400" dirty="0">
                        <a:latin typeface="+mn-lt"/>
                      </a:endParaRPr>
                    </a:p>
                  </a:txBody>
                  <a:tcPr/>
                </a:tc>
                <a:tc>
                  <a:txBody>
                    <a:bodyPr/>
                    <a:lstStyle/>
                    <a:p>
                      <a:pPr algn="ctr"/>
                      <a:r>
                        <a:rPr lang="en-US" altLang="zh-TW" sz="1400" dirty="0">
                          <a:latin typeface="+mn-lt"/>
                        </a:rPr>
                        <a:t>28.40%</a:t>
                      </a:r>
                      <a:endParaRPr lang="zh-TW" altLang="en-US" sz="1400" dirty="0">
                        <a:latin typeface="+mn-lt"/>
                      </a:endParaRPr>
                    </a:p>
                  </a:txBody>
                  <a:tcPr/>
                </a:tc>
                <a:tc>
                  <a:txBody>
                    <a:bodyPr/>
                    <a:lstStyle/>
                    <a:p>
                      <a:pPr algn="ctr"/>
                      <a:r>
                        <a:rPr lang="en-US" altLang="zh-TW" sz="1400" dirty="0">
                          <a:latin typeface="+mn-lt"/>
                        </a:rPr>
                        <a:t>245,168</a:t>
                      </a:r>
                      <a:endParaRPr lang="zh-TW" altLang="en-US" sz="1400" dirty="0">
                        <a:latin typeface="+mn-lt"/>
                      </a:endParaRPr>
                    </a:p>
                  </a:txBody>
                  <a:tcPr/>
                </a:tc>
                <a:tc>
                  <a:txBody>
                    <a:bodyPr/>
                    <a:lstStyle/>
                    <a:p>
                      <a:pPr algn="ctr"/>
                      <a:r>
                        <a:rPr lang="en-US" altLang="zh-TW" sz="1400" dirty="0">
                          <a:latin typeface="+mn-lt"/>
                        </a:rPr>
                        <a:t>20.22%</a:t>
                      </a:r>
                      <a:endParaRPr lang="zh-TW" altLang="en-US" sz="1400" dirty="0">
                        <a:latin typeface="+mn-lt"/>
                      </a:endParaRPr>
                    </a:p>
                  </a:txBody>
                  <a:tcPr/>
                </a:tc>
                <a:tc>
                  <a:txBody>
                    <a:bodyPr/>
                    <a:lstStyle/>
                    <a:p>
                      <a:pPr algn="ctr"/>
                      <a:r>
                        <a:rPr lang="en-US" altLang="zh-TW" sz="1400" dirty="0">
                          <a:latin typeface="+mn-lt"/>
                        </a:rPr>
                        <a:t>9,220</a:t>
                      </a:r>
                      <a:endParaRPr lang="zh-TW" altLang="en-US" sz="1400" dirty="0">
                        <a:latin typeface="+mn-lt"/>
                      </a:endParaRPr>
                    </a:p>
                  </a:txBody>
                  <a:tcPr/>
                </a:tc>
                <a:tc>
                  <a:txBody>
                    <a:bodyPr/>
                    <a:lstStyle/>
                    <a:p>
                      <a:pPr algn="ctr"/>
                      <a:r>
                        <a:rPr lang="en-US" altLang="zh-TW" sz="1400" dirty="0">
                          <a:latin typeface="+mn-lt"/>
                        </a:rPr>
                        <a:t>0.76%</a:t>
                      </a:r>
                      <a:endParaRPr lang="zh-TW" altLang="en-US" sz="1400" dirty="0">
                        <a:latin typeface="+mn-lt"/>
                      </a:endParaRPr>
                    </a:p>
                  </a:txBody>
                  <a:tcPr/>
                </a:tc>
                <a:tc>
                  <a:txBody>
                    <a:bodyPr/>
                    <a:lstStyle/>
                    <a:p>
                      <a:pPr algn="ctr"/>
                      <a:r>
                        <a:rPr lang="en-US" altLang="zh-TW" sz="1400" dirty="0">
                          <a:latin typeface="+mn-lt"/>
                        </a:rPr>
                        <a:t>1,212,478</a:t>
                      </a:r>
                      <a:endParaRPr lang="zh-TW" altLang="en-US" sz="1400" dirty="0">
                        <a:latin typeface="+mn-lt"/>
                      </a:endParaRPr>
                    </a:p>
                  </a:txBody>
                  <a:tcPr/>
                </a:tc>
                <a:tc>
                  <a:txBody>
                    <a:bodyPr/>
                    <a:lstStyle/>
                    <a:p>
                      <a:pPr algn="ctr"/>
                      <a:r>
                        <a:rPr lang="en-US" altLang="zh-TW" sz="1400" dirty="0">
                          <a:latin typeface="+mn-lt"/>
                        </a:rPr>
                        <a:t>100.00%</a:t>
                      </a:r>
                      <a:endParaRPr lang="zh-TW" altLang="en-US" sz="1400" dirty="0">
                        <a:latin typeface="+mn-lt"/>
                      </a:endParaRPr>
                    </a:p>
                  </a:txBody>
                  <a:tcPr/>
                </a:tc>
                <a:extLst>
                  <a:ext uri="{0D108BD9-81ED-4DB2-BD59-A6C34878D82A}">
                    <a16:rowId xmlns:a16="http://schemas.microsoft.com/office/drawing/2014/main" val="133816616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a:latin typeface="+mn-lt"/>
                        </a:rPr>
                        <a:t>2018</a:t>
                      </a:r>
                      <a:endParaRPr lang="zh-TW" altLang="en-US" sz="1400" dirty="0">
                        <a:latin typeface="+mn-lt"/>
                      </a:endParaRPr>
                    </a:p>
                  </a:txBody>
                  <a:tcPr/>
                </a:tc>
                <a:tc>
                  <a:txBody>
                    <a:bodyPr/>
                    <a:lstStyle/>
                    <a:p>
                      <a:pPr algn="ctr"/>
                      <a:r>
                        <a:rPr lang="en-US" altLang="zh-TW" sz="1400" dirty="0">
                          <a:latin typeface="+mn-lt"/>
                        </a:rPr>
                        <a:t>584,979</a:t>
                      </a:r>
                      <a:endParaRPr lang="zh-TW" altLang="en-US" sz="1400" dirty="0">
                        <a:latin typeface="+mn-lt"/>
                      </a:endParaRPr>
                    </a:p>
                  </a:txBody>
                  <a:tcPr/>
                </a:tc>
                <a:tc>
                  <a:txBody>
                    <a:bodyPr/>
                    <a:lstStyle/>
                    <a:p>
                      <a:pPr algn="ctr"/>
                      <a:r>
                        <a:rPr lang="en-US" altLang="zh-TW" sz="1400" dirty="0">
                          <a:latin typeface="+mn-lt"/>
                        </a:rPr>
                        <a:t>41.52%</a:t>
                      </a:r>
                      <a:endParaRPr lang="zh-TW" altLang="en-US" sz="1400" dirty="0">
                        <a:latin typeface="+mn-lt"/>
                      </a:endParaRPr>
                    </a:p>
                  </a:txBody>
                  <a:tcPr/>
                </a:tc>
                <a:tc>
                  <a:txBody>
                    <a:bodyPr/>
                    <a:lstStyle/>
                    <a:p>
                      <a:pPr algn="ctr"/>
                      <a:r>
                        <a:rPr lang="en-US" altLang="zh-TW" sz="1400" dirty="0">
                          <a:latin typeface="+mn-lt"/>
                        </a:rPr>
                        <a:t>57,884</a:t>
                      </a:r>
                      <a:endParaRPr lang="zh-TW" altLang="en-US" sz="1400" dirty="0">
                        <a:latin typeface="+mn-lt"/>
                      </a:endParaRPr>
                    </a:p>
                  </a:txBody>
                  <a:tcPr/>
                </a:tc>
                <a:tc>
                  <a:txBody>
                    <a:bodyPr/>
                    <a:lstStyle/>
                    <a:p>
                      <a:pPr algn="ctr"/>
                      <a:r>
                        <a:rPr lang="en-US" altLang="zh-TW" sz="1400" dirty="0">
                          <a:latin typeface="+mn-lt"/>
                        </a:rPr>
                        <a:t>4.11%</a:t>
                      </a:r>
                      <a:endParaRPr lang="zh-TW" altLang="en-US" sz="1400" dirty="0">
                        <a:latin typeface="+mn-lt"/>
                      </a:endParaRPr>
                    </a:p>
                  </a:txBody>
                  <a:tcPr/>
                </a:tc>
                <a:tc>
                  <a:txBody>
                    <a:bodyPr/>
                    <a:lstStyle/>
                    <a:p>
                      <a:pPr algn="ctr"/>
                      <a:r>
                        <a:rPr lang="en-US" altLang="zh-TW" sz="1400" dirty="0">
                          <a:latin typeface="+mn-lt"/>
                        </a:rPr>
                        <a:t>465,665</a:t>
                      </a:r>
                      <a:endParaRPr lang="zh-TW" altLang="en-US" sz="1400" dirty="0">
                        <a:latin typeface="+mn-lt"/>
                      </a:endParaRPr>
                    </a:p>
                  </a:txBody>
                  <a:tcPr/>
                </a:tc>
                <a:tc>
                  <a:txBody>
                    <a:bodyPr/>
                    <a:lstStyle/>
                    <a:p>
                      <a:pPr algn="ctr"/>
                      <a:r>
                        <a:rPr lang="en-US" altLang="zh-TW" sz="1400" dirty="0">
                          <a:latin typeface="+mn-lt"/>
                        </a:rPr>
                        <a:t>33.06%</a:t>
                      </a:r>
                      <a:endParaRPr lang="zh-TW" altLang="en-US" sz="1400" dirty="0">
                        <a:latin typeface="+mn-lt"/>
                      </a:endParaRPr>
                    </a:p>
                  </a:txBody>
                  <a:tcPr/>
                </a:tc>
                <a:tc>
                  <a:txBody>
                    <a:bodyPr/>
                    <a:lstStyle/>
                    <a:p>
                      <a:pPr algn="ctr"/>
                      <a:r>
                        <a:rPr lang="en-US" altLang="zh-TW" sz="1400" dirty="0">
                          <a:latin typeface="+mn-lt"/>
                        </a:rPr>
                        <a:t>286,229</a:t>
                      </a:r>
                      <a:endParaRPr lang="zh-TW" altLang="en-US" sz="1400" dirty="0">
                        <a:latin typeface="+mn-lt"/>
                      </a:endParaRPr>
                    </a:p>
                  </a:txBody>
                  <a:tcPr/>
                </a:tc>
                <a:tc>
                  <a:txBody>
                    <a:bodyPr/>
                    <a:lstStyle/>
                    <a:p>
                      <a:pPr algn="ctr"/>
                      <a:r>
                        <a:rPr lang="en-US" altLang="zh-TW" sz="1400" dirty="0">
                          <a:latin typeface="+mn-lt"/>
                        </a:rPr>
                        <a:t>20.32%</a:t>
                      </a:r>
                      <a:endParaRPr lang="zh-TW" altLang="en-US" sz="1400" dirty="0">
                        <a:latin typeface="+mn-lt"/>
                      </a:endParaRPr>
                    </a:p>
                  </a:txBody>
                  <a:tcPr/>
                </a:tc>
                <a:tc>
                  <a:txBody>
                    <a:bodyPr/>
                    <a:lstStyle/>
                    <a:p>
                      <a:pPr algn="ctr"/>
                      <a:r>
                        <a:rPr lang="en-US" altLang="zh-TW" sz="1400" dirty="0">
                          <a:latin typeface="+mn-lt"/>
                        </a:rPr>
                        <a:t>13,984</a:t>
                      </a:r>
                      <a:endParaRPr lang="zh-TW" altLang="en-US" sz="1400" dirty="0">
                        <a:latin typeface="+mn-lt"/>
                      </a:endParaRPr>
                    </a:p>
                  </a:txBody>
                  <a:tcPr/>
                </a:tc>
                <a:tc>
                  <a:txBody>
                    <a:bodyPr/>
                    <a:lstStyle/>
                    <a:p>
                      <a:pPr algn="ctr"/>
                      <a:r>
                        <a:rPr lang="en-US" altLang="zh-TW" sz="1400" dirty="0">
                          <a:latin typeface="+mn-lt"/>
                        </a:rPr>
                        <a:t>0.99%</a:t>
                      </a:r>
                      <a:endParaRPr lang="zh-TW" altLang="en-US" sz="1400" dirty="0">
                        <a:latin typeface="+mn-lt"/>
                      </a:endParaRPr>
                    </a:p>
                  </a:txBody>
                  <a:tcPr/>
                </a:tc>
                <a:tc>
                  <a:txBody>
                    <a:bodyPr/>
                    <a:lstStyle/>
                    <a:p>
                      <a:pPr algn="ctr"/>
                      <a:r>
                        <a:rPr lang="en-US" altLang="zh-TW" sz="1400" dirty="0">
                          <a:latin typeface="+mn-lt"/>
                        </a:rPr>
                        <a:t>1,408,741</a:t>
                      </a:r>
                      <a:endParaRPr lang="zh-TW" altLang="en-US" sz="1400" dirty="0">
                        <a:latin typeface="+mn-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a:latin typeface="+mn-lt"/>
                        </a:rPr>
                        <a:t>100.00%</a:t>
                      </a:r>
                      <a:endParaRPr lang="zh-TW" altLang="en-US" sz="1400" dirty="0">
                        <a:latin typeface="+mn-lt"/>
                      </a:endParaRPr>
                    </a:p>
                  </a:txBody>
                  <a:tcPr/>
                </a:tc>
                <a:extLst>
                  <a:ext uri="{0D108BD9-81ED-4DB2-BD59-A6C34878D82A}">
                    <a16:rowId xmlns:a16="http://schemas.microsoft.com/office/drawing/2014/main" val="88941612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n-lt"/>
                          <a:ea typeface="+mn-ea"/>
                          <a:cs typeface="+mn-cs"/>
                        </a:rPr>
                        <a:t>2019</a:t>
                      </a:r>
                    </a:p>
                  </a:txBody>
                  <a:tcPr/>
                </a:tc>
                <a:tc>
                  <a:txBody>
                    <a:bodyPr/>
                    <a:lstStyle/>
                    <a:p>
                      <a:pPr algn="ctr"/>
                      <a:r>
                        <a:rPr lang="en-US" altLang="zh-TW" sz="1400" dirty="0">
                          <a:latin typeface="+mn-lt"/>
                        </a:rPr>
                        <a:t>656,220</a:t>
                      </a:r>
                      <a:endParaRPr lang="zh-TW" altLang="en-US" sz="1400" dirty="0">
                        <a:latin typeface="+mn-lt"/>
                      </a:endParaRPr>
                    </a:p>
                  </a:txBody>
                  <a:tcPr/>
                </a:tc>
                <a:tc>
                  <a:txBody>
                    <a:bodyPr/>
                    <a:lstStyle/>
                    <a:p>
                      <a:pPr algn="ctr"/>
                      <a:r>
                        <a:rPr lang="en-US" altLang="zh-TW" sz="1400" dirty="0">
                          <a:latin typeface="+mn-lt"/>
                        </a:rPr>
                        <a:t>41.69%</a:t>
                      </a:r>
                      <a:endParaRPr lang="zh-TW" altLang="en-US" sz="1400" dirty="0">
                        <a:latin typeface="+mn-lt"/>
                      </a:endParaRPr>
                    </a:p>
                  </a:txBody>
                  <a:tcPr/>
                </a:tc>
                <a:tc>
                  <a:txBody>
                    <a:bodyPr/>
                    <a:lstStyle/>
                    <a:p>
                      <a:pPr algn="ctr"/>
                      <a:r>
                        <a:rPr lang="en-US" altLang="zh-TW" sz="1400" dirty="0">
                          <a:latin typeface="+mn-lt"/>
                        </a:rPr>
                        <a:t>115,283</a:t>
                      </a:r>
                      <a:endParaRPr lang="zh-TW" altLang="en-US" sz="1400" dirty="0">
                        <a:latin typeface="+mn-lt"/>
                      </a:endParaRPr>
                    </a:p>
                  </a:txBody>
                  <a:tcPr/>
                </a:tc>
                <a:tc>
                  <a:txBody>
                    <a:bodyPr/>
                    <a:lstStyle/>
                    <a:p>
                      <a:pPr algn="ctr"/>
                      <a:r>
                        <a:rPr lang="en-US" altLang="zh-TW" sz="1400" dirty="0">
                          <a:latin typeface="+mn-lt"/>
                        </a:rPr>
                        <a:t>7.32%</a:t>
                      </a:r>
                      <a:endParaRPr lang="zh-TW" altLang="en-US" sz="1400" dirty="0">
                        <a:latin typeface="+mn-lt"/>
                      </a:endParaRPr>
                    </a:p>
                  </a:txBody>
                  <a:tcPr/>
                </a:tc>
                <a:tc>
                  <a:txBody>
                    <a:bodyPr/>
                    <a:lstStyle/>
                    <a:p>
                      <a:pPr algn="ctr"/>
                      <a:r>
                        <a:rPr lang="en-US" altLang="zh-TW" sz="1400" dirty="0">
                          <a:latin typeface="+mn-lt"/>
                        </a:rPr>
                        <a:t>427,729</a:t>
                      </a:r>
                      <a:endParaRPr lang="zh-TW" altLang="en-US" sz="1400" dirty="0">
                        <a:latin typeface="+mn-lt"/>
                      </a:endParaRPr>
                    </a:p>
                  </a:txBody>
                  <a:tcPr/>
                </a:tc>
                <a:tc>
                  <a:txBody>
                    <a:bodyPr/>
                    <a:lstStyle/>
                    <a:p>
                      <a:pPr algn="ctr"/>
                      <a:r>
                        <a:rPr lang="en-US" altLang="zh-TW" sz="1400" dirty="0">
                          <a:latin typeface="+mn-lt"/>
                        </a:rPr>
                        <a:t>27.18%</a:t>
                      </a:r>
                      <a:endParaRPr lang="zh-TW" altLang="en-US" sz="1400" dirty="0">
                        <a:latin typeface="+mn-lt"/>
                      </a:endParaRPr>
                    </a:p>
                  </a:txBody>
                  <a:tcPr/>
                </a:tc>
                <a:tc>
                  <a:txBody>
                    <a:bodyPr/>
                    <a:lstStyle/>
                    <a:p>
                      <a:pPr algn="ctr"/>
                      <a:r>
                        <a:rPr lang="en-US" altLang="zh-TW" sz="1400" dirty="0">
                          <a:latin typeface="+mn-lt"/>
                        </a:rPr>
                        <a:t>349,359</a:t>
                      </a:r>
                      <a:endParaRPr lang="zh-TW" altLang="en-US" sz="1400" dirty="0">
                        <a:latin typeface="+mn-lt"/>
                      </a:endParaRPr>
                    </a:p>
                  </a:txBody>
                  <a:tcPr/>
                </a:tc>
                <a:tc>
                  <a:txBody>
                    <a:bodyPr/>
                    <a:lstStyle/>
                    <a:p>
                      <a:pPr algn="ctr"/>
                      <a:r>
                        <a:rPr lang="en-US" altLang="zh-TW" sz="1400" dirty="0">
                          <a:latin typeface="+mn-lt"/>
                        </a:rPr>
                        <a:t>22.20%</a:t>
                      </a:r>
                      <a:endParaRPr lang="zh-TW" altLang="en-US" sz="1400" dirty="0">
                        <a:latin typeface="+mn-lt"/>
                      </a:endParaRPr>
                    </a:p>
                  </a:txBody>
                  <a:tcPr/>
                </a:tc>
                <a:tc>
                  <a:txBody>
                    <a:bodyPr/>
                    <a:lstStyle/>
                    <a:p>
                      <a:pPr algn="ctr"/>
                      <a:r>
                        <a:rPr lang="en-US" altLang="zh-TW" sz="1400" dirty="0">
                          <a:latin typeface="+mn-lt"/>
                        </a:rPr>
                        <a:t>25,353</a:t>
                      </a:r>
                      <a:endParaRPr lang="zh-TW" altLang="en-US" sz="1400" dirty="0">
                        <a:latin typeface="+mn-lt"/>
                      </a:endParaRPr>
                    </a:p>
                  </a:txBody>
                  <a:tcPr/>
                </a:tc>
                <a:tc>
                  <a:txBody>
                    <a:bodyPr/>
                    <a:lstStyle/>
                    <a:p>
                      <a:pPr algn="ctr"/>
                      <a:r>
                        <a:rPr lang="en-US" altLang="zh-TW" sz="1400" dirty="0">
                          <a:latin typeface="+mn-lt"/>
                        </a:rPr>
                        <a:t>1.61%</a:t>
                      </a:r>
                      <a:endParaRPr lang="zh-TW" altLang="en-US" sz="1400" dirty="0">
                        <a:latin typeface="+mn-lt"/>
                      </a:endParaRPr>
                    </a:p>
                  </a:txBody>
                  <a:tcPr/>
                </a:tc>
                <a:tc>
                  <a:txBody>
                    <a:bodyPr/>
                    <a:lstStyle/>
                    <a:p>
                      <a:pPr algn="ctr"/>
                      <a:r>
                        <a:rPr lang="en-US" altLang="zh-TW" sz="1400" dirty="0">
                          <a:latin typeface="+mn-lt"/>
                        </a:rPr>
                        <a:t>1,573,944</a:t>
                      </a:r>
                      <a:endParaRPr lang="zh-TW" altLang="en-US" sz="1400" dirty="0">
                        <a:latin typeface="+mn-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a:latin typeface="+mn-lt"/>
                        </a:rPr>
                        <a:t>100.00%</a:t>
                      </a:r>
                      <a:endParaRPr lang="zh-TW" altLang="en-US" sz="1400" dirty="0">
                        <a:latin typeface="+mn-lt"/>
                      </a:endParaRPr>
                    </a:p>
                  </a:txBody>
                  <a:tcPr/>
                </a:tc>
                <a:extLst>
                  <a:ext uri="{0D108BD9-81ED-4DB2-BD59-A6C34878D82A}">
                    <a16:rowId xmlns:a16="http://schemas.microsoft.com/office/drawing/2014/main" val="3604041567"/>
                  </a:ext>
                </a:extLst>
              </a:tr>
            </a:tbl>
          </a:graphicData>
        </a:graphic>
      </p:graphicFrame>
      <p:sp>
        <p:nvSpPr>
          <p:cNvPr id="5" name="文字方塊 4">
            <a:extLst>
              <a:ext uri="{FF2B5EF4-FFF2-40B4-BE49-F238E27FC236}">
                <a16:creationId xmlns:a16="http://schemas.microsoft.com/office/drawing/2014/main" id="{A9A91EBB-7520-46DD-B8A3-4D4EE18DDD90}"/>
              </a:ext>
            </a:extLst>
          </p:cNvPr>
          <p:cNvSpPr txBox="1"/>
          <p:nvPr/>
        </p:nvSpPr>
        <p:spPr>
          <a:xfrm>
            <a:off x="2207703" y="269320"/>
            <a:ext cx="7776593" cy="523220"/>
          </a:xfrm>
          <a:prstGeom prst="rect">
            <a:avLst/>
          </a:prstGeom>
          <a:solidFill>
            <a:schemeClr val="bg1"/>
          </a:solidFill>
        </p:spPr>
        <p:txBody>
          <a:bodyPr wrap="square" rtlCol="0">
            <a:spAutoFit/>
          </a:bodyPr>
          <a:lstStyle/>
          <a:p>
            <a:pPr algn="ctr"/>
            <a:r>
              <a:rPr lang="en-US" altLang="zh-TW" sz="2800" b="1" dirty="0"/>
              <a:t>2019-2019 H1 Gross Revenue By product Groups</a:t>
            </a:r>
            <a:endParaRPr lang="zh-TW" altLang="en-US" sz="2800" b="1" dirty="0"/>
          </a:p>
        </p:txBody>
      </p:sp>
      <p:sp>
        <p:nvSpPr>
          <p:cNvPr id="6" name="文字方塊 5">
            <a:extLst>
              <a:ext uri="{FF2B5EF4-FFF2-40B4-BE49-F238E27FC236}">
                <a16:creationId xmlns:a16="http://schemas.microsoft.com/office/drawing/2014/main" id="{98DAE593-6BAF-4885-8068-87757875134C}"/>
              </a:ext>
            </a:extLst>
          </p:cNvPr>
          <p:cNvSpPr txBox="1"/>
          <p:nvPr/>
        </p:nvSpPr>
        <p:spPr>
          <a:xfrm rot="5400000">
            <a:off x="-279896" y="2505908"/>
            <a:ext cx="1981111" cy="307777"/>
          </a:xfrm>
          <a:prstGeom prst="rect">
            <a:avLst/>
          </a:prstGeom>
          <a:noFill/>
        </p:spPr>
        <p:txBody>
          <a:bodyPr wrap="square" rtlCol="0">
            <a:spAutoFit/>
          </a:bodyPr>
          <a:lstStyle/>
          <a:p>
            <a:r>
              <a:rPr lang="en-US" altLang="zh-TW" sz="1400" b="1" dirty="0"/>
              <a:t>UNIT : NTD Thousand </a:t>
            </a:r>
            <a:endParaRPr lang="zh-TW" altLang="en-US" sz="1400" b="1" dirty="0"/>
          </a:p>
        </p:txBody>
      </p:sp>
      <p:grpSp>
        <p:nvGrpSpPr>
          <p:cNvPr id="12" name="群組 11">
            <a:extLst>
              <a:ext uri="{FF2B5EF4-FFF2-40B4-BE49-F238E27FC236}">
                <a16:creationId xmlns:a16="http://schemas.microsoft.com/office/drawing/2014/main" id="{E0099759-7AB7-497D-88D8-A98EFB234EA5}"/>
              </a:ext>
            </a:extLst>
          </p:cNvPr>
          <p:cNvGrpSpPr/>
          <p:nvPr/>
        </p:nvGrpSpPr>
        <p:grpSpPr>
          <a:xfrm>
            <a:off x="1690381" y="838129"/>
            <a:ext cx="4337108" cy="369332"/>
            <a:chOff x="1644242" y="791137"/>
            <a:chExt cx="4337108" cy="369332"/>
          </a:xfrm>
        </p:grpSpPr>
        <p:sp>
          <p:nvSpPr>
            <p:cNvPr id="7" name="矩形 6">
              <a:extLst>
                <a:ext uri="{FF2B5EF4-FFF2-40B4-BE49-F238E27FC236}">
                  <a16:creationId xmlns:a16="http://schemas.microsoft.com/office/drawing/2014/main" id="{72DB6F0F-A291-4653-89FE-9D6DB6B89AEA}"/>
                </a:ext>
              </a:extLst>
            </p:cNvPr>
            <p:cNvSpPr/>
            <p:nvPr/>
          </p:nvSpPr>
          <p:spPr>
            <a:xfrm>
              <a:off x="1644242" y="887206"/>
              <a:ext cx="180000" cy="180000"/>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dirty="0"/>
            </a:p>
          </p:txBody>
        </p:sp>
        <p:sp>
          <p:nvSpPr>
            <p:cNvPr id="11" name="文字方塊 10">
              <a:extLst>
                <a:ext uri="{FF2B5EF4-FFF2-40B4-BE49-F238E27FC236}">
                  <a16:creationId xmlns:a16="http://schemas.microsoft.com/office/drawing/2014/main" id="{81794390-05CA-4ACD-BDFF-C2DE2FEBD5CD}"/>
                </a:ext>
              </a:extLst>
            </p:cNvPr>
            <p:cNvSpPr txBox="1"/>
            <p:nvPr/>
          </p:nvSpPr>
          <p:spPr>
            <a:xfrm>
              <a:off x="1824242" y="791137"/>
              <a:ext cx="4157108" cy="369332"/>
            </a:xfrm>
            <a:prstGeom prst="rect">
              <a:avLst/>
            </a:prstGeom>
            <a:noFill/>
          </p:spPr>
          <p:txBody>
            <a:bodyPr wrap="square" rtlCol="0">
              <a:spAutoFit/>
            </a:bodyPr>
            <a:lstStyle/>
            <a:p>
              <a:r>
                <a:rPr lang="en-US" altLang="zh-TW" dirty="0"/>
                <a:t>2016           2017              2018             2019     </a:t>
              </a:r>
              <a:endParaRPr lang="zh-TW" altLang="en-US" dirty="0"/>
            </a:p>
          </p:txBody>
        </p:sp>
        <p:sp>
          <p:nvSpPr>
            <p:cNvPr id="8" name="矩形 7">
              <a:extLst>
                <a:ext uri="{FF2B5EF4-FFF2-40B4-BE49-F238E27FC236}">
                  <a16:creationId xmlns:a16="http://schemas.microsoft.com/office/drawing/2014/main" id="{7EC07582-2E2B-4CC2-AF9C-255F705F606B}"/>
                </a:ext>
              </a:extLst>
            </p:cNvPr>
            <p:cNvSpPr/>
            <p:nvPr/>
          </p:nvSpPr>
          <p:spPr>
            <a:xfrm>
              <a:off x="2736209" y="885803"/>
              <a:ext cx="180000" cy="180000"/>
            </a:xfrm>
            <a:prstGeom prst="rect">
              <a:avLst/>
            </a:prstGeom>
            <a:solidFill>
              <a:srgbClr val="A5A5A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dirty="0"/>
            </a:p>
          </p:txBody>
        </p:sp>
        <p:sp>
          <p:nvSpPr>
            <p:cNvPr id="9" name="矩形 8">
              <a:extLst>
                <a:ext uri="{FF2B5EF4-FFF2-40B4-BE49-F238E27FC236}">
                  <a16:creationId xmlns:a16="http://schemas.microsoft.com/office/drawing/2014/main" id="{9BA5C140-2622-4BD2-A160-2C4A1542FBEC}"/>
                </a:ext>
              </a:extLst>
            </p:cNvPr>
            <p:cNvSpPr/>
            <p:nvPr/>
          </p:nvSpPr>
          <p:spPr>
            <a:xfrm>
              <a:off x="3912066" y="885803"/>
              <a:ext cx="180000" cy="180000"/>
            </a:xfrm>
            <a:prstGeom prst="rect">
              <a:avLst/>
            </a:prstGeom>
            <a:solidFill>
              <a:srgbClr val="FFC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dirty="0"/>
            </a:p>
          </p:txBody>
        </p:sp>
        <p:sp>
          <p:nvSpPr>
            <p:cNvPr id="10" name="矩形 9">
              <a:extLst>
                <a:ext uri="{FF2B5EF4-FFF2-40B4-BE49-F238E27FC236}">
                  <a16:creationId xmlns:a16="http://schemas.microsoft.com/office/drawing/2014/main" id="{ED5500CA-7718-4C1E-807F-AF8DA1D8AE3E}"/>
                </a:ext>
              </a:extLst>
            </p:cNvPr>
            <p:cNvSpPr/>
            <p:nvPr/>
          </p:nvSpPr>
          <p:spPr>
            <a:xfrm>
              <a:off x="5087923" y="885803"/>
              <a:ext cx="180000" cy="180000"/>
            </a:xfrm>
            <a:prstGeom prst="rect">
              <a:avLst/>
            </a:prstGeom>
            <a:solidFill>
              <a:srgbClr val="4472C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dirty="0"/>
            </a:p>
          </p:txBody>
        </p:sp>
      </p:grpSp>
    </p:spTree>
    <p:extLst>
      <p:ext uri="{BB962C8B-B14F-4D97-AF65-F5344CB8AC3E}">
        <p14:creationId xmlns:p14="http://schemas.microsoft.com/office/powerpoint/2010/main" val="1704661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7D90DE-0556-4D6C-A90C-0A680DEA31D4}"/>
              </a:ext>
            </a:extLst>
          </p:cNvPr>
          <p:cNvSpPr>
            <a:spLocks noGrp="1"/>
          </p:cNvSpPr>
          <p:nvPr>
            <p:ph type="title" idx="4294967295"/>
          </p:nvPr>
        </p:nvSpPr>
        <p:spPr>
          <a:xfrm>
            <a:off x="930478" y="1249960"/>
            <a:ext cx="5419987" cy="3993159"/>
          </a:xfrm>
        </p:spPr>
        <p:txBody>
          <a:bodyPr>
            <a:noAutofit/>
          </a:bodyPr>
          <a:lstStyle/>
          <a:p>
            <a:r>
              <a:rPr lang="en-US" altLang="zh-TW" sz="6000" b="1" dirty="0">
                <a:solidFill>
                  <a:srgbClr val="8AA2AA"/>
                </a:solidFill>
                <a:latin typeface="Microsoft YaHei UI" panose="020B0503020204020204" pitchFamily="34" charset="-122"/>
                <a:ea typeface="Microsoft YaHei UI" panose="020B0503020204020204" pitchFamily="34" charset="-122"/>
              </a:rPr>
              <a:t>Five Business Unit Analysis and Prospects</a:t>
            </a:r>
          </a:p>
        </p:txBody>
      </p:sp>
      <p:pic>
        <p:nvPicPr>
          <p:cNvPr id="4" name="image 60004">
            <a:extLst>
              <a:ext uri="{FF2B5EF4-FFF2-40B4-BE49-F238E27FC236}">
                <a16:creationId xmlns:a16="http://schemas.microsoft.com/office/drawing/2014/main" id="{40FAB14A-95C7-460B-8EBD-CBA306B667FD}"/>
              </a:ext>
            </a:extLst>
          </p:cNvPr>
          <p:cNvPicPr>
            <a:picLocks noChangeAspect="1"/>
          </p:cNvPicPr>
          <p:nvPr/>
        </p:nvPicPr>
        <p:blipFill>
          <a:blip r:embed="rId2"/>
          <a:srcRect/>
          <a:stretch>
            <a:fillRect/>
          </a:stretch>
        </p:blipFill>
        <p:spPr>
          <a:xfrm>
            <a:off x="6619275" y="847288"/>
            <a:ext cx="4642247" cy="5360691"/>
          </a:xfrm>
          <a:prstGeom prst="rect">
            <a:avLst/>
          </a:prstGeom>
        </p:spPr>
      </p:pic>
    </p:spTree>
    <p:extLst>
      <p:ext uri="{BB962C8B-B14F-4D97-AF65-F5344CB8AC3E}">
        <p14:creationId xmlns:p14="http://schemas.microsoft.com/office/powerpoint/2010/main" val="225442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圓角化對角線角落矩形 12"/>
          <p:cNvSpPr/>
          <p:nvPr/>
        </p:nvSpPr>
        <p:spPr>
          <a:xfrm>
            <a:off x="3889706" y="1346602"/>
            <a:ext cx="4340577" cy="494246"/>
          </a:xfrm>
          <a:prstGeom prst="round2Diag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latin typeface="Microsoft YaHei UI" panose="020B0503020204020204" pitchFamily="34" charset="-122"/>
                <a:ea typeface="Microsoft YaHei UI" panose="020B0503020204020204" pitchFamily="34" charset="-122"/>
              </a:rPr>
              <a:t>Potential technology/ product</a:t>
            </a:r>
            <a:endParaRPr lang="zh-TW" altLang="en-US" sz="2000" b="1" dirty="0">
              <a:latin typeface="Microsoft YaHei UI" panose="020B0503020204020204" pitchFamily="34" charset="-122"/>
              <a:ea typeface="Microsoft YaHei UI" panose="020B0503020204020204" pitchFamily="34" charset="-122"/>
            </a:endParaRPr>
          </a:p>
        </p:txBody>
      </p:sp>
      <p:sp>
        <p:nvSpPr>
          <p:cNvPr id="14" name="圓角化對角線角落矩形 13"/>
          <p:cNvSpPr/>
          <p:nvPr/>
        </p:nvSpPr>
        <p:spPr>
          <a:xfrm>
            <a:off x="2351584" y="3576734"/>
            <a:ext cx="1080120" cy="493843"/>
          </a:xfrm>
          <a:prstGeom prst="round2Diag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t>CMC</a:t>
            </a:r>
            <a:endParaRPr lang="zh-TW" altLang="en-US" b="1" dirty="0"/>
          </a:p>
        </p:txBody>
      </p:sp>
      <p:sp>
        <p:nvSpPr>
          <p:cNvPr id="16" name="圓角化對角線角落矩形 15"/>
          <p:cNvSpPr/>
          <p:nvPr/>
        </p:nvSpPr>
        <p:spPr>
          <a:xfrm>
            <a:off x="3935760" y="3576734"/>
            <a:ext cx="1080120" cy="493843"/>
          </a:xfrm>
          <a:prstGeom prst="round2Diag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t>Clinical</a:t>
            </a:r>
            <a:endParaRPr lang="zh-TW" altLang="en-US" b="1" dirty="0"/>
          </a:p>
        </p:txBody>
      </p:sp>
      <p:sp>
        <p:nvSpPr>
          <p:cNvPr id="17" name="圓角化對角線角落矩形 16"/>
          <p:cNvSpPr/>
          <p:nvPr/>
        </p:nvSpPr>
        <p:spPr>
          <a:xfrm>
            <a:off x="5519936" y="3576734"/>
            <a:ext cx="1080120" cy="493843"/>
          </a:xfrm>
          <a:prstGeom prst="round2Diag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t>Patent</a:t>
            </a:r>
            <a:endParaRPr lang="zh-TW" altLang="en-US" b="1" dirty="0"/>
          </a:p>
        </p:txBody>
      </p:sp>
      <p:sp>
        <p:nvSpPr>
          <p:cNvPr id="18" name="圓角化對角線角落矩形 17"/>
          <p:cNvSpPr/>
          <p:nvPr/>
        </p:nvSpPr>
        <p:spPr>
          <a:xfrm>
            <a:off x="6960096" y="3576734"/>
            <a:ext cx="1368152" cy="493843"/>
          </a:xfrm>
          <a:prstGeom prst="round2Diag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t>Regulation</a:t>
            </a:r>
            <a:endParaRPr lang="zh-TW" altLang="en-US" b="1" dirty="0"/>
          </a:p>
        </p:txBody>
      </p:sp>
      <p:sp>
        <p:nvSpPr>
          <p:cNvPr id="19" name="圓角化對角線角落矩形 18"/>
          <p:cNvSpPr/>
          <p:nvPr/>
        </p:nvSpPr>
        <p:spPr>
          <a:xfrm>
            <a:off x="8616280" y="3576733"/>
            <a:ext cx="1368152" cy="493843"/>
          </a:xfrm>
          <a:prstGeom prst="round2Diag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t>Commercial</a:t>
            </a:r>
            <a:endParaRPr lang="zh-TW" altLang="en-US" b="1" dirty="0"/>
          </a:p>
        </p:txBody>
      </p:sp>
      <p:sp>
        <p:nvSpPr>
          <p:cNvPr id="25" name="圓角化對角線角落矩形 24"/>
          <p:cNvSpPr/>
          <p:nvPr/>
        </p:nvSpPr>
        <p:spPr>
          <a:xfrm>
            <a:off x="3889707" y="2413698"/>
            <a:ext cx="4340577" cy="612659"/>
          </a:xfrm>
          <a:prstGeom prst="round2Diag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b="1" dirty="0">
                <a:latin typeface="Microsoft YaHei UI" panose="020B0503020204020204" pitchFamily="34" charset="-122"/>
                <a:ea typeface="Microsoft YaHei UI" panose="020B0503020204020204" pitchFamily="34" charset="-122"/>
              </a:rPr>
              <a:t>PBF value-add platform</a:t>
            </a:r>
          </a:p>
        </p:txBody>
      </p:sp>
      <p:graphicFrame>
        <p:nvGraphicFramePr>
          <p:cNvPr id="26" name="表格 25"/>
          <p:cNvGraphicFramePr>
            <a:graphicFrameLocks noGrp="1"/>
          </p:cNvGraphicFramePr>
          <p:nvPr>
            <p:extLst>
              <p:ext uri="{D42A27DB-BD31-4B8C-83A1-F6EECF244321}">
                <p14:modId xmlns:p14="http://schemas.microsoft.com/office/powerpoint/2010/main" val="2169373683"/>
              </p:ext>
            </p:extLst>
          </p:nvPr>
        </p:nvGraphicFramePr>
        <p:xfrm>
          <a:off x="2207568" y="4172548"/>
          <a:ext cx="1368152" cy="2016000"/>
        </p:xfrm>
        <a:graphic>
          <a:graphicData uri="http://schemas.openxmlformats.org/drawingml/2006/table">
            <a:tbl>
              <a:tblPr firstRow="1" bandRow="1">
                <a:tableStyleId>{5C22544A-7EE6-4342-B048-85BDC9FD1C3A}</a:tableStyleId>
              </a:tblPr>
              <a:tblGrid>
                <a:gridCol w="1368152">
                  <a:extLst>
                    <a:ext uri="{9D8B030D-6E8A-4147-A177-3AD203B41FA5}">
                      <a16:colId xmlns:a16="http://schemas.microsoft.com/office/drawing/2014/main" val="20000"/>
                    </a:ext>
                  </a:extLst>
                </a:gridCol>
              </a:tblGrid>
              <a:tr h="504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Synthesis &amp; Analysis</a:t>
                      </a:r>
                      <a:r>
                        <a:rPr lang="zh-TW" altLang="en-US" sz="1200" b="1" dirty="0">
                          <a:solidFill>
                            <a:schemeClr val="tx1"/>
                          </a:solidFill>
                        </a:rPr>
                        <a:t> </a:t>
                      </a:r>
                      <a:r>
                        <a:rPr lang="en-US" altLang="zh-TW" sz="1200" b="1" dirty="0">
                          <a:solidFill>
                            <a:schemeClr val="tx1"/>
                          </a:solidFill>
                        </a:rPr>
                        <a:t>team</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0"/>
                  </a:ext>
                </a:extLst>
              </a:tr>
              <a:tr h="504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Formulation team</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1"/>
                  </a:ext>
                </a:extLst>
              </a:tr>
              <a:tr h="504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API </a:t>
                      </a:r>
                      <a:r>
                        <a:rPr lang="en-US" altLang="zh-TW" sz="1200" b="1" dirty="0" err="1">
                          <a:solidFill>
                            <a:schemeClr val="tx1"/>
                          </a:solidFill>
                        </a:rPr>
                        <a:t>mfg</a:t>
                      </a:r>
                      <a:r>
                        <a:rPr lang="en-US" altLang="zh-TW" sz="1200" b="1" dirty="0">
                          <a:solidFill>
                            <a:schemeClr val="tx1"/>
                          </a:solidFill>
                        </a:rPr>
                        <a:t> team</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2"/>
                  </a:ext>
                </a:extLst>
              </a:tr>
              <a:tr h="504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DP </a:t>
                      </a:r>
                      <a:r>
                        <a:rPr lang="en-US" altLang="zh-TW" sz="1200" b="1" dirty="0" err="1">
                          <a:solidFill>
                            <a:schemeClr val="tx1"/>
                          </a:solidFill>
                        </a:rPr>
                        <a:t>mfg</a:t>
                      </a:r>
                      <a:r>
                        <a:rPr lang="en-US" altLang="zh-TW" sz="1200" b="1" dirty="0">
                          <a:solidFill>
                            <a:schemeClr val="tx1"/>
                          </a:solidFill>
                        </a:rPr>
                        <a:t> team</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aphicFrame>
        <p:nvGraphicFramePr>
          <p:cNvPr id="27" name="表格 26"/>
          <p:cNvGraphicFramePr>
            <a:graphicFrameLocks noGrp="1"/>
          </p:cNvGraphicFramePr>
          <p:nvPr>
            <p:extLst>
              <p:ext uri="{D42A27DB-BD31-4B8C-83A1-F6EECF244321}">
                <p14:modId xmlns:p14="http://schemas.microsoft.com/office/powerpoint/2010/main" val="2681703073"/>
              </p:ext>
            </p:extLst>
          </p:nvPr>
        </p:nvGraphicFramePr>
        <p:xfrm>
          <a:off x="3780529" y="4172548"/>
          <a:ext cx="1451375" cy="2429590"/>
        </p:xfrm>
        <a:graphic>
          <a:graphicData uri="http://schemas.openxmlformats.org/drawingml/2006/table">
            <a:tbl>
              <a:tblPr firstRow="1" bandRow="1">
                <a:tableStyleId>{5C22544A-7EE6-4342-B048-85BDC9FD1C3A}</a:tableStyleId>
              </a:tblPr>
              <a:tblGrid>
                <a:gridCol w="1451375">
                  <a:extLst>
                    <a:ext uri="{9D8B030D-6E8A-4147-A177-3AD203B41FA5}">
                      <a16:colId xmlns:a16="http://schemas.microsoft.com/office/drawing/2014/main" val="20000"/>
                    </a:ext>
                  </a:extLst>
                </a:gridCol>
              </a:tblGrid>
              <a:tr h="4859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Investigators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0"/>
                  </a:ext>
                </a:extLst>
              </a:tr>
              <a:tr h="4859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Safety</a:t>
                      </a:r>
                      <a:r>
                        <a:rPr lang="en-US" altLang="zh-TW" sz="1200" b="1" baseline="0" dirty="0">
                          <a:solidFill>
                            <a:schemeClr val="tx1"/>
                          </a:solidFill>
                        </a:rPr>
                        <a:t> &amp; Medical Team</a:t>
                      </a:r>
                      <a:endParaRPr lang="en-US" altLang="zh-TW" sz="1200" b="1" dirty="0">
                        <a:solidFill>
                          <a:schemeClr val="tx1"/>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1"/>
                  </a:ext>
                </a:extLst>
              </a:tr>
              <a:tr h="4859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Statistical Team</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2"/>
                  </a:ext>
                </a:extLst>
              </a:tr>
              <a:tr h="4859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Data </a:t>
                      </a:r>
                      <a:r>
                        <a:rPr lang="en-US" altLang="zh-TW" sz="1200" b="1" dirty="0" err="1">
                          <a:solidFill>
                            <a:schemeClr val="tx1"/>
                          </a:solidFill>
                        </a:rPr>
                        <a:t>Mgnt</a:t>
                      </a:r>
                      <a:r>
                        <a:rPr lang="en-US" altLang="zh-TW" sz="1200" b="1" baseline="0" dirty="0">
                          <a:solidFill>
                            <a:schemeClr val="tx1"/>
                          </a:solidFill>
                        </a:rPr>
                        <a:t> </a:t>
                      </a:r>
                      <a:r>
                        <a:rPr lang="en-US" altLang="zh-TW" sz="1200" b="1" dirty="0">
                          <a:solidFill>
                            <a:schemeClr val="tx1"/>
                          </a:solidFill>
                        </a:rPr>
                        <a:t>Team</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3"/>
                  </a:ext>
                </a:extLst>
              </a:tr>
              <a:tr h="4859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Clinical </a:t>
                      </a:r>
                      <a:r>
                        <a:rPr lang="en-US" altLang="zh-TW" sz="1200" b="1" dirty="0" err="1">
                          <a:solidFill>
                            <a:schemeClr val="tx1"/>
                          </a:solidFill>
                        </a:rPr>
                        <a:t>Mgnt</a:t>
                      </a:r>
                      <a:r>
                        <a:rPr lang="en-US" altLang="zh-TW" sz="1200" b="1" dirty="0">
                          <a:solidFill>
                            <a:schemeClr val="tx1"/>
                          </a:solidFill>
                        </a:rPr>
                        <a:t> Team</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graphicFrame>
        <p:nvGraphicFramePr>
          <p:cNvPr id="28" name="表格 27"/>
          <p:cNvGraphicFramePr>
            <a:graphicFrameLocks noGrp="1"/>
          </p:cNvGraphicFramePr>
          <p:nvPr>
            <p:extLst>
              <p:ext uri="{D42A27DB-BD31-4B8C-83A1-F6EECF244321}">
                <p14:modId xmlns:p14="http://schemas.microsoft.com/office/powerpoint/2010/main" val="65887288"/>
              </p:ext>
            </p:extLst>
          </p:nvPr>
        </p:nvGraphicFramePr>
        <p:xfrm>
          <a:off x="6960096" y="4172548"/>
          <a:ext cx="1368152" cy="504000"/>
        </p:xfrm>
        <a:graphic>
          <a:graphicData uri="http://schemas.openxmlformats.org/drawingml/2006/table">
            <a:tbl>
              <a:tblPr firstRow="1" bandRow="1">
                <a:tableStyleId>{5C22544A-7EE6-4342-B048-85BDC9FD1C3A}</a:tableStyleId>
              </a:tblPr>
              <a:tblGrid>
                <a:gridCol w="1368152">
                  <a:extLst>
                    <a:ext uri="{9D8B030D-6E8A-4147-A177-3AD203B41FA5}">
                      <a16:colId xmlns:a16="http://schemas.microsoft.com/office/drawing/2014/main" val="20000"/>
                    </a:ext>
                  </a:extLst>
                </a:gridCol>
              </a:tblGrid>
              <a:tr h="504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Regulatory Agent</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29" name="表格 28"/>
          <p:cNvGraphicFramePr>
            <a:graphicFrameLocks noGrp="1"/>
          </p:cNvGraphicFramePr>
          <p:nvPr>
            <p:extLst>
              <p:ext uri="{D42A27DB-BD31-4B8C-83A1-F6EECF244321}">
                <p14:modId xmlns:p14="http://schemas.microsoft.com/office/powerpoint/2010/main" val="2061226493"/>
              </p:ext>
            </p:extLst>
          </p:nvPr>
        </p:nvGraphicFramePr>
        <p:xfrm>
          <a:off x="5375920" y="4172548"/>
          <a:ext cx="1368152" cy="1008000"/>
        </p:xfrm>
        <a:graphic>
          <a:graphicData uri="http://schemas.openxmlformats.org/drawingml/2006/table">
            <a:tbl>
              <a:tblPr firstRow="1" bandRow="1">
                <a:tableStyleId>{5C22544A-7EE6-4342-B048-85BDC9FD1C3A}</a:tableStyleId>
              </a:tblPr>
              <a:tblGrid>
                <a:gridCol w="1368152">
                  <a:extLst>
                    <a:ext uri="{9D8B030D-6E8A-4147-A177-3AD203B41FA5}">
                      <a16:colId xmlns:a16="http://schemas.microsoft.com/office/drawing/2014/main" val="20000"/>
                    </a:ext>
                  </a:extLst>
                </a:gridCol>
              </a:tblGrid>
              <a:tr h="504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Patent Lawyer</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0"/>
                  </a:ext>
                </a:extLst>
              </a:tr>
              <a:tr h="504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Patent Agent</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30" name="表格 29"/>
          <p:cNvGraphicFramePr>
            <a:graphicFrameLocks noGrp="1"/>
          </p:cNvGraphicFramePr>
          <p:nvPr>
            <p:extLst>
              <p:ext uri="{D42A27DB-BD31-4B8C-83A1-F6EECF244321}">
                <p14:modId xmlns:p14="http://schemas.microsoft.com/office/powerpoint/2010/main" val="3007800206"/>
              </p:ext>
            </p:extLst>
          </p:nvPr>
        </p:nvGraphicFramePr>
        <p:xfrm>
          <a:off x="8616280" y="4172548"/>
          <a:ext cx="1368152" cy="1008000"/>
        </p:xfrm>
        <a:graphic>
          <a:graphicData uri="http://schemas.openxmlformats.org/drawingml/2006/table">
            <a:tbl>
              <a:tblPr firstRow="1" bandRow="1">
                <a:tableStyleId>{5C22544A-7EE6-4342-B048-85BDC9FD1C3A}</a:tableStyleId>
              </a:tblPr>
              <a:tblGrid>
                <a:gridCol w="1368152">
                  <a:extLst>
                    <a:ext uri="{9D8B030D-6E8A-4147-A177-3AD203B41FA5}">
                      <a16:colId xmlns:a16="http://schemas.microsoft.com/office/drawing/2014/main" val="20000"/>
                    </a:ext>
                  </a:extLst>
                </a:gridCol>
              </a:tblGrid>
              <a:tr h="504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Finance Advisor</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0"/>
                  </a:ext>
                </a:extLst>
              </a:tr>
              <a:tr h="504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1" dirty="0">
                          <a:solidFill>
                            <a:schemeClr val="tx1"/>
                          </a:solidFill>
                        </a:rPr>
                        <a:t>Legal Advisor</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36" name="向下箭號 35"/>
          <p:cNvSpPr/>
          <p:nvPr/>
        </p:nvSpPr>
        <p:spPr>
          <a:xfrm>
            <a:off x="5841484" y="1849237"/>
            <a:ext cx="432000" cy="552176"/>
          </a:xfrm>
          <a:prstGeom prst="downArrow">
            <a:avLst/>
          </a:prstGeom>
          <a:solidFill>
            <a:srgbClr val="C00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p>
        </p:txBody>
      </p:sp>
      <p:sp>
        <p:nvSpPr>
          <p:cNvPr id="38" name="文字方塊 37"/>
          <p:cNvSpPr txBox="1"/>
          <p:nvPr/>
        </p:nvSpPr>
        <p:spPr>
          <a:xfrm>
            <a:off x="8328249" y="2204865"/>
            <a:ext cx="2488379" cy="1015663"/>
          </a:xfrm>
          <a:prstGeom prst="rect">
            <a:avLst/>
          </a:prstGeom>
          <a:noFill/>
        </p:spPr>
        <p:txBody>
          <a:bodyPr wrap="square" rtlCol="0">
            <a:spAutoFit/>
          </a:bodyPr>
          <a:lstStyle/>
          <a:p>
            <a:pPr marL="285750" indent="-285750">
              <a:buFont typeface="Arial" panose="020B0604020202020204" pitchFamily="34" charset="0"/>
              <a:buChar char="•"/>
            </a:pPr>
            <a:r>
              <a:rPr lang="en-US" altLang="zh-TW" sz="1200" b="1" dirty="0">
                <a:latin typeface="微軟正黑體" panose="020B0604030504040204" pitchFamily="34" charset="-120"/>
                <a:ea typeface="微軟正黑體" panose="020B0604030504040204" pitchFamily="34" charset="-120"/>
              </a:rPr>
              <a:t>In-house core development team </a:t>
            </a:r>
          </a:p>
          <a:p>
            <a:pPr marL="285750" indent="-285750">
              <a:buFont typeface="Arial" panose="020B0604020202020204" pitchFamily="34" charset="0"/>
              <a:buChar char="•"/>
            </a:pPr>
            <a:r>
              <a:rPr lang="en-US" altLang="zh-TW" sz="1200" b="1" dirty="0">
                <a:latin typeface="微軟正黑體" panose="020B0604030504040204" pitchFamily="34" charset="-120"/>
                <a:ea typeface="微軟正黑體" panose="020B0604030504040204" pitchFamily="34" charset="-120"/>
              </a:rPr>
              <a:t>Consultants </a:t>
            </a:r>
          </a:p>
          <a:p>
            <a:pPr marL="285750" indent="-285750">
              <a:buFont typeface="Arial" panose="020B0604020202020204" pitchFamily="34" charset="0"/>
              <a:buChar char="•"/>
            </a:pPr>
            <a:r>
              <a:rPr lang="en-US" altLang="zh-TW" sz="1200" b="1" dirty="0">
                <a:latin typeface="微軟正黑體" panose="020B0604030504040204" pitchFamily="34" charset="-120"/>
                <a:ea typeface="微軟正黑體" panose="020B0604030504040204" pitchFamily="34" charset="-120"/>
              </a:rPr>
              <a:t>Global outsourcing partners </a:t>
            </a:r>
            <a:endParaRPr lang="zh-TW" altLang="en-US" sz="1200" b="1" dirty="0">
              <a:latin typeface="微軟正黑體" panose="020B0604030504040204" pitchFamily="34" charset="-120"/>
              <a:ea typeface="微軟正黑體" panose="020B0604030504040204" pitchFamily="34" charset="-120"/>
            </a:endParaRPr>
          </a:p>
        </p:txBody>
      </p:sp>
      <p:cxnSp>
        <p:nvCxnSpPr>
          <p:cNvPr id="40" name="肘形接點 39"/>
          <p:cNvCxnSpPr>
            <a:stCxn id="25" idx="1"/>
            <a:endCxn id="14" idx="3"/>
          </p:cNvCxnSpPr>
          <p:nvPr/>
        </p:nvCxnSpPr>
        <p:spPr>
          <a:xfrm rot="5400000">
            <a:off x="4200632" y="1717369"/>
            <a:ext cx="550377" cy="3168352"/>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肘形接點 42"/>
          <p:cNvCxnSpPr>
            <a:stCxn id="25" idx="1"/>
            <a:endCxn id="16" idx="3"/>
          </p:cNvCxnSpPr>
          <p:nvPr/>
        </p:nvCxnSpPr>
        <p:spPr>
          <a:xfrm rot="5400000">
            <a:off x="4992720" y="2509457"/>
            <a:ext cx="550377" cy="1584176"/>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肘形接點 44"/>
          <p:cNvCxnSpPr>
            <a:stCxn id="25" idx="1"/>
            <a:endCxn id="18" idx="3"/>
          </p:cNvCxnSpPr>
          <p:nvPr/>
        </p:nvCxnSpPr>
        <p:spPr>
          <a:xfrm rot="16200000" flipH="1">
            <a:off x="6576896" y="2509457"/>
            <a:ext cx="550377" cy="1584176"/>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肘形接點 48"/>
          <p:cNvCxnSpPr>
            <a:stCxn id="25" idx="1"/>
            <a:endCxn id="19" idx="3"/>
          </p:cNvCxnSpPr>
          <p:nvPr/>
        </p:nvCxnSpPr>
        <p:spPr>
          <a:xfrm rot="16200000" flipH="1">
            <a:off x="7404988" y="1681365"/>
            <a:ext cx="550376" cy="324036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直線單箭頭接點 52"/>
          <p:cNvCxnSpPr>
            <a:stCxn id="25" idx="1"/>
            <a:endCxn id="17" idx="3"/>
          </p:cNvCxnSpPr>
          <p:nvPr/>
        </p:nvCxnSpPr>
        <p:spPr>
          <a:xfrm>
            <a:off x="6059996" y="3026357"/>
            <a:ext cx="0" cy="5503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文字方塊 8"/>
          <p:cNvSpPr txBox="1"/>
          <p:nvPr/>
        </p:nvSpPr>
        <p:spPr>
          <a:xfrm>
            <a:off x="4511825" y="1924783"/>
            <a:ext cx="1329659" cy="369332"/>
          </a:xfrm>
          <a:prstGeom prst="rect">
            <a:avLst/>
          </a:prstGeom>
          <a:noFill/>
        </p:spPr>
        <p:txBody>
          <a:bodyPr wrap="none" rtlCol="0">
            <a:spAutoFit/>
          </a:bodyPr>
          <a:lstStyle/>
          <a:p>
            <a:r>
              <a:rPr lang="en-US" altLang="zh-TW" b="1" i="1" dirty="0">
                <a:solidFill>
                  <a:srgbClr val="FF0000"/>
                </a:solidFill>
                <a:latin typeface="Microsoft YaHei UI" panose="020B0503020204020204" pitchFamily="34" charset="-122"/>
                <a:ea typeface="Microsoft YaHei UI" panose="020B0503020204020204" pitchFamily="34" charset="-122"/>
              </a:rPr>
              <a:t>Screening</a:t>
            </a:r>
            <a:endParaRPr lang="zh-TW" altLang="en-US" b="1" i="1" dirty="0">
              <a:solidFill>
                <a:srgbClr val="FF0000"/>
              </a:solidFill>
              <a:latin typeface="Microsoft YaHei UI" panose="020B0503020204020204" pitchFamily="34" charset="-122"/>
              <a:ea typeface="Microsoft YaHei UI" panose="020B0503020204020204" pitchFamily="34" charset="-122"/>
            </a:endParaRPr>
          </a:p>
        </p:txBody>
      </p:sp>
      <p:sp>
        <p:nvSpPr>
          <p:cNvPr id="23" name="Slide Number Placeholder 3"/>
          <p:cNvSpPr txBox="1">
            <a:spLocks/>
          </p:cNvSpPr>
          <p:nvPr/>
        </p:nvSpPr>
        <p:spPr>
          <a:xfrm>
            <a:off x="1991544" y="6373497"/>
            <a:ext cx="432048" cy="365125"/>
          </a:xfrm>
          <a:prstGeom prst="rect">
            <a:avLst/>
          </a:prstGeom>
          <a:solidFill>
            <a:srgbClr val="003366"/>
          </a:solidFill>
        </p:spPr>
        <p:txBody>
          <a:bodyPr vert="horz" lIns="91440" tIns="45720" rIns="91440" bIns="45720" rtlCol="0" anchor="ctr"/>
          <a:lstStyle>
            <a:defPPr>
              <a:defRPr lang="zh-TW"/>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70E760-6688-4F3E-8C8D-461D3A053907}" type="slidenum">
              <a:rPr lang="zh-TW" altLang="en-US"/>
              <a:pPr/>
              <a:t>13</a:t>
            </a:fld>
            <a:endParaRPr lang="zh-TW" altLang="en-US" dirty="0"/>
          </a:p>
        </p:txBody>
      </p:sp>
      <p:sp>
        <p:nvSpPr>
          <p:cNvPr id="4" name="標題 3">
            <a:extLst>
              <a:ext uri="{FF2B5EF4-FFF2-40B4-BE49-F238E27FC236}">
                <a16:creationId xmlns:a16="http://schemas.microsoft.com/office/drawing/2014/main" id="{F3B24051-13C4-4B41-B67A-A058274F6B76}"/>
              </a:ext>
            </a:extLst>
          </p:cNvPr>
          <p:cNvSpPr>
            <a:spLocks noGrp="1"/>
          </p:cNvSpPr>
          <p:nvPr>
            <p:ph type="title"/>
          </p:nvPr>
        </p:nvSpPr>
        <p:spPr>
          <a:xfrm>
            <a:off x="802196" y="59039"/>
            <a:ext cx="10515600" cy="1325563"/>
          </a:xfrm>
        </p:spPr>
        <p:txBody>
          <a:bodyPr>
            <a:normAutofit/>
          </a:bodyPr>
          <a:lstStyle/>
          <a:p>
            <a:pPr algn="ctr">
              <a:lnSpc>
                <a:spcPct val="150000"/>
              </a:lnSpc>
            </a:pPr>
            <a:r>
              <a:rPr lang="en-US" altLang="zh-TW" sz="2400" b="1" dirty="0">
                <a:latin typeface="Microsoft YaHei UI" panose="020B0503020204020204" pitchFamily="34" charset="-122"/>
                <a:ea typeface="Microsoft YaHei UI" panose="020B0503020204020204" pitchFamily="34" charset="-122"/>
                <a:cs typeface="Calibri Light" panose="020F0302020204030204" pitchFamily="34" charset="0"/>
              </a:rPr>
              <a:t>PBF Product Development Platform</a:t>
            </a:r>
            <a:br>
              <a:rPr lang="en-US" altLang="zh-TW" sz="1800" dirty="0">
                <a:latin typeface="Microsoft YaHei UI" panose="020B0503020204020204" pitchFamily="34" charset="-122"/>
                <a:ea typeface="Microsoft YaHei UI" panose="020B0503020204020204" pitchFamily="34" charset="-122"/>
                <a:cs typeface="Calibri Light" panose="020F0302020204030204" pitchFamily="34" charset="0"/>
              </a:rPr>
            </a:br>
            <a:r>
              <a:rPr lang="en-US" altLang="zh-TW" sz="1400" dirty="0">
                <a:latin typeface="Microsoft YaHei UI" panose="020B0503020204020204" pitchFamily="34" charset="-122"/>
                <a:ea typeface="Microsoft YaHei UI" panose="020B0503020204020204" pitchFamily="34" charset="-122"/>
              </a:rPr>
              <a:t>Innovative Development Platform From Successful </a:t>
            </a:r>
            <a:r>
              <a:rPr lang="en-US" altLang="zh-TW" sz="1400" dirty="0" err="1">
                <a:latin typeface="Microsoft YaHei UI" panose="020B0503020204020204" pitchFamily="34" charset="-122"/>
                <a:ea typeface="Microsoft YaHei UI" panose="020B0503020204020204" pitchFamily="34" charset="-122"/>
              </a:rPr>
              <a:t>Nephoxil</a:t>
            </a:r>
            <a:r>
              <a:rPr lang="en-US" altLang="zh-TW" sz="1400" dirty="0">
                <a:latin typeface="Microsoft YaHei UI" panose="020B0503020204020204" pitchFamily="34" charset="-122"/>
                <a:ea typeface="Microsoft YaHei UI" panose="020B0503020204020204" pitchFamily="34" charset="-122"/>
              </a:rPr>
              <a:t> (New Drug) Development Process</a:t>
            </a:r>
            <a:r>
              <a:rPr lang="zh-TW" altLang="en-US" sz="1400" dirty="0">
                <a:latin typeface="Microsoft YaHei UI" panose="020B0503020204020204" pitchFamily="34" charset="-122"/>
                <a:ea typeface="Microsoft YaHei UI" panose="020B0503020204020204" pitchFamily="34" charset="-122"/>
              </a:rPr>
              <a:t>，</a:t>
            </a:r>
            <a:br>
              <a:rPr lang="en-US" altLang="zh-TW" sz="1400" dirty="0">
                <a:latin typeface="Microsoft YaHei UI" panose="020B0503020204020204" pitchFamily="34" charset="-122"/>
                <a:ea typeface="Microsoft YaHei UI" panose="020B0503020204020204" pitchFamily="34" charset="-122"/>
              </a:rPr>
            </a:br>
            <a:r>
              <a:rPr lang="en-US" altLang="zh-TW" sz="1400" dirty="0">
                <a:latin typeface="Microsoft YaHei UI" panose="020B0503020204020204" pitchFamily="34" charset="-122"/>
                <a:ea typeface="Microsoft YaHei UI" panose="020B0503020204020204" pitchFamily="34" charset="-122"/>
              </a:rPr>
              <a:t>        Incubated Skilled R&amp;D Professionals and Development Platform</a:t>
            </a:r>
            <a:endParaRPr lang="zh-TW" altLang="en-US" sz="18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88687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556BC59-A9C8-4B1D-B90D-A56B6D52F9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005" t="9714" r="8724" b="37087"/>
          <a:stretch/>
        </p:blipFill>
        <p:spPr>
          <a:xfrm>
            <a:off x="0" y="41945"/>
            <a:ext cx="12192000" cy="6815278"/>
          </a:xfrm>
          <a:prstGeom prst="rect">
            <a:avLst/>
          </a:prstGeom>
        </p:spPr>
      </p:pic>
    </p:spTree>
    <p:extLst>
      <p:ext uri="{BB962C8B-B14F-4D97-AF65-F5344CB8AC3E}">
        <p14:creationId xmlns:p14="http://schemas.microsoft.com/office/powerpoint/2010/main" val="3871190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灯片编号占位符 44"/>
          <p:cNvSpPr>
            <a:spLocks noGrp="1"/>
          </p:cNvSpPr>
          <p:nvPr>
            <p:ph type="sldNum" sz="quarter" idx="4294967295"/>
          </p:nvPr>
        </p:nvSpPr>
        <p:spPr>
          <a:xfrm>
            <a:off x="8610600" y="6356350"/>
            <a:ext cx="2743200" cy="365125"/>
          </a:xfrm>
          <a:prstGeom prst="rect">
            <a:avLst/>
          </a:prstGeom>
        </p:spPr>
        <p:txBody>
          <a:bodyPr/>
          <a:lstStyle/>
          <a:p>
            <a:fld id="{18AF668F-848C-4CC0-8143-F2E483CC7783}" type="slidenum">
              <a:rPr lang="zh-CN" altLang="en-US" smtClean="0"/>
              <a:t>15</a:t>
            </a:fld>
            <a:endParaRPr lang="zh-CN" altLang="en-US"/>
          </a:p>
        </p:txBody>
      </p:sp>
      <p:sp>
        <p:nvSpPr>
          <p:cNvPr id="3" name="矩形 2"/>
          <p:cNvSpPr/>
          <p:nvPr/>
        </p:nvSpPr>
        <p:spPr>
          <a:xfrm>
            <a:off x="2086163" y="5751233"/>
            <a:ext cx="8330880" cy="584775"/>
          </a:xfrm>
          <a:prstGeom prst="rect">
            <a:avLst/>
          </a:prstGeom>
        </p:spPr>
        <p:txBody>
          <a:bodyPr wrap="square">
            <a:spAutoFit/>
          </a:bodyPr>
          <a:lstStyle/>
          <a:p>
            <a:pPr algn="ctr"/>
            <a:r>
              <a:rPr lang="en-US" altLang="zh-TW" sz="1600" b="1" dirty="0">
                <a:latin typeface="Microsoft YaHei UI" panose="020B0503020204020204" pitchFamily="34" charset="-122"/>
                <a:ea typeface="Microsoft YaHei UI" panose="020B0503020204020204" pitchFamily="34" charset="-122"/>
              </a:rPr>
              <a:t>Inject New Product Marketing into Existing Sales Channels and Duplicate Successful Business Model to China and Global Markets</a:t>
            </a:r>
            <a:endParaRPr lang="zh-TW" altLang="en-US" sz="1600" b="1" dirty="0">
              <a:latin typeface="Microsoft YaHei UI" panose="020B0503020204020204" pitchFamily="34" charset="-122"/>
              <a:ea typeface="Microsoft YaHei UI" panose="020B0503020204020204" pitchFamily="34" charset="-122"/>
            </a:endParaRPr>
          </a:p>
        </p:txBody>
      </p:sp>
      <p:sp>
        <p:nvSpPr>
          <p:cNvPr id="84" name="Freeform 5"/>
          <p:cNvSpPr>
            <a:spLocks/>
          </p:cNvSpPr>
          <p:nvPr/>
        </p:nvSpPr>
        <p:spPr bwMode="auto">
          <a:xfrm>
            <a:off x="4610101" y="1919717"/>
            <a:ext cx="1641502" cy="1472748"/>
          </a:xfrm>
          <a:custGeom>
            <a:avLst/>
            <a:gdLst>
              <a:gd name="T0" fmla="*/ 102 w 1498"/>
              <a:gd name="T1" fmla="*/ 1272 h 1344"/>
              <a:gd name="T2" fmla="*/ 130 w 1498"/>
              <a:gd name="T3" fmla="*/ 1220 h 1344"/>
              <a:gd name="T4" fmla="*/ 182 w 1498"/>
              <a:gd name="T5" fmla="*/ 1192 h 1344"/>
              <a:gd name="T6" fmla="*/ 224 w 1498"/>
              <a:gd name="T7" fmla="*/ 1192 h 1344"/>
              <a:gd name="T8" fmla="*/ 274 w 1498"/>
              <a:gd name="T9" fmla="*/ 1220 h 1344"/>
              <a:gd name="T10" fmla="*/ 302 w 1498"/>
              <a:gd name="T11" fmla="*/ 1272 h 1344"/>
              <a:gd name="T12" fmla="*/ 304 w 1498"/>
              <a:gd name="T13" fmla="*/ 1306 h 1344"/>
              <a:gd name="T14" fmla="*/ 290 w 1498"/>
              <a:gd name="T15" fmla="*/ 1344 h 1344"/>
              <a:gd name="T16" fmla="*/ 410 w 1498"/>
              <a:gd name="T17" fmla="*/ 1296 h 1344"/>
              <a:gd name="T18" fmla="*/ 428 w 1498"/>
              <a:gd name="T19" fmla="*/ 1156 h 1344"/>
              <a:gd name="T20" fmla="*/ 468 w 1498"/>
              <a:gd name="T21" fmla="*/ 1024 h 1344"/>
              <a:gd name="T22" fmla="*/ 524 w 1498"/>
              <a:gd name="T23" fmla="*/ 900 h 1344"/>
              <a:gd name="T24" fmla="*/ 598 w 1498"/>
              <a:gd name="T25" fmla="*/ 786 h 1344"/>
              <a:gd name="T26" fmla="*/ 686 w 1498"/>
              <a:gd name="T27" fmla="*/ 686 h 1344"/>
              <a:gd name="T28" fmla="*/ 786 w 1498"/>
              <a:gd name="T29" fmla="*/ 598 h 1344"/>
              <a:gd name="T30" fmla="*/ 900 w 1498"/>
              <a:gd name="T31" fmla="*/ 524 h 1344"/>
              <a:gd name="T32" fmla="*/ 1024 w 1498"/>
              <a:gd name="T33" fmla="*/ 468 h 1344"/>
              <a:gd name="T34" fmla="*/ 1156 w 1498"/>
              <a:gd name="T35" fmla="*/ 428 h 1344"/>
              <a:gd name="T36" fmla="*/ 1296 w 1498"/>
              <a:gd name="T37" fmla="*/ 410 h 1344"/>
              <a:gd name="T38" fmla="*/ 1344 w 1498"/>
              <a:gd name="T39" fmla="*/ 266 h 1344"/>
              <a:gd name="T40" fmla="*/ 1352 w 1498"/>
              <a:gd name="T41" fmla="*/ 256 h 1344"/>
              <a:gd name="T42" fmla="*/ 1364 w 1498"/>
              <a:gd name="T43" fmla="*/ 258 h 1344"/>
              <a:gd name="T44" fmla="*/ 1404 w 1498"/>
              <a:gd name="T45" fmla="*/ 280 h 1344"/>
              <a:gd name="T46" fmla="*/ 1436 w 1498"/>
              <a:gd name="T47" fmla="*/ 280 h 1344"/>
              <a:gd name="T48" fmla="*/ 1476 w 1498"/>
              <a:gd name="T49" fmla="*/ 258 h 1344"/>
              <a:gd name="T50" fmla="*/ 1496 w 1498"/>
              <a:gd name="T51" fmla="*/ 218 h 1344"/>
              <a:gd name="T52" fmla="*/ 1496 w 1498"/>
              <a:gd name="T53" fmla="*/ 188 h 1344"/>
              <a:gd name="T54" fmla="*/ 1476 w 1498"/>
              <a:gd name="T55" fmla="*/ 148 h 1344"/>
              <a:gd name="T56" fmla="*/ 1436 w 1498"/>
              <a:gd name="T57" fmla="*/ 126 h 1344"/>
              <a:gd name="T58" fmla="*/ 1404 w 1498"/>
              <a:gd name="T59" fmla="*/ 126 h 1344"/>
              <a:gd name="T60" fmla="*/ 1364 w 1498"/>
              <a:gd name="T61" fmla="*/ 148 h 1344"/>
              <a:gd name="T62" fmla="*/ 1352 w 1498"/>
              <a:gd name="T63" fmla="*/ 152 h 1344"/>
              <a:gd name="T64" fmla="*/ 1344 w 1498"/>
              <a:gd name="T65" fmla="*/ 140 h 1344"/>
              <a:gd name="T66" fmla="*/ 1274 w 1498"/>
              <a:gd name="T67" fmla="*/ 2 h 1344"/>
              <a:gd name="T68" fmla="*/ 1074 w 1498"/>
              <a:gd name="T69" fmla="*/ 28 h 1344"/>
              <a:gd name="T70" fmla="*/ 884 w 1498"/>
              <a:gd name="T71" fmla="*/ 84 h 1344"/>
              <a:gd name="T72" fmla="*/ 706 w 1498"/>
              <a:gd name="T73" fmla="*/ 166 h 1344"/>
              <a:gd name="T74" fmla="*/ 542 w 1498"/>
              <a:gd name="T75" fmla="*/ 270 h 1344"/>
              <a:gd name="T76" fmla="*/ 396 w 1498"/>
              <a:gd name="T77" fmla="*/ 396 h 1344"/>
              <a:gd name="T78" fmla="*/ 270 w 1498"/>
              <a:gd name="T79" fmla="*/ 542 h 1344"/>
              <a:gd name="T80" fmla="*/ 166 w 1498"/>
              <a:gd name="T81" fmla="*/ 706 h 1344"/>
              <a:gd name="T82" fmla="*/ 84 w 1498"/>
              <a:gd name="T83" fmla="*/ 884 h 1344"/>
              <a:gd name="T84" fmla="*/ 30 w 1498"/>
              <a:gd name="T85" fmla="*/ 1074 h 1344"/>
              <a:gd name="T86" fmla="*/ 2 w 1498"/>
              <a:gd name="T87" fmla="*/ 1276 h 1344"/>
              <a:gd name="T88" fmla="*/ 116 w 1498"/>
              <a:gd name="T89" fmla="*/ 1344 h 1344"/>
              <a:gd name="T90" fmla="*/ 102 w 1498"/>
              <a:gd name="T91" fmla="*/ 1306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98" h="1344">
                <a:moveTo>
                  <a:pt x="100" y="1292"/>
                </a:moveTo>
                <a:lnTo>
                  <a:pt x="100" y="1292"/>
                </a:lnTo>
                <a:lnTo>
                  <a:pt x="102" y="1272"/>
                </a:lnTo>
                <a:lnTo>
                  <a:pt x="108" y="1252"/>
                </a:lnTo>
                <a:lnTo>
                  <a:pt x="118" y="1234"/>
                </a:lnTo>
                <a:lnTo>
                  <a:pt x="130" y="1220"/>
                </a:lnTo>
                <a:lnTo>
                  <a:pt x="146" y="1208"/>
                </a:lnTo>
                <a:lnTo>
                  <a:pt x="164" y="1198"/>
                </a:lnTo>
                <a:lnTo>
                  <a:pt x="182" y="1192"/>
                </a:lnTo>
                <a:lnTo>
                  <a:pt x="202" y="1190"/>
                </a:lnTo>
                <a:lnTo>
                  <a:pt x="202" y="1190"/>
                </a:lnTo>
                <a:lnTo>
                  <a:pt x="224" y="1192"/>
                </a:lnTo>
                <a:lnTo>
                  <a:pt x="242" y="1198"/>
                </a:lnTo>
                <a:lnTo>
                  <a:pt x="260" y="1208"/>
                </a:lnTo>
                <a:lnTo>
                  <a:pt x="274" y="1220"/>
                </a:lnTo>
                <a:lnTo>
                  <a:pt x="288" y="1234"/>
                </a:lnTo>
                <a:lnTo>
                  <a:pt x="296" y="1252"/>
                </a:lnTo>
                <a:lnTo>
                  <a:pt x="302" y="1272"/>
                </a:lnTo>
                <a:lnTo>
                  <a:pt x="304" y="1292"/>
                </a:lnTo>
                <a:lnTo>
                  <a:pt x="304" y="1292"/>
                </a:lnTo>
                <a:lnTo>
                  <a:pt x="304" y="1306"/>
                </a:lnTo>
                <a:lnTo>
                  <a:pt x="302" y="1320"/>
                </a:lnTo>
                <a:lnTo>
                  <a:pt x="296" y="1332"/>
                </a:lnTo>
                <a:lnTo>
                  <a:pt x="290" y="1344"/>
                </a:lnTo>
                <a:lnTo>
                  <a:pt x="408" y="1344"/>
                </a:lnTo>
                <a:lnTo>
                  <a:pt x="408" y="1344"/>
                </a:lnTo>
                <a:lnTo>
                  <a:pt x="410" y="1296"/>
                </a:lnTo>
                <a:lnTo>
                  <a:pt x="414" y="1248"/>
                </a:lnTo>
                <a:lnTo>
                  <a:pt x="420" y="1202"/>
                </a:lnTo>
                <a:lnTo>
                  <a:pt x="428" y="1156"/>
                </a:lnTo>
                <a:lnTo>
                  <a:pt x="440" y="1112"/>
                </a:lnTo>
                <a:lnTo>
                  <a:pt x="452" y="1068"/>
                </a:lnTo>
                <a:lnTo>
                  <a:pt x="468" y="1024"/>
                </a:lnTo>
                <a:lnTo>
                  <a:pt x="484" y="982"/>
                </a:lnTo>
                <a:lnTo>
                  <a:pt x="504" y="940"/>
                </a:lnTo>
                <a:lnTo>
                  <a:pt x="524" y="900"/>
                </a:lnTo>
                <a:lnTo>
                  <a:pt x="546" y="862"/>
                </a:lnTo>
                <a:lnTo>
                  <a:pt x="572" y="824"/>
                </a:lnTo>
                <a:lnTo>
                  <a:pt x="598" y="786"/>
                </a:lnTo>
                <a:lnTo>
                  <a:pt x="624" y="752"/>
                </a:lnTo>
                <a:lnTo>
                  <a:pt x="654" y="718"/>
                </a:lnTo>
                <a:lnTo>
                  <a:pt x="686" y="686"/>
                </a:lnTo>
                <a:lnTo>
                  <a:pt x="718" y="654"/>
                </a:lnTo>
                <a:lnTo>
                  <a:pt x="752" y="624"/>
                </a:lnTo>
                <a:lnTo>
                  <a:pt x="786" y="598"/>
                </a:lnTo>
                <a:lnTo>
                  <a:pt x="824" y="570"/>
                </a:lnTo>
                <a:lnTo>
                  <a:pt x="862" y="546"/>
                </a:lnTo>
                <a:lnTo>
                  <a:pt x="900" y="524"/>
                </a:lnTo>
                <a:lnTo>
                  <a:pt x="940" y="504"/>
                </a:lnTo>
                <a:lnTo>
                  <a:pt x="982" y="484"/>
                </a:lnTo>
                <a:lnTo>
                  <a:pt x="1024" y="468"/>
                </a:lnTo>
                <a:lnTo>
                  <a:pt x="1066" y="452"/>
                </a:lnTo>
                <a:lnTo>
                  <a:pt x="1112" y="440"/>
                </a:lnTo>
                <a:lnTo>
                  <a:pt x="1156" y="428"/>
                </a:lnTo>
                <a:lnTo>
                  <a:pt x="1202" y="420"/>
                </a:lnTo>
                <a:lnTo>
                  <a:pt x="1248" y="414"/>
                </a:lnTo>
                <a:lnTo>
                  <a:pt x="1296" y="410"/>
                </a:lnTo>
                <a:lnTo>
                  <a:pt x="1344" y="408"/>
                </a:lnTo>
                <a:lnTo>
                  <a:pt x="1344" y="266"/>
                </a:lnTo>
                <a:lnTo>
                  <a:pt x="1344" y="266"/>
                </a:lnTo>
                <a:lnTo>
                  <a:pt x="1346" y="260"/>
                </a:lnTo>
                <a:lnTo>
                  <a:pt x="1352" y="256"/>
                </a:lnTo>
                <a:lnTo>
                  <a:pt x="1352" y="256"/>
                </a:lnTo>
                <a:lnTo>
                  <a:pt x="1358" y="254"/>
                </a:lnTo>
                <a:lnTo>
                  <a:pt x="1364" y="258"/>
                </a:lnTo>
                <a:lnTo>
                  <a:pt x="1364" y="258"/>
                </a:lnTo>
                <a:lnTo>
                  <a:pt x="1376" y="268"/>
                </a:lnTo>
                <a:lnTo>
                  <a:pt x="1390" y="276"/>
                </a:lnTo>
                <a:lnTo>
                  <a:pt x="1404" y="280"/>
                </a:lnTo>
                <a:lnTo>
                  <a:pt x="1420" y="282"/>
                </a:lnTo>
                <a:lnTo>
                  <a:pt x="1420" y="282"/>
                </a:lnTo>
                <a:lnTo>
                  <a:pt x="1436" y="280"/>
                </a:lnTo>
                <a:lnTo>
                  <a:pt x="1450" y="276"/>
                </a:lnTo>
                <a:lnTo>
                  <a:pt x="1464" y="268"/>
                </a:lnTo>
                <a:lnTo>
                  <a:pt x="1476" y="258"/>
                </a:lnTo>
                <a:lnTo>
                  <a:pt x="1484" y="246"/>
                </a:lnTo>
                <a:lnTo>
                  <a:pt x="1492" y="234"/>
                </a:lnTo>
                <a:lnTo>
                  <a:pt x="1496" y="218"/>
                </a:lnTo>
                <a:lnTo>
                  <a:pt x="1498" y="204"/>
                </a:lnTo>
                <a:lnTo>
                  <a:pt x="1498" y="204"/>
                </a:lnTo>
                <a:lnTo>
                  <a:pt x="1496" y="188"/>
                </a:lnTo>
                <a:lnTo>
                  <a:pt x="1492" y="172"/>
                </a:lnTo>
                <a:lnTo>
                  <a:pt x="1484" y="160"/>
                </a:lnTo>
                <a:lnTo>
                  <a:pt x="1476" y="148"/>
                </a:lnTo>
                <a:lnTo>
                  <a:pt x="1464" y="138"/>
                </a:lnTo>
                <a:lnTo>
                  <a:pt x="1450" y="132"/>
                </a:lnTo>
                <a:lnTo>
                  <a:pt x="1436" y="126"/>
                </a:lnTo>
                <a:lnTo>
                  <a:pt x="1420" y="126"/>
                </a:lnTo>
                <a:lnTo>
                  <a:pt x="1420" y="126"/>
                </a:lnTo>
                <a:lnTo>
                  <a:pt x="1404" y="126"/>
                </a:lnTo>
                <a:lnTo>
                  <a:pt x="1390" y="132"/>
                </a:lnTo>
                <a:lnTo>
                  <a:pt x="1376" y="138"/>
                </a:lnTo>
                <a:lnTo>
                  <a:pt x="1364" y="148"/>
                </a:lnTo>
                <a:lnTo>
                  <a:pt x="1364" y="148"/>
                </a:lnTo>
                <a:lnTo>
                  <a:pt x="1358" y="152"/>
                </a:lnTo>
                <a:lnTo>
                  <a:pt x="1352" y="152"/>
                </a:lnTo>
                <a:lnTo>
                  <a:pt x="1352" y="152"/>
                </a:lnTo>
                <a:lnTo>
                  <a:pt x="1346" y="146"/>
                </a:lnTo>
                <a:lnTo>
                  <a:pt x="1344" y="140"/>
                </a:lnTo>
                <a:lnTo>
                  <a:pt x="1344" y="0"/>
                </a:lnTo>
                <a:lnTo>
                  <a:pt x="1344" y="0"/>
                </a:lnTo>
                <a:lnTo>
                  <a:pt x="1274" y="2"/>
                </a:lnTo>
                <a:lnTo>
                  <a:pt x="1206" y="8"/>
                </a:lnTo>
                <a:lnTo>
                  <a:pt x="1140" y="16"/>
                </a:lnTo>
                <a:lnTo>
                  <a:pt x="1074" y="28"/>
                </a:lnTo>
                <a:lnTo>
                  <a:pt x="1010" y="44"/>
                </a:lnTo>
                <a:lnTo>
                  <a:pt x="946" y="62"/>
                </a:lnTo>
                <a:lnTo>
                  <a:pt x="884" y="84"/>
                </a:lnTo>
                <a:lnTo>
                  <a:pt x="822" y="108"/>
                </a:lnTo>
                <a:lnTo>
                  <a:pt x="764" y="136"/>
                </a:lnTo>
                <a:lnTo>
                  <a:pt x="706" y="166"/>
                </a:lnTo>
                <a:lnTo>
                  <a:pt x="650" y="198"/>
                </a:lnTo>
                <a:lnTo>
                  <a:pt x="596" y="232"/>
                </a:lnTo>
                <a:lnTo>
                  <a:pt x="542" y="270"/>
                </a:lnTo>
                <a:lnTo>
                  <a:pt x="492" y="310"/>
                </a:lnTo>
                <a:lnTo>
                  <a:pt x="444" y="352"/>
                </a:lnTo>
                <a:lnTo>
                  <a:pt x="396" y="396"/>
                </a:lnTo>
                <a:lnTo>
                  <a:pt x="352" y="444"/>
                </a:lnTo>
                <a:lnTo>
                  <a:pt x="310" y="492"/>
                </a:lnTo>
                <a:lnTo>
                  <a:pt x="270" y="542"/>
                </a:lnTo>
                <a:lnTo>
                  <a:pt x="232" y="596"/>
                </a:lnTo>
                <a:lnTo>
                  <a:pt x="198" y="650"/>
                </a:lnTo>
                <a:lnTo>
                  <a:pt x="166" y="706"/>
                </a:lnTo>
                <a:lnTo>
                  <a:pt x="136" y="764"/>
                </a:lnTo>
                <a:lnTo>
                  <a:pt x="108" y="822"/>
                </a:lnTo>
                <a:lnTo>
                  <a:pt x="84" y="884"/>
                </a:lnTo>
                <a:lnTo>
                  <a:pt x="62" y="946"/>
                </a:lnTo>
                <a:lnTo>
                  <a:pt x="44" y="1010"/>
                </a:lnTo>
                <a:lnTo>
                  <a:pt x="30" y="1074"/>
                </a:lnTo>
                <a:lnTo>
                  <a:pt x="18" y="1140"/>
                </a:lnTo>
                <a:lnTo>
                  <a:pt x="8" y="1208"/>
                </a:lnTo>
                <a:lnTo>
                  <a:pt x="2" y="1276"/>
                </a:lnTo>
                <a:lnTo>
                  <a:pt x="0" y="1344"/>
                </a:lnTo>
                <a:lnTo>
                  <a:pt x="116" y="1344"/>
                </a:lnTo>
                <a:lnTo>
                  <a:pt x="116" y="1344"/>
                </a:lnTo>
                <a:lnTo>
                  <a:pt x="110" y="1332"/>
                </a:lnTo>
                <a:lnTo>
                  <a:pt x="104" y="1320"/>
                </a:lnTo>
                <a:lnTo>
                  <a:pt x="102" y="1306"/>
                </a:lnTo>
                <a:lnTo>
                  <a:pt x="100" y="1292"/>
                </a:lnTo>
                <a:lnTo>
                  <a:pt x="100" y="1292"/>
                </a:lnTo>
                <a:close/>
              </a:path>
            </a:pathLst>
          </a:custGeom>
          <a:solidFill>
            <a:schemeClr val="accent6"/>
          </a:solidFill>
          <a:ln>
            <a:noFill/>
          </a:ln>
        </p:spPr>
        <p:txBody>
          <a:bodyPr vert="horz" wrap="square" lIns="121920" tIns="60960" rIns="121920" bIns="60960" numCol="1" anchor="t" anchorCtr="0" compatLnSpc="1">
            <a:prstTxWarp prst="textNoShape">
              <a:avLst/>
            </a:prstTxWarp>
          </a:bodyPr>
          <a:lstStyle/>
          <a:p>
            <a:endParaRPr lang="zh-CN" altLang="en-US" sz="2400"/>
          </a:p>
        </p:txBody>
      </p:sp>
      <p:sp>
        <p:nvSpPr>
          <p:cNvPr id="86" name="Freeform 7"/>
          <p:cNvSpPr>
            <a:spLocks/>
          </p:cNvSpPr>
          <p:nvPr/>
        </p:nvSpPr>
        <p:spPr bwMode="auto">
          <a:xfrm>
            <a:off x="6109150" y="1919717"/>
            <a:ext cx="1472749" cy="1641500"/>
          </a:xfrm>
          <a:custGeom>
            <a:avLst/>
            <a:gdLst>
              <a:gd name="T0" fmla="*/ 72 w 1344"/>
              <a:gd name="T1" fmla="*/ 104 h 1498"/>
              <a:gd name="T2" fmla="*/ 124 w 1344"/>
              <a:gd name="T3" fmla="*/ 132 h 1498"/>
              <a:gd name="T4" fmla="*/ 152 w 1344"/>
              <a:gd name="T5" fmla="*/ 182 h 1498"/>
              <a:gd name="T6" fmla="*/ 152 w 1344"/>
              <a:gd name="T7" fmla="*/ 224 h 1498"/>
              <a:gd name="T8" fmla="*/ 124 w 1344"/>
              <a:gd name="T9" fmla="*/ 276 h 1498"/>
              <a:gd name="T10" fmla="*/ 72 w 1344"/>
              <a:gd name="T11" fmla="*/ 304 h 1498"/>
              <a:gd name="T12" fmla="*/ 38 w 1344"/>
              <a:gd name="T13" fmla="*/ 304 h 1498"/>
              <a:gd name="T14" fmla="*/ 0 w 1344"/>
              <a:gd name="T15" fmla="*/ 290 h 1498"/>
              <a:gd name="T16" fmla="*/ 48 w 1344"/>
              <a:gd name="T17" fmla="*/ 410 h 1498"/>
              <a:gd name="T18" fmla="*/ 188 w 1344"/>
              <a:gd name="T19" fmla="*/ 428 h 1498"/>
              <a:gd name="T20" fmla="*/ 320 w 1344"/>
              <a:gd name="T21" fmla="*/ 468 h 1498"/>
              <a:gd name="T22" fmla="*/ 444 w 1344"/>
              <a:gd name="T23" fmla="*/ 524 h 1498"/>
              <a:gd name="T24" fmla="*/ 556 w 1344"/>
              <a:gd name="T25" fmla="*/ 598 h 1498"/>
              <a:gd name="T26" fmla="*/ 658 w 1344"/>
              <a:gd name="T27" fmla="*/ 686 h 1498"/>
              <a:gd name="T28" fmla="*/ 746 w 1344"/>
              <a:gd name="T29" fmla="*/ 786 h 1498"/>
              <a:gd name="T30" fmla="*/ 820 w 1344"/>
              <a:gd name="T31" fmla="*/ 900 h 1498"/>
              <a:gd name="T32" fmla="*/ 876 w 1344"/>
              <a:gd name="T33" fmla="*/ 1024 h 1498"/>
              <a:gd name="T34" fmla="*/ 914 w 1344"/>
              <a:gd name="T35" fmla="*/ 1156 h 1498"/>
              <a:gd name="T36" fmla="*/ 934 w 1344"/>
              <a:gd name="T37" fmla="*/ 1296 h 1498"/>
              <a:gd name="T38" fmla="*/ 1078 w 1344"/>
              <a:gd name="T39" fmla="*/ 1344 h 1498"/>
              <a:gd name="T40" fmla="*/ 1088 w 1344"/>
              <a:gd name="T41" fmla="*/ 1352 h 1498"/>
              <a:gd name="T42" fmla="*/ 1086 w 1344"/>
              <a:gd name="T43" fmla="*/ 1364 h 1498"/>
              <a:gd name="T44" fmla="*/ 1064 w 1344"/>
              <a:gd name="T45" fmla="*/ 1404 h 1498"/>
              <a:gd name="T46" fmla="*/ 1064 w 1344"/>
              <a:gd name="T47" fmla="*/ 1436 h 1498"/>
              <a:gd name="T48" fmla="*/ 1086 w 1344"/>
              <a:gd name="T49" fmla="*/ 1476 h 1498"/>
              <a:gd name="T50" fmla="*/ 1124 w 1344"/>
              <a:gd name="T51" fmla="*/ 1496 h 1498"/>
              <a:gd name="T52" fmla="*/ 1156 w 1344"/>
              <a:gd name="T53" fmla="*/ 1496 h 1498"/>
              <a:gd name="T54" fmla="*/ 1196 w 1344"/>
              <a:gd name="T55" fmla="*/ 1476 h 1498"/>
              <a:gd name="T56" fmla="*/ 1218 w 1344"/>
              <a:gd name="T57" fmla="*/ 1436 h 1498"/>
              <a:gd name="T58" fmla="*/ 1218 w 1344"/>
              <a:gd name="T59" fmla="*/ 1404 h 1498"/>
              <a:gd name="T60" fmla="*/ 1196 w 1344"/>
              <a:gd name="T61" fmla="*/ 1364 h 1498"/>
              <a:gd name="T62" fmla="*/ 1192 w 1344"/>
              <a:gd name="T63" fmla="*/ 1352 h 1498"/>
              <a:gd name="T64" fmla="*/ 1204 w 1344"/>
              <a:gd name="T65" fmla="*/ 1344 h 1498"/>
              <a:gd name="T66" fmla="*/ 1342 w 1344"/>
              <a:gd name="T67" fmla="*/ 1276 h 1498"/>
              <a:gd name="T68" fmla="*/ 1314 w 1344"/>
              <a:gd name="T69" fmla="*/ 1074 h 1498"/>
              <a:gd name="T70" fmla="*/ 1260 w 1344"/>
              <a:gd name="T71" fmla="*/ 884 h 1498"/>
              <a:gd name="T72" fmla="*/ 1178 w 1344"/>
              <a:gd name="T73" fmla="*/ 706 h 1498"/>
              <a:gd name="T74" fmla="*/ 1074 w 1344"/>
              <a:gd name="T75" fmla="*/ 542 h 1498"/>
              <a:gd name="T76" fmla="*/ 946 w 1344"/>
              <a:gd name="T77" fmla="*/ 396 h 1498"/>
              <a:gd name="T78" fmla="*/ 800 w 1344"/>
              <a:gd name="T79" fmla="*/ 270 h 1498"/>
              <a:gd name="T80" fmla="*/ 638 w 1344"/>
              <a:gd name="T81" fmla="*/ 166 h 1498"/>
              <a:gd name="T82" fmla="*/ 460 w 1344"/>
              <a:gd name="T83" fmla="*/ 84 h 1498"/>
              <a:gd name="T84" fmla="*/ 270 w 1344"/>
              <a:gd name="T85" fmla="*/ 28 h 1498"/>
              <a:gd name="T86" fmla="*/ 68 w 1344"/>
              <a:gd name="T87" fmla="*/ 2 h 1498"/>
              <a:gd name="T88" fmla="*/ 0 w 1344"/>
              <a:gd name="T89" fmla="*/ 116 h 1498"/>
              <a:gd name="T90" fmla="*/ 38 w 1344"/>
              <a:gd name="T91" fmla="*/ 102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4" h="1498">
                <a:moveTo>
                  <a:pt x="52" y="102"/>
                </a:moveTo>
                <a:lnTo>
                  <a:pt x="52" y="102"/>
                </a:lnTo>
                <a:lnTo>
                  <a:pt x="72" y="104"/>
                </a:lnTo>
                <a:lnTo>
                  <a:pt x="92" y="110"/>
                </a:lnTo>
                <a:lnTo>
                  <a:pt x="108" y="118"/>
                </a:lnTo>
                <a:lnTo>
                  <a:pt x="124" y="132"/>
                </a:lnTo>
                <a:lnTo>
                  <a:pt x="136" y="146"/>
                </a:lnTo>
                <a:lnTo>
                  <a:pt x="146" y="164"/>
                </a:lnTo>
                <a:lnTo>
                  <a:pt x="152" y="182"/>
                </a:lnTo>
                <a:lnTo>
                  <a:pt x="154" y="204"/>
                </a:lnTo>
                <a:lnTo>
                  <a:pt x="154" y="204"/>
                </a:lnTo>
                <a:lnTo>
                  <a:pt x="152" y="224"/>
                </a:lnTo>
                <a:lnTo>
                  <a:pt x="146" y="242"/>
                </a:lnTo>
                <a:lnTo>
                  <a:pt x="136" y="260"/>
                </a:lnTo>
                <a:lnTo>
                  <a:pt x="124" y="276"/>
                </a:lnTo>
                <a:lnTo>
                  <a:pt x="108" y="288"/>
                </a:lnTo>
                <a:lnTo>
                  <a:pt x="92" y="298"/>
                </a:lnTo>
                <a:lnTo>
                  <a:pt x="72" y="304"/>
                </a:lnTo>
                <a:lnTo>
                  <a:pt x="52" y="306"/>
                </a:lnTo>
                <a:lnTo>
                  <a:pt x="52" y="306"/>
                </a:lnTo>
                <a:lnTo>
                  <a:pt x="38" y="304"/>
                </a:lnTo>
                <a:lnTo>
                  <a:pt x="24" y="302"/>
                </a:lnTo>
                <a:lnTo>
                  <a:pt x="12" y="298"/>
                </a:lnTo>
                <a:lnTo>
                  <a:pt x="0" y="290"/>
                </a:lnTo>
                <a:lnTo>
                  <a:pt x="0" y="408"/>
                </a:lnTo>
                <a:lnTo>
                  <a:pt x="0" y="408"/>
                </a:lnTo>
                <a:lnTo>
                  <a:pt x="48" y="410"/>
                </a:lnTo>
                <a:lnTo>
                  <a:pt x="94" y="414"/>
                </a:lnTo>
                <a:lnTo>
                  <a:pt x="142" y="420"/>
                </a:lnTo>
                <a:lnTo>
                  <a:pt x="188" y="428"/>
                </a:lnTo>
                <a:lnTo>
                  <a:pt x="232" y="440"/>
                </a:lnTo>
                <a:lnTo>
                  <a:pt x="276" y="452"/>
                </a:lnTo>
                <a:lnTo>
                  <a:pt x="320" y="468"/>
                </a:lnTo>
                <a:lnTo>
                  <a:pt x="362" y="484"/>
                </a:lnTo>
                <a:lnTo>
                  <a:pt x="404" y="504"/>
                </a:lnTo>
                <a:lnTo>
                  <a:pt x="444" y="524"/>
                </a:lnTo>
                <a:lnTo>
                  <a:pt x="482" y="546"/>
                </a:lnTo>
                <a:lnTo>
                  <a:pt x="520" y="570"/>
                </a:lnTo>
                <a:lnTo>
                  <a:pt x="556" y="598"/>
                </a:lnTo>
                <a:lnTo>
                  <a:pt x="592" y="624"/>
                </a:lnTo>
                <a:lnTo>
                  <a:pt x="626" y="654"/>
                </a:lnTo>
                <a:lnTo>
                  <a:pt x="658" y="686"/>
                </a:lnTo>
                <a:lnTo>
                  <a:pt x="690" y="718"/>
                </a:lnTo>
                <a:lnTo>
                  <a:pt x="718" y="752"/>
                </a:lnTo>
                <a:lnTo>
                  <a:pt x="746" y="786"/>
                </a:lnTo>
                <a:lnTo>
                  <a:pt x="772" y="824"/>
                </a:lnTo>
                <a:lnTo>
                  <a:pt x="796" y="862"/>
                </a:lnTo>
                <a:lnTo>
                  <a:pt x="820" y="900"/>
                </a:lnTo>
                <a:lnTo>
                  <a:pt x="840" y="940"/>
                </a:lnTo>
                <a:lnTo>
                  <a:pt x="860" y="982"/>
                </a:lnTo>
                <a:lnTo>
                  <a:pt x="876" y="1024"/>
                </a:lnTo>
                <a:lnTo>
                  <a:pt x="890" y="1068"/>
                </a:lnTo>
                <a:lnTo>
                  <a:pt x="904" y="1112"/>
                </a:lnTo>
                <a:lnTo>
                  <a:pt x="914" y="1156"/>
                </a:lnTo>
                <a:lnTo>
                  <a:pt x="924" y="1202"/>
                </a:lnTo>
                <a:lnTo>
                  <a:pt x="930" y="1248"/>
                </a:lnTo>
                <a:lnTo>
                  <a:pt x="934" y="1296"/>
                </a:lnTo>
                <a:lnTo>
                  <a:pt x="936" y="1344"/>
                </a:lnTo>
                <a:lnTo>
                  <a:pt x="1078" y="1344"/>
                </a:lnTo>
                <a:lnTo>
                  <a:pt x="1078" y="1344"/>
                </a:lnTo>
                <a:lnTo>
                  <a:pt x="1084" y="1346"/>
                </a:lnTo>
                <a:lnTo>
                  <a:pt x="1088" y="1352"/>
                </a:lnTo>
                <a:lnTo>
                  <a:pt x="1088" y="1352"/>
                </a:lnTo>
                <a:lnTo>
                  <a:pt x="1090" y="1358"/>
                </a:lnTo>
                <a:lnTo>
                  <a:pt x="1086" y="1364"/>
                </a:lnTo>
                <a:lnTo>
                  <a:pt x="1086" y="1364"/>
                </a:lnTo>
                <a:lnTo>
                  <a:pt x="1076" y="1376"/>
                </a:lnTo>
                <a:lnTo>
                  <a:pt x="1068" y="1390"/>
                </a:lnTo>
                <a:lnTo>
                  <a:pt x="1064" y="1404"/>
                </a:lnTo>
                <a:lnTo>
                  <a:pt x="1062" y="1420"/>
                </a:lnTo>
                <a:lnTo>
                  <a:pt x="1062" y="1420"/>
                </a:lnTo>
                <a:lnTo>
                  <a:pt x="1064" y="1436"/>
                </a:lnTo>
                <a:lnTo>
                  <a:pt x="1068" y="1450"/>
                </a:lnTo>
                <a:lnTo>
                  <a:pt x="1076" y="1464"/>
                </a:lnTo>
                <a:lnTo>
                  <a:pt x="1086" y="1476"/>
                </a:lnTo>
                <a:lnTo>
                  <a:pt x="1098" y="1486"/>
                </a:lnTo>
                <a:lnTo>
                  <a:pt x="1110" y="1492"/>
                </a:lnTo>
                <a:lnTo>
                  <a:pt x="1124" y="1496"/>
                </a:lnTo>
                <a:lnTo>
                  <a:pt x="1140" y="1498"/>
                </a:lnTo>
                <a:lnTo>
                  <a:pt x="1140" y="1498"/>
                </a:lnTo>
                <a:lnTo>
                  <a:pt x="1156" y="1496"/>
                </a:lnTo>
                <a:lnTo>
                  <a:pt x="1170" y="1492"/>
                </a:lnTo>
                <a:lnTo>
                  <a:pt x="1184" y="1486"/>
                </a:lnTo>
                <a:lnTo>
                  <a:pt x="1196" y="1476"/>
                </a:lnTo>
                <a:lnTo>
                  <a:pt x="1206" y="1464"/>
                </a:lnTo>
                <a:lnTo>
                  <a:pt x="1212" y="1450"/>
                </a:lnTo>
                <a:lnTo>
                  <a:pt x="1218" y="1436"/>
                </a:lnTo>
                <a:lnTo>
                  <a:pt x="1218" y="1420"/>
                </a:lnTo>
                <a:lnTo>
                  <a:pt x="1218" y="1420"/>
                </a:lnTo>
                <a:lnTo>
                  <a:pt x="1218" y="1404"/>
                </a:lnTo>
                <a:lnTo>
                  <a:pt x="1212" y="1390"/>
                </a:lnTo>
                <a:lnTo>
                  <a:pt x="1206" y="1376"/>
                </a:lnTo>
                <a:lnTo>
                  <a:pt x="1196" y="1364"/>
                </a:lnTo>
                <a:lnTo>
                  <a:pt x="1196" y="1364"/>
                </a:lnTo>
                <a:lnTo>
                  <a:pt x="1192" y="1358"/>
                </a:lnTo>
                <a:lnTo>
                  <a:pt x="1192" y="1352"/>
                </a:lnTo>
                <a:lnTo>
                  <a:pt x="1192" y="1352"/>
                </a:lnTo>
                <a:lnTo>
                  <a:pt x="1196" y="1346"/>
                </a:lnTo>
                <a:lnTo>
                  <a:pt x="1204" y="1344"/>
                </a:lnTo>
                <a:lnTo>
                  <a:pt x="1344" y="1344"/>
                </a:lnTo>
                <a:lnTo>
                  <a:pt x="1344" y="1344"/>
                </a:lnTo>
                <a:lnTo>
                  <a:pt x="1342" y="1276"/>
                </a:lnTo>
                <a:lnTo>
                  <a:pt x="1336" y="1208"/>
                </a:lnTo>
                <a:lnTo>
                  <a:pt x="1326" y="1140"/>
                </a:lnTo>
                <a:lnTo>
                  <a:pt x="1314" y="1074"/>
                </a:lnTo>
                <a:lnTo>
                  <a:pt x="1298" y="1010"/>
                </a:lnTo>
                <a:lnTo>
                  <a:pt x="1280" y="946"/>
                </a:lnTo>
                <a:lnTo>
                  <a:pt x="1260" y="884"/>
                </a:lnTo>
                <a:lnTo>
                  <a:pt x="1234" y="822"/>
                </a:lnTo>
                <a:lnTo>
                  <a:pt x="1208" y="764"/>
                </a:lnTo>
                <a:lnTo>
                  <a:pt x="1178" y="706"/>
                </a:lnTo>
                <a:lnTo>
                  <a:pt x="1146" y="650"/>
                </a:lnTo>
                <a:lnTo>
                  <a:pt x="1110" y="596"/>
                </a:lnTo>
                <a:lnTo>
                  <a:pt x="1074" y="542"/>
                </a:lnTo>
                <a:lnTo>
                  <a:pt x="1034" y="492"/>
                </a:lnTo>
                <a:lnTo>
                  <a:pt x="992" y="444"/>
                </a:lnTo>
                <a:lnTo>
                  <a:pt x="946" y="396"/>
                </a:lnTo>
                <a:lnTo>
                  <a:pt x="900" y="352"/>
                </a:lnTo>
                <a:lnTo>
                  <a:pt x="852" y="310"/>
                </a:lnTo>
                <a:lnTo>
                  <a:pt x="800" y="270"/>
                </a:lnTo>
                <a:lnTo>
                  <a:pt x="748" y="232"/>
                </a:lnTo>
                <a:lnTo>
                  <a:pt x="694" y="198"/>
                </a:lnTo>
                <a:lnTo>
                  <a:pt x="638" y="166"/>
                </a:lnTo>
                <a:lnTo>
                  <a:pt x="580" y="136"/>
                </a:lnTo>
                <a:lnTo>
                  <a:pt x="520" y="108"/>
                </a:lnTo>
                <a:lnTo>
                  <a:pt x="460" y="84"/>
                </a:lnTo>
                <a:lnTo>
                  <a:pt x="398" y="62"/>
                </a:lnTo>
                <a:lnTo>
                  <a:pt x="334" y="44"/>
                </a:lnTo>
                <a:lnTo>
                  <a:pt x="270" y="28"/>
                </a:lnTo>
                <a:lnTo>
                  <a:pt x="204" y="16"/>
                </a:lnTo>
                <a:lnTo>
                  <a:pt x="136" y="8"/>
                </a:lnTo>
                <a:lnTo>
                  <a:pt x="68" y="2"/>
                </a:lnTo>
                <a:lnTo>
                  <a:pt x="0" y="0"/>
                </a:lnTo>
                <a:lnTo>
                  <a:pt x="0" y="116"/>
                </a:lnTo>
                <a:lnTo>
                  <a:pt x="0" y="116"/>
                </a:lnTo>
                <a:lnTo>
                  <a:pt x="12" y="110"/>
                </a:lnTo>
                <a:lnTo>
                  <a:pt x="24" y="104"/>
                </a:lnTo>
                <a:lnTo>
                  <a:pt x="38" y="102"/>
                </a:lnTo>
                <a:lnTo>
                  <a:pt x="52" y="102"/>
                </a:lnTo>
                <a:lnTo>
                  <a:pt x="52" y="102"/>
                </a:lnTo>
                <a:close/>
              </a:path>
            </a:pathLst>
          </a:custGeom>
          <a:solidFill>
            <a:schemeClr val="accent3"/>
          </a:solidFill>
          <a:ln>
            <a:noFill/>
          </a:ln>
        </p:spPr>
        <p:txBody>
          <a:bodyPr vert="horz" wrap="square" lIns="121920" tIns="60960" rIns="121920" bIns="60960" numCol="1" anchor="t" anchorCtr="0" compatLnSpc="1">
            <a:prstTxWarp prst="textNoShape">
              <a:avLst/>
            </a:prstTxWarp>
          </a:bodyPr>
          <a:lstStyle/>
          <a:p>
            <a:endParaRPr lang="zh-CN" altLang="en-US" sz="2400"/>
          </a:p>
        </p:txBody>
      </p:sp>
      <p:sp>
        <p:nvSpPr>
          <p:cNvPr id="87" name="Freeform 8"/>
          <p:cNvSpPr>
            <a:spLocks/>
          </p:cNvSpPr>
          <p:nvPr/>
        </p:nvSpPr>
        <p:spPr bwMode="auto">
          <a:xfrm>
            <a:off x="5940397" y="3418764"/>
            <a:ext cx="1641502" cy="1470557"/>
          </a:xfrm>
          <a:custGeom>
            <a:avLst/>
            <a:gdLst>
              <a:gd name="T0" fmla="*/ 1394 w 1498"/>
              <a:gd name="T1" fmla="*/ 72 h 1342"/>
              <a:gd name="T2" fmla="*/ 1366 w 1498"/>
              <a:gd name="T3" fmla="*/ 124 h 1342"/>
              <a:gd name="T4" fmla="*/ 1316 w 1498"/>
              <a:gd name="T5" fmla="*/ 152 h 1342"/>
              <a:gd name="T6" fmla="*/ 1274 w 1498"/>
              <a:gd name="T7" fmla="*/ 152 h 1342"/>
              <a:gd name="T8" fmla="*/ 1222 w 1498"/>
              <a:gd name="T9" fmla="*/ 124 h 1342"/>
              <a:gd name="T10" fmla="*/ 1194 w 1498"/>
              <a:gd name="T11" fmla="*/ 72 h 1342"/>
              <a:gd name="T12" fmla="*/ 1194 w 1498"/>
              <a:gd name="T13" fmla="*/ 38 h 1342"/>
              <a:gd name="T14" fmla="*/ 1208 w 1498"/>
              <a:gd name="T15" fmla="*/ 0 h 1342"/>
              <a:gd name="T16" fmla="*/ 1088 w 1498"/>
              <a:gd name="T17" fmla="*/ 48 h 1342"/>
              <a:gd name="T18" fmla="*/ 1068 w 1498"/>
              <a:gd name="T19" fmla="*/ 188 h 1342"/>
              <a:gd name="T20" fmla="*/ 1030 w 1498"/>
              <a:gd name="T21" fmla="*/ 320 h 1342"/>
              <a:gd name="T22" fmla="*/ 972 w 1498"/>
              <a:gd name="T23" fmla="*/ 444 h 1342"/>
              <a:gd name="T24" fmla="*/ 900 w 1498"/>
              <a:gd name="T25" fmla="*/ 556 h 1342"/>
              <a:gd name="T26" fmla="*/ 812 w 1498"/>
              <a:gd name="T27" fmla="*/ 658 h 1342"/>
              <a:gd name="T28" fmla="*/ 710 w 1498"/>
              <a:gd name="T29" fmla="*/ 746 h 1342"/>
              <a:gd name="T30" fmla="*/ 596 w 1498"/>
              <a:gd name="T31" fmla="*/ 818 h 1342"/>
              <a:gd name="T32" fmla="*/ 474 w 1498"/>
              <a:gd name="T33" fmla="*/ 874 h 1342"/>
              <a:gd name="T34" fmla="*/ 342 w 1498"/>
              <a:gd name="T35" fmla="*/ 914 h 1342"/>
              <a:gd name="T36" fmla="*/ 202 w 1498"/>
              <a:gd name="T37" fmla="*/ 932 h 1342"/>
              <a:gd name="T38" fmla="*/ 154 w 1498"/>
              <a:gd name="T39" fmla="*/ 1078 h 1342"/>
              <a:gd name="T40" fmla="*/ 146 w 1498"/>
              <a:gd name="T41" fmla="*/ 1090 h 1342"/>
              <a:gd name="T42" fmla="*/ 134 w 1498"/>
              <a:gd name="T43" fmla="*/ 1086 h 1342"/>
              <a:gd name="T44" fmla="*/ 92 w 1498"/>
              <a:gd name="T45" fmla="*/ 1064 h 1342"/>
              <a:gd name="T46" fmla="*/ 62 w 1498"/>
              <a:gd name="T47" fmla="*/ 1064 h 1342"/>
              <a:gd name="T48" fmla="*/ 22 w 1498"/>
              <a:gd name="T49" fmla="*/ 1086 h 1342"/>
              <a:gd name="T50" fmla="*/ 2 w 1498"/>
              <a:gd name="T51" fmla="*/ 1126 h 1342"/>
              <a:gd name="T52" fmla="*/ 2 w 1498"/>
              <a:gd name="T53" fmla="*/ 1156 h 1342"/>
              <a:gd name="T54" fmla="*/ 22 w 1498"/>
              <a:gd name="T55" fmla="*/ 1196 h 1342"/>
              <a:gd name="T56" fmla="*/ 62 w 1498"/>
              <a:gd name="T57" fmla="*/ 1218 h 1342"/>
              <a:gd name="T58" fmla="*/ 92 w 1498"/>
              <a:gd name="T59" fmla="*/ 1218 h 1342"/>
              <a:gd name="T60" fmla="*/ 134 w 1498"/>
              <a:gd name="T61" fmla="*/ 1196 h 1342"/>
              <a:gd name="T62" fmla="*/ 146 w 1498"/>
              <a:gd name="T63" fmla="*/ 1192 h 1342"/>
              <a:gd name="T64" fmla="*/ 154 w 1498"/>
              <a:gd name="T65" fmla="*/ 1204 h 1342"/>
              <a:gd name="T66" fmla="*/ 222 w 1498"/>
              <a:gd name="T67" fmla="*/ 1340 h 1342"/>
              <a:gd name="T68" fmla="*/ 424 w 1498"/>
              <a:gd name="T69" fmla="*/ 1314 h 1342"/>
              <a:gd name="T70" fmla="*/ 614 w 1498"/>
              <a:gd name="T71" fmla="*/ 1258 h 1342"/>
              <a:gd name="T72" fmla="*/ 792 w 1498"/>
              <a:gd name="T73" fmla="*/ 1178 h 1342"/>
              <a:gd name="T74" fmla="*/ 954 w 1498"/>
              <a:gd name="T75" fmla="*/ 1072 h 1342"/>
              <a:gd name="T76" fmla="*/ 1100 w 1498"/>
              <a:gd name="T77" fmla="*/ 946 h 1342"/>
              <a:gd name="T78" fmla="*/ 1226 w 1498"/>
              <a:gd name="T79" fmla="*/ 800 h 1342"/>
              <a:gd name="T80" fmla="*/ 1332 w 1498"/>
              <a:gd name="T81" fmla="*/ 638 h 1342"/>
              <a:gd name="T82" fmla="*/ 1412 w 1498"/>
              <a:gd name="T83" fmla="*/ 460 h 1342"/>
              <a:gd name="T84" fmla="*/ 1468 w 1498"/>
              <a:gd name="T85" fmla="*/ 270 h 1342"/>
              <a:gd name="T86" fmla="*/ 1494 w 1498"/>
              <a:gd name="T87" fmla="*/ 68 h 1342"/>
              <a:gd name="T88" fmla="*/ 1382 w 1498"/>
              <a:gd name="T89" fmla="*/ 0 h 1342"/>
              <a:gd name="T90" fmla="*/ 1396 w 1498"/>
              <a:gd name="T91" fmla="*/ 38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98" h="1342">
                <a:moveTo>
                  <a:pt x="1396" y="52"/>
                </a:moveTo>
                <a:lnTo>
                  <a:pt x="1396" y="52"/>
                </a:lnTo>
                <a:lnTo>
                  <a:pt x="1394" y="72"/>
                </a:lnTo>
                <a:lnTo>
                  <a:pt x="1388" y="92"/>
                </a:lnTo>
                <a:lnTo>
                  <a:pt x="1380" y="110"/>
                </a:lnTo>
                <a:lnTo>
                  <a:pt x="1366" y="124"/>
                </a:lnTo>
                <a:lnTo>
                  <a:pt x="1352" y="136"/>
                </a:lnTo>
                <a:lnTo>
                  <a:pt x="1334" y="146"/>
                </a:lnTo>
                <a:lnTo>
                  <a:pt x="1316" y="152"/>
                </a:lnTo>
                <a:lnTo>
                  <a:pt x="1294" y="154"/>
                </a:lnTo>
                <a:lnTo>
                  <a:pt x="1294" y="154"/>
                </a:lnTo>
                <a:lnTo>
                  <a:pt x="1274" y="152"/>
                </a:lnTo>
                <a:lnTo>
                  <a:pt x="1254" y="146"/>
                </a:lnTo>
                <a:lnTo>
                  <a:pt x="1238" y="136"/>
                </a:lnTo>
                <a:lnTo>
                  <a:pt x="1222" y="124"/>
                </a:lnTo>
                <a:lnTo>
                  <a:pt x="1210" y="110"/>
                </a:lnTo>
                <a:lnTo>
                  <a:pt x="1200" y="92"/>
                </a:lnTo>
                <a:lnTo>
                  <a:pt x="1194" y="72"/>
                </a:lnTo>
                <a:lnTo>
                  <a:pt x="1192" y="52"/>
                </a:lnTo>
                <a:lnTo>
                  <a:pt x="1192" y="52"/>
                </a:lnTo>
                <a:lnTo>
                  <a:pt x="1194" y="38"/>
                </a:lnTo>
                <a:lnTo>
                  <a:pt x="1196" y="26"/>
                </a:lnTo>
                <a:lnTo>
                  <a:pt x="1200" y="12"/>
                </a:lnTo>
                <a:lnTo>
                  <a:pt x="1208" y="0"/>
                </a:lnTo>
                <a:lnTo>
                  <a:pt x="1090" y="0"/>
                </a:lnTo>
                <a:lnTo>
                  <a:pt x="1090" y="0"/>
                </a:lnTo>
                <a:lnTo>
                  <a:pt x="1088" y="48"/>
                </a:lnTo>
                <a:lnTo>
                  <a:pt x="1084" y="96"/>
                </a:lnTo>
                <a:lnTo>
                  <a:pt x="1076" y="142"/>
                </a:lnTo>
                <a:lnTo>
                  <a:pt x="1068" y="188"/>
                </a:lnTo>
                <a:lnTo>
                  <a:pt x="1058" y="232"/>
                </a:lnTo>
                <a:lnTo>
                  <a:pt x="1044" y="276"/>
                </a:lnTo>
                <a:lnTo>
                  <a:pt x="1030" y="320"/>
                </a:lnTo>
                <a:lnTo>
                  <a:pt x="1012" y="362"/>
                </a:lnTo>
                <a:lnTo>
                  <a:pt x="994" y="402"/>
                </a:lnTo>
                <a:lnTo>
                  <a:pt x="972" y="444"/>
                </a:lnTo>
                <a:lnTo>
                  <a:pt x="950" y="482"/>
                </a:lnTo>
                <a:lnTo>
                  <a:pt x="926" y="520"/>
                </a:lnTo>
                <a:lnTo>
                  <a:pt x="900" y="556"/>
                </a:lnTo>
                <a:lnTo>
                  <a:pt x="872" y="592"/>
                </a:lnTo>
                <a:lnTo>
                  <a:pt x="842" y="626"/>
                </a:lnTo>
                <a:lnTo>
                  <a:pt x="812" y="658"/>
                </a:lnTo>
                <a:lnTo>
                  <a:pt x="780" y="688"/>
                </a:lnTo>
                <a:lnTo>
                  <a:pt x="746" y="718"/>
                </a:lnTo>
                <a:lnTo>
                  <a:pt x="710" y="746"/>
                </a:lnTo>
                <a:lnTo>
                  <a:pt x="674" y="772"/>
                </a:lnTo>
                <a:lnTo>
                  <a:pt x="636" y="796"/>
                </a:lnTo>
                <a:lnTo>
                  <a:pt x="596" y="818"/>
                </a:lnTo>
                <a:lnTo>
                  <a:pt x="556" y="840"/>
                </a:lnTo>
                <a:lnTo>
                  <a:pt x="516" y="858"/>
                </a:lnTo>
                <a:lnTo>
                  <a:pt x="474" y="874"/>
                </a:lnTo>
                <a:lnTo>
                  <a:pt x="430" y="890"/>
                </a:lnTo>
                <a:lnTo>
                  <a:pt x="386" y="902"/>
                </a:lnTo>
                <a:lnTo>
                  <a:pt x="342" y="914"/>
                </a:lnTo>
                <a:lnTo>
                  <a:pt x="296" y="922"/>
                </a:lnTo>
                <a:lnTo>
                  <a:pt x="248" y="928"/>
                </a:lnTo>
                <a:lnTo>
                  <a:pt x="202" y="932"/>
                </a:lnTo>
                <a:lnTo>
                  <a:pt x="154" y="934"/>
                </a:lnTo>
                <a:lnTo>
                  <a:pt x="154" y="1078"/>
                </a:lnTo>
                <a:lnTo>
                  <a:pt x="154" y="1078"/>
                </a:lnTo>
                <a:lnTo>
                  <a:pt x="152" y="1084"/>
                </a:lnTo>
                <a:lnTo>
                  <a:pt x="146" y="1090"/>
                </a:lnTo>
                <a:lnTo>
                  <a:pt x="146" y="1090"/>
                </a:lnTo>
                <a:lnTo>
                  <a:pt x="140" y="1090"/>
                </a:lnTo>
                <a:lnTo>
                  <a:pt x="134" y="1086"/>
                </a:lnTo>
                <a:lnTo>
                  <a:pt x="134" y="1086"/>
                </a:lnTo>
                <a:lnTo>
                  <a:pt x="122" y="1076"/>
                </a:lnTo>
                <a:lnTo>
                  <a:pt x="108" y="1070"/>
                </a:lnTo>
                <a:lnTo>
                  <a:pt x="92" y="1064"/>
                </a:lnTo>
                <a:lnTo>
                  <a:pt x="78" y="1064"/>
                </a:lnTo>
                <a:lnTo>
                  <a:pt x="78" y="1064"/>
                </a:lnTo>
                <a:lnTo>
                  <a:pt x="62" y="1064"/>
                </a:lnTo>
                <a:lnTo>
                  <a:pt x="48" y="1070"/>
                </a:lnTo>
                <a:lnTo>
                  <a:pt x="34" y="1076"/>
                </a:lnTo>
                <a:lnTo>
                  <a:pt x="22" y="1086"/>
                </a:lnTo>
                <a:lnTo>
                  <a:pt x="12" y="1098"/>
                </a:lnTo>
                <a:lnTo>
                  <a:pt x="6" y="1110"/>
                </a:lnTo>
                <a:lnTo>
                  <a:pt x="2" y="1126"/>
                </a:lnTo>
                <a:lnTo>
                  <a:pt x="0" y="1142"/>
                </a:lnTo>
                <a:lnTo>
                  <a:pt x="0" y="1142"/>
                </a:lnTo>
                <a:lnTo>
                  <a:pt x="2" y="1156"/>
                </a:lnTo>
                <a:lnTo>
                  <a:pt x="6" y="1172"/>
                </a:lnTo>
                <a:lnTo>
                  <a:pt x="12" y="1184"/>
                </a:lnTo>
                <a:lnTo>
                  <a:pt x="22" y="1196"/>
                </a:lnTo>
                <a:lnTo>
                  <a:pt x="34" y="1206"/>
                </a:lnTo>
                <a:lnTo>
                  <a:pt x="48" y="1212"/>
                </a:lnTo>
                <a:lnTo>
                  <a:pt x="62" y="1218"/>
                </a:lnTo>
                <a:lnTo>
                  <a:pt x="78" y="1220"/>
                </a:lnTo>
                <a:lnTo>
                  <a:pt x="78" y="1220"/>
                </a:lnTo>
                <a:lnTo>
                  <a:pt x="92" y="1218"/>
                </a:lnTo>
                <a:lnTo>
                  <a:pt x="108" y="1212"/>
                </a:lnTo>
                <a:lnTo>
                  <a:pt x="122" y="1206"/>
                </a:lnTo>
                <a:lnTo>
                  <a:pt x="134" y="1196"/>
                </a:lnTo>
                <a:lnTo>
                  <a:pt x="134" y="1196"/>
                </a:lnTo>
                <a:lnTo>
                  <a:pt x="140" y="1192"/>
                </a:lnTo>
                <a:lnTo>
                  <a:pt x="146" y="1192"/>
                </a:lnTo>
                <a:lnTo>
                  <a:pt x="146" y="1192"/>
                </a:lnTo>
                <a:lnTo>
                  <a:pt x="152" y="1198"/>
                </a:lnTo>
                <a:lnTo>
                  <a:pt x="154" y="1204"/>
                </a:lnTo>
                <a:lnTo>
                  <a:pt x="154" y="1342"/>
                </a:lnTo>
                <a:lnTo>
                  <a:pt x="154" y="1342"/>
                </a:lnTo>
                <a:lnTo>
                  <a:pt x="222" y="1340"/>
                </a:lnTo>
                <a:lnTo>
                  <a:pt x="290" y="1334"/>
                </a:lnTo>
                <a:lnTo>
                  <a:pt x="358" y="1326"/>
                </a:lnTo>
                <a:lnTo>
                  <a:pt x="424" y="1314"/>
                </a:lnTo>
                <a:lnTo>
                  <a:pt x="488" y="1298"/>
                </a:lnTo>
                <a:lnTo>
                  <a:pt x="552" y="1280"/>
                </a:lnTo>
                <a:lnTo>
                  <a:pt x="614" y="1258"/>
                </a:lnTo>
                <a:lnTo>
                  <a:pt x="674" y="1234"/>
                </a:lnTo>
                <a:lnTo>
                  <a:pt x="734" y="1206"/>
                </a:lnTo>
                <a:lnTo>
                  <a:pt x="792" y="1178"/>
                </a:lnTo>
                <a:lnTo>
                  <a:pt x="848" y="1144"/>
                </a:lnTo>
                <a:lnTo>
                  <a:pt x="902" y="1110"/>
                </a:lnTo>
                <a:lnTo>
                  <a:pt x="954" y="1072"/>
                </a:lnTo>
                <a:lnTo>
                  <a:pt x="1004" y="1032"/>
                </a:lnTo>
                <a:lnTo>
                  <a:pt x="1054" y="990"/>
                </a:lnTo>
                <a:lnTo>
                  <a:pt x="1100" y="946"/>
                </a:lnTo>
                <a:lnTo>
                  <a:pt x="1144" y="900"/>
                </a:lnTo>
                <a:lnTo>
                  <a:pt x="1186" y="850"/>
                </a:lnTo>
                <a:lnTo>
                  <a:pt x="1226" y="800"/>
                </a:lnTo>
                <a:lnTo>
                  <a:pt x="1264" y="748"/>
                </a:lnTo>
                <a:lnTo>
                  <a:pt x="1298" y="694"/>
                </a:lnTo>
                <a:lnTo>
                  <a:pt x="1332" y="638"/>
                </a:lnTo>
                <a:lnTo>
                  <a:pt x="1362" y="580"/>
                </a:lnTo>
                <a:lnTo>
                  <a:pt x="1388" y="520"/>
                </a:lnTo>
                <a:lnTo>
                  <a:pt x="1412" y="460"/>
                </a:lnTo>
                <a:lnTo>
                  <a:pt x="1434" y="398"/>
                </a:lnTo>
                <a:lnTo>
                  <a:pt x="1452" y="334"/>
                </a:lnTo>
                <a:lnTo>
                  <a:pt x="1468" y="270"/>
                </a:lnTo>
                <a:lnTo>
                  <a:pt x="1480" y="204"/>
                </a:lnTo>
                <a:lnTo>
                  <a:pt x="1490" y="136"/>
                </a:lnTo>
                <a:lnTo>
                  <a:pt x="1494" y="68"/>
                </a:lnTo>
                <a:lnTo>
                  <a:pt x="1498" y="0"/>
                </a:lnTo>
                <a:lnTo>
                  <a:pt x="1382" y="0"/>
                </a:lnTo>
                <a:lnTo>
                  <a:pt x="1382" y="0"/>
                </a:lnTo>
                <a:lnTo>
                  <a:pt x="1388" y="12"/>
                </a:lnTo>
                <a:lnTo>
                  <a:pt x="1392" y="26"/>
                </a:lnTo>
                <a:lnTo>
                  <a:pt x="1396" y="38"/>
                </a:lnTo>
                <a:lnTo>
                  <a:pt x="1396" y="52"/>
                </a:lnTo>
                <a:lnTo>
                  <a:pt x="1396" y="52"/>
                </a:lnTo>
                <a:close/>
              </a:path>
            </a:pathLst>
          </a:custGeom>
          <a:solidFill>
            <a:schemeClr val="accent4"/>
          </a:solidFill>
          <a:ln>
            <a:noFill/>
          </a:ln>
        </p:spPr>
        <p:txBody>
          <a:bodyPr vert="horz" wrap="square" lIns="121920" tIns="60960" rIns="121920" bIns="60960" numCol="1" anchor="t" anchorCtr="0" compatLnSpc="1">
            <a:prstTxWarp prst="textNoShape">
              <a:avLst/>
            </a:prstTxWarp>
          </a:bodyPr>
          <a:lstStyle/>
          <a:p>
            <a:endParaRPr lang="zh-CN" altLang="en-US" sz="2400"/>
          </a:p>
        </p:txBody>
      </p:sp>
      <p:sp>
        <p:nvSpPr>
          <p:cNvPr id="85" name="Freeform 6"/>
          <p:cNvSpPr>
            <a:spLocks/>
          </p:cNvSpPr>
          <p:nvPr/>
        </p:nvSpPr>
        <p:spPr bwMode="auto">
          <a:xfrm>
            <a:off x="4610101" y="3250012"/>
            <a:ext cx="1472749" cy="1639309"/>
          </a:xfrm>
          <a:custGeom>
            <a:avLst/>
            <a:gdLst>
              <a:gd name="T0" fmla="*/ 1270 w 1344"/>
              <a:gd name="T1" fmla="*/ 1394 h 1496"/>
              <a:gd name="T2" fmla="*/ 1220 w 1344"/>
              <a:gd name="T3" fmla="*/ 1368 h 1496"/>
              <a:gd name="T4" fmla="*/ 1192 w 1344"/>
              <a:gd name="T5" fmla="*/ 1316 h 1496"/>
              <a:gd name="T6" fmla="*/ 1192 w 1344"/>
              <a:gd name="T7" fmla="*/ 1274 h 1496"/>
              <a:gd name="T8" fmla="*/ 1220 w 1344"/>
              <a:gd name="T9" fmla="*/ 1222 h 1496"/>
              <a:gd name="T10" fmla="*/ 1270 w 1344"/>
              <a:gd name="T11" fmla="*/ 1196 h 1496"/>
              <a:gd name="T12" fmla="*/ 1306 w 1344"/>
              <a:gd name="T13" fmla="*/ 1194 h 1496"/>
              <a:gd name="T14" fmla="*/ 1344 w 1344"/>
              <a:gd name="T15" fmla="*/ 1208 h 1496"/>
              <a:gd name="T16" fmla="*/ 1296 w 1344"/>
              <a:gd name="T17" fmla="*/ 1086 h 1496"/>
              <a:gd name="T18" fmla="*/ 1156 w 1344"/>
              <a:gd name="T19" fmla="*/ 1068 h 1496"/>
              <a:gd name="T20" fmla="*/ 1024 w 1344"/>
              <a:gd name="T21" fmla="*/ 1028 h 1496"/>
              <a:gd name="T22" fmla="*/ 900 w 1344"/>
              <a:gd name="T23" fmla="*/ 972 h 1496"/>
              <a:gd name="T24" fmla="*/ 788 w 1344"/>
              <a:gd name="T25" fmla="*/ 900 h 1496"/>
              <a:gd name="T26" fmla="*/ 686 w 1344"/>
              <a:gd name="T27" fmla="*/ 812 h 1496"/>
              <a:gd name="T28" fmla="*/ 598 w 1344"/>
              <a:gd name="T29" fmla="*/ 710 h 1496"/>
              <a:gd name="T30" fmla="*/ 524 w 1344"/>
              <a:gd name="T31" fmla="*/ 598 h 1496"/>
              <a:gd name="T32" fmla="*/ 468 w 1344"/>
              <a:gd name="T33" fmla="*/ 474 h 1496"/>
              <a:gd name="T34" fmla="*/ 430 w 1344"/>
              <a:gd name="T35" fmla="*/ 342 h 1496"/>
              <a:gd name="T36" fmla="*/ 410 w 1344"/>
              <a:gd name="T37" fmla="*/ 202 h 1496"/>
              <a:gd name="T38" fmla="*/ 266 w 1344"/>
              <a:gd name="T39" fmla="*/ 154 h 1496"/>
              <a:gd name="T40" fmla="*/ 254 w 1344"/>
              <a:gd name="T41" fmla="*/ 146 h 1496"/>
              <a:gd name="T42" fmla="*/ 258 w 1344"/>
              <a:gd name="T43" fmla="*/ 134 h 1496"/>
              <a:gd name="T44" fmla="*/ 280 w 1344"/>
              <a:gd name="T45" fmla="*/ 94 h 1496"/>
              <a:gd name="T46" fmla="*/ 280 w 1344"/>
              <a:gd name="T47" fmla="*/ 62 h 1496"/>
              <a:gd name="T48" fmla="*/ 258 w 1344"/>
              <a:gd name="T49" fmla="*/ 22 h 1496"/>
              <a:gd name="T50" fmla="*/ 218 w 1344"/>
              <a:gd name="T51" fmla="*/ 2 h 1496"/>
              <a:gd name="T52" fmla="*/ 188 w 1344"/>
              <a:gd name="T53" fmla="*/ 2 h 1496"/>
              <a:gd name="T54" fmla="*/ 148 w 1344"/>
              <a:gd name="T55" fmla="*/ 22 h 1496"/>
              <a:gd name="T56" fmla="*/ 126 w 1344"/>
              <a:gd name="T57" fmla="*/ 62 h 1496"/>
              <a:gd name="T58" fmla="*/ 126 w 1344"/>
              <a:gd name="T59" fmla="*/ 94 h 1496"/>
              <a:gd name="T60" fmla="*/ 148 w 1344"/>
              <a:gd name="T61" fmla="*/ 134 h 1496"/>
              <a:gd name="T62" fmla="*/ 150 w 1344"/>
              <a:gd name="T63" fmla="*/ 146 h 1496"/>
              <a:gd name="T64" fmla="*/ 140 w 1344"/>
              <a:gd name="T65" fmla="*/ 154 h 1496"/>
              <a:gd name="T66" fmla="*/ 2 w 1344"/>
              <a:gd name="T67" fmla="*/ 222 h 1496"/>
              <a:gd name="T68" fmla="*/ 30 w 1344"/>
              <a:gd name="T69" fmla="*/ 424 h 1496"/>
              <a:gd name="T70" fmla="*/ 84 w 1344"/>
              <a:gd name="T71" fmla="*/ 614 h 1496"/>
              <a:gd name="T72" fmla="*/ 166 w 1344"/>
              <a:gd name="T73" fmla="*/ 792 h 1496"/>
              <a:gd name="T74" fmla="*/ 272 w 1344"/>
              <a:gd name="T75" fmla="*/ 954 h 1496"/>
              <a:gd name="T76" fmla="*/ 398 w 1344"/>
              <a:gd name="T77" fmla="*/ 1100 h 1496"/>
              <a:gd name="T78" fmla="*/ 544 w 1344"/>
              <a:gd name="T79" fmla="*/ 1226 h 1496"/>
              <a:gd name="T80" fmla="*/ 706 w 1344"/>
              <a:gd name="T81" fmla="*/ 1332 h 1496"/>
              <a:gd name="T82" fmla="*/ 884 w 1344"/>
              <a:gd name="T83" fmla="*/ 1412 h 1496"/>
              <a:gd name="T84" fmla="*/ 1074 w 1344"/>
              <a:gd name="T85" fmla="*/ 1468 h 1496"/>
              <a:gd name="T86" fmla="*/ 1274 w 1344"/>
              <a:gd name="T87" fmla="*/ 1494 h 1496"/>
              <a:gd name="T88" fmla="*/ 1344 w 1344"/>
              <a:gd name="T89" fmla="*/ 1382 h 1496"/>
              <a:gd name="T90" fmla="*/ 1306 w 1344"/>
              <a:gd name="T91" fmla="*/ 13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4" h="1496">
                <a:moveTo>
                  <a:pt x="1292" y="1398"/>
                </a:moveTo>
                <a:lnTo>
                  <a:pt x="1292" y="1398"/>
                </a:lnTo>
                <a:lnTo>
                  <a:pt x="1270" y="1394"/>
                </a:lnTo>
                <a:lnTo>
                  <a:pt x="1252" y="1390"/>
                </a:lnTo>
                <a:lnTo>
                  <a:pt x="1234" y="1380"/>
                </a:lnTo>
                <a:lnTo>
                  <a:pt x="1220" y="1368"/>
                </a:lnTo>
                <a:lnTo>
                  <a:pt x="1206" y="1352"/>
                </a:lnTo>
                <a:lnTo>
                  <a:pt x="1198" y="1334"/>
                </a:lnTo>
                <a:lnTo>
                  <a:pt x="1192" y="1316"/>
                </a:lnTo>
                <a:lnTo>
                  <a:pt x="1190" y="1296"/>
                </a:lnTo>
                <a:lnTo>
                  <a:pt x="1190" y="1296"/>
                </a:lnTo>
                <a:lnTo>
                  <a:pt x="1192" y="1274"/>
                </a:lnTo>
                <a:lnTo>
                  <a:pt x="1198" y="1256"/>
                </a:lnTo>
                <a:lnTo>
                  <a:pt x="1206" y="1238"/>
                </a:lnTo>
                <a:lnTo>
                  <a:pt x="1220" y="1222"/>
                </a:lnTo>
                <a:lnTo>
                  <a:pt x="1234" y="1210"/>
                </a:lnTo>
                <a:lnTo>
                  <a:pt x="1252" y="1202"/>
                </a:lnTo>
                <a:lnTo>
                  <a:pt x="1270" y="1196"/>
                </a:lnTo>
                <a:lnTo>
                  <a:pt x="1292" y="1194"/>
                </a:lnTo>
                <a:lnTo>
                  <a:pt x="1292" y="1194"/>
                </a:lnTo>
                <a:lnTo>
                  <a:pt x="1306" y="1194"/>
                </a:lnTo>
                <a:lnTo>
                  <a:pt x="1318" y="1196"/>
                </a:lnTo>
                <a:lnTo>
                  <a:pt x="1332" y="1202"/>
                </a:lnTo>
                <a:lnTo>
                  <a:pt x="1344" y="1208"/>
                </a:lnTo>
                <a:lnTo>
                  <a:pt x="1344" y="1088"/>
                </a:lnTo>
                <a:lnTo>
                  <a:pt x="1344" y="1088"/>
                </a:lnTo>
                <a:lnTo>
                  <a:pt x="1296" y="1086"/>
                </a:lnTo>
                <a:lnTo>
                  <a:pt x="1248" y="1082"/>
                </a:lnTo>
                <a:lnTo>
                  <a:pt x="1202" y="1076"/>
                </a:lnTo>
                <a:lnTo>
                  <a:pt x="1156" y="1068"/>
                </a:lnTo>
                <a:lnTo>
                  <a:pt x="1112" y="1056"/>
                </a:lnTo>
                <a:lnTo>
                  <a:pt x="1068" y="1044"/>
                </a:lnTo>
                <a:lnTo>
                  <a:pt x="1024" y="1028"/>
                </a:lnTo>
                <a:lnTo>
                  <a:pt x="982" y="1012"/>
                </a:lnTo>
                <a:lnTo>
                  <a:pt x="940" y="994"/>
                </a:lnTo>
                <a:lnTo>
                  <a:pt x="900" y="972"/>
                </a:lnTo>
                <a:lnTo>
                  <a:pt x="862" y="950"/>
                </a:lnTo>
                <a:lnTo>
                  <a:pt x="824" y="926"/>
                </a:lnTo>
                <a:lnTo>
                  <a:pt x="788" y="900"/>
                </a:lnTo>
                <a:lnTo>
                  <a:pt x="752" y="872"/>
                </a:lnTo>
                <a:lnTo>
                  <a:pt x="718" y="842"/>
                </a:lnTo>
                <a:lnTo>
                  <a:pt x="686" y="812"/>
                </a:lnTo>
                <a:lnTo>
                  <a:pt x="656" y="780"/>
                </a:lnTo>
                <a:lnTo>
                  <a:pt x="626" y="746"/>
                </a:lnTo>
                <a:lnTo>
                  <a:pt x="598" y="710"/>
                </a:lnTo>
                <a:lnTo>
                  <a:pt x="572" y="674"/>
                </a:lnTo>
                <a:lnTo>
                  <a:pt x="548" y="636"/>
                </a:lnTo>
                <a:lnTo>
                  <a:pt x="524" y="598"/>
                </a:lnTo>
                <a:lnTo>
                  <a:pt x="504" y="556"/>
                </a:lnTo>
                <a:lnTo>
                  <a:pt x="486" y="516"/>
                </a:lnTo>
                <a:lnTo>
                  <a:pt x="468" y="474"/>
                </a:lnTo>
                <a:lnTo>
                  <a:pt x="454" y="430"/>
                </a:lnTo>
                <a:lnTo>
                  <a:pt x="440" y="386"/>
                </a:lnTo>
                <a:lnTo>
                  <a:pt x="430" y="342"/>
                </a:lnTo>
                <a:lnTo>
                  <a:pt x="420" y="296"/>
                </a:lnTo>
                <a:lnTo>
                  <a:pt x="414" y="250"/>
                </a:lnTo>
                <a:lnTo>
                  <a:pt x="410" y="202"/>
                </a:lnTo>
                <a:lnTo>
                  <a:pt x="408" y="154"/>
                </a:lnTo>
                <a:lnTo>
                  <a:pt x="266" y="154"/>
                </a:lnTo>
                <a:lnTo>
                  <a:pt x="266" y="154"/>
                </a:lnTo>
                <a:lnTo>
                  <a:pt x="260" y="152"/>
                </a:lnTo>
                <a:lnTo>
                  <a:pt x="254" y="146"/>
                </a:lnTo>
                <a:lnTo>
                  <a:pt x="254" y="146"/>
                </a:lnTo>
                <a:lnTo>
                  <a:pt x="254" y="140"/>
                </a:lnTo>
                <a:lnTo>
                  <a:pt x="258" y="134"/>
                </a:lnTo>
                <a:lnTo>
                  <a:pt x="258" y="134"/>
                </a:lnTo>
                <a:lnTo>
                  <a:pt x="268" y="122"/>
                </a:lnTo>
                <a:lnTo>
                  <a:pt x="274" y="108"/>
                </a:lnTo>
                <a:lnTo>
                  <a:pt x="280" y="94"/>
                </a:lnTo>
                <a:lnTo>
                  <a:pt x="280" y="78"/>
                </a:lnTo>
                <a:lnTo>
                  <a:pt x="280" y="78"/>
                </a:lnTo>
                <a:lnTo>
                  <a:pt x="280" y="62"/>
                </a:lnTo>
                <a:lnTo>
                  <a:pt x="274" y="48"/>
                </a:lnTo>
                <a:lnTo>
                  <a:pt x="268" y="34"/>
                </a:lnTo>
                <a:lnTo>
                  <a:pt x="258" y="22"/>
                </a:lnTo>
                <a:lnTo>
                  <a:pt x="246" y="14"/>
                </a:lnTo>
                <a:lnTo>
                  <a:pt x="234" y="6"/>
                </a:lnTo>
                <a:lnTo>
                  <a:pt x="218" y="2"/>
                </a:lnTo>
                <a:lnTo>
                  <a:pt x="202" y="0"/>
                </a:lnTo>
                <a:lnTo>
                  <a:pt x="202" y="0"/>
                </a:lnTo>
                <a:lnTo>
                  <a:pt x="188" y="2"/>
                </a:lnTo>
                <a:lnTo>
                  <a:pt x="172" y="6"/>
                </a:lnTo>
                <a:lnTo>
                  <a:pt x="160" y="14"/>
                </a:lnTo>
                <a:lnTo>
                  <a:pt x="148" y="22"/>
                </a:lnTo>
                <a:lnTo>
                  <a:pt x="138" y="34"/>
                </a:lnTo>
                <a:lnTo>
                  <a:pt x="130" y="48"/>
                </a:lnTo>
                <a:lnTo>
                  <a:pt x="126" y="62"/>
                </a:lnTo>
                <a:lnTo>
                  <a:pt x="124" y="78"/>
                </a:lnTo>
                <a:lnTo>
                  <a:pt x="124" y="78"/>
                </a:lnTo>
                <a:lnTo>
                  <a:pt x="126" y="94"/>
                </a:lnTo>
                <a:lnTo>
                  <a:pt x="130" y="108"/>
                </a:lnTo>
                <a:lnTo>
                  <a:pt x="138" y="122"/>
                </a:lnTo>
                <a:lnTo>
                  <a:pt x="148" y="134"/>
                </a:lnTo>
                <a:lnTo>
                  <a:pt x="148" y="134"/>
                </a:lnTo>
                <a:lnTo>
                  <a:pt x="152" y="140"/>
                </a:lnTo>
                <a:lnTo>
                  <a:pt x="150" y="146"/>
                </a:lnTo>
                <a:lnTo>
                  <a:pt x="150" y="146"/>
                </a:lnTo>
                <a:lnTo>
                  <a:pt x="146" y="152"/>
                </a:lnTo>
                <a:lnTo>
                  <a:pt x="140" y="154"/>
                </a:lnTo>
                <a:lnTo>
                  <a:pt x="0" y="154"/>
                </a:lnTo>
                <a:lnTo>
                  <a:pt x="0" y="154"/>
                </a:lnTo>
                <a:lnTo>
                  <a:pt x="2" y="222"/>
                </a:lnTo>
                <a:lnTo>
                  <a:pt x="8" y="290"/>
                </a:lnTo>
                <a:lnTo>
                  <a:pt x="18" y="358"/>
                </a:lnTo>
                <a:lnTo>
                  <a:pt x="30" y="424"/>
                </a:lnTo>
                <a:lnTo>
                  <a:pt x="46" y="488"/>
                </a:lnTo>
                <a:lnTo>
                  <a:pt x="64" y="552"/>
                </a:lnTo>
                <a:lnTo>
                  <a:pt x="84" y="614"/>
                </a:lnTo>
                <a:lnTo>
                  <a:pt x="110" y="674"/>
                </a:lnTo>
                <a:lnTo>
                  <a:pt x="136" y="734"/>
                </a:lnTo>
                <a:lnTo>
                  <a:pt x="166" y="792"/>
                </a:lnTo>
                <a:lnTo>
                  <a:pt x="198" y="848"/>
                </a:lnTo>
                <a:lnTo>
                  <a:pt x="234" y="902"/>
                </a:lnTo>
                <a:lnTo>
                  <a:pt x="272" y="954"/>
                </a:lnTo>
                <a:lnTo>
                  <a:pt x="310" y="1004"/>
                </a:lnTo>
                <a:lnTo>
                  <a:pt x="354" y="1054"/>
                </a:lnTo>
                <a:lnTo>
                  <a:pt x="398" y="1100"/>
                </a:lnTo>
                <a:lnTo>
                  <a:pt x="444" y="1144"/>
                </a:lnTo>
                <a:lnTo>
                  <a:pt x="492" y="1186"/>
                </a:lnTo>
                <a:lnTo>
                  <a:pt x="544" y="1226"/>
                </a:lnTo>
                <a:lnTo>
                  <a:pt x="596" y="1264"/>
                </a:lnTo>
                <a:lnTo>
                  <a:pt x="650" y="1298"/>
                </a:lnTo>
                <a:lnTo>
                  <a:pt x="706" y="1332"/>
                </a:lnTo>
                <a:lnTo>
                  <a:pt x="764" y="1360"/>
                </a:lnTo>
                <a:lnTo>
                  <a:pt x="824" y="1388"/>
                </a:lnTo>
                <a:lnTo>
                  <a:pt x="884" y="1412"/>
                </a:lnTo>
                <a:lnTo>
                  <a:pt x="946" y="1434"/>
                </a:lnTo>
                <a:lnTo>
                  <a:pt x="1010" y="1452"/>
                </a:lnTo>
                <a:lnTo>
                  <a:pt x="1074" y="1468"/>
                </a:lnTo>
                <a:lnTo>
                  <a:pt x="1140" y="1480"/>
                </a:lnTo>
                <a:lnTo>
                  <a:pt x="1206" y="1488"/>
                </a:lnTo>
                <a:lnTo>
                  <a:pt x="1274" y="1494"/>
                </a:lnTo>
                <a:lnTo>
                  <a:pt x="1344" y="1496"/>
                </a:lnTo>
                <a:lnTo>
                  <a:pt x="1344" y="1382"/>
                </a:lnTo>
                <a:lnTo>
                  <a:pt x="1344" y="1382"/>
                </a:lnTo>
                <a:lnTo>
                  <a:pt x="1332" y="1388"/>
                </a:lnTo>
                <a:lnTo>
                  <a:pt x="1318" y="1394"/>
                </a:lnTo>
                <a:lnTo>
                  <a:pt x="1306" y="1396"/>
                </a:lnTo>
                <a:lnTo>
                  <a:pt x="1292" y="1398"/>
                </a:lnTo>
                <a:lnTo>
                  <a:pt x="1292" y="1398"/>
                </a:ln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zh-CN" altLang="en-US" sz="2400"/>
          </a:p>
        </p:txBody>
      </p:sp>
      <p:grpSp>
        <p:nvGrpSpPr>
          <p:cNvPr id="26" name="组合 25"/>
          <p:cNvGrpSpPr/>
          <p:nvPr/>
        </p:nvGrpSpPr>
        <p:grpSpPr>
          <a:xfrm>
            <a:off x="4798756" y="2114937"/>
            <a:ext cx="2590481" cy="2628914"/>
            <a:chOff x="4798756" y="2114937"/>
            <a:chExt cx="2590481" cy="2628914"/>
          </a:xfrm>
        </p:grpSpPr>
        <p:sp>
          <p:nvSpPr>
            <p:cNvPr id="89" name="矩形 45"/>
            <p:cNvSpPr/>
            <p:nvPr/>
          </p:nvSpPr>
          <p:spPr>
            <a:xfrm rot="19102303">
              <a:off x="4798756" y="2389667"/>
              <a:ext cx="1462907" cy="727599"/>
            </a:xfrm>
            <a:custGeom>
              <a:avLst/>
              <a:gdLst>
                <a:gd name="connsiteX0" fmla="*/ 0 w 1511952"/>
                <a:gd name="connsiteY0" fmla="*/ 0 h 295978"/>
                <a:gd name="connsiteX1" fmla="*/ 1511952 w 1511952"/>
                <a:gd name="connsiteY1" fmla="*/ 0 h 295978"/>
                <a:gd name="connsiteX2" fmla="*/ 1511952 w 1511952"/>
                <a:gd name="connsiteY2" fmla="*/ 295978 h 295978"/>
                <a:gd name="connsiteX3" fmla="*/ 0 w 1511952"/>
                <a:gd name="connsiteY3" fmla="*/ 295978 h 295978"/>
                <a:gd name="connsiteX4" fmla="*/ 0 w 1511952"/>
                <a:gd name="connsiteY4" fmla="*/ 0 h 295978"/>
                <a:gd name="connsiteX0" fmla="*/ 0 w 1511952"/>
                <a:gd name="connsiteY0" fmla="*/ 105833 h 401811"/>
                <a:gd name="connsiteX1" fmla="*/ 1511952 w 1511952"/>
                <a:gd name="connsiteY1" fmla="*/ 105833 h 401811"/>
                <a:gd name="connsiteX2" fmla="*/ 1511952 w 1511952"/>
                <a:gd name="connsiteY2" fmla="*/ 401811 h 401811"/>
                <a:gd name="connsiteX3" fmla="*/ 0 w 1511952"/>
                <a:gd name="connsiteY3" fmla="*/ 401811 h 401811"/>
                <a:gd name="connsiteX4" fmla="*/ 0 w 1511952"/>
                <a:gd name="connsiteY4" fmla="*/ 105833 h 401811"/>
                <a:gd name="connsiteX0" fmla="*/ 0 w 1511952"/>
                <a:gd name="connsiteY0" fmla="*/ 171524 h 467502"/>
                <a:gd name="connsiteX1" fmla="*/ 1511952 w 1511952"/>
                <a:gd name="connsiteY1" fmla="*/ 171524 h 467502"/>
                <a:gd name="connsiteX2" fmla="*/ 1511952 w 1511952"/>
                <a:gd name="connsiteY2" fmla="*/ 467502 h 467502"/>
                <a:gd name="connsiteX3" fmla="*/ 0 w 1511952"/>
                <a:gd name="connsiteY3" fmla="*/ 467502 h 467502"/>
                <a:gd name="connsiteX4" fmla="*/ 0 w 1511952"/>
                <a:gd name="connsiteY4" fmla="*/ 171524 h 467502"/>
                <a:gd name="connsiteX0" fmla="*/ 0 w 1623871"/>
                <a:gd name="connsiteY0" fmla="*/ 216069 h 431085"/>
                <a:gd name="connsiteX1" fmla="*/ 1623871 w 1623871"/>
                <a:gd name="connsiteY1" fmla="*/ 135107 h 431085"/>
                <a:gd name="connsiteX2" fmla="*/ 1623871 w 1623871"/>
                <a:gd name="connsiteY2" fmla="*/ 431085 h 431085"/>
                <a:gd name="connsiteX3" fmla="*/ 111919 w 1623871"/>
                <a:gd name="connsiteY3" fmla="*/ 431085 h 431085"/>
                <a:gd name="connsiteX4" fmla="*/ 0 w 1623871"/>
                <a:gd name="connsiteY4" fmla="*/ 216069 h 431085"/>
                <a:gd name="connsiteX0" fmla="*/ 0 w 1811990"/>
                <a:gd name="connsiteY0" fmla="*/ 178613 h 393629"/>
                <a:gd name="connsiteX1" fmla="*/ 1811990 w 1811990"/>
                <a:gd name="connsiteY1" fmla="*/ 164326 h 393629"/>
                <a:gd name="connsiteX2" fmla="*/ 1623871 w 1811990"/>
                <a:gd name="connsiteY2" fmla="*/ 393629 h 393629"/>
                <a:gd name="connsiteX3" fmla="*/ 111919 w 1811990"/>
                <a:gd name="connsiteY3" fmla="*/ 393629 h 393629"/>
                <a:gd name="connsiteX4" fmla="*/ 0 w 1811990"/>
                <a:gd name="connsiteY4" fmla="*/ 178613 h 393629"/>
                <a:gd name="connsiteX0" fmla="*/ 0 w 1811990"/>
                <a:gd name="connsiteY0" fmla="*/ 313434 h 528450"/>
                <a:gd name="connsiteX1" fmla="*/ 1811990 w 1811990"/>
                <a:gd name="connsiteY1" fmla="*/ 299147 h 528450"/>
                <a:gd name="connsiteX2" fmla="*/ 1623871 w 1811990"/>
                <a:gd name="connsiteY2" fmla="*/ 528450 h 528450"/>
                <a:gd name="connsiteX3" fmla="*/ 111919 w 1811990"/>
                <a:gd name="connsiteY3" fmla="*/ 528450 h 528450"/>
                <a:gd name="connsiteX4" fmla="*/ 0 w 1811990"/>
                <a:gd name="connsiteY4" fmla="*/ 313434 h 528450"/>
                <a:gd name="connsiteX0" fmla="*/ 0 w 1811990"/>
                <a:gd name="connsiteY0" fmla="*/ 416193 h 631209"/>
                <a:gd name="connsiteX1" fmla="*/ 1811990 w 1811990"/>
                <a:gd name="connsiteY1" fmla="*/ 401906 h 631209"/>
                <a:gd name="connsiteX2" fmla="*/ 1623871 w 1811990"/>
                <a:gd name="connsiteY2" fmla="*/ 631209 h 631209"/>
                <a:gd name="connsiteX3" fmla="*/ 111919 w 1811990"/>
                <a:gd name="connsiteY3" fmla="*/ 631209 h 631209"/>
                <a:gd name="connsiteX4" fmla="*/ 0 w 1811990"/>
                <a:gd name="connsiteY4" fmla="*/ 416193 h 63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990" h="631209">
                  <a:moveTo>
                    <a:pt x="0" y="416193"/>
                  </a:moveTo>
                  <a:cubicBezTo>
                    <a:pt x="399208" y="-129114"/>
                    <a:pt x="1193706" y="-143401"/>
                    <a:pt x="1811990" y="401906"/>
                  </a:cubicBezTo>
                  <a:lnTo>
                    <a:pt x="1623871" y="631209"/>
                  </a:lnTo>
                  <a:lnTo>
                    <a:pt x="111919" y="631209"/>
                  </a:lnTo>
                  <a:lnTo>
                    <a:pt x="0" y="416193"/>
                  </a:lnTo>
                  <a:close/>
                </a:path>
              </a:pathLst>
            </a:custGeom>
          </p:spPr>
          <p:txBody>
            <a:bodyPr wrap="none">
              <a:prstTxWarp prst="textArchUp">
                <a:avLst/>
              </a:prstTxWarp>
              <a:spAutoFit/>
            </a:bodyPr>
            <a:lstStyle/>
            <a:p>
              <a:pPr algn="ctr">
                <a:lnSpc>
                  <a:spcPct val="150000"/>
                </a:lnSpc>
              </a:pPr>
              <a:r>
                <a:rPr lang="en-US" altLang="zh-TW" sz="1600" b="1" spc="200" dirty="0">
                  <a:solidFill>
                    <a:schemeClr val="bg1"/>
                  </a:solidFill>
                  <a:latin typeface="Microsoft JhengHei UI" panose="020B0604030504040204" pitchFamily="34" charset="-120"/>
                  <a:ea typeface="Microsoft JhengHei UI" panose="020B0604030504040204" pitchFamily="34" charset="-120"/>
                </a:rPr>
                <a:t>Professional Channel</a:t>
              </a:r>
            </a:p>
          </p:txBody>
        </p:sp>
        <p:sp>
          <p:nvSpPr>
            <p:cNvPr id="90" name="矩形 45"/>
            <p:cNvSpPr/>
            <p:nvPr/>
          </p:nvSpPr>
          <p:spPr>
            <a:xfrm rot="3015817">
              <a:off x="6044902" y="2482590"/>
              <a:ext cx="1462906" cy="727600"/>
            </a:xfrm>
            <a:custGeom>
              <a:avLst/>
              <a:gdLst>
                <a:gd name="connsiteX0" fmla="*/ 0 w 1511952"/>
                <a:gd name="connsiteY0" fmla="*/ 0 h 295978"/>
                <a:gd name="connsiteX1" fmla="*/ 1511952 w 1511952"/>
                <a:gd name="connsiteY1" fmla="*/ 0 h 295978"/>
                <a:gd name="connsiteX2" fmla="*/ 1511952 w 1511952"/>
                <a:gd name="connsiteY2" fmla="*/ 295978 h 295978"/>
                <a:gd name="connsiteX3" fmla="*/ 0 w 1511952"/>
                <a:gd name="connsiteY3" fmla="*/ 295978 h 295978"/>
                <a:gd name="connsiteX4" fmla="*/ 0 w 1511952"/>
                <a:gd name="connsiteY4" fmla="*/ 0 h 295978"/>
                <a:gd name="connsiteX0" fmla="*/ 0 w 1511952"/>
                <a:gd name="connsiteY0" fmla="*/ 105833 h 401811"/>
                <a:gd name="connsiteX1" fmla="*/ 1511952 w 1511952"/>
                <a:gd name="connsiteY1" fmla="*/ 105833 h 401811"/>
                <a:gd name="connsiteX2" fmla="*/ 1511952 w 1511952"/>
                <a:gd name="connsiteY2" fmla="*/ 401811 h 401811"/>
                <a:gd name="connsiteX3" fmla="*/ 0 w 1511952"/>
                <a:gd name="connsiteY3" fmla="*/ 401811 h 401811"/>
                <a:gd name="connsiteX4" fmla="*/ 0 w 1511952"/>
                <a:gd name="connsiteY4" fmla="*/ 105833 h 401811"/>
                <a:gd name="connsiteX0" fmla="*/ 0 w 1511952"/>
                <a:gd name="connsiteY0" fmla="*/ 171524 h 467502"/>
                <a:gd name="connsiteX1" fmla="*/ 1511952 w 1511952"/>
                <a:gd name="connsiteY1" fmla="*/ 171524 h 467502"/>
                <a:gd name="connsiteX2" fmla="*/ 1511952 w 1511952"/>
                <a:gd name="connsiteY2" fmla="*/ 467502 h 467502"/>
                <a:gd name="connsiteX3" fmla="*/ 0 w 1511952"/>
                <a:gd name="connsiteY3" fmla="*/ 467502 h 467502"/>
                <a:gd name="connsiteX4" fmla="*/ 0 w 1511952"/>
                <a:gd name="connsiteY4" fmla="*/ 171524 h 467502"/>
                <a:gd name="connsiteX0" fmla="*/ 0 w 1623871"/>
                <a:gd name="connsiteY0" fmla="*/ 216069 h 431085"/>
                <a:gd name="connsiteX1" fmla="*/ 1623871 w 1623871"/>
                <a:gd name="connsiteY1" fmla="*/ 135107 h 431085"/>
                <a:gd name="connsiteX2" fmla="*/ 1623871 w 1623871"/>
                <a:gd name="connsiteY2" fmla="*/ 431085 h 431085"/>
                <a:gd name="connsiteX3" fmla="*/ 111919 w 1623871"/>
                <a:gd name="connsiteY3" fmla="*/ 431085 h 431085"/>
                <a:gd name="connsiteX4" fmla="*/ 0 w 1623871"/>
                <a:gd name="connsiteY4" fmla="*/ 216069 h 431085"/>
                <a:gd name="connsiteX0" fmla="*/ 0 w 1811990"/>
                <a:gd name="connsiteY0" fmla="*/ 178613 h 393629"/>
                <a:gd name="connsiteX1" fmla="*/ 1811990 w 1811990"/>
                <a:gd name="connsiteY1" fmla="*/ 164326 h 393629"/>
                <a:gd name="connsiteX2" fmla="*/ 1623871 w 1811990"/>
                <a:gd name="connsiteY2" fmla="*/ 393629 h 393629"/>
                <a:gd name="connsiteX3" fmla="*/ 111919 w 1811990"/>
                <a:gd name="connsiteY3" fmla="*/ 393629 h 393629"/>
                <a:gd name="connsiteX4" fmla="*/ 0 w 1811990"/>
                <a:gd name="connsiteY4" fmla="*/ 178613 h 393629"/>
                <a:gd name="connsiteX0" fmla="*/ 0 w 1811990"/>
                <a:gd name="connsiteY0" fmla="*/ 313434 h 528450"/>
                <a:gd name="connsiteX1" fmla="*/ 1811990 w 1811990"/>
                <a:gd name="connsiteY1" fmla="*/ 299147 h 528450"/>
                <a:gd name="connsiteX2" fmla="*/ 1623871 w 1811990"/>
                <a:gd name="connsiteY2" fmla="*/ 528450 h 528450"/>
                <a:gd name="connsiteX3" fmla="*/ 111919 w 1811990"/>
                <a:gd name="connsiteY3" fmla="*/ 528450 h 528450"/>
                <a:gd name="connsiteX4" fmla="*/ 0 w 1811990"/>
                <a:gd name="connsiteY4" fmla="*/ 313434 h 528450"/>
                <a:gd name="connsiteX0" fmla="*/ 0 w 1811990"/>
                <a:gd name="connsiteY0" fmla="*/ 416193 h 631209"/>
                <a:gd name="connsiteX1" fmla="*/ 1811990 w 1811990"/>
                <a:gd name="connsiteY1" fmla="*/ 401906 h 631209"/>
                <a:gd name="connsiteX2" fmla="*/ 1623871 w 1811990"/>
                <a:gd name="connsiteY2" fmla="*/ 631209 h 631209"/>
                <a:gd name="connsiteX3" fmla="*/ 111919 w 1811990"/>
                <a:gd name="connsiteY3" fmla="*/ 631209 h 631209"/>
                <a:gd name="connsiteX4" fmla="*/ 0 w 1811990"/>
                <a:gd name="connsiteY4" fmla="*/ 416193 h 63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990" h="631209">
                  <a:moveTo>
                    <a:pt x="0" y="416193"/>
                  </a:moveTo>
                  <a:cubicBezTo>
                    <a:pt x="399208" y="-129114"/>
                    <a:pt x="1193706" y="-143401"/>
                    <a:pt x="1811990" y="401906"/>
                  </a:cubicBezTo>
                  <a:lnTo>
                    <a:pt x="1623871" y="631209"/>
                  </a:lnTo>
                  <a:lnTo>
                    <a:pt x="111919" y="631209"/>
                  </a:lnTo>
                  <a:lnTo>
                    <a:pt x="0" y="416193"/>
                  </a:lnTo>
                  <a:close/>
                </a:path>
              </a:pathLst>
            </a:custGeom>
          </p:spPr>
          <p:txBody>
            <a:bodyPr wrap="none">
              <a:prstTxWarp prst="textArchUp">
                <a:avLst/>
              </a:prstTxWarp>
              <a:spAutoFit/>
            </a:bodyPr>
            <a:lstStyle/>
            <a:p>
              <a:pPr algn="ctr">
                <a:lnSpc>
                  <a:spcPct val="150000"/>
                </a:lnSpc>
              </a:pPr>
              <a:r>
                <a:rPr lang="en-US" altLang="zh-TW" sz="1600" b="1" spc="200" dirty="0">
                  <a:solidFill>
                    <a:schemeClr val="bg1"/>
                  </a:solidFill>
                  <a:latin typeface="Microsoft JhengHei UI" panose="020B0604030504040204" pitchFamily="34" charset="-120"/>
                  <a:ea typeface="Microsoft JhengHei UI" panose="020B0604030504040204" pitchFamily="34" charset="-120"/>
                </a:rPr>
                <a:t>Physical Consumer Channel</a:t>
              </a:r>
            </a:p>
          </p:txBody>
        </p:sp>
        <p:sp>
          <p:nvSpPr>
            <p:cNvPr id="91" name="矩形 45"/>
            <p:cNvSpPr/>
            <p:nvPr/>
          </p:nvSpPr>
          <p:spPr>
            <a:xfrm rot="8284992">
              <a:off x="5926330" y="3698643"/>
              <a:ext cx="1462907" cy="727600"/>
            </a:xfrm>
            <a:custGeom>
              <a:avLst/>
              <a:gdLst>
                <a:gd name="connsiteX0" fmla="*/ 0 w 1511952"/>
                <a:gd name="connsiteY0" fmla="*/ 0 h 295978"/>
                <a:gd name="connsiteX1" fmla="*/ 1511952 w 1511952"/>
                <a:gd name="connsiteY1" fmla="*/ 0 h 295978"/>
                <a:gd name="connsiteX2" fmla="*/ 1511952 w 1511952"/>
                <a:gd name="connsiteY2" fmla="*/ 295978 h 295978"/>
                <a:gd name="connsiteX3" fmla="*/ 0 w 1511952"/>
                <a:gd name="connsiteY3" fmla="*/ 295978 h 295978"/>
                <a:gd name="connsiteX4" fmla="*/ 0 w 1511952"/>
                <a:gd name="connsiteY4" fmla="*/ 0 h 295978"/>
                <a:gd name="connsiteX0" fmla="*/ 0 w 1511952"/>
                <a:gd name="connsiteY0" fmla="*/ 105833 h 401811"/>
                <a:gd name="connsiteX1" fmla="*/ 1511952 w 1511952"/>
                <a:gd name="connsiteY1" fmla="*/ 105833 h 401811"/>
                <a:gd name="connsiteX2" fmla="*/ 1511952 w 1511952"/>
                <a:gd name="connsiteY2" fmla="*/ 401811 h 401811"/>
                <a:gd name="connsiteX3" fmla="*/ 0 w 1511952"/>
                <a:gd name="connsiteY3" fmla="*/ 401811 h 401811"/>
                <a:gd name="connsiteX4" fmla="*/ 0 w 1511952"/>
                <a:gd name="connsiteY4" fmla="*/ 105833 h 401811"/>
                <a:gd name="connsiteX0" fmla="*/ 0 w 1511952"/>
                <a:gd name="connsiteY0" fmla="*/ 171524 h 467502"/>
                <a:gd name="connsiteX1" fmla="*/ 1511952 w 1511952"/>
                <a:gd name="connsiteY1" fmla="*/ 171524 h 467502"/>
                <a:gd name="connsiteX2" fmla="*/ 1511952 w 1511952"/>
                <a:gd name="connsiteY2" fmla="*/ 467502 h 467502"/>
                <a:gd name="connsiteX3" fmla="*/ 0 w 1511952"/>
                <a:gd name="connsiteY3" fmla="*/ 467502 h 467502"/>
                <a:gd name="connsiteX4" fmla="*/ 0 w 1511952"/>
                <a:gd name="connsiteY4" fmla="*/ 171524 h 467502"/>
                <a:gd name="connsiteX0" fmla="*/ 0 w 1623871"/>
                <a:gd name="connsiteY0" fmla="*/ 216069 h 431085"/>
                <a:gd name="connsiteX1" fmla="*/ 1623871 w 1623871"/>
                <a:gd name="connsiteY1" fmla="*/ 135107 h 431085"/>
                <a:gd name="connsiteX2" fmla="*/ 1623871 w 1623871"/>
                <a:gd name="connsiteY2" fmla="*/ 431085 h 431085"/>
                <a:gd name="connsiteX3" fmla="*/ 111919 w 1623871"/>
                <a:gd name="connsiteY3" fmla="*/ 431085 h 431085"/>
                <a:gd name="connsiteX4" fmla="*/ 0 w 1623871"/>
                <a:gd name="connsiteY4" fmla="*/ 216069 h 431085"/>
                <a:gd name="connsiteX0" fmla="*/ 0 w 1811990"/>
                <a:gd name="connsiteY0" fmla="*/ 178613 h 393629"/>
                <a:gd name="connsiteX1" fmla="*/ 1811990 w 1811990"/>
                <a:gd name="connsiteY1" fmla="*/ 164326 h 393629"/>
                <a:gd name="connsiteX2" fmla="*/ 1623871 w 1811990"/>
                <a:gd name="connsiteY2" fmla="*/ 393629 h 393629"/>
                <a:gd name="connsiteX3" fmla="*/ 111919 w 1811990"/>
                <a:gd name="connsiteY3" fmla="*/ 393629 h 393629"/>
                <a:gd name="connsiteX4" fmla="*/ 0 w 1811990"/>
                <a:gd name="connsiteY4" fmla="*/ 178613 h 393629"/>
                <a:gd name="connsiteX0" fmla="*/ 0 w 1811990"/>
                <a:gd name="connsiteY0" fmla="*/ 313434 h 528450"/>
                <a:gd name="connsiteX1" fmla="*/ 1811990 w 1811990"/>
                <a:gd name="connsiteY1" fmla="*/ 299147 h 528450"/>
                <a:gd name="connsiteX2" fmla="*/ 1623871 w 1811990"/>
                <a:gd name="connsiteY2" fmla="*/ 528450 h 528450"/>
                <a:gd name="connsiteX3" fmla="*/ 111919 w 1811990"/>
                <a:gd name="connsiteY3" fmla="*/ 528450 h 528450"/>
                <a:gd name="connsiteX4" fmla="*/ 0 w 1811990"/>
                <a:gd name="connsiteY4" fmla="*/ 313434 h 528450"/>
                <a:gd name="connsiteX0" fmla="*/ 0 w 1811990"/>
                <a:gd name="connsiteY0" fmla="*/ 416193 h 631209"/>
                <a:gd name="connsiteX1" fmla="*/ 1811990 w 1811990"/>
                <a:gd name="connsiteY1" fmla="*/ 401906 h 631209"/>
                <a:gd name="connsiteX2" fmla="*/ 1623871 w 1811990"/>
                <a:gd name="connsiteY2" fmla="*/ 631209 h 631209"/>
                <a:gd name="connsiteX3" fmla="*/ 111919 w 1811990"/>
                <a:gd name="connsiteY3" fmla="*/ 631209 h 631209"/>
                <a:gd name="connsiteX4" fmla="*/ 0 w 1811990"/>
                <a:gd name="connsiteY4" fmla="*/ 416193 h 63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990" h="631209">
                  <a:moveTo>
                    <a:pt x="0" y="416193"/>
                  </a:moveTo>
                  <a:cubicBezTo>
                    <a:pt x="399208" y="-129114"/>
                    <a:pt x="1193706" y="-143401"/>
                    <a:pt x="1811990" y="401906"/>
                  </a:cubicBezTo>
                  <a:lnTo>
                    <a:pt x="1623871" y="631209"/>
                  </a:lnTo>
                  <a:lnTo>
                    <a:pt x="111919" y="631209"/>
                  </a:lnTo>
                  <a:lnTo>
                    <a:pt x="0" y="416193"/>
                  </a:lnTo>
                  <a:close/>
                </a:path>
              </a:pathLst>
            </a:custGeom>
          </p:spPr>
          <p:txBody>
            <a:bodyPr wrap="none">
              <a:prstTxWarp prst="textArchUp">
                <a:avLst/>
              </a:prstTxWarp>
              <a:spAutoFit/>
            </a:bodyPr>
            <a:lstStyle/>
            <a:p>
              <a:pPr algn="ctr">
                <a:lnSpc>
                  <a:spcPct val="150000"/>
                </a:lnSpc>
              </a:pPr>
              <a:r>
                <a:rPr lang="en-US" altLang="zh-TW" sz="1600" b="1" spc="200" dirty="0">
                  <a:solidFill>
                    <a:schemeClr val="bg1"/>
                  </a:solidFill>
                  <a:latin typeface="王漢宗細圓體繁" panose="02020300000000000000" pitchFamily="18" charset="-120"/>
                  <a:ea typeface="王漢宗細圓體繁" panose="02020300000000000000" pitchFamily="18" charset="-120"/>
                </a:rPr>
                <a:t>Contract OEM/ODM</a:t>
              </a:r>
            </a:p>
          </p:txBody>
        </p:sp>
        <p:sp>
          <p:nvSpPr>
            <p:cNvPr id="92" name="矩形 45"/>
            <p:cNvSpPr/>
            <p:nvPr/>
          </p:nvSpPr>
          <p:spPr>
            <a:xfrm rot="13772023">
              <a:off x="4744301" y="3648598"/>
              <a:ext cx="1462907" cy="727600"/>
            </a:xfrm>
            <a:custGeom>
              <a:avLst/>
              <a:gdLst>
                <a:gd name="connsiteX0" fmla="*/ 0 w 1511952"/>
                <a:gd name="connsiteY0" fmla="*/ 0 h 295978"/>
                <a:gd name="connsiteX1" fmla="*/ 1511952 w 1511952"/>
                <a:gd name="connsiteY1" fmla="*/ 0 h 295978"/>
                <a:gd name="connsiteX2" fmla="*/ 1511952 w 1511952"/>
                <a:gd name="connsiteY2" fmla="*/ 295978 h 295978"/>
                <a:gd name="connsiteX3" fmla="*/ 0 w 1511952"/>
                <a:gd name="connsiteY3" fmla="*/ 295978 h 295978"/>
                <a:gd name="connsiteX4" fmla="*/ 0 w 1511952"/>
                <a:gd name="connsiteY4" fmla="*/ 0 h 295978"/>
                <a:gd name="connsiteX0" fmla="*/ 0 w 1511952"/>
                <a:gd name="connsiteY0" fmla="*/ 105833 h 401811"/>
                <a:gd name="connsiteX1" fmla="*/ 1511952 w 1511952"/>
                <a:gd name="connsiteY1" fmla="*/ 105833 h 401811"/>
                <a:gd name="connsiteX2" fmla="*/ 1511952 w 1511952"/>
                <a:gd name="connsiteY2" fmla="*/ 401811 h 401811"/>
                <a:gd name="connsiteX3" fmla="*/ 0 w 1511952"/>
                <a:gd name="connsiteY3" fmla="*/ 401811 h 401811"/>
                <a:gd name="connsiteX4" fmla="*/ 0 w 1511952"/>
                <a:gd name="connsiteY4" fmla="*/ 105833 h 401811"/>
                <a:gd name="connsiteX0" fmla="*/ 0 w 1511952"/>
                <a:gd name="connsiteY0" fmla="*/ 171524 h 467502"/>
                <a:gd name="connsiteX1" fmla="*/ 1511952 w 1511952"/>
                <a:gd name="connsiteY1" fmla="*/ 171524 h 467502"/>
                <a:gd name="connsiteX2" fmla="*/ 1511952 w 1511952"/>
                <a:gd name="connsiteY2" fmla="*/ 467502 h 467502"/>
                <a:gd name="connsiteX3" fmla="*/ 0 w 1511952"/>
                <a:gd name="connsiteY3" fmla="*/ 467502 h 467502"/>
                <a:gd name="connsiteX4" fmla="*/ 0 w 1511952"/>
                <a:gd name="connsiteY4" fmla="*/ 171524 h 467502"/>
                <a:gd name="connsiteX0" fmla="*/ 0 w 1623871"/>
                <a:gd name="connsiteY0" fmla="*/ 216069 h 431085"/>
                <a:gd name="connsiteX1" fmla="*/ 1623871 w 1623871"/>
                <a:gd name="connsiteY1" fmla="*/ 135107 h 431085"/>
                <a:gd name="connsiteX2" fmla="*/ 1623871 w 1623871"/>
                <a:gd name="connsiteY2" fmla="*/ 431085 h 431085"/>
                <a:gd name="connsiteX3" fmla="*/ 111919 w 1623871"/>
                <a:gd name="connsiteY3" fmla="*/ 431085 h 431085"/>
                <a:gd name="connsiteX4" fmla="*/ 0 w 1623871"/>
                <a:gd name="connsiteY4" fmla="*/ 216069 h 431085"/>
                <a:gd name="connsiteX0" fmla="*/ 0 w 1811990"/>
                <a:gd name="connsiteY0" fmla="*/ 178613 h 393629"/>
                <a:gd name="connsiteX1" fmla="*/ 1811990 w 1811990"/>
                <a:gd name="connsiteY1" fmla="*/ 164326 h 393629"/>
                <a:gd name="connsiteX2" fmla="*/ 1623871 w 1811990"/>
                <a:gd name="connsiteY2" fmla="*/ 393629 h 393629"/>
                <a:gd name="connsiteX3" fmla="*/ 111919 w 1811990"/>
                <a:gd name="connsiteY3" fmla="*/ 393629 h 393629"/>
                <a:gd name="connsiteX4" fmla="*/ 0 w 1811990"/>
                <a:gd name="connsiteY4" fmla="*/ 178613 h 393629"/>
                <a:gd name="connsiteX0" fmla="*/ 0 w 1811990"/>
                <a:gd name="connsiteY0" fmla="*/ 313434 h 528450"/>
                <a:gd name="connsiteX1" fmla="*/ 1811990 w 1811990"/>
                <a:gd name="connsiteY1" fmla="*/ 299147 h 528450"/>
                <a:gd name="connsiteX2" fmla="*/ 1623871 w 1811990"/>
                <a:gd name="connsiteY2" fmla="*/ 528450 h 528450"/>
                <a:gd name="connsiteX3" fmla="*/ 111919 w 1811990"/>
                <a:gd name="connsiteY3" fmla="*/ 528450 h 528450"/>
                <a:gd name="connsiteX4" fmla="*/ 0 w 1811990"/>
                <a:gd name="connsiteY4" fmla="*/ 313434 h 528450"/>
                <a:gd name="connsiteX0" fmla="*/ 0 w 1811990"/>
                <a:gd name="connsiteY0" fmla="*/ 416193 h 631209"/>
                <a:gd name="connsiteX1" fmla="*/ 1811990 w 1811990"/>
                <a:gd name="connsiteY1" fmla="*/ 401906 h 631209"/>
                <a:gd name="connsiteX2" fmla="*/ 1623871 w 1811990"/>
                <a:gd name="connsiteY2" fmla="*/ 631209 h 631209"/>
                <a:gd name="connsiteX3" fmla="*/ 111919 w 1811990"/>
                <a:gd name="connsiteY3" fmla="*/ 631209 h 631209"/>
                <a:gd name="connsiteX4" fmla="*/ 0 w 1811990"/>
                <a:gd name="connsiteY4" fmla="*/ 416193 h 63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990" h="631209">
                  <a:moveTo>
                    <a:pt x="0" y="416193"/>
                  </a:moveTo>
                  <a:cubicBezTo>
                    <a:pt x="399208" y="-129114"/>
                    <a:pt x="1193706" y="-143401"/>
                    <a:pt x="1811990" y="401906"/>
                  </a:cubicBezTo>
                  <a:lnTo>
                    <a:pt x="1623871" y="631209"/>
                  </a:lnTo>
                  <a:lnTo>
                    <a:pt x="111919" y="631209"/>
                  </a:lnTo>
                  <a:lnTo>
                    <a:pt x="0" y="416193"/>
                  </a:lnTo>
                  <a:close/>
                </a:path>
              </a:pathLst>
            </a:custGeom>
          </p:spPr>
          <p:txBody>
            <a:bodyPr wrap="none">
              <a:prstTxWarp prst="textArchUp">
                <a:avLst/>
              </a:prstTxWarp>
              <a:spAutoFit/>
            </a:bodyPr>
            <a:lstStyle/>
            <a:p>
              <a:pPr algn="ctr">
                <a:lnSpc>
                  <a:spcPct val="150000"/>
                </a:lnSpc>
              </a:pPr>
              <a:r>
                <a:rPr lang="en-US" altLang="zh-TW" sz="1600" b="1" spc="200" dirty="0">
                  <a:solidFill>
                    <a:schemeClr val="bg1"/>
                  </a:solidFill>
                  <a:latin typeface="王漢宗細圓體繁" panose="02020300000000000000" pitchFamily="18" charset="-120"/>
                  <a:ea typeface="王漢宗細圓體繁" panose="02020300000000000000" pitchFamily="18" charset="-120"/>
                </a:rPr>
                <a:t>On-Line Consumer Channel</a:t>
              </a:r>
            </a:p>
          </p:txBody>
        </p:sp>
      </p:grpSp>
      <p:sp>
        <p:nvSpPr>
          <p:cNvPr id="94" name="矩形 93"/>
          <p:cNvSpPr/>
          <p:nvPr/>
        </p:nvSpPr>
        <p:spPr>
          <a:xfrm>
            <a:off x="7817669" y="1680213"/>
            <a:ext cx="3472120" cy="1537409"/>
          </a:xfrm>
          <a:prstGeom prst="rect">
            <a:avLst/>
          </a:prstGeom>
        </p:spPr>
        <p:txBody>
          <a:bodyPr wrap="square">
            <a:spAutoFit/>
          </a:bodyPr>
          <a:lstStyle/>
          <a:p>
            <a:pPr>
              <a:lnSpc>
                <a:spcPct val="150000"/>
              </a:lnSpc>
              <a:spcAft>
                <a:spcPts val="600"/>
              </a:spcAft>
            </a:pPr>
            <a:r>
              <a:rPr lang="en-US" altLang="zh-TW" b="1" dirty="0">
                <a:solidFill>
                  <a:schemeClr val="accent1"/>
                </a:solidFill>
                <a:latin typeface="Microsoft YaHei UI" panose="020B0503020204020204" pitchFamily="34" charset="-122"/>
                <a:ea typeface="Microsoft YaHei UI" panose="020B0503020204020204" pitchFamily="34" charset="-122"/>
              </a:rPr>
              <a:t>Physical Consumer Channel</a:t>
            </a:r>
            <a:endParaRPr lang="zh-TW" altLang="en-US" b="1" dirty="0">
              <a:solidFill>
                <a:schemeClr val="accent1"/>
              </a:solidFill>
              <a:latin typeface="Microsoft YaHei UI" panose="020B0503020204020204" pitchFamily="34" charset="-122"/>
              <a:ea typeface="Microsoft YaHei UI" panose="020B0503020204020204" pitchFamily="34" charset="-122"/>
            </a:endParaRPr>
          </a:p>
          <a:p>
            <a:pPr lvl="0">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Skin Salon</a:t>
            </a:r>
            <a:endParaRPr lang="zh-TW" altLang="en-US" sz="1200" dirty="0">
              <a:latin typeface="Microsoft YaHei UI" panose="020B0503020204020204" pitchFamily="34" charset="-122"/>
              <a:ea typeface="Microsoft YaHei UI" panose="020B0503020204020204" pitchFamily="34" charset="-122"/>
            </a:endParaRPr>
          </a:p>
          <a:p>
            <a:pPr lvl="0">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Hair Salon</a:t>
            </a:r>
            <a:endParaRPr lang="zh-TW" altLang="en-US" sz="1200" dirty="0">
              <a:latin typeface="Microsoft YaHei UI" panose="020B0503020204020204" pitchFamily="34" charset="-122"/>
              <a:ea typeface="Microsoft YaHei UI" panose="020B0503020204020204" pitchFamily="34" charset="-122"/>
            </a:endParaRPr>
          </a:p>
          <a:p>
            <a:pPr lvl="0">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Chain and Individual Commercial Store</a:t>
            </a:r>
            <a:endParaRPr lang="zh-TW" altLang="en-US" sz="1200" dirty="0">
              <a:latin typeface="Microsoft YaHei UI" panose="020B0503020204020204" pitchFamily="34" charset="-122"/>
              <a:ea typeface="Microsoft YaHei UI" panose="020B0503020204020204" pitchFamily="34" charset="-122"/>
            </a:endParaRPr>
          </a:p>
        </p:txBody>
      </p:sp>
      <p:sp>
        <p:nvSpPr>
          <p:cNvPr id="95" name="矩形 94"/>
          <p:cNvSpPr/>
          <p:nvPr/>
        </p:nvSpPr>
        <p:spPr>
          <a:xfrm>
            <a:off x="7849154" y="4032237"/>
            <a:ext cx="2966039" cy="832023"/>
          </a:xfrm>
          <a:prstGeom prst="rect">
            <a:avLst/>
          </a:prstGeom>
        </p:spPr>
        <p:txBody>
          <a:bodyPr wrap="square">
            <a:spAutoFit/>
          </a:bodyPr>
          <a:lstStyle/>
          <a:p>
            <a:pPr>
              <a:lnSpc>
                <a:spcPct val="150000"/>
              </a:lnSpc>
              <a:spcAft>
                <a:spcPts val="600"/>
              </a:spcAft>
            </a:pPr>
            <a:r>
              <a:rPr lang="en-US" altLang="zh-TW" b="1" dirty="0">
                <a:solidFill>
                  <a:schemeClr val="accent1"/>
                </a:solidFill>
                <a:latin typeface="Microsoft YaHei UI" panose="020B0503020204020204" pitchFamily="34" charset="-122"/>
                <a:ea typeface="Microsoft YaHei UI" panose="020B0503020204020204" pitchFamily="34" charset="-122"/>
              </a:rPr>
              <a:t>Contract OEM</a:t>
            </a:r>
            <a:endParaRPr lang="en-US" altLang="zh-CN" b="1" dirty="0">
              <a:solidFill>
                <a:schemeClr val="accent1"/>
              </a:solidFill>
              <a:latin typeface="Microsoft YaHei UI" panose="020B0503020204020204" pitchFamily="34" charset="-122"/>
              <a:ea typeface="Microsoft YaHei UI" panose="020B0503020204020204" pitchFamily="34" charset="-122"/>
            </a:endParaRPr>
          </a:p>
          <a:p>
            <a:pP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Domestic/International OEM &amp; ODM</a:t>
            </a:r>
            <a:endParaRPr lang="zh-TW" altLang="en-US" sz="1200" dirty="0">
              <a:latin typeface="Microsoft YaHei UI" panose="020B0503020204020204" pitchFamily="34" charset="-122"/>
              <a:ea typeface="Microsoft YaHei UI" panose="020B0503020204020204" pitchFamily="34" charset="-122"/>
            </a:endParaRPr>
          </a:p>
        </p:txBody>
      </p:sp>
      <p:sp>
        <p:nvSpPr>
          <p:cNvPr id="96" name="矩形 95"/>
          <p:cNvSpPr/>
          <p:nvPr/>
        </p:nvSpPr>
        <p:spPr>
          <a:xfrm>
            <a:off x="444579" y="1680213"/>
            <a:ext cx="4021813" cy="2245295"/>
          </a:xfrm>
          <a:prstGeom prst="rect">
            <a:avLst/>
          </a:prstGeom>
        </p:spPr>
        <p:txBody>
          <a:bodyPr wrap="square">
            <a:spAutoFit/>
          </a:bodyPr>
          <a:lstStyle/>
          <a:p>
            <a:pPr algn="r">
              <a:lnSpc>
                <a:spcPct val="150000"/>
              </a:lnSpc>
              <a:spcAft>
                <a:spcPts val="600"/>
              </a:spcAft>
            </a:pPr>
            <a:r>
              <a:rPr lang="en-US" altLang="zh-TW" b="1" dirty="0">
                <a:solidFill>
                  <a:schemeClr val="accent1"/>
                </a:solidFill>
                <a:latin typeface="Microsoft YaHei UI" panose="020B0503020204020204" pitchFamily="34" charset="-122"/>
                <a:ea typeface="Microsoft YaHei UI" panose="020B0503020204020204" pitchFamily="34" charset="-122"/>
              </a:rPr>
              <a:t>Professional Channel</a:t>
            </a:r>
          </a:p>
          <a:p>
            <a:pPr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Aesthetic Clinic</a:t>
            </a:r>
            <a:endParaRPr lang="zh-TW" altLang="en-US" sz="1200" dirty="0">
              <a:latin typeface="Microsoft YaHei UI" panose="020B0503020204020204" pitchFamily="34" charset="-122"/>
              <a:ea typeface="Microsoft YaHei UI" panose="020B0503020204020204" pitchFamily="34" charset="-122"/>
            </a:endParaRPr>
          </a:p>
          <a:p>
            <a:pPr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Hospital&lt;Specialized + </a:t>
            </a:r>
          </a:p>
          <a:p>
            <a:pPr algn="r">
              <a:lnSpc>
                <a:spcPct val="150000"/>
              </a:lnSpc>
              <a:spcAft>
                <a:spcPts val="600"/>
              </a:spcAft>
            </a:pPr>
            <a:r>
              <a:rPr lang="en-US" altLang="zh-TW" sz="1200" b="1" dirty="0">
                <a:solidFill>
                  <a:srgbClr val="456975"/>
                </a:solidFill>
                <a:latin typeface="Microsoft YaHei UI" panose="020B0503020204020204" pitchFamily="34" charset="-122"/>
                <a:ea typeface="Microsoft YaHei UI" panose="020B0503020204020204" pitchFamily="34" charset="-122"/>
              </a:rPr>
              <a:t>Infectious Control</a:t>
            </a:r>
            <a:r>
              <a:rPr lang="en-US" altLang="zh-TW" sz="1200" dirty="0">
                <a:latin typeface="Microsoft YaHei UI" panose="020B0503020204020204" pitchFamily="34" charset="-122"/>
                <a:ea typeface="Microsoft YaHei UI" panose="020B0503020204020204" pitchFamily="34" charset="-122"/>
              </a:rPr>
              <a:t>&gt;</a:t>
            </a:r>
          </a:p>
          <a:p>
            <a:pPr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Clinics</a:t>
            </a:r>
            <a:endParaRPr lang="zh-TW" altLang="en-US" sz="1200" dirty="0">
              <a:latin typeface="Microsoft YaHei UI" panose="020B0503020204020204" pitchFamily="34" charset="-122"/>
              <a:ea typeface="Microsoft YaHei UI" panose="020B0503020204020204" pitchFamily="34" charset="-122"/>
            </a:endParaRPr>
          </a:p>
          <a:p>
            <a:pPr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Chain &amp; Individual Drug Store</a:t>
            </a:r>
            <a:endParaRPr lang="zh-TW" altLang="en-US" sz="1050" dirty="0">
              <a:latin typeface="Microsoft YaHei UI" panose="020B0503020204020204" pitchFamily="34" charset="-122"/>
              <a:ea typeface="Microsoft YaHei UI" panose="020B0503020204020204" pitchFamily="34" charset="-122"/>
            </a:endParaRPr>
          </a:p>
        </p:txBody>
      </p:sp>
      <p:sp>
        <p:nvSpPr>
          <p:cNvPr id="97" name="矩形 96"/>
          <p:cNvSpPr/>
          <p:nvPr/>
        </p:nvSpPr>
        <p:spPr>
          <a:xfrm>
            <a:off x="906928" y="4069666"/>
            <a:ext cx="3592474" cy="1537409"/>
          </a:xfrm>
          <a:prstGeom prst="rect">
            <a:avLst/>
          </a:prstGeom>
        </p:spPr>
        <p:txBody>
          <a:bodyPr wrap="square">
            <a:spAutoFit/>
          </a:bodyPr>
          <a:lstStyle/>
          <a:p>
            <a:pPr algn="r">
              <a:lnSpc>
                <a:spcPct val="150000"/>
              </a:lnSpc>
              <a:spcAft>
                <a:spcPts val="600"/>
              </a:spcAft>
            </a:pPr>
            <a:r>
              <a:rPr lang="en-US" altLang="zh-TW" b="1" dirty="0">
                <a:solidFill>
                  <a:schemeClr val="accent1"/>
                </a:solidFill>
                <a:latin typeface="Microsoft YaHei UI" panose="020B0503020204020204" pitchFamily="34" charset="-122"/>
                <a:ea typeface="Microsoft YaHei UI" panose="020B0503020204020204" pitchFamily="34" charset="-122"/>
              </a:rPr>
              <a:t>On-Line Consumer Channel</a:t>
            </a:r>
            <a:endParaRPr lang="zh-TW" altLang="en-US" b="1" dirty="0">
              <a:solidFill>
                <a:schemeClr val="accent1"/>
              </a:solidFill>
              <a:latin typeface="Microsoft YaHei UI" panose="020B0503020204020204" pitchFamily="34" charset="-122"/>
              <a:ea typeface="Microsoft YaHei UI" panose="020B0503020204020204" pitchFamily="34" charset="-122"/>
            </a:endParaRPr>
          </a:p>
          <a:p>
            <a:pPr lvl="0"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TV Shopping</a:t>
            </a:r>
            <a:endParaRPr lang="zh-TW" altLang="en-US" sz="1200" dirty="0">
              <a:latin typeface="Microsoft YaHei UI" panose="020B0503020204020204" pitchFamily="34" charset="-122"/>
              <a:ea typeface="Microsoft YaHei UI" panose="020B0503020204020204" pitchFamily="34" charset="-122"/>
            </a:endParaRPr>
          </a:p>
          <a:p>
            <a:pPr lvl="0"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On-Line Shopping</a:t>
            </a:r>
            <a:endParaRPr lang="zh-TW" altLang="en-US" sz="1200" dirty="0">
              <a:latin typeface="Microsoft YaHei UI" panose="020B0503020204020204" pitchFamily="34" charset="-122"/>
              <a:ea typeface="Microsoft YaHei UI" panose="020B0503020204020204" pitchFamily="34" charset="-122"/>
            </a:endParaRPr>
          </a:p>
          <a:p>
            <a:pPr lvl="0"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Group Sales</a:t>
            </a:r>
            <a:endParaRPr lang="zh-TW" altLang="en-US" sz="1200" dirty="0">
              <a:latin typeface="Microsoft YaHei UI" panose="020B0503020204020204" pitchFamily="34" charset="-122"/>
              <a:ea typeface="Microsoft YaHei UI" panose="020B0503020204020204" pitchFamily="34" charset="-122"/>
            </a:endParaRPr>
          </a:p>
        </p:txBody>
      </p:sp>
      <p:grpSp>
        <p:nvGrpSpPr>
          <p:cNvPr id="25" name="组合 24"/>
          <p:cNvGrpSpPr/>
          <p:nvPr/>
        </p:nvGrpSpPr>
        <p:grpSpPr>
          <a:xfrm>
            <a:off x="5155549" y="2464069"/>
            <a:ext cx="1880900" cy="1880899"/>
            <a:chOff x="5155549" y="2464069"/>
            <a:chExt cx="1880900" cy="1880899"/>
          </a:xfrm>
        </p:grpSpPr>
        <p:sp>
          <p:nvSpPr>
            <p:cNvPr id="93" name="椭圆 92"/>
            <p:cNvSpPr/>
            <p:nvPr/>
          </p:nvSpPr>
          <p:spPr>
            <a:xfrm>
              <a:off x="5155549" y="2464069"/>
              <a:ext cx="1880900" cy="18808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5264445" y="2976510"/>
              <a:ext cx="1715406" cy="1015663"/>
            </a:xfrm>
            <a:prstGeom prst="rect">
              <a:avLst/>
            </a:prstGeom>
          </p:spPr>
          <p:txBody>
            <a:bodyPr wrap="none" anchor="ctr">
              <a:spAutoFit/>
            </a:bodyPr>
            <a:lstStyle/>
            <a:p>
              <a:pPr algn="ctr"/>
              <a:r>
                <a:rPr lang="en-US" altLang="zh-TW" sz="2000" b="1" dirty="0">
                  <a:solidFill>
                    <a:schemeClr val="bg1"/>
                  </a:solidFill>
                  <a:latin typeface="Microsoft YaHei UI" panose="020B0503020204020204" pitchFamily="34" charset="-122"/>
                  <a:ea typeface="Microsoft YaHei UI" panose="020B0503020204020204" pitchFamily="34" charset="-122"/>
                </a:rPr>
                <a:t>PBF Taiwan </a:t>
              </a:r>
            </a:p>
            <a:p>
              <a:pPr algn="ctr"/>
              <a:r>
                <a:rPr lang="en-US" altLang="zh-TW" sz="2000" b="1" dirty="0">
                  <a:solidFill>
                    <a:schemeClr val="bg1"/>
                  </a:solidFill>
                  <a:latin typeface="Microsoft YaHei UI" panose="020B0503020204020204" pitchFamily="34" charset="-122"/>
                  <a:ea typeface="Microsoft YaHei UI" panose="020B0503020204020204" pitchFamily="34" charset="-122"/>
                </a:rPr>
                <a:t>Business </a:t>
              </a:r>
            </a:p>
            <a:p>
              <a:pPr algn="ctr"/>
              <a:r>
                <a:rPr lang="en-US" altLang="zh-TW" sz="2000" b="1" dirty="0">
                  <a:solidFill>
                    <a:schemeClr val="bg1"/>
                  </a:solidFill>
                  <a:latin typeface="Microsoft YaHei UI" panose="020B0503020204020204" pitchFamily="34" charset="-122"/>
                  <a:ea typeface="Microsoft YaHei UI" panose="020B0503020204020204" pitchFamily="34" charset="-122"/>
                </a:rPr>
                <a:t>Unit</a:t>
              </a:r>
              <a:endParaRPr lang="zh-CN" altLang="en-US" sz="2000" b="1" dirty="0">
                <a:solidFill>
                  <a:schemeClr val="bg1"/>
                </a:solidFill>
                <a:latin typeface="Microsoft YaHei UI" panose="020B0503020204020204" pitchFamily="34" charset="-122"/>
                <a:ea typeface="Microsoft YaHei UI" panose="020B0503020204020204" pitchFamily="34" charset="-122"/>
              </a:endParaRPr>
            </a:p>
          </p:txBody>
        </p:sp>
      </p:grpSp>
      <p:sp>
        <p:nvSpPr>
          <p:cNvPr id="23" name="标题 1">
            <a:extLst>
              <a:ext uri="{FF2B5EF4-FFF2-40B4-BE49-F238E27FC236}">
                <a16:creationId xmlns:a16="http://schemas.microsoft.com/office/drawing/2014/main" id="{F5B5D7AD-5023-4B6E-A28B-D2B63F2DF4E3}"/>
              </a:ext>
            </a:extLst>
          </p:cNvPr>
          <p:cNvSpPr>
            <a:spLocks noGrp="1"/>
          </p:cNvSpPr>
          <p:nvPr>
            <p:ph type="title"/>
          </p:nvPr>
        </p:nvSpPr>
        <p:spPr>
          <a:xfrm>
            <a:off x="1077783" y="269350"/>
            <a:ext cx="11160000" cy="644525"/>
          </a:xfrm>
        </p:spPr>
        <p:txBody>
          <a:bodyPr>
            <a:normAutofit/>
          </a:bodyPr>
          <a:lstStyle/>
          <a:p>
            <a:r>
              <a:rPr lang="en-US" altLang="zh-TW" sz="4000" b="1" dirty="0">
                <a:solidFill>
                  <a:schemeClr val="accent5">
                    <a:lumMod val="75000"/>
                  </a:schemeClr>
                </a:solidFill>
                <a:latin typeface="Microsoft YaHei UI" panose="020B0503020204020204" pitchFamily="34" charset="-122"/>
                <a:ea typeface="Microsoft YaHei UI" panose="020B0503020204020204" pitchFamily="34" charset="-122"/>
              </a:rPr>
              <a:t>PBF Taiwan Business Unit</a:t>
            </a:r>
            <a:endParaRPr lang="en-US" altLang="zh-CN" sz="4000" b="1" dirty="0">
              <a:solidFill>
                <a:schemeClr val="accent5">
                  <a:lumMod val="75000"/>
                </a:schemeClr>
              </a:solidFill>
              <a:latin typeface="Microsoft YaHei UI" panose="020B0503020204020204" pitchFamily="34" charset="-122"/>
              <a:ea typeface="Microsoft YaHei UI" panose="020B0503020204020204" pitchFamily="34" charset="-122"/>
            </a:endParaRPr>
          </a:p>
        </p:txBody>
      </p:sp>
      <p:sp>
        <p:nvSpPr>
          <p:cNvPr id="27" name="矩形 26">
            <a:extLst>
              <a:ext uri="{FF2B5EF4-FFF2-40B4-BE49-F238E27FC236}">
                <a16:creationId xmlns:a16="http://schemas.microsoft.com/office/drawing/2014/main" id="{BCCDF741-8A69-42E4-AA7C-26CC2BB650DC}"/>
              </a:ext>
            </a:extLst>
          </p:cNvPr>
          <p:cNvSpPr/>
          <p:nvPr/>
        </p:nvSpPr>
        <p:spPr>
          <a:xfrm>
            <a:off x="1023788" y="888379"/>
            <a:ext cx="10775300" cy="523220"/>
          </a:xfrm>
          <a:prstGeom prst="rect">
            <a:avLst/>
          </a:prstGeom>
        </p:spPr>
        <p:txBody>
          <a:bodyPr wrap="square">
            <a:spAutoFit/>
          </a:bodyPr>
          <a:lstStyle/>
          <a:p>
            <a:r>
              <a:rPr lang="en-US" altLang="zh-TW" sz="2800" b="1" dirty="0">
                <a:latin typeface="Microsoft YaHei UI" panose="020B0503020204020204" pitchFamily="34" charset="-122"/>
                <a:ea typeface="Microsoft YaHei UI" panose="020B0503020204020204" pitchFamily="34" charset="-122"/>
              </a:rPr>
              <a:t>(A)</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Channel Development Strategy</a:t>
            </a:r>
          </a:p>
        </p:txBody>
      </p:sp>
      <p:grpSp>
        <p:nvGrpSpPr>
          <p:cNvPr id="6" name="群組 5">
            <a:extLst>
              <a:ext uri="{FF2B5EF4-FFF2-40B4-BE49-F238E27FC236}">
                <a16:creationId xmlns:a16="http://schemas.microsoft.com/office/drawing/2014/main" id="{E0D1E432-113E-41FE-8AB8-CF377B1974F2}"/>
              </a:ext>
            </a:extLst>
          </p:cNvPr>
          <p:cNvGrpSpPr/>
          <p:nvPr/>
        </p:nvGrpSpPr>
        <p:grpSpPr>
          <a:xfrm>
            <a:off x="258278" y="2538101"/>
            <a:ext cx="2005194" cy="1312778"/>
            <a:chOff x="416307" y="1866591"/>
            <a:chExt cx="2005194" cy="1233980"/>
          </a:xfrm>
        </p:grpSpPr>
        <p:sp>
          <p:nvSpPr>
            <p:cNvPr id="28" name="chenying0907 828">
              <a:extLst>
                <a:ext uri="{FF2B5EF4-FFF2-40B4-BE49-F238E27FC236}">
                  <a16:creationId xmlns:a16="http://schemas.microsoft.com/office/drawing/2014/main" id="{F7949010-F0C5-4C15-9BCD-F44CDF7CB588}"/>
                </a:ext>
              </a:extLst>
            </p:cNvPr>
            <p:cNvSpPr>
              <a:spLocks noEditPoints="1"/>
            </p:cNvSpPr>
            <p:nvPr/>
          </p:nvSpPr>
          <p:spPr bwMode="auto">
            <a:xfrm flipV="1">
              <a:off x="416307" y="1866591"/>
              <a:ext cx="1976095" cy="1233980"/>
            </a:xfrm>
            <a:custGeom>
              <a:avLst/>
              <a:gdLst/>
              <a:ahLst/>
              <a:cxnLst>
                <a:cxn ang="0">
                  <a:pos x="1208" y="1175"/>
                </a:cxn>
                <a:cxn ang="0">
                  <a:pos x="1095" y="1131"/>
                </a:cxn>
                <a:cxn ang="0">
                  <a:pos x="938" y="1062"/>
                </a:cxn>
                <a:cxn ang="0">
                  <a:pos x="899" y="1051"/>
                </a:cxn>
                <a:cxn ang="0">
                  <a:pos x="728" y="1088"/>
                </a:cxn>
                <a:cxn ang="0">
                  <a:pos x="531" y="1080"/>
                </a:cxn>
                <a:cxn ang="0">
                  <a:pos x="322" y="1026"/>
                </a:cxn>
                <a:cxn ang="0">
                  <a:pos x="161" y="920"/>
                </a:cxn>
                <a:cxn ang="0">
                  <a:pos x="51" y="762"/>
                </a:cxn>
                <a:cxn ang="0">
                  <a:pos x="8" y="609"/>
                </a:cxn>
                <a:cxn ang="0">
                  <a:pos x="4" y="424"/>
                </a:cxn>
                <a:cxn ang="0">
                  <a:pos x="39" y="285"/>
                </a:cxn>
                <a:cxn ang="0">
                  <a:pos x="97" y="185"/>
                </a:cxn>
                <a:cxn ang="0">
                  <a:pos x="167" y="114"/>
                </a:cxn>
                <a:cxn ang="0">
                  <a:pos x="255" y="62"/>
                </a:cxn>
                <a:cxn ang="0">
                  <a:pos x="439" y="14"/>
                </a:cxn>
                <a:cxn ang="0">
                  <a:pos x="700" y="5"/>
                </a:cxn>
                <a:cxn ang="0">
                  <a:pos x="714" y="7"/>
                </a:cxn>
                <a:cxn ang="0">
                  <a:pos x="803" y="0"/>
                </a:cxn>
                <a:cxn ang="0">
                  <a:pos x="994" y="43"/>
                </a:cxn>
                <a:cxn ang="0">
                  <a:pos x="1175" y="156"/>
                </a:cxn>
                <a:cxn ang="0">
                  <a:pos x="1247" y="243"/>
                </a:cxn>
                <a:cxn ang="0">
                  <a:pos x="1289" y="328"/>
                </a:cxn>
                <a:cxn ang="0">
                  <a:pos x="1324" y="456"/>
                </a:cxn>
                <a:cxn ang="0">
                  <a:pos x="1336" y="593"/>
                </a:cxn>
                <a:cxn ang="0">
                  <a:pos x="1319" y="726"/>
                </a:cxn>
                <a:cxn ang="0">
                  <a:pos x="1266" y="842"/>
                </a:cxn>
                <a:cxn ang="0">
                  <a:pos x="1204" y="907"/>
                </a:cxn>
                <a:cxn ang="0">
                  <a:pos x="1205" y="990"/>
                </a:cxn>
                <a:cxn ang="0">
                  <a:pos x="1239" y="1150"/>
                </a:cxn>
                <a:cxn ang="0">
                  <a:pos x="1234" y="1167"/>
                </a:cxn>
                <a:cxn ang="0">
                  <a:pos x="912" y="999"/>
                </a:cxn>
                <a:cxn ang="0">
                  <a:pos x="967" y="1032"/>
                </a:cxn>
                <a:cxn ang="0">
                  <a:pos x="1119" y="1098"/>
                </a:cxn>
                <a:cxn ang="0">
                  <a:pos x="1181" y="1067"/>
                </a:cxn>
                <a:cxn ang="0">
                  <a:pos x="1156" y="912"/>
                </a:cxn>
                <a:cxn ang="0">
                  <a:pos x="1170" y="893"/>
                </a:cxn>
                <a:cxn ang="0">
                  <a:pos x="1193" y="864"/>
                </a:cxn>
                <a:cxn ang="0">
                  <a:pos x="1262" y="762"/>
                </a:cxn>
                <a:cxn ang="0">
                  <a:pos x="1294" y="636"/>
                </a:cxn>
                <a:cxn ang="0">
                  <a:pos x="1293" y="502"/>
                </a:cxn>
                <a:cxn ang="0">
                  <a:pos x="1265" y="373"/>
                </a:cxn>
                <a:cxn ang="0">
                  <a:pos x="1214" y="265"/>
                </a:cxn>
                <a:cxn ang="0">
                  <a:pos x="1124" y="168"/>
                </a:cxn>
                <a:cxn ang="0">
                  <a:pos x="962" y="75"/>
                </a:cxn>
                <a:cxn ang="0">
                  <a:pos x="786" y="39"/>
                </a:cxn>
                <a:cxn ang="0">
                  <a:pos x="705" y="49"/>
                </a:cxn>
                <a:cxn ang="0">
                  <a:pos x="686" y="45"/>
                </a:cxn>
                <a:cxn ang="0">
                  <a:pos x="459" y="52"/>
                </a:cxn>
                <a:cxn ang="0">
                  <a:pos x="295" y="89"/>
                </a:cxn>
                <a:cxn ang="0">
                  <a:pos x="184" y="153"/>
                </a:cxn>
                <a:cxn ang="0">
                  <a:pos x="109" y="238"/>
                </a:cxn>
                <a:cxn ang="0">
                  <a:pos x="62" y="340"/>
                </a:cxn>
                <a:cxn ang="0">
                  <a:pos x="40" y="448"/>
                </a:cxn>
                <a:cxn ang="0">
                  <a:pos x="55" y="647"/>
                </a:cxn>
                <a:cxn ang="0">
                  <a:pos x="121" y="805"/>
                </a:cxn>
                <a:cxn ang="0">
                  <a:pos x="251" y="941"/>
                </a:cxn>
                <a:cxn ang="0">
                  <a:pos x="434" y="1017"/>
                </a:cxn>
                <a:cxn ang="0">
                  <a:pos x="592" y="1043"/>
                </a:cxn>
                <a:cxn ang="0">
                  <a:pos x="736" y="1045"/>
                </a:cxn>
                <a:cxn ang="0">
                  <a:pos x="890" y="1012"/>
                </a:cxn>
                <a:cxn ang="0">
                  <a:pos x="900" y="1005"/>
                </a:cxn>
              </a:cxnLst>
              <a:rect l="0" t="0" r="r" b="b"/>
              <a:pathLst>
                <a:path w="1336" h="1175">
                  <a:moveTo>
                    <a:pt x="1214" y="1175"/>
                  </a:moveTo>
                  <a:lnTo>
                    <a:pt x="1214" y="1175"/>
                  </a:lnTo>
                  <a:lnTo>
                    <a:pt x="1210" y="1175"/>
                  </a:lnTo>
                  <a:lnTo>
                    <a:pt x="1209" y="1175"/>
                  </a:lnTo>
                  <a:lnTo>
                    <a:pt x="1208" y="1175"/>
                  </a:lnTo>
                  <a:lnTo>
                    <a:pt x="1208" y="1175"/>
                  </a:lnTo>
                  <a:lnTo>
                    <a:pt x="1202" y="1174"/>
                  </a:lnTo>
                  <a:lnTo>
                    <a:pt x="1198" y="1173"/>
                  </a:lnTo>
                  <a:lnTo>
                    <a:pt x="1198" y="1173"/>
                  </a:lnTo>
                  <a:lnTo>
                    <a:pt x="1172" y="1162"/>
                  </a:lnTo>
                  <a:lnTo>
                    <a:pt x="1147" y="1152"/>
                  </a:lnTo>
                  <a:lnTo>
                    <a:pt x="1095" y="1131"/>
                  </a:lnTo>
                  <a:lnTo>
                    <a:pt x="1095" y="1131"/>
                  </a:lnTo>
                  <a:lnTo>
                    <a:pt x="1050" y="1113"/>
                  </a:lnTo>
                  <a:lnTo>
                    <a:pt x="1005" y="1095"/>
                  </a:lnTo>
                  <a:lnTo>
                    <a:pt x="982" y="1084"/>
                  </a:lnTo>
                  <a:lnTo>
                    <a:pt x="960" y="1073"/>
                  </a:lnTo>
                  <a:lnTo>
                    <a:pt x="938" y="1062"/>
                  </a:lnTo>
                  <a:lnTo>
                    <a:pt x="918" y="1048"/>
                  </a:lnTo>
                  <a:lnTo>
                    <a:pt x="911" y="1044"/>
                  </a:lnTo>
                  <a:lnTo>
                    <a:pt x="904" y="1048"/>
                  </a:lnTo>
                  <a:lnTo>
                    <a:pt x="904" y="1048"/>
                  </a:lnTo>
                  <a:lnTo>
                    <a:pt x="899" y="1051"/>
                  </a:lnTo>
                  <a:lnTo>
                    <a:pt x="899" y="1051"/>
                  </a:lnTo>
                  <a:lnTo>
                    <a:pt x="873" y="1061"/>
                  </a:lnTo>
                  <a:lnTo>
                    <a:pt x="847" y="1068"/>
                  </a:lnTo>
                  <a:lnTo>
                    <a:pt x="819" y="1075"/>
                  </a:lnTo>
                  <a:lnTo>
                    <a:pt x="789" y="1080"/>
                  </a:lnTo>
                  <a:lnTo>
                    <a:pt x="759" y="1084"/>
                  </a:lnTo>
                  <a:lnTo>
                    <a:pt x="728" y="1088"/>
                  </a:lnTo>
                  <a:lnTo>
                    <a:pt x="696" y="1090"/>
                  </a:lnTo>
                  <a:lnTo>
                    <a:pt x="664" y="1090"/>
                  </a:lnTo>
                  <a:lnTo>
                    <a:pt x="664" y="1090"/>
                  </a:lnTo>
                  <a:lnTo>
                    <a:pt x="620" y="1089"/>
                  </a:lnTo>
                  <a:lnTo>
                    <a:pt x="576" y="1086"/>
                  </a:lnTo>
                  <a:lnTo>
                    <a:pt x="531" y="1080"/>
                  </a:lnTo>
                  <a:lnTo>
                    <a:pt x="488" y="1073"/>
                  </a:lnTo>
                  <a:lnTo>
                    <a:pt x="445" y="1064"/>
                  </a:lnTo>
                  <a:lnTo>
                    <a:pt x="402" y="1052"/>
                  </a:lnTo>
                  <a:lnTo>
                    <a:pt x="361" y="1040"/>
                  </a:lnTo>
                  <a:lnTo>
                    <a:pt x="322" y="1026"/>
                  </a:lnTo>
                  <a:lnTo>
                    <a:pt x="322" y="1026"/>
                  </a:lnTo>
                  <a:lnTo>
                    <a:pt x="292" y="1012"/>
                  </a:lnTo>
                  <a:lnTo>
                    <a:pt x="263" y="997"/>
                  </a:lnTo>
                  <a:lnTo>
                    <a:pt x="235" y="980"/>
                  </a:lnTo>
                  <a:lnTo>
                    <a:pt x="209" y="962"/>
                  </a:lnTo>
                  <a:lnTo>
                    <a:pt x="184" y="942"/>
                  </a:lnTo>
                  <a:lnTo>
                    <a:pt x="161" y="920"/>
                  </a:lnTo>
                  <a:lnTo>
                    <a:pt x="138" y="898"/>
                  </a:lnTo>
                  <a:lnTo>
                    <a:pt x="117" y="873"/>
                  </a:lnTo>
                  <a:lnTo>
                    <a:pt x="99" y="847"/>
                  </a:lnTo>
                  <a:lnTo>
                    <a:pt x="81" y="820"/>
                  </a:lnTo>
                  <a:lnTo>
                    <a:pt x="66" y="792"/>
                  </a:lnTo>
                  <a:lnTo>
                    <a:pt x="51" y="762"/>
                  </a:lnTo>
                  <a:lnTo>
                    <a:pt x="39" y="732"/>
                  </a:lnTo>
                  <a:lnTo>
                    <a:pt x="28" y="700"/>
                  </a:lnTo>
                  <a:lnTo>
                    <a:pt x="19" y="668"/>
                  </a:lnTo>
                  <a:lnTo>
                    <a:pt x="12" y="634"/>
                  </a:lnTo>
                  <a:lnTo>
                    <a:pt x="12" y="634"/>
                  </a:lnTo>
                  <a:lnTo>
                    <a:pt x="8" y="609"/>
                  </a:lnTo>
                  <a:lnTo>
                    <a:pt x="5" y="582"/>
                  </a:lnTo>
                  <a:lnTo>
                    <a:pt x="2" y="554"/>
                  </a:lnTo>
                  <a:lnTo>
                    <a:pt x="1" y="524"/>
                  </a:lnTo>
                  <a:lnTo>
                    <a:pt x="0" y="492"/>
                  </a:lnTo>
                  <a:lnTo>
                    <a:pt x="1" y="459"/>
                  </a:lnTo>
                  <a:lnTo>
                    <a:pt x="4" y="424"/>
                  </a:lnTo>
                  <a:lnTo>
                    <a:pt x="9" y="389"/>
                  </a:lnTo>
                  <a:lnTo>
                    <a:pt x="16" y="354"/>
                  </a:lnTo>
                  <a:lnTo>
                    <a:pt x="21" y="337"/>
                  </a:lnTo>
                  <a:lnTo>
                    <a:pt x="26" y="320"/>
                  </a:lnTo>
                  <a:lnTo>
                    <a:pt x="33" y="303"/>
                  </a:lnTo>
                  <a:lnTo>
                    <a:pt x="39" y="285"/>
                  </a:lnTo>
                  <a:lnTo>
                    <a:pt x="46" y="267"/>
                  </a:lnTo>
                  <a:lnTo>
                    <a:pt x="54" y="251"/>
                  </a:lnTo>
                  <a:lnTo>
                    <a:pt x="64" y="234"/>
                  </a:lnTo>
                  <a:lnTo>
                    <a:pt x="74" y="218"/>
                  </a:lnTo>
                  <a:lnTo>
                    <a:pt x="84" y="201"/>
                  </a:lnTo>
                  <a:lnTo>
                    <a:pt x="97" y="185"/>
                  </a:lnTo>
                  <a:lnTo>
                    <a:pt x="109" y="169"/>
                  </a:lnTo>
                  <a:lnTo>
                    <a:pt x="123" y="154"/>
                  </a:lnTo>
                  <a:lnTo>
                    <a:pt x="138" y="139"/>
                  </a:lnTo>
                  <a:lnTo>
                    <a:pt x="153" y="125"/>
                  </a:lnTo>
                  <a:lnTo>
                    <a:pt x="153" y="125"/>
                  </a:lnTo>
                  <a:lnTo>
                    <a:pt x="167" y="114"/>
                  </a:lnTo>
                  <a:lnTo>
                    <a:pt x="180" y="103"/>
                  </a:lnTo>
                  <a:lnTo>
                    <a:pt x="195" y="94"/>
                  </a:lnTo>
                  <a:lnTo>
                    <a:pt x="209" y="86"/>
                  </a:lnTo>
                  <a:lnTo>
                    <a:pt x="224" y="76"/>
                  </a:lnTo>
                  <a:lnTo>
                    <a:pt x="239" y="69"/>
                  </a:lnTo>
                  <a:lnTo>
                    <a:pt x="255" y="62"/>
                  </a:lnTo>
                  <a:lnTo>
                    <a:pt x="270" y="56"/>
                  </a:lnTo>
                  <a:lnTo>
                    <a:pt x="303" y="43"/>
                  </a:lnTo>
                  <a:lnTo>
                    <a:pt x="336" y="34"/>
                  </a:lnTo>
                  <a:lnTo>
                    <a:pt x="369" y="26"/>
                  </a:lnTo>
                  <a:lnTo>
                    <a:pt x="403" y="20"/>
                  </a:lnTo>
                  <a:lnTo>
                    <a:pt x="439" y="14"/>
                  </a:lnTo>
                  <a:lnTo>
                    <a:pt x="473" y="11"/>
                  </a:lnTo>
                  <a:lnTo>
                    <a:pt x="507" y="8"/>
                  </a:lnTo>
                  <a:lnTo>
                    <a:pt x="541" y="6"/>
                  </a:lnTo>
                  <a:lnTo>
                    <a:pt x="607" y="5"/>
                  </a:lnTo>
                  <a:lnTo>
                    <a:pt x="669" y="5"/>
                  </a:lnTo>
                  <a:lnTo>
                    <a:pt x="700" y="5"/>
                  </a:lnTo>
                  <a:lnTo>
                    <a:pt x="700" y="5"/>
                  </a:lnTo>
                  <a:lnTo>
                    <a:pt x="704" y="5"/>
                  </a:lnTo>
                  <a:lnTo>
                    <a:pt x="708" y="6"/>
                  </a:lnTo>
                  <a:lnTo>
                    <a:pt x="711" y="7"/>
                  </a:lnTo>
                  <a:lnTo>
                    <a:pt x="714" y="7"/>
                  </a:lnTo>
                  <a:lnTo>
                    <a:pt x="714" y="7"/>
                  </a:lnTo>
                  <a:lnTo>
                    <a:pt x="732" y="4"/>
                  </a:lnTo>
                  <a:lnTo>
                    <a:pt x="749" y="2"/>
                  </a:lnTo>
                  <a:lnTo>
                    <a:pt x="768" y="1"/>
                  </a:lnTo>
                  <a:lnTo>
                    <a:pt x="787" y="0"/>
                  </a:lnTo>
                  <a:lnTo>
                    <a:pt x="787" y="0"/>
                  </a:lnTo>
                  <a:lnTo>
                    <a:pt x="803" y="0"/>
                  </a:lnTo>
                  <a:lnTo>
                    <a:pt x="821" y="1"/>
                  </a:lnTo>
                  <a:lnTo>
                    <a:pt x="856" y="5"/>
                  </a:lnTo>
                  <a:lnTo>
                    <a:pt x="891" y="11"/>
                  </a:lnTo>
                  <a:lnTo>
                    <a:pt x="926" y="21"/>
                  </a:lnTo>
                  <a:lnTo>
                    <a:pt x="960" y="31"/>
                  </a:lnTo>
                  <a:lnTo>
                    <a:pt x="994" y="43"/>
                  </a:lnTo>
                  <a:lnTo>
                    <a:pt x="1028" y="59"/>
                  </a:lnTo>
                  <a:lnTo>
                    <a:pt x="1060" y="75"/>
                  </a:lnTo>
                  <a:lnTo>
                    <a:pt x="1091" y="93"/>
                  </a:lnTo>
                  <a:lnTo>
                    <a:pt x="1121" y="112"/>
                  </a:lnTo>
                  <a:lnTo>
                    <a:pt x="1149" y="134"/>
                  </a:lnTo>
                  <a:lnTo>
                    <a:pt x="1175" y="156"/>
                  </a:lnTo>
                  <a:lnTo>
                    <a:pt x="1199" y="180"/>
                  </a:lnTo>
                  <a:lnTo>
                    <a:pt x="1210" y="192"/>
                  </a:lnTo>
                  <a:lnTo>
                    <a:pt x="1220" y="204"/>
                  </a:lnTo>
                  <a:lnTo>
                    <a:pt x="1230" y="217"/>
                  </a:lnTo>
                  <a:lnTo>
                    <a:pt x="1239" y="229"/>
                  </a:lnTo>
                  <a:lnTo>
                    <a:pt x="1247" y="243"/>
                  </a:lnTo>
                  <a:lnTo>
                    <a:pt x="1256" y="255"/>
                  </a:lnTo>
                  <a:lnTo>
                    <a:pt x="1256" y="255"/>
                  </a:lnTo>
                  <a:lnTo>
                    <a:pt x="1264" y="273"/>
                  </a:lnTo>
                  <a:lnTo>
                    <a:pt x="1272" y="290"/>
                  </a:lnTo>
                  <a:lnTo>
                    <a:pt x="1280" y="310"/>
                  </a:lnTo>
                  <a:lnTo>
                    <a:pt x="1289" y="328"/>
                  </a:lnTo>
                  <a:lnTo>
                    <a:pt x="1296" y="349"/>
                  </a:lnTo>
                  <a:lnTo>
                    <a:pt x="1302" y="370"/>
                  </a:lnTo>
                  <a:lnTo>
                    <a:pt x="1308" y="390"/>
                  </a:lnTo>
                  <a:lnTo>
                    <a:pt x="1314" y="412"/>
                  </a:lnTo>
                  <a:lnTo>
                    <a:pt x="1320" y="434"/>
                  </a:lnTo>
                  <a:lnTo>
                    <a:pt x="1324" y="456"/>
                  </a:lnTo>
                  <a:lnTo>
                    <a:pt x="1328" y="478"/>
                  </a:lnTo>
                  <a:lnTo>
                    <a:pt x="1331" y="501"/>
                  </a:lnTo>
                  <a:lnTo>
                    <a:pt x="1333" y="524"/>
                  </a:lnTo>
                  <a:lnTo>
                    <a:pt x="1335" y="547"/>
                  </a:lnTo>
                  <a:lnTo>
                    <a:pt x="1336" y="570"/>
                  </a:lnTo>
                  <a:lnTo>
                    <a:pt x="1336" y="593"/>
                  </a:lnTo>
                  <a:lnTo>
                    <a:pt x="1335" y="616"/>
                  </a:lnTo>
                  <a:lnTo>
                    <a:pt x="1334" y="638"/>
                  </a:lnTo>
                  <a:lnTo>
                    <a:pt x="1332" y="660"/>
                  </a:lnTo>
                  <a:lnTo>
                    <a:pt x="1328" y="683"/>
                  </a:lnTo>
                  <a:lnTo>
                    <a:pt x="1324" y="704"/>
                  </a:lnTo>
                  <a:lnTo>
                    <a:pt x="1319" y="726"/>
                  </a:lnTo>
                  <a:lnTo>
                    <a:pt x="1312" y="747"/>
                  </a:lnTo>
                  <a:lnTo>
                    <a:pt x="1305" y="767"/>
                  </a:lnTo>
                  <a:lnTo>
                    <a:pt x="1297" y="787"/>
                  </a:lnTo>
                  <a:lnTo>
                    <a:pt x="1288" y="806"/>
                  </a:lnTo>
                  <a:lnTo>
                    <a:pt x="1277" y="824"/>
                  </a:lnTo>
                  <a:lnTo>
                    <a:pt x="1266" y="842"/>
                  </a:lnTo>
                  <a:lnTo>
                    <a:pt x="1253" y="859"/>
                  </a:lnTo>
                  <a:lnTo>
                    <a:pt x="1239" y="875"/>
                  </a:lnTo>
                  <a:lnTo>
                    <a:pt x="1225" y="890"/>
                  </a:lnTo>
                  <a:lnTo>
                    <a:pt x="1208" y="904"/>
                  </a:lnTo>
                  <a:lnTo>
                    <a:pt x="1208" y="904"/>
                  </a:lnTo>
                  <a:lnTo>
                    <a:pt x="1204" y="907"/>
                  </a:lnTo>
                  <a:lnTo>
                    <a:pt x="1197" y="911"/>
                  </a:lnTo>
                  <a:lnTo>
                    <a:pt x="1197" y="918"/>
                  </a:lnTo>
                  <a:lnTo>
                    <a:pt x="1197" y="918"/>
                  </a:lnTo>
                  <a:lnTo>
                    <a:pt x="1198" y="937"/>
                  </a:lnTo>
                  <a:lnTo>
                    <a:pt x="1200" y="954"/>
                  </a:lnTo>
                  <a:lnTo>
                    <a:pt x="1205" y="990"/>
                  </a:lnTo>
                  <a:lnTo>
                    <a:pt x="1212" y="1026"/>
                  </a:lnTo>
                  <a:lnTo>
                    <a:pt x="1220" y="1061"/>
                  </a:lnTo>
                  <a:lnTo>
                    <a:pt x="1220" y="1061"/>
                  </a:lnTo>
                  <a:lnTo>
                    <a:pt x="1231" y="1104"/>
                  </a:lnTo>
                  <a:lnTo>
                    <a:pt x="1235" y="1127"/>
                  </a:lnTo>
                  <a:lnTo>
                    <a:pt x="1239" y="1150"/>
                  </a:lnTo>
                  <a:lnTo>
                    <a:pt x="1239" y="1150"/>
                  </a:lnTo>
                  <a:lnTo>
                    <a:pt x="1239" y="1154"/>
                  </a:lnTo>
                  <a:lnTo>
                    <a:pt x="1238" y="1159"/>
                  </a:lnTo>
                  <a:lnTo>
                    <a:pt x="1236" y="1163"/>
                  </a:lnTo>
                  <a:lnTo>
                    <a:pt x="1234" y="1167"/>
                  </a:lnTo>
                  <a:lnTo>
                    <a:pt x="1234" y="1167"/>
                  </a:lnTo>
                  <a:lnTo>
                    <a:pt x="1230" y="1170"/>
                  </a:lnTo>
                  <a:lnTo>
                    <a:pt x="1225" y="1173"/>
                  </a:lnTo>
                  <a:lnTo>
                    <a:pt x="1219" y="1175"/>
                  </a:lnTo>
                  <a:lnTo>
                    <a:pt x="1214" y="1175"/>
                  </a:lnTo>
                  <a:lnTo>
                    <a:pt x="1214" y="1175"/>
                  </a:lnTo>
                  <a:close/>
                  <a:moveTo>
                    <a:pt x="912" y="999"/>
                  </a:moveTo>
                  <a:lnTo>
                    <a:pt x="912" y="999"/>
                  </a:lnTo>
                  <a:lnTo>
                    <a:pt x="916" y="1000"/>
                  </a:lnTo>
                  <a:lnTo>
                    <a:pt x="920" y="1003"/>
                  </a:lnTo>
                  <a:lnTo>
                    <a:pt x="920" y="1003"/>
                  </a:lnTo>
                  <a:lnTo>
                    <a:pt x="944" y="1018"/>
                  </a:lnTo>
                  <a:lnTo>
                    <a:pt x="967" y="1032"/>
                  </a:lnTo>
                  <a:lnTo>
                    <a:pt x="992" y="1045"/>
                  </a:lnTo>
                  <a:lnTo>
                    <a:pt x="1017" y="1057"/>
                  </a:lnTo>
                  <a:lnTo>
                    <a:pt x="1043" y="1068"/>
                  </a:lnTo>
                  <a:lnTo>
                    <a:pt x="1069" y="1078"/>
                  </a:lnTo>
                  <a:lnTo>
                    <a:pt x="1119" y="1098"/>
                  </a:lnTo>
                  <a:lnTo>
                    <a:pt x="1119" y="1098"/>
                  </a:lnTo>
                  <a:lnTo>
                    <a:pt x="1173" y="1120"/>
                  </a:lnTo>
                  <a:lnTo>
                    <a:pt x="1195" y="1128"/>
                  </a:lnTo>
                  <a:lnTo>
                    <a:pt x="1189" y="1105"/>
                  </a:lnTo>
                  <a:lnTo>
                    <a:pt x="1189" y="1105"/>
                  </a:lnTo>
                  <a:lnTo>
                    <a:pt x="1181" y="1067"/>
                  </a:lnTo>
                  <a:lnTo>
                    <a:pt x="1181" y="1067"/>
                  </a:lnTo>
                  <a:lnTo>
                    <a:pt x="1172" y="1029"/>
                  </a:lnTo>
                  <a:lnTo>
                    <a:pt x="1165" y="990"/>
                  </a:lnTo>
                  <a:lnTo>
                    <a:pt x="1162" y="971"/>
                  </a:lnTo>
                  <a:lnTo>
                    <a:pt x="1158" y="951"/>
                  </a:lnTo>
                  <a:lnTo>
                    <a:pt x="1157" y="932"/>
                  </a:lnTo>
                  <a:lnTo>
                    <a:pt x="1156" y="912"/>
                  </a:lnTo>
                  <a:lnTo>
                    <a:pt x="1156" y="912"/>
                  </a:lnTo>
                  <a:lnTo>
                    <a:pt x="1156" y="907"/>
                  </a:lnTo>
                  <a:lnTo>
                    <a:pt x="1158" y="903"/>
                  </a:lnTo>
                  <a:lnTo>
                    <a:pt x="1161" y="899"/>
                  </a:lnTo>
                  <a:lnTo>
                    <a:pt x="1165" y="896"/>
                  </a:lnTo>
                  <a:lnTo>
                    <a:pt x="1170" y="893"/>
                  </a:lnTo>
                  <a:lnTo>
                    <a:pt x="1171" y="887"/>
                  </a:lnTo>
                  <a:lnTo>
                    <a:pt x="1171" y="887"/>
                  </a:lnTo>
                  <a:lnTo>
                    <a:pt x="1173" y="882"/>
                  </a:lnTo>
                  <a:lnTo>
                    <a:pt x="1177" y="878"/>
                  </a:lnTo>
                  <a:lnTo>
                    <a:pt x="1177" y="878"/>
                  </a:lnTo>
                  <a:lnTo>
                    <a:pt x="1193" y="864"/>
                  </a:lnTo>
                  <a:lnTo>
                    <a:pt x="1207" y="849"/>
                  </a:lnTo>
                  <a:lnTo>
                    <a:pt x="1220" y="833"/>
                  </a:lnTo>
                  <a:lnTo>
                    <a:pt x="1233" y="817"/>
                  </a:lnTo>
                  <a:lnTo>
                    <a:pt x="1243" y="799"/>
                  </a:lnTo>
                  <a:lnTo>
                    <a:pt x="1253" y="782"/>
                  </a:lnTo>
                  <a:lnTo>
                    <a:pt x="1262" y="762"/>
                  </a:lnTo>
                  <a:lnTo>
                    <a:pt x="1270" y="743"/>
                  </a:lnTo>
                  <a:lnTo>
                    <a:pt x="1276" y="723"/>
                  </a:lnTo>
                  <a:lnTo>
                    <a:pt x="1282" y="701"/>
                  </a:lnTo>
                  <a:lnTo>
                    <a:pt x="1287" y="681"/>
                  </a:lnTo>
                  <a:lnTo>
                    <a:pt x="1291" y="659"/>
                  </a:lnTo>
                  <a:lnTo>
                    <a:pt x="1294" y="636"/>
                  </a:lnTo>
                  <a:lnTo>
                    <a:pt x="1296" y="614"/>
                  </a:lnTo>
                  <a:lnTo>
                    <a:pt x="1297" y="592"/>
                  </a:lnTo>
                  <a:lnTo>
                    <a:pt x="1297" y="569"/>
                  </a:lnTo>
                  <a:lnTo>
                    <a:pt x="1296" y="546"/>
                  </a:lnTo>
                  <a:lnTo>
                    <a:pt x="1295" y="525"/>
                  </a:lnTo>
                  <a:lnTo>
                    <a:pt x="1293" y="502"/>
                  </a:lnTo>
                  <a:lnTo>
                    <a:pt x="1290" y="479"/>
                  </a:lnTo>
                  <a:lnTo>
                    <a:pt x="1286" y="457"/>
                  </a:lnTo>
                  <a:lnTo>
                    <a:pt x="1281" y="436"/>
                  </a:lnTo>
                  <a:lnTo>
                    <a:pt x="1276" y="414"/>
                  </a:lnTo>
                  <a:lnTo>
                    <a:pt x="1271" y="393"/>
                  </a:lnTo>
                  <a:lnTo>
                    <a:pt x="1265" y="373"/>
                  </a:lnTo>
                  <a:lnTo>
                    <a:pt x="1258" y="353"/>
                  </a:lnTo>
                  <a:lnTo>
                    <a:pt x="1250" y="334"/>
                  </a:lnTo>
                  <a:lnTo>
                    <a:pt x="1242" y="316"/>
                  </a:lnTo>
                  <a:lnTo>
                    <a:pt x="1233" y="298"/>
                  </a:lnTo>
                  <a:lnTo>
                    <a:pt x="1225" y="281"/>
                  </a:lnTo>
                  <a:lnTo>
                    <a:pt x="1214" y="265"/>
                  </a:lnTo>
                  <a:lnTo>
                    <a:pt x="1205" y="251"/>
                  </a:lnTo>
                  <a:lnTo>
                    <a:pt x="1205" y="251"/>
                  </a:lnTo>
                  <a:lnTo>
                    <a:pt x="1187" y="229"/>
                  </a:lnTo>
                  <a:lnTo>
                    <a:pt x="1169" y="208"/>
                  </a:lnTo>
                  <a:lnTo>
                    <a:pt x="1147" y="187"/>
                  </a:lnTo>
                  <a:lnTo>
                    <a:pt x="1124" y="168"/>
                  </a:lnTo>
                  <a:lnTo>
                    <a:pt x="1101" y="150"/>
                  </a:lnTo>
                  <a:lnTo>
                    <a:pt x="1075" y="132"/>
                  </a:lnTo>
                  <a:lnTo>
                    <a:pt x="1048" y="116"/>
                  </a:lnTo>
                  <a:lnTo>
                    <a:pt x="1020" y="101"/>
                  </a:lnTo>
                  <a:lnTo>
                    <a:pt x="991" y="88"/>
                  </a:lnTo>
                  <a:lnTo>
                    <a:pt x="962" y="75"/>
                  </a:lnTo>
                  <a:lnTo>
                    <a:pt x="932" y="65"/>
                  </a:lnTo>
                  <a:lnTo>
                    <a:pt x="902" y="56"/>
                  </a:lnTo>
                  <a:lnTo>
                    <a:pt x="872" y="49"/>
                  </a:lnTo>
                  <a:lnTo>
                    <a:pt x="843" y="44"/>
                  </a:lnTo>
                  <a:lnTo>
                    <a:pt x="815" y="41"/>
                  </a:lnTo>
                  <a:lnTo>
                    <a:pt x="786" y="39"/>
                  </a:lnTo>
                  <a:lnTo>
                    <a:pt x="786" y="39"/>
                  </a:lnTo>
                  <a:lnTo>
                    <a:pt x="765" y="40"/>
                  </a:lnTo>
                  <a:lnTo>
                    <a:pt x="744" y="42"/>
                  </a:lnTo>
                  <a:lnTo>
                    <a:pt x="725" y="45"/>
                  </a:lnTo>
                  <a:lnTo>
                    <a:pt x="705" y="49"/>
                  </a:lnTo>
                  <a:lnTo>
                    <a:pt x="705" y="49"/>
                  </a:lnTo>
                  <a:lnTo>
                    <a:pt x="700" y="50"/>
                  </a:lnTo>
                  <a:lnTo>
                    <a:pt x="700" y="50"/>
                  </a:lnTo>
                  <a:lnTo>
                    <a:pt x="695" y="49"/>
                  </a:lnTo>
                  <a:lnTo>
                    <a:pt x="690" y="47"/>
                  </a:lnTo>
                  <a:lnTo>
                    <a:pt x="686" y="45"/>
                  </a:lnTo>
                  <a:lnTo>
                    <a:pt x="686" y="45"/>
                  </a:lnTo>
                  <a:lnTo>
                    <a:pt x="633" y="44"/>
                  </a:lnTo>
                  <a:lnTo>
                    <a:pt x="633" y="44"/>
                  </a:lnTo>
                  <a:lnTo>
                    <a:pt x="575" y="45"/>
                  </a:lnTo>
                  <a:lnTo>
                    <a:pt x="516" y="47"/>
                  </a:lnTo>
                  <a:lnTo>
                    <a:pt x="488" y="49"/>
                  </a:lnTo>
                  <a:lnTo>
                    <a:pt x="459" y="52"/>
                  </a:lnTo>
                  <a:lnTo>
                    <a:pt x="430" y="56"/>
                  </a:lnTo>
                  <a:lnTo>
                    <a:pt x="402" y="60"/>
                  </a:lnTo>
                  <a:lnTo>
                    <a:pt x="374" y="65"/>
                  </a:lnTo>
                  <a:lnTo>
                    <a:pt x="348" y="71"/>
                  </a:lnTo>
                  <a:lnTo>
                    <a:pt x="321" y="79"/>
                  </a:lnTo>
                  <a:lnTo>
                    <a:pt x="295" y="89"/>
                  </a:lnTo>
                  <a:lnTo>
                    <a:pt x="270" y="99"/>
                  </a:lnTo>
                  <a:lnTo>
                    <a:pt x="245" y="111"/>
                  </a:lnTo>
                  <a:lnTo>
                    <a:pt x="223" y="125"/>
                  </a:lnTo>
                  <a:lnTo>
                    <a:pt x="200" y="140"/>
                  </a:lnTo>
                  <a:lnTo>
                    <a:pt x="200" y="140"/>
                  </a:lnTo>
                  <a:lnTo>
                    <a:pt x="184" y="153"/>
                  </a:lnTo>
                  <a:lnTo>
                    <a:pt x="169" y="165"/>
                  </a:lnTo>
                  <a:lnTo>
                    <a:pt x="156" y="179"/>
                  </a:lnTo>
                  <a:lnTo>
                    <a:pt x="142" y="193"/>
                  </a:lnTo>
                  <a:lnTo>
                    <a:pt x="131" y="208"/>
                  </a:lnTo>
                  <a:lnTo>
                    <a:pt x="119" y="223"/>
                  </a:lnTo>
                  <a:lnTo>
                    <a:pt x="109" y="238"/>
                  </a:lnTo>
                  <a:lnTo>
                    <a:pt x="99" y="254"/>
                  </a:lnTo>
                  <a:lnTo>
                    <a:pt x="90" y="271"/>
                  </a:lnTo>
                  <a:lnTo>
                    <a:pt x="82" y="287"/>
                  </a:lnTo>
                  <a:lnTo>
                    <a:pt x="74" y="305"/>
                  </a:lnTo>
                  <a:lnTo>
                    <a:pt x="68" y="321"/>
                  </a:lnTo>
                  <a:lnTo>
                    <a:pt x="62" y="340"/>
                  </a:lnTo>
                  <a:lnTo>
                    <a:pt x="56" y="357"/>
                  </a:lnTo>
                  <a:lnTo>
                    <a:pt x="52" y="375"/>
                  </a:lnTo>
                  <a:lnTo>
                    <a:pt x="48" y="393"/>
                  </a:lnTo>
                  <a:lnTo>
                    <a:pt x="45" y="412"/>
                  </a:lnTo>
                  <a:lnTo>
                    <a:pt x="42" y="431"/>
                  </a:lnTo>
                  <a:lnTo>
                    <a:pt x="40" y="448"/>
                  </a:lnTo>
                  <a:lnTo>
                    <a:pt x="39" y="467"/>
                  </a:lnTo>
                  <a:lnTo>
                    <a:pt x="38" y="504"/>
                  </a:lnTo>
                  <a:lnTo>
                    <a:pt x="39" y="541"/>
                  </a:lnTo>
                  <a:lnTo>
                    <a:pt x="43" y="577"/>
                  </a:lnTo>
                  <a:lnTo>
                    <a:pt x="48" y="612"/>
                  </a:lnTo>
                  <a:lnTo>
                    <a:pt x="55" y="647"/>
                  </a:lnTo>
                  <a:lnTo>
                    <a:pt x="65" y="679"/>
                  </a:lnTo>
                  <a:lnTo>
                    <a:pt x="65" y="679"/>
                  </a:lnTo>
                  <a:lnTo>
                    <a:pt x="77" y="713"/>
                  </a:lnTo>
                  <a:lnTo>
                    <a:pt x="90" y="745"/>
                  </a:lnTo>
                  <a:lnTo>
                    <a:pt x="105" y="776"/>
                  </a:lnTo>
                  <a:lnTo>
                    <a:pt x="121" y="805"/>
                  </a:lnTo>
                  <a:lnTo>
                    <a:pt x="139" y="831"/>
                  </a:lnTo>
                  <a:lnTo>
                    <a:pt x="159" y="856"/>
                  </a:lnTo>
                  <a:lnTo>
                    <a:pt x="179" y="880"/>
                  </a:lnTo>
                  <a:lnTo>
                    <a:pt x="201" y="902"/>
                  </a:lnTo>
                  <a:lnTo>
                    <a:pt x="225" y="922"/>
                  </a:lnTo>
                  <a:lnTo>
                    <a:pt x="251" y="941"/>
                  </a:lnTo>
                  <a:lnTo>
                    <a:pt x="277" y="957"/>
                  </a:lnTo>
                  <a:lnTo>
                    <a:pt x="305" y="973"/>
                  </a:lnTo>
                  <a:lnTo>
                    <a:pt x="335" y="986"/>
                  </a:lnTo>
                  <a:lnTo>
                    <a:pt x="367" y="998"/>
                  </a:lnTo>
                  <a:lnTo>
                    <a:pt x="400" y="1008"/>
                  </a:lnTo>
                  <a:lnTo>
                    <a:pt x="434" y="1017"/>
                  </a:lnTo>
                  <a:lnTo>
                    <a:pt x="434" y="1017"/>
                  </a:lnTo>
                  <a:lnTo>
                    <a:pt x="468" y="1025"/>
                  </a:lnTo>
                  <a:lnTo>
                    <a:pt x="500" y="1031"/>
                  </a:lnTo>
                  <a:lnTo>
                    <a:pt x="533" y="1036"/>
                  </a:lnTo>
                  <a:lnTo>
                    <a:pt x="562" y="1040"/>
                  </a:lnTo>
                  <a:lnTo>
                    <a:pt x="592" y="1043"/>
                  </a:lnTo>
                  <a:lnTo>
                    <a:pt x="622" y="1045"/>
                  </a:lnTo>
                  <a:lnTo>
                    <a:pt x="650" y="1046"/>
                  </a:lnTo>
                  <a:lnTo>
                    <a:pt x="678" y="1047"/>
                  </a:lnTo>
                  <a:lnTo>
                    <a:pt x="678" y="1047"/>
                  </a:lnTo>
                  <a:lnTo>
                    <a:pt x="707" y="1046"/>
                  </a:lnTo>
                  <a:lnTo>
                    <a:pt x="736" y="1045"/>
                  </a:lnTo>
                  <a:lnTo>
                    <a:pt x="764" y="1042"/>
                  </a:lnTo>
                  <a:lnTo>
                    <a:pt x="791" y="1038"/>
                  </a:lnTo>
                  <a:lnTo>
                    <a:pt x="817" y="1033"/>
                  </a:lnTo>
                  <a:lnTo>
                    <a:pt x="842" y="1028"/>
                  </a:lnTo>
                  <a:lnTo>
                    <a:pt x="866" y="1020"/>
                  </a:lnTo>
                  <a:lnTo>
                    <a:pt x="890" y="1012"/>
                  </a:lnTo>
                  <a:lnTo>
                    <a:pt x="890" y="1012"/>
                  </a:lnTo>
                  <a:lnTo>
                    <a:pt x="892" y="1011"/>
                  </a:lnTo>
                  <a:lnTo>
                    <a:pt x="895" y="1010"/>
                  </a:lnTo>
                  <a:lnTo>
                    <a:pt x="897" y="1007"/>
                  </a:lnTo>
                  <a:lnTo>
                    <a:pt x="897" y="1007"/>
                  </a:lnTo>
                  <a:lnTo>
                    <a:pt x="900" y="1005"/>
                  </a:lnTo>
                  <a:lnTo>
                    <a:pt x="903" y="1002"/>
                  </a:lnTo>
                  <a:lnTo>
                    <a:pt x="912" y="999"/>
                  </a:lnTo>
                  <a:lnTo>
                    <a:pt x="912" y="999"/>
                  </a:lnTo>
                  <a:close/>
                </a:path>
              </a:pathLst>
            </a:custGeom>
            <a:solidFill>
              <a:srgbClr val="456975"/>
            </a:solidFill>
            <a:ln w="9525">
              <a:noFill/>
              <a:round/>
              <a:headEnd/>
              <a:tailEnd/>
            </a:ln>
          </p:spPr>
          <p:txBody>
            <a:bodyPr vert="horz" wrap="square" lIns="325120" tIns="162560" rIns="325120" bIns="162560" numCol="1" anchor="t" anchorCtr="0" compatLnSpc="1">
              <a:prstTxWarp prst="textNoShape">
                <a:avLst/>
              </a:prstTxWarp>
            </a:bodyPr>
            <a:lstStyle/>
            <a:p>
              <a:endParaRPr lang="zh-CN" altLang="en-US" sz="6400" dirty="0">
                <a:latin typeface="Microsoft YaHei UI" panose="020B0503020204020204" pitchFamily="34" charset="-122"/>
                <a:ea typeface="Microsoft YaHei UI" panose="020B0503020204020204" pitchFamily="34" charset="-122"/>
              </a:endParaRPr>
            </a:p>
          </p:txBody>
        </p:sp>
        <p:sp>
          <p:nvSpPr>
            <p:cNvPr id="29" name="文字方塊 28">
              <a:extLst>
                <a:ext uri="{FF2B5EF4-FFF2-40B4-BE49-F238E27FC236}">
                  <a16:creationId xmlns:a16="http://schemas.microsoft.com/office/drawing/2014/main" id="{DC777D67-CC66-4C09-8398-345715695505}"/>
                </a:ext>
              </a:extLst>
            </p:cNvPr>
            <p:cNvSpPr txBox="1"/>
            <p:nvPr/>
          </p:nvSpPr>
          <p:spPr>
            <a:xfrm rot="10800000" flipV="1">
              <a:off x="528253" y="2180442"/>
              <a:ext cx="1893248" cy="723256"/>
            </a:xfrm>
            <a:prstGeom prst="rect">
              <a:avLst/>
            </a:prstGeom>
            <a:noFill/>
          </p:spPr>
          <p:txBody>
            <a:bodyPr wrap="square" rtlCol="0">
              <a:spAutoFit/>
            </a:bodyPr>
            <a:lstStyle/>
            <a:p>
              <a:r>
                <a:rPr lang="en-US" altLang="zh-TW" sz="1100" dirty="0">
                  <a:solidFill>
                    <a:srgbClr val="456975"/>
                  </a:solidFill>
                  <a:latin typeface="Microsoft YaHei UI" panose="020B0503020204020204" pitchFamily="34" charset="-122"/>
                  <a:ea typeface="Microsoft YaHei UI" panose="020B0503020204020204" pitchFamily="34" charset="-122"/>
                </a:rPr>
                <a:t>Applying chlorhexidine API Technology and Develop a Series of Antiseptics Product Line </a:t>
              </a:r>
              <a:endParaRPr lang="zh-TW" altLang="en-US" sz="1100" dirty="0">
                <a:solidFill>
                  <a:srgbClr val="456975"/>
                </a:solidFill>
                <a:latin typeface="Microsoft YaHei UI" panose="020B0503020204020204" pitchFamily="34" charset="-122"/>
                <a:ea typeface="Microsoft YaHei UI" panose="020B0503020204020204" pitchFamily="34" charset="-122"/>
              </a:endParaRPr>
            </a:p>
          </p:txBody>
        </p:sp>
      </p:grpSp>
      <p:sp>
        <p:nvSpPr>
          <p:cNvPr id="30" name="îŝḷîḓé-Freeform: Shape 2">
            <a:extLst>
              <a:ext uri="{FF2B5EF4-FFF2-40B4-BE49-F238E27FC236}">
                <a16:creationId xmlns:a16="http://schemas.microsoft.com/office/drawing/2014/main" id="{B5164BB4-ACBA-495E-A1BB-1DF29A9C7844}"/>
              </a:ext>
            </a:extLst>
          </p:cNvPr>
          <p:cNvSpPr>
            <a:spLocks/>
          </p:cNvSpPr>
          <p:nvPr/>
        </p:nvSpPr>
        <p:spPr bwMode="auto">
          <a:xfrm>
            <a:off x="297822" y="191964"/>
            <a:ext cx="718098"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8" y="0"/>
                </a:moveTo>
                <a:cubicBezTo>
                  <a:pt x="7321" y="0"/>
                  <a:pt x="4802" y="1061"/>
                  <a:pt x="2881" y="3185"/>
                </a:cubicBezTo>
                <a:cubicBezTo>
                  <a:pt x="-961" y="7433"/>
                  <a:pt x="-961" y="14319"/>
                  <a:pt x="2881" y="18566"/>
                </a:cubicBezTo>
                <a:cubicBezTo>
                  <a:pt x="4162" y="19983"/>
                  <a:pt x="5714" y="20915"/>
                  <a:pt x="7349" y="21387"/>
                </a:cubicBezTo>
                <a:cubicBezTo>
                  <a:pt x="7502" y="20105"/>
                  <a:pt x="7606" y="18839"/>
                  <a:pt x="7040" y="17627"/>
                </a:cubicBezTo>
                <a:cubicBezTo>
                  <a:pt x="6734" y="16971"/>
                  <a:pt x="6508" y="15994"/>
                  <a:pt x="6456" y="15252"/>
                </a:cubicBezTo>
                <a:cubicBezTo>
                  <a:pt x="6401" y="14476"/>
                  <a:pt x="6337" y="13689"/>
                  <a:pt x="6443" y="12919"/>
                </a:cubicBezTo>
                <a:cubicBezTo>
                  <a:pt x="6519" y="12364"/>
                  <a:pt x="6597" y="11933"/>
                  <a:pt x="7092" y="11661"/>
                </a:cubicBezTo>
                <a:cubicBezTo>
                  <a:pt x="7371" y="11509"/>
                  <a:pt x="7879" y="11601"/>
                  <a:pt x="7981" y="11271"/>
                </a:cubicBezTo>
                <a:cubicBezTo>
                  <a:pt x="8218" y="10496"/>
                  <a:pt x="8931" y="10470"/>
                  <a:pt x="9550" y="10696"/>
                </a:cubicBezTo>
                <a:cubicBezTo>
                  <a:pt x="9537" y="9892"/>
                  <a:pt x="10640" y="9462"/>
                  <a:pt x="11187" y="9814"/>
                </a:cubicBezTo>
                <a:cubicBezTo>
                  <a:pt x="11217" y="8792"/>
                  <a:pt x="11241" y="7794"/>
                  <a:pt x="11299" y="6770"/>
                </a:cubicBezTo>
                <a:cubicBezTo>
                  <a:pt x="11331" y="6199"/>
                  <a:pt x="11040" y="4873"/>
                  <a:pt x="11691" y="4630"/>
                </a:cubicBezTo>
                <a:cubicBezTo>
                  <a:pt x="12334" y="4389"/>
                  <a:pt x="12636" y="5057"/>
                  <a:pt x="12665" y="5661"/>
                </a:cubicBezTo>
                <a:cubicBezTo>
                  <a:pt x="12687" y="6109"/>
                  <a:pt x="12630" y="6559"/>
                  <a:pt x="12621" y="7008"/>
                </a:cubicBezTo>
                <a:cubicBezTo>
                  <a:pt x="12615" y="7348"/>
                  <a:pt x="12656" y="7708"/>
                  <a:pt x="12632" y="8051"/>
                </a:cubicBezTo>
                <a:cubicBezTo>
                  <a:pt x="12567" y="8966"/>
                  <a:pt x="12574" y="9833"/>
                  <a:pt x="12541" y="10751"/>
                </a:cubicBezTo>
                <a:cubicBezTo>
                  <a:pt x="12523" y="11234"/>
                  <a:pt x="12603" y="11706"/>
                  <a:pt x="12603" y="12187"/>
                </a:cubicBezTo>
                <a:cubicBezTo>
                  <a:pt x="12603" y="12720"/>
                  <a:pt x="12787" y="12862"/>
                  <a:pt x="13052" y="13278"/>
                </a:cubicBezTo>
                <a:cubicBezTo>
                  <a:pt x="13598" y="14135"/>
                  <a:pt x="13067" y="14687"/>
                  <a:pt x="12834" y="15484"/>
                </a:cubicBezTo>
                <a:cubicBezTo>
                  <a:pt x="12622" y="16211"/>
                  <a:pt x="12162" y="16649"/>
                  <a:pt x="11725" y="17205"/>
                </a:cubicBezTo>
                <a:cubicBezTo>
                  <a:pt x="11085" y="18018"/>
                  <a:pt x="11420" y="19826"/>
                  <a:pt x="11447" y="20807"/>
                </a:cubicBezTo>
                <a:cubicBezTo>
                  <a:pt x="11454" y="21060"/>
                  <a:pt x="11442" y="21335"/>
                  <a:pt x="11436" y="21600"/>
                </a:cubicBezTo>
                <a:cubicBezTo>
                  <a:pt x="13398" y="21244"/>
                  <a:pt x="15284" y="20239"/>
                  <a:pt x="16796" y="18566"/>
                </a:cubicBezTo>
                <a:cubicBezTo>
                  <a:pt x="20638" y="14319"/>
                  <a:pt x="20638" y="7433"/>
                  <a:pt x="16796" y="3185"/>
                </a:cubicBezTo>
                <a:cubicBezTo>
                  <a:pt x="14875" y="1061"/>
                  <a:pt x="12356" y="0"/>
                  <a:pt x="9838" y="0"/>
                </a:cubicBezTo>
                <a:close/>
              </a:path>
            </a:pathLst>
          </a:custGeom>
          <a:solidFill>
            <a:schemeClr val="accent5">
              <a:lumMod val="75000"/>
            </a:schemeClr>
          </a:solidFill>
          <a:ln>
            <a:noFill/>
          </a:ln>
          <a:effectLst/>
        </p:spPr>
        <p:txBody>
          <a:bodyPr anchor="ctr"/>
          <a:lstStyle/>
          <a:p>
            <a:pPr algn="ctr"/>
            <a:endParaRPr dirty="0"/>
          </a:p>
        </p:txBody>
      </p:sp>
    </p:spTree>
    <p:custDataLst>
      <p:tags r:id="rId1"/>
    </p:custDataLst>
    <p:extLst>
      <p:ext uri="{BB962C8B-B14F-4D97-AF65-F5344CB8AC3E}">
        <p14:creationId xmlns:p14="http://schemas.microsoft.com/office/powerpoint/2010/main" val="2454345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84"/>
                                        </p:tgtEl>
                                        <p:attrNameLst>
                                          <p:attrName>style.visibility</p:attrName>
                                        </p:attrNameLst>
                                      </p:cBhvr>
                                      <p:to>
                                        <p:strVal val="visible"/>
                                      </p:to>
                                    </p:set>
                                    <p:animScale>
                                      <p:cBhvr>
                                        <p:cTn id="14" dur="1000" decel="50000" fill="hold">
                                          <p:stCondLst>
                                            <p:cond delay="0"/>
                                          </p:stCondLst>
                                        </p:cTn>
                                        <p:tgtEl>
                                          <p:spTgt spid="8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84"/>
                                        </p:tgtEl>
                                        <p:attrNameLst>
                                          <p:attrName>ppt_x</p:attrName>
                                          <p:attrName>ppt_y</p:attrName>
                                        </p:attrNameLst>
                                      </p:cBhvr>
                                    </p:animMotion>
                                    <p:animEffect transition="in" filter="fade">
                                      <p:cBhvr>
                                        <p:cTn id="16" dur="1000"/>
                                        <p:tgtEl>
                                          <p:spTgt spid="84"/>
                                        </p:tgtEl>
                                      </p:cBhvr>
                                    </p:animEffect>
                                  </p:childTnLst>
                                </p:cTn>
                              </p:par>
                              <p:par>
                                <p:cTn id="17" presetID="52" presetClass="entr" presetSubtype="0" fill="hold" grpId="0" nodeType="withEffect">
                                  <p:stCondLst>
                                    <p:cond delay="500"/>
                                  </p:stCondLst>
                                  <p:childTnLst>
                                    <p:set>
                                      <p:cBhvr>
                                        <p:cTn id="18" dur="1" fill="hold">
                                          <p:stCondLst>
                                            <p:cond delay="0"/>
                                          </p:stCondLst>
                                        </p:cTn>
                                        <p:tgtEl>
                                          <p:spTgt spid="86"/>
                                        </p:tgtEl>
                                        <p:attrNameLst>
                                          <p:attrName>style.visibility</p:attrName>
                                        </p:attrNameLst>
                                      </p:cBhvr>
                                      <p:to>
                                        <p:strVal val="visible"/>
                                      </p:to>
                                    </p:set>
                                    <p:animScale>
                                      <p:cBhvr>
                                        <p:cTn id="19" dur="1000" decel="50000" fill="hold">
                                          <p:stCondLst>
                                            <p:cond delay="0"/>
                                          </p:stCondLst>
                                        </p:cTn>
                                        <p:tgtEl>
                                          <p:spTgt spid="8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86"/>
                                        </p:tgtEl>
                                        <p:attrNameLst>
                                          <p:attrName>ppt_x</p:attrName>
                                          <p:attrName>ppt_y</p:attrName>
                                        </p:attrNameLst>
                                      </p:cBhvr>
                                    </p:animMotion>
                                    <p:animEffect transition="in" filter="fade">
                                      <p:cBhvr>
                                        <p:cTn id="21" dur="1000"/>
                                        <p:tgtEl>
                                          <p:spTgt spid="86"/>
                                        </p:tgtEl>
                                      </p:cBhvr>
                                    </p:animEffect>
                                  </p:childTnLst>
                                </p:cTn>
                              </p:par>
                              <p:par>
                                <p:cTn id="22" presetID="52" presetClass="entr" presetSubtype="0" fill="hold" grpId="0" nodeType="withEffect">
                                  <p:stCondLst>
                                    <p:cond delay="1000"/>
                                  </p:stCondLst>
                                  <p:childTnLst>
                                    <p:set>
                                      <p:cBhvr>
                                        <p:cTn id="23" dur="1" fill="hold">
                                          <p:stCondLst>
                                            <p:cond delay="0"/>
                                          </p:stCondLst>
                                        </p:cTn>
                                        <p:tgtEl>
                                          <p:spTgt spid="87"/>
                                        </p:tgtEl>
                                        <p:attrNameLst>
                                          <p:attrName>style.visibility</p:attrName>
                                        </p:attrNameLst>
                                      </p:cBhvr>
                                      <p:to>
                                        <p:strVal val="visible"/>
                                      </p:to>
                                    </p:set>
                                    <p:animScale>
                                      <p:cBhvr>
                                        <p:cTn id="24" dur="1000" decel="50000" fill="hold">
                                          <p:stCondLst>
                                            <p:cond delay="0"/>
                                          </p:stCondLst>
                                        </p:cTn>
                                        <p:tgtEl>
                                          <p:spTgt spid="8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87"/>
                                        </p:tgtEl>
                                        <p:attrNameLst>
                                          <p:attrName>ppt_x</p:attrName>
                                          <p:attrName>ppt_y</p:attrName>
                                        </p:attrNameLst>
                                      </p:cBhvr>
                                    </p:animMotion>
                                    <p:animEffect transition="in" filter="fade">
                                      <p:cBhvr>
                                        <p:cTn id="26" dur="1000"/>
                                        <p:tgtEl>
                                          <p:spTgt spid="87"/>
                                        </p:tgtEl>
                                      </p:cBhvr>
                                    </p:animEffect>
                                  </p:childTnLst>
                                </p:cTn>
                              </p:par>
                              <p:par>
                                <p:cTn id="27" presetID="52" presetClass="entr" presetSubtype="0" fill="hold" grpId="0" nodeType="withEffect">
                                  <p:stCondLst>
                                    <p:cond delay="1500"/>
                                  </p:stCondLst>
                                  <p:childTnLst>
                                    <p:set>
                                      <p:cBhvr>
                                        <p:cTn id="28" dur="1" fill="hold">
                                          <p:stCondLst>
                                            <p:cond delay="0"/>
                                          </p:stCondLst>
                                        </p:cTn>
                                        <p:tgtEl>
                                          <p:spTgt spid="85"/>
                                        </p:tgtEl>
                                        <p:attrNameLst>
                                          <p:attrName>style.visibility</p:attrName>
                                        </p:attrNameLst>
                                      </p:cBhvr>
                                      <p:to>
                                        <p:strVal val="visible"/>
                                      </p:to>
                                    </p:set>
                                    <p:animScale>
                                      <p:cBhvr>
                                        <p:cTn id="29" dur="1000" decel="50000" fill="hold">
                                          <p:stCondLst>
                                            <p:cond delay="0"/>
                                          </p:stCondLst>
                                        </p:cTn>
                                        <p:tgtEl>
                                          <p:spTgt spid="8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85"/>
                                        </p:tgtEl>
                                        <p:attrNameLst>
                                          <p:attrName>ppt_x</p:attrName>
                                          <p:attrName>ppt_y</p:attrName>
                                        </p:attrNameLst>
                                      </p:cBhvr>
                                    </p:animMotion>
                                    <p:animEffect transition="in" filter="fade">
                                      <p:cBhvr>
                                        <p:cTn id="31" dur="1000"/>
                                        <p:tgtEl>
                                          <p:spTgt spid="8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96"/>
                                        </p:tgtEl>
                                        <p:attrNameLst>
                                          <p:attrName>style.visibility</p:attrName>
                                        </p:attrNameLst>
                                      </p:cBhvr>
                                      <p:to>
                                        <p:strVal val="visible"/>
                                      </p:to>
                                    </p:set>
                                    <p:anim calcmode="lin" valueType="num">
                                      <p:cBhvr additive="base">
                                        <p:cTn id="41" dur="500" fill="hold"/>
                                        <p:tgtEl>
                                          <p:spTgt spid="96"/>
                                        </p:tgtEl>
                                        <p:attrNameLst>
                                          <p:attrName>ppt_x</p:attrName>
                                        </p:attrNameLst>
                                      </p:cBhvr>
                                      <p:tavLst>
                                        <p:tav tm="0">
                                          <p:val>
                                            <p:strVal val="0-#ppt_w/2"/>
                                          </p:val>
                                        </p:tav>
                                        <p:tav tm="100000">
                                          <p:val>
                                            <p:strVal val="#ppt_x"/>
                                          </p:val>
                                        </p:tav>
                                      </p:tavLst>
                                    </p:anim>
                                    <p:anim calcmode="lin" valueType="num">
                                      <p:cBhvr additive="base">
                                        <p:cTn id="42" dur="500" fill="hold"/>
                                        <p:tgtEl>
                                          <p:spTgt spid="96"/>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250"/>
                                  </p:stCondLst>
                                  <p:childTnLst>
                                    <p:set>
                                      <p:cBhvr>
                                        <p:cTn id="44" dur="1" fill="hold">
                                          <p:stCondLst>
                                            <p:cond delay="0"/>
                                          </p:stCondLst>
                                        </p:cTn>
                                        <p:tgtEl>
                                          <p:spTgt spid="94"/>
                                        </p:tgtEl>
                                        <p:attrNameLst>
                                          <p:attrName>style.visibility</p:attrName>
                                        </p:attrNameLst>
                                      </p:cBhvr>
                                      <p:to>
                                        <p:strVal val="visible"/>
                                      </p:to>
                                    </p:set>
                                    <p:anim calcmode="lin" valueType="num">
                                      <p:cBhvr additive="base">
                                        <p:cTn id="45" dur="500" fill="hold"/>
                                        <p:tgtEl>
                                          <p:spTgt spid="94"/>
                                        </p:tgtEl>
                                        <p:attrNameLst>
                                          <p:attrName>ppt_x</p:attrName>
                                        </p:attrNameLst>
                                      </p:cBhvr>
                                      <p:tavLst>
                                        <p:tav tm="0">
                                          <p:val>
                                            <p:strVal val="1+#ppt_w/2"/>
                                          </p:val>
                                        </p:tav>
                                        <p:tav tm="100000">
                                          <p:val>
                                            <p:strVal val="#ppt_x"/>
                                          </p:val>
                                        </p:tav>
                                      </p:tavLst>
                                    </p:anim>
                                    <p:anim calcmode="lin" valueType="num">
                                      <p:cBhvr additive="base">
                                        <p:cTn id="46" dur="500" fill="hold"/>
                                        <p:tgtEl>
                                          <p:spTgt spid="94"/>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500"/>
                                  </p:stCondLst>
                                  <p:childTnLst>
                                    <p:set>
                                      <p:cBhvr>
                                        <p:cTn id="48" dur="1" fill="hold">
                                          <p:stCondLst>
                                            <p:cond delay="0"/>
                                          </p:stCondLst>
                                        </p:cTn>
                                        <p:tgtEl>
                                          <p:spTgt spid="97"/>
                                        </p:tgtEl>
                                        <p:attrNameLst>
                                          <p:attrName>style.visibility</p:attrName>
                                        </p:attrNameLst>
                                      </p:cBhvr>
                                      <p:to>
                                        <p:strVal val="visible"/>
                                      </p:to>
                                    </p:set>
                                    <p:anim calcmode="lin" valueType="num">
                                      <p:cBhvr additive="base">
                                        <p:cTn id="49" dur="500" fill="hold"/>
                                        <p:tgtEl>
                                          <p:spTgt spid="97"/>
                                        </p:tgtEl>
                                        <p:attrNameLst>
                                          <p:attrName>ppt_x</p:attrName>
                                        </p:attrNameLst>
                                      </p:cBhvr>
                                      <p:tavLst>
                                        <p:tav tm="0">
                                          <p:val>
                                            <p:strVal val="0-#ppt_w/2"/>
                                          </p:val>
                                        </p:tav>
                                        <p:tav tm="100000">
                                          <p:val>
                                            <p:strVal val="#ppt_x"/>
                                          </p:val>
                                        </p:tav>
                                      </p:tavLst>
                                    </p:anim>
                                    <p:anim calcmode="lin" valueType="num">
                                      <p:cBhvr additive="base">
                                        <p:cTn id="50" dur="500" fill="hold"/>
                                        <p:tgtEl>
                                          <p:spTgt spid="97"/>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750"/>
                                  </p:stCondLst>
                                  <p:childTnLst>
                                    <p:set>
                                      <p:cBhvr>
                                        <p:cTn id="52" dur="1" fill="hold">
                                          <p:stCondLst>
                                            <p:cond delay="0"/>
                                          </p:stCondLst>
                                        </p:cTn>
                                        <p:tgtEl>
                                          <p:spTgt spid="95"/>
                                        </p:tgtEl>
                                        <p:attrNameLst>
                                          <p:attrName>style.visibility</p:attrName>
                                        </p:attrNameLst>
                                      </p:cBhvr>
                                      <p:to>
                                        <p:strVal val="visible"/>
                                      </p:to>
                                    </p:set>
                                    <p:anim calcmode="lin" valueType="num">
                                      <p:cBhvr additive="base">
                                        <p:cTn id="53" dur="500" fill="hold"/>
                                        <p:tgtEl>
                                          <p:spTgt spid="95"/>
                                        </p:tgtEl>
                                        <p:attrNameLst>
                                          <p:attrName>ppt_x</p:attrName>
                                        </p:attrNameLst>
                                      </p:cBhvr>
                                      <p:tavLst>
                                        <p:tav tm="0">
                                          <p:val>
                                            <p:strVal val="1+#ppt_w/2"/>
                                          </p:val>
                                        </p:tav>
                                        <p:tav tm="100000">
                                          <p:val>
                                            <p:strVal val="#ppt_x"/>
                                          </p:val>
                                        </p:tav>
                                      </p:tavLst>
                                    </p:anim>
                                    <p:anim calcmode="lin" valueType="num">
                                      <p:cBhvr additive="base">
                                        <p:cTn id="54" dur="500" fill="hold"/>
                                        <p:tgtEl>
                                          <p:spTgt spid="95"/>
                                        </p:tgtEl>
                                        <p:attrNameLst>
                                          <p:attrName>ppt_y</p:attrName>
                                        </p:attrNameLst>
                                      </p:cBhvr>
                                      <p:tavLst>
                                        <p:tav tm="0">
                                          <p:val>
                                            <p:strVal val="#ppt_y"/>
                                          </p:val>
                                        </p:tav>
                                        <p:tav tm="100000">
                                          <p:val>
                                            <p:strVal val="#ppt_y"/>
                                          </p:val>
                                        </p:tav>
                                      </p:tavLst>
                                    </p:anim>
                                  </p:childTnLst>
                                </p:cTn>
                              </p:par>
                              <p:par>
                                <p:cTn id="55" presetID="2" presetClass="entr" presetSubtype="4" fill="hold" grpId="0" nodeType="withEffect">
                                  <p:stCondLst>
                                    <p:cond delay="100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ppt_x"/>
                                          </p:val>
                                        </p:tav>
                                        <p:tav tm="100000">
                                          <p:val>
                                            <p:strVal val="#ppt_x"/>
                                          </p:val>
                                        </p:tav>
                                      </p:tavLst>
                                    </p:anim>
                                    <p:anim calcmode="lin" valueType="num">
                                      <p:cBhvr additive="base">
                                        <p:cTn id="58" dur="500" fill="hold"/>
                                        <p:tgtEl>
                                          <p:spTgt spid="3"/>
                                        </p:tgtEl>
                                        <p:attrNameLst>
                                          <p:attrName>ppt_y</p:attrName>
                                        </p:attrNameLst>
                                      </p:cBhvr>
                                      <p:tavLst>
                                        <p:tav tm="0">
                                          <p:val>
                                            <p:strVal val="1+#ppt_h/2"/>
                                          </p:val>
                                        </p:tav>
                                        <p:tav tm="100000">
                                          <p:val>
                                            <p:strVal val="#ppt_y"/>
                                          </p:val>
                                        </p:tav>
                                      </p:tavLst>
                                    </p:anim>
                                  </p:childTnLst>
                                </p:cTn>
                              </p:par>
                            </p:childTnLst>
                          </p:cTn>
                        </p:par>
                        <p:par>
                          <p:cTn id="59" fill="hold">
                            <p:stCondLst>
                              <p:cond delay="1500"/>
                            </p:stCondLst>
                            <p:childTnLst>
                              <p:par>
                                <p:cTn id="60" presetID="53" presetClass="entr" presetSubtype="16" fill="hold" grpId="0" nodeType="after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p:cTn id="62" dur="500" fill="hold"/>
                                        <p:tgtEl>
                                          <p:spTgt spid="30"/>
                                        </p:tgtEl>
                                        <p:attrNameLst>
                                          <p:attrName>ppt_w</p:attrName>
                                        </p:attrNameLst>
                                      </p:cBhvr>
                                      <p:tavLst>
                                        <p:tav tm="0">
                                          <p:val>
                                            <p:fltVal val="0"/>
                                          </p:val>
                                        </p:tav>
                                        <p:tav tm="100000">
                                          <p:val>
                                            <p:strVal val="#ppt_w"/>
                                          </p:val>
                                        </p:tav>
                                      </p:tavLst>
                                    </p:anim>
                                    <p:anim calcmode="lin" valueType="num">
                                      <p:cBhvr>
                                        <p:cTn id="63" dur="500" fill="hold"/>
                                        <p:tgtEl>
                                          <p:spTgt spid="30"/>
                                        </p:tgtEl>
                                        <p:attrNameLst>
                                          <p:attrName>ppt_h</p:attrName>
                                        </p:attrNameLst>
                                      </p:cBhvr>
                                      <p:tavLst>
                                        <p:tav tm="0">
                                          <p:val>
                                            <p:fltVal val="0"/>
                                          </p:val>
                                        </p:tav>
                                        <p:tav tm="100000">
                                          <p:val>
                                            <p:strVal val="#ppt_h"/>
                                          </p:val>
                                        </p:tav>
                                      </p:tavLst>
                                    </p:anim>
                                    <p:animEffect transition="in" filter="fade">
                                      <p:cBhvr>
                                        <p:cTn id="6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4" grpId="0" animBg="1"/>
      <p:bldP spid="86" grpId="0" animBg="1"/>
      <p:bldP spid="87" grpId="0" animBg="1"/>
      <p:bldP spid="85" grpId="0" animBg="1"/>
      <p:bldP spid="94" grpId="0"/>
      <p:bldP spid="95" grpId="0"/>
      <p:bldP spid="96" grpId="0"/>
      <p:bldP spid="97" grpId="0"/>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內容版面配置區 74"/>
          <p:cNvSpPr>
            <a:spLocks noGrp="1"/>
          </p:cNvSpPr>
          <p:nvPr>
            <p:ph idx="1"/>
          </p:nvPr>
        </p:nvSpPr>
        <p:spPr>
          <a:xfrm>
            <a:off x="820211" y="944663"/>
            <a:ext cx="1564607" cy="1162136"/>
          </a:xfrm>
        </p:spPr>
        <p:txBody>
          <a:bodyPr>
            <a:normAutofit/>
          </a:bodyPr>
          <a:lstStyle/>
          <a:p>
            <a:pPr marL="0" indent="0">
              <a:lnSpc>
                <a:spcPct val="150000"/>
              </a:lnSpc>
              <a:buNone/>
            </a:pPr>
            <a:endParaRPr lang="en-US" altLang="zh-TW" sz="2000" b="1" dirty="0">
              <a:latin typeface="Microsoft YaHei UI" panose="020B0503020204020204" pitchFamily="34" charset="-122"/>
              <a:ea typeface="Microsoft YaHei UI" panose="020B0503020204020204" pitchFamily="34" charset="-122"/>
            </a:endParaRPr>
          </a:p>
          <a:p>
            <a:pPr marL="0" indent="0">
              <a:lnSpc>
                <a:spcPct val="150000"/>
              </a:lnSpc>
              <a:buNone/>
            </a:pPr>
            <a:r>
              <a:rPr lang="en-US" altLang="zh-TW" sz="2000" b="1" dirty="0">
                <a:latin typeface="Microsoft YaHei UI" panose="020B0503020204020204" pitchFamily="34" charset="-122"/>
                <a:ea typeface="Microsoft YaHei UI" panose="020B0503020204020204" pitchFamily="34" charset="-122"/>
              </a:rPr>
              <a:t>(1)Medical:</a:t>
            </a:r>
            <a:endParaRPr lang="zh-TW" altLang="en-US" sz="2000" b="1" dirty="0">
              <a:latin typeface="Microsoft YaHei UI" panose="020B0503020204020204" pitchFamily="34" charset="-122"/>
              <a:ea typeface="Microsoft YaHei UI" panose="020B0503020204020204" pitchFamily="34" charset="-122"/>
            </a:endParaRPr>
          </a:p>
        </p:txBody>
      </p:sp>
      <p:sp>
        <p:nvSpPr>
          <p:cNvPr id="18" name="文字方塊 17"/>
          <p:cNvSpPr txBox="1"/>
          <p:nvPr/>
        </p:nvSpPr>
        <p:spPr>
          <a:xfrm>
            <a:off x="851423" y="2096683"/>
            <a:ext cx="3642633" cy="3970318"/>
          </a:xfrm>
          <a:prstGeom prst="rect">
            <a:avLst/>
          </a:prstGeom>
          <a:noFill/>
        </p:spPr>
        <p:txBody>
          <a:bodyPr wrap="square" rtlCol="0">
            <a:spAutoFit/>
          </a:bodyPr>
          <a:lstStyle/>
          <a:p>
            <a:r>
              <a:rPr lang="en-US" altLang="zh-TW" sz="1600" dirty="0">
                <a:solidFill>
                  <a:prstClr val="black"/>
                </a:solidFill>
                <a:latin typeface="Microsoft YaHei UI" panose="020B0503020204020204" pitchFamily="34" charset="-122"/>
                <a:ea typeface="Microsoft YaHei UI" panose="020B0503020204020204" pitchFamily="34" charset="-122"/>
              </a:rPr>
              <a:t>(a) Skin Disinfectant Pack(Aqua)-New Drug</a:t>
            </a:r>
            <a:r>
              <a:rPr lang="zh-TW" altLang="en-US" sz="1600" dirty="0">
                <a:solidFill>
                  <a:prstClr val="black"/>
                </a:solidFill>
                <a:latin typeface="Microsoft YaHei UI" panose="020B0503020204020204" pitchFamily="34" charset="-122"/>
                <a:ea typeface="Microsoft YaHei UI" panose="020B0503020204020204" pitchFamily="34" charset="-122"/>
              </a:rPr>
              <a:t> </a:t>
            </a:r>
            <a:r>
              <a:rPr lang="en-US" altLang="zh-TW" sz="1600" dirty="0">
                <a:solidFill>
                  <a:prstClr val="black"/>
                </a:solidFill>
                <a:latin typeface="Microsoft YaHei UI" panose="020B0503020204020204" pitchFamily="34" charset="-122"/>
                <a:ea typeface="Microsoft YaHei UI" panose="020B0503020204020204" pitchFamily="34" charset="-122"/>
              </a:rPr>
              <a:t>(New Indication)</a:t>
            </a:r>
          </a:p>
          <a:p>
            <a:r>
              <a:rPr lang="zh-TW" altLang="en-US" sz="1600" dirty="0">
                <a:solidFill>
                  <a:prstClr val="black"/>
                </a:solidFill>
                <a:latin typeface="Microsoft YaHei UI" panose="020B0503020204020204" pitchFamily="34" charset="-122"/>
                <a:ea typeface="Microsoft YaHei UI" panose="020B0503020204020204" pitchFamily="34" charset="-122"/>
              </a:rPr>
              <a:t>    </a:t>
            </a:r>
            <a:endParaRPr lang="en-US" altLang="zh-TW" sz="1600" dirty="0">
              <a:solidFill>
                <a:prstClr val="black"/>
              </a:solidFill>
              <a:latin typeface="Microsoft YaHei UI" panose="020B0503020204020204" pitchFamily="34" charset="-122"/>
              <a:ea typeface="Microsoft YaHei UI" panose="020B0503020204020204" pitchFamily="34" charset="-122"/>
            </a:endParaRPr>
          </a:p>
          <a:p>
            <a:r>
              <a:rPr lang="en-US" altLang="zh-TW" sz="1600" dirty="0">
                <a:solidFill>
                  <a:prstClr val="black"/>
                </a:solidFill>
                <a:latin typeface="Microsoft YaHei UI" panose="020B0503020204020204" pitchFamily="34" charset="-122"/>
                <a:ea typeface="Microsoft YaHei UI" panose="020B0503020204020204" pitchFamily="34" charset="-122"/>
              </a:rPr>
              <a:t>(b) Skin Disinfectant Pack(Alcohol)-New</a:t>
            </a:r>
            <a:r>
              <a:rPr lang="zh-TW" altLang="en-US" sz="1600" dirty="0">
                <a:solidFill>
                  <a:prstClr val="black"/>
                </a:solidFill>
                <a:latin typeface="Microsoft YaHei UI" panose="020B0503020204020204" pitchFamily="34" charset="-122"/>
                <a:ea typeface="Microsoft YaHei UI" panose="020B0503020204020204" pitchFamily="34" charset="-122"/>
              </a:rPr>
              <a:t> </a:t>
            </a:r>
            <a:r>
              <a:rPr lang="en-US" altLang="zh-TW" sz="1600" dirty="0">
                <a:solidFill>
                  <a:prstClr val="black"/>
                </a:solidFill>
                <a:latin typeface="Microsoft YaHei UI" panose="020B0503020204020204" pitchFamily="34" charset="-122"/>
                <a:ea typeface="Microsoft YaHei UI" panose="020B0503020204020204" pitchFamily="34" charset="-122"/>
              </a:rPr>
              <a:t>Indication</a:t>
            </a:r>
          </a:p>
          <a:p>
            <a:r>
              <a:rPr lang="en-US" altLang="zh-TW" sz="1600" dirty="0">
                <a:solidFill>
                  <a:prstClr val="black"/>
                </a:solidFill>
                <a:latin typeface="Microsoft YaHei UI" panose="020B0503020204020204" pitchFamily="34" charset="-122"/>
                <a:ea typeface="Microsoft YaHei UI" panose="020B0503020204020204" pitchFamily="34" charset="-122"/>
              </a:rPr>
              <a:t>              </a:t>
            </a:r>
          </a:p>
          <a:p>
            <a:r>
              <a:rPr lang="en-US" altLang="zh-TW" sz="1600" dirty="0">
                <a:solidFill>
                  <a:prstClr val="black"/>
                </a:solidFill>
                <a:latin typeface="Microsoft YaHei UI" panose="020B0503020204020204" pitchFamily="34" charset="-122"/>
                <a:ea typeface="Microsoft YaHei UI" panose="020B0503020204020204" pitchFamily="34" charset="-122"/>
              </a:rPr>
              <a:t>(c) Urinal Disinfectant Lubricant Gel-New</a:t>
            </a:r>
            <a:r>
              <a:rPr lang="zh-TW" altLang="en-US" sz="1600" dirty="0">
                <a:solidFill>
                  <a:prstClr val="black"/>
                </a:solidFill>
                <a:latin typeface="Microsoft YaHei UI" panose="020B0503020204020204" pitchFamily="34" charset="-122"/>
                <a:ea typeface="Microsoft YaHei UI" panose="020B0503020204020204" pitchFamily="34" charset="-122"/>
              </a:rPr>
              <a:t> </a:t>
            </a:r>
            <a:r>
              <a:rPr lang="en-US" altLang="zh-TW" sz="1600" dirty="0">
                <a:solidFill>
                  <a:prstClr val="black"/>
                </a:solidFill>
                <a:latin typeface="Microsoft YaHei UI" panose="020B0503020204020204" pitchFamily="34" charset="-122"/>
                <a:ea typeface="Microsoft YaHei UI" panose="020B0503020204020204" pitchFamily="34" charset="-122"/>
              </a:rPr>
              <a:t>Indication</a:t>
            </a:r>
            <a:r>
              <a:rPr lang="zh-TW" altLang="en-US" sz="1600" dirty="0">
                <a:solidFill>
                  <a:prstClr val="black"/>
                </a:solidFill>
                <a:latin typeface="Microsoft YaHei UI" panose="020B0503020204020204" pitchFamily="34" charset="-122"/>
                <a:ea typeface="Microsoft YaHei UI" panose="020B0503020204020204" pitchFamily="34" charset="-122"/>
              </a:rPr>
              <a:t> </a:t>
            </a:r>
            <a:endParaRPr lang="en-US" altLang="zh-TW" sz="1600" dirty="0">
              <a:solidFill>
                <a:prstClr val="black"/>
              </a:solidFill>
              <a:latin typeface="Microsoft YaHei UI" panose="020B0503020204020204" pitchFamily="34" charset="-122"/>
              <a:ea typeface="Microsoft YaHei UI" panose="020B0503020204020204" pitchFamily="34" charset="-122"/>
            </a:endParaRPr>
          </a:p>
          <a:p>
            <a:r>
              <a:rPr lang="zh-TW" altLang="en-US" sz="1200" dirty="0">
                <a:solidFill>
                  <a:prstClr val="black"/>
                </a:solidFill>
                <a:latin typeface="Microsoft YaHei UI" panose="020B0503020204020204" pitchFamily="34" charset="-122"/>
                <a:ea typeface="Microsoft YaHei UI" panose="020B0503020204020204" pitchFamily="34" charset="-122"/>
              </a:rPr>
              <a:t>     </a:t>
            </a:r>
            <a:r>
              <a:rPr lang="en-US" altLang="zh-TW" sz="1200" dirty="0">
                <a:solidFill>
                  <a:prstClr val="black"/>
                </a:solidFill>
                <a:latin typeface="Microsoft YaHei UI" panose="020B0503020204020204" pitchFamily="34" charset="-122"/>
                <a:ea typeface="Microsoft YaHei UI" panose="020B0503020204020204" pitchFamily="34" charset="-122"/>
              </a:rPr>
              <a:t>( Lubrication Disinfectant) </a:t>
            </a:r>
            <a:r>
              <a:rPr lang="zh-TW" altLang="en-US" sz="1200" dirty="0">
                <a:solidFill>
                  <a:prstClr val="black"/>
                </a:solidFill>
                <a:latin typeface="Microsoft YaHei UI" panose="020B0503020204020204" pitchFamily="34" charset="-122"/>
                <a:ea typeface="Microsoft YaHei UI" panose="020B0503020204020204" pitchFamily="34" charset="-122"/>
              </a:rPr>
              <a:t> </a:t>
            </a:r>
            <a:r>
              <a:rPr lang="en-US" altLang="zh-TW" sz="1200" dirty="0">
                <a:solidFill>
                  <a:prstClr val="black"/>
                </a:solidFill>
                <a:latin typeface="Microsoft YaHei UI" panose="020B0503020204020204" pitchFamily="34" charset="-122"/>
                <a:ea typeface="Microsoft YaHei UI" panose="020B0503020204020204" pitchFamily="34" charset="-122"/>
              </a:rPr>
              <a:t>(DISPOSABLE)</a:t>
            </a:r>
            <a:endParaRPr lang="en-US" altLang="zh-TW" sz="1600" dirty="0">
              <a:solidFill>
                <a:prstClr val="black"/>
              </a:solidFill>
              <a:latin typeface="Microsoft YaHei UI" panose="020B0503020204020204" pitchFamily="34" charset="-122"/>
              <a:ea typeface="Microsoft YaHei UI" panose="020B0503020204020204" pitchFamily="34" charset="-122"/>
            </a:endParaRPr>
          </a:p>
          <a:p>
            <a:endParaRPr lang="en-US" altLang="zh-TW" sz="1600" dirty="0">
              <a:solidFill>
                <a:prstClr val="black"/>
              </a:solidFill>
              <a:latin typeface="Microsoft YaHei UI" panose="020B0503020204020204" pitchFamily="34" charset="-122"/>
              <a:ea typeface="Microsoft YaHei UI" panose="020B0503020204020204" pitchFamily="34" charset="-122"/>
            </a:endParaRPr>
          </a:p>
          <a:p>
            <a:r>
              <a:rPr lang="en-US" altLang="zh-TW" sz="1600" dirty="0">
                <a:solidFill>
                  <a:prstClr val="black"/>
                </a:solidFill>
                <a:latin typeface="Microsoft YaHei UI" panose="020B0503020204020204" pitchFamily="34" charset="-122"/>
                <a:ea typeface="Microsoft YaHei UI" panose="020B0503020204020204" pitchFamily="34" charset="-122"/>
              </a:rPr>
              <a:t>(d) Mouth</a:t>
            </a:r>
            <a:r>
              <a:rPr lang="zh-TW" altLang="en-US" sz="1600" dirty="0">
                <a:solidFill>
                  <a:prstClr val="black"/>
                </a:solidFill>
                <a:latin typeface="Microsoft YaHei UI" panose="020B0503020204020204" pitchFamily="34" charset="-122"/>
                <a:ea typeface="Microsoft YaHei UI" panose="020B0503020204020204" pitchFamily="34" charset="-122"/>
              </a:rPr>
              <a:t> </a:t>
            </a:r>
            <a:r>
              <a:rPr lang="en-US" altLang="zh-TW" sz="1600" dirty="0">
                <a:solidFill>
                  <a:prstClr val="black"/>
                </a:solidFill>
                <a:latin typeface="Microsoft YaHei UI" panose="020B0503020204020204" pitchFamily="34" charset="-122"/>
                <a:ea typeface="Microsoft YaHei UI" panose="020B0503020204020204" pitchFamily="34" charset="-122"/>
              </a:rPr>
              <a:t>Disinfectant</a:t>
            </a:r>
            <a:r>
              <a:rPr lang="zh-TW" altLang="en-US" sz="1600" dirty="0">
                <a:solidFill>
                  <a:prstClr val="black"/>
                </a:solidFill>
                <a:latin typeface="Microsoft YaHei UI" panose="020B0503020204020204" pitchFamily="34" charset="-122"/>
                <a:ea typeface="Microsoft YaHei UI" panose="020B0503020204020204" pitchFamily="34" charset="-122"/>
              </a:rPr>
              <a:t> </a:t>
            </a:r>
            <a:r>
              <a:rPr lang="en-US" altLang="zh-TW" sz="1600" dirty="0">
                <a:solidFill>
                  <a:prstClr val="black"/>
                </a:solidFill>
                <a:latin typeface="Microsoft YaHei UI" panose="020B0503020204020204" pitchFamily="34" charset="-122"/>
                <a:ea typeface="Microsoft YaHei UI" panose="020B0503020204020204" pitchFamily="34" charset="-122"/>
              </a:rPr>
              <a:t>(</a:t>
            </a:r>
            <a:r>
              <a:rPr lang="en-US" altLang="zh-TW" sz="1600" dirty="0" err="1">
                <a:solidFill>
                  <a:prstClr val="black"/>
                </a:solidFill>
                <a:latin typeface="Microsoft YaHei UI" panose="020B0503020204020204" pitchFamily="34" charset="-122"/>
                <a:ea typeface="Microsoft YaHei UI" panose="020B0503020204020204" pitchFamily="34" charset="-122"/>
              </a:rPr>
              <a:t>Toothpaste+Gel</a:t>
            </a:r>
            <a:r>
              <a:rPr lang="en-US" altLang="zh-TW" sz="1600" dirty="0">
                <a:solidFill>
                  <a:prstClr val="black"/>
                </a:solidFill>
                <a:latin typeface="Microsoft YaHei UI" panose="020B0503020204020204" pitchFamily="34" charset="-122"/>
                <a:ea typeface="Microsoft YaHei UI" panose="020B0503020204020204" pitchFamily="34" charset="-122"/>
              </a:rPr>
              <a:t>)-New</a:t>
            </a:r>
            <a:r>
              <a:rPr lang="zh-TW" altLang="en-US" sz="1600" dirty="0">
                <a:solidFill>
                  <a:prstClr val="black"/>
                </a:solidFill>
                <a:latin typeface="Microsoft YaHei UI" panose="020B0503020204020204" pitchFamily="34" charset="-122"/>
                <a:ea typeface="Microsoft YaHei UI" panose="020B0503020204020204" pitchFamily="34" charset="-122"/>
              </a:rPr>
              <a:t> </a:t>
            </a:r>
            <a:r>
              <a:rPr lang="en-US" altLang="zh-TW" sz="1600" dirty="0">
                <a:solidFill>
                  <a:prstClr val="black"/>
                </a:solidFill>
                <a:latin typeface="Microsoft YaHei UI" panose="020B0503020204020204" pitchFamily="34" charset="-122"/>
                <a:ea typeface="Microsoft YaHei UI" panose="020B0503020204020204" pitchFamily="34" charset="-122"/>
              </a:rPr>
              <a:t>Indication</a:t>
            </a:r>
          </a:p>
          <a:p>
            <a:r>
              <a:rPr lang="zh-TW" altLang="en-US" sz="1600" dirty="0">
                <a:solidFill>
                  <a:prstClr val="black"/>
                </a:solidFill>
                <a:latin typeface="Microsoft YaHei UI" panose="020B0503020204020204" pitchFamily="34" charset="-122"/>
                <a:ea typeface="Microsoft YaHei UI" panose="020B0503020204020204" pitchFamily="34" charset="-122"/>
              </a:rPr>
              <a:t>  </a:t>
            </a:r>
            <a:endParaRPr lang="en-US" altLang="zh-TW" sz="1200" dirty="0">
              <a:solidFill>
                <a:prstClr val="black"/>
              </a:solidFill>
              <a:latin typeface="Microsoft YaHei UI" panose="020B0503020204020204" pitchFamily="34" charset="-122"/>
              <a:ea typeface="Microsoft YaHei UI" panose="020B0503020204020204" pitchFamily="34" charset="-122"/>
            </a:endParaRPr>
          </a:p>
          <a:p>
            <a:r>
              <a:rPr lang="en-US" altLang="zh-TW" sz="1600" dirty="0">
                <a:solidFill>
                  <a:prstClr val="black"/>
                </a:solidFill>
                <a:latin typeface="Microsoft YaHei UI" panose="020B0503020204020204" pitchFamily="34" charset="-122"/>
                <a:ea typeface="Microsoft YaHei UI" panose="020B0503020204020204" pitchFamily="34" charset="-122"/>
              </a:rPr>
              <a:t>(e) Double-Layer Pain Relief-New Drug(New</a:t>
            </a:r>
            <a:r>
              <a:rPr lang="zh-TW" altLang="en-US" sz="1600" dirty="0">
                <a:solidFill>
                  <a:prstClr val="black"/>
                </a:solidFill>
                <a:latin typeface="Microsoft YaHei UI" panose="020B0503020204020204" pitchFamily="34" charset="-122"/>
                <a:ea typeface="Microsoft YaHei UI" panose="020B0503020204020204" pitchFamily="34" charset="-122"/>
              </a:rPr>
              <a:t> </a:t>
            </a:r>
            <a:r>
              <a:rPr lang="en-US" altLang="zh-TW" sz="1600" dirty="0">
                <a:solidFill>
                  <a:prstClr val="black"/>
                </a:solidFill>
                <a:latin typeface="Microsoft YaHei UI" panose="020B0503020204020204" pitchFamily="34" charset="-122"/>
                <a:ea typeface="Microsoft YaHei UI" panose="020B0503020204020204" pitchFamily="34" charset="-122"/>
              </a:rPr>
              <a:t>Indication)</a:t>
            </a:r>
          </a:p>
          <a:p>
            <a:r>
              <a:rPr lang="en-US" altLang="zh-TW" sz="1600" dirty="0">
                <a:solidFill>
                  <a:srgbClr val="FF0000"/>
                </a:solidFill>
                <a:latin typeface="Microsoft YaHei UI" panose="020B0503020204020204" pitchFamily="34" charset="-122"/>
                <a:ea typeface="Microsoft YaHei UI" panose="020B0503020204020204" pitchFamily="34" charset="-122"/>
              </a:rPr>
              <a:t>      (Lasting</a:t>
            </a:r>
            <a:r>
              <a:rPr lang="zh-TW" altLang="en-US" sz="1600" dirty="0">
                <a:solidFill>
                  <a:srgbClr val="FF0000"/>
                </a:solidFill>
                <a:latin typeface="Microsoft YaHei UI" panose="020B0503020204020204" pitchFamily="34" charset="-122"/>
                <a:ea typeface="Microsoft YaHei UI" panose="020B0503020204020204" pitchFamily="34" charset="-122"/>
              </a:rPr>
              <a:t> </a:t>
            </a:r>
            <a:r>
              <a:rPr lang="en-US" altLang="zh-TW" sz="1600" dirty="0">
                <a:solidFill>
                  <a:srgbClr val="FF0000"/>
                </a:solidFill>
                <a:latin typeface="Microsoft YaHei UI" panose="020B0503020204020204" pitchFamily="34" charset="-122"/>
                <a:ea typeface="Microsoft YaHei UI" panose="020B0503020204020204" pitchFamily="34" charset="-122"/>
              </a:rPr>
              <a:t>+</a:t>
            </a:r>
            <a:r>
              <a:rPr lang="zh-TW" altLang="en-US" sz="1600" dirty="0">
                <a:solidFill>
                  <a:srgbClr val="FF0000"/>
                </a:solidFill>
                <a:latin typeface="Microsoft YaHei UI" panose="020B0503020204020204" pitchFamily="34" charset="-122"/>
                <a:ea typeface="Microsoft YaHei UI" panose="020B0503020204020204" pitchFamily="34" charset="-122"/>
              </a:rPr>
              <a:t> </a:t>
            </a:r>
            <a:r>
              <a:rPr lang="en-US" altLang="zh-TW" sz="1600" dirty="0">
                <a:solidFill>
                  <a:srgbClr val="FF0000"/>
                </a:solidFill>
                <a:latin typeface="Microsoft YaHei UI" panose="020B0503020204020204" pitchFamily="34" charset="-122"/>
                <a:ea typeface="Microsoft YaHei UI" panose="020B0503020204020204" pitchFamily="34" charset="-122"/>
              </a:rPr>
              <a:t>Instant</a:t>
            </a:r>
            <a:r>
              <a:rPr lang="zh-TW" altLang="en-US" sz="1600" dirty="0">
                <a:solidFill>
                  <a:srgbClr val="FF0000"/>
                </a:solidFill>
                <a:latin typeface="Microsoft YaHei UI" panose="020B0503020204020204" pitchFamily="34" charset="-122"/>
                <a:ea typeface="Microsoft YaHei UI" panose="020B0503020204020204" pitchFamily="34" charset="-122"/>
              </a:rPr>
              <a:t> </a:t>
            </a:r>
            <a:r>
              <a:rPr lang="en-US" altLang="zh-TW" sz="1600" dirty="0">
                <a:solidFill>
                  <a:srgbClr val="FF0000"/>
                </a:solidFill>
                <a:latin typeface="Microsoft YaHei UI" panose="020B0503020204020204" pitchFamily="34" charset="-122"/>
                <a:ea typeface="Microsoft YaHei UI" panose="020B0503020204020204" pitchFamily="34" charset="-122"/>
              </a:rPr>
              <a:t>Release)</a:t>
            </a:r>
          </a:p>
        </p:txBody>
      </p:sp>
      <p:grpSp>
        <p:nvGrpSpPr>
          <p:cNvPr id="3" name="群組 2">
            <a:extLst>
              <a:ext uri="{FF2B5EF4-FFF2-40B4-BE49-F238E27FC236}">
                <a16:creationId xmlns:a16="http://schemas.microsoft.com/office/drawing/2014/main" id="{B91D2909-E912-4A52-B3F4-102BB664D4A1}"/>
              </a:ext>
            </a:extLst>
          </p:cNvPr>
          <p:cNvGrpSpPr/>
          <p:nvPr/>
        </p:nvGrpSpPr>
        <p:grpSpPr>
          <a:xfrm>
            <a:off x="4999901" y="1692504"/>
            <a:ext cx="5976400" cy="4480538"/>
            <a:chOff x="4837531" y="1575775"/>
            <a:chExt cx="5976400" cy="4480538"/>
          </a:xfrm>
        </p:grpSpPr>
        <p:sp>
          <p:nvSpPr>
            <p:cNvPr id="19" name="文字方塊 18"/>
            <p:cNvSpPr txBox="1"/>
            <p:nvPr/>
          </p:nvSpPr>
          <p:spPr>
            <a:xfrm>
              <a:off x="4896408" y="1645013"/>
              <a:ext cx="3193828" cy="938719"/>
            </a:xfrm>
            <a:prstGeom prst="rect">
              <a:avLst/>
            </a:prstGeom>
            <a:noFill/>
          </p:spPr>
          <p:txBody>
            <a:bodyPr wrap="squar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Skin Disinfectant Injecting into Medical Level Non-woven Cloth</a:t>
              </a:r>
            </a:p>
            <a:p>
              <a:r>
                <a:rPr lang="en-US" altLang="zh-TW" sz="1100" dirty="0">
                  <a:solidFill>
                    <a:prstClr val="black"/>
                  </a:solidFill>
                  <a:latin typeface="Microsoft YaHei UI" panose="020B0503020204020204" pitchFamily="34" charset="-122"/>
                  <a:ea typeface="Microsoft YaHei UI" panose="020B0503020204020204" pitchFamily="34" charset="-122"/>
                </a:rPr>
                <a:t>Target : Hospital + Nursing Home</a:t>
              </a:r>
            </a:p>
            <a:p>
              <a:r>
                <a:rPr lang="en-US" altLang="zh-TW" sz="1100" dirty="0">
                  <a:solidFill>
                    <a:prstClr val="black"/>
                  </a:solidFill>
                  <a:latin typeface="Microsoft YaHei UI" panose="020B0503020204020204" pitchFamily="34" charset="-122"/>
                  <a:ea typeface="Microsoft YaHei UI" panose="020B0503020204020204" pitchFamily="34" charset="-122"/>
                </a:rPr>
                <a:t>(For Long-Bedding Patients Skin Disinfectant)</a:t>
              </a:r>
            </a:p>
            <a:p>
              <a:endParaRPr lang="zh-TW" altLang="en-US" sz="1100" dirty="0">
                <a:solidFill>
                  <a:prstClr val="black"/>
                </a:solidFill>
                <a:latin typeface="Microsoft YaHei UI" panose="020B0503020204020204" pitchFamily="34" charset="-122"/>
                <a:ea typeface="Microsoft YaHei UI" panose="020B0503020204020204" pitchFamily="34" charset="-122"/>
              </a:endParaRPr>
            </a:p>
          </p:txBody>
        </p:sp>
        <p:sp>
          <p:nvSpPr>
            <p:cNvPr id="20" name="文字方塊 19"/>
            <p:cNvSpPr txBox="1"/>
            <p:nvPr/>
          </p:nvSpPr>
          <p:spPr>
            <a:xfrm>
              <a:off x="4896408" y="2541326"/>
              <a:ext cx="3237314" cy="769441"/>
            </a:xfrm>
            <a:prstGeom prst="rect">
              <a:avLst/>
            </a:prstGeom>
            <a:noFill/>
          </p:spPr>
          <p:txBody>
            <a:bodyPr wrap="squar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Skin Disinfectant (Alcohol) Injecting into Medical Level Non-woven Cloth</a:t>
              </a:r>
            </a:p>
            <a:p>
              <a:r>
                <a:rPr lang="en-US" altLang="zh-TW" sz="1100" dirty="0">
                  <a:solidFill>
                    <a:prstClr val="black"/>
                  </a:solidFill>
                  <a:latin typeface="Microsoft YaHei UI" panose="020B0503020204020204" pitchFamily="34" charset="-122"/>
                  <a:ea typeface="Microsoft YaHei UI" panose="020B0503020204020204" pitchFamily="34" charset="-122"/>
                </a:rPr>
                <a:t>Target : Hospital + Clinics</a:t>
              </a:r>
            </a:p>
            <a:p>
              <a:r>
                <a:rPr lang="en-US" altLang="zh-TW" sz="1100" dirty="0">
                  <a:solidFill>
                    <a:prstClr val="black"/>
                  </a:solidFill>
                  <a:latin typeface="Microsoft YaHei UI" panose="020B0503020204020204" pitchFamily="34" charset="-122"/>
                  <a:ea typeface="Microsoft YaHei UI" panose="020B0503020204020204" pitchFamily="34" charset="-122"/>
                </a:rPr>
                <a:t>(Replacing Current Alcohol Swab</a:t>
              </a:r>
            </a:p>
          </p:txBody>
        </p:sp>
        <p:sp>
          <p:nvSpPr>
            <p:cNvPr id="21" name="文字方塊 20"/>
            <p:cNvSpPr txBox="1"/>
            <p:nvPr/>
          </p:nvSpPr>
          <p:spPr>
            <a:xfrm>
              <a:off x="4896409" y="3460979"/>
              <a:ext cx="3193828" cy="769441"/>
            </a:xfrm>
            <a:prstGeom prst="rect">
              <a:avLst/>
            </a:prstGeom>
            <a:noFill/>
          </p:spPr>
          <p:txBody>
            <a:bodyPr wrap="squar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Disinfectant + Lubricant</a:t>
              </a:r>
            </a:p>
            <a:p>
              <a:r>
                <a:rPr lang="en-US" altLang="zh-TW" sz="1100" dirty="0">
                  <a:solidFill>
                    <a:prstClr val="black"/>
                  </a:solidFill>
                  <a:latin typeface="Microsoft YaHei UI" panose="020B0503020204020204" pitchFamily="34" charset="-122"/>
                  <a:ea typeface="Microsoft YaHei UI" panose="020B0503020204020204" pitchFamily="34" charset="-122"/>
                </a:rPr>
                <a:t>(Disposable Catheter)</a:t>
              </a:r>
            </a:p>
            <a:p>
              <a:r>
                <a:rPr lang="en-US" altLang="zh-TW" sz="1100" dirty="0">
                  <a:solidFill>
                    <a:prstClr val="black"/>
                  </a:solidFill>
                  <a:latin typeface="Microsoft YaHei UI" panose="020B0503020204020204" pitchFamily="34" charset="-122"/>
                  <a:ea typeface="Microsoft YaHei UI" panose="020B0503020204020204" pitchFamily="34" charset="-122"/>
                </a:rPr>
                <a:t>Target: #1 Infectious Route in Global Hospital is Catheter</a:t>
              </a:r>
            </a:p>
          </p:txBody>
        </p:sp>
        <p:sp>
          <p:nvSpPr>
            <p:cNvPr id="22" name="文字方塊 21"/>
            <p:cNvSpPr txBox="1"/>
            <p:nvPr/>
          </p:nvSpPr>
          <p:spPr>
            <a:xfrm>
              <a:off x="4874666" y="5440738"/>
              <a:ext cx="2398413" cy="430887"/>
            </a:xfrm>
            <a:prstGeom prst="rect">
              <a:avLst/>
            </a:prstGeom>
            <a:noFill/>
          </p:spPr>
          <p:txBody>
            <a:bodyPr wrap="non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(Quick Release + Lasting Layers) </a:t>
              </a:r>
            </a:p>
            <a:p>
              <a:r>
                <a:rPr lang="en-US" altLang="zh-TW" sz="1100" dirty="0">
                  <a:solidFill>
                    <a:prstClr val="black"/>
                  </a:solidFill>
                  <a:latin typeface="Microsoft YaHei UI" panose="020B0503020204020204" pitchFamily="34" charset="-122"/>
                  <a:ea typeface="Microsoft YaHei UI" panose="020B0503020204020204" pitchFamily="34" charset="-122"/>
                </a:rPr>
                <a:t>Double Pain Killing Effect</a:t>
              </a:r>
              <a:endParaRPr lang="zh-TW" altLang="en-US" sz="1100" dirty="0">
                <a:solidFill>
                  <a:prstClr val="black"/>
                </a:solidFill>
                <a:latin typeface="Microsoft YaHei UI" panose="020B0503020204020204" pitchFamily="34" charset="-122"/>
                <a:ea typeface="Microsoft YaHei UI" panose="020B0503020204020204" pitchFamily="34" charset="-122"/>
              </a:endParaRPr>
            </a:p>
          </p:txBody>
        </p:sp>
        <p:sp>
          <p:nvSpPr>
            <p:cNvPr id="23" name="矩形 22"/>
            <p:cNvSpPr/>
            <p:nvPr/>
          </p:nvSpPr>
          <p:spPr>
            <a:xfrm>
              <a:off x="4874666" y="1613914"/>
              <a:ext cx="3280799" cy="800262"/>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24" name="矩形 23"/>
            <p:cNvSpPr/>
            <p:nvPr/>
          </p:nvSpPr>
          <p:spPr>
            <a:xfrm>
              <a:off x="4837531" y="5256051"/>
              <a:ext cx="3308280" cy="800262"/>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25" name="矩形 24"/>
            <p:cNvSpPr/>
            <p:nvPr/>
          </p:nvSpPr>
          <p:spPr>
            <a:xfrm>
              <a:off x="4837531" y="3439027"/>
              <a:ext cx="3308280" cy="800262"/>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26" name="矩形 25"/>
            <p:cNvSpPr/>
            <p:nvPr/>
          </p:nvSpPr>
          <p:spPr>
            <a:xfrm>
              <a:off x="4865012" y="2518605"/>
              <a:ext cx="3280799" cy="800262"/>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13" name="矩形 12">
              <a:extLst>
                <a:ext uri="{FF2B5EF4-FFF2-40B4-BE49-F238E27FC236}">
                  <a16:creationId xmlns:a16="http://schemas.microsoft.com/office/drawing/2014/main" id="{77C0B1B3-9ACD-4A34-85E2-EB8B32E8AC02}"/>
                </a:ext>
              </a:extLst>
            </p:cNvPr>
            <p:cNvSpPr/>
            <p:nvPr/>
          </p:nvSpPr>
          <p:spPr>
            <a:xfrm>
              <a:off x="4837531" y="4361453"/>
              <a:ext cx="3308280" cy="800262"/>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14" name="文字方塊 13">
              <a:extLst>
                <a:ext uri="{FF2B5EF4-FFF2-40B4-BE49-F238E27FC236}">
                  <a16:creationId xmlns:a16="http://schemas.microsoft.com/office/drawing/2014/main" id="{1ED8823D-4674-42C1-B916-643F9B1133AD}"/>
                </a:ext>
              </a:extLst>
            </p:cNvPr>
            <p:cNvSpPr txBox="1"/>
            <p:nvPr/>
          </p:nvSpPr>
          <p:spPr>
            <a:xfrm>
              <a:off x="4865012" y="4527518"/>
              <a:ext cx="2892121" cy="430887"/>
            </a:xfrm>
            <a:prstGeom prst="rect">
              <a:avLst/>
            </a:prstGeom>
            <a:noFill/>
          </p:spPr>
          <p:txBody>
            <a:bodyPr wrap="squar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Treating/Preventing Dental Plague &amp; Periodontal Disease</a:t>
              </a:r>
              <a:endParaRPr lang="zh-TW" altLang="en-US" sz="1100" dirty="0">
                <a:solidFill>
                  <a:prstClr val="black"/>
                </a:solidFill>
                <a:latin typeface="Microsoft YaHei UI" panose="020B0503020204020204" pitchFamily="34" charset="-122"/>
                <a:ea typeface="Microsoft YaHei UI" panose="020B0503020204020204" pitchFamily="34" charset="-122"/>
              </a:endParaRPr>
            </a:p>
          </p:txBody>
        </p:sp>
        <p:sp>
          <p:nvSpPr>
            <p:cNvPr id="15" name="矩形 14">
              <a:extLst>
                <a:ext uri="{FF2B5EF4-FFF2-40B4-BE49-F238E27FC236}">
                  <a16:creationId xmlns:a16="http://schemas.microsoft.com/office/drawing/2014/main" id="{3EF59403-8B54-4AFC-849C-E1E70D37F43A}"/>
                </a:ext>
              </a:extLst>
            </p:cNvPr>
            <p:cNvSpPr/>
            <p:nvPr/>
          </p:nvSpPr>
          <p:spPr>
            <a:xfrm>
              <a:off x="8455829" y="3439027"/>
              <a:ext cx="2358102" cy="80621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16" name="矩形 15">
              <a:extLst>
                <a:ext uri="{FF2B5EF4-FFF2-40B4-BE49-F238E27FC236}">
                  <a16:creationId xmlns:a16="http://schemas.microsoft.com/office/drawing/2014/main" id="{63A2464A-0031-48E3-AFA3-705CA4DE415C}"/>
                </a:ext>
              </a:extLst>
            </p:cNvPr>
            <p:cNvSpPr/>
            <p:nvPr/>
          </p:nvSpPr>
          <p:spPr>
            <a:xfrm>
              <a:off x="8434627" y="1575775"/>
              <a:ext cx="2358102" cy="838401"/>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27" name="矩形 26">
              <a:extLst>
                <a:ext uri="{FF2B5EF4-FFF2-40B4-BE49-F238E27FC236}">
                  <a16:creationId xmlns:a16="http://schemas.microsoft.com/office/drawing/2014/main" id="{2BEBD7C9-8952-4360-A917-C1A1734C6604}"/>
                </a:ext>
              </a:extLst>
            </p:cNvPr>
            <p:cNvSpPr/>
            <p:nvPr/>
          </p:nvSpPr>
          <p:spPr>
            <a:xfrm>
              <a:off x="8444281" y="2511320"/>
              <a:ext cx="2358102" cy="838401"/>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28" name="矩形 27">
              <a:extLst>
                <a:ext uri="{FF2B5EF4-FFF2-40B4-BE49-F238E27FC236}">
                  <a16:creationId xmlns:a16="http://schemas.microsoft.com/office/drawing/2014/main" id="{48F2652A-CA25-4EBB-A4F4-2AD927C9AC2D}"/>
                </a:ext>
              </a:extLst>
            </p:cNvPr>
            <p:cNvSpPr/>
            <p:nvPr/>
          </p:nvSpPr>
          <p:spPr>
            <a:xfrm>
              <a:off x="8444281" y="4361453"/>
              <a:ext cx="2358102" cy="792373"/>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29" name="矩形 28">
              <a:extLst>
                <a:ext uri="{FF2B5EF4-FFF2-40B4-BE49-F238E27FC236}">
                  <a16:creationId xmlns:a16="http://schemas.microsoft.com/office/drawing/2014/main" id="{BD916A4C-83A0-4F50-959A-B26EB4399884}"/>
                </a:ext>
              </a:extLst>
            </p:cNvPr>
            <p:cNvSpPr/>
            <p:nvPr/>
          </p:nvSpPr>
          <p:spPr>
            <a:xfrm>
              <a:off x="8444281" y="5231897"/>
              <a:ext cx="2358102" cy="824416"/>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1400">
                <a:latin typeface="Microsoft YaHei UI" panose="020B0503020204020204" pitchFamily="34" charset="-122"/>
                <a:ea typeface="Microsoft YaHei UI" panose="020B0503020204020204" pitchFamily="34" charset="-122"/>
              </a:endParaRPr>
            </a:p>
          </p:txBody>
        </p:sp>
        <p:sp>
          <p:nvSpPr>
            <p:cNvPr id="30" name="文字方塊 29">
              <a:extLst>
                <a:ext uri="{FF2B5EF4-FFF2-40B4-BE49-F238E27FC236}">
                  <a16:creationId xmlns:a16="http://schemas.microsoft.com/office/drawing/2014/main" id="{72A8C81E-961B-460F-99DB-295460C3EF5C}"/>
                </a:ext>
              </a:extLst>
            </p:cNvPr>
            <p:cNvSpPr txBox="1"/>
            <p:nvPr/>
          </p:nvSpPr>
          <p:spPr>
            <a:xfrm>
              <a:off x="8654291" y="1878246"/>
              <a:ext cx="2053767" cy="261610"/>
            </a:xfrm>
            <a:prstGeom prst="rect">
              <a:avLst/>
            </a:prstGeom>
            <a:noFill/>
          </p:spPr>
          <p:txBody>
            <a:bodyPr wrap="non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Ready</a:t>
              </a:r>
              <a:r>
                <a:rPr lang="zh-TW" altLang="en-US" sz="1100" dirty="0">
                  <a:solidFill>
                    <a:prstClr val="black"/>
                  </a:solidFill>
                  <a:latin typeface="Microsoft YaHei UI" panose="020B0503020204020204" pitchFamily="34" charset="-122"/>
                  <a:ea typeface="Microsoft YaHei UI" panose="020B0503020204020204" pitchFamily="34" charset="-122"/>
                </a:rPr>
                <a:t> </a:t>
              </a:r>
              <a:r>
                <a:rPr lang="en-US" altLang="zh-TW" sz="1100" dirty="0">
                  <a:solidFill>
                    <a:prstClr val="black"/>
                  </a:solidFill>
                  <a:latin typeface="Microsoft YaHei UI" panose="020B0503020204020204" pitchFamily="34" charset="-122"/>
                  <a:ea typeface="Microsoft YaHei UI" panose="020B0503020204020204" pitchFamily="34" charset="-122"/>
                </a:rPr>
                <a:t>Entering Clinical</a:t>
              </a:r>
              <a:r>
                <a:rPr lang="zh-TW" altLang="en-US" sz="1100" dirty="0">
                  <a:solidFill>
                    <a:prstClr val="black"/>
                  </a:solidFill>
                  <a:latin typeface="Microsoft YaHei UI" panose="020B0503020204020204" pitchFamily="34" charset="-122"/>
                  <a:ea typeface="Microsoft YaHei UI" panose="020B0503020204020204" pitchFamily="34" charset="-122"/>
                </a:rPr>
                <a:t> </a:t>
              </a:r>
              <a:r>
                <a:rPr lang="en-US" altLang="zh-TW" sz="1100" dirty="0">
                  <a:solidFill>
                    <a:prstClr val="black"/>
                  </a:solidFill>
                  <a:latin typeface="Microsoft YaHei UI" panose="020B0503020204020204" pitchFamily="34" charset="-122"/>
                  <a:ea typeface="Microsoft YaHei UI" panose="020B0503020204020204" pitchFamily="34" charset="-122"/>
                </a:rPr>
                <a:t>Trial</a:t>
              </a:r>
              <a:endParaRPr lang="zh-TW" altLang="en-US" sz="1100" dirty="0">
                <a:solidFill>
                  <a:prstClr val="black"/>
                </a:solidFill>
                <a:latin typeface="Microsoft YaHei UI" panose="020B0503020204020204" pitchFamily="34" charset="-122"/>
                <a:ea typeface="Microsoft YaHei UI" panose="020B0503020204020204" pitchFamily="34" charset="-122"/>
              </a:endParaRPr>
            </a:p>
          </p:txBody>
        </p:sp>
        <p:sp>
          <p:nvSpPr>
            <p:cNvPr id="31" name="文字方塊 30">
              <a:extLst>
                <a:ext uri="{FF2B5EF4-FFF2-40B4-BE49-F238E27FC236}">
                  <a16:creationId xmlns:a16="http://schemas.microsoft.com/office/drawing/2014/main" id="{DECA6801-DA4C-475F-8354-CC2D06F519EC}"/>
                </a:ext>
              </a:extLst>
            </p:cNvPr>
            <p:cNvSpPr txBox="1"/>
            <p:nvPr/>
          </p:nvSpPr>
          <p:spPr>
            <a:xfrm>
              <a:off x="8660149" y="2779404"/>
              <a:ext cx="506870" cy="261610"/>
            </a:xfrm>
            <a:prstGeom prst="rect">
              <a:avLst/>
            </a:prstGeom>
            <a:noFill/>
          </p:spPr>
          <p:txBody>
            <a:bodyPr wrap="non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R&amp;D</a:t>
              </a:r>
            </a:p>
          </p:txBody>
        </p:sp>
        <p:sp>
          <p:nvSpPr>
            <p:cNvPr id="32" name="文字方塊 31">
              <a:extLst>
                <a:ext uri="{FF2B5EF4-FFF2-40B4-BE49-F238E27FC236}">
                  <a16:creationId xmlns:a16="http://schemas.microsoft.com/office/drawing/2014/main" id="{2FD01180-A617-4A85-B0BC-2679AF350F0A}"/>
                </a:ext>
              </a:extLst>
            </p:cNvPr>
            <p:cNvSpPr txBox="1"/>
            <p:nvPr/>
          </p:nvSpPr>
          <p:spPr>
            <a:xfrm>
              <a:off x="8634252" y="3708353"/>
              <a:ext cx="2093843" cy="261610"/>
            </a:xfrm>
            <a:prstGeom prst="rect">
              <a:avLst/>
            </a:prstGeom>
            <a:noFill/>
          </p:spPr>
          <p:txBody>
            <a:bodyPr wrap="non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Ready</a:t>
              </a:r>
              <a:r>
                <a:rPr lang="zh-TW" altLang="en-US" sz="1100" dirty="0">
                  <a:solidFill>
                    <a:prstClr val="black"/>
                  </a:solidFill>
                  <a:latin typeface="Microsoft YaHei UI" panose="020B0503020204020204" pitchFamily="34" charset="-122"/>
                  <a:ea typeface="Microsoft YaHei UI" panose="020B0503020204020204" pitchFamily="34" charset="-122"/>
                </a:rPr>
                <a:t>  </a:t>
              </a:r>
              <a:r>
                <a:rPr lang="en-US" altLang="zh-TW" sz="1100" dirty="0">
                  <a:solidFill>
                    <a:prstClr val="black"/>
                  </a:solidFill>
                  <a:latin typeface="Microsoft YaHei UI" panose="020B0503020204020204" pitchFamily="34" charset="-122"/>
                  <a:ea typeface="Microsoft YaHei UI" panose="020B0503020204020204" pitchFamily="34" charset="-122"/>
                </a:rPr>
                <a:t>for TFDA</a:t>
              </a:r>
              <a:r>
                <a:rPr lang="zh-TW" altLang="en-US" sz="1100" dirty="0">
                  <a:solidFill>
                    <a:prstClr val="black"/>
                  </a:solidFill>
                  <a:latin typeface="Microsoft YaHei UI" panose="020B0503020204020204" pitchFamily="34" charset="-122"/>
                  <a:ea typeface="Microsoft YaHei UI" panose="020B0503020204020204" pitchFamily="34" charset="-122"/>
                </a:rPr>
                <a:t> </a:t>
              </a:r>
              <a:r>
                <a:rPr lang="en-US" altLang="zh-TW" sz="1100" dirty="0">
                  <a:solidFill>
                    <a:prstClr val="black"/>
                  </a:solidFill>
                  <a:latin typeface="Microsoft YaHei UI" panose="020B0503020204020204" pitchFamily="34" charset="-122"/>
                  <a:ea typeface="Microsoft YaHei UI" panose="020B0503020204020204" pitchFamily="34" charset="-122"/>
                </a:rPr>
                <a:t>Submission</a:t>
              </a:r>
              <a:endParaRPr lang="zh-TW" altLang="en-US" sz="1100" dirty="0">
                <a:solidFill>
                  <a:prstClr val="black"/>
                </a:solidFill>
                <a:latin typeface="Microsoft YaHei UI" panose="020B0503020204020204" pitchFamily="34" charset="-122"/>
                <a:ea typeface="Microsoft YaHei UI" panose="020B0503020204020204" pitchFamily="34" charset="-122"/>
              </a:endParaRPr>
            </a:p>
          </p:txBody>
        </p:sp>
        <p:sp>
          <p:nvSpPr>
            <p:cNvPr id="33" name="文字方塊 32">
              <a:extLst>
                <a:ext uri="{FF2B5EF4-FFF2-40B4-BE49-F238E27FC236}">
                  <a16:creationId xmlns:a16="http://schemas.microsoft.com/office/drawing/2014/main" id="{40041FBA-9FA9-40B5-8F8C-FF600C506C11}"/>
                </a:ext>
              </a:extLst>
            </p:cNvPr>
            <p:cNvSpPr txBox="1"/>
            <p:nvPr/>
          </p:nvSpPr>
          <p:spPr>
            <a:xfrm>
              <a:off x="8597249" y="4518678"/>
              <a:ext cx="2052165" cy="430887"/>
            </a:xfrm>
            <a:prstGeom prst="rect">
              <a:avLst/>
            </a:prstGeom>
            <a:noFill/>
          </p:spPr>
          <p:txBody>
            <a:bodyPr wrap="non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Ready</a:t>
              </a:r>
              <a:r>
                <a:rPr lang="zh-TW" altLang="en-US" sz="1100" dirty="0">
                  <a:solidFill>
                    <a:prstClr val="black"/>
                  </a:solidFill>
                  <a:latin typeface="Microsoft YaHei UI" panose="020B0503020204020204" pitchFamily="34" charset="-122"/>
                  <a:ea typeface="Microsoft YaHei UI" panose="020B0503020204020204" pitchFamily="34" charset="-122"/>
                </a:rPr>
                <a:t> </a:t>
              </a:r>
              <a:r>
                <a:rPr lang="en-US" altLang="zh-TW" sz="1100" dirty="0">
                  <a:solidFill>
                    <a:prstClr val="black"/>
                  </a:solidFill>
                  <a:latin typeface="Microsoft YaHei UI" panose="020B0503020204020204" pitchFamily="34" charset="-122"/>
                  <a:ea typeface="Microsoft YaHei UI" panose="020B0503020204020204" pitchFamily="34" charset="-122"/>
                </a:rPr>
                <a:t>for</a:t>
              </a:r>
              <a:r>
                <a:rPr lang="zh-TW" altLang="en-US" sz="1100" dirty="0">
                  <a:solidFill>
                    <a:prstClr val="black"/>
                  </a:solidFill>
                  <a:latin typeface="Microsoft YaHei UI" panose="020B0503020204020204" pitchFamily="34" charset="-122"/>
                  <a:ea typeface="Microsoft YaHei UI" panose="020B0503020204020204" pitchFamily="34" charset="-122"/>
                </a:rPr>
                <a:t> </a:t>
              </a:r>
              <a:r>
                <a:rPr lang="en-US" altLang="zh-TW" sz="1100" dirty="0">
                  <a:solidFill>
                    <a:prstClr val="black"/>
                  </a:solidFill>
                  <a:latin typeface="Microsoft YaHei UI" panose="020B0503020204020204" pitchFamily="34" charset="-122"/>
                  <a:ea typeface="Microsoft YaHei UI" panose="020B0503020204020204" pitchFamily="34" charset="-122"/>
                </a:rPr>
                <a:t>TFDA Submission</a:t>
              </a:r>
            </a:p>
            <a:p>
              <a:r>
                <a:rPr lang="en-US" altLang="zh-TW" sz="1100" dirty="0">
                  <a:solidFill>
                    <a:prstClr val="black"/>
                  </a:solidFill>
                  <a:latin typeface="Microsoft YaHei UI" panose="020B0503020204020204" pitchFamily="34" charset="-122"/>
                  <a:ea typeface="Microsoft YaHei UI" panose="020B0503020204020204" pitchFamily="34" charset="-122"/>
                </a:rPr>
                <a:t>/Clinical</a:t>
              </a:r>
              <a:r>
                <a:rPr lang="zh-TW" altLang="en-US" sz="1100" dirty="0">
                  <a:solidFill>
                    <a:prstClr val="black"/>
                  </a:solidFill>
                  <a:latin typeface="Microsoft YaHei UI" panose="020B0503020204020204" pitchFamily="34" charset="-122"/>
                  <a:ea typeface="Microsoft YaHei UI" panose="020B0503020204020204" pitchFamily="34" charset="-122"/>
                </a:rPr>
                <a:t> </a:t>
              </a:r>
              <a:r>
                <a:rPr lang="en-US" altLang="zh-TW" sz="1100" dirty="0">
                  <a:solidFill>
                    <a:prstClr val="black"/>
                  </a:solidFill>
                  <a:latin typeface="Microsoft YaHei UI" panose="020B0503020204020204" pitchFamily="34" charset="-122"/>
                  <a:ea typeface="Microsoft YaHei UI" panose="020B0503020204020204" pitchFamily="34" charset="-122"/>
                </a:rPr>
                <a:t>Trial</a:t>
              </a:r>
              <a:endParaRPr lang="zh-TW" altLang="en-US" sz="1100" dirty="0">
                <a:solidFill>
                  <a:prstClr val="black"/>
                </a:solidFill>
                <a:latin typeface="Microsoft YaHei UI" panose="020B0503020204020204" pitchFamily="34" charset="-122"/>
                <a:ea typeface="Microsoft YaHei UI" panose="020B0503020204020204" pitchFamily="34" charset="-122"/>
              </a:endParaRPr>
            </a:p>
          </p:txBody>
        </p:sp>
        <p:sp>
          <p:nvSpPr>
            <p:cNvPr id="34" name="文字方塊 33">
              <a:extLst>
                <a:ext uri="{FF2B5EF4-FFF2-40B4-BE49-F238E27FC236}">
                  <a16:creationId xmlns:a16="http://schemas.microsoft.com/office/drawing/2014/main" id="{77999168-FEF9-4D49-8DF8-B56139182C90}"/>
                </a:ext>
              </a:extLst>
            </p:cNvPr>
            <p:cNvSpPr txBox="1"/>
            <p:nvPr/>
          </p:nvSpPr>
          <p:spPr>
            <a:xfrm>
              <a:off x="8634252" y="5525376"/>
              <a:ext cx="2053767" cy="261610"/>
            </a:xfrm>
            <a:prstGeom prst="rect">
              <a:avLst/>
            </a:prstGeom>
            <a:noFill/>
          </p:spPr>
          <p:txBody>
            <a:bodyPr wrap="none" rtlCol="0">
              <a:spAutoFit/>
            </a:bodyPr>
            <a:lstStyle/>
            <a:p>
              <a:r>
                <a:rPr lang="en-US" altLang="zh-TW" sz="1100" dirty="0">
                  <a:solidFill>
                    <a:prstClr val="black"/>
                  </a:solidFill>
                  <a:latin typeface="Microsoft YaHei UI" panose="020B0503020204020204" pitchFamily="34" charset="-122"/>
                  <a:ea typeface="Microsoft YaHei UI" panose="020B0503020204020204" pitchFamily="34" charset="-122"/>
                </a:rPr>
                <a:t>Ready</a:t>
              </a:r>
              <a:r>
                <a:rPr lang="zh-TW" altLang="en-US" sz="1100" dirty="0">
                  <a:solidFill>
                    <a:prstClr val="black"/>
                  </a:solidFill>
                  <a:latin typeface="Microsoft YaHei UI" panose="020B0503020204020204" pitchFamily="34" charset="-122"/>
                  <a:ea typeface="Microsoft YaHei UI" panose="020B0503020204020204" pitchFamily="34" charset="-122"/>
                </a:rPr>
                <a:t> </a:t>
              </a:r>
              <a:r>
                <a:rPr lang="en-US" altLang="zh-TW" sz="1100" dirty="0">
                  <a:solidFill>
                    <a:prstClr val="black"/>
                  </a:solidFill>
                  <a:latin typeface="Microsoft YaHei UI" panose="020B0503020204020204" pitchFamily="34" charset="-122"/>
                  <a:ea typeface="Microsoft YaHei UI" panose="020B0503020204020204" pitchFamily="34" charset="-122"/>
                </a:rPr>
                <a:t>Entering Clinical</a:t>
              </a:r>
              <a:r>
                <a:rPr lang="zh-TW" altLang="en-US" sz="1100" dirty="0">
                  <a:solidFill>
                    <a:prstClr val="black"/>
                  </a:solidFill>
                  <a:latin typeface="Microsoft YaHei UI" panose="020B0503020204020204" pitchFamily="34" charset="-122"/>
                  <a:ea typeface="Microsoft YaHei UI" panose="020B0503020204020204" pitchFamily="34" charset="-122"/>
                </a:rPr>
                <a:t> </a:t>
              </a:r>
              <a:r>
                <a:rPr lang="en-US" altLang="zh-TW" sz="1100" dirty="0">
                  <a:solidFill>
                    <a:prstClr val="black"/>
                  </a:solidFill>
                  <a:latin typeface="Microsoft YaHei UI" panose="020B0503020204020204" pitchFamily="34" charset="-122"/>
                  <a:ea typeface="Microsoft YaHei UI" panose="020B0503020204020204" pitchFamily="34" charset="-122"/>
                </a:rPr>
                <a:t>Trial</a:t>
              </a:r>
              <a:endParaRPr lang="zh-TW" altLang="en-US" sz="1100" dirty="0">
                <a:solidFill>
                  <a:prstClr val="black"/>
                </a:solidFill>
                <a:latin typeface="Microsoft YaHei UI" panose="020B0503020204020204" pitchFamily="34" charset="-122"/>
                <a:ea typeface="Microsoft YaHei UI" panose="020B0503020204020204" pitchFamily="34" charset="-122"/>
              </a:endParaRPr>
            </a:p>
          </p:txBody>
        </p:sp>
      </p:grpSp>
      <p:sp>
        <p:nvSpPr>
          <p:cNvPr id="35" name="矩形 34">
            <a:extLst>
              <a:ext uri="{FF2B5EF4-FFF2-40B4-BE49-F238E27FC236}">
                <a16:creationId xmlns:a16="http://schemas.microsoft.com/office/drawing/2014/main" id="{BE53B302-449D-4018-A300-41C31CCD5C66}"/>
              </a:ext>
            </a:extLst>
          </p:cNvPr>
          <p:cNvSpPr/>
          <p:nvPr/>
        </p:nvSpPr>
        <p:spPr>
          <a:xfrm>
            <a:off x="1015920" y="904258"/>
            <a:ext cx="10775300" cy="480131"/>
          </a:xfrm>
          <a:prstGeom prst="rect">
            <a:avLst/>
          </a:prstGeom>
        </p:spPr>
        <p:txBody>
          <a:bodyPr wrap="square">
            <a:spAutoFit/>
          </a:bodyPr>
          <a:lstStyle/>
          <a:p>
            <a:pPr>
              <a:lnSpc>
                <a:spcPct val="90000"/>
              </a:lnSpc>
              <a:spcBef>
                <a:spcPts val="1000"/>
              </a:spcBef>
            </a:pPr>
            <a:r>
              <a:rPr lang="en-US" altLang="zh-TW" sz="2800" b="1" dirty="0">
                <a:latin typeface="王漢宗特圓體繁" panose="02020300000000000000" pitchFamily="18" charset="-120"/>
                <a:ea typeface="王漢宗特圓體繁" panose="02020300000000000000" pitchFamily="18" charset="-120"/>
              </a:rPr>
              <a:t>(B)</a:t>
            </a:r>
            <a:r>
              <a:rPr lang="zh-TW" altLang="en-US" sz="2800" b="1" dirty="0">
                <a:latin typeface="王漢宗特圓體繁" panose="02020300000000000000" pitchFamily="18" charset="-120"/>
                <a:ea typeface="王漢宗特圓體繁" panose="02020300000000000000" pitchFamily="18" charset="-120"/>
              </a:rPr>
              <a:t> </a:t>
            </a:r>
            <a:r>
              <a:rPr lang="en-US" altLang="zh-TW" sz="2800" b="1" dirty="0">
                <a:latin typeface="王漢宗特圓體繁" panose="02020300000000000000" pitchFamily="18" charset="-120"/>
                <a:ea typeface="王漢宗特圓體繁" panose="02020300000000000000" pitchFamily="18" charset="-120"/>
              </a:rPr>
              <a:t>New Product Development</a:t>
            </a:r>
            <a:r>
              <a:rPr lang="en-US" altLang="zh-TW" sz="2800" b="1" dirty="0">
                <a:ea typeface="王漢宗細圓體繁" panose="02020300000000000000" pitchFamily="18" charset="-120"/>
              </a:rPr>
              <a:t>(New</a:t>
            </a:r>
            <a:r>
              <a:rPr lang="zh-TW" altLang="en-US" sz="2800" b="1" dirty="0">
                <a:ea typeface="王漢宗細圓體繁" panose="02020300000000000000" pitchFamily="18" charset="-120"/>
              </a:rPr>
              <a:t> </a:t>
            </a:r>
            <a:r>
              <a:rPr lang="en-US" altLang="zh-TW" sz="2800" b="1" dirty="0">
                <a:ea typeface="王漢宗細圓體繁" panose="02020300000000000000" pitchFamily="18" charset="-120"/>
              </a:rPr>
              <a:t>Pipeline)</a:t>
            </a:r>
          </a:p>
        </p:txBody>
      </p:sp>
      <p:sp>
        <p:nvSpPr>
          <p:cNvPr id="36" name="标题 1">
            <a:extLst>
              <a:ext uri="{FF2B5EF4-FFF2-40B4-BE49-F238E27FC236}">
                <a16:creationId xmlns:a16="http://schemas.microsoft.com/office/drawing/2014/main" id="{AAA47A41-A20C-4896-B416-975C5AC880FC}"/>
              </a:ext>
            </a:extLst>
          </p:cNvPr>
          <p:cNvSpPr>
            <a:spLocks noGrp="1"/>
          </p:cNvSpPr>
          <p:nvPr>
            <p:ph type="title"/>
          </p:nvPr>
        </p:nvSpPr>
        <p:spPr>
          <a:xfrm>
            <a:off x="1032000" y="274665"/>
            <a:ext cx="11160000" cy="644525"/>
          </a:xfrm>
        </p:spPr>
        <p:txBody>
          <a:bodyPr>
            <a:normAutofit/>
          </a:bodyPr>
          <a:lstStyle/>
          <a:p>
            <a:r>
              <a:rPr lang="en-US" altLang="zh-TW" sz="4000" b="1" dirty="0">
                <a:solidFill>
                  <a:schemeClr val="accent5">
                    <a:lumMod val="75000"/>
                  </a:schemeClr>
                </a:solidFill>
                <a:latin typeface="王漢宗特圓體繁" panose="02020300000000000000" pitchFamily="18" charset="-120"/>
                <a:ea typeface="王漢宗特圓體繁" panose="02020300000000000000" pitchFamily="18" charset="-120"/>
              </a:rPr>
              <a:t>PBF Taiwan Business Unit</a:t>
            </a:r>
            <a:endParaRPr lang="en-US" altLang="zh-CN" sz="4000" b="1" dirty="0">
              <a:solidFill>
                <a:schemeClr val="accent5">
                  <a:lumMod val="75000"/>
                </a:schemeClr>
              </a:solidFill>
              <a:latin typeface="王漢宗特圓體繁" panose="02020300000000000000" pitchFamily="18" charset="-120"/>
              <a:ea typeface="王漢宗特圓體繁" panose="02020300000000000000" pitchFamily="18" charset="-120"/>
            </a:endParaRPr>
          </a:p>
        </p:txBody>
      </p:sp>
      <p:sp>
        <p:nvSpPr>
          <p:cNvPr id="37" name="îŝḷîḓé-Freeform: Shape 2">
            <a:extLst>
              <a:ext uri="{FF2B5EF4-FFF2-40B4-BE49-F238E27FC236}">
                <a16:creationId xmlns:a16="http://schemas.microsoft.com/office/drawing/2014/main" id="{6886F1DF-ED71-45E4-830A-F1C95603B703}"/>
              </a:ext>
            </a:extLst>
          </p:cNvPr>
          <p:cNvSpPr>
            <a:spLocks/>
          </p:cNvSpPr>
          <p:nvPr/>
        </p:nvSpPr>
        <p:spPr bwMode="auto">
          <a:xfrm>
            <a:off x="297822" y="191964"/>
            <a:ext cx="718098"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8" y="0"/>
                </a:moveTo>
                <a:cubicBezTo>
                  <a:pt x="7321" y="0"/>
                  <a:pt x="4802" y="1061"/>
                  <a:pt x="2881" y="3185"/>
                </a:cubicBezTo>
                <a:cubicBezTo>
                  <a:pt x="-961" y="7433"/>
                  <a:pt x="-961" y="14319"/>
                  <a:pt x="2881" y="18566"/>
                </a:cubicBezTo>
                <a:cubicBezTo>
                  <a:pt x="4162" y="19983"/>
                  <a:pt x="5714" y="20915"/>
                  <a:pt x="7349" y="21387"/>
                </a:cubicBezTo>
                <a:cubicBezTo>
                  <a:pt x="7502" y="20105"/>
                  <a:pt x="7606" y="18839"/>
                  <a:pt x="7040" y="17627"/>
                </a:cubicBezTo>
                <a:cubicBezTo>
                  <a:pt x="6734" y="16971"/>
                  <a:pt x="6508" y="15994"/>
                  <a:pt x="6456" y="15252"/>
                </a:cubicBezTo>
                <a:cubicBezTo>
                  <a:pt x="6401" y="14476"/>
                  <a:pt x="6337" y="13689"/>
                  <a:pt x="6443" y="12919"/>
                </a:cubicBezTo>
                <a:cubicBezTo>
                  <a:pt x="6519" y="12364"/>
                  <a:pt x="6597" y="11933"/>
                  <a:pt x="7092" y="11661"/>
                </a:cubicBezTo>
                <a:cubicBezTo>
                  <a:pt x="7371" y="11509"/>
                  <a:pt x="7879" y="11601"/>
                  <a:pt x="7981" y="11271"/>
                </a:cubicBezTo>
                <a:cubicBezTo>
                  <a:pt x="8218" y="10496"/>
                  <a:pt x="8931" y="10470"/>
                  <a:pt x="9550" y="10696"/>
                </a:cubicBezTo>
                <a:cubicBezTo>
                  <a:pt x="9537" y="9892"/>
                  <a:pt x="10640" y="9462"/>
                  <a:pt x="11187" y="9814"/>
                </a:cubicBezTo>
                <a:cubicBezTo>
                  <a:pt x="11217" y="8792"/>
                  <a:pt x="11241" y="7794"/>
                  <a:pt x="11299" y="6770"/>
                </a:cubicBezTo>
                <a:cubicBezTo>
                  <a:pt x="11331" y="6199"/>
                  <a:pt x="11040" y="4873"/>
                  <a:pt x="11691" y="4630"/>
                </a:cubicBezTo>
                <a:cubicBezTo>
                  <a:pt x="12334" y="4389"/>
                  <a:pt x="12636" y="5057"/>
                  <a:pt x="12665" y="5661"/>
                </a:cubicBezTo>
                <a:cubicBezTo>
                  <a:pt x="12687" y="6109"/>
                  <a:pt x="12630" y="6559"/>
                  <a:pt x="12621" y="7008"/>
                </a:cubicBezTo>
                <a:cubicBezTo>
                  <a:pt x="12615" y="7348"/>
                  <a:pt x="12656" y="7708"/>
                  <a:pt x="12632" y="8051"/>
                </a:cubicBezTo>
                <a:cubicBezTo>
                  <a:pt x="12567" y="8966"/>
                  <a:pt x="12574" y="9833"/>
                  <a:pt x="12541" y="10751"/>
                </a:cubicBezTo>
                <a:cubicBezTo>
                  <a:pt x="12523" y="11234"/>
                  <a:pt x="12603" y="11706"/>
                  <a:pt x="12603" y="12187"/>
                </a:cubicBezTo>
                <a:cubicBezTo>
                  <a:pt x="12603" y="12720"/>
                  <a:pt x="12787" y="12862"/>
                  <a:pt x="13052" y="13278"/>
                </a:cubicBezTo>
                <a:cubicBezTo>
                  <a:pt x="13598" y="14135"/>
                  <a:pt x="13067" y="14687"/>
                  <a:pt x="12834" y="15484"/>
                </a:cubicBezTo>
                <a:cubicBezTo>
                  <a:pt x="12622" y="16211"/>
                  <a:pt x="12162" y="16649"/>
                  <a:pt x="11725" y="17205"/>
                </a:cubicBezTo>
                <a:cubicBezTo>
                  <a:pt x="11085" y="18018"/>
                  <a:pt x="11420" y="19826"/>
                  <a:pt x="11447" y="20807"/>
                </a:cubicBezTo>
                <a:cubicBezTo>
                  <a:pt x="11454" y="21060"/>
                  <a:pt x="11442" y="21335"/>
                  <a:pt x="11436" y="21600"/>
                </a:cubicBezTo>
                <a:cubicBezTo>
                  <a:pt x="13398" y="21244"/>
                  <a:pt x="15284" y="20239"/>
                  <a:pt x="16796" y="18566"/>
                </a:cubicBezTo>
                <a:cubicBezTo>
                  <a:pt x="20638" y="14319"/>
                  <a:pt x="20638" y="7433"/>
                  <a:pt x="16796" y="3185"/>
                </a:cubicBezTo>
                <a:cubicBezTo>
                  <a:pt x="14875" y="1061"/>
                  <a:pt x="12356" y="0"/>
                  <a:pt x="9838" y="0"/>
                </a:cubicBezTo>
                <a:close/>
              </a:path>
            </a:pathLst>
          </a:custGeom>
          <a:solidFill>
            <a:schemeClr val="accent5">
              <a:lumMod val="75000"/>
            </a:schemeClr>
          </a:solidFill>
          <a:ln>
            <a:noFill/>
          </a:ln>
          <a:effectLst/>
        </p:spPr>
        <p:txBody>
          <a:bodyPr anchor="ctr"/>
          <a:lstStyle/>
          <a:p>
            <a:pPr algn="ctr"/>
            <a:endParaRPr dirty="0"/>
          </a:p>
        </p:txBody>
      </p:sp>
    </p:spTree>
    <p:extLst>
      <p:ext uri="{BB962C8B-B14F-4D97-AF65-F5344CB8AC3E}">
        <p14:creationId xmlns:p14="http://schemas.microsoft.com/office/powerpoint/2010/main" val="119469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972F9F5-4825-4A8E-B4C8-F64A83A465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9545" y="415016"/>
            <a:ext cx="4734497" cy="3416946"/>
          </a:xfrm>
          <a:prstGeom prst="rect">
            <a:avLst/>
          </a:prstGeom>
          <a:effectLst>
            <a:softEdge rad="635000"/>
          </a:effectLst>
        </p:spPr>
      </p:pic>
      <p:sp>
        <p:nvSpPr>
          <p:cNvPr id="16" name="內容版面配置區 74"/>
          <p:cNvSpPr>
            <a:spLocks noGrp="1"/>
          </p:cNvSpPr>
          <p:nvPr>
            <p:ph idx="1"/>
          </p:nvPr>
        </p:nvSpPr>
        <p:spPr>
          <a:xfrm>
            <a:off x="981074" y="1218606"/>
            <a:ext cx="7886700" cy="3263504"/>
          </a:xfrm>
        </p:spPr>
        <p:txBody>
          <a:bodyPr>
            <a:normAutofit/>
          </a:bodyPr>
          <a:lstStyle/>
          <a:p>
            <a:pPr marL="0" indent="0">
              <a:lnSpc>
                <a:spcPct val="100000"/>
              </a:lnSpc>
              <a:buNone/>
            </a:pPr>
            <a:r>
              <a:rPr lang="en-US" altLang="zh-TW" sz="2000" b="1" dirty="0">
                <a:latin typeface="Microsoft YaHei UI" panose="020B0503020204020204" pitchFamily="34" charset="-122"/>
                <a:ea typeface="Microsoft YaHei UI" panose="020B0503020204020204" pitchFamily="34" charset="-122"/>
              </a:rPr>
              <a:t>A. Nutritional Products :</a:t>
            </a:r>
          </a:p>
          <a:p>
            <a:pPr marL="0" indent="0">
              <a:lnSpc>
                <a:spcPct val="100000"/>
              </a:lnSpc>
              <a:buNone/>
            </a:pPr>
            <a:endParaRPr lang="en-US" altLang="zh-TW" sz="2000" dirty="0">
              <a:latin typeface="Microsoft YaHei UI" panose="020B0503020204020204" pitchFamily="34" charset="-122"/>
              <a:ea typeface="Microsoft YaHei UI" panose="020B0503020204020204" pitchFamily="34" charset="-122"/>
            </a:endParaRPr>
          </a:p>
          <a:p>
            <a:pPr marL="0" indent="0">
              <a:lnSpc>
                <a:spcPct val="100000"/>
              </a:lnSpc>
              <a:buNone/>
            </a:pPr>
            <a:endParaRPr lang="en-US" altLang="zh-TW" sz="2000" dirty="0">
              <a:latin typeface="Microsoft YaHei UI" panose="020B0503020204020204" pitchFamily="34" charset="-122"/>
              <a:ea typeface="Microsoft YaHei UI" panose="020B0503020204020204" pitchFamily="34" charset="-122"/>
            </a:endParaRPr>
          </a:p>
          <a:p>
            <a:pPr marL="0" indent="0">
              <a:lnSpc>
                <a:spcPct val="100000"/>
              </a:lnSpc>
              <a:buNone/>
            </a:pPr>
            <a:endParaRPr lang="en-US" altLang="zh-TW" sz="2000" dirty="0">
              <a:latin typeface="Microsoft YaHei UI" panose="020B0503020204020204" pitchFamily="34" charset="-122"/>
              <a:ea typeface="Microsoft YaHei UI" panose="020B0503020204020204" pitchFamily="34" charset="-122"/>
            </a:endParaRPr>
          </a:p>
          <a:p>
            <a:pPr marL="0" indent="0">
              <a:lnSpc>
                <a:spcPct val="100000"/>
              </a:lnSpc>
              <a:buNone/>
            </a:pPr>
            <a:r>
              <a:rPr lang="en-US" altLang="zh-TW" sz="2000" b="1" dirty="0">
                <a:latin typeface="Microsoft YaHei UI" panose="020B0503020204020204" pitchFamily="34" charset="-122"/>
                <a:ea typeface="Microsoft YaHei UI" panose="020B0503020204020204" pitchFamily="34" charset="-122"/>
              </a:rPr>
              <a:t>B. Cosmeceutical Products :</a:t>
            </a:r>
          </a:p>
          <a:p>
            <a:pPr marL="0" indent="0">
              <a:lnSpc>
                <a:spcPct val="150000"/>
              </a:lnSpc>
              <a:buNone/>
            </a:pPr>
            <a:endParaRPr lang="en-US" altLang="zh-TW" sz="1350" dirty="0">
              <a:latin typeface="Microsoft YaHei UI" panose="020B0503020204020204" pitchFamily="34" charset="-122"/>
              <a:ea typeface="Microsoft YaHei UI" panose="020B0503020204020204" pitchFamily="34" charset="-122"/>
            </a:endParaRPr>
          </a:p>
          <a:p>
            <a:pPr marL="0" indent="0">
              <a:lnSpc>
                <a:spcPct val="150000"/>
              </a:lnSpc>
              <a:buNone/>
            </a:pPr>
            <a:endParaRPr lang="en-US" altLang="zh-TW" sz="1350" dirty="0">
              <a:latin typeface="Microsoft YaHei UI" panose="020B0503020204020204" pitchFamily="34" charset="-122"/>
              <a:ea typeface="Microsoft YaHei UI" panose="020B0503020204020204" pitchFamily="34" charset="-122"/>
            </a:endParaRPr>
          </a:p>
          <a:p>
            <a:pPr marL="0" indent="0">
              <a:lnSpc>
                <a:spcPct val="150000"/>
              </a:lnSpc>
              <a:buNone/>
            </a:pPr>
            <a:endParaRPr lang="zh-TW" altLang="en-US" sz="1350" dirty="0">
              <a:latin typeface="Microsoft YaHei UI" panose="020B0503020204020204" pitchFamily="34" charset="-122"/>
              <a:ea typeface="Microsoft YaHei UI" panose="020B0503020204020204" pitchFamily="34" charset="-122"/>
            </a:endParaRPr>
          </a:p>
        </p:txBody>
      </p:sp>
      <p:sp>
        <p:nvSpPr>
          <p:cNvPr id="17" name="文字方塊 16"/>
          <p:cNvSpPr txBox="1"/>
          <p:nvPr/>
        </p:nvSpPr>
        <p:spPr>
          <a:xfrm>
            <a:off x="1275634" y="1628207"/>
            <a:ext cx="7416210" cy="923330"/>
          </a:xfrm>
          <a:prstGeom prst="rect">
            <a:avLst/>
          </a:prstGeom>
          <a:noFill/>
        </p:spPr>
        <p:txBody>
          <a:bodyPr wrap="square" rtlCol="0">
            <a:spAutoFit/>
          </a:bodyPr>
          <a:lstStyle/>
          <a:p>
            <a:pPr marL="342900" indent="-342900">
              <a:buAutoNum type="alphaLcParenBoth"/>
            </a:pPr>
            <a:r>
              <a:rPr lang="en-US" altLang="zh-TW" dirty="0">
                <a:solidFill>
                  <a:prstClr val="black"/>
                </a:solidFill>
                <a:latin typeface="Microsoft YaHei UI" panose="020B0503020204020204" pitchFamily="34" charset="-122"/>
                <a:ea typeface="Microsoft YaHei UI" panose="020B0503020204020204" pitchFamily="34" charset="-122"/>
              </a:rPr>
              <a:t>Pellet (Slow Release </a:t>
            </a:r>
            <a:r>
              <a:rPr lang="en-US" altLang="zh-TW" dirty="0" err="1">
                <a:solidFill>
                  <a:prstClr val="black"/>
                </a:solidFill>
                <a:latin typeface="Microsoft YaHei UI" panose="020B0503020204020204" pitchFamily="34" charset="-122"/>
                <a:ea typeface="Microsoft YaHei UI" panose="020B0503020204020204" pitchFamily="34" charset="-122"/>
              </a:rPr>
              <a:t>Pellets+Quick</a:t>
            </a:r>
            <a:r>
              <a:rPr lang="en-US" altLang="zh-TW" dirty="0">
                <a:solidFill>
                  <a:prstClr val="black"/>
                </a:solidFill>
                <a:latin typeface="Microsoft YaHei UI" panose="020B0503020204020204" pitchFamily="34" charset="-122"/>
                <a:ea typeface="Microsoft YaHei UI" panose="020B0503020204020204" pitchFamily="34" charset="-122"/>
              </a:rPr>
              <a:t> Release Pellets) </a:t>
            </a:r>
          </a:p>
          <a:p>
            <a:r>
              <a:rPr lang="en-US" altLang="zh-TW" dirty="0">
                <a:solidFill>
                  <a:prstClr val="black"/>
                </a:solidFill>
                <a:latin typeface="Microsoft YaHei UI" panose="020B0503020204020204" pitchFamily="34" charset="-122"/>
                <a:ea typeface="Microsoft YaHei UI" panose="020B0503020204020204" pitchFamily="34" charset="-122"/>
              </a:rPr>
              <a:t>     Technology</a:t>
            </a:r>
          </a:p>
          <a:p>
            <a:r>
              <a:rPr lang="en-US" altLang="zh-TW" dirty="0">
                <a:solidFill>
                  <a:prstClr val="black"/>
                </a:solidFill>
                <a:latin typeface="Microsoft YaHei UI" panose="020B0503020204020204" pitchFamily="34" charset="-122"/>
                <a:ea typeface="Microsoft YaHei UI" panose="020B0503020204020204" pitchFamily="34" charset="-122"/>
              </a:rPr>
              <a:t>(b) For Diabetes</a:t>
            </a:r>
          </a:p>
        </p:txBody>
      </p:sp>
      <p:sp>
        <p:nvSpPr>
          <p:cNvPr id="18" name="文字方塊 17"/>
          <p:cNvSpPr txBox="1"/>
          <p:nvPr/>
        </p:nvSpPr>
        <p:spPr>
          <a:xfrm>
            <a:off x="3515526" y="3420594"/>
            <a:ext cx="4793614" cy="1138773"/>
          </a:xfrm>
          <a:prstGeom prst="rect">
            <a:avLst/>
          </a:prstGeom>
          <a:noFill/>
        </p:spPr>
        <p:txBody>
          <a:bodyPr wrap="square" rtlCol="0">
            <a:spAutoFit/>
          </a:bodyPr>
          <a:lstStyle/>
          <a:p>
            <a:r>
              <a:rPr lang="en-US" altLang="zh-TW" sz="1350" dirty="0" err="1">
                <a:solidFill>
                  <a:prstClr val="black"/>
                </a:solidFill>
                <a:latin typeface="Microsoft YaHei UI" panose="020B0503020204020204" pitchFamily="34" charset="-122"/>
                <a:ea typeface="Microsoft YaHei UI" panose="020B0503020204020204" pitchFamily="34" charset="-122"/>
              </a:rPr>
              <a:t>Sachitin</a:t>
            </a:r>
            <a:endParaRPr lang="en-US" altLang="zh-TW" sz="1350" dirty="0">
              <a:solidFill>
                <a:prstClr val="black"/>
              </a:solidFill>
              <a:latin typeface="Microsoft YaHei UI" panose="020B0503020204020204" pitchFamily="34" charset="-122"/>
              <a:ea typeface="Microsoft YaHei UI" panose="020B0503020204020204" pitchFamily="34" charset="-122"/>
            </a:endParaRPr>
          </a:p>
          <a:p>
            <a:r>
              <a:rPr lang="en-US" altLang="zh-TW" sz="1350" dirty="0" err="1">
                <a:solidFill>
                  <a:prstClr val="black"/>
                </a:solidFill>
                <a:latin typeface="Microsoft YaHei UI" panose="020B0503020204020204" pitchFamily="34" charset="-122"/>
                <a:ea typeface="Microsoft YaHei UI" panose="020B0503020204020204" pitchFamily="34" charset="-122"/>
              </a:rPr>
              <a:t>Polenin</a:t>
            </a:r>
            <a:endParaRPr lang="en-US" altLang="zh-TW" sz="1350" dirty="0">
              <a:solidFill>
                <a:prstClr val="black"/>
              </a:solidFill>
              <a:latin typeface="Microsoft YaHei UI" panose="020B0503020204020204" pitchFamily="34" charset="-122"/>
              <a:ea typeface="Microsoft YaHei UI" panose="020B0503020204020204" pitchFamily="34" charset="-122"/>
            </a:endParaRPr>
          </a:p>
          <a:p>
            <a:r>
              <a:rPr lang="en-US" altLang="zh-TW" sz="1400" dirty="0">
                <a:latin typeface="Microsoft YaHei UI" panose="020B0503020204020204" pitchFamily="34" charset="-122"/>
                <a:ea typeface="Microsoft YaHei UI" panose="020B0503020204020204" pitchFamily="34" charset="-122"/>
              </a:rPr>
              <a:t>Flavonoid</a:t>
            </a:r>
            <a:endParaRPr lang="en-US" altLang="zh-TW" sz="1350" dirty="0">
              <a:solidFill>
                <a:prstClr val="black"/>
              </a:solidFill>
              <a:latin typeface="Microsoft YaHei UI" panose="020B0503020204020204" pitchFamily="34" charset="-122"/>
              <a:ea typeface="Microsoft YaHei UI" panose="020B0503020204020204" pitchFamily="34" charset="-122"/>
            </a:endParaRPr>
          </a:p>
          <a:p>
            <a:r>
              <a:rPr lang="en-US" altLang="zh-TW" sz="1350" dirty="0">
                <a:solidFill>
                  <a:prstClr val="black"/>
                </a:solidFill>
                <a:latin typeface="Microsoft YaHei UI" panose="020B0503020204020204" pitchFamily="34" charset="-122"/>
                <a:ea typeface="Microsoft YaHei UI" panose="020B0503020204020204" pitchFamily="34" charset="-122"/>
              </a:rPr>
              <a:t>Cal Youth</a:t>
            </a:r>
            <a:r>
              <a:rPr lang="zh-TW" altLang="en-US" sz="1350" dirty="0">
                <a:solidFill>
                  <a:prstClr val="black"/>
                </a:solidFill>
                <a:latin typeface="Microsoft YaHei UI" panose="020B0503020204020204" pitchFamily="34" charset="-122"/>
                <a:ea typeface="Microsoft YaHei UI" panose="020B0503020204020204" pitchFamily="34" charset="-122"/>
              </a:rPr>
              <a:t> </a:t>
            </a:r>
          </a:p>
          <a:p>
            <a:endParaRPr lang="en-US" altLang="zh-TW" sz="1350" dirty="0">
              <a:solidFill>
                <a:prstClr val="black"/>
              </a:solidFill>
              <a:latin typeface="Microsoft YaHei UI" panose="020B0503020204020204" pitchFamily="34" charset="-122"/>
              <a:ea typeface="Microsoft YaHei UI" panose="020B0503020204020204" pitchFamily="34" charset="-122"/>
            </a:endParaRPr>
          </a:p>
        </p:txBody>
      </p:sp>
      <p:sp>
        <p:nvSpPr>
          <p:cNvPr id="19" name="文字方塊 18"/>
          <p:cNvSpPr txBox="1"/>
          <p:nvPr/>
        </p:nvSpPr>
        <p:spPr>
          <a:xfrm>
            <a:off x="1275634" y="3406204"/>
            <a:ext cx="1945332" cy="923330"/>
          </a:xfrm>
          <a:prstGeom prst="rect">
            <a:avLst/>
          </a:prstGeom>
          <a:noFill/>
        </p:spPr>
        <p:txBody>
          <a:bodyPr wrap="square" rtlCol="0">
            <a:spAutoFit/>
          </a:bodyPr>
          <a:lstStyle/>
          <a:p>
            <a:r>
              <a:rPr lang="en-US" altLang="zh-TW" dirty="0">
                <a:solidFill>
                  <a:prstClr val="black"/>
                </a:solidFill>
                <a:latin typeface="Adobe 繁黑體 Std B" panose="020B0700000000000000" pitchFamily="34" charset="-120"/>
                <a:ea typeface="Adobe 繁黑體 Std B" panose="020B0700000000000000" pitchFamily="34" charset="-120"/>
              </a:rPr>
              <a:t>(a)Exclusive PBF </a:t>
            </a:r>
          </a:p>
          <a:p>
            <a:r>
              <a:rPr lang="en-US" altLang="zh-TW" dirty="0">
                <a:solidFill>
                  <a:prstClr val="black"/>
                </a:solidFill>
                <a:latin typeface="Adobe 繁黑體 Std B" panose="020B0700000000000000" pitchFamily="34" charset="-120"/>
                <a:ea typeface="Adobe 繁黑體 Std B" panose="020B0700000000000000" pitchFamily="34" charset="-120"/>
              </a:rPr>
              <a:t>     Ingredients</a:t>
            </a:r>
          </a:p>
          <a:p>
            <a:endParaRPr lang="zh-TW" altLang="en-US" dirty="0">
              <a:solidFill>
                <a:prstClr val="black"/>
              </a:solidFill>
              <a:latin typeface="Adobe 繁黑體 Std B" panose="020B0700000000000000" pitchFamily="34" charset="-120"/>
              <a:ea typeface="Adobe 繁黑體 Std B" panose="020B0700000000000000" pitchFamily="34" charset="-120"/>
            </a:endParaRPr>
          </a:p>
        </p:txBody>
      </p:sp>
      <p:sp>
        <p:nvSpPr>
          <p:cNvPr id="20" name="文字方塊 19"/>
          <p:cNvSpPr txBox="1"/>
          <p:nvPr/>
        </p:nvSpPr>
        <p:spPr>
          <a:xfrm>
            <a:off x="1275634" y="4447779"/>
            <a:ext cx="1945332" cy="923330"/>
          </a:xfrm>
          <a:prstGeom prst="rect">
            <a:avLst/>
          </a:prstGeom>
          <a:noFill/>
        </p:spPr>
        <p:txBody>
          <a:bodyPr wrap="square" rtlCol="0">
            <a:spAutoFit/>
          </a:bodyPr>
          <a:lstStyle/>
          <a:p>
            <a:r>
              <a:rPr lang="en-US" altLang="zh-TW" dirty="0">
                <a:solidFill>
                  <a:prstClr val="black"/>
                </a:solidFill>
                <a:latin typeface="Microsoft YaHei UI" panose="020B0503020204020204" pitchFamily="34" charset="-122"/>
                <a:ea typeface="Microsoft YaHei UI" panose="020B0503020204020204" pitchFamily="34" charset="-122"/>
              </a:rPr>
              <a:t>(b)Exclusive PBF </a:t>
            </a:r>
          </a:p>
          <a:p>
            <a:r>
              <a:rPr lang="en-US" altLang="zh-TW" dirty="0">
                <a:solidFill>
                  <a:prstClr val="black"/>
                </a:solidFill>
                <a:latin typeface="Microsoft YaHei UI" panose="020B0503020204020204" pitchFamily="34" charset="-122"/>
                <a:ea typeface="Microsoft YaHei UI" panose="020B0503020204020204" pitchFamily="34" charset="-122"/>
              </a:rPr>
              <a:t>     Formulation</a:t>
            </a:r>
          </a:p>
          <a:p>
            <a:endParaRPr lang="zh-TW" altLang="en-US" dirty="0">
              <a:solidFill>
                <a:prstClr val="black"/>
              </a:solidFill>
              <a:latin typeface="Microsoft YaHei UI" panose="020B0503020204020204" pitchFamily="34" charset="-122"/>
              <a:ea typeface="Microsoft YaHei UI" panose="020B0503020204020204" pitchFamily="34" charset="-122"/>
            </a:endParaRPr>
          </a:p>
        </p:txBody>
      </p:sp>
      <p:sp>
        <p:nvSpPr>
          <p:cNvPr id="21" name="文字方塊 20"/>
          <p:cNvSpPr txBox="1"/>
          <p:nvPr/>
        </p:nvSpPr>
        <p:spPr>
          <a:xfrm>
            <a:off x="3557536" y="4588299"/>
            <a:ext cx="1509500" cy="507831"/>
          </a:xfrm>
          <a:prstGeom prst="rect">
            <a:avLst/>
          </a:prstGeom>
          <a:noFill/>
        </p:spPr>
        <p:txBody>
          <a:bodyPr wrap="square" rtlCol="0">
            <a:spAutoFit/>
          </a:bodyPr>
          <a:lstStyle/>
          <a:p>
            <a:r>
              <a:rPr lang="en-US" altLang="zh-TW" sz="1350" dirty="0">
                <a:solidFill>
                  <a:prstClr val="black"/>
                </a:solidFill>
                <a:latin typeface="Microsoft YaHei UI" panose="020B0503020204020204" pitchFamily="34" charset="-122"/>
                <a:ea typeface="Microsoft YaHei UI" panose="020B0503020204020204" pitchFamily="34" charset="-122"/>
              </a:rPr>
              <a:t>Skin Care Complementary</a:t>
            </a:r>
          </a:p>
        </p:txBody>
      </p:sp>
      <p:sp>
        <p:nvSpPr>
          <p:cNvPr id="22" name="文字方塊 21"/>
          <p:cNvSpPr txBox="1"/>
          <p:nvPr/>
        </p:nvSpPr>
        <p:spPr>
          <a:xfrm>
            <a:off x="5190077" y="4561457"/>
            <a:ext cx="5280693" cy="1338828"/>
          </a:xfrm>
          <a:prstGeom prst="rect">
            <a:avLst/>
          </a:prstGeom>
          <a:noFill/>
        </p:spPr>
        <p:txBody>
          <a:bodyPr wrap="square" rtlCol="0">
            <a:spAutoFit/>
          </a:bodyPr>
          <a:lstStyle/>
          <a:p>
            <a:r>
              <a:rPr lang="en-US" altLang="zh-TW" sz="1350" dirty="0">
                <a:solidFill>
                  <a:prstClr val="black"/>
                </a:solidFill>
                <a:latin typeface="Microsoft YaHei UI" panose="020B0503020204020204" pitchFamily="34" charset="-122"/>
                <a:ea typeface="Microsoft YaHei UI" panose="020B0503020204020204" pitchFamily="34" charset="-122"/>
              </a:rPr>
              <a:t>Scalp &amp; Hair Roots</a:t>
            </a:r>
            <a:r>
              <a:rPr lang="zh-TW" altLang="en-US" sz="1350" dirty="0">
                <a:solidFill>
                  <a:prstClr val="black"/>
                </a:solidFill>
                <a:latin typeface="Microsoft YaHei UI" panose="020B0503020204020204" pitchFamily="34" charset="-122"/>
                <a:ea typeface="Microsoft YaHei UI" panose="020B0503020204020204" pitchFamily="34" charset="-122"/>
              </a:rPr>
              <a:t> </a:t>
            </a:r>
            <a:endParaRPr lang="en-US" altLang="zh-TW" sz="1350" dirty="0">
              <a:solidFill>
                <a:prstClr val="black"/>
              </a:solidFill>
              <a:latin typeface="Microsoft YaHei UI" panose="020B0503020204020204" pitchFamily="34" charset="-122"/>
              <a:ea typeface="Microsoft YaHei UI" panose="020B0503020204020204" pitchFamily="34" charset="-122"/>
            </a:endParaRPr>
          </a:p>
          <a:p>
            <a:r>
              <a:rPr lang="en-US" altLang="zh-TW" sz="1350" dirty="0">
                <a:solidFill>
                  <a:prstClr val="black"/>
                </a:solidFill>
                <a:latin typeface="Microsoft YaHei UI" panose="020B0503020204020204" pitchFamily="34" charset="-122"/>
                <a:ea typeface="Microsoft YaHei UI" panose="020B0503020204020204" pitchFamily="34" charset="-122"/>
              </a:rPr>
              <a:t>(Accelerated Hair Growth ; Hair Loss Prevention)</a:t>
            </a:r>
            <a:r>
              <a:rPr lang="zh-TW" altLang="en-US" sz="1350" dirty="0">
                <a:solidFill>
                  <a:prstClr val="black"/>
                </a:solidFill>
                <a:latin typeface="Microsoft YaHei UI" panose="020B0503020204020204" pitchFamily="34" charset="-122"/>
                <a:ea typeface="Microsoft YaHei UI" panose="020B0503020204020204" pitchFamily="34" charset="-122"/>
              </a:rPr>
              <a:t> </a:t>
            </a:r>
            <a:endParaRPr lang="en-US" altLang="zh-TW" sz="1350" dirty="0">
              <a:solidFill>
                <a:prstClr val="black"/>
              </a:solidFill>
              <a:latin typeface="Microsoft YaHei UI" panose="020B0503020204020204" pitchFamily="34" charset="-122"/>
              <a:ea typeface="Microsoft YaHei UI" panose="020B0503020204020204" pitchFamily="34" charset="-122"/>
            </a:endParaRPr>
          </a:p>
          <a:p>
            <a:r>
              <a:rPr lang="en-US" altLang="zh-TW" sz="1350" dirty="0">
                <a:solidFill>
                  <a:prstClr val="black"/>
                </a:solidFill>
                <a:latin typeface="Microsoft YaHei UI" panose="020B0503020204020204" pitchFamily="34" charset="-122"/>
                <a:ea typeface="Microsoft YaHei UI" panose="020B0503020204020204" pitchFamily="34" charset="-122"/>
              </a:rPr>
              <a:t>Skin Barrier Repair Moisturizer </a:t>
            </a:r>
          </a:p>
          <a:p>
            <a:r>
              <a:rPr lang="en-US" altLang="zh-TW" sz="1350" dirty="0">
                <a:solidFill>
                  <a:prstClr val="black"/>
                </a:solidFill>
                <a:latin typeface="Microsoft YaHei UI" panose="020B0503020204020204" pitchFamily="34" charset="-122"/>
                <a:ea typeface="Microsoft YaHei UI" panose="020B0503020204020204" pitchFamily="34" charset="-122"/>
              </a:rPr>
              <a:t>(Skin Barrier Repair ; Chronic Itches)</a:t>
            </a:r>
          </a:p>
          <a:p>
            <a:r>
              <a:rPr lang="en-US" altLang="zh-TW" sz="1350" dirty="0">
                <a:solidFill>
                  <a:prstClr val="black"/>
                </a:solidFill>
                <a:latin typeface="Microsoft YaHei UI" panose="020B0503020204020204" pitchFamily="34" charset="-122"/>
                <a:ea typeface="Microsoft YaHei UI" panose="020B0503020204020204" pitchFamily="34" charset="-122"/>
              </a:rPr>
              <a:t>Pimple Remover Ointment</a:t>
            </a:r>
            <a:r>
              <a:rPr lang="zh-TW" altLang="en-US" sz="1350" dirty="0">
                <a:solidFill>
                  <a:prstClr val="black"/>
                </a:solidFill>
                <a:latin typeface="Microsoft YaHei UI" panose="020B0503020204020204" pitchFamily="34" charset="-122"/>
                <a:ea typeface="Microsoft YaHei UI" panose="020B0503020204020204" pitchFamily="34" charset="-122"/>
              </a:rPr>
              <a:t> </a:t>
            </a:r>
            <a:endParaRPr lang="en-US" altLang="zh-TW" sz="1350" dirty="0">
              <a:solidFill>
                <a:prstClr val="black"/>
              </a:solidFill>
              <a:latin typeface="Microsoft YaHei UI" panose="020B0503020204020204" pitchFamily="34" charset="-122"/>
              <a:ea typeface="Microsoft YaHei UI" panose="020B0503020204020204" pitchFamily="34" charset="-122"/>
            </a:endParaRPr>
          </a:p>
          <a:p>
            <a:r>
              <a:rPr lang="en-US" altLang="zh-TW" sz="1350" dirty="0">
                <a:solidFill>
                  <a:prstClr val="black"/>
                </a:solidFill>
                <a:latin typeface="Microsoft YaHei UI" panose="020B0503020204020204" pitchFamily="34" charset="-122"/>
                <a:ea typeface="Microsoft YaHei UI" panose="020B0503020204020204" pitchFamily="34" charset="-122"/>
              </a:rPr>
              <a:t>(Grease Control ; Moisturizer ; Pimple Scar Prevention)</a:t>
            </a:r>
          </a:p>
        </p:txBody>
      </p:sp>
      <p:sp>
        <p:nvSpPr>
          <p:cNvPr id="23" name="文字方塊 22"/>
          <p:cNvSpPr txBox="1"/>
          <p:nvPr/>
        </p:nvSpPr>
        <p:spPr>
          <a:xfrm>
            <a:off x="3557536" y="5842322"/>
            <a:ext cx="1509499" cy="715581"/>
          </a:xfrm>
          <a:prstGeom prst="rect">
            <a:avLst/>
          </a:prstGeom>
          <a:noFill/>
        </p:spPr>
        <p:txBody>
          <a:bodyPr wrap="square" rtlCol="0">
            <a:spAutoFit/>
          </a:bodyPr>
          <a:lstStyle/>
          <a:p>
            <a:r>
              <a:rPr lang="en-US" altLang="zh-TW" sz="1350" dirty="0">
                <a:solidFill>
                  <a:prstClr val="black"/>
                </a:solidFill>
                <a:latin typeface="Microsoft YaHei UI" panose="020B0503020204020204" pitchFamily="34" charset="-122"/>
                <a:ea typeface="Microsoft YaHei UI" panose="020B0503020204020204" pitchFamily="34" charset="-122"/>
              </a:rPr>
              <a:t>Minimally Aesthetic Complementary</a:t>
            </a:r>
          </a:p>
        </p:txBody>
      </p:sp>
      <p:sp>
        <p:nvSpPr>
          <p:cNvPr id="24" name="文字方塊 23"/>
          <p:cNvSpPr txBox="1"/>
          <p:nvPr/>
        </p:nvSpPr>
        <p:spPr>
          <a:xfrm>
            <a:off x="5190078" y="5842321"/>
            <a:ext cx="5280692" cy="715581"/>
          </a:xfrm>
          <a:prstGeom prst="rect">
            <a:avLst/>
          </a:prstGeom>
          <a:noFill/>
        </p:spPr>
        <p:txBody>
          <a:bodyPr wrap="square" rtlCol="0">
            <a:spAutoFit/>
          </a:bodyPr>
          <a:lstStyle/>
          <a:p>
            <a:r>
              <a:rPr lang="en-US" altLang="zh-TW" sz="1350" dirty="0">
                <a:solidFill>
                  <a:prstClr val="black"/>
                </a:solidFill>
                <a:latin typeface="Microsoft YaHei UI" panose="020B0503020204020204" pitchFamily="34" charset="-122"/>
                <a:ea typeface="Microsoft YaHei UI" panose="020B0503020204020204" pitchFamily="34" charset="-122"/>
              </a:rPr>
              <a:t>Before Aesthetic Surgery</a:t>
            </a:r>
          </a:p>
          <a:p>
            <a:r>
              <a:rPr lang="en-US" altLang="zh-TW" sz="1350" dirty="0">
                <a:solidFill>
                  <a:prstClr val="black"/>
                </a:solidFill>
                <a:latin typeface="Microsoft YaHei UI" panose="020B0503020204020204" pitchFamily="34" charset="-122"/>
                <a:ea typeface="Microsoft YaHei UI" panose="020B0503020204020204" pitchFamily="34" charset="-122"/>
              </a:rPr>
              <a:t>After Aesthetic Surgery</a:t>
            </a:r>
            <a:r>
              <a:rPr lang="zh-TW" altLang="en-US" sz="1350" dirty="0">
                <a:solidFill>
                  <a:prstClr val="black"/>
                </a:solidFill>
                <a:latin typeface="Microsoft YaHei UI" panose="020B0503020204020204" pitchFamily="34" charset="-122"/>
                <a:ea typeface="Microsoft YaHei UI" panose="020B0503020204020204" pitchFamily="34" charset="-122"/>
              </a:rPr>
              <a:t> </a:t>
            </a:r>
            <a:r>
              <a:rPr lang="en-US" altLang="zh-TW" sz="1350" dirty="0">
                <a:solidFill>
                  <a:prstClr val="black"/>
                </a:solidFill>
                <a:latin typeface="Microsoft YaHei UI" panose="020B0503020204020204" pitchFamily="34" charset="-122"/>
                <a:ea typeface="Microsoft YaHei UI" panose="020B0503020204020204" pitchFamily="34" charset="-122"/>
              </a:rPr>
              <a:t>(In Clinics)</a:t>
            </a:r>
          </a:p>
          <a:p>
            <a:r>
              <a:rPr lang="en-US" altLang="zh-TW" sz="1350" dirty="0">
                <a:solidFill>
                  <a:prstClr val="black"/>
                </a:solidFill>
                <a:latin typeface="Microsoft YaHei UI" panose="020B0503020204020204" pitchFamily="34" charset="-122"/>
                <a:ea typeface="Microsoft YaHei UI" panose="020B0503020204020204" pitchFamily="34" charset="-122"/>
              </a:rPr>
              <a:t>After Aesthetic Surgery (At Home)</a:t>
            </a:r>
          </a:p>
        </p:txBody>
      </p:sp>
      <p:sp>
        <p:nvSpPr>
          <p:cNvPr id="25" name="矩形 24"/>
          <p:cNvSpPr/>
          <p:nvPr/>
        </p:nvSpPr>
        <p:spPr>
          <a:xfrm>
            <a:off x="3535798" y="3420594"/>
            <a:ext cx="3743748" cy="92333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26" name="矩形 25"/>
          <p:cNvSpPr/>
          <p:nvPr/>
        </p:nvSpPr>
        <p:spPr>
          <a:xfrm>
            <a:off x="3535798" y="4507735"/>
            <a:ext cx="6841385" cy="2056321"/>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27" name="标题 1">
            <a:extLst>
              <a:ext uri="{FF2B5EF4-FFF2-40B4-BE49-F238E27FC236}">
                <a16:creationId xmlns:a16="http://schemas.microsoft.com/office/drawing/2014/main" id="{83A556C0-B31E-4B39-89D7-2917587C2C6D}"/>
              </a:ext>
            </a:extLst>
          </p:cNvPr>
          <p:cNvSpPr>
            <a:spLocks noGrp="1"/>
          </p:cNvSpPr>
          <p:nvPr>
            <p:ph type="title"/>
          </p:nvPr>
        </p:nvSpPr>
        <p:spPr>
          <a:xfrm>
            <a:off x="1032000" y="274665"/>
            <a:ext cx="11160000" cy="644525"/>
          </a:xfrm>
        </p:spPr>
        <p:txBody>
          <a:bodyPr>
            <a:normAutofit/>
          </a:bodyPr>
          <a:lstStyle/>
          <a:p>
            <a:r>
              <a:rPr lang="en-US" altLang="zh-TW" sz="4000" b="1" dirty="0">
                <a:solidFill>
                  <a:schemeClr val="accent5">
                    <a:lumMod val="75000"/>
                  </a:schemeClr>
                </a:solidFill>
                <a:latin typeface="王漢宗特圓體繁" panose="02020300000000000000" pitchFamily="18" charset="-120"/>
                <a:ea typeface="王漢宗特圓體繁" panose="02020300000000000000" pitchFamily="18" charset="-120"/>
              </a:rPr>
              <a:t>PBF Taiwan Business Unit</a:t>
            </a:r>
            <a:endParaRPr lang="en-US" altLang="zh-CN" sz="4000" b="1" dirty="0">
              <a:solidFill>
                <a:schemeClr val="accent5">
                  <a:lumMod val="75000"/>
                </a:schemeClr>
              </a:solidFill>
              <a:latin typeface="王漢宗特圓體繁" panose="02020300000000000000" pitchFamily="18" charset="-120"/>
              <a:ea typeface="王漢宗特圓體繁" panose="02020300000000000000" pitchFamily="18" charset="-120"/>
            </a:endParaRPr>
          </a:p>
        </p:txBody>
      </p:sp>
      <p:sp>
        <p:nvSpPr>
          <p:cNvPr id="28" name="îŝḷîḓé-Freeform: Shape 2">
            <a:extLst>
              <a:ext uri="{FF2B5EF4-FFF2-40B4-BE49-F238E27FC236}">
                <a16:creationId xmlns:a16="http://schemas.microsoft.com/office/drawing/2014/main" id="{6288189A-4E5C-4B63-A0B6-7E8A09CF68BE}"/>
              </a:ext>
            </a:extLst>
          </p:cNvPr>
          <p:cNvSpPr>
            <a:spLocks/>
          </p:cNvSpPr>
          <p:nvPr/>
        </p:nvSpPr>
        <p:spPr bwMode="auto">
          <a:xfrm>
            <a:off x="297822" y="191964"/>
            <a:ext cx="718098"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8" y="0"/>
                </a:moveTo>
                <a:cubicBezTo>
                  <a:pt x="7321" y="0"/>
                  <a:pt x="4802" y="1061"/>
                  <a:pt x="2881" y="3185"/>
                </a:cubicBezTo>
                <a:cubicBezTo>
                  <a:pt x="-961" y="7433"/>
                  <a:pt x="-961" y="14319"/>
                  <a:pt x="2881" y="18566"/>
                </a:cubicBezTo>
                <a:cubicBezTo>
                  <a:pt x="4162" y="19983"/>
                  <a:pt x="5714" y="20915"/>
                  <a:pt x="7349" y="21387"/>
                </a:cubicBezTo>
                <a:cubicBezTo>
                  <a:pt x="7502" y="20105"/>
                  <a:pt x="7606" y="18839"/>
                  <a:pt x="7040" y="17627"/>
                </a:cubicBezTo>
                <a:cubicBezTo>
                  <a:pt x="6734" y="16971"/>
                  <a:pt x="6508" y="15994"/>
                  <a:pt x="6456" y="15252"/>
                </a:cubicBezTo>
                <a:cubicBezTo>
                  <a:pt x="6401" y="14476"/>
                  <a:pt x="6337" y="13689"/>
                  <a:pt x="6443" y="12919"/>
                </a:cubicBezTo>
                <a:cubicBezTo>
                  <a:pt x="6519" y="12364"/>
                  <a:pt x="6597" y="11933"/>
                  <a:pt x="7092" y="11661"/>
                </a:cubicBezTo>
                <a:cubicBezTo>
                  <a:pt x="7371" y="11509"/>
                  <a:pt x="7879" y="11601"/>
                  <a:pt x="7981" y="11271"/>
                </a:cubicBezTo>
                <a:cubicBezTo>
                  <a:pt x="8218" y="10496"/>
                  <a:pt x="8931" y="10470"/>
                  <a:pt x="9550" y="10696"/>
                </a:cubicBezTo>
                <a:cubicBezTo>
                  <a:pt x="9537" y="9892"/>
                  <a:pt x="10640" y="9462"/>
                  <a:pt x="11187" y="9814"/>
                </a:cubicBezTo>
                <a:cubicBezTo>
                  <a:pt x="11217" y="8792"/>
                  <a:pt x="11241" y="7794"/>
                  <a:pt x="11299" y="6770"/>
                </a:cubicBezTo>
                <a:cubicBezTo>
                  <a:pt x="11331" y="6199"/>
                  <a:pt x="11040" y="4873"/>
                  <a:pt x="11691" y="4630"/>
                </a:cubicBezTo>
                <a:cubicBezTo>
                  <a:pt x="12334" y="4389"/>
                  <a:pt x="12636" y="5057"/>
                  <a:pt x="12665" y="5661"/>
                </a:cubicBezTo>
                <a:cubicBezTo>
                  <a:pt x="12687" y="6109"/>
                  <a:pt x="12630" y="6559"/>
                  <a:pt x="12621" y="7008"/>
                </a:cubicBezTo>
                <a:cubicBezTo>
                  <a:pt x="12615" y="7348"/>
                  <a:pt x="12656" y="7708"/>
                  <a:pt x="12632" y="8051"/>
                </a:cubicBezTo>
                <a:cubicBezTo>
                  <a:pt x="12567" y="8966"/>
                  <a:pt x="12574" y="9833"/>
                  <a:pt x="12541" y="10751"/>
                </a:cubicBezTo>
                <a:cubicBezTo>
                  <a:pt x="12523" y="11234"/>
                  <a:pt x="12603" y="11706"/>
                  <a:pt x="12603" y="12187"/>
                </a:cubicBezTo>
                <a:cubicBezTo>
                  <a:pt x="12603" y="12720"/>
                  <a:pt x="12787" y="12862"/>
                  <a:pt x="13052" y="13278"/>
                </a:cubicBezTo>
                <a:cubicBezTo>
                  <a:pt x="13598" y="14135"/>
                  <a:pt x="13067" y="14687"/>
                  <a:pt x="12834" y="15484"/>
                </a:cubicBezTo>
                <a:cubicBezTo>
                  <a:pt x="12622" y="16211"/>
                  <a:pt x="12162" y="16649"/>
                  <a:pt x="11725" y="17205"/>
                </a:cubicBezTo>
                <a:cubicBezTo>
                  <a:pt x="11085" y="18018"/>
                  <a:pt x="11420" y="19826"/>
                  <a:pt x="11447" y="20807"/>
                </a:cubicBezTo>
                <a:cubicBezTo>
                  <a:pt x="11454" y="21060"/>
                  <a:pt x="11442" y="21335"/>
                  <a:pt x="11436" y="21600"/>
                </a:cubicBezTo>
                <a:cubicBezTo>
                  <a:pt x="13398" y="21244"/>
                  <a:pt x="15284" y="20239"/>
                  <a:pt x="16796" y="18566"/>
                </a:cubicBezTo>
                <a:cubicBezTo>
                  <a:pt x="20638" y="14319"/>
                  <a:pt x="20638" y="7433"/>
                  <a:pt x="16796" y="3185"/>
                </a:cubicBezTo>
                <a:cubicBezTo>
                  <a:pt x="14875" y="1061"/>
                  <a:pt x="12356" y="0"/>
                  <a:pt x="9838" y="0"/>
                </a:cubicBezTo>
                <a:close/>
              </a:path>
            </a:pathLst>
          </a:custGeom>
          <a:solidFill>
            <a:schemeClr val="accent5">
              <a:lumMod val="75000"/>
            </a:schemeClr>
          </a:solidFill>
          <a:ln>
            <a:noFill/>
          </a:ln>
          <a:effectLst/>
        </p:spPr>
        <p:txBody>
          <a:bodyPr anchor="ctr"/>
          <a:lstStyle/>
          <a:p>
            <a:pPr algn="ctr"/>
            <a:endParaRPr dirty="0"/>
          </a:p>
        </p:txBody>
      </p:sp>
    </p:spTree>
    <p:extLst>
      <p:ext uri="{BB962C8B-B14F-4D97-AF65-F5344CB8AC3E}">
        <p14:creationId xmlns:p14="http://schemas.microsoft.com/office/powerpoint/2010/main" val="236071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灯片编号占位符 44"/>
          <p:cNvSpPr>
            <a:spLocks noGrp="1"/>
          </p:cNvSpPr>
          <p:nvPr>
            <p:ph type="sldNum" sz="quarter" idx="4294967295"/>
          </p:nvPr>
        </p:nvSpPr>
        <p:spPr>
          <a:xfrm>
            <a:off x="8610600" y="6356350"/>
            <a:ext cx="2743200" cy="365125"/>
          </a:xfrm>
          <a:prstGeom prst="rect">
            <a:avLst/>
          </a:prstGeom>
        </p:spPr>
        <p:txBody>
          <a:bodyPr/>
          <a:lstStyle/>
          <a:p>
            <a:fld id="{18AF668F-848C-4CC0-8143-F2E483CC7783}" type="slidenum">
              <a:rPr lang="zh-CN" altLang="en-US" smtClean="0"/>
              <a:t>18</a:t>
            </a:fld>
            <a:endParaRPr lang="zh-CN" altLang="en-US"/>
          </a:p>
        </p:txBody>
      </p:sp>
      <p:sp>
        <p:nvSpPr>
          <p:cNvPr id="3" name="矩形 2"/>
          <p:cNvSpPr/>
          <p:nvPr/>
        </p:nvSpPr>
        <p:spPr>
          <a:xfrm>
            <a:off x="2345002" y="5674446"/>
            <a:ext cx="7947236" cy="584775"/>
          </a:xfrm>
          <a:prstGeom prst="rect">
            <a:avLst/>
          </a:prstGeom>
        </p:spPr>
        <p:txBody>
          <a:bodyPr wrap="square">
            <a:spAutoFit/>
          </a:bodyPr>
          <a:lstStyle/>
          <a:p>
            <a:pPr algn="ctr"/>
            <a:r>
              <a:rPr lang="en-US" altLang="zh-TW" sz="1600" b="1" dirty="0">
                <a:latin typeface="Microsoft YaHei UI" panose="020B0503020204020204" pitchFamily="34" charset="-122"/>
                <a:ea typeface="Microsoft YaHei UI" panose="020B0503020204020204" pitchFamily="34" charset="-122"/>
              </a:rPr>
              <a:t>Duplicate Successful Taiwan Experience</a:t>
            </a:r>
            <a:r>
              <a:rPr lang="zh-TW" altLang="en-US" sz="1600" b="1" dirty="0">
                <a:latin typeface="Microsoft YaHei UI" panose="020B0503020204020204" pitchFamily="34" charset="-122"/>
                <a:ea typeface="Microsoft YaHei UI" panose="020B0503020204020204" pitchFamily="34" charset="-122"/>
              </a:rPr>
              <a:t>，</a:t>
            </a:r>
            <a:r>
              <a:rPr lang="en-US" altLang="zh-TW" sz="1600" b="1" dirty="0">
                <a:latin typeface="Microsoft YaHei UI" panose="020B0503020204020204" pitchFamily="34" charset="-122"/>
                <a:ea typeface="Microsoft YaHei UI" panose="020B0503020204020204" pitchFamily="34" charset="-122"/>
              </a:rPr>
              <a:t>Establishing Various Marketing and Distributional Channels</a:t>
            </a:r>
            <a:r>
              <a:rPr lang="zh-TW" altLang="en-US" sz="1600" b="1" dirty="0">
                <a:latin typeface="Microsoft YaHei UI" panose="020B0503020204020204" pitchFamily="34" charset="-122"/>
                <a:ea typeface="Microsoft YaHei UI" panose="020B0503020204020204" pitchFamily="34" charset="-122"/>
              </a:rPr>
              <a:t>，</a:t>
            </a:r>
            <a:r>
              <a:rPr lang="en-US" altLang="zh-TW" sz="1600" b="1" dirty="0">
                <a:latin typeface="Microsoft YaHei UI" panose="020B0503020204020204" pitchFamily="34" charset="-122"/>
                <a:ea typeface="Microsoft YaHei UI" panose="020B0503020204020204" pitchFamily="34" charset="-122"/>
              </a:rPr>
              <a:t>Building Profession Brand Imaging</a:t>
            </a:r>
            <a:endParaRPr lang="zh-TW" altLang="en-US" sz="1600" b="1" dirty="0">
              <a:latin typeface="Microsoft YaHei UI" panose="020B0503020204020204" pitchFamily="34" charset="-122"/>
              <a:ea typeface="Microsoft YaHei UI" panose="020B0503020204020204" pitchFamily="34" charset="-122"/>
            </a:endParaRPr>
          </a:p>
        </p:txBody>
      </p:sp>
      <p:sp>
        <p:nvSpPr>
          <p:cNvPr id="84" name="Freeform 5"/>
          <p:cNvSpPr>
            <a:spLocks/>
          </p:cNvSpPr>
          <p:nvPr/>
        </p:nvSpPr>
        <p:spPr bwMode="auto">
          <a:xfrm>
            <a:off x="4610101" y="1919717"/>
            <a:ext cx="1641502" cy="1472748"/>
          </a:xfrm>
          <a:custGeom>
            <a:avLst/>
            <a:gdLst>
              <a:gd name="T0" fmla="*/ 102 w 1498"/>
              <a:gd name="T1" fmla="*/ 1272 h 1344"/>
              <a:gd name="T2" fmla="*/ 130 w 1498"/>
              <a:gd name="T3" fmla="*/ 1220 h 1344"/>
              <a:gd name="T4" fmla="*/ 182 w 1498"/>
              <a:gd name="T5" fmla="*/ 1192 h 1344"/>
              <a:gd name="T6" fmla="*/ 224 w 1498"/>
              <a:gd name="T7" fmla="*/ 1192 h 1344"/>
              <a:gd name="T8" fmla="*/ 274 w 1498"/>
              <a:gd name="T9" fmla="*/ 1220 h 1344"/>
              <a:gd name="T10" fmla="*/ 302 w 1498"/>
              <a:gd name="T11" fmla="*/ 1272 h 1344"/>
              <a:gd name="T12" fmla="*/ 304 w 1498"/>
              <a:gd name="T13" fmla="*/ 1306 h 1344"/>
              <a:gd name="T14" fmla="*/ 290 w 1498"/>
              <a:gd name="T15" fmla="*/ 1344 h 1344"/>
              <a:gd name="T16" fmla="*/ 410 w 1498"/>
              <a:gd name="T17" fmla="*/ 1296 h 1344"/>
              <a:gd name="T18" fmla="*/ 428 w 1498"/>
              <a:gd name="T19" fmla="*/ 1156 h 1344"/>
              <a:gd name="T20" fmla="*/ 468 w 1498"/>
              <a:gd name="T21" fmla="*/ 1024 h 1344"/>
              <a:gd name="T22" fmla="*/ 524 w 1498"/>
              <a:gd name="T23" fmla="*/ 900 h 1344"/>
              <a:gd name="T24" fmla="*/ 598 w 1498"/>
              <a:gd name="T25" fmla="*/ 786 h 1344"/>
              <a:gd name="T26" fmla="*/ 686 w 1498"/>
              <a:gd name="T27" fmla="*/ 686 h 1344"/>
              <a:gd name="T28" fmla="*/ 786 w 1498"/>
              <a:gd name="T29" fmla="*/ 598 h 1344"/>
              <a:gd name="T30" fmla="*/ 900 w 1498"/>
              <a:gd name="T31" fmla="*/ 524 h 1344"/>
              <a:gd name="T32" fmla="*/ 1024 w 1498"/>
              <a:gd name="T33" fmla="*/ 468 h 1344"/>
              <a:gd name="T34" fmla="*/ 1156 w 1498"/>
              <a:gd name="T35" fmla="*/ 428 h 1344"/>
              <a:gd name="T36" fmla="*/ 1296 w 1498"/>
              <a:gd name="T37" fmla="*/ 410 h 1344"/>
              <a:gd name="T38" fmla="*/ 1344 w 1498"/>
              <a:gd name="T39" fmla="*/ 266 h 1344"/>
              <a:gd name="T40" fmla="*/ 1352 w 1498"/>
              <a:gd name="T41" fmla="*/ 256 h 1344"/>
              <a:gd name="T42" fmla="*/ 1364 w 1498"/>
              <a:gd name="T43" fmla="*/ 258 h 1344"/>
              <a:gd name="T44" fmla="*/ 1404 w 1498"/>
              <a:gd name="T45" fmla="*/ 280 h 1344"/>
              <a:gd name="T46" fmla="*/ 1436 w 1498"/>
              <a:gd name="T47" fmla="*/ 280 h 1344"/>
              <a:gd name="T48" fmla="*/ 1476 w 1498"/>
              <a:gd name="T49" fmla="*/ 258 h 1344"/>
              <a:gd name="T50" fmla="*/ 1496 w 1498"/>
              <a:gd name="T51" fmla="*/ 218 h 1344"/>
              <a:gd name="T52" fmla="*/ 1496 w 1498"/>
              <a:gd name="T53" fmla="*/ 188 h 1344"/>
              <a:gd name="T54" fmla="*/ 1476 w 1498"/>
              <a:gd name="T55" fmla="*/ 148 h 1344"/>
              <a:gd name="T56" fmla="*/ 1436 w 1498"/>
              <a:gd name="T57" fmla="*/ 126 h 1344"/>
              <a:gd name="T58" fmla="*/ 1404 w 1498"/>
              <a:gd name="T59" fmla="*/ 126 h 1344"/>
              <a:gd name="T60" fmla="*/ 1364 w 1498"/>
              <a:gd name="T61" fmla="*/ 148 h 1344"/>
              <a:gd name="T62" fmla="*/ 1352 w 1498"/>
              <a:gd name="T63" fmla="*/ 152 h 1344"/>
              <a:gd name="T64" fmla="*/ 1344 w 1498"/>
              <a:gd name="T65" fmla="*/ 140 h 1344"/>
              <a:gd name="T66" fmla="*/ 1274 w 1498"/>
              <a:gd name="T67" fmla="*/ 2 h 1344"/>
              <a:gd name="T68" fmla="*/ 1074 w 1498"/>
              <a:gd name="T69" fmla="*/ 28 h 1344"/>
              <a:gd name="T70" fmla="*/ 884 w 1498"/>
              <a:gd name="T71" fmla="*/ 84 h 1344"/>
              <a:gd name="T72" fmla="*/ 706 w 1498"/>
              <a:gd name="T73" fmla="*/ 166 h 1344"/>
              <a:gd name="T74" fmla="*/ 542 w 1498"/>
              <a:gd name="T75" fmla="*/ 270 h 1344"/>
              <a:gd name="T76" fmla="*/ 396 w 1498"/>
              <a:gd name="T77" fmla="*/ 396 h 1344"/>
              <a:gd name="T78" fmla="*/ 270 w 1498"/>
              <a:gd name="T79" fmla="*/ 542 h 1344"/>
              <a:gd name="T80" fmla="*/ 166 w 1498"/>
              <a:gd name="T81" fmla="*/ 706 h 1344"/>
              <a:gd name="T82" fmla="*/ 84 w 1498"/>
              <a:gd name="T83" fmla="*/ 884 h 1344"/>
              <a:gd name="T84" fmla="*/ 30 w 1498"/>
              <a:gd name="T85" fmla="*/ 1074 h 1344"/>
              <a:gd name="T86" fmla="*/ 2 w 1498"/>
              <a:gd name="T87" fmla="*/ 1276 h 1344"/>
              <a:gd name="T88" fmla="*/ 116 w 1498"/>
              <a:gd name="T89" fmla="*/ 1344 h 1344"/>
              <a:gd name="T90" fmla="*/ 102 w 1498"/>
              <a:gd name="T91" fmla="*/ 1306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98" h="1344">
                <a:moveTo>
                  <a:pt x="100" y="1292"/>
                </a:moveTo>
                <a:lnTo>
                  <a:pt x="100" y="1292"/>
                </a:lnTo>
                <a:lnTo>
                  <a:pt x="102" y="1272"/>
                </a:lnTo>
                <a:lnTo>
                  <a:pt x="108" y="1252"/>
                </a:lnTo>
                <a:lnTo>
                  <a:pt x="118" y="1234"/>
                </a:lnTo>
                <a:lnTo>
                  <a:pt x="130" y="1220"/>
                </a:lnTo>
                <a:lnTo>
                  <a:pt x="146" y="1208"/>
                </a:lnTo>
                <a:lnTo>
                  <a:pt x="164" y="1198"/>
                </a:lnTo>
                <a:lnTo>
                  <a:pt x="182" y="1192"/>
                </a:lnTo>
                <a:lnTo>
                  <a:pt x="202" y="1190"/>
                </a:lnTo>
                <a:lnTo>
                  <a:pt x="202" y="1190"/>
                </a:lnTo>
                <a:lnTo>
                  <a:pt x="224" y="1192"/>
                </a:lnTo>
                <a:lnTo>
                  <a:pt x="242" y="1198"/>
                </a:lnTo>
                <a:lnTo>
                  <a:pt x="260" y="1208"/>
                </a:lnTo>
                <a:lnTo>
                  <a:pt x="274" y="1220"/>
                </a:lnTo>
                <a:lnTo>
                  <a:pt x="288" y="1234"/>
                </a:lnTo>
                <a:lnTo>
                  <a:pt x="296" y="1252"/>
                </a:lnTo>
                <a:lnTo>
                  <a:pt x="302" y="1272"/>
                </a:lnTo>
                <a:lnTo>
                  <a:pt x="304" y="1292"/>
                </a:lnTo>
                <a:lnTo>
                  <a:pt x="304" y="1292"/>
                </a:lnTo>
                <a:lnTo>
                  <a:pt x="304" y="1306"/>
                </a:lnTo>
                <a:lnTo>
                  <a:pt x="302" y="1320"/>
                </a:lnTo>
                <a:lnTo>
                  <a:pt x="296" y="1332"/>
                </a:lnTo>
                <a:lnTo>
                  <a:pt x="290" y="1344"/>
                </a:lnTo>
                <a:lnTo>
                  <a:pt x="408" y="1344"/>
                </a:lnTo>
                <a:lnTo>
                  <a:pt x="408" y="1344"/>
                </a:lnTo>
                <a:lnTo>
                  <a:pt x="410" y="1296"/>
                </a:lnTo>
                <a:lnTo>
                  <a:pt x="414" y="1248"/>
                </a:lnTo>
                <a:lnTo>
                  <a:pt x="420" y="1202"/>
                </a:lnTo>
                <a:lnTo>
                  <a:pt x="428" y="1156"/>
                </a:lnTo>
                <a:lnTo>
                  <a:pt x="440" y="1112"/>
                </a:lnTo>
                <a:lnTo>
                  <a:pt x="452" y="1068"/>
                </a:lnTo>
                <a:lnTo>
                  <a:pt x="468" y="1024"/>
                </a:lnTo>
                <a:lnTo>
                  <a:pt x="484" y="982"/>
                </a:lnTo>
                <a:lnTo>
                  <a:pt x="504" y="940"/>
                </a:lnTo>
                <a:lnTo>
                  <a:pt x="524" y="900"/>
                </a:lnTo>
                <a:lnTo>
                  <a:pt x="546" y="862"/>
                </a:lnTo>
                <a:lnTo>
                  <a:pt x="572" y="824"/>
                </a:lnTo>
                <a:lnTo>
                  <a:pt x="598" y="786"/>
                </a:lnTo>
                <a:lnTo>
                  <a:pt x="624" y="752"/>
                </a:lnTo>
                <a:lnTo>
                  <a:pt x="654" y="718"/>
                </a:lnTo>
                <a:lnTo>
                  <a:pt x="686" y="686"/>
                </a:lnTo>
                <a:lnTo>
                  <a:pt x="718" y="654"/>
                </a:lnTo>
                <a:lnTo>
                  <a:pt x="752" y="624"/>
                </a:lnTo>
                <a:lnTo>
                  <a:pt x="786" y="598"/>
                </a:lnTo>
                <a:lnTo>
                  <a:pt x="824" y="570"/>
                </a:lnTo>
                <a:lnTo>
                  <a:pt x="862" y="546"/>
                </a:lnTo>
                <a:lnTo>
                  <a:pt x="900" y="524"/>
                </a:lnTo>
                <a:lnTo>
                  <a:pt x="940" y="504"/>
                </a:lnTo>
                <a:lnTo>
                  <a:pt x="982" y="484"/>
                </a:lnTo>
                <a:lnTo>
                  <a:pt x="1024" y="468"/>
                </a:lnTo>
                <a:lnTo>
                  <a:pt x="1066" y="452"/>
                </a:lnTo>
                <a:lnTo>
                  <a:pt x="1112" y="440"/>
                </a:lnTo>
                <a:lnTo>
                  <a:pt x="1156" y="428"/>
                </a:lnTo>
                <a:lnTo>
                  <a:pt x="1202" y="420"/>
                </a:lnTo>
                <a:lnTo>
                  <a:pt x="1248" y="414"/>
                </a:lnTo>
                <a:lnTo>
                  <a:pt x="1296" y="410"/>
                </a:lnTo>
                <a:lnTo>
                  <a:pt x="1344" y="408"/>
                </a:lnTo>
                <a:lnTo>
                  <a:pt x="1344" y="266"/>
                </a:lnTo>
                <a:lnTo>
                  <a:pt x="1344" y="266"/>
                </a:lnTo>
                <a:lnTo>
                  <a:pt x="1346" y="260"/>
                </a:lnTo>
                <a:lnTo>
                  <a:pt x="1352" y="256"/>
                </a:lnTo>
                <a:lnTo>
                  <a:pt x="1352" y="256"/>
                </a:lnTo>
                <a:lnTo>
                  <a:pt x="1358" y="254"/>
                </a:lnTo>
                <a:lnTo>
                  <a:pt x="1364" y="258"/>
                </a:lnTo>
                <a:lnTo>
                  <a:pt x="1364" y="258"/>
                </a:lnTo>
                <a:lnTo>
                  <a:pt x="1376" y="268"/>
                </a:lnTo>
                <a:lnTo>
                  <a:pt x="1390" y="276"/>
                </a:lnTo>
                <a:lnTo>
                  <a:pt x="1404" y="280"/>
                </a:lnTo>
                <a:lnTo>
                  <a:pt x="1420" y="282"/>
                </a:lnTo>
                <a:lnTo>
                  <a:pt x="1420" y="282"/>
                </a:lnTo>
                <a:lnTo>
                  <a:pt x="1436" y="280"/>
                </a:lnTo>
                <a:lnTo>
                  <a:pt x="1450" y="276"/>
                </a:lnTo>
                <a:lnTo>
                  <a:pt x="1464" y="268"/>
                </a:lnTo>
                <a:lnTo>
                  <a:pt x="1476" y="258"/>
                </a:lnTo>
                <a:lnTo>
                  <a:pt x="1484" y="246"/>
                </a:lnTo>
                <a:lnTo>
                  <a:pt x="1492" y="234"/>
                </a:lnTo>
                <a:lnTo>
                  <a:pt x="1496" y="218"/>
                </a:lnTo>
                <a:lnTo>
                  <a:pt x="1498" y="204"/>
                </a:lnTo>
                <a:lnTo>
                  <a:pt x="1498" y="204"/>
                </a:lnTo>
                <a:lnTo>
                  <a:pt x="1496" y="188"/>
                </a:lnTo>
                <a:lnTo>
                  <a:pt x="1492" y="172"/>
                </a:lnTo>
                <a:lnTo>
                  <a:pt x="1484" y="160"/>
                </a:lnTo>
                <a:lnTo>
                  <a:pt x="1476" y="148"/>
                </a:lnTo>
                <a:lnTo>
                  <a:pt x="1464" y="138"/>
                </a:lnTo>
                <a:lnTo>
                  <a:pt x="1450" y="132"/>
                </a:lnTo>
                <a:lnTo>
                  <a:pt x="1436" y="126"/>
                </a:lnTo>
                <a:lnTo>
                  <a:pt x="1420" y="126"/>
                </a:lnTo>
                <a:lnTo>
                  <a:pt x="1420" y="126"/>
                </a:lnTo>
                <a:lnTo>
                  <a:pt x="1404" y="126"/>
                </a:lnTo>
                <a:lnTo>
                  <a:pt x="1390" y="132"/>
                </a:lnTo>
                <a:lnTo>
                  <a:pt x="1376" y="138"/>
                </a:lnTo>
                <a:lnTo>
                  <a:pt x="1364" y="148"/>
                </a:lnTo>
                <a:lnTo>
                  <a:pt x="1364" y="148"/>
                </a:lnTo>
                <a:lnTo>
                  <a:pt x="1358" y="152"/>
                </a:lnTo>
                <a:lnTo>
                  <a:pt x="1352" y="152"/>
                </a:lnTo>
                <a:lnTo>
                  <a:pt x="1352" y="152"/>
                </a:lnTo>
                <a:lnTo>
                  <a:pt x="1346" y="146"/>
                </a:lnTo>
                <a:lnTo>
                  <a:pt x="1344" y="140"/>
                </a:lnTo>
                <a:lnTo>
                  <a:pt x="1344" y="0"/>
                </a:lnTo>
                <a:lnTo>
                  <a:pt x="1344" y="0"/>
                </a:lnTo>
                <a:lnTo>
                  <a:pt x="1274" y="2"/>
                </a:lnTo>
                <a:lnTo>
                  <a:pt x="1206" y="8"/>
                </a:lnTo>
                <a:lnTo>
                  <a:pt x="1140" y="16"/>
                </a:lnTo>
                <a:lnTo>
                  <a:pt x="1074" y="28"/>
                </a:lnTo>
                <a:lnTo>
                  <a:pt x="1010" y="44"/>
                </a:lnTo>
                <a:lnTo>
                  <a:pt x="946" y="62"/>
                </a:lnTo>
                <a:lnTo>
                  <a:pt x="884" y="84"/>
                </a:lnTo>
                <a:lnTo>
                  <a:pt x="822" y="108"/>
                </a:lnTo>
                <a:lnTo>
                  <a:pt x="764" y="136"/>
                </a:lnTo>
                <a:lnTo>
                  <a:pt x="706" y="166"/>
                </a:lnTo>
                <a:lnTo>
                  <a:pt x="650" y="198"/>
                </a:lnTo>
                <a:lnTo>
                  <a:pt x="596" y="232"/>
                </a:lnTo>
                <a:lnTo>
                  <a:pt x="542" y="270"/>
                </a:lnTo>
                <a:lnTo>
                  <a:pt x="492" y="310"/>
                </a:lnTo>
                <a:lnTo>
                  <a:pt x="444" y="352"/>
                </a:lnTo>
                <a:lnTo>
                  <a:pt x="396" y="396"/>
                </a:lnTo>
                <a:lnTo>
                  <a:pt x="352" y="444"/>
                </a:lnTo>
                <a:lnTo>
                  <a:pt x="310" y="492"/>
                </a:lnTo>
                <a:lnTo>
                  <a:pt x="270" y="542"/>
                </a:lnTo>
                <a:lnTo>
                  <a:pt x="232" y="596"/>
                </a:lnTo>
                <a:lnTo>
                  <a:pt x="198" y="650"/>
                </a:lnTo>
                <a:lnTo>
                  <a:pt x="166" y="706"/>
                </a:lnTo>
                <a:lnTo>
                  <a:pt x="136" y="764"/>
                </a:lnTo>
                <a:lnTo>
                  <a:pt x="108" y="822"/>
                </a:lnTo>
                <a:lnTo>
                  <a:pt x="84" y="884"/>
                </a:lnTo>
                <a:lnTo>
                  <a:pt x="62" y="946"/>
                </a:lnTo>
                <a:lnTo>
                  <a:pt x="44" y="1010"/>
                </a:lnTo>
                <a:lnTo>
                  <a:pt x="30" y="1074"/>
                </a:lnTo>
                <a:lnTo>
                  <a:pt x="18" y="1140"/>
                </a:lnTo>
                <a:lnTo>
                  <a:pt x="8" y="1208"/>
                </a:lnTo>
                <a:lnTo>
                  <a:pt x="2" y="1276"/>
                </a:lnTo>
                <a:lnTo>
                  <a:pt x="0" y="1344"/>
                </a:lnTo>
                <a:lnTo>
                  <a:pt x="116" y="1344"/>
                </a:lnTo>
                <a:lnTo>
                  <a:pt x="116" y="1344"/>
                </a:lnTo>
                <a:lnTo>
                  <a:pt x="110" y="1332"/>
                </a:lnTo>
                <a:lnTo>
                  <a:pt x="104" y="1320"/>
                </a:lnTo>
                <a:lnTo>
                  <a:pt x="102" y="1306"/>
                </a:lnTo>
                <a:lnTo>
                  <a:pt x="100" y="1292"/>
                </a:lnTo>
                <a:lnTo>
                  <a:pt x="100" y="1292"/>
                </a:lnTo>
                <a:close/>
              </a:path>
            </a:pathLst>
          </a:custGeom>
          <a:solidFill>
            <a:schemeClr val="accent6"/>
          </a:solidFill>
          <a:ln>
            <a:noFill/>
          </a:ln>
        </p:spPr>
        <p:txBody>
          <a:bodyPr vert="horz" wrap="square" lIns="121920" tIns="60960" rIns="121920" bIns="60960" numCol="1" anchor="t" anchorCtr="0" compatLnSpc="1">
            <a:prstTxWarp prst="textNoShape">
              <a:avLst/>
            </a:prstTxWarp>
          </a:bodyPr>
          <a:lstStyle/>
          <a:p>
            <a:endParaRPr lang="zh-CN" altLang="en-US" sz="2400"/>
          </a:p>
        </p:txBody>
      </p:sp>
      <p:sp>
        <p:nvSpPr>
          <p:cNvPr id="86" name="Freeform 7"/>
          <p:cNvSpPr>
            <a:spLocks/>
          </p:cNvSpPr>
          <p:nvPr/>
        </p:nvSpPr>
        <p:spPr bwMode="auto">
          <a:xfrm>
            <a:off x="6109150" y="1919717"/>
            <a:ext cx="1472749" cy="1641500"/>
          </a:xfrm>
          <a:custGeom>
            <a:avLst/>
            <a:gdLst>
              <a:gd name="T0" fmla="*/ 72 w 1344"/>
              <a:gd name="T1" fmla="*/ 104 h 1498"/>
              <a:gd name="T2" fmla="*/ 124 w 1344"/>
              <a:gd name="T3" fmla="*/ 132 h 1498"/>
              <a:gd name="T4" fmla="*/ 152 w 1344"/>
              <a:gd name="T5" fmla="*/ 182 h 1498"/>
              <a:gd name="T6" fmla="*/ 152 w 1344"/>
              <a:gd name="T7" fmla="*/ 224 h 1498"/>
              <a:gd name="T8" fmla="*/ 124 w 1344"/>
              <a:gd name="T9" fmla="*/ 276 h 1498"/>
              <a:gd name="T10" fmla="*/ 72 w 1344"/>
              <a:gd name="T11" fmla="*/ 304 h 1498"/>
              <a:gd name="T12" fmla="*/ 38 w 1344"/>
              <a:gd name="T13" fmla="*/ 304 h 1498"/>
              <a:gd name="T14" fmla="*/ 0 w 1344"/>
              <a:gd name="T15" fmla="*/ 290 h 1498"/>
              <a:gd name="T16" fmla="*/ 48 w 1344"/>
              <a:gd name="T17" fmla="*/ 410 h 1498"/>
              <a:gd name="T18" fmla="*/ 188 w 1344"/>
              <a:gd name="T19" fmla="*/ 428 h 1498"/>
              <a:gd name="T20" fmla="*/ 320 w 1344"/>
              <a:gd name="T21" fmla="*/ 468 h 1498"/>
              <a:gd name="T22" fmla="*/ 444 w 1344"/>
              <a:gd name="T23" fmla="*/ 524 h 1498"/>
              <a:gd name="T24" fmla="*/ 556 w 1344"/>
              <a:gd name="T25" fmla="*/ 598 h 1498"/>
              <a:gd name="T26" fmla="*/ 658 w 1344"/>
              <a:gd name="T27" fmla="*/ 686 h 1498"/>
              <a:gd name="T28" fmla="*/ 746 w 1344"/>
              <a:gd name="T29" fmla="*/ 786 h 1498"/>
              <a:gd name="T30" fmla="*/ 820 w 1344"/>
              <a:gd name="T31" fmla="*/ 900 h 1498"/>
              <a:gd name="T32" fmla="*/ 876 w 1344"/>
              <a:gd name="T33" fmla="*/ 1024 h 1498"/>
              <a:gd name="T34" fmla="*/ 914 w 1344"/>
              <a:gd name="T35" fmla="*/ 1156 h 1498"/>
              <a:gd name="T36" fmla="*/ 934 w 1344"/>
              <a:gd name="T37" fmla="*/ 1296 h 1498"/>
              <a:gd name="T38" fmla="*/ 1078 w 1344"/>
              <a:gd name="T39" fmla="*/ 1344 h 1498"/>
              <a:gd name="T40" fmla="*/ 1088 w 1344"/>
              <a:gd name="T41" fmla="*/ 1352 h 1498"/>
              <a:gd name="T42" fmla="*/ 1086 w 1344"/>
              <a:gd name="T43" fmla="*/ 1364 h 1498"/>
              <a:gd name="T44" fmla="*/ 1064 w 1344"/>
              <a:gd name="T45" fmla="*/ 1404 h 1498"/>
              <a:gd name="T46" fmla="*/ 1064 w 1344"/>
              <a:gd name="T47" fmla="*/ 1436 h 1498"/>
              <a:gd name="T48" fmla="*/ 1086 w 1344"/>
              <a:gd name="T49" fmla="*/ 1476 h 1498"/>
              <a:gd name="T50" fmla="*/ 1124 w 1344"/>
              <a:gd name="T51" fmla="*/ 1496 h 1498"/>
              <a:gd name="T52" fmla="*/ 1156 w 1344"/>
              <a:gd name="T53" fmla="*/ 1496 h 1498"/>
              <a:gd name="T54" fmla="*/ 1196 w 1344"/>
              <a:gd name="T55" fmla="*/ 1476 h 1498"/>
              <a:gd name="T56" fmla="*/ 1218 w 1344"/>
              <a:gd name="T57" fmla="*/ 1436 h 1498"/>
              <a:gd name="T58" fmla="*/ 1218 w 1344"/>
              <a:gd name="T59" fmla="*/ 1404 h 1498"/>
              <a:gd name="T60" fmla="*/ 1196 w 1344"/>
              <a:gd name="T61" fmla="*/ 1364 h 1498"/>
              <a:gd name="T62" fmla="*/ 1192 w 1344"/>
              <a:gd name="T63" fmla="*/ 1352 h 1498"/>
              <a:gd name="T64" fmla="*/ 1204 w 1344"/>
              <a:gd name="T65" fmla="*/ 1344 h 1498"/>
              <a:gd name="T66" fmla="*/ 1342 w 1344"/>
              <a:gd name="T67" fmla="*/ 1276 h 1498"/>
              <a:gd name="T68" fmla="*/ 1314 w 1344"/>
              <a:gd name="T69" fmla="*/ 1074 h 1498"/>
              <a:gd name="T70" fmla="*/ 1260 w 1344"/>
              <a:gd name="T71" fmla="*/ 884 h 1498"/>
              <a:gd name="T72" fmla="*/ 1178 w 1344"/>
              <a:gd name="T73" fmla="*/ 706 h 1498"/>
              <a:gd name="T74" fmla="*/ 1074 w 1344"/>
              <a:gd name="T75" fmla="*/ 542 h 1498"/>
              <a:gd name="T76" fmla="*/ 946 w 1344"/>
              <a:gd name="T77" fmla="*/ 396 h 1498"/>
              <a:gd name="T78" fmla="*/ 800 w 1344"/>
              <a:gd name="T79" fmla="*/ 270 h 1498"/>
              <a:gd name="T80" fmla="*/ 638 w 1344"/>
              <a:gd name="T81" fmla="*/ 166 h 1498"/>
              <a:gd name="T82" fmla="*/ 460 w 1344"/>
              <a:gd name="T83" fmla="*/ 84 h 1498"/>
              <a:gd name="T84" fmla="*/ 270 w 1344"/>
              <a:gd name="T85" fmla="*/ 28 h 1498"/>
              <a:gd name="T86" fmla="*/ 68 w 1344"/>
              <a:gd name="T87" fmla="*/ 2 h 1498"/>
              <a:gd name="T88" fmla="*/ 0 w 1344"/>
              <a:gd name="T89" fmla="*/ 116 h 1498"/>
              <a:gd name="T90" fmla="*/ 38 w 1344"/>
              <a:gd name="T91" fmla="*/ 102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4" h="1498">
                <a:moveTo>
                  <a:pt x="52" y="102"/>
                </a:moveTo>
                <a:lnTo>
                  <a:pt x="52" y="102"/>
                </a:lnTo>
                <a:lnTo>
                  <a:pt x="72" y="104"/>
                </a:lnTo>
                <a:lnTo>
                  <a:pt x="92" y="110"/>
                </a:lnTo>
                <a:lnTo>
                  <a:pt x="108" y="118"/>
                </a:lnTo>
                <a:lnTo>
                  <a:pt x="124" y="132"/>
                </a:lnTo>
                <a:lnTo>
                  <a:pt x="136" y="146"/>
                </a:lnTo>
                <a:lnTo>
                  <a:pt x="146" y="164"/>
                </a:lnTo>
                <a:lnTo>
                  <a:pt x="152" y="182"/>
                </a:lnTo>
                <a:lnTo>
                  <a:pt x="154" y="204"/>
                </a:lnTo>
                <a:lnTo>
                  <a:pt x="154" y="204"/>
                </a:lnTo>
                <a:lnTo>
                  <a:pt x="152" y="224"/>
                </a:lnTo>
                <a:lnTo>
                  <a:pt x="146" y="242"/>
                </a:lnTo>
                <a:lnTo>
                  <a:pt x="136" y="260"/>
                </a:lnTo>
                <a:lnTo>
                  <a:pt x="124" y="276"/>
                </a:lnTo>
                <a:lnTo>
                  <a:pt x="108" y="288"/>
                </a:lnTo>
                <a:lnTo>
                  <a:pt x="92" y="298"/>
                </a:lnTo>
                <a:lnTo>
                  <a:pt x="72" y="304"/>
                </a:lnTo>
                <a:lnTo>
                  <a:pt x="52" y="306"/>
                </a:lnTo>
                <a:lnTo>
                  <a:pt x="52" y="306"/>
                </a:lnTo>
                <a:lnTo>
                  <a:pt x="38" y="304"/>
                </a:lnTo>
                <a:lnTo>
                  <a:pt x="24" y="302"/>
                </a:lnTo>
                <a:lnTo>
                  <a:pt x="12" y="298"/>
                </a:lnTo>
                <a:lnTo>
                  <a:pt x="0" y="290"/>
                </a:lnTo>
                <a:lnTo>
                  <a:pt x="0" y="408"/>
                </a:lnTo>
                <a:lnTo>
                  <a:pt x="0" y="408"/>
                </a:lnTo>
                <a:lnTo>
                  <a:pt x="48" y="410"/>
                </a:lnTo>
                <a:lnTo>
                  <a:pt x="94" y="414"/>
                </a:lnTo>
                <a:lnTo>
                  <a:pt x="142" y="420"/>
                </a:lnTo>
                <a:lnTo>
                  <a:pt x="188" y="428"/>
                </a:lnTo>
                <a:lnTo>
                  <a:pt x="232" y="440"/>
                </a:lnTo>
                <a:lnTo>
                  <a:pt x="276" y="452"/>
                </a:lnTo>
                <a:lnTo>
                  <a:pt x="320" y="468"/>
                </a:lnTo>
                <a:lnTo>
                  <a:pt x="362" y="484"/>
                </a:lnTo>
                <a:lnTo>
                  <a:pt x="404" y="504"/>
                </a:lnTo>
                <a:lnTo>
                  <a:pt x="444" y="524"/>
                </a:lnTo>
                <a:lnTo>
                  <a:pt x="482" y="546"/>
                </a:lnTo>
                <a:lnTo>
                  <a:pt x="520" y="570"/>
                </a:lnTo>
                <a:lnTo>
                  <a:pt x="556" y="598"/>
                </a:lnTo>
                <a:lnTo>
                  <a:pt x="592" y="624"/>
                </a:lnTo>
                <a:lnTo>
                  <a:pt x="626" y="654"/>
                </a:lnTo>
                <a:lnTo>
                  <a:pt x="658" y="686"/>
                </a:lnTo>
                <a:lnTo>
                  <a:pt x="690" y="718"/>
                </a:lnTo>
                <a:lnTo>
                  <a:pt x="718" y="752"/>
                </a:lnTo>
                <a:lnTo>
                  <a:pt x="746" y="786"/>
                </a:lnTo>
                <a:lnTo>
                  <a:pt x="772" y="824"/>
                </a:lnTo>
                <a:lnTo>
                  <a:pt x="796" y="862"/>
                </a:lnTo>
                <a:lnTo>
                  <a:pt x="820" y="900"/>
                </a:lnTo>
                <a:lnTo>
                  <a:pt x="840" y="940"/>
                </a:lnTo>
                <a:lnTo>
                  <a:pt x="860" y="982"/>
                </a:lnTo>
                <a:lnTo>
                  <a:pt x="876" y="1024"/>
                </a:lnTo>
                <a:lnTo>
                  <a:pt x="890" y="1068"/>
                </a:lnTo>
                <a:lnTo>
                  <a:pt x="904" y="1112"/>
                </a:lnTo>
                <a:lnTo>
                  <a:pt x="914" y="1156"/>
                </a:lnTo>
                <a:lnTo>
                  <a:pt x="924" y="1202"/>
                </a:lnTo>
                <a:lnTo>
                  <a:pt x="930" y="1248"/>
                </a:lnTo>
                <a:lnTo>
                  <a:pt x="934" y="1296"/>
                </a:lnTo>
                <a:lnTo>
                  <a:pt x="936" y="1344"/>
                </a:lnTo>
                <a:lnTo>
                  <a:pt x="1078" y="1344"/>
                </a:lnTo>
                <a:lnTo>
                  <a:pt x="1078" y="1344"/>
                </a:lnTo>
                <a:lnTo>
                  <a:pt x="1084" y="1346"/>
                </a:lnTo>
                <a:lnTo>
                  <a:pt x="1088" y="1352"/>
                </a:lnTo>
                <a:lnTo>
                  <a:pt x="1088" y="1352"/>
                </a:lnTo>
                <a:lnTo>
                  <a:pt x="1090" y="1358"/>
                </a:lnTo>
                <a:lnTo>
                  <a:pt x="1086" y="1364"/>
                </a:lnTo>
                <a:lnTo>
                  <a:pt x="1086" y="1364"/>
                </a:lnTo>
                <a:lnTo>
                  <a:pt x="1076" y="1376"/>
                </a:lnTo>
                <a:lnTo>
                  <a:pt x="1068" y="1390"/>
                </a:lnTo>
                <a:lnTo>
                  <a:pt x="1064" y="1404"/>
                </a:lnTo>
                <a:lnTo>
                  <a:pt x="1062" y="1420"/>
                </a:lnTo>
                <a:lnTo>
                  <a:pt x="1062" y="1420"/>
                </a:lnTo>
                <a:lnTo>
                  <a:pt x="1064" y="1436"/>
                </a:lnTo>
                <a:lnTo>
                  <a:pt x="1068" y="1450"/>
                </a:lnTo>
                <a:lnTo>
                  <a:pt x="1076" y="1464"/>
                </a:lnTo>
                <a:lnTo>
                  <a:pt x="1086" y="1476"/>
                </a:lnTo>
                <a:lnTo>
                  <a:pt x="1098" y="1486"/>
                </a:lnTo>
                <a:lnTo>
                  <a:pt x="1110" y="1492"/>
                </a:lnTo>
                <a:lnTo>
                  <a:pt x="1124" y="1496"/>
                </a:lnTo>
                <a:lnTo>
                  <a:pt x="1140" y="1498"/>
                </a:lnTo>
                <a:lnTo>
                  <a:pt x="1140" y="1498"/>
                </a:lnTo>
                <a:lnTo>
                  <a:pt x="1156" y="1496"/>
                </a:lnTo>
                <a:lnTo>
                  <a:pt x="1170" y="1492"/>
                </a:lnTo>
                <a:lnTo>
                  <a:pt x="1184" y="1486"/>
                </a:lnTo>
                <a:lnTo>
                  <a:pt x="1196" y="1476"/>
                </a:lnTo>
                <a:lnTo>
                  <a:pt x="1206" y="1464"/>
                </a:lnTo>
                <a:lnTo>
                  <a:pt x="1212" y="1450"/>
                </a:lnTo>
                <a:lnTo>
                  <a:pt x="1218" y="1436"/>
                </a:lnTo>
                <a:lnTo>
                  <a:pt x="1218" y="1420"/>
                </a:lnTo>
                <a:lnTo>
                  <a:pt x="1218" y="1420"/>
                </a:lnTo>
                <a:lnTo>
                  <a:pt x="1218" y="1404"/>
                </a:lnTo>
                <a:lnTo>
                  <a:pt x="1212" y="1390"/>
                </a:lnTo>
                <a:lnTo>
                  <a:pt x="1206" y="1376"/>
                </a:lnTo>
                <a:lnTo>
                  <a:pt x="1196" y="1364"/>
                </a:lnTo>
                <a:lnTo>
                  <a:pt x="1196" y="1364"/>
                </a:lnTo>
                <a:lnTo>
                  <a:pt x="1192" y="1358"/>
                </a:lnTo>
                <a:lnTo>
                  <a:pt x="1192" y="1352"/>
                </a:lnTo>
                <a:lnTo>
                  <a:pt x="1192" y="1352"/>
                </a:lnTo>
                <a:lnTo>
                  <a:pt x="1196" y="1346"/>
                </a:lnTo>
                <a:lnTo>
                  <a:pt x="1204" y="1344"/>
                </a:lnTo>
                <a:lnTo>
                  <a:pt x="1344" y="1344"/>
                </a:lnTo>
                <a:lnTo>
                  <a:pt x="1344" y="1344"/>
                </a:lnTo>
                <a:lnTo>
                  <a:pt x="1342" y="1276"/>
                </a:lnTo>
                <a:lnTo>
                  <a:pt x="1336" y="1208"/>
                </a:lnTo>
                <a:lnTo>
                  <a:pt x="1326" y="1140"/>
                </a:lnTo>
                <a:lnTo>
                  <a:pt x="1314" y="1074"/>
                </a:lnTo>
                <a:lnTo>
                  <a:pt x="1298" y="1010"/>
                </a:lnTo>
                <a:lnTo>
                  <a:pt x="1280" y="946"/>
                </a:lnTo>
                <a:lnTo>
                  <a:pt x="1260" y="884"/>
                </a:lnTo>
                <a:lnTo>
                  <a:pt x="1234" y="822"/>
                </a:lnTo>
                <a:lnTo>
                  <a:pt x="1208" y="764"/>
                </a:lnTo>
                <a:lnTo>
                  <a:pt x="1178" y="706"/>
                </a:lnTo>
                <a:lnTo>
                  <a:pt x="1146" y="650"/>
                </a:lnTo>
                <a:lnTo>
                  <a:pt x="1110" y="596"/>
                </a:lnTo>
                <a:lnTo>
                  <a:pt x="1074" y="542"/>
                </a:lnTo>
                <a:lnTo>
                  <a:pt x="1034" y="492"/>
                </a:lnTo>
                <a:lnTo>
                  <a:pt x="992" y="444"/>
                </a:lnTo>
                <a:lnTo>
                  <a:pt x="946" y="396"/>
                </a:lnTo>
                <a:lnTo>
                  <a:pt x="900" y="352"/>
                </a:lnTo>
                <a:lnTo>
                  <a:pt x="852" y="310"/>
                </a:lnTo>
                <a:lnTo>
                  <a:pt x="800" y="270"/>
                </a:lnTo>
                <a:lnTo>
                  <a:pt x="748" y="232"/>
                </a:lnTo>
                <a:lnTo>
                  <a:pt x="694" y="198"/>
                </a:lnTo>
                <a:lnTo>
                  <a:pt x="638" y="166"/>
                </a:lnTo>
                <a:lnTo>
                  <a:pt x="580" y="136"/>
                </a:lnTo>
                <a:lnTo>
                  <a:pt x="520" y="108"/>
                </a:lnTo>
                <a:lnTo>
                  <a:pt x="460" y="84"/>
                </a:lnTo>
                <a:lnTo>
                  <a:pt x="398" y="62"/>
                </a:lnTo>
                <a:lnTo>
                  <a:pt x="334" y="44"/>
                </a:lnTo>
                <a:lnTo>
                  <a:pt x="270" y="28"/>
                </a:lnTo>
                <a:lnTo>
                  <a:pt x="204" y="16"/>
                </a:lnTo>
                <a:lnTo>
                  <a:pt x="136" y="8"/>
                </a:lnTo>
                <a:lnTo>
                  <a:pt x="68" y="2"/>
                </a:lnTo>
                <a:lnTo>
                  <a:pt x="0" y="0"/>
                </a:lnTo>
                <a:lnTo>
                  <a:pt x="0" y="116"/>
                </a:lnTo>
                <a:lnTo>
                  <a:pt x="0" y="116"/>
                </a:lnTo>
                <a:lnTo>
                  <a:pt x="12" y="110"/>
                </a:lnTo>
                <a:lnTo>
                  <a:pt x="24" y="104"/>
                </a:lnTo>
                <a:lnTo>
                  <a:pt x="38" y="102"/>
                </a:lnTo>
                <a:lnTo>
                  <a:pt x="52" y="102"/>
                </a:lnTo>
                <a:lnTo>
                  <a:pt x="52" y="102"/>
                </a:lnTo>
                <a:close/>
              </a:path>
            </a:pathLst>
          </a:custGeom>
          <a:solidFill>
            <a:schemeClr val="accent3"/>
          </a:solidFill>
          <a:ln>
            <a:noFill/>
          </a:ln>
        </p:spPr>
        <p:txBody>
          <a:bodyPr vert="horz" wrap="square" lIns="121920" tIns="60960" rIns="121920" bIns="60960" numCol="1" anchor="t" anchorCtr="0" compatLnSpc="1">
            <a:prstTxWarp prst="textNoShape">
              <a:avLst/>
            </a:prstTxWarp>
          </a:bodyPr>
          <a:lstStyle/>
          <a:p>
            <a:endParaRPr lang="zh-CN" altLang="en-US" sz="2400"/>
          </a:p>
        </p:txBody>
      </p:sp>
      <p:sp>
        <p:nvSpPr>
          <p:cNvPr id="87" name="Freeform 8"/>
          <p:cNvSpPr>
            <a:spLocks/>
          </p:cNvSpPr>
          <p:nvPr/>
        </p:nvSpPr>
        <p:spPr bwMode="auto">
          <a:xfrm>
            <a:off x="5940397" y="3418764"/>
            <a:ext cx="1641502" cy="1470557"/>
          </a:xfrm>
          <a:custGeom>
            <a:avLst/>
            <a:gdLst>
              <a:gd name="T0" fmla="*/ 1394 w 1498"/>
              <a:gd name="T1" fmla="*/ 72 h 1342"/>
              <a:gd name="T2" fmla="*/ 1366 w 1498"/>
              <a:gd name="T3" fmla="*/ 124 h 1342"/>
              <a:gd name="T4" fmla="*/ 1316 w 1498"/>
              <a:gd name="T5" fmla="*/ 152 h 1342"/>
              <a:gd name="T6" fmla="*/ 1274 w 1498"/>
              <a:gd name="T7" fmla="*/ 152 h 1342"/>
              <a:gd name="T8" fmla="*/ 1222 w 1498"/>
              <a:gd name="T9" fmla="*/ 124 h 1342"/>
              <a:gd name="T10" fmla="*/ 1194 w 1498"/>
              <a:gd name="T11" fmla="*/ 72 h 1342"/>
              <a:gd name="T12" fmla="*/ 1194 w 1498"/>
              <a:gd name="T13" fmla="*/ 38 h 1342"/>
              <a:gd name="T14" fmla="*/ 1208 w 1498"/>
              <a:gd name="T15" fmla="*/ 0 h 1342"/>
              <a:gd name="T16" fmla="*/ 1088 w 1498"/>
              <a:gd name="T17" fmla="*/ 48 h 1342"/>
              <a:gd name="T18" fmla="*/ 1068 w 1498"/>
              <a:gd name="T19" fmla="*/ 188 h 1342"/>
              <a:gd name="T20" fmla="*/ 1030 w 1498"/>
              <a:gd name="T21" fmla="*/ 320 h 1342"/>
              <a:gd name="T22" fmla="*/ 972 w 1498"/>
              <a:gd name="T23" fmla="*/ 444 h 1342"/>
              <a:gd name="T24" fmla="*/ 900 w 1498"/>
              <a:gd name="T25" fmla="*/ 556 h 1342"/>
              <a:gd name="T26" fmla="*/ 812 w 1498"/>
              <a:gd name="T27" fmla="*/ 658 h 1342"/>
              <a:gd name="T28" fmla="*/ 710 w 1498"/>
              <a:gd name="T29" fmla="*/ 746 h 1342"/>
              <a:gd name="T30" fmla="*/ 596 w 1498"/>
              <a:gd name="T31" fmla="*/ 818 h 1342"/>
              <a:gd name="T32" fmla="*/ 474 w 1498"/>
              <a:gd name="T33" fmla="*/ 874 h 1342"/>
              <a:gd name="T34" fmla="*/ 342 w 1498"/>
              <a:gd name="T35" fmla="*/ 914 h 1342"/>
              <a:gd name="T36" fmla="*/ 202 w 1498"/>
              <a:gd name="T37" fmla="*/ 932 h 1342"/>
              <a:gd name="T38" fmla="*/ 154 w 1498"/>
              <a:gd name="T39" fmla="*/ 1078 h 1342"/>
              <a:gd name="T40" fmla="*/ 146 w 1498"/>
              <a:gd name="T41" fmla="*/ 1090 h 1342"/>
              <a:gd name="T42" fmla="*/ 134 w 1498"/>
              <a:gd name="T43" fmla="*/ 1086 h 1342"/>
              <a:gd name="T44" fmla="*/ 92 w 1498"/>
              <a:gd name="T45" fmla="*/ 1064 h 1342"/>
              <a:gd name="T46" fmla="*/ 62 w 1498"/>
              <a:gd name="T47" fmla="*/ 1064 h 1342"/>
              <a:gd name="T48" fmla="*/ 22 w 1498"/>
              <a:gd name="T49" fmla="*/ 1086 h 1342"/>
              <a:gd name="T50" fmla="*/ 2 w 1498"/>
              <a:gd name="T51" fmla="*/ 1126 h 1342"/>
              <a:gd name="T52" fmla="*/ 2 w 1498"/>
              <a:gd name="T53" fmla="*/ 1156 h 1342"/>
              <a:gd name="T54" fmla="*/ 22 w 1498"/>
              <a:gd name="T55" fmla="*/ 1196 h 1342"/>
              <a:gd name="T56" fmla="*/ 62 w 1498"/>
              <a:gd name="T57" fmla="*/ 1218 h 1342"/>
              <a:gd name="T58" fmla="*/ 92 w 1498"/>
              <a:gd name="T59" fmla="*/ 1218 h 1342"/>
              <a:gd name="T60" fmla="*/ 134 w 1498"/>
              <a:gd name="T61" fmla="*/ 1196 h 1342"/>
              <a:gd name="T62" fmla="*/ 146 w 1498"/>
              <a:gd name="T63" fmla="*/ 1192 h 1342"/>
              <a:gd name="T64" fmla="*/ 154 w 1498"/>
              <a:gd name="T65" fmla="*/ 1204 h 1342"/>
              <a:gd name="T66" fmla="*/ 222 w 1498"/>
              <a:gd name="T67" fmla="*/ 1340 h 1342"/>
              <a:gd name="T68" fmla="*/ 424 w 1498"/>
              <a:gd name="T69" fmla="*/ 1314 h 1342"/>
              <a:gd name="T70" fmla="*/ 614 w 1498"/>
              <a:gd name="T71" fmla="*/ 1258 h 1342"/>
              <a:gd name="T72" fmla="*/ 792 w 1498"/>
              <a:gd name="T73" fmla="*/ 1178 h 1342"/>
              <a:gd name="T74" fmla="*/ 954 w 1498"/>
              <a:gd name="T75" fmla="*/ 1072 h 1342"/>
              <a:gd name="T76" fmla="*/ 1100 w 1498"/>
              <a:gd name="T77" fmla="*/ 946 h 1342"/>
              <a:gd name="T78" fmla="*/ 1226 w 1498"/>
              <a:gd name="T79" fmla="*/ 800 h 1342"/>
              <a:gd name="T80" fmla="*/ 1332 w 1498"/>
              <a:gd name="T81" fmla="*/ 638 h 1342"/>
              <a:gd name="T82" fmla="*/ 1412 w 1498"/>
              <a:gd name="T83" fmla="*/ 460 h 1342"/>
              <a:gd name="T84" fmla="*/ 1468 w 1498"/>
              <a:gd name="T85" fmla="*/ 270 h 1342"/>
              <a:gd name="T86" fmla="*/ 1494 w 1498"/>
              <a:gd name="T87" fmla="*/ 68 h 1342"/>
              <a:gd name="T88" fmla="*/ 1382 w 1498"/>
              <a:gd name="T89" fmla="*/ 0 h 1342"/>
              <a:gd name="T90" fmla="*/ 1396 w 1498"/>
              <a:gd name="T91" fmla="*/ 38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98" h="1342">
                <a:moveTo>
                  <a:pt x="1396" y="52"/>
                </a:moveTo>
                <a:lnTo>
                  <a:pt x="1396" y="52"/>
                </a:lnTo>
                <a:lnTo>
                  <a:pt x="1394" y="72"/>
                </a:lnTo>
                <a:lnTo>
                  <a:pt x="1388" y="92"/>
                </a:lnTo>
                <a:lnTo>
                  <a:pt x="1380" y="110"/>
                </a:lnTo>
                <a:lnTo>
                  <a:pt x="1366" y="124"/>
                </a:lnTo>
                <a:lnTo>
                  <a:pt x="1352" y="136"/>
                </a:lnTo>
                <a:lnTo>
                  <a:pt x="1334" y="146"/>
                </a:lnTo>
                <a:lnTo>
                  <a:pt x="1316" y="152"/>
                </a:lnTo>
                <a:lnTo>
                  <a:pt x="1294" y="154"/>
                </a:lnTo>
                <a:lnTo>
                  <a:pt x="1294" y="154"/>
                </a:lnTo>
                <a:lnTo>
                  <a:pt x="1274" y="152"/>
                </a:lnTo>
                <a:lnTo>
                  <a:pt x="1254" y="146"/>
                </a:lnTo>
                <a:lnTo>
                  <a:pt x="1238" y="136"/>
                </a:lnTo>
                <a:lnTo>
                  <a:pt x="1222" y="124"/>
                </a:lnTo>
                <a:lnTo>
                  <a:pt x="1210" y="110"/>
                </a:lnTo>
                <a:lnTo>
                  <a:pt x="1200" y="92"/>
                </a:lnTo>
                <a:lnTo>
                  <a:pt x="1194" y="72"/>
                </a:lnTo>
                <a:lnTo>
                  <a:pt x="1192" y="52"/>
                </a:lnTo>
                <a:lnTo>
                  <a:pt x="1192" y="52"/>
                </a:lnTo>
                <a:lnTo>
                  <a:pt x="1194" y="38"/>
                </a:lnTo>
                <a:lnTo>
                  <a:pt x="1196" y="26"/>
                </a:lnTo>
                <a:lnTo>
                  <a:pt x="1200" y="12"/>
                </a:lnTo>
                <a:lnTo>
                  <a:pt x="1208" y="0"/>
                </a:lnTo>
                <a:lnTo>
                  <a:pt x="1090" y="0"/>
                </a:lnTo>
                <a:lnTo>
                  <a:pt x="1090" y="0"/>
                </a:lnTo>
                <a:lnTo>
                  <a:pt x="1088" y="48"/>
                </a:lnTo>
                <a:lnTo>
                  <a:pt x="1084" y="96"/>
                </a:lnTo>
                <a:lnTo>
                  <a:pt x="1076" y="142"/>
                </a:lnTo>
                <a:lnTo>
                  <a:pt x="1068" y="188"/>
                </a:lnTo>
                <a:lnTo>
                  <a:pt x="1058" y="232"/>
                </a:lnTo>
                <a:lnTo>
                  <a:pt x="1044" y="276"/>
                </a:lnTo>
                <a:lnTo>
                  <a:pt x="1030" y="320"/>
                </a:lnTo>
                <a:lnTo>
                  <a:pt x="1012" y="362"/>
                </a:lnTo>
                <a:lnTo>
                  <a:pt x="994" y="402"/>
                </a:lnTo>
                <a:lnTo>
                  <a:pt x="972" y="444"/>
                </a:lnTo>
                <a:lnTo>
                  <a:pt x="950" y="482"/>
                </a:lnTo>
                <a:lnTo>
                  <a:pt x="926" y="520"/>
                </a:lnTo>
                <a:lnTo>
                  <a:pt x="900" y="556"/>
                </a:lnTo>
                <a:lnTo>
                  <a:pt x="872" y="592"/>
                </a:lnTo>
                <a:lnTo>
                  <a:pt x="842" y="626"/>
                </a:lnTo>
                <a:lnTo>
                  <a:pt x="812" y="658"/>
                </a:lnTo>
                <a:lnTo>
                  <a:pt x="780" y="688"/>
                </a:lnTo>
                <a:lnTo>
                  <a:pt x="746" y="718"/>
                </a:lnTo>
                <a:lnTo>
                  <a:pt x="710" y="746"/>
                </a:lnTo>
                <a:lnTo>
                  <a:pt x="674" y="772"/>
                </a:lnTo>
                <a:lnTo>
                  <a:pt x="636" y="796"/>
                </a:lnTo>
                <a:lnTo>
                  <a:pt x="596" y="818"/>
                </a:lnTo>
                <a:lnTo>
                  <a:pt x="556" y="840"/>
                </a:lnTo>
                <a:lnTo>
                  <a:pt x="516" y="858"/>
                </a:lnTo>
                <a:lnTo>
                  <a:pt x="474" y="874"/>
                </a:lnTo>
                <a:lnTo>
                  <a:pt x="430" y="890"/>
                </a:lnTo>
                <a:lnTo>
                  <a:pt x="386" y="902"/>
                </a:lnTo>
                <a:lnTo>
                  <a:pt x="342" y="914"/>
                </a:lnTo>
                <a:lnTo>
                  <a:pt x="296" y="922"/>
                </a:lnTo>
                <a:lnTo>
                  <a:pt x="248" y="928"/>
                </a:lnTo>
                <a:lnTo>
                  <a:pt x="202" y="932"/>
                </a:lnTo>
                <a:lnTo>
                  <a:pt x="154" y="934"/>
                </a:lnTo>
                <a:lnTo>
                  <a:pt x="154" y="1078"/>
                </a:lnTo>
                <a:lnTo>
                  <a:pt x="154" y="1078"/>
                </a:lnTo>
                <a:lnTo>
                  <a:pt x="152" y="1084"/>
                </a:lnTo>
                <a:lnTo>
                  <a:pt x="146" y="1090"/>
                </a:lnTo>
                <a:lnTo>
                  <a:pt x="146" y="1090"/>
                </a:lnTo>
                <a:lnTo>
                  <a:pt x="140" y="1090"/>
                </a:lnTo>
                <a:lnTo>
                  <a:pt x="134" y="1086"/>
                </a:lnTo>
                <a:lnTo>
                  <a:pt x="134" y="1086"/>
                </a:lnTo>
                <a:lnTo>
                  <a:pt x="122" y="1076"/>
                </a:lnTo>
                <a:lnTo>
                  <a:pt x="108" y="1070"/>
                </a:lnTo>
                <a:lnTo>
                  <a:pt x="92" y="1064"/>
                </a:lnTo>
                <a:lnTo>
                  <a:pt x="78" y="1064"/>
                </a:lnTo>
                <a:lnTo>
                  <a:pt x="78" y="1064"/>
                </a:lnTo>
                <a:lnTo>
                  <a:pt x="62" y="1064"/>
                </a:lnTo>
                <a:lnTo>
                  <a:pt x="48" y="1070"/>
                </a:lnTo>
                <a:lnTo>
                  <a:pt x="34" y="1076"/>
                </a:lnTo>
                <a:lnTo>
                  <a:pt x="22" y="1086"/>
                </a:lnTo>
                <a:lnTo>
                  <a:pt x="12" y="1098"/>
                </a:lnTo>
                <a:lnTo>
                  <a:pt x="6" y="1110"/>
                </a:lnTo>
                <a:lnTo>
                  <a:pt x="2" y="1126"/>
                </a:lnTo>
                <a:lnTo>
                  <a:pt x="0" y="1142"/>
                </a:lnTo>
                <a:lnTo>
                  <a:pt x="0" y="1142"/>
                </a:lnTo>
                <a:lnTo>
                  <a:pt x="2" y="1156"/>
                </a:lnTo>
                <a:lnTo>
                  <a:pt x="6" y="1172"/>
                </a:lnTo>
                <a:lnTo>
                  <a:pt x="12" y="1184"/>
                </a:lnTo>
                <a:lnTo>
                  <a:pt x="22" y="1196"/>
                </a:lnTo>
                <a:lnTo>
                  <a:pt x="34" y="1206"/>
                </a:lnTo>
                <a:lnTo>
                  <a:pt x="48" y="1212"/>
                </a:lnTo>
                <a:lnTo>
                  <a:pt x="62" y="1218"/>
                </a:lnTo>
                <a:lnTo>
                  <a:pt x="78" y="1220"/>
                </a:lnTo>
                <a:lnTo>
                  <a:pt x="78" y="1220"/>
                </a:lnTo>
                <a:lnTo>
                  <a:pt x="92" y="1218"/>
                </a:lnTo>
                <a:lnTo>
                  <a:pt x="108" y="1212"/>
                </a:lnTo>
                <a:lnTo>
                  <a:pt x="122" y="1206"/>
                </a:lnTo>
                <a:lnTo>
                  <a:pt x="134" y="1196"/>
                </a:lnTo>
                <a:lnTo>
                  <a:pt x="134" y="1196"/>
                </a:lnTo>
                <a:lnTo>
                  <a:pt x="140" y="1192"/>
                </a:lnTo>
                <a:lnTo>
                  <a:pt x="146" y="1192"/>
                </a:lnTo>
                <a:lnTo>
                  <a:pt x="146" y="1192"/>
                </a:lnTo>
                <a:lnTo>
                  <a:pt x="152" y="1198"/>
                </a:lnTo>
                <a:lnTo>
                  <a:pt x="154" y="1204"/>
                </a:lnTo>
                <a:lnTo>
                  <a:pt x="154" y="1342"/>
                </a:lnTo>
                <a:lnTo>
                  <a:pt x="154" y="1342"/>
                </a:lnTo>
                <a:lnTo>
                  <a:pt x="222" y="1340"/>
                </a:lnTo>
                <a:lnTo>
                  <a:pt x="290" y="1334"/>
                </a:lnTo>
                <a:lnTo>
                  <a:pt x="358" y="1326"/>
                </a:lnTo>
                <a:lnTo>
                  <a:pt x="424" y="1314"/>
                </a:lnTo>
                <a:lnTo>
                  <a:pt x="488" y="1298"/>
                </a:lnTo>
                <a:lnTo>
                  <a:pt x="552" y="1280"/>
                </a:lnTo>
                <a:lnTo>
                  <a:pt x="614" y="1258"/>
                </a:lnTo>
                <a:lnTo>
                  <a:pt x="674" y="1234"/>
                </a:lnTo>
                <a:lnTo>
                  <a:pt x="734" y="1206"/>
                </a:lnTo>
                <a:lnTo>
                  <a:pt x="792" y="1178"/>
                </a:lnTo>
                <a:lnTo>
                  <a:pt x="848" y="1144"/>
                </a:lnTo>
                <a:lnTo>
                  <a:pt x="902" y="1110"/>
                </a:lnTo>
                <a:lnTo>
                  <a:pt x="954" y="1072"/>
                </a:lnTo>
                <a:lnTo>
                  <a:pt x="1004" y="1032"/>
                </a:lnTo>
                <a:lnTo>
                  <a:pt x="1054" y="990"/>
                </a:lnTo>
                <a:lnTo>
                  <a:pt x="1100" y="946"/>
                </a:lnTo>
                <a:lnTo>
                  <a:pt x="1144" y="900"/>
                </a:lnTo>
                <a:lnTo>
                  <a:pt x="1186" y="850"/>
                </a:lnTo>
                <a:lnTo>
                  <a:pt x="1226" y="800"/>
                </a:lnTo>
                <a:lnTo>
                  <a:pt x="1264" y="748"/>
                </a:lnTo>
                <a:lnTo>
                  <a:pt x="1298" y="694"/>
                </a:lnTo>
                <a:lnTo>
                  <a:pt x="1332" y="638"/>
                </a:lnTo>
                <a:lnTo>
                  <a:pt x="1362" y="580"/>
                </a:lnTo>
                <a:lnTo>
                  <a:pt x="1388" y="520"/>
                </a:lnTo>
                <a:lnTo>
                  <a:pt x="1412" y="460"/>
                </a:lnTo>
                <a:lnTo>
                  <a:pt x="1434" y="398"/>
                </a:lnTo>
                <a:lnTo>
                  <a:pt x="1452" y="334"/>
                </a:lnTo>
                <a:lnTo>
                  <a:pt x="1468" y="270"/>
                </a:lnTo>
                <a:lnTo>
                  <a:pt x="1480" y="204"/>
                </a:lnTo>
                <a:lnTo>
                  <a:pt x="1490" y="136"/>
                </a:lnTo>
                <a:lnTo>
                  <a:pt x="1494" y="68"/>
                </a:lnTo>
                <a:lnTo>
                  <a:pt x="1498" y="0"/>
                </a:lnTo>
                <a:lnTo>
                  <a:pt x="1382" y="0"/>
                </a:lnTo>
                <a:lnTo>
                  <a:pt x="1382" y="0"/>
                </a:lnTo>
                <a:lnTo>
                  <a:pt x="1388" y="12"/>
                </a:lnTo>
                <a:lnTo>
                  <a:pt x="1392" y="26"/>
                </a:lnTo>
                <a:lnTo>
                  <a:pt x="1396" y="38"/>
                </a:lnTo>
                <a:lnTo>
                  <a:pt x="1396" y="52"/>
                </a:lnTo>
                <a:lnTo>
                  <a:pt x="1396" y="52"/>
                </a:lnTo>
                <a:close/>
              </a:path>
            </a:pathLst>
          </a:custGeom>
          <a:solidFill>
            <a:schemeClr val="accent4"/>
          </a:solidFill>
          <a:ln>
            <a:noFill/>
          </a:ln>
        </p:spPr>
        <p:txBody>
          <a:bodyPr vert="horz" wrap="square" lIns="121920" tIns="60960" rIns="121920" bIns="60960" numCol="1" anchor="t" anchorCtr="0" compatLnSpc="1">
            <a:prstTxWarp prst="textNoShape">
              <a:avLst/>
            </a:prstTxWarp>
          </a:bodyPr>
          <a:lstStyle/>
          <a:p>
            <a:endParaRPr lang="zh-CN" altLang="en-US" sz="2400"/>
          </a:p>
        </p:txBody>
      </p:sp>
      <p:sp>
        <p:nvSpPr>
          <p:cNvPr id="85" name="Freeform 6"/>
          <p:cNvSpPr>
            <a:spLocks/>
          </p:cNvSpPr>
          <p:nvPr/>
        </p:nvSpPr>
        <p:spPr bwMode="auto">
          <a:xfrm>
            <a:off x="4610101" y="3250012"/>
            <a:ext cx="1472749" cy="1639309"/>
          </a:xfrm>
          <a:custGeom>
            <a:avLst/>
            <a:gdLst>
              <a:gd name="T0" fmla="*/ 1270 w 1344"/>
              <a:gd name="T1" fmla="*/ 1394 h 1496"/>
              <a:gd name="T2" fmla="*/ 1220 w 1344"/>
              <a:gd name="T3" fmla="*/ 1368 h 1496"/>
              <a:gd name="T4" fmla="*/ 1192 w 1344"/>
              <a:gd name="T5" fmla="*/ 1316 h 1496"/>
              <a:gd name="T6" fmla="*/ 1192 w 1344"/>
              <a:gd name="T7" fmla="*/ 1274 h 1496"/>
              <a:gd name="T8" fmla="*/ 1220 w 1344"/>
              <a:gd name="T9" fmla="*/ 1222 h 1496"/>
              <a:gd name="T10" fmla="*/ 1270 w 1344"/>
              <a:gd name="T11" fmla="*/ 1196 h 1496"/>
              <a:gd name="T12" fmla="*/ 1306 w 1344"/>
              <a:gd name="T13" fmla="*/ 1194 h 1496"/>
              <a:gd name="T14" fmla="*/ 1344 w 1344"/>
              <a:gd name="T15" fmla="*/ 1208 h 1496"/>
              <a:gd name="T16" fmla="*/ 1296 w 1344"/>
              <a:gd name="T17" fmla="*/ 1086 h 1496"/>
              <a:gd name="T18" fmla="*/ 1156 w 1344"/>
              <a:gd name="T19" fmla="*/ 1068 h 1496"/>
              <a:gd name="T20" fmla="*/ 1024 w 1344"/>
              <a:gd name="T21" fmla="*/ 1028 h 1496"/>
              <a:gd name="T22" fmla="*/ 900 w 1344"/>
              <a:gd name="T23" fmla="*/ 972 h 1496"/>
              <a:gd name="T24" fmla="*/ 788 w 1344"/>
              <a:gd name="T25" fmla="*/ 900 h 1496"/>
              <a:gd name="T26" fmla="*/ 686 w 1344"/>
              <a:gd name="T27" fmla="*/ 812 h 1496"/>
              <a:gd name="T28" fmla="*/ 598 w 1344"/>
              <a:gd name="T29" fmla="*/ 710 h 1496"/>
              <a:gd name="T30" fmla="*/ 524 w 1344"/>
              <a:gd name="T31" fmla="*/ 598 h 1496"/>
              <a:gd name="T32" fmla="*/ 468 w 1344"/>
              <a:gd name="T33" fmla="*/ 474 h 1496"/>
              <a:gd name="T34" fmla="*/ 430 w 1344"/>
              <a:gd name="T35" fmla="*/ 342 h 1496"/>
              <a:gd name="T36" fmla="*/ 410 w 1344"/>
              <a:gd name="T37" fmla="*/ 202 h 1496"/>
              <a:gd name="T38" fmla="*/ 266 w 1344"/>
              <a:gd name="T39" fmla="*/ 154 h 1496"/>
              <a:gd name="T40" fmla="*/ 254 w 1344"/>
              <a:gd name="T41" fmla="*/ 146 h 1496"/>
              <a:gd name="T42" fmla="*/ 258 w 1344"/>
              <a:gd name="T43" fmla="*/ 134 h 1496"/>
              <a:gd name="T44" fmla="*/ 280 w 1344"/>
              <a:gd name="T45" fmla="*/ 94 h 1496"/>
              <a:gd name="T46" fmla="*/ 280 w 1344"/>
              <a:gd name="T47" fmla="*/ 62 h 1496"/>
              <a:gd name="T48" fmla="*/ 258 w 1344"/>
              <a:gd name="T49" fmla="*/ 22 h 1496"/>
              <a:gd name="T50" fmla="*/ 218 w 1344"/>
              <a:gd name="T51" fmla="*/ 2 h 1496"/>
              <a:gd name="T52" fmla="*/ 188 w 1344"/>
              <a:gd name="T53" fmla="*/ 2 h 1496"/>
              <a:gd name="T54" fmla="*/ 148 w 1344"/>
              <a:gd name="T55" fmla="*/ 22 h 1496"/>
              <a:gd name="T56" fmla="*/ 126 w 1344"/>
              <a:gd name="T57" fmla="*/ 62 h 1496"/>
              <a:gd name="T58" fmla="*/ 126 w 1344"/>
              <a:gd name="T59" fmla="*/ 94 h 1496"/>
              <a:gd name="T60" fmla="*/ 148 w 1344"/>
              <a:gd name="T61" fmla="*/ 134 h 1496"/>
              <a:gd name="T62" fmla="*/ 150 w 1344"/>
              <a:gd name="T63" fmla="*/ 146 h 1496"/>
              <a:gd name="T64" fmla="*/ 140 w 1344"/>
              <a:gd name="T65" fmla="*/ 154 h 1496"/>
              <a:gd name="T66" fmla="*/ 2 w 1344"/>
              <a:gd name="T67" fmla="*/ 222 h 1496"/>
              <a:gd name="T68" fmla="*/ 30 w 1344"/>
              <a:gd name="T69" fmla="*/ 424 h 1496"/>
              <a:gd name="T70" fmla="*/ 84 w 1344"/>
              <a:gd name="T71" fmla="*/ 614 h 1496"/>
              <a:gd name="T72" fmla="*/ 166 w 1344"/>
              <a:gd name="T73" fmla="*/ 792 h 1496"/>
              <a:gd name="T74" fmla="*/ 272 w 1344"/>
              <a:gd name="T75" fmla="*/ 954 h 1496"/>
              <a:gd name="T76" fmla="*/ 398 w 1344"/>
              <a:gd name="T77" fmla="*/ 1100 h 1496"/>
              <a:gd name="T78" fmla="*/ 544 w 1344"/>
              <a:gd name="T79" fmla="*/ 1226 h 1496"/>
              <a:gd name="T80" fmla="*/ 706 w 1344"/>
              <a:gd name="T81" fmla="*/ 1332 h 1496"/>
              <a:gd name="T82" fmla="*/ 884 w 1344"/>
              <a:gd name="T83" fmla="*/ 1412 h 1496"/>
              <a:gd name="T84" fmla="*/ 1074 w 1344"/>
              <a:gd name="T85" fmla="*/ 1468 h 1496"/>
              <a:gd name="T86" fmla="*/ 1274 w 1344"/>
              <a:gd name="T87" fmla="*/ 1494 h 1496"/>
              <a:gd name="T88" fmla="*/ 1344 w 1344"/>
              <a:gd name="T89" fmla="*/ 1382 h 1496"/>
              <a:gd name="T90" fmla="*/ 1306 w 1344"/>
              <a:gd name="T91" fmla="*/ 13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4" h="1496">
                <a:moveTo>
                  <a:pt x="1292" y="1398"/>
                </a:moveTo>
                <a:lnTo>
                  <a:pt x="1292" y="1398"/>
                </a:lnTo>
                <a:lnTo>
                  <a:pt x="1270" y="1394"/>
                </a:lnTo>
                <a:lnTo>
                  <a:pt x="1252" y="1390"/>
                </a:lnTo>
                <a:lnTo>
                  <a:pt x="1234" y="1380"/>
                </a:lnTo>
                <a:lnTo>
                  <a:pt x="1220" y="1368"/>
                </a:lnTo>
                <a:lnTo>
                  <a:pt x="1206" y="1352"/>
                </a:lnTo>
                <a:lnTo>
                  <a:pt x="1198" y="1334"/>
                </a:lnTo>
                <a:lnTo>
                  <a:pt x="1192" y="1316"/>
                </a:lnTo>
                <a:lnTo>
                  <a:pt x="1190" y="1296"/>
                </a:lnTo>
                <a:lnTo>
                  <a:pt x="1190" y="1296"/>
                </a:lnTo>
                <a:lnTo>
                  <a:pt x="1192" y="1274"/>
                </a:lnTo>
                <a:lnTo>
                  <a:pt x="1198" y="1256"/>
                </a:lnTo>
                <a:lnTo>
                  <a:pt x="1206" y="1238"/>
                </a:lnTo>
                <a:lnTo>
                  <a:pt x="1220" y="1222"/>
                </a:lnTo>
                <a:lnTo>
                  <a:pt x="1234" y="1210"/>
                </a:lnTo>
                <a:lnTo>
                  <a:pt x="1252" y="1202"/>
                </a:lnTo>
                <a:lnTo>
                  <a:pt x="1270" y="1196"/>
                </a:lnTo>
                <a:lnTo>
                  <a:pt x="1292" y="1194"/>
                </a:lnTo>
                <a:lnTo>
                  <a:pt x="1292" y="1194"/>
                </a:lnTo>
                <a:lnTo>
                  <a:pt x="1306" y="1194"/>
                </a:lnTo>
                <a:lnTo>
                  <a:pt x="1318" y="1196"/>
                </a:lnTo>
                <a:lnTo>
                  <a:pt x="1332" y="1202"/>
                </a:lnTo>
                <a:lnTo>
                  <a:pt x="1344" y="1208"/>
                </a:lnTo>
                <a:lnTo>
                  <a:pt x="1344" y="1088"/>
                </a:lnTo>
                <a:lnTo>
                  <a:pt x="1344" y="1088"/>
                </a:lnTo>
                <a:lnTo>
                  <a:pt x="1296" y="1086"/>
                </a:lnTo>
                <a:lnTo>
                  <a:pt x="1248" y="1082"/>
                </a:lnTo>
                <a:lnTo>
                  <a:pt x="1202" y="1076"/>
                </a:lnTo>
                <a:lnTo>
                  <a:pt x="1156" y="1068"/>
                </a:lnTo>
                <a:lnTo>
                  <a:pt x="1112" y="1056"/>
                </a:lnTo>
                <a:lnTo>
                  <a:pt x="1068" y="1044"/>
                </a:lnTo>
                <a:lnTo>
                  <a:pt x="1024" y="1028"/>
                </a:lnTo>
                <a:lnTo>
                  <a:pt x="982" y="1012"/>
                </a:lnTo>
                <a:lnTo>
                  <a:pt x="940" y="994"/>
                </a:lnTo>
                <a:lnTo>
                  <a:pt x="900" y="972"/>
                </a:lnTo>
                <a:lnTo>
                  <a:pt x="862" y="950"/>
                </a:lnTo>
                <a:lnTo>
                  <a:pt x="824" y="926"/>
                </a:lnTo>
                <a:lnTo>
                  <a:pt x="788" y="900"/>
                </a:lnTo>
                <a:lnTo>
                  <a:pt x="752" y="872"/>
                </a:lnTo>
                <a:lnTo>
                  <a:pt x="718" y="842"/>
                </a:lnTo>
                <a:lnTo>
                  <a:pt x="686" y="812"/>
                </a:lnTo>
                <a:lnTo>
                  <a:pt x="656" y="780"/>
                </a:lnTo>
                <a:lnTo>
                  <a:pt x="626" y="746"/>
                </a:lnTo>
                <a:lnTo>
                  <a:pt x="598" y="710"/>
                </a:lnTo>
                <a:lnTo>
                  <a:pt x="572" y="674"/>
                </a:lnTo>
                <a:lnTo>
                  <a:pt x="548" y="636"/>
                </a:lnTo>
                <a:lnTo>
                  <a:pt x="524" y="598"/>
                </a:lnTo>
                <a:lnTo>
                  <a:pt x="504" y="556"/>
                </a:lnTo>
                <a:lnTo>
                  <a:pt x="486" y="516"/>
                </a:lnTo>
                <a:lnTo>
                  <a:pt x="468" y="474"/>
                </a:lnTo>
                <a:lnTo>
                  <a:pt x="454" y="430"/>
                </a:lnTo>
                <a:lnTo>
                  <a:pt x="440" y="386"/>
                </a:lnTo>
                <a:lnTo>
                  <a:pt x="430" y="342"/>
                </a:lnTo>
                <a:lnTo>
                  <a:pt x="420" y="296"/>
                </a:lnTo>
                <a:lnTo>
                  <a:pt x="414" y="250"/>
                </a:lnTo>
                <a:lnTo>
                  <a:pt x="410" y="202"/>
                </a:lnTo>
                <a:lnTo>
                  <a:pt x="408" y="154"/>
                </a:lnTo>
                <a:lnTo>
                  <a:pt x="266" y="154"/>
                </a:lnTo>
                <a:lnTo>
                  <a:pt x="266" y="154"/>
                </a:lnTo>
                <a:lnTo>
                  <a:pt x="260" y="152"/>
                </a:lnTo>
                <a:lnTo>
                  <a:pt x="254" y="146"/>
                </a:lnTo>
                <a:lnTo>
                  <a:pt x="254" y="146"/>
                </a:lnTo>
                <a:lnTo>
                  <a:pt x="254" y="140"/>
                </a:lnTo>
                <a:lnTo>
                  <a:pt x="258" y="134"/>
                </a:lnTo>
                <a:lnTo>
                  <a:pt x="258" y="134"/>
                </a:lnTo>
                <a:lnTo>
                  <a:pt x="268" y="122"/>
                </a:lnTo>
                <a:lnTo>
                  <a:pt x="274" y="108"/>
                </a:lnTo>
                <a:lnTo>
                  <a:pt x="280" y="94"/>
                </a:lnTo>
                <a:lnTo>
                  <a:pt x="280" y="78"/>
                </a:lnTo>
                <a:lnTo>
                  <a:pt x="280" y="78"/>
                </a:lnTo>
                <a:lnTo>
                  <a:pt x="280" y="62"/>
                </a:lnTo>
                <a:lnTo>
                  <a:pt x="274" y="48"/>
                </a:lnTo>
                <a:lnTo>
                  <a:pt x="268" y="34"/>
                </a:lnTo>
                <a:lnTo>
                  <a:pt x="258" y="22"/>
                </a:lnTo>
                <a:lnTo>
                  <a:pt x="246" y="14"/>
                </a:lnTo>
                <a:lnTo>
                  <a:pt x="234" y="6"/>
                </a:lnTo>
                <a:lnTo>
                  <a:pt x="218" y="2"/>
                </a:lnTo>
                <a:lnTo>
                  <a:pt x="202" y="0"/>
                </a:lnTo>
                <a:lnTo>
                  <a:pt x="202" y="0"/>
                </a:lnTo>
                <a:lnTo>
                  <a:pt x="188" y="2"/>
                </a:lnTo>
                <a:lnTo>
                  <a:pt x="172" y="6"/>
                </a:lnTo>
                <a:lnTo>
                  <a:pt x="160" y="14"/>
                </a:lnTo>
                <a:lnTo>
                  <a:pt x="148" y="22"/>
                </a:lnTo>
                <a:lnTo>
                  <a:pt x="138" y="34"/>
                </a:lnTo>
                <a:lnTo>
                  <a:pt x="130" y="48"/>
                </a:lnTo>
                <a:lnTo>
                  <a:pt x="126" y="62"/>
                </a:lnTo>
                <a:lnTo>
                  <a:pt x="124" y="78"/>
                </a:lnTo>
                <a:lnTo>
                  <a:pt x="124" y="78"/>
                </a:lnTo>
                <a:lnTo>
                  <a:pt x="126" y="94"/>
                </a:lnTo>
                <a:lnTo>
                  <a:pt x="130" y="108"/>
                </a:lnTo>
                <a:lnTo>
                  <a:pt x="138" y="122"/>
                </a:lnTo>
                <a:lnTo>
                  <a:pt x="148" y="134"/>
                </a:lnTo>
                <a:lnTo>
                  <a:pt x="148" y="134"/>
                </a:lnTo>
                <a:lnTo>
                  <a:pt x="152" y="140"/>
                </a:lnTo>
                <a:lnTo>
                  <a:pt x="150" y="146"/>
                </a:lnTo>
                <a:lnTo>
                  <a:pt x="150" y="146"/>
                </a:lnTo>
                <a:lnTo>
                  <a:pt x="146" y="152"/>
                </a:lnTo>
                <a:lnTo>
                  <a:pt x="140" y="154"/>
                </a:lnTo>
                <a:lnTo>
                  <a:pt x="0" y="154"/>
                </a:lnTo>
                <a:lnTo>
                  <a:pt x="0" y="154"/>
                </a:lnTo>
                <a:lnTo>
                  <a:pt x="2" y="222"/>
                </a:lnTo>
                <a:lnTo>
                  <a:pt x="8" y="290"/>
                </a:lnTo>
                <a:lnTo>
                  <a:pt x="18" y="358"/>
                </a:lnTo>
                <a:lnTo>
                  <a:pt x="30" y="424"/>
                </a:lnTo>
                <a:lnTo>
                  <a:pt x="46" y="488"/>
                </a:lnTo>
                <a:lnTo>
                  <a:pt x="64" y="552"/>
                </a:lnTo>
                <a:lnTo>
                  <a:pt x="84" y="614"/>
                </a:lnTo>
                <a:lnTo>
                  <a:pt x="110" y="674"/>
                </a:lnTo>
                <a:lnTo>
                  <a:pt x="136" y="734"/>
                </a:lnTo>
                <a:lnTo>
                  <a:pt x="166" y="792"/>
                </a:lnTo>
                <a:lnTo>
                  <a:pt x="198" y="848"/>
                </a:lnTo>
                <a:lnTo>
                  <a:pt x="234" y="902"/>
                </a:lnTo>
                <a:lnTo>
                  <a:pt x="272" y="954"/>
                </a:lnTo>
                <a:lnTo>
                  <a:pt x="310" y="1004"/>
                </a:lnTo>
                <a:lnTo>
                  <a:pt x="354" y="1054"/>
                </a:lnTo>
                <a:lnTo>
                  <a:pt x="398" y="1100"/>
                </a:lnTo>
                <a:lnTo>
                  <a:pt x="444" y="1144"/>
                </a:lnTo>
                <a:lnTo>
                  <a:pt x="492" y="1186"/>
                </a:lnTo>
                <a:lnTo>
                  <a:pt x="544" y="1226"/>
                </a:lnTo>
                <a:lnTo>
                  <a:pt x="596" y="1264"/>
                </a:lnTo>
                <a:lnTo>
                  <a:pt x="650" y="1298"/>
                </a:lnTo>
                <a:lnTo>
                  <a:pt x="706" y="1332"/>
                </a:lnTo>
                <a:lnTo>
                  <a:pt x="764" y="1360"/>
                </a:lnTo>
                <a:lnTo>
                  <a:pt x="824" y="1388"/>
                </a:lnTo>
                <a:lnTo>
                  <a:pt x="884" y="1412"/>
                </a:lnTo>
                <a:lnTo>
                  <a:pt x="946" y="1434"/>
                </a:lnTo>
                <a:lnTo>
                  <a:pt x="1010" y="1452"/>
                </a:lnTo>
                <a:lnTo>
                  <a:pt x="1074" y="1468"/>
                </a:lnTo>
                <a:lnTo>
                  <a:pt x="1140" y="1480"/>
                </a:lnTo>
                <a:lnTo>
                  <a:pt x="1206" y="1488"/>
                </a:lnTo>
                <a:lnTo>
                  <a:pt x="1274" y="1494"/>
                </a:lnTo>
                <a:lnTo>
                  <a:pt x="1344" y="1496"/>
                </a:lnTo>
                <a:lnTo>
                  <a:pt x="1344" y="1382"/>
                </a:lnTo>
                <a:lnTo>
                  <a:pt x="1344" y="1382"/>
                </a:lnTo>
                <a:lnTo>
                  <a:pt x="1332" y="1388"/>
                </a:lnTo>
                <a:lnTo>
                  <a:pt x="1318" y="1394"/>
                </a:lnTo>
                <a:lnTo>
                  <a:pt x="1306" y="1396"/>
                </a:lnTo>
                <a:lnTo>
                  <a:pt x="1292" y="1398"/>
                </a:lnTo>
                <a:lnTo>
                  <a:pt x="1292" y="1398"/>
                </a:ln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zh-CN" altLang="en-US" sz="2400"/>
          </a:p>
        </p:txBody>
      </p:sp>
      <p:grpSp>
        <p:nvGrpSpPr>
          <p:cNvPr id="26" name="组合 25"/>
          <p:cNvGrpSpPr/>
          <p:nvPr/>
        </p:nvGrpSpPr>
        <p:grpSpPr>
          <a:xfrm>
            <a:off x="4798756" y="2114937"/>
            <a:ext cx="2590481" cy="2628914"/>
            <a:chOff x="4798756" y="2114937"/>
            <a:chExt cx="2590481" cy="2628914"/>
          </a:xfrm>
        </p:grpSpPr>
        <p:sp>
          <p:nvSpPr>
            <p:cNvPr id="89" name="矩形 45"/>
            <p:cNvSpPr/>
            <p:nvPr/>
          </p:nvSpPr>
          <p:spPr>
            <a:xfrm rot="19102303">
              <a:off x="4798756" y="2389667"/>
              <a:ext cx="1462907" cy="727599"/>
            </a:xfrm>
            <a:custGeom>
              <a:avLst/>
              <a:gdLst>
                <a:gd name="connsiteX0" fmla="*/ 0 w 1511952"/>
                <a:gd name="connsiteY0" fmla="*/ 0 h 295978"/>
                <a:gd name="connsiteX1" fmla="*/ 1511952 w 1511952"/>
                <a:gd name="connsiteY1" fmla="*/ 0 h 295978"/>
                <a:gd name="connsiteX2" fmla="*/ 1511952 w 1511952"/>
                <a:gd name="connsiteY2" fmla="*/ 295978 h 295978"/>
                <a:gd name="connsiteX3" fmla="*/ 0 w 1511952"/>
                <a:gd name="connsiteY3" fmla="*/ 295978 h 295978"/>
                <a:gd name="connsiteX4" fmla="*/ 0 w 1511952"/>
                <a:gd name="connsiteY4" fmla="*/ 0 h 295978"/>
                <a:gd name="connsiteX0" fmla="*/ 0 w 1511952"/>
                <a:gd name="connsiteY0" fmla="*/ 105833 h 401811"/>
                <a:gd name="connsiteX1" fmla="*/ 1511952 w 1511952"/>
                <a:gd name="connsiteY1" fmla="*/ 105833 h 401811"/>
                <a:gd name="connsiteX2" fmla="*/ 1511952 w 1511952"/>
                <a:gd name="connsiteY2" fmla="*/ 401811 h 401811"/>
                <a:gd name="connsiteX3" fmla="*/ 0 w 1511952"/>
                <a:gd name="connsiteY3" fmla="*/ 401811 h 401811"/>
                <a:gd name="connsiteX4" fmla="*/ 0 w 1511952"/>
                <a:gd name="connsiteY4" fmla="*/ 105833 h 401811"/>
                <a:gd name="connsiteX0" fmla="*/ 0 w 1511952"/>
                <a:gd name="connsiteY0" fmla="*/ 171524 h 467502"/>
                <a:gd name="connsiteX1" fmla="*/ 1511952 w 1511952"/>
                <a:gd name="connsiteY1" fmla="*/ 171524 h 467502"/>
                <a:gd name="connsiteX2" fmla="*/ 1511952 w 1511952"/>
                <a:gd name="connsiteY2" fmla="*/ 467502 h 467502"/>
                <a:gd name="connsiteX3" fmla="*/ 0 w 1511952"/>
                <a:gd name="connsiteY3" fmla="*/ 467502 h 467502"/>
                <a:gd name="connsiteX4" fmla="*/ 0 w 1511952"/>
                <a:gd name="connsiteY4" fmla="*/ 171524 h 467502"/>
                <a:gd name="connsiteX0" fmla="*/ 0 w 1623871"/>
                <a:gd name="connsiteY0" fmla="*/ 216069 h 431085"/>
                <a:gd name="connsiteX1" fmla="*/ 1623871 w 1623871"/>
                <a:gd name="connsiteY1" fmla="*/ 135107 h 431085"/>
                <a:gd name="connsiteX2" fmla="*/ 1623871 w 1623871"/>
                <a:gd name="connsiteY2" fmla="*/ 431085 h 431085"/>
                <a:gd name="connsiteX3" fmla="*/ 111919 w 1623871"/>
                <a:gd name="connsiteY3" fmla="*/ 431085 h 431085"/>
                <a:gd name="connsiteX4" fmla="*/ 0 w 1623871"/>
                <a:gd name="connsiteY4" fmla="*/ 216069 h 431085"/>
                <a:gd name="connsiteX0" fmla="*/ 0 w 1811990"/>
                <a:gd name="connsiteY0" fmla="*/ 178613 h 393629"/>
                <a:gd name="connsiteX1" fmla="*/ 1811990 w 1811990"/>
                <a:gd name="connsiteY1" fmla="*/ 164326 h 393629"/>
                <a:gd name="connsiteX2" fmla="*/ 1623871 w 1811990"/>
                <a:gd name="connsiteY2" fmla="*/ 393629 h 393629"/>
                <a:gd name="connsiteX3" fmla="*/ 111919 w 1811990"/>
                <a:gd name="connsiteY3" fmla="*/ 393629 h 393629"/>
                <a:gd name="connsiteX4" fmla="*/ 0 w 1811990"/>
                <a:gd name="connsiteY4" fmla="*/ 178613 h 393629"/>
                <a:gd name="connsiteX0" fmla="*/ 0 w 1811990"/>
                <a:gd name="connsiteY0" fmla="*/ 313434 h 528450"/>
                <a:gd name="connsiteX1" fmla="*/ 1811990 w 1811990"/>
                <a:gd name="connsiteY1" fmla="*/ 299147 h 528450"/>
                <a:gd name="connsiteX2" fmla="*/ 1623871 w 1811990"/>
                <a:gd name="connsiteY2" fmla="*/ 528450 h 528450"/>
                <a:gd name="connsiteX3" fmla="*/ 111919 w 1811990"/>
                <a:gd name="connsiteY3" fmla="*/ 528450 h 528450"/>
                <a:gd name="connsiteX4" fmla="*/ 0 w 1811990"/>
                <a:gd name="connsiteY4" fmla="*/ 313434 h 528450"/>
                <a:gd name="connsiteX0" fmla="*/ 0 w 1811990"/>
                <a:gd name="connsiteY0" fmla="*/ 416193 h 631209"/>
                <a:gd name="connsiteX1" fmla="*/ 1811990 w 1811990"/>
                <a:gd name="connsiteY1" fmla="*/ 401906 h 631209"/>
                <a:gd name="connsiteX2" fmla="*/ 1623871 w 1811990"/>
                <a:gd name="connsiteY2" fmla="*/ 631209 h 631209"/>
                <a:gd name="connsiteX3" fmla="*/ 111919 w 1811990"/>
                <a:gd name="connsiteY3" fmla="*/ 631209 h 631209"/>
                <a:gd name="connsiteX4" fmla="*/ 0 w 1811990"/>
                <a:gd name="connsiteY4" fmla="*/ 416193 h 63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990" h="631209">
                  <a:moveTo>
                    <a:pt x="0" y="416193"/>
                  </a:moveTo>
                  <a:cubicBezTo>
                    <a:pt x="399208" y="-129114"/>
                    <a:pt x="1193706" y="-143401"/>
                    <a:pt x="1811990" y="401906"/>
                  </a:cubicBezTo>
                  <a:lnTo>
                    <a:pt x="1623871" y="631209"/>
                  </a:lnTo>
                  <a:lnTo>
                    <a:pt x="111919" y="631209"/>
                  </a:lnTo>
                  <a:lnTo>
                    <a:pt x="0" y="416193"/>
                  </a:lnTo>
                  <a:close/>
                </a:path>
              </a:pathLst>
            </a:custGeom>
          </p:spPr>
          <p:txBody>
            <a:bodyPr wrap="none">
              <a:prstTxWarp prst="textArchUp">
                <a:avLst/>
              </a:prstTxWarp>
              <a:spAutoFit/>
            </a:bodyPr>
            <a:lstStyle/>
            <a:p>
              <a:pPr algn="ctr">
                <a:lnSpc>
                  <a:spcPct val="150000"/>
                </a:lnSpc>
              </a:pPr>
              <a:r>
                <a:rPr lang="en-US" altLang="zh-TW" sz="1600" b="1" spc="200" dirty="0">
                  <a:solidFill>
                    <a:schemeClr val="bg1"/>
                  </a:solidFill>
                  <a:latin typeface="Microsoft JhengHei UI" panose="020B0604030504040204" pitchFamily="34" charset="-120"/>
                  <a:ea typeface="Microsoft JhengHei UI" panose="020B0604030504040204" pitchFamily="34" charset="-120"/>
                </a:rPr>
                <a:t>Professional Channel</a:t>
              </a:r>
              <a:endParaRPr lang="en-US" altLang="zh-CN" sz="1600" b="1" spc="200" dirty="0">
                <a:solidFill>
                  <a:schemeClr val="bg1"/>
                </a:solidFill>
                <a:latin typeface="Microsoft JhengHei UI" panose="020B0604030504040204" pitchFamily="34" charset="-120"/>
                <a:ea typeface="Microsoft JhengHei UI" panose="020B0604030504040204" pitchFamily="34" charset="-120"/>
              </a:endParaRPr>
            </a:p>
          </p:txBody>
        </p:sp>
        <p:sp>
          <p:nvSpPr>
            <p:cNvPr id="90" name="矩形 45"/>
            <p:cNvSpPr/>
            <p:nvPr/>
          </p:nvSpPr>
          <p:spPr>
            <a:xfrm rot="3015817">
              <a:off x="6044902" y="2482590"/>
              <a:ext cx="1462906" cy="727600"/>
            </a:xfrm>
            <a:custGeom>
              <a:avLst/>
              <a:gdLst>
                <a:gd name="connsiteX0" fmla="*/ 0 w 1511952"/>
                <a:gd name="connsiteY0" fmla="*/ 0 h 295978"/>
                <a:gd name="connsiteX1" fmla="*/ 1511952 w 1511952"/>
                <a:gd name="connsiteY1" fmla="*/ 0 h 295978"/>
                <a:gd name="connsiteX2" fmla="*/ 1511952 w 1511952"/>
                <a:gd name="connsiteY2" fmla="*/ 295978 h 295978"/>
                <a:gd name="connsiteX3" fmla="*/ 0 w 1511952"/>
                <a:gd name="connsiteY3" fmla="*/ 295978 h 295978"/>
                <a:gd name="connsiteX4" fmla="*/ 0 w 1511952"/>
                <a:gd name="connsiteY4" fmla="*/ 0 h 295978"/>
                <a:gd name="connsiteX0" fmla="*/ 0 w 1511952"/>
                <a:gd name="connsiteY0" fmla="*/ 105833 h 401811"/>
                <a:gd name="connsiteX1" fmla="*/ 1511952 w 1511952"/>
                <a:gd name="connsiteY1" fmla="*/ 105833 h 401811"/>
                <a:gd name="connsiteX2" fmla="*/ 1511952 w 1511952"/>
                <a:gd name="connsiteY2" fmla="*/ 401811 h 401811"/>
                <a:gd name="connsiteX3" fmla="*/ 0 w 1511952"/>
                <a:gd name="connsiteY3" fmla="*/ 401811 h 401811"/>
                <a:gd name="connsiteX4" fmla="*/ 0 w 1511952"/>
                <a:gd name="connsiteY4" fmla="*/ 105833 h 401811"/>
                <a:gd name="connsiteX0" fmla="*/ 0 w 1511952"/>
                <a:gd name="connsiteY0" fmla="*/ 171524 h 467502"/>
                <a:gd name="connsiteX1" fmla="*/ 1511952 w 1511952"/>
                <a:gd name="connsiteY1" fmla="*/ 171524 h 467502"/>
                <a:gd name="connsiteX2" fmla="*/ 1511952 w 1511952"/>
                <a:gd name="connsiteY2" fmla="*/ 467502 h 467502"/>
                <a:gd name="connsiteX3" fmla="*/ 0 w 1511952"/>
                <a:gd name="connsiteY3" fmla="*/ 467502 h 467502"/>
                <a:gd name="connsiteX4" fmla="*/ 0 w 1511952"/>
                <a:gd name="connsiteY4" fmla="*/ 171524 h 467502"/>
                <a:gd name="connsiteX0" fmla="*/ 0 w 1623871"/>
                <a:gd name="connsiteY0" fmla="*/ 216069 h 431085"/>
                <a:gd name="connsiteX1" fmla="*/ 1623871 w 1623871"/>
                <a:gd name="connsiteY1" fmla="*/ 135107 h 431085"/>
                <a:gd name="connsiteX2" fmla="*/ 1623871 w 1623871"/>
                <a:gd name="connsiteY2" fmla="*/ 431085 h 431085"/>
                <a:gd name="connsiteX3" fmla="*/ 111919 w 1623871"/>
                <a:gd name="connsiteY3" fmla="*/ 431085 h 431085"/>
                <a:gd name="connsiteX4" fmla="*/ 0 w 1623871"/>
                <a:gd name="connsiteY4" fmla="*/ 216069 h 431085"/>
                <a:gd name="connsiteX0" fmla="*/ 0 w 1811990"/>
                <a:gd name="connsiteY0" fmla="*/ 178613 h 393629"/>
                <a:gd name="connsiteX1" fmla="*/ 1811990 w 1811990"/>
                <a:gd name="connsiteY1" fmla="*/ 164326 h 393629"/>
                <a:gd name="connsiteX2" fmla="*/ 1623871 w 1811990"/>
                <a:gd name="connsiteY2" fmla="*/ 393629 h 393629"/>
                <a:gd name="connsiteX3" fmla="*/ 111919 w 1811990"/>
                <a:gd name="connsiteY3" fmla="*/ 393629 h 393629"/>
                <a:gd name="connsiteX4" fmla="*/ 0 w 1811990"/>
                <a:gd name="connsiteY4" fmla="*/ 178613 h 393629"/>
                <a:gd name="connsiteX0" fmla="*/ 0 w 1811990"/>
                <a:gd name="connsiteY0" fmla="*/ 313434 h 528450"/>
                <a:gd name="connsiteX1" fmla="*/ 1811990 w 1811990"/>
                <a:gd name="connsiteY1" fmla="*/ 299147 h 528450"/>
                <a:gd name="connsiteX2" fmla="*/ 1623871 w 1811990"/>
                <a:gd name="connsiteY2" fmla="*/ 528450 h 528450"/>
                <a:gd name="connsiteX3" fmla="*/ 111919 w 1811990"/>
                <a:gd name="connsiteY3" fmla="*/ 528450 h 528450"/>
                <a:gd name="connsiteX4" fmla="*/ 0 w 1811990"/>
                <a:gd name="connsiteY4" fmla="*/ 313434 h 528450"/>
                <a:gd name="connsiteX0" fmla="*/ 0 w 1811990"/>
                <a:gd name="connsiteY0" fmla="*/ 416193 h 631209"/>
                <a:gd name="connsiteX1" fmla="*/ 1811990 w 1811990"/>
                <a:gd name="connsiteY1" fmla="*/ 401906 h 631209"/>
                <a:gd name="connsiteX2" fmla="*/ 1623871 w 1811990"/>
                <a:gd name="connsiteY2" fmla="*/ 631209 h 631209"/>
                <a:gd name="connsiteX3" fmla="*/ 111919 w 1811990"/>
                <a:gd name="connsiteY3" fmla="*/ 631209 h 631209"/>
                <a:gd name="connsiteX4" fmla="*/ 0 w 1811990"/>
                <a:gd name="connsiteY4" fmla="*/ 416193 h 63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990" h="631209">
                  <a:moveTo>
                    <a:pt x="0" y="416193"/>
                  </a:moveTo>
                  <a:cubicBezTo>
                    <a:pt x="399208" y="-129114"/>
                    <a:pt x="1193706" y="-143401"/>
                    <a:pt x="1811990" y="401906"/>
                  </a:cubicBezTo>
                  <a:lnTo>
                    <a:pt x="1623871" y="631209"/>
                  </a:lnTo>
                  <a:lnTo>
                    <a:pt x="111919" y="631209"/>
                  </a:lnTo>
                  <a:lnTo>
                    <a:pt x="0" y="416193"/>
                  </a:lnTo>
                  <a:close/>
                </a:path>
              </a:pathLst>
            </a:custGeom>
          </p:spPr>
          <p:txBody>
            <a:bodyPr wrap="none">
              <a:prstTxWarp prst="textArchUp">
                <a:avLst/>
              </a:prstTxWarp>
              <a:spAutoFit/>
            </a:bodyPr>
            <a:lstStyle/>
            <a:p>
              <a:pPr algn="ctr">
                <a:lnSpc>
                  <a:spcPct val="150000"/>
                </a:lnSpc>
              </a:pPr>
              <a:r>
                <a:rPr lang="en-US" altLang="zh-TW" sz="1600" b="1" spc="200" dirty="0">
                  <a:solidFill>
                    <a:schemeClr val="bg1"/>
                  </a:solidFill>
                  <a:latin typeface="Microsoft JhengHei UI" panose="020B0604030504040204" pitchFamily="34" charset="-120"/>
                  <a:ea typeface="Microsoft JhengHei UI" panose="020B0604030504040204" pitchFamily="34" charset="-120"/>
                </a:rPr>
                <a:t>Physical Consumer Channel</a:t>
              </a:r>
              <a:endParaRPr lang="en-US" altLang="zh-CN" sz="1600" b="1" spc="200" dirty="0">
                <a:solidFill>
                  <a:schemeClr val="bg1"/>
                </a:solidFill>
                <a:latin typeface="Microsoft JhengHei UI" panose="020B0604030504040204" pitchFamily="34" charset="-120"/>
                <a:ea typeface="Microsoft JhengHei UI" panose="020B0604030504040204" pitchFamily="34" charset="-120"/>
              </a:endParaRPr>
            </a:p>
          </p:txBody>
        </p:sp>
        <p:sp>
          <p:nvSpPr>
            <p:cNvPr id="91" name="矩形 45"/>
            <p:cNvSpPr/>
            <p:nvPr/>
          </p:nvSpPr>
          <p:spPr>
            <a:xfrm rot="8284992">
              <a:off x="5926330" y="3698643"/>
              <a:ext cx="1462907" cy="727600"/>
            </a:xfrm>
            <a:custGeom>
              <a:avLst/>
              <a:gdLst>
                <a:gd name="connsiteX0" fmla="*/ 0 w 1511952"/>
                <a:gd name="connsiteY0" fmla="*/ 0 h 295978"/>
                <a:gd name="connsiteX1" fmla="*/ 1511952 w 1511952"/>
                <a:gd name="connsiteY1" fmla="*/ 0 h 295978"/>
                <a:gd name="connsiteX2" fmla="*/ 1511952 w 1511952"/>
                <a:gd name="connsiteY2" fmla="*/ 295978 h 295978"/>
                <a:gd name="connsiteX3" fmla="*/ 0 w 1511952"/>
                <a:gd name="connsiteY3" fmla="*/ 295978 h 295978"/>
                <a:gd name="connsiteX4" fmla="*/ 0 w 1511952"/>
                <a:gd name="connsiteY4" fmla="*/ 0 h 295978"/>
                <a:gd name="connsiteX0" fmla="*/ 0 w 1511952"/>
                <a:gd name="connsiteY0" fmla="*/ 105833 h 401811"/>
                <a:gd name="connsiteX1" fmla="*/ 1511952 w 1511952"/>
                <a:gd name="connsiteY1" fmla="*/ 105833 h 401811"/>
                <a:gd name="connsiteX2" fmla="*/ 1511952 w 1511952"/>
                <a:gd name="connsiteY2" fmla="*/ 401811 h 401811"/>
                <a:gd name="connsiteX3" fmla="*/ 0 w 1511952"/>
                <a:gd name="connsiteY3" fmla="*/ 401811 h 401811"/>
                <a:gd name="connsiteX4" fmla="*/ 0 w 1511952"/>
                <a:gd name="connsiteY4" fmla="*/ 105833 h 401811"/>
                <a:gd name="connsiteX0" fmla="*/ 0 w 1511952"/>
                <a:gd name="connsiteY0" fmla="*/ 171524 h 467502"/>
                <a:gd name="connsiteX1" fmla="*/ 1511952 w 1511952"/>
                <a:gd name="connsiteY1" fmla="*/ 171524 h 467502"/>
                <a:gd name="connsiteX2" fmla="*/ 1511952 w 1511952"/>
                <a:gd name="connsiteY2" fmla="*/ 467502 h 467502"/>
                <a:gd name="connsiteX3" fmla="*/ 0 w 1511952"/>
                <a:gd name="connsiteY3" fmla="*/ 467502 h 467502"/>
                <a:gd name="connsiteX4" fmla="*/ 0 w 1511952"/>
                <a:gd name="connsiteY4" fmla="*/ 171524 h 467502"/>
                <a:gd name="connsiteX0" fmla="*/ 0 w 1623871"/>
                <a:gd name="connsiteY0" fmla="*/ 216069 h 431085"/>
                <a:gd name="connsiteX1" fmla="*/ 1623871 w 1623871"/>
                <a:gd name="connsiteY1" fmla="*/ 135107 h 431085"/>
                <a:gd name="connsiteX2" fmla="*/ 1623871 w 1623871"/>
                <a:gd name="connsiteY2" fmla="*/ 431085 h 431085"/>
                <a:gd name="connsiteX3" fmla="*/ 111919 w 1623871"/>
                <a:gd name="connsiteY3" fmla="*/ 431085 h 431085"/>
                <a:gd name="connsiteX4" fmla="*/ 0 w 1623871"/>
                <a:gd name="connsiteY4" fmla="*/ 216069 h 431085"/>
                <a:gd name="connsiteX0" fmla="*/ 0 w 1811990"/>
                <a:gd name="connsiteY0" fmla="*/ 178613 h 393629"/>
                <a:gd name="connsiteX1" fmla="*/ 1811990 w 1811990"/>
                <a:gd name="connsiteY1" fmla="*/ 164326 h 393629"/>
                <a:gd name="connsiteX2" fmla="*/ 1623871 w 1811990"/>
                <a:gd name="connsiteY2" fmla="*/ 393629 h 393629"/>
                <a:gd name="connsiteX3" fmla="*/ 111919 w 1811990"/>
                <a:gd name="connsiteY3" fmla="*/ 393629 h 393629"/>
                <a:gd name="connsiteX4" fmla="*/ 0 w 1811990"/>
                <a:gd name="connsiteY4" fmla="*/ 178613 h 393629"/>
                <a:gd name="connsiteX0" fmla="*/ 0 w 1811990"/>
                <a:gd name="connsiteY0" fmla="*/ 313434 h 528450"/>
                <a:gd name="connsiteX1" fmla="*/ 1811990 w 1811990"/>
                <a:gd name="connsiteY1" fmla="*/ 299147 h 528450"/>
                <a:gd name="connsiteX2" fmla="*/ 1623871 w 1811990"/>
                <a:gd name="connsiteY2" fmla="*/ 528450 h 528450"/>
                <a:gd name="connsiteX3" fmla="*/ 111919 w 1811990"/>
                <a:gd name="connsiteY3" fmla="*/ 528450 h 528450"/>
                <a:gd name="connsiteX4" fmla="*/ 0 w 1811990"/>
                <a:gd name="connsiteY4" fmla="*/ 313434 h 528450"/>
                <a:gd name="connsiteX0" fmla="*/ 0 w 1811990"/>
                <a:gd name="connsiteY0" fmla="*/ 416193 h 631209"/>
                <a:gd name="connsiteX1" fmla="*/ 1811990 w 1811990"/>
                <a:gd name="connsiteY1" fmla="*/ 401906 h 631209"/>
                <a:gd name="connsiteX2" fmla="*/ 1623871 w 1811990"/>
                <a:gd name="connsiteY2" fmla="*/ 631209 h 631209"/>
                <a:gd name="connsiteX3" fmla="*/ 111919 w 1811990"/>
                <a:gd name="connsiteY3" fmla="*/ 631209 h 631209"/>
                <a:gd name="connsiteX4" fmla="*/ 0 w 1811990"/>
                <a:gd name="connsiteY4" fmla="*/ 416193 h 63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990" h="631209">
                  <a:moveTo>
                    <a:pt x="0" y="416193"/>
                  </a:moveTo>
                  <a:cubicBezTo>
                    <a:pt x="399208" y="-129114"/>
                    <a:pt x="1193706" y="-143401"/>
                    <a:pt x="1811990" y="401906"/>
                  </a:cubicBezTo>
                  <a:lnTo>
                    <a:pt x="1623871" y="631209"/>
                  </a:lnTo>
                  <a:lnTo>
                    <a:pt x="111919" y="631209"/>
                  </a:lnTo>
                  <a:lnTo>
                    <a:pt x="0" y="416193"/>
                  </a:lnTo>
                  <a:close/>
                </a:path>
              </a:pathLst>
            </a:custGeom>
          </p:spPr>
          <p:txBody>
            <a:bodyPr wrap="none">
              <a:prstTxWarp prst="textArchUp">
                <a:avLst/>
              </a:prstTxWarp>
              <a:spAutoFit/>
            </a:bodyPr>
            <a:lstStyle/>
            <a:p>
              <a:pPr algn="ctr">
                <a:lnSpc>
                  <a:spcPct val="150000"/>
                </a:lnSpc>
              </a:pPr>
              <a:r>
                <a:rPr lang="en-US" altLang="zh-TW" sz="1600" b="1" spc="200" dirty="0">
                  <a:solidFill>
                    <a:schemeClr val="bg1"/>
                  </a:solidFill>
                  <a:latin typeface="Microsoft JhengHei UI" panose="020B0604030504040204" pitchFamily="34" charset="-120"/>
                  <a:ea typeface="Microsoft JhengHei UI" panose="020B0604030504040204" pitchFamily="34" charset="-120"/>
                </a:rPr>
                <a:t>Contract OEM/ODM</a:t>
              </a:r>
              <a:endParaRPr lang="en-US" altLang="zh-CN" sz="1600" b="1" spc="200" dirty="0">
                <a:solidFill>
                  <a:schemeClr val="bg1"/>
                </a:solidFill>
                <a:latin typeface="Microsoft JhengHei UI" panose="020B0604030504040204" pitchFamily="34" charset="-120"/>
                <a:ea typeface="Microsoft JhengHei UI" panose="020B0604030504040204" pitchFamily="34" charset="-120"/>
              </a:endParaRPr>
            </a:p>
          </p:txBody>
        </p:sp>
        <p:sp>
          <p:nvSpPr>
            <p:cNvPr id="92" name="矩形 45"/>
            <p:cNvSpPr/>
            <p:nvPr/>
          </p:nvSpPr>
          <p:spPr>
            <a:xfrm rot="13772023">
              <a:off x="4744301" y="3648598"/>
              <a:ext cx="1462907" cy="727600"/>
            </a:xfrm>
            <a:custGeom>
              <a:avLst/>
              <a:gdLst>
                <a:gd name="connsiteX0" fmla="*/ 0 w 1511952"/>
                <a:gd name="connsiteY0" fmla="*/ 0 h 295978"/>
                <a:gd name="connsiteX1" fmla="*/ 1511952 w 1511952"/>
                <a:gd name="connsiteY1" fmla="*/ 0 h 295978"/>
                <a:gd name="connsiteX2" fmla="*/ 1511952 w 1511952"/>
                <a:gd name="connsiteY2" fmla="*/ 295978 h 295978"/>
                <a:gd name="connsiteX3" fmla="*/ 0 w 1511952"/>
                <a:gd name="connsiteY3" fmla="*/ 295978 h 295978"/>
                <a:gd name="connsiteX4" fmla="*/ 0 w 1511952"/>
                <a:gd name="connsiteY4" fmla="*/ 0 h 295978"/>
                <a:gd name="connsiteX0" fmla="*/ 0 w 1511952"/>
                <a:gd name="connsiteY0" fmla="*/ 105833 h 401811"/>
                <a:gd name="connsiteX1" fmla="*/ 1511952 w 1511952"/>
                <a:gd name="connsiteY1" fmla="*/ 105833 h 401811"/>
                <a:gd name="connsiteX2" fmla="*/ 1511952 w 1511952"/>
                <a:gd name="connsiteY2" fmla="*/ 401811 h 401811"/>
                <a:gd name="connsiteX3" fmla="*/ 0 w 1511952"/>
                <a:gd name="connsiteY3" fmla="*/ 401811 h 401811"/>
                <a:gd name="connsiteX4" fmla="*/ 0 w 1511952"/>
                <a:gd name="connsiteY4" fmla="*/ 105833 h 401811"/>
                <a:gd name="connsiteX0" fmla="*/ 0 w 1511952"/>
                <a:gd name="connsiteY0" fmla="*/ 171524 h 467502"/>
                <a:gd name="connsiteX1" fmla="*/ 1511952 w 1511952"/>
                <a:gd name="connsiteY1" fmla="*/ 171524 h 467502"/>
                <a:gd name="connsiteX2" fmla="*/ 1511952 w 1511952"/>
                <a:gd name="connsiteY2" fmla="*/ 467502 h 467502"/>
                <a:gd name="connsiteX3" fmla="*/ 0 w 1511952"/>
                <a:gd name="connsiteY3" fmla="*/ 467502 h 467502"/>
                <a:gd name="connsiteX4" fmla="*/ 0 w 1511952"/>
                <a:gd name="connsiteY4" fmla="*/ 171524 h 467502"/>
                <a:gd name="connsiteX0" fmla="*/ 0 w 1623871"/>
                <a:gd name="connsiteY0" fmla="*/ 216069 h 431085"/>
                <a:gd name="connsiteX1" fmla="*/ 1623871 w 1623871"/>
                <a:gd name="connsiteY1" fmla="*/ 135107 h 431085"/>
                <a:gd name="connsiteX2" fmla="*/ 1623871 w 1623871"/>
                <a:gd name="connsiteY2" fmla="*/ 431085 h 431085"/>
                <a:gd name="connsiteX3" fmla="*/ 111919 w 1623871"/>
                <a:gd name="connsiteY3" fmla="*/ 431085 h 431085"/>
                <a:gd name="connsiteX4" fmla="*/ 0 w 1623871"/>
                <a:gd name="connsiteY4" fmla="*/ 216069 h 431085"/>
                <a:gd name="connsiteX0" fmla="*/ 0 w 1811990"/>
                <a:gd name="connsiteY0" fmla="*/ 178613 h 393629"/>
                <a:gd name="connsiteX1" fmla="*/ 1811990 w 1811990"/>
                <a:gd name="connsiteY1" fmla="*/ 164326 h 393629"/>
                <a:gd name="connsiteX2" fmla="*/ 1623871 w 1811990"/>
                <a:gd name="connsiteY2" fmla="*/ 393629 h 393629"/>
                <a:gd name="connsiteX3" fmla="*/ 111919 w 1811990"/>
                <a:gd name="connsiteY3" fmla="*/ 393629 h 393629"/>
                <a:gd name="connsiteX4" fmla="*/ 0 w 1811990"/>
                <a:gd name="connsiteY4" fmla="*/ 178613 h 393629"/>
                <a:gd name="connsiteX0" fmla="*/ 0 w 1811990"/>
                <a:gd name="connsiteY0" fmla="*/ 313434 h 528450"/>
                <a:gd name="connsiteX1" fmla="*/ 1811990 w 1811990"/>
                <a:gd name="connsiteY1" fmla="*/ 299147 h 528450"/>
                <a:gd name="connsiteX2" fmla="*/ 1623871 w 1811990"/>
                <a:gd name="connsiteY2" fmla="*/ 528450 h 528450"/>
                <a:gd name="connsiteX3" fmla="*/ 111919 w 1811990"/>
                <a:gd name="connsiteY3" fmla="*/ 528450 h 528450"/>
                <a:gd name="connsiteX4" fmla="*/ 0 w 1811990"/>
                <a:gd name="connsiteY4" fmla="*/ 313434 h 528450"/>
                <a:gd name="connsiteX0" fmla="*/ 0 w 1811990"/>
                <a:gd name="connsiteY0" fmla="*/ 416193 h 631209"/>
                <a:gd name="connsiteX1" fmla="*/ 1811990 w 1811990"/>
                <a:gd name="connsiteY1" fmla="*/ 401906 h 631209"/>
                <a:gd name="connsiteX2" fmla="*/ 1623871 w 1811990"/>
                <a:gd name="connsiteY2" fmla="*/ 631209 h 631209"/>
                <a:gd name="connsiteX3" fmla="*/ 111919 w 1811990"/>
                <a:gd name="connsiteY3" fmla="*/ 631209 h 631209"/>
                <a:gd name="connsiteX4" fmla="*/ 0 w 1811990"/>
                <a:gd name="connsiteY4" fmla="*/ 416193 h 63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990" h="631209">
                  <a:moveTo>
                    <a:pt x="0" y="416193"/>
                  </a:moveTo>
                  <a:cubicBezTo>
                    <a:pt x="399208" y="-129114"/>
                    <a:pt x="1193706" y="-143401"/>
                    <a:pt x="1811990" y="401906"/>
                  </a:cubicBezTo>
                  <a:lnTo>
                    <a:pt x="1623871" y="631209"/>
                  </a:lnTo>
                  <a:lnTo>
                    <a:pt x="111919" y="631209"/>
                  </a:lnTo>
                  <a:lnTo>
                    <a:pt x="0" y="416193"/>
                  </a:lnTo>
                  <a:close/>
                </a:path>
              </a:pathLst>
            </a:custGeom>
          </p:spPr>
          <p:txBody>
            <a:bodyPr wrap="none">
              <a:prstTxWarp prst="textArchUp">
                <a:avLst/>
              </a:prstTxWarp>
              <a:spAutoFit/>
            </a:bodyPr>
            <a:lstStyle/>
            <a:p>
              <a:pPr algn="ctr">
                <a:lnSpc>
                  <a:spcPct val="150000"/>
                </a:lnSpc>
              </a:pPr>
              <a:r>
                <a:rPr lang="en-US" altLang="zh-TW" sz="1600" b="1" spc="200" dirty="0">
                  <a:solidFill>
                    <a:schemeClr val="bg1"/>
                  </a:solidFill>
                  <a:latin typeface="Microsoft JhengHei UI" panose="020B0604030504040204" pitchFamily="34" charset="-120"/>
                  <a:ea typeface="Microsoft JhengHei UI" panose="020B0604030504040204" pitchFamily="34" charset="-120"/>
                </a:rPr>
                <a:t>On-Line</a:t>
              </a:r>
              <a:r>
                <a:rPr lang="zh-TW" altLang="en-US" sz="1600" b="1" spc="200" dirty="0">
                  <a:solidFill>
                    <a:schemeClr val="bg1"/>
                  </a:solidFill>
                  <a:latin typeface="Microsoft JhengHei UI" panose="020B0604030504040204" pitchFamily="34" charset="-120"/>
                  <a:ea typeface="Microsoft JhengHei UI" panose="020B0604030504040204" pitchFamily="34" charset="-120"/>
                </a:rPr>
                <a:t> </a:t>
              </a:r>
              <a:r>
                <a:rPr lang="en-US" altLang="zh-TW" sz="1600" b="1" spc="200" dirty="0">
                  <a:solidFill>
                    <a:schemeClr val="bg1"/>
                  </a:solidFill>
                  <a:latin typeface="Microsoft JhengHei UI" panose="020B0604030504040204" pitchFamily="34" charset="-120"/>
                  <a:ea typeface="Microsoft JhengHei UI" panose="020B0604030504040204" pitchFamily="34" charset="-120"/>
                </a:rPr>
                <a:t>Consumer Channel</a:t>
              </a:r>
              <a:endParaRPr lang="en-US" altLang="zh-CN" sz="1600" b="1" spc="200" dirty="0">
                <a:solidFill>
                  <a:schemeClr val="bg1"/>
                </a:solidFill>
                <a:latin typeface="Microsoft JhengHei UI" panose="020B0604030504040204" pitchFamily="34" charset="-120"/>
                <a:ea typeface="Microsoft JhengHei UI" panose="020B0604030504040204" pitchFamily="34" charset="-120"/>
              </a:endParaRPr>
            </a:p>
          </p:txBody>
        </p:sp>
      </p:grpSp>
      <p:sp>
        <p:nvSpPr>
          <p:cNvPr id="94" name="矩形 93"/>
          <p:cNvSpPr/>
          <p:nvPr/>
        </p:nvSpPr>
        <p:spPr>
          <a:xfrm>
            <a:off x="7881680" y="1799384"/>
            <a:ext cx="2966039" cy="1597297"/>
          </a:xfrm>
          <a:prstGeom prst="rect">
            <a:avLst/>
          </a:prstGeom>
        </p:spPr>
        <p:txBody>
          <a:bodyPr wrap="square">
            <a:spAutoFit/>
          </a:bodyPr>
          <a:lstStyle/>
          <a:p>
            <a:pPr>
              <a:lnSpc>
                <a:spcPct val="150000"/>
              </a:lnSpc>
              <a:spcAft>
                <a:spcPts val="600"/>
              </a:spcAft>
            </a:pPr>
            <a:r>
              <a:rPr lang="en-US" altLang="zh-TW" b="1" dirty="0">
                <a:solidFill>
                  <a:schemeClr val="accent1"/>
                </a:solidFill>
                <a:latin typeface="Microsoft YaHei UI" panose="020B0503020204020204" pitchFamily="34" charset="-122"/>
                <a:ea typeface="Microsoft YaHei UI" panose="020B0503020204020204" pitchFamily="34" charset="-122"/>
              </a:rPr>
              <a:t>Physical Consumer Channel</a:t>
            </a:r>
            <a:endParaRPr lang="zh-TW" altLang="en-US" b="1" dirty="0">
              <a:solidFill>
                <a:schemeClr val="accent1"/>
              </a:solidFill>
              <a:latin typeface="Microsoft YaHei UI" panose="020B0503020204020204" pitchFamily="34" charset="-122"/>
              <a:ea typeface="Microsoft YaHei UI" panose="020B0503020204020204" pitchFamily="34" charset="-122"/>
            </a:endParaRPr>
          </a:p>
          <a:p>
            <a:pPr lvl="0">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Skin-Care Salon</a:t>
            </a:r>
            <a:endParaRPr lang="zh-TW" altLang="en-US" sz="1200" dirty="0">
              <a:latin typeface="Microsoft YaHei UI" panose="020B0503020204020204" pitchFamily="34" charset="-122"/>
              <a:ea typeface="Microsoft YaHei UI" panose="020B0503020204020204" pitchFamily="34" charset="-122"/>
            </a:endParaRPr>
          </a:p>
          <a:p>
            <a:pPr lvl="0">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Hair-Care Salon</a:t>
            </a:r>
            <a:endParaRPr lang="zh-TW" altLang="en-US" sz="1200" dirty="0">
              <a:latin typeface="Microsoft YaHei UI" panose="020B0503020204020204" pitchFamily="34" charset="-122"/>
              <a:ea typeface="Microsoft YaHei UI" panose="020B0503020204020204" pitchFamily="34" charset="-122"/>
            </a:endParaRPr>
          </a:p>
        </p:txBody>
      </p:sp>
      <p:sp>
        <p:nvSpPr>
          <p:cNvPr id="95" name="矩形 94"/>
          <p:cNvSpPr/>
          <p:nvPr/>
        </p:nvSpPr>
        <p:spPr>
          <a:xfrm>
            <a:off x="7881680" y="3850879"/>
            <a:ext cx="2966039" cy="827855"/>
          </a:xfrm>
          <a:prstGeom prst="rect">
            <a:avLst/>
          </a:prstGeom>
        </p:spPr>
        <p:txBody>
          <a:bodyPr wrap="square">
            <a:spAutoFit/>
          </a:bodyPr>
          <a:lstStyle/>
          <a:p>
            <a:pPr>
              <a:lnSpc>
                <a:spcPct val="150000"/>
              </a:lnSpc>
              <a:spcAft>
                <a:spcPts val="600"/>
              </a:spcAft>
            </a:pPr>
            <a:r>
              <a:rPr lang="en-US" altLang="zh-TW" b="1" dirty="0">
                <a:solidFill>
                  <a:schemeClr val="accent1"/>
                </a:solidFill>
                <a:latin typeface="Microsoft YaHei UI" panose="020B0503020204020204" pitchFamily="34" charset="-122"/>
                <a:ea typeface="Microsoft YaHei UI" panose="020B0503020204020204" pitchFamily="34" charset="-122"/>
              </a:rPr>
              <a:t>Contract OEM</a:t>
            </a:r>
            <a:endParaRPr lang="zh-TW" altLang="en-US" sz="1200" dirty="0">
              <a:latin typeface="Microsoft YaHei UI" panose="020B0503020204020204" pitchFamily="34" charset="-122"/>
              <a:ea typeface="Microsoft YaHei UI" panose="020B0503020204020204" pitchFamily="34" charset="-122"/>
            </a:endParaRPr>
          </a:p>
          <a:p>
            <a:pP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Domestic/International OEM/ODM</a:t>
            </a:r>
            <a:endParaRPr lang="zh-TW" altLang="en-US" sz="1200" dirty="0">
              <a:latin typeface="Microsoft YaHei UI" panose="020B0503020204020204" pitchFamily="34" charset="-122"/>
              <a:ea typeface="Microsoft YaHei UI" panose="020B0503020204020204" pitchFamily="34" charset="-122"/>
            </a:endParaRPr>
          </a:p>
        </p:txBody>
      </p:sp>
      <p:sp>
        <p:nvSpPr>
          <p:cNvPr id="96" name="矩形 95"/>
          <p:cNvSpPr/>
          <p:nvPr/>
        </p:nvSpPr>
        <p:spPr>
          <a:xfrm>
            <a:off x="1377096" y="1608733"/>
            <a:ext cx="2966039" cy="1181798"/>
          </a:xfrm>
          <a:prstGeom prst="rect">
            <a:avLst/>
          </a:prstGeom>
        </p:spPr>
        <p:txBody>
          <a:bodyPr wrap="square">
            <a:spAutoFit/>
          </a:bodyPr>
          <a:lstStyle/>
          <a:p>
            <a:pPr algn="r">
              <a:lnSpc>
                <a:spcPct val="150000"/>
              </a:lnSpc>
              <a:spcAft>
                <a:spcPts val="600"/>
              </a:spcAft>
            </a:pPr>
            <a:r>
              <a:rPr lang="en-US" altLang="zh-TW" b="1" dirty="0">
                <a:solidFill>
                  <a:schemeClr val="accent1"/>
                </a:solidFill>
                <a:latin typeface="Microsoft YaHei UI" panose="020B0503020204020204" pitchFamily="34" charset="-122"/>
                <a:ea typeface="Microsoft YaHei UI" panose="020B0503020204020204" pitchFamily="34" charset="-122"/>
              </a:rPr>
              <a:t>Professional Channel</a:t>
            </a:r>
          </a:p>
          <a:p>
            <a:pPr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Aesthetic Hospital</a:t>
            </a:r>
            <a:endParaRPr lang="zh-TW" altLang="en-US" sz="1200" dirty="0">
              <a:latin typeface="Microsoft YaHei UI" panose="020B0503020204020204" pitchFamily="34" charset="-122"/>
              <a:ea typeface="Microsoft YaHei UI" panose="020B0503020204020204" pitchFamily="34" charset="-122"/>
            </a:endParaRPr>
          </a:p>
          <a:p>
            <a:pPr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Skin-Care Specialized Hospital</a:t>
            </a:r>
            <a:endParaRPr lang="zh-TW" altLang="en-US" sz="1200" dirty="0">
              <a:latin typeface="Microsoft YaHei UI" panose="020B0503020204020204" pitchFamily="34" charset="-122"/>
              <a:ea typeface="Microsoft YaHei UI" panose="020B0503020204020204" pitchFamily="34" charset="-122"/>
            </a:endParaRPr>
          </a:p>
        </p:txBody>
      </p:sp>
      <p:sp>
        <p:nvSpPr>
          <p:cNvPr id="97" name="矩形 96"/>
          <p:cNvSpPr/>
          <p:nvPr/>
        </p:nvSpPr>
        <p:spPr>
          <a:xfrm>
            <a:off x="1344282" y="3850879"/>
            <a:ext cx="2966039" cy="1874296"/>
          </a:xfrm>
          <a:prstGeom prst="rect">
            <a:avLst/>
          </a:prstGeom>
        </p:spPr>
        <p:txBody>
          <a:bodyPr wrap="square">
            <a:spAutoFit/>
          </a:bodyPr>
          <a:lstStyle/>
          <a:p>
            <a:pPr algn="r">
              <a:lnSpc>
                <a:spcPct val="150000"/>
              </a:lnSpc>
              <a:spcAft>
                <a:spcPts val="600"/>
              </a:spcAft>
            </a:pPr>
            <a:r>
              <a:rPr lang="en-US" altLang="zh-TW" b="1" dirty="0">
                <a:solidFill>
                  <a:schemeClr val="accent1"/>
                </a:solidFill>
                <a:latin typeface="Microsoft YaHei UI" panose="020B0503020204020204" pitchFamily="34" charset="-122"/>
                <a:ea typeface="Microsoft YaHei UI" panose="020B0503020204020204" pitchFamily="34" charset="-122"/>
              </a:rPr>
              <a:t>On-Line Consumer Channel</a:t>
            </a:r>
            <a:endParaRPr lang="zh-TW" altLang="en-US" b="1" dirty="0">
              <a:solidFill>
                <a:schemeClr val="accent1"/>
              </a:solidFill>
              <a:latin typeface="Microsoft YaHei UI" panose="020B0503020204020204" pitchFamily="34" charset="-122"/>
              <a:ea typeface="Microsoft YaHei UI" panose="020B0503020204020204" pitchFamily="34" charset="-122"/>
            </a:endParaRPr>
          </a:p>
          <a:p>
            <a:pPr lvl="0" algn="r">
              <a:lnSpc>
                <a:spcPct val="150000"/>
              </a:lnSpc>
              <a:spcAft>
                <a:spcPts val="600"/>
              </a:spcAft>
            </a:pPr>
            <a:r>
              <a:rPr lang="en-US" altLang="zh-TW" sz="1200" dirty="0">
                <a:latin typeface="Microsoft YaHei UI" panose="020B0503020204020204" pitchFamily="34" charset="-122"/>
                <a:ea typeface="Microsoft YaHei UI" panose="020B0503020204020204" pitchFamily="34" charset="-122"/>
              </a:rPr>
              <a:t>On-Line Shopping</a:t>
            </a:r>
            <a:r>
              <a:rPr lang="zh-TW" altLang="en-US" sz="1200" dirty="0">
                <a:latin typeface="Microsoft YaHei UI" panose="020B0503020204020204" pitchFamily="34" charset="-122"/>
                <a:ea typeface="Microsoft YaHei UI" panose="020B0503020204020204" pitchFamily="34" charset="-122"/>
              </a:rPr>
              <a:t> </a:t>
            </a:r>
            <a:r>
              <a:rPr lang="en-US" altLang="zh-TW" sz="1200" dirty="0">
                <a:latin typeface="Microsoft YaHei UI" panose="020B0503020204020204" pitchFamily="34" charset="-122"/>
                <a:ea typeface="Microsoft YaHei UI" panose="020B0503020204020204" pitchFamily="34" charset="-122"/>
              </a:rPr>
              <a:t>&lt;JD/T-Mall/T-Mall International&gt;</a:t>
            </a:r>
          </a:p>
          <a:p>
            <a:pPr lvl="0" algn="r">
              <a:lnSpc>
                <a:spcPct val="150000"/>
              </a:lnSpc>
              <a:spcAft>
                <a:spcPts val="600"/>
              </a:spcAft>
            </a:pPr>
            <a:endParaRPr lang="zh-TW" altLang="en-US" sz="1200" dirty="0">
              <a:latin typeface="Microsoft YaHei UI" panose="020B0503020204020204" pitchFamily="34" charset="-122"/>
              <a:ea typeface="Microsoft YaHei UI" panose="020B0503020204020204" pitchFamily="34" charset="-122"/>
            </a:endParaRPr>
          </a:p>
        </p:txBody>
      </p:sp>
      <p:grpSp>
        <p:nvGrpSpPr>
          <p:cNvPr id="25" name="组合 24"/>
          <p:cNvGrpSpPr/>
          <p:nvPr/>
        </p:nvGrpSpPr>
        <p:grpSpPr>
          <a:xfrm>
            <a:off x="5155549" y="2464069"/>
            <a:ext cx="1880900" cy="1880899"/>
            <a:chOff x="5155549" y="2464069"/>
            <a:chExt cx="1880900" cy="1880899"/>
          </a:xfrm>
        </p:grpSpPr>
        <p:sp>
          <p:nvSpPr>
            <p:cNvPr id="93" name="椭圆 92"/>
            <p:cNvSpPr/>
            <p:nvPr/>
          </p:nvSpPr>
          <p:spPr>
            <a:xfrm>
              <a:off x="5155549" y="2464069"/>
              <a:ext cx="1880900" cy="18808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王漢宗細圓體繁" panose="02020300000000000000" pitchFamily="18" charset="-120"/>
                <a:ea typeface="王漢宗細圓體繁" panose="02020300000000000000" pitchFamily="18" charset="-120"/>
              </a:endParaRPr>
            </a:p>
          </p:txBody>
        </p:sp>
        <p:sp>
          <p:nvSpPr>
            <p:cNvPr id="24" name="矩形 23"/>
            <p:cNvSpPr/>
            <p:nvPr/>
          </p:nvSpPr>
          <p:spPr>
            <a:xfrm>
              <a:off x="5348553" y="2926801"/>
              <a:ext cx="1487622" cy="1015663"/>
            </a:xfrm>
            <a:prstGeom prst="rect">
              <a:avLst/>
            </a:prstGeom>
          </p:spPr>
          <p:txBody>
            <a:bodyPr wrap="square" anchor="ctr">
              <a:spAutoFit/>
            </a:bodyPr>
            <a:lstStyle/>
            <a:p>
              <a:pPr algn="ctr"/>
              <a:r>
                <a:rPr lang="en-US" altLang="zh-TW" sz="2000" b="1" dirty="0">
                  <a:solidFill>
                    <a:schemeClr val="bg1"/>
                  </a:solidFill>
                  <a:latin typeface="Microsoft YaHei UI" panose="020B0503020204020204" pitchFamily="34" charset="-122"/>
                  <a:ea typeface="Microsoft YaHei UI" panose="020B0503020204020204" pitchFamily="34" charset="-122"/>
                </a:rPr>
                <a:t>PBF China Business Unit</a:t>
              </a:r>
              <a:endParaRPr lang="zh-CN" altLang="en-US" sz="2000" b="1" dirty="0">
                <a:solidFill>
                  <a:schemeClr val="bg1"/>
                </a:solidFill>
                <a:latin typeface="Microsoft YaHei UI" panose="020B0503020204020204" pitchFamily="34" charset="-122"/>
                <a:ea typeface="Microsoft YaHei UI" panose="020B0503020204020204" pitchFamily="34" charset="-122"/>
              </a:endParaRPr>
            </a:p>
          </p:txBody>
        </p:sp>
      </p:grpSp>
      <p:sp>
        <p:nvSpPr>
          <p:cNvPr id="23" name="标题 1">
            <a:extLst>
              <a:ext uri="{FF2B5EF4-FFF2-40B4-BE49-F238E27FC236}">
                <a16:creationId xmlns:a16="http://schemas.microsoft.com/office/drawing/2014/main" id="{F5B5D7AD-5023-4B6E-A28B-D2B63F2DF4E3}"/>
              </a:ext>
            </a:extLst>
          </p:cNvPr>
          <p:cNvSpPr>
            <a:spLocks noGrp="1"/>
          </p:cNvSpPr>
          <p:nvPr>
            <p:ph type="title"/>
          </p:nvPr>
        </p:nvSpPr>
        <p:spPr>
          <a:xfrm>
            <a:off x="1077783" y="249248"/>
            <a:ext cx="11160000" cy="644525"/>
          </a:xfrm>
        </p:spPr>
        <p:txBody>
          <a:bodyPr>
            <a:normAutofit/>
          </a:bodyPr>
          <a:lstStyle/>
          <a:p>
            <a:r>
              <a:rPr lang="en-US" altLang="zh-TW" sz="4000" b="1" dirty="0">
                <a:solidFill>
                  <a:schemeClr val="accent5">
                    <a:lumMod val="75000"/>
                  </a:schemeClr>
                </a:solidFill>
                <a:latin typeface="Microsoft YaHei UI" panose="020B0503020204020204" pitchFamily="34" charset="-122"/>
                <a:ea typeface="Microsoft YaHei UI" panose="020B0503020204020204" pitchFamily="34" charset="-122"/>
              </a:rPr>
              <a:t>PBF China Business Unit</a:t>
            </a:r>
            <a:endParaRPr lang="en-US" altLang="zh-CN" sz="4000" b="1" dirty="0">
              <a:solidFill>
                <a:schemeClr val="accent5">
                  <a:lumMod val="75000"/>
                </a:schemeClr>
              </a:solidFill>
              <a:latin typeface="Microsoft YaHei UI" panose="020B0503020204020204" pitchFamily="34" charset="-122"/>
              <a:ea typeface="Microsoft YaHei UI" panose="020B0503020204020204" pitchFamily="34" charset="-122"/>
            </a:endParaRPr>
          </a:p>
        </p:txBody>
      </p:sp>
      <p:sp>
        <p:nvSpPr>
          <p:cNvPr id="27" name="矩形 26">
            <a:extLst>
              <a:ext uri="{FF2B5EF4-FFF2-40B4-BE49-F238E27FC236}">
                <a16:creationId xmlns:a16="http://schemas.microsoft.com/office/drawing/2014/main" id="{BCCDF741-8A69-42E4-AA7C-26CC2BB650DC}"/>
              </a:ext>
            </a:extLst>
          </p:cNvPr>
          <p:cNvSpPr/>
          <p:nvPr/>
        </p:nvSpPr>
        <p:spPr>
          <a:xfrm>
            <a:off x="1077783" y="821966"/>
            <a:ext cx="10775300" cy="523220"/>
          </a:xfrm>
          <a:prstGeom prst="rect">
            <a:avLst/>
          </a:prstGeom>
        </p:spPr>
        <p:txBody>
          <a:bodyPr wrap="square">
            <a:spAutoFit/>
          </a:bodyPr>
          <a:lstStyle/>
          <a:p>
            <a:r>
              <a:rPr lang="en-US" altLang="zh-TW" sz="2800" b="1" dirty="0">
                <a:latin typeface="Microsoft YaHei UI" panose="020B0503020204020204" pitchFamily="34" charset="-122"/>
                <a:ea typeface="Microsoft YaHei UI" panose="020B0503020204020204" pitchFamily="34" charset="-122"/>
              </a:rPr>
              <a:t>(A)</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Channel Development Strategy</a:t>
            </a:r>
          </a:p>
        </p:txBody>
      </p:sp>
      <p:sp>
        <p:nvSpPr>
          <p:cNvPr id="22" name="îŝḷîḓé-Freeform: Shape 5">
            <a:extLst>
              <a:ext uri="{FF2B5EF4-FFF2-40B4-BE49-F238E27FC236}">
                <a16:creationId xmlns:a16="http://schemas.microsoft.com/office/drawing/2014/main" id="{7CFFBFAF-33B0-4F42-81D1-A46F4FBBD92B}"/>
              </a:ext>
            </a:extLst>
          </p:cNvPr>
          <p:cNvSpPr>
            <a:spLocks/>
          </p:cNvSpPr>
          <p:nvPr/>
        </p:nvSpPr>
        <p:spPr bwMode="auto">
          <a:xfrm>
            <a:off x="312000" y="166721"/>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1"/>
                  <a:pt x="2881" y="3185"/>
                </a:cubicBezTo>
                <a:cubicBezTo>
                  <a:pt x="-961" y="7432"/>
                  <a:pt x="-961" y="14317"/>
                  <a:pt x="2881" y="18564"/>
                </a:cubicBezTo>
                <a:cubicBezTo>
                  <a:pt x="4403" y="20245"/>
                  <a:pt x="6299" y="21250"/>
                  <a:pt x="8273" y="21599"/>
                </a:cubicBezTo>
                <a:cubicBezTo>
                  <a:pt x="8280" y="21196"/>
                  <a:pt x="8288" y="20786"/>
                  <a:pt x="8291" y="20399"/>
                </a:cubicBezTo>
                <a:cubicBezTo>
                  <a:pt x="8298" y="19449"/>
                  <a:pt x="7895" y="18952"/>
                  <a:pt x="7454" y="18205"/>
                </a:cubicBezTo>
                <a:cubicBezTo>
                  <a:pt x="7100" y="17604"/>
                  <a:pt x="7030" y="16970"/>
                  <a:pt x="6909" y="16284"/>
                </a:cubicBezTo>
                <a:cubicBezTo>
                  <a:pt x="6776" y="15533"/>
                  <a:pt x="6599" y="14888"/>
                  <a:pt x="6753" y="14112"/>
                </a:cubicBezTo>
                <a:cubicBezTo>
                  <a:pt x="6887" y="13434"/>
                  <a:pt x="7281" y="13322"/>
                  <a:pt x="7787" y="13110"/>
                </a:cubicBezTo>
                <a:cubicBezTo>
                  <a:pt x="7554" y="12673"/>
                  <a:pt x="7406" y="12140"/>
                  <a:pt x="7790" y="11734"/>
                </a:cubicBezTo>
                <a:cubicBezTo>
                  <a:pt x="8060" y="11449"/>
                  <a:pt x="8680" y="11481"/>
                  <a:pt x="8951" y="11734"/>
                </a:cubicBezTo>
                <a:cubicBezTo>
                  <a:pt x="8952" y="10799"/>
                  <a:pt x="8650" y="9866"/>
                  <a:pt x="8398" y="8977"/>
                </a:cubicBezTo>
                <a:cubicBezTo>
                  <a:pt x="8241" y="8425"/>
                  <a:pt x="8213" y="7832"/>
                  <a:pt x="8068" y="7277"/>
                </a:cubicBezTo>
                <a:cubicBezTo>
                  <a:pt x="7963" y="6878"/>
                  <a:pt x="7786" y="6442"/>
                  <a:pt x="7764" y="6025"/>
                </a:cubicBezTo>
                <a:cubicBezTo>
                  <a:pt x="7707" y="4971"/>
                  <a:pt x="8821" y="5095"/>
                  <a:pt x="9034" y="6016"/>
                </a:cubicBezTo>
                <a:cubicBezTo>
                  <a:pt x="9248" y="6940"/>
                  <a:pt x="9675" y="8095"/>
                  <a:pt x="9790" y="9038"/>
                </a:cubicBezTo>
                <a:cubicBezTo>
                  <a:pt x="9832" y="9377"/>
                  <a:pt x="10225" y="11269"/>
                  <a:pt x="10518" y="11269"/>
                </a:cubicBezTo>
                <a:cubicBezTo>
                  <a:pt x="11000" y="11269"/>
                  <a:pt x="11177" y="9653"/>
                  <a:pt x="11285" y="9325"/>
                </a:cubicBezTo>
                <a:cubicBezTo>
                  <a:pt x="11460" y="8791"/>
                  <a:pt x="11555" y="8186"/>
                  <a:pt x="11596" y="7616"/>
                </a:cubicBezTo>
                <a:cubicBezTo>
                  <a:pt x="11626" y="7204"/>
                  <a:pt x="11663" y="6834"/>
                  <a:pt x="11804" y="6450"/>
                </a:cubicBezTo>
                <a:cubicBezTo>
                  <a:pt x="12132" y="5554"/>
                  <a:pt x="12881" y="5794"/>
                  <a:pt x="12976" y="6728"/>
                </a:cubicBezTo>
                <a:cubicBezTo>
                  <a:pt x="13032" y="7273"/>
                  <a:pt x="12812" y="7796"/>
                  <a:pt x="12776" y="8337"/>
                </a:cubicBezTo>
                <a:cubicBezTo>
                  <a:pt x="12740" y="8882"/>
                  <a:pt x="12629" y="9500"/>
                  <a:pt x="12459" y="10026"/>
                </a:cubicBezTo>
                <a:cubicBezTo>
                  <a:pt x="12320" y="10457"/>
                  <a:pt x="12422" y="10912"/>
                  <a:pt x="12334" y="11364"/>
                </a:cubicBezTo>
                <a:cubicBezTo>
                  <a:pt x="12243" y="11837"/>
                  <a:pt x="12155" y="12146"/>
                  <a:pt x="12267" y="12628"/>
                </a:cubicBezTo>
                <a:cubicBezTo>
                  <a:pt x="12513" y="13688"/>
                  <a:pt x="12427" y="14900"/>
                  <a:pt x="12454" y="15850"/>
                </a:cubicBezTo>
                <a:cubicBezTo>
                  <a:pt x="12478" y="16701"/>
                  <a:pt x="12402" y="17232"/>
                  <a:pt x="12215" y="18058"/>
                </a:cubicBezTo>
                <a:cubicBezTo>
                  <a:pt x="11974" y="19124"/>
                  <a:pt x="12145" y="20145"/>
                  <a:pt x="12111" y="21258"/>
                </a:cubicBezTo>
                <a:cubicBezTo>
                  <a:pt x="12109" y="21322"/>
                  <a:pt x="12110" y="21381"/>
                  <a:pt x="12108" y="21444"/>
                </a:cubicBezTo>
                <a:cubicBezTo>
                  <a:pt x="13826" y="20996"/>
                  <a:pt x="15456" y="20044"/>
                  <a:pt x="16796" y="18564"/>
                </a:cubicBezTo>
                <a:cubicBezTo>
                  <a:pt x="20638" y="14317"/>
                  <a:pt x="20639" y="7432"/>
                  <a:pt x="16796" y="3185"/>
                </a:cubicBezTo>
                <a:cubicBezTo>
                  <a:pt x="14875" y="1061"/>
                  <a:pt x="12358" y="0"/>
                  <a:pt x="9840" y="0"/>
                </a:cubicBezTo>
                <a:close/>
              </a:path>
            </a:pathLst>
          </a:custGeom>
          <a:solidFill>
            <a:schemeClr val="accent5">
              <a:lumMod val="75000"/>
            </a:schemeClr>
          </a:solidFill>
          <a:ln>
            <a:noFill/>
          </a:ln>
          <a:effectLst/>
        </p:spPr>
        <p:txBody>
          <a:bodyPr anchor="ctr"/>
          <a:lstStyle/>
          <a:p>
            <a:pPr algn="ctr"/>
            <a:endParaRPr dirty="0"/>
          </a:p>
        </p:txBody>
      </p:sp>
    </p:spTree>
    <p:custDataLst>
      <p:tags r:id="rId1"/>
    </p:custDataLst>
    <p:extLst>
      <p:ext uri="{BB962C8B-B14F-4D97-AF65-F5344CB8AC3E}">
        <p14:creationId xmlns:p14="http://schemas.microsoft.com/office/powerpoint/2010/main" val="1643748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84"/>
                                        </p:tgtEl>
                                        <p:attrNameLst>
                                          <p:attrName>style.visibility</p:attrName>
                                        </p:attrNameLst>
                                      </p:cBhvr>
                                      <p:to>
                                        <p:strVal val="visible"/>
                                      </p:to>
                                    </p:set>
                                    <p:animScale>
                                      <p:cBhvr>
                                        <p:cTn id="14" dur="1000" decel="50000" fill="hold">
                                          <p:stCondLst>
                                            <p:cond delay="0"/>
                                          </p:stCondLst>
                                        </p:cTn>
                                        <p:tgtEl>
                                          <p:spTgt spid="8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84"/>
                                        </p:tgtEl>
                                        <p:attrNameLst>
                                          <p:attrName>ppt_x</p:attrName>
                                          <p:attrName>ppt_y</p:attrName>
                                        </p:attrNameLst>
                                      </p:cBhvr>
                                    </p:animMotion>
                                    <p:animEffect transition="in" filter="fade">
                                      <p:cBhvr>
                                        <p:cTn id="16" dur="1000"/>
                                        <p:tgtEl>
                                          <p:spTgt spid="84"/>
                                        </p:tgtEl>
                                      </p:cBhvr>
                                    </p:animEffect>
                                  </p:childTnLst>
                                </p:cTn>
                              </p:par>
                              <p:par>
                                <p:cTn id="17" presetID="52" presetClass="entr" presetSubtype="0" fill="hold" grpId="0" nodeType="withEffect">
                                  <p:stCondLst>
                                    <p:cond delay="500"/>
                                  </p:stCondLst>
                                  <p:childTnLst>
                                    <p:set>
                                      <p:cBhvr>
                                        <p:cTn id="18" dur="1" fill="hold">
                                          <p:stCondLst>
                                            <p:cond delay="0"/>
                                          </p:stCondLst>
                                        </p:cTn>
                                        <p:tgtEl>
                                          <p:spTgt spid="86"/>
                                        </p:tgtEl>
                                        <p:attrNameLst>
                                          <p:attrName>style.visibility</p:attrName>
                                        </p:attrNameLst>
                                      </p:cBhvr>
                                      <p:to>
                                        <p:strVal val="visible"/>
                                      </p:to>
                                    </p:set>
                                    <p:animScale>
                                      <p:cBhvr>
                                        <p:cTn id="19" dur="1000" decel="50000" fill="hold">
                                          <p:stCondLst>
                                            <p:cond delay="0"/>
                                          </p:stCondLst>
                                        </p:cTn>
                                        <p:tgtEl>
                                          <p:spTgt spid="8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86"/>
                                        </p:tgtEl>
                                        <p:attrNameLst>
                                          <p:attrName>ppt_x</p:attrName>
                                          <p:attrName>ppt_y</p:attrName>
                                        </p:attrNameLst>
                                      </p:cBhvr>
                                    </p:animMotion>
                                    <p:animEffect transition="in" filter="fade">
                                      <p:cBhvr>
                                        <p:cTn id="21" dur="1000"/>
                                        <p:tgtEl>
                                          <p:spTgt spid="86"/>
                                        </p:tgtEl>
                                      </p:cBhvr>
                                    </p:animEffect>
                                  </p:childTnLst>
                                </p:cTn>
                              </p:par>
                              <p:par>
                                <p:cTn id="22" presetID="52" presetClass="entr" presetSubtype="0" fill="hold" grpId="0" nodeType="withEffect">
                                  <p:stCondLst>
                                    <p:cond delay="1000"/>
                                  </p:stCondLst>
                                  <p:childTnLst>
                                    <p:set>
                                      <p:cBhvr>
                                        <p:cTn id="23" dur="1" fill="hold">
                                          <p:stCondLst>
                                            <p:cond delay="0"/>
                                          </p:stCondLst>
                                        </p:cTn>
                                        <p:tgtEl>
                                          <p:spTgt spid="87"/>
                                        </p:tgtEl>
                                        <p:attrNameLst>
                                          <p:attrName>style.visibility</p:attrName>
                                        </p:attrNameLst>
                                      </p:cBhvr>
                                      <p:to>
                                        <p:strVal val="visible"/>
                                      </p:to>
                                    </p:set>
                                    <p:animScale>
                                      <p:cBhvr>
                                        <p:cTn id="24" dur="1000" decel="50000" fill="hold">
                                          <p:stCondLst>
                                            <p:cond delay="0"/>
                                          </p:stCondLst>
                                        </p:cTn>
                                        <p:tgtEl>
                                          <p:spTgt spid="8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87"/>
                                        </p:tgtEl>
                                        <p:attrNameLst>
                                          <p:attrName>ppt_x</p:attrName>
                                          <p:attrName>ppt_y</p:attrName>
                                        </p:attrNameLst>
                                      </p:cBhvr>
                                    </p:animMotion>
                                    <p:animEffect transition="in" filter="fade">
                                      <p:cBhvr>
                                        <p:cTn id="26" dur="1000"/>
                                        <p:tgtEl>
                                          <p:spTgt spid="87"/>
                                        </p:tgtEl>
                                      </p:cBhvr>
                                    </p:animEffect>
                                  </p:childTnLst>
                                </p:cTn>
                              </p:par>
                              <p:par>
                                <p:cTn id="27" presetID="52" presetClass="entr" presetSubtype="0" fill="hold" grpId="0" nodeType="withEffect">
                                  <p:stCondLst>
                                    <p:cond delay="1500"/>
                                  </p:stCondLst>
                                  <p:childTnLst>
                                    <p:set>
                                      <p:cBhvr>
                                        <p:cTn id="28" dur="1" fill="hold">
                                          <p:stCondLst>
                                            <p:cond delay="0"/>
                                          </p:stCondLst>
                                        </p:cTn>
                                        <p:tgtEl>
                                          <p:spTgt spid="85"/>
                                        </p:tgtEl>
                                        <p:attrNameLst>
                                          <p:attrName>style.visibility</p:attrName>
                                        </p:attrNameLst>
                                      </p:cBhvr>
                                      <p:to>
                                        <p:strVal val="visible"/>
                                      </p:to>
                                    </p:set>
                                    <p:animScale>
                                      <p:cBhvr>
                                        <p:cTn id="29" dur="1000" decel="50000" fill="hold">
                                          <p:stCondLst>
                                            <p:cond delay="0"/>
                                          </p:stCondLst>
                                        </p:cTn>
                                        <p:tgtEl>
                                          <p:spTgt spid="8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85"/>
                                        </p:tgtEl>
                                        <p:attrNameLst>
                                          <p:attrName>ppt_x</p:attrName>
                                          <p:attrName>ppt_y</p:attrName>
                                        </p:attrNameLst>
                                      </p:cBhvr>
                                    </p:animMotion>
                                    <p:animEffect transition="in" filter="fade">
                                      <p:cBhvr>
                                        <p:cTn id="31" dur="1000"/>
                                        <p:tgtEl>
                                          <p:spTgt spid="8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96"/>
                                        </p:tgtEl>
                                        <p:attrNameLst>
                                          <p:attrName>style.visibility</p:attrName>
                                        </p:attrNameLst>
                                      </p:cBhvr>
                                      <p:to>
                                        <p:strVal val="visible"/>
                                      </p:to>
                                    </p:set>
                                    <p:anim calcmode="lin" valueType="num">
                                      <p:cBhvr additive="base">
                                        <p:cTn id="41" dur="500" fill="hold"/>
                                        <p:tgtEl>
                                          <p:spTgt spid="96"/>
                                        </p:tgtEl>
                                        <p:attrNameLst>
                                          <p:attrName>ppt_x</p:attrName>
                                        </p:attrNameLst>
                                      </p:cBhvr>
                                      <p:tavLst>
                                        <p:tav tm="0">
                                          <p:val>
                                            <p:strVal val="0-#ppt_w/2"/>
                                          </p:val>
                                        </p:tav>
                                        <p:tav tm="100000">
                                          <p:val>
                                            <p:strVal val="#ppt_x"/>
                                          </p:val>
                                        </p:tav>
                                      </p:tavLst>
                                    </p:anim>
                                    <p:anim calcmode="lin" valueType="num">
                                      <p:cBhvr additive="base">
                                        <p:cTn id="42" dur="500" fill="hold"/>
                                        <p:tgtEl>
                                          <p:spTgt spid="96"/>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250"/>
                                  </p:stCondLst>
                                  <p:childTnLst>
                                    <p:set>
                                      <p:cBhvr>
                                        <p:cTn id="44" dur="1" fill="hold">
                                          <p:stCondLst>
                                            <p:cond delay="0"/>
                                          </p:stCondLst>
                                        </p:cTn>
                                        <p:tgtEl>
                                          <p:spTgt spid="94"/>
                                        </p:tgtEl>
                                        <p:attrNameLst>
                                          <p:attrName>style.visibility</p:attrName>
                                        </p:attrNameLst>
                                      </p:cBhvr>
                                      <p:to>
                                        <p:strVal val="visible"/>
                                      </p:to>
                                    </p:set>
                                    <p:anim calcmode="lin" valueType="num">
                                      <p:cBhvr additive="base">
                                        <p:cTn id="45" dur="500" fill="hold"/>
                                        <p:tgtEl>
                                          <p:spTgt spid="94"/>
                                        </p:tgtEl>
                                        <p:attrNameLst>
                                          <p:attrName>ppt_x</p:attrName>
                                        </p:attrNameLst>
                                      </p:cBhvr>
                                      <p:tavLst>
                                        <p:tav tm="0">
                                          <p:val>
                                            <p:strVal val="1+#ppt_w/2"/>
                                          </p:val>
                                        </p:tav>
                                        <p:tav tm="100000">
                                          <p:val>
                                            <p:strVal val="#ppt_x"/>
                                          </p:val>
                                        </p:tav>
                                      </p:tavLst>
                                    </p:anim>
                                    <p:anim calcmode="lin" valueType="num">
                                      <p:cBhvr additive="base">
                                        <p:cTn id="46" dur="500" fill="hold"/>
                                        <p:tgtEl>
                                          <p:spTgt spid="94"/>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500"/>
                                  </p:stCondLst>
                                  <p:childTnLst>
                                    <p:set>
                                      <p:cBhvr>
                                        <p:cTn id="48" dur="1" fill="hold">
                                          <p:stCondLst>
                                            <p:cond delay="0"/>
                                          </p:stCondLst>
                                        </p:cTn>
                                        <p:tgtEl>
                                          <p:spTgt spid="97"/>
                                        </p:tgtEl>
                                        <p:attrNameLst>
                                          <p:attrName>style.visibility</p:attrName>
                                        </p:attrNameLst>
                                      </p:cBhvr>
                                      <p:to>
                                        <p:strVal val="visible"/>
                                      </p:to>
                                    </p:set>
                                    <p:anim calcmode="lin" valueType="num">
                                      <p:cBhvr additive="base">
                                        <p:cTn id="49" dur="500" fill="hold"/>
                                        <p:tgtEl>
                                          <p:spTgt spid="97"/>
                                        </p:tgtEl>
                                        <p:attrNameLst>
                                          <p:attrName>ppt_x</p:attrName>
                                        </p:attrNameLst>
                                      </p:cBhvr>
                                      <p:tavLst>
                                        <p:tav tm="0">
                                          <p:val>
                                            <p:strVal val="0-#ppt_w/2"/>
                                          </p:val>
                                        </p:tav>
                                        <p:tav tm="100000">
                                          <p:val>
                                            <p:strVal val="#ppt_x"/>
                                          </p:val>
                                        </p:tav>
                                      </p:tavLst>
                                    </p:anim>
                                    <p:anim calcmode="lin" valueType="num">
                                      <p:cBhvr additive="base">
                                        <p:cTn id="50" dur="500" fill="hold"/>
                                        <p:tgtEl>
                                          <p:spTgt spid="97"/>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750"/>
                                  </p:stCondLst>
                                  <p:childTnLst>
                                    <p:set>
                                      <p:cBhvr>
                                        <p:cTn id="52" dur="1" fill="hold">
                                          <p:stCondLst>
                                            <p:cond delay="0"/>
                                          </p:stCondLst>
                                        </p:cTn>
                                        <p:tgtEl>
                                          <p:spTgt spid="95"/>
                                        </p:tgtEl>
                                        <p:attrNameLst>
                                          <p:attrName>style.visibility</p:attrName>
                                        </p:attrNameLst>
                                      </p:cBhvr>
                                      <p:to>
                                        <p:strVal val="visible"/>
                                      </p:to>
                                    </p:set>
                                    <p:anim calcmode="lin" valueType="num">
                                      <p:cBhvr additive="base">
                                        <p:cTn id="53" dur="500" fill="hold"/>
                                        <p:tgtEl>
                                          <p:spTgt spid="95"/>
                                        </p:tgtEl>
                                        <p:attrNameLst>
                                          <p:attrName>ppt_x</p:attrName>
                                        </p:attrNameLst>
                                      </p:cBhvr>
                                      <p:tavLst>
                                        <p:tav tm="0">
                                          <p:val>
                                            <p:strVal val="1+#ppt_w/2"/>
                                          </p:val>
                                        </p:tav>
                                        <p:tav tm="100000">
                                          <p:val>
                                            <p:strVal val="#ppt_x"/>
                                          </p:val>
                                        </p:tav>
                                      </p:tavLst>
                                    </p:anim>
                                    <p:anim calcmode="lin" valueType="num">
                                      <p:cBhvr additive="base">
                                        <p:cTn id="54" dur="500" fill="hold"/>
                                        <p:tgtEl>
                                          <p:spTgt spid="95"/>
                                        </p:tgtEl>
                                        <p:attrNameLst>
                                          <p:attrName>ppt_y</p:attrName>
                                        </p:attrNameLst>
                                      </p:cBhvr>
                                      <p:tavLst>
                                        <p:tav tm="0">
                                          <p:val>
                                            <p:strVal val="#ppt_y"/>
                                          </p:val>
                                        </p:tav>
                                        <p:tav tm="100000">
                                          <p:val>
                                            <p:strVal val="#ppt_y"/>
                                          </p:val>
                                        </p:tav>
                                      </p:tavLst>
                                    </p:anim>
                                  </p:childTnLst>
                                </p:cTn>
                              </p:par>
                              <p:par>
                                <p:cTn id="55" presetID="2" presetClass="entr" presetSubtype="4" fill="hold" grpId="0" nodeType="withEffect">
                                  <p:stCondLst>
                                    <p:cond delay="100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ppt_x"/>
                                          </p:val>
                                        </p:tav>
                                        <p:tav tm="100000">
                                          <p:val>
                                            <p:strVal val="#ppt_x"/>
                                          </p:val>
                                        </p:tav>
                                      </p:tavLst>
                                    </p:anim>
                                    <p:anim calcmode="lin" valueType="num">
                                      <p:cBhvr additive="base">
                                        <p:cTn id="58" dur="500" fill="hold"/>
                                        <p:tgtEl>
                                          <p:spTgt spid="3"/>
                                        </p:tgtEl>
                                        <p:attrNameLst>
                                          <p:attrName>ppt_y</p:attrName>
                                        </p:attrNameLst>
                                      </p:cBhvr>
                                      <p:tavLst>
                                        <p:tav tm="0">
                                          <p:val>
                                            <p:strVal val="1+#ppt_h/2"/>
                                          </p:val>
                                        </p:tav>
                                        <p:tav tm="100000">
                                          <p:val>
                                            <p:strVal val="#ppt_y"/>
                                          </p:val>
                                        </p:tav>
                                      </p:tavLst>
                                    </p:anim>
                                  </p:childTnLst>
                                </p:cTn>
                              </p:par>
                              <p:par>
                                <p:cTn id="59" presetID="53" presetClass="entr" presetSubtype="16"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p:cTn id="61" dur="500" fill="hold"/>
                                        <p:tgtEl>
                                          <p:spTgt spid="22"/>
                                        </p:tgtEl>
                                        <p:attrNameLst>
                                          <p:attrName>ppt_w</p:attrName>
                                        </p:attrNameLst>
                                      </p:cBhvr>
                                      <p:tavLst>
                                        <p:tav tm="0">
                                          <p:val>
                                            <p:fltVal val="0"/>
                                          </p:val>
                                        </p:tav>
                                        <p:tav tm="100000">
                                          <p:val>
                                            <p:strVal val="#ppt_w"/>
                                          </p:val>
                                        </p:tav>
                                      </p:tavLst>
                                    </p:anim>
                                    <p:anim calcmode="lin" valueType="num">
                                      <p:cBhvr>
                                        <p:cTn id="62" dur="500" fill="hold"/>
                                        <p:tgtEl>
                                          <p:spTgt spid="22"/>
                                        </p:tgtEl>
                                        <p:attrNameLst>
                                          <p:attrName>ppt_h</p:attrName>
                                        </p:attrNameLst>
                                      </p:cBhvr>
                                      <p:tavLst>
                                        <p:tav tm="0">
                                          <p:val>
                                            <p:fltVal val="0"/>
                                          </p:val>
                                        </p:tav>
                                        <p:tav tm="100000">
                                          <p:val>
                                            <p:strVal val="#ppt_h"/>
                                          </p:val>
                                        </p:tav>
                                      </p:tavLst>
                                    </p:anim>
                                    <p:animEffect transition="in" filter="fade">
                                      <p:cBhvr>
                                        <p:cTn id="6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4" grpId="0" animBg="1"/>
      <p:bldP spid="86" grpId="0" animBg="1"/>
      <p:bldP spid="87" grpId="0" animBg="1"/>
      <p:bldP spid="85" grpId="0" animBg="1"/>
      <p:bldP spid="94" grpId="0"/>
      <p:bldP spid="95" grpId="0"/>
      <p:bldP spid="96" grpId="0"/>
      <p:bldP spid="97" grpId="0"/>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teria, cleaning, disinfect, disinfection, germs, spray, virus icon">
            <a:extLst>
              <a:ext uri="{FF2B5EF4-FFF2-40B4-BE49-F238E27FC236}">
                <a16:creationId xmlns:a16="http://schemas.microsoft.com/office/drawing/2014/main" id="{D7CE8593-B3D5-4C9C-82CC-5710E109FE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261" y="3229291"/>
            <a:ext cx="3598941" cy="2537534"/>
          </a:xfrm>
          <a:prstGeom prst="rect">
            <a:avLst/>
          </a:prstGeom>
          <a:noFill/>
          <a:extLst>
            <a:ext uri="{909E8E84-426E-40DD-AFC4-6F175D3DCCD1}">
              <a14:hiddenFill xmlns:a14="http://schemas.microsoft.com/office/drawing/2010/main">
                <a:solidFill>
                  <a:srgbClr val="FFFFFF"/>
                </a:solidFill>
              </a14:hiddenFill>
            </a:ext>
          </a:extLst>
        </p:spPr>
      </p:pic>
      <p:sp>
        <p:nvSpPr>
          <p:cNvPr id="3" name="內容版面配置區 2"/>
          <p:cNvSpPr>
            <a:spLocks noGrp="1"/>
          </p:cNvSpPr>
          <p:nvPr>
            <p:ph idx="1"/>
          </p:nvPr>
        </p:nvSpPr>
        <p:spPr>
          <a:xfrm>
            <a:off x="1032000" y="1027627"/>
            <a:ext cx="8271391" cy="1311490"/>
          </a:xfrm>
        </p:spPr>
        <p:txBody>
          <a:bodyPr>
            <a:normAutofit/>
          </a:bodyPr>
          <a:lstStyle/>
          <a:p>
            <a:pPr marL="0" indent="0">
              <a:buNone/>
            </a:pPr>
            <a:r>
              <a:rPr lang="en-US" altLang="zh-TW" b="1" dirty="0">
                <a:latin typeface="Microsoft YaHei UI" panose="020B0503020204020204" pitchFamily="34" charset="-122"/>
                <a:ea typeface="Microsoft YaHei UI" panose="020B0503020204020204" pitchFamily="34" charset="-122"/>
              </a:rPr>
              <a:t>(B)</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New Product Development (New</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Pipeline)</a:t>
            </a:r>
          </a:p>
          <a:p>
            <a:pPr marL="0" indent="0">
              <a:buNone/>
            </a:pPr>
            <a:r>
              <a:rPr lang="en-US" altLang="zh-TW" sz="800" b="1" dirty="0">
                <a:latin typeface="Microsoft YaHei UI" panose="020B0503020204020204" pitchFamily="34" charset="-122"/>
                <a:ea typeface="Microsoft YaHei UI" panose="020B0503020204020204" pitchFamily="34" charset="-122"/>
              </a:rPr>
              <a:t>      </a:t>
            </a:r>
          </a:p>
          <a:p>
            <a:pPr marL="0" indent="0">
              <a:buNone/>
            </a:pPr>
            <a:r>
              <a:rPr lang="en-US" altLang="zh-TW" sz="2000" b="1" dirty="0">
                <a:latin typeface="Microsoft YaHei UI" panose="020B0503020204020204" pitchFamily="34" charset="-122"/>
                <a:ea typeface="Microsoft YaHei UI" panose="020B0503020204020204" pitchFamily="34" charset="-122"/>
              </a:rPr>
              <a:t>a. Professional &amp; Personal Antiseptics Product Line</a:t>
            </a:r>
          </a:p>
          <a:p>
            <a:pPr marL="0" indent="0">
              <a:buNone/>
            </a:pPr>
            <a:endParaRPr lang="en-US" altLang="zh-TW" sz="1350" b="1" dirty="0">
              <a:latin typeface="Microsoft YaHei UI" panose="020B0503020204020204" pitchFamily="34" charset="-122"/>
              <a:ea typeface="Microsoft YaHei UI" panose="020B0503020204020204" pitchFamily="34" charset="-122"/>
            </a:endParaRPr>
          </a:p>
          <a:p>
            <a:pPr marL="0" indent="0">
              <a:buNone/>
            </a:pPr>
            <a:endParaRPr lang="en-US" altLang="zh-TW" sz="1350" b="1" dirty="0">
              <a:latin typeface="Microsoft YaHei UI" panose="020B0503020204020204" pitchFamily="34" charset="-122"/>
              <a:ea typeface="Microsoft YaHei UI" panose="020B0503020204020204" pitchFamily="34" charset="-122"/>
            </a:endParaRPr>
          </a:p>
          <a:p>
            <a:pPr marL="0" indent="0">
              <a:buNone/>
            </a:pPr>
            <a:endParaRPr lang="en-US" altLang="zh-TW" sz="1350" b="1" dirty="0">
              <a:latin typeface="Microsoft YaHei UI" panose="020B0503020204020204" pitchFamily="34" charset="-122"/>
              <a:ea typeface="Microsoft YaHei UI" panose="020B0503020204020204" pitchFamily="34" charset="-122"/>
            </a:endParaRPr>
          </a:p>
        </p:txBody>
      </p:sp>
      <p:pic>
        <p:nvPicPr>
          <p:cNvPr id="9" name="圖片 8">
            <a:extLst>
              <a:ext uri="{FF2B5EF4-FFF2-40B4-BE49-F238E27FC236}">
                <a16:creationId xmlns:a16="http://schemas.microsoft.com/office/drawing/2014/main" id="{00000000-0008-0000-0000-0000080000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6420" y="3951415"/>
            <a:ext cx="1128623" cy="1783413"/>
          </a:xfrm>
          <a:prstGeom prst="rect">
            <a:avLst/>
          </a:prstGeom>
        </p:spPr>
      </p:pic>
      <p:pic>
        <p:nvPicPr>
          <p:cNvPr id="11" name="圖片 10">
            <a:extLst>
              <a:ext uri="{FF2B5EF4-FFF2-40B4-BE49-F238E27FC236}">
                <a16:creationId xmlns:a16="http://schemas.microsoft.com/office/drawing/2014/main" id="{64E303CE-852A-4C76-9850-FF15C5B41DC0}"/>
              </a:ext>
            </a:extLst>
          </p:cNvPr>
          <p:cNvPicPr>
            <a:picLocks noChangeAspect="1"/>
          </p:cNvPicPr>
          <p:nvPr/>
        </p:nvPicPr>
        <p:blipFill rotWithShape="1">
          <a:blip r:embed="rId4">
            <a:extLst>
              <a:ext uri="{28A0092B-C50C-407E-A947-70E740481C1C}">
                <a14:useLocalDpi xmlns:a14="http://schemas.microsoft.com/office/drawing/2010/main" val="0"/>
              </a:ext>
            </a:extLst>
          </a:blip>
          <a:srcRect l="11797" t="23063" r="31485" b="4718"/>
          <a:stretch/>
        </p:blipFill>
        <p:spPr>
          <a:xfrm>
            <a:off x="7026616" y="2339117"/>
            <a:ext cx="4658474" cy="3031646"/>
          </a:xfrm>
          <a:prstGeom prst="rect">
            <a:avLst/>
          </a:prstGeom>
        </p:spPr>
      </p:pic>
      <p:grpSp>
        <p:nvGrpSpPr>
          <p:cNvPr id="8" name="群組 7">
            <a:extLst>
              <a:ext uri="{FF2B5EF4-FFF2-40B4-BE49-F238E27FC236}">
                <a16:creationId xmlns:a16="http://schemas.microsoft.com/office/drawing/2014/main" id="{6EB0AE14-0FA4-497B-8445-B32B9AA83766}"/>
              </a:ext>
            </a:extLst>
          </p:cNvPr>
          <p:cNvGrpSpPr/>
          <p:nvPr/>
        </p:nvGrpSpPr>
        <p:grpSpPr>
          <a:xfrm flipH="1" flipV="1">
            <a:off x="2204586" y="2430227"/>
            <a:ext cx="2052508" cy="1354711"/>
            <a:chOff x="974514" y="1897897"/>
            <a:chExt cx="1926261" cy="1305627"/>
          </a:xfrm>
        </p:grpSpPr>
        <p:sp>
          <p:nvSpPr>
            <p:cNvPr id="10" name="chenying0907 828">
              <a:extLst>
                <a:ext uri="{FF2B5EF4-FFF2-40B4-BE49-F238E27FC236}">
                  <a16:creationId xmlns:a16="http://schemas.microsoft.com/office/drawing/2014/main" id="{C2807E2B-6BAA-448F-AE6B-149E34ED230C}"/>
                </a:ext>
              </a:extLst>
            </p:cNvPr>
            <p:cNvSpPr>
              <a:spLocks noEditPoints="1"/>
            </p:cNvSpPr>
            <p:nvPr/>
          </p:nvSpPr>
          <p:spPr bwMode="auto">
            <a:xfrm flipV="1">
              <a:off x="1025748" y="1897897"/>
              <a:ext cx="1875027" cy="1305627"/>
            </a:xfrm>
            <a:custGeom>
              <a:avLst/>
              <a:gdLst/>
              <a:ahLst/>
              <a:cxnLst>
                <a:cxn ang="0">
                  <a:pos x="1208" y="1175"/>
                </a:cxn>
                <a:cxn ang="0">
                  <a:pos x="1095" y="1131"/>
                </a:cxn>
                <a:cxn ang="0">
                  <a:pos x="938" y="1062"/>
                </a:cxn>
                <a:cxn ang="0">
                  <a:pos x="899" y="1051"/>
                </a:cxn>
                <a:cxn ang="0">
                  <a:pos x="728" y="1088"/>
                </a:cxn>
                <a:cxn ang="0">
                  <a:pos x="531" y="1080"/>
                </a:cxn>
                <a:cxn ang="0">
                  <a:pos x="322" y="1026"/>
                </a:cxn>
                <a:cxn ang="0">
                  <a:pos x="161" y="920"/>
                </a:cxn>
                <a:cxn ang="0">
                  <a:pos x="51" y="762"/>
                </a:cxn>
                <a:cxn ang="0">
                  <a:pos x="8" y="609"/>
                </a:cxn>
                <a:cxn ang="0">
                  <a:pos x="4" y="424"/>
                </a:cxn>
                <a:cxn ang="0">
                  <a:pos x="39" y="285"/>
                </a:cxn>
                <a:cxn ang="0">
                  <a:pos x="97" y="185"/>
                </a:cxn>
                <a:cxn ang="0">
                  <a:pos x="167" y="114"/>
                </a:cxn>
                <a:cxn ang="0">
                  <a:pos x="255" y="62"/>
                </a:cxn>
                <a:cxn ang="0">
                  <a:pos x="439" y="14"/>
                </a:cxn>
                <a:cxn ang="0">
                  <a:pos x="700" y="5"/>
                </a:cxn>
                <a:cxn ang="0">
                  <a:pos x="714" y="7"/>
                </a:cxn>
                <a:cxn ang="0">
                  <a:pos x="803" y="0"/>
                </a:cxn>
                <a:cxn ang="0">
                  <a:pos x="994" y="43"/>
                </a:cxn>
                <a:cxn ang="0">
                  <a:pos x="1175" y="156"/>
                </a:cxn>
                <a:cxn ang="0">
                  <a:pos x="1247" y="243"/>
                </a:cxn>
                <a:cxn ang="0">
                  <a:pos x="1289" y="328"/>
                </a:cxn>
                <a:cxn ang="0">
                  <a:pos x="1324" y="456"/>
                </a:cxn>
                <a:cxn ang="0">
                  <a:pos x="1336" y="593"/>
                </a:cxn>
                <a:cxn ang="0">
                  <a:pos x="1319" y="726"/>
                </a:cxn>
                <a:cxn ang="0">
                  <a:pos x="1266" y="842"/>
                </a:cxn>
                <a:cxn ang="0">
                  <a:pos x="1204" y="907"/>
                </a:cxn>
                <a:cxn ang="0">
                  <a:pos x="1205" y="990"/>
                </a:cxn>
                <a:cxn ang="0">
                  <a:pos x="1239" y="1150"/>
                </a:cxn>
                <a:cxn ang="0">
                  <a:pos x="1234" y="1167"/>
                </a:cxn>
                <a:cxn ang="0">
                  <a:pos x="912" y="999"/>
                </a:cxn>
                <a:cxn ang="0">
                  <a:pos x="967" y="1032"/>
                </a:cxn>
                <a:cxn ang="0">
                  <a:pos x="1119" y="1098"/>
                </a:cxn>
                <a:cxn ang="0">
                  <a:pos x="1181" y="1067"/>
                </a:cxn>
                <a:cxn ang="0">
                  <a:pos x="1156" y="912"/>
                </a:cxn>
                <a:cxn ang="0">
                  <a:pos x="1170" y="893"/>
                </a:cxn>
                <a:cxn ang="0">
                  <a:pos x="1193" y="864"/>
                </a:cxn>
                <a:cxn ang="0">
                  <a:pos x="1262" y="762"/>
                </a:cxn>
                <a:cxn ang="0">
                  <a:pos x="1294" y="636"/>
                </a:cxn>
                <a:cxn ang="0">
                  <a:pos x="1293" y="502"/>
                </a:cxn>
                <a:cxn ang="0">
                  <a:pos x="1265" y="373"/>
                </a:cxn>
                <a:cxn ang="0">
                  <a:pos x="1214" y="265"/>
                </a:cxn>
                <a:cxn ang="0">
                  <a:pos x="1124" y="168"/>
                </a:cxn>
                <a:cxn ang="0">
                  <a:pos x="962" y="75"/>
                </a:cxn>
                <a:cxn ang="0">
                  <a:pos x="786" y="39"/>
                </a:cxn>
                <a:cxn ang="0">
                  <a:pos x="705" y="49"/>
                </a:cxn>
                <a:cxn ang="0">
                  <a:pos x="686" y="45"/>
                </a:cxn>
                <a:cxn ang="0">
                  <a:pos x="459" y="52"/>
                </a:cxn>
                <a:cxn ang="0">
                  <a:pos x="295" y="89"/>
                </a:cxn>
                <a:cxn ang="0">
                  <a:pos x="184" y="153"/>
                </a:cxn>
                <a:cxn ang="0">
                  <a:pos x="109" y="238"/>
                </a:cxn>
                <a:cxn ang="0">
                  <a:pos x="62" y="340"/>
                </a:cxn>
                <a:cxn ang="0">
                  <a:pos x="40" y="448"/>
                </a:cxn>
                <a:cxn ang="0">
                  <a:pos x="55" y="647"/>
                </a:cxn>
                <a:cxn ang="0">
                  <a:pos x="121" y="805"/>
                </a:cxn>
                <a:cxn ang="0">
                  <a:pos x="251" y="941"/>
                </a:cxn>
                <a:cxn ang="0">
                  <a:pos x="434" y="1017"/>
                </a:cxn>
                <a:cxn ang="0">
                  <a:pos x="592" y="1043"/>
                </a:cxn>
                <a:cxn ang="0">
                  <a:pos x="736" y="1045"/>
                </a:cxn>
                <a:cxn ang="0">
                  <a:pos x="890" y="1012"/>
                </a:cxn>
                <a:cxn ang="0">
                  <a:pos x="900" y="1005"/>
                </a:cxn>
              </a:cxnLst>
              <a:rect l="0" t="0" r="r" b="b"/>
              <a:pathLst>
                <a:path w="1336" h="1175">
                  <a:moveTo>
                    <a:pt x="1214" y="1175"/>
                  </a:moveTo>
                  <a:lnTo>
                    <a:pt x="1214" y="1175"/>
                  </a:lnTo>
                  <a:lnTo>
                    <a:pt x="1210" y="1175"/>
                  </a:lnTo>
                  <a:lnTo>
                    <a:pt x="1209" y="1175"/>
                  </a:lnTo>
                  <a:lnTo>
                    <a:pt x="1208" y="1175"/>
                  </a:lnTo>
                  <a:lnTo>
                    <a:pt x="1208" y="1175"/>
                  </a:lnTo>
                  <a:lnTo>
                    <a:pt x="1202" y="1174"/>
                  </a:lnTo>
                  <a:lnTo>
                    <a:pt x="1198" y="1173"/>
                  </a:lnTo>
                  <a:lnTo>
                    <a:pt x="1198" y="1173"/>
                  </a:lnTo>
                  <a:lnTo>
                    <a:pt x="1172" y="1162"/>
                  </a:lnTo>
                  <a:lnTo>
                    <a:pt x="1147" y="1152"/>
                  </a:lnTo>
                  <a:lnTo>
                    <a:pt x="1095" y="1131"/>
                  </a:lnTo>
                  <a:lnTo>
                    <a:pt x="1095" y="1131"/>
                  </a:lnTo>
                  <a:lnTo>
                    <a:pt x="1050" y="1113"/>
                  </a:lnTo>
                  <a:lnTo>
                    <a:pt x="1005" y="1095"/>
                  </a:lnTo>
                  <a:lnTo>
                    <a:pt x="982" y="1084"/>
                  </a:lnTo>
                  <a:lnTo>
                    <a:pt x="960" y="1073"/>
                  </a:lnTo>
                  <a:lnTo>
                    <a:pt x="938" y="1062"/>
                  </a:lnTo>
                  <a:lnTo>
                    <a:pt x="918" y="1048"/>
                  </a:lnTo>
                  <a:lnTo>
                    <a:pt x="911" y="1044"/>
                  </a:lnTo>
                  <a:lnTo>
                    <a:pt x="904" y="1048"/>
                  </a:lnTo>
                  <a:lnTo>
                    <a:pt x="904" y="1048"/>
                  </a:lnTo>
                  <a:lnTo>
                    <a:pt x="899" y="1051"/>
                  </a:lnTo>
                  <a:lnTo>
                    <a:pt x="899" y="1051"/>
                  </a:lnTo>
                  <a:lnTo>
                    <a:pt x="873" y="1061"/>
                  </a:lnTo>
                  <a:lnTo>
                    <a:pt x="847" y="1068"/>
                  </a:lnTo>
                  <a:lnTo>
                    <a:pt x="819" y="1075"/>
                  </a:lnTo>
                  <a:lnTo>
                    <a:pt x="789" y="1080"/>
                  </a:lnTo>
                  <a:lnTo>
                    <a:pt x="759" y="1084"/>
                  </a:lnTo>
                  <a:lnTo>
                    <a:pt x="728" y="1088"/>
                  </a:lnTo>
                  <a:lnTo>
                    <a:pt x="696" y="1090"/>
                  </a:lnTo>
                  <a:lnTo>
                    <a:pt x="664" y="1090"/>
                  </a:lnTo>
                  <a:lnTo>
                    <a:pt x="664" y="1090"/>
                  </a:lnTo>
                  <a:lnTo>
                    <a:pt x="620" y="1089"/>
                  </a:lnTo>
                  <a:lnTo>
                    <a:pt x="576" y="1086"/>
                  </a:lnTo>
                  <a:lnTo>
                    <a:pt x="531" y="1080"/>
                  </a:lnTo>
                  <a:lnTo>
                    <a:pt x="488" y="1073"/>
                  </a:lnTo>
                  <a:lnTo>
                    <a:pt x="445" y="1064"/>
                  </a:lnTo>
                  <a:lnTo>
                    <a:pt x="402" y="1052"/>
                  </a:lnTo>
                  <a:lnTo>
                    <a:pt x="361" y="1040"/>
                  </a:lnTo>
                  <a:lnTo>
                    <a:pt x="322" y="1026"/>
                  </a:lnTo>
                  <a:lnTo>
                    <a:pt x="322" y="1026"/>
                  </a:lnTo>
                  <a:lnTo>
                    <a:pt x="292" y="1012"/>
                  </a:lnTo>
                  <a:lnTo>
                    <a:pt x="263" y="997"/>
                  </a:lnTo>
                  <a:lnTo>
                    <a:pt x="235" y="980"/>
                  </a:lnTo>
                  <a:lnTo>
                    <a:pt x="209" y="962"/>
                  </a:lnTo>
                  <a:lnTo>
                    <a:pt x="184" y="942"/>
                  </a:lnTo>
                  <a:lnTo>
                    <a:pt x="161" y="920"/>
                  </a:lnTo>
                  <a:lnTo>
                    <a:pt x="138" y="898"/>
                  </a:lnTo>
                  <a:lnTo>
                    <a:pt x="117" y="873"/>
                  </a:lnTo>
                  <a:lnTo>
                    <a:pt x="99" y="847"/>
                  </a:lnTo>
                  <a:lnTo>
                    <a:pt x="81" y="820"/>
                  </a:lnTo>
                  <a:lnTo>
                    <a:pt x="66" y="792"/>
                  </a:lnTo>
                  <a:lnTo>
                    <a:pt x="51" y="762"/>
                  </a:lnTo>
                  <a:lnTo>
                    <a:pt x="39" y="732"/>
                  </a:lnTo>
                  <a:lnTo>
                    <a:pt x="28" y="700"/>
                  </a:lnTo>
                  <a:lnTo>
                    <a:pt x="19" y="668"/>
                  </a:lnTo>
                  <a:lnTo>
                    <a:pt x="12" y="634"/>
                  </a:lnTo>
                  <a:lnTo>
                    <a:pt x="12" y="634"/>
                  </a:lnTo>
                  <a:lnTo>
                    <a:pt x="8" y="609"/>
                  </a:lnTo>
                  <a:lnTo>
                    <a:pt x="5" y="582"/>
                  </a:lnTo>
                  <a:lnTo>
                    <a:pt x="2" y="554"/>
                  </a:lnTo>
                  <a:lnTo>
                    <a:pt x="1" y="524"/>
                  </a:lnTo>
                  <a:lnTo>
                    <a:pt x="0" y="492"/>
                  </a:lnTo>
                  <a:lnTo>
                    <a:pt x="1" y="459"/>
                  </a:lnTo>
                  <a:lnTo>
                    <a:pt x="4" y="424"/>
                  </a:lnTo>
                  <a:lnTo>
                    <a:pt x="9" y="389"/>
                  </a:lnTo>
                  <a:lnTo>
                    <a:pt x="16" y="354"/>
                  </a:lnTo>
                  <a:lnTo>
                    <a:pt x="21" y="337"/>
                  </a:lnTo>
                  <a:lnTo>
                    <a:pt x="26" y="320"/>
                  </a:lnTo>
                  <a:lnTo>
                    <a:pt x="33" y="303"/>
                  </a:lnTo>
                  <a:lnTo>
                    <a:pt x="39" y="285"/>
                  </a:lnTo>
                  <a:lnTo>
                    <a:pt x="46" y="267"/>
                  </a:lnTo>
                  <a:lnTo>
                    <a:pt x="54" y="251"/>
                  </a:lnTo>
                  <a:lnTo>
                    <a:pt x="64" y="234"/>
                  </a:lnTo>
                  <a:lnTo>
                    <a:pt x="74" y="218"/>
                  </a:lnTo>
                  <a:lnTo>
                    <a:pt x="84" y="201"/>
                  </a:lnTo>
                  <a:lnTo>
                    <a:pt x="97" y="185"/>
                  </a:lnTo>
                  <a:lnTo>
                    <a:pt x="109" y="169"/>
                  </a:lnTo>
                  <a:lnTo>
                    <a:pt x="123" y="154"/>
                  </a:lnTo>
                  <a:lnTo>
                    <a:pt x="138" y="139"/>
                  </a:lnTo>
                  <a:lnTo>
                    <a:pt x="153" y="125"/>
                  </a:lnTo>
                  <a:lnTo>
                    <a:pt x="153" y="125"/>
                  </a:lnTo>
                  <a:lnTo>
                    <a:pt x="167" y="114"/>
                  </a:lnTo>
                  <a:lnTo>
                    <a:pt x="180" y="103"/>
                  </a:lnTo>
                  <a:lnTo>
                    <a:pt x="195" y="94"/>
                  </a:lnTo>
                  <a:lnTo>
                    <a:pt x="209" y="86"/>
                  </a:lnTo>
                  <a:lnTo>
                    <a:pt x="224" y="76"/>
                  </a:lnTo>
                  <a:lnTo>
                    <a:pt x="239" y="69"/>
                  </a:lnTo>
                  <a:lnTo>
                    <a:pt x="255" y="62"/>
                  </a:lnTo>
                  <a:lnTo>
                    <a:pt x="270" y="56"/>
                  </a:lnTo>
                  <a:lnTo>
                    <a:pt x="303" y="43"/>
                  </a:lnTo>
                  <a:lnTo>
                    <a:pt x="336" y="34"/>
                  </a:lnTo>
                  <a:lnTo>
                    <a:pt x="369" y="26"/>
                  </a:lnTo>
                  <a:lnTo>
                    <a:pt x="403" y="20"/>
                  </a:lnTo>
                  <a:lnTo>
                    <a:pt x="439" y="14"/>
                  </a:lnTo>
                  <a:lnTo>
                    <a:pt x="473" y="11"/>
                  </a:lnTo>
                  <a:lnTo>
                    <a:pt x="507" y="8"/>
                  </a:lnTo>
                  <a:lnTo>
                    <a:pt x="541" y="6"/>
                  </a:lnTo>
                  <a:lnTo>
                    <a:pt x="607" y="5"/>
                  </a:lnTo>
                  <a:lnTo>
                    <a:pt x="669" y="5"/>
                  </a:lnTo>
                  <a:lnTo>
                    <a:pt x="700" y="5"/>
                  </a:lnTo>
                  <a:lnTo>
                    <a:pt x="700" y="5"/>
                  </a:lnTo>
                  <a:lnTo>
                    <a:pt x="704" y="5"/>
                  </a:lnTo>
                  <a:lnTo>
                    <a:pt x="708" y="6"/>
                  </a:lnTo>
                  <a:lnTo>
                    <a:pt x="711" y="7"/>
                  </a:lnTo>
                  <a:lnTo>
                    <a:pt x="714" y="7"/>
                  </a:lnTo>
                  <a:lnTo>
                    <a:pt x="714" y="7"/>
                  </a:lnTo>
                  <a:lnTo>
                    <a:pt x="732" y="4"/>
                  </a:lnTo>
                  <a:lnTo>
                    <a:pt x="749" y="2"/>
                  </a:lnTo>
                  <a:lnTo>
                    <a:pt x="768" y="1"/>
                  </a:lnTo>
                  <a:lnTo>
                    <a:pt x="787" y="0"/>
                  </a:lnTo>
                  <a:lnTo>
                    <a:pt x="787" y="0"/>
                  </a:lnTo>
                  <a:lnTo>
                    <a:pt x="803" y="0"/>
                  </a:lnTo>
                  <a:lnTo>
                    <a:pt x="821" y="1"/>
                  </a:lnTo>
                  <a:lnTo>
                    <a:pt x="856" y="5"/>
                  </a:lnTo>
                  <a:lnTo>
                    <a:pt x="891" y="11"/>
                  </a:lnTo>
                  <a:lnTo>
                    <a:pt x="926" y="21"/>
                  </a:lnTo>
                  <a:lnTo>
                    <a:pt x="960" y="31"/>
                  </a:lnTo>
                  <a:lnTo>
                    <a:pt x="994" y="43"/>
                  </a:lnTo>
                  <a:lnTo>
                    <a:pt x="1028" y="59"/>
                  </a:lnTo>
                  <a:lnTo>
                    <a:pt x="1060" y="75"/>
                  </a:lnTo>
                  <a:lnTo>
                    <a:pt x="1091" y="93"/>
                  </a:lnTo>
                  <a:lnTo>
                    <a:pt x="1121" y="112"/>
                  </a:lnTo>
                  <a:lnTo>
                    <a:pt x="1149" y="134"/>
                  </a:lnTo>
                  <a:lnTo>
                    <a:pt x="1175" y="156"/>
                  </a:lnTo>
                  <a:lnTo>
                    <a:pt x="1199" y="180"/>
                  </a:lnTo>
                  <a:lnTo>
                    <a:pt x="1210" y="192"/>
                  </a:lnTo>
                  <a:lnTo>
                    <a:pt x="1220" y="204"/>
                  </a:lnTo>
                  <a:lnTo>
                    <a:pt x="1230" y="217"/>
                  </a:lnTo>
                  <a:lnTo>
                    <a:pt x="1239" y="229"/>
                  </a:lnTo>
                  <a:lnTo>
                    <a:pt x="1247" y="243"/>
                  </a:lnTo>
                  <a:lnTo>
                    <a:pt x="1256" y="255"/>
                  </a:lnTo>
                  <a:lnTo>
                    <a:pt x="1256" y="255"/>
                  </a:lnTo>
                  <a:lnTo>
                    <a:pt x="1264" y="273"/>
                  </a:lnTo>
                  <a:lnTo>
                    <a:pt x="1272" y="290"/>
                  </a:lnTo>
                  <a:lnTo>
                    <a:pt x="1280" y="310"/>
                  </a:lnTo>
                  <a:lnTo>
                    <a:pt x="1289" y="328"/>
                  </a:lnTo>
                  <a:lnTo>
                    <a:pt x="1296" y="349"/>
                  </a:lnTo>
                  <a:lnTo>
                    <a:pt x="1302" y="370"/>
                  </a:lnTo>
                  <a:lnTo>
                    <a:pt x="1308" y="390"/>
                  </a:lnTo>
                  <a:lnTo>
                    <a:pt x="1314" y="412"/>
                  </a:lnTo>
                  <a:lnTo>
                    <a:pt x="1320" y="434"/>
                  </a:lnTo>
                  <a:lnTo>
                    <a:pt x="1324" y="456"/>
                  </a:lnTo>
                  <a:lnTo>
                    <a:pt x="1328" y="478"/>
                  </a:lnTo>
                  <a:lnTo>
                    <a:pt x="1331" y="501"/>
                  </a:lnTo>
                  <a:lnTo>
                    <a:pt x="1333" y="524"/>
                  </a:lnTo>
                  <a:lnTo>
                    <a:pt x="1335" y="547"/>
                  </a:lnTo>
                  <a:lnTo>
                    <a:pt x="1336" y="570"/>
                  </a:lnTo>
                  <a:lnTo>
                    <a:pt x="1336" y="593"/>
                  </a:lnTo>
                  <a:lnTo>
                    <a:pt x="1335" y="616"/>
                  </a:lnTo>
                  <a:lnTo>
                    <a:pt x="1334" y="638"/>
                  </a:lnTo>
                  <a:lnTo>
                    <a:pt x="1332" y="660"/>
                  </a:lnTo>
                  <a:lnTo>
                    <a:pt x="1328" y="683"/>
                  </a:lnTo>
                  <a:lnTo>
                    <a:pt x="1324" y="704"/>
                  </a:lnTo>
                  <a:lnTo>
                    <a:pt x="1319" y="726"/>
                  </a:lnTo>
                  <a:lnTo>
                    <a:pt x="1312" y="747"/>
                  </a:lnTo>
                  <a:lnTo>
                    <a:pt x="1305" y="767"/>
                  </a:lnTo>
                  <a:lnTo>
                    <a:pt x="1297" y="787"/>
                  </a:lnTo>
                  <a:lnTo>
                    <a:pt x="1288" y="806"/>
                  </a:lnTo>
                  <a:lnTo>
                    <a:pt x="1277" y="824"/>
                  </a:lnTo>
                  <a:lnTo>
                    <a:pt x="1266" y="842"/>
                  </a:lnTo>
                  <a:lnTo>
                    <a:pt x="1253" y="859"/>
                  </a:lnTo>
                  <a:lnTo>
                    <a:pt x="1239" y="875"/>
                  </a:lnTo>
                  <a:lnTo>
                    <a:pt x="1225" y="890"/>
                  </a:lnTo>
                  <a:lnTo>
                    <a:pt x="1208" y="904"/>
                  </a:lnTo>
                  <a:lnTo>
                    <a:pt x="1208" y="904"/>
                  </a:lnTo>
                  <a:lnTo>
                    <a:pt x="1204" y="907"/>
                  </a:lnTo>
                  <a:lnTo>
                    <a:pt x="1197" y="911"/>
                  </a:lnTo>
                  <a:lnTo>
                    <a:pt x="1197" y="918"/>
                  </a:lnTo>
                  <a:lnTo>
                    <a:pt x="1197" y="918"/>
                  </a:lnTo>
                  <a:lnTo>
                    <a:pt x="1198" y="937"/>
                  </a:lnTo>
                  <a:lnTo>
                    <a:pt x="1200" y="954"/>
                  </a:lnTo>
                  <a:lnTo>
                    <a:pt x="1205" y="990"/>
                  </a:lnTo>
                  <a:lnTo>
                    <a:pt x="1212" y="1026"/>
                  </a:lnTo>
                  <a:lnTo>
                    <a:pt x="1220" y="1061"/>
                  </a:lnTo>
                  <a:lnTo>
                    <a:pt x="1220" y="1061"/>
                  </a:lnTo>
                  <a:lnTo>
                    <a:pt x="1231" y="1104"/>
                  </a:lnTo>
                  <a:lnTo>
                    <a:pt x="1235" y="1127"/>
                  </a:lnTo>
                  <a:lnTo>
                    <a:pt x="1239" y="1150"/>
                  </a:lnTo>
                  <a:lnTo>
                    <a:pt x="1239" y="1150"/>
                  </a:lnTo>
                  <a:lnTo>
                    <a:pt x="1239" y="1154"/>
                  </a:lnTo>
                  <a:lnTo>
                    <a:pt x="1238" y="1159"/>
                  </a:lnTo>
                  <a:lnTo>
                    <a:pt x="1236" y="1163"/>
                  </a:lnTo>
                  <a:lnTo>
                    <a:pt x="1234" y="1167"/>
                  </a:lnTo>
                  <a:lnTo>
                    <a:pt x="1234" y="1167"/>
                  </a:lnTo>
                  <a:lnTo>
                    <a:pt x="1230" y="1170"/>
                  </a:lnTo>
                  <a:lnTo>
                    <a:pt x="1225" y="1173"/>
                  </a:lnTo>
                  <a:lnTo>
                    <a:pt x="1219" y="1175"/>
                  </a:lnTo>
                  <a:lnTo>
                    <a:pt x="1214" y="1175"/>
                  </a:lnTo>
                  <a:lnTo>
                    <a:pt x="1214" y="1175"/>
                  </a:lnTo>
                  <a:close/>
                  <a:moveTo>
                    <a:pt x="912" y="999"/>
                  </a:moveTo>
                  <a:lnTo>
                    <a:pt x="912" y="999"/>
                  </a:lnTo>
                  <a:lnTo>
                    <a:pt x="916" y="1000"/>
                  </a:lnTo>
                  <a:lnTo>
                    <a:pt x="920" y="1003"/>
                  </a:lnTo>
                  <a:lnTo>
                    <a:pt x="920" y="1003"/>
                  </a:lnTo>
                  <a:lnTo>
                    <a:pt x="944" y="1018"/>
                  </a:lnTo>
                  <a:lnTo>
                    <a:pt x="967" y="1032"/>
                  </a:lnTo>
                  <a:lnTo>
                    <a:pt x="992" y="1045"/>
                  </a:lnTo>
                  <a:lnTo>
                    <a:pt x="1017" y="1057"/>
                  </a:lnTo>
                  <a:lnTo>
                    <a:pt x="1043" y="1068"/>
                  </a:lnTo>
                  <a:lnTo>
                    <a:pt x="1069" y="1078"/>
                  </a:lnTo>
                  <a:lnTo>
                    <a:pt x="1119" y="1098"/>
                  </a:lnTo>
                  <a:lnTo>
                    <a:pt x="1119" y="1098"/>
                  </a:lnTo>
                  <a:lnTo>
                    <a:pt x="1173" y="1120"/>
                  </a:lnTo>
                  <a:lnTo>
                    <a:pt x="1195" y="1128"/>
                  </a:lnTo>
                  <a:lnTo>
                    <a:pt x="1189" y="1105"/>
                  </a:lnTo>
                  <a:lnTo>
                    <a:pt x="1189" y="1105"/>
                  </a:lnTo>
                  <a:lnTo>
                    <a:pt x="1181" y="1067"/>
                  </a:lnTo>
                  <a:lnTo>
                    <a:pt x="1181" y="1067"/>
                  </a:lnTo>
                  <a:lnTo>
                    <a:pt x="1172" y="1029"/>
                  </a:lnTo>
                  <a:lnTo>
                    <a:pt x="1165" y="990"/>
                  </a:lnTo>
                  <a:lnTo>
                    <a:pt x="1162" y="971"/>
                  </a:lnTo>
                  <a:lnTo>
                    <a:pt x="1158" y="951"/>
                  </a:lnTo>
                  <a:lnTo>
                    <a:pt x="1157" y="932"/>
                  </a:lnTo>
                  <a:lnTo>
                    <a:pt x="1156" y="912"/>
                  </a:lnTo>
                  <a:lnTo>
                    <a:pt x="1156" y="912"/>
                  </a:lnTo>
                  <a:lnTo>
                    <a:pt x="1156" y="907"/>
                  </a:lnTo>
                  <a:lnTo>
                    <a:pt x="1158" y="903"/>
                  </a:lnTo>
                  <a:lnTo>
                    <a:pt x="1161" y="899"/>
                  </a:lnTo>
                  <a:lnTo>
                    <a:pt x="1165" y="896"/>
                  </a:lnTo>
                  <a:lnTo>
                    <a:pt x="1170" y="893"/>
                  </a:lnTo>
                  <a:lnTo>
                    <a:pt x="1171" y="887"/>
                  </a:lnTo>
                  <a:lnTo>
                    <a:pt x="1171" y="887"/>
                  </a:lnTo>
                  <a:lnTo>
                    <a:pt x="1173" y="882"/>
                  </a:lnTo>
                  <a:lnTo>
                    <a:pt x="1177" y="878"/>
                  </a:lnTo>
                  <a:lnTo>
                    <a:pt x="1177" y="878"/>
                  </a:lnTo>
                  <a:lnTo>
                    <a:pt x="1193" y="864"/>
                  </a:lnTo>
                  <a:lnTo>
                    <a:pt x="1207" y="849"/>
                  </a:lnTo>
                  <a:lnTo>
                    <a:pt x="1220" y="833"/>
                  </a:lnTo>
                  <a:lnTo>
                    <a:pt x="1233" y="817"/>
                  </a:lnTo>
                  <a:lnTo>
                    <a:pt x="1243" y="799"/>
                  </a:lnTo>
                  <a:lnTo>
                    <a:pt x="1253" y="782"/>
                  </a:lnTo>
                  <a:lnTo>
                    <a:pt x="1262" y="762"/>
                  </a:lnTo>
                  <a:lnTo>
                    <a:pt x="1270" y="743"/>
                  </a:lnTo>
                  <a:lnTo>
                    <a:pt x="1276" y="723"/>
                  </a:lnTo>
                  <a:lnTo>
                    <a:pt x="1282" y="701"/>
                  </a:lnTo>
                  <a:lnTo>
                    <a:pt x="1287" y="681"/>
                  </a:lnTo>
                  <a:lnTo>
                    <a:pt x="1291" y="659"/>
                  </a:lnTo>
                  <a:lnTo>
                    <a:pt x="1294" y="636"/>
                  </a:lnTo>
                  <a:lnTo>
                    <a:pt x="1296" y="614"/>
                  </a:lnTo>
                  <a:lnTo>
                    <a:pt x="1297" y="592"/>
                  </a:lnTo>
                  <a:lnTo>
                    <a:pt x="1297" y="569"/>
                  </a:lnTo>
                  <a:lnTo>
                    <a:pt x="1296" y="546"/>
                  </a:lnTo>
                  <a:lnTo>
                    <a:pt x="1295" y="525"/>
                  </a:lnTo>
                  <a:lnTo>
                    <a:pt x="1293" y="502"/>
                  </a:lnTo>
                  <a:lnTo>
                    <a:pt x="1290" y="479"/>
                  </a:lnTo>
                  <a:lnTo>
                    <a:pt x="1286" y="457"/>
                  </a:lnTo>
                  <a:lnTo>
                    <a:pt x="1281" y="436"/>
                  </a:lnTo>
                  <a:lnTo>
                    <a:pt x="1276" y="414"/>
                  </a:lnTo>
                  <a:lnTo>
                    <a:pt x="1271" y="393"/>
                  </a:lnTo>
                  <a:lnTo>
                    <a:pt x="1265" y="373"/>
                  </a:lnTo>
                  <a:lnTo>
                    <a:pt x="1258" y="353"/>
                  </a:lnTo>
                  <a:lnTo>
                    <a:pt x="1250" y="334"/>
                  </a:lnTo>
                  <a:lnTo>
                    <a:pt x="1242" y="316"/>
                  </a:lnTo>
                  <a:lnTo>
                    <a:pt x="1233" y="298"/>
                  </a:lnTo>
                  <a:lnTo>
                    <a:pt x="1225" y="281"/>
                  </a:lnTo>
                  <a:lnTo>
                    <a:pt x="1214" y="265"/>
                  </a:lnTo>
                  <a:lnTo>
                    <a:pt x="1205" y="251"/>
                  </a:lnTo>
                  <a:lnTo>
                    <a:pt x="1205" y="251"/>
                  </a:lnTo>
                  <a:lnTo>
                    <a:pt x="1187" y="229"/>
                  </a:lnTo>
                  <a:lnTo>
                    <a:pt x="1169" y="208"/>
                  </a:lnTo>
                  <a:lnTo>
                    <a:pt x="1147" y="187"/>
                  </a:lnTo>
                  <a:lnTo>
                    <a:pt x="1124" y="168"/>
                  </a:lnTo>
                  <a:lnTo>
                    <a:pt x="1101" y="150"/>
                  </a:lnTo>
                  <a:lnTo>
                    <a:pt x="1075" y="132"/>
                  </a:lnTo>
                  <a:lnTo>
                    <a:pt x="1048" y="116"/>
                  </a:lnTo>
                  <a:lnTo>
                    <a:pt x="1020" y="101"/>
                  </a:lnTo>
                  <a:lnTo>
                    <a:pt x="991" y="88"/>
                  </a:lnTo>
                  <a:lnTo>
                    <a:pt x="962" y="75"/>
                  </a:lnTo>
                  <a:lnTo>
                    <a:pt x="932" y="65"/>
                  </a:lnTo>
                  <a:lnTo>
                    <a:pt x="902" y="56"/>
                  </a:lnTo>
                  <a:lnTo>
                    <a:pt x="872" y="49"/>
                  </a:lnTo>
                  <a:lnTo>
                    <a:pt x="843" y="44"/>
                  </a:lnTo>
                  <a:lnTo>
                    <a:pt x="815" y="41"/>
                  </a:lnTo>
                  <a:lnTo>
                    <a:pt x="786" y="39"/>
                  </a:lnTo>
                  <a:lnTo>
                    <a:pt x="786" y="39"/>
                  </a:lnTo>
                  <a:lnTo>
                    <a:pt x="765" y="40"/>
                  </a:lnTo>
                  <a:lnTo>
                    <a:pt x="744" y="42"/>
                  </a:lnTo>
                  <a:lnTo>
                    <a:pt x="725" y="45"/>
                  </a:lnTo>
                  <a:lnTo>
                    <a:pt x="705" y="49"/>
                  </a:lnTo>
                  <a:lnTo>
                    <a:pt x="705" y="49"/>
                  </a:lnTo>
                  <a:lnTo>
                    <a:pt x="700" y="50"/>
                  </a:lnTo>
                  <a:lnTo>
                    <a:pt x="700" y="50"/>
                  </a:lnTo>
                  <a:lnTo>
                    <a:pt x="695" y="49"/>
                  </a:lnTo>
                  <a:lnTo>
                    <a:pt x="690" y="47"/>
                  </a:lnTo>
                  <a:lnTo>
                    <a:pt x="686" y="45"/>
                  </a:lnTo>
                  <a:lnTo>
                    <a:pt x="686" y="45"/>
                  </a:lnTo>
                  <a:lnTo>
                    <a:pt x="633" y="44"/>
                  </a:lnTo>
                  <a:lnTo>
                    <a:pt x="633" y="44"/>
                  </a:lnTo>
                  <a:lnTo>
                    <a:pt x="575" y="45"/>
                  </a:lnTo>
                  <a:lnTo>
                    <a:pt x="516" y="47"/>
                  </a:lnTo>
                  <a:lnTo>
                    <a:pt x="488" y="49"/>
                  </a:lnTo>
                  <a:lnTo>
                    <a:pt x="459" y="52"/>
                  </a:lnTo>
                  <a:lnTo>
                    <a:pt x="430" y="56"/>
                  </a:lnTo>
                  <a:lnTo>
                    <a:pt x="402" y="60"/>
                  </a:lnTo>
                  <a:lnTo>
                    <a:pt x="374" y="65"/>
                  </a:lnTo>
                  <a:lnTo>
                    <a:pt x="348" y="71"/>
                  </a:lnTo>
                  <a:lnTo>
                    <a:pt x="321" y="79"/>
                  </a:lnTo>
                  <a:lnTo>
                    <a:pt x="295" y="89"/>
                  </a:lnTo>
                  <a:lnTo>
                    <a:pt x="270" y="99"/>
                  </a:lnTo>
                  <a:lnTo>
                    <a:pt x="245" y="111"/>
                  </a:lnTo>
                  <a:lnTo>
                    <a:pt x="223" y="125"/>
                  </a:lnTo>
                  <a:lnTo>
                    <a:pt x="200" y="140"/>
                  </a:lnTo>
                  <a:lnTo>
                    <a:pt x="200" y="140"/>
                  </a:lnTo>
                  <a:lnTo>
                    <a:pt x="184" y="153"/>
                  </a:lnTo>
                  <a:lnTo>
                    <a:pt x="169" y="165"/>
                  </a:lnTo>
                  <a:lnTo>
                    <a:pt x="156" y="179"/>
                  </a:lnTo>
                  <a:lnTo>
                    <a:pt x="142" y="193"/>
                  </a:lnTo>
                  <a:lnTo>
                    <a:pt x="131" y="208"/>
                  </a:lnTo>
                  <a:lnTo>
                    <a:pt x="119" y="223"/>
                  </a:lnTo>
                  <a:lnTo>
                    <a:pt x="109" y="238"/>
                  </a:lnTo>
                  <a:lnTo>
                    <a:pt x="99" y="254"/>
                  </a:lnTo>
                  <a:lnTo>
                    <a:pt x="90" y="271"/>
                  </a:lnTo>
                  <a:lnTo>
                    <a:pt x="82" y="287"/>
                  </a:lnTo>
                  <a:lnTo>
                    <a:pt x="74" y="305"/>
                  </a:lnTo>
                  <a:lnTo>
                    <a:pt x="68" y="321"/>
                  </a:lnTo>
                  <a:lnTo>
                    <a:pt x="62" y="340"/>
                  </a:lnTo>
                  <a:lnTo>
                    <a:pt x="56" y="357"/>
                  </a:lnTo>
                  <a:lnTo>
                    <a:pt x="52" y="375"/>
                  </a:lnTo>
                  <a:lnTo>
                    <a:pt x="48" y="393"/>
                  </a:lnTo>
                  <a:lnTo>
                    <a:pt x="45" y="412"/>
                  </a:lnTo>
                  <a:lnTo>
                    <a:pt x="42" y="431"/>
                  </a:lnTo>
                  <a:lnTo>
                    <a:pt x="40" y="448"/>
                  </a:lnTo>
                  <a:lnTo>
                    <a:pt x="39" y="467"/>
                  </a:lnTo>
                  <a:lnTo>
                    <a:pt x="38" y="504"/>
                  </a:lnTo>
                  <a:lnTo>
                    <a:pt x="39" y="541"/>
                  </a:lnTo>
                  <a:lnTo>
                    <a:pt x="43" y="577"/>
                  </a:lnTo>
                  <a:lnTo>
                    <a:pt x="48" y="612"/>
                  </a:lnTo>
                  <a:lnTo>
                    <a:pt x="55" y="647"/>
                  </a:lnTo>
                  <a:lnTo>
                    <a:pt x="65" y="679"/>
                  </a:lnTo>
                  <a:lnTo>
                    <a:pt x="65" y="679"/>
                  </a:lnTo>
                  <a:lnTo>
                    <a:pt x="77" y="713"/>
                  </a:lnTo>
                  <a:lnTo>
                    <a:pt x="90" y="745"/>
                  </a:lnTo>
                  <a:lnTo>
                    <a:pt x="105" y="776"/>
                  </a:lnTo>
                  <a:lnTo>
                    <a:pt x="121" y="805"/>
                  </a:lnTo>
                  <a:lnTo>
                    <a:pt x="139" y="831"/>
                  </a:lnTo>
                  <a:lnTo>
                    <a:pt x="159" y="856"/>
                  </a:lnTo>
                  <a:lnTo>
                    <a:pt x="179" y="880"/>
                  </a:lnTo>
                  <a:lnTo>
                    <a:pt x="201" y="902"/>
                  </a:lnTo>
                  <a:lnTo>
                    <a:pt x="225" y="922"/>
                  </a:lnTo>
                  <a:lnTo>
                    <a:pt x="251" y="941"/>
                  </a:lnTo>
                  <a:lnTo>
                    <a:pt x="277" y="957"/>
                  </a:lnTo>
                  <a:lnTo>
                    <a:pt x="305" y="973"/>
                  </a:lnTo>
                  <a:lnTo>
                    <a:pt x="335" y="986"/>
                  </a:lnTo>
                  <a:lnTo>
                    <a:pt x="367" y="998"/>
                  </a:lnTo>
                  <a:lnTo>
                    <a:pt x="400" y="1008"/>
                  </a:lnTo>
                  <a:lnTo>
                    <a:pt x="434" y="1017"/>
                  </a:lnTo>
                  <a:lnTo>
                    <a:pt x="434" y="1017"/>
                  </a:lnTo>
                  <a:lnTo>
                    <a:pt x="468" y="1025"/>
                  </a:lnTo>
                  <a:lnTo>
                    <a:pt x="500" y="1031"/>
                  </a:lnTo>
                  <a:lnTo>
                    <a:pt x="533" y="1036"/>
                  </a:lnTo>
                  <a:lnTo>
                    <a:pt x="562" y="1040"/>
                  </a:lnTo>
                  <a:lnTo>
                    <a:pt x="592" y="1043"/>
                  </a:lnTo>
                  <a:lnTo>
                    <a:pt x="622" y="1045"/>
                  </a:lnTo>
                  <a:lnTo>
                    <a:pt x="650" y="1046"/>
                  </a:lnTo>
                  <a:lnTo>
                    <a:pt x="678" y="1047"/>
                  </a:lnTo>
                  <a:lnTo>
                    <a:pt x="678" y="1047"/>
                  </a:lnTo>
                  <a:lnTo>
                    <a:pt x="707" y="1046"/>
                  </a:lnTo>
                  <a:lnTo>
                    <a:pt x="736" y="1045"/>
                  </a:lnTo>
                  <a:lnTo>
                    <a:pt x="764" y="1042"/>
                  </a:lnTo>
                  <a:lnTo>
                    <a:pt x="791" y="1038"/>
                  </a:lnTo>
                  <a:lnTo>
                    <a:pt x="817" y="1033"/>
                  </a:lnTo>
                  <a:lnTo>
                    <a:pt x="842" y="1028"/>
                  </a:lnTo>
                  <a:lnTo>
                    <a:pt x="866" y="1020"/>
                  </a:lnTo>
                  <a:lnTo>
                    <a:pt x="890" y="1012"/>
                  </a:lnTo>
                  <a:lnTo>
                    <a:pt x="890" y="1012"/>
                  </a:lnTo>
                  <a:lnTo>
                    <a:pt x="892" y="1011"/>
                  </a:lnTo>
                  <a:lnTo>
                    <a:pt x="895" y="1010"/>
                  </a:lnTo>
                  <a:lnTo>
                    <a:pt x="897" y="1007"/>
                  </a:lnTo>
                  <a:lnTo>
                    <a:pt x="897" y="1007"/>
                  </a:lnTo>
                  <a:lnTo>
                    <a:pt x="900" y="1005"/>
                  </a:lnTo>
                  <a:lnTo>
                    <a:pt x="903" y="1002"/>
                  </a:lnTo>
                  <a:lnTo>
                    <a:pt x="912" y="999"/>
                  </a:lnTo>
                  <a:lnTo>
                    <a:pt x="912" y="999"/>
                  </a:lnTo>
                  <a:close/>
                </a:path>
              </a:pathLst>
            </a:custGeom>
            <a:solidFill>
              <a:schemeClr val="tx1"/>
            </a:solidFill>
            <a:ln w="9525">
              <a:noFill/>
              <a:round/>
              <a:headEnd/>
              <a:tailEnd/>
            </a:ln>
          </p:spPr>
          <p:txBody>
            <a:bodyPr vert="horz" wrap="square" lIns="325120" tIns="162560" rIns="325120" bIns="162560" numCol="1" anchor="t" anchorCtr="0" compatLnSpc="1">
              <a:prstTxWarp prst="textNoShape">
                <a:avLst/>
              </a:prstTxWarp>
            </a:bodyPr>
            <a:lstStyle/>
            <a:p>
              <a:endParaRPr lang="zh-CN" altLang="en-US" sz="6400" dirty="0"/>
            </a:p>
          </p:txBody>
        </p:sp>
        <p:sp>
          <p:nvSpPr>
            <p:cNvPr id="12" name="文字方塊 11">
              <a:extLst>
                <a:ext uri="{FF2B5EF4-FFF2-40B4-BE49-F238E27FC236}">
                  <a16:creationId xmlns:a16="http://schemas.microsoft.com/office/drawing/2014/main" id="{A988895F-F765-4DB8-9BC2-E18F4B0A8C3E}"/>
                </a:ext>
              </a:extLst>
            </p:cNvPr>
            <p:cNvSpPr txBox="1"/>
            <p:nvPr/>
          </p:nvSpPr>
          <p:spPr>
            <a:xfrm flipV="1">
              <a:off x="974514" y="2216003"/>
              <a:ext cx="1767320" cy="800888"/>
            </a:xfrm>
            <a:prstGeom prst="rect">
              <a:avLst/>
            </a:prstGeom>
            <a:noFill/>
          </p:spPr>
          <p:txBody>
            <a:bodyPr wrap="square" rtlCol="0">
              <a:spAutoFit/>
            </a:bodyPr>
            <a:lstStyle/>
            <a:p>
              <a:r>
                <a:rPr lang="en-US" altLang="zh-TW" sz="1600" b="1" dirty="0">
                  <a:latin typeface="Microsoft YaHei UI" panose="020B0503020204020204" pitchFamily="34" charset="-122"/>
                  <a:ea typeface="Microsoft YaHei UI" panose="020B0503020204020204" pitchFamily="34" charset="-122"/>
                </a:rPr>
                <a:t>Including Special Skincare Ingredient</a:t>
              </a:r>
              <a:endParaRPr lang="zh-TW" altLang="en-US" sz="1600" b="1" dirty="0">
                <a:latin typeface="Microsoft YaHei UI" panose="020B0503020204020204" pitchFamily="34" charset="-122"/>
                <a:ea typeface="Microsoft YaHei UI" panose="020B0503020204020204" pitchFamily="34" charset="-122"/>
              </a:endParaRPr>
            </a:p>
          </p:txBody>
        </p:sp>
      </p:grpSp>
      <p:pic>
        <p:nvPicPr>
          <p:cNvPr id="14" name="圖片 13">
            <a:extLst>
              <a:ext uri="{FF2B5EF4-FFF2-40B4-BE49-F238E27FC236}">
                <a16:creationId xmlns:a16="http://schemas.microsoft.com/office/drawing/2014/main" id="{3B6AA47C-A14B-48BF-8D7C-AF1EC5CB57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62017" y="3402466"/>
            <a:ext cx="1812278" cy="2718419"/>
          </a:xfrm>
          <a:prstGeom prst="rect">
            <a:avLst/>
          </a:prstGeom>
        </p:spPr>
      </p:pic>
      <p:pic>
        <p:nvPicPr>
          <p:cNvPr id="16" name="圖片 15">
            <a:extLst>
              <a:ext uri="{FF2B5EF4-FFF2-40B4-BE49-F238E27FC236}">
                <a16:creationId xmlns:a16="http://schemas.microsoft.com/office/drawing/2014/main" id="{BF1CCEB9-C669-4389-87BF-14EE85F9F3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02502" y="3429000"/>
            <a:ext cx="723832" cy="2310649"/>
          </a:xfrm>
          <a:prstGeom prst="rect">
            <a:avLst/>
          </a:prstGeom>
        </p:spPr>
      </p:pic>
      <p:sp>
        <p:nvSpPr>
          <p:cNvPr id="17" name="标题 1">
            <a:extLst>
              <a:ext uri="{FF2B5EF4-FFF2-40B4-BE49-F238E27FC236}">
                <a16:creationId xmlns:a16="http://schemas.microsoft.com/office/drawing/2014/main" id="{763AC8C9-D09D-417A-B7B0-CE8C8B44B882}"/>
              </a:ext>
            </a:extLst>
          </p:cNvPr>
          <p:cNvSpPr>
            <a:spLocks noGrp="1"/>
          </p:cNvSpPr>
          <p:nvPr>
            <p:ph type="title"/>
          </p:nvPr>
        </p:nvSpPr>
        <p:spPr>
          <a:xfrm>
            <a:off x="1032001" y="288375"/>
            <a:ext cx="11160000" cy="644525"/>
          </a:xfrm>
        </p:spPr>
        <p:txBody>
          <a:bodyPr>
            <a:normAutofit/>
          </a:bodyPr>
          <a:lstStyle/>
          <a:p>
            <a:r>
              <a:rPr lang="en-US" altLang="zh-TW" sz="4000" b="1" dirty="0">
                <a:solidFill>
                  <a:schemeClr val="accent5">
                    <a:lumMod val="75000"/>
                  </a:schemeClr>
                </a:solidFill>
                <a:latin typeface="Microsoft YaHei UI" panose="020B0503020204020204" pitchFamily="34" charset="-122"/>
                <a:ea typeface="Microsoft YaHei UI" panose="020B0503020204020204" pitchFamily="34" charset="-122"/>
              </a:rPr>
              <a:t>PBF China Business Unit</a:t>
            </a:r>
            <a:endParaRPr lang="en-US" altLang="zh-CN" sz="4000" b="1" dirty="0">
              <a:solidFill>
                <a:schemeClr val="accent5">
                  <a:lumMod val="75000"/>
                </a:schemeClr>
              </a:solidFill>
              <a:latin typeface="Microsoft YaHei UI" panose="020B0503020204020204" pitchFamily="34" charset="-122"/>
              <a:ea typeface="Microsoft YaHei UI" panose="020B0503020204020204" pitchFamily="34" charset="-122"/>
            </a:endParaRPr>
          </a:p>
        </p:txBody>
      </p:sp>
      <p:sp>
        <p:nvSpPr>
          <p:cNvPr id="18" name="îŝḷîḓé-Freeform: Shape 5">
            <a:extLst>
              <a:ext uri="{FF2B5EF4-FFF2-40B4-BE49-F238E27FC236}">
                <a16:creationId xmlns:a16="http://schemas.microsoft.com/office/drawing/2014/main" id="{993299EB-2192-4402-BCC4-4446B24B3F1C}"/>
              </a:ext>
            </a:extLst>
          </p:cNvPr>
          <p:cNvSpPr>
            <a:spLocks/>
          </p:cNvSpPr>
          <p:nvPr/>
        </p:nvSpPr>
        <p:spPr bwMode="auto">
          <a:xfrm>
            <a:off x="312000" y="166721"/>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1"/>
                  <a:pt x="2881" y="3185"/>
                </a:cubicBezTo>
                <a:cubicBezTo>
                  <a:pt x="-961" y="7432"/>
                  <a:pt x="-961" y="14317"/>
                  <a:pt x="2881" y="18564"/>
                </a:cubicBezTo>
                <a:cubicBezTo>
                  <a:pt x="4403" y="20245"/>
                  <a:pt x="6299" y="21250"/>
                  <a:pt x="8273" y="21599"/>
                </a:cubicBezTo>
                <a:cubicBezTo>
                  <a:pt x="8280" y="21196"/>
                  <a:pt x="8288" y="20786"/>
                  <a:pt x="8291" y="20399"/>
                </a:cubicBezTo>
                <a:cubicBezTo>
                  <a:pt x="8298" y="19449"/>
                  <a:pt x="7895" y="18952"/>
                  <a:pt x="7454" y="18205"/>
                </a:cubicBezTo>
                <a:cubicBezTo>
                  <a:pt x="7100" y="17604"/>
                  <a:pt x="7030" y="16970"/>
                  <a:pt x="6909" y="16284"/>
                </a:cubicBezTo>
                <a:cubicBezTo>
                  <a:pt x="6776" y="15533"/>
                  <a:pt x="6599" y="14888"/>
                  <a:pt x="6753" y="14112"/>
                </a:cubicBezTo>
                <a:cubicBezTo>
                  <a:pt x="6887" y="13434"/>
                  <a:pt x="7281" y="13322"/>
                  <a:pt x="7787" y="13110"/>
                </a:cubicBezTo>
                <a:cubicBezTo>
                  <a:pt x="7554" y="12673"/>
                  <a:pt x="7406" y="12140"/>
                  <a:pt x="7790" y="11734"/>
                </a:cubicBezTo>
                <a:cubicBezTo>
                  <a:pt x="8060" y="11449"/>
                  <a:pt x="8680" y="11481"/>
                  <a:pt x="8951" y="11734"/>
                </a:cubicBezTo>
                <a:cubicBezTo>
                  <a:pt x="8952" y="10799"/>
                  <a:pt x="8650" y="9866"/>
                  <a:pt x="8398" y="8977"/>
                </a:cubicBezTo>
                <a:cubicBezTo>
                  <a:pt x="8241" y="8425"/>
                  <a:pt x="8213" y="7832"/>
                  <a:pt x="8068" y="7277"/>
                </a:cubicBezTo>
                <a:cubicBezTo>
                  <a:pt x="7963" y="6878"/>
                  <a:pt x="7786" y="6442"/>
                  <a:pt x="7764" y="6025"/>
                </a:cubicBezTo>
                <a:cubicBezTo>
                  <a:pt x="7707" y="4971"/>
                  <a:pt x="8821" y="5095"/>
                  <a:pt x="9034" y="6016"/>
                </a:cubicBezTo>
                <a:cubicBezTo>
                  <a:pt x="9248" y="6940"/>
                  <a:pt x="9675" y="8095"/>
                  <a:pt x="9790" y="9038"/>
                </a:cubicBezTo>
                <a:cubicBezTo>
                  <a:pt x="9832" y="9377"/>
                  <a:pt x="10225" y="11269"/>
                  <a:pt x="10518" y="11269"/>
                </a:cubicBezTo>
                <a:cubicBezTo>
                  <a:pt x="11000" y="11269"/>
                  <a:pt x="11177" y="9653"/>
                  <a:pt x="11285" y="9325"/>
                </a:cubicBezTo>
                <a:cubicBezTo>
                  <a:pt x="11460" y="8791"/>
                  <a:pt x="11555" y="8186"/>
                  <a:pt x="11596" y="7616"/>
                </a:cubicBezTo>
                <a:cubicBezTo>
                  <a:pt x="11626" y="7204"/>
                  <a:pt x="11663" y="6834"/>
                  <a:pt x="11804" y="6450"/>
                </a:cubicBezTo>
                <a:cubicBezTo>
                  <a:pt x="12132" y="5554"/>
                  <a:pt x="12881" y="5794"/>
                  <a:pt x="12976" y="6728"/>
                </a:cubicBezTo>
                <a:cubicBezTo>
                  <a:pt x="13032" y="7273"/>
                  <a:pt x="12812" y="7796"/>
                  <a:pt x="12776" y="8337"/>
                </a:cubicBezTo>
                <a:cubicBezTo>
                  <a:pt x="12740" y="8882"/>
                  <a:pt x="12629" y="9500"/>
                  <a:pt x="12459" y="10026"/>
                </a:cubicBezTo>
                <a:cubicBezTo>
                  <a:pt x="12320" y="10457"/>
                  <a:pt x="12422" y="10912"/>
                  <a:pt x="12334" y="11364"/>
                </a:cubicBezTo>
                <a:cubicBezTo>
                  <a:pt x="12243" y="11837"/>
                  <a:pt x="12155" y="12146"/>
                  <a:pt x="12267" y="12628"/>
                </a:cubicBezTo>
                <a:cubicBezTo>
                  <a:pt x="12513" y="13688"/>
                  <a:pt x="12427" y="14900"/>
                  <a:pt x="12454" y="15850"/>
                </a:cubicBezTo>
                <a:cubicBezTo>
                  <a:pt x="12478" y="16701"/>
                  <a:pt x="12402" y="17232"/>
                  <a:pt x="12215" y="18058"/>
                </a:cubicBezTo>
                <a:cubicBezTo>
                  <a:pt x="11974" y="19124"/>
                  <a:pt x="12145" y="20145"/>
                  <a:pt x="12111" y="21258"/>
                </a:cubicBezTo>
                <a:cubicBezTo>
                  <a:pt x="12109" y="21322"/>
                  <a:pt x="12110" y="21381"/>
                  <a:pt x="12108" y="21444"/>
                </a:cubicBezTo>
                <a:cubicBezTo>
                  <a:pt x="13826" y="20996"/>
                  <a:pt x="15456" y="20044"/>
                  <a:pt x="16796" y="18564"/>
                </a:cubicBezTo>
                <a:cubicBezTo>
                  <a:pt x="20638" y="14317"/>
                  <a:pt x="20639" y="7432"/>
                  <a:pt x="16796" y="3185"/>
                </a:cubicBezTo>
                <a:cubicBezTo>
                  <a:pt x="14875" y="1061"/>
                  <a:pt x="12358" y="0"/>
                  <a:pt x="9840" y="0"/>
                </a:cubicBezTo>
                <a:close/>
              </a:path>
            </a:pathLst>
          </a:custGeom>
          <a:solidFill>
            <a:schemeClr val="accent5">
              <a:lumMod val="75000"/>
            </a:schemeClr>
          </a:solidFill>
          <a:ln>
            <a:noFill/>
          </a:ln>
          <a:effectLst/>
        </p:spPr>
        <p:txBody>
          <a:bodyPr anchor="ctr"/>
          <a:lstStyle/>
          <a:p>
            <a:pPr algn="ctr"/>
            <a:endParaRPr dirty="0"/>
          </a:p>
        </p:txBody>
      </p:sp>
    </p:spTree>
    <p:extLst>
      <p:ext uri="{BB962C8B-B14F-4D97-AF65-F5344CB8AC3E}">
        <p14:creationId xmlns:p14="http://schemas.microsoft.com/office/powerpoint/2010/main" val="381382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76837"/>
            <a:ext cx="10515600" cy="1048726"/>
          </a:xfrm>
        </p:spPr>
        <p:txBody>
          <a:bodyPr/>
          <a:lstStyle/>
          <a:p>
            <a:pPr algn="ctr"/>
            <a:r>
              <a:rPr lang="en-US" altLang="zh-TW" dirty="0">
                <a:latin typeface="Baskerville Old Face" panose="02020602080505020303" pitchFamily="18" charset="0"/>
              </a:rPr>
              <a:t>Disclaimer </a:t>
            </a:r>
            <a:endParaRPr lang="zh-TW" altLang="en-US" dirty="0">
              <a:latin typeface="Baskerville Old Face" panose="02020602080505020303" pitchFamily="18" charset="0"/>
            </a:endParaRPr>
          </a:p>
        </p:txBody>
      </p:sp>
      <p:sp>
        <p:nvSpPr>
          <p:cNvPr id="3" name="內容版面配置區 2"/>
          <p:cNvSpPr>
            <a:spLocks noGrp="1"/>
          </p:cNvSpPr>
          <p:nvPr>
            <p:ph idx="1"/>
          </p:nvPr>
        </p:nvSpPr>
        <p:spPr>
          <a:xfrm>
            <a:off x="1618935" y="1325563"/>
            <a:ext cx="9211252" cy="4536504"/>
          </a:xfrm>
        </p:spPr>
        <p:txBody>
          <a:bodyPr>
            <a:normAutofit fontScale="85000" lnSpcReduction="10000"/>
          </a:bodyPr>
          <a:lstStyle/>
          <a:p>
            <a:pPr marL="0" indent="0">
              <a:buNone/>
            </a:pPr>
            <a:r>
              <a:rPr lang="en-US" altLang="zh-TW" sz="2400" dirty="0" err="1">
                <a:latin typeface="Baskerville Old Face" panose="02020602080505020303" pitchFamily="18" charset="0"/>
              </a:rPr>
              <a:t>Panion</a:t>
            </a:r>
            <a:r>
              <a:rPr lang="en-US" altLang="zh-TW" sz="2400" dirty="0">
                <a:latin typeface="Baskerville Old Face" panose="02020602080505020303" pitchFamily="18" charset="0"/>
              </a:rPr>
              <a:t> &amp; BF Biotech Inc. (The Company)</a:t>
            </a:r>
          </a:p>
          <a:p>
            <a:pPr marL="0" indent="0">
              <a:buNone/>
            </a:pPr>
            <a:r>
              <a:rPr lang="en-US" altLang="zh-TW" sz="2400" dirty="0">
                <a:latin typeface="Baskerville Old Face" panose="02020602080505020303" pitchFamily="18" charset="0"/>
              </a:rPr>
              <a:t>Disclaimer • The presentation and the relevant information mentioned in this material, including operating performance, financial performance and the business outlook, have been compiled from both internal and external resources. • These forward looking statements involve known and unknown risks, uncertainties and other factors, including price variation, competition, global economy, exchange rate movement and market demand, which may cause actual results to differ materially from those implied by such forward-looking statements. • This Presentation should not be considered as the giving of investment advice by the Company or any of its shareholders, directors, officers, agents, employees or advisers. Each party to whom this Presentation is made available must make its own independent assessment of the Company after making such investigations and taking such advice as may be deemed necessary. In particular, any estimates or projections or opinions contained herein necessarily involve significant elements of subjective judgment, analysis and assumptions and each recipient should satisfy itself in relation to such matters. • The forward looking statements expressed in this material reflect the Company’s current view about the future as of today. The Company is not responsible for any updates if there are any changes in the future.</a:t>
            </a:r>
            <a:endParaRPr lang="zh-TW" altLang="en-US" sz="2400" dirty="0">
              <a:latin typeface="Baskerville Old Face" panose="02020602080505020303" pitchFamily="18" charset="0"/>
            </a:endParaRPr>
          </a:p>
        </p:txBody>
      </p:sp>
    </p:spTree>
    <p:extLst>
      <p:ext uri="{BB962C8B-B14F-4D97-AF65-F5344CB8AC3E}">
        <p14:creationId xmlns:p14="http://schemas.microsoft.com/office/powerpoint/2010/main" val="4291913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56313" y="234396"/>
            <a:ext cx="8788441" cy="738569"/>
          </a:xfrm>
        </p:spPr>
        <p:txBody>
          <a:bodyPr>
            <a:normAutofit fontScale="90000"/>
          </a:bodyPr>
          <a:lstStyle/>
          <a:p>
            <a:r>
              <a:rPr lang="en-US" altLang="zh-TW" sz="4000" b="1" dirty="0">
                <a:solidFill>
                  <a:schemeClr val="accent5">
                    <a:lumMod val="75000"/>
                  </a:schemeClr>
                </a:solidFill>
                <a:latin typeface="Microsoft YaHei UI" panose="020B0503020204020204" pitchFamily="34" charset="-122"/>
                <a:ea typeface="Microsoft YaHei UI" panose="020B0503020204020204" pitchFamily="34" charset="-122"/>
              </a:rPr>
              <a:t>Innovative Aesthetic Business Unit</a:t>
            </a:r>
            <a:endParaRPr lang="zh-TW" altLang="en-US" sz="4000" b="1" dirty="0">
              <a:solidFill>
                <a:schemeClr val="accent5">
                  <a:lumMod val="75000"/>
                </a:schemeClr>
              </a:solidFill>
              <a:latin typeface="Microsoft YaHei UI" panose="020B0503020204020204" pitchFamily="34" charset="-122"/>
              <a:ea typeface="Microsoft YaHei UI" panose="020B0503020204020204" pitchFamily="34" charset="-122"/>
            </a:endParaRPr>
          </a:p>
        </p:txBody>
      </p:sp>
      <p:sp>
        <p:nvSpPr>
          <p:cNvPr id="3" name="內容版面配置區 2"/>
          <p:cNvSpPr>
            <a:spLocks noGrp="1"/>
          </p:cNvSpPr>
          <p:nvPr>
            <p:ph idx="1"/>
          </p:nvPr>
        </p:nvSpPr>
        <p:spPr>
          <a:xfrm>
            <a:off x="962809" y="1339502"/>
            <a:ext cx="10515600" cy="4351338"/>
          </a:xfrm>
        </p:spPr>
        <p:txBody>
          <a:bodyPr>
            <a:normAutofit/>
          </a:bodyPr>
          <a:lstStyle/>
          <a:p>
            <a:pPr marL="514350" indent="-514350">
              <a:buAutoNum type="alphaUcParenBoth"/>
            </a:pPr>
            <a:r>
              <a:rPr lang="en-US" altLang="zh-TW" dirty="0">
                <a:latin typeface="Microsoft YaHei UI" panose="020B0503020204020204" pitchFamily="34" charset="-122"/>
                <a:ea typeface="Microsoft YaHei UI" panose="020B0503020204020204" pitchFamily="34" charset="-122"/>
              </a:rPr>
              <a:t> Channel Development Strategy</a:t>
            </a:r>
            <a:r>
              <a:rPr lang="zh-TW" altLang="en-US" dirty="0">
                <a:latin typeface="Microsoft YaHei UI" panose="020B0503020204020204" pitchFamily="34" charset="-122"/>
                <a:ea typeface="Microsoft YaHei UI" panose="020B0503020204020204" pitchFamily="34" charset="-122"/>
              </a:rPr>
              <a:t> </a:t>
            </a:r>
            <a:r>
              <a:rPr lang="en-US" altLang="zh-TW" dirty="0">
                <a:latin typeface="Microsoft YaHei UI" panose="020B0503020204020204" pitchFamily="34" charset="-122"/>
                <a:ea typeface="Microsoft YaHei UI" panose="020B0503020204020204" pitchFamily="34" charset="-122"/>
              </a:rPr>
              <a:t>:</a:t>
            </a:r>
            <a:r>
              <a:rPr lang="zh-TW" altLang="en-US" dirty="0">
                <a:latin typeface="Microsoft YaHei UI" panose="020B0503020204020204" pitchFamily="34" charset="-122"/>
                <a:ea typeface="Microsoft YaHei UI" panose="020B0503020204020204" pitchFamily="34" charset="-122"/>
              </a:rPr>
              <a:t> </a:t>
            </a:r>
            <a:endParaRPr lang="en-US" altLang="zh-TW" dirty="0">
              <a:latin typeface="Microsoft YaHei UI" panose="020B0503020204020204" pitchFamily="34" charset="-122"/>
              <a:ea typeface="Microsoft YaHei UI" panose="020B0503020204020204" pitchFamily="34" charset="-122"/>
            </a:endParaRPr>
          </a:p>
          <a:p>
            <a:pPr marL="514350" indent="-514350">
              <a:buAutoNum type="alphaUcParenBoth"/>
            </a:pPr>
            <a:r>
              <a:rPr lang="en-US" altLang="zh-TW" dirty="0">
                <a:latin typeface="Microsoft YaHei UI" panose="020B0503020204020204" pitchFamily="34" charset="-122"/>
                <a:ea typeface="Microsoft YaHei UI" panose="020B0503020204020204" pitchFamily="34" charset="-122"/>
              </a:rPr>
              <a:t> Establishing New Branding Marketing</a:t>
            </a:r>
          </a:p>
        </p:txBody>
      </p:sp>
      <p:sp>
        <p:nvSpPr>
          <p:cNvPr id="4" name="文字方塊 3"/>
          <p:cNvSpPr txBox="1"/>
          <p:nvPr/>
        </p:nvSpPr>
        <p:spPr>
          <a:xfrm>
            <a:off x="1602095" y="2662769"/>
            <a:ext cx="4081245" cy="3108543"/>
          </a:xfrm>
          <a:prstGeom prst="rect">
            <a:avLst/>
          </a:prstGeom>
          <a:noFill/>
        </p:spPr>
        <p:txBody>
          <a:bodyPr wrap="none" rtlCol="0">
            <a:spAutoFit/>
          </a:bodyPr>
          <a:lstStyle/>
          <a:p>
            <a:r>
              <a:rPr lang="en-US" altLang="zh-TW" sz="2800" dirty="0">
                <a:latin typeface="Microsoft YaHei UI" panose="020B0503020204020204" pitchFamily="34" charset="-122"/>
                <a:ea typeface="Microsoft YaHei UI" panose="020B0503020204020204" pitchFamily="34" charset="-122"/>
              </a:rPr>
              <a:t>Taiwan –</a:t>
            </a:r>
            <a:r>
              <a:rPr lang="zh-TW" altLang="en-US" sz="2800" dirty="0">
                <a:latin typeface="Microsoft YaHei UI" panose="020B0503020204020204" pitchFamily="34" charset="-122"/>
                <a:ea typeface="Microsoft YaHei UI" panose="020B0503020204020204" pitchFamily="34" charset="-122"/>
              </a:rPr>
              <a:t>     </a:t>
            </a:r>
            <a:r>
              <a:rPr lang="en-US" altLang="zh-TW" sz="2800" dirty="0">
                <a:latin typeface="Microsoft YaHei UI" panose="020B0503020204020204" pitchFamily="34" charset="-122"/>
                <a:ea typeface="Microsoft YaHei UI" panose="020B0503020204020204" pitchFamily="34" charset="-122"/>
              </a:rPr>
              <a:t>PBF Taiwan</a:t>
            </a:r>
          </a:p>
          <a:p>
            <a:r>
              <a:rPr lang="en-US" altLang="zh-TW" sz="2800" dirty="0">
                <a:latin typeface="Microsoft YaHei UI" panose="020B0503020204020204" pitchFamily="34" charset="-122"/>
                <a:ea typeface="Microsoft YaHei UI" panose="020B0503020204020204" pitchFamily="34" charset="-122"/>
              </a:rPr>
              <a:t>China</a:t>
            </a:r>
            <a:r>
              <a:rPr lang="zh-TW" altLang="en-US" sz="2800" dirty="0">
                <a:latin typeface="Microsoft YaHei UI" panose="020B0503020204020204" pitchFamily="34" charset="-122"/>
                <a:ea typeface="Microsoft YaHei UI" panose="020B0503020204020204" pitchFamily="34" charset="-122"/>
              </a:rPr>
              <a:t>    </a:t>
            </a:r>
            <a:r>
              <a:rPr lang="en-US" altLang="zh-TW" sz="2800" dirty="0">
                <a:latin typeface="Microsoft YaHei UI" panose="020B0503020204020204" pitchFamily="34" charset="-122"/>
                <a:ea typeface="Microsoft YaHei UI" panose="020B0503020204020204" pitchFamily="34" charset="-122"/>
              </a:rPr>
              <a:t>–</a:t>
            </a:r>
            <a:r>
              <a:rPr lang="zh-TW" altLang="en-US" sz="2800" dirty="0">
                <a:latin typeface="Microsoft YaHei UI" panose="020B0503020204020204" pitchFamily="34" charset="-122"/>
                <a:ea typeface="Microsoft YaHei UI" panose="020B0503020204020204" pitchFamily="34" charset="-122"/>
              </a:rPr>
              <a:t>    </a:t>
            </a:r>
            <a:r>
              <a:rPr lang="en-US" altLang="zh-TW" sz="2800" dirty="0">
                <a:latin typeface="Microsoft YaHei UI" panose="020B0503020204020204" pitchFamily="34" charset="-122"/>
                <a:ea typeface="Microsoft YaHei UI" panose="020B0503020204020204" pitchFamily="34" charset="-122"/>
              </a:rPr>
              <a:t>PBF China</a:t>
            </a:r>
          </a:p>
          <a:p>
            <a:r>
              <a:rPr lang="en-US" altLang="zh-TW" sz="2800" dirty="0">
                <a:latin typeface="Microsoft YaHei UI" panose="020B0503020204020204" pitchFamily="34" charset="-122"/>
                <a:ea typeface="Microsoft YaHei UI" panose="020B0503020204020204" pitchFamily="34" charset="-122"/>
              </a:rPr>
              <a:t>Asia</a:t>
            </a:r>
          </a:p>
          <a:p>
            <a:r>
              <a:rPr lang="en-US" altLang="zh-TW" sz="2800" dirty="0">
                <a:latin typeface="Microsoft YaHei UI" panose="020B0503020204020204" pitchFamily="34" charset="-122"/>
                <a:ea typeface="Microsoft YaHei UI" panose="020B0503020204020204" pitchFamily="34" charset="-122"/>
              </a:rPr>
              <a:t>Korea</a:t>
            </a:r>
          </a:p>
          <a:p>
            <a:r>
              <a:rPr lang="en-US" altLang="zh-TW" sz="2800" dirty="0">
                <a:latin typeface="Microsoft YaHei UI" panose="020B0503020204020204" pitchFamily="34" charset="-122"/>
                <a:ea typeface="Microsoft YaHei UI" panose="020B0503020204020204" pitchFamily="34" charset="-122"/>
              </a:rPr>
              <a:t>Japan</a:t>
            </a:r>
            <a:r>
              <a:rPr lang="zh-TW" altLang="en-US" sz="2800" dirty="0">
                <a:latin typeface="Microsoft YaHei UI" panose="020B0503020204020204" pitchFamily="34" charset="-122"/>
                <a:ea typeface="Microsoft YaHei UI" panose="020B0503020204020204" pitchFamily="34" charset="-122"/>
              </a:rPr>
              <a:t>         </a:t>
            </a:r>
            <a:endParaRPr lang="en-US" altLang="zh-TW" sz="2800" dirty="0">
              <a:latin typeface="Microsoft YaHei UI" panose="020B0503020204020204" pitchFamily="34" charset="-122"/>
              <a:ea typeface="Microsoft YaHei UI" panose="020B0503020204020204" pitchFamily="34" charset="-122"/>
            </a:endParaRPr>
          </a:p>
          <a:p>
            <a:r>
              <a:rPr lang="en-US" altLang="zh-TW" sz="2800" dirty="0">
                <a:latin typeface="Microsoft YaHei UI" panose="020B0503020204020204" pitchFamily="34" charset="-122"/>
                <a:ea typeface="Microsoft YaHei UI" panose="020B0503020204020204" pitchFamily="34" charset="-122"/>
              </a:rPr>
              <a:t>USA</a:t>
            </a:r>
          </a:p>
          <a:p>
            <a:r>
              <a:rPr lang="en-US" altLang="zh-TW" sz="2800" dirty="0">
                <a:latin typeface="Microsoft YaHei UI" panose="020B0503020204020204" pitchFamily="34" charset="-122"/>
                <a:ea typeface="Microsoft YaHei UI" panose="020B0503020204020204" pitchFamily="34" charset="-122"/>
              </a:rPr>
              <a:t>Europe</a:t>
            </a:r>
            <a:endParaRPr lang="zh-TW" altLang="en-US" sz="2800" dirty="0">
              <a:latin typeface="Microsoft YaHei UI" panose="020B0503020204020204" pitchFamily="34" charset="-122"/>
              <a:ea typeface="Microsoft YaHei UI" panose="020B0503020204020204" pitchFamily="34" charset="-122"/>
            </a:endParaRPr>
          </a:p>
        </p:txBody>
      </p:sp>
      <p:sp>
        <p:nvSpPr>
          <p:cNvPr id="5" name="文字方塊 4"/>
          <p:cNvSpPr txBox="1"/>
          <p:nvPr/>
        </p:nvSpPr>
        <p:spPr>
          <a:xfrm>
            <a:off x="4384521" y="4110437"/>
            <a:ext cx="5784853" cy="954107"/>
          </a:xfrm>
          <a:prstGeom prst="rect">
            <a:avLst/>
          </a:prstGeom>
          <a:noFill/>
        </p:spPr>
        <p:txBody>
          <a:bodyPr wrap="none" rtlCol="0">
            <a:spAutoFit/>
          </a:bodyPr>
          <a:lstStyle/>
          <a:p>
            <a:r>
              <a:rPr lang="en-US" altLang="zh-TW" sz="2800" dirty="0">
                <a:latin typeface="Microsoft YaHei UI" panose="020B0503020204020204" pitchFamily="34" charset="-122"/>
                <a:ea typeface="Microsoft YaHei UI" panose="020B0503020204020204" pitchFamily="34" charset="-122"/>
              </a:rPr>
              <a:t>International Commercialization </a:t>
            </a:r>
          </a:p>
          <a:p>
            <a:r>
              <a:rPr lang="en-US" altLang="zh-TW" sz="2800" dirty="0">
                <a:latin typeface="Microsoft YaHei UI" panose="020B0503020204020204" pitchFamily="34" charset="-122"/>
                <a:ea typeface="Microsoft YaHei UI" panose="020B0503020204020204" pitchFamily="34" charset="-122"/>
              </a:rPr>
              <a:t>&amp; Collaboration</a:t>
            </a:r>
            <a:endParaRPr lang="zh-TW" altLang="en-US" sz="2800" dirty="0">
              <a:latin typeface="Microsoft YaHei UI" panose="020B0503020204020204" pitchFamily="34" charset="-122"/>
              <a:ea typeface="Microsoft YaHei UI" panose="020B0503020204020204" pitchFamily="34" charset="-122"/>
            </a:endParaRPr>
          </a:p>
        </p:txBody>
      </p:sp>
      <p:sp>
        <p:nvSpPr>
          <p:cNvPr id="6" name="右大括弧 5"/>
          <p:cNvSpPr/>
          <p:nvPr/>
        </p:nvSpPr>
        <p:spPr>
          <a:xfrm>
            <a:off x="3564170" y="3615383"/>
            <a:ext cx="576064" cy="1944216"/>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zh-TW" altLang="en-US" dirty="0"/>
          </a:p>
        </p:txBody>
      </p:sp>
      <p:pic>
        <p:nvPicPr>
          <p:cNvPr id="8" name="圖片 7">
            <a:extLst>
              <a:ext uri="{FF2B5EF4-FFF2-40B4-BE49-F238E27FC236}">
                <a16:creationId xmlns:a16="http://schemas.microsoft.com/office/drawing/2014/main" id="{65557F63-1298-4008-964E-3395BC0791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5913" y="2586811"/>
            <a:ext cx="2402840" cy="1028572"/>
          </a:xfrm>
          <a:prstGeom prst="rect">
            <a:avLst/>
          </a:prstGeom>
        </p:spPr>
      </p:pic>
      <p:sp>
        <p:nvSpPr>
          <p:cNvPr id="11" name="îŝḷîḓé-Freeform: Shape 8">
            <a:extLst>
              <a:ext uri="{FF2B5EF4-FFF2-40B4-BE49-F238E27FC236}">
                <a16:creationId xmlns:a16="http://schemas.microsoft.com/office/drawing/2014/main" id="{1119A315-DF1D-4E88-BF68-94E34CBEAAB4}"/>
              </a:ext>
            </a:extLst>
          </p:cNvPr>
          <p:cNvSpPr>
            <a:spLocks/>
          </p:cNvSpPr>
          <p:nvPr/>
        </p:nvSpPr>
        <p:spPr bwMode="auto">
          <a:xfrm>
            <a:off x="311175" y="234396"/>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3"/>
                  <a:pt x="2881" y="3190"/>
                </a:cubicBezTo>
                <a:cubicBezTo>
                  <a:pt x="-961" y="7445"/>
                  <a:pt x="-961" y="14344"/>
                  <a:pt x="2881" y="18598"/>
                </a:cubicBezTo>
                <a:cubicBezTo>
                  <a:pt x="4337" y="20210"/>
                  <a:pt x="6134" y="21209"/>
                  <a:pt x="8016" y="21600"/>
                </a:cubicBezTo>
                <a:cubicBezTo>
                  <a:pt x="8154" y="20857"/>
                  <a:pt x="8137" y="20064"/>
                  <a:pt x="8049" y="19309"/>
                </a:cubicBezTo>
                <a:cubicBezTo>
                  <a:pt x="7981" y="18720"/>
                  <a:pt x="7552" y="18189"/>
                  <a:pt x="7389" y="17614"/>
                </a:cubicBezTo>
                <a:cubicBezTo>
                  <a:pt x="7066" y="16467"/>
                  <a:pt x="6898" y="15510"/>
                  <a:pt x="6898" y="14297"/>
                </a:cubicBezTo>
                <a:cubicBezTo>
                  <a:pt x="6898" y="13719"/>
                  <a:pt x="6390" y="12905"/>
                  <a:pt x="7171" y="12234"/>
                </a:cubicBezTo>
                <a:cubicBezTo>
                  <a:pt x="7405" y="12033"/>
                  <a:pt x="7717" y="12156"/>
                  <a:pt x="7748" y="11802"/>
                </a:cubicBezTo>
                <a:cubicBezTo>
                  <a:pt x="7766" y="11598"/>
                  <a:pt x="7754" y="11382"/>
                  <a:pt x="7709" y="11184"/>
                </a:cubicBezTo>
                <a:cubicBezTo>
                  <a:pt x="7551" y="10484"/>
                  <a:pt x="7369" y="9823"/>
                  <a:pt x="7288" y="9106"/>
                </a:cubicBezTo>
                <a:cubicBezTo>
                  <a:pt x="7219" y="8496"/>
                  <a:pt x="7152" y="7823"/>
                  <a:pt x="7018" y="7227"/>
                </a:cubicBezTo>
                <a:cubicBezTo>
                  <a:pt x="6929" y="6833"/>
                  <a:pt x="6938" y="5868"/>
                  <a:pt x="7574" y="6099"/>
                </a:cubicBezTo>
                <a:cubicBezTo>
                  <a:pt x="8112" y="6295"/>
                  <a:pt x="8202" y="7091"/>
                  <a:pt x="8237" y="7613"/>
                </a:cubicBezTo>
                <a:cubicBezTo>
                  <a:pt x="8321" y="8873"/>
                  <a:pt x="8637" y="10157"/>
                  <a:pt x="9011" y="11356"/>
                </a:cubicBezTo>
                <a:cubicBezTo>
                  <a:pt x="9365" y="11088"/>
                  <a:pt x="9136" y="10567"/>
                  <a:pt x="9154" y="10200"/>
                </a:cubicBezTo>
                <a:cubicBezTo>
                  <a:pt x="9177" y="9704"/>
                  <a:pt x="9200" y="9216"/>
                  <a:pt x="9232" y="8724"/>
                </a:cubicBezTo>
                <a:cubicBezTo>
                  <a:pt x="9272" y="8096"/>
                  <a:pt x="9103" y="7497"/>
                  <a:pt x="9193" y="6859"/>
                </a:cubicBezTo>
                <a:cubicBezTo>
                  <a:pt x="9254" y="6428"/>
                  <a:pt x="9119" y="5797"/>
                  <a:pt x="9432" y="5449"/>
                </a:cubicBezTo>
                <a:cubicBezTo>
                  <a:pt x="9728" y="5121"/>
                  <a:pt x="10265" y="5332"/>
                  <a:pt x="10372" y="5757"/>
                </a:cubicBezTo>
                <a:cubicBezTo>
                  <a:pt x="10522" y="6349"/>
                  <a:pt x="10388" y="7074"/>
                  <a:pt x="10370" y="7676"/>
                </a:cubicBezTo>
                <a:cubicBezTo>
                  <a:pt x="10349" y="8368"/>
                  <a:pt x="10560" y="9005"/>
                  <a:pt x="10560" y="9696"/>
                </a:cubicBezTo>
                <a:cubicBezTo>
                  <a:pt x="10560" y="10149"/>
                  <a:pt x="10351" y="10721"/>
                  <a:pt x="10609" y="11135"/>
                </a:cubicBezTo>
                <a:cubicBezTo>
                  <a:pt x="11006" y="10952"/>
                  <a:pt x="10975" y="10063"/>
                  <a:pt x="11079" y="9653"/>
                </a:cubicBezTo>
                <a:cubicBezTo>
                  <a:pt x="11169" y="9299"/>
                  <a:pt x="11287" y="9000"/>
                  <a:pt x="11337" y="8629"/>
                </a:cubicBezTo>
                <a:cubicBezTo>
                  <a:pt x="11370" y="8376"/>
                  <a:pt x="11464" y="8074"/>
                  <a:pt x="11464" y="7791"/>
                </a:cubicBezTo>
                <a:cubicBezTo>
                  <a:pt x="11464" y="7264"/>
                  <a:pt x="11488" y="6489"/>
                  <a:pt x="11843" y="6071"/>
                </a:cubicBezTo>
                <a:cubicBezTo>
                  <a:pt x="12136" y="5726"/>
                  <a:pt x="12824" y="5844"/>
                  <a:pt x="12916" y="6347"/>
                </a:cubicBezTo>
                <a:cubicBezTo>
                  <a:pt x="13046" y="7049"/>
                  <a:pt x="12637" y="7834"/>
                  <a:pt x="12597" y="8539"/>
                </a:cubicBezTo>
                <a:cubicBezTo>
                  <a:pt x="12556" y="9246"/>
                  <a:pt x="12525" y="9868"/>
                  <a:pt x="12308" y="10551"/>
                </a:cubicBezTo>
                <a:cubicBezTo>
                  <a:pt x="11919" y="11778"/>
                  <a:pt x="12431" y="13033"/>
                  <a:pt x="12225" y="14280"/>
                </a:cubicBezTo>
                <a:cubicBezTo>
                  <a:pt x="12091" y="15095"/>
                  <a:pt x="12382" y="15825"/>
                  <a:pt x="12256" y="16699"/>
                </a:cubicBezTo>
                <a:cubicBezTo>
                  <a:pt x="12204" y="17063"/>
                  <a:pt x="12041" y="17402"/>
                  <a:pt x="11916" y="17744"/>
                </a:cubicBezTo>
                <a:cubicBezTo>
                  <a:pt x="11833" y="17969"/>
                  <a:pt x="11607" y="18118"/>
                  <a:pt x="11607" y="18363"/>
                </a:cubicBezTo>
                <a:cubicBezTo>
                  <a:pt x="11607" y="19161"/>
                  <a:pt x="11789" y="19938"/>
                  <a:pt x="11781" y="20728"/>
                </a:cubicBezTo>
                <a:cubicBezTo>
                  <a:pt x="11778" y="21016"/>
                  <a:pt x="11753" y="21300"/>
                  <a:pt x="11734" y="21585"/>
                </a:cubicBezTo>
                <a:cubicBezTo>
                  <a:pt x="13589" y="21184"/>
                  <a:pt x="15359" y="20189"/>
                  <a:pt x="16796" y="18598"/>
                </a:cubicBezTo>
                <a:cubicBezTo>
                  <a:pt x="20638" y="14344"/>
                  <a:pt x="20638" y="7445"/>
                  <a:pt x="16796" y="3190"/>
                </a:cubicBezTo>
                <a:cubicBezTo>
                  <a:pt x="14875" y="1063"/>
                  <a:pt x="12358" y="0"/>
                  <a:pt x="9840" y="0"/>
                </a:cubicBezTo>
                <a:close/>
              </a:path>
            </a:pathLst>
          </a:custGeom>
          <a:solidFill>
            <a:schemeClr val="accent5">
              <a:lumMod val="75000"/>
            </a:schemeClr>
          </a:solidFill>
          <a:ln>
            <a:noFill/>
          </a:ln>
          <a:effectLst/>
        </p:spPr>
        <p:txBody>
          <a:bodyPr anchor="ctr"/>
          <a:lstStyle/>
          <a:p>
            <a:pPr algn="ctr"/>
            <a:endParaRPr dirty="0"/>
          </a:p>
        </p:txBody>
      </p:sp>
    </p:spTree>
    <p:extLst>
      <p:ext uri="{BB962C8B-B14F-4D97-AF65-F5344CB8AC3E}">
        <p14:creationId xmlns:p14="http://schemas.microsoft.com/office/powerpoint/2010/main" val="191683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椭圆 65">
            <a:extLst>
              <a:ext uri="{FF2B5EF4-FFF2-40B4-BE49-F238E27FC236}">
                <a16:creationId xmlns:a16="http://schemas.microsoft.com/office/drawing/2014/main" id="{0FA49D6F-65A1-4520-A662-98AC215B9182}"/>
              </a:ext>
            </a:extLst>
          </p:cNvPr>
          <p:cNvSpPr/>
          <p:nvPr/>
        </p:nvSpPr>
        <p:spPr>
          <a:xfrm>
            <a:off x="6748476" y="3539303"/>
            <a:ext cx="540000" cy="54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54" name="灯片编号占位符 53"/>
          <p:cNvSpPr>
            <a:spLocks noGrp="1"/>
          </p:cNvSpPr>
          <p:nvPr>
            <p:ph type="sldNum" sz="quarter" idx="4294967295"/>
          </p:nvPr>
        </p:nvSpPr>
        <p:spPr>
          <a:xfrm>
            <a:off x="8610600" y="6356350"/>
            <a:ext cx="2743200" cy="365125"/>
          </a:xfrm>
          <a:prstGeom prst="rect">
            <a:avLst/>
          </a:prstGeom>
        </p:spPr>
        <p:txBody>
          <a:bodyPr/>
          <a:lstStyle/>
          <a:p>
            <a:fld id="{18AF668F-848C-4CC0-8143-F2E483CC7783}" type="slidenum">
              <a:rPr lang="zh-CN" altLang="en-US" smtClean="0"/>
              <a:t>21</a:t>
            </a:fld>
            <a:endParaRPr lang="zh-CN" altLang="en-US"/>
          </a:p>
        </p:txBody>
      </p:sp>
      <p:sp>
        <p:nvSpPr>
          <p:cNvPr id="61" name="矩形 60"/>
          <p:cNvSpPr/>
          <p:nvPr/>
        </p:nvSpPr>
        <p:spPr>
          <a:xfrm>
            <a:off x="960544" y="4260428"/>
            <a:ext cx="3955831" cy="800219"/>
          </a:xfrm>
          <a:prstGeom prst="rect">
            <a:avLst/>
          </a:prstGeom>
        </p:spPr>
        <p:txBody>
          <a:bodyPr wrap="square">
            <a:spAutoFit/>
          </a:bodyPr>
          <a:lstStyle/>
          <a:p>
            <a:pPr marL="171450" indent="-171450">
              <a:spcAft>
                <a:spcPts val="600"/>
              </a:spcAft>
              <a:buFont typeface="Wingdings" panose="05000000000000000000" pitchFamily="2" charset="2"/>
              <a:buChar char="n"/>
            </a:pPr>
            <a:r>
              <a:rPr lang="en-US" altLang="zh-TW" sz="1200" dirty="0">
                <a:latin typeface="Microsoft YaHei UI" panose="020B0503020204020204" pitchFamily="34" charset="-122"/>
                <a:ea typeface="Microsoft YaHei UI" panose="020B0503020204020204" pitchFamily="34" charset="-122"/>
              </a:rPr>
              <a:t>Tissue Stimulation (PLLA) </a:t>
            </a:r>
          </a:p>
          <a:p>
            <a:pPr marL="171450" indent="-171450">
              <a:spcAft>
                <a:spcPts val="600"/>
              </a:spcAft>
              <a:buFont typeface="Wingdings" panose="05000000000000000000" pitchFamily="2" charset="2"/>
              <a:buChar char="n"/>
            </a:pPr>
            <a:r>
              <a:rPr lang="en-US" altLang="zh-TW" sz="1200" dirty="0">
                <a:latin typeface="Microsoft YaHei UI" panose="020B0503020204020204" pitchFamily="34" charset="-122"/>
                <a:ea typeface="Microsoft YaHei UI" panose="020B0503020204020204" pitchFamily="34" charset="-122"/>
              </a:rPr>
              <a:t>Tissue </a:t>
            </a:r>
            <a:r>
              <a:rPr lang="en-US" altLang="zh-TW" sz="1200" dirty="0" err="1">
                <a:latin typeface="Microsoft YaHei UI" panose="020B0503020204020204" pitchFamily="34" charset="-122"/>
                <a:ea typeface="Microsoft YaHei UI" panose="020B0503020204020204" pitchFamily="34" charset="-122"/>
              </a:rPr>
              <a:t>Stimulation+Skin</a:t>
            </a:r>
            <a:r>
              <a:rPr lang="en-US" altLang="zh-TW" sz="1200" dirty="0">
                <a:latin typeface="Microsoft YaHei UI" panose="020B0503020204020204" pitchFamily="34" charset="-122"/>
                <a:ea typeface="Microsoft YaHei UI" panose="020B0503020204020204" pitchFamily="34" charset="-122"/>
              </a:rPr>
              <a:t> Hydration</a:t>
            </a:r>
            <a:r>
              <a:rPr lang="zh-TW" altLang="en-US" sz="1200" dirty="0">
                <a:latin typeface="Microsoft YaHei UI" panose="020B0503020204020204" pitchFamily="34" charset="-122"/>
                <a:ea typeface="Microsoft YaHei UI" panose="020B0503020204020204" pitchFamily="34" charset="-122"/>
              </a:rPr>
              <a:t> </a:t>
            </a:r>
            <a:r>
              <a:rPr lang="en-US" altLang="zh-TW" sz="1200" dirty="0">
                <a:latin typeface="Microsoft YaHei UI" panose="020B0503020204020204" pitchFamily="34" charset="-122"/>
                <a:ea typeface="Microsoft YaHei UI" panose="020B0503020204020204" pitchFamily="34" charset="-122"/>
              </a:rPr>
              <a:t>(</a:t>
            </a:r>
            <a:r>
              <a:rPr lang="en-US" altLang="zh-CN" sz="1200" dirty="0">
                <a:latin typeface="Microsoft YaHei UI" panose="020B0503020204020204" pitchFamily="34" charset="-122"/>
                <a:ea typeface="Microsoft YaHei UI" panose="020B0503020204020204" pitchFamily="34" charset="-122"/>
              </a:rPr>
              <a:t>PLLA + HA)</a:t>
            </a:r>
          </a:p>
          <a:p>
            <a:pPr marL="171450" indent="-171450">
              <a:spcAft>
                <a:spcPts val="600"/>
              </a:spcAft>
              <a:buFont typeface="Wingdings" panose="05000000000000000000" pitchFamily="2" charset="2"/>
              <a:buChar char="n"/>
            </a:pPr>
            <a:r>
              <a:rPr lang="en-US" altLang="zh-CN" sz="1200" dirty="0">
                <a:latin typeface="Microsoft YaHei UI" panose="020B0503020204020204" pitchFamily="34" charset="-122"/>
                <a:ea typeface="Microsoft YaHei UI" panose="020B0503020204020204" pitchFamily="34" charset="-122"/>
              </a:rPr>
              <a:t>Skin </a:t>
            </a:r>
            <a:r>
              <a:rPr lang="en-US" altLang="zh-CN" sz="1200" dirty="0" err="1">
                <a:latin typeface="Microsoft YaHei UI" panose="020B0503020204020204" pitchFamily="34" charset="-122"/>
                <a:ea typeface="Microsoft YaHei UI" panose="020B0503020204020204" pitchFamily="34" charset="-122"/>
              </a:rPr>
              <a:t>Stimulation+Volume</a:t>
            </a:r>
            <a:r>
              <a:rPr lang="en-US" altLang="zh-CN" sz="1200" dirty="0">
                <a:latin typeface="Microsoft YaHei UI" panose="020B0503020204020204" pitchFamily="34" charset="-122"/>
                <a:ea typeface="Microsoft YaHei UI" panose="020B0503020204020204" pitchFamily="34" charset="-122"/>
              </a:rPr>
              <a:t> Increasing</a:t>
            </a:r>
          </a:p>
        </p:txBody>
      </p:sp>
      <p:sp>
        <p:nvSpPr>
          <p:cNvPr id="66" name="矩形 65"/>
          <p:cNvSpPr/>
          <p:nvPr/>
        </p:nvSpPr>
        <p:spPr>
          <a:xfrm>
            <a:off x="3584992" y="2721009"/>
            <a:ext cx="2332478" cy="1600438"/>
          </a:xfrm>
          <a:prstGeom prst="rect">
            <a:avLst/>
          </a:prstGeom>
        </p:spPr>
        <p:txBody>
          <a:bodyPr wrap="square">
            <a:spAutoFit/>
          </a:bodyPr>
          <a:lstStyle/>
          <a:p>
            <a:pPr algn="ctr">
              <a:spcAft>
                <a:spcPts val="600"/>
              </a:spcAft>
            </a:pPr>
            <a:r>
              <a:rPr lang="en-US" altLang="zh-TW" sz="2000" b="1" dirty="0">
                <a:solidFill>
                  <a:schemeClr val="accent6">
                    <a:lumMod val="75000"/>
                  </a:schemeClr>
                </a:solidFill>
                <a:latin typeface="Microsoft YaHei UI" panose="020B0503020204020204" pitchFamily="34" charset="-122"/>
                <a:ea typeface="Microsoft YaHei UI" panose="020B0503020204020204" pitchFamily="34" charset="-122"/>
              </a:rPr>
              <a:t>Micro Needle Product Line</a:t>
            </a:r>
          </a:p>
          <a:p>
            <a:pPr algn="ctr">
              <a:spcAft>
                <a:spcPts val="600"/>
              </a:spcAft>
            </a:pPr>
            <a:r>
              <a:rPr lang="en-US" altLang="zh-TW" sz="1600" dirty="0">
                <a:latin typeface="Microsoft YaHei UI" panose="020B0503020204020204" pitchFamily="34" charset="-122"/>
                <a:ea typeface="Microsoft YaHei UI" panose="020B0503020204020204" pitchFamily="34" charset="-122"/>
              </a:rPr>
              <a:t>Whitening Micro Needle Patch</a:t>
            </a:r>
            <a:r>
              <a:rPr lang="zh-TW" altLang="en-US" sz="1600" dirty="0">
                <a:latin typeface="Microsoft YaHei UI" panose="020B0503020204020204" pitchFamily="34" charset="-122"/>
                <a:ea typeface="Microsoft YaHei UI" panose="020B0503020204020204" pitchFamily="34" charset="-122"/>
              </a:rPr>
              <a:t> </a:t>
            </a:r>
            <a:endParaRPr lang="en-US" altLang="zh-TW" sz="1600" dirty="0">
              <a:latin typeface="Microsoft YaHei UI" panose="020B0503020204020204" pitchFamily="34" charset="-122"/>
              <a:ea typeface="Microsoft YaHei UI" panose="020B0503020204020204" pitchFamily="34" charset="-122"/>
            </a:endParaRPr>
          </a:p>
          <a:p>
            <a:pPr algn="ctr">
              <a:spcAft>
                <a:spcPts val="600"/>
              </a:spcAft>
            </a:pPr>
            <a:r>
              <a:rPr lang="en-US" altLang="zh-TW" sz="1600" dirty="0">
                <a:latin typeface="Microsoft YaHei UI" panose="020B0503020204020204" pitchFamily="34" charset="-122"/>
                <a:ea typeface="Microsoft YaHei UI" panose="020B0503020204020204" pitchFamily="34" charset="-122"/>
              </a:rPr>
              <a:t>(Micro Needle)</a:t>
            </a:r>
            <a:endParaRPr lang="en-US" altLang="zh-CN" sz="1600" dirty="0">
              <a:solidFill>
                <a:schemeClr val="accent1"/>
              </a:solidFill>
              <a:latin typeface="Microsoft YaHei UI" panose="020B0503020204020204" pitchFamily="34" charset="-122"/>
              <a:ea typeface="Microsoft YaHei UI" panose="020B0503020204020204" pitchFamily="34" charset="-122"/>
            </a:endParaRPr>
          </a:p>
        </p:txBody>
      </p:sp>
      <p:sp>
        <p:nvSpPr>
          <p:cNvPr id="56" name="矩形 55"/>
          <p:cNvSpPr/>
          <p:nvPr/>
        </p:nvSpPr>
        <p:spPr>
          <a:xfrm>
            <a:off x="9623037" y="2718799"/>
            <a:ext cx="2332477" cy="1215717"/>
          </a:xfrm>
          <a:prstGeom prst="rect">
            <a:avLst/>
          </a:prstGeom>
        </p:spPr>
        <p:txBody>
          <a:bodyPr wrap="square">
            <a:spAutoFit/>
          </a:bodyPr>
          <a:lstStyle/>
          <a:p>
            <a:pPr algn="ctr">
              <a:spcAft>
                <a:spcPts val="600"/>
              </a:spcAft>
            </a:pPr>
            <a:r>
              <a:rPr lang="en-US" altLang="zh-TW" b="1" dirty="0">
                <a:solidFill>
                  <a:schemeClr val="accent4">
                    <a:lumMod val="75000"/>
                  </a:schemeClr>
                </a:solidFill>
                <a:latin typeface="Microsoft YaHei UI" panose="020B0503020204020204" pitchFamily="34" charset="-122"/>
                <a:ea typeface="Microsoft YaHei UI" panose="020B0503020204020204" pitchFamily="34" charset="-122"/>
              </a:rPr>
              <a:t>Micro Need Production</a:t>
            </a:r>
            <a:r>
              <a:rPr lang="zh-TW" altLang="en-US" b="1" dirty="0">
                <a:solidFill>
                  <a:schemeClr val="accent4">
                    <a:lumMod val="75000"/>
                  </a:schemeClr>
                </a:solidFill>
                <a:latin typeface="Microsoft YaHei UI" panose="020B0503020204020204" pitchFamily="34" charset="-122"/>
                <a:ea typeface="Microsoft YaHei UI" panose="020B0503020204020204" pitchFamily="34" charset="-122"/>
              </a:rPr>
              <a:t> </a:t>
            </a:r>
            <a:r>
              <a:rPr lang="en-US" altLang="zh-TW" b="1" dirty="0">
                <a:solidFill>
                  <a:schemeClr val="accent4">
                    <a:lumMod val="75000"/>
                  </a:schemeClr>
                </a:solidFill>
                <a:latin typeface="Microsoft YaHei UI" panose="020B0503020204020204" pitchFamily="34" charset="-122"/>
                <a:ea typeface="Microsoft YaHei UI" panose="020B0503020204020204" pitchFamily="34" charset="-122"/>
              </a:rPr>
              <a:t>(Taiwan)</a:t>
            </a:r>
          </a:p>
          <a:p>
            <a:pPr algn="ctr">
              <a:spcAft>
                <a:spcPts val="600"/>
              </a:spcAft>
            </a:pPr>
            <a:r>
              <a:rPr lang="en-US" altLang="zh-TW" sz="1400" b="1" dirty="0">
                <a:latin typeface="Microsoft YaHei UI" panose="020B0503020204020204" pitchFamily="34" charset="-122"/>
                <a:ea typeface="Microsoft YaHei UI" panose="020B0503020204020204" pitchFamily="34" charset="-122"/>
              </a:rPr>
              <a:t>2020 Mass Production</a:t>
            </a:r>
            <a:endParaRPr lang="en-US" altLang="zh-CN" sz="1400" b="1" dirty="0">
              <a:latin typeface="Microsoft YaHei UI" panose="020B0503020204020204" pitchFamily="34" charset="-122"/>
              <a:ea typeface="Microsoft YaHei UI" panose="020B0503020204020204" pitchFamily="34" charset="-122"/>
            </a:endParaRPr>
          </a:p>
        </p:txBody>
      </p:sp>
      <p:sp>
        <p:nvSpPr>
          <p:cNvPr id="3" name="矩形 2">
            <a:extLst>
              <a:ext uri="{FF2B5EF4-FFF2-40B4-BE49-F238E27FC236}">
                <a16:creationId xmlns:a16="http://schemas.microsoft.com/office/drawing/2014/main" id="{3291741F-AB6F-4744-9B23-A916BAE1A6E9}"/>
              </a:ext>
            </a:extLst>
          </p:cNvPr>
          <p:cNvSpPr/>
          <p:nvPr/>
        </p:nvSpPr>
        <p:spPr>
          <a:xfrm>
            <a:off x="1089852" y="886464"/>
            <a:ext cx="10775300" cy="480131"/>
          </a:xfrm>
          <a:prstGeom prst="rect">
            <a:avLst/>
          </a:prstGeom>
        </p:spPr>
        <p:txBody>
          <a:bodyPr wrap="square">
            <a:spAutoFit/>
          </a:bodyPr>
          <a:lstStyle/>
          <a:p>
            <a:pPr>
              <a:lnSpc>
                <a:spcPct val="90000"/>
              </a:lnSpc>
              <a:spcBef>
                <a:spcPts val="1000"/>
              </a:spcBef>
            </a:pPr>
            <a:r>
              <a:rPr lang="en-US" altLang="zh-TW" sz="2800" b="1" dirty="0">
                <a:latin typeface="Microsoft YaHei UI" panose="020B0503020204020204" pitchFamily="34" charset="-122"/>
                <a:ea typeface="Microsoft YaHei UI" panose="020B0503020204020204" pitchFamily="34" charset="-122"/>
              </a:rPr>
              <a:t>(B)</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 Product Development(New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Pipeline)</a:t>
            </a:r>
          </a:p>
        </p:txBody>
      </p:sp>
      <p:sp>
        <p:nvSpPr>
          <p:cNvPr id="6" name="文字方塊 5">
            <a:extLst>
              <a:ext uri="{FF2B5EF4-FFF2-40B4-BE49-F238E27FC236}">
                <a16:creationId xmlns:a16="http://schemas.microsoft.com/office/drawing/2014/main" id="{B1500DC2-C258-4472-8E68-C077905FF6C5}"/>
              </a:ext>
            </a:extLst>
          </p:cNvPr>
          <p:cNvSpPr txBox="1"/>
          <p:nvPr/>
        </p:nvSpPr>
        <p:spPr>
          <a:xfrm>
            <a:off x="276450" y="2725696"/>
            <a:ext cx="2457928" cy="707886"/>
          </a:xfrm>
          <a:prstGeom prst="rect">
            <a:avLst/>
          </a:prstGeom>
          <a:noFill/>
        </p:spPr>
        <p:txBody>
          <a:bodyPr wrap="square" rtlCol="0">
            <a:spAutoFit/>
          </a:bodyPr>
          <a:lstStyle/>
          <a:p>
            <a:pPr algn="ctr"/>
            <a:r>
              <a:rPr lang="en-US" altLang="zh-TW" sz="2000" b="1" dirty="0">
                <a:solidFill>
                  <a:schemeClr val="accent1"/>
                </a:solidFill>
                <a:latin typeface="Microsoft YaHei UI" panose="020B0503020204020204" pitchFamily="34" charset="-122"/>
                <a:ea typeface="Microsoft YaHei UI" panose="020B0503020204020204" pitchFamily="34" charset="-122"/>
              </a:rPr>
              <a:t>Minimally invasive surgery</a:t>
            </a:r>
            <a:endParaRPr lang="zh-TW" altLang="en-US" sz="2000" b="1" dirty="0">
              <a:latin typeface="Microsoft YaHei UI" panose="020B0503020204020204" pitchFamily="34" charset="-122"/>
              <a:ea typeface="Microsoft YaHei UI" panose="020B0503020204020204" pitchFamily="34" charset="-122"/>
            </a:endParaRPr>
          </a:p>
        </p:txBody>
      </p:sp>
      <p:sp>
        <p:nvSpPr>
          <p:cNvPr id="21" name="文字方塊 20">
            <a:extLst>
              <a:ext uri="{FF2B5EF4-FFF2-40B4-BE49-F238E27FC236}">
                <a16:creationId xmlns:a16="http://schemas.microsoft.com/office/drawing/2014/main" id="{DF9B3A1C-712E-49D3-B4D2-90E5BE03440E}"/>
              </a:ext>
            </a:extLst>
          </p:cNvPr>
          <p:cNvSpPr txBox="1"/>
          <p:nvPr/>
        </p:nvSpPr>
        <p:spPr>
          <a:xfrm>
            <a:off x="998231" y="5651242"/>
            <a:ext cx="996235" cy="369332"/>
          </a:xfrm>
          <a:prstGeom prst="rect">
            <a:avLst/>
          </a:prstGeom>
          <a:noFill/>
        </p:spPr>
        <p:txBody>
          <a:bodyPr wrap="none" rtlCol="0">
            <a:spAutoFit/>
          </a:bodyPr>
          <a:lstStyle/>
          <a:p>
            <a:r>
              <a:rPr lang="en-US" altLang="zh-TW" b="1" dirty="0">
                <a:solidFill>
                  <a:schemeClr val="accent5">
                    <a:lumMod val="75000"/>
                  </a:schemeClr>
                </a:solidFill>
                <a:latin typeface="Microsoft YaHei UI" panose="020B0503020204020204" pitchFamily="34" charset="-122"/>
                <a:ea typeface="Microsoft YaHei UI" panose="020B0503020204020204" pitchFamily="34" charset="-122"/>
              </a:rPr>
              <a:t>Thread</a:t>
            </a:r>
          </a:p>
        </p:txBody>
      </p:sp>
      <p:sp>
        <p:nvSpPr>
          <p:cNvPr id="23" name="文字方塊 22">
            <a:extLst>
              <a:ext uri="{FF2B5EF4-FFF2-40B4-BE49-F238E27FC236}">
                <a16:creationId xmlns:a16="http://schemas.microsoft.com/office/drawing/2014/main" id="{2B502BE6-E42C-4ADD-85D6-FAFE652C278A}"/>
              </a:ext>
            </a:extLst>
          </p:cNvPr>
          <p:cNvSpPr txBox="1"/>
          <p:nvPr/>
        </p:nvSpPr>
        <p:spPr>
          <a:xfrm>
            <a:off x="899591" y="6234111"/>
            <a:ext cx="4979953" cy="276999"/>
          </a:xfrm>
          <a:prstGeom prst="rect">
            <a:avLst/>
          </a:prstGeom>
          <a:noFill/>
        </p:spPr>
        <p:txBody>
          <a:bodyPr wrap="none" rtlCol="0">
            <a:spAutoFit/>
          </a:bodyPr>
          <a:lstStyle/>
          <a:p>
            <a:r>
              <a:rPr lang="en-US" altLang="zh-TW" sz="1200" b="1" dirty="0">
                <a:latin typeface="Microsoft YaHei UI" panose="020B0503020204020204" pitchFamily="34" charset="-122"/>
                <a:ea typeface="Microsoft YaHei UI" panose="020B0503020204020204" pitchFamily="34" charset="-122"/>
              </a:rPr>
              <a:t>Facial Contouring          Nose</a:t>
            </a:r>
            <a:r>
              <a:rPr lang="zh-TW" altLang="en-US" sz="1200" b="1" dirty="0">
                <a:latin typeface="Microsoft YaHei UI" panose="020B0503020204020204" pitchFamily="34" charset="-122"/>
                <a:ea typeface="Microsoft YaHei UI" panose="020B0503020204020204" pitchFamily="34" charset="-122"/>
              </a:rPr>
              <a:t> </a:t>
            </a:r>
            <a:r>
              <a:rPr lang="en-US" altLang="zh-TW" sz="1200" b="1" dirty="0">
                <a:latin typeface="Microsoft YaHei UI" panose="020B0503020204020204" pitchFamily="34" charset="-122"/>
                <a:ea typeface="Microsoft YaHei UI" panose="020B0503020204020204" pitchFamily="34" charset="-122"/>
              </a:rPr>
              <a:t>Contouring</a:t>
            </a:r>
            <a:r>
              <a:rPr lang="zh-TW" altLang="en-US" sz="1200" b="1" dirty="0">
                <a:latin typeface="Microsoft YaHei UI" panose="020B0503020204020204" pitchFamily="34" charset="-122"/>
                <a:ea typeface="Microsoft YaHei UI" panose="020B0503020204020204" pitchFamily="34" charset="-122"/>
              </a:rPr>
              <a:t>  </a:t>
            </a:r>
            <a:r>
              <a:rPr lang="en-US" altLang="zh-TW" sz="1200" b="1" dirty="0">
                <a:latin typeface="Microsoft YaHei UI" panose="020B0503020204020204" pitchFamily="34" charset="-122"/>
                <a:ea typeface="Microsoft YaHei UI" panose="020B0503020204020204" pitchFamily="34" charset="-122"/>
              </a:rPr>
              <a:t>      Body Contouring</a:t>
            </a:r>
          </a:p>
        </p:txBody>
      </p:sp>
      <p:sp>
        <p:nvSpPr>
          <p:cNvPr id="24" name="文字方塊 23">
            <a:extLst>
              <a:ext uri="{FF2B5EF4-FFF2-40B4-BE49-F238E27FC236}">
                <a16:creationId xmlns:a16="http://schemas.microsoft.com/office/drawing/2014/main" id="{471F698A-457F-422B-9659-1AC537862DD7}"/>
              </a:ext>
            </a:extLst>
          </p:cNvPr>
          <p:cNvSpPr txBox="1"/>
          <p:nvPr/>
        </p:nvSpPr>
        <p:spPr>
          <a:xfrm>
            <a:off x="974431" y="5002479"/>
            <a:ext cx="1781129" cy="307777"/>
          </a:xfrm>
          <a:prstGeom prst="rect">
            <a:avLst/>
          </a:prstGeom>
          <a:noFill/>
        </p:spPr>
        <p:txBody>
          <a:bodyPr wrap="none" rtlCol="0">
            <a:spAutoFit/>
          </a:bodyPr>
          <a:lstStyle>
            <a:defPPr>
              <a:defRPr lang="zh-TW"/>
            </a:defPPr>
            <a:lvl1pPr>
              <a:defRPr sz="1400">
                <a:latin typeface="王漢宗特圓體繁" panose="02020300000000000000" pitchFamily="18" charset="-120"/>
                <a:ea typeface="王漢宗特圓體繁" panose="02020300000000000000" pitchFamily="18" charset="-120"/>
              </a:defRPr>
            </a:lvl1pPr>
          </a:lstStyle>
          <a:p>
            <a:r>
              <a:rPr lang="en-US" altLang="zh-TW" b="1" dirty="0">
                <a:latin typeface="Microsoft YaHei UI" panose="020B0503020204020204" pitchFamily="34" charset="-122"/>
                <a:ea typeface="Microsoft YaHei UI" panose="020B0503020204020204" pitchFamily="34" charset="-122"/>
              </a:rPr>
              <a:t>Body Contouring:</a:t>
            </a:r>
          </a:p>
        </p:txBody>
      </p:sp>
      <p:sp>
        <p:nvSpPr>
          <p:cNvPr id="26" name="文字方塊 25">
            <a:extLst>
              <a:ext uri="{FF2B5EF4-FFF2-40B4-BE49-F238E27FC236}">
                <a16:creationId xmlns:a16="http://schemas.microsoft.com/office/drawing/2014/main" id="{A523CC0F-3511-4E65-95F0-872F65A85342}"/>
              </a:ext>
            </a:extLst>
          </p:cNvPr>
          <p:cNvSpPr txBox="1"/>
          <p:nvPr/>
        </p:nvSpPr>
        <p:spPr>
          <a:xfrm>
            <a:off x="1884358" y="5682019"/>
            <a:ext cx="760144" cy="307777"/>
          </a:xfrm>
          <a:prstGeom prst="rect">
            <a:avLst/>
          </a:prstGeom>
          <a:noFill/>
        </p:spPr>
        <p:txBody>
          <a:bodyPr wrap="none" rtlCol="0">
            <a:spAutoFit/>
          </a:bodyPr>
          <a:lstStyle/>
          <a:p>
            <a:r>
              <a:rPr lang="en-US" altLang="zh-TW" sz="1400" b="1" dirty="0">
                <a:solidFill>
                  <a:schemeClr val="accent5">
                    <a:lumMod val="75000"/>
                  </a:schemeClr>
                </a:solidFill>
                <a:latin typeface="Microsoft YaHei UI" panose="020B0503020204020204" pitchFamily="34" charset="-122"/>
                <a:ea typeface="Microsoft YaHei UI" panose="020B0503020204020204" pitchFamily="34" charset="-122"/>
              </a:rPr>
              <a:t>(OEM)</a:t>
            </a:r>
          </a:p>
        </p:txBody>
      </p:sp>
      <p:sp>
        <p:nvSpPr>
          <p:cNvPr id="27" name="文字方塊 26">
            <a:extLst>
              <a:ext uri="{FF2B5EF4-FFF2-40B4-BE49-F238E27FC236}">
                <a16:creationId xmlns:a16="http://schemas.microsoft.com/office/drawing/2014/main" id="{CA7A9403-A1F4-4BF1-8F23-2705FC963C1F}"/>
              </a:ext>
            </a:extLst>
          </p:cNvPr>
          <p:cNvSpPr txBox="1"/>
          <p:nvPr/>
        </p:nvSpPr>
        <p:spPr>
          <a:xfrm>
            <a:off x="966901" y="4006404"/>
            <a:ext cx="1819281" cy="307777"/>
          </a:xfrm>
          <a:prstGeom prst="rect">
            <a:avLst/>
          </a:prstGeom>
          <a:noFill/>
        </p:spPr>
        <p:txBody>
          <a:bodyPr wrap="none" rtlCol="0">
            <a:spAutoFit/>
          </a:bodyPr>
          <a:lstStyle/>
          <a:p>
            <a:r>
              <a:rPr lang="en-US" altLang="zh-TW" sz="1400" b="1" dirty="0">
                <a:latin typeface="Microsoft YaHei UI" panose="020B0503020204020204" pitchFamily="34" charset="-122"/>
                <a:ea typeface="Microsoft YaHei UI" panose="020B0503020204020204" pitchFamily="34" charset="-122"/>
              </a:rPr>
              <a:t>Facial </a:t>
            </a:r>
            <a:r>
              <a:rPr lang="en-US" altLang="zh-TW" sz="1400" b="1" dirty="0" err="1">
                <a:latin typeface="Microsoft YaHei UI" panose="020B0503020204020204" pitchFamily="34" charset="-122"/>
                <a:ea typeface="Microsoft YaHei UI" panose="020B0503020204020204" pitchFamily="34" charset="-122"/>
              </a:rPr>
              <a:t>Controuing</a:t>
            </a:r>
            <a:r>
              <a:rPr lang="en-US" altLang="zh-TW" sz="1400" b="1" dirty="0">
                <a:latin typeface="Microsoft YaHei UI" panose="020B0503020204020204" pitchFamily="34" charset="-122"/>
                <a:ea typeface="Microsoft YaHei UI" panose="020B0503020204020204" pitchFamily="34" charset="-122"/>
              </a:rPr>
              <a:t>:</a:t>
            </a:r>
          </a:p>
        </p:txBody>
      </p:sp>
      <p:sp>
        <p:nvSpPr>
          <p:cNvPr id="30" name="文字方塊 29">
            <a:extLst>
              <a:ext uri="{FF2B5EF4-FFF2-40B4-BE49-F238E27FC236}">
                <a16:creationId xmlns:a16="http://schemas.microsoft.com/office/drawing/2014/main" id="{4891BF14-72EF-4B8B-8A8F-6AD6C1591589}"/>
              </a:ext>
            </a:extLst>
          </p:cNvPr>
          <p:cNvSpPr txBox="1"/>
          <p:nvPr/>
        </p:nvSpPr>
        <p:spPr>
          <a:xfrm>
            <a:off x="7275624" y="3604031"/>
            <a:ext cx="1980029" cy="338554"/>
          </a:xfrm>
          <a:prstGeom prst="rect">
            <a:avLst/>
          </a:prstGeom>
          <a:noFill/>
        </p:spPr>
        <p:txBody>
          <a:bodyPr wrap="none" rtlCol="0">
            <a:spAutoFit/>
          </a:bodyPr>
          <a:lstStyle/>
          <a:p>
            <a:r>
              <a:rPr lang="en-US" altLang="zh-TW" sz="1600" b="1" dirty="0">
                <a:solidFill>
                  <a:schemeClr val="accent2">
                    <a:lumMod val="60000"/>
                    <a:lumOff val="40000"/>
                  </a:schemeClr>
                </a:solidFill>
                <a:latin typeface="Microsoft YaHei UI" panose="020B0503020204020204" pitchFamily="34" charset="-122"/>
                <a:ea typeface="Microsoft YaHei UI" panose="020B0503020204020204" pitchFamily="34" charset="-122"/>
              </a:rPr>
              <a:t>Nutraceutical</a:t>
            </a:r>
            <a:r>
              <a:rPr lang="zh-TW" altLang="en-US" sz="1600" b="1" dirty="0">
                <a:solidFill>
                  <a:schemeClr val="accent2">
                    <a:lumMod val="60000"/>
                    <a:lumOff val="40000"/>
                  </a:schemeClr>
                </a:solidFill>
                <a:latin typeface="Microsoft YaHei UI" panose="020B0503020204020204" pitchFamily="34" charset="-122"/>
                <a:ea typeface="Microsoft YaHei UI" panose="020B0503020204020204" pitchFamily="34" charset="-122"/>
              </a:rPr>
              <a:t> </a:t>
            </a:r>
            <a:r>
              <a:rPr lang="en-US" altLang="zh-TW" sz="1600" b="1" dirty="0">
                <a:solidFill>
                  <a:schemeClr val="accent2">
                    <a:lumMod val="60000"/>
                    <a:lumOff val="40000"/>
                  </a:schemeClr>
                </a:solidFill>
                <a:latin typeface="Microsoft YaHei UI" panose="020B0503020204020204" pitchFamily="34" charset="-122"/>
                <a:ea typeface="Microsoft YaHei UI" panose="020B0503020204020204" pitchFamily="34" charset="-122"/>
              </a:rPr>
              <a:t>Bar</a:t>
            </a:r>
          </a:p>
        </p:txBody>
      </p:sp>
      <p:sp>
        <p:nvSpPr>
          <p:cNvPr id="31" name="文字方塊 30">
            <a:extLst>
              <a:ext uri="{FF2B5EF4-FFF2-40B4-BE49-F238E27FC236}">
                <a16:creationId xmlns:a16="http://schemas.microsoft.com/office/drawing/2014/main" id="{D98FB8C8-B2FB-4A54-8956-F828F04F9FFB}"/>
              </a:ext>
            </a:extLst>
          </p:cNvPr>
          <p:cNvSpPr txBox="1"/>
          <p:nvPr/>
        </p:nvSpPr>
        <p:spPr>
          <a:xfrm>
            <a:off x="1128758" y="5267037"/>
            <a:ext cx="3267073" cy="276999"/>
          </a:xfrm>
          <a:prstGeom prst="rect">
            <a:avLst/>
          </a:prstGeom>
          <a:noFill/>
        </p:spPr>
        <p:txBody>
          <a:bodyPr wrap="square" rtlCol="0">
            <a:spAutoFit/>
          </a:bodyPr>
          <a:lstStyle/>
          <a:p>
            <a:r>
              <a:rPr lang="en-US" altLang="zh-TW" sz="1200" dirty="0">
                <a:latin typeface="Microsoft YaHei UI" panose="020B0503020204020204" pitchFamily="34" charset="-122"/>
                <a:ea typeface="Microsoft YaHei UI" panose="020B0503020204020204" pitchFamily="34" charset="-122"/>
              </a:rPr>
              <a:t>Scale Up Future Planning</a:t>
            </a:r>
            <a:r>
              <a:rPr lang="zh-TW" altLang="en-US" sz="1200" dirty="0">
                <a:latin typeface="Microsoft YaHei UI" panose="020B0503020204020204" pitchFamily="34" charset="-122"/>
                <a:ea typeface="Microsoft YaHei UI" panose="020B0503020204020204" pitchFamily="34" charset="-122"/>
              </a:rPr>
              <a:t> </a:t>
            </a:r>
            <a:r>
              <a:rPr lang="en-US" altLang="zh-TW" sz="1200" dirty="0">
                <a:latin typeface="Microsoft YaHei UI" panose="020B0503020204020204" pitchFamily="34" charset="-122"/>
                <a:ea typeface="Microsoft YaHei UI" panose="020B0503020204020204" pitchFamily="34" charset="-122"/>
              </a:rPr>
              <a:t>Production</a:t>
            </a:r>
          </a:p>
        </p:txBody>
      </p:sp>
      <p:sp>
        <p:nvSpPr>
          <p:cNvPr id="33" name="文字方塊 32">
            <a:extLst>
              <a:ext uri="{FF2B5EF4-FFF2-40B4-BE49-F238E27FC236}">
                <a16:creationId xmlns:a16="http://schemas.microsoft.com/office/drawing/2014/main" id="{F7165165-31EB-41BD-8F35-5B091FC2F0FC}"/>
              </a:ext>
            </a:extLst>
          </p:cNvPr>
          <p:cNvSpPr txBox="1"/>
          <p:nvPr/>
        </p:nvSpPr>
        <p:spPr>
          <a:xfrm>
            <a:off x="6713192" y="2710153"/>
            <a:ext cx="2533781" cy="892552"/>
          </a:xfrm>
          <a:prstGeom prst="rect">
            <a:avLst/>
          </a:prstGeom>
          <a:noFill/>
        </p:spPr>
        <p:txBody>
          <a:bodyPr wrap="square" rtlCol="0">
            <a:spAutoFit/>
          </a:bodyPr>
          <a:lstStyle/>
          <a:p>
            <a:pPr algn="ctr"/>
            <a:r>
              <a:rPr lang="en-US" altLang="zh-TW" b="1" dirty="0">
                <a:solidFill>
                  <a:schemeClr val="accent2">
                    <a:lumMod val="75000"/>
                  </a:schemeClr>
                </a:solidFill>
                <a:latin typeface="Microsoft YaHei UI" panose="020B0503020204020204" pitchFamily="34" charset="-122"/>
                <a:ea typeface="Microsoft YaHei UI" panose="020B0503020204020204" pitchFamily="34" charset="-122"/>
              </a:rPr>
              <a:t>Nutraceutical Supplement</a:t>
            </a:r>
          </a:p>
          <a:p>
            <a:pPr algn="ctr"/>
            <a:r>
              <a:rPr lang="en-US" altLang="zh-TW" sz="1600" b="1" dirty="0">
                <a:latin typeface="Microsoft YaHei UI" panose="020B0503020204020204" pitchFamily="34" charset="-122"/>
                <a:ea typeface="Microsoft YaHei UI" panose="020B0503020204020204" pitchFamily="34" charset="-122"/>
              </a:rPr>
              <a:t>Nutraceutical Bar</a:t>
            </a:r>
            <a:endParaRPr lang="zh-TW" altLang="en-US" sz="1600" b="1" dirty="0">
              <a:latin typeface="Microsoft YaHei UI" panose="020B0503020204020204" pitchFamily="34" charset="-122"/>
              <a:ea typeface="Microsoft YaHei UI" panose="020B0503020204020204" pitchFamily="34" charset="-122"/>
            </a:endParaRPr>
          </a:p>
        </p:txBody>
      </p:sp>
      <p:sp>
        <p:nvSpPr>
          <p:cNvPr id="35" name="文字方塊 34">
            <a:extLst>
              <a:ext uri="{FF2B5EF4-FFF2-40B4-BE49-F238E27FC236}">
                <a16:creationId xmlns:a16="http://schemas.microsoft.com/office/drawing/2014/main" id="{EB2627EE-9264-424C-A0C5-3C71C8BA3C24}"/>
              </a:ext>
            </a:extLst>
          </p:cNvPr>
          <p:cNvSpPr txBox="1"/>
          <p:nvPr/>
        </p:nvSpPr>
        <p:spPr>
          <a:xfrm>
            <a:off x="998231" y="3489212"/>
            <a:ext cx="1023037" cy="369332"/>
          </a:xfrm>
          <a:prstGeom prst="rect">
            <a:avLst/>
          </a:prstGeom>
          <a:noFill/>
        </p:spPr>
        <p:txBody>
          <a:bodyPr wrap="none" rtlCol="0">
            <a:spAutoFit/>
          </a:bodyPr>
          <a:lstStyle/>
          <a:p>
            <a:r>
              <a:rPr lang="en-US" altLang="zh-TW" b="1" dirty="0">
                <a:solidFill>
                  <a:schemeClr val="accent5">
                    <a:lumMod val="75000"/>
                  </a:schemeClr>
                </a:solidFill>
              </a:rPr>
              <a:t>Injection</a:t>
            </a:r>
          </a:p>
        </p:txBody>
      </p:sp>
      <p:grpSp>
        <p:nvGrpSpPr>
          <p:cNvPr id="18" name="群組 17">
            <a:extLst>
              <a:ext uri="{FF2B5EF4-FFF2-40B4-BE49-F238E27FC236}">
                <a16:creationId xmlns:a16="http://schemas.microsoft.com/office/drawing/2014/main" id="{B975D5EF-A26F-4403-81BE-5AB0423A7302}"/>
              </a:ext>
            </a:extLst>
          </p:cNvPr>
          <p:cNvGrpSpPr/>
          <p:nvPr/>
        </p:nvGrpSpPr>
        <p:grpSpPr>
          <a:xfrm>
            <a:off x="7275624" y="4213573"/>
            <a:ext cx="1786195" cy="1489503"/>
            <a:chOff x="7098135" y="4213214"/>
            <a:chExt cx="1786195" cy="1489503"/>
          </a:xfrm>
        </p:grpSpPr>
        <p:sp>
          <p:nvSpPr>
            <p:cNvPr id="36" name="文字方塊 35">
              <a:extLst>
                <a:ext uri="{FF2B5EF4-FFF2-40B4-BE49-F238E27FC236}">
                  <a16:creationId xmlns:a16="http://schemas.microsoft.com/office/drawing/2014/main" id="{6775ACB6-69CC-417C-8756-7D38FE93531D}"/>
                </a:ext>
              </a:extLst>
            </p:cNvPr>
            <p:cNvSpPr txBox="1"/>
            <p:nvPr/>
          </p:nvSpPr>
          <p:spPr>
            <a:xfrm>
              <a:off x="7098135" y="5394940"/>
              <a:ext cx="1786195" cy="307777"/>
            </a:xfrm>
            <a:prstGeom prst="rect">
              <a:avLst/>
            </a:prstGeom>
            <a:noFill/>
          </p:spPr>
          <p:txBody>
            <a:bodyPr wrap="none" rtlCol="0">
              <a:spAutoFit/>
            </a:bodyPr>
            <a:lstStyle/>
            <a:p>
              <a:r>
                <a:rPr lang="en-US" altLang="zh-TW" sz="1400" dirty="0">
                  <a:latin typeface="Microsoft YaHei UI" panose="020B0503020204020204" pitchFamily="34" charset="-122"/>
                  <a:ea typeface="Microsoft YaHei UI" panose="020B0503020204020204" pitchFamily="34" charset="-122"/>
                </a:rPr>
                <a:t>Original Chocolate</a:t>
              </a:r>
            </a:p>
          </p:txBody>
        </p:sp>
        <p:sp>
          <p:nvSpPr>
            <p:cNvPr id="37" name="文字方塊 36">
              <a:extLst>
                <a:ext uri="{FF2B5EF4-FFF2-40B4-BE49-F238E27FC236}">
                  <a16:creationId xmlns:a16="http://schemas.microsoft.com/office/drawing/2014/main" id="{FBCAD218-A294-479F-96D8-71AC85528696}"/>
                </a:ext>
              </a:extLst>
            </p:cNvPr>
            <p:cNvSpPr txBox="1"/>
            <p:nvPr/>
          </p:nvSpPr>
          <p:spPr>
            <a:xfrm>
              <a:off x="7098135" y="5111854"/>
              <a:ext cx="1144672" cy="307777"/>
            </a:xfrm>
            <a:prstGeom prst="rect">
              <a:avLst/>
            </a:prstGeom>
            <a:noFill/>
          </p:spPr>
          <p:txBody>
            <a:bodyPr wrap="none" rtlCol="0">
              <a:spAutoFit/>
            </a:bodyPr>
            <a:lstStyle/>
            <a:p>
              <a:r>
                <a:rPr lang="en-US" altLang="zh-TW" sz="1400" dirty="0">
                  <a:latin typeface="Microsoft YaHei UI" panose="020B0503020204020204" pitchFamily="34" charset="-122"/>
                  <a:ea typeface="Microsoft YaHei UI" panose="020B0503020204020204" pitchFamily="34" charset="-122"/>
                </a:rPr>
                <a:t>Spicy Berry</a:t>
              </a:r>
            </a:p>
          </p:txBody>
        </p:sp>
        <p:sp>
          <p:nvSpPr>
            <p:cNvPr id="38" name="文字方塊 37">
              <a:extLst>
                <a:ext uri="{FF2B5EF4-FFF2-40B4-BE49-F238E27FC236}">
                  <a16:creationId xmlns:a16="http://schemas.microsoft.com/office/drawing/2014/main" id="{2E0D8BE2-F09D-49F7-86F8-1F0F059A39D3}"/>
                </a:ext>
              </a:extLst>
            </p:cNvPr>
            <p:cNvSpPr txBox="1"/>
            <p:nvPr/>
          </p:nvSpPr>
          <p:spPr>
            <a:xfrm>
              <a:off x="7098136" y="4804077"/>
              <a:ext cx="1615955" cy="307777"/>
            </a:xfrm>
            <a:prstGeom prst="rect">
              <a:avLst/>
            </a:prstGeom>
            <a:noFill/>
          </p:spPr>
          <p:txBody>
            <a:bodyPr wrap="none" rtlCol="0">
              <a:spAutoFit/>
            </a:bodyPr>
            <a:lstStyle/>
            <a:p>
              <a:r>
                <a:rPr lang="en-US" altLang="zh-TW" sz="1400" dirty="0">
                  <a:latin typeface="Microsoft YaHei UI" panose="020B0503020204020204" pitchFamily="34" charset="-122"/>
                  <a:ea typeface="Microsoft YaHei UI" panose="020B0503020204020204" pitchFamily="34" charset="-122"/>
                </a:rPr>
                <a:t>Sweet Chocolate</a:t>
              </a:r>
            </a:p>
          </p:txBody>
        </p:sp>
        <p:sp>
          <p:nvSpPr>
            <p:cNvPr id="39" name="文字方塊 38">
              <a:extLst>
                <a:ext uri="{FF2B5EF4-FFF2-40B4-BE49-F238E27FC236}">
                  <a16:creationId xmlns:a16="http://schemas.microsoft.com/office/drawing/2014/main" id="{4122D1F6-B646-48DD-B1C9-E99A28A5BF6C}"/>
                </a:ext>
              </a:extLst>
            </p:cNvPr>
            <p:cNvSpPr txBox="1"/>
            <p:nvPr/>
          </p:nvSpPr>
          <p:spPr>
            <a:xfrm>
              <a:off x="7098136" y="4496300"/>
              <a:ext cx="1773434" cy="307777"/>
            </a:xfrm>
            <a:prstGeom prst="rect">
              <a:avLst/>
            </a:prstGeom>
            <a:noFill/>
          </p:spPr>
          <p:txBody>
            <a:bodyPr wrap="none" rtlCol="0">
              <a:spAutoFit/>
            </a:bodyPr>
            <a:lstStyle/>
            <a:p>
              <a:r>
                <a:rPr lang="en-US" altLang="zh-TW" sz="1400" dirty="0">
                  <a:latin typeface="Microsoft YaHei UI" panose="020B0503020204020204" pitchFamily="34" charset="-122"/>
                  <a:ea typeface="Microsoft YaHei UI" panose="020B0503020204020204" pitchFamily="34" charset="-122"/>
                </a:rPr>
                <a:t>Hungarian Paprika</a:t>
              </a:r>
            </a:p>
          </p:txBody>
        </p:sp>
        <p:sp>
          <p:nvSpPr>
            <p:cNvPr id="40" name="文字方塊 39">
              <a:extLst>
                <a:ext uri="{FF2B5EF4-FFF2-40B4-BE49-F238E27FC236}">
                  <a16:creationId xmlns:a16="http://schemas.microsoft.com/office/drawing/2014/main" id="{60C86031-8469-4D8F-9F20-0A1D25847F47}"/>
                </a:ext>
              </a:extLst>
            </p:cNvPr>
            <p:cNvSpPr txBox="1"/>
            <p:nvPr/>
          </p:nvSpPr>
          <p:spPr>
            <a:xfrm>
              <a:off x="7098135" y="4213214"/>
              <a:ext cx="869149" cy="307777"/>
            </a:xfrm>
            <a:prstGeom prst="rect">
              <a:avLst/>
            </a:prstGeom>
            <a:noFill/>
          </p:spPr>
          <p:txBody>
            <a:bodyPr wrap="none" rtlCol="0">
              <a:spAutoFit/>
            </a:bodyPr>
            <a:lstStyle/>
            <a:p>
              <a:r>
                <a:rPr lang="en-US" altLang="zh-TW" sz="1400" dirty="0">
                  <a:latin typeface="Microsoft YaHei UI" panose="020B0503020204020204" pitchFamily="34" charset="-122"/>
                  <a:ea typeface="Microsoft YaHei UI" panose="020B0503020204020204" pitchFamily="34" charset="-122"/>
                </a:rPr>
                <a:t>Original</a:t>
              </a:r>
            </a:p>
          </p:txBody>
        </p:sp>
      </p:grpSp>
      <p:sp>
        <p:nvSpPr>
          <p:cNvPr id="41" name="文字方塊 40">
            <a:extLst>
              <a:ext uri="{FF2B5EF4-FFF2-40B4-BE49-F238E27FC236}">
                <a16:creationId xmlns:a16="http://schemas.microsoft.com/office/drawing/2014/main" id="{E65BFE56-C71C-4BC8-9E6C-EB88B7518C10}"/>
              </a:ext>
            </a:extLst>
          </p:cNvPr>
          <p:cNvSpPr txBox="1"/>
          <p:nvPr/>
        </p:nvSpPr>
        <p:spPr>
          <a:xfrm>
            <a:off x="1938731" y="3409790"/>
            <a:ext cx="1939570" cy="646331"/>
          </a:xfrm>
          <a:prstGeom prst="rect">
            <a:avLst/>
          </a:prstGeom>
          <a:noFill/>
        </p:spPr>
        <p:txBody>
          <a:bodyPr wrap="square" rtlCol="0">
            <a:spAutoFit/>
          </a:bodyPr>
          <a:lstStyle/>
          <a:p>
            <a:r>
              <a:rPr lang="en-US" altLang="zh-TW" sz="1200" b="1" dirty="0">
                <a:solidFill>
                  <a:schemeClr val="accent5">
                    <a:lumMod val="75000"/>
                  </a:schemeClr>
                </a:solidFill>
                <a:latin typeface="Microsoft YaHei UI" panose="020B0503020204020204" pitchFamily="34" charset="-122"/>
                <a:ea typeface="Microsoft YaHei UI" panose="020B0503020204020204" pitchFamily="34" charset="-122"/>
              </a:rPr>
              <a:t>Scale Up</a:t>
            </a:r>
          </a:p>
          <a:p>
            <a:r>
              <a:rPr lang="en-US" altLang="zh-TW" sz="1200" b="1" dirty="0">
                <a:solidFill>
                  <a:schemeClr val="accent5">
                    <a:lumMod val="75000"/>
                  </a:schemeClr>
                </a:solidFill>
                <a:latin typeface="Microsoft YaHei UI" panose="020B0503020204020204" pitchFamily="34" charset="-122"/>
                <a:ea typeface="Microsoft YaHei UI" panose="020B0503020204020204" pitchFamily="34" charset="-122"/>
              </a:rPr>
              <a:t>Future Planning</a:t>
            </a:r>
            <a:r>
              <a:rPr lang="zh-TW" altLang="en-US" sz="1200" b="1" dirty="0">
                <a:solidFill>
                  <a:schemeClr val="accent5">
                    <a:lumMod val="75000"/>
                  </a:schemeClr>
                </a:solidFill>
                <a:latin typeface="Microsoft YaHei UI" panose="020B0503020204020204" pitchFamily="34" charset="-122"/>
                <a:ea typeface="Microsoft YaHei UI" panose="020B0503020204020204" pitchFamily="34" charset="-122"/>
              </a:rPr>
              <a:t> </a:t>
            </a:r>
            <a:r>
              <a:rPr lang="en-US" altLang="zh-TW" sz="1200" b="1" dirty="0">
                <a:solidFill>
                  <a:schemeClr val="accent5">
                    <a:lumMod val="75000"/>
                  </a:schemeClr>
                </a:solidFill>
                <a:latin typeface="Microsoft YaHei UI" panose="020B0503020204020204" pitchFamily="34" charset="-122"/>
                <a:ea typeface="Microsoft YaHei UI" panose="020B0503020204020204" pitchFamily="34" charset="-122"/>
              </a:rPr>
              <a:t>Production</a:t>
            </a:r>
          </a:p>
        </p:txBody>
      </p:sp>
      <p:grpSp>
        <p:nvGrpSpPr>
          <p:cNvPr id="12" name="群組 11">
            <a:extLst>
              <a:ext uri="{FF2B5EF4-FFF2-40B4-BE49-F238E27FC236}">
                <a16:creationId xmlns:a16="http://schemas.microsoft.com/office/drawing/2014/main" id="{651096FD-9967-4170-9822-0EC3B7B77099}"/>
              </a:ext>
            </a:extLst>
          </p:cNvPr>
          <p:cNvGrpSpPr/>
          <p:nvPr/>
        </p:nvGrpSpPr>
        <p:grpSpPr>
          <a:xfrm>
            <a:off x="928148" y="1585892"/>
            <a:ext cx="7545710" cy="2444357"/>
            <a:chOff x="1824933" y="2188545"/>
            <a:chExt cx="7545710" cy="2444357"/>
          </a:xfrm>
        </p:grpSpPr>
        <p:sp>
          <p:nvSpPr>
            <p:cNvPr id="63" name="椭圆 62"/>
            <p:cNvSpPr/>
            <p:nvPr/>
          </p:nvSpPr>
          <p:spPr>
            <a:xfrm>
              <a:off x="1824933" y="2188545"/>
              <a:ext cx="1147322" cy="1147322"/>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098" name="Picture 2" descr="「Micro Needle ICON」的圖片搜尋結果">
              <a:extLst>
                <a:ext uri="{FF2B5EF4-FFF2-40B4-BE49-F238E27FC236}">
                  <a16:creationId xmlns:a16="http://schemas.microsoft.com/office/drawing/2014/main" id="{F4A198E6-AF3A-4205-9F9A-3C46A3A03E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5543" y="2381634"/>
              <a:ext cx="761144" cy="76114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群組 4">
              <a:extLst>
                <a:ext uri="{FF2B5EF4-FFF2-40B4-BE49-F238E27FC236}">
                  <a16:creationId xmlns:a16="http://schemas.microsoft.com/office/drawing/2014/main" id="{BB7DD74B-D2B6-4FBE-BB12-F6DA73F033D4}"/>
                </a:ext>
              </a:extLst>
            </p:cNvPr>
            <p:cNvGrpSpPr/>
            <p:nvPr/>
          </p:nvGrpSpPr>
          <p:grpSpPr>
            <a:xfrm>
              <a:off x="5081928" y="2191479"/>
              <a:ext cx="1147322" cy="1147322"/>
              <a:chOff x="5140651" y="2484352"/>
              <a:chExt cx="1147322" cy="1147322"/>
            </a:xfrm>
          </p:grpSpPr>
          <p:sp>
            <p:nvSpPr>
              <p:cNvPr id="68" name="椭圆 67"/>
              <p:cNvSpPr/>
              <p:nvPr/>
            </p:nvSpPr>
            <p:spPr>
              <a:xfrm>
                <a:off x="5140651" y="2484352"/>
                <a:ext cx="1147322" cy="114732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100" name="Picture 4" descr="「MicroNeedle ICON」的圖片搜尋結果">
                <a:extLst>
                  <a:ext uri="{FF2B5EF4-FFF2-40B4-BE49-F238E27FC236}">
                    <a16:creationId xmlns:a16="http://schemas.microsoft.com/office/drawing/2014/main" id="{4D1CDE0C-AABF-48A5-873F-1D687E2C17B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2337" y="2514840"/>
                <a:ext cx="1085636" cy="1085636"/>
              </a:xfrm>
              <a:prstGeom prst="rect">
                <a:avLst/>
              </a:prstGeom>
              <a:noFill/>
              <a:extLst>
                <a:ext uri="{909E8E84-426E-40DD-AFC4-6F175D3DCCD1}">
                  <a14:hiddenFill xmlns:a14="http://schemas.microsoft.com/office/drawing/2010/main">
                    <a:solidFill>
                      <a:srgbClr val="FFFFFF"/>
                    </a:solidFill>
                  </a14:hiddenFill>
                </a:ext>
              </a:extLst>
            </p:spPr>
          </p:pic>
        </p:grpSp>
        <p:sp>
          <p:nvSpPr>
            <p:cNvPr id="58" name="椭圆 57"/>
            <p:cNvSpPr/>
            <p:nvPr/>
          </p:nvSpPr>
          <p:spPr>
            <a:xfrm>
              <a:off x="8223321" y="2220845"/>
              <a:ext cx="1147322" cy="114732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074" name="Picture 2" descr="Energy bar - Free food icons">
              <a:extLst>
                <a:ext uri="{FF2B5EF4-FFF2-40B4-BE49-F238E27FC236}">
                  <a16:creationId xmlns:a16="http://schemas.microsoft.com/office/drawing/2014/main" id="{DAF174CF-7F03-4AEF-B0C4-0BAB340C7F1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92835" y="4200902"/>
              <a:ext cx="432000" cy="432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群組 12">
            <a:extLst>
              <a:ext uri="{FF2B5EF4-FFF2-40B4-BE49-F238E27FC236}">
                <a16:creationId xmlns:a16="http://schemas.microsoft.com/office/drawing/2014/main" id="{040D1EC1-7128-4A9B-B09B-90429A10A367}"/>
              </a:ext>
            </a:extLst>
          </p:cNvPr>
          <p:cNvGrpSpPr/>
          <p:nvPr/>
        </p:nvGrpSpPr>
        <p:grpSpPr>
          <a:xfrm>
            <a:off x="10122200" y="1581078"/>
            <a:ext cx="1147322" cy="1147322"/>
            <a:chOff x="10255369" y="1926677"/>
            <a:chExt cx="1147322" cy="1147322"/>
          </a:xfrm>
        </p:grpSpPr>
        <p:sp>
          <p:nvSpPr>
            <p:cNvPr id="44" name="椭圆 57">
              <a:extLst>
                <a:ext uri="{FF2B5EF4-FFF2-40B4-BE49-F238E27FC236}">
                  <a16:creationId xmlns:a16="http://schemas.microsoft.com/office/drawing/2014/main" id="{81F179FB-EDD9-4148-99DC-6026DBEE54E9}"/>
                </a:ext>
              </a:extLst>
            </p:cNvPr>
            <p:cNvSpPr/>
            <p:nvPr/>
          </p:nvSpPr>
          <p:spPr>
            <a:xfrm>
              <a:off x="10255369" y="1926677"/>
              <a:ext cx="1147322" cy="114732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45" name="Picture 6" descr="「FACTORY ICON」的圖片搜尋結果">
              <a:extLst>
                <a:ext uri="{FF2B5EF4-FFF2-40B4-BE49-F238E27FC236}">
                  <a16:creationId xmlns:a16="http://schemas.microsoft.com/office/drawing/2014/main" id="{9C017A4D-DB13-4830-9EFE-ACAA6EC97AD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79280" y="2119766"/>
              <a:ext cx="699499" cy="69949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群組 16">
            <a:extLst>
              <a:ext uri="{FF2B5EF4-FFF2-40B4-BE49-F238E27FC236}">
                <a16:creationId xmlns:a16="http://schemas.microsoft.com/office/drawing/2014/main" id="{18415149-3593-4E62-A23C-3E73C5730AB7}"/>
              </a:ext>
            </a:extLst>
          </p:cNvPr>
          <p:cNvGrpSpPr/>
          <p:nvPr/>
        </p:nvGrpSpPr>
        <p:grpSpPr>
          <a:xfrm>
            <a:off x="424622" y="3404387"/>
            <a:ext cx="540000" cy="540000"/>
            <a:chOff x="398056" y="3700612"/>
            <a:chExt cx="540000" cy="540000"/>
          </a:xfrm>
        </p:grpSpPr>
        <p:sp>
          <p:nvSpPr>
            <p:cNvPr id="48" name="椭圆 65">
              <a:extLst>
                <a:ext uri="{FF2B5EF4-FFF2-40B4-BE49-F238E27FC236}">
                  <a16:creationId xmlns:a16="http://schemas.microsoft.com/office/drawing/2014/main" id="{062EB42A-2D7F-433C-9F23-0AE7B03F7058}"/>
                </a:ext>
              </a:extLst>
            </p:cNvPr>
            <p:cNvSpPr/>
            <p:nvPr/>
          </p:nvSpPr>
          <p:spPr>
            <a:xfrm>
              <a:off x="398056" y="3700612"/>
              <a:ext cx="540000" cy="54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pic>
          <p:nvPicPr>
            <p:cNvPr id="3076" name="Picture 4" descr="Injectable, injection, poison, syringe, toxic icon">
              <a:extLst>
                <a:ext uri="{FF2B5EF4-FFF2-40B4-BE49-F238E27FC236}">
                  <a16:creationId xmlns:a16="http://schemas.microsoft.com/office/drawing/2014/main" id="{47C18BD5-981E-4AD3-B9BD-C6081ACC5FC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6999" y="3770540"/>
              <a:ext cx="369602" cy="369602"/>
            </a:xfrm>
            <a:prstGeom prst="rect">
              <a:avLst/>
            </a:prstGeom>
            <a:noFill/>
            <a:extLst>
              <a:ext uri="{909E8E84-426E-40DD-AFC4-6F175D3DCCD1}">
                <a14:hiddenFill xmlns:a14="http://schemas.microsoft.com/office/drawing/2010/main">
                  <a:solidFill>
                    <a:srgbClr val="FFFFFF"/>
                  </a:solidFill>
                </a14:hiddenFill>
              </a:ext>
            </a:extLst>
          </p:spPr>
        </p:pic>
      </p:grpSp>
      <p:sp>
        <p:nvSpPr>
          <p:cNvPr id="50" name="椭圆 65">
            <a:extLst>
              <a:ext uri="{FF2B5EF4-FFF2-40B4-BE49-F238E27FC236}">
                <a16:creationId xmlns:a16="http://schemas.microsoft.com/office/drawing/2014/main" id="{406ED68E-F741-4181-BAE4-EBEE3700C4B5}"/>
              </a:ext>
            </a:extLst>
          </p:cNvPr>
          <p:cNvSpPr/>
          <p:nvPr/>
        </p:nvSpPr>
        <p:spPr>
          <a:xfrm>
            <a:off x="608366" y="4087723"/>
            <a:ext cx="180000" cy="18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1" dirty="0">
              <a:latin typeface="Microsoft YaHei UI" panose="020B0503020204020204" pitchFamily="34" charset="-122"/>
              <a:ea typeface="Microsoft YaHei UI" panose="020B0503020204020204" pitchFamily="34" charset="-122"/>
            </a:endParaRPr>
          </a:p>
        </p:txBody>
      </p:sp>
      <p:sp>
        <p:nvSpPr>
          <p:cNvPr id="51" name="椭圆 65">
            <a:extLst>
              <a:ext uri="{FF2B5EF4-FFF2-40B4-BE49-F238E27FC236}">
                <a16:creationId xmlns:a16="http://schemas.microsoft.com/office/drawing/2014/main" id="{6C8FB714-8813-424F-8D40-FBD874ED5515}"/>
              </a:ext>
            </a:extLst>
          </p:cNvPr>
          <p:cNvSpPr/>
          <p:nvPr/>
        </p:nvSpPr>
        <p:spPr>
          <a:xfrm>
            <a:off x="608366" y="5072659"/>
            <a:ext cx="180000" cy="18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1" dirty="0">
              <a:latin typeface="Microsoft YaHei UI" panose="020B0503020204020204" pitchFamily="34" charset="-122"/>
              <a:ea typeface="Microsoft YaHei UI" panose="020B0503020204020204" pitchFamily="34" charset="-122"/>
            </a:endParaRPr>
          </a:p>
        </p:txBody>
      </p:sp>
      <p:sp>
        <p:nvSpPr>
          <p:cNvPr id="53" name="椭圆 65">
            <a:extLst>
              <a:ext uri="{FF2B5EF4-FFF2-40B4-BE49-F238E27FC236}">
                <a16:creationId xmlns:a16="http://schemas.microsoft.com/office/drawing/2014/main" id="{A1F43AAE-A1A0-41E3-80F3-C7102EBAD854}"/>
              </a:ext>
            </a:extLst>
          </p:cNvPr>
          <p:cNvSpPr/>
          <p:nvPr/>
        </p:nvSpPr>
        <p:spPr>
          <a:xfrm>
            <a:off x="426901" y="5561061"/>
            <a:ext cx="540000" cy="54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pic>
        <p:nvPicPr>
          <p:cNvPr id="3078" name="Picture 6" descr="V Soft Lift | Index | V Soft Line">
            <a:extLst>
              <a:ext uri="{FF2B5EF4-FFF2-40B4-BE49-F238E27FC236}">
                <a16:creationId xmlns:a16="http://schemas.microsoft.com/office/drawing/2014/main" id="{27EACBC1-DBDB-4884-BF0A-08313E11ED78}"/>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15951" y="5518192"/>
            <a:ext cx="615224" cy="615224"/>
          </a:xfrm>
          <a:prstGeom prst="rect">
            <a:avLst/>
          </a:prstGeom>
          <a:noFill/>
          <a:extLst>
            <a:ext uri="{909E8E84-426E-40DD-AFC4-6F175D3DCCD1}">
              <a14:hiddenFill xmlns:a14="http://schemas.microsoft.com/office/drawing/2010/main">
                <a:solidFill>
                  <a:srgbClr val="FFFFFF"/>
                </a:solidFill>
              </a14:hiddenFill>
            </a:ext>
          </a:extLst>
        </p:spPr>
      </p:pic>
      <p:sp>
        <p:nvSpPr>
          <p:cNvPr id="55" name="椭圆 65">
            <a:extLst>
              <a:ext uri="{FF2B5EF4-FFF2-40B4-BE49-F238E27FC236}">
                <a16:creationId xmlns:a16="http://schemas.microsoft.com/office/drawing/2014/main" id="{61F5C193-EC1C-48C8-AEA0-96FB4B6BC935}"/>
              </a:ext>
            </a:extLst>
          </p:cNvPr>
          <p:cNvSpPr/>
          <p:nvPr/>
        </p:nvSpPr>
        <p:spPr>
          <a:xfrm>
            <a:off x="593201" y="6276060"/>
            <a:ext cx="180000" cy="18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57" name="椭圆 65">
            <a:extLst>
              <a:ext uri="{FF2B5EF4-FFF2-40B4-BE49-F238E27FC236}">
                <a16:creationId xmlns:a16="http://schemas.microsoft.com/office/drawing/2014/main" id="{E9825BF2-EE8D-40EB-81FC-8243CE4977C2}"/>
              </a:ext>
            </a:extLst>
          </p:cNvPr>
          <p:cNvSpPr/>
          <p:nvPr/>
        </p:nvSpPr>
        <p:spPr>
          <a:xfrm>
            <a:off x="2548882" y="6266350"/>
            <a:ext cx="180000" cy="18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59" name="椭圆 65">
            <a:extLst>
              <a:ext uri="{FF2B5EF4-FFF2-40B4-BE49-F238E27FC236}">
                <a16:creationId xmlns:a16="http://schemas.microsoft.com/office/drawing/2014/main" id="{E3C4EDB3-7338-469F-A1E3-243B67727A94}"/>
              </a:ext>
            </a:extLst>
          </p:cNvPr>
          <p:cNvSpPr/>
          <p:nvPr/>
        </p:nvSpPr>
        <p:spPr>
          <a:xfrm>
            <a:off x="4232821" y="6266350"/>
            <a:ext cx="180000" cy="18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pic>
        <p:nvPicPr>
          <p:cNvPr id="3080" name="Picture 8" descr="Functional foods - Free food and restaurant icons">
            <a:extLst>
              <a:ext uri="{FF2B5EF4-FFF2-40B4-BE49-F238E27FC236}">
                <a16:creationId xmlns:a16="http://schemas.microsoft.com/office/drawing/2014/main" id="{CD348843-57C8-440D-85C5-36A777C04EE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468534" y="1762461"/>
            <a:ext cx="784556" cy="784556"/>
          </a:xfrm>
          <a:prstGeom prst="rect">
            <a:avLst/>
          </a:prstGeom>
          <a:noFill/>
          <a:extLst>
            <a:ext uri="{909E8E84-426E-40DD-AFC4-6F175D3DCCD1}">
              <a14:hiddenFill xmlns:a14="http://schemas.microsoft.com/office/drawing/2010/main">
                <a:solidFill>
                  <a:srgbClr val="FFFFFF"/>
                </a:solidFill>
              </a14:hiddenFill>
            </a:ext>
          </a:extLst>
        </p:spPr>
      </p:pic>
      <p:sp>
        <p:nvSpPr>
          <p:cNvPr id="64" name="îŝḷîḓé-Freeform: Shape 8">
            <a:extLst>
              <a:ext uri="{FF2B5EF4-FFF2-40B4-BE49-F238E27FC236}">
                <a16:creationId xmlns:a16="http://schemas.microsoft.com/office/drawing/2014/main" id="{BE96E7F3-D188-45BE-9484-B31E7016C2D1}"/>
              </a:ext>
            </a:extLst>
          </p:cNvPr>
          <p:cNvSpPr>
            <a:spLocks/>
          </p:cNvSpPr>
          <p:nvPr/>
        </p:nvSpPr>
        <p:spPr bwMode="auto">
          <a:xfrm>
            <a:off x="311175" y="234396"/>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3"/>
                  <a:pt x="2881" y="3190"/>
                </a:cubicBezTo>
                <a:cubicBezTo>
                  <a:pt x="-961" y="7445"/>
                  <a:pt x="-961" y="14344"/>
                  <a:pt x="2881" y="18598"/>
                </a:cubicBezTo>
                <a:cubicBezTo>
                  <a:pt x="4337" y="20210"/>
                  <a:pt x="6134" y="21209"/>
                  <a:pt x="8016" y="21600"/>
                </a:cubicBezTo>
                <a:cubicBezTo>
                  <a:pt x="8154" y="20857"/>
                  <a:pt x="8137" y="20064"/>
                  <a:pt x="8049" y="19309"/>
                </a:cubicBezTo>
                <a:cubicBezTo>
                  <a:pt x="7981" y="18720"/>
                  <a:pt x="7552" y="18189"/>
                  <a:pt x="7389" y="17614"/>
                </a:cubicBezTo>
                <a:cubicBezTo>
                  <a:pt x="7066" y="16467"/>
                  <a:pt x="6898" y="15510"/>
                  <a:pt x="6898" y="14297"/>
                </a:cubicBezTo>
                <a:cubicBezTo>
                  <a:pt x="6898" y="13719"/>
                  <a:pt x="6390" y="12905"/>
                  <a:pt x="7171" y="12234"/>
                </a:cubicBezTo>
                <a:cubicBezTo>
                  <a:pt x="7405" y="12033"/>
                  <a:pt x="7717" y="12156"/>
                  <a:pt x="7748" y="11802"/>
                </a:cubicBezTo>
                <a:cubicBezTo>
                  <a:pt x="7766" y="11598"/>
                  <a:pt x="7754" y="11382"/>
                  <a:pt x="7709" y="11184"/>
                </a:cubicBezTo>
                <a:cubicBezTo>
                  <a:pt x="7551" y="10484"/>
                  <a:pt x="7369" y="9823"/>
                  <a:pt x="7288" y="9106"/>
                </a:cubicBezTo>
                <a:cubicBezTo>
                  <a:pt x="7219" y="8496"/>
                  <a:pt x="7152" y="7823"/>
                  <a:pt x="7018" y="7227"/>
                </a:cubicBezTo>
                <a:cubicBezTo>
                  <a:pt x="6929" y="6833"/>
                  <a:pt x="6938" y="5868"/>
                  <a:pt x="7574" y="6099"/>
                </a:cubicBezTo>
                <a:cubicBezTo>
                  <a:pt x="8112" y="6295"/>
                  <a:pt x="8202" y="7091"/>
                  <a:pt x="8237" y="7613"/>
                </a:cubicBezTo>
                <a:cubicBezTo>
                  <a:pt x="8321" y="8873"/>
                  <a:pt x="8637" y="10157"/>
                  <a:pt x="9011" y="11356"/>
                </a:cubicBezTo>
                <a:cubicBezTo>
                  <a:pt x="9365" y="11088"/>
                  <a:pt x="9136" y="10567"/>
                  <a:pt x="9154" y="10200"/>
                </a:cubicBezTo>
                <a:cubicBezTo>
                  <a:pt x="9177" y="9704"/>
                  <a:pt x="9200" y="9216"/>
                  <a:pt x="9232" y="8724"/>
                </a:cubicBezTo>
                <a:cubicBezTo>
                  <a:pt x="9272" y="8096"/>
                  <a:pt x="9103" y="7497"/>
                  <a:pt x="9193" y="6859"/>
                </a:cubicBezTo>
                <a:cubicBezTo>
                  <a:pt x="9254" y="6428"/>
                  <a:pt x="9119" y="5797"/>
                  <a:pt x="9432" y="5449"/>
                </a:cubicBezTo>
                <a:cubicBezTo>
                  <a:pt x="9728" y="5121"/>
                  <a:pt x="10265" y="5332"/>
                  <a:pt x="10372" y="5757"/>
                </a:cubicBezTo>
                <a:cubicBezTo>
                  <a:pt x="10522" y="6349"/>
                  <a:pt x="10388" y="7074"/>
                  <a:pt x="10370" y="7676"/>
                </a:cubicBezTo>
                <a:cubicBezTo>
                  <a:pt x="10349" y="8368"/>
                  <a:pt x="10560" y="9005"/>
                  <a:pt x="10560" y="9696"/>
                </a:cubicBezTo>
                <a:cubicBezTo>
                  <a:pt x="10560" y="10149"/>
                  <a:pt x="10351" y="10721"/>
                  <a:pt x="10609" y="11135"/>
                </a:cubicBezTo>
                <a:cubicBezTo>
                  <a:pt x="11006" y="10952"/>
                  <a:pt x="10975" y="10063"/>
                  <a:pt x="11079" y="9653"/>
                </a:cubicBezTo>
                <a:cubicBezTo>
                  <a:pt x="11169" y="9299"/>
                  <a:pt x="11287" y="9000"/>
                  <a:pt x="11337" y="8629"/>
                </a:cubicBezTo>
                <a:cubicBezTo>
                  <a:pt x="11370" y="8376"/>
                  <a:pt x="11464" y="8074"/>
                  <a:pt x="11464" y="7791"/>
                </a:cubicBezTo>
                <a:cubicBezTo>
                  <a:pt x="11464" y="7264"/>
                  <a:pt x="11488" y="6489"/>
                  <a:pt x="11843" y="6071"/>
                </a:cubicBezTo>
                <a:cubicBezTo>
                  <a:pt x="12136" y="5726"/>
                  <a:pt x="12824" y="5844"/>
                  <a:pt x="12916" y="6347"/>
                </a:cubicBezTo>
                <a:cubicBezTo>
                  <a:pt x="13046" y="7049"/>
                  <a:pt x="12637" y="7834"/>
                  <a:pt x="12597" y="8539"/>
                </a:cubicBezTo>
                <a:cubicBezTo>
                  <a:pt x="12556" y="9246"/>
                  <a:pt x="12525" y="9868"/>
                  <a:pt x="12308" y="10551"/>
                </a:cubicBezTo>
                <a:cubicBezTo>
                  <a:pt x="11919" y="11778"/>
                  <a:pt x="12431" y="13033"/>
                  <a:pt x="12225" y="14280"/>
                </a:cubicBezTo>
                <a:cubicBezTo>
                  <a:pt x="12091" y="15095"/>
                  <a:pt x="12382" y="15825"/>
                  <a:pt x="12256" y="16699"/>
                </a:cubicBezTo>
                <a:cubicBezTo>
                  <a:pt x="12204" y="17063"/>
                  <a:pt x="12041" y="17402"/>
                  <a:pt x="11916" y="17744"/>
                </a:cubicBezTo>
                <a:cubicBezTo>
                  <a:pt x="11833" y="17969"/>
                  <a:pt x="11607" y="18118"/>
                  <a:pt x="11607" y="18363"/>
                </a:cubicBezTo>
                <a:cubicBezTo>
                  <a:pt x="11607" y="19161"/>
                  <a:pt x="11789" y="19938"/>
                  <a:pt x="11781" y="20728"/>
                </a:cubicBezTo>
                <a:cubicBezTo>
                  <a:pt x="11778" y="21016"/>
                  <a:pt x="11753" y="21300"/>
                  <a:pt x="11734" y="21585"/>
                </a:cubicBezTo>
                <a:cubicBezTo>
                  <a:pt x="13589" y="21184"/>
                  <a:pt x="15359" y="20189"/>
                  <a:pt x="16796" y="18598"/>
                </a:cubicBezTo>
                <a:cubicBezTo>
                  <a:pt x="20638" y="14344"/>
                  <a:pt x="20638" y="7445"/>
                  <a:pt x="16796" y="3190"/>
                </a:cubicBezTo>
                <a:cubicBezTo>
                  <a:pt x="14875" y="1063"/>
                  <a:pt x="12358" y="0"/>
                  <a:pt x="9840" y="0"/>
                </a:cubicBezTo>
                <a:close/>
              </a:path>
            </a:pathLst>
          </a:custGeom>
          <a:solidFill>
            <a:schemeClr val="accent5">
              <a:lumMod val="75000"/>
            </a:schemeClr>
          </a:solidFill>
          <a:ln>
            <a:noFill/>
          </a:ln>
          <a:effectLst/>
        </p:spPr>
        <p:txBody>
          <a:bodyPr anchor="ctr"/>
          <a:lstStyle/>
          <a:p>
            <a:pPr algn="ctr"/>
            <a:endParaRPr dirty="0"/>
          </a:p>
        </p:txBody>
      </p:sp>
      <p:sp>
        <p:nvSpPr>
          <p:cNvPr id="65" name="文字方塊 64">
            <a:extLst>
              <a:ext uri="{FF2B5EF4-FFF2-40B4-BE49-F238E27FC236}">
                <a16:creationId xmlns:a16="http://schemas.microsoft.com/office/drawing/2014/main" id="{F93794AF-D92E-4389-8D0B-A8E2BE00BF71}"/>
              </a:ext>
            </a:extLst>
          </p:cNvPr>
          <p:cNvSpPr txBox="1"/>
          <p:nvPr/>
        </p:nvSpPr>
        <p:spPr>
          <a:xfrm>
            <a:off x="7263220" y="3877467"/>
            <a:ext cx="760144" cy="307777"/>
          </a:xfrm>
          <a:prstGeom prst="rect">
            <a:avLst/>
          </a:prstGeom>
          <a:noFill/>
        </p:spPr>
        <p:txBody>
          <a:bodyPr wrap="none" rtlCol="0">
            <a:spAutoFit/>
          </a:bodyPr>
          <a:lstStyle/>
          <a:p>
            <a:r>
              <a:rPr lang="en-US" altLang="zh-TW" sz="1400" b="1" dirty="0">
                <a:solidFill>
                  <a:schemeClr val="accent2">
                    <a:lumMod val="60000"/>
                    <a:lumOff val="40000"/>
                  </a:schemeClr>
                </a:solidFill>
                <a:latin typeface="Microsoft YaHei UI" panose="020B0503020204020204" pitchFamily="34" charset="-122"/>
                <a:ea typeface="Microsoft YaHei UI" panose="020B0503020204020204" pitchFamily="34" charset="-122"/>
              </a:rPr>
              <a:t>(OEM)</a:t>
            </a:r>
          </a:p>
        </p:txBody>
      </p:sp>
      <p:sp>
        <p:nvSpPr>
          <p:cNvPr id="52" name="標題 1">
            <a:extLst>
              <a:ext uri="{FF2B5EF4-FFF2-40B4-BE49-F238E27FC236}">
                <a16:creationId xmlns:a16="http://schemas.microsoft.com/office/drawing/2014/main" id="{D24EEB14-8037-4050-8855-FEB48A1016F5}"/>
              </a:ext>
            </a:extLst>
          </p:cNvPr>
          <p:cNvSpPr>
            <a:spLocks noGrp="1"/>
          </p:cNvSpPr>
          <p:nvPr>
            <p:ph type="title"/>
          </p:nvPr>
        </p:nvSpPr>
        <p:spPr>
          <a:xfrm>
            <a:off x="1121185" y="258155"/>
            <a:ext cx="8788441" cy="738569"/>
          </a:xfrm>
        </p:spPr>
        <p:txBody>
          <a:bodyPr>
            <a:normAutofit fontScale="90000"/>
          </a:bodyPr>
          <a:lstStyle/>
          <a:p>
            <a:r>
              <a:rPr lang="en-US" altLang="zh-TW" sz="4000" b="1" dirty="0">
                <a:solidFill>
                  <a:schemeClr val="accent5">
                    <a:lumMod val="75000"/>
                  </a:schemeClr>
                </a:solidFill>
                <a:latin typeface="Microsoft YaHei UI" panose="020B0503020204020204" pitchFamily="34" charset="-122"/>
                <a:ea typeface="Microsoft YaHei UI" panose="020B0503020204020204" pitchFamily="34" charset="-122"/>
              </a:rPr>
              <a:t>Innovative Aesthetic Business Unit</a:t>
            </a:r>
            <a:endParaRPr lang="zh-TW" altLang="en-US" sz="4000" b="1" dirty="0">
              <a:solidFill>
                <a:schemeClr val="accent5">
                  <a:lumMod val="75000"/>
                </a:schemeClr>
              </a:solidFill>
              <a:latin typeface="Microsoft YaHei UI" panose="020B0503020204020204" pitchFamily="34" charset="-122"/>
              <a:ea typeface="Microsoft YaHei UI" panose="020B0503020204020204" pitchFamily="34" charset="-122"/>
            </a:endParaRPr>
          </a:p>
        </p:txBody>
      </p:sp>
    </p:spTree>
    <p:custDataLst>
      <p:tags r:id="rId1"/>
    </p:custDataLst>
    <p:extLst>
      <p:ext uri="{BB962C8B-B14F-4D97-AF65-F5344CB8AC3E}">
        <p14:creationId xmlns:p14="http://schemas.microsoft.com/office/powerpoint/2010/main" val="267160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66"/>
                                        </p:tgtEl>
                                        <p:attrNameLst>
                                          <p:attrName>style.visibility</p:attrName>
                                        </p:attrNameLst>
                                      </p:cBhvr>
                                      <p:to>
                                        <p:strVal val="visible"/>
                                      </p:to>
                                    </p:set>
                                    <p:animEffect transition="in" filter="fade">
                                      <p:cBhvr>
                                        <p:cTn id="10" dur="500"/>
                                        <p:tgtEl>
                                          <p:spTgt spid="66"/>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56"/>
                                        </p:tgtEl>
                                        <p:attrNameLst>
                                          <p:attrName>style.visibility</p:attrName>
                                        </p:attrNameLst>
                                      </p:cBhvr>
                                      <p:to>
                                        <p:strVal val="visible"/>
                                      </p:to>
                                    </p:set>
                                    <p:animEffect transition="in" filter="fade">
                                      <p:cBhvr>
                                        <p:cTn id="13" dur="500"/>
                                        <p:tgtEl>
                                          <p:spTgt spid="56"/>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6" grpId="0"/>
      <p:bldP spid="56" grpId="0"/>
      <p:bldP spid="6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0CB408-3718-4684-BAAA-F323A63AD6FB}"/>
              </a:ext>
            </a:extLst>
          </p:cNvPr>
          <p:cNvSpPr>
            <a:spLocks noGrp="1"/>
          </p:cNvSpPr>
          <p:nvPr>
            <p:ph type="title"/>
          </p:nvPr>
        </p:nvSpPr>
        <p:spPr>
          <a:xfrm>
            <a:off x="1098607" y="252776"/>
            <a:ext cx="10067139" cy="682625"/>
          </a:xfrm>
        </p:spPr>
        <p:txBody>
          <a:bodyPr>
            <a:normAutofit fontScale="90000"/>
          </a:bodyPr>
          <a:lstStyle/>
          <a:p>
            <a:r>
              <a:rPr lang="en-US" altLang="zh-TW" b="1" dirty="0">
                <a:solidFill>
                  <a:schemeClr val="accent5">
                    <a:lumMod val="75000"/>
                  </a:schemeClr>
                </a:solidFill>
                <a:latin typeface="Microsoft YaHei UI" panose="020B0503020204020204" pitchFamily="34" charset="-122"/>
                <a:ea typeface="Microsoft YaHei UI" panose="020B0503020204020204" pitchFamily="34" charset="-122"/>
              </a:rPr>
              <a:t>Innovative Diagnostics Business Unit</a:t>
            </a:r>
            <a:endParaRPr lang="zh-TW" altLang="en-US" b="1" dirty="0">
              <a:solidFill>
                <a:schemeClr val="accent5">
                  <a:lumMod val="75000"/>
                </a:schemeClr>
              </a:solidFill>
              <a:latin typeface="Microsoft YaHei UI" panose="020B0503020204020204" pitchFamily="34" charset="-122"/>
              <a:ea typeface="Microsoft YaHei UI" panose="020B0503020204020204" pitchFamily="34" charset="-122"/>
            </a:endParaRPr>
          </a:p>
        </p:txBody>
      </p:sp>
      <p:sp>
        <p:nvSpPr>
          <p:cNvPr id="3" name="內容版面配置區 2">
            <a:extLst>
              <a:ext uri="{FF2B5EF4-FFF2-40B4-BE49-F238E27FC236}">
                <a16:creationId xmlns:a16="http://schemas.microsoft.com/office/drawing/2014/main" id="{0E4B7713-5EB8-43FC-906B-2956043B467B}"/>
              </a:ext>
            </a:extLst>
          </p:cNvPr>
          <p:cNvSpPr>
            <a:spLocks noGrp="1"/>
          </p:cNvSpPr>
          <p:nvPr>
            <p:ph idx="1"/>
          </p:nvPr>
        </p:nvSpPr>
        <p:spPr>
          <a:xfrm>
            <a:off x="1098608" y="963611"/>
            <a:ext cx="10515600" cy="4351338"/>
          </a:xfrm>
        </p:spPr>
        <p:txBody>
          <a:bodyPr/>
          <a:lstStyle/>
          <a:p>
            <a:pPr marL="0" indent="0">
              <a:buNone/>
            </a:pPr>
            <a:r>
              <a:rPr lang="en-US" altLang="zh-TW" b="1" dirty="0">
                <a:latin typeface="Microsoft YaHei UI" panose="020B0503020204020204" pitchFamily="34" charset="-122"/>
                <a:ea typeface="Microsoft YaHei UI" panose="020B0503020204020204" pitchFamily="34" charset="-122"/>
              </a:rPr>
              <a:t>(A)</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Channel Development Strategy:</a:t>
            </a:r>
          </a:p>
          <a:p>
            <a:pPr marL="0" indent="0">
              <a:buNone/>
            </a:pPr>
            <a:endParaRPr lang="zh-TW" altLang="en-US" b="1" dirty="0">
              <a:latin typeface="Microsoft YaHei UI" panose="020B0503020204020204" pitchFamily="34" charset="-122"/>
              <a:ea typeface="Microsoft YaHei UI" panose="020B0503020204020204" pitchFamily="34" charset="-122"/>
            </a:endParaRPr>
          </a:p>
        </p:txBody>
      </p:sp>
      <p:sp>
        <p:nvSpPr>
          <p:cNvPr id="7" name="îŝḷîḓé-Freeform: Shape 11">
            <a:extLst>
              <a:ext uri="{FF2B5EF4-FFF2-40B4-BE49-F238E27FC236}">
                <a16:creationId xmlns:a16="http://schemas.microsoft.com/office/drawing/2014/main" id="{E769EFAB-097B-4F5B-8289-B9937DFF7A4E}"/>
              </a:ext>
            </a:extLst>
          </p:cNvPr>
          <p:cNvSpPr>
            <a:spLocks/>
          </p:cNvSpPr>
          <p:nvPr/>
        </p:nvSpPr>
        <p:spPr bwMode="auto">
          <a:xfrm>
            <a:off x="311148" y="215401"/>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1"/>
                  <a:pt x="2881" y="3186"/>
                </a:cubicBezTo>
                <a:cubicBezTo>
                  <a:pt x="-961" y="7434"/>
                  <a:pt x="-961" y="14323"/>
                  <a:pt x="2881" y="18571"/>
                </a:cubicBezTo>
                <a:cubicBezTo>
                  <a:pt x="4240" y="20074"/>
                  <a:pt x="5899" y="21033"/>
                  <a:pt x="7644" y="21473"/>
                </a:cubicBezTo>
                <a:cubicBezTo>
                  <a:pt x="7648" y="21252"/>
                  <a:pt x="7643" y="21031"/>
                  <a:pt x="7605" y="20818"/>
                </a:cubicBezTo>
                <a:cubicBezTo>
                  <a:pt x="7431" y="19848"/>
                  <a:pt x="7313" y="18994"/>
                  <a:pt x="7026" y="18045"/>
                </a:cubicBezTo>
                <a:cubicBezTo>
                  <a:pt x="6736" y="17091"/>
                  <a:pt x="6626" y="16134"/>
                  <a:pt x="6475" y="15147"/>
                </a:cubicBezTo>
                <a:cubicBezTo>
                  <a:pt x="6317" y="14118"/>
                  <a:pt x="6608" y="13106"/>
                  <a:pt x="6306" y="12092"/>
                </a:cubicBezTo>
                <a:cubicBezTo>
                  <a:pt x="6068" y="11295"/>
                  <a:pt x="5814" y="10409"/>
                  <a:pt x="5698" y="9570"/>
                </a:cubicBezTo>
                <a:cubicBezTo>
                  <a:pt x="5650" y="9227"/>
                  <a:pt x="5530" y="8463"/>
                  <a:pt x="5937" y="8323"/>
                </a:cubicBezTo>
                <a:cubicBezTo>
                  <a:pt x="6319" y="8202"/>
                  <a:pt x="6444" y="8426"/>
                  <a:pt x="6597" y="8694"/>
                </a:cubicBezTo>
                <a:cubicBezTo>
                  <a:pt x="6826" y="9095"/>
                  <a:pt x="6874" y="9335"/>
                  <a:pt x="6896" y="9794"/>
                </a:cubicBezTo>
                <a:cubicBezTo>
                  <a:pt x="6922" y="10356"/>
                  <a:pt x="7199" y="10966"/>
                  <a:pt x="7353" y="11498"/>
                </a:cubicBezTo>
                <a:cubicBezTo>
                  <a:pt x="7384" y="11604"/>
                  <a:pt x="7694" y="12372"/>
                  <a:pt x="7829" y="11989"/>
                </a:cubicBezTo>
                <a:cubicBezTo>
                  <a:pt x="7961" y="11613"/>
                  <a:pt x="7889" y="11440"/>
                  <a:pt x="7826" y="11032"/>
                </a:cubicBezTo>
                <a:cubicBezTo>
                  <a:pt x="7748" y="10528"/>
                  <a:pt x="7879" y="9965"/>
                  <a:pt x="7771" y="9461"/>
                </a:cubicBezTo>
                <a:cubicBezTo>
                  <a:pt x="7657" y="8925"/>
                  <a:pt x="7685" y="8198"/>
                  <a:pt x="7717" y="7645"/>
                </a:cubicBezTo>
                <a:cubicBezTo>
                  <a:pt x="7743" y="7191"/>
                  <a:pt x="7556" y="5321"/>
                  <a:pt x="8665" y="5823"/>
                </a:cubicBezTo>
                <a:cubicBezTo>
                  <a:pt x="8943" y="5949"/>
                  <a:pt x="8934" y="8058"/>
                  <a:pt x="8925" y="8734"/>
                </a:cubicBezTo>
                <a:cubicBezTo>
                  <a:pt x="8915" y="9462"/>
                  <a:pt x="8950" y="11499"/>
                  <a:pt x="9333" y="11495"/>
                </a:cubicBezTo>
                <a:cubicBezTo>
                  <a:pt x="9470" y="11428"/>
                  <a:pt x="9451" y="10067"/>
                  <a:pt x="9505" y="9814"/>
                </a:cubicBezTo>
                <a:cubicBezTo>
                  <a:pt x="9643" y="9155"/>
                  <a:pt x="9656" y="8384"/>
                  <a:pt x="9723" y="7705"/>
                </a:cubicBezTo>
                <a:cubicBezTo>
                  <a:pt x="9784" y="7081"/>
                  <a:pt x="9730" y="5332"/>
                  <a:pt x="10476" y="5280"/>
                </a:cubicBezTo>
                <a:cubicBezTo>
                  <a:pt x="11885" y="5280"/>
                  <a:pt x="10909" y="7410"/>
                  <a:pt x="10983" y="8191"/>
                </a:cubicBezTo>
                <a:cubicBezTo>
                  <a:pt x="11053" y="8931"/>
                  <a:pt x="10797" y="9574"/>
                  <a:pt x="10786" y="10311"/>
                </a:cubicBezTo>
                <a:cubicBezTo>
                  <a:pt x="10781" y="10633"/>
                  <a:pt x="10668" y="11163"/>
                  <a:pt x="10773" y="11406"/>
                </a:cubicBezTo>
                <a:cubicBezTo>
                  <a:pt x="11150" y="12020"/>
                  <a:pt x="11510" y="10640"/>
                  <a:pt x="11591" y="10417"/>
                </a:cubicBezTo>
                <a:cubicBezTo>
                  <a:pt x="11820" y="9795"/>
                  <a:pt x="12032" y="9181"/>
                  <a:pt x="12308" y="8581"/>
                </a:cubicBezTo>
                <a:cubicBezTo>
                  <a:pt x="12584" y="7983"/>
                  <a:pt x="12566" y="7077"/>
                  <a:pt x="13077" y="6633"/>
                </a:cubicBezTo>
                <a:cubicBezTo>
                  <a:pt x="13359" y="6509"/>
                  <a:pt x="13569" y="6509"/>
                  <a:pt x="13860" y="6771"/>
                </a:cubicBezTo>
                <a:cubicBezTo>
                  <a:pt x="14268" y="7257"/>
                  <a:pt x="13853" y="8101"/>
                  <a:pt x="13706" y="8619"/>
                </a:cubicBezTo>
                <a:cubicBezTo>
                  <a:pt x="13529" y="9246"/>
                  <a:pt x="13374" y="9862"/>
                  <a:pt x="13181" y="10483"/>
                </a:cubicBezTo>
                <a:cubicBezTo>
                  <a:pt x="12911" y="11356"/>
                  <a:pt x="12661" y="12302"/>
                  <a:pt x="12316" y="13135"/>
                </a:cubicBezTo>
                <a:cubicBezTo>
                  <a:pt x="12284" y="13214"/>
                  <a:pt x="12205" y="14203"/>
                  <a:pt x="12197" y="14463"/>
                </a:cubicBezTo>
                <a:cubicBezTo>
                  <a:pt x="12183" y="14897"/>
                  <a:pt x="12230" y="15346"/>
                  <a:pt x="12116" y="15770"/>
                </a:cubicBezTo>
                <a:cubicBezTo>
                  <a:pt x="12055" y="15997"/>
                  <a:pt x="12220" y="16247"/>
                  <a:pt x="12230" y="16505"/>
                </a:cubicBezTo>
                <a:cubicBezTo>
                  <a:pt x="12258" y="17188"/>
                  <a:pt x="11798" y="17805"/>
                  <a:pt x="11487" y="18359"/>
                </a:cubicBezTo>
                <a:cubicBezTo>
                  <a:pt x="11343" y="19093"/>
                  <a:pt x="11444" y="20004"/>
                  <a:pt x="11448" y="20755"/>
                </a:cubicBezTo>
                <a:cubicBezTo>
                  <a:pt x="11450" y="21036"/>
                  <a:pt x="11459" y="21317"/>
                  <a:pt x="11466" y="21599"/>
                </a:cubicBezTo>
                <a:cubicBezTo>
                  <a:pt x="13418" y="21239"/>
                  <a:pt x="15290" y="20236"/>
                  <a:pt x="16796" y="18571"/>
                </a:cubicBezTo>
                <a:cubicBezTo>
                  <a:pt x="20638" y="14323"/>
                  <a:pt x="20638" y="7434"/>
                  <a:pt x="16796" y="3186"/>
                </a:cubicBezTo>
                <a:cubicBezTo>
                  <a:pt x="14875" y="1061"/>
                  <a:pt x="12358" y="0"/>
                  <a:pt x="9840" y="0"/>
                </a:cubicBezTo>
                <a:close/>
              </a:path>
            </a:pathLst>
          </a:custGeom>
          <a:solidFill>
            <a:schemeClr val="accent5">
              <a:lumMod val="75000"/>
            </a:schemeClr>
          </a:solidFill>
          <a:ln>
            <a:noFill/>
          </a:ln>
          <a:effectLst/>
        </p:spPr>
        <p:txBody>
          <a:bodyPr anchor="ctr"/>
          <a:lstStyle/>
          <a:p>
            <a:pPr algn="ctr"/>
            <a:endParaRPr dirty="0"/>
          </a:p>
        </p:txBody>
      </p:sp>
      <p:grpSp>
        <p:nvGrpSpPr>
          <p:cNvPr id="39" name="群組 38">
            <a:extLst>
              <a:ext uri="{FF2B5EF4-FFF2-40B4-BE49-F238E27FC236}">
                <a16:creationId xmlns:a16="http://schemas.microsoft.com/office/drawing/2014/main" id="{7E6730D4-A699-4200-9F2A-7B4EE207FCBC}"/>
              </a:ext>
            </a:extLst>
          </p:cNvPr>
          <p:cNvGrpSpPr/>
          <p:nvPr/>
        </p:nvGrpSpPr>
        <p:grpSpPr>
          <a:xfrm>
            <a:off x="1619001" y="1321293"/>
            <a:ext cx="8506511" cy="4954609"/>
            <a:chOff x="1862282" y="1346460"/>
            <a:chExt cx="8506511" cy="4954609"/>
          </a:xfrm>
        </p:grpSpPr>
        <p:cxnSp>
          <p:nvCxnSpPr>
            <p:cNvPr id="8" name="直接连接符 7">
              <a:extLst>
                <a:ext uri="{FF2B5EF4-FFF2-40B4-BE49-F238E27FC236}">
                  <a16:creationId xmlns:a16="http://schemas.microsoft.com/office/drawing/2014/main" id="{7A4D6A54-32ED-4944-A41A-34803C62F4CD}"/>
                </a:ext>
              </a:extLst>
            </p:cNvPr>
            <p:cNvCxnSpPr/>
            <p:nvPr/>
          </p:nvCxnSpPr>
          <p:spPr>
            <a:xfrm>
              <a:off x="6104389" y="1346460"/>
              <a:ext cx="0" cy="4954609"/>
            </a:xfrm>
            <a:prstGeom prst="line">
              <a:avLst/>
            </a:prstGeom>
            <a:ln w="9525">
              <a:solidFill>
                <a:schemeClr val="bg1">
                  <a:lumMod val="65000"/>
                </a:schemeClr>
              </a:solidFill>
            </a:ln>
            <a:effectLst/>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4E7EF49B-A4E8-4FB0-A70E-B0817F643DD9}"/>
                </a:ext>
              </a:extLst>
            </p:cNvPr>
            <p:cNvGrpSpPr/>
            <p:nvPr/>
          </p:nvGrpSpPr>
          <p:grpSpPr>
            <a:xfrm>
              <a:off x="6006673" y="1728823"/>
              <a:ext cx="980210" cy="204820"/>
              <a:chOff x="5964215" y="1531583"/>
              <a:chExt cx="1070244" cy="223633"/>
            </a:xfrm>
          </p:grpSpPr>
          <p:sp>
            <p:nvSpPr>
              <p:cNvPr id="10" name="椭圆 8">
                <a:extLst>
                  <a:ext uri="{FF2B5EF4-FFF2-40B4-BE49-F238E27FC236}">
                    <a16:creationId xmlns:a16="http://schemas.microsoft.com/office/drawing/2014/main" id="{9EA18B72-3FE5-41C4-9486-C927784B3B60}"/>
                  </a:ext>
                </a:extLst>
              </p:cNvPr>
              <p:cNvSpPr/>
              <p:nvPr/>
            </p:nvSpPr>
            <p:spPr>
              <a:xfrm>
                <a:off x="5964215" y="1531583"/>
                <a:ext cx="223633" cy="223633"/>
              </a:xfrm>
              <a:prstGeom prst="ellipse">
                <a:avLst/>
              </a:prstGeom>
              <a:solidFill>
                <a:schemeClr val="bg1"/>
              </a:solidFill>
              <a:ln w="9525">
                <a:solidFill>
                  <a:schemeClr val="bg1">
                    <a:lumMod val="6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zh-CN" altLang="en-US" sz="800">
                  <a:latin typeface="Microsoft YaHei UI" panose="020B0503020204020204" pitchFamily="34" charset="-122"/>
                  <a:ea typeface="Microsoft YaHei UI" panose="020B0503020204020204" pitchFamily="34" charset="-122"/>
                  <a:cs typeface="+mn-ea"/>
                  <a:sym typeface="+mn-lt"/>
                </a:endParaRPr>
              </a:p>
            </p:txBody>
          </p:sp>
          <p:cxnSp>
            <p:nvCxnSpPr>
              <p:cNvPr id="11" name="直接连接符 12">
                <a:extLst>
                  <a:ext uri="{FF2B5EF4-FFF2-40B4-BE49-F238E27FC236}">
                    <a16:creationId xmlns:a16="http://schemas.microsoft.com/office/drawing/2014/main" id="{0CB1503C-6CEA-4845-8D27-79C5A84E90E9}"/>
                  </a:ext>
                </a:extLst>
              </p:cNvPr>
              <p:cNvCxnSpPr>
                <a:stCxn id="10" idx="6"/>
              </p:cNvCxnSpPr>
              <p:nvPr/>
            </p:nvCxnSpPr>
            <p:spPr>
              <a:xfrm flipV="1">
                <a:off x="6187848" y="1643399"/>
                <a:ext cx="846611" cy="1"/>
              </a:xfrm>
              <a:prstGeom prst="line">
                <a:avLst/>
              </a:prstGeom>
              <a:ln w="9525">
                <a:solidFill>
                  <a:schemeClr val="bg1">
                    <a:lumMod val="65000"/>
                  </a:schemeClr>
                </a:solidFill>
                <a:prstDash val="lgDash"/>
                <a:headEnd type="none"/>
                <a:tailEnd type="oval" w="lg" len="lg"/>
              </a:ln>
              <a:effectLst/>
            </p:spPr>
            <p:style>
              <a:lnRef idx="1">
                <a:schemeClr val="accent1"/>
              </a:lnRef>
              <a:fillRef idx="0">
                <a:schemeClr val="accent1"/>
              </a:fillRef>
              <a:effectRef idx="0">
                <a:schemeClr val="accent1"/>
              </a:effectRef>
              <a:fontRef idx="minor">
                <a:schemeClr val="tx1"/>
              </a:fontRef>
            </p:style>
          </p:cxnSp>
        </p:grpSp>
        <p:grpSp>
          <p:nvGrpSpPr>
            <p:cNvPr id="12" name="Group 12">
              <a:extLst>
                <a:ext uri="{FF2B5EF4-FFF2-40B4-BE49-F238E27FC236}">
                  <a16:creationId xmlns:a16="http://schemas.microsoft.com/office/drawing/2014/main" id="{7C7B243F-94C5-4613-8205-C4267D8CB7D9}"/>
                </a:ext>
              </a:extLst>
            </p:cNvPr>
            <p:cNvGrpSpPr/>
            <p:nvPr/>
          </p:nvGrpSpPr>
          <p:grpSpPr>
            <a:xfrm>
              <a:off x="6006672" y="4713487"/>
              <a:ext cx="981941" cy="204820"/>
              <a:chOff x="5964215" y="4790393"/>
              <a:chExt cx="1072134" cy="223633"/>
            </a:xfrm>
          </p:grpSpPr>
          <p:sp>
            <p:nvSpPr>
              <p:cNvPr id="13" name="椭圆 10">
                <a:extLst>
                  <a:ext uri="{FF2B5EF4-FFF2-40B4-BE49-F238E27FC236}">
                    <a16:creationId xmlns:a16="http://schemas.microsoft.com/office/drawing/2014/main" id="{1ADE66F8-8EA2-4715-AE7F-A967D32C477F}"/>
                  </a:ext>
                </a:extLst>
              </p:cNvPr>
              <p:cNvSpPr/>
              <p:nvPr/>
            </p:nvSpPr>
            <p:spPr>
              <a:xfrm>
                <a:off x="5964215" y="4790393"/>
                <a:ext cx="223633" cy="223633"/>
              </a:xfrm>
              <a:prstGeom prst="ellipse">
                <a:avLst/>
              </a:prstGeom>
              <a:solidFill>
                <a:schemeClr val="bg1"/>
              </a:solidFill>
              <a:ln w="9525">
                <a:solidFill>
                  <a:schemeClr val="bg1">
                    <a:lumMod val="6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zh-CN" altLang="en-US" sz="800">
                  <a:latin typeface="Microsoft YaHei UI" panose="020B0503020204020204" pitchFamily="34" charset="-122"/>
                  <a:ea typeface="Microsoft YaHei UI" panose="020B0503020204020204" pitchFamily="34" charset="-122"/>
                  <a:cs typeface="+mn-ea"/>
                  <a:sym typeface="+mn-lt"/>
                </a:endParaRPr>
              </a:p>
            </p:txBody>
          </p:sp>
          <p:cxnSp>
            <p:nvCxnSpPr>
              <p:cNvPr id="14" name="直接连接符 14">
                <a:extLst>
                  <a:ext uri="{FF2B5EF4-FFF2-40B4-BE49-F238E27FC236}">
                    <a16:creationId xmlns:a16="http://schemas.microsoft.com/office/drawing/2014/main" id="{189F018F-24BD-41BA-A23E-9AAFA24092B1}"/>
                  </a:ext>
                </a:extLst>
              </p:cNvPr>
              <p:cNvCxnSpPr/>
              <p:nvPr/>
            </p:nvCxnSpPr>
            <p:spPr>
              <a:xfrm flipV="1">
                <a:off x="6189738" y="4902208"/>
                <a:ext cx="846611" cy="1"/>
              </a:xfrm>
              <a:prstGeom prst="line">
                <a:avLst/>
              </a:prstGeom>
              <a:ln w="9525">
                <a:solidFill>
                  <a:schemeClr val="bg1">
                    <a:lumMod val="65000"/>
                  </a:schemeClr>
                </a:solidFill>
                <a:prstDash val="lgDash"/>
                <a:headEnd type="none"/>
                <a:tailEnd type="oval" w="lg" len="lg"/>
              </a:ln>
              <a:effectLst/>
            </p:spPr>
            <p:style>
              <a:lnRef idx="1">
                <a:schemeClr val="accent1"/>
              </a:lnRef>
              <a:fillRef idx="0">
                <a:schemeClr val="accent1"/>
              </a:fillRef>
              <a:effectRef idx="0">
                <a:schemeClr val="accent1"/>
              </a:effectRef>
              <a:fontRef idx="minor">
                <a:schemeClr val="tx1"/>
              </a:fontRef>
            </p:style>
          </p:cxnSp>
        </p:grpSp>
        <p:grpSp>
          <p:nvGrpSpPr>
            <p:cNvPr id="15" name="Group 10">
              <a:extLst>
                <a:ext uri="{FF2B5EF4-FFF2-40B4-BE49-F238E27FC236}">
                  <a16:creationId xmlns:a16="http://schemas.microsoft.com/office/drawing/2014/main" id="{7A1A5AC7-5DFA-4337-A66E-3EAFBECDDBCF}"/>
                </a:ext>
              </a:extLst>
            </p:cNvPr>
            <p:cNvGrpSpPr/>
            <p:nvPr/>
          </p:nvGrpSpPr>
          <p:grpSpPr>
            <a:xfrm>
              <a:off x="6006672" y="3104189"/>
              <a:ext cx="981941" cy="204820"/>
              <a:chOff x="5964215" y="3033279"/>
              <a:chExt cx="1072134" cy="223633"/>
            </a:xfrm>
          </p:grpSpPr>
          <p:sp>
            <p:nvSpPr>
              <p:cNvPr id="16" name="椭圆 9">
                <a:extLst>
                  <a:ext uri="{FF2B5EF4-FFF2-40B4-BE49-F238E27FC236}">
                    <a16:creationId xmlns:a16="http://schemas.microsoft.com/office/drawing/2014/main" id="{D254E770-39E7-4AAA-9CE2-1748FD639FE7}"/>
                  </a:ext>
                </a:extLst>
              </p:cNvPr>
              <p:cNvSpPr/>
              <p:nvPr/>
            </p:nvSpPr>
            <p:spPr>
              <a:xfrm>
                <a:off x="5964215" y="3033279"/>
                <a:ext cx="223633" cy="223633"/>
              </a:xfrm>
              <a:prstGeom prst="ellipse">
                <a:avLst/>
              </a:prstGeom>
              <a:solidFill>
                <a:schemeClr val="bg1"/>
              </a:solidFill>
              <a:ln w="9525">
                <a:solidFill>
                  <a:schemeClr val="bg1">
                    <a:lumMod val="65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zh-CN" altLang="en-US" sz="800">
                  <a:latin typeface="Microsoft YaHei UI" panose="020B0503020204020204" pitchFamily="34" charset="-122"/>
                  <a:ea typeface="Microsoft YaHei UI" panose="020B0503020204020204" pitchFamily="34" charset="-122"/>
                  <a:cs typeface="+mn-ea"/>
                  <a:sym typeface="+mn-lt"/>
                </a:endParaRPr>
              </a:p>
            </p:txBody>
          </p:sp>
          <p:cxnSp>
            <p:nvCxnSpPr>
              <p:cNvPr id="17" name="直接连接符 16">
                <a:extLst>
                  <a:ext uri="{FF2B5EF4-FFF2-40B4-BE49-F238E27FC236}">
                    <a16:creationId xmlns:a16="http://schemas.microsoft.com/office/drawing/2014/main" id="{C65538D6-033D-4E7A-8DB5-8D0E361BDBCE}"/>
                  </a:ext>
                </a:extLst>
              </p:cNvPr>
              <p:cNvCxnSpPr/>
              <p:nvPr/>
            </p:nvCxnSpPr>
            <p:spPr>
              <a:xfrm flipV="1">
                <a:off x="6189738" y="3145093"/>
                <a:ext cx="846611" cy="1"/>
              </a:xfrm>
              <a:prstGeom prst="line">
                <a:avLst/>
              </a:prstGeom>
              <a:ln w="9525">
                <a:solidFill>
                  <a:schemeClr val="bg1">
                    <a:lumMod val="65000"/>
                  </a:schemeClr>
                </a:solidFill>
                <a:prstDash val="lgDash"/>
                <a:headEnd type="none"/>
                <a:tailEnd type="oval" w="lg" len="lg"/>
              </a:ln>
              <a:effectLst/>
            </p:spPr>
            <p:style>
              <a:lnRef idx="1">
                <a:schemeClr val="accent1"/>
              </a:lnRef>
              <a:fillRef idx="0">
                <a:schemeClr val="accent1"/>
              </a:fillRef>
              <a:effectRef idx="0">
                <a:schemeClr val="accent1"/>
              </a:effectRef>
              <a:fontRef idx="minor">
                <a:schemeClr val="tx1"/>
              </a:fontRef>
            </p:style>
          </p:cxnSp>
        </p:grpSp>
        <p:sp>
          <p:nvSpPr>
            <p:cNvPr id="23" name="Rectangle 33">
              <a:extLst>
                <a:ext uri="{FF2B5EF4-FFF2-40B4-BE49-F238E27FC236}">
                  <a16:creationId xmlns:a16="http://schemas.microsoft.com/office/drawing/2014/main" id="{CFFE6A4C-10AE-4F5B-9580-E99B8507A3A4}"/>
                </a:ext>
              </a:extLst>
            </p:cNvPr>
            <p:cNvSpPr/>
            <p:nvPr/>
          </p:nvSpPr>
          <p:spPr>
            <a:xfrm>
              <a:off x="1862282" y="2028861"/>
              <a:ext cx="3395230" cy="830997"/>
            </a:xfrm>
            <a:prstGeom prst="rect">
              <a:avLst/>
            </a:prstGeom>
          </p:spPr>
          <p:txBody>
            <a:bodyPr wrap="square">
              <a:spAutoFit/>
            </a:bodyPr>
            <a:lstStyle/>
            <a:p>
              <a:pPr lvl="0" algn="r"/>
              <a:r>
                <a:rPr lang="en-US" altLang="zh-TW" sz="2400" b="1" dirty="0">
                  <a:latin typeface="Microsoft YaHei UI" panose="020B0503020204020204" pitchFamily="34" charset="-122"/>
                  <a:ea typeface="Microsoft YaHei UI" panose="020B0503020204020204" pitchFamily="34" charset="-122"/>
                </a:rPr>
                <a:t>Hospital</a:t>
              </a:r>
              <a:endParaRPr lang="zh-TW" altLang="en-US" sz="2400" b="1" dirty="0">
                <a:latin typeface="Microsoft YaHei UI" panose="020B0503020204020204" pitchFamily="34" charset="-122"/>
                <a:ea typeface="Microsoft YaHei UI" panose="020B0503020204020204" pitchFamily="34" charset="-122"/>
              </a:endParaRPr>
            </a:p>
            <a:p>
              <a:pPr lvl="0" algn="r"/>
              <a:r>
                <a:rPr lang="en-US" altLang="zh-TW" sz="2400" b="1" dirty="0">
                  <a:latin typeface="Microsoft YaHei UI" panose="020B0503020204020204" pitchFamily="34" charset="-122"/>
                  <a:ea typeface="Microsoft YaHei UI" panose="020B0503020204020204" pitchFamily="34" charset="-122"/>
                </a:rPr>
                <a:t>Clinics</a:t>
              </a:r>
              <a:endParaRPr lang="zh-TW" altLang="en-US" sz="2400" dirty="0">
                <a:latin typeface="Microsoft YaHei UI" panose="020B0503020204020204" pitchFamily="34" charset="-122"/>
                <a:ea typeface="Microsoft YaHei UI" panose="020B0503020204020204" pitchFamily="34" charset="-122"/>
              </a:endParaRPr>
            </a:p>
          </p:txBody>
        </p:sp>
        <p:grpSp>
          <p:nvGrpSpPr>
            <p:cNvPr id="30" name="Group 14">
              <a:extLst>
                <a:ext uri="{FF2B5EF4-FFF2-40B4-BE49-F238E27FC236}">
                  <a16:creationId xmlns:a16="http://schemas.microsoft.com/office/drawing/2014/main" id="{257BAEA6-9134-44D3-9C60-1FC55257DD83}"/>
                </a:ext>
              </a:extLst>
            </p:cNvPr>
            <p:cNvGrpSpPr/>
            <p:nvPr/>
          </p:nvGrpSpPr>
          <p:grpSpPr>
            <a:xfrm>
              <a:off x="5443419" y="2167869"/>
              <a:ext cx="4925374" cy="614460"/>
              <a:chOff x="5349226" y="2010956"/>
              <a:chExt cx="5377779" cy="670899"/>
            </a:xfrm>
          </p:grpSpPr>
          <p:sp>
            <p:nvSpPr>
              <p:cNvPr id="31" name="燕尾形 18">
                <a:extLst>
                  <a:ext uri="{FF2B5EF4-FFF2-40B4-BE49-F238E27FC236}">
                    <a16:creationId xmlns:a16="http://schemas.microsoft.com/office/drawing/2014/main" id="{A8475EE9-9AC7-4CAB-989A-7C581C7BD25E}"/>
                  </a:ext>
                </a:extLst>
              </p:cNvPr>
              <p:cNvSpPr/>
              <p:nvPr/>
            </p:nvSpPr>
            <p:spPr>
              <a:xfrm rot="10800000">
                <a:off x="5349226" y="2010956"/>
                <a:ext cx="5377779" cy="670899"/>
              </a:xfrm>
              <a:prstGeom prst="chevron">
                <a:avLst>
                  <a:gd name="adj" fmla="val 67746"/>
                </a:avLst>
              </a:prstGeom>
              <a:solidFill>
                <a:schemeClr val="dk2">
                  <a:lumMod val="10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zh-CN" altLang="en-US" sz="1400">
                  <a:solidFill>
                    <a:schemeClr val="bg1"/>
                  </a:solidFill>
                  <a:latin typeface="Microsoft YaHei UI" panose="020B0503020204020204" pitchFamily="34" charset="-122"/>
                  <a:ea typeface="Microsoft YaHei UI" panose="020B0503020204020204" pitchFamily="34" charset="-122"/>
                  <a:cs typeface="+mn-ea"/>
                  <a:sym typeface="+mn-lt"/>
                </a:endParaRPr>
              </a:p>
            </p:txBody>
          </p:sp>
          <p:sp>
            <p:nvSpPr>
              <p:cNvPr id="32" name="TextBox 41">
                <a:extLst>
                  <a:ext uri="{FF2B5EF4-FFF2-40B4-BE49-F238E27FC236}">
                    <a16:creationId xmlns:a16="http://schemas.microsoft.com/office/drawing/2014/main" id="{3F2614F8-B983-4B24-8F54-5FDC9B22F873}"/>
                  </a:ext>
                </a:extLst>
              </p:cNvPr>
              <p:cNvSpPr txBox="1"/>
              <p:nvPr/>
            </p:nvSpPr>
            <p:spPr>
              <a:xfrm>
                <a:off x="5957850" y="2051661"/>
                <a:ext cx="4114259" cy="571278"/>
              </a:xfrm>
              <a:prstGeom prst="rect">
                <a:avLst/>
              </a:prstGeom>
              <a:noFill/>
            </p:spPr>
            <p:txBody>
              <a:bodyPr wrap="none" rtlCol="0">
                <a:spAutoFit/>
              </a:bodyPr>
              <a:lstStyle/>
              <a:p>
                <a:pPr lvl="0"/>
                <a:r>
                  <a:rPr lang="en-US" altLang="zh-TW" sz="2800" dirty="0">
                    <a:solidFill>
                      <a:schemeClr val="bg1"/>
                    </a:solidFill>
                    <a:latin typeface="Microsoft YaHei UI" panose="020B0503020204020204" pitchFamily="34" charset="-122"/>
                    <a:ea typeface="Microsoft YaHei UI" panose="020B0503020204020204" pitchFamily="34" charset="-122"/>
                  </a:rPr>
                  <a:t>Professional Channel</a:t>
                </a:r>
                <a:endParaRPr lang="zh-TW" altLang="en-US" sz="28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33" name="Group 15">
              <a:extLst>
                <a:ext uri="{FF2B5EF4-FFF2-40B4-BE49-F238E27FC236}">
                  <a16:creationId xmlns:a16="http://schemas.microsoft.com/office/drawing/2014/main" id="{E711B218-4BFA-4711-B36A-35DA0E062800}"/>
                </a:ext>
              </a:extLst>
            </p:cNvPr>
            <p:cNvGrpSpPr/>
            <p:nvPr/>
          </p:nvGrpSpPr>
          <p:grpSpPr>
            <a:xfrm>
              <a:off x="2129292" y="3665794"/>
              <a:ext cx="4682029" cy="614460"/>
              <a:chOff x="1730690" y="3646467"/>
              <a:chExt cx="5112083" cy="670899"/>
            </a:xfrm>
          </p:grpSpPr>
          <p:sp>
            <p:nvSpPr>
              <p:cNvPr id="34" name="燕尾形 20">
                <a:extLst>
                  <a:ext uri="{FF2B5EF4-FFF2-40B4-BE49-F238E27FC236}">
                    <a16:creationId xmlns:a16="http://schemas.microsoft.com/office/drawing/2014/main" id="{F324294A-F7CB-4ECC-8C74-0D97AB6C0164}"/>
                  </a:ext>
                </a:extLst>
              </p:cNvPr>
              <p:cNvSpPr/>
              <p:nvPr/>
            </p:nvSpPr>
            <p:spPr>
              <a:xfrm>
                <a:off x="1730690" y="3646467"/>
                <a:ext cx="5112083" cy="670899"/>
              </a:xfrm>
              <a:prstGeom prst="chevron">
                <a:avLst>
                  <a:gd name="adj" fmla="val 67746"/>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zh-CN" altLang="en-US" sz="1400">
                  <a:solidFill>
                    <a:schemeClr val="bg1"/>
                  </a:solidFill>
                  <a:latin typeface="Microsoft YaHei UI" panose="020B0503020204020204" pitchFamily="34" charset="-122"/>
                  <a:ea typeface="Microsoft YaHei UI" panose="020B0503020204020204" pitchFamily="34" charset="-122"/>
                  <a:cs typeface="+mn-ea"/>
                  <a:sym typeface="+mn-lt"/>
                </a:endParaRPr>
              </a:p>
            </p:txBody>
          </p:sp>
          <p:sp>
            <p:nvSpPr>
              <p:cNvPr id="35" name="TextBox 42">
                <a:extLst>
                  <a:ext uri="{FF2B5EF4-FFF2-40B4-BE49-F238E27FC236}">
                    <a16:creationId xmlns:a16="http://schemas.microsoft.com/office/drawing/2014/main" id="{298608F8-DC87-4A22-A6A7-DD6A5D54CFB6}"/>
                  </a:ext>
                </a:extLst>
              </p:cNvPr>
              <p:cNvSpPr txBox="1"/>
              <p:nvPr/>
            </p:nvSpPr>
            <p:spPr>
              <a:xfrm>
                <a:off x="2277864" y="3683606"/>
                <a:ext cx="4319597" cy="571278"/>
              </a:xfrm>
              <a:prstGeom prst="rect">
                <a:avLst/>
              </a:prstGeom>
              <a:noFill/>
            </p:spPr>
            <p:txBody>
              <a:bodyPr wrap="none" rtlCol="0">
                <a:spAutoFit/>
              </a:bodyPr>
              <a:lstStyle/>
              <a:p>
                <a:r>
                  <a:rPr lang="en-US" altLang="zh-TW" sz="2800" dirty="0">
                    <a:solidFill>
                      <a:schemeClr val="bg1"/>
                    </a:solidFill>
                    <a:latin typeface="Microsoft YaHei UI" panose="020B0503020204020204" pitchFamily="34" charset="-122"/>
                    <a:ea typeface="Microsoft YaHei UI" panose="020B0503020204020204" pitchFamily="34" charset="-122"/>
                  </a:rPr>
                  <a:t>Distributors/Licensing</a:t>
                </a:r>
                <a:endParaRPr lang="zh-TW" altLang="en-US" sz="28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36" name="Group 17">
              <a:extLst>
                <a:ext uri="{FF2B5EF4-FFF2-40B4-BE49-F238E27FC236}">
                  <a16:creationId xmlns:a16="http://schemas.microsoft.com/office/drawing/2014/main" id="{E17E0291-865F-4B74-99BA-7F766D6D4641}"/>
                </a:ext>
              </a:extLst>
            </p:cNvPr>
            <p:cNvGrpSpPr/>
            <p:nvPr/>
          </p:nvGrpSpPr>
          <p:grpSpPr>
            <a:xfrm>
              <a:off x="5443418" y="5240167"/>
              <a:ext cx="4799533" cy="614460"/>
              <a:chOff x="5349225" y="5365450"/>
              <a:chExt cx="5240379" cy="670899"/>
            </a:xfrm>
          </p:grpSpPr>
          <p:sp>
            <p:nvSpPr>
              <p:cNvPr id="37" name="燕尾形 23">
                <a:extLst>
                  <a:ext uri="{FF2B5EF4-FFF2-40B4-BE49-F238E27FC236}">
                    <a16:creationId xmlns:a16="http://schemas.microsoft.com/office/drawing/2014/main" id="{DD9A3F62-D03A-4BD9-B41A-C1827BFDA7DC}"/>
                  </a:ext>
                </a:extLst>
              </p:cNvPr>
              <p:cNvSpPr/>
              <p:nvPr/>
            </p:nvSpPr>
            <p:spPr>
              <a:xfrm rot="10800000">
                <a:off x="5349225" y="5365450"/>
                <a:ext cx="5240379" cy="670899"/>
              </a:xfrm>
              <a:prstGeom prst="chevron">
                <a:avLst>
                  <a:gd name="adj" fmla="val 67746"/>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zh-CN" altLang="en-US" sz="1400">
                  <a:solidFill>
                    <a:schemeClr val="bg1"/>
                  </a:solidFill>
                  <a:latin typeface="Microsoft YaHei UI" panose="020B0503020204020204" pitchFamily="34" charset="-122"/>
                  <a:ea typeface="Microsoft YaHei UI" panose="020B0503020204020204" pitchFamily="34" charset="-122"/>
                  <a:cs typeface="+mn-ea"/>
                  <a:sym typeface="+mn-lt"/>
                </a:endParaRPr>
              </a:p>
            </p:txBody>
          </p:sp>
          <p:sp>
            <p:nvSpPr>
              <p:cNvPr id="38" name="TextBox 43">
                <a:extLst>
                  <a:ext uri="{FF2B5EF4-FFF2-40B4-BE49-F238E27FC236}">
                    <a16:creationId xmlns:a16="http://schemas.microsoft.com/office/drawing/2014/main" id="{4C7F4880-CBDA-4718-B6B8-8E8B07483C98}"/>
                  </a:ext>
                </a:extLst>
              </p:cNvPr>
              <p:cNvSpPr txBox="1"/>
              <p:nvPr/>
            </p:nvSpPr>
            <p:spPr>
              <a:xfrm>
                <a:off x="5957850" y="5399863"/>
                <a:ext cx="2291416" cy="571278"/>
              </a:xfrm>
              <a:prstGeom prst="rect">
                <a:avLst/>
              </a:prstGeom>
              <a:noFill/>
            </p:spPr>
            <p:txBody>
              <a:bodyPr wrap="none" rtlCol="0">
                <a:spAutoFit/>
              </a:bodyPr>
              <a:lstStyle/>
              <a:p>
                <a:pPr lvl="0"/>
                <a:r>
                  <a:rPr lang="en-US" altLang="zh-TW" sz="2800" dirty="0">
                    <a:solidFill>
                      <a:schemeClr val="bg1"/>
                    </a:solidFill>
                    <a:latin typeface="Microsoft YaHei UI" panose="020B0503020204020204" pitchFamily="34" charset="-122"/>
                    <a:ea typeface="Microsoft YaHei UI" panose="020B0503020204020204" pitchFamily="34" charset="-122"/>
                  </a:rPr>
                  <a:t>OEM/ODM</a:t>
                </a:r>
                <a:endParaRPr lang="zh-TW" altLang="en-US" sz="2800" dirty="0">
                  <a:solidFill>
                    <a:schemeClr val="bg1"/>
                  </a:solidFill>
                  <a:latin typeface="Microsoft YaHei UI" panose="020B0503020204020204" pitchFamily="34" charset="-122"/>
                  <a:ea typeface="Microsoft YaHei UI" panose="020B0503020204020204" pitchFamily="34" charset="-122"/>
                </a:endParaRPr>
              </a:p>
            </p:txBody>
          </p:sp>
        </p:grpSp>
        <p:sp>
          <p:nvSpPr>
            <p:cNvPr id="5" name="矩形 4">
              <a:extLst>
                <a:ext uri="{FF2B5EF4-FFF2-40B4-BE49-F238E27FC236}">
                  <a16:creationId xmlns:a16="http://schemas.microsoft.com/office/drawing/2014/main" id="{77DC2884-1958-45C7-B99E-037CD9916C9A}"/>
                </a:ext>
              </a:extLst>
            </p:cNvPr>
            <p:cNvSpPr/>
            <p:nvPr/>
          </p:nvSpPr>
          <p:spPr>
            <a:xfrm>
              <a:off x="7068914" y="3557525"/>
              <a:ext cx="2700063" cy="830997"/>
            </a:xfrm>
            <a:prstGeom prst="rect">
              <a:avLst/>
            </a:prstGeom>
          </p:spPr>
          <p:txBody>
            <a:bodyPr wrap="square">
              <a:spAutoFit/>
            </a:bodyPr>
            <a:lstStyle/>
            <a:p>
              <a:pPr lvl="0"/>
              <a:r>
                <a:rPr lang="en-US" altLang="zh-TW" sz="2400" b="1" dirty="0">
                  <a:latin typeface="Microsoft YaHei UI" panose="020B0503020204020204" pitchFamily="34" charset="-122"/>
                  <a:ea typeface="Microsoft YaHei UI" panose="020B0503020204020204" pitchFamily="34" charset="-122"/>
                </a:rPr>
                <a:t>USA</a:t>
              </a:r>
              <a:r>
                <a:rPr lang="zh-TW" altLang="en-US" sz="2400" b="1" dirty="0">
                  <a:latin typeface="Microsoft YaHei UI" panose="020B0503020204020204" pitchFamily="34" charset="-122"/>
                  <a:ea typeface="Microsoft YaHei UI" panose="020B0503020204020204" pitchFamily="34" charset="-122"/>
                </a:rPr>
                <a:t> </a:t>
              </a:r>
              <a:r>
                <a:rPr lang="en-US" altLang="zh-TW" sz="2400" b="1" dirty="0">
                  <a:latin typeface="Microsoft YaHei UI" panose="020B0503020204020204" pitchFamily="34" charset="-122"/>
                  <a:ea typeface="Microsoft YaHei UI" panose="020B0503020204020204" pitchFamily="34" charset="-122"/>
                </a:rPr>
                <a:t>/</a:t>
              </a:r>
              <a:r>
                <a:rPr lang="zh-TW" altLang="en-US" sz="2400" b="1" dirty="0">
                  <a:latin typeface="Microsoft YaHei UI" panose="020B0503020204020204" pitchFamily="34" charset="-122"/>
                  <a:ea typeface="Microsoft YaHei UI" panose="020B0503020204020204" pitchFamily="34" charset="-122"/>
                </a:rPr>
                <a:t> </a:t>
              </a:r>
              <a:r>
                <a:rPr lang="en-US" altLang="zh-TW" sz="2400" b="1" dirty="0">
                  <a:latin typeface="Microsoft YaHei UI" panose="020B0503020204020204" pitchFamily="34" charset="-122"/>
                  <a:ea typeface="Microsoft YaHei UI" panose="020B0503020204020204" pitchFamily="34" charset="-122"/>
                </a:rPr>
                <a:t>EU</a:t>
              </a:r>
              <a:endParaRPr lang="zh-TW" altLang="en-US" sz="2400" b="1" dirty="0">
                <a:latin typeface="Microsoft YaHei UI" panose="020B0503020204020204" pitchFamily="34" charset="-122"/>
                <a:ea typeface="Microsoft YaHei UI" panose="020B0503020204020204" pitchFamily="34" charset="-122"/>
              </a:endParaRPr>
            </a:p>
            <a:p>
              <a:pPr lvl="0"/>
              <a:r>
                <a:rPr lang="en-US" altLang="zh-TW" sz="2400" b="1" dirty="0">
                  <a:latin typeface="Microsoft YaHei UI" panose="020B0503020204020204" pitchFamily="34" charset="-122"/>
                  <a:ea typeface="Microsoft YaHei UI" panose="020B0503020204020204" pitchFamily="34" charset="-122"/>
                </a:rPr>
                <a:t>Taiwan</a:t>
              </a:r>
              <a:r>
                <a:rPr lang="zh-TW" altLang="en-US" sz="2400" b="1" dirty="0">
                  <a:latin typeface="Microsoft YaHei UI" panose="020B0503020204020204" pitchFamily="34" charset="-122"/>
                  <a:ea typeface="Microsoft YaHei UI" panose="020B0503020204020204" pitchFamily="34" charset="-122"/>
                </a:rPr>
                <a:t> </a:t>
              </a:r>
              <a:r>
                <a:rPr lang="en-US" altLang="zh-TW" sz="2400" b="1" dirty="0">
                  <a:latin typeface="Microsoft YaHei UI" panose="020B0503020204020204" pitchFamily="34" charset="-122"/>
                  <a:ea typeface="Microsoft YaHei UI" panose="020B0503020204020204" pitchFamily="34" charset="-122"/>
                </a:rPr>
                <a:t>/</a:t>
              </a:r>
              <a:r>
                <a:rPr lang="zh-TW" altLang="en-US" sz="2400" b="1" dirty="0">
                  <a:latin typeface="Microsoft YaHei UI" panose="020B0503020204020204" pitchFamily="34" charset="-122"/>
                  <a:ea typeface="Microsoft YaHei UI" panose="020B0503020204020204" pitchFamily="34" charset="-122"/>
                </a:rPr>
                <a:t> </a:t>
              </a:r>
              <a:r>
                <a:rPr lang="en-US" altLang="zh-TW" sz="2400" b="1" dirty="0">
                  <a:latin typeface="Microsoft YaHei UI" panose="020B0503020204020204" pitchFamily="34" charset="-122"/>
                  <a:ea typeface="Microsoft YaHei UI" panose="020B0503020204020204" pitchFamily="34" charset="-122"/>
                </a:rPr>
                <a:t>China</a:t>
              </a:r>
              <a:endParaRPr lang="zh-TW" altLang="en-US" sz="2400" dirty="0">
                <a:latin typeface="Microsoft YaHei UI" panose="020B0503020204020204" pitchFamily="34" charset="-122"/>
                <a:ea typeface="Microsoft YaHei UI" panose="020B0503020204020204" pitchFamily="34" charset="-122"/>
              </a:endParaRPr>
            </a:p>
          </p:txBody>
        </p:sp>
        <p:sp>
          <p:nvSpPr>
            <p:cNvPr id="6" name="矩形 5">
              <a:extLst>
                <a:ext uri="{FF2B5EF4-FFF2-40B4-BE49-F238E27FC236}">
                  <a16:creationId xmlns:a16="http://schemas.microsoft.com/office/drawing/2014/main" id="{EC96B27C-B252-4B9B-8870-0E329B101067}"/>
                </a:ext>
              </a:extLst>
            </p:cNvPr>
            <p:cNvSpPr/>
            <p:nvPr/>
          </p:nvSpPr>
          <p:spPr>
            <a:xfrm>
              <a:off x="2123332" y="5163718"/>
              <a:ext cx="3212983" cy="830997"/>
            </a:xfrm>
            <a:prstGeom prst="rect">
              <a:avLst/>
            </a:prstGeom>
          </p:spPr>
          <p:txBody>
            <a:bodyPr wrap="square">
              <a:spAutoFit/>
            </a:bodyPr>
            <a:lstStyle/>
            <a:p>
              <a:pPr lvl="0" algn="r"/>
              <a:r>
                <a:rPr lang="en-US" altLang="zh-TW" sz="2400" b="1" dirty="0">
                  <a:latin typeface="Microsoft YaHei UI" panose="020B0503020204020204" pitchFamily="34" charset="-122"/>
                  <a:ea typeface="Microsoft YaHei UI" panose="020B0503020204020204" pitchFamily="34" charset="-122"/>
                </a:rPr>
                <a:t>Domestic/International OEM/ODM</a:t>
              </a:r>
              <a:endParaRPr lang="zh-TW" altLang="en-US" sz="2400" b="1" dirty="0">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110577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7589" y="1463049"/>
            <a:ext cx="10515600" cy="923330"/>
          </a:xfrm>
        </p:spPr>
        <p:txBody>
          <a:bodyPr>
            <a:normAutofit/>
          </a:bodyPr>
          <a:lstStyle/>
          <a:p>
            <a:pPr algn="ctr"/>
            <a:r>
              <a:rPr lang="en-US" altLang="zh-TW" sz="2800" b="1" dirty="0">
                <a:latin typeface="Microsoft YaHei UI" panose="020B0503020204020204" pitchFamily="34" charset="-122"/>
                <a:ea typeface="Microsoft YaHei UI" panose="020B0503020204020204" pitchFamily="34" charset="-122"/>
                <a:cs typeface="+mn-cs"/>
              </a:rPr>
              <a:t>Conventional IVD</a:t>
            </a:r>
            <a:r>
              <a:rPr lang="zh-TW" altLang="en-US" sz="2800" b="1" dirty="0">
                <a:latin typeface="Microsoft YaHei UI" panose="020B0503020204020204" pitchFamily="34" charset="-122"/>
                <a:ea typeface="Microsoft YaHei UI" panose="020B0503020204020204" pitchFamily="34" charset="-122"/>
                <a:cs typeface="+mn-cs"/>
              </a:rPr>
              <a:t>         </a:t>
            </a:r>
            <a:r>
              <a:rPr lang="en-US" altLang="zh-TW" sz="2800" b="1" dirty="0">
                <a:latin typeface="Microsoft YaHei UI" panose="020B0503020204020204" pitchFamily="34" charset="-122"/>
                <a:ea typeface="Microsoft YaHei UI" panose="020B0503020204020204" pitchFamily="34" charset="-122"/>
                <a:cs typeface="+mn-cs"/>
              </a:rPr>
              <a:t>vs</a:t>
            </a:r>
            <a:r>
              <a:rPr lang="zh-TW" altLang="en-US" sz="2800" b="1" dirty="0">
                <a:latin typeface="Microsoft YaHei UI" panose="020B0503020204020204" pitchFamily="34" charset="-122"/>
                <a:ea typeface="Microsoft YaHei UI" panose="020B0503020204020204" pitchFamily="34" charset="-122"/>
                <a:cs typeface="+mn-cs"/>
              </a:rPr>
              <a:t>            </a:t>
            </a:r>
            <a:r>
              <a:rPr lang="en-US" altLang="zh-TW" sz="2800" b="1" dirty="0">
                <a:latin typeface="Microsoft YaHei UI" panose="020B0503020204020204" pitchFamily="34" charset="-122"/>
                <a:ea typeface="Microsoft YaHei UI" panose="020B0503020204020204" pitchFamily="34" charset="-122"/>
                <a:cs typeface="+mn-cs"/>
              </a:rPr>
              <a:t>All-in-One</a:t>
            </a:r>
            <a:endParaRPr lang="zh-TW" altLang="en-US" sz="2800" b="1" dirty="0">
              <a:latin typeface="Microsoft YaHei UI" panose="020B0503020204020204" pitchFamily="34" charset="-122"/>
              <a:ea typeface="Microsoft YaHei UI" panose="020B0503020204020204" pitchFamily="34" charset="-122"/>
              <a:cs typeface="+mn-cs"/>
            </a:endParaRPr>
          </a:p>
        </p:txBody>
      </p:sp>
      <p:pic>
        <p:nvPicPr>
          <p:cNvPr id="4" name="內容版面配置區 3" descr="C:\Users\boozer\Downloads\IMG_0955-removebg-preview.png"/>
          <p:cNvPicPr>
            <a:picLocks noGrp="1"/>
          </p:cNvPicPr>
          <p:nvPr>
            <p:ph idx="1"/>
          </p:nvPr>
        </p:nvPicPr>
        <p:blipFill>
          <a:blip r:embed="rId2">
            <a:extLst>
              <a:ext uri="{BEBA8EAE-BF5A-486C-A8C5-ECC9F3942E4B}">
                <a14:imgProps xmlns:a14="http://schemas.microsoft.com/office/drawing/2010/main">
                  <a14:imgLayer r:embed="rId3">
                    <a14:imgEffect>
                      <a14:colorTemperature colorTemp="5900"/>
                    </a14:imgEffect>
                    <a14:imgEffect>
                      <a14:saturation sat="101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159073" y="2082319"/>
            <a:ext cx="4636316" cy="3618917"/>
          </a:xfrm>
          <a:prstGeom prst="rect">
            <a:avLst/>
          </a:prstGeom>
          <a:noFill/>
          <a:ln>
            <a:noFill/>
          </a:ln>
        </p:spPr>
      </p:pic>
      <p:pic>
        <p:nvPicPr>
          <p:cNvPr id="5" name="圖片 4" descr="C:\Users\boozer\Downloads\Kit-removebg-preview.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7957" y="2732347"/>
            <a:ext cx="4095232" cy="1706664"/>
          </a:xfrm>
          <a:prstGeom prst="rect">
            <a:avLst/>
          </a:prstGeom>
          <a:noFill/>
          <a:ln>
            <a:noFill/>
          </a:ln>
        </p:spPr>
      </p:pic>
      <p:pic>
        <p:nvPicPr>
          <p:cNvPr id="6" name="圖片 5" descr="C:\Users\boozer\Downloads\Test_tube-removebg-preview.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8230" y="1690688"/>
            <a:ext cx="699770" cy="3331845"/>
          </a:xfrm>
          <a:prstGeom prst="rect">
            <a:avLst/>
          </a:prstGeom>
          <a:noFill/>
          <a:ln>
            <a:noFill/>
          </a:ln>
        </p:spPr>
      </p:pic>
      <p:sp>
        <p:nvSpPr>
          <p:cNvPr id="7" name="文字方塊 6"/>
          <p:cNvSpPr txBox="1"/>
          <p:nvPr/>
        </p:nvSpPr>
        <p:spPr>
          <a:xfrm>
            <a:off x="7430462" y="5022533"/>
            <a:ext cx="3150221" cy="1200329"/>
          </a:xfrm>
          <a:prstGeom prst="rect">
            <a:avLst/>
          </a:prstGeom>
          <a:noFill/>
        </p:spPr>
        <p:txBody>
          <a:bodyPr wrap="none" rtlCol="0">
            <a:spAutoFit/>
          </a:bodyPr>
          <a:lstStyle/>
          <a:p>
            <a:pPr marL="285750" indent="-285750">
              <a:buFont typeface="Arial" panose="020B0604020202020204" pitchFamily="34" charset="0"/>
              <a:buChar char="•"/>
            </a:pPr>
            <a:r>
              <a:rPr lang="en-US" altLang="zh-TW" b="1" dirty="0">
                <a:latin typeface="Microsoft YaHei UI" panose="020B0503020204020204" pitchFamily="34" charset="-122"/>
                <a:ea typeface="Microsoft YaHei UI" panose="020B0503020204020204" pitchFamily="34" charset="-122"/>
              </a:rPr>
              <a:t>Minimum Components</a:t>
            </a:r>
          </a:p>
          <a:p>
            <a:pPr marL="285750" indent="-285750">
              <a:buFont typeface="Arial" panose="020B0604020202020204" pitchFamily="34" charset="0"/>
              <a:buChar char="•"/>
            </a:pPr>
            <a:r>
              <a:rPr lang="en-US" altLang="zh-TW" b="1" dirty="0">
                <a:latin typeface="Microsoft YaHei UI" panose="020B0503020204020204" pitchFamily="34" charset="-122"/>
                <a:ea typeface="Microsoft YaHei UI" panose="020B0503020204020204" pitchFamily="34" charset="-122"/>
              </a:rPr>
              <a:t>1-2-3</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Easy Steps</a:t>
            </a:r>
          </a:p>
          <a:p>
            <a:pPr marL="285750" indent="-285750">
              <a:buFont typeface="Arial" panose="020B0604020202020204" pitchFamily="34" charset="0"/>
              <a:buChar char="•"/>
            </a:pPr>
            <a:r>
              <a:rPr lang="en-US" altLang="zh-TW" b="1" dirty="0">
                <a:latin typeface="Microsoft YaHei UI" panose="020B0503020204020204" pitchFamily="34" charset="-122"/>
                <a:ea typeface="Microsoft YaHei UI" panose="020B0503020204020204" pitchFamily="34" charset="-122"/>
              </a:rPr>
              <a:t>Reducing</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Infection</a:t>
            </a:r>
          </a:p>
          <a:p>
            <a:pPr marL="285750" indent="-285750">
              <a:buFont typeface="Arial" panose="020B0604020202020204" pitchFamily="34" charset="0"/>
              <a:buChar char="•"/>
            </a:pPr>
            <a:r>
              <a:rPr lang="en-US" altLang="zh-TW" b="1" dirty="0">
                <a:latin typeface="Microsoft YaHei UI" panose="020B0503020204020204" pitchFamily="34" charset="-122"/>
                <a:ea typeface="Microsoft YaHei UI" panose="020B0503020204020204" pitchFamily="34" charset="-122"/>
              </a:rPr>
              <a:t>Personal IVD</a:t>
            </a:r>
            <a:endParaRPr lang="zh-TW" altLang="en-US" b="1" dirty="0">
              <a:latin typeface="Microsoft YaHei UI" panose="020B0503020204020204" pitchFamily="34" charset="-122"/>
              <a:ea typeface="Microsoft YaHei UI" panose="020B0503020204020204" pitchFamily="34" charset="-122"/>
            </a:endParaRPr>
          </a:p>
        </p:txBody>
      </p:sp>
      <p:sp>
        <p:nvSpPr>
          <p:cNvPr id="8" name="文字方塊 7"/>
          <p:cNvSpPr txBox="1"/>
          <p:nvPr/>
        </p:nvSpPr>
        <p:spPr>
          <a:xfrm>
            <a:off x="1585520" y="5177929"/>
            <a:ext cx="2688685" cy="923330"/>
          </a:xfrm>
          <a:prstGeom prst="rect">
            <a:avLst/>
          </a:prstGeom>
          <a:noFill/>
        </p:spPr>
        <p:txBody>
          <a:bodyPr wrap="none" rtlCol="0">
            <a:spAutoFit/>
          </a:bodyPr>
          <a:lstStyle/>
          <a:p>
            <a:pPr marL="285750" indent="-285750">
              <a:buFont typeface="Arial" panose="020B0604020202020204" pitchFamily="34" charset="0"/>
              <a:buChar char="•"/>
            </a:pPr>
            <a:r>
              <a:rPr lang="en-US" altLang="zh-TW" b="1" dirty="0">
                <a:latin typeface="Microsoft YaHei UI" panose="020B0503020204020204" pitchFamily="34" charset="-122"/>
                <a:ea typeface="Microsoft YaHei UI" panose="020B0503020204020204" pitchFamily="34" charset="-122"/>
              </a:rPr>
              <a:t>Economical</a:t>
            </a:r>
          </a:p>
          <a:p>
            <a:pPr marL="285750" indent="-285750">
              <a:buFont typeface="Arial" panose="020B0604020202020204" pitchFamily="34" charset="0"/>
              <a:buChar char="•"/>
            </a:pPr>
            <a:r>
              <a:rPr lang="en-US" altLang="zh-TW" b="1" dirty="0">
                <a:latin typeface="Microsoft YaHei UI" panose="020B0503020204020204" pitchFamily="34" charset="-122"/>
                <a:ea typeface="Microsoft YaHei UI" panose="020B0503020204020204" pitchFamily="34" charset="-122"/>
              </a:rPr>
              <a:t>Long</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Shelf</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Life</a:t>
            </a:r>
          </a:p>
          <a:p>
            <a:pPr marL="285750" indent="-285750">
              <a:buFont typeface="Arial" panose="020B0604020202020204" pitchFamily="34" charset="0"/>
              <a:buChar char="•"/>
            </a:pPr>
            <a:r>
              <a:rPr lang="en-US" altLang="zh-TW" b="1" dirty="0">
                <a:latin typeface="Microsoft YaHei UI" panose="020B0503020204020204" pitchFamily="34" charset="-122"/>
                <a:ea typeface="Microsoft YaHei UI" panose="020B0503020204020204" pitchFamily="34" charset="-122"/>
              </a:rPr>
              <a:t>Large</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Scale</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Testing</a:t>
            </a:r>
            <a:endParaRPr lang="zh-TW" altLang="en-US" b="1" dirty="0">
              <a:latin typeface="Microsoft YaHei UI" panose="020B0503020204020204" pitchFamily="34" charset="-122"/>
              <a:ea typeface="Microsoft YaHei UI" panose="020B0503020204020204" pitchFamily="34" charset="-122"/>
            </a:endParaRPr>
          </a:p>
        </p:txBody>
      </p:sp>
      <p:sp>
        <p:nvSpPr>
          <p:cNvPr id="10" name="矩形 9">
            <a:extLst>
              <a:ext uri="{FF2B5EF4-FFF2-40B4-BE49-F238E27FC236}">
                <a16:creationId xmlns:a16="http://schemas.microsoft.com/office/drawing/2014/main" id="{CC216BAC-37D7-4A38-ACA9-2225E1071564}"/>
              </a:ext>
            </a:extLst>
          </p:cNvPr>
          <p:cNvSpPr/>
          <p:nvPr/>
        </p:nvSpPr>
        <p:spPr>
          <a:xfrm>
            <a:off x="1026254" y="895347"/>
            <a:ext cx="10678239" cy="480131"/>
          </a:xfrm>
          <a:prstGeom prst="rect">
            <a:avLst/>
          </a:prstGeom>
        </p:spPr>
        <p:txBody>
          <a:bodyPr wrap="square">
            <a:spAutoFit/>
          </a:bodyPr>
          <a:lstStyle/>
          <a:p>
            <a:pPr>
              <a:lnSpc>
                <a:spcPct val="90000"/>
              </a:lnSpc>
              <a:spcBef>
                <a:spcPts val="1000"/>
              </a:spcBef>
            </a:pPr>
            <a:r>
              <a:rPr lang="en-US" altLang="zh-TW" sz="2800" b="1" dirty="0">
                <a:latin typeface="Microsoft YaHei UI" panose="020B0503020204020204" pitchFamily="34" charset="-122"/>
                <a:ea typeface="Microsoft YaHei UI" panose="020B0503020204020204" pitchFamily="34" charset="-122"/>
              </a:rPr>
              <a:t>(B)</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 Product Development Strategy (New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Pipeline)</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a:t>
            </a:r>
            <a:r>
              <a:rPr lang="zh-TW" altLang="en-US" sz="2800" b="1" dirty="0">
                <a:latin typeface="Microsoft YaHei UI" panose="020B0503020204020204" pitchFamily="34" charset="-122"/>
                <a:ea typeface="Microsoft YaHei UI" panose="020B0503020204020204" pitchFamily="34" charset="-122"/>
              </a:rPr>
              <a:t> </a:t>
            </a:r>
            <a:endParaRPr lang="en-US" altLang="zh-TW" sz="2800" b="1" dirty="0">
              <a:latin typeface="Microsoft YaHei UI" panose="020B0503020204020204" pitchFamily="34" charset="-122"/>
              <a:ea typeface="Microsoft YaHei UI" panose="020B0503020204020204" pitchFamily="34" charset="-122"/>
            </a:endParaRPr>
          </a:p>
        </p:txBody>
      </p:sp>
      <p:sp>
        <p:nvSpPr>
          <p:cNvPr id="12" name="îŝḷîḓé-Freeform: Shape 11">
            <a:extLst>
              <a:ext uri="{FF2B5EF4-FFF2-40B4-BE49-F238E27FC236}">
                <a16:creationId xmlns:a16="http://schemas.microsoft.com/office/drawing/2014/main" id="{4A0CF82E-85A4-4F18-954F-705BBFD292BE}"/>
              </a:ext>
            </a:extLst>
          </p:cNvPr>
          <p:cNvSpPr>
            <a:spLocks/>
          </p:cNvSpPr>
          <p:nvPr/>
        </p:nvSpPr>
        <p:spPr bwMode="auto">
          <a:xfrm>
            <a:off x="306254" y="185663"/>
            <a:ext cx="720000" cy="682625"/>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1"/>
                  <a:pt x="2881" y="3186"/>
                </a:cubicBezTo>
                <a:cubicBezTo>
                  <a:pt x="-961" y="7434"/>
                  <a:pt x="-961" y="14323"/>
                  <a:pt x="2881" y="18571"/>
                </a:cubicBezTo>
                <a:cubicBezTo>
                  <a:pt x="4240" y="20074"/>
                  <a:pt x="5899" y="21033"/>
                  <a:pt x="7644" y="21473"/>
                </a:cubicBezTo>
                <a:cubicBezTo>
                  <a:pt x="7648" y="21252"/>
                  <a:pt x="7643" y="21031"/>
                  <a:pt x="7605" y="20818"/>
                </a:cubicBezTo>
                <a:cubicBezTo>
                  <a:pt x="7431" y="19848"/>
                  <a:pt x="7313" y="18994"/>
                  <a:pt x="7026" y="18045"/>
                </a:cubicBezTo>
                <a:cubicBezTo>
                  <a:pt x="6736" y="17091"/>
                  <a:pt x="6626" y="16134"/>
                  <a:pt x="6475" y="15147"/>
                </a:cubicBezTo>
                <a:cubicBezTo>
                  <a:pt x="6317" y="14118"/>
                  <a:pt x="6608" y="13106"/>
                  <a:pt x="6306" y="12092"/>
                </a:cubicBezTo>
                <a:cubicBezTo>
                  <a:pt x="6068" y="11295"/>
                  <a:pt x="5814" y="10409"/>
                  <a:pt x="5698" y="9570"/>
                </a:cubicBezTo>
                <a:cubicBezTo>
                  <a:pt x="5650" y="9227"/>
                  <a:pt x="5530" y="8463"/>
                  <a:pt x="5937" y="8323"/>
                </a:cubicBezTo>
                <a:cubicBezTo>
                  <a:pt x="6319" y="8202"/>
                  <a:pt x="6444" y="8426"/>
                  <a:pt x="6597" y="8694"/>
                </a:cubicBezTo>
                <a:cubicBezTo>
                  <a:pt x="6826" y="9095"/>
                  <a:pt x="6874" y="9335"/>
                  <a:pt x="6896" y="9794"/>
                </a:cubicBezTo>
                <a:cubicBezTo>
                  <a:pt x="6922" y="10356"/>
                  <a:pt x="7199" y="10966"/>
                  <a:pt x="7353" y="11498"/>
                </a:cubicBezTo>
                <a:cubicBezTo>
                  <a:pt x="7384" y="11604"/>
                  <a:pt x="7694" y="12372"/>
                  <a:pt x="7829" y="11989"/>
                </a:cubicBezTo>
                <a:cubicBezTo>
                  <a:pt x="7961" y="11613"/>
                  <a:pt x="7889" y="11440"/>
                  <a:pt x="7826" y="11032"/>
                </a:cubicBezTo>
                <a:cubicBezTo>
                  <a:pt x="7748" y="10528"/>
                  <a:pt x="7879" y="9965"/>
                  <a:pt x="7771" y="9461"/>
                </a:cubicBezTo>
                <a:cubicBezTo>
                  <a:pt x="7657" y="8925"/>
                  <a:pt x="7685" y="8198"/>
                  <a:pt x="7717" y="7645"/>
                </a:cubicBezTo>
                <a:cubicBezTo>
                  <a:pt x="7743" y="7191"/>
                  <a:pt x="7556" y="5321"/>
                  <a:pt x="8665" y="5823"/>
                </a:cubicBezTo>
                <a:cubicBezTo>
                  <a:pt x="8943" y="5949"/>
                  <a:pt x="8934" y="8058"/>
                  <a:pt x="8925" y="8734"/>
                </a:cubicBezTo>
                <a:cubicBezTo>
                  <a:pt x="8915" y="9462"/>
                  <a:pt x="8950" y="11499"/>
                  <a:pt x="9333" y="11495"/>
                </a:cubicBezTo>
                <a:cubicBezTo>
                  <a:pt x="9470" y="11428"/>
                  <a:pt x="9451" y="10067"/>
                  <a:pt x="9505" y="9814"/>
                </a:cubicBezTo>
                <a:cubicBezTo>
                  <a:pt x="9643" y="9155"/>
                  <a:pt x="9656" y="8384"/>
                  <a:pt x="9723" y="7705"/>
                </a:cubicBezTo>
                <a:cubicBezTo>
                  <a:pt x="9784" y="7081"/>
                  <a:pt x="9730" y="5332"/>
                  <a:pt x="10476" y="5280"/>
                </a:cubicBezTo>
                <a:cubicBezTo>
                  <a:pt x="11885" y="5280"/>
                  <a:pt x="10909" y="7410"/>
                  <a:pt x="10983" y="8191"/>
                </a:cubicBezTo>
                <a:cubicBezTo>
                  <a:pt x="11053" y="8931"/>
                  <a:pt x="10797" y="9574"/>
                  <a:pt x="10786" y="10311"/>
                </a:cubicBezTo>
                <a:cubicBezTo>
                  <a:pt x="10781" y="10633"/>
                  <a:pt x="10668" y="11163"/>
                  <a:pt x="10773" y="11406"/>
                </a:cubicBezTo>
                <a:cubicBezTo>
                  <a:pt x="11150" y="12020"/>
                  <a:pt x="11510" y="10640"/>
                  <a:pt x="11591" y="10417"/>
                </a:cubicBezTo>
                <a:cubicBezTo>
                  <a:pt x="11820" y="9795"/>
                  <a:pt x="12032" y="9181"/>
                  <a:pt x="12308" y="8581"/>
                </a:cubicBezTo>
                <a:cubicBezTo>
                  <a:pt x="12584" y="7983"/>
                  <a:pt x="12566" y="7077"/>
                  <a:pt x="13077" y="6633"/>
                </a:cubicBezTo>
                <a:cubicBezTo>
                  <a:pt x="13359" y="6509"/>
                  <a:pt x="13569" y="6509"/>
                  <a:pt x="13860" y="6771"/>
                </a:cubicBezTo>
                <a:cubicBezTo>
                  <a:pt x="14268" y="7257"/>
                  <a:pt x="13853" y="8101"/>
                  <a:pt x="13706" y="8619"/>
                </a:cubicBezTo>
                <a:cubicBezTo>
                  <a:pt x="13529" y="9246"/>
                  <a:pt x="13374" y="9862"/>
                  <a:pt x="13181" y="10483"/>
                </a:cubicBezTo>
                <a:cubicBezTo>
                  <a:pt x="12911" y="11356"/>
                  <a:pt x="12661" y="12302"/>
                  <a:pt x="12316" y="13135"/>
                </a:cubicBezTo>
                <a:cubicBezTo>
                  <a:pt x="12284" y="13214"/>
                  <a:pt x="12205" y="14203"/>
                  <a:pt x="12197" y="14463"/>
                </a:cubicBezTo>
                <a:cubicBezTo>
                  <a:pt x="12183" y="14897"/>
                  <a:pt x="12230" y="15346"/>
                  <a:pt x="12116" y="15770"/>
                </a:cubicBezTo>
                <a:cubicBezTo>
                  <a:pt x="12055" y="15997"/>
                  <a:pt x="12220" y="16247"/>
                  <a:pt x="12230" y="16505"/>
                </a:cubicBezTo>
                <a:cubicBezTo>
                  <a:pt x="12258" y="17188"/>
                  <a:pt x="11798" y="17805"/>
                  <a:pt x="11487" y="18359"/>
                </a:cubicBezTo>
                <a:cubicBezTo>
                  <a:pt x="11343" y="19093"/>
                  <a:pt x="11444" y="20004"/>
                  <a:pt x="11448" y="20755"/>
                </a:cubicBezTo>
                <a:cubicBezTo>
                  <a:pt x="11450" y="21036"/>
                  <a:pt x="11459" y="21317"/>
                  <a:pt x="11466" y="21599"/>
                </a:cubicBezTo>
                <a:cubicBezTo>
                  <a:pt x="13418" y="21239"/>
                  <a:pt x="15290" y="20236"/>
                  <a:pt x="16796" y="18571"/>
                </a:cubicBezTo>
                <a:cubicBezTo>
                  <a:pt x="20638" y="14323"/>
                  <a:pt x="20638" y="7434"/>
                  <a:pt x="16796" y="3186"/>
                </a:cubicBezTo>
                <a:cubicBezTo>
                  <a:pt x="14875" y="1061"/>
                  <a:pt x="12358" y="0"/>
                  <a:pt x="9840" y="0"/>
                </a:cubicBezTo>
                <a:close/>
              </a:path>
            </a:pathLst>
          </a:custGeom>
          <a:solidFill>
            <a:schemeClr val="accent5">
              <a:lumMod val="75000"/>
            </a:schemeClr>
          </a:solidFill>
          <a:ln>
            <a:noFill/>
          </a:ln>
          <a:effectLst/>
        </p:spPr>
        <p:txBody>
          <a:bodyPr anchor="ctr"/>
          <a:lstStyle/>
          <a:p>
            <a:pPr algn="ctr"/>
            <a:endParaRPr dirty="0"/>
          </a:p>
        </p:txBody>
      </p:sp>
      <p:sp>
        <p:nvSpPr>
          <p:cNvPr id="13" name="文字方塊 12">
            <a:extLst>
              <a:ext uri="{FF2B5EF4-FFF2-40B4-BE49-F238E27FC236}">
                <a16:creationId xmlns:a16="http://schemas.microsoft.com/office/drawing/2014/main" id="{89DCD1DD-BB50-4C0B-AB4D-DDFA109E715D}"/>
              </a:ext>
            </a:extLst>
          </p:cNvPr>
          <p:cNvSpPr txBox="1"/>
          <p:nvPr/>
        </p:nvSpPr>
        <p:spPr>
          <a:xfrm>
            <a:off x="7694256" y="2146510"/>
            <a:ext cx="1992296" cy="369332"/>
          </a:xfrm>
          <a:prstGeom prst="rect">
            <a:avLst/>
          </a:prstGeom>
          <a:noFill/>
        </p:spPr>
        <p:txBody>
          <a:bodyPr wrap="square" rtlCol="0">
            <a:spAutoFit/>
          </a:bodyPr>
          <a:lstStyle/>
          <a:p>
            <a:r>
              <a:rPr lang="en-US" altLang="zh-TW" dirty="0">
                <a:latin typeface="Microsoft YaHei UI" panose="020B0503020204020204" pitchFamily="34" charset="-122"/>
                <a:ea typeface="Microsoft YaHei UI" panose="020B0503020204020204" pitchFamily="34" charset="-122"/>
              </a:rPr>
              <a:t>Patent Pending</a:t>
            </a:r>
            <a:endParaRPr lang="zh-TW" altLang="en-US" dirty="0">
              <a:latin typeface="Microsoft YaHei UI" panose="020B0503020204020204" pitchFamily="34" charset="-122"/>
              <a:ea typeface="Microsoft YaHei UI" panose="020B0503020204020204" pitchFamily="34" charset="-122"/>
            </a:endParaRPr>
          </a:p>
        </p:txBody>
      </p:sp>
      <p:sp>
        <p:nvSpPr>
          <p:cNvPr id="14" name="標題 1">
            <a:extLst>
              <a:ext uri="{FF2B5EF4-FFF2-40B4-BE49-F238E27FC236}">
                <a16:creationId xmlns:a16="http://schemas.microsoft.com/office/drawing/2014/main" id="{53470E63-9130-44CA-9E61-08C5695B53FE}"/>
              </a:ext>
            </a:extLst>
          </p:cNvPr>
          <p:cNvSpPr txBox="1">
            <a:spLocks/>
          </p:cNvSpPr>
          <p:nvPr/>
        </p:nvSpPr>
        <p:spPr>
          <a:xfrm>
            <a:off x="1098607" y="252776"/>
            <a:ext cx="10067139" cy="68262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b="1">
                <a:solidFill>
                  <a:schemeClr val="accent5">
                    <a:lumMod val="75000"/>
                  </a:schemeClr>
                </a:solidFill>
                <a:latin typeface="Microsoft YaHei UI" panose="020B0503020204020204" pitchFamily="34" charset="-122"/>
                <a:ea typeface="Microsoft YaHei UI" panose="020B0503020204020204" pitchFamily="34" charset="-122"/>
              </a:rPr>
              <a:t>Innovative Diagnostics Business Unit</a:t>
            </a:r>
            <a:endParaRPr lang="zh-TW" altLang="en-US" b="1" dirty="0">
              <a:solidFill>
                <a:schemeClr val="accent5">
                  <a:lumMod val="75000"/>
                </a:schemeClr>
              </a:solidFill>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34200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B4D8176A-8761-4C76-BA30-7D0B73EC4371}"/>
              </a:ext>
            </a:extLst>
          </p:cNvPr>
          <p:cNvSpPr/>
          <p:nvPr/>
        </p:nvSpPr>
        <p:spPr>
          <a:xfrm>
            <a:off x="8552176" y="2994299"/>
            <a:ext cx="2631977" cy="2311467"/>
          </a:xfrm>
          <a:prstGeom prst="rect">
            <a:avLst/>
          </a:prstGeom>
        </p:spPr>
        <p:txBody>
          <a:bodyPr wrap="square">
            <a:spAutoFit/>
          </a:bodyPr>
          <a:lstStyle/>
          <a:p>
            <a:pPr algn="ctr">
              <a:lnSpc>
                <a:spcPct val="150000"/>
              </a:lnSpc>
              <a:spcAft>
                <a:spcPts val="600"/>
              </a:spcAft>
            </a:pPr>
            <a:r>
              <a:rPr lang="en-US" altLang="zh-TW" sz="2000" b="1" dirty="0">
                <a:solidFill>
                  <a:schemeClr val="accent4">
                    <a:lumMod val="75000"/>
                  </a:schemeClr>
                </a:solidFill>
                <a:latin typeface="Microsoft YaHei UI" panose="020B0503020204020204" pitchFamily="34" charset="-122"/>
                <a:ea typeface="Microsoft YaHei UI" panose="020B0503020204020204" pitchFamily="34" charset="-122"/>
              </a:rPr>
              <a:t>Pet Only IVD-Dogs/Cats </a:t>
            </a:r>
            <a:endParaRPr lang="zh-TW" altLang="en-US" sz="2000" b="1" dirty="0">
              <a:solidFill>
                <a:schemeClr val="accent4">
                  <a:lumMod val="75000"/>
                </a:schemeClr>
              </a:solidFill>
              <a:latin typeface="Microsoft YaHei UI" panose="020B0503020204020204" pitchFamily="34" charset="-122"/>
              <a:ea typeface="Microsoft YaHei UI" panose="020B0503020204020204" pitchFamily="34" charset="-122"/>
            </a:endParaRPr>
          </a:p>
          <a:p>
            <a:pPr algn="ctr">
              <a:lnSpc>
                <a:spcPct val="150000"/>
              </a:lnSpc>
              <a:spcAft>
                <a:spcPts val="600"/>
              </a:spcAft>
            </a:pPr>
            <a:r>
              <a:rPr lang="en-US" altLang="zh-CN" sz="1600" b="1" dirty="0">
                <a:latin typeface="Microsoft YaHei UI" panose="020B0503020204020204" pitchFamily="34" charset="-122"/>
                <a:ea typeface="Microsoft YaHei UI" panose="020B0503020204020204" pitchFamily="34" charset="-122"/>
              </a:rPr>
              <a:t>Parvovirus</a:t>
            </a:r>
          </a:p>
          <a:p>
            <a:pPr algn="ctr">
              <a:lnSpc>
                <a:spcPct val="150000"/>
              </a:lnSpc>
              <a:spcAft>
                <a:spcPts val="600"/>
              </a:spcAft>
            </a:pPr>
            <a:r>
              <a:rPr lang="en-US" altLang="zh-CN" sz="1600" b="1" dirty="0">
                <a:latin typeface="Microsoft YaHei UI" panose="020B0503020204020204" pitchFamily="34" charset="-122"/>
                <a:ea typeface="Microsoft YaHei UI" panose="020B0503020204020204" pitchFamily="34" charset="-122"/>
              </a:rPr>
              <a:t>Coronavirus </a:t>
            </a:r>
          </a:p>
          <a:p>
            <a:pPr algn="ctr">
              <a:lnSpc>
                <a:spcPct val="150000"/>
              </a:lnSpc>
              <a:spcAft>
                <a:spcPts val="600"/>
              </a:spcAft>
            </a:pPr>
            <a:r>
              <a:rPr lang="en-US" altLang="zh-CN" sz="1600" b="1" dirty="0">
                <a:latin typeface="Microsoft YaHei UI" panose="020B0503020204020204" pitchFamily="34" charset="-122"/>
                <a:ea typeface="Microsoft YaHei UI" panose="020B0503020204020204" pitchFamily="34" charset="-122"/>
              </a:rPr>
              <a:t>etc. </a:t>
            </a:r>
          </a:p>
        </p:txBody>
      </p:sp>
      <p:sp>
        <p:nvSpPr>
          <p:cNvPr id="15" name="矩形 14">
            <a:extLst>
              <a:ext uri="{FF2B5EF4-FFF2-40B4-BE49-F238E27FC236}">
                <a16:creationId xmlns:a16="http://schemas.microsoft.com/office/drawing/2014/main" id="{D93C2BAC-7C97-4772-80B4-684EF5D856E7}"/>
              </a:ext>
            </a:extLst>
          </p:cNvPr>
          <p:cNvSpPr/>
          <p:nvPr/>
        </p:nvSpPr>
        <p:spPr>
          <a:xfrm>
            <a:off x="933939" y="2994799"/>
            <a:ext cx="2712520" cy="2311467"/>
          </a:xfrm>
          <a:prstGeom prst="rect">
            <a:avLst/>
          </a:prstGeom>
        </p:spPr>
        <p:txBody>
          <a:bodyPr wrap="square">
            <a:spAutoFit/>
          </a:bodyPr>
          <a:lstStyle/>
          <a:p>
            <a:pPr algn="ctr">
              <a:lnSpc>
                <a:spcPct val="150000"/>
              </a:lnSpc>
              <a:spcAft>
                <a:spcPts val="600"/>
              </a:spcAft>
            </a:pPr>
            <a:r>
              <a:rPr lang="en-US" altLang="zh-TW" sz="2000" b="1" dirty="0">
                <a:solidFill>
                  <a:schemeClr val="accent2">
                    <a:lumMod val="75000"/>
                  </a:schemeClr>
                </a:solidFill>
                <a:latin typeface="Microsoft YaHei UI" panose="020B0503020204020204" pitchFamily="34" charset="-122"/>
                <a:ea typeface="Microsoft YaHei UI" panose="020B0503020204020204" pitchFamily="34" charset="-122"/>
              </a:rPr>
              <a:t>Respiratory IVD-Human</a:t>
            </a:r>
            <a:endParaRPr lang="zh-TW" altLang="en-US" sz="2000" b="1" dirty="0">
              <a:solidFill>
                <a:schemeClr val="accent2">
                  <a:lumMod val="75000"/>
                </a:schemeClr>
              </a:solidFill>
              <a:latin typeface="Microsoft YaHei UI" panose="020B0503020204020204" pitchFamily="34" charset="-122"/>
              <a:ea typeface="Microsoft YaHei UI" panose="020B0503020204020204" pitchFamily="34" charset="-122"/>
            </a:endParaRPr>
          </a:p>
          <a:p>
            <a:pPr algn="ctr">
              <a:lnSpc>
                <a:spcPct val="150000"/>
              </a:lnSpc>
              <a:spcAft>
                <a:spcPts val="600"/>
              </a:spcAft>
            </a:pPr>
            <a:r>
              <a:rPr lang="en-US" altLang="zh-TW" sz="1600" b="1" dirty="0">
                <a:latin typeface="Microsoft YaHei UI" panose="020B0503020204020204" pitchFamily="34" charset="-122"/>
                <a:ea typeface="Microsoft YaHei UI" panose="020B0503020204020204" pitchFamily="34" charset="-122"/>
              </a:rPr>
              <a:t>Flu A/B</a:t>
            </a:r>
          </a:p>
          <a:p>
            <a:pPr algn="ctr">
              <a:lnSpc>
                <a:spcPct val="150000"/>
              </a:lnSpc>
              <a:spcAft>
                <a:spcPts val="600"/>
              </a:spcAft>
            </a:pPr>
            <a:r>
              <a:rPr lang="en-US" altLang="zh-TW" sz="1600" b="1" dirty="0">
                <a:latin typeface="Microsoft YaHei UI" panose="020B0503020204020204" pitchFamily="34" charset="-122"/>
                <a:ea typeface="Microsoft YaHei UI" panose="020B0503020204020204" pitchFamily="34" charset="-122"/>
              </a:rPr>
              <a:t>Strep A</a:t>
            </a:r>
          </a:p>
          <a:p>
            <a:pPr algn="ctr">
              <a:lnSpc>
                <a:spcPct val="150000"/>
              </a:lnSpc>
              <a:spcAft>
                <a:spcPts val="600"/>
              </a:spcAft>
            </a:pPr>
            <a:r>
              <a:rPr lang="en-US" altLang="zh-TW" sz="1600" b="1" dirty="0">
                <a:latin typeface="Microsoft YaHei UI" panose="020B0503020204020204" pitchFamily="34" charset="-122"/>
                <a:ea typeface="Microsoft YaHei UI" panose="020B0503020204020204" pitchFamily="34" charset="-122"/>
              </a:rPr>
              <a:t>RSV</a:t>
            </a:r>
            <a:endParaRPr lang="en-US" altLang="zh-CN" sz="1600" b="1" dirty="0">
              <a:latin typeface="Microsoft YaHei UI" panose="020B0503020204020204" pitchFamily="34" charset="-122"/>
              <a:ea typeface="Microsoft YaHei UI" panose="020B0503020204020204" pitchFamily="34" charset="-122"/>
            </a:endParaRPr>
          </a:p>
        </p:txBody>
      </p:sp>
      <p:sp>
        <p:nvSpPr>
          <p:cNvPr id="16" name="矩形 15">
            <a:extLst>
              <a:ext uri="{FF2B5EF4-FFF2-40B4-BE49-F238E27FC236}">
                <a16:creationId xmlns:a16="http://schemas.microsoft.com/office/drawing/2014/main" id="{D0A9F8D6-2EBF-4B9F-ACB4-81B3A292858B}"/>
              </a:ext>
            </a:extLst>
          </p:cNvPr>
          <p:cNvSpPr/>
          <p:nvPr/>
        </p:nvSpPr>
        <p:spPr>
          <a:xfrm>
            <a:off x="4595789" y="3004804"/>
            <a:ext cx="3267386" cy="2757743"/>
          </a:xfrm>
          <a:prstGeom prst="rect">
            <a:avLst/>
          </a:prstGeom>
        </p:spPr>
        <p:txBody>
          <a:bodyPr wrap="square">
            <a:spAutoFit/>
          </a:bodyPr>
          <a:lstStyle/>
          <a:p>
            <a:pPr algn="ctr">
              <a:lnSpc>
                <a:spcPct val="150000"/>
              </a:lnSpc>
              <a:spcAft>
                <a:spcPts val="600"/>
              </a:spcAft>
            </a:pPr>
            <a:r>
              <a:rPr lang="en-US" altLang="zh-TW" sz="2000" b="1" dirty="0">
                <a:solidFill>
                  <a:schemeClr val="tx1">
                    <a:lumMod val="50000"/>
                    <a:lumOff val="50000"/>
                  </a:schemeClr>
                </a:solidFill>
                <a:latin typeface="Microsoft YaHei UI" panose="020B0503020204020204" pitchFamily="34" charset="-122"/>
                <a:ea typeface="Microsoft YaHei UI" panose="020B0503020204020204" pitchFamily="34" charset="-122"/>
              </a:rPr>
              <a:t>Gastrointestinal IVD-Human</a:t>
            </a:r>
          </a:p>
          <a:p>
            <a:pPr algn="ctr">
              <a:lnSpc>
                <a:spcPct val="150000"/>
              </a:lnSpc>
              <a:spcAft>
                <a:spcPts val="600"/>
              </a:spcAft>
            </a:pPr>
            <a:r>
              <a:rPr lang="en-US" altLang="zh-TW" sz="1600" b="1" dirty="0">
                <a:latin typeface="Microsoft YaHei UI" panose="020B0503020204020204" pitchFamily="34" charset="-122"/>
                <a:ea typeface="Microsoft YaHei UI" panose="020B0503020204020204" pitchFamily="34" charset="-122"/>
              </a:rPr>
              <a:t>HP – OK</a:t>
            </a:r>
          </a:p>
          <a:p>
            <a:pPr algn="ctr">
              <a:lnSpc>
                <a:spcPct val="150000"/>
              </a:lnSpc>
              <a:spcAft>
                <a:spcPts val="600"/>
              </a:spcAft>
            </a:pPr>
            <a:r>
              <a:rPr lang="en-US" altLang="zh-TW" sz="1600" b="1" dirty="0">
                <a:latin typeface="Microsoft YaHei UI" panose="020B0503020204020204" pitchFamily="34" charset="-122"/>
                <a:ea typeface="Microsoft YaHei UI" panose="020B0503020204020204" pitchFamily="34" charset="-122"/>
              </a:rPr>
              <a:t>Rotavirus</a:t>
            </a:r>
          </a:p>
          <a:p>
            <a:pPr algn="ctr">
              <a:lnSpc>
                <a:spcPct val="150000"/>
              </a:lnSpc>
              <a:spcAft>
                <a:spcPts val="600"/>
              </a:spcAft>
            </a:pPr>
            <a:r>
              <a:rPr lang="en-US" altLang="zh-TW" sz="1600" b="1" dirty="0">
                <a:latin typeface="Microsoft YaHei UI" panose="020B0503020204020204" pitchFamily="34" charset="-122"/>
                <a:ea typeface="Microsoft YaHei UI" panose="020B0503020204020204" pitchFamily="34" charset="-122"/>
              </a:rPr>
              <a:t>Adenovirus</a:t>
            </a:r>
          </a:p>
          <a:p>
            <a:pPr algn="ctr">
              <a:lnSpc>
                <a:spcPct val="150000"/>
              </a:lnSpc>
              <a:spcAft>
                <a:spcPts val="600"/>
              </a:spcAft>
            </a:pPr>
            <a:endParaRPr lang="en-US" altLang="zh-CN" sz="1600" b="1" dirty="0">
              <a:solidFill>
                <a:schemeClr val="accent1"/>
              </a:solidFill>
              <a:latin typeface="Microsoft YaHei UI" panose="020B0503020204020204" pitchFamily="34" charset="-122"/>
              <a:ea typeface="Microsoft YaHei UI" panose="020B0503020204020204" pitchFamily="34" charset="-122"/>
            </a:endParaRPr>
          </a:p>
        </p:txBody>
      </p:sp>
      <p:grpSp>
        <p:nvGrpSpPr>
          <p:cNvPr id="2" name="群組 1">
            <a:extLst>
              <a:ext uri="{FF2B5EF4-FFF2-40B4-BE49-F238E27FC236}">
                <a16:creationId xmlns:a16="http://schemas.microsoft.com/office/drawing/2014/main" id="{46AB489C-0C35-4665-83E8-0CDDDC2B3E7E}"/>
              </a:ext>
            </a:extLst>
          </p:cNvPr>
          <p:cNvGrpSpPr/>
          <p:nvPr/>
        </p:nvGrpSpPr>
        <p:grpSpPr>
          <a:xfrm>
            <a:off x="1627511" y="1850610"/>
            <a:ext cx="8774437" cy="1147322"/>
            <a:chOff x="1533907" y="2171025"/>
            <a:chExt cx="8774437" cy="1147322"/>
          </a:xfrm>
        </p:grpSpPr>
        <p:sp>
          <p:nvSpPr>
            <p:cNvPr id="11" name="椭圆 62">
              <a:extLst>
                <a:ext uri="{FF2B5EF4-FFF2-40B4-BE49-F238E27FC236}">
                  <a16:creationId xmlns:a16="http://schemas.microsoft.com/office/drawing/2014/main" id="{C07CAA6E-BACE-4C84-BD93-F45A4D79E0CD}"/>
                </a:ext>
              </a:extLst>
            </p:cNvPr>
            <p:cNvSpPr/>
            <p:nvPr/>
          </p:nvSpPr>
          <p:spPr>
            <a:xfrm>
              <a:off x="1533907" y="2171025"/>
              <a:ext cx="1147322" cy="114732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椭圆 67">
              <a:extLst>
                <a:ext uri="{FF2B5EF4-FFF2-40B4-BE49-F238E27FC236}">
                  <a16:creationId xmlns:a16="http://schemas.microsoft.com/office/drawing/2014/main" id="{624CB256-38AA-476D-9893-B6963F6AC903}"/>
                </a:ext>
              </a:extLst>
            </p:cNvPr>
            <p:cNvSpPr/>
            <p:nvPr/>
          </p:nvSpPr>
          <p:spPr>
            <a:xfrm>
              <a:off x="5522339" y="2171025"/>
              <a:ext cx="1147322" cy="114732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57">
              <a:extLst>
                <a:ext uri="{FF2B5EF4-FFF2-40B4-BE49-F238E27FC236}">
                  <a16:creationId xmlns:a16="http://schemas.microsoft.com/office/drawing/2014/main" id="{9FC764E8-A254-4BAB-B65E-2C7F8C59B7FC}"/>
                </a:ext>
              </a:extLst>
            </p:cNvPr>
            <p:cNvSpPr/>
            <p:nvPr/>
          </p:nvSpPr>
          <p:spPr>
            <a:xfrm>
              <a:off x="9161022" y="2171025"/>
              <a:ext cx="1147322" cy="114732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7" name="Picture 2" descr="「RESPARATORYICON」的圖片搜尋結果">
              <a:extLst>
                <a:ext uri="{FF2B5EF4-FFF2-40B4-BE49-F238E27FC236}">
                  <a16:creationId xmlns:a16="http://schemas.microsoft.com/office/drawing/2014/main" id="{079FA477-0F26-427F-A5F8-393493DA0B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9108" y="2263802"/>
              <a:ext cx="956919" cy="956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Human Gastrointestinal Tract ICON」的圖片搜尋結果">
              <a:extLst>
                <a:ext uri="{FF2B5EF4-FFF2-40B4-BE49-F238E27FC236}">
                  <a16:creationId xmlns:a16="http://schemas.microsoft.com/office/drawing/2014/main" id="{03E248A9-BA08-496F-9CF2-BD51225940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9750" y="2263802"/>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PET ICON」的圖片搜尋結果">
              <a:extLst>
                <a:ext uri="{FF2B5EF4-FFF2-40B4-BE49-F238E27FC236}">
                  <a16:creationId xmlns:a16="http://schemas.microsoft.com/office/drawing/2014/main" id="{051EDFE7-7D5F-4963-9588-5AF306CF136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29354" y="2318289"/>
              <a:ext cx="851122" cy="805973"/>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矩形 19">
            <a:extLst>
              <a:ext uri="{FF2B5EF4-FFF2-40B4-BE49-F238E27FC236}">
                <a16:creationId xmlns:a16="http://schemas.microsoft.com/office/drawing/2014/main" id="{66252846-6983-4567-BCBD-0D153A50A329}"/>
              </a:ext>
            </a:extLst>
          </p:cNvPr>
          <p:cNvSpPr/>
          <p:nvPr/>
        </p:nvSpPr>
        <p:spPr>
          <a:xfrm>
            <a:off x="1057959" y="960054"/>
            <a:ext cx="8854044" cy="480131"/>
          </a:xfrm>
          <a:prstGeom prst="rect">
            <a:avLst/>
          </a:prstGeom>
        </p:spPr>
        <p:txBody>
          <a:bodyPr wrap="square">
            <a:spAutoFit/>
          </a:bodyPr>
          <a:lstStyle/>
          <a:p>
            <a:pPr>
              <a:lnSpc>
                <a:spcPct val="90000"/>
              </a:lnSpc>
              <a:spcBef>
                <a:spcPts val="1000"/>
              </a:spcBef>
            </a:pPr>
            <a:r>
              <a:rPr lang="en-US" altLang="zh-TW" sz="2800" b="1" dirty="0">
                <a:latin typeface="Microsoft YaHei UI" panose="020B0503020204020204" pitchFamily="34" charset="-122"/>
                <a:ea typeface="Microsoft YaHei UI" panose="020B0503020204020204" pitchFamily="34" charset="-122"/>
              </a:rPr>
              <a:t>(B)</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Product</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Development</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Pipeline)</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a:t>
            </a:r>
            <a:r>
              <a:rPr lang="zh-TW" altLang="en-US" sz="2800" b="1" dirty="0">
                <a:latin typeface="Microsoft YaHei UI" panose="020B0503020204020204" pitchFamily="34" charset="-122"/>
                <a:ea typeface="Microsoft YaHei UI" panose="020B0503020204020204" pitchFamily="34" charset="-122"/>
              </a:rPr>
              <a:t> </a:t>
            </a:r>
            <a:endParaRPr lang="en-US" altLang="zh-TW" sz="2800" b="1" dirty="0">
              <a:latin typeface="Microsoft YaHei UI" panose="020B0503020204020204" pitchFamily="34" charset="-122"/>
              <a:ea typeface="Microsoft YaHei UI" panose="020B0503020204020204" pitchFamily="34" charset="-122"/>
            </a:endParaRPr>
          </a:p>
        </p:txBody>
      </p:sp>
      <p:sp>
        <p:nvSpPr>
          <p:cNvPr id="22" name="標題 1">
            <a:extLst>
              <a:ext uri="{FF2B5EF4-FFF2-40B4-BE49-F238E27FC236}">
                <a16:creationId xmlns:a16="http://schemas.microsoft.com/office/drawing/2014/main" id="{6713EBE7-1DFB-4106-BF54-6AF4A18D2603}"/>
              </a:ext>
            </a:extLst>
          </p:cNvPr>
          <p:cNvSpPr>
            <a:spLocks noGrp="1"/>
          </p:cNvSpPr>
          <p:nvPr>
            <p:ph type="title"/>
          </p:nvPr>
        </p:nvSpPr>
        <p:spPr>
          <a:xfrm>
            <a:off x="1098607" y="252776"/>
            <a:ext cx="9832247" cy="682625"/>
          </a:xfrm>
        </p:spPr>
        <p:txBody>
          <a:bodyPr>
            <a:normAutofit fontScale="90000"/>
          </a:bodyPr>
          <a:lstStyle/>
          <a:p>
            <a:r>
              <a:rPr lang="en-US" altLang="zh-TW" b="1" dirty="0">
                <a:solidFill>
                  <a:schemeClr val="accent5">
                    <a:lumMod val="75000"/>
                  </a:schemeClr>
                </a:solidFill>
                <a:latin typeface="Microsoft YaHei UI" panose="020B0503020204020204" pitchFamily="34" charset="-122"/>
                <a:ea typeface="Microsoft YaHei UI" panose="020B0503020204020204" pitchFamily="34" charset="-122"/>
              </a:rPr>
              <a:t>Innovative</a:t>
            </a:r>
            <a:r>
              <a:rPr lang="zh-TW" altLang="en-US" b="1" dirty="0">
                <a:solidFill>
                  <a:schemeClr val="accent5">
                    <a:lumMod val="75000"/>
                  </a:schemeClr>
                </a:solidFill>
                <a:latin typeface="Microsoft YaHei UI" panose="020B0503020204020204" pitchFamily="34" charset="-122"/>
                <a:ea typeface="Microsoft YaHei UI" panose="020B0503020204020204" pitchFamily="34" charset="-122"/>
              </a:rPr>
              <a:t> </a:t>
            </a:r>
            <a:r>
              <a:rPr lang="en-US" altLang="zh-TW" b="1" dirty="0">
                <a:solidFill>
                  <a:schemeClr val="accent5">
                    <a:lumMod val="75000"/>
                  </a:schemeClr>
                </a:solidFill>
                <a:latin typeface="Microsoft YaHei UI" panose="020B0503020204020204" pitchFamily="34" charset="-122"/>
                <a:ea typeface="Microsoft YaHei UI" panose="020B0503020204020204" pitchFamily="34" charset="-122"/>
              </a:rPr>
              <a:t>Diagnostics</a:t>
            </a:r>
            <a:r>
              <a:rPr lang="zh-TW" altLang="en-US" b="1" dirty="0">
                <a:solidFill>
                  <a:schemeClr val="accent5">
                    <a:lumMod val="75000"/>
                  </a:schemeClr>
                </a:solidFill>
                <a:latin typeface="Microsoft YaHei UI" panose="020B0503020204020204" pitchFamily="34" charset="-122"/>
                <a:ea typeface="Microsoft YaHei UI" panose="020B0503020204020204" pitchFamily="34" charset="-122"/>
              </a:rPr>
              <a:t> </a:t>
            </a:r>
            <a:r>
              <a:rPr lang="en-US" altLang="zh-TW" b="1" dirty="0">
                <a:solidFill>
                  <a:schemeClr val="accent5">
                    <a:lumMod val="75000"/>
                  </a:schemeClr>
                </a:solidFill>
                <a:latin typeface="Microsoft YaHei UI" panose="020B0503020204020204" pitchFamily="34" charset="-122"/>
                <a:ea typeface="Microsoft YaHei UI" panose="020B0503020204020204" pitchFamily="34" charset="-122"/>
              </a:rPr>
              <a:t>Business</a:t>
            </a:r>
            <a:r>
              <a:rPr lang="zh-TW" altLang="en-US" b="1" dirty="0">
                <a:solidFill>
                  <a:schemeClr val="accent5">
                    <a:lumMod val="75000"/>
                  </a:schemeClr>
                </a:solidFill>
                <a:latin typeface="Microsoft YaHei UI" panose="020B0503020204020204" pitchFamily="34" charset="-122"/>
                <a:ea typeface="Microsoft YaHei UI" panose="020B0503020204020204" pitchFamily="34" charset="-122"/>
              </a:rPr>
              <a:t> </a:t>
            </a:r>
            <a:r>
              <a:rPr lang="en-US" altLang="zh-TW" b="1" dirty="0">
                <a:solidFill>
                  <a:schemeClr val="accent5">
                    <a:lumMod val="75000"/>
                  </a:schemeClr>
                </a:solidFill>
                <a:latin typeface="Microsoft YaHei UI" panose="020B0503020204020204" pitchFamily="34" charset="-122"/>
                <a:ea typeface="Microsoft YaHei UI" panose="020B0503020204020204" pitchFamily="34" charset="-122"/>
              </a:rPr>
              <a:t>Unit</a:t>
            </a:r>
            <a:endParaRPr lang="zh-TW" altLang="en-US" b="1" dirty="0">
              <a:solidFill>
                <a:schemeClr val="accent5">
                  <a:lumMod val="75000"/>
                </a:schemeClr>
              </a:solidFill>
              <a:latin typeface="Microsoft YaHei UI" panose="020B0503020204020204" pitchFamily="34" charset="-122"/>
              <a:ea typeface="Microsoft YaHei UI" panose="020B0503020204020204" pitchFamily="34" charset="-122"/>
            </a:endParaRPr>
          </a:p>
        </p:txBody>
      </p:sp>
      <p:sp>
        <p:nvSpPr>
          <p:cNvPr id="23" name="îŝḷîḓé-Freeform: Shape 11">
            <a:extLst>
              <a:ext uri="{FF2B5EF4-FFF2-40B4-BE49-F238E27FC236}">
                <a16:creationId xmlns:a16="http://schemas.microsoft.com/office/drawing/2014/main" id="{3EC739B4-CD55-4F67-B5B0-8840ABAA9B1C}"/>
              </a:ext>
            </a:extLst>
          </p:cNvPr>
          <p:cNvSpPr>
            <a:spLocks/>
          </p:cNvSpPr>
          <p:nvPr/>
        </p:nvSpPr>
        <p:spPr bwMode="auto">
          <a:xfrm>
            <a:off x="311148" y="215401"/>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1"/>
                  <a:pt x="2881" y="3186"/>
                </a:cubicBezTo>
                <a:cubicBezTo>
                  <a:pt x="-961" y="7434"/>
                  <a:pt x="-961" y="14323"/>
                  <a:pt x="2881" y="18571"/>
                </a:cubicBezTo>
                <a:cubicBezTo>
                  <a:pt x="4240" y="20074"/>
                  <a:pt x="5899" y="21033"/>
                  <a:pt x="7644" y="21473"/>
                </a:cubicBezTo>
                <a:cubicBezTo>
                  <a:pt x="7648" y="21252"/>
                  <a:pt x="7643" y="21031"/>
                  <a:pt x="7605" y="20818"/>
                </a:cubicBezTo>
                <a:cubicBezTo>
                  <a:pt x="7431" y="19848"/>
                  <a:pt x="7313" y="18994"/>
                  <a:pt x="7026" y="18045"/>
                </a:cubicBezTo>
                <a:cubicBezTo>
                  <a:pt x="6736" y="17091"/>
                  <a:pt x="6626" y="16134"/>
                  <a:pt x="6475" y="15147"/>
                </a:cubicBezTo>
                <a:cubicBezTo>
                  <a:pt x="6317" y="14118"/>
                  <a:pt x="6608" y="13106"/>
                  <a:pt x="6306" y="12092"/>
                </a:cubicBezTo>
                <a:cubicBezTo>
                  <a:pt x="6068" y="11295"/>
                  <a:pt x="5814" y="10409"/>
                  <a:pt x="5698" y="9570"/>
                </a:cubicBezTo>
                <a:cubicBezTo>
                  <a:pt x="5650" y="9227"/>
                  <a:pt x="5530" y="8463"/>
                  <a:pt x="5937" y="8323"/>
                </a:cubicBezTo>
                <a:cubicBezTo>
                  <a:pt x="6319" y="8202"/>
                  <a:pt x="6444" y="8426"/>
                  <a:pt x="6597" y="8694"/>
                </a:cubicBezTo>
                <a:cubicBezTo>
                  <a:pt x="6826" y="9095"/>
                  <a:pt x="6874" y="9335"/>
                  <a:pt x="6896" y="9794"/>
                </a:cubicBezTo>
                <a:cubicBezTo>
                  <a:pt x="6922" y="10356"/>
                  <a:pt x="7199" y="10966"/>
                  <a:pt x="7353" y="11498"/>
                </a:cubicBezTo>
                <a:cubicBezTo>
                  <a:pt x="7384" y="11604"/>
                  <a:pt x="7694" y="12372"/>
                  <a:pt x="7829" y="11989"/>
                </a:cubicBezTo>
                <a:cubicBezTo>
                  <a:pt x="7961" y="11613"/>
                  <a:pt x="7889" y="11440"/>
                  <a:pt x="7826" y="11032"/>
                </a:cubicBezTo>
                <a:cubicBezTo>
                  <a:pt x="7748" y="10528"/>
                  <a:pt x="7879" y="9965"/>
                  <a:pt x="7771" y="9461"/>
                </a:cubicBezTo>
                <a:cubicBezTo>
                  <a:pt x="7657" y="8925"/>
                  <a:pt x="7685" y="8198"/>
                  <a:pt x="7717" y="7645"/>
                </a:cubicBezTo>
                <a:cubicBezTo>
                  <a:pt x="7743" y="7191"/>
                  <a:pt x="7556" y="5321"/>
                  <a:pt x="8665" y="5823"/>
                </a:cubicBezTo>
                <a:cubicBezTo>
                  <a:pt x="8943" y="5949"/>
                  <a:pt x="8934" y="8058"/>
                  <a:pt x="8925" y="8734"/>
                </a:cubicBezTo>
                <a:cubicBezTo>
                  <a:pt x="8915" y="9462"/>
                  <a:pt x="8950" y="11499"/>
                  <a:pt x="9333" y="11495"/>
                </a:cubicBezTo>
                <a:cubicBezTo>
                  <a:pt x="9470" y="11428"/>
                  <a:pt x="9451" y="10067"/>
                  <a:pt x="9505" y="9814"/>
                </a:cubicBezTo>
                <a:cubicBezTo>
                  <a:pt x="9643" y="9155"/>
                  <a:pt x="9656" y="8384"/>
                  <a:pt x="9723" y="7705"/>
                </a:cubicBezTo>
                <a:cubicBezTo>
                  <a:pt x="9784" y="7081"/>
                  <a:pt x="9730" y="5332"/>
                  <a:pt x="10476" y="5280"/>
                </a:cubicBezTo>
                <a:cubicBezTo>
                  <a:pt x="11885" y="5280"/>
                  <a:pt x="10909" y="7410"/>
                  <a:pt x="10983" y="8191"/>
                </a:cubicBezTo>
                <a:cubicBezTo>
                  <a:pt x="11053" y="8931"/>
                  <a:pt x="10797" y="9574"/>
                  <a:pt x="10786" y="10311"/>
                </a:cubicBezTo>
                <a:cubicBezTo>
                  <a:pt x="10781" y="10633"/>
                  <a:pt x="10668" y="11163"/>
                  <a:pt x="10773" y="11406"/>
                </a:cubicBezTo>
                <a:cubicBezTo>
                  <a:pt x="11150" y="12020"/>
                  <a:pt x="11510" y="10640"/>
                  <a:pt x="11591" y="10417"/>
                </a:cubicBezTo>
                <a:cubicBezTo>
                  <a:pt x="11820" y="9795"/>
                  <a:pt x="12032" y="9181"/>
                  <a:pt x="12308" y="8581"/>
                </a:cubicBezTo>
                <a:cubicBezTo>
                  <a:pt x="12584" y="7983"/>
                  <a:pt x="12566" y="7077"/>
                  <a:pt x="13077" y="6633"/>
                </a:cubicBezTo>
                <a:cubicBezTo>
                  <a:pt x="13359" y="6509"/>
                  <a:pt x="13569" y="6509"/>
                  <a:pt x="13860" y="6771"/>
                </a:cubicBezTo>
                <a:cubicBezTo>
                  <a:pt x="14268" y="7257"/>
                  <a:pt x="13853" y="8101"/>
                  <a:pt x="13706" y="8619"/>
                </a:cubicBezTo>
                <a:cubicBezTo>
                  <a:pt x="13529" y="9246"/>
                  <a:pt x="13374" y="9862"/>
                  <a:pt x="13181" y="10483"/>
                </a:cubicBezTo>
                <a:cubicBezTo>
                  <a:pt x="12911" y="11356"/>
                  <a:pt x="12661" y="12302"/>
                  <a:pt x="12316" y="13135"/>
                </a:cubicBezTo>
                <a:cubicBezTo>
                  <a:pt x="12284" y="13214"/>
                  <a:pt x="12205" y="14203"/>
                  <a:pt x="12197" y="14463"/>
                </a:cubicBezTo>
                <a:cubicBezTo>
                  <a:pt x="12183" y="14897"/>
                  <a:pt x="12230" y="15346"/>
                  <a:pt x="12116" y="15770"/>
                </a:cubicBezTo>
                <a:cubicBezTo>
                  <a:pt x="12055" y="15997"/>
                  <a:pt x="12220" y="16247"/>
                  <a:pt x="12230" y="16505"/>
                </a:cubicBezTo>
                <a:cubicBezTo>
                  <a:pt x="12258" y="17188"/>
                  <a:pt x="11798" y="17805"/>
                  <a:pt x="11487" y="18359"/>
                </a:cubicBezTo>
                <a:cubicBezTo>
                  <a:pt x="11343" y="19093"/>
                  <a:pt x="11444" y="20004"/>
                  <a:pt x="11448" y="20755"/>
                </a:cubicBezTo>
                <a:cubicBezTo>
                  <a:pt x="11450" y="21036"/>
                  <a:pt x="11459" y="21317"/>
                  <a:pt x="11466" y="21599"/>
                </a:cubicBezTo>
                <a:cubicBezTo>
                  <a:pt x="13418" y="21239"/>
                  <a:pt x="15290" y="20236"/>
                  <a:pt x="16796" y="18571"/>
                </a:cubicBezTo>
                <a:cubicBezTo>
                  <a:pt x="20638" y="14323"/>
                  <a:pt x="20638" y="7434"/>
                  <a:pt x="16796" y="3186"/>
                </a:cubicBezTo>
                <a:cubicBezTo>
                  <a:pt x="14875" y="1061"/>
                  <a:pt x="12358" y="0"/>
                  <a:pt x="9840" y="0"/>
                </a:cubicBezTo>
                <a:close/>
              </a:path>
            </a:pathLst>
          </a:custGeom>
          <a:solidFill>
            <a:schemeClr val="accent5">
              <a:lumMod val="75000"/>
            </a:schemeClr>
          </a:solidFill>
          <a:ln>
            <a:noFill/>
          </a:ln>
          <a:effectLst/>
        </p:spPr>
        <p:txBody>
          <a:bodyPr anchor="ctr"/>
          <a:lstStyle/>
          <a:p>
            <a:pPr algn="ctr"/>
            <a:endParaRPr dirty="0"/>
          </a:p>
        </p:txBody>
      </p:sp>
      <p:pic>
        <p:nvPicPr>
          <p:cNvPr id="24" name="Picture 2" descr="Vstrip | 寶齡富錦">
            <a:extLst>
              <a:ext uri="{FF2B5EF4-FFF2-40B4-BE49-F238E27FC236}">
                <a16:creationId xmlns:a16="http://schemas.microsoft.com/office/drawing/2014/main" id="{0ED6328E-4E23-4D8A-B7D2-9C31A543D38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8550"/>
          <a:stretch/>
        </p:blipFill>
        <p:spPr bwMode="auto">
          <a:xfrm>
            <a:off x="4397286" y="5382831"/>
            <a:ext cx="1293392" cy="105876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a:extLst>
              <a:ext uri="{FF2B5EF4-FFF2-40B4-BE49-F238E27FC236}">
                <a16:creationId xmlns:a16="http://schemas.microsoft.com/office/drawing/2014/main" id="{76A07F59-D848-45D6-9224-068E65DBC73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5126" y="5594111"/>
            <a:ext cx="1120839" cy="84936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descr="未提供相片說明。">
            <a:extLst>
              <a:ext uri="{FF2B5EF4-FFF2-40B4-BE49-F238E27FC236}">
                <a16:creationId xmlns:a16="http://schemas.microsoft.com/office/drawing/2014/main" id="{D94BB5B5-D920-4129-99E6-E811E02861E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75768" y="5555999"/>
            <a:ext cx="1173109" cy="80304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未提供相片說明。">
            <a:extLst>
              <a:ext uri="{FF2B5EF4-FFF2-40B4-BE49-F238E27FC236}">
                <a16:creationId xmlns:a16="http://schemas.microsoft.com/office/drawing/2014/main" id="{73C5951F-36D8-43AA-A280-EDD4B53D294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51324" y="5555999"/>
            <a:ext cx="1173109" cy="803042"/>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FBC32445-E34E-4BE4-8039-C879E49A910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87987" y="5400759"/>
            <a:ext cx="1152018" cy="115201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68B0F00D-6CCE-4D1B-B3A3-FF1938DBA7B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92027" y="5400759"/>
            <a:ext cx="1152018" cy="1152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20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p:cTn id="16" dur="500" fill="hold"/>
                                        <p:tgtEl>
                                          <p:spTgt spid="23"/>
                                        </p:tgtEl>
                                        <p:attrNameLst>
                                          <p:attrName>ppt_w</p:attrName>
                                        </p:attrNameLst>
                                      </p:cBhvr>
                                      <p:tavLst>
                                        <p:tav tm="0">
                                          <p:val>
                                            <p:fltVal val="0"/>
                                          </p:val>
                                        </p:tav>
                                        <p:tav tm="100000">
                                          <p:val>
                                            <p:strVal val="#ppt_w"/>
                                          </p:val>
                                        </p:tav>
                                      </p:tavLst>
                                    </p:anim>
                                    <p:anim calcmode="lin" valueType="num">
                                      <p:cBhvr>
                                        <p:cTn id="17" dur="500" fill="hold"/>
                                        <p:tgtEl>
                                          <p:spTgt spid="23"/>
                                        </p:tgtEl>
                                        <p:attrNameLst>
                                          <p:attrName>ppt_h</p:attrName>
                                        </p:attrNameLst>
                                      </p:cBhvr>
                                      <p:tavLst>
                                        <p:tav tm="0">
                                          <p:val>
                                            <p:fltVal val="0"/>
                                          </p:val>
                                        </p:tav>
                                        <p:tav tm="100000">
                                          <p:val>
                                            <p:strVal val="#ppt_h"/>
                                          </p:val>
                                        </p:tav>
                                      </p:tavLst>
                                    </p:anim>
                                    <p:animEffect transition="in" filter="fade">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a:extLst>
              <a:ext uri="{FF2B5EF4-FFF2-40B4-BE49-F238E27FC236}">
                <a16:creationId xmlns:a16="http://schemas.microsoft.com/office/drawing/2014/main" id="{3EB9C093-DF75-4C05-9481-DF87976B0AF1}"/>
              </a:ext>
            </a:extLst>
          </p:cNvPr>
          <p:cNvSpPr>
            <a:spLocks noGrp="1"/>
          </p:cNvSpPr>
          <p:nvPr>
            <p:ph type="title"/>
          </p:nvPr>
        </p:nvSpPr>
        <p:spPr>
          <a:xfrm>
            <a:off x="1098608" y="252776"/>
            <a:ext cx="10350442" cy="682625"/>
          </a:xfrm>
        </p:spPr>
        <p:txBody>
          <a:bodyPr>
            <a:normAutofit fontScale="90000"/>
          </a:bodyPr>
          <a:lstStyle/>
          <a:p>
            <a:r>
              <a:rPr lang="en-US" altLang="zh-TW" b="1" dirty="0">
                <a:solidFill>
                  <a:schemeClr val="accent5">
                    <a:lumMod val="75000"/>
                  </a:schemeClr>
                </a:solidFill>
                <a:latin typeface="Microsoft YaHei UI" panose="020B0503020204020204" pitchFamily="34" charset="-122"/>
                <a:ea typeface="Microsoft YaHei UI" panose="020B0503020204020204" pitchFamily="34" charset="-122"/>
              </a:rPr>
              <a:t>Innovative Diagnostics Business Unit</a:t>
            </a:r>
            <a:endParaRPr lang="zh-TW" altLang="en-US" b="1" dirty="0">
              <a:solidFill>
                <a:schemeClr val="accent5">
                  <a:lumMod val="75000"/>
                </a:schemeClr>
              </a:solidFill>
              <a:latin typeface="Microsoft YaHei UI" panose="020B0503020204020204" pitchFamily="34" charset="-122"/>
              <a:ea typeface="Microsoft YaHei UI" panose="020B0503020204020204" pitchFamily="34" charset="-122"/>
            </a:endParaRPr>
          </a:p>
        </p:txBody>
      </p:sp>
      <p:sp>
        <p:nvSpPr>
          <p:cNvPr id="12" name="îŝḷîḓé-Freeform: Shape 11">
            <a:extLst>
              <a:ext uri="{FF2B5EF4-FFF2-40B4-BE49-F238E27FC236}">
                <a16:creationId xmlns:a16="http://schemas.microsoft.com/office/drawing/2014/main" id="{861340CE-7CB0-4927-B2C5-2C171115CBAD}"/>
              </a:ext>
            </a:extLst>
          </p:cNvPr>
          <p:cNvSpPr>
            <a:spLocks/>
          </p:cNvSpPr>
          <p:nvPr/>
        </p:nvSpPr>
        <p:spPr bwMode="auto">
          <a:xfrm>
            <a:off x="311148" y="215401"/>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40" y="0"/>
                </a:moveTo>
                <a:cubicBezTo>
                  <a:pt x="7322" y="0"/>
                  <a:pt x="4802" y="1061"/>
                  <a:pt x="2881" y="3186"/>
                </a:cubicBezTo>
                <a:cubicBezTo>
                  <a:pt x="-961" y="7434"/>
                  <a:pt x="-961" y="14323"/>
                  <a:pt x="2881" y="18571"/>
                </a:cubicBezTo>
                <a:cubicBezTo>
                  <a:pt x="4240" y="20074"/>
                  <a:pt x="5899" y="21033"/>
                  <a:pt x="7644" y="21473"/>
                </a:cubicBezTo>
                <a:cubicBezTo>
                  <a:pt x="7648" y="21252"/>
                  <a:pt x="7643" y="21031"/>
                  <a:pt x="7605" y="20818"/>
                </a:cubicBezTo>
                <a:cubicBezTo>
                  <a:pt x="7431" y="19848"/>
                  <a:pt x="7313" y="18994"/>
                  <a:pt x="7026" y="18045"/>
                </a:cubicBezTo>
                <a:cubicBezTo>
                  <a:pt x="6736" y="17091"/>
                  <a:pt x="6626" y="16134"/>
                  <a:pt x="6475" y="15147"/>
                </a:cubicBezTo>
                <a:cubicBezTo>
                  <a:pt x="6317" y="14118"/>
                  <a:pt x="6608" y="13106"/>
                  <a:pt x="6306" y="12092"/>
                </a:cubicBezTo>
                <a:cubicBezTo>
                  <a:pt x="6068" y="11295"/>
                  <a:pt x="5814" y="10409"/>
                  <a:pt x="5698" y="9570"/>
                </a:cubicBezTo>
                <a:cubicBezTo>
                  <a:pt x="5650" y="9227"/>
                  <a:pt x="5530" y="8463"/>
                  <a:pt x="5937" y="8323"/>
                </a:cubicBezTo>
                <a:cubicBezTo>
                  <a:pt x="6319" y="8202"/>
                  <a:pt x="6444" y="8426"/>
                  <a:pt x="6597" y="8694"/>
                </a:cubicBezTo>
                <a:cubicBezTo>
                  <a:pt x="6826" y="9095"/>
                  <a:pt x="6874" y="9335"/>
                  <a:pt x="6896" y="9794"/>
                </a:cubicBezTo>
                <a:cubicBezTo>
                  <a:pt x="6922" y="10356"/>
                  <a:pt x="7199" y="10966"/>
                  <a:pt x="7353" y="11498"/>
                </a:cubicBezTo>
                <a:cubicBezTo>
                  <a:pt x="7384" y="11604"/>
                  <a:pt x="7694" y="12372"/>
                  <a:pt x="7829" y="11989"/>
                </a:cubicBezTo>
                <a:cubicBezTo>
                  <a:pt x="7961" y="11613"/>
                  <a:pt x="7889" y="11440"/>
                  <a:pt x="7826" y="11032"/>
                </a:cubicBezTo>
                <a:cubicBezTo>
                  <a:pt x="7748" y="10528"/>
                  <a:pt x="7879" y="9965"/>
                  <a:pt x="7771" y="9461"/>
                </a:cubicBezTo>
                <a:cubicBezTo>
                  <a:pt x="7657" y="8925"/>
                  <a:pt x="7685" y="8198"/>
                  <a:pt x="7717" y="7645"/>
                </a:cubicBezTo>
                <a:cubicBezTo>
                  <a:pt x="7743" y="7191"/>
                  <a:pt x="7556" y="5321"/>
                  <a:pt x="8665" y="5823"/>
                </a:cubicBezTo>
                <a:cubicBezTo>
                  <a:pt x="8943" y="5949"/>
                  <a:pt x="8934" y="8058"/>
                  <a:pt x="8925" y="8734"/>
                </a:cubicBezTo>
                <a:cubicBezTo>
                  <a:pt x="8915" y="9462"/>
                  <a:pt x="8950" y="11499"/>
                  <a:pt x="9333" y="11495"/>
                </a:cubicBezTo>
                <a:cubicBezTo>
                  <a:pt x="9470" y="11428"/>
                  <a:pt x="9451" y="10067"/>
                  <a:pt x="9505" y="9814"/>
                </a:cubicBezTo>
                <a:cubicBezTo>
                  <a:pt x="9643" y="9155"/>
                  <a:pt x="9656" y="8384"/>
                  <a:pt x="9723" y="7705"/>
                </a:cubicBezTo>
                <a:cubicBezTo>
                  <a:pt x="9784" y="7081"/>
                  <a:pt x="9730" y="5332"/>
                  <a:pt x="10476" y="5280"/>
                </a:cubicBezTo>
                <a:cubicBezTo>
                  <a:pt x="11885" y="5280"/>
                  <a:pt x="10909" y="7410"/>
                  <a:pt x="10983" y="8191"/>
                </a:cubicBezTo>
                <a:cubicBezTo>
                  <a:pt x="11053" y="8931"/>
                  <a:pt x="10797" y="9574"/>
                  <a:pt x="10786" y="10311"/>
                </a:cubicBezTo>
                <a:cubicBezTo>
                  <a:pt x="10781" y="10633"/>
                  <a:pt x="10668" y="11163"/>
                  <a:pt x="10773" y="11406"/>
                </a:cubicBezTo>
                <a:cubicBezTo>
                  <a:pt x="11150" y="12020"/>
                  <a:pt x="11510" y="10640"/>
                  <a:pt x="11591" y="10417"/>
                </a:cubicBezTo>
                <a:cubicBezTo>
                  <a:pt x="11820" y="9795"/>
                  <a:pt x="12032" y="9181"/>
                  <a:pt x="12308" y="8581"/>
                </a:cubicBezTo>
                <a:cubicBezTo>
                  <a:pt x="12584" y="7983"/>
                  <a:pt x="12566" y="7077"/>
                  <a:pt x="13077" y="6633"/>
                </a:cubicBezTo>
                <a:cubicBezTo>
                  <a:pt x="13359" y="6509"/>
                  <a:pt x="13569" y="6509"/>
                  <a:pt x="13860" y="6771"/>
                </a:cubicBezTo>
                <a:cubicBezTo>
                  <a:pt x="14268" y="7257"/>
                  <a:pt x="13853" y="8101"/>
                  <a:pt x="13706" y="8619"/>
                </a:cubicBezTo>
                <a:cubicBezTo>
                  <a:pt x="13529" y="9246"/>
                  <a:pt x="13374" y="9862"/>
                  <a:pt x="13181" y="10483"/>
                </a:cubicBezTo>
                <a:cubicBezTo>
                  <a:pt x="12911" y="11356"/>
                  <a:pt x="12661" y="12302"/>
                  <a:pt x="12316" y="13135"/>
                </a:cubicBezTo>
                <a:cubicBezTo>
                  <a:pt x="12284" y="13214"/>
                  <a:pt x="12205" y="14203"/>
                  <a:pt x="12197" y="14463"/>
                </a:cubicBezTo>
                <a:cubicBezTo>
                  <a:pt x="12183" y="14897"/>
                  <a:pt x="12230" y="15346"/>
                  <a:pt x="12116" y="15770"/>
                </a:cubicBezTo>
                <a:cubicBezTo>
                  <a:pt x="12055" y="15997"/>
                  <a:pt x="12220" y="16247"/>
                  <a:pt x="12230" y="16505"/>
                </a:cubicBezTo>
                <a:cubicBezTo>
                  <a:pt x="12258" y="17188"/>
                  <a:pt x="11798" y="17805"/>
                  <a:pt x="11487" y="18359"/>
                </a:cubicBezTo>
                <a:cubicBezTo>
                  <a:pt x="11343" y="19093"/>
                  <a:pt x="11444" y="20004"/>
                  <a:pt x="11448" y="20755"/>
                </a:cubicBezTo>
                <a:cubicBezTo>
                  <a:pt x="11450" y="21036"/>
                  <a:pt x="11459" y="21317"/>
                  <a:pt x="11466" y="21599"/>
                </a:cubicBezTo>
                <a:cubicBezTo>
                  <a:pt x="13418" y="21239"/>
                  <a:pt x="15290" y="20236"/>
                  <a:pt x="16796" y="18571"/>
                </a:cubicBezTo>
                <a:cubicBezTo>
                  <a:pt x="20638" y="14323"/>
                  <a:pt x="20638" y="7434"/>
                  <a:pt x="16796" y="3186"/>
                </a:cubicBezTo>
                <a:cubicBezTo>
                  <a:pt x="14875" y="1061"/>
                  <a:pt x="12358" y="0"/>
                  <a:pt x="9840" y="0"/>
                </a:cubicBezTo>
                <a:close/>
              </a:path>
            </a:pathLst>
          </a:custGeom>
          <a:solidFill>
            <a:schemeClr val="accent5">
              <a:lumMod val="75000"/>
            </a:schemeClr>
          </a:solidFill>
          <a:ln>
            <a:noFill/>
          </a:ln>
          <a:effectLst/>
        </p:spPr>
        <p:txBody>
          <a:bodyPr anchor="ctr"/>
          <a:lstStyle/>
          <a:p>
            <a:pPr algn="ctr"/>
            <a:endParaRPr dirty="0"/>
          </a:p>
        </p:txBody>
      </p:sp>
      <p:sp>
        <p:nvSpPr>
          <p:cNvPr id="13" name="矩形 12">
            <a:extLst>
              <a:ext uri="{FF2B5EF4-FFF2-40B4-BE49-F238E27FC236}">
                <a16:creationId xmlns:a16="http://schemas.microsoft.com/office/drawing/2014/main" id="{30844933-8CE4-4817-99EA-263C7185205B}"/>
              </a:ext>
            </a:extLst>
          </p:cNvPr>
          <p:cNvSpPr/>
          <p:nvPr/>
        </p:nvSpPr>
        <p:spPr>
          <a:xfrm>
            <a:off x="1098608" y="898372"/>
            <a:ext cx="10775300" cy="523220"/>
          </a:xfrm>
          <a:prstGeom prst="rect">
            <a:avLst/>
          </a:prstGeom>
        </p:spPr>
        <p:txBody>
          <a:bodyPr wrap="square">
            <a:spAutoFit/>
          </a:bodyPr>
          <a:lstStyle/>
          <a:p>
            <a:r>
              <a:rPr lang="en-US" altLang="zh-TW" sz="2800" b="1" dirty="0">
                <a:latin typeface="Microsoft YaHei UI" panose="020B0503020204020204" pitchFamily="34" charset="-122"/>
                <a:ea typeface="Microsoft YaHei UI" panose="020B0503020204020204" pitchFamily="34" charset="-122"/>
              </a:rPr>
              <a:t>(B)</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Product</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Development</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Pipeline)</a:t>
            </a:r>
          </a:p>
        </p:txBody>
      </p:sp>
      <p:pic>
        <p:nvPicPr>
          <p:cNvPr id="14" name="圖片 13">
            <a:extLst>
              <a:ext uri="{FF2B5EF4-FFF2-40B4-BE49-F238E27FC236}">
                <a16:creationId xmlns:a16="http://schemas.microsoft.com/office/drawing/2014/main" id="{C041AE8C-3A8D-4F34-8887-9CF21CA9C3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675"/>
          <a:stretch/>
        </p:blipFill>
        <p:spPr bwMode="auto">
          <a:xfrm>
            <a:off x="6030411" y="2245104"/>
            <a:ext cx="5843497" cy="3258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4">
            <a:extLst>
              <a:ext uri="{FF2B5EF4-FFF2-40B4-BE49-F238E27FC236}">
                <a16:creationId xmlns:a16="http://schemas.microsoft.com/office/drawing/2014/main" id="{CCF780AE-2106-41B1-8885-6D945A7718A1}"/>
              </a:ext>
            </a:extLst>
          </p:cNvPr>
          <p:cNvPicPr>
            <a:picLocks noChangeAspect="1"/>
          </p:cNvPicPr>
          <p:nvPr/>
        </p:nvPicPr>
        <p:blipFill rotWithShape="1">
          <a:blip r:embed="rId3"/>
          <a:srcRect t="7566" b="17510"/>
          <a:stretch/>
        </p:blipFill>
        <p:spPr>
          <a:xfrm>
            <a:off x="10347156" y="4926137"/>
            <a:ext cx="1526752" cy="1155677"/>
          </a:xfrm>
          <a:prstGeom prst="rect">
            <a:avLst/>
          </a:prstGeom>
        </p:spPr>
      </p:pic>
      <p:sp>
        <p:nvSpPr>
          <p:cNvPr id="8" name="文字方塊 7">
            <a:extLst>
              <a:ext uri="{FF2B5EF4-FFF2-40B4-BE49-F238E27FC236}">
                <a16:creationId xmlns:a16="http://schemas.microsoft.com/office/drawing/2014/main" id="{D5CC8EB9-9594-466C-92AB-90145AD45A0C}"/>
              </a:ext>
            </a:extLst>
          </p:cNvPr>
          <p:cNvSpPr txBox="1"/>
          <p:nvPr/>
        </p:nvSpPr>
        <p:spPr>
          <a:xfrm>
            <a:off x="6813278" y="1875773"/>
            <a:ext cx="2204470" cy="369332"/>
          </a:xfrm>
          <a:prstGeom prst="rect">
            <a:avLst/>
          </a:prstGeom>
          <a:noFill/>
        </p:spPr>
        <p:txBody>
          <a:bodyPr wrap="square" rtlCol="0">
            <a:spAutoFit/>
          </a:bodyPr>
          <a:lstStyle/>
          <a:p>
            <a:r>
              <a:rPr lang="en-US" altLang="zh-TW" b="1" dirty="0">
                <a:latin typeface="Microsoft YaHei UI" panose="020B0503020204020204" pitchFamily="34" charset="-122"/>
                <a:ea typeface="Microsoft YaHei UI" panose="020B0503020204020204" pitchFamily="34" charset="-122"/>
              </a:rPr>
              <a:t>Patent Pending</a:t>
            </a:r>
            <a:endParaRPr lang="zh-TW" altLang="en-US" b="1" dirty="0">
              <a:latin typeface="Microsoft YaHei UI" panose="020B0503020204020204" pitchFamily="34" charset="-122"/>
              <a:ea typeface="Microsoft YaHei UI" panose="020B0503020204020204" pitchFamily="34" charset="-122"/>
            </a:endParaRPr>
          </a:p>
        </p:txBody>
      </p:sp>
      <p:graphicFrame>
        <p:nvGraphicFramePr>
          <p:cNvPr id="3" name="表格 3">
            <a:extLst>
              <a:ext uri="{FF2B5EF4-FFF2-40B4-BE49-F238E27FC236}">
                <a16:creationId xmlns:a16="http://schemas.microsoft.com/office/drawing/2014/main" id="{123B0A82-0045-4026-BE6C-E49F1A2D3718}"/>
              </a:ext>
            </a:extLst>
          </p:cNvPr>
          <p:cNvGraphicFramePr>
            <a:graphicFrameLocks noGrp="1"/>
          </p:cNvGraphicFramePr>
          <p:nvPr>
            <p:extLst>
              <p:ext uri="{D42A27DB-BD31-4B8C-83A1-F6EECF244321}">
                <p14:modId xmlns:p14="http://schemas.microsoft.com/office/powerpoint/2010/main" val="1388424948"/>
              </p:ext>
            </p:extLst>
          </p:nvPr>
        </p:nvGraphicFramePr>
        <p:xfrm>
          <a:off x="450674" y="1519960"/>
          <a:ext cx="5645326" cy="4709160"/>
        </p:xfrm>
        <a:graphic>
          <a:graphicData uri="http://schemas.openxmlformats.org/drawingml/2006/table">
            <a:tbl>
              <a:tblPr firstRow="1" bandRow="1">
                <a:tableStyleId>{5C22544A-7EE6-4342-B048-85BDC9FD1C3A}</a:tableStyleId>
              </a:tblPr>
              <a:tblGrid>
                <a:gridCol w="2822663">
                  <a:extLst>
                    <a:ext uri="{9D8B030D-6E8A-4147-A177-3AD203B41FA5}">
                      <a16:colId xmlns:a16="http://schemas.microsoft.com/office/drawing/2014/main" val="1164979637"/>
                    </a:ext>
                  </a:extLst>
                </a:gridCol>
                <a:gridCol w="2822663">
                  <a:extLst>
                    <a:ext uri="{9D8B030D-6E8A-4147-A177-3AD203B41FA5}">
                      <a16:colId xmlns:a16="http://schemas.microsoft.com/office/drawing/2014/main" val="2423261974"/>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dirty="0">
                          <a:latin typeface="Microsoft YaHei UI" panose="020B0503020204020204" pitchFamily="34" charset="-122"/>
                          <a:ea typeface="Microsoft YaHei UI" panose="020B0503020204020204" pitchFamily="34" charset="-122"/>
                        </a:rPr>
                        <a:t>Advantages</a:t>
                      </a:r>
                    </a:p>
                  </a:txBody>
                  <a:tcPr/>
                </a:tc>
                <a:tc hMerge="1">
                  <a:txBody>
                    <a:bodyPr/>
                    <a:lstStyle/>
                    <a:p>
                      <a:endParaRPr lang="zh-TW" altLang="en-US" dirty="0"/>
                    </a:p>
                  </a:txBody>
                  <a:tcPr/>
                </a:tc>
                <a:extLst>
                  <a:ext uri="{0D108BD9-81ED-4DB2-BD59-A6C34878D82A}">
                    <a16:rowId xmlns:a16="http://schemas.microsoft.com/office/drawing/2014/main" val="432897433"/>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1" kern="1200" dirty="0">
                          <a:solidFill>
                            <a:schemeClr val="tx1"/>
                          </a:solidFill>
                          <a:latin typeface="Microsoft YaHei UI" panose="020B0503020204020204" pitchFamily="34" charset="-122"/>
                          <a:ea typeface="Microsoft YaHei UI" panose="020B0503020204020204" pitchFamily="34" charset="-122"/>
                          <a:cs typeface="+mn-cs"/>
                        </a:rPr>
                        <a:t>Commonality</a:t>
                      </a:r>
                    </a:p>
                  </a:txBody>
                  <a:tcPr/>
                </a:tc>
                <a:tc hMerge="1">
                  <a:txBody>
                    <a:bodyPr/>
                    <a:lstStyle/>
                    <a:p>
                      <a:endParaRPr lang="zh-TW" altLang="en-US" dirty="0"/>
                    </a:p>
                  </a:txBody>
                  <a:tcPr/>
                </a:tc>
                <a:extLst>
                  <a:ext uri="{0D108BD9-81ED-4DB2-BD59-A6C34878D82A}">
                    <a16:rowId xmlns:a16="http://schemas.microsoft.com/office/drawing/2014/main" val="2559343075"/>
                  </a:ext>
                </a:extLst>
              </a:tr>
              <a:tr h="386056">
                <a:tc gridSpan="2">
                  <a:txBody>
                    <a:bodyPr/>
                    <a:lstStyle/>
                    <a:p>
                      <a:pPr marL="285750" indent="-285750">
                        <a:buFont typeface="Wingdings" panose="05000000000000000000" pitchFamily="2" charset="2"/>
                        <a:buChar char="Ø"/>
                      </a:pPr>
                      <a:r>
                        <a:rPr lang="en-US" altLang="zh-TW" sz="1600" dirty="0"/>
                        <a:t>Specimen Collection/Specimen </a:t>
                      </a:r>
                      <a:r>
                        <a:rPr lang="en-US" altLang="zh-TW" sz="1600" dirty="0" err="1"/>
                        <a:t>Extraaction</a:t>
                      </a:r>
                      <a:r>
                        <a:rPr lang="en-US" altLang="zh-TW" sz="1600" dirty="0"/>
                        <a:t>/Analysis – All in One Device</a:t>
                      </a:r>
                    </a:p>
                    <a:p>
                      <a:pPr marL="285750" indent="-285750">
                        <a:buFont typeface="Wingdings" panose="05000000000000000000" pitchFamily="2" charset="2"/>
                        <a:buChar char="Ø"/>
                      </a:pPr>
                      <a:r>
                        <a:rPr lang="en-US" altLang="zh-TW" sz="1600" dirty="0"/>
                        <a:t>Easy Collecting Specimen</a:t>
                      </a:r>
                    </a:p>
                    <a:p>
                      <a:pPr marL="285750" indent="-285750">
                        <a:buFont typeface="Wingdings" panose="05000000000000000000" pitchFamily="2" charset="2"/>
                        <a:buChar char="Ø"/>
                      </a:pPr>
                      <a:r>
                        <a:rPr lang="en-US" altLang="zh-TW" sz="1600" dirty="0"/>
                        <a:t>No More Messy Process</a:t>
                      </a:r>
                    </a:p>
                    <a:p>
                      <a:pPr marL="285750" indent="-285750">
                        <a:buFont typeface="Wingdings" panose="05000000000000000000" pitchFamily="2" charset="2"/>
                        <a:buChar char="Ø"/>
                      </a:pPr>
                      <a:r>
                        <a:rPr lang="en-US" altLang="zh-TW" sz="1600" dirty="0"/>
                        <a:t>1-2-3 Easy Steps</a:t>
                      </a:r>
                    </a:p>
                    <a:p>
                      <a:pPr marL="285750" indent="-285750">
                        <a:buFont typeface="Wingdings" panose="05000000000000000000" pitchFamily="2" charset="2"/>
                        <a:buChar char="Ø"/>
                      </a:pPr>
                      <a:r>
                        <a:rPr lang="en-US" altLang="zh-TW" sz="1600" dirty="0"/>
                        <a:t>A test from lab to home use</a:t>
                      </a:r>
                    </a:p>
                    <a:p>
                      <a:pPr marL="285750" indent="-285750">
                        <a:buFont typeface="Wingdings" panose="05000000000000000000" pitchFamily="2" charset="2"/>
                        <a:buChar char="Ø"/>
                      </a:pPr>
                      <a:r>
                        <a:rPr lang="en-US" altLang="zh-TW" sz="1600" dirty="0"/>
                        <a:t>Avoid direct contact with infected specimen, minimizing contamination risk, able to operate from any location</a:t>
                      </a:r>
                    </a:p>
                    <a:p>
                      <a:pPr marL="285750" indent="-285750">
                        <a:buFont typeface="Wingdings" panose="05000000000000000000" pitchFamily="2" charset="2"/>
                        <a:buChar char="Ø"/>
                      </a:pPr>
                      <a:r>
                        <a:rPr lang="en-US" altLang="zh-TW" sz="1600" dirty="0"/>
                        <a:t>Future Application : Linking Smart Hospital Application with IVD Device via internet</a:t>
                      </a:r>
                    </a:p>
                  </a:txBody>
                  <a:tcPr/>
                </a:tc>
                <a:tc hMerge="1">
                  <a:txBody>
                    <a:bodyPr/>
                    <a:lstStyle/>
                    <a:p>
                      <a:endParaRPr lang="zh-TW" altLang="en-US" dirty="0"/>
                    </a:p>
                  </a:txBody>
                  <a:tcPr/>
                </a:tc>
                <a:extLst>
                  <a:ext uri="{0D108BD9-81ED-4DB2-BD59-A6C34878D82A}">
                    <a16:rowId xmlns:a16="http://schemas.microsoft.com/office/drawing/2014/main" val="91209037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dirty="0">
                          <a:solidFill>
                            <a:schemeClr val="tx1"/>
                          </a:solidFill>
                          <a:latin typeface="Microsoft YaHei UI" panose="020B0503020204020204" pitchFamily="34" charset="-122"/>
                          <a:ea typeface="Microsoft YaHei UI" panose="020B0503020204020204" pitchFamily="34" charset="-122"/>
                          <a:cs typeface="+mn-cs"/>
                        </a:rPr>
                        <a:t>For Respiratory Product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dirty="0">
                          <a:solidFill>
                            <a:schemeClr val="tx1"/>
                          </a:solidFill>
                          <a:latin typeface="Microsoft YaHei UI" panose="020B0503020204020204" pitchFamily="34" charset="-122"/>
                          <a:ea typeface="Microsoft YaHei UI" panose="020B0503020204020204" pitchFamily="34" charset="-122"/>
                          <a:cs typeface="+mn-cs"/>
                        </a:rPr>
                        <a:t>For Gastrointestinal Product</a:t>
                      </a:r>
                    </a:p>
                  </a:txBody>
                  <a:tcPr/>
                </a:tc>
                <a:extLst>
                  <a:ext uri="{0D108BD9-81ED-4DB2-BD59-A6C34878D82A}">
                    <a16:rowId xmlns:a16="http://schemas.microsoft.com/office/drawing/2014/main" val="3169891743"/>
                  </a:ext>
                </a:extLst>
              </a:tr>
              <a:tr h="370840">
                <a:tc>
                  <a:txBody>
                    <a:bodyPr/>
                    <a:lstStyle/>
                    <a:p>
                      <a:pPr marL="285750" indent="-285750">
                        <a:buFont typeface="Wingdings" panose="05000000000000000000" pitchFamily="2" charset="2"/>
                        <a:buChar char="n"/>
                      </a:pPr>
                      <a:r>
                        <a:rPr lang="en-US" altLang="zh-TW" sz="1600" dirty="0"/>
                        <a:t>Avoid Specimen Contamination</a:t>
                      </a:r>
                    </a:p>
                    <a:p>
                      <a:pPr marL="285750" indent="-285750">
                        <a:buFont typeface="Wingdings" panose="05000000000000000000" pitchFamily="2" charset="2"/>
                        <a:buChar char="n"/>
                      </a:pPr>
                      <a:r>
                        <a:rPr lang="en-US" altLang="zh-TW" sz="1600" dirty="0"/>
                        <a:t>Minimizing Hospital Staff Cross-Contamination</a:t>
                      </a:r>
                    </a:p>
                  </a:txBody>
                  <a:tcPr/>
                </a:tc>
                <a:tc>
                  <a:txBody>
                    <a:bodyPr/>
                    <a:lstStyle/>
                    <a:p>
                      <a:pPr marL="285750" indent="-285750">
                        <a:buFont typeface="Wingdings" panose="05000000000000000000" pitchFamily="2" charset="2"/>
                        <a:buChar char="n"/>
                      </a:pPr>
                      <a:r>
                        <a:rPr lang="en-US" altLang="zh-TW" sz="1600" dirty="0"/>
                        <a:t>No More Foul Smell and </a:t>
                      </a:r>
                      <a:r>
                        <a:rPr lang="en-US" altLang="zh-TW" sz="1600" dirty="0" err="1"/>
                        <a:t>Messyness</a:t>
                      </a:r>
                      <a:endParaRPr lang="en-US" altLang="zh-TW" sz="1600" dirty="0"/>
                    </a:p>
                    <a:p>
                      <a:pPr marL="285750" indent="-285750">
                        <a:buFont typeface="Wingdings" panose="05000000000000000000" pitchFamily="2" charset="2"/>
                        <a:buChar char="n"/>
                      </a:pPr>
                      <a:r>
                        <a:rPr lang="en-US" altLang="zh-TW" sz="1600" dirty="0"/>
                        <a:t>Flexible Specimen-Collecting Site</a:t>
                      </a:r>
                      <a:endParaRPr lang="zh-TW" altLang="en-US" sz="1600" dirty="0"/>
                    </a:p>
                  </a:txBody>
                  <a:tcPr/>
                </a:tc>
                <a:extLst>
                  <a:ext uri="{0D108BD9-81ED-4DB2-BD59-A6C34878D82A}">
                    <a16:rowId xmlns:a16="http://schemas.microsoft.com/office/drawing/2014/main" val="4167050981"/>
                  </a:ext>
                </a:extLst>
              </a:tr>
            </a:tbl>
          </a:graphicData>
        </a:graphic>
      </p:graphicFrame>
    </p:spTree>
    <p:extLst>
      <p:ext uri="{BB962C8B-B14F-4D97-AF65-F5344CB8AC3E}">
        <p14:creationId xmlns:p14="http://schemas.microsoft.com/office/powerpoint/2010/main" val="247107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a:xfrm>
            <a:off x="679327" y="2778126"/>
            <a:ext cx="4298782" cy="1954462"/>
          </a:xfrm>
        </p:spPr>
        <p:txBody>
          <a:bodyPr>
            <a:noAutofit/>
          </a:bodyPr>
          <a:lstStyle/>
          <a:p>
            <a:pPr algn="ctr"/>
            <a:r>
              <a:rPr lang="en-US" altLang="zh-TW" sz="5400" b="1" dirty="0">
                <a:solidFill>
                  <a:srgbClr val="456975"/>
                </a:solidFill>
                <a:latin typeface="Microsoft YaHei UI" panose="020B0503020204020204" pitchFamily="34" charset="-122"/>
                <a:ea typeface="Microsoft YaHei UI" panose="020B0503020204020204" pitchFamily="34" charset="-122"/>
                <a:cs typeface="+mj-cs"/>
              </a:rPr>
              <a:t>Innovative Medication</a:t>
            </a:r>
          </a:p>
        </p:txBody>
      </p:sp>
      <p:grpSp>
        <p:nvGrpSpPr>
          <p:cNvPr id="6" name="组合 3">
            <a:extLst>
              <a:ext uri="{FF2B5EF4-FFF2-40B4-BE49-F238E27FC236}">
                <a16:creationId xmlns:a16="http://schemas.microsoft.com/office/drawing/2014/main" id="{D1C71844-9836-4B2D-98F1-B55014D57392}"/>
              </a:ext>
            </a:extLst>
          </p:cNvPr>
          <p:cNvGrpSpPr/>
          <p:nvPr/>
        </p:nvGrpSpPr>
        <p:grpSpPr>
          <a:xfrm>
            <a:off x="5754847" y="1086675"/>
            <a:ext cx="5582456" cy="4286518"/>
            <a:chOff x="12874340" y="4546784"/>
            <a:chExt cx="8998875" cy="6753740"/>
          </a:xfrm>
          <a:solidFill>
            <a:srgbClr val="456975"/>
          </a:solidFill>
        </p:grpSpPr>
        <p:sp>
          <p:nvSpPr>
            <p:cNvPr id="7" name="PA_任意多边形 27">
              <a:extLst>
                <a:ext uri="{FF2B5EF4-FFF2-40B4-BE49-F238E27FC236}">
                  <a16:creationId xmlns:a16="http://schemas.microsoft.com/office/drawing/2014/main" id="{49DFBDDD-831F-4439-A747-59B620B416F5}"/>
                </a:ext>
              </a:extLst>
            </p:cNvPr>
            <p:cNvSpPr>
              <a:spLocks/>
            </p:cNvSpPr>
            <p:nvPr>
              <p:custDataLst>
                <p:tags r:id="rId1"/>
              </p:custDataLst>
            </p:nvPr>
          </p:nvSpPr>
          <p:spPr bwMode="auto">
            <a:xfrm>
              <a:off x="14260196" y="10171409"/>
              <a:ext cx="358909" cy="206963"/>
            </a:xfrm>
            <a:custGeom>
              <a:avLst/>
              <a:gdLst>
                <a:gd name="T0" fmla="*/ 0 w 101"/>
                <a:gd name="T1" fmla="*/ 0 h 59"/>
                <a:gd name="T2" fmla="*/ 101 w 101"/>
                <a:gd name="T3" fmla="*/ 59 h 59"/>
                <a:gd name="T4" fmla="*/ 0 w 101"/>
                <a:gd name="T5" fmla="*/ 0 h 59"/>
              </a:gdLst>
              <a:ahLst/>
              <a:cxnLst>
                <a:cxn ang="0">
                  <a:pos x="T0" y="T1"/>
                </a:cxn>
                <a:cxn ang="0">
                  <a:pos x="T2" y="T3"/>
                </a:cxn>
                <a:cxn ang="0">
                  <a:pos x="T4" y="T5"/>
                </a:cxn>
              </a:cxnLst>
              <a:rect l="0" t="0" r="r" b="b"/>
              <a:pathLst>
                <a:path w="101" h="59">
                  <a:moveTo>
                    <a:pt x="0" y="0"/>
                  </a:moveTo>
                  <a:cubicBezTo>
                    <a:pt x="9" y="12"/>
                    <a:pt x="87" y="57"/>
                    <a:pt x="101" y="59"/>
                  </a:cubicBezTo>
                  <a:cubicBezTo>
                    <a:pt x="66" y="39"/>
                    <a:pt x="33" y="19"/>
                    <a:pt x="0" y="0"/>
                  </a:cubicBezTo>
                  <a:close/>
                </a:path>
              </a:pathLst>
            </a:custGeom>
            <a:grpFill/>
            <a:ln>
              <a:noFill/>
            </a:ln>
          </p:spPr>
          <p:txBody>
            <a:bodyPr vert="horz" wrap="square" lIns="182880" tIns="91440" rIns="182880" bIns="91440" numCol="1" anchor="t" anchorCtr="0" compatLnSpc="1">
              <a:prstTxWarp prst="textNoShape">
                <a:avLst/>
              </a:prstTxWarp>
            </a:bodyPr>
            <a:lstStyle/>
            <a:p>
              <a:endParaRPr lang="zh-CN" altLang="en-US" sz="4800"/>
            </a:p>
          </p:txBody>
        </p:sp>
        <p:sp>
          <p:nvSpPr>
            <p:cNvPr id="8" name="PA_任意多边形 30">
              <a:extLst>
                <a:ext uri="{FF2B5EF4-FFF2-40B4-BE49-F238E27FC236}">
                  <a16:creationId xmlns:a16="http://schemas.microsoft.com/office/drawing/2014/main" id="{AD4DC9A1-DE97-4D6A-A2C7-E14264422755}"/>
                </a:ext>
              </a:extLst>
            </p:cNvPr>
            <p:cNvSpPr>
              <a:spLocks/>
            </p:cNvSpPr>
            <p:nvPr>
              <p:custDataLst>
                <p:tags r:id="rId2"/>
              </p:custDataLst>
            </p:nvPr>
          </p:nvSpPr>
          <p:spPr bwMode="auto">
            <a:xfrm>
              <a:off x="15619849" y="9097304"/>
              <a:ext cx="107411" cy="60256"/>
            </a:xfrm>
            <a:custGeom>
              <a:avLst/>
              <a:gdLst>
                <a:gd name="T0" fmla="*/ 2 w 30"/>
                <a:gd name="T1" fmla="*/ 0 h 17"/>
                <a:gd name="T2" fmla="*/ 0 w 30"/>
                <a:gd name="T3" fmla="*/ 3 h 17"/>
                <a:gd name="T4" fmla="*/ 29 w 30"/>
                <a:gd name="T5" fmla="*/ 17 h 17"/>
                <a:gd name="T6" fmla="*/ 30 w 30"/>
                <a:gd name="T7" fmla="*/ 15 h 17"/>
                <a:gd name="T8" fmla="*/ 2 w 30"/>
                <a:gd name="T9" fmla="*/ 0 h 17"/>
              </a:gdLst>
              <a:ahLst/>
              <a:cxnLst>
                <a:cxn ang="0">
                  <a:pos x="T0" y="T1"/>
                </a:cxn>
                <a:cxn ang="0">
                  <a:pos x="T2" y="T3"/>
                </a:cxn>
                <a:cxn ang="0">
                  <a:pos x="T4" y="T5"/>
                </a:cxn>
                <a:cxn ang="0">
                  <a:pos x="T6" y="T7"/>
                </a:cxn>
                <a:cxn ang="0">
                  <a:pos x="T8" y="T9"/>
                </a:cxn>
              </a:cxnLst>
              <a:rect l="0" t="0" r="r" b="b"/>
              <a:pathLst>
                <a:path w="30" h="17">
                  <a:moveTo>
                    <a:pt x="2" y="0"/>
                  </a:moveTo>
                  <a:cubicBezTo>
                    <a:pt x="2" y="1"/>
                    <a:pt x="1" y="2"/>
                    <a:pt x="0" y="3"/>
                  </a:cubicBezTo>
                  <a:cubicBezTo>
                    <a:pt x="10" y="8"/>
                    <a:pt x="19" y="12"/>
                    <a:pt x="29" y="17"/>
                  </a:cubicBezTo>
                  <a:cubicBezTo>
                    <a:pt x="29" y="16"/>
                    <a:pt x="29" y="16"/>
                    <a:pt x="30" y="15"/>
                  </a:cubicBezTo>
                  <a:cubicBezTo>
                    <a:pt x="21" y="10"/>
                    <a:pt x="11" y="5"/>
                    <a:pt x="2" y="0"/>
                  </a:cubicBezTo>
                  <a:close/>
                </a:path>
              </a:pathLst>
            </a:custGeom>
            <a:grpFill/>
            <a:ln>
              <a:noFill/>
            </a:ln>
          </p:spPr>
          <p:txBody>
            <a:bodyPr vert="horz" wrap="square" lIns="182880" tIns="91440" rIns="182880" bIns="91440" numCol="1" anchor="t" anchorCtr="0" compatLnSpc="1">
              <a:prstTxWarp prst="textNoShape">
                <a:avLst/>
              </a:prstTxWarp>
            </a:bodyPr>
            <a:lstStyle/>
            <a:p>
              <a:endParaRPr lang="zh-CN" altLang="en-US" sz="4800"/>
            </a:p>
          </p:txBody>
        </p:sp>
        <p:sp>
          <p:nvSpPr>
            <p:cNvPr id="9" name="PA_自由: 形状 21">
              <a:extLst>
                <a:ext uri="{FF2B5EF4-FFF2-40B4-BE49-F238E27FC236}">
                  <a16:creationId xmlns:a16="http://schemas.microsoft.com/office/drawing/2014/main" id="{BE952E86-3BD8-49FC-8C55-E796ADF2BFB5}"/>
                </a:ext>
              </a:extLst>
            </p:cNvPr>
            <p:cNvSpPr>
              <a:spLocks/>
            </p:cNvSpPr>
            <p:nvPr>
              <p:custDataLst>
                <p:tags r:id="rId3"/>
              </p:custDataLst>
            </p:nvPr>
          </p:nvSpPr>
          <p:spPr bwMode="auto">
            <a:xfrm>
              <a:off x="15460044" y="4546784"/>
              <a:ext cx="882861" cy="1288923"/>
            </a:xfrm>
            <a:custGeom>
              <a:avLst/>
              <a:gdLst>
                <a:gd name="connsiteX0" fmla="*/ 118655 w 534988"/>
                <a:gd name="connsiteY0" fmla="*/ 468842 h 781050"/>
                <a:gd name="connsiteX1" fmla="*/ 110127 w 534988"/>
                <a:gd name="connsiteY1" fmla="*/ 475192 h 781050"/>
                <a:gd name="connsiteX2" fmla="*/ 142104 w 534988"/>
                <a:gd name="connsiteY2" fmla="*/ 517525 h 781050"/>
                <a:gd name="connsiteX3" fmla="*/ 171950 w 534988"/>
                <a:gd name="connsiteY3" fmla="*/ 481542 h 781050"/>
                <a:gd name="connsiteX4" fmla="*/ 165554 w 534988"/>
                <a:gd name="connsiteY4" fmla="*/ 468842 h 781050"/>
                <a:gd name="connsiteX5" fmla="*/ 118655 w 534988"/>
                <a:gd name="connsiteY5" fmla="*/ 468842 h 781050"/>
                <a:gd name="connsiteX6" fmla="*/ 147109 w 534988"/>
                <a:gd name="connsiteY6" fmla="*/ 327025 h 781050"/>
                <a:gd name="connsiteX7" fmla="*/ 135643 w 534988"/>
                <a:gd name="connsiteY7" fmla="*/ 339725 h 781050"/>
                <a:gd name="connsiteX8" fmla="*/ 140230 w 534988"/>
                <a:gd name="connsiteY8" fmla="*/ 352425 h 781050"/>
                <a:gd name="connsiteX9" fmla="*/ 147109 w 534988"/>
                <a:gd name="connsiteY9" fmla="*/ 352425 h 781050"/>
                <a:gd name="connsiteX10" fmla="*/ 153988 w 534988"/>
                <a:gd name="connsiteY10" fmla="*/ 337608 h 781050"/>
                <a:gd name="connsiteX11" fmla="*/ 147109 w 534988"/>
                <a:gd name="connsiteY11" fmla="*/ 327025 h 781050"/>
                <a:gd name="connsiteX12" fmla="*/ 107950 w 534988"/>
                <a:gd name="connsiteY12" fmla="*/ 320675 h 781050"/>
                <a:gd name="connsiteX13" fmla="*/ 85969 w 534988"/>
                <a:gd name="connsiteY13" fmla="*/ 329223 h 781050"/>
                <a:gd name="connsiteX14" fmla="*/ 79375 w 534988"/>
                <a:gd name="connsiteY14" fmla="*/ 367690 h 781050"/>
                <a:gd name="connsiteX15" fmla="*/ 88168 w 534988"/>
                <a:gd name="connsiteY15" fmla="*/ 376238 h 781050"/>
                <a:gd name="connsiteX16" fmla="*/ 96960 w 534988"/>
                <a:gd name="connsiteY16" fmla="*/ 369827 h 781050"/>
                <a:gd name="connsiteX17" fmla="*/ 107950 w 534988"/>
                <a:gd name="connsiteY17" fmla="*/ 320675 h 781050"/>
                <a:gd name="connsiteX18" fmla="*/ 45509 w 534988"/>
                <a:gd name="connsiteY18" fmla="*/ 298450 h 781050"/>
                <a:gd name="connsiteX19" fmla="*/ 22225 w 534988"/>
                <a:gd name="connsiteY19" fmla="*/ 325120 h 781050"/>
                <a:gd name="connsiteX20" fmla="*/ 43392 w 534988"/>
                <a:gd name="connsiteY20" fmla="*/ 329566 h 781050"/>
                <a:gd name="connsiteX21" fmla="*/ 53975 w 534988"/>
                <a:gd name="connsiteY21" fmla="*/ 307340 h 781050"/>
                <a:gd name="connsiteX22" fmla="*/ 45509 w 534988"/>
                <a:gd name="connsiteY22" fmla="*/ 298450 h 781050"/>
                <a:gd name="connsiteX23" fmla="*/ 60898 w 534988"/>
                <a:gd name="connsiteY23" fmla="*/ 261937 h 781050"/>
                <a:gd name="connsiteX24" fmla="*/ 58737 w 534988"/>
                <a:gd name="connsiteY24" fmla="*/ 268531 h 781050"/>
                <a:gd name="connsiteX25" fmla="*/ 136525 w 534988"/>
                <a:gd name="connsiteY25" fmla="*/ 277324 h 781050"/>
                <a:gd name="connsiteX26" fmla="*/ 60898 w 534988"/>
                <a:gd name="connsiteY26" fmla="*/ 261937 h 781050"/>
                <a:gd name="connsiteX27" fmla="*/ 62634 w 534988"/>
                <a:gd name="connsiteY27" fmla="*/ 221783 h 781050"/>
                <a:gd name="connsiteX28" fmla="*/ 32519 w 534988"/>
                <a:gd name="connsiteY28" fmla="*/ 238965 h 781050"/>
                <a:gd name="connsiteX29" fmla="*/ 49728 w 534988"/>
                <a:gd name="connsiteY29" fmla="*/ 243261 h 781050"/>
                <a:gd name="connsiteX30" fmla="*/ 353023 w 534988"/>
                <a:gd name="connsiteY30" fmla="*/ 309842 h 781050"/>
                <a:gd name="connsiteX31" fmla="*/ 430460 w 534988"/>
                <a:gd name="connsiteY31" fmla="*/ 412937 h 781050"/>
                <a:gd name="connsiteX32" fmla="*/ 391742 w 534988"/>
                <a:gd name="connsiteY32" fmla="*/ 455892 h 781050"/>
                <a:gd name="connsiteX33" fmla="*/ 320758 w 534988"/>
                <a:gd name="connsiteY33" fmla="*/ 468779 h 781050"/>
                <a:gd name="connsiteX34" fmla="*/ 290643 w 534988"/>
                <a:gd name="connsiteY34" fmla="*/ 500996 h 781050"/>
                <a:gd name="connsiteX35" fmla="*/ 290643 w 534988"/>
                <a:gd name="connsiteY35" fmla="*/ 683559 h 781050"/>
                <a:gd name="connsiteX36" fmla="*/ 266982 w 534988"/>
                <a:gd name="connsiteY36" fmla="*/ 707185 h 781050"/>
                <a:gd name="connsiteX37" fmla="*/ 56181 w 534988"/>
                <a:gd name="connsiteY37" fmla="*/ 707185 h 781050"/>
                <a:gd name="connsiteX38" fmla="*/ 28217 w 534988"/>
                <a:gd name="connsiteY38" fmla="*/ 726515 h 781050"/>
                <a:gd name="connsiteX39" fmla="*/ 17462 w 534988"/>
                <a:gd name="connsiteY39" fmla="*/ 765175 h 781050"/>
                <a:gd name="connsiteX40" fmla="*/ 514350 w 534988"/>
                <a:gd name="connsiteY40" fmla="*/ 765175 h 781050"/>
                <a:gd name="connsiteX41" fmla="*/ 510048 w 534988"/>
                <a:gd name="connsiteY41" fmla="*/ 743697 h 781050"/>
                <a:gd name="connsiteX42" fmla="*/ 486387 w 534988"/>
                <a:gd name="connsiteY42" fmla="*/ 608386 h 781050"/>
                <a:gd name="connsiteX43" fmla="*/ 486387 w 534988"/>
                <a:gd name="connsiteY43" fmla="*/ 582612 h 781050"/>
                <a:gd name="connsiteX44" fmla="*/ 479934 w 534988"/>
                <a:gd name="connsiteY44" fmla="*/ 350650 h 781050"/>
                <a:gd name="connsiteX45" fmla="*/ 411101 w 534988"/>
                <a:gd name="connsiteY45" fmla="*/ 271182 h 781050"/>
                <a:gd name="connsiteX46" fmla="*/ 297096 w 534988"/>
                <a:gd name="connsiteY46" fmla="*/ 245408 h 781050"/>
                <a:gd name="connsiteX47" fmla="*/ 170185 w 534988"/>
                <a:gd name="connsiteY47" fmla="*/ 245408 h 781050"/>
                <a:gd name="connsiteX48" fmla="*/ 142222 w 534988"/>
                <a:gd name="connsiteY48" fmla="*/ 243261 h 781050"/>
                <a:gd name="connsiteX49" fmla="*/ 62634 w 534988"/>
                <a:gd name="connsiteY49" fmla="*/ 221783 h 781050"/>
                <a:gd name="connsiteX50" fmla="*/ 209379 w 534988"/>
                <a:gd name="connsiteY50" fmla="*/ 105095 h 781050"/>
                <a:gd name="connsiteX51" fmla="*/ 192641 w 534988"/>
                <a:gd name="connsiteY51" fmla="*/ 108052 h 781050"/>
                <a:gd name="connsiteX52" fmla="*/ 76015 w 534988"/>
                <a:gd name="connsiteY52" fmla="*/ 163973 h 781050"/>
                <a:gd name="connsiteX53" fmla="*/ 58737 w 534988"/>
                <a:gd name="connsiteY53" fmla="*/ 181180 h 781050"/>
                <a:gd name="connsiteX54" fmla="*/ 63057 w 534988"/>
                <a:gd name="connsiteY54" fmla="*/ 185482 h 781050"/>
                <a:gd name="connsiteX55" fmla="*/ 80335 w 534988"/>
                <a:gd name="connsiteY55" fmla="*/ 211291 h 781050"/>
                <a:gd name="connsiteX56" fmla="*/ 149447 w 534988"/>
                <a:gd name="connsiteY56" fmla="*/ 230648 h 781050"/>
                <a:gd name="connsiteX57" fmla="*/ 194801 w 534988"/>
                <a:gd name="connsiteY57" fmla="*/ 213442 h 781050"/>
                <a:gd name="connsiteX58" fmla="*/ 222878 w 534988"/>
                <a:gd name="connsiteY58" fmla="*/ 176878 h 781050"/>
                <a:gd name="connsiteX59" fmla="*/ 222878 w 534988"/>
                <a:gd name="connsiteY59" fmla="*/ 116656 h 781050"/>
                <a:gd name="connsiteX60" fmla="*/ 209379 w 534988"/>
                <a:gd name="connsiteY60" fmla="*/ 105095 h 781050"/>
                <a:gd name="connsiteX61" fmla="*/ 320765 w 534988"/>
                <a:gd name="connsiteY61" fmla="*/ 33337 h 781050"/>
                <a:gd name="connsiteX62" fmla="*/ 230187 w 534988"/>
                <a:gd name="connsiteY62" fmla="*/ 93592 h 781050"/>
                <a:gd name="connsiteX63" fmla="*/ 253910 w 534988"/>
                <a:gd name="connsiteY63" fmla="*/ 130175 h 781050"/>
                <a:gd name="connsiteX64" fmla="*/ 344487 w 534988"/>
                <a:gd name="connsiteY64" fmla="*/ 65616 h 781050"/>
                <a:gd name="connsiteX65" fmla="*/ 320765 w 534988"/>
                <a:gd name="connsiteY65" fmla="*/ 33337 h 781050"/>
                <a:gd name="connsiteX66" fmla="*/ 319267 w 534988"/>
                <a:gd name="connsiteY66" fmla="*/ 0 h 781050"/>
                <a:gd name="connsiteX67" fmla="*/ 373198 w 534988"/>
                <a:gd name="connsiteY67" fmla="*/ 75308 h 781050"/>
                <a:gd name="connsiteX68" fmla="*/ 207092 w 534988"/>
                <a:gd name="connsiteY68" fmla="*/ 221620 h 781050"/>
                <a:gd name="connsiteX69" fmla="*/ 243765 w 534988"/>
                <a:gd name="connsiteY69" fmla="*/ 221620 h 781050"/>
                <a:gd name="connsiteX70" fmla="*/ 420656 w 534988"/>
                <a:gd name="connsiteY70" fmla="*/ 256047 h 781050"/>
                <a:gd name="connsiteX71" fmla="*/ 494001 w 534988"/>
                <a:gd name="connsiteY71" fmla="*/ 344265 h 781050"/>
                <a:gd name="connsiteX72" fmla="*/ 502630 w 534988"/>
                <a:gd name="connsiteY72" fmla="*/ 583098 h 781050"/>
                <a:gd name="connsiteX73" fmla="*/ 502630 w 534988"/>
                <a:gd name="connsiteY73" fmla="*/ 604615 h 781050"/>
                <a:gd name="connsiteX74" fmla="*/ 524202 w 534988"/>
                <a:gd name="connsiteY74" fmla="*/ 740169 h 781050"/>
                <a:gd name="connsiteX75" fmla="*/ 534988 w 534988"/>
                <a:gd name="connsiteY75" fmla="*/ 781050 h 781050"/>
                <a:gd name="connsiteX76" fmla="*/ 0 w 534988"/>
                <a:gd name="connsiteY76" fmla="*/ 781050 h 781050"/>
                <a:gd name="connsiteX77" fmla="*/ 25887 w 534988"/>
                <a:gd name="connsiteY77" fmla="*/ 703591 h 781050"/>
                <a:gd name="connsiteX78" fmla="*/ 51773 w 534988"/>
                <a:gd name="connsiteY78" fmla="*/ 694984 h 781050"/>
                <a:gd name="connsiteX79" fmla="*/ 256708 w 534988"/>
                <a:gd name="connsiteY79" fmla="*/ 692832 h 781050"/>
                <a:gd name="connsiteX80" fmla="*/ 276123 w 534988"/>
                <a:gd name="connsiteY80" fmla="*/ 673467 h 781050"/>
                <a:gd name="connsiteX81" fmla="*/ 276123 w 534988"/>
                <a:gd name="connsiteY81" fmla="*/ 484122 h 781050"/>
                <a:gd name="connsiteX82" fmla="*/ 256708 w 534988"/>
                <a:gd name="connsiteY82" fmla="*/ 462605 h 781050"/>
                <a:gd name="connsiteX83" fmla="*/ 207092 w 534988"/>
                <a:gd name="connsiteY83" fmla="*/ 462605 h 781050"/>
                <a:gd name="connsiteX84" fmla="*/ 189835 w 534988"/>
                <a:gd name="connsiteY84" fmla="*/ 479819 h 781050"/>
                <a:gd name="connsiteX85" fmla="*/ 189835 w 534988"/>
                <a:gd name="connsiteY85" fmla="*/ 514245 h 781050"/>
                <a:gd name="connsiteX86" fmla="*/ 170420 w 534988"/>
                <a:gd name="connsiteY86" fmla="*/ 535762 h 781050"/>
                <a:gd name="connsiteX87" fmla="*/ 114332 w 534988"/>
                <a:gd name="connsiteY87" fmla="*/ 535762 h 781050"/>
                <a:gd name="connsiteX88" fmla="*/ 97075 w 534988"/>
                <a:gd name="connsiteY88" fmla="*/ 516397 h 781050"/>
                <a:gd name="connsiteX89" fmla="*/ 97075 w 534988"/>
                <a:gd name="connsiteY89" fmla="*/ 481970 h 781050"/>
                <a:gd name="connsiteX90" fmla="*/ 79817 w 534988"/>
                <a:gd name="connsiteY90" fmla="*/ 464757 h 781050"/>
                <a:gd name="connsiteX91" fmla="*/ 34516 w 534988"/>
                <a:gd name="connsiteY91" fmla="*/ 464757 h 781050"/>
                <a:gd name="connsiteX92" fmla="*/ 12944 w 534988"/>
                <a:gd name="connsiteY92" fmla="*/ 447544 h 781050"/>
                <a:gd name="connsiteX93" fmla="*/ 32358 w 534988"/>
                <a:gd name="connsiteY93" fmla="*/ 428179 h 781050"/>
                <a:gd name="connsiteX94" fmla="*/ 241608 w 534988"/>
                <a:gd name="connsiteY94" fmla="*/ 426027 h 781050"/>
                <a:gd name="connsiteX95" fmla="*/ 336525 w 534988"/>
                <a:gd name="connsiteY95" fmla="*/ 426027 h 781050"/>
                <a:gd name="connsiteX96" fmla="*/ 351625 w 534988"/>
                <a:gd name="connsiteY96" fmla="*/ 434634 h 781050"/>
                <a:gd name="connsiteX97" fmla="*/ 373198 w 534988"/>
                <a:gd name="connsiteY97" fmla="*/ 447544 h 781050"/>
                <a:gd name="connsiteX98" fmla="*/ 414184 w 534988"/>
                <a:gd name="connsiteY98" fmla="*/ 410966 h 781050"/>
                <a:gd name="connsiteX99" fmla="*/ 381826 w 534988"/>
                <a:gd name="connsiteY99" fmla="*/ 333506 h 781050"/>
                <a:gd name="connsiteX100" fmla="*/ 306324 w 534988"/>
                <a:gd name="connsiteY100" fmla="*/ 311990 h 781050"/>
                <a:gd name="connsiteX101" fmla="*/ 194149 w 534988"/>
                <a:gd name="connsiteY101" fmla="*/ 288322 h 781050"/>
                <a:gd name="connsiteX102" fmla="*/ 170420 w 534988"/>
                <a:gd name="connsiteY102" fmla="*/ 307686 h 781050"/>
                <a:gd name="connsiteX103" fmla="*/ 168263 w 534988"/>
                <a:gd name="connsiteY103" fmla="*/ 342113 h 781050"/>
                <a:gd name="connsiteX104" fmla="*/ 140219 w 534988"/>
                <a:gd name="connsiteY104" fmla="*/ 367933 h 781050"/>
                <a:gd name="connsiteX105" fmla="*/ 122961 w 534988"/>
                <a:gd name="connsiteY105" fmla="*/ 365781 h 781050"/>
                <a:gd name="connsiteX106" fmla="*/ 118647 w 534988"/>
                <a:gd name="connsiteY106" fmla="*/ 344265 h 781050"/>
                <a:gd name="connsiteX107" fmla="*/ 112175 w 534988"/>
                <a:gd name="connsiteY107" fmla="*/ 378691 h 781050"/>
                <a:gd name="connsiteX108" fmla="*/ 90603 w 534988"/>
                <a:gd name="connsiteY108" fmla="*/ 393753 h 781050"/>
                <a:gd name="connsiteX109" fmla="*/ 62559 w 534988"/>
                <a:gd name="connsiteY109" fmla="*/ 367933 h 781050"/>
                <a:gd name="connsiteX110" fmla="*/ 73345 w 534988"/>
                <a:gd name="connsiteY110" fmla="*/ 320596 h 781050"/>
                <a:gd name="connsiteX111" fmla="*/ 69031 w 534988"/>
                <a:gd name="connsiteY111" fmla="*/ 320596 h 781050"/>
                <a:gd name="connsiteX112" fmla="*/ 49616 w 534988"/>
                <a:gd name="connsiteY112" fmla="*/ 350719 h 781050"/>
                <a:gd name="connsiteX113" fmla="*/ 32358 w 534988"/>
                <a:gd name="connsiteY113" fmla="*/ 344265 h 781050"/>
                <a:gd name="connsiteX114" fmla="*/ 17258 w 534988"/>
                <a:gd name="connsiteY114" fmla="*/ 305535 h 781050"/>
                <a:gd name="connsiteX115" fmla="*/ 28044 w 534988"/>
                <a:gd name="connsiteY115" fmla="*/ 271108 h 781050"/>
                <a:gd name="connsiteX116" fmla="*/ 8629 w 534988"/>
                <a:gd name="connsiteY116" fmla="*/ 240985 h 781050"/>
                <a:gd name="connsiteX117" fmla="*/ 30201 w 534988"/>
                <a:gd name="connsiteY117" fmla="*/ 210862 h 781050"/>
                <a:gd name="connsiteX118" fmla="*/ 45302 w 534988"/>
                <a:gd name="connsiteY118" fmla="*/ 176436 h 781050"/>
                <a:gd name="connsiteX119" fmla="*/ 62559 w 534988"/>
                <a:gd name="connsiteY119" fmla="*/ 152767 h 781050"/>
                <a:gd name="connsiteX120" fmla="*/ 202778 w 534988"/>
                <a:gd name="connsiteY120" fmla="*/ 86066 h 781050"/>
                <a:gd name="connsiteX121" fmla="*/ 319267 w 534988"/>
                <a:gd name="connsiteY121" fmla="*/ 0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534988" h="781050">
                  <a:moveTo>
                    <a:pt x="118655" y="468842"/>
                  </a:moveTo>
                  <a:cubicBezTo>
                    <a:pt x="116523" y="468842"/>
                    <a:pt x="112259" y="473075"/>
                    <a:pt x="110127" y="475192"/>
                  </a:cubicBezTo>
                  <a:cubicBezTo>
                    <a:pt x="101600" y="504825"/>
                    <a:pt x="112259" y="517525"/>
                    <a:pt x="142104" y="517525"/>
                  </a:cubicBezTo>
                  <a:cubicBezTo>
                    <a:pt x="174081" y="517525"/>
                    <a:pt x="176213" y="515408"/>
                    <a:pt x="171950" y="481542"/>
                  </a:cubicBezTo>
                  <a:cubicBezTo>
                    <a:pt x="171950" y="477308"/>
                    <a:pt x="167686" y="468842"/>
                    <a:pt x="165554" y="468842"/>
                  </a:cubicBezTo>
                  <a:cubicBezTo>
                    <a:pt x="150632" y="466725"/>
                    <a:pt x="133577" y="468842"/>
                    <a:pt x="118655" y="468842"/>
                  </a:cubicBezTo>
                  <a:close/>
                  <a:moveTo>
                    <a:pt x="147109" y="327025"/>
                  </a:moveTo>
                  <a:cubicBezTo>
                    <a:pt x="142523" y="331258"/>
                    <a:pt x="137936" y="335492"/>
                    <a:pt x="135643" y="339725"/>
                  </a:cubicBezTo>
                  <a:cubicBezTo>
                    <a:pt x="133350" y="343958"/>
                    <a:pt x="137936" y="348192"/>
                    <a:pt x="140230" y="352425"/>
                  </a:cubicBezTo>
                  <a:cubicBezTo>
                    <a:pt x="142523" y="352425"/>
                    <a:pt x="144816" y="352425"/>
                    <a:pt x="147109" y="352425"/>
                  </a:cubicBezTo>
                  <a:cubicBezTo>
                    <a:pt x="149402" y="346075"/>
                    <a:pt x="153988" y="341842"/>
                    <a:pt x="153988" y="337608"/>
                  </a:cubicBezTo>
                  <a:cubicBezTo>
                    <a:pt x="153988" y="333375"/>
                    <a:pt x="149402" y="331258"/>
                    <a:pt x="147109" y="327025"/>
                  </a:cubicBezTo>
                  <a:close/>
                  <a:moveTo>
                    <a:pt x="107950" y="320675"/>
                  </a:moveTo>
                  <a:cubicBezTo>
                    <a:pt x="96960" y="324949"/>
                    <a:pt x="88168" y="324949"/>
                    <a:pt x="85969" y="329223"/>
                  </a:cubicBezTo>
                  <a:cubicBezTo>
                    <a:pt x="83771" y="342045"/>
                    <a:pt x="81573" y="354868"/>
                    <a:pt x="79375" y="367690"/>
                  </a:cubicBezTo>
                  <a:cubicBezTo>
                    <a:pt x="79375" y="369827"/>
                    <a:pt x="83771" y="374101"/>
                    <a:pt x="88168" y="376238"/>
                  </a:cubicBezTo>
                  <a:cubicBezTo>
                    <a:pt x="90366" y="376238"/>
                    <a:pt x="96960" y="371964"/>
                    <a:pt x="96960" y="369827"/>
                  </a:cubicBezTo>
                  <a:cubicBezTo>
                    <a:pt x="101356" y="354868"/>
                    <a:pt x="103554" y="342045"/>
                    <a:pt x="107950" y="320675"/>
                  </a:cubicBezTo>
                  <a:close/>
                  <a:moveTo>
                    <a:pt x="45509" y="298450"/>
                  </a:moveTo>
                  <a:cubicBezTo>
                    <a:pt x="39159" y="307340"/>
                    <a:pt x="32809" y="314008"/>
                    <a:pt x="22225" y="325120"/>
                  </a:cubicBezTo>
                  <a:cubicBezTo>
                    <a:pt x="32809" y="327343"/>
                    <a:pt x="41275" y="331788"/>
                    <a:pt x="43392" y="329566"/>
                  </a:cubicBezTo>
                  <a:cubicBezTo>
                    <a:pt x="47625" y="322898"/>
                    <a:pt x="51859" y="316230"/>
                    <a:pt x="53975" y="307340"/>
                  </a:cubicBezTo>
                  <a:cubicBezTo>
                    <a:pt x="53975" y="305118"/>
                    <a:pt x="47625" y="302895"/>
                    <a:pt x="45509" y="298450"/>
                  </a:cubicBezTo>
                  <a:close/>
                  <a:moveTo>
                    <a:pt x="60898" y="261937"/>
                  </a:moveTo>
                  <a:cubicBezTo>
                    <a:pt x="60898" y="264135"/>
                    <a:pt x="58737" y="266333"/>
                    <a:pt x="58737" y="268531"/>
                  </a:cubicBezTo>
                  <a:cubicBezTo>
                    <a:pt x="84667" y="279522"/>
                    <a:pt x="108435" y="290512"/>
                    <a:pt x="136525" y="277324"/>
                  </a:cubicBezTo>
                  <a:cubicBezTo>
                    <a:pt x="110596" y="272927"/>
                    <a:pt x="84667" y="266333"/>
                    <a:pt x="60898" y="261937"/>
                  </a:cubicBezTo>
                  <a:close/>
                  <a:moveTo>
                    <a:pt x="62634" y="221783"/>
                  </a:moveTo>
                  <a:cubicBezTo>
                    <a:pt x="47577" y="217487"/>
                    <a:pt x="38973" y="221783"/>
                    <a:pt x="32519" y="238965"/>
                  </a:cubicBezTo>
                  <a:cubicBezTo>
                    <a:pt x="38973" y="241113"/>
                    <a:pt x="43275" y="243261"/>
                    <a:pt x="49728" y="243261"/>
                  </a:cubicBezTo>
                  <a:cubicBezTo>
                    <a:pt x="150826" y="264739"/>
                    <a:pt x="251925" y="288364"/>
                    <a:pt x="353023" y="309842"/>
                  </a:cubicBezTo>
                  <a:cubicBezTo>
                    <a:pt x="415403" y="320581"/>
                    <a:pt x="430460" y="354946"/>
                    <a:pt x="430460" y="412937"/>
                  </a:cubicBezTo>
                  <a:cubicBezTo>
                    <a:pt x="430460" y="436562"/>
                    <a:pt x="417554" y="451597"/>
                    <a:pt x="391742" y="455892"/>
                  </a:cubicBezTo>
                  <a:cubicBezTo>
                    <a:pt x="368080" y="462336"/>
                    <a:pt x="344419" y="464484"/>
                    <a:pt x="320758" y="468779"/>
                  </a:cubicBezTo>
                  <a:cubicBezTo>
                    <a:pt x="290643" y="473075"/>
                    <a:pt x="290643" y="473075"/>
                    <a:pt x="290643" y="500996"/>
                  </a:cubicBezTo>
                  <a:cubicBezTo>
                    <a:pt x="290643" y="561134"/>
                    <a:pt x="288492" y="623421"/>
                    <a:pt x="290643" y="683559"/>
                  </a:cubicBezTo>
                  <a:cubicBezTo>
                    <a:pt x="290643" y="702889"/>
                    <a:pt x="284190" y="707185"/>
                    <a:pt x="266982" y="707185"/>
                  </a:cubicBezTo>
                  <a:cubicBezTo>
                    <a:pt x="195998" y="707185"/>
                    <a:pt x="125014" y="707185"/>
                    <a:pt x="56181" y="707185"/>
                  </a:cubicBezTo>
                  <a:cubicBezTo>
                    <a:pt x="41124" y="707185"/>
                    <a:pt x="32519" y="713628"/>
                    <a:pt x="28217" y="726515"/>
                  </a:cubicBezTo>
                  <a:cubicBezTo>
                    <a:pt x="23915" y="737254"/>
                    <a:pt x="21764" y="750141"/>
                    <a:pt x="17462" y="765175"/>
                  </a:cubicBezTo>
                  <a:cubicBezTo>
                    <a:pt x="183092" y="765175"/>
                    <a:pt x="348721" y="765175"/>
                    <a:pt x="514350" y="765175"/>
                  </a:cubicBezTo>
                  <a:cubicBezTo>
                    <a:pt x="512199" y="756584"/>
                    <a:pt x="512199" y="750141"/>
                    <a:pt x="510048" y="743697"/>
                  </a:cubicBezTo>
                  <a:cubicBezTo>
                    <a:pt x="488538" y="700741"/>
                    <a:pt x="482085" y="655637"/>
                    <a:pt x="486387" y="608386"/>
                  </a:cubicBezTo>
                  <a:cubicBezTo>
                    <a:pt x="486387" y="599795"/>
                    <a:pt x="486387" y="591204"/>
                    <a:pt x="486387" y="582612"/>
                  </a:cubicBezTo>
                  <a:cubicBezTo>
                    <a:pt x="484236" y="505292"/>
                    <a:pt x="484236" y="427971"/>
                    <a:pt x="479934" y="350650"/>
                  </a:cubicBezTo>
                  <a:cubicBezTo>
                    <a:pt x="477783" y="307695"/>
                    <a:pt x="454121" y="279773"/>
                    <a:pt x="411101" y="271182"/>
                  </a:cubicBezTo>
                  <a:cubicBezTo>
                    <a:pt x="374533" y="260443"/>
                    <a:pt x="335815" y="256147"/>
                    <a:pt x="297096" y="245408"/>
                  </a:cubicBezTo>
                  <a:cubicBezTo>
                    <a:pt x="254076" y="236817"/>
                    <a:pt x="213206" y="234669"/>
                    <a:pt x="170185" y="245408"/>
                  </a:cubicBezTo>
                  <a:cubicBezTo>
                    <a:pt x="161581" y="247556"/>
                    <a:pt x="150826" y="245408"/>
                    <a:pt x="142222" y="243261"/>
                  </a:cubicBezTo>
                  <a:cubicBezTo>
                    <a:pt x="116410" y="236817"/>
                    <a:pt x="88446" y="230374"/>
                    <a:pt x="62634" y="221783"/>
                  </a:cubicBezTo>
                  <a:close/>
                  <a:moveTo>
                    <a:pt x="209379" y="105095"/>
                  </a:moveTo>
                  <a:cubicBezTo>
                    <a:pt x="204520" y="103751"/>
                    <a:pt x="199121" y="104826"/>
                    <a:pt x="192641" y="108052"/>
                  </a:cubicBezTo>
                  <a:cubicBezTo>
                    <a:pt x="153766" y="127410"/>
                    <a:pt x="114891" y="144616"/>
                    <a:pt x="76015" y="163973"/>
                  </a:cubicBezTo>
                  <a:cubicBezTo>
                    <a:pt x="69536" y="166124"/>
                    <a:pt x="63057" y="174727"/>
                    <a:pt x="58737" y="181180"/>
                  </a:cubicBezTo>
                  <a:cubicBezTo>
                    <a:pt x="58737" y="183331"/>
                    <a:pt x="60897" y="183331"/>
                    <a:pt x="63057" y="185482"/>
                  </a:cubicBezTo>
                  <a:cubicBezTo>
                    <a:pt x="58737" y="200537"/>
                    <a:pt x="65216" y="209140"/>
                    <a:pt x="80335" y="211291"/>
                  </a:cubicBezTo>
                  <a:cubicBezTo>
                    <a:pt x="104092" y="217744"/>
                    <a:pt x="125689" y="224196"/>
                    <a:pt x="149447" y="230648"/>
                  </a:cubicBezTo>
                  <a:cubicBezTo>
                    <a:pt x="168884" y="234950"/>
                    <a:pt x="184002" y="230648"/>
                    <a:pt x="194801" y="213442"/>
                  </a:cubicBezTo>
                  <a:cubicBezTo>
                    <a:pt x="203440" y="200537"/>
                    <a:pt x="214239" y="189783"/>
                    <a:pt x="222878" y="176878"/>
                  </a:cubicBezTo>
                  <a:cubicBezTo>
                    <a:pt x="244475" y="146767"/>
                    <a:pt x="244475" y="146767"/>
                    <a:pt x="222878" y="116656"/>
                  </a:cubicBezTo>
                  <a:cubicBezTo>
                    <a:pt x="218558" y="110203"/>
                    <a:pt x="214239" y="106439"/>
                    <a:pt x="209379" y="105095"/>
                  </a:cubicBezTo>
                  <a:close/>
                  <a:moveTo>
                    <a:pt x="320765" y="33337"/>
                  </a:moveTo>
                  <a:cubicBezTo>
                    <a:pt x="288416" y="54857"/>
                    <a:pt x="260380" y="74224"/>
                    <a:pt x="230187" y="93592"/>
                  </a:cubicBezTo>
                  <a:cubicBezTo>
                    <a:pt x="238814" y="106504"/>
                    <a:pt x="245283" y="117263"/>
                    <a:pt x="253910" y="130175"/>
                  </a:cubicBezTo>
                  <a:cubicBezTo>
                    <a:pt x="284102" y="108656"/>
                    <a:pt x="312138" y="87136"/>
                    <a:pt x="344487" y="65616"/>
                  </a:cubicBezTo>
                  <a:cubicBezTo>
                    <a:pt x="335861" y="54857"/>
                    <a:pt x="329391" y="46249"/>
                    <a:pt x="320765" y="33337"/>
                  </a:cubicBezTo>
                  <a:close/>
                  <a:moveTo>
                    <a:pt x="319267" y="0"/>
                  </a:moveTo>
                  <a:cubicBezTo>
                    <a:pt x="336525" y="25820"/>
                    <a:pt x="353783" y="49488"/>
                    <a:pt x="373198" y="75308"/>
                  </a:cubicBezTo>
                  <a:cubicBezTo>
                    <a:pt x="299852" y="105431"/>
                    <a:pt x="248079" y="154919"/>
                    <a:pt x="207092" y="221620"/>
                  </a:cubicBezTo>
                  <a:cubicBezTo>
                    <a:pt x="220036" y="221620"/>
                    <a:pt x="232979" y="221620"/>
                    <a:pt x="243765" y="221620"/>
                  </a:cubicBezTo>
                  <a:cubicBezTo>
                    <a:pt x="302010" y="232379"/>
                    <a:pt x="360254" y="245289"/>
                    <a:pt x="420656" y="256047"/>
                  </a:cubicBezTo>
                  <a:cubicBezTo>
                    <a:pt x="468115" y="264653"/>
                    <a:pt x="491844" y="299080"/>
                    <a:pt x="494001" y="344265"/>
                  </a:cubicBezTo>
                  <a:cubicBezTo>
                    <a:pt x="500473" y="423876"/>
                    <a:pt x="500473" y="503487"/>
                    <a:pt x="502630" y="583098"/>
                  </a:cubicBezTo>
                  <a:cubicBezTo>
                    <a:pt x="502630" y="589553"/>
                    <a:pt x="504787" y="598160"/>
                    <a:pt x="502630" y="604615"/>
                  </a:cubicBezTo>
                  <a:cubicBezTo>
                    <a:pt x="498316" y="651951"/>
                    <a:pt x="506945" y="697136"/>
                    <a:pt x="524202" y="740169"/>
                  </a:cubicBezTo>
                  <a:cubicBezTo>
                    <a:pt x="528517" y="753079"/>
                    <a:pt x="530674" y="765989"/>
                    <a:pt x="534988" y="781050"/>
                  </a:cubicBezTo>
                  <a:cubicBezTo>
                    <a:pt x="355940" y="781050"/>
                    <a:pt x="179049" y="781050"/>
                    <a:pt x="0" y="781050"/>
                  </a:cubicBezTo>
                  <a:cubicBezTo>
                    <a:pt x="2157" y="750927"/>
                    <a:pt x="8629" y="725107"/>
                    <a:pt x="25887" y="703591"/>
                  </a:cubicBezTo>
                  <a:cubicBezTo>
                    <a:pt x="30201" y="697136"/>
                    <a:pt x="43144" y="694984"/>
                    <a:pt x="51773" y="694984"/>
                  </a:cubicBezTo>
                  <a:cubicBezTo>
                    <a:pt x="118647" y="692832"/>
                    <a:pt x="187677" y="692832"/>
                    <a:pt x="256708" y="692832"/>
                  </a:cubicBezTo>
                  <a:cubicBezTo>
                    <a:pt x="271809" y="692832"/>
                    <a:pt x="276123" y="686377"/>
                    <a:pt x="276123" y="673467"/>
                  </a:cubicBezTo>
                  <a:cubicBezTo>
                    <a:pt x="276123" y="608918"/>
                    <a:pt x="276123" y="546520"/>
                    <a:pt x="276123" y="484122"/>
                  </a:cubicBezTo>
                  <a:cubicBezTo>
                    <a:pt x="276123" y="469060"/>
                    <a:pt x="271809" y="462605"/>
                    <a:pt x="256708" y="462605"/>
                  </a:cubicBezTo>
                  <a:cubicBezTo>
                    <a:pt x="239451" y="464757"/>
                    <a:pt x="222193" y="464757"/>
                    <a:pt x="207092" y="462605"/>
                  </a:cubicBezTo>
                  <a:cubicBezTo>
                    <a:pt x="194149" y="462605"/>
                    <a:pt x="187677" y="466909"/>
                    <a:pt x="189835" y="479819"/>
                  </a:cubicBezTo>
                  <a:cubicBezTo>
                    <a:pt x="189835" y="490577"/>
                    <a:pt x="189835" y="503487"/>
                    <a:pt x="189835" y="514245"/>
                  </a:cubicBezTo>
                  <a:cubicBezTo>
                    <a:pt x="189835" y="527155"/>
                    <a:pt x="185520" y="535762"/>
                    <a:pt x="170420" y="535762"/>
                  </a:cubicBezTo>
                  <a:cubicBezTo>
                    <a:pt x="151005" y="533610"/>
                    <a:pt x="133747" y="533610"/>
                    <a:pt x="114332" y="535762"/>
                  </a:cubicBezTo>
                  <a:cubicBezTo>
                    <a:pt x="101389" y="535762"/>
                    <a:pt x="94917" y="531458"/>
                    <a:pt x="97075" y="516397"/>
                  </a:cubicBezTo>
                  <a:cubicBezTo>
                    <a:pt x="97075" y="505639"/>
                    <a:pt x="94917" y="492729"/>
                    <a:pt x="97075" y="481970"/>
                  </a:cubicBezTo>
                  <a:cubicBezTo>
                    <a:pt x="97075" y="469060"/>
                    <a:pt x="90603" y="464757"/>
                    <a:pt x="79817" y="464757"/>
                  </a:cubicBezTo>
                  <a:cubicBezTo>
                    <a:pt x="64717" y="464757"/>
                    <a:pt x="49616" y="464757"/>
                    <a:pt x="34516" y="464757"/>
                  </a:cubicBezTo>
                  <a:cubicBezTo>
                    <a:pt x="19415" y="466909"/>
                    <a:pt x="12944" y="462605"/>
                    <a:pt x="12944" y="447544"/>
                  </a:cubicBezTo>
                  <a:cubicBezTo>
                    <a:pt x="12944" y="432482"/>
                    <a:pt x="19415" y="428179"/>
                    <a:pt x="32358" y="428179"/>
                  </a:cubicBezTo>
                  <a:cubicBezTo>
                    <a:pt x="101389" y="428179"/>
                    <a:pt x="172577" y="426027"/>
                    <a:pt x="241608" y="426027"/>
                  </a:cubicBezTo>
                  <a:cubicBezTo>
                    <a:pt x="271809" y="426027"/>
                    <a:pt x="304167" y="426027"/>
                    <a:pt x="336525" y="426027"/>
                  </a:cubicBezTo>
                  <a:cubicBezTo>
                    <a:pt x="340839" y="426027"/>
                    <a:pt x="351625" y="432482"/>
                    <a:pt x="351625" y="434634"/>
                  </a:cubicBezTo>
                  <a:cubicBezTo>
                    <a:pt x="353783" y="451847"/>
                    <a:pt x="362411" y="449696"/>
                    <a:pt x="373198" y="447544"/>
                  </a:cubicBezTo>
                  <a:cubicBezTo>
                    <a:pt x="407713" y="438937"/>
                    <a:pt x="414184" y="434634"/>
                    <a:pt x="414184" y="410966"/>
                  </a:cubicBezTo>
                  <a:cubicBezTo>
                    <a:pt x="416342" y="376539"/>
                    <a:pt x="409870" y="342113"/>
                    <a:pt x="381826" y="333506"/>
                  </a:cubicBezTo>
                  <a:cubicBezTo>
                    <a:pt x="358097" y="324900"/>
                    <a:pt x="332211" y="318445"/>
                    <a:pt x="306324" y="311990"/>
                  </a:cubicBezTo>
                  <a:cubicBezTo>
                    <a:pt x="269651" y="303383"/>
                    <a:pt x="230822" y="296928"/>
                    <a:pt x="194149" y="288322"/>
                  </a:cubicBezTo>
                  <a:cubicBezTo>
                    <a:pt x="179049" y="286170"/>
                    <a:pt x="168263" y="288322"/>
                    <a:pt x="170420" y="307686"/>
                  </a:cubicBezTo>
                  <a:cubicBezTo>
                    <a:pt x="170420" y="318445"/>
                    <a:pt x="168263" y="329203"/>
                    <a:pt x="168263" y="342113"/>
                  </a:cubicBezTo>
                  <a:cubicBezTo>
                    <a:pt x="170420" y="361478"/>
                    <a:pt x="159634" y="370084"/>
                    <a:pt x="140219" y="367933"/>
                  </a:cubicBezTo>
                  <a:cubicBezTo>
                    <a:pt x="133747" y="365781"/>
                    <a:pt x="129433" y="365781"/>
                    <a:pt x="122961" y="365781"/>
                  </a:cubicBezTo>
                  <a:cubicBezTo>
                    <a:pt x="120804" y="359326"/>
                    <a:pt x="120804" y="352871"/>
                    <a:pt x="118647" y="344265"/>
                  </a:cubicBezTo>
                  <a:cubicBezTo>
                    <a:pt x="116490" y="357174"/>
                    <a:pt x="112175" y="367933"/>
                    <a:pt x="112175" y="378691"/>
                  </a:cubicBezTo>
                  <a:cubicBezTo>
                    <a:pt x="110018" y="391601"/>
                    <a:pt x="105704" y="398056"/>
                    <a:pt x="90603" y="393753"/>
                  </a:cubicBezTo>
                  <a:cubicBezTo>
                    <a:pt x="77660" y="389449"/>
                    <a:pt x="56088" y="391601"/>
                    <a:pt x="62559" y="367933"/>
                  </a:cubicBezTo>
                  <a:cubicBezTo>
                    <a:pt x="66874" y="352871"/>
                    <a:pt x="69031" y="335658"/>
                    <a:pt x="73345" y="320596"/>
                  </a:cubicBezTo>
                  <a:cubicBezTo>
                    <a:pt x="71188" y="320596"/>
                    <a:pt x="71188" y="320596"/>
                    <a:pt x="69031" y="320596"/>
                  </a:cubicBezTo>
                  <a:cubicBezTo>
                    <a:pt x="62559" y="329203"/>
                    <a:pt x="56088" y="339961"/>
                    <a:pt x="49616" y="350719"/>
                  </a:cubicBezTo>
                  <a:cubicBezTo>
                    <a:pt x="43144" y="348568"/>
                    <a:pt x="36673" y="348568"/>
                    <a:pt x="32358" y="344265"/>
                  </a:cubicBezTo>
                  <a:cubicBezTo>
                    <a:pt x="6472" y="333506"/>
                    <a:pt x="6472" y="331355"/>
                    <a:pt x="17258" y="305535"/>
                  </a:cubicBezTo>
                  <a:cubicBezTo>
                    <a:pt x="23730" y="294777"/>
                    <a:pt x="30201" y="281867"/>
                    <a:pt x="28044" y="271108"/>
                  </a:cubicBezTo>
                  <a:cubicBezTo>
                    <a:pt x="28044" y="262502"/>
                    <a:pt x="17258" y="253895"/>
                    <a:pt x="8629" y="240985"/>
                  </a:cubicBezTo>
                  <a:cubicBezTo>
                    <a:pt x="12944" y="234530"/>
                    <a:pt x="23730" y="223772"/>
                    <a:pt x="30201" y="210862"/>
                  </a:cubicBezTo>
                  <a:cubicBezTo>
                    <a:pt x="36673" y="200104"/>
                    <a:pt x="43144" y="189346"/>
                    <a:pt x="45302" y="176436"/>
                  </a:cubicBezTo>
                  <a:cubicBezTo>
                    <a:pt x="47459" y="165677"/>
                    <a:pt x="49616" y="157071"/>
                    <a:pt x="62559" y="152767"/>
                  </a:cubicBezTo>
                  <a:cubicBezTo>
                    <a:pt x="110018" y="131251"/>
                    <a:pt x="157477" y="109734"/>
                    <a:pt x="202778" y="86066"/>
                  </a:cubicBezTo>
                  <a:cubicBezTo>
                    <a:pt x="245922" y="64550"/>
                    <a:pt x="286909" y="40881"/>
                    <a:pt x="319267" y="0"/>
                  </a:cubicBezTo>
                  <a:close/>
                </a:path>
              </a:pathLst>
            </a:custGeom>
            <a:grpFill/>
            <a:ln>
              <a:noFill/>
            </a:ln>
          </p:spPr>
          <p:txBody>
            <a:bodyPr vert="horz" wrap="square" lIns="182880" tIns="91440" rIns="182880" bIns="91440" numCol="1" anchor="t" anchorCtr="0" compatLnSpc="1">
              <a:prstTxWarp prst="textNoShape">
                <a:avLst/>
              </a:prstTxWarp>
              <a:noAutofit/>
            </a:bodyPr>
            <a:lstStyle/>
            <a:p>
              <a:endParaRPr lang="zh-CN" altLang="en-US" sz="4800"/>
            </a:p>
          </p:txBody>
        </p:sp>
        <p:sp>
          <p:nvSpPr>
            <p:cNvPr id="10" name="PA_任意多边形 44">
              <a:extLst>
                <a:ext uri="{FF2B5EF4-FFF2-40B4-BE49-F238E27FC236}">
                  <a16:creationId xmlns:a16="http://schemas.microsoft.com/office/drawing/2014/main" id="{673EBE32-B686-43F5-B879-5A94144CE3B6}"/>
                </a:ext>
              </a:extLst>
            </p:cNvPr>
            <p:cNvSpPr>
              <a:spLocks/>
            </p:cNvSpPr>
            <p:nvPr>
              <p:custDataLst>
                <p:tags r:id="rId4"/>
              </p:custDataLst>
            </p:nvPr>
          </p:nvSpPr>
          <p:spPr bwMode="auto">
            <a:xfrm>
              <a:off x="15509820" y="5277696"/>
              <a:ext cx="505613" cy="7861"/>
            </a:xfrm>
            <a:custGeom>
              <a:avLst/>
              <a:gdLst>
                <a:gd name="T0" fmla="*/ 142 w 142"/>
                <a:gd name="T1" fmla="*/ 2 h 2"/>
                <a:gd name="T2" fmla="*/ 141 w 142"/>
                <a:gd name="T3" fmla="*/ 0 h 2"/>
                <a:gd name="T4" fmla="*/ 0 w 142"/>
                <a:gd name="T5" fmla="*/ 0 h 2"/>
                <a:gd name="T6" fmla="*/ 0 w 142"/>
                <a:gd name="T7" fmla="*/ 2 h 2"/>
                <a:gd name="T8" fmla="*/ 142 w 142"/>
                <a:gd name="T9" fmla="*/ 2 h 2"/>
              </a:gdLst>
              <a:ahLst/>
              <a:cxnLst>
                <a:cxn ang="0">
                  <a:pos x="T0" y="T1"/>
                </a:cxn>
                <a:cxn ang="0">
                  <a:pos x="T2" y="T3"/>
                </a:cxn>
                <a:cxn ang="0">
                  <a:pos x="T4" y="T5"/>
                </a:cxn>
                <a:cxn ang="0">
                  <a:pos x="T6" y="T7"/>
                </a:cxn>
                <a:cxn ang="0">
                  <a:pos x="T8" y="T9"/>
                </a:cxn>
              </a:cxnLst>
              <a:rect l="0" t="0" r="r" b="b"/>
              <a:pathLst>
                <a:path w="142" h="2">
                  <a:moveTo>
                    <a:pt x="142" y="2"/>
                  </a:moveTo>
                  <a:cubicBezTo>
                    <a:pt x="141" y="1"/>
                    <a:pt x="141" y="1"/>
                    <a:pt x="141" y="0"/>
                  </a:cubicBezTo>
                  <a:cubicBezTo>
                    <a:pt x="94" y="0"/>
                    <a:pt x="47" y="0"/>
                    <a:pt x="0" y="0"/>
                  </a:cubicBezTo>
                  <a:cubicBezTo>
                    <a:pt x="0" y="1"/>
                    <a:pt x="0" y="1"/>
                    <a:pt x="0" y="2"/>
                  </a:cubicBezTo>
                  <a:cubicBezTo>
                    <a:pt x="47" y="2"/>
                    <a:pt x="94" y="2"/>
                    <a:pt x="142" y="2"/>
                  </a:cubicBezTo>
                  <a:close/>
                </a:path>
              </a:pathLst>
            </a:custGeom>
            <a:grpFill/>
            <a:ln>
              <a:noFill/>
            </a:ln>
          </p:spPr>
          <p:txBody>
            <a:bodyPr vert="horz" wrap="square" lIns="182880" tIns="91440" rIns="182880" bIns="91440" numCol="1" anchor="t" anchorCtr="0" compatLnSpc="1">
              <a:prstTxWarp prst="textNoShape">
                <a:avLst/>
              </a:prstTxWarp>
            </a:bodyPr>
            <a:lstStyle/>
            <a:p>
              <a:endParaRPr lang="zh-CN" altLang="en-US" sz="4800"/>
            </a:p>
          </p:txBody>
        </p:sp>
        <p:grpSp>
          <p:nvGrpSpPr>
            <p:cNvPr id="11" name="PA_组合 23">
              <a:extLst>
                <a:ext uri="{FF2B5EF4-FFF2-40B4-BE49-F238E27FC236}">
                  <a16:creationId xmlns:a16="http://schemas.microsoft.com/office/drawing/2014/main" id="{59F74E89-505A-4A1F-8967-1371F8BD4B13}"/>
                </a:ext>
              </a:extLst>
            </p:cNvPr>
            <p:cNvGrpSpPr/>
            <p:nvPr>
              <p:custDataLst>
                <p:tags r:id="rId5"/>
              </p:custDataLst>
            </p:nvPr>
          </p:nvGrpSpPr>
          <p:grpSpPr>
            <a:xfrm>
              <a:off x="13207051" y="5188625"/>
              <a:ext cx="924773" cy="1171032"/>
              <a:chOff x="3571876" y="1773238"/>
              <a:chExt cx="560387" cy="709613"/>
            </a:xfrm>
            <a:grpFill/>
          </p:grpSpPr>
          <p:sp>
            <p:nvSpPr>
              <p:cNvPr id="129" name="自由: 形状 24">
                <a:extLst>
                  <a:ext uri="{FF2B5EF4-FFF2-40B4-BE49-F238E27FC236}">
                    <a16:creationId xmlns:a16="http://schemas.microsoft.com/office/drawing/2014/main" id="{EA28EADC-935C-4F92-A6EF-978B0A984DBE}"/>
                  </a:ext>
                </a:extLst>
              </p:cNvPr>
              <p:cNvSpPr>
                <a:spLocks/>
              </p:cNvSpPr>
              <p:nvPr/>
            </p:nvSpPr>
            <p:spPr bwMode="auto">
              <a:xfrm>
                <a:off x="3774746" y="1773238"/>
                <a:ext cx="357517" cy="339725"/>
              </a:xfrm>
              <a:custGeom>
                <a:avLst/>
                <a:gdLst>
                  <a:gd name="connsiteX0" fmla="*/ 44069 w 357517"/>
                  <a:gd name="connsiteY0" fmla="*/ 195063 h 339725"/>
                  <a:gd name="connsiteX1" fmla="*/ 39219 w 357517"/>
                  <a:gd name="connsiteY1" fmla="*/ 209691 h 339725"/>
                  <a:gd name="connsiteX2" fmla="*/ 126524 w 357517"/>
                  <a:gd name="connsiteY2" fmla="*/ 263326 h 339725"/>
                  <a:gd name="connsiteX3" fmla="*/ 136224 w 357517"/>
                  <a:gd name="connsiteY3" fmla="*/ 243823 h 339725"/>
                  <a:gd name="connsiteX4" fmla="*/ 44069 w 357517"/>
                  <a:gd name="connsiteY4" fmla="*/ 195063 h 339725"/>
                  <a:gd name="connsiteX5" fmla="*/ 67041 w 357517"/>
                  <a:gd name="connsiteY5" fmla="*/ 114271 h 339725"/>
                  <a:gd name="connsiteX6" fmla="*/ 55093 w 357517"/>
                  <a:gd name="connsiteY6" fmla="*/ 131734 h 339725"/>
                  <a:gd name="connsiteX7" fmla="*/ 156651 w 357517"/>
                  <a:gd name="connsiteY7" fmla="*/ 184121 h 339725"/>
                  <a:gd name="connsiteX8" fmla="*/ 168599 w 357517"/>
                  <a:gd name="connsiteY8" fmla="*/ 166659 h 339725"/>
                  <a:gd name="connsiteX9" fmla="*/ 67041 w 357517"/>
                  <a:gd name="connsiteY9" fmla="*/ 114271 h 339725"/>
                  <a:gd name="connsiteX10" fmla="*/ 7336 w 357517"/>
                  <a:gd name="connsiteY10" fmla="*/ 0 h 339725"/>
                  <a:gd name="connsiteX11" fmla="*/ 97566 w 357517"/>
                  <a:gd name="connsiteY11" fmla="*/ 43003 h 339725"/>
                  <a:gd name="connsiteX12" fmla="*/ 235061 w 357517"/>
                  <a:gd name="connsiteY12" fmla="*/ 107508 h 339725"/>
                  <a:gd name="connsiteX13" fmla="*/ 329589 w 357517"/>
                  <a:gd name="connsiteY13" fmla="*/ 154811 h 339725"/>
                  <a:gd name="connsiteX14" fmla="*/ 336034 w 357517"/>
                  <a:gd name="connsiteY14" fmla="*/ 159112 h 339725"/>
                  <a:gd name="connsiteX15" fmla="*/ 357517 w 357517"/>
                  <a:gd name="connsiteY15" fmla="*/ 174163 h 339725"/>
                  <a:gd name="connsiteX16" fmla="*/ 333885 w 357517"/>
                  <a:gd name="connsiteY16" fmla="*/ 189214 h 339725"/>
                  <a:gd name="connsiteX17" fmla="*/ 330446 w 357517"/>
                  <a:gd name="connsiteY17" fmla="*/ 190763 h 339725"/>
                  <a:gd name="connsiteX18" fmla="*/ 279758 w 357517"/>
                  <a:gd name="connsiteY18" fmla="*/ 159769 h 339725"/>
                  <a:gd name="connsiteX19" fmla="*/ 176536 w 357517"/>
                  <a:gd name="connsiteY19" fmla="*/ 106715 h 339725"/>
                  <a:gd name="connsiteX20" fmla="*/ 273272 w 357517"/>
                  <a:gd name="connsiteY20" fmla="*/ 170272 h 339725"/>
                  <a:gd name="connsiteX21" fmla="*/ 318543 w 357517"/>
                  <a:gd name="connsiteY21" fmla="*/ 196124 h 339725"/>
                  <a:gd name="connsiteX22" fmla="*/ 76083 w 357517"/>
                  <a:gd name="connsiteY22" fmla="*/ 305323 h 339725"/>
                  <a:gd name="connsiteX23" fmla="*/ 7336 w 357517"/>
                  <a:gd name="connsiteY23" fmla="*/ 339725 h 339725"/>
                  <a:gd name="connsiteX24" fmla="*/ 3039 w 357517"/>
                  <a:gd name="connsiteY24" fmla="*/ 322524 h 339725"/>
                  <a:gd name="connsiteX25" fmla="*/ 3039 w 357517"/>
                  <a:gd name="connsiteY25" fmla="*/ 202115 h 339725"/>
                  <a:gd name="connsiteX26" fmla="*/ 890 w 357517"/>
                  <a:gd name="connsiteY26" fmla="*/ 79556 h 339725"/>
                  <a:gd name="connsiteX27" fmla="*/ 7336 w 357517"/>
                  <a:gd name="connsiteY27" fmla="*/ 0 h 33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7517" h="339725">
                    <a:moveTo>
                      <a:pt x="44069" y="195063"/>
                    </a:moveTo>
                    <a:cubicBezTo>
                      <a:pt x="44069" y="199939"/>
                      <a:pt x="39219" y="204815"/>
                      <a:pt x="39219" y="209691"/>
                    </a:cubicBezTo>
                    <a:cubicBezTo>
                      <a:pt x="68321" y="224319"/>
                      <a:pt x="97422" y="243823"/>
                      <a:pt x="126524" y="263326"/>
                    </a:cubicBezTo>
                    <a:cubicBezTo>
                      <a:pt x="131374" y="258450"/>
                      <a:pt x="136224" y="253574"/>
                      <a:pt x="136224" y="243823"/>
                    </a:cubicBezTo>
                    <a:cubicBezTo>
                      <a:pt x="107123" y="229195"/>
                      <a:pt x="78021" y="214567"/>
                      <a:pt x="44069" y="195063"/>
                    </a:cubicBezTo>
                    <a:close/>
                    <a:moveTo>
                      <a:pt x="67041" y="114271"/>
                    </a:moveTo>
                    <a:cubicBezTo>
                      <a:pt x="61067" y="120092"/>
                      <a:pt x="61067" y="125913"/>
                      <a:pt x="55093" y="131734"/>
                    </a:cubicBezTo>
                    <a:cubicBezTo>
                      <a:pt x="90937" y="149196"/>
                      <a:pt x="120807" y="166659"/>
                      <a:pt x="156651" y="184121"/>
                    </a:cubicBezTo>
                    <a:cubicBezTo>
                      <a:pt x="162625" y="178300"/>
                      <a:pt x="162625" y="172480"/>
                      <a:pt x="168599" y="166659"/>
                    </a:cubicBezTo>
                    <a:cubicBezTo>
                      <a:pt x="132755" y="149196"/>
                      <a:pt x="96911" y="131734"/>
                      <a:pt x="67041" y="114271"/>
                    </a:cubicBezTo>
                    <a:close/>
                    <a:moveTo>
                      <a:pt x="7336" y="0"/>
                    </a:moveTo>
                    <a:cubicBezTo>
                      <a:pt x="41709" y="17201"/>
                      <a:pt x="69638" y="30102"/>
                      <a:pt x="97566" y="43003"/>
                    </a:cubicBezTo>
                    <a:cubicBezTo>
                      <a:pt x="142682" y="64505"/>
                      <a:pt x="189946" y="86006"/>
                      <a:pt x="235061" y="107508"/>
                    </a:cubicBezTo>
                    <a:cubicBezTo>
                      <a:pt x="267286" y="122559"/>
                      <a:pt x="297363" y="139760"/>
                      <a:pt x="329589" y="154811"/>
                    </a:cubicBezTo>
                    <a:cubicBezTo>
                      <a:pt x="331737" y="154811"/>
                      <a:pt x="333885" y="156962"/>
                      <a:pt x="336034" y="159112"/>
                    </a:cubicBezTo>
                    <a:cubicBezTo>
                      <a:pt x="342479" y="163412"/>
                      <a:pt x="351072" y="169863"/>
                      <a:pt x="357517" y="174163"/>
                    </a:cubicBezTo>
                    <a:cubicBezTo>
                      <a:pt x="351072" y="178463"/>
                      <a:pt x="342479" y="184914"/>
                      <a:pt x="333885" y="189214"/>
                    </a:cubicBezTo>
                    <a:lnTo>
                      <a:pt x="330446" y="190763"/>
                    </a:lnTo>
                    <a:lnTo>
                      <a:pt x="279758" y="159769"/>
                    </a:lnTo>
                    <a:cubicBezTo>
                      <a:pt x="245170" y="141725"/>
                      <a:pt x="210043" y="125028"/>
                      <a:pt x="176536" y="106715"/>
                    </a:cubicBezTo>
                    <a:cubicBezTo>
                      <a:pt x="207881" y="129337"/>
                      <a:pt x="240306" y="150343"/>
                      <a:pt x="273272" y="170272"/>
                    </a:cubicBezTo>
                    <a:lnTo>
                      <a:pt x="318543" y="196124"/>
                    </a:lnTo>
                    <a:lnTo>
                      <a:pt x="76083" y="305323"/>
                    </a:lnTo>
                    <a:cubicBezTo>
                      <a:pt x="52451" y="316073"/>
                      <a:pt x="30967" y="326824"/>
                      <a:pt x="7336" y="339725"/>
                    </a:cubicBezTo>
                    <a:cubicBezTo>
                      <a:pt x="5187" y="331125"/>
                      <a:pt x="3039" y="326824"/>
                      <a:pt x="3039" y="322524"/>
                    </a:cubicBezTo>
                    <a:cubicBezTo>
                      <a:pt x="3039" y="281671"/>
                      <a:pt x="3039" y="242968"/>
                      <a:pt x="3039" y="202115"/>
                    </a:cubicBezTo>
                    <a:cubicBezTo>
                      <a:pt x="890" y="161262"/>
                      <a:pt x="-1258" y="120409"/>
                      <a:pt x="890" y="79556"/>
                    </a:cubicBezTo>
                    <a:cubicBezTo>
                      <a:pt x="890" y="53754"/>
                      <a:pt x="5187" y="27952"/>
                      <a:pt x="7336" y="0"/>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130" name="chenying0907 54">
                <a:extLst>
                  <a:ext uri="{FF2B5EF4-FFF2-40B4-BE49-F238E27FC236}">
                    <a16:creationId xmlns:a16="http://schemas.microsoft.com/office/drawing/2014/main" id="{01D31422-5C1A-42B6-940C-A47FC7A2E89D}"/>
                  </a:ext>
                </a:extLst>
              </p:cNvPr>
              <p:cNvSpPr>
                <a:spLocks/>
              </p:cNvSpPr>
              <p:nvPr/>
            </p:nvSpPr>
            <p:spPr bwMode="auto">
              <a:xfrm>
                <a:off x="3571876" y="1778001"/>
                <a:ext cx="274638" cy="704850"/>
              </a:xfrm>
              <a:custGeom>
                <a:avLst/>
                <a:gdLst>
                  <a:gd name="T0" fmla="*/ 56 w 127"/>
                  <a:gd name="T1" fmla="*/ 149 h 328"/>
                  <a:gd name="T2" fmla="*/ 56 w 127"/>
                  <a:gd name="T3" fmla="*/ 12 h 328"/>
                  <a:gd name="T4" fmla="*/ 65 w 127"/>
                  <a:gd name="T5" fmla="*/ 0 h 328"/>
                  <a:gd name="T6" fmla="*/ 74 w 127"/>
                  <a:gd name="T7" fmla="*/ 11 h 328"/>
                  <a:gd name="T8" fmla="*/ 75 w 127"/>
                  <a:gd name="T9" fmla="*/ 73 h 328"/>
                  <a:gd name="T10" fmla="*/ 76 w 127"/>
                  <a:gd name="T11" fmla="*/ 132 h 328"/>
                  <a:gd name="T12" fmla="*/ 76 w 127"/>
                  <a:gd name="T13" fmla="*/ 229 h 328"/>
                  <a:gd name="T14" fmla="*/ 76 w 127"/>
                  <a:gd name="T15" fmla="*/ 290 h 328"/>
                  <a:gd name="T16" fmla="*/ 83 w 127"/>
                  <a:gd name="T17" fmla="*/ 296 h 328"/>
                  <a:gd name="T18" fmla="*/ 118 w 127"/>
                  <a:gd name="T19" fmla="*/ 295 h 328"/>
                  <a:gd name="T20" fmla="*/ 126 w 127"/>
                  <a:gd name="T21" fmla="*/ 303 h 328"/>
                  <a:gd name="T22" fmla="*/ 127 w 127"/>
                  <a:gd name="T23" fmla="*/ 316 h 328"/>
                  <a:gd name="T24" fmla="*/ 114 w 127"/>
                  <a:gd name="T25" fmla="*/ 328 h 328"/>
                  <a:gd name="T26" fmla="*/ 38 w 127"/>
                  <a:gd name="T27" fmla="*/ 328 h 328"/>
                  <a:gd name="T28" fmla="*/ 14 w 127"/>
                  <a:gd name="T29" fmla="*/ 328 h 328"/>
                  <a:gd name="T30" fmla="*/ 5 w 127"/>
                  <a:gd name="T31" fmla="*/ 318 h 328"/>
                  <a:gd name="T32" fmla="*/ 26 w 127"/>
                  <a:gd name="T33" fmla="*/ 296 h 328"/>
                  <a:gd name="T34" fmla="*/ 50 w 127"/>
                  <a:gd name="T35" fmla="*/ 296 h 328"/>
                  <a:gd name="T36" fmla="*/ 56 w 127"/>
                  <a:gd name="T37" fmla="*/ 287 h 328"/>
                  <a:gd name="T38" fmla="*/ 56 w 127"/>
                  <a:gd name="T39" fmla="*/ 168 h 328"/>
                  <a:gd name="T40" fmla="*/ 56 w 127"/>
                  <a:gd name="T41" fmla="*/ 149 h 328"/>
                  <a:gd name="T42" fmla="*/ 56 w 127"/>
                  <a:gd name="T43" fmla="*/ 149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7" h="328">
                    <a:moveTo>
                      <a:pt x="56" y="149"/>
                    </a:moveTo>
                    <a:cubicBezTo>
                      <a:pt x="56" y="103"/>
                      <a:pt x="56" y="58"/>
                      <a:pt x="56" y="12"/>
                    </a:cubicBezTo>
                    <a:cubicBezTo>
                      <a:pt x="56" y="5"/>
                      <a:pt x="58" y="1"/>
                      <a:pt x="65" y="0"/>
                    </a:cubicBezTo>
                    <a:cubicBezTo>
                      <a:pt x="74" y="0"/>
                      <a:pt x="74" y="6"/>
                      <a:pt x="74" y="11"/>
                    </a:cubicBezTo>
                    <a:cubicBezTo>
                      <a:pt x="75" y="32"/>
                      <a:pt x="74" y="52"/>
                      <a:pt x="75" y="73"/>
                    </a:cubicBezTo>
                    <a:cubicBezTo>
                      <a:pt x="75" y="93"/>
                      <a:pt x="76" y="112"/>
                      <a:pt x="76" y="132"/>
                    </a:cubicBezTo>
                    <a:cubicBezTo>
                      <a:pt x="76" y="164"/>
                      <a:pt x="76" y="197"/>
                      <a:pt x="76" y="229"/>
                    </a:cubicBezTo>
                    <a:cubicBezTo>
                      <a:pt x="76" y="249"/>
                      <a:pt x="75" y="270"/>
                      <a:pt x="76" y="290"/>
                    </a:cubicBezTo>
                    <a:cubicBezTo>
                      <a:pt x="76" y="292"/>
                      <a:pt x="80" y="296"/>
                      <a:pt x="83" y="296"/>
                    </a:cubicBezTo>
                    <a:cubicBezTo>
                      <a:pt x="95" y="296"/>
                      <a:pt x="107" y="296"/>
                      <a:pt x="118" y="295"/>
                    </a:cubicBezTo>
                    <a:cubicBezTo>
                      <a:pt x="124" y="295"/>
                      <a:pt x="126" y="297"/>
                      <a:pt x="126" y="303"/>
                    </a:cubicBezTo>
                    <a:cubicBezTo>
                      <a:pt x="126" y="307"/>
                      <a:pt x="127" y="312"/>
                      <a:pt x="127" y="316"/>
                    </a:cubicBezTo>
                    <a:cubicBezTo>
                      <a:pt x="126" y="323"/>
                      <a:pt x="122" y="328"/>
                      <a:pt x="114" y="328"/>
                    </a:cubicBezTo>
                    <a:cubicBezTo>
                      <a:pt x="89" y="328"/>
                      <a:pt x="63" y="328"/>
                      <a:pt x="38" y="328"/>
                    </a:cubicBezTo>
                    <a:cubicBezTo>
                      <a:pt x="30" y="328"/>
                      <a:pt x="22" y="328"/>
                      <a:pt x="14" y="328"/>
                    </a:cubicBezTo>
                    <a:cubicBezTo>
                      <a:pt x="8" y="328"/>
                      <a:pt x="5" y="325"/>
                      <a:pt x="5" y="318"/>
                    </a:cubicBezTo>
                    <a:cubicBezTo>
                      <a:pt x="4" y="290"/>
                      <a:pt x="0" y="297"/>
                      <a:pt x="26" y="296"/>
                    </a:cubicBezTo>
                    <a:cubicBezTo>
                      <a:pt x="34" y="296"/>
                      <a:pt x="42" y="296"/>
                      <a:pt x="50" y="296"/>
                    </a:cubicBezTo>
                    <a:cubicBezTo>
                      <a:pt x="57" y="296"/>
                      <a:pt x="56" y="291"/>
                      <a:pt x="56" y="287"/>
                    </a:cubicBezTo>
                    <a:cubicBezTo>
                      <a:pt x="56" y="248"/>
                      <a:pt x="56" y="208"/>
                      <a:pt x="56" y="168"/>
                    </a:cubicBezTo>
                    <a:cubicBezTo>
                      <a:pt x="56" y="162"/>
                      <a:pt x="56" y="155"/>
                      <a:pt x="56" y="149"/>
                    </a:cubicBezTo>
                    <a:cubicBezTo>
                      <a:pt x="56" y="149"/>
                      <a:pt x="56" y="149"/>
                      <a:pt x="56" y="149"/>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12" name="PA_组合 27">
              <a:extLst>
                <a:ext uri="{FF2B5EF4-FFF2-40B4-BE49-F238E27FC236}">
                  <a16:creationId xmlns:a16="http://schemas.microsoft.com/office/drawing/2014/main" id="{7C71B9CF-6421-4C8A-81CD-88D657523867}"/>
                </a:ext>
              </a:extLst>
            </p:cNvPr>
            <p:cNvGrpSpPr/>
            <p:nvPr>
              <p:custDataLst>
                <p:tags r:id="rId6"/>
              </p:custDataLst>
            </p:nvPr>
          </p:nvGrpSpPr>
          <p:grpSpPr>
            <a:xfrm>
              <a:off x="17353234" y="7918413"/>
              <a:ext cx="1257869" cy="848800"/>
              <a:chOff x="6084345" y="3427414"/>
              <a:chExt cx="762233" cy="514349"/>
            </a:xfrm>
            <a:grpFill/>
          </p:grpSpPr>
          <p:sp>
            <p:nvSpPr>
              <p:cNvPr id="121" name="自由: 形状 28">
                <a:extLst>
                  <a:ext uri="{FF2B5EF4-FFF2-40B4-BE49-F238E27FC236}">
                    <a16:creationId xmlns:a16="http://schemas.microsoft.com/office/drawing/2014/main" id="{492CF75D-4BD1-49C0-82A6-A43FFD3273E7}"/>
                  </a:ext>
                </a:extLst>
              </p:cNvPr>
              <p:cNvSpPr>
                <a:spLocks/>
              </p:cNvSpPr>
              <p:nvPr/>
            </p:nvSpPr>
            <p:spPr bwMode="auto">
              <a:xfrm>
                <a:off x="6326751" y="3633609"/>
                <a:ext cx="281989" cy="308154"/>
              </a:xfrm>
              <a:custGeom>
                <a:avLst/>
                <a:gdLst>
                  <a:gd name="connsiteX0" fmla="*/ 128110 w 281989"/>
                  <a:gd name="connsiteY0" fmla="*/ 4673 h 308154"/>
                  <a:gd name="connsiteX1" fmla="*/ 123952 w 281989"/>
                  <a:gd name="connsiteY1" fmla="*/ 11003 h 308154"/>
                  <a:gd name="connsiteX2" fmla="*/ 169693 w 281989"/>
                  <a:gd name="connsiteY2" fmla="*/ 40539 h 308154"/>
                  <a:gd name="connsiteX3" fmla="*/ 173851 w 281989"/>
                  <a:gd name="connsiteY3" fmla="*/ 34210 h 308154"/>
                  <a:gd name="connsiteX4" fmla="*/ 128110 w 281989"/>
                  <a:gd name="connsiteY4" fmla="*/ 4673 h 308154"/>
                  <a:gd name="connsiteX5" fmla="*/ 144755 w 281989"/>
                  <a:gd name="connsiteY5" fmla="*/ 19 h 308154"/>
                  <a:gd name="connsiteX6" fmla="*/ 186919 w 281989"/>
                  <a:gd name="connsiteY6" fmla="*/ 13205 h 308154"/>
                  <a:gd name="connsiteX7" fmla="*/ 221295 w 281989"/>
                  <a:gd name="connsiteY7" fmla="*/ 19664 h 308154"/>
                  <a:gd name="connsiteX8" fmla="*/ 279304 w 281989"/>
                  <a:gd name="connsiteY8" fmla="*/ 99322 h 308154"/>
                  <a:gd name="connsiteX9" fmla="*/ 281453 w 281989"/>
                  <a:gd name="connsiteY9" fmla="*/ 155297 h 308154"/>
                  <a:gd name="connsiteX10" fmla="*/ 277156 w 281989"/>
                  <a:gd name="connsiteY10" fmla="*/ 217732 h 308154"/>
                  <a:gd name="connsiteX11" fmla="*/ 268562 w 281989"/>
                  <a:gd name="connsiteY11" fmla="*/ 271555 h 308154"/>
                  <a:gd name="connsiteX12" fmla="*/ 227740 w 281989"/>
                  <a:gd name="connsiteY12" fmla="*/ 299542 h 308154"/>
                  <a:gd name="connsiteX13" fmla="*/ 184770 w 281989"/>
                  <a:gd name="connsiteY13" fmla="*/ 308154 h 308154"/>
                  <a:gd name="connsiteX14" fmla="*/ 184770 w 281989"/>
                  <a:gd name="connsiteY14" fmla="*/ 301695 h 308154"/>
                  <a:gd name="connsiteX15" fmla="*/ 51564 w 281989"/>
                  <a:gd name="connsiteY15" fmla="*/ 299542 h 308154"/>
                  <a:gd name="connsiteX16" fmla="*/ 2148 w 281989"/>
                  <a:gd name="connsiteY16" fmla="*/ 254331 h 308154"/>
                  <a:gd name="connsiteX17" fmla="*/ 1496 w 281989"/>
                  <a:gd name="connsiteY17" fmla="*/ 204667 h 308154"/>
                  <a:gd name="connsiteX18" fmla="*/ 16938 w 281989"/>
                  <a:gd name="connsiteY18" fmla="*/ 214153 h 308154"/>
                  <a:gd name="connsiteX19" fmla="*/ 21148 w 281989"/>
                  <a:gd name="connsiteY19" fmla="*/ 205688 h 308154"/>
                  <a:gd name="connsiteX20" fmla="*/ 1372 w 281989"/>
                  <a:gd name="connsiteY20" fmla="*/ 195224 h 308154"/>
                  <a:gd name="connsiteX21" fmla="*/ 973 w 281989"/>
                  <a:gd name="connsiteY21" fmla="*/ 164795 h 308154"/>
                  <a:gd name="connsiteX22" fmla="*/ 30014 w 281989"/>
                  <a:gd name="connsiteY22" fmla="*/ 179776 h 308154"/>
                  <a:gd name="connsiteX23" fmla="*/ 35200 w 281989"/>
                  <a:gd name="connsiteY23" fmla="*/ 172197 h 308154"/>
                  <a:gd name="connsiteX24" fmla="*/ 837 w 281989"/>
                  <a:gd name="connsiteY24" fmla="*/ 154471 h 308154"/>
                  <a:gd name="connsiteX25" fmla="*/ 0 w 281989"/>
                  <a:gd name="connsiteY25" fmla="*/ 90710 h 308154"/>
                  <a:gd name="connsiteX26" fmla="*/ 100979 w 281989"/>
                  <a:gd name="connsiteY26" fmla="*/ 4594 h 308154"/>
                  <a:gd name="connsiteX27" fmla="*/ 144755 w 281989"/>
                  <a:gd name="connsiteY27" fmla="*/ 19 h 30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1989" h="308154">
                    <a:moveTo>
                      <a:pt x="128110" y="4673"/>
                    </a:moveTo>
                    <a:cubicBezTo>
                      <a:pt x="126031" y="6783"/>
                      <a:pt x="126031" y="8893"/>
                      <a:pt x="123952" y="11003"/>
                    </a:cubicBezTo>
                    <a:cubicBezTo>
                      <a:pt x="140585" y="21551"/>
                      <a:pt x="155139" y="29990"/>
                      <a:pt x="169693" y="40539"/>
                    </a:cubicBezTo>
                    <a:cubicBezTo>
                      <a:pt x="171772" y="38429"/>
                      <a:pt x="171772" y="36319"/>
                      <a:pt x="173851" y="34210"/>
                    </a:cubicBezTo>
                    <a:cubicBezTo>
                      <a:pt x="159297" y="23661"/>
                      <a:pt x="142664" y="15222"/>
                      <a:pt x="128110" y="4673"/>
                    </a:cubicBezTo>
                    <a:close/>
                    <a:moveTo>
                      <a:pt x="144755" y="19"/>
                    </a:moveTo>
                    <a:cubicBezTo>
                      <a:pt x="158988" y="288"/>
                      <a:pt x="172954" y="3517"/>
                      <a:pt x="186919" y="13205"/>
                    </a:cubicBezTo>
                    <a:cubicBezTo>
                      <a:pt x="197661" y="19664"/>
                      <a:pt x="212701" y="15358"/>
                      <a:pt x="221295" y="19664"/>
                    </a:cubicBezTo>
                    <a:cubicBezTo>
                      <a:pt x="253522" y="36887"/>
                      <a:pt x="270710" y="67028"/>
                      <a:pt x="279304" y="99322"/>
                    </a:cubicBezTo>
                    <a:cubicBezTo>
                      <a:pt x="283601" y="116545"/>
                      <a:pt x="281453" y="135921"/>
                      <a:pt x="281453" y="155297"/>
                    </a:cubicBezTo>
                    <a:cubicBezTo>
                      <a:pt x="281453" y="174674"/>
                      <a:pt x="279304" y="196203"/>
                      <a:pt x="277156" y="217732"/>
                    </a:cubicBezTo>
                    <a:cubicBezTo>
                      <a:pt x="277156" y="234955"/>
                      <a:pt x="277156" y="256484"/>
                      <a:pt x="268562" y="271555"/>
                    </a:cubicBezTo>
                    <a:cubicBezTo>
                      <a:pt x="262116" y="284472"/>
                      <a:pt x="242780" y="293084"/>
                      <a:pt x="227740" y="299542"/>
                    </a:cubicBezTo>
                    <a:cubicBezTo>
                      <a:pt x="214849" y="306001"/>
                      <a:pt x="199810" y="303848"/>
                      <a:pt x="184770" y="308154"/>
                    </a:cubicBezTo>
                    <a:cubicBezTo>
                      <a:pt x="184770" y="306001"/>
                      <a:pt x="184770" y="303848"/>
                      <a:pt x="184770" y="301695"/>
                    </a:cubicBezTo>
                    <a:cubicBezTo>
                      <a:pt x="139652" y="301695"/>
                      <a:pt x="94534" y="301695"/>
                      <a:pt x="51564" y="299542"/>
                    </a:cubicBezTo>
                    <a:cubicBezTo>
                      <a:pt x="32227" y="299542"/>
                      <a:pt x="2148" y="275860"/>
                      <a:pt x="2148" y="254331"/>
                    </a:cubicBezTo>
                    <a:lnTo>
                      <a:pt x="1496" y="204667"/>
                    </a:lnTo>
                    <a:lnTo>
                      <a:pt x="16938" y="214153"/>
                    </a:lnTo>
                    <a:cubicBezTo>
                      <a:pt x="19043" y="212037"/>
                      <a:pt x="21148" y="209921"/>
                      <a:pt x="21148" y="205688"/>
                    </a:cubicBezTo>
                    <a:lnTo>
                      <a:pt x="1372" y="195224"/>
                    </a:lnTo>
                    <a:lnTo>
                      <a:pt x="973" y="164795"/>
                    </a:lnTo>
                    <a:lnTo>
                      <a:pt x="30014" y="179776"/>
                    </a:lnTo>
                    <a:cubicBezTo>
                      <a:pt x="32607" y="177250"/>
                      <a:pt x="32607" y="174723"/>
                      <a:pt x="35200" y="172197"/>
                    </a:cubicBezTo>
                    <a:lnTo>
                      <a:pt x="837" y="154471"/>
                    </a:lnTo>
                    <a:lnTo>
                      <a:pt x="0" y="90710"/>
                    </a:lnTo>
                    <a:cubicBezTo>
                      <a:pt x="2148" y="54111"/>
                      <a:pt x="49415" y="11052"/>
                      <a:pt x="100979" y="4594"/>
                    </a:cubicBezTo>
                    <a:cubicBezTo>
                      <a:pt x="116019" y="2441"/>
                      <a:pt x="130521" y="-250"/>
                      <a:pt x="144755" y="19"/>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122" name="chenying0907 33">
                <a:extLst>
                  <a:ext uri="{FF2B5EF4-FFF2-40B4-BE49-F238E27FC236}">
                    <a16:creationId xmlns:a16="http://schemas.microsoft.com/office/drawing/2014/main" id="{FC8F9409-4322-42C0-BDF6-CCF97306A8DF}"/>
                  </a:ext>
                </a:extLst>
              </p:cNvPr>
              <p:cNvSpPr>
                <a:spLocks/>
              </p:cNvSpPr>
              <p:nvPr/>
            </p:nvSpPr>
            <p:spPr bwMode="auto">
              <a:xfrm>
                <a:off x="6338888" y="3735388"/>
                <a:ext cx="53975" cy="33338"/>
              </a:xfrm>
              <a:custGeom>
                <a:avLst/>
                <a:gdLst>
                  <a:gd name="T0" fmla="*/ 2 w 25"/>
                  <a:gd name="T1" fmla="*/ 0 h 16"/>
                  <a:gd name="T2" fmla="*/ 0 w 25"/>
                  <a:gd name="T3" fmla="*/ 3 h 16"/>
                  <a:gd name="T4" fmla="*/ 24 w 25"/>
                  <a:gd name="T5" fmla="*/ 16 h 16"/>
                  <a:gd name="T6" fmla="*/ 25 w 25"/>
                  <a:gd name="T7" fmla="*/ 14 h 16"/>
                  <a:gd name="T8" fmla="*/ 2 w 25"/>
                  <a:gd name="T9" fmla="*/ 0 h 16"/>
                </a:gdLst>
                <a:ahLst/>
                <a:cxnLst>
                  <a:cxn ang="0">
                    <a:pos x="T0" y="T1"/>
                  </a:cxn>
                  <a:cxn ang="0">
                    <a:pos x="T2" y="T3"/>
                  </a:cxn>
                  <a:cxn ang="0">
                    <a:pos x="T4" y="T5"/>
                  </a:cxn>
                  <a:cxn ang="0">
                    <a:pos x="T6" y="T7"/>
                  </a:cxn>
                  <a:cxn ang="0">
                    <a:pos x="T8" y="T9"/>
                  </a:cxn>
                </a:cxnLst>
                <a:rect l="0" t="0" r="r" b="b"/>
                <a:pathLst>
                  <a:path w="25" h="16">
                    <a:moveTo>
                      <a:pt x="2" y="0"/>
                    </a:moveTo>
                    <a:cubicBezTo>
                      <a:pt x="1" y="1"/>
                      <a:pt x="1" y="2"/>
                      <a:pt x="0" y="3"/>
                    </a:cubicBezTo>
                    <a:cubicBezTo>
                      <a:pt x="8" y="7"/>
                      <a:pt x="16" y="12"/>
                      <a:pt x="24" y="16"/>
                    </a:cubicBezTo>
                    <a:cubicBezTo>
                      <a:pt x="24" y="16"/>
                      <a:pt x="25" y="15"/>
                      <a:pt x="25" y="14"/>
                    </a:cubicBezTo>
                    <a:cubicBezTo>
                      <a:pt x="17" y="9"/>
                      <a:pt x="9" y="5"/>
                      <a:pt x="2"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23" name="chenying0907 34">
                <a:extLst>
                  <a:ext uri="{FF2B5EF4-FFF2-40B4-BE49-F238E27FC236}">
                    <a16:creationId xmlns:a16="http://schemas.microsoft.com/office/drawing/2014/main" id="{525BB9DB-C8A6-4E21-889A-EE690F676D01}"/>
                  </a:ext>
                </a:extLst>
              </p:cNvPr>
              <p:cNvSpPr>
                <a:spLocks/>
              </p:cNvSpPr>
              <p:nvPr/>
            </p:nvSpPr>
            <p:spPr bwMode="auto">
              <a:xfrm>
                <a:off x="6551613" y="3760788"/>
                <a:ext cx="44450" cy="25400"/>
              </a:xfrm>
              <a:custGeom>
                <a:avLst/>
                <a:gdLst>
                  <a:gd name="T0" fmla="*/ 1 w 20"/>
                  <a:gd name="T1" fmla="*/ 0 h 12"/>
                  <a:gd name="T2" fmla="*/ 0 w 20"/>
                  <a:gd name="T3" fmla="*/ 1 h 12"/>
                  <a:gd name="T4" fmla="*/ 19 w 20"/>
                  <a:gd name="T5" fmla="*/ 12 h 12"/>
                  <a:gd name="T6" fmla="*/ 20 w 20"/>
                  <a:gd name="T7" fmla="*/ 10 h 12"/>
                  <a:gd name="T8" fmla="*/ 1 w 20"/>
                  <a:gd name="T9" fmla="*/ 0 h 12"/>
                </a:gdLst>
                <a:ahLst/>
                <a:cxnLst>
                  <a:cxn ang="0">
                    <a:pos x="T0" y="T1"/>
                  </a:cxn>
                  <a:cxn ang="0">
                    <a:pos x="T2" y="T3"/>
                  </a:cxn>
                  <a:cxn ang="0">
                    <a:pos x="T4" y="T5"/>
                  </a:cxn>
                  <a:cxn ang="0">
                    <a:pos x="T6" y="T7"/>
                  </a:cxn>
                  <a:cxn ang="0">
                    <a:pos x="T8" y="T9"/>
                  </a:cxn>
                </a:cxnLst>
                <a:rect l="0" t="0" r="r" b="b"/>
                <a:pathLst>
                  <a:path w="20" h="12">
                    <a:moveTo>
                      <a:pt x="1" y="0"/>
                    </a:moveTo>
                    <a:cubicBezTo>
                      <a:pt x="1" y="0"/>
                      <a:pt x="0" y="1"/>
                      <a:pt x="0" y="1"/>
                    </a:cubicBezTo>
                    <a:cubicBezTo>
                      <a:pt x="6" y="5"/>
                      <a:pt x="13" y="9"/>
                      <a:pt x="19" y="12"/>
                    </a:cubicBezTo>
                    <a:cubicBezTo>
                      <a:pt x="19" y="11"/>
                      <a:pt x="20" y="11"/>
                      <a:pt x="20" y="10"/>
                    </a:cubicBezTo>
                    <a:cubicBezTo>
                      <a:pt x="14" y="7"/>
                      <a:pt x="7" y="3"/>
                      <a:pt x="1"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24" name="自由: 形状 31">
                <a:extLst>
                  <a:ext uri="{FF2B5EF4-FFF2-40B4-BE49-F238E27FC236}">
                    <a16:creationId xmlns:a16="http://schemas.microsoft.com/office/drawing/2014/main" id="{3EDE2393-6B64-459E-BDD2-1F30DF5D67A7}"/>
                  </a:ext>
                </a:extLst>
              </p:cNvPr>
              <p:cNvSpPr>
                <a:spLocks/>
              </p:cNvSpPr>
              <p:nvPr/>
            </p:nvSpPr>
            <p:spPr bwMode="auto">
              <a:xfrm>
                <a:off x="6084345" y="3660551"/>
                <a:ext cx="216444" cy="227237"/>
              </a:xfrm>
              <a:custGeom>
                <a:avLst/>
                <a:gdLst>
                  <a:gd name="connsiteX0" fmla="*/ 35994 w 216444"/>
                  <a:gd name="connsiteY0" fmla="*/ 192458 h 227237"/>
                  <a:gd name="connsiteX1" fmla="*/ 35142 w 216444"/>
                  <a:gd name="connsiteY1" fmla="*/ 198271 h 227237"/>
                  <a:gd name="connsiteX2" fmla="*/ 50475 w 216444"/>
                  <a:gd name="connsiteY2" fmla="*/ 219586 h 227237"/>
                  <a:gd name="connsiteX3" fmla="*/ 52179 w 216444"/>
                  <a:gd name="connsiteY3" fmla="*/ 211835 h 227237"/>
                  <a:gd name="connsiteX4" fmla="*/ 35994 w 216444"/>
                  <a:gd name="connsiteY4" fmla="*/ 192458 h 227237"/>
                  <a:gd name="connsiteX5" fmla="*/ 164013 w 216444"/>
                  <a:gd name="connsiteY5" fmla="*/ 167056 h 227237"/>
                  <a:gd name="connsiteX6" fmla="*/ 161915 w 216444"/>
                  <a:gd name="connsiteY6" fmla="*/ 173996 h 227237"/>
                  <a:gd name="connsiteX7" fmla="*/ 179751 w 216444"/>
                  <a:gd name="connsiteY7" fmla="*/ 194815 h 227237"/>
                  <a:gd name="connsiteX8" fmla="*/ 181849 w 216444"/>
                  <a:gd name="connsiteY8" fmla="*/ 187876 h 227237"/>
                  <a:gd name="connsiteX9" fmla="*/ 164013 w 216444"/>
                  <a:gd name="connsiteY9" fmla="*/ 167056 h 227237"/>
                  <a:gd name="connsiteX10" fmla="*/ 40028 w 216444"/>
                  <a:gd name="connsiteY10" fmla="*/ 160350 h 227237"/>
                  <a:gd name="connsiteX11" fmla="*/ 37930 w 216444"/>
                  <a:gd name="connsiteY11" fmla="*/ 167290 h 227237"/>
                  <a:gd name="connsiteX12" fmla="*/ 55766 w 216444"/>
                  <a:gd name="connsiteY12" fmla="*/ 188109 h 227237"/>
                  <a:gd name="connsiteX13" fmla="*/ 57864 w 216444"/>
                  <a:gd name="connsiteY13" fmla="*/ 181170 h 227237"/>
                  <a:gd name="connsiteX14" fmla="*/ 40028 w 216444"/>
                  <a:gd name="connsiteY14" fmla="*/ 160350 h 227237"/>
                  <a:gd name="connsiteX15" fmla="*/ 95459 w 216444"/>
                  <a:gd name="connsiteY15" fmla="*/ 27780 h 227237"/>
                  <a:gd name="connsiteX16" fmla="*/ 93776 w 216444"/>
                  <a:gd name="connsiteY16" fmla="*/ 33575 h 227237"/>
                  <a:gd name="connsiteX17" fmla="*/ 112285 w 216444"/>
                  <a:gd name="connsiteY17" fmla="*/ 60619 h 227237"/>
                  <a:gd name="connsiteX18" fmla="*/ 113967 w 216444"/>
                  <a:gd name="connsiteY18" fmla="*/ 54824 h 227237"/>
                  <a:gd name="connsiteX19" fmla="*/ 95459 w 216444"/>
                  <a:gd name="connsiteY19" fmla="*/ 27780 h 227237"/>
                  <a:gd name="connsiteX20" fmla="*/ 100221 w 216444"/>
                  <a:gd name="connsiteY20" fmla="*/ 23 h 227237"/>
                  <a:gd name="connsiteX21" fmla="*/ 132505 w 216444"/>
                  <a:gd name="connsiteY21" fmla="*/ 8339 h 227237"/>
                  <a:gd name="connsiteX22" fmla="*/ 166942 w 216444"/>
                  <a:gd name="connsiteY22" fmla="*/ 16923 h 227237"/>
                  <a:gd name="connsiteX23" fmla="*/ 214292 w 216444"/>
                  <a:gd name="connsiteY23" fmla="*/ 100619 h 227237"/>
                  <a:gd name="connsiteX24" fmla="*/ 214292 w 216444"/>
                  <a:gd name="connsiteY24" fmla="*/ 128518 h 227237"/>
                  <a:gd name="connsiteX25" fmla="*/ 216444 w 216444"/>
                  <a:gd name="connsiteY25" fmla="*/ 128518 h 227237"/>
                  <a:gd name="connsiteX26" fmla="*/ 205683 w 216444"/>
                  <a:gd name="connsiteY26" fmla="*/ 192900 h 227237"/>
                  <a:gd name="connsiteX27" fmla="*/ 164789 w 216444"/>
                  <a:gd name="connsiteY27" fmla="*/ 227237 h 227237"/>
                  <a:gd name="connsiteX28" fmla="*/ 44261 w 216444"/>
                  <a:gd name="connsiteY28" fmla="*/ 225091 h 227237"/>
                  <a:gd name="connsiteX29" fmla="*/ 7672 w 216444"/>
                  <a:gd name="connsiteY29" fmla="*/ 197192 h 227237"/>
                  <a:gd name="connsiteX30" fmla="*/ 1215 w 216444"/>
                  <a:gd name="connsiteY30" fmla="*/ 107057 h 227237"/>
                  <a:gd name="connsiteX31" fmla="*/ 1215 w 216444"/>
                  <a:gd name="connsiteY31" fmla="*/ 96327 h 227237"/>
                  <a:gd name="connsiteX32" fmla="*/ 67936 w 216444"/>
                  <a:gd name="connsiteY32" fmla="*/ 6192 h 227237"/>
                  <a:gd name="connsiteX33" fmla="*/ 100221 w 216444"/>
                  <a:gd name="connsiteY33" fmla="*/ 23 h 22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6444" h="227237">
                    <a:moveTo>
                      <a:pt x="35994" y="192458"/>
                    </a:moveTo>
                    <a:cubicBezTo>
                      <a:pt x="35994" y="194396"/>
                      <a:pt x="35142" y="196333"/>
                      <a:pt x="35142" y="198271"/>
                    </a:cubicBezTo>
                    <a:cubicBezTo>
                      <a:pt x="40253" y="204084"/>
                      <a:pt x="45364" y="211835"/>
                      <a:pt x="50475" y="219586"/>
                    </a:cubicBezTo>
                    <a:cubicBezTo>
                      <a:pt x="51327" y="217648"/>
                      <a:pt x="52179" y="215711"/>
                      <a:pt x="52179" y="211835"/>
                    </a:cubicBezTo>
                    <a:cubicBezTo>
                      <a:pt x="47068" y="206022"/>
                      <a:pt x="41957" y="200209"/>
                      <a:pt x="35994" y="192458"/>
                    </a:cubicBezTo>
                    <a:close/>
                    <a:moveTo>
                      <a:pt x="164013" y="167056"/>
                    </a:moveTo>
                    <a:cubicBezTo>
                      <a:pt x="162964" y="169370"/>
                      <a:pt x="162964" y="171683"/>
                      <a:pt x="161915" y="173996"/>
                    </a:cubicBezTo>
                    <a:cubicBezTo>
                      <a:pt x="168210" y="180936"/>
                      <a:pt x="173456" y="187876"/>
                      <a:pt x="179751" y="194815"/>
                    </a:cubicBezTo>
                    <a:cubicBezTo>
                      <a:pt x="180800" y="192502"/>
                      <a:pt x="180800" y="190189"/>
                      <a:pt x="181849" y="187876"/>
                    </a:cubicBezTo>
                    <a:cubicBezTo>
                      <a:pt x="175554" y="180936"/>
                      <a:pt x="169259" y="173996"/>
                      <a:pt x="164013" y="167056"/>
                    </a:cubicBezTo>
                    <a:close/>
                    <a:moveTo>
                      <a:pt x="40028" y="160350"/>
                    </a:moveTo>
                    <a:cubicBezTo>
                      <a:pt x="38979" y="162664"/>
                      <a:pt x="38979" y="164977"/>
                      <a:pt x="37930" y="167290"/>
                    </a:cubicBezTo>
                    <a:cubicBezTo>
                      <a:pt x="44225" y="174230"/>
                      <a:pt x="49471" y="181170"/>
                      <a:pt x="55766" y="188109"/>
                    </a:cubicBezTo>
                    <a:cubicBezTo>
                      <a:pt x="56815" y="185796"/>
                      <a:pt x="56815" y="183483"/>
                      <a:pt x="57864" y="181170"/>
                    </a:cubicBezTo>
                    <a:cubicBezTo>
                      <a:pt x="51569" y="174230"/>
                      <a:pt x="45274" y="167290"/>
                      <a:pt x="40028" y="160350"/>
                    </a:cubicBezTo>
                    <a:close/>
                    <a:moveTo>
                      <a:pt x="95459" y="27780"/>
                    </a:moveTo>
                    <a:cubicBezTo>
                      <a:pt x="94618" y="29712"/>
                      <a:pt x="94618" y="31643"/>
                      <a:pt x="93776" y="33575"/>
                    </a:cubicBezTo>
                    <a:cubicBezTo>
                      <a:pt x="100507" y="43234"/>
                      <a:pt x="106395" y="50961"/>
                      <a:pt x="112285" y="60619"/>
                    </a:cubicBezTo>
                    <a:cubicBezTo>
                      <a:pt x="113126" y="58687"/>
                      <a:pt x="113126" y="56756"/>
                      <a:pt x="113967" y="54824"/>
                    </a:cubicBezTo>
                    <a:cubicBezTo>
                      <a:pt x="108078" y="45166"/>
                      <a:pt x="101348" y="37438"/>
                      <a:pt x="95459" y="27780"/>
                    </a:cubicBezTo>
                    <a:close/>
                    <a:moveTo>
                      <a:pt x="100221" y="23"/>
                    </a:moveTo>
                    <a:cubicBezTo>
                      <a:pt x="110982" y="-246"/>
                      <a:pt x="121744" y="1900"/>
                      <a:pt x="132505" y="8339"/>
                    </a:cubicBezTo>
                    <a:cubicBezTo>
                      <a:pt x="141114" y="14777"/>
                      <a:pt x="154028" y="14777"/>
                      <a:pt x="166942" y="16923"/>
                    </a:cubicBezTo>
                    <a:cubicBezTo>
                      <a:pt x="205683" y="31945"/>
                      <a:pt x="212140" y="64136"/>
                      <a:pt x="214292" y="100619"/>
                    </a:cubicBezTo>
                    <a:cubicBezTo>
                      <a:pt x="214292" y="109204"/>
                      <a:pt x="214292" y="117788"/>
                      <a:pt x="214292" y="128518"/>
                    </a:cubicBezTo>
                    <a:cubicBezTo>
                      <a:pt x="214292" y="128518"/>
                      <a:pt x="216444" y="128518"/>
                      <a:pt x="216444" y="128518"/>
                    </a:cubicBezTo>
                    <a:cubicBezTo>
                      <a:pt x="212140" y="149979"/>
                      <a:pt x="209987" y="171439"/>
                      <a:pt x="205683" y="192900"/>
                    </a:cubicBezTo>
                    <a:cubicBezTo>
                      <a:pt x="201378" y="216507"/>
                      <a:pt x="190617" y="225091"/>
                      <a:pt x="164789" y="227237"/>
                    </a:cubicBezTo>
                    <a:cubicBezTo>
                      <a:pt x="123896" y="227237"/>
                      <a:pt x="83002" y="227237"/>
                      <a:pt x="44261" y="225091"/>
                    </a:cubicBezTo>
                    <a:cubicBezTo>
                      <a:pt x="27043" y="225091"/>
                      <a:pt x="9825" y="216507"/>
                      <a:pt x="7672" y="197192"/>
                    </a:cubicBezTo>
                    <a:cubicBezTo>
                      <a:pt x="3368" y="167147"/>
                      <a:pt x="3368" y="137102"/>
                      <a:pt x="1215" y="107057"/>
                    </a:cubicBezTo>
                    <a:cubicBezTo>
                      <a:pt x="1215" y="102765"/>
                      <a:pt x="3368" y="98473"/>
                      <a:pt x="1215" y="96327"/>
                    </a:cubicBezTo>
                    <a:cubicBezTo>
                      <a:pt x="-7394" y="49114"/>
                      <a:pt x="31347" y="16923"/>
                      <a:pt x="67936" y="6192"/>
                    </a:cubicBezTo>
                    <a:cubicBezTo>
                      <a:pt x="78698" y="2973"/>
                      <a:pt x="89459" y="291"/>
                      <a:pt x="100221" y="23"/>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dirty="0"/>
              </a:p>
            </p:txBody>
          </p:sp>
          <p:sp>
            <p:nvSpPr>
              <p:cNvPr id="125" name="自由: 形状 32">
                <a:extLst>
                  <a:ext uri="{FF2B5EF4-FFF2-40B4-BE49-F238E27FC236}">
                    <a16:creationId xmlns:a16="http://schemas.microsoft.com/office/drawing/2014/main" id="{FF9C417A-35F8-40C7-994F-416509DD6B00}"/>
                  </a:ext>
                </a:extLst>
              </p:cNvPr>
              <p:cNvSpPr>
                <a:spLocks/>
              </p:cNvSpPr>
              <p:nvPr/>
            </p:nvSpPr>
            <p:spPr bwMode="auto">
              <a:xfrm>
                <a:off x="6635363" y="3664208"/>
                <a:ext cx="211215" cy="225168"/>
              </a:xfrm>
              <a:custGeom>
                <a:avLst/>
                <a:gdLst>
                  <a:gd name="connsiteX0" fmla="*/ 39469 w 211215"/>
                  <a:gd name="connsiteY0" fmla="*/ 133723 h 225168"/>
                  <a:gd name="connsiteX1" fmla="*/ 38603 w 211215"/>
                  <a:gd name="connsiteY1" fmla="*/ 136334 h 225168"/>
                  <a:gd name="connsiteX2" fmla="*/ 54187 w 211215"/>
                  <a:gd name="connsiteY2" fmla="*/ 145908 h 225168"/>
                  <a:gd name="connsiteX3" fmla="*/ 55918 w 211215"/>
                  <a:gd name="connsiteY3" fmla="*/ 142427 h 225168"/>
                  <a:gd name="connsiteX4" fmla="*/ 39469 w 211215"/>
                  <a:gd name="connsiteY4" fmla="*/ 133723 h 225168"/>
                  <a:gd name="connsiteX5" fmla="*/ 169584 w 211215"/>
                  <a:gd name="connsiteY5" fmla="*/ 122314 h 225168"/>
                  <a:gd name="connsiteX6" fmla="*/ 167452 w 211215"/>
                  <a:gd name="connsiteY6" fmla="*/ 125431 h 225168"/>
                  <a:gd name="connsiteX7" fmla="*/ 185580 w 211215"/>
                  <a:gd name="connsiteY7" fmla="*/ 134782 h 225168"/>
                  <a:gd name="connsiteX8" fmla="*/ 187712 w 211215"/>
                  <a:gd name="connsiteY8" fmla="*/ 131665 h 225168"/>
                  <a:gd name="connsiteX9" fmla="*/ 169584 w 211215"/>
                  <a:gd name="connsiteY9" fmla="*/ 122314 h 225168"/>
                  <a:gd name="connsiteX10" fmla="*/ 43569 w 211215"/>
                  <a:gd name="connsiteY10" fmla="*/ 119302 h 225168"/>
                  <a:gd name="connsiteX11" fmla="*/ 41437 w 211215"/>
                  <a:gd name="connsiteY11" fmla="*/ 122419 h 225168"/>
                  <a:gd name="connsiteX12" fmla="*/ 59565 w 211215"/>
                  <a:gd name="connsiteY12" fmla="*/ 131770 h 225168"/>
                  <a:gd name="connsiteX13" fmla="*/ 61697 w 211215"/>
                  <a:gd name="connsiteY13" fmla="*/ 128653 h 225168"/>
                  <a:gd name="connsiteX14" fmla="*/ 43569 w 211215"/>
                  <a:gd name="connsiteY14" fmla="*/ 119302 h 225168"/>
                  <a:gd name="connsiteX15" fmla="*/ 99907 w 211215"/>
                  <a:gd name="connsiteY15" fmla="*/ 59758 h 225168"/>
                  <a:gd name="connsiteX16" fmla="*/ 98197 w 211215"/>
                  <a:gd name="connsiteY16" fmla="*/ 62361 h 225168"/>
                  <a:gd name="connsiteX17" fmla="*/ 117009 w 211215"/>
                  <a:gd name="connsiteY17" fmla="*/ 74508 h 225168"/>
                  <a:gd name="connsiteX18" fmla="*/ 118719 w 211215"/>
                  <a:gd name="connsiteY18" fmla="*/ 71905 h 225168"/>
                  <a:gd name="connsiteX19" fmla="*/ 99907 w 211215"/>
                  <a:gd name="connsiteY19" fmla="*/ 59758 h 225168"/>
                  <a:gd name="connsiteX20" fmla="*/ 116529 w 211215"/>
                  <a:gd name="connsiteY20" fmla="*/ 12443 h 225168"/>
                  <a:gd name="connsiteX21" fmla="*/ 151642 w 211215"/>
                  <a:gd name="connsiteY21" fmla="*/ 33979 h 225168"/>
                  <a:gd name="connsiteX22" fmla="*/ 152799 w 211215"/>
                  <a:gd name="connsiteY22" fmla="*/ 32825 h 225168"/>
                  <a:gd name="connsiteX23" fmla="*/ 116529 w 211215"/>
                  <a:gd name="connsiteY23" fmla="*/ 12443 h 225168"/>
                  <a:gd name="connsiteX24" fmla="*/ 94067 w 211215"/>
                  <a:gd name="connsiteY24" fmla="*/ 29 h 225168"/>
                  <a:gd name="connsiteX25" fmla="*/ 128341 w 211215"/>
                  <a:gd name="connsiteY25" fmla="*/ 4580 h 225168"/>
                  <a:gd name="connsiteX26" fmla="*/ 182316 w 211215"/>
                  <a:gd name="connsiteY26" fmla="*/ 28138 h 225168"/>
                  <a:gd name="connsiteX27" fmla="*/ 210383 w 211215"/>
                  <a:gd name="connsiteY27" fmla="*/ 88104 h 225168"/>
                  <a:gd name="connsiteX28" fmla="*/ 210383 w 211215"/>
                  <a:gd name="connsiteY28" fmla="*/ 126653 h 225168"/>
                  <a:gd name="connsiteX29" fmla="*/ 210383 w 211215"/>
                  <a:gd name="connsiteY29" fmla="*/ 178052 h 225168"/>
                  <a:gd name="connsiteX30" fmla="*/ 149931 w 211215"/>
                  <a:gd name="connsiteY30" fmla="*/ 225168 h 225168"/>
                  <a:gd name="connsiteX31" fmla="*/ 39822 w 211215"/>
                  <a:gd name="connsiteY31" fmla="*/ 223027 h 225168"/>
                  <a:gd name="connsiteX32" fmla="*/ 3119 w 211215"/>
                  <a:gd name="connsiteY32" fmla="*/ 190902 h 225168"/>
                  <a:gd name="connsiteX33" fmla="*/ 960 w 211215"/>
                  <a:gd name="connsiteY33" fmla="*/ 105237 h 225168"/>
                  <a:gd name="connsiteX34" fmla="*/ 960 w 211215"/>
                  <a:gd name="connsiteY34" fmla="*/ 64546 h 225168"/>
                  <a:gd name="connsiteX35" fmla="*/ 61412 w 211215"/>
                  <a:gd name="connsiteY35" fmla="*/ 6722 h 225168"/>
                  <a:gd name="connsiteX36" fmla="*/ 94067 w 211215"/>
                  <a:gd name="connsiteY36" fmla="*/ 29 h 22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1215" h="225168">
                    <a:moveTo>
                      <a:pt x="39469" y="133723"/>
                    </a:moveTo>
                    <a:cubicBezTo>
                      <a:pt x="39469" y="134594"/>
                      <a:pt x="38603" y="135464"/>
                      <a:pt x="38603" y="136334"/>
                    </a:cubicBezTo>
                    <a:cubicBezTo>
                      <a:pt x="43798" y="138945"/>
                      <a:pt x="48992" y="142427"/>
                      <a:pt x="54187" y="145908"/>
                    </a:cubicBezTo>
                    <a:cubicBezTo>
                      <a:pt x="55053" y="145038"/>
                      <a:pt x="55918" y="144167"/>
                      <a:pt x="55918" y="142427"/>
                    </a:cubicBezTo>
                    <a:cubicBezTo>
                      <a:pt x="50724" y="139816"/>
                      <a:pt x="45529" y="137205"/>
                      <a:pt x="39469" y="133723"/>
                    </a:cubicBezTo>
                    <a:close/>
                    <a:moveTo>
                      <a:pt x="169584" y="122314"/>
                    </a:moveTo>
                    <a:cubicBezTo>
                      <a:pt x="168518" y="123353"/>
                      <a:pt x="168518" y="124392"/>
                      <a:pt x="167452" y="125431"/>
                    </a:cubicBezTo>
                    <a:cubicBezTo>
                      <a:pt x="173850" y="128548"/>
                      <a:pt x="179181" y="131665"/>
                      <a:pt x="185580" y="134782"/>
                    </a:cubicBezTo>
                    <a:cubicBezTo>
                      <a:pt x="186646" y="133743"/>
                      <a:pt x="186646" y="132704"/>
                      <a:pt x="187712" y="131665"/>
                    </a:cubicBezTo>
                    <a:cubicBezTo>
                      <a:pt x="181314" y="128548"/>
                      <a:pt x="174916" y="125431"/>
                      <a:pt x="169584" y="122314"/>
                    </a:cubicBezTo>
                    <a:close/>
                    <a:moveTo>
                      <a:pt x="43569" y="119302"/>
                    </a:moveTo>
                    <a:cubicBezTo>
                      <a:pt x="42503" y="120341"/>
                      <a:pt x="42503" y="121380"/>
                      <a:pt x="41437" y="122419"/>
                    </a:cubicBezTo>
                    <a:cubicBezTo>
                      <a:pt x="47835" y="125536"/>
                      <a:pt x="53167" y="128653"/>
                      <a:pt x="59565" y="131770"/>
                    </a:cubicBezTo>
                    <a:cubicBezTo>
                      <a:pt x="60631" y="130731"/>
                      <a:pt x="60631" y="129692"/>
                      <a:pt x="61697" y="128653"/>
                    </a:cubicBezTo>
                    <a:cubicBezTo>
                      <a:pt x="55299" y="125536"/>
                      <a:pt x="48901" y="122419"/>
                      <a:pt x="43569" y="119302"/>
                    </a:cubicBezTo>
                    <a:close/>
                    <a:moveTo>
                      <a:pt x="99907" y="59758"/>
                    </a:moveTo>
                    <a:cubicBezTo>
                      <a:pt x="99052" y="60625"/>
                      <a:pt x="99052" y="61493"/>
                      <a:pt x="98197" y="62361"/>
                    </a:cubicBezTo>
                    <a:cubicBezTo>
                      <a:pt x="105038" y="66699"/>
                      <a:pt x="111023" y="70169"/>
                      <a:pt x="117009" y="74508"/>
                    </a:cubicBezTo>
                    <a:cubicBezTo>
                      <a:pt x="117864" y="73640"/>
                      <a:pt x="117864" y="72772"/>
                      <a:pt x="118719" y="71905"/>
                    </a:cubicBezTo>
                    <a:cubicBezTo>
                      <a:pt x="112733" y="67567"/>
                      <a:pt x="105893" y="64096"/>
                      <a:pt x="99907" y="59758"/>
                    </a:cubicBezTo>
                    <a:close/>
                    <a:moveTo>
                      <a:pt x="116529" y="12443"/>
                    </a:moveTo>
                    <a:cubicBezTo>
                      <a:pt x="127719" y="20519"/>
                      <a:pt x="139680" y="27441"/>
                      <a:pt x="151642" y="33979"/>
                    </a:cubicBezTo>
                    <a:cubicBezTo>
                      <a:pt x="152028" y="33594"/>
                      <a:pt x="152414" y="33210"/>
                      <a:pt x="152799" y="32825"/>
                    </a:cubicBezTo>
                    <a:cubicBezTo>
                      <a:pt x="141610" y="24365"/>
                      <a:pt x="128490" y="18981"/>
                      <a:pt x="116529" y="12443"/>
                    </a:cubicBezTo>
                    <a:close/>
                    <a:moveTo>
                      <a:pt x="94067" y="29"/>
                    </a:moveTo>
                    <a:cubicBezTo>
                      <a:pt x="105132" y="-239"/>
                      <a:pt x="116467" y="1368"/>
                      <a:pt x="128341" y="4580"/>
                    </a:cubicBezTo>
                    <a:cubicBezTo>
                      <a:pt x="147772" y="11005"/>
                      <a:pt x="165044" y="15288"/>
                      <a:pt x="182316" y="28138"/>
                    </a:cubicBezTo>
                    <a:cubicBezTo>
                      <a:pt x="201747" y="43129"/>
                      <a:pt x="214701" y="60262"/>
                      <a:pt x="210383" y="88104"/>
                    </a:cubicBezTo>
                    <a:cubicBezTo>
                      <a:pt x="210383" y="100953"/>
                      <a:pt x="210383" y="113803"/>
                      <a:pt x="210383" y="126653"/>
                    </a:cubicBezTo>
                    <a:cubicBezTo>
                      <a:pt x="210383" y="143786"/>
                      <a:pt x="210383" y="160919"/>
                      <a:pt x="210383" y="178052"/>
                    </a:cubicBezTo>
                    <a:cubicBezTo>
                      <a:pt x="210383" y="205893"/>
                      <a:pt x="186634" y="225168"/>
                      <a:pt x="149931" y="225168"/>
                    </a:cubicBezTo>
                    <a:cubicBezTo>
                      <a:pt x="113228" y="225168"/>
                      <a:pt x="76525" y="225168"/>
                      <a:pt x="39822" y="223027"/>
                    </a:cubicBezTo>
                    <a:cubicBezTo>
                      <a:pt x="22550" y="220885"/>
                      <a:pt x="5278" y="210177"/>
                      <a:pt x="3119" y="190902"/>
                    </a:cubicBezTo>
                    <a:cubicBezTo>
                      <a:pt x="960" y="163061"/>
                      <a:pt x="960" y="135220"/>
                      <a:pt x="960" y="105237"/>
                    </a:cubicBezTo>
                    <a:cubicBezTo>
                      <a:pt x="-1199" y="92387"/>
                      <a:pt x="960" y="77396"/>
                      <a:pt x="960" y="64546"/>
                    </a:cubicBezTo>
                    <a:cubicBezTo>
                      <a:pt x="5278" y="28138"/>
                      <a:pt x="33345" y="15288"/>
                      <a:pt x="61412" y="6722"/>
                    </a:cubicBezTo>
                    <a:cubicBezTo>
                      <a:pt x="72207" y="2438"/>
                      <a:pt x="83002" y="297"/>
                      <a:pt x="94067" y="29"/>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126" name="自由: 形状 33">
                <a:extLst>
                  <a:ext uri="{FF2B5EF4-FFF2-40B4-BE49-F238E27FC236}">
                    <a16:creationId xmlns:a16="http://schemas.microsoft.com/office/drawing/2014/main" id="{82099681-FB2F-4408-9684-E0EC53CE7985}"/>
                  </a:ext>
                </a:extLst>
              </p:cNvPr>
              <p:cNvSpPr>
                <a:spLocks/>
              </p:cNvSpPr>
              <p:nvPr/>
            </p:nvSpPr>
            <p:spPr bwMode="auto">
              <a:xfrm>
                <a:off x="6369828" y="3427414"/>
                <a:ext cx="192550" cy="190747"/>
              </a:xfrm>
              <a:custGeom>
                <a:avLst/>
                <a:gdLst>
                  <a:gd name="connsiteX0" fmla="*/ 119680 w 192550"/>
                  <a:gd name="connsiteY0" fmla="*/ 127939 h 190747"/>
                  <a:gd name="connsiteX1" fmla="*/ 118828 w 192550"/>
                  <a:gd name="connsiteY1" fmla="*/ 133752 h 190747"/>
                  <a:gd name="connsiteX2" fmla="*/ 134161 w 192550"/>
                  <a:gd name="connsiteY2" fmla="*/ 155067 h 190747"/>
                  <a:gd name="connsiteX3" fmla="*/ 135865 w 192550"/>
                  <a:gd name="connsiteY3" fmla="*/ 147316 h 190747"/>
                  <a:gd name="connsiteX4" fmla="*/ 119680 w 192550"/>
                  <a:gd name="connsiteY4" fmla="*/ 127939 h 190747"/>
                  <a:gd name="connsiteX5" fmla="*/ 123714 w 192550"/>
                  <a:gd name="connsiteY5" fmla="*/ 95831 h 190747"/>
                  <a:gd name="connsiteX6" fmla="*/ 121616 w 192550"/>
                  <a:gd name="connsiteY6" fmla="*/ 102771 h 190747"/>
                  <a:gd name="connsiteX7" fmla="*/ 139452 w 192550"/>
                  <a:gd name="connsiteY7" fmla="*/ 123590 h 190747"/>
                  <a:gd name="connsiteX8" fmla="*/ 141550 w 192550"/>
                  <a:gd name="connsiteY8" fmla="*/ 116651 h 190747"/>
                  <a:gd name="connsiteX9" fmla="*/ 123714 w 192550"/>
                  <a:gd name="connsiteY9" fmla="*/ 95831 h 190747"/>
                  <a:gd name="connsiteX10" fmla="*/ 85511 w 192550"/>
                  <a:gd name="connsiteY10" fmla="*/ 0 h 190747"/>
                  <a:gd name="connsiteX11" fmla="*/ 115862 w 192550"/>
                  <a:gd name="connsiteY11" fmla="*/ 10785 h 190747"/>
                  <a:gd name="connsiteX12" fmla="*/ 152716 w 192550"/>
                  <a:gd name="connsiteY12" fmla="*/ 21569 h 190747"/>
                  <a:gd name="connsiteX13" fmla="*/ 191737 w 192550"/>
                  <a:gd name="connsiteY13" fmla="*/ 107847 h 190747"/>
                  <a:gd name="connsiteX14" fmla="*/ 124533 w 192550"/>
                  <a:gd name="connsiteY14" fmla="*/ 185497 h 190747"/>
                  <a:gd name="connsiteX15" fmla="*/ 18307 w 192550"/>
                  <a:gd name="connsiteY15" fmla="*/ 150986 h 190747"/>
                  <a:gd name="connsiteX16" fmla="*/ 5300 w 192550"/>
                  <a:gd name="connsiteY16" fmla="*/ 64708 h 190747"/>
                  <a:gd name="connsiteX17" fmla="*/ 61665 w 192550"/>
                  <a:gd name="connsiteY17" fmla="*/ 4314 h 190747"/>
                  <a:gd name="connsiteX18" fmla="*/ 85511 w 192550"/>
                  <a:gd name="connsiteY18" fmla="*/ 0 h 19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2550" h="190747">
                    <a:moveTo>
                      <a:pt x="119680" y="127939"/>
                    </a:moveTo>
                    <a:cubicBezTo>
                      <a:pt x="119680" y="129877"/>
                      <a:pt x="118828" y="131814"/>
                      <a:pt x="118828" y="133752"/>
                    </a:cubicBezTo>
                    <a:cubicBezTo>
                      <a:pt x="123939" y="139565"/>
                      <a:pt x="129050" y="147316"/>
                      <a:pt x="134161" y="155067"/>
                    </a:cubicBezTo>
                    <a:cubicBezTo>
                      <a:pt x="135013" y="153129"/>
                      <a:pt x="135865" y="151192"/>
                      <a:pt x="135865" y="147316"/>
                    </a:cubicBezTo>
                    <a:cubicBezTo>
                      <a:pt x="130754" y="141503"/>
                      <a:pt x="125643" y="135690"/>
                      <a:pt x="119680" y="127939"/>
                    </a:cubicBezTo>
                    <a:close/>
                    <a:moveTo>
                      <a:pt x="123714" y="95831"/>
                    </a:moveTo>
                    <a:cubicBezTo>
                      <a:pt x="122665" y="98145"/>
                      <a:pt x="122665" y="100458"/>
                      <a:pt x="121616" y="102771"/>
                    </a:cubicBezTo>
                    <a:cubicBezTo>
                      <a:pt x="127911" y="109711"/>
                      <a:pt x="133157" y="116651"/>
                      <a:pt x="139452" y="123590"/>
                    </a:cubicBezTo>
                    <a:cubicBezTo>
                      <a:pt x="140501" y="121277"/>
                      <a:pt x="140501" y="118964"/>
                      <a:pt x="141550" y="116651"/>
                    </a:cubicBezTo>
                    <a:cubicBezTo>
                      <a:pt x="135255" y="109711"/>
                      <a:pt x="128960" y="102771"/>
                      <a:pt x="123714" y="95831"/>
                    </a:cubicBezTo>
                    <a:close/>
                    <a:moveTo>
                      <a:pt x="85511" y="0"/>
                    </a:moveTo>
                    <a:cubicBezTo>
                      <a:pt x="94183" y="4314"/>
                      <a:pt x="107190" y="12942"/>
                      <a:pt x="115862" y="10785"/>
                    </a:cubicBezTo>
                    <a:cubicBezTo>
                      <a:pt x="131037" y="6471"/>
                      <a:pt x="141876" y="15099"/>
                      <a:pt x="152716" y="21569"/>
                    </a:cubicBezTo>
                    <a:cubicBezTo>
                      <a:pt x="183066" y="40982"/>
                      <a:pt x="196073" y="71179"/>
                      <a:pt x="191737" y="107847"/>
                    </a:cubicBezTo>
                    <a:cubicBezTo>
                      <a:pt x="185234" y="146672"/>
                      <a:pt x="163555" y="174712"/>
                      <a:pt x="124533" y="185497"/>
                    </a:cubicBezTo>
                    <a:cubicBezTo>
                      <a:pt x="83343" y="198438"/>
                      <a:pt x="44322" y="187653"/>
                      <a:pt x="18307" y="150986"/>
                    </a:cubicBezTo>
                    <a:cubicBezTo>
                      <a:pt x="964" y="127259"/>
                      <a:pt x="-5540" y="99219"/>
                      <a:pt x="5300" y="64708"/>
                    </a:cubicBezTo>
                    <a:cubicBezTo>
                      <a:pt x="13971" y="34511"/>
                      <a:pt x="37818" y="19413"/>
                      <a:pt x="61665" y="4314"/>
                    </a:cubicBezTo>
                    <a:cubicBezTo>
                      <a:pt x="68168" y="2157"/>
                      <a:pt x="74672" y="2157"/>
                      <a:pt x="85511" y="0"/>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127" name="自由: 形状 34">
                <a:extLst>
                  <a:ext uri="{FF2B5EF4-FFF2-40B4-BE49-F238E27FC236}">
                    <a16:creationId xmlns:a16="http://schemas.microsoft.com/office/drawing/2014/main" id="{7A434364-E9EF-450C-B605-E787E0DA1D85}"/>
                  </a:ext>
                </a:extLst>
              </p:cNvPr>
              <p:cNvSpPr>
                <a:spLocks/>
              </p:cNvSpPr>
              <p:nvPr/>
            </p:nvSpPr>
            <p:spPr bwMode="auto">
              <a:xfrm>
                <a:off x="6116639" y="3507250"/>
                <a:ext cx="145583" cy="141694"/>
              </a:xfrm>
              <a:custGeom>
                <a:avLst/>
                <a:gdLst>
                  <a:gd name="connsiteX0" fmla="*/ 69477 w 145583"/>
                  <a:gd name="connsiteY0" fmla="*/ 91 h 141694"/>
                  <a:gd name="connsiteX1" fmla="*/ 145467 w 145583"/>
                  <a:gd name="connsiteY1" fmla="*/ 79259 h 141694"/>
                  <a:gd name="connsiteX2" fmla="*/ 84675 w 145583"/>
                  <a:gd name="connsiteY2" fmla="*/ 141310 h 141694"/>
                  <a:gd name="connsiteX3" fmla="*/ 17369 w 145583"/>
                  <a:gd name="connsiteY3" fmla="*/ 115634 h 141694"/>
                  <a:gd name="connsiteX4" fmla="*/ 0 w 145583"/>
                  <a:gd name="connsiteY4" fmla="*/ 70700 h 141694"/>
                  <a:gd name="connsiteX5" fmla="*/ 3811 w 145583"/>
                  <a:gd name="connsiteY5" fmla="*/ 55252 h 141694"/>
                  <a:gd name="connsiteX6" fmla="*/ 18182 w 145583"/>
                  <a:gd name="connsiteY6" fmla="*/ 75230 h 141694"/>
                  <a:gd name="connsiteX7" fmla="*/ 19886 w 145583"/>
                  <a:gd name="connsiteY7" fmla="*/ 67479 h 141694"/>
                  <a:gd name="connsiteX8" fmla="*/ 5148 w 145583"/>
                  <a:gd name="connsiteY8" fmla="*/ 49834 h 141694"/>
                  <a:gd name="connsiteX9" fmla="*/ 6582 w 145583"/>
                  <a:gd name="connsiteY9" fmla="*/ 44021 h 141694"/>
                  <a:gd name="connsiteX10" fmla="*/ 14438 w 145583"/>
                  <a:gd name="connsiteY10" fmla="*/ 33207 h 141694"/>
                  <a:gd name="connsiteX11" fmla="*/ 23473 w 145583"/>
                  <a:gd name="connsiteY11" fmla="*/ 43753 h 141694"/>
                  <a:gd name="connsiteX12" fmla="*/ 25571 w 145583"/>
                  <a:gd name="connsiteY12" fmla="*/ 36814 h 141694"/>
                  <a:gd name="connsiteX13" fmla="*/ 18129 w 145583"/>
                  <a:gd name="connsiteY13" fmla="*/ 28126 h 141694"/>
                  <a:gd name="connsiteX14" fmla="*/ 23340 w 145583"/>
                  <a:gd name="connsiteY14" fmla="*/ 20953 h 141694"/>
                  <a:gd name="connsiteX15" fmla="*/ 69477 w 145583"/>
                  <a:gd name="connsiteY15" fmla="*/ 91 h 141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583" h="141694">
                    <a:moveTo>
                      <a:pt x="69477" y="91"/>
                    </a:moveTo>
                    <a:cubicBezTo>
                      <a:pt x="119413" y="2230"/>
                      <a:pt x="147638" y="40745"/>
                      <a:pt x="145467" y="79259"/>
                    </a:cubicBezTo>
                    <a:cubicBezTo>
                      <a:pt x="145467" y="113494"/>
                      <a:pt x="115071" y="145589"/>
                      <a:pt x="84675" y="141310"/>
                    </a:cubicBezTo>
                    <a:cubicBezTo>
                      <a:pt x="60792" y="139170"/>
                      <a:pt x="30396" y="143449"/>
                      <a:pt x="17369" y="115634"/>
                    </a:cubicBezTo>
                    <a:cubicBezTo>
                      <a:pt x="8685" y="102796"/>
                      <a:pt x="0" y="85678"/>
                      <a:pt x="0" y="70700"/>
                    </a:cubicBezTo>
                    <a:lnTo>
                      <a:pt x="3811" y="55252"/>
                    </a:lnTo>
                    <a:lnTo>
                      <a:pt x="18182" y="75230"/>
                    </a:lnTo>
                    <a:cubicBezTo>
                      <a:pt x="19034" y="73292"/>
                      <a:pt x="19886" y="71355"/>
                      <a:pt x="19886" y="67479"/>
                    </a:cubicBezTo>
                    <a:lnTo>
                      <a:pt x="5148" y="49834"/>
                    </a:lnTo>
                    <a:lnTo>
                      <a:pt x="6582" y="44021"/>
                    </a:lnTo>
                    <a:lnTo>
                      <a:pt x="14438" y="33207"/>
                    </a:lnTo>
                    <a:lnTo>
                      <a:pt x="23473" y="43753"/>
                    </a:lnTo>
                    <a:cubicBezTo>
                      <a:pt x="24522" y="41440"/>
                      <a:pt x="24522" y="39127"/>
                      <a:pt x="25571" y="36814"/>
                    </a:cubicBezTo>
                    <a:lnTo>
                      <a:pt x="18129" y="28126"/>
                    </a:lnTo>
                    <a:lnTo>
                      <a:pt x="23340" y="20953"/>
                    </a:lnTo>
                    <a:cubicBezTo>
                      <a:pt x="36910" y="7580"/>
                      <a:pt x="54279" y="-979"/>
                      <a:pt x="69477" y="91"/>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128" name="自由: 形状 35">
                <a:extLst>
                  <a:ext uri="{FF2B5EF4-FFF2-40B4-BE49-F238E27FC236}">
                    <a16:creationId xmlns:a16="http://schemas.microsoft.com/office/drawing/2014/main" id="{90052149-0E0D-40B1-8C8F-31E9EE917F4D}"/>
                  </a:ext>
                </a:extLst>
              </p:cNvPr>
              <p:cNvSpPr>
                <a:spLocks/>
              </p:cNvSpPr>
              <p:nvPr/>
            </p:nvSpPr>
            <p:spPr bwMode="auto">
              <a:xfrm>
                <a:off x="6667973" y="3513701"/>
                <a:ext cx="142403" cy="137551"/>
              </a:xfrm>
              <a:custGeom>
                <a:avLst/>
                <a:gdLst>
                  <a:gd name="connsiteX0" fmla="*/ 48640 w 142403"/>
                  <a:gd name="connsiteY0" fmla="*/ 87406 h 137551"/>
                  <a:gd name="connsiteX1" fmla="*/ 46957 w 142403"/>
                  <a:gd name="connsiteY1" fmla="*/ 93201 h 137551"/>
                  <a:gd name="connsiteX2" fmla="*/ 65466 w 142403"/>
                  <a:gd name="connsiteY2" fmla="*/ 120245 h 137551"/>
                  <a:gd name="connsiteX3" fmla="*/ 67148 w 142403"/>
                  <a:gd name="connsiteY3" fmla="*/ 114450 h 137551"/>
                  <a:gd name="connsiteX4" fmla="*/ 48640 w 142403"/>
                  <a:gd name="connsiteY4" fmla="*/ 87406 h 137551"/>
                  <a:gd name="connsiteX5" fmla="*/ 71250 w 142403"/>
                  <a:gd name="connsiteY5" fmla="*/ 0 h 137551"/>
                  <a:gd name="connsiteX6" fmla="*/ 79134 w 142403"/>
                  <a:gd name="connsiteY6" fmla="*/ 1690 h 137551"/>
                  <a:gd name="connsiteX7" fmla="*/ 99541 w 142403"/>
                  <a:gd name="connsiteY7" fmla="*/ 30012 h 137551"/>
                  <a:gd name="connsiteX8" fmla="*/ 100680 w 142403"/>
                  <a:gd name="connsiteY8" fmla="*/ 27443 h 137551"/>
                  <a:gd name="connsiteX9" fmla="*/ 80689 w 142403"/>
                  <a:gd name="connsiteY9" fmla="*/ 2023 h 137551"/>
                  <a:gd name="connsiteX10" fmla="*/ 96012 w 142403"/>
                  <a:gd name="connsiteY10" fmla="*/ 5306 h 137551"/>
                  <a:gd name="connsiteX11" fmla="*/ 142403 w 142403"/>
                  <a:gd name="connsiteY11" fmla="*/ 68776 h 137551"/>
                  <a:gd name="connsiteX12" fmla="*/ 88499 w 142403"/>
                  <a:gd name="connsiteY12" fmla="*/ 137551 h 137551"/>
                  <a:gd name="connsiteX13" fmla="*/ 96 w 142403"/>
                  <a:gd name="connsiteY13" fmla="*/ 62328 h 137551"/>
                  <a:gd name="connsiteX14" fmla="*/ 71250 w 142403"/>
                  <a:gd name="connsiteY14" fmla="*/ 0 h 13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403" h="137551">
                    <a:moveTo>
                      <a:pt x="48640" y="87406"/>
                    </a:moveTo>
                    <a:cubicBezTo>
                      <a:pt x="47799" y="89338"/>
                      <a:pt x="47799" y="91269"/>
                      <a:pt x="46957" y="93201"/>
                    </a:cubicBezTo>
                    <a:cubicBezTo>
                      <a:pt x="53688" y="102860"/>
                      <a:pt x="59576" y="110587"/>
                      <a:pt x="65466" y="120245"/>
                    </a:cubicBezTo>
                    <a:cubicBezTo>
                      <a:pt x="66307" y="118313"/>
                      <a:pt x="66307" y="116382"/>
                      <a:pt x="67148" y="114450"/>
                    </a:cubicBezTo>
                    <a:cubicBezTo>
                      <a:pt x="61259" y="104792"/>
                      <a:pt x="54529" y="97064"/>
                      <a:pt x="48640" y="87406"/>
                    </a:cubicBezTo>
                    <a:close/>
                    <a:moveTo>
                      <a:pt x="71250" y="0"/>
                    </a:moveTo>
                    <a:lnTo>
                      <a:pt x="79134" y="1690"/>
                    </a:lnTo>
                    <a:lnTo>
                      <a:pt x="99541" y="30012"/>
                    </a:lnTo>
                    <a:cubicBezTo>
                      <a:pt x="99921" y="29156"/>
                      <a:pt x="100300" y="28299"/>
                      <a:pt x="100680" y="27443"/>
                    </a:cubicBezTo>
                    <a:lnTo>
                      <a:pt x="80689" y="2023"/>
                    </a:lnTo>
                    <a:lnTo>
                      <a:pt x="96012" y="5306"/>
                    </a:lnTo>
                    <a:cubicBezTo>
                      <a:pt x="120572" y="16791"/>
                      <a:pt x="142403" y="44597"/>
                      <a:pt x="142403" y="68776"/>
                    </a:cubicBezTo>
                    <a:cubicBezTo>
                      <a:pt x="142403" y="111760"/>
                      <a:pt x="120842" y="137551"/>
                      <a:pt x="88499" y="137551"/>
                    </a:cubicBezTo>
                    <a:cubicBezTo>
                      <a:pt x="19502" y="137551"/>
                      <a:pt x="6565" y="118208"/>
                      <a:pt x="96" y="62328"/>
                    </a:cubicBezTo>
                    <a:cubicBezTo>
                      <a:pt x="-2060" y="30090"/>
                      <a:pt x="32439" y="0"/>
                      <a:pt x="71250" y="0"/>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grpSp>
        <p:grpSp>
          <p:nvGrpSpPr>
            <p:cNvPr id="13" name="PA_组合 40">
              <a:extLst>
                <a:ext uri="{FF2B5EF4-FFF2-40B4-BE49-F238E27FC236}">
                  <a16:creationId xmlns:a16="http://schemas.microsoft.com/office/drawing/2014/main" id="{0EA603F2-FFE2-4EC5-BCE9-69244D23158A}"/>
                </a:ext>
              </a:extLst>
            </p:cNvPr>
            <p:cNvGrpSpPr/>
            <p:nvPr>
              <p:custDataLst>
                <p:tags r:id="rId7"/>
              </p:custDataLst>
            </p:nvPr>
          </p:nvGrpSpPr>
          <p:grpSpPr>
            <a:xfrm>
              <a:off x="14155932" y="9632123"/>
              <a:ext cx="1309309" cy="799456"/>
              <a:chOff x="4146869" y="4465872"/>
              <a:chExt cx="793405" cy="484448"/>
            </a:xfrm>
            <a:grpFill/>
          </p:grpSpPr>
          <p:sp>
            <p:nvSpPr>
              <p:cNvPr id="118" name="自由: 形状 41">
                <a:extLst>
                  <a:ext uri="{FF2B5EF4-FFF2-40B4-BE49-F238E27FC236}">
                    <a16:creationId xmlns:a16="http://schemas.microsoft.com/office/drawing/2014/main" id="{20BF0785-ED2D-46A9-81E5-948E79068F50}"/>
                  </a:ext>
                </a:extLst>
              </p:cNvPr>
              <p:cNvSpPr>
                <a:spLocks/>
              </p:cNvSpPr>
              <p:nvPr/>
            </p:nvSpPr>
            <p:spPr bwMode="auto">
              <a:xfrm>
                <a:off x="4146869" y="4465872"/>
                <a:ext cx="487825" cy="484448"/>
              </a:xfrm>
              <a:custGeom>
                <a:avLst/>
                <a:gdLst>
                  <a:gd name="connsiteX0" fmla="*/ 339129 w 487825"/>
                  <a:gd name="connsiteY0" fmla="*/ 372353 h 484448"/>
                  <a:gd name="connsiteX1" fmla="*/ 333115 w 487825"/>
                  <a:gd name="connsiteY1" fmla="*/ 383783 h 484448"/>
                  <a:gd name="connsiteX2" fmla="*/ 384231 w 487825"/>
                  <a:gd name="connsiteY2" fmla="*/ 418072 h 484448"/>
                  <a:gd name="connsiteX3" fmla="*/ 390244 w 487825"/>
                  <a:gd name="connsiteY3" fmla="*/ 406642 h 484448"/>
                  <a:gd name="connsiteX4" fmla="*/ 339129 w 487825"/>
                  <a:gd name="connsiteY4" fmla="*/ 372353 h 484448"/>
                  <a:gd name="connsiteX5" fmla="*/ 95817 w 487825"/>
                  <a:gd name="connsiteY5" fmla="*/ 347478 h 484448"/>
                  <a:gd name="connsiteX6" fmla="*/ 219461 w 487825"/>
                  <a:gd name="connsiteY6" fmla="*/ 423312 h 484448"/>
                  <a:gd name="connsiteX7" fmla="*/ 223537 w 487825"/>
                  <a:gd name="connsiteY7" fmla="*/ 419250 h 484448"/>
                  <a:gd name="connsiteX8" fmla="*/ 95817 w 487825"/>
                  <a:gd name="connsiteY8" fmla="*/ 347478 h 484448"/>
                  <a:gd name="connsiteX9" fmla="*/ 267948 w 487825"/>
                  <a:gd name="connsiteY9" fmla="*/ 85491 h 484448"/>
                  <a:gd name="connsiteX10" fmla="*/ 265797 w 487825"/>
                  <a:gd name="connsiteY10" fmla="*/ 89785 h 484448"/>
                  <a:gd name="connsiteX11" fmla="*/ 298065 w 487825"/>
                  <a:gd name="connsiteY11" fmla="*/ 113404 h 484448"/>
                  <a:gd name="connsiteX12" fmla="*/ 295913 w 487825"/>
                  <a:gd name="connsiteY12" fmla="*/ 117698 h 484448"/>
                  <a:gd name="connsiteX13" fmla="*/ 276553 w 487825"/>
                  <a:gd name="connsiteY13" fmla="*/ 115551 h 484448"/>
                  <a:gd name="connsiteX14" fmla="*/ 145331 w 487825"/>
                  <a:gd name="connsiteY14" fmla="*/ 154199 h 484448"/>
                  <a:gd name="connsiteX15" fmla="*/ 136557 w 487825"/>
                  <a:gd name="connsiteY15" fmla="*/ 168244 h 484448"/>
                  <a:gd name="connsiteX16" fmla="*/ 92134 w 487825"/>
                  <a:gd name="connsiteY16" fmla="*/ 145328 h 484448"/>
                  <a:gd name="connsiteX17" fmla="*/ 83820 w 487825"/>
                  <a:gd name="connsiteY17" fmla="*/ 157479 h 484448"/>
                  <a:gd name="connsiteX18" fmla="*/ 128791 w 487825"/>
                  <a:gd name="connsiteY18" fmla="*/ 180676 h 484448"/>
                  <a:gd name="connsiteX19" fmla="*/ 123786 w 487825"/>
                  <a:gd name="connsiteY19" fmla="*/ 188688 h 484448"/>
                  <a:gd name="connsiteX20" fmla="*/ 121668 w 487825"/>
                  <a:gd name="connsiteY20" fmla="*/ 293762 h 484448"/>
                  <a:gd name="connsiteX21" fmla="*/ 207715 w 487825"/>
                  <a:gd name="connsiteY21" fmla="*/ 371059 h 484448"/>
                  <a:gd name="connsiteX22" fmla="*/ 308820 w 487825"/>
                  <a:gd name="connsiteY22" fmla="*/ 364617 h 484448"/>
                  <a:gd name="connsiteX23" fmla="*/ 358298 w 487825"/>
                  <a:gd name="connsiteY23" fmla="*/ 175670 h 484448"/>
                  <a:gd name="connsiteX24" fmla="*/ 336786 w 487825"/>
                  <a:gd name="connsiteY24" fmla="*/ 137022 h 484448"/>
                  <a:gd name="connsiteX25" fmla="*/ 366902 w 487825"/>
                  <a:gd name="connsiteY25" fmla="*/ 149905 h 484448"/>
                  <a:gd name="connsiteX26" fmla="*/ 369054 w 487825"/>
                  <a:gd name="connsiteY26" fmla="*/ 145611 h 484448"/>
                  <a:gd name="connsiteX27" fmla="*/ 267948 w 487825"/>
                  <a:gd name="connsiteY27" fmla="*/ 85491 h 484448"/>
                  <a:gd name="connsiteX28" fmla="*/ 213202 w 487825"/>
                  <a:gd name="connsiteY28" fmla="*/ 592 h 484448"/>
                  <a:gd name="connsiteX29" fmla="*/ 224777 w 487825"/>
                  <a:gd name="connsiteY29" fmla="*/ 13191 h 484448"/>
                  <a:gd name="connsiteX30" fmla="*/ 274307 w 487825"/>
                  <a:gd name="connsiteY30" fmla="*/ 13191 h 484448"/>
                  <a:gd name="connsiteX31" fmla="*/ 300149 w 487825"/>
                  <a:gd name="connsiteY31" fmla="*/ 4613 h 484448"/>
                  <a:gd name="connsiteX32" fmla="*/ 319530 w 487825"/>
                  <a:gd name="connsiteY32" fmla="*/ 8902 h 484448"/>
                  <a:gd name="connsiteX33" fmla="*/ 341065 w 487825"/>
                  <a:gd name="connsiteY33" fmla="*/ 36781 h 484448"/>
                  <a:gd name="connsiteX34" fmla="*/ 381981 w 487825"/>
                  <a:gd name="connsiteY34" fmla="*/ 58226 h 484448"/>
                  <a:gd name="connsiteX35" fmla="*/ 420743 w 487825"/>
                  <a:gd name="connsiteY35" fmla="*/ 73237 h 484448"/>
                  <a:gd name="connsiteX36" fmla="*/ 431511 w 487825"/>
                  <a:gd name="connsiteY36" fmla="*/ 118272 h 484448"/>
                  <a:gd name="connsiteX37" fmla="*/ 459506 w 487825"/>
                  <a:gd name="connsiteY37" fmla="*/ 154729 h 484448"/>
                  <a:gd name="connsiteX38" fmla="*/ 485348 w 487825"/>
                  <a:gd name="connsiteY38" fmla="*/ 193330 h 484448"/>
                  <a:gd name="connsiteX39" fmla="*/ 474580 w 487825"/>
                  <a:gd name="connsiteY39" fmla="*/ 223354 h 484448"/>
                  <a:gd name="connsiteX40" fmla="*/ 470273 w 487825"/>
                  <a:gd name="connsiteY40" fmla="*/ 270533 h 484448"/>
                  <a:gd name="connsiteX41" fmla="*/ 485348 w 487825"/>
                  <a:gd name="connsiteY41" fmla="*/ 300556 h 484448"/>
                  <a:gd name="connsiteX42" fmla="*/ 448739 w 487825"/>
                  <a:gd name="connsiteY42" fmla="*/ 343447 h 484448"/>
                  <a:gd name="connsiteX43" fmla="*/ 427204 w 487825"/>
                  <a:gd name="connsiteY43" fmla="*/ 384192 h 484448"/>
                  <a:gd name="connsiteX44" fmla="*/ 427204 w 487825"/>
                  <a:gd name="connsiteY44" fmla="*/ 403493 h 484448"/>
                  <a:gd name="connsiteX45" fmla="*/ 397055 w 487825"/>
                  <a:gd name="connsiteY45" fmla="*/ 433516 h 484448"/>
                  <a:gd name="connsiteX46" fmla="*/ 379827 w 487825"/>
                  <a:gd name="connsiteY46" fmla="*/ 433516 h 484448"/>
                  <a:gd name="connsiteX47" fmla="*/ 332451 w 487825"/>
                  <a:gd name="connsiteY47" fmla="*/ 461395 h 484448"/>
                  <a:gd name="connsiteX48" fmla="*/ 321683 w 487825"/>
                  <a:gd name="connsiteY48" fmla="*/ 474262 h 484448"/>
                  <a:gd name="connsiteX49" fmla="*/ 289381 w 487825"/>
                  <a:gd name="connsiteY49" fmla="*/ 482840 h 484448"/>
                  <a:gd name="connsiteX50" fmla="*/ 263540 w 487825"/>
                  <a:gd name="connsiteY50" fmla="*/ 469973 h 484448"/>
                  <a:gd name="connsiteX51" fmla="*/ 218317 w 487825"/>
                  <a:gd name="connsiteY51" fmla="*/ 465684 h 484448"/>
                  <a:gd name="connsiteX52" fmla="*/ 158019 w 487825"/>
                  <a:gd name="connsiteY52" fmla="*/ 469973 h 484448"/>
                  <a:gd name="connsiteX53" fmla="*/ 151559 w 487825"/>
                  <a:gd name="connsiteY53" fmla="*/ 431372 h 484448"/>
                  <a:gd name="connsiteX54" fmla="*/ 106336 w 487825"/>
                  <a:gd name="connsiteY54" fmla="*/ 422794 h 484448"/>
                  <a:gd name="connsiteX55" fmla="*/ 67573 w 487825"/>
                  <a:gd name="connsiteY55" fmla="*/ 414216 h 484448"/>
                  <a:gd name="connsiteX56" fmla="*/ 56806 w 487825"/>
                  <a:gd name="connsiteY56" fmla="*/ 369181 h 484448"/>
                  <a:gd name="connsiteX57" fmla="*/ 33117 w 487825"/>
                  <a:gd name="connsiteY57" fmla="*/ 332724 h 484448"/>
                  <a:gd name="connsiteX58" fmla="*/ 9429 w 487825"/>
                  <a:gd name="connsiteY58" fmla="*/ 313423 h 484448"/>
                  <a:gd name="connsiteX59" fmla="*/ 2969 w 487825"/>
                  <a:gd name="connsiteY59" fmla="*/ 289834 h 484448"/>
                  <a:gd name="connsiteX60" fmla="*/ 13736 w 487825"/>
                  <a:gd name="connsiteY60" fmla="*/ 261955 h 484448"/>
                  <a:gd name="connsiteX61" fmla="*/ 24503 w 487825"/>
                  <a:gd name="connsiteY61" fmla="*/ 229787 h 484448"/>
                  <a:gd name="connsiteX62" fmla="*/ 15889 w 487825"/>
                  <a:gd name="connsiteY62" fmla="*/ 214776 h 484448"/>
                  <a:gd name="connsiteX63" fmla="*/ 18043 w 487825"/>
                  <a:gd name="connsiteY63" fmla="*/ 148295 h 484448"/>
                  <a:gd name="connsiteX64" fmla="*/ 28810 w 487825"/>
                  <a:gd name="connsiteY64" fmla="*/ 144006 h 484448"/>
                  <a:gd name="connsiteX65" fmla="*/ 63266 w 487825"/>
                  <a:gd name="connsiteY65" fmla="*/ 122561 h 484448"/>
                  <a:gd name="connsiteX66" fmla="*/ 61113 w 487825"/>
                  <a:gd name="connsiteY66" fmla="*/ 103261 h 484448"/>
                  <a:gd name="connsiteX67" fmla="*/ 69727 w 487825"/>
                  <a:gd name="connsiteY67" fmla="*/ 71093 h 484448"/>
                  <a:gd name="connsiteX68" fmla="*/ 121410 w 487825"/>
                  <a:gd name="connsiteY68" fmla="*/ 53937 h 484448"/>
                  <a:gd name="connsiteX69" fmla="*/ 155866 w 487825"/>
                  <a:gd name="connsiteY69" fmla="*/ 23913 h 484448"/>
                  <a:gd name="connsiteX70" fmla="*/ 168787 w 487825"/>
                  <a:gd name="connsiteY70" fmla="*/ 8902 h 484448"/>
                  <a:gd name="connsiteX71" fmla="*/ 196782 w 487825"/>
                  <a:gd name="connsiteY71" fmla="*/ 2468 h 484448"/>
                  <a:gd name="connsiteX72" fmla="*/ 213202 w 487825"/>
                  <a:gd name="connsiteY72" fmla="*/ 592 h 484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487825" h="484448">
                    <a:moveTo>
                      <a:pt x="339129" y="372353"/>
                    </a:moveTo>
                    <a:cubicBezTo>
                      <a:pt x="336122" y="376163"/>
                      <a:pt x="336122" y="379973"/>
                      <a:pt x="333115" y="383783"/>
                    </a:cubicBezTo>
                    <a:cubicBezTo>
                      <a:pt x="351156" y="395213"/>
                      <a:pt x="366190" y="406642"/>
                      <a:pt x="384231" y="418072"/>
                    </a:cubicBezTo>
                    <a:cubicBezTo>
                      <a:pt x="387237" y="414262"/>
                      <a:pt x="387237" y="410452"/>
                      <a:pt x="390244" y="406642"/>
                    </a:cubicBezTo>
                    <a:cubicBezTo>
                      <a:pt x="372204" y="395213"/>
                      <a:pt x="354163" y="383783"/>
                      <a:pt x="339129" y="372353"/>
                    </a:cubicBezTo>
                    <a:close/>
                    <a:moveTo>
                      <a:pt x="95817" y="347478"/>
                    </a:moveTo>
                    <a:cubicBezTo>
                      <a:pt x="135220" y="375916"/>
                      <a:pt x="177341" y="400291"/>
                      <a:pt x="219461" y="423312"/>
                    </a:cubicBezTo>
                    <a:cubicBezTo>
                      <a:pt x="220820" y="421958"/>
                      <a:pt x="222179" y="420604"/>
                      <a:pt x="223537" y="419250"/>
                    </a:cubicBezTo>
                    <a:cubicBezTo>
                      <a:pt x="184134" y="389458"/>
                      <a:pt x="137938" y="370499"/>
                      <a:pt x="95817" y="347478"/>
                    </a:cubicBezTo>
                    <a:close/>
                    <a:moveTo>
                      <a:pt x="267948" y="85491"/>
                    </a:moveTo>
                    <a:cubicBezTo>
                      <a:pt x="267948" y="87638"/>
                      <a:pt x="267948" y="87638"/>
                      <a:pt x="265797" y="89785"/>
                    </a:cubicBezTo>
                    <a:cubicBezTo>
                      <a:pt x="276553" y="96227"/>
                      <a:pt x="287309" y="104815"/>
                      <a:pt x="298065" y="113404"/>
                    </a:cubicBezTo>
                    <a:cubicBezTo>
                      <a:pt x="295913" y="115551"/>
                      <a:pt x="295913" y="117698"/>
                      <a:pt x="295913" y="117698"/>
                    </a:cubicBezTo>
                    <a:cubicBezTo>
                      <a:pt x="289460" y="117698"/>
                      <a:pt x="283006" y="117698"/>
                      <a:pt x="276553" y="115551"/>
                    </a:cubicBezTo>
                    <a:cubicBezTo>
                      <a:pt x="224924" y="106962"/>
                      <a:pt x="181901" y="113404"/>
                      <a:pt x="145331" y="154199"/>
                    </a:cubicBezTo>
                    <a:lnTo>
                      <a:pt x="136557" y="168244"/>
                    </a:lnTo>
                    <a:lnTo>
                      <a:pt x="92134" y="145328"/>
                    </a:lnTo>
                    <a:cubicBezTo>
                      <a:pt x="87977" y="149378"/>
                      <a:pt x="87977" y="153429"/>
                      <a:pt x="83820" y="157479"/>
                    </a:cubicBezTo>
                    <a:lnTo>
                      <a:pt x="128791" y="180676"/>
                    </a:lnTo>
                    <a:lnTo>
                      <a:pt x="123786" y="188688"/>
                    </a:lnTo>
                    <a:cubicBezTo>
                      <a:pt x="107954" y="223713"/>
                      <a:pt x="108761" y="259945"/>
                      <a:pt x="121668" y="293762"/>
                    </a:cubicBezTo>
                    <a:cubicBezTo>
                      <a:pt x="134575" y="334557"/>
                      <a:pt x="168994" y="356029"/>
                      <a:pt x="207715" y="371059"/>
                    </a:cubicBezTo>
                    <a:cubicBezTo>
                      <a:pt x="244285" y="383941"/>
                      <a:pt x="278704" y="381794"/>
                      <a:pt x="308820" y="364617"/>
                    </a:cubicBezTo>
                    <a:cubicBezTo>
                      <a:pt x="379809" y="323822"/>
                      <a:pt x="401321" y="242231"/>
                      <a:pt x="358298" y="175670"/>
                    </a:cubicBezTo>
                    <a:cubicBezTo>
                      <a:pt x="351844" y="164935"/>
                      <a:pt x="347542" y="152052"/>
                      <a:pt x="336786" y="137022"/>
                    </a:cubicBezTo>
                    <a:cubicBezTo>
                      <a:pt x="351844" y="141316"/>
                      <a:pt x="358298" y="145611"/>
                      <a:pt x="366902" y="149905"/>
                    </a:cubicBezTo>
                    <a:cubicBezTo>
                      <a:pt x="366902" y="147758"/>
                      <a:pt x="369054" y="147758"/>
                      <a:pt x="369054" y="145611"/>
                    </a:cubicBezTo>
                    <a:cubicBezTo>
                      <a:pt x="334635" y="126287"/>
                      <a:pt x="302367" y="104815"/>
                      <a:pt x="267948" y="85491"/>
                    </a:cubicBezTo>
                    <a:close/>
                    <a:moveTo>
                      <a:pt x="213202" y="592"/>
                    </a:moveTo>
                    <a:cubicBezTo>
                      <a:pt x="217778" y="1932"/>
                      <a:pt x="221547" y="5685"/>
                      <a:pt x="224777" y="13191"/>
                    </a:cubicBezTo>
                    <a:cubicBezTo>
                      <a:pt x="233391" y="30347"/>
                      <a:pt x="263540" y="32492"/>
                      <a:pt x="274307" y="13191"/>
                    </a:cubicBezTo>
                    <a:cubicBezTo>
                      <a:pt x="280767" y="324"/>
                      <a:pt x="287228" y="-1821"/>
                      <a:pt x="300149" y="4613"/>
                    </a:cubicBezTo>
                    <a:cubicBezTo>
                      <a:pt x="306609" y="8902"/>
                      <a:pt x="313070" y="8902"/>
                      <a:pt x="319530" y="8902"/>
                    </a:cubicBezTo>
                    <a:cubicBezTo>
                      <a:pt x="334604" y="13191"/>
                      <a:pt x="345372" y="15335"/>
                      <a:pt x="341065" y="36781"/>
                    </a:cubicBezTo>
                    <a:cubicBezTo>
                      <a:pt x="338911" y="49648"/>
                      <a:pt x="364753" y="64659"/>
                      <a:pt x="381981" y="58226"/>
                    </a:cubicBezTo>
                    <a:cubicBezTo>
                      <a:pt x="401362" y="51792"/>
                      <a:pt x="409976" y="60370"/>
                      <a:pt x="420743" y="73237"/>
                    </a:cubicBezTo>
                    <a:cubicBezTo>
                      <a:pt x="429357" y="86104"/>
                      <a:pt x="446585" y="94683"/>
                      <a:pt x="431511" y="118272"/>
                    </a:cubicBezTo>
                    <a:cubicBezTo>
                      <a:pt x="420743" y="135428"/>
                      <a:pt x="437971" y="152585"/>
                      <a:pt x="459506" y="154729"/>
                    </a:cubicBezTo>
                    <a:cubicBezTo>
                      <a:pt x="483194" y="156874"/>
                      <a:pt x="481041" y="180463"/>
                      <a:pt x="485348" y="193330"/>
                    </a:cubicBezTo>
                    <a:cubicBezTo>
                      <a:pt x="489655" y="204053"/>
                      <a:pt x="489655" y="216920"/>
                      <a:pt x="474580" y="223354"/>
                    </a:cubicBezTo>
                    <a:cubicBezTo>
                      <a:pt x="457353" y="231932"/>
                      <a:pt x="455199" y="261955"/>
                      <a:pt x="470273" y="270533"/>
                    </a:cubicBezTo>
                    <a:cubicBezTo>
                      <a:pt x="478887" y="279111"/>
                      <a:pt x="491808" y="285545"/>
                      <a:pt x="485348" y="300556"/>
                    </a:cubicBezTo>
                    <a:cubicBezTo>
                      <a:pt x="476734" y="317712"/>
                      <a:pt x="474580" y="341302"/>
                      <a:pt x="448739" y="343447"/>
                    </a:cubicBezTo>
                    <a:cubicBezTo>
                      <a:pt x="425050" y="345591"/>
                      <a:pt x="418590" y="362747"/>
                      <a:pt x="427204" y="384192"/>
                    </a:cubicBezTo>
                    <a:cubicBezTo>
                      <a:pt x="431511" y="388481"/>
                      <a:pt x="431511" y="399204"/>
                      <a:pt x="427204" y="403493"/>
                    </a:cubicBezTo>
                    <a:cubicBezTo>
                      <a:pt x="418590" y="414216"/>
                      <a:pt x="407823" y="424938"/>
                      <a:pt x="397055" y="433516"/>
                    </a:cubicBezTo>
                    <a:cubicBezTo>
                      <a:pt x="392748" y="437805"/>
                      <a:pt x="386288" y="435661"/>
                      <a:pt x="379827" y="433516"/>
                    </a:cubicBezTo>
                    <a:cubicBezTo>
                      <a:pt x="347525" y="422794"/>
                      <a:pt x="338911" y="429227"/>
                      <a:pt x="332451" y="461395"/>
                    </a:cubicBezTo>
                    <a:cubicBezTo>
                      <a:pt x="332451" y="467829"/>
                      <a:pt x="325990" y="472118"/>
                      <a:pt x="321683" y="474262"/>
                    </a:cubicBezTo>
                    <a:cubicBezTo>
                      <a:pt x="310916" y="478551"/>
                      <a:pt x="300149" y="480696"/>
                      <a:pt x="289381" y="482840"/>
                    </a:cubicBezTo>
                    <a:cubicBezTo>
                      <a:pt x="276460" y="487129"/>
                      <a:pt x="270000" y="482840"/>
                      <a:pt x="263540" y="469973"/>
                    </a:cubicBezTo>
                    <a:cubicBezTo>
                      <a:pt x="254926" y="450672"/>
                      <a:pt x="231237" y="450672"/>
                      <a:pt x="218317" y="465684"/>
                    </a:cubicBezTo>
                    <a:cubicBezTo>
                      <a:pt x="205396" y="482840"/>
                      <a:pt x="186014" y="484985"/>
                      <a:pt x="158019" y="469973"/>
                    </a:cubicBezTo>
                    <a:cubicBezTo>
                      <a:pt x="138638" y="461395"/>
                      <a:pt x="147252" y="446383"/>
                      <a:pt x="151559" y="431372"/>
                    </a:cubicBezTo>
                    <a:cubicBezTo>
                      <a:pt x="136484" y="416360"/>
                      <a:pt x="121410" y="409927"/>
                      <a:pt x="106336" y="422794"/>
                    </a:cubicBezTo>
                    <a:cubicBezTo>
                      <a:pt x="89108" y="431372"/>
                      <a:pt x="78340" y="427083"/>
                      <a:pt x="67573" y="414216"/>
                    </a:cubicBezTo>
                    <a:cubicBezTo>
                      <a:pt x="58959" y="401349"/>
                      <a:pt x="41731" y="390626"/>
                      <a:pt x="56806" y="369181"/>
                    </a:cubicBezTo>
                    <a:cubicBezTo>
                      <a:pt x="67573" y="352025"/>
                      <a:pt x="54652" y="332724"/>
                      <a:pt x="33117" y="332724"/>
                    </a:cubicBezTo>
                    <a:cubicBezTo>
                      <a:pt x="20196" y="330579"/>
                      <a:pt x="11582" y="326290"/>
                      <a:pt x="9429" y="313423"/>
                    </a:cubicBezTo>
                    <a:cubicBezTo>
                      <a:pt x="7276" y="304845"/>
                      <a:pt x="5122" y="296267"/>
                      <a:pt x="2969" y="289834"/>
                    </a:cubicBezTo>
                    <a:cubicBezTo>
                      <a:pt x="-3492" y="276967"/>
                      <a:pt x="815" y="266244"/>
                      <a:pt x="13736" y="261955"/>
                    </a:cubicBezTo>
                    <a:cubicBezTo>
                      <a:pt x="33117" y="255521"/>
                      <a:pt x="28810" y="242654"/>
                      <a:pt x="24503" y="229787"/>
                    </a:cubicBezTo>
                    <a:cubicBezTo>
                      <a:pt x="22350" y="223354"/>
                      <a:pt x="18043" y="219065"/>
                      <a:pt x="15889" y="214776"/>
                    </a:cubicBezTo>
                    <a:cubicBezTo>
                      <a:pt x="2969" y="199764"/>
                      <a:pt x="5122" y="163307"/>
                      <a:pt x="18043" y="148295"/>
                    </a:cubicBezTo>
                    <a:cubicBezTo>
                      <a:pt x="20196" y="146151"/>
                      <a:pt x="26657" y="144006"/>
                      <a:pt x="28810" y="144006"/>
                    </a:cubicBezTo>
                    <a:cubicBezTo>
                      <a:pt x="48192" y="146151"/>
                      <a:pt x="58959" y="139717"/>
                      <a:pt x="63266" y="122561"/>
                    </a:cubicBezTo>
                    <a:cubicBezTo>
                      <a:pt x="63266" y="116128"/>
                      <a:pt x="65420" y="107550"/>
                      <a:pt x="61113" y="103261"/>
                    </a:cubicBezTo>
                    <a:cubicBezTo>
                      <a:pt x="54652" y="88249"/>
                      <a:pt x="58959" y="79671"/>
                      <a:pt x="69727" y="71093"/>
                    </a:cubicBezTo>
                    <a:cubicBezTo>
                      <a:pt x="84801" y="58226"/>
                      <a:pt x="97722" y="45359"/>
                      <a:pt x="121410" y="53937"/>
                    </a:cubicBezTo>
                    <a:cubicBezTo>
                      <a:pt x="142945" y="62515"/>
                      <a:pt x="158019" y="47503"/>
                      <a:pt x="155866" y="23913"/>
                    </a:cubicBezTo>
                    <a:cubicBezTo>
                      <a:pt x="155866" y="15335"/>
                      <a:pt x="158019" y="11046"/>
                      <a:pt x="168787" y="8902"/>
                    </a:cubicBezTo>
                    <a:cubicBezTo>
                      <a:pt x="177400" y="6757"/>
                      <a:pt x="188168" y="4613"/>
                      <a:pt x="196782" y="2468"/>
                    </a:cubicBezTo>
                    <a:cubicBezTo>
                      <a:pt x="203242" y="324"/>
                      <a:pt x="208626" y="-748"/>
                      <a:pt x="213202" y="592"/>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119" name="自由: 形状 42">
                <a:extLst>
                  <a:ext uri="{FF2B5EF4-FFF2-40B4-BE49-F238E27FC236}">
                    <a16:creationId xmlns:a16="http://schemas.microsoft.com/office/drawing/2014/main" id="{6E8AD0A0-4BB4-4FFF-9327-23360038D9AA}"/>
                  </a:ext>
                </a:extLst>
              </p:cNvPr>
              <p:cNvSpPr>
                <a:spLocks/>
              </p:cNvSpPr>
              <p:nvPr/>
            </p:nvSpPr>
            <p:spPr bwMode="auto">
              <a:xfrm>
                <a:off x="4638733" y="4621191"/>
                <a:ext cx="301541" cy="300060"/>
              </a:xfrm>
              <a:custGeom>
                <a:avLst/>
                <a:gdLst>
                  <a:gd name="connsiteX0" fmla="*/ 108858 w 301541"/>
                  <a:gd name="connsiteY0" fmla="*/ 14310 h 300060"/>
                  <a:gd name="connsiteX1" fmla="*/ 104517 w 301541"/>
                  <a:gd name="connsiteY1" fmla="*/ 22919 h 300060"/>
                  <a:gd name="connsiteX2" fmla="*/ 180476 w 301541"/>
                  <a:gd name="connsiteY2" fmla="*/ 68117 h 300060"/>
                  <a:gd name="connsiteX3" fmla="*/ 121879 w 301541"/>
                  <a:gd name="connsiteY3" fmla="*/ 78879 h 300060"/>
                  <a:gd name="connsiteX4" fmla="*/ 69793 w 301541"/>
                  <a:gd name="connsiteY4" fmla="*/ 145600 h 300060"/>
                  <a:gd name="connsiteX5" fmla="*/ 124050 w 301541"/>
                  <a:gd name="connsiteY5" fmla="*/ 223082 h 300060"/>
                  <a:gd name="connsiteX6" fmla="*/ 219541 w 301541"/>
                  <a:gd name="connsiteY6" fmla="*/ 197255 h 300060"/>
                  <a:gd name="connsiteX7" fmla="*/ 210860 w 301541"/>
                  <a:gd name="connsiteY7" fmla="*/ 93945 h 300060"/>
                  <a:gd name="connsiteX8" fmla="*/ 206519 w 301541"/>
                  <a:gd name="connsiteY8" fmla="*/ 72422 h 300060"/>
                  <a:gd name="connsiteX9" fmla="*/ 108858 w 301541"/>
                  <a:gd name="connsiteY9" fmla="*/ 14310 h 300060"/>
                  <a:gd name="connsiteX10" fmla="*/ 109581 w 301541"/>
                  <a:gd name="connsiteY10" fmla="*/ 1431 h 300060"/>
                  <a:gd name="connsiteX11" fmla="*/ 129227 w 301541"/>
                  <a:gd name="connsiteY11" fmla="*/ 3846 h 300060"/>
                  <a:gd name="connsiteX12" fmla="*/ 176591 w 301541"/>
                  <a:gd name="connsiteY12" fmla="*/ 3846 h 300060"/>
                  <a:gd name="connsiteX13" fmla="*/ 213190 w 301541"/>
                  <a:gd name="connsiteY13" fmla="*/ 16725 h 300060"/>
                  <a:gd name="connsiteX14" fmla="*/ 239025 w 301541"/>
                  <a:gd name="connsiteY14" fmla="*/ 31750 h 300060"/>
                  <a:gd name="connsiteX15" fmla="*/ 271319 w 301541"/>
                  <a:gd name="connsiteY15" fmla="*/ 68241 h 300060"/>
                  <a:gd name="connsiteX16" fmla="*/ 286389 w 301541"/>
                  <a:gd name="connsiteY16" fmla="*/ 96145 h 300060"/>
                  <a:gd name="connsiteX17" fmla="*/ 299307 w 301541"/>
                  <a:gd name="connsiteY17" fmla="*/ 109024 h 300060"/>
                  <a:gd name="connsiteX18" fmla="*/ 297154 w 301541"/>
                  <a:gd name="connsiteY18" fmla="*/ 139074 h 300060"/>
                  <a:gd name="connsiteX19" fmla="*/ 295001 w 301541"/>
                  <a:gd name="connsiteY19" fmla="*/ 166979 h 300060"/>
                  <a:gd name="connsiteX20" fmla="*/ 277777 w 301541"/>
                  <a:gd name="connsiteY20" fmla="*/ 214201 h 300060"/>
                  <a:gd name="connsiteX21" fmla="*/ 267013 w 301541"/>
                  <a:gd name="connsiteY21" fmla="*/ 235666 h 300060"/>
                  <a:gd name="connsiteX22" fmla="*/ 236872 w 301541"/>
                  <a:gd name="connsiteY22" fmla="*/ 270010 h 300060"/>
                  <a:gd name="connsiteX23" fmla="*/ 206731 w 301541"/>
                  <a:gd name="connsiteY23" fmla="*/ 287181 h 300060"/>
                  <a:gd name="connsiteX24" fmla="*/ 176591 w 301541"/>
                  <a:gd name="connsiteY24" fmla="*/ 300060 h 300060"/>
                  <a:gd name="connsiteX25" fmla="*/ 163673 w 301541"/>
                  <a:gd name="connsiteY25" fmla="*/ 287181 h 300060"/>
                  <a:gd name="connsiteX26" fmla="*/ 150756 w 301541"/>
                  <a:gd name="connsiteY26" fmla="*/ 282888 h 300060"/>
                  <a:gd name="connsiteX27" fmla="*/ 124921 w 301541"/>
                  <a:gd name="connsiteY27" fmla="*/ 300060 h 300060"/>
                  <a:gd name="connsiteX28" fmla="*/ 103392 w 301541"/>
                  <a:gd name="connsiteY28" fmla="*/ 295767 h 300060"/>
                  <a:gd name="connsiteX29" fmla="*/ 88321 w 301541"/>
                  <a:gd name="connsiteY29" fmla="*/ 278595 h 300060"/>
                  <a:gd name="connsiteX30" fmla="*/ 68945 w 301541"/>
                  <a:gd name="connsiteY30" fmla="*/ 263570 h 300060"/>
                  <a:gd name="connsiteX31" fmla="*/ 32346 w 301541"/>
                  <a:gd name="connsiteY31" fmla="*/ 231373 h 300060"/>
                  <a:gd name="connsiteX32" fmla="*/ 28040 w 301541"/>
                  <a:gd name="connsiteY32" fmla="*/ 199176 h 300060"/>
                  <a:gd name="connsiteX33" fmla="*/ 6511 w 301541"/>
                  <a:gd name="connsiteY33" fmla="*/ 199176 h 300060"/>
                  <a:gd name="connsiteX34" fmla="*/ 4358 w 301541"/>
                  <a:gd name="connsiteY34" fmla="*/ 166979 h 300060"/>
                  <a:gd name="connsiteX35" fmla="*/ 4358 w 301541"/>
                  <a:gd name="connsiteY35" fmla="*/ 126195 h 300060"/>
                  <a:gd name="connsiteX36" fmla="*/ 19428 w 301541"/>
                  <a:gd name="connsiteY36" fmla="*/ 85412 h 300060"/>
                  <a:gd name="connsiteX37" fmla="*/ 36651 w 301541"/>
                  <a:gd name="connsiteY37" fmla="*/ 61801 h 300060"/>
                  <a:gd name="connsiteX38" fmla="*/ 62486 w 301541"/>
                  <a:gd name="connsiteY38" fmla="*/ 36043 h 300060"/>
                  <a:gd name="connsiteX39" fmla="*/ 94780 w 301541"/>
                  <a:gd name="connsiteY39" fmla="*/ 16725 h 300060"/>
                  <a:gd name="connsiteX40" fmla="*/ 109581 w 301541"/>
                  <a:gd name="connsiteY40" fmla="*/ 1431 h 30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01541" h="300060">
                    <a:moveTo>
                      <a:pt x="108858" y="14310"/>
                    </a:moveTo>
                    <a:cubicBezTo>
                      <a:pt x="106688" y="16463"/>
                      <a:pt x="104517" y="18615"/>
                      <a:pt x="104517" y="22919"/>
                    </a:cubicBezTo>
                    <a:cubicBezTo>
                      <a:pt x="128390" y="37985"/>
                      <a:pt x="154433" y="53051"/>
                      <a:pt x="180476" y="68117"/>
                    </a:cubicBezTo>
                    <a:cubicBezTo>
                      <a:pt x="158774" y="72422"/>
                      <a:pt x="139241" y="72422"/>
                      <a:pt x="121879" y="78879"/>
                    </a:cubicBezTo>
                    <a:cubicBezTo>
                      <a:pt x="91496" y="89640"/>
                      <a:pt x="69793" y="119772"/>
                      <a:pt x="69793" y="145600"/>
                    </a:cubicBezTo>
                    <a:cubicBezTo>
                      <a:pt x="71964" y="184341"/>
                      <a:pt x="89326" y="210168"/>
                      <a:pt x="124050" y="223082"/>
                    </a:cubicBezTo>
                    <a:cubicBezTo>
                      <a:pt x="165284" y="238148"/>
                      <a:pt x="200008" y="229539"/>
                      <a:pt x="219541" y="197255"/>
                    </a:cubicBezTo>
                    <a:cubicBezTo>
                      <a:pt x="239073" y="164970"/>
                      <a:pt x="241243" y="128382"/>
                      <a:pt x="210860" y="93945"/>
                    </a:cubicBezTo>
                    <a:cubicBezTo>
                      <a:pt x="208689" y="89640"/>
                      <a:pt x="208689" y="83183"/>
                      <a:pt x="206519" y="72422"/>
                    </a:cubicBezTo>
                    <a:cubicBezTo>
                      <a:pt x="176136" y="55204"/>
                      <a:pt x="145752" y="29376"/>
                      <a:pt x="108858" y="14310"/>
                    </a:cubicBezTo>
                    <a:close/>
                    <a:moveTo>
                      <a:pt x="109581" y="1431"/>
                    </a:moveTo>
                    <a:cubicBezTo>
                      <a:pt x="115233" y="-983"/>
                      <a:pt x="121692" y="-447"/>
                      <a:pt x="129227" y="3846"/>
                    </a:cubicBezTo>
                    <a:cubicBezTo>
                      <a:pt x="146450" y="12432"/>
                      <a:pt x="159367" y="16725"/>
                      <a:pt x="176591" y="3846"/>
                    </a:cubicBezTo>
                    <a:cubicBezTo>
                      <a:pt x="183049" y="-447"/>
                      <a:pt x="208884" y="8139"/>
                      <a:pt x="213190" y="16725"/>
                    </a:cubicBezTo>
                    <a:cubicBezTo>
                      <a:pt x="219649" y="31750"/>
                      <a:pt x="226108" y="31750"/>
                      <a:pt x="239025" y="31750"/>
                    </a:cubicBezTo>
                    <a:cubicBezTo>
                      <a:pt x="258401" y="31750"/>
                      <a:pt x="273472" y="51069"/>
                      <a:pt x="271319" y="68241"/>
                    </a:cubicBezTo>
                    <a:cubicBezTo>
                      <a:pt x="269166" y="83266"/>
                      <a:pt x="269166" y="91852"/>
                      <a:pt x="286389" y="96145"/>
                    </a:cubicBezTo>
                    <a:cubicBezTo>
                      <a:pt x="290695" y="98291"/>
                      <a:pt x="299307" y="104731"/>
                      <a:pt x="299307" y="109024"/>
                    </a:cubicBezTo>
                    <a:cubicBezTo>
                      <a:pt x="301460" y="117610"/>
                      <a:pt x="303612" y="132635"/>
                      <a:pt x="297154" y="139074"/>
                    </a:cubicBezTo>
                    <a:cubicBezTo>
                      <a:pt x="286389" y="149807"/>
                      <a:pt x="288542" y="156246"/>
                      <a:pt x="295001" y="166979"/>
                    </a:cubicBezTo>
                    <a:cubicBezTo>
                      <a:pt x="307918" y="190590"/>
                      <a:pt x="301460" y="203469"/>
                      <a:pt x="277777" y="214201"/>
                    </a:cubicBezTo>
                    <a:cubicBezTo>
                      <a:pt x="271319" y="216348"/>
                      <a:pt x="267013" y="229226"/>
                      <a:pt x="267013" y="235666"/>
                    </a:cubicBezTo>
                    <a:cubicBezTo>
                      <a:pt x="271319" y="252838"/>
                      <a:pt x="254095" y="274302"/>
                      <a:pt x="236872" y="270010"/>
                    </a:cubicBezTo>
                    <a:cubicBezTo>
                      <a:pt x="219649" y="267863"/>
                      <a:pt x="213190" y="272156"/>
                      <a:pt x="206731" y="287181"/>
                    </a:cubicBezTo>
                    <a:cubicBezTo>
                      <a:pt x="202426" y="293621"/>
                      <a:pt x="187355" y="297914"/>
                      <a:pt x="176591" y="300060"/>
                    </a:cubicBezTo>
                    <a:cubicBezTo>
                      <a:pt x="172285" y="300060"/>
                      <a:pt x="167979" y="291474"/>
                      <a:pt x="163673" y="287181"/>
                    </a:cubicBezTo>
                    <a:cubicBezTo>
                      <a:pt x="159367" y="285035"/>
                      <a:pt x="155062" y="282888"/>
                      <a:pt x="150756" y="282888"/>
                    </a:cubicBezTo>
                    <a:cubicBezTo>
                      <a:pt x="142144" y="287181"/>
                      <a:pt x="135685" y="293621"/>
                      <a:pt x="124921" y="300060"/>
                    </a:cubicBezTo>
                    <a:cubicBezTo>
                      <a:pt x="120615" y="300060"/>
                      <a:pt x="109850" y="300060"/>
                      <a:pt x="103392" y="295767"/>
                    </a:cubicBezTo>
                    <a:cubicBezTo>
                      <a:pt x="96933" y="291474"/>
                      <a:pt x="94780" y="282888"/>
                      <a:pt x="88321" y="278595"/>
                    </a:cubicBezTo>
                    <a:cubicBezTo>
                      <a:pt x="81863" y="272156"/>
                      <a:pt x="75404" y="263570"/>
                      <a:pt x="68945" y="263570"/>
                    </a:cubicBezTo>
                    <a:cubicBezTo>
                      <a:pt x="43110" y="263570"/>
                      <a:pt x="34499" y="254984"/>
                      <a:pt x="32346" y="231373"/>
                    </a:cubicBezTo>
                    <a:cubicBezTo>
                      <a:pt x="32346" y="220641"/>
                      <a:pt x="30193" y="209908"/>
                      <a:pt x="28040" y="199176"/>
                    </a:cubicBezTo>
                    <a:cubicBezTo>
                      <a:pt x="17275" y="199176"/>
                      <a:pt x="8664" y="201322"/>
                      <a:pt x="6511" y="199176"/>
                    </a:cubicBezTo>
                    <a:cubicBezTo>
                      <a:pt x="4358" y="188443"/>
                      <a:pt x="52" y="173418"/>
                      <a:pt x="4358" y="166979"/>
                    </a:cubicBezTo>
                    <a:cubicBezTo>
                      <a:pt x="17275" y="151953"/>
                      <a:pt x="19428" y="141221"/>
                      <a:pt x="4358" y="126195"/>
                    </a:cubicBezTo>
                    <a:cubicBezTo>
                      <a:pt x="-6407" y="115463"/>
                      <a:pt x="4358" y="87559"/>
                      <a:pt x="19428" y="85412"/>
                    </a:cubicBezTo>
                    <a:cubicBezTo>
                      <a:pt x="36651" y="85412"/>
                      <a:pt x="38804" y="74680"/>
                      <a:pt x="36651" y="61801"/>
                    </a:cubicBezTo>
                    <a:cubicBezTo>
                      <a:pt x="34499" y="42483"/>
                      <a:pt x="45263" y="33897"/>
                      <a:pt x="62486" y="36043"/>
                    </a:cubicBezTo>
                    <a:cubicBezTo>
                      <a:pt x="79710" y="38190"/>
                      <a:pt x="88321" y="31750"/>
                      <a:pt x="94780" y="16725"/>
                    </a:cubicBezTo>
                    <a:cubicBezTo>
                      <a:pt x="99086" y="9213"/>
                      <a:pt x="103930" y="3846"/>
                      <a:pt x="109581" y="1431"/>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120" name="自由: 形状 43">
                <a:extLst>
                  <a:ext uri="{FF2B5EF4-FFF2-40B4-BE49-F238E27FC236}">
                    <a16:creationId xmlns:a16="http://schemas.microsoft.com/office/drawing/2014/main" id="{3B9E44D6-7FF2-4D49-B79D-BE1011E3FA46}"/>
                  </a:ext>
                </a:extLst>
              </p:cNvPr>
              <p:cNvSpPr>
                <a:spLocks/>
              </p:cNvSpPr>
              <p:nvPr/>
            </p:nvSpPr>
            <p:spPr bwMode="auto">
              <a:xfrm>
                <a:off x="4603751" y="4497388"/>
                <a:ext cx="142875" cy="138113"/>
              </a:xfrm>
              <a:custGeom>
                <a:avLst/>
                <a:gdLst>
                  <a:gd name="connsiteX0" fmla="*/ 92252 w 142875"/>
                  <a:gd name="connsiteY0" fmla="*/ 33338 h 138113"/>
                  <a:gd name="connsiteX1" fmla="*/ 68483 w 142875"/>
                  <a:gd name="connsiteY1" fmla="*/ 35470 h 138113"/>
                  <a:gd name="connsiteX2" fmla="*/ 33911 w 142875"/>
                  <a:gd name="connsiteY2" fmla="*/ 73842 h 138113"/>
                  <a:gd name="connsiteX3" fmla="*/ 74966 w 142875"/>
                  <a:gd name="connsiteY3" fmla="*/ 107951 h 138113"/>
                  <a:gd name="connsiteX4" fmla="*/ 105217 w 142875"/>
                  <a:gd name="connsiteY4" fmla="*/ 69579 h 138113"/>
                  <a:gd name="connsiteX5" fmla="*/ 92252 w 142875"/>
                  <a:gd name="connsiteY5" fmla="*/ 33338 h 138113"/>
                  <a:gd name="connsiteX6" fmla="*/ 58449 w 142875"/>
                  <a:gd name="connsiteY6" fmla="*/ 0 h 138113"/>
                  <a:gd name="connsiteX7" fmla="*/ 119063 w 142875"/>
                  <a:gd name="connsiteY7" fmla="*/ 19422 h 138113"/>
                  <a:gd name="connsiteX8" fmla="*/ 142875 w 142875"/>
                  <a:gd name="connsiteY8" fmla="*/ 58267 h 138113"/>
                  <a:gd name="connsiteX9" fmla="*/ 84426 w 142875"/>
                  <a:gd name="connsiteY9" fmla="*/ 138113 h 138113"/>
                  <a:gd name="connsiteX10" fmla="*/ 0 w 142875"/>
                  <a:gd name="connsiteY10" fmla="*/ 84163 h 138113"/>
                  <a:gd name="connsiteX11" fmla="*/ 8659 w 142875"/>
                  <a:gd name="connsiteY11" fmla="*/ 43161 h 138113"/>
                  <a:gd name="connsiteX12" fmla="*/ 58449 w 142875"/>
                  <a:gd name="connsiteY12" fmla="*/ 0 h 13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875" h="138113">
                    <a:moveTo>
                      <a:pt x="92252" y="33338"/>
                    </a:moveTo>
                    <a:cubicBezTo>
                      <a:pt x="81448" y="33338"/>
                      <a:pt x="74966" y="35470"/>
                      <a:pt x="68483" y="35470"/>
                    </a:cubicBezTo>
                    <a:cubicBezTo>
                      <a:pt x="46876" y="39734"/>
                      <a:pt x="31750" y="54656"/>
                      <a:pt x="33911" y="73842"/>
                    </a:cubicBezTo>
                    <a:cubicBezTo>
                      <a:pt x="36072" y="93029"/>
                      <a:pt x="53358" y="107951"/>
                      <a:pt x="74966" y="107951"/>
                    </a:cubicBezTo>
                    <a:cubicBezTo>
                      <a:pt x="92252" y="107951"/>
                      <a:pt x="109538" y="88765"/>
                      <a:pt x="105217" y="69579"/>
                    </a:cubicBezTo>
                    <a:cubicBezTo>
                      <a:pt x="105217" y="56788"/>
                      <a:pt x="96574" y="46129"/>
                      <a:pt x="92252" y="33338"/>
                    </a:cubicBezTo>
                    <a:close/>
                    <a:moveTo>
                      <a:pt x="58449" y="0"/>
                    </a:moveTo>
                    <a:cubicBezTo>
                      <a:pt x="80097" y="2158"/>
                      <a:pt x="101745" y="4316"/>
                      <a:pt x="119063" y="19422"/>
                    </a:cubicBezTo>
                    <a:cubicBezTo>
                      <a:pt x="129887" y="30212"/>
                      <a:pt x="134216" y="45319"/>
                      <a:pt x="142875" y="58267"/>
                    </a:cubicBezTo>
                    <a:cubicBezTo>
                      <a:pt x="142875" y="92795"/>
                      <a:pt x="110404" y="138113"/>
                      <a:pt x="84426" y="138113"/>
                    </a:cubicBezTo>
                    <a:cubicBezTo>
                      <a:pt x="47625" y="138113"/>
                      <a:pt x="2165" y="110059"/>
                      <a:pt x="0" y="84163"/>
                    </a:cubicBezTo>
                    <a:cubicBezTo>
                      <a:pt x="0" y="69057"/>
                      <a:pt x="0" y="51793"/>
                      <a:pt x="8659" y="43161"/>
                    </a:cubicBezTo>
                    <a:cubicBezTo>
                      <a:pt x="30307" y="15106"/>
                      <a:pt x="51955" y="0"/>
                      <a:pt x="58449" y="0"/>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grpSp>
        <p:grpSp>
          <p:nvGrpSpPr>
            <p:cNvPr id="14" name="PA_组合 44">
              <a:extLst>
                <a:ext uri="{FF2B5EF4-FFF2-40B4-BE49-F238E27FC236}">
                  <a16:creationId xmlns:a16="http://schemas.microsoft.com/office/drawing/2014/main" id="{FCB68921-AA0F-441E-999D-B757D59D2D9C}"/>
                </a:ext>
              </a:extLst>
            </p:cNvPr>
            <p:cNvGrpSpPr/>
            <p:nvPr>
              <p:custDataLst>
                <p:tags r:id="rId8"/>
              </p:custDataLst>
            </p:nvPr>
          </p:nvGrpSpPr>
          <p:grpSpPr>
            <a:xfrm>
              <a:off x="17445823" y="8890346"/>
              <a:ext cx="1102920" cy="309133"/>
              <a:chOff x="6140451" y="4016376"/>
              <a:chExt cx="668338" cy="187325"/>
            </a:xfrm>
            <a:grpFill/>
          </p:grpSpPr>
          <p:sp>
            <p:nvSpPr>
              <p:cNvPr id="114" name="chenying0907 66">
                <a:extLst>
                  <a:ext uri="{FF2B5EF4-FFF2-40B4-BE49-F238E27FC236}">
                    <a16:creationId xmlns:a16="http://schemas.microsoft.com/office/drawing/2014/main" id="{97558D0A-E460-4BA9-809F-E89DD3CD7949}"/>
                  </a:ext>
                </a:extLst>
              </p:cNvPr>
              <p:cNvSpPr>
                <a:spLocks/>
              </p:cNvSpPr>
              <p:nvPr/>
            </p:nvSpPr>
            <p:spPr bwMode="auto">
              <a:xfrm>
                <a:off x="6632576" y="4016376"/>
                <a:ext cx="176213" cy="169863"/>
              </a:xfrm>
              <a:custGeom>
                <a:avLst/>
                <a:gdLst>
                  <a:gd name="T0" fmla="*/ 11 w 82"/>
                  <a:gd name="T1" fmla="*/ 0 h 79"/>
                  <a:gd name="T2" fmla="*/ 38 w 82"/>
                  <a:gd name="T3" fmla="*/ 28 h 79"/>
                  <a:gd name="T4" fmla="*/ 46 w 82"/>
                  <a:gd name="T5" fmla="*/ 11 h 79"/>
                  <a:gd name="T6" fmla="*/ 69 w 82"/>
                  <a:gd name="T7" fmla="*/ 1 h 79"/>
                  <a:gd name="T8" fmla="*/ 72 w 82"/>
                  <a:gd name="T9" fmla="*/ 8 h 79"/>
                  <a:gd name="T10" fmla="*/ 82 w 82"/>
                  <a:gd name="T11" fmla="*/ 1 h 79"/>
                  <a:gd name="T12" fmla="*/ 81 w 82"/>
                  <a:gd name="T13" fmla="*/ 13 h 79"/>
                  <a:gd name="T14" fmla="*/ 80 w 82"/>
                  <a:gd name="T15" fmla="*/ 31 h 79"/>
                  <a:gd name="T16" fmla="*/ 73 w 82"/>
                  <a:gd name="T17" fmla="*/ 73 h 79"/>
                  <a:gd name="T18" fmla="*/ 68 w 82"/>
                  <a:gd name="T19" fmla="*/ 76 h 79"/>
                  <a:gd name="T20" fmla="*/ 64 w 82"/>
                  <a:gd name="T21" fmla="*/ 72 h 79"/>
                  <a:gd name="T22" fmla="*/ 64 w 82"/>
                  <a:gd name="T23" fmla="*/ 36 h 79"/>
                  <a:gd name="T24" fmla="*/ 64 w 82"/>
                  <a:gd name="T25" fmla="*/ 22 h 79"/>
                  <a:gd name="T26" fmla="*/ 61 w 82"/>
                  <a:gd name="T27" fmla="*/ 21 h 79"/>
                  <a:gd name="T28" fmla="*/ 46 w 82"/>
                  <a:gd name="T29" fmla="*/ 41 h 79"/>
                  <a:gd name="T30" fmla="*/ 30 w 82"/>
                  <a:gd name="T31" fmla="*/ 44 h 79"/>
                  <a:gd name="T32" fmla="*/ 19 w 82"/>
                  <a:gd name="T33" fmla="*/ 36 h 79"/>
                  <a:gd name="T34" fmla="*/ 18 w 82"/>
                  <a:gd name="T35" fmla="*/ 43 h 79"/>
                  <a:gd name="T36" fmla="*/ 18 w 82"/>
                  <a:gd name="T37" fmla="*/ 69 h 79"/>
                  <a:gd name="T38" fmla="*/ 11 w 82"/>
                  <a:gd name="T39" fmla="*/ 79 h 79"/>
                  <a:gd name="T40" fmla="*/ 1 w 82"/>
                  <a:gd name="T41" fmla="*/ 68 h 79"/>
                  <a:gd name="T42" fmla="*/ 2 w 82"/>
                  <a:gd name="T43" fmla="*/ 44 h 79"/>
                  <a:gd name="T44" fmla="*/ 11 w 82"/>
                  <a:gd name="T4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2" h="79">
                    <a:moveTo>
                      <a:pt x="11" y="0"/>
                    </a:moveTo>
                    <a:cubicBezTo>
                      <a:pt x="26" y="5"/>
                      <a:pt x="28" y="20"/>
                      <a:pt x="38" y="28"/>
                    </a:cubicBezTo>
                    <a:cubicBezTo>
                      <a:pt x="40" y="22"/>
                      <a:pt x="43" y="17"/>
                      <a:pt x="46" y="11"/>
                    </a:cubicBezTo>
                    <a:cubicBezTo>
                      <a:pt x="58" y="19"/>
                      <a:pt x="60" y="3"/>
                      <a:pt x="69" y="1"/>
                    </a:cubicBezTo>
                    <a:cubicBezTo>
                      <a:pt x="70" y="4"/>
                      <a:pt x="71" y="7"/>
                      <a:pt x="72" y="8"/>
                    </a:cubicBezTo>
                    <a:cubicBezTo>
                      <a:pt x="75" y="6"/>
                      <a:pt x="79" y="3"/>
                      <a:pt x="82" y="1"/>
                    </a:cubicBezTo>
                    <a:cubicBezTo>
                      <a:pt x="82" y="5"/>
                      <a:pt x="82" y="9"/>
                      <a:pt x="81" y="13"/>
                    </a:cubicBezTo>
                    <a:cubicBezTo>
                      <a:pt x="81" y="19"/>
                      <a:pt x="79" y="25"/>
                      <a:pt x="80" y="31"/>
                    </a:cubicBezTo>
                    <a:cubicBezTo>
                      <a:pt x="81" y="46"/>
                      <a:pt x="76" y="59"/>
                      <a:pt x="73" y="73"/>
                    </a:cubicBezTo>
                    <a:cubicBezTo>
                      <a:pt x="72" y="74"/>
                      <a:pt x="69" y="76"/>
                      <a:pt x="68" y="76"/>
                    </a:cubicBezTo>
                    <a:cubicBezTo>
                      <a:pt x="66" y="76"/>
                      <a:pt x="64" y="73"/>
                      <a:pt x="64" y="72"/>
                    </a:cubicBezTo>
                    <a:cubicBezTo>
                      <a:pt x="64" y="60"/>
                      <a:pt x="64" y="48"/>
                      <a:pt x="64" y="36"/>
                    </a:cubicBezTo>
                    <a:cubicBezTo>
                      <a:pt x="63" y="31"/>
                      <a:pt x="64" y="27"/>
                      <a:pt x="64" y="22"/>
                    </a:cubicBezTo>
                    <a:cubicBezTo>
                      <a:pt x="63" y="22"/>
                      <a:pt x="62" y="21"/>
                      <a:pt x="61" y="21"/>
                    </a:cubicBezTo>
                    <a:cubicBezTo>
                      <a:pt x="56" y="27"/>
                      <a:pt x="50" y="34"/>
                      <a:pt x="46" y="41"/>
                    </a:cubicBezTo>
                    <a:cubicBezTo>
                      <a:pt x="40" y="53"/>
                      <a:pt x="38" y="49"/>
                      <a:pt x="30" y="44"/>
                    </a:cubicBezTo>
                    <a:cubicBezTo>
                      <a:pt x="26" y="42"/>
                      <a:pt x="23" y="39"/>
                      <a:pt x="19" y="36"/>
                    </a:cubicBezTo>
                    <a:cubicBezTo>
                      <a:pt x="19" y="40"/>
                      <a:pt x="18" y="41"/>
                      <a:pt x="18" y="43"/>
                    </a:cubicBezTo>
                    <a:cubicBezTo>
                      <a:pt x="18" y="52"/>
                      <a:pt x="19" y="61"/>
                      <a:pt x="18" y="69"/>
                    </a:cubicBezTo>
                    <a:cubicBezTo>
                      <a:pt x="18" y="73"/>
                      <a:pt x="13" y="76"/>
                      <a:pt x="11" y="79"/>
                    </a:cubicBezTo>
                    <a:cubicBezTo>
                      <a:pt x="7" y="76"/>
                      <a:pt x="2" y="72"/>
                      <a:pt x="1" y="68"/>
                    </a:cubicBezTo>
                    <a:cubicBezTo>
                      <a:pt x="0" y="61"/>
                      <a:pt x="0" y="52"/>
                      <a:pt x="2" y="44"/>
                    </a:cubicBezTo>
                    <a:cubicBezTo>
                      <a:pt x="4" y="30"/>
                      <a:pt x="8" y="15"/>
                      <a:pt x="11"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15" name="chenying0907 73">
                <a:extLst>
                  <a:ext uri="{FF2B5EF4-FFF2-40B4-BE49-F238E27FC236}">
                    <a16:creationId xmlns:a16="http://schemas.microsoft.com/office/drawing/2014/main" id="{DA49F79D-4C69-4630-BB75-5684D3FE3D30}"/>
                  </a:ext>
                </a:extLst>
              </p:cNvPr>
              <p:cNvSpPr>
                <a:spLocks noEditPoints="1"/>
              </p:cNvSpPr>
              <p:nvPr/>
            </p:nvSpPr>
            <p:spPr bwMode="auto">
              <a:xfrm>
                <a:off x="6446838" y="4041776"/>
                <a:ext cx="180975" cy="161925"/>
              </a:xfrm>
              <a:custGeom>
                <a:avLst/>
                <a:gdLst>
                  <a:gd name="T0" fmla="*/ 14 w 84"/>
                  <a:gd name="T1" fmla="*/ 70 h 75"/>
                  <a:gd name="T2" fmla="*/ 19 w 84"/>
                  <a:gd name="T3" fmla="*/ 58 h 75"/>
                  <a:gd name="T4" fmla="*/ 18 w 84"/>
                  <a:gd name="T5" fmla="*/ 57 h 75"/>
                  <a:gd name="T6" fmla="*/ 4 w 84"/>
                  <a:gd name="T7" fmla="*/ 75 h 75"/>
                  <a:gd name="T8" fmla="*/ 0 w 84"/>
                  <a:gd name="T9" fmla="*/ 72 h 75"/>
                  <a:gd name="T10" fmla="*/ 1 w 84"/>
                  <a:gd name="T11" fmla="*/ 64 h 75"/>
                  <a:gd name="T12" fmla="*/ 41 w 84"/>
                  <a:gd name="T13" fmla="*/ 10 h 75"/>
                  <a:gd name="T14" fmla="*/ 51 w 84"/>
                  <a:gd name="T15" fmla="*/ 0 h 75"/>
                  <a:gd name="T16" fmla="*/ 59 w 84"/>
                  <a:gd name="T17" fmla="*/ 3 h 75"/>
                  <a:gd name="T18" fmla="*/ 74 w 84"/>
                  <a:gd name="T19" fmla="*/ 33 h 75"/>
                  <a:gd name="T20" fmla="*/ 84 w 84"/>
                  <a:gd name="T21" fmla="*/ 64 h 75"/>
                  <a:gd name="T22" fmla="*/ 84 w 84"/>
                  <a:gd name="T23" fmla="*/ 69 h 75"/>
                  <a:gd name="T24" fmla="*/ 69 w 84"/>
                  <a:gd name="T25" fmla="*/ 69 h 75"/>
                  <a:gd name="T26" fmla="*/ 65 w 84"/>
                  <a:gd name="T27" fmla="*/ 66 h 75"/>
                  <a:gd name="T28" fmla="*/ 44 w 84"/>
                  <a:gd name="T29" fmla="*/ 56 h 75"/>
                  <a:gd name="T30" fmla="*/ 27 w 84"/>
                  <a:gd name="T31" fmla="*/ 59 h 75"/>
                  <a:gd name="T32" fmla="*/ 21 w 84"/>
                  <a:gd name="T33" fmla="*/ 65 h 75"/>
                  <a:gd name="T34" fmla="*/ 17 w 84"/>
                  <a:gd name="T35" fmla="*/ 71 h 75"/>
                  <a:gd name="T36" fmla="*/ 14 w 84"/>
                  <a:gd name="T37" fmla="*/ 70 h 75"/>
                  <a:gd name="T38" fmla="*/ 56 w 84"/>
                  <a:gd name="T39" fmla="*/ 45 h 75"/>
                  <a:gd name="T40" fmla="*/ 51 w 84"/>
                  <a:gd name="T41" fmla="*/ 20 h 75"/>
                  <a:gd name="T42" fmla="*/ 45 w 84"/>
                  <a:gd name="T43" fmla="*/ 28 h 75"/>
                  <a:gd name="T44" fmla="*/ 38 w 84"/>
                  <a:gd name="T45" fmla="*/ 42 h 75"/>
                  <a:gd name="T46" fmla="*/ 56 w 84"/>
                  <a:gd name="T47" fmla="*/ 4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4" h="75">
                    <a:moveTo>
                      <a:pt x="14" y="70"/>
                    </a:moveTo>
                    <a:cubicBezTo>
                      <a:pt x="16" y="66"/>
                      <a:pt x="17" y="62"/>
                      <a:pt x="19" y="58"/>
                    </a:cubicBezTo>
                    <a:cubicBezTo>
                      <a:pt x="19" y="58"/>
                      <a:pt x="18" y="58"/>
                      <a:pt x="18" y="57"/>
                    </a:cubicBezTo>
                    <a:cubicBezTo>
                      <a:pt x="13" y="63"/>
                      <a:pt x="9" y="69"/>
                      <a:pt x="4" y="75"/>
                    </a:cubicBezTo>
                    <a:cubicBezTo>
                      <a:pt x="3" y="74"/>
                      <a:pt x="1" y="73"/>
                      <a:pt x="0" y="72"/>
                    </a:cubicBezTo>
                    <a:cubicBezTo>
                      <a:pt x="0" y="69"/>
                      <a:pt x="0" y="66"/>
                      <a:pt x="1" y="64"/>
                    </a:cubicBezTo>
                    <a:cubicBezTo>
                      <a:pt x="14" y="46"/>
                      <a:pt x="28" y="28"/>
                      <a:pt x="41" y="10"/>
                    </a:cubicBezTo>
                    <a:cubicBezTo>
                      <a:pt x="44" y="6"/>
                      <a:pt x="47" y="3"/>
                      <a:pt x="51" y="0"/>
                    </a:cubicBezTo>
                    <a:cubicBezTo>
                      <a:pt x="53" y="0"/>
                      <a:pt x="58" y="1"/>
                      <a:pt x="59" y="3"/>
                    </a:cubicBezTo>
                    <a:cubicBezTo>
                      <a:pt x="65" y="13"/>
                      <a:pt x="70" y="23"/>
                      <a:pt x="74" y="33"/>
                    </a:cubicBezTo>
                    <a:cubicBezTo>
                      <a:pt x="78" y="43"/>
                      <a:pt x="81" y="53"/>
                      <a:pt x="84" y="64"/>
                    </a:cubicBezTo>
                    <a:cubicBezTo>
                      <a:pt x="84" y="65"/>
                      <a:pt x="84" y="67"/>
                      <a:pt x="84" y="69"/>
                    </a:cubicBezTo>
                    <a:cubicBezTo>
                      <a:pt x="78" y="71"/>
                      <a:pt x="74" y="52"/>
                      <a:pt x="69" y="69"/>
                    </a:cubicBezTo>
                    <a:cubicBezTo>
                      <a:pt x="67" y="68"/>
                      <a:pt x="65" y="67"/>
                      <a:pt x="65" y="66"/>
                    </a:cubicBezTo>
                    <a:cubicBezTo>
                      <a:pt x="62" y="54"/>
                      <a:pt x="55" y="53"/>
                      <a:pt x="44" y="56"/>
                    </a:cubicBezTo>
                    <a:cubicBezTo>
                      <a:pt x="39" y="58"/>
                      <a:pt x="33" y="57"/>
                      <a:pt x="27" y="59"/>
                    </a:cubicBezTo>
                    <a:cubicBezTo>
                      <a:pt x="25" y="60"/>
                      <a:pt x="22" y="63"/>
                      <a:pt x="21" y="65"/>
                    </a:cubicBezTo>
                    <a:cubicBezTo>
                      <a:pt x="19" y="67"/>
                      <a:pt x="18" y="69"/>
                      <a:pt x="17" y="71"/>
                    </a:cubicBezTo>
                    <a:cubicBezTo>
                      <a:pt x="16" y="71"/>
                      <a:pt x="15" y="71"/>
                      <a:pt x="14" y="70"/>
                    </a:cubicBezTo>
                    <a:close/>
                    <a:moveTo>
                      <a:pt x="56" y="45"/>
                    </a:moveTo>
                    <a:cubicBezTo>
                      <a:pt x="54" y="36"/>
                      <a:pt x="53" y="29"/>
                      <a:pt x="51" y="20"/>
                    </a:cubicBezTo>
                    <a:cubicBezTo>
                      <a:pt x="48" y="24"/>
                      <a:pt x="46" y="26"/>
                      <a:pt x="45" y="28"/>
                    </a:cubicBezTo>
                    <a:cubicBezTo>
                      <a:pt x="42" y="33"/>
                      <a:pt x="40" y="37"/>
                      <a:pt x="38" y="42"/>
                    </a:cubicBezTo>
                    <a:cubicBezTo>
                      <a:pt x="43" y="43"/>
                      <a:pt x="48" y="44"/>
                      <a:pt x="56" y="45"/>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16" name="chenying0907 76">
                <a:extLst>
                  <a:ext uri="{FF2B5EF4-FFF2-40B4-BE49-F238E27FC236}">
                    <a16:creationId xmlns:a16="http://schemas.microsoft.com/office/drawing/2014/main" id="{3B123181-910A-4BEB-A0EF-AFB8B23E3AF8}"/>
                  </a:ext>
                </a:extLst>
              </p:cNvPr>
              <p:cNvSpPr>
                <a:spLocks/>
              </p:cNvSpPr>
              <p:nvPr/>
            </p:nvSpPr>
            <p:spPr bwMode="auto">
              <a:xfrm>
                <a:off x="6308726" y="4022726"/>
                <a:ext cx="133350" cy="157163"/>
              </a:xfrm>
              <a:custGeom>
                <a:avLst/>
                <a:gdLst>
                  <a:gd name="T0" fmla="*/ 57 w 62"/>
                  <a:gd name="T1" fmla="*/ 31 h 73"/>
                  <a:gd name="T2" fmla="*/ 47 w 62"/>
                  <a:gd name="T3" fmla="*/ 37 h 73"/>
                  <a:gd name="T4" fmla="*/ 29 w 62"/>
                  <a:gd name="T5" fmla="*/ 42 h 73"/>
                  <a:gd name="T6" fmla="*/ 23 w 62"/>
                  <a:gd name="T7" fmla="*/ 50 h 73"/>
                  <a:gd name="T8" fmla="*/ 31 w 62"/>
                  <a:gd name="T9" fmla="*/ 54 h 73"/>
                  <a:gd name="T10" fmla="*/ 50 w 62"/>
                  <a:gd name="T11" fmla="*/ 51 h 73"/>
                  <a:gd name="T12" fmla="*/ 52 w 62"/>
                  <a:gd name="T13" fmla="*/ 53 h 73"/>
                  <a:gd name="T14" fmla="*/ 47 w 62"/>
                  <a:gd name="T15" fmla="*/ 69 h 73"/>
                  <a:gd name="T16" fmla="*/ 0 w 62"/>
                  <a:gd name="T17" fmla="*/ 73 h 73"/>
                  <a:gd name="T18" fmla="*/ 6 w 62"/>
                  <a:gd name="T19" fmla="*/ 44 h 73"/>
                  <a:gd name="T20" fmla="*/ 8 w 62"/>
                  <a:gd name="T21" fmla="*/ 10 h 73"/>
                  <a:gd name="T22" fmla="*/ 12 w 62"/>
                  <a:gd name="T23" fmla="*/ 5 h 73"/>
                  <a:gd name="T24" fmla="*/ 43 w 62"/>
                  <a:gd name="T25" fmla="*/ 0 h 73"/>
                  <a:gd name="T26" fmla="*/ 50 w 62"/>
                  <a:gd name="T27" fmla="*/ 3 h 73"/>
                  <a:gd name="T28" fmla="*/ 53 w 62"/>
                  <a:gd name="T29" fmla="*/ 8 h 73"/>
                  <a:gd name="T30" fmla="*/ 48 w 62"/>
                  <a:gd name="T31" fmla="*/ 11 h 73"/>
                  <a:gd name="T32" fmla="*/ 32 w 62"/>
                  <a:gd name="T33" fmla="*/ 12 h 73"/>
                  <a:gd name="T34" fmla="*/ 24 w 62"/>
                  <a:gd name="T35" fmla="*/ 21 h 73"/>
                  <a:gd name="T36" fmla="*/ 33 w 62"/>
                  <a:gd name="T37" fmla="*/ 31 h 73"/>
                  <a:gd name="T38" fmla="*/ 42 w 62"/>
                  <a:gd name="T39" fmla="*/ 29 h 73"/>
                  <a:gd name="T40" fmla="*/ 56 w 62"/>
                  <a:gd name="T41" fmla="*/ 28 h 73"/>
                  <a:gd name="T42" fmla="*/ 57 w 62"/>
                  <a:gd name="T43" fmla="*/ 3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 h="73">
                    <a:moveTo>
                      <a:pt x="57" y="31"/>
                    </a:moveTo>
                    <a:cubicBezTo>
                      <a:pt x="54" y="33"/>
                      <a:pt x="51" y="36"/>
                      <a:pt x="47" y="37"/>
                    </a:cubicBezTo>
                    <a:cubicBezTo>
                      <a:pt x="41" y="39"/>
                      <a:pt x="34" y="40"/>
                      <a:pt x="29" y="42"/>
                    </a:cubicBezTo>
                    <a:cubicBezTo>
                      <a:pt x="26" y="43"/>
                      <a:pt x="25" y="47"/>
                      <a:pt x="23" y="50"/>
                    </a:cubicBezTo>
                    <a:cubicBezTo>
                      <a:pt x="26" y="52"/>
                      <a:pt x="28" y="54"/>
                      <a:pt x="31" y="54"/>
                    </a:cubicBezTo>
                    <a:cubicBezTo>
                      <a:pt x="37" y="54"/>
                      <a:pt x="43" y="52"/>
                      <a:pt x="50" y="51"/>
                    </a:cubicBezTo>
                    <a:cubicBezTo>
                      <a:pt x="50" y="51"/>
                      <a:pt x="51" y="52"/>
                      <a:pt x="52" y="53"/>
                    </a:cubicBezTo>
                    <a:cubicBezTo>
                      <a:pt x="62" y="63"/>
                      <a:pt x="62" y="65"/>
                      <a:pt x="47" y="69"/>
                    </a:cubicBezTo>
                    <a:cubicBezTo>
                      <a:pt x="32" y="72"/>
                      <a:pt x="16" y="72"/>
                      <a:pt x="0" y="73"/>
                    </a:cubicBezTo>
                    <a:cubicBezTo>
                      <a:pt x="9" y="64"/>
                      <a:pt x="6" y="54"/>
                      <a:pt x="6" y="44"/>
                    </a:cubicBezTo>
                    <a:cubicBezTo>
                      <a:pt x="6" y="32"/>
                      <a:pt x="7" y="21"/>
                      <a:pt x="8" y="10"/>
                    </a:cubicBezTo>
                    <a:cubicBezTo>
                      <a:pt x="8" y="8"/>
                      <a:pt x="10" y="5"/>
                      <a:pt x="12" y="5"/>
                    </a:cubicBezTo>
                    <a:cubicBezTo>
                      <a:pt x="22" y="3"/>
                      <a:pt x="33" y="1"/>
                      <a:pt x="43" y="0"/>
                    </a:cubicBezTo>
                    <a:cubicBezTo>
                      <a:pt x="46" y="0"/>
                      <a:pt x="48" y="1"/>
                      <a:pt x="50" y="3"/>
                    </a:cubicBezTo>
                    <a:cubicBezTo>
                      <a:pt x="52" y="4"/>
                      <a:pt x="53" y="6"/>
                      <a:pt x="53" y="8"/>
                    </a:cubicBezTo>
                    <a:cubicBezTo>
                      <a:pt x="53" y="9"/>
                      <a:pt x="50" y="11"/>
                      <a:pt x="48" y="11"/>
                    </a:cubicBezTo>
                    <a:cubicBezTo>
                      <a:pt x="43" y="12"/>
                      <a:pt x="38" y="12"/>
                      <a:pt x="32" y="12"/>
                    </a:cubicBezTo>
                    <a:cubicBezTo>
                      <a:pt x="25" y="12"/>
                      <a:pt x="24" y="16"/>
                      <a:pt x="24" y="21"/>
                    </a:cubicBezTo>
                    <a:cubicBezTo>
                      <a:pt x="24" y="27"/>
                      <a:pt x="25" y="32"/>
                      <a:pt x="33" y="31"/>
                    </a:cubicBezTo>
                    <a:cubicBezTo>
                      <a:pt x="36" y="30"/>
                      <a:pt x="39" y="29"/>
                      <a:pt x="42" y="29"/>
                    </a:cubicBezTo>
                    <a:cubicBezTo>
                      <a:pt x="46" y="28"/>
                      <a:pt x="51" y="28"/>
                      <a:pt x="56" y="28"/>
                    </a:cubicBezTo>
                    <a:cubicBezTo>
                      <a:pt x="56" y="29"/>
                      <a:pt x="56" y="30"/>
                      <a:pt x="57" y="31"/>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17" name="chenying0907 86">
                <a:extLst>
                  <a:ext uri="{FF2B5EF4-FFF2-40B4-BE49-F238E27FC236}">
                    <a16:creationId xmlns:a16="http://schemas.microsoft.com/office/drawing/2014/main" id="{A62D8548-98FD-427D-BDF4-E5279BD7F509}"/>
                  </a:ext>
                </a:extLst>
              </p:cNvPr>
              <p:cNvSpPr>
                <a:spLocks/>
              </p:cNvSpPr>
              <p:nvPr/>
            </p:nvSpPr>
            <p:spPr bwMode="auto">
              <a:xfrm>
                <a:off x="6140451" y="4021138"/>
                <a:ext cx="157163" cy="166688"/>
              </a:xfrm>
              <a:custGeom>
                <a:avLst/>
                <a:gdLst>
                  <a:gd name="T0" fmla="*/ 36 w 73"/>
                  <a:gd name="T1" fmla="*/ 78 h 78"/>
                  <a:gd name="T2" fmla="*/ 22 w 73"/>
                  <a:gd name="T3" fmla="*/ 27 h 78"/>
                  <a:gd name="T4" fmla="*/ 12 w 73"/>
                  <a:gd name="T5" fmla="*/ 27 h 78"/>
                  <a:gd name="T6" fmla="*/ 3 w 73"/>
                  <a:gd name="T7" fmla="*/ 24 h 78"/>
                  <a:gd name="T8" fmla="*/ 7 w 73"/>
                  <a:gd name="T9" fmla="*/ 17 h 78"/>
                  <a:gd name="T10" fmla="*/ 0 w 73"/>
                  <a:gd name="T11" fmla="*/ 10 h 78"/>
                  <a:gd name="T12" fmla="*/ 10 w 73"/>
                  <a:gd name="T13" fmla="*/ 6 h 78"/>
                  <a:gd name="T14" fmla="*/ 59 w 73"/>
                  <a:gd name="T15" fmla="*/ 1 h 78"/>
                  <a:gd name="T16" fmla="*/ 66 w 73"/>
                  <a:gd name="T17" fmla="*/ 1 h 78"/>
                  <a:gd name="T18" fmla="*/ 73 w 73"/>
                  <a:gd name="T19" fmla="*/ 4 h 78"/>
                  <a:gd name="T20" fmla="*/ 68 w 73"/>
                  <a:gd name="T21" fmla="*/ 10 h 78"/>
                  <a:gd name="T22" fmla="*/ 64 w 73"/>
                  <a:gd name="T23" fmla="*/ 27 h 78"/>
                  <a:gd name="T24" fmla="*/ 43 w 73"/>
                  <a:gd name="T25" fmla="*/ 25 h 78"/>
                  <a:gd name="T26" fmla="*/ 36 w 73"/>
                  <a:gd name="T2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78">
                    <a:moveTo>
                      <a:pt x="36" y="78"/>
                    </a:moveTo>
                    <a:cubicBezTo>
                      <a:pt x="17" y="63"/>
                      <a:pt x="23" y="45"/>
                      <a:pt x="22" y="27"/>
                    </a:cubicBezTo>
                    <a:cubicBezTo>
                      <a:pt x="18" y="27"/>
                      <a:pt x="15" y="27"/>
                      <a:pt x="12" y="27"/>
                    </a:cubicBezTo>
                    <a:cubicBezTo>
                      <a:pt x="9" y="26"/>
                      <a:pt x="6" y="25"/>
                      <a:pt x="3" y="24"/>
                    </a:cubicBezTo>
                    <a:cubicBezTo>
                      <a:pt x="4" y="21"/>
                      <a:pt x="6" y="19"/>
                      <a:pt x="7" y="17"/>
                    </a:cubicBezTo>
                    <a:cubicBezTo>
                      <a:pt x="5" y="15"/>
                      <a:pt x="3" y="13"/>
                      <a:pt x="0" y="10"/>
                    </a:cubicBezTo>
                    <a:cubicBezTo>
                      <a:pt x="4" y="9"/>
                      <a:pt x="7" y="7"/>
                      <a:pt x="10" y="6"/>
                    </a:cubicBezTo>
                    <a:cubicBezTo>
                      <a:pt x="26" y="4"/>
                      <a:pt x="42" y="3"/>
                      <a:pt x="59" y="1"/>
                    </a:cubicBezTo>
                    <a:cubicBezTo>
                      <a:pt x="61" y="1"/>
                      <a:pt x="64" y="0"/>
                      <a:pt x="66" y="1"/>
                    </a:cubicBezTo>
                    <a:cubicBezTo>
                      <a:pt x="68" y="1"/>
                      <a:pt x="71" y="3"/>
                      <a:pt x="73" y="4"/>
                    </a:cubicBezTo>
                    <a:cubicBezTo>
                      <a:pt x="71" y="6"/>
                      <a:pt x="70" y="9"/>
                      <a:pt x="68" y="10"/>
                    </a:cubicBezTo>
                    <a:cubicBezTo>
                      <a:pt x="57" y="15"/>
                      <a:pt x="57" y="16"/>
                      <a:pt x="64" y="27"/>
                    </a:cubicBezTo>
                    <a:cubicBezTo>
                      <a:pt x="56" y="26"/>
                      <a:pt x="50" y="26"/>
                      <a:pt x="43" y="25"/>
                    </a:cubicBezTo>
                    <a:cubicBezTo>
                      <a:pt x="37" y="41"/>
                      <a:pt x="43" y="60"/>
                      <a:pt x="36" y="78"/>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15" name="PA_组合 49">
              <a:extLst>
                <a:ext uri="{FF2B5EF4-FFF2-40B4-BE49-F238E27FC236}">
                  <a16:creationId xmlns:a16="http://schemas.microsoft.com/office/drawing/2014/main" id="{C9620809-384F-406F-8B78-139B1F006F63}"/>
                </a:ext>
              </a:extLst>
            </p:cNvPr>
            <p:cNvGrpSpPr/>
            <p:nvPr>
              <p:custDataLst>
                <p:tags r:id="rId9"/>
              </p:custDataLst>
            </p:nvPr>
          </p:nvGrpSpPr>
          <p:grpSpPr>
            <a:xfrm>
              <a:off x="13107501" y="6529943"/>
              <a:ext cx="1066240" cy="298653"/>
              <a:chOff x="3511551" y="2586038"/>
              <a:chExt cx="646112" cy="180976"/>
            </a:xfrm>
            <a:grpFill/>
          </p:grpSpPr>
          <p:sp>
            <p:nvSpPr>
              <p:cNvPr id="110" name="chenying0907 68">
                <a:extLst>
                  <a:ext uri="{FF2B5EF4-FFF2-40B4-BE49-F238E27FC236}">
                    <a16:creationId xmlns:a16="http://schemas.microsoft.com/office/drawing/2014/main" id="{941C925B-C295-41D9-93D0-321CB64BBA15}"/>
                  </a:ext>
                </a:extLst>
              </p:cNvPr>
              <p:cNvSpPr>
                <a:spLocks noEditPoints="1"/>
              </p:cNvSpPr>
              <p:nvPr/>
            </p:nvSpPr>
            <p:spPr bwMode="auto">
              <a:xfrm>
                <a:off x="3511551" y="2586038"/>
                <a:ext cx="153988" cy="173038"/>
              </a:xfrm>
              <a:custGeom>
                <a:avLst/>
                <a:gdLst>
                  <a:gd name="T0" fmla="*/ 68 w 71"/>
                  <a:gd name="T1" fmla="*/ 12 h 81"/>
                  <a:gd name="T2" fmla="*/ 33 w 71"/>
                  <a:gd name="T3" fmla="*/ 27 h 81"/>
                  <a:gd name="T4" fmla="*/ 40 w 71"/>
                  <a:gd name="T5" fmla="*/ 38 h 81"/>
                  <a:gd name="T6" fmla="*/ 61 w 71"/>
                  <a:gd name="T7" fmla="*/ 38 h 81"/>
                  <a:gd name="T8" fmla="*/ 70 w 71"/>
                  <a:gd name="T9" fmla="*/ 48 h 81"/>
                  <a:gd name="T10" fmla="*/ 58 w 71"/>
                  <a:gd name="T11" fmla="*/ 81 h 81"/>
                  <a:gd name="T12" fmla="*/ 37 w 71"/>
                  <a:gd name="T13" fmla="*/ 75 h 81"/>
                  <a:gd name="T14" fmla="*/ 15 w 71"/>
                  <a:gd name="T15" fmla="*/ 66 h 81"/>
                  <a:gd name="T16" fmla="*/ 5 w 71"/>
                  <a:gd name="T17" fmla="*/ 48 h 81"/>
                  <a:gd name="T18" fmla="*/ 21 w 71"/>
                  <a:gd name="T19" fmla="*/ 14 h 81"/>
                  <a:gd name="T20" fmla="*/ 42 w 71"/>
                  <a:gd name="T21" fmla="*/ 2 h 81"/>
                  <a:gd name="T22" fmla="*/ 61 w 71"/>
                  <a:gd name="T23" fmla="*/ 3 h 81"/>
                  <a:gd name="T24" fmla="*/ 68 w 71"/>
                  <a:gd name="T25" fmla="*/ 12 h 81"/>
                  <a:gd name="T26" fmla="*/ 30 w 71"/>
                  <a:gd name="T27" fmla="*/ 18 h 81"/>
                  <a:gd name="T28" fmla="*/ 20 w 71"/>
                  <a:gd name="T29" fmla="*/ 50 h 81"/>
                  <a:gd name="T30" fmla="*/ 34 w 71"/>
                  <a:gd name="T31" fmla="*/ 67 h 81"/>
                  <a:gd name="T32" fmla="*/ 48 w 71"/>
                  <a:gd name="T33" fmla="*/ 65 h 81"/>
                  <a:gd name="T34" fmla="*/ 49 w 71"/>
                  <a:gd name="T35" fmla="*/ 61 h 81"/>
                  <a:gd name="T36" fmla="*/ 23 w 71"/>
                  <a:gd name="T37" fmla="*/ 41 h 81"/>
                  <a:gd name="T38" fmla="*/ 30 w 71"/>
                  <a:gd name="T39" fmla="*/ 1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 h="81">
                    <a:moveTo>
                      <a:pt x="68" y="12"/>
                    </a:moveTo>
                    <a:cubicBezTo>
                      <a:pt x="51" y="11"/>
                      <a:pt x="39" y="13"/>
                      <a:pt x="33" y="27"/>
                    </a:cubicBezTo>
                    <a:cubicBezTo>
                      <a:pt x="31" y="34"/>
                      <a:pt x="33" y="38"/>
                      <a:pt x="40" y="38"/>
                    </a:cubicBezTo>
                    <a:cubicBezTo>
                      <a:pt x="47" y="38"/>
                      <a:pt x="54" y="38"/>
                      <a:pt x="61" y="38"/>
                    </a:cubicBezTo>
                    <a:cubicBezTo>
                      <a:pt x="68" y="38"/>
                      <a:pt x="71" y="41"/>
                      <a:pt x="70" y="48"/>
                    </a:cubicBezTo>
                    <a:cubicBezTo>
                      <a:pt x="69" y="60"/>
                      <a:pt x="70" y="72"/>
                      <a:pt x="58" y="81"/>
                    </a:cubicBezTo>
                    <a:cubicBezTo>
                      <a:pt x="53" y="70"/>
                      <a:pt x="45" y="73"/>
                      <a:pt x="37" y="75"/>
                    </a:cubicBezTo>
                    <a:cubicBezTo>
                      <a:pt x="27" y="78"/>
                      <a:pt x="20" y="75"/>
                      <a:pt x="15" y="66"/>
                    </a:cubicBezTo>
                    <a:cubicBezTo>
                      <a:pt x="12" y="60"/>
                      <a:pt x="6" y="54"/>
                      <a:pt x="5" y="48"/>
                    </a:cubicBezTo>
                    <a:cubicBezTo>
                      <a:pt x="0" y="31"/>
                      <a:pt x="5" y="23"/>
                      <a:pt x="21" y="14"/>
                    </a:cubicBezTo>
                    <a:cubicBezTo>
                      <a:pt x="28" y="10"/>
                      <a:pt x="35" y="4"/>
                      <a:pt x="42" y="2"/>
                    </a:cubicBezTo>
                    <a:cubicBezTo>
                      <a:pt x="48" y="0"/>
                      <a:pt x="55" y="1"/>
                      <a:pt x="61" y="3"/>
                    </a:cubicBezTo>
                    <a:cubicBezTo>
                      <a:pt x="64" y="3"/>
                      <a:pt x="65" y="8"/>
                      <a:pt x="68" y="12"/>
                    </a:cubicBezTo>
                    <a:close/>
                    <a:moveTo>
                      <a:pt x="30" y="18"/>
                    </a:moveTo>
                    <a:cubicBezTo>
                      <a:pt x="18" y="28"/>
                      <a:pt x="19" y="39"/>
                      <a:pt x="20" y="50"/>
                    </a:cubicBezTo>
                    <a:cubicBezTo>
                      <a:pt x="21" y="59"/>
                      <a:pt x="26" y="65"/>
                      <a:pt x="34" y="67"/>
                    </a:cubicBezTo>
                    <a:cubicBezTo>
                      <a:pt x="38" y="68"/>
                      <a:pt x="43" y="66"/>
                      <a:pt x="48" y="65"/>
                    </a:cubicBezTo>
                    <a:cubicBezTo>
                      <a:pt x="48" y="64"/>
                      <a:pt x="49" y="62"/>
                      <a:pt x="49" y="61"/>
                    </a:cubicBezTo>
                    <a:cubicBezTo>
                      <a:pt x="31" y="64"/>
                      <a:pt x="33" y="45"/>
                      <a:pt x="23" y="41"/>
                    </a:cubicBezTo>
                    <a:cubicBezTo>
                      <a:pt x="26" y="33"/>
                      <a:pt x="28" y="27"/>
                      <a:pt x="30" y="18"/>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11" name="chenying0907 69">
                <a:extLst>
                  <a:ext uri="{FF2B5EF4-FFF2-40B4-BE49-F238E27FC236}">
                    <a16:creationId xmlns:a16="http://schemas.microsoft.com/office/drawing/2014/main" id="{B083C5CC-5E05-496D-B2A9-C3AC671AC856}"/>
                  </a:ext>
                </a:extLst>
              </p:cNvPr>
              <p:cNvSpPr>
                <a:spLocks noEditPoints="1"/>
              </p:cNvSpPr>
              <p:nvPr/>
            </p:nvSpPr>
            <p:spPr bwMode="auto">
              <a:xfrm>
                <a:off x="3806826" y="2603501"/>
                <a:ext cx="190500" cy="163513"/>
              </a:xfrm>
              <a:custGeom>
                <a:avLst/>
                <a:gdLst>
                  <a:gd name="T0" fmla="*/ 87 w 88"/>
                  <a:gd name="T1" fmla="*/ 72 h 76"/>
                  <a:gd name="T2" fmla="*/ 74 w 88"/>
                  <a:gd name="T3" fmla="*/ 61 h 76"/>
                  <a:gd name="T4" fmla="*/ 73 w 88"/>
                  <a:gd name="T5" fmla="*/ 74 h 76"/>
                  <a:gd name="T6" fmla="*/ 65 w 88"/>
                  <a:gd name="T7" fmla="*/ 62 h 76"/>
                  <a:gd name="T8" fmla="*/ 55 w 88"/>
                  <a:gd name="T9" fmla="*/ 57 h 76"/>
                  <a:gd name="T10" fmla="*/ 29 w 88"/>
                  <a:gd name="T11" fmla="*/ 62 h 76"/>
                  <a:gd name="T12" fmla="*/ 17 w 88"/>
                  <a:gd name="T13" fmla="*/ 75 h 76"/>
                  <a:gd name="T14" fmla="*/ 19 w 88"/>
                  <a:gd name="T15" fmla="*/ 63 h 76"/>
                  <a:gd name="T16" fmla="*/ 4 w 88"/>
                  <a:gd name="T17" fmla="*/ 76 h 76"/>
                  <a:gd name="T18" fmla="*/ 0 w 88"/>
                  <a:gd name="T19" fmla="*/ 73 h 76"/>
                  <a:gd name="T20" fmla="*/ 8 w 88"/>
                  <a:gd name="T21" fmla="*/ 57 h 76"/>
                  <a:gd name="T22" fmla="*/ 42 w 88"/>
                  <a:gd name="T23" fmla="*/ 13 h 76"/>
                  <a:gd name="T24" fmla="*/ 55 w 88"/>
                  <a:gd name="T25" fmla="*/ 1 h 76"/>
                  <a:gd name="T26" fmla="*/ 63 w 88"/>
                  <a:gd name="T27" fmla="*/ 3 h 76"/>
                  <a:gd name="T28" fmla="*/ 76 w 88"/>
                  <a:gd name="T29" fmla="*/ 29 h 76"/>
                  <a:gd name="T30" fmla="*/ 88 w 88"/>
                  <a:gd name="T31" fmla="*/ 67 h 76"/>
                  <a:gd name="T32" fmla="*/ 87 w 88"/>
                  <a:gd name="T33" fmla="*/ 72 h 76"/>
                  <a:gd name="T34" fmla="*/ 59 w 88"/>
                  <a:gd name="T35" fmla="*/ 46 h 76"/>
                  <a:gd name="T36" fmla="*/ 54 w 88"/>
                  <a:gd name="T37" fmla="*/ 21 h 76"/>
                  <a:gd name="T38" fmla="*/ 37 w 88"/>
                  <a:gd name="T39" fmla="*/ 44 h 76"/>
                  <a:gd name="T40" fmla="*/ 59 w 88"/>
                  <a:gd name="T41" fmla="*/ 4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 h="76">
                    <a:moveTo>
                      <a:pt x="87" y="72"/>
                    </a:moveTo>
                    <a:cubicBezTo>
                      <a:pt x="83" y="68"/>
                      <a:pt x="79" y="65"/>
                      <a:pt x="74" y="61"/>
                    </a:cubicBezTo>
                    <a:cubicBezTo>
                      <a:pt x="74" y="66"/>
                      <a:pt x="73" y="69"/>
                      <a:pt x="73" y="74"/>
                    </a:cubicBezTo>
                    <a:cubicBezTo>
                      <a:pt x="69" y="69"/>
                      <a:pt x="67" y="65"/>
                      <a:pt x="65" y="62"/>
                    </a:cubicBezTo>
                    <a:cubicBezTo>
                      <a:pt x="63" y="57"/>
                      <a:pt x="60" y="55"/>
                      <a:pt x="55" y="57"/>
                    </a:cubicBezTo>
                    <a:cubicBezTo>
                      <a:pt x="46" y="59"/>
                      <a:pt x="37" y="59"/>
                      <a:pt x="29" y="62"/>
                    </a:cubicBezTo>
                    <a:cubicBezTo>
                      <a:pt x="25" y="64"/>
                      <a:pt x="22" y="69"/>
                      <a:pt x="17" y="75"/>
                    </a:cubicBezTo>
                    <a:cubicBezTo>
                      <a:pt x="18" y="70"/>
                      <a:pt x="19" y="66"/>
                      <a:pt x="19" y="63"/>
                    </a:cubicBezTo>
                    <a:cubicBezTo>
                      <a:pt x="14" y="67"/>
                      <a:pt x="9" y="71"/>
                      <a:pt x="4" y="76"/>
                    </a:cubicBezTo>
                    <a:cubicBezTo>
                      <a:pt x="2" y="75"/>
                      <a:pt x="1" y="74"/>
                      <a:pt x="0" y="73"/>
                    </a:cubicBezTo>
                    <a:cubicBezTo>
                      <a:pt x="2" y="68"/>
                      <a:pt x="4" y="62"/>
                      <a:pt x="8" y="57"/>
                    </a:cubicBezTo>
                    <a:cubicBezTo>
                      <a:pt x="19" y="42"/>
                      <a:pt x="30" y="27"/>
                      <a:pt x="42" y="13"/>
                    </a:cubicBezTo>
                    <a:cubicBezTo>
                      <a:pt x="46" y="8"/>
                      <a:pt x="50" y="4"/>
                      <a:pt x="55" y="1"/>
                    </a:cubicBezTo>
                    <a:cubicBezTo>
                      <a:pt x="56" y="0"/>
                      <a:pt x="62" y="1"/>
                      <a:pt x="63" y="3"/>
                    </a:cubicBezTo>
                    <a:cubicBezTo>
                      <a:pt x="68" y="12"/>
                      <a:pt x="72" y="20"/>
                      <a:pt x="76" y="29"/>
                    </a:cubicBezTo>
                    <a:cubicBezTo>
                      <a:pt x="81" y="41"/>
                      <a:pt x="84" y="54"/>
                      <a:pt x="88" y="67"/>
                    </a:cubicBezTo>
                    <a:cubicBezTo>
                      <a:pt x="88" y="68"/>
                      <a:pt x="87" y="70"/>
                      <a:pt x="87" y="72"/>
                    </a:cubicBezTo>
                    <a:close/>
                    <a:moveTo>
                      <a:pt x="59" y="46"/>
                    </a:moveTo>
                    <a:cubicBezTo>
                      <a:pt x="57" y="37"/>
                      <a:pt x="56" y="30"/>
                      <a:pt x="54" y="21"/>
                    </a:cubicBezTo>
                    <a:cubicBezTo>
                      <a:pt x="48" y="30"/>
                      <a:pt x="43" y="36"/>
                      <a:pt x="37" y="44"/>
                    </a:cubicBezTo>
                    <a:cubicBezTo>
                      <a:pt x="45" y="45"/>
                      <a:pt x="51" y="46"/>
                      <a:pt x="59" y="46"/>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12" name="chenying0907 71">
                <a:extLst>
                  <a:ext uri="{FF2B5EF4-FFF2-40B4-BE49-F238E27FC236}">
                    <a16:creationId xmlns:a16="http://schemas.microsoft.com/office/drawing/2014/main" id="{EB21271A-46C3-4B60-8572-BFC18BF3B202}"/>
                  </a:ext>
                </a:extLst>
              </p:cNvPr>
              <p:cNvSpPr>
                <a:spLocks noEditPoints="1"/>
              </p:cNvSpPr>
              <p:nvPr/>
            </p:nvSpPr>
            <p:spPr bwMode="auto">
              <a:xfrm>
                <a:off x="3668713" y="2603501"/>
                <a:ext cx="153988" cy="149225"/>
              </a:xfrm>
              <a:custGeom>
                <a:avLst/>
                <a:gdLst>
                  <a:gd name="T0" fmla="*/ 0 w 71"/>
                  <a:gd name="T1" fmla="*/ 36 h 70"/>
                  <a:gd name="T2" fmla="*/ 24 w 71"/>
                  <a:gd name="T3" fmla="*/ 2 h 70"/>
                  <a:gd name="T4" fmla="*/ 59 w 71"/>
                  <a:gd name="T5" fmla="*/ 18 h 70"/>
                  <a:gd name="T6" fmla="*/ 67 w 71"/>
                  <a:gd name="T7" fmla="*/ 31 h 70"/>
                  <a:gd name="T8" fmla="*/ 69 w 71"/>
                  <a:gd name="T9" fmla="*/ 46 h 70"/>
                  <a:gd name="T10" fmla="*/ 16 w 71"/>
                  <a:gd name="T11" fmla="*/ 65 h 70"/>
                  <a:gd name="T12" fmla="*/ 0 w 71"/>
                  <a:gd name="T13" fmla="*/ 36 h 70"/>
                  <a:gd name="T14" fmla="*/ 52 w 71"/>
                  <a:gd name="T15" fmla="*/ 49 h 70"/>
                  <a:gd name="T16" fmla="*/ 53 w 71"/>
                  <a:gd name="T17" fmla="*/ 35 h 70"/>
                  <a:gd name="T18" fmla="*/ 31 w 71"/>
                  <a:gd name="T19" fmla="*/ 21 h 70"/>
                  <a:gd name="T20" fmla="*/ 24 w 71"/>
                  <a:gd name="T21" fmla="*/ 39 h 70"/>
                  <a:gd name="T22" fmla="*/ 43 w 71"/>
                  <a:gd name="T23" fmla="*/ 47 h 70"/>
                  <a:gd name="T24" fmla="*/ 52 w 71"/>
                  <a:gd name="T25" fmla="*/ 4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70">
                    <a:moveTo>
                      <a:pt x="0" y="36"/>
                    </a:moveTo>
                    <a:cubicBezTo>
                      <a:pt x="0" y="24"/>
                      <a:pt x="14" y="4"/>
                      <a:pt x="24" y="2"/>
                    </a:cubicBezTo>
                    <a:cubicBezTo>
                      <a:pt x="34" y="0"/>
                      <a:pt x="54" y="9"/>
                      <a:pt x="59" y="18"/>
                    </a:cubicBezTo>
                    <a:cubicBezTo>
                      <a:pt x="62" y="23"/>
                      <a:pt x="65" y="26"/>
                      <a:pt x="67" y="31"/>
                    </a:cubicBezTo>
                    <a:cubicBezTo>
                      <a:pt x="69" y="36"/>
                      <a:pt x="71" y="42"/>
                      <a:pt x="69" y="46"/>
                    </a:cubicBezTo>
                    <a:cubicBezTo>
                      <a:pt x="64" y="58"/>
                      <a:pt x="28" y="70"/>
                      <a:pt x="16" y="65"/>
                    </a:cubicBezTo>
                    <a:cubicBezTo>
                      <a:pt x="4" y="60"/>
                      <a:pt x="0" y="54"/>
                      <a:pt x="0" y="36"/>
                    </a:cubicBezTo>
                    <a:close/>
                    <a:moveTo>
                      <a:pt x="52" y="49"/>
                    </a:moveTo>
                    <a:cubicBezTo>
                      <a:pt x="52" y="44"/>
                      <a:pt x="53" y="39"/>
                      <a:pt x="53" y="35"/>
                    </a:cubicBezTo>
                    <a:cubicBezTo>
                      <a:pt x="53" y="26"/>
                      <a:pt x="37" y="17"/>
                      <a:pt x="31" y="21"/>
                    </a:cubicBezTo>
                    <a:cubicBezTo>
                      <a:pt x="22" y="25"/>
                      <a:pt x="21" y="31"/>
                      <a:pt x="24" y="39"/>
                    </a:cubicBezTo>
                    <a:cubicBezTo>
                      <a:pt x="28" y="47"/>
                      <a:pt x="34" y="50"/>
                      <a:pt x="43" y="47"/>
                    </a:cubicBezTo>
                    <a:cubicBezTo>
                      <a:pt x="45" y="46"/>
                      <a:pt x="48" y="48"/>
                      <a:pt x="52" y="49"/>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13" name="chenying0907 91">
                <a:extLst>
                  <a:ext uri="{FF2B5EF4-FFF2-40B4-BE49-F238E27FC236}">
                    <a16:creationId xmlns:a16="http://schemas.microsoft.com/office/drawing/2014/main" id="{33F01A8C-7671-463F-B50C-8F4AA0272D17}"/>
                  </a:ext>
                </a:extLst>
              </p:cNvPr>
              <p:cNvSpPr>
                <a:spLocks/>
              </p:cNvSpPr>
              <p:nvPr/>
            </p:nvSpPr>
            <p:spPr bwMode="auto">
              <a:xfrm>
                <a:off x="4011613" y="2592388"/>
                <a:ext cx="146050" cy="153988"/>
              </a:xfrm>
              <a:custGeom>
                <a:avLst/>
                <a:gdLst>
                  <a:gd name="T0" fmla="*/ 68 w 68"/>
                  <a:gd name="T1" fmla="*/ 62 h 72"/>
                  <a:gd name="T2" fmla="*/ 36 w 68"/>
                  <a:gd name="T3" fmla="*/ 63 h 72"/>
                  <a:gd name="T4" fmla="*/ 36 w 68"/>
                  <a:gd name="T5" fmla="*/ 65 h 72"/>
                  <a:gd name="T6" fmla="*/ 61 w 68"/>
                  <a:gd name="T7" fmla="*/ 67 h 72"/>
                  <a:gd name="T8" fmla="*/ 61 w 68"/>
                  <a:gd name="T9" fmla="*/ 72 h 72"/>
                  <a:gd name="T10" fmla="*/ 11 w 68"/>
                  <a:gd name="T11" fmla="*/ 72 h 72"/>
                  <a:gd name="T12" fmla="*/ 6 w 68"/>
                  <a:gd name="T13" fmla="*/ 68 h 72"/>
                  <a:gd name="T14" fmla="*/ 6 w 68"/>
                  <a:gd name="T15" fmla="*/ 5 h 72"/>
                  <a:gd name="T16" fmla="*/ 8 w 68"/>
                  <a:gd name="T17" fmla="*/ 0 h 72"/>
                  <a:gd name="T18" fmla="*/ 13 w 68"/>
                  <a:gd name="T19" fmla="*/ 9 h 72"/>
                  <a:gd name="T20" fmla="*/ 22 w 68"/>
                  <a:gd name="T21" fmla="*/ 5 h 72"/>
                  <a:gd name="T22" fmla="*/ 24 w 68"/>
                  <a:gd name="T23" fmla="*/ 16 h 72"/>
                  <a:gd name="T24" fmla="*/ 25 w 68"/>
                  <a:gd name="T25" fmla="*/ 46 h 72"/>
                  <a:gd name="T26" fmla="*/ 35 w 68"/>
                  <a:gd name="T27" fmla="*/ 55 h 72"/>
                  <a:gd name="T28" fmla="*/ 68 w 68"/>
                  <a:gd name="T29" fmla="*/ 57 h 72"/>
                  <a:gd name="T30" fmla="*/ 68 w 68"/>
                  <a:gd name="T31"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 h="72">
                    <a:moveTo>
                      <a:pt x="68" y="62"/>
                    </a:moveTo>
                    <a:cubicBezTo>
                      <a:pt x="58" y="62"/>
                      <a:pt x="47" y="63"/>
                      <a:pt x="36" y="63"/>
                    </a:cubicBezTo>
                    <a:cubicBezTo>
                      <a:pt x="36" y="64"/>
                      <a:pt x="36" y="64"/>
                      <a:pt x="36" y="65"/>
                    </a:cubicBezTo>
                    <a:cubicBezTo>
                      <a:pt x="44" y="65"/>
                      <a:pt x="53" y="66"/>
                      <a:pt x="61" y="67"/>
                    </a:cubicBezTo>
                    <a:cubicBezTo>
                      <a:pt x="61" y="69"/>
                      <a:pt x="61" y="70"/>
                      <a:pt x="61" y="72"/>
                    </a:cubicBezTo>
                    <a:cubicBezTo>
                      <a:pt x="44" y="72"/>
                      <a:pt x="27" y="72"/>
                      <a:pt x="11" y="72"/>
                    </a:cubicBezTo>
                    <a:cubicBezTo>
                      <a:pt x="9" y="72"/>
                      <a:pt x="7" y="70"/>
                      <a:pt x="6" y="68"/>
                    </a:cubicBezTo>
                    <a:cubicBezTo>
                      <a:pt x="2" y="47"/>
                      <a:pt x="0" y="26"/>
                      <a:pt x="6" y="5"/>
                    </a:cubicBezTo>
                    <a:cubicBezTo>
                      <a:pt x="6" y="4"/>
                      <a:pt x="7" y="3"/>
                      <a:pt x="8" y="0"/>
                    </a:cubicBezTo>
                    <a:cubicBezTo>
                      <a:pt x="10" y="4"/>
                      <a:pt x="12" y="6"/>
                      <a:pt x="13" y="9"/>
                    </a:cubicBezTo>
                    <a:cubicBezTo>
                      <a:pt x="16" y="8"/>
                      <a:pt x="19" y="7"/>
                      <a:pt x="22" y="5"/>
                    </a:cubicBezTo>
                    <a:cubicBezTo>
                      <a:pt x="22" y="9"/>
                      <a:pt x="23" y="12"/>
                      <a:pt x="24" y="16"/>
                    </a:cubicBezTo>
                    <a:cubicBezTo>
                      <a:pt x="24" y="26"/>
                      <a:pt x="25" y="36"/>
                      <a:pt x="25" y="46"/>
                    </a:cubicBezTo>
                    <a:cubicBezTo>
                      <a:pt x="26" y="52"/>
                      <a:pt x="28" y="55"/>
                      <a:pt x="35" y="55"/>
                    </a:cubicBezTo>
                    <a:cubicBezTo>
                      <a:pt x="46" y="55"/>
                      <a:pt x="57" y="56"/>
                      <a:pt x="68" y="57"/>
                    </a:cubicBezTo>
                    <a:cubicBezTo>
                      <a:pt x="68" y="58"/>
                      <a:pt x="68" y="60"/>
                      <a:pt x="68" y="62"/>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16" name="PA_组合 54">
              <a:extLst>
                <a:ext uri="{FF2B5EF4-FFF2-40B4-BE49-F238E27FC236}">
                  <a16:creationId xmlns:a16="http://schemas.microsoft.com/office/drawing/2014/main" id="{D2FB8830-F35B-4C63-94E5-28964C6DE9AA}"/>
                </a:ext>
              </a:extLst>
            </p:cNvPr>
            <p:cNvGrpSpPr/>
            <p:nvPr>
              <p:custDataLst>
                <p:tags r:id="rId10"/>
              </p:custDataLst>
            </p:nvPr>
          </p:nvGrpSpPr>
          <p:grpSpPr>
            <a:xfrm>
              <a:off x="12874340" y="8989894"/>
              <a:ext cx="1705464" cy="303893"/>
              <a:chOff x="3370263" y="4076701"/>
              <a:chExt cx="1033463" cy="184150"/>
            </a:xfrm>
            <a:grpFill/>
          </p:grpSpPr>
          <p:sp>
            <p:nvSpPr>
              <p:cNvPr id="103" name="chenying0907 70">
                <a:extLst>
                  <a:ext uri="{FF2B5EF4-FFF2-40B4-BE49-F238E27FC236}">
                    <a16:creationId xmlns:a16="http://schemas.microsoft.com/office/drawing/2014/main" id="{5542FEC6-4194-4337-805E-BA586399085C}"/>
                  </a:ext>
                </a:extLst>
              </p:cNvPr>
              <p:cNvSpPr>
                <a:spLocks noEditPoints="1"/>
              </p:cNvSpPr>
              <p:nvPr/>
            </p:nvSpPr>
            <p:spPr bwMode="auto">
              <a:xfrm>
                <a:off x="3521076" y="4083051"/>
                <a:ext cx="150813" cy="169863"/>
              </a:xfrm>
              <a:custGeom>
                <a:avLst/>
                <a:gdLst>
                  <a:gd name="T0" fmla="*/ 2 w 70"/>
                  <a:gd name="T1" fmla="*/ 11 h 79"/>
                  <a:gd name="T2" fmla="*/ 20 w 70"/>
                  <a:gd name="T3" fmla="*/ 7 h 79"/>
                  <a:gd name="T4" fmla="*/ 22 w 70"/>
                  <a:gd name="T5" fmla="*/ 15 h 79"/>
                  <a:gd name="T6" fmla="*/ 22 w 70"/>
                  <a:gd name="T7" fmla="*/ 42 h 79"/>
                  <a:gd name="T8" fmla="*/ 27 w 70"/>
                  <a:gd name="T9" fmla="*/ 58 h 79"/>
                  <a:gd name="T10" fmla="*/ 45 w 70"/>
                  <a:gd name="T11" fmla="*/ 36 h 79"/>
                  <a:gd name="T12" fmla="*/ 44 w 70"/>
                  <a:gd name="T13" fmla="*/ 17 h 79"/>
                  <a:gd name="T14" fmla="*/ 49 w 70"/>
                  <a:gd name="T15" fmla="*/ 8 h 79"/>
                  <a:gd name="T16" fmla="*/ 67 w 70"/>
                  <a:gd name="T17" fmla="*/ 17 h 79"/>
                  <a:gd name="T18" fmla="*/ 44 w 70"/>
                  <a:gd name="T19" fmla="*/ 69 h 79"/>
                  <a:gd name="T20" fmla="*/ 16 w 70"/>
                  <a:gd name="T21" fmla="*/ 76 h 79"/>
                  <a:gd name="T22" fmla="*/ 0 w 70"/>
                  <a:gd name="T23" fmla="*/ 52 h 79"/>
                  <a:gd name="T24" fmla="*/ 2 w 70"/>
                  <a:gd name="T25" fmla="*/ 11 h 79"/>
                  <a:gd name="T26" fmla="*/ 56 w 70"/>
                  <a:gd name="T27" fmla="*/ 44 h 79"/>
                  <a:gd name="T28" fmla="*/ 57 w 70"/>
                  <a:gd name="T29" fmla="*/ 44 h 79"/>
                  <a:gd name="T30" fmla="*/ 57 w 70"/>
                  <a:gd name="T31" fmla="*/ 16 h 79"/>
                  <a:gd name="T32" fmla="*/ 56 w 70"/>
                  <a:gd name="T33" fmla="*/ 15 h 79"/>
                  <a:gd name="T34" fmla="*/ 56 w 70"/>
                  <a:gd name="T35" fmla="*/ 4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 h="79">
                    <a:moveTo>
                      <a:pt x="2" y="11"/>
                    </a:moveTo>
                    <a:cubicBezTo>
                      <a:pt x="9" y="9"/>
                      <a:pt x="14" y="8"/>
                      <a:pt x="20" y="7"/>
                    </a:cubicBezTo>
                    <a:cubicBezTo>
                      <a:pt x="20" y="9"/>
                      <a:pt x="22" y="12"/>
                      <a:pt x="22" y="15"/>
                    </a:cubicBezTo>
                    <a:cubicBezTo>
                      <a:pt x="23" y="24"/>
                      <a:pt x="22" y="33"/>
                      <a:pt x="22" y="42"/>
                    </a:cubicBezTo>
                    <a:cubicBezTo>
                      <a:pt x="23" y="48"/>
                      <a:pt x="26" y="53"/>
                      <a:pt x="27" y="58"/>
                    </a:cubicBezTo>
                    <a:cubicBezTo>
                      <a:pt x="41" y="55"/>
                      <a:pt x="46" y="48"/>
                      <a:pt x="45" y="36"/>
                    </a:cubicBezTo>
                    <a:cubicBezTo>
                      <a:pt x="44" y="30"/>
                      <a:pt x="44" y="23"/>
                      <a:pt x="44" y="17"/>
                    </a:cubicBezTo>
                    <a:cubicBezTo>
                      <a:pt x="44" y="14"/>
                      <a:pt x="47" y="9"/>
                      <a:pt x="49" y="8"/>
                    </a:cubicBezTo>
                    <a:cubicBezTo>
                      <a:pt x="63" y="0"/>
                      <a:pt x="65" y="2"/>
                      <a:pt x="67" y="17"/>
                    </a:cubicBezTo>
                    <a:cubicBezTo>
                      <a:pt x="70" y="40"/>
                      <a:pt x="60" y="56"/>
                      <a:pt x="44" y="69"/>
                    </a:cubicBezTo>
                    <a:cubicBezTo>
                      <a:pt x="35" y="76"/>
                      <a:pt x="26" y="79"/>
                      <a:pt x="16" y="76"/>
                    </a:cubicBezTo>
                    <a:cubicBezTo>
                      <a:pt x="5" y="72"/>
                      <a:pt x="0" y="63"/>
                      <a:pt x="0" y="52"/>
                    </a:cubicBezTo>
                    <a:cubicBezTo>
                      <a:pt x="0" y="38"/>
                      <a:pt x="2" y="24"/>
                      <a:pt x="2" y="11"/>
                    </a:cubicBezTo>
                    <a:close/>
                    <a:moveTo>
                      <a:pt x="56" y="44"/>
                    </a:moveTo>
                    <a:cubicBezTo>
                      <a:pt x="56" y="44"/>
                      <a:pt x="57" y="44"/>
                      <a:pt x="57" y="44"/>
                    </a:cubicBezTo>
                    <a:cubicBezTo>
                      <a:pt x="57" y="35"/>
                      <a:pt x="57" y="25"/>
                      <a:pt x="57" y="16"/>
                    </a:cubicBezTo>
                    <a:cubicBezTo>
                      <a:pt x="57" y="16"/>
                      <a:pt x="56" y="16"/>
                      <a:pt x="56" y="15"/>
                    </a:cubicBezTo>
                    <a:cubicBezTo>
                      <a:pt x="56" y="25"/>
                      <a:pt x="56" y="34"/>
                      <a:pt x="56" y="44"/>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04" name="chenying0907 75">
                <a:extLst>
                  <a:ext uri="{FF2B5EF4-FFF2-40B4-BE49-F238E27FC236}">
                    <a16:creationId xmlns:a16="http://schemas.microsoft.com/office/drawing/2014/main" id="{8D3F2F46-5CCF-4707-B04E-B36B3C9C610A}"/>
                  </a:ext>
                </a:extLst>
              </p:cNvPr>
              <p:cNvSpPr>
                <a:spLocks noEditPoints="1"/>
              </p:cNvSpPr>
              <p:nvPr/>
            </p:nvSpPr>
            <p:spPr bwMode="auto">
              <a:xfrm>
                <a:off x="3968751" y="4081463"/>
                <a:ext cx="139700" cy="163513"/>
              </a:xfrm>
              <a:custGeom>
                <a:avLst/>
                <a:gdLst>
                  <a:gd name="T0" fmla="*/ 54 w 65"/>
                  <a:gd name="T1" fmla="*/ 52 h 76"/>
                  <a:gd name="T2" fmla="*/ 55 w 65"/>
                  <a:gd name="T3" fmla="*/ 53 h 76"/>
                  <a:gd name="T4" fmla="*/ 50 w 65"/>
                  <a:gd name="T5" fmla="*/ 70 h 76"/>
                  <a:gd name="T6" fmla="*/ 4 w 65"/>
                  <a:gd name="T7" fmla="*/ 76 h 76"/>
                  <a:gd name="T8" fmla="*/ 0 w 65"/>
                  <a:gd name="T9" fmla="*/ 73 h 76"/>
                  <a:gd name="T10" fmla="*/ 8 w 65"/>
                  <a:gd name="T11" fmla="*/ 44 h 76"/>
                  <a:gd name="T12" fmla="*/ 10 w 65"/>
                  <a:gd name="T13" fmla="*/ 8 h 76"/>
                  <a:gd name="T14" fmla="*/ 12 w 65"/>
                  <a:gd name="T15" fmla="*/ 5 h 76"/>
                  <a:gd name="T16" fmla="*/ 50 w 65"/>
                  <a:gd name="T17" fmla="*/ 0 h 76"/>
                  <a:gd name="T18" fmla="*/ 58 w 65"/>
                  <a:gd name="T19" fmla="*/ 7 h 76"/>
                  <a:gd name="T20" fmla="*/ 57 w 65"/>
                  <a:gd name="T21" fmla="*/ 10 h 76"/>
                  <a:gd name="T22" fmla="*/ 35 w 65"/>
                  <a:gd name="T23" fmla="*/ 12 h 76"/>
                  <a:gd name="T24" fmla="*/ 27 w 65"/>
                  <a:gd name="T25" fmla="*/ 24 h 76"/>
                  <a:gd name="T26" fmla="*/ 36 w 65"/>
                  <a:gd name="T27" fmla="*/ 29 h 76"/>
                  <a:gd name="T28" fmla="*/ 59 w 65"/>
                  <a:gd name="T29" fmla="*/ 29 h 76"/>
                  <a:gd name="T30" fmla="*/ 36 w 65"/>
                  <a:gd name="T31" fmla="*/ 40 h 76"/>
                  <a:gd name="T32" fmla="*/ 27 w 65"/>
                  <a:gd name="T33" fmla="*/ 50 h 76"/>
                  <a:gd name="T34" fmla="*/ 32 w 65"/>
                  <a:gd name="T35" fmla="*/ 55 h 76"/>
                  <a:gd name="T36" fmla="*/ 54 w 65"/>
                  <a:gd name="T37" fmla="*/ 52 h 76"/>
                  <a:gd name="T38" fmla="*/ 18 w 65"/>
                  <a:gd name="T39" fmla="*/ 19 h 76"/>
                  <a:gd name="T40" fmla="*/ 16 w 65"/>
                  <a:gd name="T41" fmla="*/ 19 h 76"/>
                  <a:gd name="T42" fmla="*/ 16 w 65"/>
                  <a:gd name="T43" fmla="*/ 62 h 76"/>
                  <a:gd name="T44" fmla="*/ 17 w 65"/>
                  <a:gd name="T45" fmla="*/ 41 h 76"/>
                  <a:gd name="T46" fmla="*/ 18 w 65"/>
                  <a:gd name="T47" fmla="*/ 1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76">
                    <a:moveTo>
                      <a:pt x="54" y="52"/>
                    </a:moveTo>
                    <a:cubicBezTo>
                      <a:pt x="54" y="52"/>
                      <a:pt x="55" y="53"/>
                      <a:pt x="55" y="53"/>
                    </a:cubicBezTo>
                    <a:cubicBezTo>
                      <a:pt x="65" y="64"/>
                      <a:pt x="65" y="67"/>
                      <a:pt x="50" y="70"/>
                    </a:cubicBezTo>
                    <a:cubicBezTo>
                      <a:pt x="35" y="73"/>
                      <a:pt x="19" y="74"/>
                      <a:pt x="4" y="76"/>
                    </a:cubicBezTo>
                    <a:cubicBezTo>
                      <a:pt x="3" y="76"/>
                      <a:pt x="2" y="74"/>
                      <a:pt x="0" y="73"/>
                    </a:cubicBezTo>
                    <a:cubicBezTo>
                      <a:pt x="12" y="65"/>
                      <a:pt x="9" y="55"/>
                      <a:pt x="8" y="44"/>
                    </a:cubicBezTo>
                    <a:cubicBezTo>
                      <a:pt x="8" y="32"/>
                      <a:pt x="9" y="20"/>
                      <a:pt x="10" y="8"/>
                    </a:cubicBezTo>
                    <a:cubicBezTo>
                      <a:pt x="10" y="7"/>
                      <a:pt x="11" y="5"/>
                      <a:pt x="12" y="5"/>
                    </a:cubicBezTo>
                    <a:cubicBezTo>
                      <a:pt x="25" y="3"/>
                      <a:pt x="37" y="1"/>
                      <a:pt x="50" y="0"/>
                    </a:cubicBezTo>
                    <a:cubicBezTo>
                      <a:pt x="52" y="0"/>
                      <a:pt x="55" y="4"/>
                      <a:pt x="58" y="7"/>
                    </a:cubicBezTo>
                    <a:cubicBezTo>
                      <a:pt x="58" y="8"/>
                      <a:pt x="57" y="9"/>
                      <a:pt x="57" y="10"/>
                    </a:cubicBezTo>
                    <a:cubicBezTo>
                      <a:pt x="49" y="11"/>
                      <a:pt x="42" y="12"/>
                      <a:pt x="35" y="12"/>
                    </a:cubicBezTo>
                    <a:cubicBezTo>
                      <a:pt x="25" y="11"/>
                      <a:pt x="27" y="18"/>
                      <a:pt x="27" y="24"/>
                    </a:cubicBezTo>
                    <a:cubicBezTo>
                      <a:pt x="26" y="32"/>
                      <a:pt x="31" y="30"/>
                      <a:pt x="36" y="29"/>
                    </a:cubicBezTo>
                    <a:cubicBezTo>
                      <a:pt x="44" y="28"/>
                      <a:pt x="51" y="28"/>
                      <a:pt x="59" y="29"/>
                    </a:cubicBezTo>
                    <a:cubicBezTo>
                      <a:pt x="54" y="39"/>
                      <a:pt x="45" y="39"/>
                      <a:pt x="36" y="40"/>
                    </a:cubicBezTo>
                    <a:cubicBezTo>
                      <a:pt x="30" y="41"/>
                      <a:pt x="25" y="42"/>
                      <a:pt x="27" y="50"/>
                    </a:cubicBezTo>
                    <a:cubicBezTo>
                      <a:pt x="27" y="52"/>
                      <a:pt x="30" y="55"/>
                      <a:pt x="32" y="55"/>
                    </a:cubicBezTo>
                    <a:cubicBezTo>
                      <a:pt x="39" y="55"/>
                      <a:pt x="46" y="53"/>
                      <a:pt x="54" y="52"/>
                    </a:cubicBezTo>
                    <a:close/>
                    <a:moveTo>
                      <a:pt x="18" y="19"/>
                    </a:moveTo>
                    <a:cubicBezTo>
                      <a:pt x="17" y="19"/>
                      <a:pt x="16" y="19"/>
                      <a:pt x="16" y="19"/>
                    </a:cubicBezTo>
                    <a:cubicBezTo>
                      <a:pt x="16" y="34"/>
                      <a:pt x="16" y="48"/>
                      <a:pt x="16" y="62"/>
                    </a:cubicBezTo>
                    <a:cubicBezTo>
                      <a:pt x="17" y="55"/>
                      <a:pt x="17" y="48"/>
                      <a:pt x="17" y="41"/>
                    </a:cubicBezTo>
                    <a:cubicBezTo>
                      <a:pt x="17" y="33"/>
                      <a:pt x="17" y="26"/>
                      <a:pt x="18" y="19"/>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05" name="chenying0907 77">
                <a:extLst>
                  <a:ext uri="{FF2B5EF4-FFF2-40B4-BE49-F238E27FC236}">
                    <a16:creationId xmlns:a16="http://schemas.microsoft.com/office/drawing/2014/main" id="{8ECAAE64-C278-411D-96F5-3CC8194735BD}"/>
                  </a:ext>
                </a:extLst>
              </p:cNvPr>
              <p:cNvSpPr>
                <a:spLocks/>
              </p:cNvSpPr>
              <p:nvPr/>
            </p:nvSpPr>
            <p:spPr bwMode="auto">
              <a:xfrm>
                <a:off x="4257676" y="4076701"/>
                <a:ext cx="146050" cy="174625"/>
              </a:xfrm>
              <a:custGeom>
                <a:avLst/>
                <a:gdLst>
                  <a:gd name="T0" fmla="*/ 44 w 68"/>
                  <a:gd name="T1" fmla="*/ 81 h 81"/>
                  <a:gd name="T2" fmla="*/ 11 w 68"/>
                  <a:gd name="T3" fmla="*/ 79 h 81"/>
                  <a:gd name="T4" fmla="*/ 2 w 68"/>
                  <a:gd name="T5" fmla="*/ 68 h 81"/>
                  <a:gd name="T6" fmla="*/ 9 w 68"/>
                  <a:gd name="T7" fmla="*/ 62 h 81"/>
                  <a:gd name="T8" fmla="*/ 30 w 68"/>
                  <a:gd name="T9" fmla="*/ 68 h 81"/>
                  <a:gd name="T10" fmla="*/ 43 w 68"/>
                  <a:gd name="T11" fmla="*/ 68 h 81"/>
                  <a:gd name="T12" fmla="*/ 39 w 68"/>
                  <a:gd name="T13" fmla="*/ 56 h 81"/>
                  <a:gd name="T14" fmla="*/ 13 w 68"/>
                  <a:gd name="T15" fmla="*/ 36 h 81"/>
                  <a:gd name="T16" fmla="*/ 14 w 68"/>
                  <a:gd name="T17" fmla="*/ 9 h 81"/>
                  <a:gd name="T18" fmla="*/ 44 w 68"/>
                  <a:gd name="T19" fmla="*/ 6 h 81"/>
                  <a:gd name="T20" fmla="*/ 49 w 68"/>
                  <a:gd name="T21" fmla="*/ 16 h 81"/>
                  <a:gd name="T22" fmla="*/ 40 w 68"/>
                  <a:gd name="T23" fmla="*/ 18 h 81"/>
                  <a:gd name="T24" fmla="*/ 27 w 68"/>
                  <a:gd name="T25" fmla="*/ 20 h 81"/>
                  <a:gd name="T26" fmla="*/ 32 w 68"/>
                  <a:gd name="T27" fmla="*/ 34 h 81"/>
                  <a:gd name="T28" fmla="*/ 53 w 68"/>
                  <a:gd name="T29" fmla="*/ 50 h 81"/>
                  <a:gd name="T30" fmla="*/ 68 w 68"/>
                  <a:gd name="T31" fmla="*/ 67 h 81"/>
                  <a:gd name="T32" fmla="*/ 46 w 68"/>
                  <a:gd name="T33" fmla="*/ 81 h 81"/>
                  <a:gd name="T34" fmla="*/ 44 w 68"/>
                  <a:gd name="T35"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81">
                    <a:moveTo>
                      <a:pt x="44" y="81"/>
                    </a:moveTo>
                    <a:cubicBezTo>
                      <a:pt x="33" y="81"/>
                      <a:pt x="22" y="80"/>
                      <a:pt x="11" y="79"/>
                    </a:cubicBezTo>
                    <a:cubicBezTo>
                      <a:pt x="4" y="79"/>
                      <a:pt x="2" y="74"/>
                      <a:pt x="2" y="68"/>
                    </a:cubicBezTo>
                    <a:cubicBezTo>
                      <a:pt x="2" y="64"/>
                      <a:pt x="3" y="62"/>
                      <a:pt x="9" y="62"/>
                    </a:cubicBezTo>
                    <a:cubicBezTo>
                      <a:pt x="16" y="63"/>
                      <a:pt x="23" y="63"/>
                      <a:pt x="30" y="68"/>
                    </a:cubicBezTo>
                    <a:cubicBezTo>
                      <a:pt x="33" y="70"/>
                      <a:pt x="38" y="68"/>
                      <a:pt x="43" y="68"/>
                    </a:cubicBezTo>
                    <a:cubicBezTo>
                      <a:pt x="42" y="64"/>
                      <a:pt x="42" y="59"/>
                      <a:pt x="39" y="56"/>
                    </a:cubicBezTo>
                    <a:cubicBezTo>
                      <a:pt x="31" y="49"/>
                      <a:pt x="22" y="42"/>
                      <a:pt x="13" y="36"/>
                    </a:cubicBezTo>
                    <a:cubicBezTo>
                      <a:pt x="0" y="27"/>
                      <a:pt x="1" y="18"/>
                      <a:pt x="14" y="9"/>
                    </a:cubicBezTo>
                    <a:cubicBezTo>
                      <a:pt x="24" y="2"/>
                      <a:pt x="33" y="0"/>
                      <a:pt x="44" y="6"/>
                    </a:cubicBezTo>
                    <a:cubicBezTo>
                      <a:pt x="47" y="8"/>
                      <a:pt x="48" y="13"/>
                      <a:pt x="49" y="16"/>
                    </a:cubicBezTo>
                    <a:cubicBezTo>
                      <a:pt x="46" y="17"/>
                      <a:pt x="43" y="18"/>
                      <a:pt x="40" y="18"/>
                    </a:cubicBezTo>
                    <a:cubicBezTo>
                      <a:pt x="36" y="19"/>
                      <a:pt x="31" y="19"/>
                      <a:pt x="27" y="20"/>
                    </a:cubicBezTo>
                    <a:cubicBezTo>
                      <a:pt x="28" y="25"/>
                      <a:pt x="29" y="31"/>
                      <a:pt x="32" y="34"/>
                    </a:cubicBezTo>
                    <a:cubicBezTo>
                      <a:pt x="38" y="40"/>
                      <a:pt x="46" y="45"/>
                      <a:pt x="53" y="50"/>
                    </a:cubicBezTo>
                    <a:cubicBezTo>
                      <a:pt x="60" y="54"/>
                      <a:pt x="67" y="59"/>
                      <a:pt x="68" y="67"/>
                    </a:cubicBezTo>
                    <a:cubicBezTo>
                      <a:pt x="68" y="73"/>
                      <a:pt x="55" y="80"/>
                      <a:pt x="46" y="81"/>
                    </a:cubicBezTo>
                    <a:cubicBezTo>
                      <a:pt x="45" y="81"/>
                      <a:pt x="45" y="81"/>
                      <a:pt x="44" y="81"/>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06" name="chenying0907 78">
                <a:extLst>
                  <a:ext uri="{FF2B5EF4-FFF2-40B4-BE49-F238E27FC236}">
                    <a16:creationId xmlns:a16="http://schemas.microsoft.com/office/drawing/2014/main" id="{89D646CA-FE92-4D93-A03F-2D2AE594401E}"/>
                  </a:ext>
                </a:extLst>
              </p:cNvPr>
              <p:cNvSpPr>
                <a:spLocks/>
              </p:cNvSpPr>
              <p:nvPr/>
            </p:nvSpPr>
            <p:spPr bwMode="auto">
              <a:xfrm>
                <a:off x="4108451" y="4076701"/>
                <a:ext cx="144463" cy="174625"/>
              </a:xfrm>
              <a:custGeom>
                <a:avLst/>
                <a:gdLst>
                  <a:gd name="T0" fmla="*/ 44 w 67"/>
                  <a:gd name="T1" fmla="*/ 67 h 81"/>
                  <a:gd name="T2" fmla="*/ 14 w 67"/>
                  <a:gd name="T3" fmla="*/ 36 h 81"/>
                  <a:gd name="T4" fmla="*/ 14 w 67"/>
                  <a:gd name="T5" fmla="*/ 9 h 81"/>
                  <a:gd name="T6" fmla="*/ 44 w 67"/>
                  <a:gd name="T7" fmla="*/ 6 h 81"/>
                  <a:gd name="T8" fmla="*/ 50 w 67"/>
                  <a:gd name="T9" fmla="*/ 16 h 81"/>
                  <a:gd name="T10" fmla="*/ 40 w 67"/>
                  <a:gd name="T11" fmla="*/ 18 h 81"/>
                  <a:gd name="T12" fmla="*/ 26 w 67"/>
                  <a:gd name="T13" fmla="*/ 20 h 81"/>
                  <a:gd name="T14" fmla="*/ 33 w 67"/>
                  <a:gd name="T15" fmla="*/ 35 h 81"/>
                  <a:gd name="T16" fmla="*/ 55 w 67"/>
                  <a:gd name="T17" fmla="*/ 51 h 81"/>
                  <a:gd name="T18" fmla="*/ 66 w 67"/>
                  <a:gd name="T19" fmla="*/ 67 h 81"/>
                  <a:gd name="T20" fmla="*/ 53 w 67"/>
                  <a:gd name="T21" fmla="*/ 79 h 81"/>
                  <a:gd name="T22" fmla="*/ 10 w 67"/>
                  <a:gd name="T23" fmla="*/ 79 h 81"/>
                  <a:gd name="T24" fmla="*/ 1 w 67"/>
                  <a:gd name="T25" fmla="*/ 67 h 81"/>
                  <a:gd name="T26" fmla="*/ 4 w 67"/>
                  <a:gd name="T27" fmla="*/ 62 h 81"/>
                  <a:gd name="T28" fmla="*/ 25 w 67"/>
                  <a:gd name="T29" fmla="*/ 66 h 81"/>
                  <a:gd name="T30" fmla="*/ 44 w 67"/>
                  <a:gd name="T31" fmla="*/ 6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 h="81">
                    <a:moveTo>
                      <a:pt x="44" y="67"/>
                    </a:moveTo>
                    <a:cubicBezTo>
                      <a:pt x="40" y="50"/>
                      <a:pt x="26" y="44"/>
                      <a:pt x="14" y="36"/>
                    </a:cubicBezTo>
                    <a:cubicBezTo>
                      <a:pt x="1" y="28"/>
                      <a:pt x="1" y="18"/>
                      <a:pt x="14" y="9"/>
                    </a:cubicBezTo>
                    <a:cubicBezTo>
                      <a:pt x="24" y="2"/>
                      <a:pt x="33" y="0"/>
                      <a:pt x="44" y="6"/>
                    </a:cubicBezTo>
                    <a:cubicBezTo>
                      <a:pt x="47" y="8"/>
                      <a:pt x="48" y="13"/>
                      <a:pt x="50" y="16"/>
                    </a:cubicBezTo>
                    <a:cubicBezTo>
                      <a:pt x="47" y="17"/>
                      <a:pt x="44" y="18"/>
                      <a:pt x="40" y="18"/>
                    </a:cubicBezTo>
                    <a:cubicBezTo>
                      <a:pt x="36" y="19"/>
                      <a:pt x="31" y="19"/>
                      <a:pt x="26" y="20"/>
                    </a:cubicBezTo>
                    <a:cubicBezTo>
                      <a:pt x="28" y="25"/>
                      <a:pt x="29" y="31"/>
                      <a:pt x="33" y="35"/>
                    </a:cubicBezTo>
                    <a:cubicBezTo>
                      <a:pt x="39" y="41"/>
                      <a:pt x="48" y="45"/>
                      <a:pt x="55" y="51"/>
                    </a:cubicBezTo>
                    <a:cubicBezTo>
                      <a:pt x="60" y="56"/>
                      <a:pt x="67" y="62"/>
                      <a:pt x="66" y="67"/>
                    </a:cubicBezTo>
                    <a:cubicBezTo>
                      <a:pt x="66" y="71"/>
                      <a:pt x="58" y="78"/>
                      <a:pt x="53" y="79"/>
                    </a:cubicBezTo>
                    <a:cubicBezTo>
                      <a:pt x="39" y="81"/>
                      <a:pt x="24" y="80"/>
                      <a:pt x="10" y="79"/>
                    </a:cubicBezTo>
                    <a:cubicBezTo>
                      <a:pt x="3" y="79"/>
                      <a:pt x="0" y="73"/>
                      <a:pt x="1" y="67"/>
                    </a:cubicBezTo>
                    <a:cubicBezTo>
                      <a:pt x="1" y="65"/>
                      <a:pt x="3" y="62"/>
                      <a:pt x="4" y="62"/>
                    </a:cubicBezTo>
                    <a:cubicBezTo>
                      <a:pt x="11" y="63"/>
                      <a:pt x="19" y="63"/>
                      <a:pt x="25" y="66"/>
                    </a:cubicBezTo>
                    <a:cubicBezTo>
                      <a:pt x="32" y="69"/>
                      <a:pt x="37" y="71"/>
                      <a:pt x="44" y="67"/>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07" name="chenying0907 79">
                <a:extLst>
                  <a:ext uri="{FF2B5EF4-FFF2-40B4-BE49-F238E27FC236}">
                    <a16:creationId xmlns:a16="http://schemas.microsoft.com/office/drawing/2014/main" id="{95831313-D028-4B0F-B9B8-414698FE14FD}"/>
                  </a:ext>
                </a:extLst>
              </p:cNvPr>
              <p:cNvSpPr>
                <a:spLocks/>
              </p:cNvSpPr>
              <p:nvPr/>
            </p:nvSpPr>
            <p:spPr bwMode="auto">
              <a:xfrm>
                <a:off x="3370263" y="4076701"/>
                <a:ext cx="144463" cy="174625"/>
              </a:xfrm>
              <a:custGeom>
                <a:avLst/>
                <a:gdLst>
                  <a:gd name="T0" fmla="*/ 43 w 67"/>
                  <a:gd name="T1" fmla="*/ 81 h 81"/>
                  <a:gd name="T2" fmla="*/ 11 w 67"/>
                  <a:gd name="T3" fmla="*/ 79 h 81"/>
                  <a:gd name="T4" fmla="*/ 1 w 67"/>
                  <a:gd name="T5" fmla="*/ 68 h 81"/>
                  <a:gd name="T6" fmla="*/ 8 w 67"/>
                  <a:gd name="T7" fmla="*/ 62 h 81"/>
                  <a:gd name="T8" fmla="*/ 29 w 67"/>
                  <a:gd name="T9" fmla="*/ 68 h 81"/>
                  <a:gd name="T10" fmla="*/ 42 w 67"/>
                  <a:gd name="T11" fmla="*/ 68 h 81"/>
                  <a:gd name="T12" fmla="*/ 39 w 67"/>
                  <a:gd name="T13" fmla="*/ 56 h 81"/>
                  <a:gd name="T14" fmla="*/ 13 w 67"/>
                  <a:gd name="T15" fmla="*/ 36 h 81"/>
                  <a:gd name="T16" fmla="*/ 13 w 67"/>
                  <a:gd name="T17" fmla="*/ 9 h 81"/>
                  <a:gd name="T18" fmla="*/ 43 w 67"/>
                  <a:gd name="T19" fmla="*/ 6 h 81"/>
                  <a:gd name="T20" fmla="*/ 49 w 67"/>
                  <a:gd name="T21" fmla="*/ 17 h 81"/>
                  <a:gd name="T22" fmla="*/ 39 w 67"/>
                  <a:gd name="T23" fmla="*/ 18 h 81"/>
                  <a:gd name="T24" fmla="*/ 26 w 67"/>
                  <a:gd name="T25" fmla="*/ 20 h 81"/>
                  <a:gd name="T26" fmla="*/ 31 w 67"/>
                  <a:gd name="T27" fmla="*/ 34 h 81"/>
                  <a:gd name="T28" fmla="*/ 51 w 67"/>
                  <a:gd name="T29" fmla="*/ 49 h 81"/>
                  <a:gd name="T30" fmla="*/ 67 w 67"/>
                  <a:gd name="T31" fmla="*/ 68 h 81"/>
                  <a:gd name="T32" fmla="*/ 43 w 67"/>
                  <a:gd name="T33"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81">
                    <a:moveTo>
                      <a:pt x="43" y="81"/>
                    </a:moveTo>
                    <a:cubicBezTo>
                      <a:pt x="32" y="81"/>
                      <a:pt x="21" y="80"/>
                      <a:pt x="11" y="79"/>
                    </a:cubicBezTo>
                    <a:cubicBezTo>
                      <a:pt x="4" y="79"/>
                      <a:pt x="1" y="74"/>
                      <a:pt x="1" y="68"/>
                    </a:cubicBezTo>
                    <a:cubicBezTo>
                      <a:pt x="1" y="64"/>
                      <a:pt x="3" y="62"/>
                      <a:pt x="8" y="62"/>
                    </a:cubicBezTo>
                    <a:cubicBezTo>
                      <a:pt x="16" y="63"/>
                      <a:pt x="23" y="63"/>
                      <a:pt x="29" y="68"/>
                    </a:cubicBezTo>
                    <a:cubicBezTo>
                      <a:pt x="32" y="70"/>
                      <a:pt x="38" y="68"/>
                      <a:pt x="42" y="68"/>
                    </a:cubicBezTo>
                    <a:cubicBezTo>
                      <a:pt x="41" y="64"/>
                      <a:pt x="41" y="58"/>
                      <a:pt x="39" y="56"/>
                    </a:cubicBezTo>
                    <a:cubicBezTo>
                      <a:pt x="31" y="49"/>
                      <a:pt x="22" y="42"/>
                      <a:pt x="13" y="36"/>
                    </a:cubicBezTo>
                    <a:cubicBezTo>
                      <a:pt x="0" y="27"/>
                      <a:pt x="0" y="18"/>
                      <a:pt x="13" y="9"/>
                    </a:cubicBezTo>
                    <a:cubicBezTo>
                      <a:pt x="23" y="2"/>
                      <a:pt x="33" y="0"/>
                      <a:pt x="43" y="6"/>
                    </a:cubicBezTo>
                    <a:cubicBezTo>
                      <a:pt x="46" y="8"/>
                      <a:pt x="47" y="13"/>
                      <a:pt x="49" y="17"/>
                    </a:cubicBezTo>
                    <a:cubicBezTo>
                      <a:pt x="46" y="17"/>
                      <a:pt x="43" y="18"/>
                      <a:pt x="39" y="18"/>
                    </a:cubicBezTo>
                    <a:cubicBezTo>
                      <a:pt x="35" y="19"/>
                      <a:pt x="30" y="19"/>
                      <a:pt x="26" y="20"/>
                    </a:cubicBezTo>
                    <a:cubicBezTo>
                      <a:pt x="27" y="25"/>
                      <a:pt x="28" y="30"/>
                      <a:pt x="31" y="34"/>
                    </a:cubicBezTo>
                    <a:cubicBezTo>
                      <a:pt x="37" y="40"/>
                      <a:pt x="44" y="45"/>
                      <a:pt x="51" y="49"/>
                    </a:cubicBezTo>
                    <a:cubicBezTo>
                      <a:pt x="59" y="54"/>
                      <a:pt x="67" y="58"/>
                      <a:pt x="67" y="68"/>
                    </a:cubicBezTo>
                    <a:cubicBezTo>
                      <a:pt x="66" y="75"/>
                      <a:pt x="53" y="81"/>
                      <a:pt x="43" y="81"/>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08" name="chenying0907 97">
                <a:extLst>
                  <a:ext uri="{FF2B5EF4-FFF2-40B4-BE49-F238E27FC236}">
                    <a16:creationId xmlns:a16="http://schemas.microsoft.com/office/drawing/2014/main" id="{3941FA65-F375-4E4C-A070-6DBD0A784762}"/>
                  </a:ext>
                </a:extLst>
              </p:cNvPr>
              <p:cNvSpPr>
                <a:spLocks/>
              </p:cNvSpPr>
              <p:nvPr/>
            </p:nvSpPr>
            <p:spPr bwMode="auto">
              <a:xfrm>
                <a:off x="3813176" y="4106863"/>
                <a:ext cx="149225" cy="153988"/>
              </a:xfrm>
              <a:custGeom>
                <a:avLst/>
                <a:gdLst>
                  <a:gd name="T0" fmla="*/ 59 w 69"/>
                  <a:gd name="T1" fmla="*/ 3 h 72"/>
                  <a:gd name="T2" fmla="*/ 43 w 69"/>
                  <a:gd name="T3" fmla="*/ 16 h 72"/>
                  <a:gd name="T4" fmla="*/ 20 w 69"/>
                  <a:gd name="T5" fmla="*/ 28 h 72"/>
                  <a:gd name="T6" fmla="*/ 21 w 69"/>
                  <a:gd name="T7" fmla="*/ 50 h 72"/>
                  <a:gd name="T8" fmla="*/ 35 w 69"/>
                  <a:gd name="T9" fmla="*/ 50 h 72"/>
                  <a:gd name="T10" fmla="*/ 52 w 69"/>
                  <a:gd name="T11" fmla="*/ 49 h 72"/>
                  <a:gd name="T12" fmla="*/ 47 w 69"/>
                  <a:gd name="T13" fmla="*/ 52 h 72"/>
                  <a:gd name="T14" fmla="*/ 48 w 69"/>
                  <a:gd name="T15" fmla="*/ 54 h 72"/>
                  <a:gd name="T16" fmla="*/ 69 w 69"/>
                  <a:gd name="T17" fmla="*/ 49 h 72"/>
                  <a:gd name="T18" fmla="*/ 10 w 69"/>
                  <a:gd name="T19" fmla="*/ 59 h 72"/>
                  <a:gd name="T20" fmla="*/ 4 w 69"/>
                  <a:gd name="T21" fmla="*/ 53 h 72"/>
                  <a:gd name="T22" fmla="*/ 15 w 69"/>
                  <a:gd name="T23" fmla="*/ 13 h 72"/>
                  <a:gd name="T24" fmla="*/ 48 w 69"/>
                  <a:gd name="T25" fmla="*/ 0 h 72"/>
                  <a:gd name="T26" fmla="*/ 59 w 69"/>
                  <a:gd name="T27" fmla="*/ 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72">
                    <a:moveTo>
                      <a:pt x="59" y="3"/>
                    </a:moveTo>
                    <a:cubicBezTo>
                      <a:pt x="55" y="10"/>
                      <a:pt x="52" y="15"/>
                      <a:pt x="43" y="16"/>
                    </a:cubicBezTo>
                    <a:cubicBezTo>
                      <a:pt x="35" y="17"/>
                      <a:pt x="27" y="23"/>
                      <a:pt x="20" y="28"/>
                    </a:cubicBezTo>
                    <a:cubicBezTo>
                      <a:pt x="15" y="32"/>
                      <a:pt x="16" y="43"/>
                      <a:pt x="21" y="50"/>
                    </a:cubicBezTo>
                    <a:cubicBezTo>
                      <a:pt x="25" y="56"/>
                      <a:pt x="30" y="52"/>
                      <a:pt x="35" y="50"/>
                    </a:cubicBezTo>
                    <a:cubicBezTo>
                      <a:pt x="47" y="45"/>
                      <a:pt x="47" y="45"/>
                      <a:pt x="52" y="49"/>
                    </a:cubicBezTo>
                    <a:cubicBezTo>
                      <a:pt x="50" y="50"/>
                      <a:pt x="49" y="51"/>
                      <a:pt x="47" y="52"/>
                    </a:cubicBezTo>
                    <a:cubicBezTo>
                      <a:pt x="47" y="53"/>
                      <a:pt x="47" y="54"/>
                      <a:pt x="48" y="54"/>
                    </a:cubicBezTo>
                    <a:cubicBezTo>
                      <a:pt x="54" y="53"/>
                      <a:pt x="60" y="51"/>
                      <a:pt x="69" y="49"/>
                    </a:cubicBezTo>
                    <a:cubicBezTo>
                      <a:pt x="53" y="69"/>
                      <a:pt x="28" y="72"/>
                      <a:pt x="10" y="59"/>
                    </a:cubicBezTo>
                    <a:cubicBezTo>
                      <a:pt x="7" y="58"/>
                      <a:pt x="6" y="55"/>
                      <a:pt x="4" y="53"/>
                    </a:cubicBezTo>
                    <a:cubicBezTo>
                      <a:pt x="0" y="43"/>
                      <a:pt x="5" y="19"/>
                      <a:pt x="15" y="13"/>
                    </a:cubicBezTo>
                    <a:cubicBezTo>
                      <a:pt x="26" y="8"/>
                      <a:pt x="37" y="4"/>
                      <a:pt x="48" y="0"/>
                    </a:cubicBezTo>
                    <a:cubicBezTo>
                      <a:pt x="51" y="0"/>
                      <a:pt x="55" y="2"/>
                      <a:pt x="59" y="3"/>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09" name="chenying0907 98">
                <a:extLst>
                  <a:ext uri="{FF2B5EF4-FFF2-40B4-BE49-F238E27FC236}">
                    <a16:creationId xmlns:a16="http://schemas.microsoft.com/office/drawing/2014/main" id="{CD3B1EEB-5213-4D1A-B768-DE2521AD97A8}"/>
                  </a:ext>
                </a:extLst>
              </p:cNvPr>
              <p:cNvSpPr>
                <a:spLocks/>
              </p:cNvSpPr>
              <p:nvPr/>
            </p:nvSpPr>
            <p:spPr bwMode="auto">
              <a:xfrm>
                <a:off x="3662363" y="4105276"/>
                <a:ext cx="150813" cy="155575"/>
              </a:xfrm>
              <a:custGeom>
                <a:avLst/>
                <a:gdLst>
                  <a:gd name="T0" fmla="*/ 59 w 70"/>
                  <a:gd name="T1" fmla="*/ 4 h 73"/>
                  <a:gd name="T2" fmla="*/ 44 w 70"/>
                  <a:gd name="T3" fmla="*/ 17 h 73"/>
                  <a:gd name="T4" fmla="*/ 21 w 70"/>
                  <a:gd name="T5" fmla="*/ 29 h 73"/>
                  <a:gd name="T6" fmla="*/ 20 w 70"/>
                  <a:gd name="T7" fmla="*/ 49 h 73"/>
                  <a:gd name="T8" fmla="*/ 35 w 70"/>
                  <a:gd name="T9" fmla="*/ 51 h 73"/>
                  <a:gd name="T10" fmla="*/ 43 w 70"/>
                  <a:gd name="T11" fmla="*/ 48 h 73"/>
                  <a:gd name="T12" fmla="*/ 51 w 70"/>
                  <a:gd name="T13" fmla="*/ 48 h 73"/>
                  <a:gd name="T14" fmla="*/ 46 w 70"/>
                  <a:gd name="T15" fmla="*/ 56 h 73"/>
                  <a:gd name="T16" fmla="*/ 70 w 70"/>
                  <a:gd name="T17" fmla="*/ 50 h 73"/>
                  <a:gd name="T18" fmla="*/ 10 w 70"/>
                  <a:gd name="T19" fmla="*/ 60 h 73"/>
                  <a:gd name="T20" fmla="*/ 7 w 70"/>
                  <a:gd name="T21" fmla="*/ 56 h 73"/>
                  <a:gd name="T22" fmla="*/ 16 w 70"/>
                  <a:gd name="T23" fmla="*/ 15 h 73"/>
                  <a:gd name="T24" fmla="*/ 49 w 70"/>
                  <a:gd name="T25" fmla="*/ 1 h 73"/>
                  <a:gd name="T26" fmla="*/ 59 w 70"/>
                  <a:gd name="T27" fmla="*/ 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73">
                    <a:moveTo>
                      <a:pt x="59" y="4"/>
                    </a:moveTo>
                    <a:cubicBezTo>
                      <a:pt x="56" y="12"/>
                      <a:pt x="53" y="16"/>
                      <a:pt x="44" y="17"/>
                    </a:cubicBezTo>
                    <a:cubicBezTo>
                      <a:pt x="36" y="18"/>
                      <a:pt x="27" y="24"/>
                      <a:pt x="21" y="29"/>
                    </a:cubicBezTo>
                    <a:cubicBezTo>
                      <a:pt x="15" y="34"/>
                      <a:pt x="17" y="42"/>
                      <a:pt x="20" y="49"/>
                    </a:cubicBezTo>
                    <a:cubicBezTo>
                      <a:pt x="24" y="56"/>
                      <a:pt x="29" y="54"/>
                      <a:pt x="35" y="51"/>
                    </a:cubicBezTo>
                    <a:cubicBezTo>
                      <a:pt x="37" y="50"/>
                      <a:pt x="40" y="49"/>
                      <a:pt x="43" y="48"/>
                    </a:cubicBezTo>
                    <a:cubicBezTo>
                      <a:pt x="46" y="48"/>
                      <a:pt x="49" y="48"/>
                      <a:pt x="51" y="48"/>
                    </a:cubicBezTo>
                    <a:cubicBezTo>
                      <a:pt x="50" y="50"/>
                      <a:pt x="49" y="52"/>
                      <a:pt x="46" y="56"/>
                    </a:cubicBezTo>
                    <a:cubicBezTo>
                      <a:pt x="54" y="54"/>
                      <a:pt x="61" y="52"/>
                      <a:pt x="70" y="50"/>
                    </a:cubicBezTo>
                    <a:cubicBezTo>
                      <a:pt x="55" y="69"/>
                      <a:pt x="28" y="73"/>
                      <a:pt x="10" y="60"/>
                    </a:cubicBezTo>
                    <a:cubicBezTo>
                      <a:pt x="8" y="59"/>
                      <a:pt x="7" y="58"/>
                      <a:pt x="7" y="56"/>
                    </a:cubicBezTo>
                    <a:cubicBezTo>
                      <a:pt x="0" y="45"/>
                      <a:pt x="5" y="21"/>
                      <a:pt x="16" y="15"/>
                    </a:cubicBezTo>
                    <a:cubicBezTo>
                      <a:pt x="26" y="9"/>
                      <a:pt x="38" y="5"/>
                      <a:pt x="49" y="1"/>
                    </a:cubicBezTo>
                    <a:cubicBezTo>
                      <a:pt x="52" y="0"/>
                      <a:pt x="55" y="3"/>
                      <a:pt x="59" y="4"/>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17" name="PA_组合 62">
              <a:extLst>
                <a:ext uri="{FF2B5EF4-FFF2-40B4-BE49-F238E27FC236}">
                  <a16:creationId xmlns:a16="http://schemas.microsoft.com/office/drawing/2014/main" id="{3465892B-2113-428B-86B6-1B32B902995E}"/>
                </a:ext>
              </a:extLst>
            </p:cNvPr>
            <p:cNvGrpSpPr/>
            <p:nvPr>
              <p:custDataLst>
                <p:tags r:id="rId11"/>
              </p:custDataLst>
            </p:nvPr>
          </p:nvGrpSpPr>
          <p:grpSpPr>
            <a:xfrm>
              <a:off x="16277409" y="10543411"/>
              <a:ext cx="1886227" cy="264597"/>
              <a:chOff x="5432426" y="5018088"/>
              <a:chExt cx="1143000" cy="160338"/>
            </a:xfrm>
            <a:grpFill/>
          </p:grpSpPr>
          <p:sp>
            <p:nvSpPr>
              <p:cNvPr id="95" name="chenying0907 87">
                <a:extLst>
                  <a:ext uri="{FF2B5EF4-FFF2-40B4-BE49-F238E27FC236}">
                    <a16:creationId xmlns:a16="http://schemas.microsoft.com/office/drawing/2014/main" id="{6DC1A94F-1F9A-48BD-B448-79FD58F6D7CD}"/>
                  </a:ext>
                </a:extLst>
              </p:cNvPr>
              <p:cNvSpPr>
                <a:spLocks noEditPoints="1"/>
              </p:cNvSpPr>
              <p:nvPr/>
            </p:nvSpPr>
            <p:spPr bwMode="auto">
              <a:xfrm>
                <a:off x="5849938" y="5037138"/>
                <a:ext cx="166688" cy="138113"/>
              </a:xfrm>
              <a:custGeom>
                <a:avLst/>
                <a:gdLst>
                  <a:gd name="T0" fmla="*/ 15 w 77"/>
                  <a:gd name="T1" fmla="*/ 62 h 64"/>
                  <a:gd name="T2" fmla="*/ 18 w 77"/>
                  <a:gd name="T3" fmla="*/ 52 h 64"/>
                  <a:gd name="T4" fmla="*/ 4 w 77"/>
                  <a:gd name="T5" fmla="*/ 64 h 64"/>
                  <a:gd name="T6" fmla="*/ 0 w 77"/>
                  <a:gd name="T7" fmla="*/ 61 h 64"/>
                  <a:gd name="T8" fmla="*/ 8 w 77"/>
                  <a:gd name="T9" fmla="*/ 48 h 64"/>
                  <a:gd name="T10" fmla="*/ 37 w 77"/>
                  <a:gd name="T11" fmla="*/ 11 h 64"/>
                  <a:gd name="T12" fmla="*/ 47 w 77"/>
                  <a:gd name="T13" fmla="*/ 1 h 64"/>
                  <a:gd name="T14" fmla="*/ 56 w 77"/>
                  <a:gd name="T15" fmla="*/ 5 h 64"/>
                  <a:gd name="T16" fmla="*/ 73 w 77"/>
                  <a:gd name="T17" fmla="*/ 48 h 64"/>
                  <a:gd name="T18" fmla="*/ 77 w 77"/>
                  <a:gd name="T19" fmla="*/ 63 h 64"/>
                  <a:gd name="T20" fmla="*/ 64 w 77"/>
                  <a:gd name="T21" fmla="*/ 53 h 64"/>
                  <a:gd name="T22" fmla="*/ 63 w 77"/>
                  <a:gd name="T23" fmla="*/ 60 h 64"/>
                  <a:gd name="T24" fmla="*/ 40 w 77"/>
                  <a:gd name="T25" fmla="*/ 50 h 64"/>
                  <a:gd name="T26" fmla="*/ 15 w 77"/>
                  <a:gd name="T27" fmla="*/ 62 h 64"/>
                  <a:gd name="T28" fmla="*/ 47 w 77"/>
                  <a:gd name="T29" fmla="*/ 18 h 64"/>
                  <a:gd name="T30" fmla="*/ 33 w 77"/>
                  <a:gd name="T31" fmla="*/ 38 h 64"/>
                  <a:gd name="T32" fmla="*/ 52 w 77"/>
                  <a:gd name="T33" fmla="*/ 39 h 64"/>
                  <a:gd name="T34" fmla="*/ 47 w 77"/>
                  <a:gd name="T35" fmla="*/ 1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 h="64">
                    <a:moveTo>
                      <a:pt x="15" y="62"/>
                    </a:moveTo>
                    <a:cubicBezTo>
                      <a:pt x="16" y="58"/>
                      <a:pt x="17" y="55"/>
                      <a:pt x="18" y="52"/>
                    </a:cubicBezTo>
                    <a:cubicBezTo>
                      <a:pt x="13" y="56"/>
                      <a:pt x="9" y="60"/>
                      <a:pt x="4" y="64"/>
                    </a:cubicBezTo>
                    <a:cubicBezTo>
                      <a:pt x="3" y="63"/>
                      <a:pt x="2" y="62"/>
                      <a:pt x="0" y="61"/>
                    </a:cubicBezTo>
                    <a:cubicBezTo>
                      <a:pt x="3" y="57"/>
                      <a:pt x="5" y="52"/>
                      <a:pt x="8" y="48"/>
                    </a:cubicBezTo>
                    <a:cubicBezTo>
                      <a:pt x="17" y="35"/>
                      <a:pt x="27" y="23"/>
                      <a:pt x="37" y="11"/>
                    </a:cubicBezTo>
                    <a:cubicBezTo>
                      <a:pt x="40" y="7"/>
                      <a:pt x="43" y="3"/>
                      <a:pt x="47" y="1"/>
                    </a:cubicBezTo>
                    <a:cubicBezTo>
                      <a:pt x="49" y="0"/>
                      <a:pt x="55" y="3"/>
                      <a:pt x="56" y="5"/>
                    </a:cubicBezTo>
                    <a:cubicBezTo>
                      <a:pt x="63" y="19"/>
                      <a:pt x="68" y="34"/>
                      <a:pt x="73" y="48"/>
                    </a:cubicBezTo>
                    <a:cubicBezTo>
                      <a:pt x="75" y="52"/>
                      <a:pt x="76" y="56"/>
                      <a:pt x="77" y="63"/>
                    </a:cubicBezTo>
                    <a:cubicBezTo>
                      <a:pt x="71" y="59"/>
                      <a:pt x="68" y="56"/>
                      <a:pt x="64" y="53"/>
                    </a:cubicBezTo>
                    <a:cubicBezTo>
                      <a:pt x="63" y="56"/>
                      <a:pt x="63" y="58"/>
                      <a:pt x="63" y="60"/>
                    </a:cubicBezTo>
                    <a:cubicBezTo>
                      <a:pt x="57" y="52"/>
                      <a:pt x="53" y="44"/>
                      <a:pt x="40" y="50"/>
                    </a:cubicBezTo>
                    <a:cubicBezTo>
                      <a:pt x="32" y="54"/>
                      <a:pt x="21" y="51"/>
                      <a:pt x="15" y="62"/>
                    </a:cubicBezTo>
                    <a:close/>
                    <a:moveTo>
                      <a:pt x="47" y="18"/>
                    </a:moveTo>
                    <a:cubicBezTo>
                      <a:pt x="42" y="25"/>
                      <a:pt x="38" y="30"/>
                      <a:pt x="33" y="38"/>
                    </a:cubicBezTo>
                    <a:cubicBezTo>
                      <a:pt x="40" y="38"/>
                      <a:pt x="45" y="39"/>
                      <a:pt x="52" y="39"/>
                    </a:cubicBezTo>
                    <a:cubicBezTo>
                      <a:pt x="50" y="32"/>
                      <a:pt x="49" y="26"/>
                      <a:pt x="47" y="18"/>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6" name="chenying0907 88">
                <a:extLst>
                  <a:ext uri="{FF2B5EF4-FFF2-40B4-BE49-F238E27FC236}">
                    <a16:creationId xmlns:a16="http://schemas.microsoft.com/office/drawing/2014/main" id="{1BA05508-29DB-43E7-82FC-17BDA5FB4B56}"/>
                  </a:ext>
                </a:extLst>
              </p:cNvPr>
              <p:cNvSpPr>
                <a:spLocks noEditPoints="1"/>
              </p:cNvSpPr>
              <p:nvPr/>
            </p:nvSpPr>
            <p:spPr bwMode="auto">
              <a:xfrm>
                <a:off x="5710238" y="5021263"/>
                <a:ext cx="131763" cy="138113"/>
              </a:xfrm>
              <a:custGeom>
                <a:avLst/>
                <a:gdLst>
                  <a:gd name="T0" fmla="*/ 14 w 61"/>
                  <a:gd name="T1" fmla="*/ 56 h 64"/>
                  <a:gd name="T2" fmla="*/ 12 w 61"/>
                  <a:gd name="T3" fmla="*/ 61 h 64"/>
                  <a:gd name="T4" fmla="*/ 9 w 61"/>
                  <a:gd name="T5" fmla="*/ 61 h 64"/>
                  <a:gd name="T6" fmla="*/ 7 w 61"/>
                  <a:gd name="T7" fmla="*/ 17 h 64"/>
                  <a:gd name="T8" fmla="*/ 0 w 61"/>
                  <a:gd name="T9" fmla="*/ 17 h 64"/>
                  <a:gd name="T10" fmla="*/ 1 w 61"/>
                  <a:gd name="T11" fmla="*/ 10 h 64"/>
                  <a:gd name="T12" fmla="*/ 51 w 61"/>
                  <a:gd name="T13" fmla="*/ 14 h 64"/>
                  <a:gd name="T14" fmla="*/ 50 w 61"/>
                  <a:gd name="T15" fmla="*/ 34 h 64"/>
                  <a:gd name="T16" fmla="*/ 50 w 61"/>
                  <a:gd name="T17" fmla="*/ 42 h 64"/>
                  <a:gd name="T18" fmla="*/ 59 w 61"/>
                  <a:gd name="T19" fmla="*/ 53 h 64"/>
                  <a:gd name="T20" fmla="*/ 61 w 61"/>
                  <a:gd name="T21" fmla="*/ 62 h 64"/>
                  <a:gd name="T22" fmla="*/ 50 w 61"/>
                  <a:gd name="T23" fmla="*/ 62 h 64"/>
                  <a:gd name="T24" fmla="*/ 35 w 61"/>
                  <a:gd name="T25" fmla="*/ 49 h 64"/>
                  <a:gd name="T26" fmla="*/ 28 w 61"/>
                  <a:gd name="T27" fmla="*/ 42 h 64"/>
                  <a:gd name="T28" fmla="*/ 25 w 61"/>
                  <a:gd name="T29" fmla="*/ 55 h 64"/>
                  <a:gd name="T30" fmla="*/ 20 w 61"/>
                  <a:gd name="T31" fmla="*/ 64 h 64"/>
                  <a:gd name="T32" fmla="*/ 14 w 61"/>
                  <a:gd name="T33" fmla="*/ 56 h 64"/>
                  <a:gd name="T34" fmla="*/ 15 w 61"/>
                  <a:gd name="T35" fmla="*/ 31 h 64"/>
                  <a:gd name="T36" fmla="*/ 17 w 61"/>
                  <a:gd name="T37" fmla="*/ 31 h 64"/>
                  <a:gd name="T38" fmla="*/ 19 w 61"/>
                  <a:gd name="T39" fmla="*/ 19 h 64"/>
                  <a:gd name="T40" fmla="*/ 23 w 61"/>
                  <a:gd name="T41" fmla="*/ 13 h 64"/>
                  <a:gd name="T42" fmla="*/ 27 w 61"/>
                  <a:gd name="T43" fmla="*/ 19 h 64"/>
                  <a:gd name="T44" fmla="*/ 28 w 61"/>
                  <a:gd name="T45" fmla="*/ 29 h 64"/>
                  <a:gd name="T46" fmla="*/ 32 w 61"/>
                  <a:gd name="T47" fmla="*/ 31 h 64"/>
                  <a:gd name="T48" fmla="*/ 45 w 61"/>
                  <a:gd name="T49" fmla="*/ 17 h 64"/>
                  <a:gd name="T50" fmla="*/ 18 w 61"/>
                  <a:gd name="T51" fmla="*/ 13 h 64"/>
                  <a:gd name="T52" fmla="*/ 15 w 61"/>
                  <a:gd name="T53" fmla="*/ 3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 h="64">
                    <a:moveTo>
                      <a:pt x="14" y="56"/>
                    </a:moveTo>
                    <a:cubicBezTo>
                      <a:pt x="14" y="58"/>
                      <a:pt x="13" y="59"/>
                      <a:pt x="12" y="61"/>
                    </a:cubicBezTo>
                    <a:cubicBezTo>
                      <a:pt x="11" y="61"/>
                      <a:pt x="10" y="61"/>
                      <a:pt x="9" y="61"/>
                    </a:cubicBezTo>
                    <a:cubicBezTo>
                      <a:pt x="4" y="47"/>
                      <a:pt x="11" y="31"/>
                      <a:pt x="7" y="17"/>
                    </a:cubicBezTo>
                    <a:cubicBezTo>
                      <a:pt x="5" y="17"/>
                      <a:pt x="2" y="17"/>
                      <a:pt x="0" y="17"/>
                    </a:cubicBezTo>
                    <a:cubicBezTo>
                      <a:pt x="0" y="15"/>
                      <a:pt x="0" y="12"/>
                      <a:pt x="1" y="10"/>
                    </a:cubicBezTo>
                    <a:cubicBezTo>
                      <a:pt x="11" y="0"/>
                      <a:pt x="42" y="2"/>
                      <a:pt x="51" y="14"/>
                    </a:cubicBezTo>
                    <a:cubicBezTo>
                      <a:pt x="55" y="20"/>
                      <a:pt x="57" y="27"/>
                      <a:pt x="50" y="34"/>
                    </a:cubicBezTo>
                    <a:cubicBezTo>
                      <a:pt x="48" y="35"/>
                      <a:pt x="49" y="40"/>
                      <a:pt x="50" y="42"/>
                    </a:cubicBezTo>
                    <a:cubicBezTo>
                      <a:pt x="53" y="46"/>
                      <a:pt x="57" y="49"/>
                      <a:pt x="59" y="53"/>
                    </a:cubicBezTo>
                    <a:cubicBezTo>
                      <a:pt x="61" y="55"/>
                      <a:pt x="61" y="59"/>
                      <a:pt x="61" y="62"/>
                    </a:cubicBezTo>
                    <a:cubicBezTo>
                      <a:pt x="57" y="62"/>
                      <a:pt x="52" y="64"/>
                      <a:pt x="50" y="62"/>
                    </a:cubicBezTo>
                    <a:cubicBezTo>
                      <a:pt x="44" y="59"/>
                      <a:pt x="40" y="53"/>
                      <a:pt x="35" y="49"/>
                    </a:cubicBezTo>
                    <a:cubicBezTo>
                      <a:pt x="33" y="47"/>
                      <a:pt x="31" y="45"/>
                      <a:pt x="28" y="42"/>
                    </a:cubicBezTo>
                    <a:cubicBezTo>
                      <a:pt x="27" y="47"/>
                      <a:pt x="27" y="52"/>
                      <a:pt x="25" y="55"/>
                    </a:cubicBezTo>
                    <a:cubicBezTo>
                      <a:pt x="24" y="58"/>
                      <a:pt x="22" y="61"/>
                      <a:pt x="20" y="64"/>
                    </a:cubicBezTo>
                    <a:cubicBezTo>
                      <a:pt x="18" y="61"/>
                      <a:pt x="16" y="59"/>
                      <a:pt x="14" y="56"/>
                    </a:cubicBezTo>
                    <a:close/>
                    <a:moveTo>
                      <a:pt x="15" y="31"/>
                    </a:moveTo>
                    <a:cubicBezTo>
                      <a:pt x="15" y="31"/>
                      <a:pt x="16" y="31"/>
                      <a:pt x="17" y="31"/>
                    </a:cubicBezTo>
                    <a:cubicBezTo>
                      <a:pt x="17" y="27"/>
                      <a:pt x="17" y="23"/>
                      <a:pt x="19" y="19"/>
                    </a:cubicBezTo>
                    <a:cubicBezTo>
                      <a:pt x="19" y="17"/>
                      <a:pt x="22" y="15"/>
                      <a:pt x="23" y="13"/>
                    </a:cubicBezTo>
                    <a:cubicBezTo>
                      <a:pt x="24" y="15"/>
                      <a:pt x="26" y="17"/>
                      <a:pt x="27" y="19"/>
                    </a:cubicBezTo>
                    <a:cubicBezTo>
                      <a:pt x="28" y="22"/>
                      <a:pt x="28" y="26"/>
                      <a:pt x="28" y="29"/>
                    </a:cubicBezTo>
                    <a:cubicBezTo>
                      <a:pt x="29" y="30"/>
                      <a:pt x="31" y="30"/>
                      <a:pt x="32" y="31"/>
                    </a:cubicBezTo>
                    <a:cubicBezTo>
                      <a:pt x="36" y="27"/>
                      <a:pt x="40" y="23"/>
                      <a:pt x="45" y="17"/>
                    </a:cubicBezTo>
                    <a:cubicBezTo>
                      <a:pt x="34" y="12"/>
                      <a:pt x="26" y="5"/>
                      <a:pt x="18" y="13"/>
                    </a:cubicBezTo>
                    <a:cubicBezTo>
                      <a:pt x="14" y="16"/>
                      <a:pt x="16" y="25"/>
                      <a:pt x="15" y="31"/>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7" name="chenying0907 89">
                <a:extLst>
                  <a:ext uri="{FF2B5EF4-FFF2-40B4-BE49-F238E27FC236}">
                    <a16:creationId xmlns:a16="http://schemas.microsoft.com/office/drawing/2014/main" id="{17366C3F-2529-4D18-BE8E-8B941A1E226E}"/>
                  </a:ext>
                </a:extLst>
              </p:cNvPr>
              <p:cNvSpPr>
                <a:spLocks noEditPoints="1"/>
              </p:cNvSpPr>
              <p:nvPr/>
            </p:nvSpPr>
            <p:spPr bwMode="auto">
              <a:xfrm>
                <a:off x="6278563" y="5018088"/>
                <a:ext cx="136525" cy="152400"/>
              </a:xfrm>
              <a:custGeom>
                <a:avLst/>
                <a:gdLst>
                  <a:gd name="T0" fmla="*/ 52 w 63"/>
                  <a:gd name="T1" fmla="*/ 68 h 71"/>
                  <a:gd name="T2" fmla="*/ 35 w 63"/>
                  <a:gd name="T3" fmla="*/ 66 h 71"/>
                  <a:gd name="T4" fmla="*/ 11 w 63"/>
                  <a:gd name="T5" fmla="*/ 55 h 71"/>
                  <a:gd name="T6" fmla="*/ 18 w 63"/>
                  <a:gd name="T7" fmla="*/ 14 h 71"/>
                  <a:gd name="T8" fmla="*/ 42 w 63"/>
                  <a:gd name="T9" fmla="*/ 2 h 71"/>
                  <a:gd name="T10" fmla="*/ 59 w 63"/>
                  <a:gd name="T11" fmla="*/ 10 h 71"/>
                  <a:gd name="T12" fmla="*/ 42 w 63"/>
                  <a:gd name="T13" fmla="*/ 15 h 71"/>
                  <a:gd name="T14" fmla="*/ 32 w 63"/>
                  <a:gd name="T15" fmla="*/ 22 h 71"/>
                  <a:gd name="T16" fmla="*/ 38 w 63"/>
                  <a:gd name="T17" fmla="*/ 35 h 71"/>
                  <a:gd name="T18" fmla="*/ 52 w 63"/>
                  <a:gd name="T19" fmla="*/ 35 h 71"/>
                  <a:gd name="T20" fmla="*/ 61 w 63"/>
                  <a:gd name="T21" fmla="*/ 45 h 71"/>
                  <a:gd name="T22" fmla="*/ 55 w 63"/>
                  <a:gd name="T23" fmla="*/ 71 h 71"/>
                  <a:gd name="T24" fmla="*/ 52 w 63"/>
                  <a:gd name="T25" fmla="*/ 68 h 71"/>
                  <a:gd name="T26" fmla="*/ 24 w 63"/>
                  <a:gd name="T27" fmla="*/ 21 h 71"/>
                  <a:gd name="T28" fmla="*/ 26 w 63"/>
                  <a:gd name="T29" fmla="*/ 57 h 71"/>
                  <a:gd name="T30" fmla="*/ 42 w 63"/>
                  <a:gd name="T31" fmla="*/ 56 h 71"/>
                  <a:gd name="T32" fmla="*/ 26 w 63"/>
                  <a:gd name="T33" fmla="*/ 43 h 71"/>
                  <a:gd name="T34" fmla="*/ 24 w 63"/>
                  <a:gd name="T35" fmla="*/ 2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 h="71">
                    <a:moveTo>
                      <a:pt x="52" y="68"/>
                    </a:moveTo>
                    <a:cubicBezTo>
                      <a:pt x="46" y="67"/>
                      <a:pt x="40" y="65"/>
                      <a:pt x="35" y="66"/>
                    </a:cubicBezTo>
                    <a:cubicBezTo>
                      <a:pt x="24" y="68"/>
                      <a:pt x="17" y="64"/>
                      <a:pt x="11" y="55"/>
                    </a:cubicBezTo>
                    <a:cubicBezTo>
                      <a:pt x="0" y="36"/>
                      <a:pt x="0" y="25"/>
                      <a:pt x="18" y="14"/>
                    </a:cubicBezTo>
                    <a:cubicBezTo>
                      <a:pt x="25" y="10"/>
                      <a:pt x="33" y="5"/>
                      <a:pt x="42" y="2"/>
                    </a:cubicBezTo>
                    <a:cubicBezTo>
                      <a:pt x="49" y="0"/>
                      <a:pt x="55" y="3"/>
                      <a:pt x="59" y="10"/>
                    </a:cubicBezTo>
                    <a:cubicBezTo>
                      <a:pt x="53" y="12"/>
                      <a:pt x="47" y="13"/>
                      <a:pt x="42" y="15"/>
                    </a:cubicBezTo>
                    <a:cubicBezTo>
                      <a:pt x="38" y="16"/>
                      <a:pt x="34" y="19"/>
                      <a:pt x="32" y="22"/>
                    </a:cubicBezTo>
                    <a:cubicBezTo>
                      <a:pt x="27" y="29"/>
                      <a:pt x="29" y="34"/>
                      <a:pt x="38" y="35"/>
                    </a:cubicBezTo>
                    <a:cubicBezTo>
                      <a:pt x="43" y="35"/>
                      <a:pt x="48" y="35"/>
                      <a:pt x="52" y="35"/>
                    </a:cubicBezTo>
                    <a:cubicBezTo>
                      <a:pt x="60" y="35"/>
                      <a:pt x="63" y="38"/>
                      <a:pt x="61" y="45"/>
                    </a:cubicBezTo>
                    <a:cubicBezTo>
                      <a:pt x="59" y="54"/>
                      <a:pt x="57" y="62"/>
                      <a:pt x="55" y="71"/>
                    </a:cubicBezTo>
                    <a:cubicBezTo>
                      <a:pt x="54" y="70"/>
                      <a:pt x="53" y="69"/>
                      <a:pt x="52" y="68"/>
                    </a:cubicBezTo>
                    <a:close/>
                    <a:moveTo>
                      <a:pt x="24" y="21"/>
                    </a:moveTo>
                    <a:cubicBezTo>
                      <a:pt x="15" y="33"/>
                      <a:pt x="16" y="49"/>
                      <a:pt x="26" y="57"/>
                    </a:cubicBezTo>
                    <a:cubicBezTo>
                      <a:pt x="31" y="61"/>
                      <a:pt x="36" y="60"/>
                      <a:pt x="42" y="56"/>
                    </a:cubicBezTo>
                    <a:cubicBezTo>
                      <a:pt x="33" y="56"/>
                      <a:pt x="31" y="47"/>
                      <a:pt x="26" y="43"/>
                    </a:cubicBezTo>
                    <a:cubicBezTo>
                      <a:pt x="19" y="36"/>
                      <a:pt x="27" y="29"/>
                      <a:pt x="24" y="21"/>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8" name="chenying0907 94">
                <a:extLst>
                  <a:ext uri="{FF2B5EF4-FFF2-40B4-BE49-F238E27FC236}">
                    <a16:creationId xmlns:a16="http://schemas.microsoft.com/office/drawing/2014/main" id="{C4078DE1-C46F-4E4D-B86B-77F03731B658}"/>
                  </a:ext>
                </a:extLst>
              </p:cNvPr>
              <p:cNvSpPr>
                <a:spLocks/>
              </p:cNvSpPr>
              <p:nvPr/>
            </p:nvSpPr>
            <p:spPr bwMode="auto">
              <a:xfrm>
                <a:off x="6164263" y="5024438"/>
                <a:ext cx="114300" cy="136525"/>
              </a:xfrm>
              <a:custGeom>
                <a:avLst/>
                <a:gdLst>
                  <a:gd name="T0" fmla="*/ 0 w 53"/>
                  <a:gd name="T1" fmla="*/ 61 h 64"/>
                  <a:gd name="T2" fmla="*/ 7 w 53"/>
                  <a:gd name="T3" fmla="*/ 40 h 64"/>
                  <a:gd name="T4" fmla="*/ 8 w 53"/>
                  <a:gd name="T5" fmla="*/ 8 h 64"/>
                  <a:gd name="T6" fmla="*/ 11 w 53"/>
                  <a:gd name="T7" fmla="*/ 3 h 64"/>
                  <a:gd name="T8" fmla="*/ 44 w 53"/>
                  <a:gd name="T9" fmla="*/ 0 h 64"/>
                  <a:gd name="T10" fmla="*/ 48 w 53"/>
                  <a:gd name="T11" fmla="*/ 5 h 64"/>
                  <a:gd name="T12" fmla="*/ 43 w 53"/>
                  <a:gd name="T13" fmla="*/ 8 h 64"/>
                  <a:gd name="T14" fmla="*/ 32 w 53"/>
                  <a:gd name="T15" fmla="*/ 9 h 64"/>
                  <a:gd name="T16" fmla="*/ 23 w 53"/>
                  <a:gd name="T17" fmla="*/ 18 h 64"/>
                  <a:gd name="T18" fmla="*/ 33 w 53"/>
                  <a:gd name="T19" fmla="*/ 24 h 64"/>
                  <a:gd name="T20" fmla="*/ 50 w 53"/>
                  <a:gd name="T21" fmla="*/ 24 h 64"/>
                  <a:gd name="T22" fmla="*/ 31 w 53"/>
                  <a:gd name="T23" fmla="*/ 34 h 64"/>
                  <a:gd name="T24" fmla="*/ 24 w 53"/>
                  <a:gd name="T25" fmla="*/ 36 h 64"/>
                  <a:gd name="T26" fmla="*/ 23 w 53"/>
                  <a:gd name="T27" fmla="*/ 43 h 64"/>
                  <a:gd name="T28" fmla="*/ 29 w 53"/>
                  <a:gd name="T29" fmla="*/ 46 h 64"/>
                  <a:gd name="T30" fmla="*/ 42 w 53"/>
                  <a:gd name="T31" fmla="*/ 45 h 64"/>
                  <a:gd name="T32" fmla="*/ 53 w 53"/>
                  <a:gd name="T33" fmla="*/ 52 h 64"/>
                  <a:gd name="T34" fmla="*/ 46 w 53"/>
                  <a:gd name="T35" fmla="*/ 58 h 64"/>
                  <a:gd name="T36" fmla="*/ 1 w 53"/>
                  <a:gd name="T37" fmla="*/ 64 h 64"/>
                  <a:gd name="T38" fmla="*/ 0 w 53"/>
                  <a:gd name="T39"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64">
                    <a:moveTo>
                      <a:pt x="0" y="61"/>
                    </a:moveTo>
                    <a:cubicBezTo>
                      <a:pt x="9" y="56"/>
                      <a:pt x="7" y="48"/>
                      <a:pt x="7" y="40"/>
                    </a:cubicBezTo>
                    <a:cubicBezTo>
                      <a:pt x="7" y="30"/>
                      <a:pt x="8" y="19"/>
                      <a:pt x="8" y="8"/>
                    </a:cubicBezTo>
                    <a:cubicBezTo>
                      <a:pt x="8" y="6"/>
                      <a:pt x="10" y="3"/>
                      <a:pt x="11" y="3"/>
                    </a:cubicBezTo>
                    <a:cubicBezTo>
                      <a:pt x="22" y="2"/>
                      <a:pt x="33" y="1"/>
                      <a:pt x="44" y="0"/>
                    </a:cubicBezTo>
                    <a:cubicBezTo>
                      <a:pt x="45" y="0"/>
                      <a:pt x="47" y="3"/>
                      <a:pt x="48" y="5"/>
                    </a:cubicBezTo>
                    <a:cubicBezTo>
                      <a:pt x="47" y="6"/>
                      <a:pt x="45" y="8"/>
                      <a:pt x="43" y="8"/>
                    </a:cubicBezTo>
                    <a:cubicBezTo>
                      <a:pt x="39" y="9"/>
                      <a:pt x="35" y="10"/>
                      <a:pt x="32" y="9"/>
                    </a:cubicBezTo>
                    <a:cubicBezTo>
                      <a:pt x="25" y="9"/>
                      <a:pt x="22" y="11"/>
                      <a:pt x="23" y="18"/>
                    </a:cubicBezTo>
                    <a:cubicBezTo>
                      <a:pt x="23" y="26"/>
                      <a:pt x="28" y="25"/>
                      <a:pt x="33" y="24"/>
                    </a:cubicBezTo>
                    <a:cubicBezTo>
                      <a:pt x="39" y="24"/>
                      <a:pt x="44" y="23"/>
                      <a:pt x="50" y="24"/>
                    </a:cubicBezTo>
                    <a:cubicBezTo>
                      <a:pt x="46" y="31"/>
                      <a:pt x="39" y="34"/>
                      <a:pt x="31" y="34"/>
                    </a:cubicBezTo>
                    <a:cubicBezTo>
                      <a:pt x="29" y="35"/>
                      <a:pt x="26" y="34"/>
                      <a:pt x="24" y="36"/>
                    </a:cubicBezTo>
                    <a:cubicBezTo>
                      <a:pt x="23" y="37"/>
                      <a:pt x="23" y="41"/>
                      <a:pt x="23" y="43"/>
                    </a:cubicBezTo>
                    <a:cubicBezTo>
                      <a:pt x="23" y="45"/>
                      <a:pt x="27" y="46"/>
                      <a:pt x="29" y="46"/>
                    </a:cubicBezTo>
                    <a:cubicBezTo>
                      <a:pt x="33" y="46"/>
                      <a:pt x="38" y="44"/>
                      <a:pt x="42" y="45"/>
                    </a:cubicBezTo>
                    <a:cubicBezTo>
                      <a:pt x="46" y="46"/>
                      <a:pt x="50" y="49"/>
                      <a:pt x="53" y="52"/>
                    </a:cubicBezTo>
                    <a:cubicBezTo>
                      <a:pt x="51" y="54"/>
                      <a:pt x="48" y="57"/>
                      <a:pt x="46" y="58"/>
                    </a:cubicBezTo>
                    <a:cubicBezTo>
                      <a:pt x="31" y="60"/>
                      <a:pt x="16" y="62"/>
                      <a:pt x="1" y="64"/>
                    </a:cubicBezTo>
                    <a:cubicBezTo>
                      <a:pt x="1" y="63"/>
                      <a:pt x="0" y="62"/>
                      <a:pt x="0" y="61"/>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9" name="chenying0907 96">
                <a:extLst>
                  <a:ext uri="{FF2B5EF4-FFF2-40B4-BE49-F238E27FC236}">
                    <a16:creationId xmlns:a16="http://schemas.microsoft.com/office/drawing/2014/main" id="{15317A1D-77A4-43ED-B4C5-A2094DA7B96E}"/>
                  </a:ext>
                </a:extLst>
              </p:cNvPr>
              <p:cNvSpPr>
                <a:spLocks/>
              </p:cNvSpPr>
              <p:nvPr/>
            </p:nvSpPr>
            <p:spPr bwMode="auto">
              <a:xfrm>
                <a:off x="5432426" y="5021263"/>
                <a:ext cx="125413" cy="149225"/>
              </a:xfrm>
              <a:custGeom>
                <a:avLst/>
                <a:gdLst>
                  <a:gd name="T0" fmla="*/ 3 w 58"/>
                  <a:gd name="T1" fmla="*/ 50 h 69"/>
                  <a:gd name="T2" fmla="*/ 25 w 58"/>
                  <a:gd name="T3" fmla="*/ 56 h 69"/>
                  <a:gd name="T4" fmla="*/ 38 w 58"/>
                  <a:gd name="T5" fmla="*/ 57 h 69"/>
                  <a:gd name="T6" fmla="*/ 15 w 58"/>
                  <a:gd name="T7" fmla="*/ 32 h 69"/>
                  <a:gd name="T8" fmla="*/ 4 w 58"/>
                  <a:gd name="T9" fmla="*/ 16 h 69"/>
                  <a:gd name="T10" fmla="*/ 19 w 58"/>
                  <a:gd name="T11" fmla="*/ 2 h 69"/>
                  <a:gd name="T12" fmla="*/ 39 w 58"/>
                  <a:gd name="T13" fmla="*/ 4 h 69"/>
                  <a:gd name="T14" fmla="*/ 43 w 58"/>
                  <a:gd name="T15" fmla="*/ 13 h 69"/>
                  <a:gd name="T16" fmla="*/ 35 w 58"/>
                  <a:gd name="T17" fmla="*/ 14 h 69"/>
                  <a:gd name="T18" fmla="*/ 23 w 58"/>
                  <a:gd name="T19" fmla="*/ 15 h 69"/>
                  <a:gd name="T20" fmla="*/ 28 w 58"/>
                  <a:gd name="T21" fmla="*/ 28 h 69"/>
                  <a:gd name="T22" fmla="*/ 45 w 58"/>
                  <a:gd name="T23" fmla="*/ 41 h 69"/>
                  <a:gd name="T24" fmla="*/ 58 w 58"/>
                  <a:gd name="T25" fmla="*/ 56 h 69"/>
                  <a:gd name="T26" fmla="*/ 41 w 58"/>
                  <a:gd name="T27" fmla="*/ 67 h 69"/>
                  <a:gd name="T28" fmla="*/ 10 w 58"/>
                  <a:gd name="T29" fmla="*/ 66 h 69"/>
                  <a:gd name="T30" fmla="*/ 3 w 58"/>
                  <a:gd name="T31"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9">
                    <a:moveTo>
                      <a:pt x="3" y="50"/>
                    </a:moveTo>
                    <a:cubicBezTo>
                      <a:pt x="11" y="52"/>
                      <a:pt x="18" y="55"/>
                      <a:pt x="25" y="56"/>
                    </a:cubicBezTo>
                    <a:cubicBezTo>
                      <a:pt x="29" y="57"/>
                      <a:pt x="33" y="57"/>
                      <a:pt x="38" y="57"/>
                    </a:cubicBezTo>
                    <a:cubicBezTo>
                      <a:pt x="36" y="42"/>
                      <a:pt x="24" y="38"/>
                      <a:pt x="15" y="32"/>
                    </a:cubicBezTo>
                    <a:cubicBezTo>
                      <a:pt x="9" y="27"/>
                      <a:pt x="1" y="23"/>
                      <a:pt x="4" y="16"/>
                    </a:cubicBezTo>
                    <a:cubicBezTo>
                      <a:pt x="7" y="10"/>
                      <a:pt x="13" y="4"/>
                      <a:pt x="19" y="2"/>
                    </a:cubicBezTo>
                    <a:cubicBezTo>
                      <a:pt x="25" y="0"/>
                      <a:pt x="32" y="2"/>
                      <a:pt x="39" y="4"/>
                    </a:cubicBezTo>
                    <a:cubicBezTo>
                      <a:pt x="41" y="5"/>
                      <a:pt x="41" y="10"/>
                      <a:pt x="43" y="13"/>
                    </a:cubicBezTo>
                    <a:cubicBezTo>
                      <a:pt x="40" y="13"/>
                      <a:pt x="37" y="14"/>
                      <a:pt x="35" y="14"/>
                    </a:cubicBezTo>
                    <a:cubicBezTo>
                      <a:pt x="31" y="15"/>
                      <a:pt x="27" y="15"/>
                      <a:pt x="23" y="15"/>
                    </a:cubicBezTo>
                    <a:cubicBezTo>
                      <a:pt x="24" y="19"/>
                      <a:pt x="25" y="25"/>
                      <a:pt x="28" y="28"/>
                    </a:cubicBezTo>
                    <a:cubicBezTo>
                      <a:pt x="33" y="33"/>
                      <a:pt x="40" y="36"/>
                      <a:pt x="45" y="41"/>
                    </a:cubicBezTo>
                    <a:cubicBezTo>
                      <a:pt x="50" y="45"/>
                      <a:pt x="54" y="51"/>
                      <a:pt x="58" y="56"/>
                    </a:cubicBezTo>
                    <a:cubicBezTo>
                      <a:pt x="52" y="60"/>
                      <a:pt x="47" y="66"/>
                      <a:pt x="41" y="67"/>
                    </a:cubicBezTo>
                    <a:cubicBezTo>
                      <a:pt x="31" y="69"/>
                      <a:pt x="20" y="68"/>
                      <a:pt x="10" y="66"/>
                    </a:cubicBezTo>
                    <a:cubicBezTo>
                      <a:pt x="2" y="65"/>
                      <a:pt x="0" y="61"/>
                      <a:pt x="3" y="5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00" name="chenying0907 99">
                <a:extLst>
                  <a:ext uri="{FF2B5EF4-FFF2-40B4-BE49-F238E27FC236}">
                    <a16:creationId xmlns:a16="http://schemas.microsoft.com/office/drawing/2014/main" id="{61E7A25E-E516-40E8-A948-53B41E4B10DC}"/>
                  </a:ext>
                </a:extLst>
              </p:cNvPr>
              <p:cNvSpPr>
                <a:spLocks/>
              </p:cNvSpPr>
              <p:nvPr/>
            </p:nvSpPr>
            <p:spPr bwMode="auto">
              <a:xfrm>
                <a:off x="6415088" y="5027613"/>
                <a:ext cx="160338" cy="150813"/>
              </a:xfrm>
              <a:custGeom>
                <a:avLst/>
                <a:gdLst>
                  <a:gd name="T0" fmla="*/ 0 w 75"/>
                  <a:gd name="T1" fmla="*/ 66 h 70"/>
                  <a:gd name="T2" fmla="*/ 20 w 75"/>
                  <a:gd name="T3" fmla="*/ 44 h 70"/>
                  <a:gd name="T4" fmla="*/ 20 w 75"/>
                  <a:gd name="T5" fmla="*/ 30 h 70"/>
                  <a:gd name="T6" fmla="*/ 5 w 75"/>
                  <a:gd name="T7" fmla="*/ 5 h 70"/>
                  <a:gd name="T8" fmla="*/ 23 w 75"/>
                  <a:gd name="T9" fmla="*/ 5 h 70"/>
                  <a:gd name="T10" fmla="*/ 29 w 75"/>
                  <a:gd name="T11" fmla="*/ 10 h 70"/>
                  <a:gd name="T12" fmla="*/ 37 w 75"/>
                  <a:gd name="T13" fmla="*/ 28 h 70"/>
                  <a:gd name="T14" fmla="*/ 59 w 75"/>
                  <a:gd name="T15" fmla="*/ 8 h 70"/>
                  <a:gd name="T16" fmla="*/ 67 w 75"/>
                  <a:gd name="T17" fmla="*/ 1 h 70"/>
                  <a:gd name="T18" fmla="*/ 75 w 75"/>
                  <a:gd name="T19" fmla="*/ 1 h 70"/>
                  <a:gd name="T20" fmla="*/ 73 w 75"/>
                  <a:gd name="T21" fmla="*/ 9 h 70"/>
                  <a:gd name="T22" fmla="*/ 53 w 75"/>
                  <a:gd name="T23" fmla="*/ 27 h 70"/>
                  <a:gd name="T24" fmla="*/ 41 w 75"/>
                  <a:gd name="T25" fmla="*/ 41 h 70"/>
                  <a:gd name="T26" fmla="*/ 49 w 75"/>
                  <a:gd name="T27" fmla="*/ 38 h 70"/>
                  <a:gd name="T28" fmla="*/ 50 w 75"/>
                  <a:gd name="T29" fmla="*/ 39 h 70"/>
                  <a:gd name="T30" fmla="*/ 46 w 75"/>
                  <a:gd name="T31" fmla="*/ 44 h 70"/>
                  <a:gd name="T32" fmla="*/ 25 w 75"/>
                  <a:gd name="T33" fmla="*/ 61 h 70"/>
                  <a:gd name="T34" fmla="*/ 0 w 75"/>
                  <a:gd name="T35" fmla="*/ 6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 h="70">
                    <a:moveTo>
                      <a:pt x="0" y="66"/>
                    </a:moveTo>
                    <a:cubicBezTo>
                      <a:pt x="7" y="58"/>
                      <a:pt x="13" y="51"/>
                      <a:pt x="20" y="44"/>
                    </a:cubicBezTo>
                    <a:cubicBezTo>
                      <a:pt x="25" y="39"/>
                      <a:pt x="25" y="36"/>
                      <a:pt x="20" y="30"/>
                    </a:cubicBezTo>
                    <a:cubicBezTo>
                      <a:pt x="14" y="23"/>
                      <a:pt x="11" y="14"/>
                      <a:pt x="5" y="5"/>
                    </a:cubicBezTo>
                    <a:cubicBezTo>
                      <a:pt x="13" y="5"/>
                      <a:pt x="18" y="4"/>
                      <a:pt x="23" y="5"/>
                    </a:cubicBezTo>
                    <a:cubicBezTo>
                      <a:pt x="25" y="5"/>
                      <a:pt x="28" y="8"/>
                      <a:pt x="29" y="10"/>
                    </a:cubicBezTo>
                    <a:cubicBezTo>
                      <a:pt x="32" y="15"/>
                      <a:pt x="34" y="21"/>
                      <a:pt x="37" y="28"/>
                    </a:cubicBezTo>
                    <a:cubicBezTo>
                      <a:pt x="45" y="21"/>
                      <a:pt x="52" y="15"/>
                      <a:pt x="59" y="8"/>
                    </a:cubicBezTo>
                    <a:cubicBezTo>
                      <a:pt x="62" y="6"/>
                      <a:pt x="64" y="3"/>
                      <a:pt x="67" y="1"/>
                    </a:cubicBezTo>
                    <a:cubicBezTo>
                      <a:pt x="69" y="0"/>
                      <a:pt x="73" y="1"/>
                      <a:pt x="75" y="1"/>
                    </a:cubicBezTo>
                    <a:cubicBezTo>
                      <a:pt x="75" y="3"/>
                      <a:pt x="75" y="7"/>
                      <a:pt x="73" y="9"/>
                    </a:cubicBezTo>
                    <a:cubicBezTo>
                      <a:pt x="67" y="15"/>
                      <a:pt x="60" y="21"/>
                      <a:pt x="53" y="27"/>
                    </a:cubicBezTo>
                    <a:cubicBezTo>
                      <a:pt x="49" y="31"/>
                      <a:pt x="44" y="36"/>
                      <a:pt x="41" y="41"/>
                    </a:cubicBezTo>
                    <a:cubicBezTo>
                      <a:pt x="43" y="40"/>
                      <a:pt x="46" y="39"/>
                      <a:pt x="49" y="38"/>
                    </a:cubicBezTo>
                    <a:cubicBezTo>
                      <a:pt x="50" y="38"/>
                      <a:pt x="50" y="39"/>
                      <a:pt x="50" y="39"/>
                    </a:cubicBezTo>
                    <a:cubicBezTo>
                      <a:pt x="49" y="41"/>
                      <a:pt x="48" y="43"/>
                      <a:pt x="46" y="44"/>
                    </a:cubicBezTo>
                    <a:cubicBezTo>
                      <a:pt x="39" y="50"/>
                      <a:pt x="32" y="55"/>
                      <a:pt x="25" y="61"/>
                    </a:cubicBezTo>
                    <a:cubicBezTo>
                      <a:pt x="18" y="68"/>
                      <a:pt x="11" y="70"/>
                      <a:pt x="0" y="66"/>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01" name="chenying0907 103">
                <a:extLst>
                  <a:ext uri="{FF2B5EF4-FFF2-40B4-BE49-F238E27FC236}">
                    <a16:creationId xmlns:a16="http://schemas.microsoft.com/office/drawing/2014/main" id="{19E51E89-983A-456D-8B6B-05AAE12E9F6C}"/>
                  </a:ext>
                </a:extLst>
              </p:cNvPr>
              <p:cNvSpPr>
                <a:spLocks/>
              </p:cNvSpPr>
              <p:nvPr/>
            </p:nvSpPr>
            <p:spPr bwMode="auto">
              <a:xfrm>
                <a:off x="5564188" y="5019676"/>
                <a:ext cx="138113" cy="144463"/>
              </a:xfrm>
              <a:custGeom>
                <a:avLst/>
                <a:gdLst>
                  <a:gd name="T0" fmla="*/ 58 w 64"/>
                  <a:gd name="T1" fmla="*/ 23 h 67"/>
                  <a:gd name="T2" fmla="*/ 37 w 64"/>
                  <a:gd name="T3" fmla="*/ 21 h 67"/>
                  <a:gd name="T4" fmla="*/ 32 w 64"/>
                  <a:gd name="T5" fmla="*/ 67 h 67"/>
                  <a:gd name="T6" fmla="*/ 28 w 64"/>
                  <a:gd name="T7" fmla="*/ 67 h 67"/>
                  <a:gd name="T8" fmla="*/ 19 w 64"/>
                  <a:gd name="T9" fmla="*/ 46 h 67"/>
                  <a:gd name="T10" fmla="*/ 19 w 64"/>
                  <a:gd name="T11" fmla="*/ 24 h 67"/>
                  <a:gd name="T12" fmla="*/ 2 w 64"/>
                  <a:gd name="T13" fmla="*/ 20 h 67"/>
                  <a:gd name="T14" fmla="*/ 5 w 64"/>
                  <a:gd name="T15" fmla="*/ 15 h 67"/>
                  <a:gd name="T16" fmla="*/ 0 w 64"/>
                  <a:gd name="T17" fmla="*/ 8 h 67"/>
                  <a:gd name="T18" fmla="*/ 9 w 64"/>
                  <a:gd name="T19" fmla="*/ 5 h 67"/>
                  <a:gd name="T20" fmla="*/ 54 w 64"/>
                  <a:gd name="T21" fmla="*/ 0 h 67"/>
                  <a:gd name="T22" fmla="*/ 64 w 64"/>
                  <a:gd name="T23" fmla="*/ 1 h 67"/>
                  <a:gd name="T24" fmla="*/ 58 w 64"/>
                  <a:gd name="T25" fmla="*/ 2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7">
                    <a:moveTo>
                      <a:pt x="58" y="23"/>
                    </a:moveTo>
                    <a:cubicBezTo>
                      <a:pt x="49" y="22"/>
                      <a:pt x="44" y="22"/>
                      <a:pt x="37" y="21"/>
                    </a:cubicBezTo>
                    <a:cubicBezTo>
                      <a:pt x="33" y="36"/>
                      <a:pt x="37" y="52"/>
                      <a:pt x="32" y="67"/>
                    </a:cubicBezTo>
                    <a:cubicBezTo>
                      <a:pt x="31" y="67"/>
                      <a:pt x="29" y="67"/>
                      <a:pt x="28" y="67"/>
                    </a:cubicBezTo>
                    <a:cubicBezTo>
                      <a:pt x="25" y="60"/>
                      <a:pt x="21" y="54"/>
                      <a:pt x="19" y="46"/>
                    </a:cubicBezTo>
                    <a:cubicBezTo>
                      <a:pt x="17" y="39"/>
                      <a:pt x="19" y="31"/>
                      <a:pt x="19" y="24"/>
                    </a:cubicBezTo>
                    <a:cubicBezTo>
                      <a:pt x="13" y="23"/>
                      <a:pt x="7" y="21"/>
                      <a:pt x="2" y="20"/>
                    </a:cubicBezTo>
                    <a:cubicBezTo>
                      <a:pt x="3" y="18"/>
                      <a:pt x="4" y="16"/>
                      <a:pt x="5" y="15"/>
                    </a:cubicBezTo>
                    <a:cubicBezTo>
                      <a:pt x="4" y="13"/>
                      <a:pt x="2" y="11"/>
                      <a:pt x="0" y="8"/>
                    </a:cubicBezTo>
                    <a:cubicBezTo>
                      <a:pt x="3" y="7"/>
                      <a:pt x="6" y="5"/>
                      <a:pt x="9" y="5"/>
                    </a:cubicBezTo>
                    <a:cubicBezTo>
                      <a:pt x="24" y="3"/>
                      <a:pt x="39" y="2"/>
                      <a:pt x="54" y="0"/>
                    </a:cubicBezTo>
                    <a:cubicBezTo>
                      <a:pt x="57" y="0"/>
                      <a:pt x="61" y="1"/>
                      <a:pt x="64" y="1"/>
                    </a:cubicBezTo>
                    <a:cubicBezTo>
                      <a:pt x="64" y="11"/>
                      <a:pt x="44" y="8"/>
                      <a:pt x="58" y="23"/>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102" name="chenying0907 104">
                <a:extLst>
                  <a:ext uri="{FF2B5EF4-FFF2-40B4-BE49-F238E27FC236}">
                    <a16:creationId xmlns:a16="http://schemas.microsoft.com/office/drawing/2014/main" id="{2EC79E13-AAA5-4E0E-9035-1320E0316B5F}"/>
                  </a:ext>
                </a:extLst>
              </p:cNvPr>
              <p:cNvSpPr>
                <a:spLocks/>
              </p:cNvSpPr>
              <p:nvPr/>
            </p:nvSpPr>
            <p:spPr bwMode="auto">
              <a:xfrm>
                <a:off x="6019801" y="5019676"/>
                <a:ext cx="141288" cy="144463"/>
              </a:xfrm>
              <a:custGeom>
                <a:avLst/>
                <a:gdLst>
                  <a:gd name="T0" fmla="*/ 65 w 65"/>
                  <a:gd name="T1" fmla="*/ 4 h 67"/>
                  <a:gd name="T2" fmla="*/ 51 w 65"/>
                  <a:gd name="T3" fmla="*/ 13 h 67"/>
                  <a:gd name="T4" fmla="*/ 57 w 65"/>
                  <a:gd name="T5" fmla="*/ 23 h 67"/>
                  <a:gd name="T6" fmla="*/ 37 w 65"/>
                  <a:gd name="T7" fmla="*/ 22 h 67"/>
                  <a:gd name="T8" fmla="*/ 31 w 65"/>
                  <a:gd name="T9" fmla="*/ 67 h 67"/>
                  <a:gd name="T10" fmla="*/ 19 w 65"/>
                  <a:gd name="T11" fmla="*/ 25 h 67"/>
                  <a:gd name="T12" fmla="*/ 2 w 65"/>
                  <a:gd name="T13" fmla="*/ 20 h 67"/>
                  <a:gd name="T14" fmla="*/ 6 w 65"/>
                  <a:gd name="T15" fmla="*/ 15 h 67"/>
                  <a:gd name="T16" fmla="*/ 0 w 65"/>
                  <a:gd name="T17" fmla="*/ 8 h 67"/>
                  <a:gd name="T18" fmla="*/ 9 w 65"/>
                  <a:gd name="T19" fmla="*/ 5 h 67"/>
                  <a:gd name="T20" fmla="*/ 55 w 65"/>
                  <a:gd name="T21" fmla="*/ 0 h 67"/>
                  <a:gd name="T22" fmla="*/ 64 w 65"/>
                  <a:gd name="T23" fmla="*/ 2 h 67"/>
                  <a:gd name="T24" fmla="*/ 65 w 65"/>
                  <a:gd name="T25" fmla="*/ 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67">
                    <a:moveTo>
                      <a:pt x="65" y="4"/>
                    </a:moveTo>
                    <a:cubicBezTo>
                      <a:pt x="60" y="7"/>
                      <a:pt x="56" y="10"/>
                      <a:pt x="51" y="13"/>
                    </a:cubicBezTo>
                    <a:cubicBezTo>
                      <a:pt x="53" y="16"/>
                      <a:pt x="54" y="19"/>
                      <a:pt x="57" y="23"/>
                    </a:cubicBezTo>
                    <a:cubicBezTo>
                      <a:pt x="50" y="22"/>
                      <a:pt x="44" y="22"/>
                      <a:pt x="37" y="22"/>
                    </a:cubicBezTo>
                    <a:cubicBezTo>
                      <a:pt x="33" y="36"/>
                      <a:pt x="37" y="53"/>
                      <a:pt x="31" y="67"/>
                    </a:cubicBezTo>
                    <a:cubicBezTo>
                      <a:pt x="15" y="55"/>
                      <a:pt x="19" y="38"/>
                      <a:pt x="19" y="25"/>
                    </a:cubicBezTo>
                    <a:cubicBezTo>
                      <a:pt x="13" y="23"/>
                      <a:pt x="7" y="21"/>
                      <a:pt x="2" y="20"/>
                    </a:cubicBezTo>
                    <a:cubicBezTo>
                      <a:pt x="3" y="18"/>
                      <a:pt x="5" y="16"/>
                      <a:pt x="6" y="15"/>
                    </a:cubicBezTo>
                    <a:cubicBezTo>
                      <a:pt x="4" y="13"/>
                      <a:pt x="2" y="10"/>
                      <a:pt x="0" y="8"/>
                    </a:cubicBezTo>
                    <a:cubicBezTo>
                      <a:pt x="3" y="7"/>
                      <a:pt x="6" y="5"/>
                      <a:pt x="9" y="5"/>
                    </a:cubicBezTo>
                    <a:cubicBezTo>
                      <a:pt x="24" y="3"/>
                      <a:pt x="39" y="1"/>
                      <a:pt x="55" y="0"/>
                    </a:cubicBezTo>
                    <a:cubicBezTo>
                      <a:pt x="58" y="0"/>
                      <a:pt x="61" y="1"/>
                      <a:pt x="64" y="2"/>
                    </a:cubicBezTo>
                    <a:cubicBezTo>
                      <a:pt x="64" y="3"/>
                      <a:pt x="65" y="4"/>
                      <a:pt x="65" y="4"/>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18" name="PA_组合 71">
              <a:extLst>
                <a:ext uri="{FF2B5EF4-FFF2-40B4-BE49-F238E27FC236}">
                  <a16:creationId xmlns:a16="http://schemas.microsoft.com/office/drawing/2014/main" id="{25547D1E-2430-40BA-ADAD-BA68A95CAD54}"/>
                </a:ext>
              </a:extLst>
            </p:cNvPr>
            <p:cNvGrpSpPr/>
            <p:nvPr>
              <p:custDataLst>
                <p:tags r:id="rId12"/>
              </p:custDataLst>
            </p:nvPr>
          </p:nvGrpSpPr>
          <p:grpSpPr>
            <a:xfrm>
              <a:off x="14962289" y="5909059"/>
              <a:ext cx="1862648" cy="303893"/>
              <a:chOff x="4635501" y="2209801"/>
              <a:chExt cx="1128712" cy="184150"/>
            </a:xfrm>
            <a:grpFill/>
          </p:grpSpPr>
          <p:sp>
            <p:nvSpPr>
              <p:cNvPr id="88" name="chenying0907 63">
                <a:extLst>
                  <a:ext uri="{FF2B5EF4-FFF2-40B4-BE49-F238E27FC236}">
                    <a16:creationId xmlns:a16="http://schemas.microsoft.com/office/drawing/2014/main" id="{E3DCC9E1-D91A-4110-9947-7F6E9708D7CA}"/>
                  </a:ext>
                </a:extLst>
              </p:cNvPr>
              <p:cNvSpPr>
                <a:spLocks/>
              </p:cNvSpPr>
              <p:nvPr/>
            </p:nvSpPr>
            <p:spPr bwMode="auto">
              <a:xfrm>
                <a:off x="5443538" y="2209801"/>
                <a:ext cx="193675" cy="184150"/>
              </a:xfrm>
              <a:custGeom>
                <a:avLst/>
                <a:gdLst>
                  <a:gd name="T0" fmla="*/ 48 w 90"/>
                  <a:gd name="T1" fmla="*/ 55 h 86"/>
                  <a:gd name="T2" fmla="*/ 83 w 90"/>
                  <a:gd name="T3" fmla="*/ 58 h 86"/>
                  <a:gd name="T4" fmla="*/ 88 w 90"/>
                  <a:gd name="T5" fmla="*/ 63 h 86"/>
                  <a:gd name="T6" fmla="*/ 0 w 90"/>
                  <a:gd name="T7" fmla="*/ 75 h 86"/>
                  <a:gd name="T8" fmla="*/ 31 w 90"/>
                  <a:gd name="T9" fmla="*/ 55 h 86"/>
                  <a:gd name="T10" fmla="*/ 56 w 90"/>
                  <a:gd name="T11" fmla="*/ 27 h 86"/>
                  <a:gd name="T12" fmla="*/ 34 w 90"/>
                  <a:gd name="T13" fmla="*/ 29 h 86"/>
                  <a:gd name="T14" fmla="*/ 16 w 90"/>
                  <a:gd name="T15" fmla="*/ 15 h 86"/>
                  <a:gd name="T16" fmla="*/ 29 w 90"/>
                  <a:gd name="T17" fmla="*/ 10 h 86"/>
                  <a:gd name="T18" fmla="*/ 25 w 90"/>
                  <a:gd name="T19" fmla="*/ 4 h 86"/>
                  <a:gd name="T20" fmla="*/ 29 w 90"/>
                  <a:gd name="T21" fmla="*/ 1 h 86"/>
                  <a:gd name="T22" fmla="*/ 38 w 90"/>
                  <a:gd name="T23" fmla="*/ 1 h 86"/>
                  <a:gd name="T24" fmla="*/ 74 w 90"/>
                  <a:gd name="T25" fmla="*/ 3 h 86"/>
                  <a:gd name="T26" fmla="*/ 82 w 90"/>
                  <a:gd name="T27" fmla="*/ 4 h 86"/>
                  <a:gd name="T28" fmla="*/ 77 w 90"/>
                  <a:gd name="T29" fmla="*/ 13 h 86"/>
                  <a:gd name="T30" fmla="*/ 90 w 90"/>
                  <a:gd name="T31" fmla="*/ 9 h 86"/>
                  <a:gd name="T32" fmla="*/ 48 w 90"/>
                  <a:gd name="T33" fmla="*/ 5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86">
                    <a:moveTo>
                      <a:pt x="48" y="55"/>
                    </a:moveTo>
                    <a:cubicBezTo>
                      <a:pt x="61" y="56"/>
                      <a:pt x="72" y="57"/>
                      <a:pt x="83" y="58"/>
                    </a:cubicBezTo>
                    <a:cubicBezTo>
                      <a:pt x="85" y="58"/>
                      <a:pt x="87" y="61"/>
                      <a:pt x="88" y="63"/>
                    </a:cubicBezTo>
                    <a:cubicBezTo>
                      <a:pt x="79" y="78"/>
                      <a:pt x="20" y="86"/>
                      <a:pt x="0" y="75"/>
                    </a:cubicBezTo>
                    <a:cubicBezTo>
                      <a:pt x="10" y="66"/>
                      <a:pt x="22" y="62"/>
                      <a:pt x="31" y="55"/>
                    </a:cubicBezTo>
                    <a:cubicBezTo>
                      <a:pt x="41" y="48"/>
                      <a:pt x="48" y="37"/>
                      <a:pt x="56" y="27"/>
                    </a:cubicBezTo>
                    <a:cubicBezTo>
                      <a:pt x="49" y="28"/>
                      <a:pt x="41" y="28"/>
                      <a:pt x="34" y="29"/>
                    </a:cubicBezTo>
                    <a:cubicBezTo>
                      <a:pt x="25" y="29"/>
                      <a:pt x="21" y="23"/>
                      <a:pt x="16" y="15"/>
                    </a:cubicBezTo>
                    <a:cubicBezTo>
                      <a:pt x="21" y="13"/>
                      <a:pt x="25" y="12"/>
                      <a:pt x="29" y="10"/>
                    </a:cubicBezTo>
                    <a:cubicBezTo>
                      <a:pt x="28" y="8"/>
                      <a:pt x="26" y="6"/>
                      <a:pt x="25" y="4"/>
                    </a:cubicBezTo>
                    <a:cubicBezTo>
                      <a:pt x="26" y="3"/>
                      <a:pt x="28" y="1"/>
                      <a:pt x="29" y="1"/>
                    </a:cubicBezTo>
                    <a:cubicBezTo>
                      <a:pt x="32" y="1"/>
                      <a:pt x="36" y="0"/>
                      <a:pt x="38" y="1"/>
                    </a:cubicBezTo>
                    <a:cubicBezTo>
                      <a:pt x="50" y="9"/>
                      <a:pt x="62" y="5"/>
                      <a:pt x="74" y="3"/>
                    </a:cubicBezTo>
                    <a:cubicBezTo>
                      <a:pt x="76" y="3"/>
                      <a:pt x="78" y="3"/>
                      <a:pt x="82" y="4"/>
                    </a:cubicBezTo>
                    <a:cubicBezTo>
                      <a:pt x="80" y="7"/>
                      <a:pt x="78" y="9"/>
                      <a:pt x="77" y="13"/>
                    </a:cubicBezTo>
                    <a:cubicBezTo>
                      <a:pt x="81" y="11"/>
                      <a:pt x="84" y="10"/>
                      <a:pt x="90" y="9"/>
                    </a:cubicBezTo>
                    <a:cubicBezTo>
                      <a:pt x="80" y="30"/>
                      <a:pt x="62" y="40"/>
                      <a:pt x="48" y="55"/>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89" name="chenying0907 82">
                <a:extLst>
                  <a:ext uri="{FF2B5EF4-FFF2-40B4-BE49-F238E27FC236}">
                    <a16:creationId xmlns:a16="http://schemas.microsoft.com/office/drawing/2014/main" id="{C51ACE13-9B1A-4DA8-8FBD-A8B6833AC195}"/>
                  </a:ext>
                </a:extLst>
              </p:cNvPr>
              <p:cNvSpPr>
                <a:spLocks noEditPoints="1"/>
              </p:cNvSpPr>
              <p:nvPr/>
            </p:nvSpPr>
            <p:spPr bwMode="auto">
              <a:xfrm>
                <a:off x="4949826" y="2235201"/>
                <a:ext cx="171450" cy="146050"/>
              </a:xfrm>
              <a:custGeom>
                <a:avLst/>
                <a:gdLst>
                  <a:gd name="T0" fmla="*/ 16 w 79"/>
                  <a:gd name="T1" fmla="*/ 66 h 68"/>
                  <a:gd name="T2" fmla="*/ 17 w 79"/>
                  <a:gd name="T3" fmla="*/ 57 h 68"/>
                  <a:gd name="T4" fmla="*/ 4 w 79"/>
                  <a:gd name="T5" fmla="*/ 68 h 68"/>
                  <a:gd name="T6" fmla="*/ 0 w 79"/>
                  <a:gd name="T7" fmla="*/ 65 h 68"/>
                  <a:gd name="T8" fmla="*/ 8 w 79"/>
                  <a:gd name="T9" fmla="*/ 51 h 68"/>
                  <a:gd name="T10" fmla="*/ 37 w 79"/>
                  <a:gd name="T11" fmla="*/ 13 h 68"/>
                  <a:gd name="T12" fmla="*/ 49 w 79"/>
                  <a:gd name="T13" fmla="*/ 1 h 68"/>
                  <a:gd name="T14" fmla="*/ 56 w 79"/>
                  <a:gd name="T15" fmla="*/ 4 h 68"/>
                  <a:gd name="T16" fmla="*/ 73 w 79"/>
                  <a:gd name="T17" fmla="*/ 42 h 68"/>
                  <a:gd name="T18" fmla="*/ 79 w 79"/>
                  <a:gd name="T19" fmla="*/ 64 h 68"/>
                  <a:gd name="T20" fmla="*/ 77 w 79"/>
                  <a:gd name="T21" fmla="*/ 65 h 68"/>
                  <a:gd name="T22" fmla="*/ 66 w 79"/>
                  <a:gd name="T23" fmla="*/ 56 h 68"/>
                  <a:gd name="T24" fmla="*/ 66 w 79"/>
                  <a:gd name="T25" fmla="*/ 64 h 68"/>
                  <a:gd name="T26" fmla="*/ 63 w 79"/>
                  <a:gd name="T27" fmla="*/ 64 h 68"/>
                  <a:gd name="T28" fmla="*/ 58 w 79"/>
                  <a:gd name="T29" fmla="*/ 55 h 68"/>
                  <a:gd name="T30" fmla="*/ 48 w 79"/>
                  <a:gd name="T31" fmla="*/ 51 h 68"/>
                  <a:gd name="T32" fmla="*/ 27 w 79"/>
                  <a:gd name="T33" fmla="*/ 56 h 68"/>
                  <a:gd name="T34" fmla="*/ 16 w 79"/>
                  <a:gd name="T35" fmla="*/ 66 h 68"/>
                  <a:gd name="T36" fmla="*/ 53 w 79"/>
                  <a:gd name="T37" fmla="*/ 42 h 68"/>
                  <a:gd name="T38" fmla="*/ 48 w 79"/>
                  <a:gd name="T39" fmla="*/ 20 h 68"/>
                  <a:gd name="T40" fmla="*/ 34 w 79"/>
                  <a:gd name="T41" fmla="*/ 41 h 68"/>
                  <a:gd name="T42" fmla="*/ 53 w 79"/>
                  <a:gd name="T43" fmla="*/ 4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9" h="68">
                    <a:moveTo>
                      <a:pt x="16" y="66"/>
                    </a:moveTo>
                    <a:cubicBezTo>
                      <a:pt x="17" y="62"/>
                      <a:pt x="17" y="59"/>
                      <a:pt x="17" y="57"/>
                    </a:cubicBezTo>
                    <a:cubicBezTo>
                      <a:pt x="13" y="60"/>
                      <a:pt x="8" y="64"/>
                      <a:pt x="4" y="68"/>
                    </a:cubicBezTo>
                    <a:cubicBezTo>
                      <a:pt x="2" y="67"/>
                      <a:pt x="1" y="66"/>
                      <a:pt x="0" y="65"/>
                    </a:cubicBezTo>
                    <a:cubicBezTo>
                      <a:pt x="3" y="60"/>
                      <a:pt x="5" y="55"/>
                      <a:pt x="8" y="51"/>
                    </a:cubicBezTo>
                    <a:cubicBezTo>
                      <a:pt x="17" y="38"/>
                      <a:pt x="27" y="26"/>
                      <a:pt x="37" y="13"/>
                    </a:cubicBezTo>
                    <a:cubicBezTo>
                      <a:pt x="41" y="9"/>
                      <a:pt x="45" y="5"/>
                      <a:pt x="49" y="1"/>
                    </a:cubicBezTo>
                    <a:cubicBezTo>
                      <a:pt x="50" y="0"/>
                      <a:pt x="55" y="2"/>
                      <a:pt x="56" y="4"/>
                    </a:cubicBezTo>
                    <a:cubicBezTo>
                      <a:pt x="62" y="17"/>
                      <a:pt x="68" y="29"/>
                      <a:pt x="73" y="42"/>
                    </a:cubicBezTo>
                    <a:cubicBezTo>
                      <a:pt x="76" y="49"/>
                      <a:pt x="77" y="57"/>
                      <a:pt x="79" y="64"/>
                    </a:cubicBezTo>
                    <a:cubicBezTo>
                      <a:pt x="79" y="64"/>
                      <a:pt x="78" y="65"/>
                      <a:pt x="77" y="65"/>
                    </a:cubicBezTo>
                    <a:cubicBezTo>
                      <a:pt x="74" y="62"/>
                      <a:pt x="70" y="59"/>
                      <a:pt x="66" y="56"/>
                    </a:cubicBezTo>
                    <a:cubicBezTo>
                      <a:pt x="66" y="59"/>
                      <a:pt x="66" y="61"/>
                      <a:pt x="66" y="64"/>
                    </a:cubicBezTo>
                    <a:cubicBezTo>
                      <a:pt x="64" y="64"/>
                      <a:pt x="63" y="64"/>
                      <a:pt x="63" y="64"/>
                    </a:cubicBezTo>
                    <a:cubicBezTo>
                      <a:pt x="61" y="61"/>
                      <a:pt x="59" y="58"/>
                      <a:pt x="58" y="55"/>
                    </a:cubicBezTo>
                    <a:cubicBezTo>
                      <a:pt x="56" y="50"/>
                      <a:pt x="52" y="50"/>
                      <a:pt x="48" y="51"/>
                    </a:cubicBezTo>
                    <a:cubicBezTo>
                      <a:pt x="41" y="53"/>
                      <a:pt x="34" y="54"/>
                      <a:pt x="27" y="56"/>
                    </a:cubicBezTo>
                    <a:cubicBezTo>
                      <a:pt x="23" y="58"/>
                      <a:pt x="21" y="62"/>
                      <a:pt x="16" y="66"/>
                    </a:cubicBezTo>
                    <a:close/>
                    <a:moveTo>
                      <a:pt x="53" y="42"/>
                    </a:moveTo>
                    <a:cubicBezTo>
                      <a:pt x="51" y="34"/>
                      <a:pt x="50" y="28"/>
                      <a:pt x="48" y="20"/>
                    </a:cubicBezTo>
                    <a:cubicBezTo>
                      <a:pt x="43" y="28"/>
                      <a:pt x="39" y="33"/>
                      <a:pt x="34" y="41"/>
                    </a:cubicBezTo>
                    <a:cubicBezTo>
                      <a:pt x="41" y="41"/>
                      <a:pt x="46" y="42"/>
                      <a:pt x="53" y="42"/>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0" name="chenying0907 83">
                <a:extLst>
                  <a:ext uri="{FF2B5EF4-FFF2-40B4-BE49-F238E27FC236}">
                    <a16:creationId xmlns:a16="http://schemas.microsoft.com/office/drawing/2014/main" id="{FAE6E98A-D9C4-4A03-B8E1-88900B9E654A}"/>
                  </a:ext>
                </a:extLst>
              </p:cNvPr>
              <p:cNvSpPr>
                <a:spLocks noEditPoints="1"/>
              </p:cNvSpPr>
              <p:nvPr/>
            </p:nvSpPr>
            <p:spPr bwMode="auto">
              <a:xfrm>
                <a:off x="4635501" y="2238376"/>
                <a:ext cx="168275" cy="142875"/>
              </a:xfrm>
              <a:custGeom>
                <a:avLst/>
                <a:gdLst>
                  <a:gd name="T0" fmla="*/ 75 w 78"/>
                  <a:gd name="T1" fmla="*/ 64 h 67"/>
                  <a:gd name="T2" fmla="*/ 63 w 78"/>
                  <a:gd name="T3" fmla="*/ 53 h 67"/>
                  <a:gd name="T4" fmla="*/ 65 w 78"/>
                  <a:gd name="T5" fmla="*/ 63 h 67"/>
                  <a:gd name="T6" fmla="*/ 63 w 78"/>
                  <a:gd name="T7" fmla="*/ 64 h 67"/>
                  <a:gd name="T8" fmla="*/ 58 w 78"/>
                  <a:gd name="T9" fmla="*/ 57 h 67"/>
                  <a:gd name="T10" fmla="*/ 44 w 78"/>
                  <a:gd name="T11" fmla="*/ 52 h 67"/>
                  <a:gd name="T12" fmla="*/ 33 w 78"/>
                  <a:gd name="T13" fmla="*/ 54 h 67"/>
                  <a:gd name="T14" fmla="*/ 17 w 78"/>
                  <a:gd name="T15" fmla="*/ 66 h 67"/>
                  <a:gd name="T16" fmla="*/ 14 w 78"/>
                  <a:gd name="T17" fmla="*/ 65 h 67"/>
                  <a:gd name="T18" fmla="*/ 17 w 78"/>
                  <a:gd name="T19" fmla="*/ 54 h 67"/>
                  <a:gd name="T20" fmla="*/ 3 w 78"/>
                  <a:gd name="T21" fmla="*/ 67 h 67"/>
                  <a:gd name="T22" fmla="*/ 0 w 78"/>
                  <a:gd name="T23" fmla="*/ 65 h 67"/>
                  <a:gd name="T24" fmla="*/ 3 w 78"/>
                  <a:gd name="T25" fmla="*/ 55 h 67"/>
                  <a:gd name="T26" fmla="*/ 36 w 78"/>
                  <a:gd name="T27" fmla="*/ 11 h 67"/>
                  <a:gd name="T28" fmla="*/ 47 w 78"/>
                  <a:gd name="T29" fmla="*/ 1 h 67"/>
                  <a:gd name="T30" fmla="*/ 56 w 78"/>
                  <a:gd name="T31" fmla="*/ 5 h 67"/>
                  <a:gd name="T32" fmla="*/ 74 w 78"/>
                  <a:gd name="T33" fmla="*/ 48 h 67"/>
                  <a:gd name="T34" fmla="*/ 78 w 78"/>
                  <a:gd name="T35" fmla="*/ 63 h 67"/>
                  <a:gd name="T36" fmla="*/ 75 w 78"/>
                  <a:gd name="T37" fmla="*/ 64 h 67"/>
                  <a:gd name="T38" fmla="*/ 47 w 78"/>
                  <a:gd name="T39" fmla="*/ 21 h 67"/>
                  <a:gd name="T40" fmla="*/ 44 w 78"/>
                  <a:gd name="T41" fmla="*/ 21 h 67"/>
                  <a:gd name="T42" fmla="*/ 36 w 78"/>
                  <a:gd name="T43" fmla="*/ 39 h 67"/>
                  <a:gd name="T44" fmla="*/ 52 w 78"/>
                  <a:gd name="T45" fmla="*/ 42 h 67"/>
                  <a:gd name="T46" fmla="*/ 47 w 78"/>
                  <a:gd name="T47" fmla="*/ 2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 h="67">
                    <a:moveTo>
                      <a:pt x="75" y="64"/>
                    </a:moveTo>
                    <a:cubicBezTo>
                      <a:pt x="71" y="60"/>
                      <a:pt x="67" y="57"/>
                      <a:pt x="63" y="53"/>
                    </a:cubicBezTo>
                    <a:cubicBezTo>
                      <a:pt x="64" y="57"/>
                      <a:pt x="64" y="60"/>
                      <a:pt x="65" y="63"/>
                    </a:cubicBezTo>
                    <a:cubicBezTo>
                      <a:pt x="64" y="63"/>
                      <a:pt x="63" y="63"/>
                      <a:pt x="63" y="64"/>
                    </a:cubicBezTo>
                    <a:cubicBezTo>
                      <a:pt x="61" y="62"/>
                      <a:pt x="58" y="60"/>
                      <a:pt x="58" y="57"/>
                    </a:cubicBezTo>
                    <a:cubicBezTo>
                      <a:pt x="55" y="49"/>
                      <a:pt x="51" y="48"/>
                      <a:pt x="44" y="52"/>
                    </a:cubicBezTo>
                    <a:cubicBezTo>
                      <a:pt x="41" y="53"/>
                      <a:pt x="37" y="54"/>
                      <a:pt x="33" y="54"/>
                    </a:cubicBezTo>
                    <a:cubicBezTo>
                      <a:pt x="25" y="54"/>
                      <a:pt x="19" y="57"/>
                      <a:pt x="17" y="66"/>
                    </a:cubicBezTo>
                    <a:cubicBezTo>
                      <a:pt x="16" y="65"/>
                      <a:pt x="15" y="65"/>
                      <a:pt x="14" y="65"/>
                    </a:cubicBezTo>
                    <a:cubicBezTo>
                      <a:pt x="15" y="61"/>
                      <a:pt x="16" y="58"/>
                      <a:pt x="17" y="54"/>
                    </a:cubicBezTo>
                    <a:cubicBezTo>
                      <a:pt x="12" y="59"/>
                      <a:pt x="7" y="63"/>
                      <a:pt x="3" y="67"/>
                    </a:cubicBezTo>
                    <a:cubicBezTo>
                      <a:pt x="2" y="66"/>
                      <a:pt x="1" y="66"/>
                      <a:pt x="0" y="65"/>
                    </a:cubicBezTo>
                    <a:cubicBezTo>
                      <a:pt x="1" y="62"/>
                      <a:pt x="1" y="58"/>
                      <a:pt x="3" y="55"/>
                    </a:cubicBezTo>
                    <a:cubicBezTo>
                      <a:pt x="14" y="40"/>
                      <a:pt x="25" y="26"/>
                      <a:pt x="36" y="11"/>
                    </a:cubicBezTo>
                    <a:cubicBezTo>
                      <a:pt x="39" y="7"/>
                      <a:pt x="43" y="3"/>
                      <a:pt x="47" y="1"/>
                    </a:cubicBezTo>
                    <a:cubicBezTo>
                      <a:pt x="49" y="0"/>
                      <a:pt x="55" y="2"/>
                      <a:pt x="56" y="5"/>
                    </a:cubicBezTo>
                    <a:cubicBezTo>
                      <a:pt x="62" y="19"/>
                      <a:pt x="68" y="34"/>
                      <a:pt x="74" y="48"/>
                    </a:cubicBezTo>
                    <a:cubicBezTo>
                      <a:pt x="76" y="53"/>
                      <a:pt x="76" y="58"/>
                      <a:pt x="78" y="63"/>
                    </a:cubicBezTo>
                    <a:cubicBezTo>
                      <a:pt x="77" y="63"/>
                      <a:pt x="76" y="64"/>
                      <a:pt x="75" y="64"/>
                    </a:cubicBezTo>
                    <a:close/>
                    <a:moveTo>
                      <a:pt x="47" y="21"/>
                    </a:moveTo>
                    <a:cubicBezTo>
                      <a:pt x="46" y="21"/>
                      <a:pt x="45" y="21"/>
                      <a:pt x="44" y="21"/>
                    </a:cubicBezTo>
                    <a:cubicBezTo>
                      <a:pt x="41" y="27"/>
                      <a:pt x="39" y="33"/>
                      <a:pt x="36" y="39"/>
                    </a:cubicBezTo>
                    <a:cubicBezTo>
                      <a:pt x="40" y="39"/>
                      <a:pt x="45" y="40"/>
                      <a:pt x="52" y="42"/>
                    </a:cubicBezTo>
                    <a:cubicBezTo>
                      <a:pt x="50" y="33"/>
                      <a:pt x="49" y="27"/>
                      <a:pt x="47" y="21"/>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dirty="0"/>
              </a:p>
            </p:txBody>
          </p:sp>
          <p:sp>
            <p:nvSpPr>
              <p:cNvPr id="91" name="chenying0907 90">
                <a:extLst>
                  <a:ext uri="{FF2B5EF4-FFF2-40B4-BE49-F238E27FC236}">
                    <a16:creationId xmlns:a16="http://schemas.microsoft.com/office/drawing/2014/main" id="{23E66E5E-2291-477C-B916-47BFF044C13F}"/>
                  </a:ext>
                </a:extLst>
              </p:cNvPr>
              <p:cNvSpPr>
                <a:spLocks/>
              </p:cNvSpPr>
              <p:nvPr/>
            </p:nvSpPr>
            <p:spPr bwMode="auto">
              <a:xfrm>
                <a:off x="5643563" y="2222501"/>
                <a:ext cx="120650" cy="144463"/>
              </a:xfrm>
              <a:custGeom>
                <a:avLst/>
                <a:gdLst>
                  <a:gd name="T0" fmla="*/ 52 w 56"/>
                  <a:gd name="T1" fmla="*/ 30 h 67"/>
                  <a:gd name="T2" fmla="*/ 32 w 56"/>
                  <a:gd name="T3" fmla="*/ 37 h 67"/>
                  <a:gd name="T4" fmla="*/ 23 w 56"/>
                  <a:gd name="T5" fmla="*/ 45 h 67"/>
                  <a:gd name="T6" fmla="*/ 35 w 56"/>
                  <a:gd name="T7" fmla="*/ 48 h 67"/>
                  <a:gd name="T8" fmla="*/ 52 w 56"/>
                  <a:gd name="T9" fmla="*/ 51 h 67"/>
                  <a:gd name="T10" fmla="*/ 50 w 56"/>
                  <a:gd name="T11" fmla="*/ 60 h 67"/>
                  <a:gd name="T12" fmla="*/ 0 w 56"/>
                  <a:gd name="T13" fmla="*/ 67 h 67"/>
                  <a:gd name="T14" fmla="*/ 5 w 56"/>
                  <a:gd name="T15" fmla="*/ 27 h 67"/>
                  <a:gd name="T16" fmla="*/ 5 w 56"/>
                  <a:gd name="T17" fmla="*/ 20 h 67"/>
                  <a:gd name="T18" fmla="*/ 21 w 56"/>
                  <a:gd name="T19" fmla="*/ 2 h 67"/>
                  <a:gd name="T20" fmla="*/ 43 w 56"/>
                  <a:gd name="T21" fmla="*/ 0 h 67"/>
                  <a:gd name="T22" fmla="*/ 49 w 56"/>
                  <a:gd name="T23" fmla="*/ 6 h 67"/>
                  <a:gd name="T24" fmla="*/ 43 w 56"/>
                  <a:gd name="T25" fmla="*/ 10 h 67"/>
                  <a:gd name="T26" fmla="*/ 31 w 56"/>
                  <a:gd name="T27" fmla="*/ 11 h 67"/>
                  <a:gd name="T28" fmla="*/ 22 w 56"/>
                  <a:gd name="T29" fmla="*/ 20 h 67"/>
                  <a:gd name="T30" fmla="*/ 32 w 56"/>
                  <a:gd name="T31" fmla="*/ 27 h 67"/>
                  <a:gd name="T32" fmla="*/ 51 w 56"/>
                  <a:gd name="T33" fmla="*/ 25 h 67"/>
                  <a:gd name="T34" fmla="*/ 52 w 56"/>
                  <a:gd name="T35" fmla="*/ 3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 h="67">
                    <a:moveTo>
                      <a:pt x="52" y="30"/>
                    </a:moveTo>
                    <a:cubicBezTo>
                      <a:pt x="46" y="32"/>
                      <a:pt x="39" y="35"/>
                      <a:pt x="32" y="37"/>
                    </a:cubicBezTo>
                    <a:cubicBezTo>
                      <a:pt x="27" y="38"/>
                      <a:pt x="21" y="37"/>
                      <a:pt x="23" y="45"/>
                    </a:cubicBezTo>
                    <a:cubicBezTo>
                      <a:pt x="24" y="54"/>
                      <a:pt x="30" y="49"/>
                      <a:pt x="35" y="48"/>
                    </a:cubicBezTo>
                    <a:cubicBezTo>
                      <a:pt x="41" y="48"/>
                      <a:pt x="47" y="45"/>
                      <a:pt x="52" y="51"/>
                    </a:cubicBezTo>
                    <a:cubicBezTo>
                      <a:pt x="55" y="55"/>
                      <a:pt x="56" y="59"/>
                      <a:pt x="50" y="60"/>
                    </a:cubicBezTo>
                    <a:cubicBezTo>
                      <a:pt x="34" y="64"/>
                      <a:pt x="17" y="66"/>
                      <a:pt x="0" y="67"/>
                    </a:cubicBezTo>
                    <a:cubicBezTo>
                      <a:pt x="14" y="54"/>
                      <a:pt x="4" y="40"/>
                      <a:pt x="5" y="27"/>
                    </a:cubicBezTo>
                    <a:cubicBezTo>
                      <a:pt x="6" y="24"/>
                      <a:pt x="5" y="22"/>
                      <a:pt x="5" y="20"/>
                    </a:cubicBezTo>
                    <a:cubicBezTo>
                      <a:pt x="7" y="11"/>
                      <a:pt x="8" y="2"/>
                      <a:pt x="21" y="2"/>
                    </a:cubicBezTo>
                    <a:cubicBezTo>
                      <a:pt x="28" y="2"/>
                      <a:pt x="36" y="0"/>
                      <a:pt x="43" y="0"/>
                    </a:cubicBezTo>
                    <a:cubicBezTo>
                      <a:pt x="45" y="0"/>
                      <a:pt x="47" y="4"/>
                      <a:pt x="49" y="6"/>
                    </a:cubicBezTo>
                    <a:cubicBezTo>
                      <a:pt x="47" y="8"/>
                      <a:pt x="45" y="10"/>
                      <a:pt x="43" y="10"/>
                    </a:cubicBezTo>
                    <a:cubicBezTo>
                      <a:pt x="39" y="11"/>
                      <a:pt x="35" y="11"/>
                      <a:pt x="31" y="11"/>
                    </a:cubicBezTo>
                    <a:cubicBezTo>
                      <a:pt x="25" y="11"/>
                      <a:pt x="22" y="14"/>
                      <a:pt x="22" y="20"/>
                    </a:cubicBezTo>
                    <a:cubicBezTo>
                      <a:pt x="23" y="27"/>
                      <a:pt x="26" y="28"/>
                      <a:pt x="32" y="27"/>
                    </a:cubicBezTo>
                    <a:cubicBezTo>
                      <a:pt x="39" y="26"/>
                      <a:pt x="45" y="26"/>
                      <a:pt x="51" y="25"/>
                    </a:cubicBezTo>
                    <a:cubicBezTo>
                      <a:pt x="52" y="27"/>
                      <a:pt x="52" y="28"/>
                      <a:pt x="52" y="3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2" name="chenying0907 92">
                <a:extLst>
                  <a:ext uri="{FF2B5EF4-FFF2-40B4-BE49-F238E27FC236}">
                    <a16:creationId xmlns:a16="http://schemas.microsoft.com/office/drawing/2014/main" id="{F4B68489-737B-4187-81CC-D2A5751B0DE7}"/>
                  </a:ext>
                </a:extLst>
              </p:cNvPr>
              <p:cNvSpPr>
                <a:spLocks noEditPoints="1"/>
              </p:cNvSpPr>
              <p:nvPr/>
            </p:nvSpPr>
            <p:spPr bwMode="auto">
              <a:xfrm>
                <a:off x="4810126" y="2246313"/>
                <a:ext cx="127000" cy="125413"/>
              </a:xfrm>
              <a:custGeom>
                <a:avLst/>
                <a:gdLst>
                  <a:gd name="T0" fmla="*/ 18 w 59"/>
                  <a:gd name="T1" fmla="*/ 30 h 58"/>
                  <a:gd name="T2" fmla="*/ 11 w 59"/>
                  <a:gd name="T3" fmla="*/ 58 h 58"/>
                  <a:gd name="T4" fmla="*/ 7 w 59"/>
                  <a:gd name="T5" fmla="*/ 58 h 58"/>
                  <a:gd name="T6" fmla="*/ 1 w 59"/>
                  <a:gd name="T7" fmla="*/ 32 h 58"/>
                  <a:gd name="T8" fmla="*/ 4 w 59"/>
                  <a:gd name="T9" fmla="*/ 15 h 58"/>
                  <a:gd name="T10" fmla="*/ 10 w 59"/>
                  <a:gd name="T11" fmla="*/ 5 h 58"/>
                  <a:gd name="T12" fmla="*/ 25 w 59"/>
                  <a:gd name="T13" fmla="*/ 9 h 58"/>
                  <a:gd name="T14" fmla="*/ 44 w 59"/>
                  <a:gd name="T15" fmla="*/ 31 h 58"/>
                  <a:gd name="T16" fmla="*/ 42 w 59"/>
                  <a:gd name="T17" fmla="*/ 1 h 58"/>
                  <a:gd name="T18" fmla="*/ 46 w 59"/>
                  <a:gd name="T19" fmla="*/ 0 h 58"/>
                  <a:gd name="T20" fmla="*/ 50 w 59"/>
                  <a:gd name="T21" fmla="*/ 14 h 58"/>
                  <a:gd name="T22" fmla="*/ 55 w 59"/>
                  <a:gd name="T23" fmla="*/ 1 h 58"/>
                  <a:gd name="T24" fmla="*/ 57 w 59"/>
                  <a:gd name="T25" fmla="*/ 1 h 58"/>
                  <a:gd name="T26" fmla="*/ 59 w 59"/>
                  <a:gd name="T27" fmla="*/ 11 h 58"/>
                  <a:gd name="T28" fmla="*/ 58 w 59"/>
                  <a:gd name="T29" fmla="*/ 42 h 58"/>
                  <a:gd name="T30" fmla="*/ 46 w 59"/>
                  <a:gd name="T31" fmla="*/ 56 h 58"/>
                  <a:gd name="T32" fmla="*/ 18 w 59"/>
                  <a:gd name="T33" fmla="*/ 30 h 58"/>
                  <a:gd name="T34" fmla="*/ 35 w 59"/>
                  <a:gd name="T35" fmla="*/ 35 h 58"/>
                  <a:gd name="T36" fmla="*/ 37 w 59"/>
                  <a:gd name="T37" fmla="*/ 34 h 58"/>
                  <a:gd name="T38" fmla="*/ 30 w 59"/>
                  <a:gd name="T39" fmla="*/ 24 h 58"/>
                  <a:gd name="T40" fmla="*/ 24 w 59"/>
                  <a:gd name="T41" fmla="*/ 15 h 58"/>
                  <a:gd name="T42" fmla="*/ 20 w 59"/>
                  <a:gd name="T43" fmla="*/ 18 h 58"/>
                  <a:gd name="T44" fmla="*/ 35 w 59"/>
                  <a:gd name="T45" fmla="*/ 3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58">
                    <a:moveTo>
                      <a:pt x="18" y="30"/>
                    </a:moveTo>
                    <a:cubicBezTo>
                      <a:pt x="15" y="41"/>
                      <a:pt x="13" y="49"/>
                      <a:pt x="11" y="58"/>
                    </a:cubicBezTo>
                    <a:cubicBezTo>
                      <a:pt x="9" y="58"/>
                      <a:pt x="8" y="58"/>
                      <a:pt x="7" y="58"/>
                    </a:cubicBezTo>
                    <a:cubicBezTo>
                      <a:pt x="1" y="51"/>
                      <a:pt x="0" y="42"/>
                      <a:pt x="1" y="32"/>
                    </a:cubicBezTo>
                    <a:cubicBezTo>
                      <a:pt x="2" y="27"/>
                      <a:pt x="3" y="21"/>
                      <a:pt x="4" y="15"/>
                    </a:cubicBezTo>
                    <a:cubicBezTo>
                      <a:pt x="6" y="11"/>
                      <a:pt x="7" y="6"/>
                      <a:pt x="10" y="5"/>
                    </a:cubicBezTo>
                    <a:cubicBezTo>
                      <a:pt x="15" y="3"/>
                      <a:pt x="21" y="2"/>
                      <a:pt x="25" y="9"/>
                    </a:cubicBezTo>
                    <a:cubicBezTo>
                      <a:pt x="31" y="16"/>
                      <a:pt x="37" y="23"/>
                      <a:pt x="44" y="31"/>
                    </a:cubicBezTo>
                    <a:cubicBezTo>
                      <a:pt x="44" y="20"/>
                      <a:pt x="43" y="11"/>
                      <a:pt x="42" y="1"/>
                    </a:cubicBezTo>
                    <a:cubicBezTo>
                      <a:pt x="43" y="1"/>
                      <a:pt x="44" y="1"/>
                      <a:pt x="46" y="0"/>
                    </a:cubicBezTo>
                    <a:cubicBezTo>
                      <a:pt x="47" y="5"/>
                      <a:pt x="49" y="9"/>
                      <a:pt x="50" y="14"/>
                    </a:cubicBezTo>
                    <a:cubicBezTo>
                      <a:pt x="52" y="10"/>
                      <a:pt x="53" y="5"/>
                      <a:pt x="55" y="1"/>
                    </a:cubicBezTo>
                    <a:cubicBezTo>
                      <a:pt x="55" y="1"/>
                      <a:pt x="56" y="1"/>
                      <a:pt x="57" y="1"/>
                    </a:cubicBezTo>
                    <a:cubicBezTo>
                      <a:pt x="58" y="4"/>
                      <a:pt x="59" y="8"/>
                      <a:pt x="59" y="11"/>
                    </a:cubicBezTo>
                    <a:cubicBezTo>
                      <a:pt x="59" y="21"/>
                      <a:pt x="58" y="32"/>
                      <a:pt x="58" y="42"/>
                    </a:cubicBezTo>
                    <a:cubicBezTo>
                      <a:pt x="59" y="52"/>
                      <a:pt x="49" y="51"/>
                      <a:pt x="46" y="56"/>
                    </a:cubicBezTo>
                    <a:cubicBezTo>
                      <a:pt x="37" y="47"/>
                      <a:pt x="28" y="39"/>
                      <a:pt x="18" y="30"/>
                    </a:cubicBezTo>
                    <a:close/>
                    <a:moveTo>
                      <a:pt x="35" y="35"/>
                    </a:moveTo>
                    <a:cubicBezTo>
                      <a:pt x="35" y="35"/>
                      <a:pt x="36" y="34"/>
                      <a:pt x="37" y="34"/>
                    </a:cubicBezTo>
                    <a:cubicBezTo>
                      <a:pt x="34" y="30"/>
                      <a:pt x="32" y="27"/>
                      <a:pt x="30" y="24"/>
                    </a:cubicBezTo>
                    <a:cubicBezTo>
                      <a:pt x="28" y="21"/>
                      <a:pt x="26" y="18"/>
                      <a:pt x="24" y="15"/>
                    </a:cubicBezTo>
                    <a:cubicBezTo>
                      <a:pt x="23" y="16"/>
                      <a:pt x="21" y="17"/>
                      <a:pt x="20" y="18"/>
                    </a:cubicBezTo>
                    <a:cubicBezTo>
                      <a:pt x="25" y="24"/>
                      <a:pt x="30" y="30"/>
                      <a:pt x="35" y="35"/>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3" name="chenying0907 93">
                <a:extLst>
                  <a:ext uri="{FF2B5EF4-FFF2-40B4-BE49-F238E27FC236}">
                    <a16:creationId xmlns:a16="http://schemas.microsoft.com/office/drawing/2014/main" id="{5EAA7FE3-5ABF-4E1C-B0F5-91C97D18060A}"/>
                  </a:ext>
                </a:extLst>
              </p:cNvPr>
              <p:cNvSpPr>
                <a:spLocks/>
              </p:cNvSpPr>
              <p:nvPr/>
            </p:nvSpPr>
            <p:spPr bwMode="auto">
              <a:xfrm>
                <a:off x="5268913" y="2228851"/>
                <a:ext cx="168275" cy="155575"/>
              </a:xfrm>
              <a:custGeom>
                <a:avLst/>
                <a:gdLst>
                  <a:gd name="T0" fmla="*/ 0 w 78"/>
                  <a:gd name="T1" fmla="*/ 69 h 72"/>
                  <a:gd name="T2" fmla="*/ 14 w 78"/>
                  <a:gd name="T3" fmla="*/ 52 h 72"/>
                  <a:gd name="T4" fmla="*/ 21 w 78"/>
                  <a:gd name="T5" fmla="*/ 45 h 72"/>
                  <a:gd name="T6" fmla="*/ 22 w 78"/>
                  <a:gd name="T7" fmla="*/ 32 h 72"/>
                  <a:gd name="T8" fmla="*/ 7 w 78"/>
                  <a:gd name="T9" fmla="*/ 10 h 72"/>
                  <a:gd name="T10" fmla="*/ 8 w 78"/>
                  <a:gd name="T11" fmla="*/ 5 h 72"/>
                  <a:gd name="T12" fmla="*/ 12 w 78"/>
                  <a:gd name="T13" fmla="*/ 5 h 72"/>
                  <a:gd name="T14" fmla="*/ 21 w 78"/>
                  <a:gd name="T15" fmla="*/ 6 h 72"/>
                  <a:gd name="T16" fmla="*/ 31 w 78"/>
                  <a:gd name="T17" fmla="*/ 11 h 72"/>
                  <a:gd name="T18" fmla="*/ 38 w 78"/>
                  <a:gd name="T19" fmla="*/ 29 h 72"/>
                  <a:gd name="T20" fmla="*/ 61 w 78"/>
                  <a:gd name="T21" fmla="*/ 9 h 72"/>
                  <a:gd name="T22" fmla="*/ 71 w 78"/>
                  <a:gd name="T23" fmla="*/ 1 h 72"/>
                  <a:gd name="T24" fmla="*/ 78 w 78"/>
                  <a:gd name="T25" fmla="*/ 1 h 72"/>
                  <a:gd name="T26" fmla="*/ 77 w 78"/>
                  <a:gd name="T27" fmla="*/ 9 h 72"/>
                  <a:gd name="T28" fmla="*/ 66 w 78"/>
                  <a:gd name="T29" fmla="*/ 19 h 72"/>
                  <a:gd name="T30" fmla="*/ 39 w 78"/>
                  <a:gd name="T31" fmla="*/ 46 h 72"/>
                  <a:gd name="T32" fmla="*/ 51 w 78"/>
                  <a:gd name="T33" fmla="*/ 40 h 72"/>
                  <a:gd name="T34" fmla="*/ 52 w 78"/>
                  <a:gd name="T35" fmla="*/ 42 h 72"/>
                  <a:gd name="T36" fmla="*/ 48 w 78"/>
                  <a:gd name="T37" fmla="*/ 46 h 72"/>
                  <a:gd name="T38" fmla="*/ 28 w 78"/>
                  <a:gd name="T39" fmla="*/ 63 h 72"/>
                  <a:gd name="T40" fmla="*/ 0 w 78"/>
                  <a:gd name="T41" fmla="*/ 6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72">
                    <a:moveTo>
                      <a:pt x="0" y="69"/>
                    </a:moveTo>
                    <a:cubicBezTo>
                      <a:pt x="5" y="63"/>
                      <a:pt x="10" y="57"/>
                      <a:pt x="14" y="52"/>
                    </a:cubicBezTo>
                    <a:cubicBezTo>
                      <a:pt x="16" y="50"/>
                      <a:pt x="19" y="47"/>
                      <a:pt x="21" y="45"/>
                    </a:cubicBezTo>
                    <a:cubicBezTo>
                      <a:pt x="26" y="41"/>
                      <a:pt x="26" y="37"/>
                      <a:pt x="22" y="32"/>
                    </a:cubicBezTo>
                    <a:cubicBezTo>
                      <a:pt x="16" y="25"/>
                      <a:pt x="12" y="17"/>
                      <a:pt x="7" y="10"/>
                    </a:cubicBezTo>
                    <a:cubicBezTo>
                      <a:pt x="6" y="8"/>
                      <a:pt x="7" y="6"/>
                      <a:pt x="8" y="5"/>
                    </a:cubicBezTo>
                    <a:cubicBezTo>
                      <a:pt x="8" y="4"/>
                      <a:pt x="11" y="5"/>
                      <a:pt x="12" y="5"/>
                    </a:cubicBezTo>
                    <a:cubicBezTo>
                      <a:pt x="15" y="5"/>
                      <a:pt x="19" y="7"/>
                      <a:pt x="21" y="6"/>
                    </a:cubicBezTo>
                    <a:cubicBezTo>
                      <a:pt x="27" y="3"/>
                      <a:pt x="29" y="6"/>
                      <a:pt x="31" y="11"/>
                    </a:cubicBezTo>
                    <a:cubicBezTo>
                      <a:pt x="33" y="16"/>
                      <a:pt x="35" y="22"/>
                      <a:pt x="38" y="29"/>
                    </a:cubicBezTo>
                    <a:cubicBezTo>
                      <a:pt x="47" y="22"/>
                      <a:pt x="54" y="15"/>
                      <a:pt x="61" y="9"/>
                    </a:cubicBezTo>
                    <a:cubicBezTo>
                      <a:pt x="64" y="6"/>
                      <a:pt x="67" y="3"/>
                      <a:pt x="71" y="1"/>
                    </a:cubicBezTo>
                    <a:cubicBezTo>
                      <a:pt x="73" y="0"/>
                      <a:pt x="76" y="1"/>
                      <a:pt x="78" y="1"/>
                    </a:cubicBezTo>
                    <a:cubicBezTo>
                      <a:pt x="78" y="4"/>
                      <a:pt x="78" y="7"/>
                      <a:pt x="77" y="9"/>
                    </a:cubicBezTo>
                    <a:cubicBezTo>
                      <a:pt x="74" y="12"/>
                      <a:pt x="70" y="15"/>
                      <a:pt x="66" y="19"/>
                    </a:cubicBezTo>
                    <a:cubicBezTo>
                      <a:pt x="57" y="27"/>
                      <a:pt x="47" y="36"/>
                      <a:pt x="39" y="46"/>
                    </a:cubicBezTo>
                    <a:cubicBezTo>
                      <a:pt x="43" y="44"/>
                      <a:pt x="47" y="42"/>
                      <a:pt x="51" y="40"/>
                    </a:cubicBezTo>
                    <a:cubicBezTo>
                      <a:pt x="51" y="40"/>
                      <a:pt x="52" y="41"/>
                      <a:pt x="52" y="42"/>
                    </a:cubicBezTo>
                    <a:cubicBezTo>
                      <a:pt x="51" y="43"/>
                      <a:pt x="49" y="45"/>
                      <a:pt x="48" y="46"/>
                    </a:cubicBezTo>
                    <a:cubicBezTo>
                      <a:pt x="41" y="52"/>
                      <a:pt x="34" y="57"/>
                      <a:pt x="28" y="63"/>
                    </a:cubicBezTo>
                    <a:cubicBezTo>
                      <a:pt x="20" y="70"/>
                      <a:pt x="13" y="72"/>
                      <a:pt x="0" y="69"/>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4" name="chenying0907 106">
                <a:extLst>
                  <a:ext uri="{FF2B5EF4-FFF2-40B4-BE49-F238E27FC236}">
                    <a16:creationId xmlns:a16="http://schemas.microsoft.com/office/drawing/2014/main" id="{FC46C4CE-BBA0-4511-8B63-C68105B20EFB}"/>
                  </a:ext>
                </a:extLst>
              </p:cNvPr>
              <p:cNvSpPr>
                <a:spLocks/>
              </p:cNvSpPr>
              <p:nvPr/>
            </p:nvSpPr>
            <p:spPr bwMode="auto">
              <a:xfrm>
                <a:off x="5129213" y="2227263"/>
                <a:ext cx="133350" cy="144463"/>
              </a:xfrm>
              <a:custGeom>
                <a:avLst/>
                <a:gdLst>
                  <a:gd name="T0" fmla="*/ 62 w 62"/>
                  <a:gd name="T1" fmla="*/ 55 h 67"/>
                  <a:gd name="T2" fmla="*/ 35 w 62"/>
                  <a:gd name="T3" fmla="*/ 58 h 67"/>
                  <a:gd name="T4" fmla="*/ 58 w 62"/>
                  <a:gd name="T5" fmla="*/ 60 h 67"/>
                  <a:gd name="T6" fmla="*/ 9 w 62"/>
                  <a:gd name="T7" fmla="*/ 64 h 67"/>
                  <a:gd name="T8" fmla="*/ 7 w 62"/>
                  <a:gd name="T9" fmla="*/ 60 h 67"/>
                  <a:gd name="T10" fmla="*/ 7 w 62"/>
                  <a:gd name="T11" fmla="*/ 3 h 67"/>
                  <a:gd name="T12" fmla="*/ 11 w 62"/>
                  <a:gd name="T13" fmla="*/ 0 h 67"/>
                  <a:gd name="T14" fmla="*/ 14 w 62"/>
                  <a:gd name="T15" fmla="*/ 9 h 67"/>
                  <a:gd name="T16" fmla="*/ 21 w 62"/>
                  <a:gd name="T17" fmla="*/ 3 h 67"/>
                  <a:gd name="T18" fmla="*/ 23 w 62"/>
                  <a:gd name="T19" fmla="*/ 14 h 67"/>
                  <a:gd name="T20" fmla="*/ 24 w 62"/>
                  <a:gd name="T21" fmla="*/ 41 h 67"/>
                  <a:gd name="T22" fmla="*/ 31 w 62"/>
                  <a:gd name="T23" fmla="*/ 48 h 67"/>
                  <a:gd name="T24" fmla="*/ 62 w 62"/>
                  <a:gd name="T25" fmla="*/ 51 h 67"/>
                  <a:gd name="T26" fmla="*/ 62 w 62"/>
                  <a:gd name="T27" fmla="*/ 5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 h="67">
                    <a:moveTo>
                      <a:pt x="62" y="55"/>
                    </a:moveTo>
                    <a:cubicBezTo>
                      <a:pt x="53" y="57"/>
                      <a:pt x="43" y="58"/>
                      <a:pt x="35" y="58"/>
                    </a:cubicBezTo>
                    <a:cubicBezTo>
                      <a:pt x="41" y="59"/>
                      <a:pt x="48" y="59"/>
                      <a:pt x="58" y="60"/>
                    </a:cubicBezTo>
                    <a:cubicBezTo>
                      <a:pt x="51" y="65"/>
                      <a:pt x="14" y="67"/>
                      <a:pt x="9" y="64"/>
                    </a:cubicBezTo>
                    <a:cubicBezTo>
                      <a:pt x="8" y="63"/>
                      <a:pt x="7" y="62"/>
                      <a:pt x="7" y="60"/>
                    </a:cubicBezTo>
                    <a:cubicBezTo>
                      <a:pt x="3" y="41"/>
                      <a:pt x="0" y="22"/>
                      <a:pt x="7" y="3"/>
                    </a:cubicBezTo>
                    <a:cubicBezTo>
                      <a:pt x="8" y="2"/>
                      <a:pt x="10" y="1"/>
                      <a:pt x="11" y="0"/>
                    </a:cubicBezTo>
                    <a:cubicBezTo>
                      <a:pt x="12" y="3"/>
                      <a:pt x="13" y="6"/>
                      <a:pt x="14" y="9"/>
                    </a:cubicBezTo>
                    <a:cubicBezTo>
                      <a:pt x="16" y="7"/>
                      <a:pt x="18" y="6"/>
                      <a:pt x="21" y="3"/>
                    </a:cubicBezTo>
                    <a:cubicBezTo>
                      <a:pt x="22" y="7"/>
                      <a:pt x="23" y="11"/>
                      <a:pt x="23" y="14"/>
                    </a:cubicBezTo>
                    <a:cubicBezTo>
                      <a:pt x="24" y="23"/>
                      <a:pt x="24" y="32"/>
                      <a:pt x="24" y="41"/>
                    </a:cubicBezTo>
                    <a:cubicBezTo>
                      <a:pt x="23" y="46"/>
                      <a:pt x="26" y="48"/>
                      <a:pt x="31" y="48"/>
                    </a:cubicBezTo>
                    <a:cubicBezTo>
                      <a:pt x="42" y="49"/>
                      <a:pt x="52" y="50"/>
                      <a:pt x="62" y="51"/>
                    </a:cubicBezTo>
                    <a:cubicBezTo>
                      <a:pt x="62" y="53"/>
                      <a:pt x="62" y="54"/>
                      <a:pt x="62" y="55"/>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19" name="PA_组合 141">
              <a:extLst>
                <a:ext uri="{FF2B5EF4-FFF2-40B4-BE49-F238E27FC236}">
                  <a16:creationId xmlns:a16="http://schemas.microsoft.com/office/drawing/2014/main" id="{33ADE872-4D5B-4211-9CA7-43ECBE9E7AFB}"/>
                </a:ext>
              </a:extLst>
            </p:cNvPr>
            <p:cNvGrpSpPr/>
            <p:nvPr>
              <p:custDataLst>
                <p:tags r:id="rId13"/>
              </p:custDataLst>
            </p:nvPr>
          </p:nvGrpSpPr>
          <p:grpSpPr>
            <a:xfrm>
              <a:off x="16350848" y="9312123"/>
              <a:ext cx="1290987" cy="1090069"/>
              <a:chOff x="7844209" y="4618311"/>
              <a:chExt cx="782301" cy="660551"/>
            </a:xfrm>
            <a:grpFill/>
          </p:grpSpPr>
          <p:grpSp>
            <p:nvGrpSpPr>
              <p:cNvPr id="83" name="组合 36">
                <a:extLst>
                  <a:ext uri="{FF2B5EF4-FFF2-40B4-BE49-F238E27FC236}">
                    <a16:creationId xmlns:a16="http://schemas.microsoft.com/office/drawing/2014/main" id="{6775FCF3-C8D0-4573-B569-13A590CA9537}"/>
                  </a:ext>
                </a:extLst>
              </p:cNvPr>
              <p:cNvGrpSpPr/>
              <p:nvPr/>
            </p:nvGrpSpPr>
            <p:grpSpPr>
              <a:xfrm>
                <a:off x="7844209" y="4618311"/>
                <a:ext cx="782301" cy="660551"/>
                <a:chOff x="5476929" y="4271963"/>
                <a:chExt cx="782301" cy="660551"/>
              </a:xfrm>
              <a:grpFill/>
            </p:grpSpPr>
            <p:sp>
              <p:nvSpPr>
                <p:cNvPr id="85" name="自由: 形状 37">
                  <a:extLst>
                    <a:ext uri="{FF2B5EF4-FFF2-40B4-BE49-F238E27FC236}">
                      <a16:creationId xmlns:a16="http://schemas.microsoft.com/office/drawing/2014/main" id="{85DC1756-9D89-4CD2-B9AE-BC6A42225E6F}"/>
                    </a:ext>
                  </a:extLst>
                </p:cNvPr>
                <p:cNvSpPr>
                  <a:spLocks/>
                </p:cNvSpPr>
                <p:nvPr/>
              </p:nvSpPr>
              <p:spPr bwMode="auto">
                <a:xfrm>
                  <a:off x="5476929" y="4271963"/>
                  <a:ext cx="668285" cy="660551"/>
                </a:xfrm>
                <a:custGeom>
                  <a:avLst/>
                  <a:gdLst>
                    <a:gd name="connsiteX0" fmla="*/ 130724 w 668285"/>
                    <a:gd name="connsiteY0" fmla="*/ 518602 h 660551"/>
                    <a:gd name="connsiteX1" fmla="*/ 59369 w 668285"/>
                    <a:gd name="connsiteY1" fmla="*/ 524978 h 660551"/>
                    <a:gd name="connsiteX2" fmla="*/ 37746 w 668285"/>
                    <a:gd name="connsiteY2" fmla="*/ 527104 h 660551"/>
                    <a:gd name="connsiteX3" fmla="*/ 26934 w 668285"/>
                    <a:gd name="connsiteY3" fmla="*/ 537732 h 660551"/>
                    <a:gd name="connsiteX4" fmla="*/ 26934 w 668285"/>
                    <a:gd name="connsiteY4" fmla="*/ 639763 h 660551"/>
                    <a:gd name="connsiteX5" fmla="*/ 89641 w 668285"/>
                    <a:gd name="connsiteY5" fmla="*/ 622758 h 660551"/>
                    <a:gd name="connsiteX6" fmla="*/ 122075 w 668285"/>
                    <a:gd name="connsiteY6" fmla="*/ 620632 h 660551"/>
                    <a:gd name="connsiteX7" fmla="*/ 132887 w 668285"/>
                    <a:gd name="connsiteY7" fmla="*/ 612130 h 660551"/>
                    <a:gd name="connsiteX8" fmla="*/ 150185 w 668285"/>
                    <a:gd name="connsiteY8" fmla="*/ 533481 h 660551"/>
                    <a:gd name="connsiteX9" fmla="*/ 130724 w 668285"/>
                    <a:gd name="connsiteY9" fmla="*/ 518602 h 660551"/>
                    <a:gd name="connsiteX10" fmla="*/ 410011 w 668285"/>
                    <a:gd name="connsiteY10" fmla="*/ 0 h 660551"/>
                    <a:gd name="connsiteX11" fmla="*/ 487493 w 668285"/>
                    <a:gd name="connsiteY11" fmla="*/ 0 h 660551"/>
                    <a:gd name="connsiteX12" fmla="*/ 500407 w 668285"/>
                    <a:gd name="connsiteY12" fmla="*/ 66572 h 660551"/>
                    <a:gd name="connsiteX13" fmla="*/ 470275 w 668285"/>
                    <a:gd name="connsiteY13" fmla="*/ 92342 h 660551"/>
                    <a:gd name="connsiteX14" fmla="*/ 468123 w 668285"/>
                    <a:gd name="connsiteY14" fmla="*/ 148177 h 660551"/>
                    <a:gd name="connsiteX15" fmla="*/ 474580 w 668285"/>
                    <a:gd name="connsiteY15" fmla="*/ 167505 h 660551"/>
                    <a:gd name="connsiteX16" fmla="*/ 431534 w 668285"/>
                    <a:gd name="connsiteY16" fmla="*/ 178242 h 660551"/>
                    <a:gd name="connsiteX17" fmla="*/ 405706 w 668285"/>
                    <a:gd name="connsiteY17" fmla="*/ 204012 h 660551"/>
                    <a:gd name="connsiteX18" fmla="*/ 407859 w 668285"/>
                    <a:gd name="connsiteY18" fmla="*/ 302797 h 660551"/>
                    <a:gd name="connsiteX19" fmla="*/ 420772 w 668285"/>
                    <a:gd name="connsiteY19" fmla="*/ 313534 h 660551"/>
                    <a:gd name="connsiteX20" fmla="*/ 580042 w 668285"/>
                    <a:gd name="connsiteY20" fmla="*/ 309239 h 660551"/>
                    <a:gd name="connsiteX21" fmla="*/ 653219 w 668285"/>
                    <a:gd name="connsiteY21" fmla="*/ 309239 h 660551"/>
                    <a:gd name="connsiteX22" fmla="*/ 668285 w 668285"/>
                    <a:gd name="connsiteY22" fmla="*/ 319977 h 660551"/>
                    <a:gd name="connsiteX23" fmla="*/ 651067 w 668285"/>
                    <a:gd name="connsiteY23" fmla="*/ 328566 h 660551"/>
                    <a:gd name="connsiteX24" fmla="*/ 547757 w 668285"/>
                    <a:gd name="connsiteY24" fmla="*/ 335009 h 660551"/>
                    <a:gd name="connsiteX25" fmla="*/ 418620 w 668285"/>
                    <a:gd name="connsiteY25" fmla="*/ 350041 h 660551"/>
                    <a:gd name="connsiteX26" fmla="*/ 405706 w 668285"/>
                    <a:gd name="connsiteY26" fmla="*/ 365074 h 660551"/>
                    <a:gd name="connsiteX27" fmla="*/ 394945 w 668285"/>
                    <a:gd name="connsiteY27" fmla="*/ 461711 h 660551"/>
                    <a:gd name="connsiteX28" fmla="*/ 386336 w 668285"/>
                    <a:gd name="connsiteY28" fmla="*/ 476743 h 660551"/>
                    <a:gd name="connsiteX29" fmla="*/ 375574 w 668285"/>
                    <a:gd name="connsiteY29" fmla="*/ 459564 h 660551"/>
                    <a:gd name="connsiteX30" fmla="*/ 384184 w 668285"/>
                    <a:gd name="connsiteY30" fmla="*/ 382254 h 660551"/>
                    <a:gd name="connsiteX31" fmla="*/ 364813 w 668285"/>
                    <a:gd name="connsiteY31" fmla="*/ 352189 h 660551"/>
                    <a:gd name="connsiteX32" fmla="*/ 181869 w 668285"/>
                    <a:gd name="connsiteY32" fmla="*/ 365074 h 660551"/>
                    <a:gd name="connsiteX33" fmla="*/ 158194 w 668285"/>
                    <a:gd name="connsiteY33" fmla="*/ 369369 h 660551"/>
                    <a:gd name="connsiteX34" fmla="*/ 119453 w 668285"/>
                    <a:gd name="connsiteY34" fmla="*/ 405876 h 660551"/>
                    <a:gd name="connsiteX35" fmla="*/ 110843 w 668285"/>
                    <a:gd name="connsiteY35" fmla="*/ 474596 h 660551"/>
                    <a:gd name="connsiteX36" fmla="*/ 136671 w 668285"/>
                    <a:gd name="connsiteY36" fmla="*/ 504661 h 660551"/>
                    <a:gd name="connsiteX37" fmla="*/ 171107 w 668285"/>
                    <a:gd name="connsiteY37" fmla="*/ 545463 h 660551"/>
                    <a:gd name="connsiteX38" fmla="*/ 160346 w 668285"/>
                    <a:gd name="connsiteY38" fmla="*/ 644248 h 660551"/>
                    <a:gd name="connsiteX39" fmla="*/ 69950 w 668285"/>
                    <a:gd name="connsiteY39" fmla="*/ 650690 h 660551"/>
                    <a:gd name="connsiteX40" fmla="*/ 33361 w 668285"/>
                    <a:gd name="connsiteY40" fmla="*/ 659280 h 660551"/>
                    <a:gd name="connsiteX41" fmla="*/ 5381 w 668285"/>
                    <a:gd name="connsiteY41" fmla="*/ 637805 h 660551"/>
                    <a:gd name="connsiteX42" fmla="*/ 1077 w 668285"/>
                    <a:gd name="connsiteY42" fmla="*/ 541168 h 660551"/>
                    <a:gd name="connsiteX43" fmla="*/ 31209 w 668285"/>
                    <a:gd name="connsiteY43" fmla="*/ 504661 h 660551"/>
                    <a:gd name="connsiteX44" fmla="*/ 67798 w 668285"/>
                    <a:gd name="connsiteY44" fmla="*/ 500366 h 660551"/>
                    <a:gd name="connsiteX45" fmla="*/ 87168 w 668285"/>
                    <a:gd name="connsiteY45" fmla="*/ 481038 h 660551"/>
                    <a:gd name="connsiteX46" fmla="*/ 89321 w 668285"/>
                    <a:gd name="connsiteY46" fmla="*/ 375811 h 660551"/>
                    <a:gd name="connsiteX47" fmla="*/ 78559 w 668285"/>
                    <a:gd name="connsiteY47" fmla="*/ 352189 h 660551"/>
                    <a:gd name="connsiteX48" fmla="*/ 97930 w 668285"/>
                    <a:gd name="connsiteY48" fmla="*/ 350041 h 660551"/>
                    <a:gd name="connsiteX49" fmla="*/ 143128 w 668285"/>
                    <a:gd name="connsiteY49" fmla="*/ 347894 h 660551"/>
                    <a:gd name="connsiteX50" fmla="*/ 364813 w 668285"/>
                    <a:gd name="connsiteY50" fmla="*/ 319977 h 660551"/>
                    <a:gd name="connsiteX51" fmla="*/ 379879 w 668285"/>
                    <a:gd name="connsiteY51" fmla="*/ 307092 h 660551"/>
                    <a:gd name="connsiteX52" fmla="*/ 384184 w 668285"/>
                    <a:gd name="connsiteY52" fmla="*/ 201864 h 660551"/>
                    <a:gd name="connsiteX53" fmla="*/ 360508 w 668285"/>
                    <a:gd name="connsiteY53" fmla="*/ 184685 h 660551"/>
                    <a:gd name="connsiteX54" fmla="*/ 341138 w 668285"/>
                    <a:gd name="connsiteY54" fmla="*/ 184685 h 660551"/>
                    <a:gd name="connsiteX55" fmla="*/ 336833 w 668285"/>
                    <a:gd name="connsiteY55" fmla="*/ 178242 h 660551"/>
                    <a:gd name="connsiteX56" fmla="*/ 354052 w 668285"/>
                    <a:gd name="connsiteY56" fmla="*/ 167505 h 660551"/>
                    <a:gd name="connsiteX57" fmla="*/ 416468 w 668285"/>
                    <a:gd name="connsiteY57" fmla="*/ 158915 h 660551"/>
                    <a:gd name="connsiteX58" fmla="*/ 446600 w 668285"/>
                    <a:gd name="connsiteY58" fmla="*/ 126702 h 660551"/>
                    <a:gd name="connsiteX59" fmla="*/ 457361 w 668285"/>
                    <a:gd name="connsiteY59" fmla="*/ 49393 h 660551"/>
                    <a:gd name="connsiteX60" fmla="*/ 433686 w 668285"/>
                    <a:gd name="connsiteY60" fmla="*/ 17180 h 660551"/>
                    <a:gd name="connsiteX61" fmla="*/ 403554 w 668285"/>
                    <a:gd name="connsiteY61" fmla="*/ 15033 h 660551"/>
                    <a:gd name="connsiteX62" fmla="*/ 410011 w 668285"/>
                    <a:gd name="connsiteY62" fmla="*/ 0 h 660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68285" h="660551">
                      <a:moveTo>
                        <a:pt x="130724" y="518602"/>
                      </a:moveTo>
                      <a:cubicBezTo>
                        <a:pt x="106939" y="524978"/>
                        <a:pt x="83154" y="524978"/>
                        <a:pt x="59369" y="524978"/>
                      </a:cubicBezTo>
                      <a:cubicBezTo>
                        <a:pt x="52882" y="524978"/>
                        <a:pt x="44233" y="524978"/>
                        <a:pt x="37746" y="527104"/>
                      </a:cubicBezTo>
                      <a:cubicBezTo>
                        <a:pt x="33421" y="529230"/>
                        <a:pt x="26934" y="533481"/>
                        <a:pt x="26934" y="537732"/>
                      </a:cubicBezTo>
                      <a:cubicBezTo>
                        <a:pt x="26934" y="571743"/>
                        <a:pt x="26934" y="603627"/>
                        <a:pt x="26934" y="639763"/>
                      </a:cubicBezTo>
                      <a:cubicBezTo>
                        <a:pt x="48557" y="633386"/>
                        <a:pt x="70180" y="627009"/>
                        <a:pt x="89641" y="622758"/>
                      </a:cubicBezTo>
                      <a:cubicBezTo>
                        <a:pt x="100452" y="620632"/>
                        <a:pt x="111264" y="622758"/>
                        <a:pt x="122075" y="620632"/>
                      </a:cubicBezTo>
                      <a:cubicBezTo>
                        <a:pt x="126400" y="620632"/>
                        <a:pt x="132887" y="616381"/>
                        <a:pt x="132887" y="612130"/>
                      </a:cubicBezTo>
                      <a:cubicBezTo>
                        <a:pt x="139373" y="586622"/>
                        <a:pt x="143698" y="561114"/>
                        <a:pt x="150185" y="533481"/>
                      </a:cubicBezTo>
                      <a:cubicBezTo>
                        <a:pt x="152347" y="520727"/>
                        <a:pt x="143698" y="514350"/>
                        <a:pt x="130724" y="518602"/>
                      </a:cubicBezTo>
                      <a:close/>
                      <a:moveTo>
                        <a:pt x="410011" y="0"/>
                      </a:moveTo>
                      <a:cubicBezTo>
                        <a:pt x="435838" y="0"/>
                        <a:pt x="461666" y="0"/>
                        <a:pt x="487493" y="0"/>
                      </a:cubicBezTo>
                      <a:cubicBezTo>
                        <a:pt x="491798" y="21475"/>
                        <a:pt x="496102" y="42950"/>
                        <a:pt x="500407" y="66572"/>
                      </a:cubicBezTo>
                      <a:cubicBezTo>
                        <a:pt x="468123" y="66572"/>
                        <a:pt x="470275" y="66572"/>
                        <a:pt x="470275" y="92342"/>
                      </a:cubicBezTo>
                      <a:cubicBezTo>
                        <a:pt x="470275" y="111670"/>
                        <a:pt x="468123" y="128850"/>
                        <a:pt x="468123" y="148177"/>
                      </a:cubicBezTo>
                      <a:cubicBezTo>
                        <a:pt x="468123" y="152472"/>
                        <a:pt x="472427" y="158915"/>
                        <a:pt x="474580" y="167505"/>
                      </a:cubicBezTo>
                      <a:cubicBezTo>
                        <a:pt x="459514" y="171800"/>
                        <a:pt x="444448" y="178242"/>
                        <a:pt x="431534" y="178242"/>
                      </a:cubicBezTo>
                      <a:cubicBezTo>
                        <a:pt x="412163" y="178242"/>
                        <a:pt x="405706" y="184685"/>
                        <a:pt x="405706" y="204012"/>
                      </a:cubicBezTo>
                      <a:cubicBezTo>
                        <a:pt x="407859" y="236224"/>
                        <a:pt x="405706" y="268437"/>
                        <a:pt x="407859" y="302797"/>
                      </a:cubicBezTo>
                      <a:cubicBezTo>
                        <a:pt x="407859" y="304944"/>
                        <a:pt x="416468" y="313534"/>
                        <a:pt x="420772" y="313534"/>
                      </a:cubicBezTo>
                      <a:cubicBezTo>
                        <a:pt x="474580" y="313534"/>
                        <a:pt x="526234" y="311387"/>
                        <a:pt x="580042" y="309239"/>
                      </a:cubicBezTo>
                      <a:cubicBezTo>
                        <a:pt x="603717" y="309239"/>
                        <a:pt x="629544" y="309239"/>
                        <a:pt x="653219" y="309239"/>
                      </a:cubicBezTo>
                      <a:cubicBezTo>
                        <a:pt x="657524" y="309239"/>
                        <a:pt x="663981" y="317829"/>
                        <a:pt x="668285" y="319977"/>
                      </a:cubicBezTo>
                      <a:cubicBezTo>
                        <a:pt x="663981" y="324272"/>
                        <a:pt x="657524" y="328566"/>
                        <a:pt x="651067" y="328566"/>
                      </a:cubicBezTo>
                      <a:cubicBezTo>
                        <a:pt x="616630" y="330714"/>
                        <a:pt x="582194" y="330714"/>
                        <a:pt x="547757" y="335009"/>
                      </a:cubicBezTo>
                      <a:cubicBezTo>
                        <a:pt x="504712" y="339304"/>
                        <a:pt x="461666" y="343599"/>
                        <a:pt x="418620" y="350041"/>
                      </a:cubicBezTo>
                      <a:cubicBezTo>
                        <a:pt x="412163" y="352189"/>
                        <a:pt x="405706" y="360779"/>
                        <a:pt x="405706" y="365074"/>
                      </a:cubicBezTo>
                      <a:cubicBezTo>
                        <a:pt x="401402" y="397286"/>
                        <a:pt x="399250" y="429499"/>
                        <a:pt x="394945" y="461711"/>
                      </a:cubicBezTo>
                      <a:cubicBezTo>
                        <a:pt x="394945" y="466006"/>
                        <a:pt x="390640" y="472448"/>
                        <a:pt x="386336" y="476743"/>
                      </a:cubicBezTo>
                      <a:cubicBezTo>
                        <a:pt x="382031" y="472448"/>
                        <a:pt x="375574" y="466006"/>
                        <a:pt x="375574" y="459564"/>
                      </a:cubicBezTo>
                      <a:cubicBezTo>
                        <a:pt x="377727" y="433794"/>
                        <a:pt x="379879" y="408024"/>
                        <a:pt x="384184" y="382254"/>
                      </a:cubicBezTo>
                      <a:cubicBezTo>
                        <a:pt x="388488" y="358631"/>
                        <a:pt x="388488" y="352189"/>
                        <a:pt x="364813" y="352189"/>
                      </a:cubicBezTo>
                      <a:cubicBezTo>
                        <a:pt x="304549" y="356484"/>
                        <a:pt x="242133" y="360779"/>
                        <a:pt x="181869" y="365074"/>
                      </a:cubicBezTo>
                      <a:cubicBezTo>
                        <a:pt x="173260" y="365074"/>
                        <a:pt x="166803" y="367221"/>
                        <a:pt x="158194" y="369369"/>
                      </a:cubicBezTo>
                      <a:cubicBezTo>
                        <a:pt x="125909" y="371516"/>
                        <a:pt x="123757" y="373664"/>
                        <a:pt x="119453" y="405876"/>
                      </a:cubicBezTo>
                      <a:cubicBezTo>
                        <a:pt x="115148" y="427351"/>
                        <a:pt x="115148" y="450974"/>
                        <a:pt x="110843" y="474596"/>
                      </a:cubicBezTo>
                      <a:cubicBezTo>
                        <a:pt x="108691" y="493923"/>
                        <a:pt x="117300" y="502513"/>
                        <a:pt x="136671" y="504661"/>
                      </a:cubicBezTo>
                      <a:cubicBezTo>
                        <a:pt x="171107" y="508956"/>
                        <a:pt x="173260" y="511103"/>
                        <a:pt x="171107" y="545463"/>
                      </a:cubicBezTo>
                      <a:cubicBezTo>
                        <a:pt x="168955" y="579823"/>
                        <a:pt x="164650" y="612035"/>
                        <a:pt x="160346" y="644248"/>
                      </a:cubicBezTo>
                      <a:cubicBezTo>
                        <a:pt x="128062" y="646395"/>
                        <a:pt x="97930" y="646395"/>
                        <a:pt x="69950" y="650690"/>
                      </a:cubicBezTo>
                      <a:cubicBezTo>
                        <a:pt x="57036" y="650690"/>
                        <a:pt x="46275" y="657133"/>
                        <a:pt x="33361" y="659280"/>
                      </a:cubicBezTo>
                      <a:cubicBezTo>
                        <a:pt x="13991" y="663575"/>
                        <a:pt x="9686" y="657133"/>
                        <a:pt x="5381" y="637805"/>
                      </a:cubicBezTo>
                      <a:cubicBezTo>
                        <a:pt x="-3228" y="605593"/>
                        <a:pt x="1077" y="573381"/>
                        <a:pt x="1077" y="541168"/>
                      </a:cubicBezTo>
                      <a:cubicBezTo>
                        <a:pt x="3229" y="515398"/>
                        <a:pt x="3229" y="511103"/>
                        <a:pt x="31209" y="504661"/>
                      </a:cubicBezTo>
                      <a:cubicBezTo>
                        <a:pt x="44123" y="502513"/>
                        <a:pt x="54884" y="502513"/>
                        <a:pt x="67798" y="500366"/>
                      </a:cubicBezTo>
                      <a:cubicBezTo>
                        <a:pt x="80711" y="500366"/>
                        <a:pt x="87168" y="493923"/>
                        <a:pt x="87168" y="481038"/>
                      </a:cubicBezTo>
                      <a:cubicBezTo>
                        <a:pt x="87168" y="446679"/>
                        <a:pt x="89321" y="410171"/>
                        <a:pt x="89321" y="375811"/>
                      </a:cubicBezTo>
                      <a:cubicBezTo>
                        <a:pt x="91473" y="369369"/>
                        <a:pt x="82864" y="362926"/>
                        <a:pt x="78559" y="352189"/>
                      </a:cubicBezTo>
                      <a:cubicBezTo>
                        <a:pt x="85016" y="352189"/>
                        <a:pt x="91473" y="350041"/>
                        <a:pt x="97930" y="350041"/>
                      </a:cubicBezTo>
                      <a:cubicBezTo>
                        <a:pt x="112996" y="347894"/>
                        <a:pt x="128062" y="350041"/>
                        <a:pt x="143128" y="347894"/>
                      </a:cubicBezTo>
                      <a:cubicBezTo>
                        <a:pt x="216305" y="339304"/>
                        <a:pt x="289483" y="317829"/>
                        <a:pt x="364813" y="319977"/>
                      </a:cubicBezTo>
                      <a:cubicBezTo>
                        <a:pt x="371270" y="319977"/>
                        <a:pt x="379879" y="311387"/>
                        <a:pt x="379879" y="307092"/>
                      </a:cubicBezTo>
                      <a:cubicBezTo>
                        <a:pt x="382031" y="272732"/>
                        <a:pt x="382031" y="238372"/>
                        <a:pt x="384184" y="201864"/>
                      </a:cubicBezTo>
                      <a:cubicBezTo>
                        <a:pt x="384184" y="184685"/>
                        <a:pt x="375574" y="180390"/>
                        <a:pt x="360508" y="184685"/>
                      </a:cubicBezTo>
                      <a:cubicBezTo>
                        <a:pt x="354052" y="184685"/>
                        <a:pt x="347595" y="184685"/>
                        <a:pt x="341138" y="184685"/>
                      </a:cubicBezTo>
                      <a:cubicBezTo>
                        <a:pt x="338986" y="182537"/>
                        <a:pt x="338986" y="180390"/>
                        <a:pt x="336833" y="178242"/>
                      </a:cubicBezTo>
                      <a:cubicBezTo>
                        <a:pt x="343290" y="173947"/>
                        <a:pt x="347595" y="169652"/>
                        <a:pt x="354052" y="167505"/>
                      </a:cubicBezTo>
                      <a:cubicBezTo>
                        <a:pt x="375574" y="163210"/>
                        <a:pt x="394945" y="161062"/>
                        <a:pt x="416468" y="158915"/>
                      </a:cubicBezTo>
                      <a:cubicBezTo>
                        <a:pt x="444448" y="156767"/>
                        <a:pt x="444448" y="154620"/>
                        <a:pt x="446600" y="126702"/>
                      </a:cubicBezTo>
                      <a:cubicBezTo>
                        <a:pt x="448752" y="100932"/>
                        <a:pt x="453057" y="75162"/>
                        <a:pt x="457361" y="49393"/>
                      </a:cubicBezTo>
                      <a:cubicBezTo>
                        <a:pt x="461666" y="25770"/>
                        <a:pt x="457361" y="17180"/>
                        <a:pt x="433686" y="17180"/>
                      </a:cubicBezTo>
                      <a:cubicBezTo>
                        <a:pt x="425077" y="15033"/>
                        <a:pt x="416468" y="15033"/>
                        <a:pt x="403554" y="15033"/>
                      </a:cubicBezTo>
                      <a:cubicBezTo>
                        <a:pt x="405706" y="8590"/>
                        <a:pt x="407859" y="0"/>
                        <a:pt x="410011" y="0"/>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86" name="自由: 形状 38">
                  <a:extLst>
                    <a:ext uri="{FF2B5EF4-FFF2-40B4-BE49-F238E27FC236}">
                      <a16:creationId xmlns:a16="http://schemas.microsoft.com/office/drawing/2014/main" id="{47FDC97E-72EA-4496-8226-06D021ED015A}"/>
                    </a:ext>
                  </a:extLst>
                </p:cNvPr>
                <p:cNvSpPr>
                  <a:spLocks/>
                </p:cNvSpPr>
                <p:nvPr/>
              </p:nvSpPr>
              <p:spPr bwMode="auto">
                <a:xfrm>
                  <a:off x="6084888" y="4587877"/>
                  <a:ext cx="174342" cy="336387"/>
                </a:xfrm>
                <a:custGeom>
                  <a:avLst/>
                  <a:gdLst>
                    <a:gd name="connsiteX0" fmla="*/ 129766 w 174342"/>
                    <a:gd name="connsiteY0" fmla="*/ 210117 h 336387"/>
                    <a:gd name="connsiteX1" fmla="*/ 37281 w 174342"/>
                    <a:gd name="connsiteY1" fmla="*/ 214426 h 336387"/>
                    <a:gd name="connsiteX2" fmla="*/ 26527 w 174342"/>
                    <a:gd name="connsiteY2" fmla="*/ 225198 h 336387"/>
                    <a:gd name="connsiteX3" fmla="*/ 22225 w 174342"/>
                    <a:gd name="connsiteY3" fmla="*/ 270442 h 336387"/>
                    <a:gd name="connsiteX4" fmla="*/ 37281 w 174342"/>
                    <a:gd name="connsiteY4" fmla="*/ 296296 h 336387"/>
                    <a:gd name="connsiteX5" fmla="*/ 155575 w 174342"/>
                    <a:gd name="connsiteY5" fmla="*/ 294141 h 336387"/>
                    <a:gd name="connsiteX6" fmla="*/ 146972 w 174342"/>
                    <a:gd name="connsiteY6" fmla="*/ 223044 h 336387"/>
                    <a:gd name="connsiteX7" fmla="*/ 129766 w 174342"/>
                    <a:gd name="connsiteY7" fmla="*/ 210117 h 336387"/>
                    <a:gd name="connsiteX8" fmla="*/ 81660 w 174342"/>
                    <a:gd name="connsiteY8" fmla="*/ 0 h 336387"/>
                    <a:gd name="connsiteX9" fmla="*/ 98851 w 174342"/>
                    <a:gd name="connsiteY9" fmla="*/ 21538 h 336387"/>
                    <a:gd name="connsiteX10" fmla="*/ 96703 w 174342"/>
                    <a:gd name="connsiteY10" fmla="*/ 109841 h 336387"/>
                    <a:gd name="connsiteX11" fmla="*/ 90256 w 174342"/>
                    <a:gd name="connsiteY11" fmla="*/ 165839 h 336387"/>
                    <a:gd name="connsiteX12" fmla="*/ 103149 w 174342"/>
                    <a:gd name="connsiteY12" fmla="*/ 176607 h 336387"/>
                    <a:gd name="connsiteX13" fmla="*/ 154724 w 174342"/>
                    <a:gd name="connsiteY13" fmla="*/ 183069 h 336387"/>
                    <a:gd name="connsiteX14" fmla="*/ 165469 w 174342"/>
                    <a:gd name="connsiteY14" fmla="*/ 234758 h 336387"/>
                    <a:gd name="connsiteX15" fmla="*/ 174064 w 174342"/>
                    <a:gd name="connsiteY15" fmla="*/ 292910 h 336387"/>
                    <a:gd name="connsiteX16" fmla="*/ 156873 w 174342"/>
                    <a:gd name="connsiteY16" fmla="*/ 310140 h 336387"/>
                    <a:gd name="connsiteX17" fmla="*/ 66617 w 174342"/>
                    <a:gd name="connsiteY17" fmla="*/ 329523 h 336387"/>
                    <a:gd name="connsiteX18" fmla="*/ 25788 w 174342"/>
                    <a:gd name="connsiteY18" fmla="*/ 335984 h 336387"/>
                    <a:gd name="connsiteX19" fmla="*/ 0 w 174342"/>
                    <a:gd name="connsiteY19" fmla="*/ 316601 h 336387"/>
                    <a:gd name="connsiteX20" fmla="*/ 4298 w 174342"/>
                    <a:gd name="connsiteY20" fmla="*/ 254142 h 336387"/>
                    <a:gd name="connsiteX21" fmla="*/ 6447 w 174342"/>
                    <a:gd name="connsiteY21" fmla="*/ 217529 h 336387"/>
                    <a:gd name="connsiteX22" fmla="*/ 27936 w 174342"/>
                    <a:gd name="connsiteY22" fmla="*/ 185222 h 336387"/>
                    <a:gd name="connsiteX23" fmla="*/ 42979 w 174342"/>
                    <a:gd name="connsiteY23" fmla="*/ 185222 h 336387"/>
                    <a:gd name="connsiteX24" fmla="*/ 73064 w 174342"/>
                    <a:gd name="connsiteY24" fmla="*/ 152916 h 336387"/>
                    <a:gd name="connsiteX25" fmla="*/ 81660 w 174342"/>
                    <a:gd name="connsiteY25" fmla="*/ 0 h 33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4342" h="336387">
                      <a:moveTo>
                        <a:pt x="129766" y="210117"/>
                      </a:moveTo>
                      <a:cubicBezTo>
                        <a:pt x="99654" y="212271"/>
                        <a:pt x="69543" y="212271"/>
                        <a:pt x="37281" y="214426"/>
                      </a:cubicBezTo>
                      <a:cubicBezTo>
                        <a:pt x="32979" y="216580"/>
                        <a:pt x="26527" y="220889"/>
                        <a:pt x="26527" y="225198"/>
                      </a:cubicBezTo>
                      <a:cubicBezTo>
                        <a:pt x="24376" y="240279"/>
                        <a:pt x="22225" y="255361"/>
                        <a:pt x="22225" y="270442"/>
                      </a:cubicBezTo>
                      <a:cubicBezTo>
                        <a:pt x="22225" y="283369"/>
                        <a:pt x="22225" y="296296"/>
                        <a:pt x="37281" y="296296"/>
                      </a:cubicBezTo>
                      <a:cubicBezTo>
                        <a:pt x="75995" y="298450"/>
                        <a:pt x="114710" y="296296"/>
                        <a:pt x="155575" y="294141"/>
                      </a:cubicBezTo>
                      <a:cubicBezTo>
                        <a:pt x="151274" y="268288"/>
                        <a:pt x="149123" y="246743"/>
                        <a:pt x="146972" y="223044"/>
                      </a:cubicBezTo>
                      <a:cubicBezTo>
                        <a:pt x="144821" y="212271"/>
                        <a:pt x="140520" y="207962"/>
                        <a:pt x="129766" y="210117"/>
                      </a:cubicBezTo>
                      <a:close/>
                      <a:moveTo>
                        <a:pt x="81660" y="0"/>
                      </a:moveTo>
                      <a:cubicBezTo>
                        <a:pt x="90256" y="8615"/>
                        <a:pt x="98851" y="15076"/>
                        <a:pt x="98851" y="21538"/>
                      </a:cubicBezTo>
                      <a:cubicBezTo>
                        <a:pt x="98851" y="51690"/>
                        <a:pt x="98851" y="79689"/>
                        <a:pt x="96703" y="109841"/>
                      </a:cubicBezTo>
                      <a:cubicBezTo>
                        <a:pt x="94554" y="129225"/>
                        <a:pt x="90256" y="146455"/>
                        <a:pt x="90256" y="165839"/>
                      </a:cubicBezTo>
                      <a:cubicBezTo>
                        <a:pt x="90256" y="167992"/>
                        <a:pt x="98851" y="176607"/>
                        <a:pt x="103149" y="176607"/>
                      </a:cubicBezTo>
                      <a:cubicBezTo>
                        <a:pt x="120341" y="176607"/>
                        <a:pt x="143979" y="165839"/>
                        <a:pt x="154724" y="183069"/>
                      </a:cubicBezTo>
                      <a:cubicBezTo>
                        <a:pt x="163320" y="195991"/>
                        <a:pt x="163320" y="217529"/>
                        <a:pt x="165469" y="234758"/>
                      </a:cubicBezTo>
                      <a:cubicBezTo>
                        <a:pt x="169766" y="254142"/>
                        <a:pt x="174064" y="273526"/>
                        <a:pt x="174064" y="292910"/>
                      </a:cubicBezTo>
                      <a:cubicBezTo>
                        <a:pt x="176213" y="297217"/>
                        <a:pt x="165469" y="307986"/>
                        <a:pt x="156873" y="310140"/>
                      </a:cubicBezTo>
                      <a:cubicBezTo>
                        <a:pt x="126788" y="318755"/>
                        <a:pt x="96703" y="325216"/>
                        <a:pt x="66617" y="329523"/>
                      </a:cubicBezTo>
                      <a:cubicBezTo>
                        <a:pt x="53724" y="333831"/>
                        <a:pt x="38681" y="333831"/>
                        <a:pt x="25788" y="335984"/>
                      </a:cubicBezTo>
                      <a:cubicBezTo>
                        <a:pt x="8596" y="338138"/>
                        <a:pt x="0" y="331677"/>
                        <a:pt x="0" y="316601"/>
                      </a:cubicBezTo>
                      <a:cubicBezTo>
                        <a:pt x="2149" y="295063"/>
                        <a:pt x="4298" y="275680"/>
                        <a:pt x="4298" y="254142"/>
                      </a:cubicBezTo>
                      <a:cubicBezTo>
                        <a:pt x="6447" y="241220"/>
                        <a:pt x="6447" y="228297"/>
                        <a:pt x="6447" y="217529"/>
                      </a:cubicBezTo>
                      <a:cubicBezTo>
                        <a:pt x="2149" y="195991"/>
                        <a:pt x="6447" y="187376"/>
                        <a:pt x="27936" y="185222"/>
                      </a:cubicBezTo>
                      <a:cubicBezTo>
                        <a:pt x="34383" y="185222"/>
                        <a:pt x="38681" y="185222"/>
                        <a:pt x="42979" y="185222"/>
                      </a:cubicBezTo>
                      <a:cubicBezTo>
                        <a:pt x="62319" y="183069"/>
                        <a:pt x="70915" y="172300"/>
                        <a:pt x="73064" y="152916"/>
                      </a:cubicBezTo>
                      <a:cubicBezTo>
                        <a:pt x="73064" y="103380"/>
                        <a:pt x="77362" y="55998"/>
                        <a:pt x="81660" y="0"/>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87" name="chenying0907 72">
                  <a:extLst>
                    <a:ext uri="{FF2B5EF4-FFF2-40B4-BE49-F238E27FC236}">
                      <a16:creationId xmlns:a16="http://schemas.microsoft.com/office/drawing/2014/main" id="{B0AE5222-00B9-4B77-852D-F3230692D8D8}"/>
                    </a:ext>
                  </a:extLst>
                </p:cNvPr>
                <p:cNvSpPr>
                  <a:spLocks/>
                </p:cNvSpPr>
                <p:nvPr/>
              </p:nvSpPr>
              <p:spPr bwMode="auto">
                <a:xfrm>
                  <a:off x="5765801" y="4765676"/>
                  <a:ext cx="192088" cy="166688"/>
                </a:xfrm>
                <a:custGeom>
                  <a:avLst/>
                  <a:gdLst>
                    <a:gd name="T0" fmla="*/ 86 w 89"/>
                    <a:gd name="T1" fmla="*/ 2 h 77"/>
                    <a:gd name="T2" fmla="*/ 86 w 89"/>
                    <a:gd name="T3" fmla="*/ 19 h 77"/>
                    <a:gd name="T4" fmla="*/ 89 w 89"/>
                    <a:gd name="T5" fmla="*/ 42 h 77"/>
                    <a:gd name="T6" fmla="*/ 88 w 89"/>
                    <a:gd name="T7" fmla="*/ 48 h 77"/>
                    <a:gd name="T8" fmla="*/ 81 w 89"/>
                    <a:gd name="T9" fmla="*/ 54 h 77"/>
                    <a:gd name="T10" fmla="*/ 78 w 89"/>
                    <a:gd name="T11" fmla="*/ 47 h 77"/>
                    <a:gd name="T12" fmla="*/ 71 w 89"/>
                    <a:gd name="T13" fmla="*/ 7 h 77"/>
                    <a:gd name="T14" fmla="*/ 70 w 89"/>
                    <a:gd name="T15" fmla="*/ 6 h 77"/>
                    <a:gd name="T16" fmla="*/ 59 w 89"/>
                    <a:gd name="T17" fmla="*/ 13 h 77"/>
                    <a:gd name="T18" fmla="*/ 31 w 89"/>
                    <a:gd name="T19" fmla="*/ 15 h 77"/>
                    <a:gd name="T20" fmla="*/ 21 w 89"/>
                    <a:gd name="T21" fmla="*/ 24 h 77"/>
                    <a:gd name="T22" fmla="*/ 18 w 89"/>
                    <a:gd name="T23" fmla="*/ 65 h 77"/>
                    <a:gd name="T24" fmla="*/ 81 w 89"/>
                    <a:gd name="T25" fmla="*/ 61 h 77"/>
                    <a:gd name="T26" fmla="*/ 82 w 89"/>
                    <a:gd name="T27" fmla="*/ 65 h 77"/>
                    <a:gd name="T28" fmla="*/ 66 w 89"/>
                    <a:gd name="T29" fmla="*/ 69 h 77"/>
                    <a:gd name="T30" fmla="*/ 24 w 89"/>
                    <a:gd name="T31" fmla="*/ 76 h 77"/>
                    <a:gd name="T32" fmla="*/ 10 w 89"/>
                    <a:gd name="T33" fmla="*/ 66 h 77"/>
                    <a:gd name="T34" fmla="*/ 10 w 89"/>
                    <a:gd name="T35" fmla="*/ 28 h 77"/>
                    <a:gd name="T36" fmla="*/ 0 w 89"/>
                    <a:gd name="T37" fmla="*/ 14 h 77"/>
                    <a:gd name="T38" fmla="*/ 5 w 89"/>
                    <a:gd name="T39" fmla="*/ 9 h 77"/>
                    <a:gd name="T40" fmla="*/ 32 w 89"/>
                    <a:gd name="T41" fmla="*/ 4 h 77"/>
                    <a:gd name="T42" fmla="*/ 62 w 89"/>
                    <a:gd name="T43" fmla="*/ 0 h 77"/>
                    <a:gd name="T44" fmla="*/ 78 w 89"/>
                    <a:gd name="T45" fmla="*/ 2 h 77"/>
                    <a:gd name="T46" fmla="*/ 86 w 89"/>
                    <a:gd name="T47"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 h="77">
                      <a:moveTo>
                        <a:pt x="86" y="2"/>
                      </a:moveTo>
                      <a:cubicBezTo>
                        <a:pt x="86" y="8"/>
                        <a:pt x="86" y="13"/>
                        <a:pt x="86" y="19"/>
                      </a:cubicBezTo>
                      <a:cubicBezTo>
                        <a:pt x="87" y="26"/>
                        <a:pt x="88" y="34"/>
                        <a:pt x="89" y="42"/>
                      </a:cubicBezTo>
                      <a:cubicBezTo>
                        <a:pt x="89" y="44"/>
                        <a:pt x="89" y="47"/>
                        <a:pt x="88" y="48"/>
                      </a:cubicBezTo>
                      <a:cubicBezTo>
                        <a:pt x="86" y="51"/>
                        <a:pt x="83" y="52"/>
                        <a:pt x="81" y="54"/>
                      </a:cubicBezTo>
                      <a:cubicBezTo>
                        <a:pt x="80" y="51"/>
                        <a:pt x="78" y="49"/>
                        <a:pt x="78" y="47"/>
                      </a:cubicBezTo>
                      <a:cubicBezTo>
                        <a:pt x="75" y="33"/>
                        <a:pt x="73" y="20"/>
                        <a:pt x="71" y="7"/>
                      </a:cubicBezTo>
                      <a:cubicBezTo>
                        <a:pt x="70" y="6"/>
                        <a:pt x="70" y="6"/>
                        <a:pt x="70" y="6"/>
                      </a:cubicBezTo>
                      <a:cubicBezTo>
                        <a:pt x="66" y="9"/>
                        <a:pt x="63" y="12"/>
                        <a:pt x="59" y="13"/>
                      </a:cubicBezTo>
                      <a:cubicBezTo>
                        <a:pt x="50" y="14"/>
                        <a:pt x="40" y="15"/>
                        <a:pt x="31" y="15"/>
                      </a:cubicBezTo>
                      <a:cubicBezTo>
                        <a:pt x="24" y="15"/>
                        <a:pt x="22" y="17"/>
                        <a:pt x="21" y="24"/>
                      </a:cubicBezTo>
                      <a:cubicBezTo>
                        <a:pt x="21" y="38"/>
                        <a:pt x="19" y="51"/>
                        <a:pt x="18" y="65"/>
                      </a:cubicBezTo>
                      <a:cubicBezTo>
                        <a:pt x="39" y="68"/>
                        <a:pt x="60" y="55"/>
                        <a:pt x="81" y="61"/>
                      </a:cubicBezTo>
                      <a:cubicBezTo>
                        <a:pt x="82" y="62"/>
                        <a:pt x="82" y="63"/>
                        <a:pt x="82" y="65"/>
                      </a:cubicBezTo>
                      <a:cubicBezTo>
                        <a:pt x="77" y="66"/>
                        <a:pt x="72" y="68"/>
                        <a:pt x="66" y="69"/>
                      </a:cubicBezTo>
                      <a:cubicBezTo>
                        <a:pt x="52" y="72"/>
                        <a:pt x="38" y="74"/>
                        <a:pt x="24" y="76"/>
                      </a:cubicBezTo>
                      <a:cubicBezTo>
                        <a:pt x="17" y="77"/>
                        <a:pt x="12" y="77"/>
                        <a:pt x="10" y="66"/>
                      </a:cubicBezTo>
                      <a:cubicBezTo>
                        <a:pt x="8" y="53"/>
                        <a:pt x="7" y="41"/>
                        <a:pt x="10" y="28"/>
                      </a:cubicBezTo>
                      <a:cubicBezTo>
                        <a:pt x="11" y="25"/>
                        <a:pt x="4" y="20"/>
                        <a:pt x="0" y="14"/>
                      </a:cubicBezTo>
                      <a:cubicBezTo>
                        <a:pt x="1" y="14"/>
                        <a:pt x="3" y="10"/>
                        <a:pt x="5" y="9"/>
                      </a:cubicBezTo>
                      <a:cubicBezTo>
                        <a:pt x="14" y="7"/>
                        <a:pt x="23" y="5"/>
                        <a:pt x="32" y="4"/>
                      </a:cubicBezTo>
                      <a:cubicBezTo>
                        <a:pt x="42" y="2"/>
                        <a:pt x="52" y="1"/>
                        <a:pt x="62" y="0"/>
                      </a:cubicBezTo>
                      <a:cubicBezTo>
                        <a:pt x="67" y="0"/>
                        <a:pt x="72" y="2"/>
                        <a:pt x="78" y="2"/>
                      </a:cubicBezTo>
                      <a:cubicBezTo>
                        <a:pt x="80" y="3"/>
                        <a:pt x="83" y="2"/>
                        <a:pt x="86" y="2"/>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sp>
            <p:nvSpPr>
              <p:cNvPr id="84" name="chenying0907 117">
                <a:extLst>
                  <a:ext uri="{FF2B5EF4-FFF2-40B4-BE49-F238E27FC236}">
                    <a16:creationId xmlns:a16="http://schemas.microsoft.com/office/drawing/2014/main" id="{5B429BA7-16FF-4763-AA0B-ACC7150E80A3}"/>
                  </a:ext>
                </a:extLst>
              </p:cNvPr>
              <p:cNvSpPr>
                <a:spLocks/>
              </p:cNvSpPr>
              <p:nvPr/>
            </p:nvSpPr>
            <p:spPr bwMode="auto">
              <a:xfrm>
                <a:off x="8153718" y="4619899"/>
                <a:ext cx="79375" cy="168275"/>
              </a:xfrm>
              <a:custGeom>
                <a:avLst/>
                <a:gdLst>
                  <a:gd name="T0" fmla="*/ 1 w 37"/>
                  <a:gd name="T1" fmla="*/ 77 h 78"/>
                  <a:gd name="T2" fmla="*/ 1 w 37"/>
                  <a:gd name="T3" fmla="*/ 56 h 78"/>
                  <a:gd name="T4" fmla="*/ 3 w 37"/>
                  <a:gd name="T5" fmla="*/ 40 h 78"/>
                  <a:gd name="T6" fmla="*/ 6 w 37"/>
                  <a:gd name="T7" fmla="*/ 21 h 78"/>
                  <a:gd name="T8" fmla="*/ 7 w 37"/>
                  <a:gd name="T9" fmla="*/ 15 h 78"/>
                  <a:gd name="T10" fmla="*/ 15 w 37"/>
                  <a:gd name="T11" fmla="*/ 3 h 78"/>
                  <a:gd name="T12" fmla="*/ 32 w 37"/>
                  <a:gd name="T13" fmla="*/ 0 h 78"/>
                  <a:gd name="T14" fmla="*/ 37 w 37"/>
                  <a:gd name="T15" fmla="*/ 5 h 78"/>
                  <a:gd name="T16" fmla="*/ 32 w 37"/>
                  <a:gd name="T17" fmla="*/ 9 h 78"/>
                  <a:gd name="T18" fmla="*/ 28 w 37"/>
                  <a:gd name="T19" fmla="*/ 10 h 78"/>
                  <a:gd name="T20" fmla="*/ 14 w 37"/>
                  <a:gd name="T21" fmla="*/ 25 h 78"/>
                  <a:gd name="T22" fmla="*/ 12 w 37"/>
                  <a:gd name="T23" fmla="*/ 66 h 78"/>
                  <a:gd name="T24" fmla="*/ 7 w 37"/>
                  <a:gd name="T25" fmla="*/ 78 h 78"/>
                  <a:gd name="T26" fmla="*/ 1 w 37"/>
                  <a:gd name="T27" fmla="*/ 7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78">
                    <a:moveTo>
                      <a:pt x="1" y="77"/>
                    </a:moveTo>
                    <a:cubicBezTo>
                      <a:pt x="1" y="70"/>
                      <a:pt x="1" y="63"/>
                      <a:pt x="1" y="56"/>
                    </a:cubicBezTo>
                    <a:cubicBezTo>
                      <a:pt x="2" y="51"/>
                      <a:pt x="2" y="46"/>
                      <a:pt x="3" y="40"/>
                    </a:cubicBezTo>
                    <a:cubicBezTo>
                      <a:pt x="4" y="34"/>
                      <a:pt x="5" y="27"/>
                      <a:pt x="6" y="21"/>
                    </a:cubicBezTo>
                    <a:cubicBezTo>
                      <a:pt x="6" y="19"/>
                      <a:pt x="8" y="16"/>
                      <a:pt x="7" y="15"/>
                    </a:cubicBezTo>
                    <a:cubicBezTo>
                      <a:pt x="0" y="5"/>
                      <a:pt x="8" y="5"/>
                      <a:pt x="15" y="3"/>
                    </a:cubicBezTo>
                    <a:cubicBezTo>
                      <a:pt x="20" y="2"/>
                      <a:pt x="26" y="1"/>
                      <a:pt x="32" y="0"/>
                    </a:cubicBezTo>
                    <a:cubicBezTo>
                      <a:pt x="33" y="0"/>
                      <a:pt x="35" y="3"/>
                      <a:pt x="37" y="5"/>
                    </a:cubicBezTo>
                    <a:cubicBezTo>
                      <a:pt x="36" y="6"/>
                      <a:pt x="34" y="8"/>
                      <a:pt x="32" y="9"/>
                    </a:cubicBezTo>
                    <a:cubicBezTo>
                      <a:pt x="31" y="10"/>
                      <a:pt x="29" y="9"/>
                      <a:pt x="28" y="10"/>
                    </a:cubicBezTo>
                    <a:cubicBezTo>
                      <a:pt x="16" y="11"/>
                      <a:pt x="15" y="13"/>
                      <a:pt x="14" y="25"/>
                    </a:cubicBezTo>
                    <a:cubicBezTo>
                      <a:pt x="14" y="39"/>
                      <a:pt x="14" y="52"/>
                      <a:pt x="12" y="66"/>
                    </a:cubicBezTo>
                    <a:cubicBezTo>
                      <a:pt x="12" y="70"/>
                      <a:pt x="9" y="74"/>
                      <a:pt x="7" y="78"/>
                    </a:cubicBezTo>
                    <a:cubicBezTo>
                      <a:pt x="5" y="78"/>
                      <a:pt x="3" y="77"/>
                      <a:pt x="1" y="77"/>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20" name="PA_组合 86">
              <a:extLst>
                <a:ext uri="{FF2B5EF4-FFF2-40B4-BE49-F238E27FC236}">
                  <a16:creationId xmlns:a16="http://schemas.microsoft.com/office/drawing/2014/main" id="{C7B787DA-2532-462A-8593-B871121A725D}"/>
                </a:ext>
              </a:extLst>
            </p:cNvPr>
            <p:cNvGrpSpPr/>
            <p:nvPr>
              <p:custDataLst>
                <p:tags r:id="rId14"/>
              </p:custDataLst>
            </p:nvPr>
          </p:nvGrpSpPr>
          <p:grpSpPr>
            <a:xfrm>
              <a:off x="17343652" y="7192740"/>
              <a:ext cx="1068861" cy="348429"/>
              <a:chOff x="6078538" y="2987676"/>
              <a:chExt cx="647700" cy="211138"/>
            </a:xfrm>
            <a:grpFill/>
          </p:grpSpPr>
          <p:sp>
            <p:nvSpPr>
              <p:cNvPr id="78" name="chenying0907 60">
                <a:extLst>
                  <a:ext uri="{FF2B5EF4-FFF2-40B4-BE49-F238E27FC236}">
                    <a16:creationId xmlns:a16="http://schemas.microsoft.com/office/drawing/2014/main" id="{C79AEAAF-FC4C-49B2-835B-038D3CA0B8E6}"/>
                  </a:ext>
                </a:extLst>
              </p:cNvPr>
              <p:cNvSpPr>
                <a:spLocks noEditPoints="1"/>
              </p:cNvSpPr>
              <p:nvPr/>
            </p:nvSpPr>
            <p:spPr bwMode="auto">
              <a:xfrm>
                <a:off x="6180138" y="3000376"/>
                <a:ext cx="200025" cy="198438"/>
              </a:xfrm>
              <a:custGeom>
                <a:avLst/>
                <a:gdLst>
                  <a:gd name="T0" fmla="*/ 0 w 93"/>
                  <a:gd name="T1" fmla="*/ 69 h 92"/>
                  <a:gd name="T2" fmla="*/ 10 w 93"/>
                  <a:gd name="T3" fmla="*/ 77 h 92"/>
                  <a:gd name="T4" fmla="*/ 15 w 93"/>
                  <a:gd name="T5" fmla="*/ 44 h 92"/>
                  <a:gd name="T6" fmla="*/ 17 w 93"/>
                  <a:gd name="T7" fmla="*/ 29 h 92"/>
                  <a:gd name="T8" fmla="*/ 30 w 93"/>
                  <a:gd name="T9" fmla="*/ 21 h 92"/>
                  <a:gd name="T10" fmla="*/ 34 w 93"/>
                  <a:gd name="T11" fmla="*/ 33 h 92"/>
                  <a:gd name="T12" fmla="*/ 31 w 93"/>
                  <a:gd name="T13" fmla="*/ 64 h 92"/>
                  <a:gd name="T14" fmla="*/ 39 w 93"/>
                  <a:gd name="T15" fmla="*/ 71 h 92"/>
                  <a:gd name="T16" fmla="*/ 58 w 93"/>
                  <a:gd name="T17" fmla="*/ 56 h 92"/>
                  <a:gd name="T18" fmla="*/ 58 w 93"/>
                  <a:gd name="T19" fmla="*/ 34 h 92"/>
                  <a:gd name="T20" fmla="*/ 23 w 93"/>
                  <a:gd name="T21" fmla="*/ 13 h 92"/>
                  <a:gd name="T22" fmla="*/ 17 w 93"/>
                  <a:gd name="T23" fmla="*/ 16 h 92"/>
                  <a:gd name="T24" fmla="*/ 8 w 93"/>
                  <a:gd name="T25" fmla="*/ 16 h 92"/>
                  <a:gd name="T26" fmla="*/ 4 w 93"/>
                  <a:gd name="T27" fmla="*/ 11 h 92"/>
                  <a:gd name="T28" fmla="*/ 12 w 93"/>
                  <a:gd name="T29" fmla="*/ 9 h 92"/>
                  <a:gd name="T30" fmla="*/ 44 w 93"/>
                  <a:gd name="T31" fmla="*/ 1 h 92"/>
                  <a:gd name="T32" fmla="*/ 81 w 93"/>
                  <a:gd name="T33" fmla="*/ 32 h 92"/>
                  <a:gd name="T34" fmla="*/ 88 w 93"/>
                  <a:gd name="T35" fmla="*/ 47 h 92"/>
                  <a:gd name="T36" fmla="*/ 51 w 93"/>
                  <a:gd name="T37" fmla="*/ 90 h 92"/>
                  <a:gd name="T38" fmla="*/ 26 w 93"/>
                  <a:gd name="T39" fmla="*/ 91 h 92"/>
                  <a:gd name="T40" fmla="*/ 0 w 93"/>
                  <a:gd name="T41" fmla="*/ 69 h 92"/>
                  <a:gd name="T42" fmla="*/ 69 w 93"/>
                  <a:gd name="T43" fmla="*/ 35 h 92"/>
                  <a:gd name="T44" fmla="*/ 67 w 93"/>
                  <a:gd name="T45" fmla="*/ 61 h 92"/>
                  <a:gd name="T46" fmla="*/ 69 w 93"/>
                  <a:gd name="T47" fmla="*/ 35 h 92"/>
                  <a:gd name="T48" fmla="*/ 70 w 93"/>
                  <a:gd name="T49" fmla="*/ 77 h 92"/>
                  <a:gd name="T50" fmla="*/ 68 w 93"/>
                  <a:gd name="T51" fmla="*/ 74 h 92"/>
                  <a:gd name="T52" fmla="*/ 39 w 93"/>
                  <a:gd name="T53" fmla="*/ 83 h 92"/>
                  <a:gd name="T54" fmla="*/ 40 w 93"/>
                  <a:gd name="T55" fmla="*/ 87 h 92"/>
                  <a:gd name="T56" fmla="*/ 70 w 93"/>
                  <a:gd name="T57" fmla="*/ 7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92">
                    <a:moveTo>
                      <a:pt x="0" y="69"/>
                    </a:moveTo>
                    <a:cubicBezTo>
                      <a:pt x="3" y="71"/>
                      <a:pt x="6" y="74"/>
                      <a:pt x="10" y="77"/>
                    </a:cubicBezTo>
                    <a:cubicBezTo>
                      <a:pt x="12" y="65"/>
                      <a:pt x="14" y="55"/>
                      <a:pt x="15" y="44"/>
                    </a:cubicBezTo>
                    <a:cubicBezTo>
                      <a:pt x="16" y="39"/>
                      <a:pt x="16" y="34"/>
                      <a:pt x="17" y="29"/>
                    </a:cubicBezTo>
                    <a:cubicBezTo>
                      <a:pt x="18" y="21"/>
                      <a:pt x="23" y="20"/>
                      <a:pt x="30" y="21"/>
                    </a:cubicBezTo>
                    <a:cubicBezTo>
                      <a:pt x="37" y="22"/>
                      <a:pt x="35" y="28"/>
                      <a:pt x="34" y="33"/>
                    </a:cubicBezTo>
                    <a:cubicBezTo>
                      <a:pt x="33" y="43"/>
                      <a:pt x="32" y="54"/>
                      <a:pt x="31" y="64"/>
                    </a:cubicBezTo>
                    <a:cubicBezTo>
                      <a:pt x="31" y="69"/>
                      <a:pt x="33" y="71"/>
                      <a:pt x="39" y="71"/>
                    </a:cubicBezTo>
                    <a:cubicBezTo>
                      <a:pt x="49" y="71"/>
                      <a:pt x="55" y="64"/>
                      <a:pt x="58" y="56"/>
                    </a:cubicBezTo>
                    <a:cubicBezTo>
                      <a:pt x="60" y="50"/>
                      <a:pt x="60" y="41"/>
                      <a:pt x="58" y="34"/>
                    </a:cubicBezTo>
                    <a:cubicBezTo>
                      <a:pt x="51" y="20"/>
                      <a:pt x="36" y="18"/>
                      <a:pt x="23" y="13"/>
                    </a:cubicBezTo>
                    <a:cubicBezTo>
                      <a:pt x="22" y="13"/>
                      <a:pt x="19" y="16"/>
                      <a:pt x="17" y="16"/>
                    </a:cubicBezTo>
                    <a:cubicBezTo>
                      <a:pt x="14" y="17"/>
                      <a:pt x="10" y="17"/>
                      <a:pt x="8" y="16"/>
                    </a:cubicBezTo>
                    <a:cubicBezTo>
                      <a:pt x="6" y="16"/>
                      <a:pt x="5" y="13"/>
                      <a:pt x="4" y="11"/>
                    </a:cubicBezTo>
                    <a:cubicBezTo>
                      <a:pt x="7" y="11"/>
                      <a:pt x="9" y="9"/>
                      <a:pt x="12" y="9"/>
                    </a:cubicBezTo>
                    <a:cubicBezTo>
                      <a:pt x="23" y="6"/>
                      <a:pt x="33" y="2"/>
                      <a:pt x="44" y="1"/>
                    </a:cubicBezTo>
                    <a:cubicBezTo>
                      <a:pt x="61" y="0"/>
                      <a:pt x="77" y="16"/>
                      <a:pt x="81" y="32"/>
                    </a:cubicBezTo>
                    <a:cubicBezTo>
                      <a:pt x="82" y="37"/>
                      <a:pt x="87" y="42"/>
                      <a:pt x="88" y="47"/>
                    </a:cubicBezTo>
                    <a:cubicBezTo>
                      <a:pt x="93" y="74"/>
                      <a:pt x="72" y="86"/>
                      <a:pt x="51" y="90"/>
                    </a:cubicBezTo>
                    <a:cubicBezTo>
                      <a:pt x="43" y="92"/>
                      <a:pt x="35" y="91"/>
                      <a:pt x="26" y="91"/>
                    </a:cubicBezTo>
                    <a:cubicBezTo>
                      <a:pt x="12" y="91"/>
                      <a:pt x="5" y="81"/>
                      <a:pt x="0" y="69"/>
                    </a:cubicBezTo>
                    <a:close/>
                    <a:moveTo>
                      <a:pt x="69" y="35"/>
                    </a:moveTo>
                    <a:cubicBezTo>
                      <a:pt x="69" y="43"/>
                      <a:pt x="68" y="52"/>
                      <a:pt x="67" y="61"/>
                    </a:cubicBezTo>
                    <a:cubicBezTo>
                      <a:pt x="79" y="53"/>
                      <a:pt x="80" y="45"/>
                      <a:pt x="69" y="35"/>
                    </a:cubicBezTo>
                    <a:close/>
                    <a:moveTo>
                      <a:pt x="70" y="77"/>
                    </a:moveTo>
                    <a:cubicBezTo>
                      <a:pt x="69" y="76"/>
                      <a:pt x="69" y="75"/>
                      <a:pt x="68" y="74"/>
                    </a:cubicBezTo>
                    <a:cubicBezTo>
                      <a:pt x="59" y="77"/>
                      <a:pt x="49" y="80"/>
                      <a:pt x="39" y="83"/>
                    </a:cubicBezTo>
                    <a:cubicBezTo>
                      <a:pt x="40" y="85"/>
                      <a:pt x="40" y="86"/>
                      <a:pt x="40" y="87"/>
                    </a:cubicBezTo>
                    <a:cubicBezTo>
                      <a:pt x="50" y="84"/>
                      <a:pt x="60" y="81"/>
                      <a:pt x="70" y="77"/>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79" name="chenying0907 67">
                <a:extLst>
                  <a:ext uri="{FF2B5EF4-FFF2-40B4-BE49-F238E27FC236}">
                    <a16:creationId xmlns:a16="http://schemas.microsoft.com/office/drawing/2014/main" id="{F6797359-844D-4843-BB9E-5110E241730A}"/>
                  </a:ext>
                </a:extLst>
              </p:cNvPr>
              <p:cNvSpPr>
                <a:spLocks noEditPoints="1"/>
              </p:cNvSpPr>
              <p:nvPr/>
            </p:nvSpPr>
            <p:spPr bwMode="auto">
              <a:xfrm>
                <a:off x="6381751" y="3000376"/>
                <a:ext cx="147638" cy="182563"/>
              </a:xfrm>
              <a:custGeom>
                <a:avLst/>
                <a:gdLst>
                  <a:gd name="T0" fmla="*/ 60 w 68"/>
                  <a:gd name="T1" fmla="*/ 58 h 85"/>
                  <a:gd name="T2" fmla="*/ 61 w 68"/>
                  <a:gd name="T3" fmla="*/ 62 h 85"/>
                  <a:gd name="T4" fmla="*/ 68 w 68"/>
                  <a:gd name="T5" fmla="*/ 72 h 85"/>
                  <a:gd name="T6" fmla="*/ 56 w 68"/>
                  <a:gd name="T7" fmla="*/ 78 h 85"/>
                  <a:gd name="T8" fmla="*/ 4 w 68"/>
                  <a:gd name="T9" fmla="*/ 85 h 85"/>
                  <a:gd name="T10" fmla="*/ 0 w 68"/>
                  <a:gd name="T11" fmla="*/ 83 h 85"/>
                  <a:gd name="T12" fmla="*/ 2 w 68"/>
                  <a:gd name="T13" fmla="*/ 78 h 85"/>
                  <a:gd name="T14" fmla="*/ 7 w 68"/>
                  <a:gd name="T15" fmla="*/ 68 h 85"/>
                  <a:gd name="T16" fmla="*/ 6 w 68"/>
                  <a:gd name="T17" fmla="*/ 38 h 85"/>
                  <a:gd name="T18" fmla="*/ 10 w 68"/>
                  <a:gd name="T19" fmla="*/ 9 h 85"/>
                  <a:gd name="T20" fmla="*/ 13 w 68"/>
                  <a:gd name="T21" fmla="*/ 5 h 85"/>
                  <a:gd name="T22" fmla="*/ 54 w 68"/>
                  <a:gd name="T23" fmla="*/ 0 h 85"/>
                  <a:gd name="T24" fmla="*/ 61 w 68"/>
                  <a:gd name="T25" fmla="*/ 8 h 85"/>
                  <a:gd name="T26" fmla="*/ 53 w 68"/>
                  <a:gd name="T27" fmla="*/ 12 h 85"/>
                  <a:gd name="T28" fmla="*/ 39 w 68"/>
                  <a:gd name="T29" fmla="*/ 13 h 85"/>
                  <a:gd name="T30" fmla="*/ 29 w 68"/>
                  <a:gd name="T31" fmla="*/ 15 h 85"/>
                  <a:gd name="T32" fmla="*/ 29 w 68"/>
                  <a:gd name="T33" fmla="*/ 32 h 85"/>
                  <a:gd name="T34" fmla="*/ 35 w 68"/>
                  <a:gd name="T35" fmla="*/ 34 h 85"/>
                  <a:gd name="T36" fmla="*/ 54 w 68"/>
                  <a:gd name="T37" fmla="*/ 32 h 85"/>
                  <a:gd name="T38" fmla="*/ 65 w 68"/>
                  <a:gd name="T39" fmla="*/ 32 h 85"/>
                  <a:gd name="T40" fmla="*/ 66 w 68"/>
                  <a:gd name="T41" fmla="*/ 36 h 85"/>
                  <a:gd name="T42" fmla="*/ 51 w 68"/>
                  <a:gd name="T43" fmla="*/ 44 h 85"/>
                  <a:gd name="T44" fmla="*/ 36 w 68"/>
                  <a:gd name="T45" fmla="*/ 46 h 85"/>
                  <a:gd name="T46" fmla="*/ 28 w 68"/>
                  <a:gd name="T47" fmla="*/ 56 h 85"/>
                  <a:gd name="T48" fmla="*/ 37 w 68"/>
                  <a:gd name="T49" fmla="*/ 62 h 85"/>
                  <a:gd name="T50" fmla="*/ 60 w 68"/>
                  <a:gd name="T51" fmla="*/ 58 h 85"/>
                  <a:gd name="T52" fmla="*/ 17 w 68"/>
                  <a:gd name="T53" fmla="*/ 20 h 85"/>
                  <a:gd name="T54" fmla="*/ 15 w 68"/>
                  <a:gd name="T55" fmla="*/ 21 h 85"/>
                  <a:gd name="T56" fmla="*/ 15 w 68"/>
                  <a:gd name="T57" fmla="*/ 71 h 85"/>
                  <a:gd name="T58" fmla="*/ 17 w 68"/>
                  <a:gd name="T59" fmla="*/ 71 h 85"/>
                  <a:gd name="T60" fmla="*/ 17 w 68"/>
                  <a:gd name="T61" fmla="*/ 2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8" h="85">
                    <a:moveTo>
                      <a:pt x="60" y="58"/>
                    </a:moveTo>
                    <a:cubicBezTo>
                      <a:pt x="60" y="59"/>
                      <a:pt x="60" y="60"/>
                      <a:pt x="61" y="62"/>
                    </a:cubicBezTo>
                    <a:cubicBezTo>
                      <a:pt x="63" y="65"/>
                      <a:pt x="66" y="68"/>
                      <a:pt x="68" y="72"/>
                    </a:cubicBezTo>
                    <a:cubicBezTo>
                      <a:pt x="64" y="74"/>
                      <a:pt x="61" y="77"/>
                      <a:pt x="56" y="78"/>
                    </a:cubicBezTo>
                    <a:cubicBezTo>
                      <a:pt x="39" y="81"/>
                      <a:pt x="22" y="83"/>
                      <a:pt x="4" y="85"/>
                    </a:cubicBezTo>
                    <a:cubicBezTo>
                      <a:pt x="3" y="85"/>
                      <a:pt x="1" y="83"/>
                      <a:pt x="0" y="83"/>
                    </a:cubicBezTo>
                    <a:cubicBezTo>
                      <a:pt x="0" y="81"/>
                      <a:pt x="1" y="80"/>
                      <a:pt x="2" y="78"/>
                    </a:cubicBezTo>
                    <a:cubicBezTo>
                      <a:pt x="4" y="75"/>
                      <a:pt x="7" y="71"/>
                      <a:pt x="7" y="68"/>
                    </a:cubicBezTo>
                    <a:cubicBezTo>
                      <a:pt x="7" y="58"/>
                      <a:pt x="5" y="48"/>
                      <a:pt x="6" y="38"/>
                    </a:cubicBezTo>
                    <a:cubicBezTo>
                      <a:pt x="6" y="28"/>
                      <a:pt x="8" y="19"/>
                      <a:pt x="10" y="9"/>
                    </a:cubicBezTo>
                    <a:cubicBezTo>
                      <a:pt x="10" y="7"/>
                      <a:pt x="11" y="5"/>
                      <a:pt x="13" y="5"/>
                    </a:cubicBezTo>
                    <a:cubicBezTo>
                      <a:pt x="26" y="3"/>
                      <a:pt x="40" y="1"/>
                      <a:pt x="54" y="0"/>
                    </a:cubicBezTo>
                    <a:cubicBezTo>
                      <a:pt x="56" y="0"/>
                      <a:pt x="59" y="5"/>
                      <a:pt x="61" y="8"/>
                    </a:cubicBezTo>
                    <a:cubicBezTo>
                      <a:pt x="58" y="9"/>
                      <a:pt x="56" y="12"/>
                      <a:pt x="53" y="12"/>
                    </a:cubicBezTo>
                    <a:cubicBezTo>
                      <a:pt x="48" y="13"/>
                      <a:pt x="43" y="12"/>
                      <a:pt x="39" y="13"/>
                    </a:cubicBezTo>
                    <a:cubicBezTo>
                      <a:pt x="35" y="13"/>
                      <a:pt x="29" y="14"/>
                      <a:pt x="29" y="15"/>
                    </a:cubicBezTo>
                    <a:cubicBezTo>
                      <a:pt x="28" y="20"/>
                      <a:pt x="28" y="26"/>
                      <a:pt x="29" y="32"/>
                    </a:cubicBezTo>
                    <a:cubicBezTo>
                      <a:pt x="29" y="33"/>
                      <a:pt x="33" y="34"/>
                      <a:pt x="35" y="34"/>
                    </a:cubicBezTo>
                    <a:cubicBezTo>
                      <a:pt x="41" y="34"/>
                      <a:pt x="48" y="33"/>
                      <a:pt x="54" y="32"/>
                    </a:cubicBezTo>
                    <a:cubicBezTo>
                      <a:pt x="58" y="32"/>
                      <a:pt x="61" y="32"/>
                      <a:pt x="65" y="32"/>
                    </a:cubicBezTo>
                    <a:cubicBezTo>
                      <a:pt x="65" y="33"/>
                      <a:pt x="66" y="35"/>
                      <a:pt x="66" y="36"/>
                    </a:cubicBezTo>
                    <a:cubicBezTo>
                      <a:pt x="61" y="38"/>
                      <a:pt x="56" y="42"/>
                      <a:pt x="51" y="44"/>
                    </a:cubicBezTo>
                    <a:cubicBezTo>
                      <a:pt x="46" y="45"/>
                      <a:pt x="41" y="46"/>
                      <a:pt x="36" y="46"/>
                    </a:cubicBezTo>
                    <a:cubicBezTo>
                      <a:pt x="28" y="45"/>
                      <a:pt x="27" y="50"/>
                      <a:pt x="28" y="56"/>
                    </a:cubicBezTo>
                    <a:cubicBezTo>
                      <a:pt x="28" y="64"/>
                      <a:pt x="33" y="63"/>
                      <a:pt x="37" y="62"/>
                    </a:cubicBezTo>
                    <a:cubicBezTo>
                      <a:pt x="44" y="61"/>
                      <a:pt x="51" y="59"/>
                      <a:pt x="60" y="58"/>
                    </a:cubicBezTo>
                    <a:close/>
                    <a:moveTo>
                      <a:pt x="17" y="20"/>
                    </a:moveTo>
                    <a:cubicBezTo>
                      <a:pt x="16" y="20"/>
                      <a:pt x="16" y="20"/>
                      <a:pt x="15" y="21"/>
                    </a:cubicBezTo>
                    <a:cubicBezTo>
                      <a:pt x="15" y="37"/>
                      <a:pt x="15" y="54"/>
                      <a:pt x="15" y="71"/>
                    </a:cubicBezTo>
                    <a:cubicBezTo>
                      <a:pt x="16" y="71"/>
                      <a:pt x="16" y="71"/>
                      <a:pt x="17" y="71"/>
                    </a:cubicBezTo>
                    <a:cubicBezTo>
                      <a:pt x="17" y="54"/>
                      <a:pt x="17" y="37"/>
                      <a:pt x="17" y="2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80" name="chenying0907 74">
                <a:extLst>
                  <a:ext uri="{FF2B5EF4-FFF2-40B4-BE49-F238E27FC236}">
                    <a16:creationId xmlns:a16="http://schemas.microsoft.com/office/drawing/2014/main" id="{05C0DC13-2E42-47FC-81F0-8FE005EDC1B4}"/>
                  </a:ext>
                </a:extLst>
              </p:cNvPr>
              <p:cNvSpPr>
                <a:spLocks noEditPoints="1"/>
              </p:cNvSpPr>
              <p:nvPr/>
            </p:nvSpPr>
            <p:spPr bwMode="auto">
              <a:xfrm>
                <a:off x="6545263" y="3022601"/>
                <a:ext cx="180975" cy="152400"/>
              </a:xfrm>
              <a:custGeom>
                <a:avLst/>
                <a:gdLst>
                  <a:gd name="T0" fmla="*/ 70 w 84"/>
                  <a:gd name="T1" fmla="*/ 59 h 71"/>
                  <a:gd name="T2" fmla="*/ 69 w 84"/>
                  <a:gd name="T3" fmla="*/ 69 h 71"/>
                  <a:gd name="T4" fmla="*/ 65 w 84"/>
                  <a:gd name="T5" fmla="*/ 66 h 71"/>
                  <a:gd name="T6" fmla="*/ 43 w 84"/>
                  <a:gd name="T7" fmla="*/ 56 h 71"/>
                  <a:gd name="T8" fmla="*/ 29 w 84"/>
                  <a:gd name="T9" fmla="*/ 59 h 71"/>
                  <a:gd name="T10" fmla="*/ 16 w 84"/>
                  <a:gd name="T11" fmla="*/ 70 h 71"/>
                  <a:gd name="T12" fmla="*/ 18 w 84"/>
                  <a:gd name="T13" fmla="*/ 58 h 71"/>
                  <a:gd name="T14" fmla="*/ 7 w 84"/>
                  <a:gd name="T15" fmla="*/ 69 h 71"/>
                  <a:gd name="T16" fmla="*/ 1 w 84"/>
                  <a:gd name="T17" fmla="*/ 71 h 71"/>
                  <a:gd name="T18" fmla="*/ 1 w 84"/>
                  <a:gd name="T19" fmla="*/ 65 h 71"/>
                  <a:gd name="T20" fmla="*/ 20 w 84"/>
                  <a:gd name="T21" fmla="*/ 36 h 71"/>
                  <a:gd name="T22" fmla="*/ 35 w 84"/>
                  <a:gd name="T23" fmla="*/ 17 h 71"/>
                  <a:gd name="T24" fmla="*/ 51 w 84"/>
                  <a:gd name="T25" fmla="*/ 1 h 71"/>
                  <a:gd name="T26" fmla="*/ 61 w 84"/>
                  <a:gd name="T27" fmla="*/ 5 h 71"/>
                  <a:gd name="T28" fmla="*/ 80 w 84"/>
                  <a:gd name="T29" fmla="*/ 52 h 71"/>
                  <a:gd name="T30" fmla="*/ 84 w 84"/>
                  <a:gd name="T31" fmla="*/ 70 h 71"/>
                  <a:gd name="T32" fmla="*/ 70 w 84"/>
                  <a:gd name="T33" fmla="*/ 59 h 71"/>
                  <a:gd name="T34" fmla="*/ 56 w 84"/>
                  <a:gd name="T35" fmla="*/ 45 h 71"/>
                  <a:gd name="T36" fmla="*/ 51 w 84"/>
                  <a:gd name="T37" fmla="*/ 20 h 71"/>
                  <a:gd name="T38" fmla="*/ 35 w 84"/>
                  <a:gd name="T39" fmla="*/ 41 h 71"/>
                  <a:gd name="T40" fmla="*/ 56 w 84"/>
                  <a:gd name="T41" fmla="*/ 4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71">
                    <a:moveTo>
                      <a:pt x="70" y="59"/>
                    </a:moveTo>
                    <a:cubicBezTo>
                      <a:pt x="69" y="63"/>
                      <a:pt x="69" y="65"/>
                      <a:pt x="69" y="69"/>
                    </a:cubicBezTo>
                    <a:cubicBezTo>
                      <a:pt x="67" y="67"/>
                      <a:pt x="65" y="67"/>
                      <a:pt x="65" y="66"/>
                    </a:cubicBezTo>
                    <a:cubicBezTo>
                      <a:pt x="61" y="54"/>
                      <a:pt x="55" y="51"/>
                      <a:pt x="43" y="56"/>
                    </a:cubicBezTo>
                    <a:cubicBezTo>
                      <a:pt x="39" y="58"/>
                      <a:pt x="33" y="57"/>
                      <a:pt x="29" y="59"/>
                    </a:cubicBezTo>
                    <a:cubicBezTo>
                      <a:pt x="24" y="61"/>
                      <a:pt x="21" y="66"/>
                      <a:pt x="16" y="70"/>
                    </a:cubicBezTo>
                    <a:cubicBezTo>
                      <a:pt x="16" y="67"/>
                      <a:pt x="17" y="63"/>
                      <a:pt x="18" y="58"/>
                    </a:cubicBezTo>
                    <a:cubicBezTo>
                      <a:pt x="14" y="62"/>
                      <a:pt x="11" y="66"/>
                      <a:pt x="7" y="69"/>
                    </a:cubicBezTo>
                    <a:cubicBezTo>
                      <a:pt x="6" y="70"/>
                      <a:pt x="3" y="71"/>
                      <a:pt x="1" y="71"/>
                    </a:cubicBezTo>
                    <a:cubicBezTo>
                      <a:pt x="1" y="69"/>
                      <a:pt x="0" y="66"/>
                      <a:pt x="1" y="65"/>
                    </a:cubicBezTo>
                    <a:cubicBezTo>
                      <a:pt x="7" y="55"/>
                      <a:pt x="14" y="45"/>
                      <a:pt x="20" y="36"/>
                    </a:cubicBezTo>
                    <a:cubicBezTo>
                      <a:pt x="25" y="29"/>
                      <a:pt x="30" y="23"/>
                      <a:pt x="35" y="17"/>
                    </a:cubicBezTo>
                    <a:cubicBezTo>
                      <a:pt x="40" y="11"/>
                      <a:pt x="45" y="5"/>
                      <a:pt x="51" y="1"/>
                    </a:cubicBezTo>
                    <a:cubicBezTo>
                      <a:pt x="53" y="0"/>
                      <a:pt x="60" y="3"/>
                      <a:pt x="61" y="5"/>
                    </a:cubicBezTo>
                    <a:cubicBezTo>
                      <a:pt x="68" y="21"/>
                      <a:pt x="74" y="37"/>
                      <a:pt x="80" y="52"/>
                    </a:cubicBezTo>
                    <a:cubicBezTo>
                      <a:pt x="82" y="57"/>
                      <a:pt x="83" y="63"/>
                      <a:pt x="84" y="70"/>
                    </a:cubicBezTo>
                    <a:cubicBezTo>
                      <a:pt x="78" y="66"/>
                      <a:pt x="74" y="63"/>
                      <a:pt x="70" y="59"/>
                    </a:cubicBezTo>
                    <a:close/>
                    <a:moveTo>
                      <a:pt x="56" y="45"/>
                    </a:moveTo>
                    <a:cubicBezTo>
                      <a:pt x="54" y="36"/>
                      <a:pt x="52" y="29"/>
                      <a:pt x="51" y="20"/>
                    </a:cubicBezTo>
                    <a:cubicBezTo>
                      <a:pt x="45" y="27"/>
                      <a:pt x="41" y="34"/>
                      <a:pt x="35" y="41"/>
                    </a:cubicBezTo>
                    <a:cubicBezTo>
                      <a:pt x="42" y="43"/>
                      <a:pt x="48" y="44"/>
                      <a:pt x="56" y="45"/>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81" name="chenying0907 119">
                <a:extLst>
                  <a:ext uri="{FF2B5EF4-FFF2-40B4-BE49-F238E27FC236}">
                    <a16:creationId xmlns:a16="http://schemas.microsoft.com/office/drawing/2014/main" id="{BE37E489-96FB-4A5A-98A1-432CB21ECB91}"/>
                  </a:ext>
                </a:extLst>
              </p:cNvPr>
              <p:cNvSpPr>
                <a:spLocks/>
              </p:cNvSpPr>
              <p:nvPr/>
            </p:nvSpPr>
            <p:spPr bwMode="auto">
              <a:xfrm>
                <a:off x="6084888" y="3071813"/>
                <a:ext cx="47625" cy="117475"/>
              </a:xfrm>
              <a:custGeom>
                <a:avLst/>
                <a:gdLst>
                  <a:gd name="T0" fmla="*/ 13 w 22"/>
                  <a:gd name="T1" fmla="*/ 0 h 55"/>
                  <a:gd name="T2" fmla="*/ 8 w 22"/>
                  <a:gd name="T3" fmla="*/ 55 h 55"/>
                  <a:gd name="T4" fmla="*/ 13 w 22"/>
                  <a:gd name="T5" fmla="*/ 0 h 55"/>
                </a:gdLst>
                <a:ahLst/>
                <a:cxnLst>
                  <a:cxn ang="0">
                    <a:pos x="T0" y="T1"/>
                  </a:cxn>
                  <a:cxn ang="0">
                    <a:pos x="T2" y="T3"/>
                  </a:cxn>
                  <a:cxn ang="0">
                    <a:pos x="T4" y="T5"/>
                  </a:cxn>
                </a:cxnLst>
                <a:rect l="0" t="0" r="r" b="b"/>
                <a:pathLst>
                  <a:path w="22" h="55">
                    <a:moveTo>
                      <a:pt x="13" y="0"/>
                    </a:moveTo>
                    <a:cubicBezTo>
                      <a:pt x="22" y="13"/>
                      <a:pt x="19" y="49"/>
                      <a:pt x="8" y="55"/>
                    </a:cubicBezTo>
                    <a:cubicBezTo>
                      <a:pt x="0" y="44"/>
                      <a:pt x="3" y="6"/>
                      <a:pt x="13"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82" name="chenying0907 120">
                <a:extLst>
                  <a:ext uri="{FF2B5EF4-FFF2-40B4-BE49-F238E27FC236}">
                    <a16:creationId xmlns:a16="http://schemas.microsoft.com/office/drawing/2014/main" id="{3D35160B-0DBC-4A00-98EB-48106C38FEB3}"/>
                  </a:ext>
                </a:extLst>
              </p:cNvPr>
              <p:cNvSpPr>
                <a:spLocks/>
              </p:cNvSpPr>
              <p:nvPr/>
            </p:nvSpPr>
            <p:spPr bwMode="auto">
              <a:xfrm>
                <a:off x="6078538" y="2987676"/>
                <a:ext cx="77788" cy="50800"/>
              </a:xfrm>
              <a:custGeom>
                <a:avLst/>
                <a:gdLst>
                  <a:gd name="T0" fmla="*/ 16 w 36"/>
                  <a:gd name="T1" fmla="*/ 24 h 24"/>
                  <a:gd name="T2" fmla="*/ 1 w 36"/>
                  <a:gd name="T3" fmla="*/ 6 h 24"/>
                  <a:gd name="T4" fmla="*/ 2 w 36"/>
                  <a:gd name="T5" fmla="*/ 4 h 24"/>
                  <a:gd name="T6" fmla="*/ 29 w 36"/>
                  <a:gd name="T7" fmla="*/ 4 h 24"/>
                  <a:gd name="T8" fmla="*/ 25 w 36"/>
                  <a:gd name="T9" fmla="*/ 22 h 24"/>
                  <a:gd name="T10" fmla="*/ 16 w 36"/>
                  <a:gd name="T11" fmla="*/ 24 h 24"/>
                </a:gdLst>
                <a:ahLst/>
                <a:cxnLst>
                  <a:cxn ang="0">
                    <a:pos x="T0" y="T1"/>
                  </a:cxn>
                  <a:cxn ang="0">
                    <a:pos x="T2" y="T3"/>
                  </a:cxn>
                  <a:cxn ang="0">
                    <a:pos x="T4" y="T5"/>
                  </a:cxn>
                  <a:cxn ang="0">
                    <a:pos x="T6" y="T7"/>
                  </a:cxn>
                  <a:cxn ang="0">
                    <a:pos x="T8" y="T9"/>
                  </a:cxn>
                  <a:cxn ang="0">
                    <a:pos x="T10" y="T11"/>
                  </a:cxn>
                </a:cxnLst>
                <a:rect l="0" t="0" r="r" b="b"/>
                <a:pathLst>
                  <a:path w="36" h="24">
                    <a:moveTo>
                      <a:pt x="16" y="24"/>
                    </a:moveTo>
                    <a:cubicBezTo>
                      <a:pt x="9" y="24"/>
                      <a:pt x="0" y="12"/>
                      <a:pt x="1" y="6"/>
                    </a:cubicBezTo>
                    <a:cubicBezTo>
                      <a:pt x="1" y="5"/>
                      <a:pt x="2" y="5"/>
                      <a:pt x="2" y="4"/>
                    </a:cubicBezTo>
                    <a:cubicBezTo>
                      <a:pt x="6" y="0"/>
                      <a:pt x="25" y="0"/>
                      <a:pt x="29" y="4"/>
                    </a:cubicBezTo>
                    <a:cubicBezTo>
                      <a:pt x="36" y="10"/>
                      <a:pt x="35" y="17"/>
                      <a:pt x="25" y="22"/>
                    </a:cubicBezTo>
                    <a:cubicBezTo>
                      <a:pt x="22" y="23"/>
                      <a:pt x="18" y="23"/>
                      <a:pt x="16" y="24"/>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21" name="PA_组合 92">
              <a:extLst>
                <a:ext uri="{FF2B5EF4-FFF2-40B4-BE49-F238E27FC236}">
                  <a16:creationId xmlns:a16="http://schemas.microsoft.com/office/drawing/2014/main" id="{7855B0B6-E1C9-4575-B93A-437B00F9D881}"/>
                </a:ext>
              </a:extLst>
            </p:cNvPr>
            <p:cNvGrpSpPr/>
            <p:nvPr>
              <p:custDataLst>
                <p:tags r:id="rId15"/>
              </p:custDataLst>
            </p:nvPr>
          </p:nvGrpSpPr>
          <p:grpSpPr>
            <a:xfrm>
              <a:off x="13081306" y="10532935"/>
              <a:ext cx="2748125" cy="251496"/>
              <a:chOff x="3495676" y="5011738"/>
              <a:chExt cx="1665287" cy="152400"/>
            </a:xfrm>
            <a:grpFill/>
          </p:grpSpPr>
          <p:sp>
            <p:nvSpPr>
              <p:cNvPr id="62" name="chenying0907 80">
                <a:extLst>
                  <a:ext uri="{FF2B5EF4-FFF2-40B4-BE49-F238E27FC236}">
                    <a16:creationId xmlns:a16="http://schemas.microsoft.com/office/drawing/2014/main" id="{6DB1867F-9AA5-4F48-9A91-4E5F54E5DD59}"/>
                  </a:ext>
                </a:extLst>
              </p:cNvPr>
              <p:cNvSpPr>
                <a:spLocks/>
              </p:cNvSpPr>
              <p:nvPr/>
            </p:nvSpPr>
            <p:spPr bwMode="auto">
              <a:xfrm>
                <a:off x="4083051" y="5013326"/>
                <a:ext cx="147638" cy="141288"/>
              </a:xfrm>
              <a:custGeom>
                <a:avLst/>
                <a:gdLst>
                  <a:gd name="T0" fmla="*/ 50 w 69"/>
                  <a:gd name="T1" fmla="*/ 19 h 66"/>
                  <a:gd name="T2" fmla="*/ 33 w 69"/>
                  <a:gd name="T3" fmla="*/ 42 h 66"/>
                  <a:gd name="T4" fmla="*/ 17 w 69"/>
                  <a:gd name="T5" fmla="*/ 33 h 66"/>
                  <a:gd name="T6" fmla="*/ 16 w 69"/>
                  <a:gd name="T7" fmla="*/ 57 h 66"/>
                  <a:gd name="T8" fmla="*/ 9 w 69"/>
                  <a:gd name="T9" fmla="*/ 66 h 66"/>
                  <a:gd name="T10" fmla="*/ 1 w 69"/>
                  <a:gd name="T11" fmla="*/ 56 h 66"/>
                  <a:gd name="T12" fmla="*/ 10 w 69"/>
                  <a:gd name="T13" fmla="*/ 5 h 66"/>
                  <a:gd name="T14" fmla="*/ 17 w 69"/>
                  <a:gd name="T15" fmla="*/ 5 h 66"/>
                  <a:gd name="T16" fmla="*/ 32 w 69"/>
                  <a:gd name="T17" fmla="*/ 25 h 66"/>
                  <a:gd name="T18" fmla="*/ 54 w 69"/>
                  <a:gd name="T19" fmla="*/ 0 h 66"/>
                  <a:gd name="T20" fmla="*/ 60 w 69"/>
                  <a:gd name="T21" fmla="*/ 8 h 66"/>
                  <a:gd name="T22" fmla="*/ 66 w 69"/>
                  <a:gd name="T23" fmla="*/ 1 h 66"/>
                  <a:gd name="T24" fmla="*/ 69 w 69"/>
                  <a:gd name="T25" fmla="*/ 2 h 66"/>
                  <a:gd name="T26" fmla="*/ 62 w 69"/>
                  <a:gd name="T27" fmla="*/ 53 h 66"/>
                  <a:gd name="T28" fmla="*/ 55 w 69"/>
                  <a:gd name="T29" fmla="*/ 64 h 66"/>
                  <a:gd name="T30" fmla="*/ 52 w 69"/>
                  <a:gd name="T31" fmla="*/ 51 h 66"/>
                  <a:gd name="T32" fmla="*/ 52 w 69"/>
                  <a:gd name="T33" fmla="*/ 20 h 66"/>
                  <a:gd name="T34" fmla="*/ 50 w 69"/>
                  <a:gd name="T35" fmla="*/ 1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6">
                    <a:moveTo>
                      <a:pt x="50" y="19"/>
                    </a:moveTo>
                    <a:cubicBezTo>
                      <a:pt x="45" y="26"/>
                      <a:pt x="39" y="33"/>
                      <a:pt x="33" y="42"/>
                    </a:cubicBezTo>
                    <a:cubicBezTo>
                      <a:pt x="28" y="39"/>
                      <a:pt x="22" y="36"/>
                      <a:pt x="17" y="33"/>
                    </a:cubicBezTo>
                    <a:cubicBezTo>
                      <a:pt x="17" y="41"/>
                      <a:pt x="17" y="49"/>
                      <a:pt x="16" y="57"/>
                    </a:cubicBezTo>
                    <a:cubicBezTo>
                      <a:pt x="15" y="61"/>
                      <a:pt x="11" y="63"/>
                      <a:pt x="9" y="66"/>
                    </a:cubicBezTo>
                    <a:cubicBezTo>
                      <a:pt x="6" y="63"/>
                      <a:pt x="2" y="59"/>
                      <a:pt x="1" y="56"/>
                    </a:cubicBezTo>
                    <a:cubicBezTo>
                      <a:pt x="0" y="39"/>
                      <a:pt x="1" y="21"/>
                      <a:pt x="10" y="5"/>
                    </a:cubicBezTo>
                    <a:cubicBezTo>
                      <a:pt x="12" y="1"/>
                      <a:pt x="15" y="1"/>
                      <a:pt x="17" y="5"/>
                    </a:cubicBezTo>
                    <a:cubicBezTo>
                      <a:pt x="22" y="11"/>
                      <a:pt x="26" y="17"/>
                      <a:pt x="32" y="25"/>
                    </a:cubicBezTo>
                    <a:cubicBezTo>
                      <a:pt x="32" y="8"/>
                      <a:pt x="51" y="14"/>
                      <a:pt x="54" y="0"/>
                    </a:cubicBezTo>
                    <a:cubicBezTo>
                      <a:pt x="57" y="4"/>
                      <a:pt x="59" y="6"/>
                      <a:pt x="60" y="8"/>
                    </a:cubicBezTo>
                    <a:cubicBezTo>
                      <a:pt x="62" y="5"/>
                      <a:pt x="64" y="3"/>
                      <a:pt x="66" y="1"/>
                    </a:cubicBezTo>
                    <a:cubicBezTo>
                      <a:pt x="67" y="1"/>
                      <a:pt x="68" y="1"/>
                      <a:pt x="69" y="2"/>
                    </a:cubicBezTo>
                    <a:cubicBezTo>
                      <a:pt x="67" y="19"/>
                      <a:pt x="65" y="36"/>
                      <a:pt x="62" y="53"/>
                    </a:cubicBezTo>
                    <a:cubicBezTo>
                      <a:pt x="61" y="57"/>
                      <a:pt x="57" y="60"/>
                      <a:pt x="55" y="64"/>
                    </a:cubicBezTo>
                    <a:cubicBezTo>
                      <a:pt x="54" y="59"/>
                      <a:pt x="52" y="55"/>
                      <a:pt x="52" y="51"/>
                    </a:cubicBezTo>
                    <a:cubicBezTo>
                      <a:pt x="51" y="41"/>
                      <a:pt x="52" y="30"/>
                      <a:pt x="52" y="20"/>
                    </a:cubicBezTo>
                    <a:cubicBezTo>
                      <a:pt x="51" y="19"/>
                      <a:pt x="51" y="19"/>
                      <a:pt x="50" y="19"/>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63" name="chenying0907 81">
                <a:extLst>
                  <a:ext uri="{FF2B5EF4-FFF2-40B4-BE49-F238E27FC236}">
                    <a16:creationId xmlns:a16="http://schemas.microsoft.com/office/drawing/2014/main" id="{35416A34-0F94-4DE4-825C-6059FE7716C3}"/>
                  </a:ext>
                </a:extLst>
              </p:cNvPr>
              <p:cNvSpPr>
                <a:spLocks/>
              </p:cNvSpPr>
              <p:nvPr/>
            </p:nvSpPr>
            <p:spPr bwMode="auto">
              <a:xfrm>
                <a:off x="3559176" y="5011738"/>
                <a:ext cx="155575" cy="142875"/>
              </a:xfrm>
              <a:custGeom>
                <a:avLst/>
                <a:gdLst>
                  <a:gd name="T0" fmla="*/ 31 w 72"/>
                  <a:gd name="T1" fmla="*/ 25 h 67"/>
                  <a:gd name="T2" fmla="*/ 46 w 72"/>
                  <a:gd name="T3" fmla="*/ 11 h 67"/>
                  <a:gd name="T4" fmla="*/ 56 w 72"/>
                  <a:gd name="T5" fmla="*/ 2 h 67"/>
                  <a:gd name="T6" fmla="*/ 61 w 72"/>
                  <a:gd name="T7" fmla="*/ 8 h 67"/>
                  <a:gd name="T8" fmla="*/ 66 w 72"/>
                  <a:gd name="T9" fmla="*/ 1 h 67"/>
                  <a:gd name="T10" fmla="*/ 55 w 72"/>
                  <a:gd name="T11" fmla="*/ 66 h 67"/>
                  <a:gd name="T12" fmla="*/ 51 w 72"/>
                  <a:gd name="T13" fmla="*/ 43 h 67"/>
                  <a:gd name="T14" fmla="*/ 54 w 72"/>
                  <a:gd name="T15" fmla="*/ 21 h 67"/>
                  <a:gd name="T16" fmla="*/ 52 w 72"/>
                  <a:gd name="T17" fmla="*/ 19 h 67"/>
                  <a:gd name="T18" fmla="*/ 39 w 72"/>
                  <a:gd name="T19" fmla="*/ 35 h 67"/>
                  <a:gd name="T20" fmla="*/ 24 w 72"/>
                  <a:gd name="T21" fmla="*/ 38 h 67"/>
                  <a:gd name="T22" fmla="*/ 18 w 72"/>
                  <a:gd name="T23" fmla="*/ 34 h 67"/>
                  <a:gd name="T24" fmla="*/ 15 w 72"/>
                  <a:gd name="T25" fmla="*/ 60 h 67"/>
                  <a:gd name="T26" fmla="*/ 10 w 72"/>
                  <a:gd name="T27" fmla="*/ 67 h 67"/>
                  <a:gd name="T28" fmla="*/ 4 w 72"/>
                  <a:gd name="T29" fmla="*/ 62 h 67"/>
                  <a:gd name="T30" fmla="*/ 1 w 72"/>
                  <a:gd name="T31" fmla="*/ 45 h 67"/>
                  <a:gd name="T32" fmla="*/ 9 w 72"/>
                  <a:gd name="T33" fmla="*/ 8 h 67"/>
                  <a:gd name="T34" fmla="*/ 18 w 72"/>
                  <a:gd name="T35" fmla="*/ 7 h 67"/>
                  <a:gd name="T36" fmla="*/ 31 w 72"/>
                  <a:gd name="T37" fmla="*/ 2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2" h="67">
                    <a:moveTo>
                      <a:pt x="31" y="25"/>
                    </a:moveTo>
                    <a:cubicBezTo>
                      <a:pt x="35" y="18"/>
                      <a:pt x="36" y="10"/>
                      <a:pt x="46" y="11"/>
                    </a:cubicBezTo>
                    <a:cubicBezTo>
                      <a:pt x="49" y="12"/>
                      <a:pt x="53" y="6"/>
                      <a:pt x="56" y="2"/>
                    </a:cubicBezTo>
                    <a:cubicBezTo>
                      <a:pt x="58" y="5"/>
                      <a:pt x="59" y="6"/>
                      <a:pt x="61" y="8"/>
                    </a:cubicBezTo>
                    <a:cubicBezTo>
                      <a:pt x="63" y="6"/>
                      <a:pt x="64" y="4"/>
                      <a:pt x="66" y="1"/>
                    </a:cubicBezTo>
                    <a:cubicBezTo>
                      <a:pt x="72" y="11"/>
                      <a:pt x="63" y="59"/>
                      <a:pt x="55" y="66"/>
                    </a:cubicBezTo>
                    <a:cubicBezTo>
                      <a:pt x="53" y="57"/>
                      <a:pt x="52" y="50"/>
                      <a:pt x="51" y="43"/>
                    </a:cubicBezTo>
                    <a:cubicBezTo>
                      <a:pt x="51" y="35"/>
                      <a:pt x="53" y="28"/>
                      <a:pt x="54" y="21"/>
                    </a:cubicBezTo>
                    <a:cubicBezTo>
                      <a:pt x="53" y="20"/>
                      <a:pt x="52" y="20"/>
                      <a:pt x="52" y="19"/>
                    </a:cubicBezTo>
                    <a:cubicBezTo>
                      <a:pt x="47" y="24"/>
                      <a:pt x="42" y="29"/>
                      <a:pt x="39" y="35"/>
                    </a:cubicBezTo>
                    <a:cubicBezTo>
                      <a:pt x="35" y="44"/>
                      <a:pt x="31" y="43"/>
                      <a:pt x="24" y="38"/>
                    </a:cubicBezTo>
                    <a:cubicBezTo>
                      <a:pt x="22" y="36"/>
                      <a:pt x="20" y="35"/>
                      <a:pt x="18" y="34"/>
                    </a:cubicBezTo>
                    <a:cubicBezTo>
                      <a:pt x="17" y="43"/>
                      <a:pt x="17" y="52"/>
                      <a:pt x="15" y="60"/>
                    </a:cubicBezTo>
                    <a:cubicBezTo>
                      <a:pt x="15" y="63"/>
                      <a:pt x="12" y="66"/>
                      <a:pt x="10" y="67"/>
                    </a:cubicBezTo>
                    <a:cubicBezTo>
                      <a:pt x="8" y="67"/>
                      <a:pt x="4" y="64"/>
                      <a:pt x="4" y="62"/>
                    </a:cubicBezTo>
                    <a:cubicBezTo>
                      <a:pt x="2" y="57"/>
                      <a:pt x="0" y="51"/>
                      <a:pt x="1" y="45"/>
                    </a:cubicBezTo>
                    <a:cubicBezTo>
                      <a:pt x="3" y="33"/>
                      <a:pt x="7" y="21"/>
                      <a:pt x="9" y="8"/>
                    </a:cubicBezTo>
                    <a:cubicBezTo>
                      <a:pt x="11" y="0"/>
                      <a:pt x="15" y="3"/>
                      <a:pt x="18" y="7"/>
                    </a:cubicBezTo>
                    <a:cubicBezTo>
                      <a:pt x="23" y="12"/>
                      <a:pt x="26" y="18"/>
                      <a:pt x="31" y="25"/>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64" name="chenying0907 95">
                <a:extLst>
                  <a:ext uri="{FF2B5EF4-FFF2-40B4-BE49-F238E27FC236}">
                    <a16:creationId xmlns:a16="http://schemas.microsoft.com/office/drawing/2014/main" id="{B9247192-B5E1-4383-B2EB-91C5C2441464}"/>
                  </a:ext>
                </a:extLst>
              </p:cNvPr>
              <p:cNvSpPr>
                <a:spLocks noEditPoints="1"/>
              </p:cNvSpPr>
              <p:nvPr/>
            </p:nvSpPr>
            <p:spPr bwMode="auto">
              <a:xfrm>
                <a:off x="4559301" y="5037138"/>
                <a:ext cx="149225" cy="127000"/>
              </a:xfrm>
              <a:custGeom>
                <a:avLst/>
                <a:gdLst>
                  <a:gd name="T0" fmla="*/ 0 w 70"/>
                  <a:gd name="T1" fmla="*/ 57 h 59"/>
                  <a:gd name="T2" fmla="*/ 6 w 70"/>
                  <a:gd name="T3" fmla="*/ 45 h 59"/>
                  <a:gd name="T4" fmla="*/ 32 w 70"/>
                  <a:gd name="T5" fmla="*/ 10 h 59"/>
                  <a:gd name="T6" fmla="*/ 43 w 70"/>
                  <a:gd name="T7" fmla="*/ 0 h 59"/>
                  <a:gd name="T8" fmla="*/ 51 w 70"/>
                  <a:gd name="T9" fmla="*/ 5 h 59"/>
                  <a:gd name="T10" fmla="*/ 65 w 70"/>
                  <a:gd name="T11" fmla="*/ 37 h 59"/>
                  <a:gd name="T12" fmla="*/ 70 w 70"/>
                  <a:gd name="T13" fmla="*/ 55 h 59"/>
                  <a:gd name="T14" fmla="*/ 68 w 70"/>
                  <a:gd name="T15" fmla="*/ 56 h 59"/>
                  <a:gd name="T16" fmla="*/ 62 w 70"/>
                  <a:gd name="T17" fmla="*/ 51 h 59"/>
                  <a:gd name="T18" fmla="*/ 55 w 70"/>
                  <a:gd name="T19" fmla="*/ 57 h 59"/>
                  <a:gd name="T20" fmla="*/ 36 w 70"/>
                  <a:gd name="T21" fmla="*/ 46 h 59"/>
                  <a:gd name="T22" fmla="*/ 14 w 70"/>
                  <a:gd name="T23" fmla="*/ 54 h 59"/>
                  <a:gd name="T24" fmla="*/ 14 w 70"/>
                  <a:gd name="T25" fmla="*/ 51 h 59"/>
                  <a:gd name="T26" fmla="*/ 3 w 70"/>
                  <a:gd name="T27" fmla="*/ 59 h 59"/>
                  <a:gd name="T28" fmla="*/ 0 w 70"/>
                  <a:gd name="T29" fmla="*/ 57 h 59"/>
                  <a:gd name="T30" fmla="*/ 42 w 70"/>
                  <a:gd name="T31" fmla="*/ 17 h 59"/>
                  <a:gd name="T32" fmla="*/ 30 w 70"/>
                  <a:gd name="T33" fmla="*/ 33 h 59"/>
                  <a:gd name="T34" fmla="*/ 46 w 70"/>
                  <a:gd name="T35" fmla="*/ 36 h 59"/>
                  <a:gd name="T36" fmla="*/ 42 w 70"/>
                  <a:gd name="T37"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59">
                    <a:moveTo>
                      <a:pt x="0" y="57"/>
                    </a:moveTo>
                    <a:cubicBezTo>
                      <a:pt x="2" y="53"/>
                      <a:pt x="3" y="48"/>
                      <a:pt x="6" y="45"/>
                    </a:cubicBezTo>
                    <a:cubicBezTo>
                      <a:pt x="14" y="33"/>
                      <a:pt x="23" y="21"/>
                      <a:pt x="32" y="10"/>
                    </a:cubicBezTo>
                    <a:cubicBezTo>
                      <a:pt x="35" y="6"/>
                      <a:pt x="39" y="3"/>
                      <a:pt x="43" y="0"/>
                    </a:cubicBezTo>
                    <a:cubicBezTo>
                      <a:pt x="45" y="0"/>
                      <a:pt x="50" y="3"/>
                      <a:pt x="51" y="5"/>
                    </a:cubicBezTo>
                    <a:cubicBezTo>
                      <a:pt x="56" y="16"/>
                      <a:pt x="61" y="26"/>
                      <a:pt x="65" y="37"/>
                    </a:cubicBezTo>
                    <a:cubicBezTo>
                      <a:pt x="67" y="43"/>
                      <a:pt x="68" y="49"/>
                      <a:pt x="70" y="55"/>
                    </a:cubicBezTo>
                    <a:cubicBezTo>
                      <a:pt x="69" y="55"/>
                      <a:pt x="69" y="56"/>
                      <a:pt x="68" y="56"/>
                    </a:cubicBezTo>
                    <a:cubicBezTo>
                      <a:pt x="66" y="54"/>
                      <a:pt x="64" y="53"/>
                      <a:pt x="62" y="51"/>
                    </a:cubicBezTo>
                    <a:cubicBezTo>
                      <a:pt x="60" y="53"/>
                      <a:pt x="58" y="54"/>
                      <a:pt x="55" y="57"/>
                    </a:cubicBezTo>
                    <a:cubicBezTo>
                      <a:pt x="52" y="46"/>
                      <a:pt x="46" y="42"/>
                      <a:pt x="36" y="46"/>
                    </a:cubicBezTo>
                    <a:cubicBezTo>
                      <a:pt x="29" y="49"/>
                      <a:pt x="21" y="51"/>
                      <a:pt x="14" y="54"/>
                    </a:cubicBezTo>
                    <a:cubicBezTo>
                      <a:pt x="14" y="55"/>
                      <a:pt x="14" y="53"/>
                      <a:pt x="14" y="51"/>
                    </a:cubicBezTo>
                    <a:cubicBezTo>
                      <a:pt x="10" y="53"/>
                      <a:pt x="6" y="56"/>
                      <a:pt x="3" y="59"/>
                    </a:cubicBezTo>
                    <a:cubicBezTo>
                      <a:pt x="2" y="58"/>
                      <a:pt x="1" y="58"/>
                      <a:pt x="0" y="57"/>
                    </a:cubicBezTo>
                    <a:close/>
                    <a:moveTo>
                      <a:pt x="42" y="17"/>
                    </a:moveTo>
                    <a:cubicBezTo>
                      <a:pt x="38" y="23"/>
                      <a:pt x="34" y="27"/>
                      <a:pt x="30" y="33"/>
                    </a:cubicBezTo>
                    <a:cubicBezTo>
                      <a:pt x="37" y="34"/>
                      <a:pt x="41" y="35"/>
                      <a:pt x="46" y="36"/>
                    </a:cubicBezTo>
                    <a:cubicBezTo>
                      <a:pt x="45" y="29"/>
                      <a:pt x="44" y="24"/>
                      <a:pt x="42" y="17"/>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65" name="chenying0907 100">
                <a:extLst>
                  <a:ext uri="{FF2B5EF4-FFF2-40B4-BE49-F238E27FC236}">
                    <a16:creationId xmlns:a16="http://schemas.microsoft.com/office/drawing/2014/main" id="{0476DCD8-4310-41E6-BB84-7D73B5B778AB}"/>
                  </a:ext>
                </a:extLst>
              </p:cNvPr>
              <p:cNvSpPr>
                <a:spLocks/>
              </p:cNvSpPr>
              <p:nvPr/>
            </p:nvSpPr>
            <p:spPr bwMode="auto">
              <a:xfrm>
                <a:off x="5046663" y="5043488"/>
                <a:ext cx="114300" cy="115888"/>
              </a:xfrm>
              <a:custGeom>
                <a:avLst/>
                <a:gdLst>
                  <a:gd name="T0" fmla="*/ 17 w 53"/>
                  <a:gd name="T1" fmla="*/ 27 h 54"/>
                  <a:gd name="T2" fmla="*/ 9 w 53"/>
                  <a:gd name="T3" fmla="*/ 54 h 54"/>
                  <a:gd name="T4" fmla="*/ 1 w 53"/>
                  <a:gd name="T5" fmla="*/ 30 h 54"/>
                  <a:gd name="T6" fmla="*/ 6 w 53"/>
                  <a:gd name="T7" fmla="*/ 8 h 54"/>
                  <a:gd name="T8" fmla="*/ 21 w 53"/>
                  <a:gd name="T9" fmla="*/ 6 h 54"/>
                  <a:gd name="T10" fmla="*/ 38 w 53"/>
                  <a:gd name="T11" fmla="*/ 25 h 54"/>
                  <a:gd name="T12" fmla="*/ 38 w 53"/>
                  <a:gd name="T13" fmla="*/ 1 h 54"/>
                  <a:gd name="T14" fmla="*/ 41 w 53"/>
                  <a:gd name="T15" fmla="*/ 0 h 54"/>
                  <a:gd name="T16" fmla="*/ 46 w 53"/>
                  <a:gd name="T17" fmla="*/ 10 h 54"/>
                  <a:gd name="T18" fmla="*/ 49 w 53"/>
                  <a:gd name="T19" fmla="*/ 1 h 54"/>
                  <a:gd name="T20" fmla="*/ 51 w 53"/>
                  <a:gd name="T21" fmla="*/ 1 h 54"/>
                  <a:gd name="T22" fmla="*/ 53 w 53"/>
                  <a:gd name="T23" fmla="*/ 7 h 54"/>
                  <a:gd name="T24" fmla="*/ 52 w 53"/>
                  <a:gd name="T25" fmla="*/ 37 h 54"/>
                  <a:gd name="T26" fmla="*/ 41 w 53"/>
                  <a:gd name="T27" fmla="*/ 49 h 54"/>
                  <a:gd name="T28" fmla="*/ 17 w 53"/>
                  <a:gd name="T29"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54">
                    <a:moveTo>
                      <a:pt x="17" y="27"/>
                    </a:moveTo>
                    <a:cubicBezTo>
                      <a:pt x="14" y="36"/>
                      <a:pt x="12" y="44"/>
                      <a:pt x="9" y="54"/>
                    </a:cubicBezTo>
                    <a:cubicBezTo>
                      <a:pt x="0" y="46"/>
                      <a:pt x="0" y="38"/>
                      <a:pt x="1" y="30"/>
                    </a:cubicBezTo>
                    <a:cubicBezTo>
                      <a:pt x="2" y="23"/>
                      <a:pt x="4" y="15"/>
                      <a:pt x="6" y="8"/>
                    </a:cubicBezTo>
                    <a:cubicBezTo>
                      <a:pt x="7" y="2"/>
                      <a:pt x="16" y="1"/>
                      <a:pt x="21" y="6"/>
                    </a:cubicBezTo>
                    <a:cubicBezTo>
                      <a:pt x="27" y="11"/>
                      <a:pt x="32" y="17"/>
                      <a:pt x="38" y="25"/>
                    </a:cubicBezTo>
                    <a:cubicBezTo>
                      <a:pt x="38" y="16"/>
                      <a:pt x="38" y="8"/>
                      <a:pt x="38" y="1"/>
                    </a:cubicBezTo>
                    <a:cubicBezTo>
                      <a:pt x="39" y="1"/>
                      <a:pt x="40" y="1"/>
                      <a:pt x="41" y="0"/>
                    </a:cubicBezTo>
                    <a:cubicBezTo>
                      <a:pt x="42" y="4"/>
                      <a:pt x="44" y="7"/>
                      <a:pt x="46" y="10"/>
                    </a:cubicBezTo>
                    <a:cubicBezTo>
                      <a:pt x="47" y="7"/>
                      <a:pt x="48" y="4"/>
                      <a:pt x="49" y="1"/>
                    </a:cubicBezTo>
                    <a:cubicBezTo>
                      <a:pt x="50" y="1"/>
                      <a:pt x="51" y="1"/>
                      <a:pt x="51" y="1"/>
                    </a:cubicBezTo>
                    <a:cubicBezTo>
                      <a:pt x="52" y="3"/>
                      <a:pt x="53" y="5"/>
                      <a:pt x="53" y="7"/>
                    </a:cubicBezTo>
                    <a:cubicBezTo>
                      <a:pt x="53" y="17"/>
                      <a:pt x="52" y="27"/>
                      <a:pt x="52" y="37"/>
                    </a:cubicBezTo>
                    <a:cubicBezTo>
                      <a:pt x="52" y="46"/>
                      <a:pt x="45" y="46"/>
                      <a:pt x="41" y="49"/>
                    </a:cubicBezTo>
                    <a:cubicBezTo>
                      <a:pt x="33" y="41"/>
                      <a:pt x="25" y="35"/>
                      <a:pt x="17" y="27"/>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66" name="chenying0907 101">
                <a:extLst>
                  <a:ext uri="{FF2B5EF4-FFF2-40B4-BE49-F238E27FC236}">
                    <a16:creationId xmlns:a16="http://schemas.microsoft.com/office/drawing/2014/main" id="{9F05107C-1139-4C18-B68C-CE8F84C33B4B}"/>
                  </a:ext>
                </a:extLst>
              </p:cNvPr>
              <p:cNvSpPr>
                <a:spLocks/>
              </p:cNvSpPr>
              <p:nvPr/>
            </p:nvSpPr>
            <p:spPr bwMode="auto">
              <a:xfrm>
                <a:off x="4349751" y="5043488"/>
                <a:ext cx="115888" cy="111125"/>
              </a:xfrm>
              <a:custGeom>
                <a:avLst/>
                <a:gdLst>
                  <a:gd name="T0" fmla="*/ 42 w 54"/>
                  <a:gd name="T1" fmla="*/ 0 h 52"/>
                  <a:gd name="T2" fmla="*/ 46 w 54"/>
                  <a:gd name="T3" fmla="*/ 11 h 52"/>
                  <a:gd name="T4" fmla="*/ 50 w 54"/>
                  <a:gd name="T5" fmla="*/ 1 h 52"/>
                  <a:gd name="T6" fmla="*/ 53 w 54"/>
                  <a:gd name="T7" fmla="*/ 1 h 52"/>
                  <a:gd name="T8" fmla="*/ 54 w 54"/>
                  <a:gd name="T9" fmla="*/ 13 h 52"/>
                  <a:gd name="T10" fmla="*/ 53 w 54"/>
                  <a:gd name="T11" fmla="*/ 37 h 52"/>
                  <a:gd name="T12" fmla="*/ 43 w 54"/>
                  <a:gd name="T13" fmla="*/ 48 h 52"/>
                  <a:gd name="T14" fmla="*/ 36 w 54"/>
                  <a:gd name="T15" fmla="*/ 43 h 52"/>
                  <a:gd name="T16" fmla="*/ 18 w 54"/>
                  <a:gd name="T17" fmla="*/ 27 h 52"/>
                  <a:gd name="T18" fmla="*/ 10 w 54"/>
                  <a:gd name="T19" fmla="*/ 52 h 52"/>
                  <a:gd name="T20" fmla="*/ 7 w 54"/>
                  <a:gd name="T21" fmla="*/ 52 h 52"/>
                  <a:gd name="T22" fmla="*/ 3 w 54"/>
                  <a:gd name="T23" fmla="*/ 24 h 52"/>
                  <a:gd name="T24" fmla="*/ 6 w 54"/>
                  <a:gd name="T25" fmla="*/ 11 h 52"/>
                  <a:gd name="T26" fmla="*/ 10 w 54"/>
                  <a:gd name="T27" fmla="*/ 4 h 52"/>
                  <a:gd name="T28" fmla="*/ 22 w 54"/>
                  <a:gd name="T29" fmla="*/ 6 h 52"/>
                  <a:gd name="T30" fmla="*/ 41 w 54"/>
                  <a:gd name="T31" fmla="*/ 27 h 52"/>
                  <a:gd name="T32" fmla="*/ 39 w 54"/>
                  <a:gd name="T33" fmla="*/ 1 h 52"/>
                  <a:gd name="T34" fmla="*/ 42 w 54"/>
                  <a:gd name="T3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52">
                    <a:moveTo>
                      <a:pt x="42" y="0"/>
                    </a:moveTo>
                    <a:cubicBezTo>
                      <a:pt x="43" y="4"/>
                      <a:pt x="45" y="7"/>
                      <a:pt x="46" y="11"/>
                    </a:cubicBezTo>
                    <a:cubicBezTo>
                      <a:pt x="47" y="8"/>
                      <a:pt x="49" y="4"/>
                      <a:pt x="50" y="1"/>
                    </a:cubicBezTo>
                    <a:cubicBezTo>
                      <a:pt x="51" y="1"/>
                      <a:pt x="52" y="1"/>
                      <a:pt x="53" y="1"/>
                    </a:cubicBezTo>
                    <a:cubicBezTo>
                      <a:pt x="53" y="5"/>
                      <a:pt x="54" y="9"/>
                      <a:pt x="54" y="13"/>
                    </a:cubicBezTo>
                    <a:cubicBezTo>
                      <a:pt x="54" y="21"/>
                      <a:pt x="53" y="29"/>
                      <a:pt x="53" y="37"/>
                    </a:cubicBezTo>
                    <a:cubicBezTo>
                      <a:pt x="54" y="45"/>
                      <a:pt x="47" y="46"/>
                      <a:pt x="43" y="48"/>
                    </a:cubicBezTo>
                    <a:cubicBezTo>
                      <a:pt x="42" y="49"/>
                      <a:pt x="38" y="45"/>
                      <a:pt x="36" y="43"/>
                    </a:cubicBezTo>
                    <a:cubicBezTo>
                      <a:pt x="30" y="38"/>
                      <a:pt x="24" y="33"/>
                      <a:pt x="18" y="27"/>
                    </a:cubicBezTo>
                    <a:cubicBezTo>
                      <a:pt x="15" y="36"/>
                      <a:pt x="13" y="44"/>
                      <a:pt x="10" y="52"/>
                    </a:cubicBezTo>
                    <a:cubicBezTo>
                      <a:pt x="9" y="52"/>
                      <a:pt x="8" y="52"/>
                      <a:pt x="7" y="52"/>
                    </a:cubicBezTo>
                    <a:cubicBezTo>
                      <a:pt x="0" y="43"/>
                      <a:pt x="1" y="34"/>
                      <a:pt x="3" y="24"/>
                    </a:cubicBezTo>
                    <a:cubicBezTo>
                      <a:pt x="4" y="20"/>
                      <a:pt x="4" y="15"/>
                      <a:pt x="6" y="11"/>
                    </a:cubicBezTo>
                    <a:cubicBezTo>
                      <a:pt x="7" y="8"/>
                      <a:pt x="8" y="4"/>
                      <a:pt x="10" y="4"/>
                    </a:cubicBezTo>
                    <a:cubicBezTo>
                      <a:pt x="14" y="3"/>
                      <a:pt x="19" y="4"/>
                      <a:pt x="22" y="6"/>
                    </a:cubicBezTo>
                    <a:cubicBezTo>
                      <a:pt x="28" y="12"/>
                      <a:pt x="34" y="19"/>
                      <a:pt x="41" y="27"/>
                    </a:cubicBezTo>
                    <a:cubicBezTo>
                      <a:pt x="40" y="17"/>
                      <a:pt x="39" y="9"/>
                      <a:pt x="39" y="1"/>
                    </a:cubicBezTo>
                    <a:cubicBezTo>
                      <a:pt x="40" y="1"/>
                      <a:pt x="41" y="0"/>
                      <a:pt x="42"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67" name="chenying0907 102">
                <a:extLst>
                  <a:ext uri="{FF2B5EF4-FFF2-40B4-BE49-F238E27FC236}">
                    <a16:creationId xmlns:a16="http://schemas.microsoft.com/office/drawing/2014/main" id="{E24C6547-28A3-44D8-9C96-5C3A378C38A4}"/>
                  </a:ext>
                </a:extLst>
              </p:cNvPr>
              <p:cNvSpPr>
                <a:spLocks noEditPoints="1"/>
              </p:cNvSpPr>
              <p:nvPr/>
            </p:nvSpPr>
            <p:spPr bwMode="auto">
              <a:xfrm>
                <a:off x="4913313" y="5027613"/>
                <a:ext cx="131763" cy="120650"/>
              </a:xfrm>
              <a:custGeom>
                <a:avLst/>
                <a:gdLst>
                  <a:gd name="T0" fmla="*/ 22 w 61"/>
                  <a:gd name="T1" fmla="*/ 55 h 56"/>
                  <a:gd name="T2" fmla="*/ 5 w 61"/>
                  <a:gd name="T3" fmla="*/ 45 h 56"/>
                  <a:gd name="T4" fmla="*/ 8 w 61"/>
                  <a:gd name="T5" fmla="*/ 16 h 56"/>
                  <a:gd name="T6" fmla="*/ 52 w 61"/>
                  <a:gd name="T7" fmla="*/ 22 h 56"/>
                  <a:gd name="T8" fmla="*/ 57 w 61"/>
                  <a:gd name="T9" fmla="*/ 28 h 56"/>
                  <a:gd name="T10" fmla="*/ 55 w 61"/>
                  <a:gd name="T11" fmla="*/ 44 h 56"/>
                  <a:gd name="T12" fmla="*/ 22 w 61"/>
                  <a:gd name="T13" fmla="*/ 55 h 56"/>
                  <a:gd name="T14" fmla="*/ 44 w 61"/>
                  <a:gd name="T15" fmla="*/ 42 h 56"/>
                  <a:gd name="T16" fmla="*/ 32 w 61"/>
                  <a:gd name="T17" fmla="*/ 20 h 56"/>
                  <a:gd name="T18" fmla="*/ 22 w 61"/>
                  <a:gd name="T19" fmla="*/ 26 h 56"/>
                  <a:gd name="T20" fmla="*/ 44 w 61"/>
                  <a:gd name="T21"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56">
                    <a:moveTo>
                      <a:pt x="22" y="55"/>
                    </a:moveTo>
                    <a:cubicBezTo>
                      <a:pt x="14" y="56"/>
                      <a:pt x="8" y="53"/>
                      <a:pt x="5" y="45"/>
                    </a:cubicBezTo>
                    <a:cubicBezTo>
                      <a:pt x="2" y="36"/>
                      <a:pt x="0" y="25"/>
                      <a:pt x="8" y="16"/>
                    </a:cubicBezTo>
                    <a:cubicBezTo>
                      <a:pt x="24" y="0"/>
                      <a:pt x="39" y="2"/>
                      <a:pt x="52" y="22"/>
                    </a:cubicBezTo>
                    <a:cubicBezTo>
                      <a:pt x="53" y="24"/>
                      <a:pt x="55" y="26"/>
                      <a:pt x="57" y="28"/>
                    </a:cubicBezTo>
                    <a:cubicBezTo>
                      <a:pt x="61" y="34"/>
                      <a:pt x="60" y="39"/>
                      <a:pt x="55" y="44"/>
                    </a:cubicBezTo>
                    <a:cubicBezTo>
                      <a:pt x="45" y="52"/>
                      <a:pt x="34" y="55"/>
                      <a:pt x="22" y="55"/>
                    </a:cubicBezTo>
                    <a:close/>
                    <a:moveTo>
                      <a:pt x="44" y="42"/>
                    </a:moveTo>
                    <a:cubicBezTo>
                      <a:pt x="46" y="27"/>
                      <a:pt x="43" y="21"/>
                      <a:pt x="32" y="20"/>
                    </a:cubicBezTo>
                    <a:cubicBezTo>
                      <a:pt x="28" y="20"/>
                      <a:pt x="23" y="23"/>
                      <a:pt x="22" y="26"/>
                    </a:cubicBezTo>
                    <a:cubicBezTo>
                      <a:pt x="19" y="35"/>
                      <a:pt x="26" y="39"/>
                      <a:pt x="44" y="42"/>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68" name="chenying0907 105">
                <a:extLst>
                  <a:ext uri="{FF2B5EF4-FFF2-40B4-BE49-F238E27FC236}">
                    <a16:creationId xmlns:a16="http://schemas.microsoft.com/office/drawing/2014/main" id="{2AC43ED0-C715-46B5-87CF-23127698F4A9}"/>
                  </a:ext>
                </a:extLst>
              </p:cNvPr>
              <p:cNvSpPr>
                <a:spLocks/>
              </p:cNvSpPr>
              <p:nvPr/>
            </p:nvSpPr>
            <p:spPr bwMode="auto">
              <a:xfrm>
                <a:off x="3975101" y="5024438"/>
                <a:ext cx="104775" cy="127000"/>
              </a:xfrm>
              <a:custGeom>
                <a:avLst/>
                <a:gdLst>
                  <a:gd name="T0" fmla="*/ 46 w 49"/>
                  <a:gd name="T1" fmla="*/ 26 h 59"/>
                  <a:gd name="T2" fmla="*/ 28 w 49"/>
                  <a:gd name="T3" fmla="*/ 32 h 59"/>
                  <a:gd name="T4" fmla="*/ 20 w 49"/>
                  <a:gd name="T5" fmla="*/ 39 h 59"/>
                  <a:gd name="T6" fmla="*/ 29 w 49"/>
                  <a:gd name="T7" fmla="*/ 42 h 59"/>
                  <a:gd name="T8" fmla="*/ 49 w 49"/>
                  <a:gd name="T9" fmla="*/ 50 h 59"/>
                  <a:gd name="T10" fmla="*/ 0 w 49"/>
                  <a:gd name="T11" fmla="*/ 58 h 59"/>
                  <a:gd name="T12" fmla="*/ 4 w 49"/>
                  <a:gd name="T13" fmla="*/ 25 h 59"/>
                  <a:gd name="T14" fmla="*/ 7 w 49"/>
                  <a:gd name="T15" fmla="*/ 7 h 59"/>
                  <a:gd name="T16" fmla="*/ 9 w 49"/>
                  <a:gd name="T17" fmla="*/ 3 h 59"/>
                  <a:gd name="T18" fmla="*/ 39 w 49"/>
                  <a:gd name="T19" fmla="*/ 0 h 59"/>
                  <a:gd name="T20" fmla="*/ 43 w 49"/>
                  <a:gd name="T21" fmla="*/ 4 h 59"/>
                  <a:gd name="T22" fmla="*/ 38 w 49"/>
                  <a:gd name="T23" fmla="*/ 8 h 59"/>
                  <a:gd name="T24" fmla="*/ 27 w 49"/>
                  <a:gd name="T25" fmla="*/ 9 h 59"/>
                  <a:gd name="T26" fmla="*/ 20 w 49"/>
                  <a:gd name="T27" fmla="*/ 16 h 59"/>
                  <a:gd name="T28" fmla="*/ 27 w 49"/>
                  <a:gd name="T29" fmla="*/ 23 h 59"/>
                  <a:gd name="T30" fmla="*/ 45 w 49"/>
                  <a:gd name="T31" fmla="*/ 23 h 59"/>
                  <a:gd name="T32" fmla="*/ 46 w 49"/>
                  <a:gd name="T33" fmla="*/ 2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9">
                    <a:moveTo>
                      <a:pt x="46" y="26"/>
                    </a:moveTo>
                    <a:cubicBezTo>
                      <a:pt x="40" y="28"/>
                      <a:pt x="34" y="29"/>
                      <a:pt x="28" y="32"/>
                    </a:cubicBezTo>
                    <a:cubicBezTo>
                      <a:pt x="25" y="33"/>
                      <a:pt x="23" y="37"/>
                      <a:pt x="20" y="39"/>
                    </a:cubicBezTo>
                    <a:cubicBezTo>
                      <a:pt x="23" y="40"/>
                      <a:pt x="27" y="42"/>
                      <a:pt x="29" y="42"/>
                    </a:cubicBezTo>
                    <a:cubicBezTo>
                      <a:pt x="37" y="40"/>
                      <a:pt x="45" y="39"/>
                      <a:pt x="49" y="50"/>
                    </a:cubicBezTo>
                    <a:cubicBezTo>
                      <a:pt x="34" y="59"/>
                      <a:pt x="17" y="57"/>
                      <a:pt x="0" y="58"/>
                    </a:cubicBezTo>
                    <a:cubicBezTo>
                      <a:pt x="11" y="48"/>
                      <a:pt x="3" y="36"/>
                      <a:pt x="4" y="25"/>
                    </a:cubicBezTo>
                    <a:cubicBezTo>
                      <a:pt x="5" y="19"/>
                      <a:pt x="6" y="13"/>
                      <a:pt x="7" y="7"/>
                    </a:cubicBezTo>
                    <a:cubicBezTo>
                      <a:pt x="7" y="5"/>
                      <a:pt x="8" y="3"/>
                      <a:pt x="9" y="3"/>
                    </a:cubicBezTo>
                    <a:cubicBezTo>
                      <a:pt x="19" y="1"/>
                      <a:pt x="29" y="0"/>
                      <a:pt x="39" y="0"/>
                    </a:cubicBezTo>
                    <a:cubicBezTo>
                      <a:pt x="40" y="0"/>
                      <a:pt x="42" y="2"/>
                      <a:pt x="43" y="4"/>
                    </a:cubicBezTo>
                    <a:cubicBezTo>
                      <a:pt x="41" y="5"/>
                      <a:pt x="40" y="7"/>
                      <a:pt x="38" y="8"/>
                    </a:cubicBezTo>
                    <a:cubicBezTo>
                      <a:pt x="34" y="9"/>
                      <a:pt x="30" y="8"/>
                      <a:pt x="27" y="9"/>
                    </a:cubicBezTo>
                    <a:cubicBezTo>
                      <a:pt x="24" y="10"/>
                      <a:pt x="21" y="13"/>
                      <a:pt x="20" y="16"/>
                    </a:cubicBezTo>
                    <a:cubicBezTo>
                      <a:pt x="19" y="21"/>
                      <a:pt x="23" y="23"/>
                      <a:pt x="27" y="23"/>
                    </a:cubicBezTo>
                    <a:cubicBezTo>
                      <a:pt x="33" y="23"/>
                      <a:pt x="39" y="23"/>
                      <a:pt x="45" y="23"/>
                    </a:cubicBezTo>
                    <a:cubicBezTo>
                      <a:pt x="45" y="24"/>
                      <a:pt x="46" y="25"/>
                      <a:pt x="46" y="26"/>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69" name="chenying0907 107">
                <a:extLst>
                  <a:ext uri="{FF2B5EF4-FFF2-40B4-BE49-F238E27FC236}">
                    <a16:creationId xmlns:a16="http://schemas.microsoft.com/office/drawing/2014/main" id="{EF581EB1-0215-411B-A83A-C97343737CAA}"/>
                  </a:ext>
                </a:extLst>
              </p:cNvPr>
              <p:cNvSpPr>
                <a:spLocks/>
              </p:cNvSpPr>
              <p:nvPr/>
            </p:nvSpPr>
            <p:spPr bwMode="auto">
              <a:xfrm>
                <a:off x="4240213" y="5024438"/>
                <a:ext cx="104775" cy="127000"/>
              </a:xfrm>
              <a:custGeom>
                <a:avLst/>
                <a:gdLst>
                  <a:gd name="T0" fmla="*/ 46 w 49"/>
                  <a:gd name="T1" fmla="*/ 26 h 59"/>
                  <a:gd name="T2" fmla="*/ 27 w 49"/>
                  <a:gd name="T3" fmla="*/ 32 h 59"/>
                  <a:gd name="T4" fmla="*/ 20 w 49"/>
                  <a:gd name="T5" fmla="*/ 38 h 59"/>
                  <a:gd name="T6" fmla="*/ 29 w 49"/>
                  <a:gd name="T7" fmla="*/ 42 h 59"/>
                  <a:gd name="T8" fmla="*/ 49 w 49"/>
                  <a:gd name="T9" fmla="*/ 50 h 59"/>
                  <a:gd name="T10" fmla="*/ 0 w 49"/>
                  <a:gd name="T11" fmla="*/ 59 h 59"/>
                  <a:gd name="T12" fmla="*/ 4 w 49"/>
                  <a:gd name="T13" fmla="*/ 24 h 59"/>
                  <a:gd name="T14" fmla="*/ 7 w 49"/>
                  <a:gd name="T15" fmla="*/ 7 h 59"/>
                  <a:gd name="T16" fmla="*/ 10 w 49"/>
                  <a:gd name="T17" fmla="*/ 3 h 59"/>
                  <a:gd name="T18" fmla="*/ 38 w 49"/>
                  <a:gd name="T19" fmla="*/ 0 h 59"/>
                  <a:gd name="T20" fmla="*/ 43 w 49"/>
                  <a:gd name="T21" fmla="*/ 4 h 59"/>
                  <a:gd name="T22" fmla="*/ 38 w 49"/>
                  <a:gd name="T23" fmla="*/ 8 h 59"/>
                  <a:gd name="T24" fmla="*/ 28 w 49"/>
                  <a:gd name="T25" fmla="*/ 9 h 59"/>
                  <a:gd name="T26" fmla="*/ 20 w 49"/>
                  <a:gd name="T27" fmla="*/ 17 h 59"/>
                  <a:gd name="T28" fmla="*/ 28 w 49"/>
                  <a:gd name="T29" fmla="*/ 23 h 59"/>
                  <a:gd name="T30" fmla="*/ 45 w 49"/>
                  <a:gd name="T31" fmla="*/ 23 h 59"/>
                  <a:gd name="T32" fmla="*/ 46 w 49"/>
                  <a:gd name="T33" fmla="*/ 2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9">
                    <a:moveTo>
                      <a:pt x="46" y="26"/>
                    </a:moveTo>
                    <a:cubicBezTo>
                      <a:pt x="40" y="28"/>
                      <a:pt x="33" y="30"/>
                      <a:pt x="27" y="32"/>
                    </a:cubicBezTo>
                    <a:cubicBezTo>
                      <a:pt x="24" y="33"/>
                      <a:pt x="22" y="36"/>
                      <a:pt x="20" y="38"/>
                    </a:cubicBezTo>
                    <a:cubicBezTo>
                      <a:pt x="23" y="40"/>
                      <a:pt x="26" y="42"/>
                      <a:pt x="29" y="42"/>
                    </a:cubicBezTo>
                    <a:cubicBezTo>
                      <a:pt x="37" y="41"/>
                      <a:pt x="45" y="38"/>
                      <a:pt x="49" y="50"/>
                    </a:cubicBezTo>
                    <a:cubicBezTo>
                      <a:pt x="34" y="59"/>
                      <a:pt x="17" y="56"/>
                      <a:pt x="0" y="59"/>
                    </a:cubicBezTo>
                    <a:cubicBezTo>
                      <a:pt x="10" y="48"/>
                      <a:pt x="4" y="35"/>
                      <a:pt x="4" y="24"/>
                    </a:cubicBezTo>
                    <a:cubicBezTo>
                      <a:pt x="5" y="18"/>
                      <a:pt x="6" y="12"/>
                      <a:pt x="7" y="7"/>
                    </a:cubicBezTo>
                    <a:cubicBezTo>
                      <a:pt x="7" y="5"/>
                      <a:pt x="8" y="3"/>
                      <a:pt x="10" y="3"/>
                    </a:cubicBezTo>
                    <a:cubicBezTo>
                      <a:pt x="19" y="1"/>
                      <a:pt x="28" y="0"/>
                      <a:pt x="38" y="0"/>
                    </a:cubicBezTo>
                    <a:cubicBezTo>
                      <a:pt x="39" y="0"/>
                      <a:pt x="41" y="3"/>
                      <a:pt x="43" y="4"/>
                    </a:cubicBezTo>
                    <a:cubicBezTo>
                      <a:pt x="41" y="5"/>
                      <a:pt x="40" y="7"/>
                      <a:pt x="38" y="8"/>
                    </a:cubicBezTo>
                    <a:cubicBezTo>
                      <a:pt x="34" y="9"/>
                      <a:pt x="31" y="9"/>
                      <a:pt x="28" y="9"/>
                    </a:cubicBezTo>
                    <a:cubicBezTo>
                      <a:pt x="22" y="8"/>
                      <a:pt x="20" y="11"/>
                      <a:pt x="20" y="17"/>
                    </a:cubicBezTo>
                    <a:cubicBezTo>
                      <a:pt x="20" y="22"/>
                      <a:pt x="23" y="23"/>
                      <a:pt x="28" y="23"/>
                    </a:cubicBezTo>
                    <a:cubicBezTo>
                      <a:pt x="34" y="23"/>
                      <a:pt x="39" y="23"/>
                      <a:pt x="45" y="23"/>
                    </a:cubicBezTo>
                    <a:cubicBezTo>
                      <a:pt x="45" y="24"/>
                      <a:pt x="46" y="25"/>
                      <a:pt x="46" y="26"/>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70" name="chenying0907 108">
                <a:extLst>
                  <a:ext uri="{FF2B5EF4-FFF2-40B4-BE49-F238E27FC236}">
                    <a16:creationId xmlns:a16="http://schemas.microsoft.com/office/drawing/2014/main" id="{09741ADF-C3A7-4420-90C0-7B2EBB97CCF5}"/>
                  </a:ext>
                </a:extLst>
              </p:cNvPr>
              <p:cNvSpPr>
                <a:spLocks/>
              </p:cNvSpPr>
              <p:nvPr/>
            </p:nvSpPr>
            <p:spPr bwMode="auto">
              <a:xfrm>
                <a:off x="4483101" y="5019676"/>
                <a:ext cx="125413" cy="134938"/>
              </a:xfrm>
              <a:custGeom>
                <a:avLst/>
                <a:gdLst>
                  <a:gd name="T0" fmla="*/ 29 w 58"/>
                  <a:gd name="T1" fmla="*/ 63 h 63"/>
                  <a:gd name="T2" fmla="*/ 16 w 58"/>
                  <a:gd name="T3" fmla="*/ 20 h 63"/>
                  <a:gd name="T4" fmla="*/ 2 w 58"/>
                  <a:gd name="T5" fmla="*/ 20 h 63"/>
                  <a:gd name="T6" fmla="*/ 0 w 58"/>
                  <a:gd name="T7" fmla="*/ 11 h 63"/>
                  <a:gd name="T8" fmla="*/ 4 w 58"/>
                  <a:gd name="T9" fmla="*/ 5 h 63"/>
                  <a:gd name="T10" fmla="*/ 51 w 58"/>
                  <a:gd name="T11" fmla="*/ 0 h 63"/>
                  <a:gd name="T12" fmla="*/ 58 w 58"/>
                  <a:gd name="T13" fmla="*/ 2 h 63"/>
                  <a:gd name="T14" fmla="*/ 51 w 58"/>
                  <a:gd name="T15" fmla="*/ 21 h 63"/>
                  <a:gd name="T16" fmla="*/ 43 w 58"/>
                  <a:gd name="T17" fmla="*/ 21 h 63"/>
                  <a:gd name="T18" fmla="*/ 31 w 58"/>
                  <a:gd name="T19" fmla="*/ 31 h 63"/>
                  <a:gd name="T20" fmla="*/ 29 w 58"/>
                  <a:gd name="T2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63">
                    <a:moveTo>
                      <a:pt x="29" y="63"/>
                    </a:moveTo>
                    <a:cubicBezTo>
                      <a:pt x="11" y="51"/>
                      <a:pt x="17" y="35"/>
                      <a:pt x="16" y="20"/>
                    </a:cubicBezTo>
                    <a:cubicBezTo>
                      <a:pt x="10" y="20"/>
                      <a:pt x="5" y="20"/>
                      <a:pt x="2" y="20"/>
                    </a:cubicBezTo>
                    <a:cubicBezTo>
                      <a:pt x="1" y="16"/>
                      <a:pt x="0" y="13"/>
                      <a:pt x="0" y="11"/>
                    </a:cubicBezTo>
                    <a:cubicBezTo>
                      <a:pt x="0" y="9"/>
                      <a:pt x="2" y="5"/>
                      <a:pt x="4" y="5"/>
                    </a:cubicBezTo>
                    <a:cubicBezTo>
                      <a:pt x="19" y="3"/>
                      <a:pt x="35" y="1"/>
                      <a:pt x="51" y="0"/>
                    </a:cubicBezTo>
                    <a:cubicBezTo>
                      <a:pt x="53" y="0"/>
                      <a:pt x="55" y="1"/>
                      <a:pt x="58" y="2"/>
                    </a:cubicBezTo>
                    <a:cubicBezTo>
                      <a:pt x="57" y="10"/>
                      <a:pt x="39" y="7"/>
                      <a:pt x="51" y="21"/>
                    </a:cubicBezTo>
                    <a:cubicBezTo>
                      <a:pt x="47" y="21"/>
                      <a:pt x="45" y="21"/>
                      <a:pt x="43" y="21"/>
                    </a:cubicBezTo>
                    <a:cubicBezTo>
                      <a:pt x="31" y="19"/>
                      <a:pt x="32" y="19"/>
                      <a:pt x="31" y="31"/>
                    </a:cubicBezTo>
                    <a:cubicBezTo>
                      <a:pt x="31" y="41"/>
                      <a:pt x="30" y="52"/>
                      <a:pt x="29" y="63"/>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71" name="chenying0907 109">
                <a:extLst>
                  <a:ext uri="{FF2B5EF4-FFF2-40B4-BE49-F238E27FC236}">
                    <a16:creationId xmlns:a16="http://schemas.microsoft.com/office/drawing/2014/main" id="{59455BA8-3B24-4BED-819D-44A789F9DC4A}"/>
                  </a:ext>
                </a:extLst>
              </p:cNvPr>
              <p:cNvSpPr>
                <a:spLocks/>
              </p:cNvSpPr>
              <p:nvPr/>
            </p:nvSpPr>
            <p:spPr bwMode="auto">
              <a:xfrm>
                <a:off x="4718051" y="5019676"/>
                <a:ext cx="127000" cy="134938"/>
              </a:xfrm>
              <a:custGeom>
                <a:avLst/>
                <a:gdLst>
                  <a:gd name="T0" fmla="*/ 59 w 59"/>
                  <a:gd name="T1" fmla="*/ 0 h 63"/>
                  <a:gd name="T2" fmla="*/ 51 w 59"/>
                  <a:gd name="T3" fmla="*/ 21 h 63"/>
                  <a:gd name="T4" fmla="*/ 43 w 59"/>
                  <a:gd name="T5" fmla="*/ 21 h 63"/>
                  <a:gd name="T6" fmla="*/ 31 w 59"/>
                  <a:gd name="T7" fmla="*/ 32 h 63"/>
                  <a:gd name="T8" fmla="*/ 30 w 59"/>
                  <a:gd name="T9" fmla="*/ 53 h 63"/>
                  <a:gd name="T10" fmla="*/ 28 w 59"/>
                  <a:gd name="T11" fmla="*/ 63 h 63"/>
                  <a:gd name="T12" fmla="*/ 15 w 59"/>
                  <a:gd name="T13" fmla="*/ 21 h 63"/>
                  <a:gd name="T14" fmla="*/ 1 w 59"/>
                  <a:gd name="T15" fmla="*/ 21 h 63"/>
                  <a:gd name="T16" fmla="*/ 0 w 59"/>
                  <a:gd name="T17" fmla="*/ 6 h 63"/>
                  <a:gd name="T18" fmla="*/ 59 w 59"/>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63">
                    <a:moveTo>
                      <a:pt x="59" y="0"/>
                    </a:moveTo>
                    <a:cubicBezTo>
                      <a:pt x="56" y="10"/>
                      <a:pt x="39" y="8"/>
                      <a:pt x="51" y="21"/>
                    </a:cubicBezTo>
                    <a:cubicBezTo>
                      <a:pt x="47" y="21"/>
                      <a:pt x="45" y="21"/>
                      <a:pt x="43" y="21"/>
                    </a:cubicBezTo>
                    <a:cubicBezTo>
                      <a:pt x="31" y="19"/>
                      <a:pt x="31" y="19"/>
                      <a:pt x="31" y="32"/>
                    </a:cubicBezTo>
                    <a:cubicBezTo>
                      <a:pt x="30" y="39"/>
                      <a:pt x="30" y="46"/>
                      <a:pt x="30" y="53"/>
                    </a:cubicBezTo>
                    <a:cubicBezTo>
                      <a:pt x="30" y="56"/>
                      <a:pt x="29" y="59"/>
                      <a:pt x="28" y="63"/>
                    </a:cubicBezTo>
                    <a:cubicBezTo>
                      <a:pt x="12" y="52"/>
                      <a:pt x="16" y="36"/>
                      <a:pt x="15" y="21"/>
                    </a:cubicBezTo>
                    <a:cubicBezTo>
                      <a:pt x="9" y="21"/>
                      <a:pt x="5" y="21"/>
                      <a:pt x="1" y="21"/>
                    </a:cubicBezTo>
                    <a:cubicBezTo>
                      <a:pt x="1" y="16"/>
                      <a:pt x="1" y="12"/>
                      <a:pt x="0" y="6"/>
                    </a:cubicBezTo>
                    <a:cubicBezTo>
                      <a:pt x="18" y="4"/>
                      <a:pt x="37" y="2"/>
                      <a:pt x="59"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72" name="chenying0907 110">
                <a:extLst>
                  <a:ext uri="{FF2B5EF4-FFF2-40B4-BE49-F238E27FC236}">
                    <a16:creationId xmlns:a16="http://schemas.microsoft.com/office/drawing/2014/main" id="{92B954A3-9AD6-4647-89B3-4EAA61BF932B}"/>
                  </a:ext>
                </a:extLst>
              </p:cNvPr>
              <p:cNvSpPr>
                <a:spLocks noEditPoints="1"/>
              </p:cNvSpPr>
              <p:nvPr/>
            </p:nvSpPr>
            <p:spPr bwMode="auto">
              <a:xfrm>
                <a:off x="3713163" y="5041901"/>
                <a:ext cx="123825" cy="115888"/>
              </a:xfrm>
              <a:custGeom>
                <a:avLst/>
                <a:gdLst>
                  <a:gd name="T0" fmla="*/ 7 w 58"/>
                  <a:gd name="T1" fmla="*/ 54 h 54"/>
                  <a:gd name="T2" fmla="*/ 10 w 58"/>
                  <a:gd name="T3" fmla="*/ 29 h 54"/>
                  <a:gd name="T4" fmla="*/ 0 w 58"/>
                  <a:gd name="T5" fmla="*/ 11 h 54"/>
                  <a:gd name="T6" fmla="*/ 8 w 58"/>
                  <a:gd name="T7" fmla="*/ 4 h 54"/>
                  <a:gd name="T8" fmla="*/ 48 w 58"/>
                  <a:gd name="T9" fmla="*/ 7 h 54"/>
                  <a:gd name="T10" fmla="*/ 57 w 58"/>
                  <a:gd name="T11" fmla="*/ 19 h 54"/>
                  <a:gd name="T12" fmla="*/ 48 w 58"/>
                  <a:gd name="T13" fmla="*/ 28 h 54"/>
                  <a:gd name="T14" fmla="*/ 29 w 58"/>
                  <a:gd name="T15" fmla="*/ 34 h 54"/>
                  <a:gd name="T16" fmla="*/ 22 w 58"/>
                  <a:gd name="T17" fmla="*/ 43 h 54"/>
                  <a:gd name="T18" fmla="*/ 14 w 58"/>
                  <a:gd name="T19" fmla="*/ 49 h 54"/>
                  <a:gd name="T20" fmla="*/ 7 w 58"/>
                  <a:gd name="T21" fmla="*/ 54 h 54"/>
                  <a:gd name="T22" fmla="*/ 18 w 58"/>
                  <a:gd name="T23" fmla="*/ 17 h 54"/>
                  <a:gd name="T24" fmla="*/ 29 w 58"/>
                  <a:gd name="T25" fmla="*/ 27 h 54"/>
                  <a:gd name="T26" fmla="*/ 38 w 58"/>
                  <a:gd name="T27" fmla="*/ 16 h 54"/>
                  <a:gd name="T28" fmla="*/ 28 w 58"/>
                  <a:gd name="T29" fmla="*/ 10 h 54"/>
                  <a:gd name="T30" fmla="*/ 18 w 58"/>
                  <a:gd name="T31"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54">
                    <a:moveTo>
                      <a:pt x="7" y="54"/>
                    </a:moveTo>
                    <a:cubicBezTo>
                      <a:pt x="8" y="44"/>
                      <a:pt x="9" y="37"/>
                      <a:pt x="10" y="29"/>
                    </a:cubicBezTo>
                    <a:cubicBezTo>
                      <a:pt x="12" y="16"/>
                      <a:pt x="11" y="14"/>
                      <a:pt x="0" y="11"/>
                    </a:cubicBezTo>
                    <a:cubicBezTo>
                      <a:pt x="3" y="8"/>
                      <a:pt x="5" y="5"/>
                      <a:pt x="8" y="4"/>
                    </a:cubicBezTo>
                    <a:cubicBezTo>
                      <a:pt x="22" y="2"/>
                      <a:pt x="36" y="0"/>
                      <a:pt x="48" y="7"/>
                    </a:cubicBezTo>
                    <a:cubicBezTo>
                      <a:pt x="53" y="9"/>
                      <a:pt x="56" y="14"/>
                      <a:pt x="57" y="19"/>
                    </a:cubicBezTo>
                    <a:cubicBezTo>
                      <a:pt x="58" y="21"/>
                      <a:pt x="52" y="26"/>
                      <a:pt x="48" y="28"/>
                    </a:cubicBezTo>
                    <a:cubicBezTo>
                      <a:pt x="43" y="31"/>
                      <a:pt x="36" y="33"/>
                      <a:pt x="29" y="34"/>
                    </a:cubicBezTo>
                    <a:cubicBezTo>
                      <a:pt x="24" y="36"/>
                      <a:pt x="22" y="38"/>
                      <a:pt x="22" y="43"/>
                    </a:cubicBezTo>
                    <a:cubicBezTo>
                      <a:pt x="22" y="48"/>
                      <a:pt x="22" y="54"/>
                      <a:pt x="14" y="49"/>
                    </a:cubicBezTo>
                    <a:cubicBezTo>
                      <a:pt x="13" y="49"/>
                      <a:pt x="11" y="51"/>
                      <a:pt x="7" y="54"/>
                    </a:cubicBezTo>
                    <a:close/>
                    <a:moveTo>
                      <a:pt x="18" y="17"/>
                    </a:moveTo>
                    <a:cubicBezTo>
                      <a:pt x="23" y="22"/>
                      <a:pt x="26" y="25"/>
                      <a:pt x="29" y="27"/>
                    </a:cubicBezTo>
                    <a:cubicBezTo>
                      <a:pt x="32" y="24"/>
                      <a:pt x="37" y="20"/>
                      <a:pt x="38" y="16"/>
                    </a:cubicBezTo>
                    <a:cubicBezTo>
                      <a:pt x="39" y="10"/>
                      <a:pt x="33" y="9"/>
                      <a:pt x="28" y="10"/>
                    </a:cubicBezTo>
                    <a:cubicBezTo>
                      <a:pt x="26" y="10"/>
                      <a:pt x="23" y="13"/>
                      <a:pt x="18" y="17"/>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73" name="chenying0907 111">
                <a:extLst>
                  <a:ext uri="{FF2B5EF4-FFF2-40B4-BE49-F238E27FC236}">
                    <a16:creationId xmlns:a16="http://schemas.microsoft.com/office/drawing/2014/main" id="{0CBE117C-BCD5-40FE-BA04-C54F0202D060}"/>
                  </a:ext>
                </a:extLst>
              </p:cNvPr>
              <p:cNvSpPr>
                <a:spLocks/>
              </p:cNvSpPr>
              <p:nvPr/>
            </p:nvSpPr>
            <p:spPr bwMode="auto">
              <a:xfrm>
                <a:off x="3848101" y="5032376"/>
                <a:ext cx="115888" cy="119063"/>
              </a:xfrm>
              <a:custGeom>
                <a:avLst/>
                <a:gdLst>
                  <a:gd name="T0" fmla="*/ 5 w 54"/>
                  <a:gd name="T1" fmla="*/ 0 h 55"/>
                  <a:gd name="T2" fmla="*/ 15 w 54"/>
                  <a:gd name="T3" fmla="*/ 2 h 55"/>
                  <a:gd name="T4" fmla="*/ 20 w 54"/>
                  <a:gd name="T5" fmla="*/ 8 h 55"/>
                  <a:gd name="T6" fmla="*/ 21 w 54"/>
                  <a:gd name="T7" fmla="*/ 33 h 55"/>
                  <a:gd name="T8" fmla="*/ 29 w 54"/>
                  <a:gd name="T9" fmla="*/ 41 h 55"/>
                  <a:gd name="T10" fmla="*/ 46 w 54"/>
                  <a:gd name="T11" fmla="*/ 41 h 55"/>
                  <a:gd name="T12" fmla="*/ 54 w 54"/>
                  <a:gd name="T13" fmla="*/ 43 h 55"/>
                  <a:gd name="T14" fmla="*/ 54 w 54"/>
                  <a:gd name="T15" fmla="*/ 47 h 55"/>
                  <a:gd name="T16" fmla="*/ 32 w 54"/>
                  <a:gd name="T17" fmla="*/ 48 h 55"/>
                  <a:gd name="T18" fmla="*/ 48 w 54"/>
                  <a:gd name="T19" fmla="*/ 50 h 55"/>
                  <a:gd name="T20" fmla="*/ 48 w 54"/>
                  <a:gd name="T21" fmla="*/ 54 h 55"/>
                  <a:gd name="T22" fmla="*/ 10 w 54"/>
                  <a:gd name="T23" fmla="*/ 55 h 55"/>
                  <a:gd name="T24" fmla="*/ 5 w 54"/>
                  <a:gd name="T25" fmla="*/ 50 h 55"/>
                  <a:gd name="T26" fmla="*/ 5 w 54"/>
                  <a:gd name="T2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55">
                    <a:moveTo>
                      <a:pt x="5" y="0"/>
                    </a:moveTo>
                    <a:cubicBezTo>
                      <a:pt x="9" y="1"/>
                      <a:pt x="13" y="1"/>
                      <a:pt x="15" y="2"/>
                    </a:cubicBezTo>
                    <a:cubicBezTo>
                      <a:pt x="17" y="3"/>
                      <a:pt x="19" y="6"/>
                      <a:pt x="20" y="8"/>
                    </a:cubicBezTo>
                    <a:cubicBezTo>
                      <a:pt x="20" y="17"/>
                      <a:pt x="21" y="25"/>
                      <a:pt x="21" y="33"/>
                    </a:cubicBezTo>
                    <a:cubicBezTo>
                      <a:pt x="21" y="39"/>
                      <a:pt x="23" y="41"/>
                      <a:pt x="29" y="41"/>
                    </a:cubicBezTo>
                    <a:cubicBezTo>
                      <a:pt x="34" y="40"/>
                      <a:pt x="40" y="41"/>
                      <a:pt x="46" y="41"/>
                    </a:cubicBezTo>
                    <a:cubicBezTo>
                      <a:pt x="49" y="41"/>
                      <a:pt x="51" y="42"/>
                      <a:pt x="54" y="43"/>
                    </a:cubicBezTo>
                    <a:cubicBezTo>
                      <a:pt x="54" y="44"/>
                      <a:pt x="54" y="45"/>
                      <a:pt x="54" y="47"/>
                    </a:cubicBezTo>
                    <a:cubicBezTo>
                      <a:pt x="47" y="47"/>
                      <a:pt x="40" y="47"/>
                      <a:pt x="32" y="48"/>
                    </a:cubicBezTo>
                    <a:cubicBezTo>
                      <a:pt x="38" y="49"/>
                      <a:pt x="43" y="49"/>
                      <a:pt x="48" y="50"/>
                    </a:cubicBezTo>
                    <a:cubicBezTo>
                      <a:pt x="48" y="51"/>
                      <a:pt x="48" y="53"/>
                      <a:pt x="48" y="54"/>
                    </a:cubicBezTo>
                    <a:cubicBezTo>
                      <a:pt x="36" y="54"/>
                      <a:pt x="23" y="55"/>
                      <a:pt x="10" y="55"/>
                    </a:cubicBezTo>
                    <a:cubicBezTo>
                      <a:pt x="8" y="55"/>
                      <a:pt x="5" y="52"/>
                      <a:pt x="5" y="50"/>
                    </a:cubicBezTo>
                    <a:cubicBezTo>
                      <a:pt x="2" y="33"/>
                      <a:pt x="0" y="16"/>
                      <a:pt x="5"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74" name="chenying0907 121">
                <a:extLst>
                  <a:ext uri="{FF2B5EF4-FFF2-40B4-BE49-F238E27FC236}">
                    <a16:creationId xmlns:a16="http://schemas.microsoft.com/office/drawing/2014/main" id="{AE1F2EF8-E180-476F-8213-27F7FD924C76}"/>
                  </a:ext>
                </a:extLst>
              </p:cNvPr>
              <p:cNvSpPr>
                <a:spLocks/>
              </p:cNvSpPr>
              <p:nvPr/>
            </p:nvSpPr>
            <p:spPr bwMode="auto">
              <a:xfrm>
                <a:off x="4857751" y="5072063"/>
                <a:ext cx="31750" cy="85725"/>
              </a:xfrm>
              <a:custGeom>
                <a:avLst/>
                <a:gdLst>
                  <a:gd name="T0" fmla="*/ 4 w 15"/>
                  <a:gd name="T1" fmla="*/ 40 h 40"/>
                  <a:gd name="T2" fmla="*/ 8 w 15"/>
                  <a:gd name="T3" fmla="*/ 0 h 40"/>
                  <a:gd name="T4" fmla="*/ 4 w 15"/>
                  <a:gd name="T5" fmla="*/ 40 h 40"/>
                </a:gdLst>
                <a:ahLst/>
                <a:cxnLst>
                  <a:cxn ang="0">
                    <a:pos x="T0" y="T1"/>
                  </a:cxn>
                  <a:cxn ang="0">
                    <a:pos x="T2" y="T3"/>
                  </a:cxn>
                  <a:cxn ang="0">
                    <a:pos x="T4" y="T5"/>
                  </a:cxn>
                </a:cxnLst>
                <a:rect l="0" t="0" r="r" b="b"/>
                <a:pathLst>
                  <a:path w="15" h="40">
                    <a:moveTo>
                      <a:pt x="4" y="40"/>
                    </a:moveTo>
                    <a:cubicBezTo>
                      <a:pt x="2" y="26"/>
                      <a:pt x="0" y="13"/>
                      <a:pt x="8" y="0"/>
                    </a:cubicBezTo>
                    <a:cubicBezTo>
                      <a:pt x="15" y="12"/>
                      <a:pt x="13" y="32"/>
                      <a:pt x="4" y="4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75" name="chenying0907 122">
                <a:extLst>
                  <a:ext uri="{FF2B5EF4-FFF2-40B4-BE49-F238E27FC236}">
                    <a16:creationId xmlns:a16="http://schemas.microsoft.com/office/drawing/2014/main" id="{F0A24179-8DD9-4A34-B0F5-5F5F5AE7BFE9}"/>
                  </a:ext>
                </a:extLst>
              </p:cNvPr>
              <p:cNvSpPr>
                <a:spLocks/>
              </p:cNvSpPr>
              <p:nvPr/>
            </p:nvSpPr>
            <p:spPr bwMode="auto">
              <a:xfrm>
                <a:off x="3498851" y="5073651"/>
                <a:ext cx="33338" cy="80963"/>
              </a:xfrm>
              <a:custGeom>
                <a:avLst/>
                <a:gdLst>
                  <a:gd name="T0" fmla="*/ 9 w 15"/>
                  <a:gd name="T1" fmla="*/ 0 h 38"/>
                  <a:gd name="T2" fmla="*/ 6 w 15"/>
                  <a:gd name="T3" fmla="*/ 38 h 38"/>
                  <a:gd name="T4" fmla="*/ 9 w 15"/>
                  <a:gd name="T5" fmla="*/ 0 h 38"/>
                </a:gdLst>
                <a:ahLst/>
                <a:cxnLst>
                  <a:cxn ang="0">
                    <a:pos x="T0" y="T1"/>
                  </a:cxn>
                  <a:cxn ang="0">
                    <a:pos x="T2" y="T3"/>
                  </a:cxn>
                  <a:cxn ang="0">
                    <a:pos x="T4" y="T5"/>
                  </a:cxn>
                </a:cxnLst>
                <a:rect l="0" t="0" r="r" b="b"/>
                <a:pathLst>
                  <a:path w="15" h="38">
                    <a:moveTo>
                      <a:pt x="9" y="0"/>
                    </a:moveTo>
                    <a:cubicBezTo>
                      <a:pt x="15" y="12"/>
                      <a:pt x="13" y="31"/>
                      <a:pt x="6" y="38"/>
                    </a:cubicBezTo>
                    <a:cubicBezTo>
                      <a:pt x="0" y="29"/>
                      <a:pt x="1" y="7"/>
                      <a:pt x="9"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76" name="chenying0907 123">
                <a:extLst>
                  <a:ext uri="{FF2B5EF4-FFF2-40B4-BE49-F238E27FC236}">
                    <a16:creationId xmlns:a16="http://schemas.microsoft.com/office/drawing/2014/main" id="{F5FACA16-FC5D-4D31-9B78-BE057EE2FB77}"/>
                  </a:ext>
                </a:extLst>
              </p:cNvPr>
              <p:cNvSpPr>
                <a:spLocks/>
              </p:cNvSpPr>
              <p:nvPr/>
            </p:nvSpPr>
            <p:spPr bwMode="auto">
              <a:xfrm>
                <a:off x="3495676" y="5014913"/>
                <a:ext cx="49213" cy="34925"/>
              </a:xfrm>
              <a:custGeom>
                <a:avLst/>
                <a:gdLst>
                  <a:gd name="T0" fmla="*/ 13 w 23"/>
                  <a:gd name="T1" fmla="*/ 16 h 16"/>
                  <a:gd name="T2" fmla="*/ 1 w 23"/>
                  <a:gd name="T3" fmla="*/ 5 h 16"/>
                  <a:gd name="T4" fmla="*/ 14 w 23"/>
                  <a:gd name="T5" fmla="*/ 0 h 16"/>
                  <a:gd name="T6" fmla="*/ 23 w 23"/>
                  <a:gd name="T7" fmla="*/ 7 h 16"/>
                  <a:gd name="T8" fmla="*/ 13 w 23"/>
                  <a:gd name="T9" fmla="*/ 16 h 16"/>
                </a:gdLst>
                <a:ahLst/>
                <a:cxnLst>
                  <a:cxn ang="0">
                    <a:pos x="T0" y="T1"/>
                  </a:cxn>
                  <a:cxn ang="0">
                    <a:pos x="T2" y="T3"/>
                  </a:cxn>
                  <a:cxn ang="0">
                    <a:pos x="T4" y="T5"/>
                  </a:cxn>
                  <a:cxn ang="0">
                    <a:pos x="T6" y="T7"/>
                  </a:cxn>
                  <a:cxn ang="0">
                    <a:pos x="T8" y="T9"/>
                  </a:cxn>
                </a:cxnLst>
                <a:rect l="0" t="0" r="r" b="b"/>
                <a:pathLst>
                  <a:path w="23" h="16">
                    <a:moveTo>
                      <a:pt x="13" y="16"/>
                    </a:moveTo>
                    <a:cubicBezTo>
                      <a:pt x="3" y="16"/>
                      <a:pt x="0" y="10"/>
                      <a:pt x="1" y="5"/>
                    </a:cubicBezTo>
                    <a:cubicBezTo>
                      <a:pt x="2" y="2"/>
                      <a:pt x="10" y="0"/>
                      <a:pt x="14" y="0"/>
                    </a:cubicBezTo>
                    <a:cubicBezTo>
                      <a:pt x="17" y="0"/>
                      <a:pt x="20" y="5"/>
                      <a:pt x="23" y="7"/>
                    </a:cubicBezTo>
                    <a:cubicBezTo>
                      <a:pt x="19" y="11"/>
                      <a:pt x="15" y="14"/>
                      <a:pt x="13" y="16"/>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77" name="chenying0907 124">
                <a:extLst>
                  <a:ext uri="{FF2B5EF4-FFF2-40B4-BE49-F238E27FC236}">
                    <a16:creationId xmlns:a16="http://schemas.microsoft.com/office/drawing/2014/main" id="{9852DEDD-3E6A-41A1-99CB-B3A943F89466}"/>
                  </a:ext>
                </a:extLst>
              </p:cNvPr>
              <p:cNvSpPr>
                <a:spLocks/>
              </p:cNvSpPr>
              <p:nvPr/>
            </p:nvSpPr>
            <p:spPr bwMode="auto">
              <a:xfrm>
                <a:off x="4852988" y="5011738"/>
                <a:ext cx="52388" cy="42863"/>
              </a:xfrm>
              <a:custGeom>
                <a:avLst/>
                <a:gdLst>
                  <a:gd name="T0" fmla="*/ 0 w 24"/>
                  <a:gd name="T1" fmla="*/ 5 h 20"/>
                  <a:gd name="T2" fmla="*/ 22 w 24"/>
                  <a:gd name="T3" fmla="*/ 7 h 20"/>
                  <a:gd name="T4" fmla="*/ 14 w 24"/>
                  <a:gd name="T5" fmla="*/ 18 h 20"/>
                  <a:gd name="T6" fmla="*/ 0 w 24"/>
                  <a:gd name="T7" fmla="*/ 5 h 20"/>
                </a:gdLst>
                <a:ahLst/>
                <a:cxnLst>
                  <a:cxn ang="0">
                    <a:pos x="T0" y="T1"/>
                  </a:cxn>
                  <a:cxn ang="0">
                    <a:pos x="T2" y="T3"/>
                  </a:cxn>
                  <a:cxn ang="0">
                    <a:pos x="T4" y="T5"/>
                  </a:cxn>
                  <a:cxn ang="0">
                    <a:pos x="T6" y="T7"/>
                  </a:cxn>
                </a:cxnLst>
                <a:rect l="0" t="0" r="r" b="b"/>
                <a:pathLst>
                  <a:path w="24" h="20">
                    <a:moveTo>
                      <a:pt x="0" y="5"/>
                    </a:moveTo>
                    <a:cubicBezTo>
                      <a:pt x="13" y="0"/>
                      <a:pt x="20" y="0"/>
                      <a:pt x="22" y="7"/>
                    </a:cubicBezTo>
                    <a:cubicBezTo>
                      <a:pt x="24" y="14"/>
                      <a:pt x="18" y="16"/>
                      <a:pt x="14" y="18"/>
                    </a:cubicBezTo>
                    <a:cubicBezTo>
                      <a:pt x="6" y="20"/>
                      <a:pt x="3" y="17"/>
                      <a:pt x="0" y="5"/>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sp>
          <p:nvSpPr>
            <p:cNvPr id="22" name="PA_任意多边形 142">
              <a:extLst>
                <a:ext uri="{FF2B5EF4-FFF2-40B4-BE49-F238E27FC236}">
                  <a16:creationId xmlns:a16="http://schemas.microsoft.com/office/drawing/2014/main" id="{A71B866D-24FF-48C2-9B5F-3BDEA71E865A}"/>
                </a:ext>
              </a:extLst>
            </p:cNvPr>
            <p:cNvSpPr>
              <a:spLocks/>
            </p:cNvSpPr>
            <p:nvPr>
              <p:custDataLst>
                <p:tags r:id="rId16"/>
              </p:custDataLst>
            </p:nvPr>
          </p:nvSpPr>
          <p:spPr bwMode="auto">
            <a:xfrm>
              <a:off x="14260196" y="10171409"/>
              <a:ext cx="358909" cy="206963"/>
            </a:xfrm>
            <a:custGeom>
              <a:avLst/>
              <a:gdLst>
                <a:gd name="T0" fmla="*/ 0 w 101"/>
                <a:gd name="T1" fmla="*/ 0 h 59"/>
                <a:gd name="T2" fmla="*/ 101 w 101"/>
                <a:gd name="T3" fmla="*/ 59 h 59"/>
                <a:gd name="T4" fmla="*/ 0 w 101"/>
                <a:gd name="T5" fmla="*/ 0 h 59"/>
              </a:gdLst>
              <a:ahLst/>
              <a:cxnLst>
                <a:cxn ang="0">
                  <a:pos x="T0" y="T1"/>
                </a:cxn>
                <a:cxn ang="0">
                  <a:pos x="T2" y="T3"/>
                </a:cxn>
                <a:cxn ang="0">
                  <a:pos x="T4" y="T5"/>
                </a:cxn>
              </a:cxnLst>
              <a:rect l="0" t="0" r="r" b="b"/>
              <a:pathLst>
                <a:path w="101" h="59">
                  <a:moveTo>
                    <a:pt x="0" y="0"/>
                  </a:moveTo>
                  <a:cubicBezTo>
                    <a:pt x="33" y="19"/>
                    <a:pt x="66" y="39"/>
                    <a:pt x="101" y="59"/>
                  </a:cubicBezTo>
                  <a:cubicBezTo>
                    <a:pt x="87" y="57"/>
                    <a:pt x="9" y="12"/>
                    <a:pt x="0" y="0"/>
                  </a:cubicBezTo>
                  <a:close/>
                </a:path>
              </a:pathLst>
            </a:custGeom>
            <a:grpFill/>
            <a:ln>
              <a:noFill/>
            </a:ln>
          </p:spPr>
          <p:txBody>
            <a:bodyPr vert="horz" wrap="square" lIns="182880" tIns="91440" rIns="182880" bIns="91440" numCol="1" anchor="t" anchorCtr="0" compatLnSpc="1">
              <a:prstTxWarp prst="textNoShape">
                <a:avLst/>
              </a:prstTxWarp>
            </a:bodyPr>
            <a:lstStyle/>
            <a:p>
              <a:endParaRPr lang="zh-CN" altLang="en-US" sz="4800"/>
            </a:p>
          </p:txBody>
        </p:sp>
        <p:sp>
          <p:nvSpPr>
            <p:cNvPr id="23" name="PA_任意多边形 151">
              <a:extLst>
                <a:ext uri="{FF2B5EF4-FFF2-40B4-BE49-F238E27FC236}">
                  <a16:creationId xmlns:a16="http://schemas.microsoft.com/office/drawing/2014/main" id="{9498331B-10C0-4097-A61F-510C8530EDFE}"/>
                </a:ext>
              </a:extLst>
            </p:cNvPr>
            <p:cNvSpPr>
              <a:spLocks/>
            </p:cNvSpPr>
            <p:nvPr>
              <p:custDataLst>
                <p:tags r:id="rId17"/>
              </p:custDataLst>
            </p:nvPr>
          </p:nvSpPr>
          <p:spPr bwMode="auto">
            <a:xfrm>
              <a:off x="15509820" y="5277696"/>
              <a:ext cx="505613" cy="7861"/>
            </a:xfrm>
            <a:custGeom>
              <a:avLst/>
              <a:gdLst>
                <a:gd name="T0" fmla="*/ 142 w 142"/>
                <a:gd name="T1" fmla="*/ 2 h 2"/>
                <a:gd name="T2" fmla="*/ 0 w 142"/>
                <a:gd name="T3" fmla="*/ 2 h 2"/>
                <a:gd name="T4" fmla="*/ 0 w 142"/>
                <a:gd name="T5" fmla="*/ 0 h 2"/>
                <a:gd name="T6" fmla="*/ 141 w 142"/>
                <a:gd name="T7" fmla="*/ 0 h 2"/>
                <a:gd name="T8" fmla="*/ 142 w 142"/>
                <a:gd name="T9" fmla="*/ 2 h 2"/>
              </a:gdLst>
              <a:ahLst/>
              <a:cxnLst>
                <a:cxn ang="0">
                  <a:pos x="T0" y="T1"/>
                </a:cxn>
                <a:cxn ang="0">
                  <a:pos x="T2" y="T3"/>
                </a:cxn>
                <a:cxn ang="0">
                  <a:pos x="T4" y="T5"/>
                </a:cxn>
                <a:cxn ang="0">
                  <a:pos x="T6" y="T7"/>
                </a:cxn>
                <a:cxn ang="0">
                  <a:pos x="T8" y="T9"/>
                </a:cxn>
              </a:cxnLst>
              <a:rect l="0" t="0" r="r" b="b"/>
              <a:pathLst>
                <a:path w="142" h="2">
                  <a:moveTo>
                    <a:pt x="142" y="2"/>
                  </a:moveTo>
                  <a:cubicBezTo>
                    <a:pt x="94" y="2"/>
                    <a:pt x="47" y="2"/>
                    <a:pt x="0" y="2"/>
                  </a:cubicBezTo>
                  <a:cubicBezTo>
                    <a:pt x="0" y="1"/>
                    <a:pt x="0" y="1"/>
                    <a:pt x="0" y="0"/>
                  </a:cubicBezTo>
                  <a:cubicBezTo>
                    <a:pt x="47" y="0"/>
                    <a:pt x="94" y="0"/>
                    <a:pt x="141" y="0"/>
                  </a:cubicBezTo>
                  <a:cubicBezTo>
                    <a:pt x="141" y="1"/>
                    <a:pt x="141" y="1"/>
                    <a:pt x="142" y="2"/>
                  </a:cubicBezTo>
                  <a:close/>
                </a:path>
              </a:pathLst>
            </a:custGeom>
            <a:grpFill/>
            <a:ln>
              <a:noFill/>
            </a:ln>
          </p:spPr>
          <p:txBody>
            <a:bodyPr vert="horz" wrap="square" lIns="182880" tIns="91440" rIns="182880" bIns="91440" numCol="1" anchor="t" anchorCtr="0" compatLnSpc="1">
              <a:prstTxWarp prst="textNoShape">
                <a:avLst/>
              </a:prstTxWarp>
            </a:bodyPr>
            <a:lstStyle/>
            <a:p>
              <a:endParaRPr lang="zh-CN" altLang="en-US" sz="4800"/>
            </a:p>
          </p:txBody>
        </p:sp>
        <p:grpSp>
          <p:nvGrpSpPr>
            <p:cNvPr id="24" name="PA_组合 1">
              <a:extLst>
                <a:ext uri="{FF2B5EF4-FFF2-40B4-BE49-F238E27FC236}">
                  <a16:creationId xmlns:a16="http://schemas.microsoft.com/office/drawing/2014/main" id="{B29A437A-42FD-42D7-B86B-167049D87E59}"/>
                </a:ext>
              </a:extLst>
            </p:cNvPr>
            <p:cNvGrpSpPr/>
            <p:nvPr>
              <p:custDataLst>
                <p:tags r:id="rId18"/>
              </p:custDataLst>
            </p:nvPr>
          </p:nvGrpSpPr>
          <p:grpSpPr>
            <a:xfrm>
              <a:off x="14608623" y="6524701"/>
              <a:ext cx="2501869" cy="2965568"/>
              <a:chOff x="6788468" y="2929211"/>
              <a:chExt cx="1516063" cy="1797051"/>
            </a:xfrm>
            <a:grpFill/>
          </p:grpSpPr>
          <p:grpSp>
            <p:nvGrpSpPr>
              <p:cNvPr id="50" name="组合 79">
                <a:extLst>
                  <a:ext uri="{FF2B5EF4-FFF2-40B4-BE49-F238E27FC236}">
                    <a16:creationId xmlns:a16="http://schemas.microsoft.com/office/drawing/2014/main" id="{6B27D7B4-92CF-4A19-900D-B03661FDA1FE}"/>
                  </a:ext>
                </a:extLst>
              </p:cNvPr>
              <p:cNvGrpSpPr/>
              <p:nvPr/>
            </p:nvGrpSpPr>
            <p:grpSpPr>
              <a:xfrm>
                <a:off x="6788468" y="2929211"/>
                <a:ext cx="1516063" cy="728663"/>
                <a:chOff x="4421188" y="2582863"/>
                <a:chExt cx="1516063" cy="728663"/>
              </a:xfrm>
              <a:grpFill/>
            </p:grpSpPr>
            <p:sp>
              <p:nvSpPr>
                <p:cNvPr id="57" name="chenying0907 112">
                  <a:extLst>
                    <a:ext uri="{FF2B5EF4-FFF2-40B4-BE49-F238E27FC236}">
                      <a16:creationId xmlns:a16="http://schemas.microsoft.com/office/drawing/2014/main" id="{B8445977-1F27-424F-A5D8-09C8C58123D1}"/>
                    </a:ext>
                  </a:extLst>
                </p:cNvPr>
                <p:cNvSpPr>
                  <a:spLocks/>
                </p:cNvSpPr>
                <p:nvPr/>
              </p:nvSpPr>
              <p:spPr bwMode="auto">
                <a:xfrm>
                  <a:off x="5756276" y="3260726"/>
                  <a:ext cx="180975" cy="49213"/>
                </a:xfrm>
                <a:custGeom>
                  <a:avLst/>
                  <a:gdLst>
                    <a:gd name="T0" fmla="*/ 48 w 84"/>
                    <a:gd name="T1" fmla="*/ 20 h 23"/>
                    <a:gd name="T2" fmla="*/ 16 w 84"/>
                    <a:gd name="T3" fmla="*/ 23 h 23"/>
                    <a:gd name="T4" fmla="*/ 10 w 84"/>
                    <a:gd name="T5" fmla="*/ 23 h 23"/>
                    <a:gd name="T6" fmla="*/ 0 w 84"/>
                    <a:gd name="T7" fmla="*/ 15 h 23"/>
                    <a:gd name="T8" fmla="*/ 10 w 84"/>
                    <a:gd name="T9" fmla="*/ 12 h 23"/>
                    <a:gd name="T10" fmla="*/ 67 w 84"/>
                    <a:gd name="T11" fmla="*/ 1 h 23"/>
                    <a:gd name="T12" fmla="*/ 84 w 84"/>
                    <a:gd name="T13" fmla="*/ 9 h 23"/>
                    <a:gd name="T14" fmla="*/ 81 w 84"/>
                    <a:gd name="T15" fmla="*/ 14 h 23"/>
                    <a:gd name="T16" fmla="*/ 49 w 84"/>
                    <a:gd name="T17" fmla="*/ 22 h 23"/>
                    <a:gd name="T18" fmla="*/ 48 w 84"/>
                    <a:gd name="T19" fmla="*/ 2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23">
                      <a:moveTo>
                        <a:pt x="48" y="20"/>
                      </a:moveTo>
                      <a:cubicBezTo>
                        <a:pt x="38" y="21"/>
                        <a:pt x="27" y="22"/>
                        <a:pt x="16" y="23"/>
                      </a:cubicBezTo>
                      <a:cubicBezTo>
                        <a:pt x="14" y="23"/>
                        <a:pt x="11" y="23"/>
                        <a:pt x="10" y="23"/>
                      </a:cubicBezTo>
                      <a:cubicBezTo>
                        <a:pt x="6" y="20"/>
                        <a:pt x="3" y="18"/>
                        <a:pt x="0" y="15"/>
                      </a:cubicBezTo>
                      <a:cubicBezTo>
                        <a:pt x="3" y="14"/>
                        <a:pt x="6" y="12"/>
                        <a:pt x="10" y="12"/>
                      </a:cubicBezTo>
                      <a:cubicBezTo>
                        <a:pt x="29" y="8"/>
                        <a:pt x="48" y="5"/>
                        <a:pt x="67" y="1"/>
                      </a:cubicBezTo>
                      <a:cubicBezTo>
                        <a:pt x="75" y="0"/>
                        <a:pt x="79" y="5"/>
                        <a:pt x="84" y="9"/>
                      </a:cubicBezTo>
                      <a:cubicBezTo>
                        <a:pt x="84" y="9"/>
                        <a:pt x="82" y="14"/>
                        <a:pt x="81" y="14"/>
                      </a:cubicBezTo>
                      <a:cubicBezTo>
                        <a:pt x="70" y="17"/>
                        <a:pt x="60" y="19"/>
                        <a:pt x="49" y="22"/>
                      </a:cubicBezTo>
                      <a:cubicBezTo>
                        <a:pt x="49" y="21"/>
                        <a:pt x="49" y="20"/>
                        <a:pt x="48" y="2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58" name="chenying0907 113">
                  <a:extLst>
                    <a:ext uri="{FF2B5EF4-FFF2-40B4-BE49-F238E27FC236}">
                      <a16:creationId xmlns:a16="http://schemas.microsoft.com/office/drawing/2014/main" id="{56554D45-219E-446A-9070-9B0B2874B724}"/>
                    </a:ext>
                  </a:extLst>
                </p:cNvPr>
                <p:cNvSpPr>
                  <a:spLocks/>
                </p:cNvSpPr>
                <p:nvPr/>
              </p:nvSpPr>
              <p:spPr bwMode="auto">
                <a:xfrm>
                  <a:off x="5626101" y="2740026"/>
                  <a:ext cx="130175" cy="142875"/>
                </a:xfrm>
                <a:custGeom>
                  <a:avLst/>
                  <a:gdLst>
                    <a:gd name="T0" fmla="*/ 9 w 60"/>
                    <a:gd name="T1" fmla="*/ 66 h 66"/>
                    <a:gd name="T2" fmla="*/ 0 w 60"/>
                    <a:gd name="T3" fmla="*/ 62 h 66"/>
                    <a:gd name="T4" fmla="*/ 3 w 60"/>
                    <a:gd name="T5" fmla="*/ 55 h 66"/>
                    <a:gd name="T6" fmla="*/ 43 w 60"/>
                    <a:gd name="T7" fmla="*/ 6 h 66"/>
                    <a:gd name="T8" fmla="*/ 52 w 60"/>
                    <a:gd name="T9" fmla="*/ 0 h 66"/>
                    <a:gd name="T10" fmla="*/ 59 w 60"/>
                    <a:gd name="T11" fmla="*/ 2 h 66"/>
                    <a:gd name="T12" fmla="*/ 58 w 60"/>
                    <a:gd name="T13" fmla="*/ 9 h 66"/>
                    <a:gd name="T14" fmla="*/ 21 w 60"/>
                    <a:gd name="T15" fmla="*/ 56 h 66"/>
                    <a:gd name="T16" fmla="*/ 9 w 60"/>
                    <a:gd name="T1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66">
                      <a:moveTo>
                        <a:pt x="9" y="66"/>
                      </a:moveTo>
                      <a:cubicBezTo>
                        <a:pt x="5" y="64"/>
                        <a:pt x="2" y="63"/>
                        <a:pt x="0" y="62"/>
                      </a:cubicBezTo>
                      <a:cubicBezTo>
                        <a:pt x="0" y="61"/>
                        <a:pt x="1" y="57"/>
                        <a:pt x="3" y="55"/>
                      </a:cubicBezTo>
                      <a:cubicBezTo>
                        <a:pt x="16" y="39"/>
                        <a:pt x="30" y="22"/>
                        <a:pt x="43" y="6"/>
                      </a:cubicBezTo>
                      <a:cubicBezTo>
                        <a:pt x="45" y="3"/>
                        <a:pt x="49" y="1"/>
                        <a:pt x="52" y="0"/>
                      </a:cubicBezTo>
                      <a:cubicBezTo>
                        <a:pt x="54" y="0"/>
                        <a:pt x="57" y="1"/>
                        <a:pt x="59" y="2"/>
                      </a:cubicBezTo>
                      <a:cubicBezTo>
                        <a:pt x="60" y="3"/>
                        <a:pt x="59" y="7"/>
                        <a:pt x="58" y="9"/>
                      </a:cubicBezTo>
                      <a:cubicBezTo>
                        <a:pt x="45" y="25"/>
                        <a:pt x="33" y="41"/>
                        <a:pt x="21" y="56"/>
                      </a:cubicBezTo>
                      <a:cubicBezTo>
                        <a:pt x="18" y="60"/>
                        <a:pt x="13" y="63"/>
                        <a:pt x="9" y="66"/>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59" name="chenying0907 114">
                  <a:extLst>
                    <a:ext uri="{FF2B5EF4-FFF2-40B4-BE49-F238E27FC236}">
                      <a16:creationId xmlns:a16="http://schemas.microsoft.com/office/drawing/2014/main" id="{260CDEEE-0F7B-4ED3-AEC8-EA85591E2B6F}"/>
                    </a:ext>
                  </a:extLst>
                </p:cNvPr>
                <p:cNvSpPr>
                  <a:spLocks/>
                </p:cNvSpPr>
                <p:nvPr/>
              </p:nvSpPr>
              <p:spPr bwMode="auto">
                <a:xfrm>
                  <a:off x="5170488" y="2582863"/>
                  <a:ext cx="50800" cy="184150"/>
                </a:xfrm>
                <a:custGeom>
                  <a:avLst/>
                  <a:gdLst>
                    <a:gd name="T0" fmla="*/ 9 w 24"/>
                    <a:gd name="T1" fmla="*/ 85 h 85"/>
                    <a:gd name="T2" fmla="*/ 3 w 24"/>
                    <a:gd name="T3" fmla="*/ 52 h 85"/>
                    <a:gd name="T4" fmla="*/ 0 w 24"/>
                    <a:gd name="T5" fmla="*/ 16 h 85"/>
                    <a:gd name="T6" fmla="*/ 2 w 24"/>
                    <a:gd name="T7" fmla="*/ 7 h 85"/>
                    <a:gd name="T8" fmla="*/ 9 w 24"/>
                    <a:gd name="T9" fmla="*/ 0 h 85"/>
                    <a:gd name="T10" fmla="*/ 12 w 24"/>
                    <a:gd name="T11" fmla="*/ 9 h 85"/>
                    <a:gd name="T12" fmla="*/ 21 w 24"/>
                    <a:gd name="T13" fmla="*/ 63 h 85"/>
                    <a:gd name="T14" fmla="*/ 9 w 24"/>
                    <a:gd name="T15" fmla="*/ 85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85">
                      <a:moveTo>
                        <a:pt x="9" y="85"/>
                      </a:moveTo>
                      <a:cubicBezTo>
                        <a:pt x="7" y="73"/>
                        <a:pt x="4" y="62"/>
                        <a:pt x="3" y="52"/>
                      </a:cubicBezTo>
                      <a:cubicBezTo>
                        <a:pt x="1" y="40"/>
                        <a:pt x="1" y="28"/>
                        <a:pt x="0" y="16"/>
                      </a:cubicBezTo>
                      <a:cubicBezTo>
                        <a:pt x="0" y="13"/>
                        <a:pt x="0" y="9"/>
                        <a:pt x="2" y="7"/>
                      </a:cubicBezTo>
                      <a:cubicBezTo>
                        <a:pt x="3" y="4"/>
                        <a:pt x="6" y="2"/>
                        <a:pt x="9" y="0"/>
                      </a:cubicBezTo>
                      <a:cubicBezTo>
                        <a:pt x="10" y="3"/>
                        <a:pt x="11" y="6"/>
                        <a:pt x="12" y="9"/>
                      </a:cubicBezTo>
                      <a:cubicBezTo>
                        <a:pt x="15" y="27"/>
                        <a:pt x="17" y="45"/>
                        <a:pt x="21" y="63"/>
                      </a:cubicBezTo>
                      <a:cubicBezTo>
                        <a:pt x="24" y="73"/>
                        <a:pt x="19" y="78"/>
                        <a:pt x="9" y="85"/>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60" name="chenying0907 115">
                  <a:extLst>
                    <a:ext uri="{FF2B5EF4-FFF2-40B4-BE49-F238E27FC236}">
                      <a16:creationId xmlns:a16="http://schemas.microsoft.com/office/drawing/2014/main" id="{EA570417-6E14-4ECC-9D80-F840D9E09286}"/>
                    </a:ext>
                  </a:extLst>
                </p:cNvPr>
                <p:cNvSpPr>
                  <a:spLocks/>
                </p:cNvSpPr>
                <p:nvPr/>
              </p:nvSpPr>
              <p:spPr bwMode="auto">
                <a:xfrm>
                  <a:off x="4421188" y="3262313"/>
                  <a:ext cx="184150" cy="49213"/>
                </a:xfrm>
                <a:custGeom>
                  <a:avLst/>
                  <a:gdLst>
                    <a:gd name="T0" fmla="*/ 49 w 86"/>
                    <a:gd name="T1" fmla="*/ 19 h 23"/>
                    <a:gd name="T2" fmla="*/ 16 w 86"/>
                    <a:gd name="T3" fmla="*/ 22 h 23"/>
                    <a:gd name="T4" fmla="*/ 9 w 86"/>
                    <a:gd name="T5" fmla="*/ 22 h 23"/>
                    <a:gd name="T6" fmla="*/ 0 w 86"/>
                    <a:gd name="T7" fmla="*/ 15 h 23"/>
                    <a:gd name="T8" fmla="*/ 9 w 86"/>
                    <a:gd name="T9" fmla="*/ 11 h 23"/>
                    <a:gd name="T10" fmla="*/ 67 w 86"/>
                    <a:gd name="T11" fmla="*/ 1 h 23"/>
                    <a:gd name="T12" fmla="*/ 82 w 86"/>
                    <a:gd name="T13" fmla="*/ 6 h 23"/>
                    <a:gd name="T14" fmla="*/ 79 w 86"/>
                    <a:gd name="T15" fmla="*/ 14 h 23"/>
                    <a:gd name="T16" fmla="*/ 50 w 86"/>
                    <a:gd name="T17" fmla="*/ 21 h 23"/>
                    <a:gd name="T18" fmla="*/ 49 w 86"/>
                    <a:gd name="T19"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23">
                      <a:moveTo>
                        <a:pt x="49" y="19"/>
                      </a:moveTo>
                      <a:cubicBezTo>
                        <a:pt x="38" y="20"/>
                        <a:pt x="27" y="21"/>
                        <a:pt x="16" y="22"/>
                      </a:cubicBezTo>
                      <a:cubicBezTo>
                        <a:pt x="14" y="22"/>
                        <a:pt x="11" y="23"/>
                        <a:pt x="9" y="22"/>
                      </a:cubicBezTo>
                      <a:cubicBezTo>
                        <a:pt x="6" y="20"/>
                        <a:pt x="3" y="17"/>
                        <a:pt x="0" y="15"/>
                      </a:cubicBezTo>
                      <a:cubicBezTo>
                        <a:pt x="3" y="13"/>
                        <a:pt x="6" y="11"/>
                        <a:pt x="9" y="11"/>
                      </a:cubicBezTo>
                      <a:cubicBezTo>
                        <a:pt x="28" y="7"/>
                        <a:pt x="48" y="5"/>
                        <a:pt x="67" y="1"/>
                      </a:cubicBezTo>
                      <a:cubicBezTo>
                        <a:pt x="74" y="0"/>
                        <a:pt x="77" y="2"/>
                        <a:pt x="82" y="6"/>
                      </a:cubicBezTo>
                      <a:cubicBezTo>
                        <a:pt x="86" y="11"/>
                        <a:pt x="84" y="13"/>
                        <a:pt x="79" y="14"/>
                      </a:cubicBezTo>
                      <a:cubicBezTo>
                        <a:pt x="70" y="17"/>
                        <a:pt x="60" y="19"/>
                        <a:pt x="50" y="21"/>
                      </a:cubicBezTo>
                      <a:cubicBezTo>
                        <a:pt x="50" y="20"/>
                        <a:pt x="49" y="19"/>
                        <a:pt x="49" y="19"/>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61" name="chenying0907 116">
                  <a:extLst>
                    <a:ext uri="{FF2B5EF4-FFF2-40B4-BE49-F238E27FC236}">
                      <a16:creationId xmlns:a16="http://schemas.microsoft.com/office/drawing/2014/main" id="{DF693487-431B-44E4-B07D-00FCD7303662}"/>
                    </a:ext>
                  </a:extLst>
                </p:cNvPr>
                <p:cNvSpPr>
                  <a:spLocks/>
                </p:cNvSpPr>
                <p:nvPr/>
              </p:nvSpPr>
              <p:spPr bwMode="auto">
                <a:xfrm>
                  <a:off x="4581526" y="2716213"/>
                  <a:ext cx="142875" cy="136525"/>
                </a:xfrm>
                <a:custGeom>
                  <a:avLst/>
                  <a:gdLst>
                    <a:gd name="T0" fmla="*/ 64 w 66"/>
                    <a:gd name="T1" fmla="*/ 63 h 63"/>
                    <a:gd name="T2" fmla="*/ 37 w 66"/>
                    <a:gd name="T3" fmla="*/ 46 h 63"/>
                    <a:gd name="T4" fmla="*/ 8 w 66"/>
                    <a:gd name="T5" fmla="*/ 21 h 63"/>
                    <a:gd name="T6" fmla="*/ 5 w 66"/>
                    <a:gd name="T7" fmla="*/ 19 h 63"/>
                    <a:gd name="T8" fmla="*/ 2 w 66"/>
                    <a:gd name="T9" fmla="*/ 6 h 63"/>
                    <a:gd name="T10" fmla="*/ 12 w 66"/>
                    <a:gd name="T11" fmla="*/ 9 h 63"/>
                    <a:gd name="T12" fmla="*/ 56 w 66"/>
                    <a:gd name="T13" fmla="*/ 39 h 63"/>
                    <a:gd name="T14" fmla="*/ 64 w 66"/>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3">
                      <a:moveTo>
                        <a:pt x="64" y="63"/>
                      </a:moveTo>
                      <a:cubicBezTo>
                        <a:pt x="54" y="57"/>
                        <a:pt x="45" y="52"/>
                        <a:pt x="37" y="46"/>
                      </a:cubicBezTo>
                      <a:cubicBezTo>
                        <a:pt x="27" y="38"/>
                        <a:pt x="18" y="29"/>
                        <a:pt x="8" y="21"/>
                      </a:cubicBezTo>
                      <a:cubicBezTo>
                        <a:pt x="7" y="20"/>
                        <a:pt x="5" y="20"/>
                        <a:pt x="5" y="19"/>
                      </a:cubicBezTo>
                      <a:cubicBezTo>
                        <a:pt x="4" y="14"/>
                        <a:pt x="0" y="8"/>
                        <a:pt x="2" y="6"/>
                      </a:cubicBezTo>
                      <a:cubicBezTo>
                        <a:pt x="6" y="0"/>
                        <a:pt x="9" y="7"/>
                        <a:pt x="12" y="9"/>
                      </a:cubicBezTo>
                      <a:cubicBezTo>
                        <a:pt x="27" y="19"/>
                        <a:pt x="41" y="30"/>
                        <a:pt x="56" y="39"/>
                      </a:cubicBezTo>
                      <a:cubicBezTo>
                        <a:pt x="65" y="44"/>
                        <a:pt x="66" y="51"/>
                        <a:pt x="64" y="63"/>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51" name="组合 111">
                <a:extLst>
                  <a:ext uri="{FF2B5EF4-FFF2-40B4-BE49-F238E27FC236}">
                    <a16:creationId xmlns:a16="http://schemas.microsoft.com/office/drawing/2014/main" id="{C275381D-5BDC-43A1-A277-B79CCD570EF8}"/>
                  </a:ext>
                </a:extLst>
              </p:cNvPr>
              <p:cNvGrpSpPr/>
              <p:nvPr/>
            </p:nvGrpSpPr>
            <p:grpSpPr>
              <a:xfrm>
                <a:off x="7099607" y="3167325"/>
                <a:ext cx="936657" cy="1558937"/>
                <a:chOff x="4732327" y="2820977"/>
                <a:chExt cx="936657" cy="1558937"/>
              </a:xfrm>
              <a:grpFill/>
            </p:grpSpPr>
            <p:sp>
              <p:nvSpPr>
                <p:cNvPr id="52" name="自由: 形状 112">
                  <a:extLst>
                    <a:ext uri="{FF2B5EF4-FFF2-40B4-BE49-F238E27FC236}">
                      <a16:creationId xmlns:a16="http://schemas.microsoft.com/office/drawing/2014/main" id="{F909E8D5-4A61-4B1D-9D52-3209FD44AE56}"/>
                    </a:ext>
                  </a:extLst>
                </p:cNvPr>
                <p:cNvSpPr>
                  <a:spLocks/>
                </p:cNvSpPr>
                <p:nvPr/>
              </p:nvSpPr>
              <p:spPr bwMode="auto">
                <a:xfrm>
                  <a:off x="4732327" y="2820977"/>
                  <a:ext cx="936657" cy="1255724"/>
                </a:xfrm>
                <a:custGeom>
                  <a:avLst/>
                  <a:gdLst>
                    <a:gd name="connsiteX0" fmla="*/ 418694 w 936657"/>
                    <a:gd name="connsiteY0" fmla="*/ 1208099 h 1255724"/>
                    <a:gd name="connsiteX1" fmla="*/ 414349 w 936657"/>
                    <a:gd name="connsiteY1" fmla="*/ 1214449 h 1255724"/>
                    <a:gd name="connsiteX2" fmla="*/ 451280 w 936657"/>
                    <a:gd name="connsiteY2" fmla="*/ 1233499 h 1255724"/>
                    <a:gd name="connsiteX3" fmla="*/ 455624 w 936657"/>
                    <a:gd name="connsiteY3" fmla="*/ 1227149 h 1255724"/>
                    <a:gd name="connsiteX4" fmla="*/ 418694 w 936657"/>
                    <a:gd name="connsiteY4" fmla="*/ 1208099 h 1255724"/>
                    <a:gd name="connsiteX5" fmla="*/ 194241 w 936657"/>
                    <a:gd name="connsiteY5" fmla="*/ 763599 h 1255724"/>
                    <a:gd name="connsiteX6" fmla="*/ 192098 w 936657"/>
                    <a:gd name="connsiteY6" fmla="*/ 770063 h 1255724"/>
                    <a:gd name="connsiteX7" fmla="*/ 230675 w 936657"/>
                    <a:gd name="connsiteY7" fmla="*/ 793762 h 1255724"/>
                    <a:gd name="connsiteX8" fmla="*/ 234961 w 936657"/>
                    <a:gd name="connsiteY8" fmla="*/ 785144 h 1255724"/>
                    <a:gd name="connsiteX9" fmla="*/ 194241 w 936657"/>
                    <a:gd name="connsiteY9" fmla="*/ 763599 h 1255724"/>
                    <a:gd name="connsiteX10" fmla="*/ 147118 w 936657"/>
                    <a:gd name="connsiteY10" fmla="*/ 758836 h 1255724"/>
                    <a:gd name="connsiteX11" fmla="*/ 142885 w 936657"/>
                    <a:gd name="connsiteY11" fmla="*/ 765280 h 1255724"/>
                    <a:gd name="connsiteX12" fmla="*/ 189451 w 936657"/>
                    <a:gd name="connsiteY12" fmla="*/ 795349 h 1255724"/>
                    <a:gd name="connsiteX13" fmla="*/ 193685 w 936657"/>
                    <a:gd name="connsiteY13" fmla="*/ 788906 h 1255724"/>
                    <a:gd name="connsiteX14" fmla="*/ 147118 w 936657"/>
                    <a:gd name="connsiteY14" fmla="*/ 758836 h 1255724"/>
                    <a:gd name="connsiteX15" fmla="*/ 628661 w 936657"/>
                    <a:gd name="connsiteY15" fmla="*/ 84149 h 1255724"/>
                    <a:gd name="connsiteX16" fmla="*/ 825376 w 936657"/>
                    <a:gd name="connsiteY16" fmla="*/ 204799 h 1255724"/>
                    <a:gd name="connsiteX17" fmla="*/ 831861 w 936657"/>
                    <a:gd name="connsiteY17" fmla="*/ 198336 h 1255724"/>
                    <a:gd name="connsiteX18" fmla="*/ 628661 w 936657"/>
                    <a:gd name="connsiteY18" fmla="*/ 84149 h 1255724"/>
                    <a:gd name="connsiteX19" fmla="*/ 484752 w 936657"/>
                    <a:gd name="connsiteY19" fmla="*/ 74624 h 1255724"/>
                    <a:gd name="connsiteX20" fmla="*/ 377121 w 936657"/>
                    <a:gd name="connsiteY20" fmla="*/ 83209 h 1255724"/>
                    <a:gd name="connsiteX21" fmla="*/ 314695 w 936657"/>
                    <a:gd name="connsiteY21" fmla="*/ 104671 h 1255724"/>
                    <a:gd name="connsiteX22" fmla="*/ 198454 w 936657"/>
                    <a:gd name="connsiteY22" fmla="*/ 179787 h 1255724"/>
                    <a:gd name="connsiteX23" fmla="*/ 131723 w 936657"/>
                    <a:gd name="connsiteY23" fmla="*/ 254903 h 1255724"/>
                    <a:gd name="connsiteX24" fmla="*/ 86518 w 936657"/>
                    <a:gd name="connsiteY24" fmla="*/ 360066 h 1255724"/>
                    <a:gd name="connsiteX25" fmla="*/ 71449 w 936657"/>
                    <a:gd name="connsiteY25" fmla="*/ 435182 h 1255724"/>
                    <a:gd name="connsiteX26" fmla="*/ 110196 w 936657"/>
                    <a:gd name="connsiteY26" fmla="*/ 626192 h 1255724"/>
                    <a:gd name="connsiteX27" fmla="*/ 148943 w 936657"/>
                    <a:gd name="connsiteY27" fmla="*/ 688431 h 1255724"/>
                    <a:gd name="connsiteX28" fmla="*/ 239353 w 936657"/>
                    <a:gd name="connsiteY28" fmla="*/ 769986 h 1255724"/>
                    <a:gd name="connsiteX29" fmla="*/ 269490 w 936657"/>
                    <a:gd name="connsiteY29" fmla="*/ 821494 h 1255724"/>
                    <a:gd name="connsiteX30" fmla="*/ 278100 w 936657"/>
                    <a:gd name="connsiteY30" fmla="*/ 926657 h 1255724"/>
                    <a:gd name="connsiteX31" fmla="*/ 288864 w 936657"/>
                    <a:gd name="connsiteY31" fmla="*/ 1091913 h 1255724"/>
                    <a:gd name="connsiteX32" fmla="*/ 323305 w 936657"/>
                    <a:gd name="connsiteY32" fmla="*/ 1141275 h 1255724"/>
                    <a:gd name="connsiteX33" fmla="*/ 353442 w 936657"/>
                    <a:gd name="connsiteY33" fmla="*/ 1158445 h 1255724"/>
                    <a:gd name="connsiteX34" fmla="*/ 452462 w 936657"/>
                    <a:gd name="connsiteY34" fmla="*/ 1179906 h 1255724"/>
                    <a:gd name="connsiteX35" fmla="*/ 499820 w 936657"/>
                    <a:gd name="connsiteY35" fmla="*/ 1177760 h 1255724"/>
                    <a:gd name="connsiteX36" fmla="*/ 585925 w 936657"/>
                    <a:gd name="connsiteY36" fmla="*/ 1167029 h 1255724"/>
                    <a:gd name="connsiteX37" fmla="*/ 650503 w 936657"/>
                    <a:gd name="connsiteY37" fmla="*/ 1053282 h 1255724"/>
                    <a:gd name="connsiteX38" fmla="*/ 652656 w 936657"/>
                    <a:gd name="connsiteY38" fmla="*/ 963142 h 1255724"/>
                    <a:gd name="connsiteX39" fmla="*/ 659114 w 936657"/>
                    <a:gd name="connsiteY39" fmla="*/ 832225 h 1255724"/>
                    <a:gd name="connsiteX40" fmla="*/ 710776 w 936657"/>
                    <a:gd name="connsiteY40" fmla="*/ 754963 h 1255724"/>
                    <a:gd name="connsiteX41" fmla="*/ 771050 w 936657"/>
                    <a:gd name="connsiteY41" fmla="*/ 703455 h 1255724"/>
                    <a:gd name="connsiteX42" fmla="*/ 811949 w 936657"/>
                    <a:gd name="connsiteY42" fmla="*/ 643362 h 1255724"/>
                    <a:gd name="connsiteX43" fmla="*/ 852849 w 936657"/>
                    <a:gd name="connsiteY43" fmla="*/ 544637 h 1255724"/>
                    <a:gd name="connsiteX44" fmla="*/ 861460 w 936657"/>
                    <a:gd name="connsiteY44" fmla="*/ 490983 h 1255724"/>
                    <a:gd name="connsiteX45" fmla="*/ 861460 w 936657"/>
                    <a:gd name="connsiteY45" fmla="*/ 433036 h 1255724"/>
                    <a:gd name="connsiteX46" fmla="*/ 852849 w 936657"/>
                    <a:gd name="connsiteY46" fmla="*/ 396551 h 1255724"/>
                    <a:gd name="connsiteX47" fmla="*/ 850697 w 936657"/>
                    <a:gd name="connsiteY47" fmla="*/ 385820 h 1255724"/>
                    <a:gd name="connsiteX48" fmla="*/ 855002 w 936657"/>
                    <a:gd name="connsiteY48" fmla="*/ 383674 h 1255724"/>
                    <a:gd name="connsiteX49" fmla="*/ 844239 w 936657"/>
                    <a:gd name="connsiteY49" fmla="*/ 338604 h 1255724"/>
                    <a:gd name="connsiteX50" fmla="*/ 818407 w 936657"/>
                    <a:gd name="connsiteY50" fmla="*/ 284950 h 1255724"/>
                    <a:gd name="connsiteX51" fmla="*/ 697861 w 936657"/>
                    <a:gd name="connsiteY51" fmla="*/ 149740 h 1255724"/>
                    <a:gd name="connsiteX52" fmla="*/ 676335 w 936657"/>
                    <a:gd name="connsiteY52" fmla="*/ 136863 h 1255724"/>
                    <a:gd name="connsiteX53" fmla="*/ 542872 w 936657"/>
                    <a:gd name="connsiteY53" fmla="*/ 83209 h 1255724"/>
                    <a:gd name="connsiteX54" fmla="*/ 484752 w 936657"/>
                    <a:gd name="connsiteY54" fmla="*/ 74624 h 1255724"/>
                    <a:gd name="connsiteX55" fmla="*/ 437123 w 936657"/>
                    <a:gd name="connsiteY55" fmla="*/ 402 h 1255724"/>
                    <a:gd name="connsiteX56" fmla="*/ 494102 w 936657"/>
                    <a:gd name="connsiteY56" fmla="*/ 2819 h 1255724"/>
                    <a:gd name="connsiteX57" fmla="*/ 580208 w 936657"/>
                    <a:gd name="connsiteY57" fmla="*/ 13565 h 1255724"/>
                    <a:gd name="connsiteX58" fmla="*/ 625414 w 936657"/>
                    <a:gd name="connsiteY58" fmla="*/ 39354 h 1255724"/>
                    <a:gd name="connsiteX59" fmla="*/ 659857 w 936657"/>
                    <a:gd name="connsiteY59" fmla="*/ 45801 h 1255724"/>
                    <a:gd name="connsiteX60" fmla="*/ 674926 w 936657"/>
                    <a:gd name="connsiteY60" fmla="*/ 50099 h 1255724"/>
                    <a:gd name="connsiteX61" fmla="*/ 752421 w 936657"/>
                    <a:gd name="connsiteY61" fmla="*/ 97378 h 1255724"/>
                    <a:gd name="connsiteX62" fmla="*/ 789017 w 936657"/>
                    <a:gd name="connsiteY62" fmla="*/ 133912 h 1255724"/>
                    <a:gd name="connsiteX63" fmla="*/ 872971 w 936657"/>
                    <a:gd name="connsiteY63" fmla="*/ 239217 h 1255724"/>
                    <a:gd name="connsiteX64" fmla="*/ 918177 w 936657"/>
                    <a:gd name="connsiteY64" fmla="*/ 353117 h 1255724"/>
                    <a:gd name="connsiteX65" fmla="*/ 931093 w 936657"/>
                    <a:gd name="connsiteY65" fmla="*/ 497104 h 1255724"/>
                    <a:gd name="connsiteX66" fmla="*/ 922482 w 936657"/>
                    <a:gd name="connsiteY66" fmla="*/ 565874 h 1255724"/>
                    <a:gd name="connsiteX67" fmla="*/ 900955 w 936657"/>
                    <a:gd name="connsiteY67" fmla="*/ 626048 h 1255724"/>
                    <a:gd name="connsiteX68" fmla="*/ 872971 w 936657"/>
                    <a:gd name="connsiteY68" fmla="*/ 679775 h 1255724"/>
                    <a:gd name="connsiteX69" fmla="*/ 814849 w 936657"/>
                    <a:gd name="connsiteY69" fmla="*/ 759290 h 1255724"/>
                    <a:gd name="connsiteX70" fmla="*/ 739505 w 936657"/>
                    <a:gd name="connsiteY70" fmla="*/ 825911 h 1255724"/>
                    <a:gd name="connsiteX71" fmla="*/ 733047 w 936657"/>
                    <a:gd name="connsiteY71" fmla="*/ 840955 h 1255724"/>
                    <a:gd name="connsiteX72" fmla="*/ 728742 w 936657"/>
                    <a:gd name="connsiteY72" fmla="*/ 967749 h 1255724"/>
                    <a:gd name="connsiteX73" fmla="*/ 724437 w 936657"/>
                    <a:gd name="connsiteY73" fmla="*/ 1002135 h 1255724"/>
                    <a:gd name="connsiteX74" fmla="*/ 720131 w 936657"/>
                    <a:gd name="connsiteY74" fmla="*/ 1085948 h 1255724"/>
                    <a:gd name="connsiteX75" fmla="*/ 692147 w 936657"/>
                    <a:gd name="connsiteY75" fmla="*/ 1159016 h 1255724"/>
                    <a:gd name="connsiteX76" fmla="*/ 657704 w 936657"/>
                    <a:gd name="connsiteY76" fmla="*/ 1204147 h 1255724"/>
                    <a:gd name="connsiteX77" fmla="*/ 532850 w 936657"/>
                    <a:gd name="connsiteY77" fmla="*/ 1249277 h 1255724"/>
                    <a:gd name="connsiteX78" fmla="*/ 502712 w 936657"/>
                    <a:gd name="connsiteY78" fmla="*/ 1249277 h 1255724"/>
                    <a:gd name="connsiteX79" fmla="*/ 502712 w 936657"/>
                    <a:gd name="connsiteY79" fmla="*/ 1247128 h 1255724"/>
                    <a:gd name="connsiteX80" fmla="*/ 397232 w 936657"/>
                    <a:gd name="connsiteY80" fmla="*/ 1255724 h 1255724"/>
                    <a:gd name="connsiteX81" fmla="*/ 390774 w 936657"/>
                    <a:gd name="connsiteY81" fmla="*/ 1253575 h 1255724"/>
                    <a:gd name="connsiteX82" fmla="*/ 328347 w 936657"/>
                    <a:gd name="connsiteY82" fmla="*/ 1236383 h 1255724"/>
                    <a:gd name="connsiteX83" fmla="*/ 306820 w 936657"/>
                    <a:gd name="connsiteY83" fmla="*/ 1225637 h 1255724"/>
                    <a:gd name="connsiteX84" fmla="*/ 222866 w 936657"/>
                    <a:gd name="connsiteY84" fmla="*/ 1120333 h 1255724"/>
                    <a:gd name="connsiteX85" fmla="*/ 209950 w 936657"/>
                    <a:gd name="connsiteY85" fmla="*/ 1006433 h 1255724"/>
                    <a:gd name="connsiteX86" fmla="*/ 209950 w 936657"/>
                    <a:gd name="connsiteY86" fmla="*/ 980644 h 1255724"/>
                    <a:gd name="connsiteX87" fmla="*/ 205645 w 936657"/>
                    <a:gd name="connsiteY87" fmla="*/ 918321 h 1255724"/>
                    <a:gd name="connsiteX88" fmla="*/ 199187 w 936657"/>
                    <a:gd name="connsiteY88" fmla="*/ 843104 h 1255724"/>
                    <a:gd name="connsiteX89" fmla="*/ 192729 w 936657"/>
                    <a:gd name="connsiteY89" fmla="*/ 832358 h 1255724"/>
                    <a:gd name="connsiteX90" fmla="*/ 123843 w 936657"/>
                    <a:gd name="connsiteY90" fmla="*/ 765737 h 1255724"/>
                    <a:gd name="connsiteX91" fmla="*/ 93706 w 936657"/>
                    <a:gd name="connsiteY91" fmla="*/ 729203 h 1255724"/>
                    <a:gd name="connsiteX92" fmla="*/ 35584 w 936657"/>
                    <a:gd name="connsiteY92" fmla="*/ 634644 h 1255724"/>
                    <a:gd name="connsiteX93" fmla="*/ 3294 w 936657"/>
                    <a:gd name="connsiteY93" fmla="*/ 518595 h 1255724"/>
                    <a:gd name="connsiteX94" fmla="*/ 5447 w 936657"/>
                    <a:gd name="connsiteY94" fmla="*/ 417589 h 1255724"/>
                    <a:gd name="connsiteX95" fmla="*/ 9752 w 936657"/>
                    <a:gd name="connsiteY95" fmla="*/ 355266 h 1255724"/>
                    <a:gd name="connsiteX96" fmla="*/ 22668 w 936657"/>
                    <a:gd name="connsiteY96" fmla="*/ 320881 h 1255724"/>
                    <a:gd name="connsiteX97" fmla="*/ 29126 w 936657"/>
                    <a:gd name="connsiteY97" fmla="*/ 307987 h 1255724"/>
                    <a:gd name="connsiteX98" fmla="*/ 52806 w 936657"/>
                    <a:gd name="connsiteY98" fmla="*/ 245664 h 1255724"/>
                    <a:gd name="connsiteX99" fmla="*/ 61416 w 936657"/>
                    <a:gd name="connsiteY99" fmla="*/ 226322 h 1255724"/>
                    <a:gd name="connsiteX100" fmla="*/ 87248 w 936657"/>
                    <a:gd name="connsiteY100" fmla="*/ 191937 h 1255724"/>
                    <a:gd name="connsiteX101" fmla="*/ 151828 w 936657"/>
                    <a:gd name="connsiteY101" fmla="*/ 121018 h 1255724"/>
                    <a:gd name="connsiteX102" fmla="*/ 276683 w 936657"/>
                    <a:gd name="connsiteY102" fmla="*/ 41503 h 1255724"/>
                    <a:gd name="connsiteX103" fmla="*/ 437123 w 936657"/>
                    <a:gd name="connsiteY103" fmla="*/ 402 h 125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936657" h="1255724">
                      <a:moveTo>
                        <a:pt x="418694" y="1208099"/>
                      </a:moveTo>
                      <a:cubicBezTo>
                        <a:pt x="416522" y="1210216"/>
                        <a:pt x="416522" y="1212332"/>
                        <a:pt x="414349" y="1214449"/>
                      </a:cubicBezTo>
                      <a:cubicBezTo>
                        <a:pt x="427383" y="1220799"/>
                        <a:pt x="438245" y="1227149"/>
                        <a:pt x="451280" y="1233499"/>
                      </a:cubicBezTo>
                      <a:cubicBezTo>
                        <a:pt x="453452" y="1231382"/>
                        <a:pt x="453452" y="1229266"/>
                        <a:pt x="455624" y="1227149"/>
                      </a:cubicBezTo>
                      <a:cubicBezTo>
                        <a:pt x="442590" y="1220799"/>
                        <a:pt x="429556" y="1214449"/>
                        <a:pt x="418694" y="1208099"/>
                      </a:cubicBezTo>
                      <a:close/>
                      <a:moveTo>
                        <a:pt x="194241" y="763599"/>
                      </a:moveTo>
                      <a:cubicBezTo>
                        <a:pt x="194241" y="765754"/>
                        <a:pt x="192098" y="767908"/>
                        <a:pt x="192098" y="770063"/>
                      </a:cubicBezTo>
                      <a:cubicBezTo>
                        <a:pt x="204957" y="776526"/>
                        <a:pt x="217816" y="785144"/>
                        <a:pt x="230675" y="793762"/>
                      </a:cubicBezTo>
                      <a:cubicBezTo>
                        <a:pt x="232818" y="791608"/>
                        <a:pt x="234961" y="789453"/>
                        <a:pt x="234961" y="785144"/>
                      </a:cubicBezTo>
                      <a:cubicBezTo>
                        <a:pt x="222102" y="778681"/>
                        <a:pt x="209243" y="772217"/>
                        <a:pt x="194241" y="763599"/>
                      </a:cubicBezTo>
                      <a:close/>
                      <a:moveTo>
                        <a:pt x="147118" y="758836"/>
                      </a:moveTo>
                      <a:cubicBezTo>
                        <a:pt x="145001" y="760984"/>
                        <a:pt x="145001" y="763132"/>
                        <a:pt x="142885" y="765280"/>
                      </a:cubicBezTo>
                      <a:cubicBezTo>
                        <a:pt x="159818" y="776019"/>
                        <a:pt x="174635" y="784610"/>
                        <a:pt x="189451" y="795349"/>
                      </a:cubicBezTo>
                      <a:cubicBezTo>
                        <a:pt x="191568" y="793201"/>
                        <a:pt x="191568" y="791053"/>
                        <a:pt x="193685" y="788906"/>
                      </a:cubicBezTo>
                      <a:cubicBezTo>
                        <a:pt x="178868" y="778167"/>
                        <a:pt x="161935" y="769575"/>
                        <a:pt x="147118" y="758836"/>
                      </a:cubicBezTo>
                      <a:close/>
                      <a:moveTo>
                        <a:pt x="628661" y="84149"/>
                      </a:moveTo>
                      <a:cubicBezTo>
                        <a:pt x="691351" y="129393"/>
                        <a:pt x="758363" y="168173"/>
                        <a:pt x="825376" y="204799"/>
                      </a:cubicBezTo>
                      <a:cubicBezTo>
                        <a:pt x="827538" y="202645"/>
                        <a:pt x="829700" y="200490"/>
                        <a:pt x="831861" y="198336"/>
                      </a:cubicBezTo>
                      <a:cubicBezTo>
                        <a:pt x="769172" y="150938"/>
                        <a:pt x="695674" y="120775"/>
                        <a:pt x="628661" y="84149"/>
                      </a:cubicBezTo>
                      <a:close/>
                      <a:moveTo>
                        <a:pt x="484752" y="74624"/>
                      </a:moveTo>
                      <a:cubicBezTo>
                        <a:pt x="448157" y="74624"/>
                        <a:pt x="413715" y="78916"/>
                        <a:pt x="377121" y="83209"/>
                      </a:cubicBezTo>
                      <a:cubicBezTo>
                        <a:pt x="355595" y="87501"/>
                        <a:pt x="331916" y="91794"/>
                        <a:pt x="314695" y="104671"/>
                      </a:cubicBezTo>
                      <a:cubicBezTo>
                        <a:pt x="275948" y="128279"/>
                        <a:pt x="228590" y="141156"/>
                        <a:pt x="198454" y="179787"/>
                      </a:cubicBezTo>
                      <a:cubicBezTo>
                        <a:pt x="176927" y="205541"/>
                        <a:pt x="151096" y="229149"/>
                        <a:pt x="131723" y="254903"/>
                      </a:cubicBezTo>
                      <a:cubicBezTo>
                        <a:pt x="110196" y="287096"/>
                        <a:pt x="90823" y="321435"/>
                        <a:pt x="86518" y="360066"/>
                      </a:cubicBezTo>
                      <a:cubicBezTo>
                        <a:pt x="84365" y="385820"/>
                        <a:pt x="71449" y="407282"/>
                        <a:pt x="71449" y="435182"/>
                      </a:cubicBezTo>
                      <a:cubicBezTo>
                        <a:pt x="71449" y="501714"/>
                        <a:pt x="77907" y="566099"/>
                        <a:pt x="110196" y="626192"/>
                      </a:cubicBezTo>
                      <a:cubicBezTo>
                        <a:pt x="123112" y="647654"/>
                        <a:pt x="131723" y="671262"/>
                        <a:pt x="148943" y="688431"/>
                      </a:cubicBezTo>
                      <a:cubicBezTo>
                        <a:pt x="176927" y="718478"/>
                        <a:pt x="209217" y="744232"/>
                        <a:pt x="239353" y="769986"/>
                      </a:cubicBezTo>
                      <a:cubicBezTo>
                        <a:pt x="254422" y="785009"/>
                        <a:pt x="267337" y="800033"/>
                        <a:pt x="269490" y="821494"/>
                      </a:cubicBezTo>
                      <a:cubicBezTo>
                        <a:pt x="271643" y="855833"/>
                        <a:pt x="275948" y="890172"/>
                        <a:pt x="278100" y="926657"/>
                      </a:cubicBezTo>
                      <a:cubicBezTo>
                        <a:pt x="282406" y="980312"/>
                        <a:pt x="282406" y="1036112"/>
                        <a:pt x="288864" y="1091913"/>
                      </a:cubicBezTo>
                      <a:cubicBezTo>
                        <a:pt x="288864" y="1113375"/>
                        <a:pt x="297474" y="1134837"/>
                        <a:pt x="323305" y="1141275"/>
                      </a:cubicBezTo>
                      <a:cubicBezTo>
                        <a:pt x="334068" y="1145567"/>
                        <a:pt x="342679" y="1152006"/>
                        <a:pt x="353442" y="1158445"/>
                      </a:cubicBezTo>
                      <a:cubicBezTo>
                        <a:pt x="383579" y="1173468"/>
                        <a:pt x="415868" y="1190637"/>
                        <a:pt x="452462" y="1179906"/>
                      </a:cubicBezTo>
                      <a:cubicBezTo>
                        <a:pt x="467531" y="1177760"/>
                        <a:pt x="484752" y="1175614"/>
                        <a:pt x="499820" y="1177760"/>
                      </a:cubicBezTo>
                      <a:cubicBezTo>
                        <a:pt x="529957" y="1184199"/>
                        <a:pt x="557941" y="1175614"/>
                        <a:pt x="585925" y="1167029"/>
                      </a:cubicBezTo>
                      <a:cubicBezTo>
                        <a:pt x="620367" y="1154152"/>
                        <a:pt x="652656" y="1089767"/>
                        <a:pt x="650503" y="1053282"/>
                      </a:cubicBezTo>
                      <a:cubicBezTo>
                        <a:pt x="648351" y="1023235"/>
                        <a:pt x="644045" y="991043"/>
                        <a:pt x="652656" y="963142"/>
                      </a:cubicBezTo>
                      <a:cubicBezTo>
                        <a:pt x="661266" y="920219"/>
                        <a:pt x="656961" y="875149"/>
                        <a:pt x="659114" y="832225"/>
                      </a:cubicBezTo>
                      <a:cubicBezTo>
                        <a:pt x="661266" y="791448"/>
                        <a:pt x="687098" y="774278"/>
                        <a:pt x="710776" y="754963"/>
                      </a:cubicBezTo>
                      <a:cubicBezTo>
                        <a:pt x="730150" y="735647"/>
                        <a:pt x="753829" y="722770"/>
                        <a:pt x="771050" y="703455"/>
                      </a:cubicBezTo>
                      <a:cubicBezTo>
                        <a:pt x="788271" y="686285"/>
                        <a:pt x="801186" y="664823"/>
                        <a:pt x="811949" y="643362"/>
                      </a:cubicBezTo>
                      <a:cubicBezTo>
                        <a:pt x="827018" y="611169"/>
                        <a:pt x="839933" y="576830"/>
                        <a:pt x="852849" y="544637"/>
                      </a:cubicBezTo>
                      <a:cubicBezTo>
                        <a:pt x="859307" y="527468"/>
                        <a:pt x="863612" y="508152"/>
                        <a:pt x="861460" y="490983"/>
                      </a:cubicBezTo>
                      <a:cubicBezTo>
                        <a:pt x="857154" y="471667"/>
                        <a:pt x="861460" y="452352"/>
                        <a:pt x="861460" y="433036"/>
                      </a:cubicBezTo>
                      <a:cubicBezTo>
                        <a:pt x="861460" y="422305"/>
                        <a:pt x="857154" y="409428"/>
                        <a:pt x="852849" y="396551"/>
                      </a:cubicBezTo>
                      <a:cubicBezTo>
                        <a:pt x="852849" y="392259"/>
                        <a:pt x="852849" y="387966"/>
                        <a:pt x="850697" y="385820"/>
                      </a:cubicBezTo>
                      <a:cubicBezTo>
                        <a:pt x="852849" y="383674"/>
                        <a:pt x="852849" y="383674"/>
                        <a:pt x="855002" y="383674"/>
                      </a:cubicBezTo>
                      <a:cubicBezTo>
                        <a:pt x="850697" y="368651"/>
                        <a:pt x="850697" y="353627"/>
                        <a:pt x="844239" y="338604"/>
                      </a:cubicBezTo>
                      <a:cubicBezTo>
                        <a:pt x="837781" y="321435"/>
                        <a:pt x="827018" y="302119"/>
                        <a:pt x="818407" y="284950"/>
                      </a:cubicBezTo>
                      <a:cubicBezTo>
                        <a:pt x="786118" y="233441"/>
                        <a:pt x="755981" y="179787"/>
                        <a:pt x="697861" y="149740"/>
                      </a:cubicBezTo>
                      <a:cubicBezTo>
                        <a:pt x="691403" y="145448"/>
                        <a:pt x="682792" y="141156"/>
                        <a:pt x="676335" y="136863"/>
                      </a:cubicBezTo>
                      <a:cubicBezTo>
                        <a:pt x="637587" y="106817"/>
                        <a:pt x="590230" y="93940"/>
                        <a:pt x="542872" y="83209"/>
                      </a:cubicBezTo>
                      <a:cubicBezTo>
                        <a:pt x="523499" y="78916"/>
                        <a:pt x="504125" y="74624"/>
                        <a:pt x="484752" y="74624"/>
                      </a:cubicBezTo>
                      <a:close/>
                      <a:moveTo>
                        <a:pt x="437123" y="402"/>
                      </a:moveTo>
                      <a:cubicBezTo>
                        <a:pt x="455757" y="-538"/>
                        <a:pt x="474728" y="133"/>
                        <a:pt x="494102" y="2819"/>
                      </a:cubicBezTo>
                      <a:cubicBezTo>
                        <a:pt x="522086" y="7118"/>
                        <a:pt x="552224" y="7118"/>
                        <a:pt x="580208" y="13565"/>
                      </a:cubicBezTo>
                      <a:cubicBezTo>
                        <a:pt x="595277" y="17863"/>
                        <a:pt x="610346" y="30757"/>
                        <a:pt x="625414" y="39354"/>
                      </a:cubicBezTo>
                      <a:cubicBezTo>
                        <a:pt x="636178" y="45801"/>
                        <a:pt x="646941" y="54397"/>
                        <a:pt x="659857" y="45801"/>
                      </a:cubicBezTo>
                      <a:cubicBezTo>
                        <a:pt x="664162" y="43652"/>
                        <a:pt x="670620" y="47950"/>
                        <a:pt x="674926" y="50099"/>
                      </a:cubicBezTo>
                      <a:cubicBezTo>
                        <a:pt x="700757" y="65142"/>
                        <a:pt x="726589" y="80186"/>
                        <a:pt x="752421" y="97378"/>
                      </a:cubicBezTo>
                      <a:cubicBezTo>
                        <a:pt x="765337" y="108124"/>
                        <a:pt x="776101" y="121018"/>
                        <a:pt x="789017" y="133912"/>
                      </a:cubicBezTo>
                      <a:cubicBezTo>
                        <a:pt x="819154" y="166148"/>
                        <a:pt x="853597" y="196235"/>
                        <a:pt x="872971" y="239217"/>
                      </a:cubicBezTo>
                      <a:cubicBezTo>
                        <a:pt x="888039" y="275751"/>
                        <a:pt x="911719" y="312285"/>
                        <a:pt x="918177" y="353117"/>
                      </a:cubicBezTo>
                      <a:cubicBezTo>
                        <a:pt x="926787" y="398247"/>
                        <a:pt x="946161" y="445527"/>
                        <a:pt x="931093" y="497104"/>
                      </a:cubicBezTo>
                      <a:cubicBezTo>
                        <a:pt x="924635" y="518595"/>
                        <a:pt x="926787" y="542235"/>
                        <a:pt x="922482" y="565874"/>
                      </a:cubicBezTo>
                      <a:cubicBezTo>
                        <a:pt x="918177" y="585216"/>
                        <a:pt x="909566" y="606707"/>
                        <a:pt x="900955" y="626048"/>
                      </a:cubicBezTo>
                      <a:cubicBezTo>
                        <a:pt x="894497" y="643241"/>
                        <a:pt x="885887" y="662582"/>
                        <a:pt x="872971" y="679775"/>
                      </a:cubicBezTo>
                      <a:cubicBezTo>
                        <a:pt x="855749" y="707713"/>
                        <a:pt x="836375" y="733501"/>
                        <a:pt x="814849" y="759290"/>
                      </a:cubicBezTo>
                      <a:cubicBezTo>
                        <a:pt x="793322" y="785079"/>
                        <a:pt x="771795" y="810868"/>
                        <a:pt x="739505" y="825911"/>
                      </a:cubicBezTo>
                      <a:cubicBezTo>
                        <a:pt x="735200" y="828060"/>
                        <a:pt x="733047" y="836657"/>
                        <a:pt x="733047" y="840955"/>
                      </a:cubicBezTo>
                      <a:cubicBezTo>
                        <a:pt x="730895" y="883936"/>
                        <a:pt x="728742" y="926917"/>
                        <a:pt x="728742" y="967749"/>
                      </a:cubicBezTo>
                      <a:cubicBezTo>
                        <a:pt x="726589" y="980644"/>
                        <a:pt x="724437" y="991389"/>
                        <a:pt x="724437" y="1002135"/>
                      </a:cubicBezTo>
                      <a:cubicBezTo>
                        <a:pt x="722284" y="1030072"/>
                        <a:pt x="720131" y="1058010"/>
                        <a:pt x="720131" y="1085948"/>
                      </a:cubicBezTo>
                      <a:cubicBezTo>
                        <a:pt x="717979" y="1113886"/>
                        <a:pt x="709368" y="1137526"/>
                        <a:pt x="692147" y="1159016"/>
                      </a:cubicBezTo>
                      <a:cubicBezTo>
                        <a:pt x="679231" y="1174060"/>
                        <a:pt x="670620" y="1191252"/>
                        <a:pt x="657704" y="1204147"/>
                      </a:cubicBezTo>
                      <a:cubicBezTo>
                        <a:pt x="623262" y="1240681"/>
                        <a:pt x="580208" y="1249277"/>
                        <a:pt x="532850" y="1249277"/>
                      </a:cubicBezTo>
                      <a:cubicBezTo>
                        <a:pt x="522086" y="1249277"/>
                        <a:pt x="511323" y="1249277"/>
                        <a:pt x="502712" y="1249277"/>
                      </a:cubicBezTo>
                      <a:cubicBezTo>
                        <a:pt x="502712" y="1249277"/>
                        <a:pt x="502712" y="1247128"/>
                        <a:pt x="502712" y="1247128"/>
                      </a:cubicBezTo>
                      <a:cubicBezTo>
                        <a:pt x="468270" y="1249277"/>
                        <a:pt x="431674" y="1251426"/>
                        <a:pt x="397232" y="1255724"/>
                      </a:cubicBezTo>
                      <a:cubicBezTo>
                        <a:pt x="395079" y="1255724"/>
                        <a:pt x="392926" y="1253575"/>
                        <a:pt x="390774" y="1253575"/>
                      </a:cubicBezTo>
                      <a:cubicBezTo>
                        <a:pt x="369247" y="1247128"/>
                        <a:pt x="352026" y="1232084"/>
                        <a:pt x="328347" y="1236383"/>
                      </a:cubicBezTo>
                      <a:cubicBezTo>
                        <a:pt x="321889" y="1238532"/>
                        <a:pt x="313278" y="1229935"/>
                        <a:pt x="306820" y="1225637"/>
                      </a:cubicBezTo>
                      <a:cubicBezTo>
                        <a:pt x="263767" y="1201998"/>
                        <a:pt x="237935" y="1165463"/>
                        <a:pt x="222866" y="1120333"/>
                      </a:cubicBezTo>
                      <a:cubicBezTo>
                        <a:pt x="207797" y="1083799"/>
                        <a:pt x="209950" y="1045116"/>
                        <a:pt x="209950" y="1006433"/>
                      </a:cubicBezTo>
                      <a:cubicBezTo>
                        <a:pt x="212103" y="997836"/>
                        <a:pt x="209950" y="989240"/>
                        <a:pt x="209950" y="980644"/>
                      </a:cubicBezTo>
                      <a:cubicBezTo>
                        <a:pt x="207797" y="959153"/>
                        <a:pt x="207797" y="939812"/>
                        <a:pt x="205645" y="918321"/>
                      </a:cubicBezTo>
                      <a:cubicBezTo>
                        <a:pt x="203492" y="892532"/>
                        <a:pt x="203492" y="868893"/>
                        <a:pt x="199187" y="843104"/>
                      </a:cubicBezTo>
                      <a:cubicBezTo>
                        <a:pt x="199187" y="838806"/>
                        <a:pt x="197034" y="834507"/>
                        <a:pt x="192729" y="832358"/>
                      </a:cubicBezTo>
                      <a:cubicBezTo>
                        <a:pt x="169049" y="808719"/>
                        <a:pt x="145370" y="789377"/>
                        <a:pt x="123843" y="765737"/>
                      </a:cubicBezTo>
                      <a:cubicBezTo>
                        <a:pt x="113080" y="754992"/>
                        <a:pt x="102317" y="742098"/>
                        <a:pt x="93706" y="729203"/>
                      </a:cubicBezTo>
                      <a:cubicBezTo>
                        <a:pt x="74332" y="696967"/>
                        <a:pt x="50653" y="666880"/>
                        <a:pt x="35584" y="634644"/>
                      </a:cubicBezTo>
                      <a:cubicBezTo>
                        <a:pt x="20516" y="598110"/>
                        <a:pt x="11905" y="557278"/>
                        <a:pt x="3294" y="518595"/>
                      </a:cubicBezTo>
                      <a:cubicBezTo>
                        <a:pt x="-3164" y="486359"/>
                        <a:pt x="1142" y="449825"/>
                        <a:pt x="5447" y="417589"/>
                      </a:cubicBezTo>
                      <a:cubicBezTo>
                        <a:pt x="7600" y="396098"/>
                        <a:pt x="7600" y="374608"/>
                        <a:pt x="9752" y="355266"/>
                      </a:cubicBezTo>
                      <a:cubicBezTo>
                        <a:pt x="11905" y="342372"/>
                        <a:pt x="18363" y="331626"/>
                        <a:pt x="22668" y="320881"/>
                      </a:cubicBezTo>
                      <a:cubicBezTo>
                        <a:pt x="24821" y="316583"/>
                        <a:pt x="29126" y="312285"/>
                        <a:pt x="29126" y="307987"/>
                      </a:cubicBezTo>
                      <a:cubicBezTo>
                        <a:pt x="31279" y="284347"/>
                        <a:pt x="42042" y="265005"/>
                        <a:pt x="52806" y="245664"/>
                      </a:cubicBezTo>
                      <a:cubicBezTo>
                        <a:pt x="54958" y="239217"/>
                        <a:pt x="59264" y="232769"/>
                        <a:pt x="61416" y="226322"/>
                      </a:cubicBezTo>
                      <a:cubicBezTo>
                        <a:pt x="70027" y="215577"/>
                        <a:pt x="78637" y="202682"/>
                        <a:pt x="87248" y="191937"/>
                      </a:cubicBezTo>
                      <a:cubicBezTo>
                        <a:pt x="108775" y="168297"/>
                        <a:pt x="128149" y="142509"/>
                        <a:pt x="151828" y="121018"/>
                      </a:cubicBezTo>
                      <a:cubicBezTo>
                        <a:pt x="186271" y="86633"/>
                        <a:pt x="229324" y="60844"/>
                        <a:pt x="276683" y="41503"/>
                      </a:cubicBezTo>
                      <a:cubicBezTo>
                        <a:pt x="328347" y="20549"/>
                        <a:pt x="381221" y="3222"/>
                        <a:pt x="437123" y="402"/>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53" name="自由: 形状 113">
                  <a:extLst>
                    <a:ext uri="{FF2B5EF4-FFF2-40B4-BE49-F238E27FC236}">
                      <a16:creationId xmlns:a16="http://schemas.microsoft.com/office/drawing/2014/main" id="{C9631D1C-16C7-4E4C-84D3-B2CC168D67F1}"/>
                    </a:ext>
                  </a:extLst>
                </p:cNvPr>
                <p:cNvSpPr>
                  <a:spLocks/>
                </p:cNvSpPr>
                <p:nvPr/>
              </p:nvSpPr>
              <p:spPr bwMode="auto">
                <a:xfrm>
                  <a:off x="5022850" y="4087385"/>
                  <a:ext cx="344505" cy="292529"/>
                </a:xfrm>
                <a:custGeom>
                  <a:avLst/>
                  <a:gdLst>
                    <a:gd name="connsiteX0" fmla="*/ 218608 w 344505"/>
                    <a:gd name="connsiteY0" fmla="*/ 129016 h 292529"/>
                    <a:gd name="connsiteX1" fmla="*/ 214312 w 344505"/>
                    <a:gd name="connsiteY1" fmla="*/ 133318 h 292529"/>
                    <a:gd name="connsiteX2" fmla="*/ 321702 w 344505"/>
                    <a:gd name="connsiteY2" fmla="*/ 195691 h 292529"/>
                    <a:gd name="connsiteX3" fmla="*/ 323850 w 344505"/>
                    <a:gd name="connsiteY3" fmla="*/ 189239 h 292529"/>
                    <a:gd name="connsiteX4" fmla="*/ 218608 w 344505"/>
                    <a:gd name="connsiteY4" fmla="*/ 129016 h 292529"/>
                    <a:gd name="connsiteX5" fmla="*/ 21780 w 344505"/>
                    <a:gd name="connsiteY5" fmla="*/ 116316 h 292529"/>
                    <a:gd name="connsiteX6" fmla="*/ 17462 w 344505"/>
                    <a:gd name="connsiteY6" fmla="*/ 122567 h 292529"/>
                    <a:gd name="connsiteX7" fmla="*/ 69278 w 344505"/>
                    <a:gd name="connsiteY7" fmla="*/ 149654 h 292529"/>
                    <a:gd name="connsiteX8" fmla="*/ 71437 w 344505"/>
                    <a:gd name="connsiteY8" fmla="*/ 145487 h 292529"/>
                    <a:gd name="connsiteX9" fmla="*/ 21780 w 344505"/>
                    <a:gd name="connsiteY9" fmla="*/ 116316 h 292529"/>
                    <a:gd name="connsiteX10" fmla="*/ 226230 w 344505"/>
                    <a:gd name="connsiteY10" fmla="*/ 1313 h 292529"/>
                    <a:gd name="connsiteX11" fmla="*/ 318004 w 344505"/>
                    <a:gd name="connsiteY11" fmla="*/ 2120 h 292529"/>
                    <a:gd name="connsiteX12" fmla="*/ 343917 w 344505"/>
                    <a:gd name="connsiteY12" fmla="*/ 27934 h 292529"/>
                    <a:gd name="connsiteX13" fmla="*/ 343917 w 344505"/>
                    <a:gd name="connsiteY13" fmla="*/ 111830 h 292529"/>
                    <a:gd name="connsiteX14" fmla="*/ 339598 w 344505"/>
                    <a:gd name="connsiteY14" fmla="*/ 215087 h 292529"/>
                    <a:gd name="connsiteX15" fmla="*/ 333120 w 344505"/>
                    <a:gd name="connsiteY15" fmla="*/ 232296 h 292529"/>
                    <a:gd name="connsiteX16" fmla="*/ 242425 w 344505"/>
                    <a:gd name="connsiteY16" fmla="*/ 286076 h 292529"/>
                    <a:gd name="connsiteX17" fmla="*/ 140933 w 344505"/>
                    <a:gd name="connsiteY17" fmla="*/ 292529 h 292529"/>
                    <a:gd name="connsiteX18" fmla="*/ 95586 w 344505"/>
                    <a:gd name="connsiteY18" fmla="*/ 279622 h 292529"/>
                    <a:gd name="connsiteX19" fmla="*/ 26485 w 344505"/>
                    <a:gd name="connsiteY19" fmla="*/ 255959 h 292529"/>
                    <a:gd name="connsiteX20" fmla="*/ 573 w 344505"/>
                    <a:gd name="connsiteY20" fmla="*/ 212936 h 292529"/>
                    <a:gd name="connsiteX21" fmla="*/ 2732 w 344505"/>
                    <a:gd name="connsiteY21" fmla="*/ 96772 h 292529"/>
                    <a:gd name="connsiteX22" fmla="*/ 573 w 344505"/>
                    <a:gd name="connsiteY22" fmla="*/ 45143 h 292529"/>
                    <a:gd name="connsiteX23" fmla="*/ 39442 w 344505"/>
                    <a:gd name="connsiteY23" fmla="*/ 4271 h 292529"/>
                    <a:gd name="connsiteX24" fmla="*/ 134455 w 344505"/>
                    <a:gd name="connsiteY24" fmla="*/ 2120 h 292529"/>
                    <a:gd name="connsiteX25" fmla="*/ 226230 w 344505"/>
                    <a:gd name="connsiteY25" fmla="*/ 1313 h 29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4505" h="292529">
                      <a:moveTo>
                        <a:pt x="218608" y="129016"/>
                      </a:moveTo>
                      <a:cubicBezTo>
                        <a:pt x="216460" y="131167"/>
                        <a:pt x="216460" y="131167"/>
                        <a:pt x="214312" y="133318"/>
                      </a:cubicBezTo>
                      <a:cubicBezTo>
                        <a:pt x="250825" y="154826"/>
                        <a:pt x="285190" y="174183"/>
                        <a:pt x="321702" y="195691"/>
                      </a:cubicBezTo>
                      <a:cubicBezTo>
                        <a:pt x="321702" y="193540"/>
                        <a:pt x="323850" y="191390"/>
                        <a:pt x="323850" y="189239"/>
                      </a:cubicBezTo>
                      <a:cubicBezTo>
                        <a:pt x="291633" y="163429"/>
                        <a:pt x="252973" y="150524"/>
                        <a:pt x="218608" y="129016"/>
                      </a:cubicBezTo>
                      <a:close/>
                      <a:moveTo>
                        <a:pt x="21780" y="116316"/>
                      </a:moveTo>
                      <a:cubicBezTo>
                        <a:pt x="19621" y="118400"/>
                        <a:pt x="19621" y="120483"/>
                        <a:pt x="17462" y="122567"/>
                      </a:cubicBezTo>
                      <a:cubicBezTo>
                        <a:pt x="34734" y="130902"/>
                        <a:pt x="52006" y="141320"/>
                        <a:pt x="69278" y="149654"/>
                      </a:cubicBezTo>
                      <a:cubicBezTo>
                        <a:pt x="69278" y="147571"/>
                        <a:pt x="71437" y="147571"/>
                        <a:pt x="71437" y="145487"/>
                      </a:cubicBezTo>
                      <a:cubicBezTo>
                        <a:pt x="54165" y="135069"/>
                        <a:pt x="39052" y="126734"/>
                        <a:pt x="21780" y="116316"/>
                      </a:cubicBezTo>
                      <a:close/>
                      <a:moveTo>
                        <a:pt x="226230" y="1313"/>
                      </a:moveTo>
                      <a:cubicBezTo>
                        <a:pt x="257001" y="2658"/>
                        <a:pt x="287773" y="4271"/>
                        <a:pt x="318004" y="2120"/>
                      </a:cubicBezTo>
                      <a:cubicBezTo>
                        <a:pt x="341757" y="-32"/>
                        <a:pt x="346076" y="4271"/>
                        <a:pt x="343917" y="27934"/>
                      </a:cubicBezTo>
                      <a:cubicBezTo>
                        <a:pt x="341757" y="55899"/>
                        <a:pt x="343917" y="83865"/>
                        <a:pt x="343917" y="111830"/>
                      </a:cubicBezTo>
                      <a:cubicBezTo>
                        <a:pt x="346076" y="146249"/>
                        <a:pt x="341757" y="180668"/>
                        <a:pt x="339598" y="215087"/>
                      </a:cubicBezTo>
                      <a:cubicBezTo>
                        <a:pt x="339598" y="219389"/>
                        <a:pt x="335279" y="225843"/>
                        <a:pt x="333120" y="232296"/>
                      </a:cubicBezTo>
                      <a:cubicBezTo>
                        <a:pt x="313685" y="266715"/>
                        <a:pt x="281294" y="281773"/>
                        <a:pt x="242425" y="286076"/>
                      </a:cubicBezTo>
                      <a:cubicBezTo>
                        <a:pt x="210034" y="290378"/>
                        <a:pt x="175484" y="292529"/>
                        <a:pt x="140933" y="292529"/>
                      </a:cubicBezTo>
                      <a:cubicBezTo>
                        <a:pt x="125818" y="292529"/>
                        <a:pt x="110702" y="283925"/>
                        <a:pt x="95586" y="279622"/>
                      </a:cubicBezTo>
                      <a:cubicBezTo>
                        <a:pt x="73992" y="271017"/>
                        <a:pt x="48079" y="266715"/>
                        <a:pt x="26485" y="255959"/>
                      </a:cubicBezTo>
                      <a:cubicBezTo>
                        <a:pt x="11370" y="247354"/>
                        <a:pt x="573" y="234447"/>
                        <a:pt x="573" y="212936"/>
                      </a:cubicBezTo>
                      <a:cubicBezTo>
                        <a:pt x="4891" y="174214"/>
                        <a:pt x="2732" y="135493"/>
                        <a:pt x="2732" y="96772"/>
                      </a:cubicBezTo>
                      <a:cubicBezTo>
                        <a:pt x="2732" y="79562"/>
                        <a:pt x="573" y="62353"/>
                        <a:pt x="573" y="45143"/>
                      </a:cubicBezTo>
                      <a:cubicBezTo>
                        <a:pt x="-1587" y="4271"/>
                        <a:pt x="573" y="2120"/>
                        <a:pt x="39442" y="4271"/>
                      </a:cubicBezTo>
                      <a:cubicBezTo>
                        <a:pt x="71833" y="4271"/>
                        <a:pt x="104224" y="6422"/>
                        <a:pt x="134455" y="2120"/>
                      </a:cubicBezTo>
                      <a:cubicBezTo>
                        <a:pt x="164687" y="-1107"/>
                        <a:pt x="195458" y="-31"/>
                        <a:pt x="226230" y="1313"/>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54" name="chenying0907 135">
                  <a:extLst>
                    <a:ext uri="{FF2B5EF4-FFF2-40B4-BE49-F238E27FC236}">
                      <a16:creationId xmlns:a16="http://schemas.microsoft.com/office/drawing/2014/main" id="{7A0557C9-91B1-4F94-958A-4442BFC1F1BD}"/>
                    </a:ext>
                  </a:extLst>
                </p:cNvPr>
                <p:cNvSpPr>
                  <a:spLocks/>
                </p:cNvSpPr>
                <p:nvPr/>
              </p:nvSpPr>
              <p:spPr bwMode="auto">
                <a:xfrm>
                  <a:off x="5238751" y="3294063"/>
                  <a:ext cx="58738" cy="642938"/>
                </a:xfrm>
                <a:custGeom>
                  <a:avLst/>
                  <a:gdLst>
                    <a:gd name="T0" fmla="*/ 21 w 27"/>
                    <a:gd name="T1" fmla="*/ 0 h 299"/>
                    <a:gd name="T2" fmla="*/ 17 w 27"/>
                    <a:gd name="T3" fmla="*/ 1 h 299"/>
                    <a:gd name="T4" fmla="*/ 10 w 27"/>
                    <a:gd name="T5" fmla="*/ 51 h 299"/>
                    <a:gd name="T6" fmla="*/ 10 w 27"/>
                    <a:gd name="T7" fmla="*/ 68 h 299"/>
                    <a:gd name="T8" fmla="*/ 6 w 27"/>
                    <a:gd name="T9" fmla="*/ 107 h 299"/>
                    <a:gd name="T10" fmla="*/ 6 w 27"/>
                    <a:gd name="T11" fmla="*/ 142 h 299"/>
                    <a:gd name="T12" fmla="*/ 1 w 27"/>
                    <a:gd name="T13" fmla="*/ 210 h 299"/>
                    <a:gd name="T14" fmla="*/ 0 w 27"/>
                    <a:gd name="T15" fmla="*/ 288 h 299"/>
                    <a:gd name="T16" fmla="*/ 4 w 27"/>
                    <a:gd name="T17" fmla="*/ 299 h 299"/>
                    <a:gd name="T18" fmla="*/ 20 w 27"/>
                    <a:gd name="T19" fmla="*/ 265 h 299"/>
                    <a:gd name="T20" fmla="*/ 20 w 27"/>
                    <a:gd name="T21" fmla="*/ 264 h 299"/>
                    <a:gd name="T22" fmla="*/ 21 w 27"/>
                    <a:gd name="T23" fmla="*/ 224 h 299"/>
                    <a:gd name="T24" fmla="*/ 22 w 27"/>
                    <a:gd name="T25" fmla="*/ 177 h 299"/>
                    <a:gd name="T26" fmla="*/ 24 w 27"/>
                    <a:gd name="T27" fmla="*/ 128 h 299"/>
                    <a:gd name="T28" fmla="*/ 22 w 27"/>
                    <a:gd name="T29" fmla="*/ 100 h 299"/>
                    <a:gd name="T30" fmla="*/ 23 w 27"/>
                    <a:gd name="T31" fmla="*/ 34 h 299"/>
                    <a:gd name="T32" fmla="*/ 24 w 27"/>
                    <a:gd name="T33" fmla="*/ 29 h 299"/>
                    <a:gd name="T34" fmla="*/ 27 w 27"/>
                    <a:gd name="T35" fmla="*/ 9 h 299"/>
                    <a:gd name="T36" fmla="*/ 21 w 27"/>
                    <a:gd name="T37" fmla="*/ 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99">
                      <a:moveTo>
                        <a:pt x="21" y="0"/>
                      </a:moveTo>
                      <a:cubicBezTo>
                        <a:pt x="20" y="0"/>
                        <a:pt x="18" y="0"/>
                        <a:pt x="17" y="1"/>
                      </a:cubicBezTo>
                      <a:cubicBezTo>
                        <a:pt x="15" y="18"/>
                        <a:pt x="12" y="34"/>
                        <a:pt x="10" y="51"/>
                      </a:cubicBezTo>
                      <a:cubicBezTo>
                        <a:pt x="9" y="57"/>
                        <a:pt x="10" y="62"/>
                        <a:pt x="10" y="68"/>
                      </a:cubicBezTo>
                      <a:cubicBezTo>
                        <a:pt x="9" y="81"/>
                        <a:pt x="7" y="94"/>
                        <a:pt x="6" y="107"/>
                      </a:cubicBezTo>
                      <a:cubicBezTo>
                        <a:pt x="5" y="119"/>
                        <a:pt x="6" y="130"/>
                        <a:pt x="6" y="142"/>
                      </a:cubicBezTo>
                      <a:cubicBezTo>
                        <a:pt x="4" y="165"/>
                        <a:pt x="1" y="187"/>
                        <a:pt x="1" y="210"/>
                      </a:cubicBezTo>
                      <a:cubicBezTo>
                        <a:pt x="0" y="236"/>
                        <a:pt x="0" y="262"/>
                        <a:pt x="0" y="288"/>
                      </a:cubicBezTo>
                      <a:cubicBezTo>
                        <a:pt x="0" y="291"/>
                        <a:pt x="2" y="294"/>
                        <a:pt x="4" y="299"/>
                      </a:cubicBezTo>
                      <a:cubicBezTo>
                        <a:pt x="10" y="286"/>
                        <a:pt x="15" y="275"/>
                        <a:pt x="20" y="265"/>
                      </a:cubicBezTo>
                      <a:cubicBezTo>
                        <a:pt x="20" y="265"/>
                        <a:pt x="20" y="264"/>
                        <a:pt x="20" y="264"/>
                      </a:cubicBezTo>
                      <a:cubicBezTo>
                        <a:pt x="21" y="251"/>
                        <a:pt x="21" y="238"/>
                        <a:pt x="21" y="224"/>
                      </a:cubicBezTo>
                      <a:cubicBezTo>
                        <a:pt x="22" y="208"/>
                        <a:pt x="22" y="193"/>
                        <a:pt x="22" y="177"/>
                      </a:cubicBezTo>
                      <a:cubicBezTo>
                        <a:pt x="23" y="160"/>
                        <a:pt x="24" y="144"/>
                        <a:pt x="24" y="128"/>
                      </a:cubicBezTo>
                      <a:cubicBezTo>
                        <a:pt x="24" y="118"/>
                        <a:pt x="23" y="109"/>
                        <a:pt x="22" y="100"/>
                      </a:cubicBezTo>
                      <a:cubicBezTo>
                        <a:pt x="22" y="78"/>
                        <a:pt x="23" y="56"/>
                        <a:pt x="23" y="34"/>
                      </a:cubicBezTo>
                      <a:cubicBezTo>
                        <a:pt x="23" y="32"/>
                        <a:pt x="24" y="31"/>
                        <a:pt x="24" y="29"/>
                      </a:cubicBezTo>
                      <a:cubicBezTo>
                        <a:pt x="26" y="22"/>
                        <a:pt x="27" y="16"/>
                        <a:pt x="27" y="9"/>
                      </a:cubicBezTo>
                      <a:cubicBezTo>
                        <a:pt x="27" y="6"/>
                        <a:pt x="23" y="3"/>
                        <a:pt x="21"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55" name="chenying0907 136">
                  <a:extLst>
                    <a:ext uri="{FF2B5EF4-FFF2-40B4-BE49-F238E27FC236}">
                      <a16:creationId xmlns:a16="http://schemas.microsoft.com/office/drawing/2014/main" id="{E5DE0076-50A0-4BBE-B588-1EEF46907E24}"/>
                    </a:ext>
                  </a:extLst>
                </p:cNvPr>
                <p:cNvSpPr>
                  <a:spLocks/>
                </p:cNvSpPr>
                <p:nvPr/>
              </p:nvSpPr>
              <p:spPr bwMode="auto">
                <a:xfrm>
                  <a:off x="5037138" y="3305176"/>
                  <a:ext cx="144463" cy="627063"/>
                </a:xfrm>
                <a:custGeom>
                  <a:avLst/>
                  <a:gdLst>
                    <a:gd name="T0" fmla="*/ 59 w 67"/>
                    <a:gd name="T1" fmla="*/ 292 h 292"/>
                    <a:gd name="T2" fmla="*/ 61 w 67"/>
                    <a:gd name="T3" fmla="*/ 290 h 292"/>
                    <a:gd name="T4" fmla="*/ 67 w 67"/>
                    <a:gd name="T5" fmla="*/ 259 h 292"/>
                    <a:gd name="T6" fmla="*/ 67 w 67"/>
                    <a:gd name="T7" fmla="*/ 256 h 292"/>
                    <a:gd name="T8" fmla="*/ 59 w 67"/>
                    <a:gd name="T9" fmla="*/ 220 h 292"/>
                    <a:gd name="T10" fmla="*/ 42 w 67"/>
                    <a:gd name="T11" fmla="*/ 147 h 292"/>
                    <a:gd name="T12" fmla="*/ 33 w 67"/>
                    <a:gd name="T13" fmla="*/ 113 h 292"/>
                    <a:gd name="T14" fmla="*/ 29 w 67"/>
                    <a:gd name="T15" fmla="*/ 106 h 292"/>
                    <a:gd name="T16" fmla="*/ 16 w 67"/>
                    <a:gd name="T17" fmla="*/ 38 h 292"/>
                    <a:gd name="T18" fmla="*/ 14 w 67"/>
                    <a:gd name="T19" fmla="*/ 30 h 292"/>
                    <a:gd name="T20" fmla="*/ 11 w 67"/>
                    <a:gd name="T21" fmla="*/ 9 h 292"/>
                    <a:gd name="T22" fmla="*/ 2 w 67"/>
                    <a:gd name="T23" fmla="*/ 0 h 292"/>
                    <a:gd name="T24" fmla="*/ 7 w 67"/>
                    <a:gd name="T25" fmla="*/ 65 h 292"/>
                    <a:gd name="T26" fmla="*/ 9 w 67"/>
                    <a:gd name="T27" fmla="*/ 72 h 292"/>
                    <a:gd name="T28" fmla="*/ 14 w 67"/>
                    <a:gd name="T29" fmla="*/ 107 h 292"/>
                    <a:gd name="T30" fmla="*/ 27 w 67"/>
                    <a:gd name="T31" fmla="*/ 158 h 292"/>
                    <a:gd name="T32" fmla="*/ 27 w 67"/>
                    <a:gd name="T33" fmla="*/ 163 h 292"/>
                    <a:gd name="T34" fmla="*/ 32 w 67"/>
                    <a:gd name="T35" fmla="*/ 198 h 292"/>
                    <a:gd name="T36" fmla="*/ 50 w 67"/>
                    <a:gd name="T37" fmla="*/ 270 h 292"/>
                    <a:gd name="T38" fmla="*/ 59 w 67"/>
                    <a:gd name="T39" fmla="*/ 29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 h="292">
                      <a:moveTo>
                        <a:pt x="59" y="292"/>
                      </a:moveTo>
                      <a:cubicBezTo>
                        <a:pt x="60" y="291"/>
                        <a:pt x="60" y="291"/>
                        <a:pt x="61" y="290"/>
                      </a:cubicBezTo>
                      <a:cubicBezTo>
                        <a:pt x="65" y="280"/>
                        <a:pt x="56" y="268"/>
                        <a:pt x="67" y="259"/>
                      </a:cubicBezTo>
                      <a:cubicBezTo>
                        <a:pt x="67" y="259"/>
                        <a:pt x="67" y="257"/>
                        <a:pt x="67" y="256"/>
                      </a:cubicBezTo>
                      <a:cubicBezTo>
                        <a:pt x="64" y="244"/>
                        <a:pt x="62" y="232"/>
                        <a:pt x="59" y="220"/>
                      </a:cubicBezTo>
                      <a:cubicBezTo>
                        <a:pt x="53" y="196"/>
                        <a:pt x="48" y="171"/>
                        <a:pt x="42" y="147"/>
                      </a:cubicBezTo>
                      <a:cubicBezTo>
                        <a:pt x="39" y="136"/>
                        <a:pt x="36" y="124"/>
                        <a:pt x="33" y="113"/>
                      </a:cubicBezTo>
                      <a:cubicBezTo>
                        <a:pt x="32" y="111"/>
                        <a:pt x="29" y="108"/>
                        <a:pt x="29" y="106"/>
                      </a:cubicBezTo>
                      <a:cubicBezTo>
                        <a:pt x="26" y="83"/>
                        <a:pt x="25" y="60"/>
                        <a:pt x="16" y="38"/>
                      </a:cubicBezTo>
                      <a:cubicBezTo>
                        <a:pt x="15" y="35"/>
                        <a:pt x="15" y="32"/>
                        <a:pt x="14" y="30"/>
                      </a:cubicBezTo>
                      <a:cubicBezTo>
                        <a:pt x="13" y="23"/>
                        <a:pt x="13" y="16"/>
                        <a:pt x="11" y="9"/>
                      </a:cubicBezTo>
                      <a:cubicBezTo>
                        <a:pt x="10" y="6"/>
                        <a:pt x="6" y="4"/>
                        <a:pt x="2" y="0"/>
                      </a:cubicBezTo>
                      <a:cubicBezTo>
                        <a:pt x="1" y="24"/>
                        <a:pt x="0" y="45"/>
                        <a:pt x="7" y="65"/>
                      </a:cubicBezTo>
                      <a:cubicBezTo>
                        <a:pt x="8" y="67"/>
                        <a:pt x="8" y="69"/>
                        <a:pt x="9" y="72"/>
                      </a:cubicBezTo>
                      <a:cubicBezTo>
                        <a:pt x="10" y="84"/>
                        <a:pt x="10" y="96"/>
                        <a:pt x="14" y="107"/>
                      </a:cubicBezTo>
                      <a:cubicBezTo>
                        <a:pt x="20" y="124"/>
                        <a:pt x="23" y="141"/>
                        <a:pt x="27" y="158"/>
                      </a:cubicBezTo>
                      <a:cubicBezTo>
                        <a:pt x="27" y="159"/>
                        <a:pt x="27" y="161"/>
                        <a:pt x="27" y="163"/>
                      </a:cubicBezTo>
                      <a:cubicBezTo>
                        <a:pt x="29" y="175"/>
                        <a:pt x="29" y="186"/>
                        <a:pt x="32" y="198"/>
                      </a:cubicBezTo>
                      <a:cubicBezTo>
                        <a:pt x="37" y="222"/>
                        <a:pt x="44" y="246"/>
                        <a:pt x="50" y="270"/>
                      </a:cubicBezTo>
                      <a:cubicBezTo>
                        <a:pt x="52" y="278"/>
                        <a:pt x="52" y="286"/>
                        <a:pt x="59" y="292"/>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56" name="自由: 形状 116">
                  <a:extLst>
                    <a:ext uri="{FF2B5EF4-FFF2-40B4-BE49-F238E27FC236}">
                      <a16:creationId xmlns:a16="http://schemas.microsoft.com/office/drawing/2014/main" id="{BAB7FF90-302E-4B21-8E95-A309CEA86D6E}"/>
                    </a:ext>
                  </a:extLst>
                </p:cNvPr>
                <p:cNvSpPr>
                  <a:spLocks/>
                </p:cNvSpPr>
                <p:nvPr/>
              </p:nvSpPr>
              <p:spPr bwMode="auto">
                <a:xfrm>
                  <a:off x="4975278" y="3097424"/>
                  <a:ext cx="393648" cy="196641"/>
                </a:xfrm>
                <a:custGeom>
                  <a:avLst/>
                  <a:gdLst>
                    <a:gd name="connsiteX0" fmla="*/ 78968 w 393648"/>
                    <a:gd name="connsiteY0" fmla="*/ 187742 h 196641"/>
                    <a:gd name="connsiteX1" fmla="*/ 81339 w 393648"/>
                    <a:gd name="connsiteY1" fmla="*/ 190240 h 196641"/>
                    <a:gd name="connsiteX2" fmla="*/ 77032 w 393648"/>
                    <a:gd name="connsiteY2" fmla="*/ 190240 h 196641"/>
                    <a:gd name="connsiteX3" fmla="*/ 59215 w 393648"/>
                    <a:gd name="connsiteY3" fmla="*/ 56940 h 196641"/>
                    <a:gd name="connsiteX4" fmla="*/ 52865 w 393648"/>
                    <a:gd name="connsiteY4" fmla="*/ 59130 h 196641"/>
                    <a:gd name="connsiteX5" fmla="*/ 69798 w 393648"/>
                    <a:gd name="connsiteY5" fmla="*/ 120440 h 196641"/>
                    <a:gd name="connsiteX6" fmla="*/ 59215 w 393648"/>
                    <a:gd name="connsiteY6" fmla="*/ 56940 h 196641"/>
                    <a:gd name="connsiteX7" fmla="*/ 354879 w 393648"/>
                    <a:gd name="connsiteY7" fmla="*/ 337 h 196641"/>
                    <a:gd name="connsiteX8" fmla="*/ 369956 w 393648"/>
                    <a:gd name="connsiteY8" fmla="*/ 11006 h 196641"/>
                    <a:gd name="connsiteX9" fmla="*/ 393648 w 393648"/>
                    <a:gd name="connsiteY9" fmla="*/ 100623 h 196641"/>
                    <a:gd name="connsiteX10" fmla="*/ 369956 w 393648"/>
                    <a:gd name="connsiteY10" fmla="*/ 136896 h 196641"/>
                    <a:gd name="connsiteX11" fmla="*/ 348417 w 393648"/>
                    <a:gd name="connsiteY11" fmla="*/ 166769 h 196641"/>
                    <a:gd name="connsiteX12" fmla="*/ 341956 w 393648"/>
                    <a:gd name="connsiteY12" fmla="*/ 194507 h 196641"/>
                    <a:gd name="connsiteX13" fmla="*/ 337648 w 393648"/>
                    <a:gd name="connsiteY13" fmla="*/ 196641 h 196641"/>
                    <a:gd name="connsiteX14" fmla="*/ 324725 w 393648"/>
                    <a:gd name="connsiteY14" fmla="*/ 173170 h 196641"/>
                    <a:gd name="connsiteX15" fmla="*/ 309648 w 393648"/>
                    <a:gd name="connsiteY15" fmla="*/ 156100 h 196641"/>
                    <a:gd name="connsiteX16" fmla="*/ 251494 w 393648"/>
                    <a:gd name="connsiteY16" fmla="*/ 145431 h 196641"/>
                    <a:gd name="connsiteX17" fmla="*/ 176109 w 393648"/>
                    <a:gd name="connsiteY17" fmla="*/ 149699 h 196641"/>
                    <a:gd name="connsiteX18" fmla="*/ 98570 w 393648"/>
                    <a:gd name="connsiteY18" fmla="*/ 166769 h 196641"/>
                    <a:gd name="connsiteX19" fmla="*/ 88609 w 393648"/>
                    <a:gd name="connsiteY19" fmla="*/ 175304 h 196641"/>
                    <a:gd name="connsiteX20" fmla="*/ 78968 w 393648"/>
                    <a:gd name="connsiteY20" fmla="*/ 187742 h 196641"/>
                    <a:gd name="connsiteX21" fmla="*/ 60070 w 393648"/>
                    <a:gd name="connsiteY21" fmla="*/ 167836 h 196641"/>
                    <a:gd name="connsiteX22" fmla="*/ 33955 w 393648"/>
                    <a:gd name="connsiteY22" fmla="*/ 151833 h 196641"/>
                    <a:gd name="connsiteX23" fmla="*/ 1647 w 393648"/>
                    <a:gd name="connsiteY23" fmla="*/ 72884 h 196641"/>
                    <a:gd name="connsiteX24" fmla="*/ 16724 w 393648"/>
                    <a:gd name="connsiteY24" fmla="*/ 34477 h 196641"/>
                    <a:gd name="connsiteX25" fmla="*/ 55493 w 393648"/>
                    <a:gd name="connsiteY25" fmla="*/ 15273 h 196641"/>
                    <a:gd name="connsiteX26" fmla="*/ 100724 w 393648"/>
                    <a:gd name="connsiteY26" fmla="*/ 43012 h 196641"/>
                    <a:gd name="connsiteX27" fmla="*/ 105032 w 393648"/>
                    <a:gd name="connsiteY27" fmla="*/ 68617 h 196641"/>
                    <a:gd name="connsiteX28" fmla="*/ 100724 w 393648"/>
                    <a:gd name="connsiteY28" fmla="*/ 96355 h 196641"/>
                    <a:gd name="connsiteX29" fmla="*/ 94263 w 393648"/>
                    <a:gd name="connsiteY29" fmla="*/ 121960 h 196641"/>
                    <a:gd name="connsiteX30" fmla="*/ 139493 w 393648"/>
                    <a:gd name="connsiteY30" fmla="*/ 115559 h 196641"/>
                    <a:gd name="connsiteX31" fmla="*/ 268725 w 393648"/>
                    <a:gd name="connsiteY31" fmla="*/ 109158 h 196641"/>
                    <a:gd name="connsiteX32" fmla="*/ 279494 w 393648"/>
                    <a:gd name="connsiteY32" fmla="*/ 115559 h 196641"/>
                    <a:gd name="connsiteX33" fmla="*/ 337648 w 393648"/>
                    <a:gd name="connsiteY33" fmla="*/ 81419 h 196641"/>
                    <a:gd name="connsiteX34" fmla="*/ 341956 w 393648"/>
                    <a:gd name="connsiteY34" fmla="*/ 15273 h 196641"/>
                    <a:gd name="connsiteX35" fmla="*/ 354879 w 393648"/>
                    <a:gd name="connsiteY35" fmla="*/ 337 h 196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3648" h="196641">
                      <a:moveTo>
                        <a:pt x="78968" y="187742"/>
                      </a:moveTo>
                      <a:lnTo>
                        <a:pt x="81339" y="190240"/>
                      </a:lnTo>
                      <a:cubicBezTo>
                        <a:pt x="81339" y="190240"/>
                        <a:pt x="81339" y="190240"/>
                        <a:pt x="77032" y="190240"/>
                      </a:cubicBezTo>
                      <a:close/>
                      <a:moveTo>
                        <a:pt x="59215" y="56940"/>
                      </a:moveTo>
                      <a:cubicBezTo>
                        <a:pt x="57098" y="56940"/>
                        <a:pt x="54982" y="56940"/>
                        <a:pt x="52865" y="59130"/>
                      </a:cubicBezTo>
                      <a:cubicBezTo>
                        <a:pt x="38048" y="83216"/>
                        <a:pt x="42282" y="105113"/>
                        <a:pt x="69798" y="120440"/>
                      </a:cubicBezTo>
                      <a:cubicBezTo>
                        <a:pt x="67682" y="96354"/>
                        <a:pt x="63448" y="76647"/>
                        <a:pt x="59215" y="56940"/>
                      </a:cubicBezTo>
                      <a:close/>
                      <a:moveTo>
                        <a:pt x="354879" y="337"/>
                      </a:moveTo>
                      <a:cubicBezTo>
                        <a:pt x="359187" y="-1797"/>
                        <a:pt x="367802" y="6738"/>
                        <a:pt x="369956" y="11006"/>
                      </a:cubicBezTo>
                      <a:cubicBezTo>
                        <a:pt x="391494" y="36610"/>
                        <a:pt x="393648" y="68617"/>
                        <a:pt x="393648" y="100623"/>
                      </a:cubicBezTo>
                      <a:cubicBezTo>
                        <a:pt x="393648" y="113425"/>
                        <a:pt x="393648" y="130495"/>
                        <a:pt x="369956" y="136896"/>
                      </a:cubicBezTo>
                      <a:cubicBezTo>
                        <a:pt x="361340" y="141164"/>
                        <a:pt x="354879" y="156100"/>
                        <a:pt x="348417" y="166769"/>
                      </a:cubicBezTo>
                      <a:cubicBezTo>
                        <a:pt x="344110" y="175304"/>
                        <a:pt x="344110" y="185972"/>
                        <a:pt x="341956" y="194507"/>
                      </a:cubicBezTo>
                      <a:cubicBezTo>
                        <a:pt x="339802" y="196641"/>
                        <a:pt x="339802" y="196641"/>
                        <a:pt x="337648" y="196641"/>
                      </a:cubicBezTo>
                      <a:cubicBezTo>
                        <a:pt x="333340" y="190240"/>
                        <a:pt x="326879" y="181705"/>
                        <a:pt x="324725" y="173170"/>
                      </a:cubicBezTo>
                      <a:cubicBezTo>
                        <a:pt x="324725" y="162501"/>
                        <a:pt x="320417" y="158234"/>
                        <a:pt x="309648" y="156100"/>
                      </a:cubicBezTo>
                      <a:cubicBezTo>
                        <a:pt x="290263" y="153966"/>
                        <a:pt x="270879" y="147565"/>
                        <a:pt x="251494" y="145431"/>
                      </a:cubicBezTo>
                      <a:cubicBezTo>
                        <a:pt x="227801" y="141164"/>
                        <a:pt x="201955" y="139030"/>
                        <a:pt x="176109" y="149699"/>
                      </a:cubicBezTo>
                      <a:cubicBezTo>
                        <a:pt x="152417" y="160368"/>
                        <a:pt x="124416" y="160368"/>
                        <a:pt x="98570" y="166769"/>
                      </a:cubicBezTo>
                      <a:cubicBezTo>
                        <a:pt x="95340" y="167836"/>
                        <a:pt x="92109" y="171036"/>
                        <a:pt x="88609" y="175304"/>
                      </a:cubicBezTo>
                      <a:lnTo>
                        <a:pt x="78968" y="187742"/>
                      </a:lnTo>
                      <a:lnTo>
                        <a:pt x="60070" y="167836"/>
                      </a:lnTo>
                      <a:cubicBezTo>
                        <a:pt x="51186" y="162501"/>
                        <a:pt x="41493" y="158234"/>
                        <a:pt x="33955" y="151833"/>
                      </a:cubicBezTo>
                      <a:cubicBezTo>
                        <a:pt x="8108" y="132629"/>
                        <a:pt x="-4815" y="104890"/>
                        <a:pt x="1647" y="72884"/>
                      </a:cubicBezTo>
                      <a:cubicBezTo>
                        <a:pt x="3801" y="60082"/>
                        <a:pt x="8108" y="43012"/>
                        <a:pt x="16724" y="34477"/>
                      </a:cubicBezTo>
                      <a:cubicBezTo>
                        <a:pt x="25339" y="23808"/>
                        <a:pt x="42570" y="19541"/>
                        <a:pt x="55493" y="15273"/>
                      </a:cubicBezTo>
                      <a:cubicBezTo>
                        <a:pt x="66262" y="11006"/>
                        <a:pt x="96416" y="32343"/>
                        <a:pt x="100724" y="43012"/>
                      </a:cubicBezTo>
                      <a:cubicBezTo>
                        <a:pt x="100724" y="51547"/>
                        <a:pt x="105032" y="60082"/>
                        <a:pt x="105032" y="68617"/>
                      </a:cubicBezTo>
                      <a:cubicBezTo>
                        <a:pt x="107186" y="79285"/>
                        <a:pt x="115801" y="89954"/>
                        <a:pt x="100724" y="96355"/>
                      </a:cubicBezTo>
                      <a:cubicBezTo>
                        <a:pt x="96416" y="98489"/>
                        <a:pt x="96416" y="109158"/>
                        <a:pt x="94263" y="121960"/>
                      </a:cubicBezTo>
                      <a:cubicBezTo>
                        <a:pt x="111493" y="119826"/>
                        <a:pt x="126570" y="119826"/>
                        <a:pt x="139493" y="115559"/>
                      </a:cubicBezTo>
                      <a:cubicBezTo>
                        <a:pt x="182571" y="98489"/>
                        <a:pt x="225648" y="100623"/>
                        <a:pt x="268725" y="109158"/>
                      </a:cubicBezTo>
                      <a:cubicBezTo>
                        <a:pt x="270879" y="109158"/>
                        <a:pt x="275186" y="113425"/>
                        <a:pt x="279494" y="115559"/>
                      </a:cubicBezTo>
                      <a:cubicBezTo>
                        <a:pt x="309648" y="130495"/>
                        <a:pt x="335494" y="115559"/>
                        <a:pt x="337648" y="81419"/>
                      </a:cubicBezTo>
                      <a:cubicBezTo>
                        <a:pt x="337648" y="60082"/>
                        <a:pt x="339802" y="36610"/>
                        <a:pt x="341956" y="15273"/>
                      </a:cubicBezTo>
                      <a:cubicBezTo>
                        <a:pt x="344110" y="8872"/>
                        <a:pt x="350571" y="337"/>
                        <a:pt x="354879" y="337"/>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grpSp>
        </p:grpSp>
        <p:sp>
          <p:nvSpPr>
            <p:cNvPr id="25" name="PA_任意多边形 189">
              <a:extLst>
                <a:ext uri="{FF2B5EF4-FFF2-40B4-BE49-F238E27FC236}">
                  <a16:creationId xmlns:a16="http://schemas.microsoft.com/office/drawing/2014/main" id="{46D20970-8E42-4585-81E3-A57EFEFDCB30}"/>
                </a:ext>
              </a:extLst>
            </p:cNvPr>
            <p:cNvSpPr>
              <a:spLocks noEditPoints="1"/>
            </p:cNvSpPr>
            <p:nvPr>
              <p:custDataLst>
                <p:tags r:id="rId19"/>
              </p:custDataLst>
            </p:nvPr>
          </p:nvSpPr>
          <p:spPr bwMode="auto">
            <a:xfrm>
              <a:off x="15955177" y="5518715"/>
              <a:ext cx="144088" cy="138848"/>
            </a:xfrm>
            <a:custGeom>
              <a:avLst/>
              <a:gdLst>
                <a:gd name="T0" fmla="*/ 19 w 41"/>
                <a:gd name="T1" fmla="*/ 39 h 39"/>
                <a:gd name="T2" fmla="*/ 1 w 41"/>
                <a:gd name="T3" fmla="*/ 19 h 39"/>
                <a:gd name="T4" fmla="*/ 20 w 41"/>
                <a:gd name="T5" fmla="*/ 0 h 39"/>
                <a:gd name="T6" fmla="*/ 40 w 41"/>
                <a:gd name="T7" fmla="*/ 21 h 39"/>
                <a:gd name="T8" fmla="*/ 19 w 41"/>
                <a:gd name="T9" fmla="*/ 39 h 39"/>
                <a:gd name="T10" fmla="*/ 21 w 41"/>
                <a:gd name="T11" fmla="*/ 9 h 39"/>
                <a:gd name="T12" fmla="*/ 10 w 41"/>
                <a:gd name="T13" fmla="*/ 19 h 39"/>
                <a:gd name="T14" fmla="*/ 19 w 41"/>
                <a:gd name="T15" fmla="*/ 31 h 39"/>
                <a:gd name="T16" fmla="*/ 31 w 41"/>
                <a:gd name="T17" fmla="*/ 20 h 39"/>
                <a:gd name="T18" fmla="*/ 21 w 41"/>
                <a:gd name="T19"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9">
                  <a:moveTo>
                    <a:pt x="19" y="39"/>
                  </a:moveTo>
                  <a:cubicBezTo>
                    <a:pt x="7" y="38"/>
                    <a:pt x="0" y="31"/>
                    <a:pt x="1" y="19"/>
                  </a:cubicBezTo>
                  <a:cubicBezTo>
                    <a:pt x="1" y="9"/>
                    <a:pt x="10" y="0"/>
                    <a:pt x="20" y="0"/>
                  </a:cubicBezTo>
                  <a:cubicBezTo>
                    <a:pt x="31" y="1"/>
                    <a:pt x="41" y="10"/>
                    <a:pt x="40" y="21"/>
                  </a:cubicBezTo>
                  <a:cubicBezTo>
                    <a:pt x="39" y="31"/>
                    <a:pt x="30" y="39"/>
                    <a:pt x="19" y="39"/>
                  </a:cubicBezTo>
                  <a:close/>
                  <a:moveTo>
                    <a:pt x="21" y="9"/>
                  </a:moveTo>
                  <a:cubicBezTo>
                    <a:pt x="14" y="9"/>
                    <a:pt x="11" y="13"/>
                    <a:pt x="10" y="19"/>
                  </a:cubicBezTo>
                  <a:cubicBezTo>
                    <a:pt x="10" y="26"/>
                    <a:pt x="13" y="31"/>
                    <a:pt x="19" y="31"/>
                  </a:cubicBezTo>
                  <a:cubicBezTo>
                    <a:pt x="25" y="31"/>
                    <a:pt x="31" y="28"/>
                    <a:pt x="31" y="20"/>
                  </a:cubicBezTo>
                  <a:cubicBezTo>
                    <a:pt x="31" y="14"/>
                    <a:pt x="28" y="9"/>
                    <a:pt x="21" y="9"/>
                  </a:cubicBezTo>
                  <a:close/>
                </a:path>
              </a:pathLst>
            </a:custGeom>
            <a:grpFill/>
            <a:ln>
              <a:noFill/>
            </a:ln>
          </p:spPr>
          <p:txBody>
            <a:bodyPr vert="horz" wrap="square" lIns="182880" tIns="91440" rIns="182880" bIns="91440" numCol="1" anchor="t" anchorCtr="0" compatLnSpc="1">
              <a:prstTxWarp prst="textNoShape">
                <a:avLst/>
              </a:prstTxWarp>
            </a:bodyPr>
            <a:lstStyle/>
            <a:p>
              <a:endParaRPr lang="zh-CN" altLang="en-US" sz="4800"/>
            </a:p>
          </p:txBody>
        </p:sp>
        <p:grpSp>
          <p:nvGrpSpPr>
            <p:cNvPr id="26" name="PA_组合 140">
              <a:extLst>
                <a:ext uri="{FF2B5EF4-FFF2-40B4-BE49-F238E27FC236}">
                  <a16:creationId xmlns:a16="http://schemas.microsoft.com/office/drawing/2014/main" id="{CD10C17A-BFF0-4B67-A348-A01F20B9BA0B}"/>
                </a:ext>
              </a:extLst>
            </p:cNvPr>
            <p:cNvGrpSpPr/>
            <p:nvPr>
              <p:custDataLst>
                <p:tags r:id="rId20"/>
              </p:custDataLst>
            </p:nvPr>
          </p:nvGrpSpPr>
          <p:grpSpPr>
            <a:xfrm>
              <a:off x="17341030" y="6417294"/>
              <a:ext cx="956213" cy="628741"/>
              <a:chOff x="8444231" y="2864124"/>
              <a:chExt cx="579438" cy="381000"/>
            </a:xfrm>
            <a:grpFill/>
          </p:grpSpPr>
          <p:sp>
            <p:nvSpPr>
              <p:cNvPr id="48" name="chenying0907 58">
                <a:extLst>
                  <a:ext uri="{FF2B5EF4-FFF2-40B4-BE49-F238E27FC236}">
                    <a16:creationId xmlns:a16="http://schemas.microsoft.com/office/drawing/2014/main" id="{DDFA43EC-09DE-4A94-9F82-1742F704C193}"/>
                  </a:ext>
                </a:extLst>
              </p:cNvPr>
              <p:cNvSpPr>
                <a:spLocks noEditPoints="1"/>
              </p:cNvSpPr>
              <p:nvPr/>
            </p:nvSpPr>
            <p:spPr bwMode="auto">
              <a:xfrm>
                <a:off x="8444231" y="2864124"/>
                <a:ext cx="579438" cy="381000"/>
              </a:xfrm>
              <a:custGeom>
                <a:avLst/>
                <a:gdLst>
                  <a:gd name="T0" fmla="*/ 189 w 269"/>
                  <a:gd name="T1" fmla="*/ 178 h 178"/>
                  <a:gd name="T2" fmla="*/ 134 w 269"/>
                  <a:gd name="T3" fmla="*/ 164 h 178"/>
                  <a:gd name="T4" fmla="*/ 122 w 269"/>
                  <a:gd name="T5" fmla="*/ 154 h 178"/>
                  <a:gd name="T6" fmla="*/ 103 w 269"/>
                  <a:gd name="T7" fmla="*/ 146 h 178"/>
                  <a:gd name="T8" fmla="*/ 58 w 269"/>
                  <a:gd name="T9" fmla="*/ 137 h 178"/>
                  <a:gd name="T10" fmla="*/ 52 w 269"/>
                  <a:gd name="T11" fmla="*/ 137 h 178"/>
                  <a:gd name="T12" fmla="*/ 2 w 269"/>
                  <a:gd name="T13" fmla="*/ 104 h 178"/>
                  <a:gd name="T14" fmla="*/ 20 w 269"/>
                  <a:gd name="T15" fmla="*/ 58 h 178"/>
                  <a:gd name="T16" fmla="*/ 24 w 269"/>
                  <a:gd name="T17" fmla="*/ 49 h 178"/>
                  <a:gd name="T18" fmla="*/ 48 w 269"/>
                  <a:gd name="T19" fmla="*/ 23 h 178"/>
                  <a:gd name="T20" fmla="*/ 61 w 269"/>
                  <a:gd name="T21" fmla="*/ 15 h 178"/>
                  <a:gd name="T22" fmla="*/ 118 w 269"/>
                  <a:gd name="T23" fmla="*/ 8 h 178"/>
                  <a:gd name="T24" fmla="*/ 129 w 269"/>
                  <a:gd name="T25" fmla="*/ 9 h 178"/>
                  <a:gd name="T26" fmla="*/ 172 w 269"/>
                  <a:gd name="T27" fmla="*/ 11 h 178"/>
                  <a:gd name="T28" fmla="*/ 184 w 269"/>
                  <a:gd name="T29" fmla="*/ 12 h 178"/>
                  <a:gd name="T30" fmla="*/ 218 w 269"/>
                  <a:gd name="T31" fmla="*/ 18 h 178"/>
                  <a:gd name="T32" fmla="*/ 245 w 269"/>
                  <a:gd name="T33" fmla="*/ 38 h 178"/>
                  <a:gd name="T34" fmla="*/ 258 w 269"/>
                  <a:gd name="T35" fmla="*/ 76 h 178"/>
                  <a:gd name="T36" fmla="*/ 261 w 269"/>
                  <a:gd name="T37" fmla="*/ 90 h 178"/>
                  <a:gd name="T38" fmla="*/ 268 w 269"/>
                  <a:gd name="T39" fmla="*/ 109 h 178"/>
                  <a:gd name="T40" fmla="*/ 230 w 269"/>
                  <a:gd name="T41" fmla="*/ 169 h 178"/>
                  <a:gd name="T42" fmla="*/ 189 w 269"/>
                  <a:gd name="T43" fmla="*/ 178 h 178"/>
                  <a:gd name="T44" fmla="*/ 190 w 269"/>
                  <a:gd name="T45" fmla="*/ 170 h 178"/>
                  <a:gd name="T46" fmla="*/ 256 w 269"/>
                  <a:gd name="T47" fmla="*/ 129 h 178"/>
                  <a:gd name="T48" fmla="*/ 250 w 269"/>
                  <a:gd name="T49" fmla="*/ 94 h 178"/>
                  <a:gd name="T50" fmla="*/ 247 w 269"/>
                  <a:gd name="T51" fmla="*/ 76 h 178"/>
                  <a:gd name="T52" fmla="*/ 247 w 269"/>
                  <a:gd name="T53" fmla="*/ 61 h 178"/>
                  <a:gd name="T54" fmla="*/ 225 w 269"/>
                  <a:gd name="T55" fmla="*/ 41 h 178"/>
                  <a:gd name="T56" fmla="*/ 214 w 269"/>
                  <a:gd name="T57" fmla="*/ 33 h 178"/>
                  <a:gd name="T58" fmla="*/ 210 w 269"/>
                  <a:gd name="T59" fmla="*/ 24 h 178"/>
                  <a:gd name="T60" fmla="*/ 181 w 269"/>
                  <a:gd name="T61" fmla="*/ 18 h 178"/>
                  <a:gd name="T62" fmla="*/ 167 w 269"/>
                  <a:gd name="T63" fmla="*/ 18 h 178"/>
                  <a:gd name="T64" fmla="*/ 124 w 269"/>
                  <a:gd name="T65" fmla="*/ 17 h 178"/>
                  <a:gd name="T66" fmla="*/ 113 w 269"/>
                  <a:gd name="T67" fmla="*/ 15 h 178"/>
                  <a:gd name="T68" fmla="*/ 66 w 269"/>
                  <a:gd name="T69" fmla="*/ 24 h 178"/>
                  <a:gd name="T70" fmla="*/ 58 w 269"/>
                  <a:gd name="T71" fmla="*/ 28 h 178"/>
                  <a:gd name="T72" fmla="*/ 36 w 269"/>
                  <a:gd name="T73" fmla="*/ 51 h 178"/>
                  <a:gd name="T74" fmla="*/ 33 w 269"/>
                  <a:gd name="T75" fmla="*/ 57 h 178"/>
                  <a:gd name="T76" fmla="*/ 23 w 269"/>
                  <a:gd name="T77" fmla="*/ 123 h 178"/>
                  <a:gd name="T78" fmla="*/ 53 w 269"/>
                  <a:gd name="T79" fmla="*/ 131 h 178"/>
                  <a:gd name="T80" fmla="*/ 66 w 269"/>
                  <a:gd name="T81" fmla="*/ 131 h 178"/>
                  <a:gd name="T82" fmla="*/ 112 w 269"/>
                  <a:gd name="T83" fmla="*/ 139 h 178"/>
                  <a:gd name="T84" fmla="*/ 129 w 269"/>
                  <a:gd name="T85" fmla="*/ 144 h 178"/>
                  <a:gd name="T86" fmla="*/ 143 w 269"/>
                  <a:gd name="T87" fmla="*/ 158 h 178"/>
                  <a:gd name="T88" fmla="*/ 190 w 269"/>
                  <a:gd name="T89" fmla="*/ 17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9" h="178">
                    <a:moveTo>
                      <a:pt x="189" y="178"/>
                    </a:moveTo>
                    <a:cubicBezTo>
                      <a:pt x="169" y="176"/>
                      <a:pt x="150" y="174"/>
                      <a:pt x="134" y="164"/>
                    </a:cubicBezTo>
                    <a:cubicBezTo>
                      <a:pt x="129" y="161"/>
                      <a:pt x="125" y="158"/>
                      <a:pt x="122" y="154"/>
                    </a:cubicBezTo>
                    <a:cubicBezTo>
                      <a:pt x="118" y="146"/>
                      <a:pt x="111" y="145"/>
                      <a:pt x="103" y="146"/>
                    </a:cubicBezTo>
                    <a:cubicBezTo>
                      <a:pt x="87" y="148"/>
                      <a:pt x="72" y="148"/>
                      <a:pt x="58" y="137"/>
                    </a:cubicBezTo>
                    <a:cubicBezTo>
                      <a:pt x="57" y="136"/>
                      <a:pt x="54" y="137"/>
                      <a:pt x="52" y="137"/>
                    </a:cubicBezTo>
                    <a:cubicBezTo>
                      <a:pt x="26" y="144"/>
                      <a:pt x="5" y="130"/>
                      <a:pt x="2" y="104"/>
                    </a:cubicBezTo>
                    <a:cubicBezTo>
                      <a:pt x="0" y="85"/>
                      <a:pt x="5" y="70"/>
                      <a:pt x="20" y="58"/>
                    </a:cubicBezTo>
                    <a:cubicBezTo>
                      <a:pt x="22" y="56"/>
                      <a:pt x="24" y="52"/>
                      <a:pt x="24" y="49"/>
                    </a:cubicBezTo>
                    <a:cubicBezTo>
                      <a:pt x="27" y="36"/>
                      <a:pt x="35" y="28"/>
                      <a:pt x="48" y="23"/>
                    </a:cubicBezTo>
                    <a:cubicBezTo>
                      <a:pt x="53" y="22"/>
                      <a:pt x="57" y="19"/>
                      <a:pt x="61" y="15"/>
                    </a:cubicBezTo>
                    <a:cubicBezTo>
                      <a:pt x="73" y="3"/>
                      <a:pt x="96" y="0"/>
                      <a:pt x="118" y="8"/>
                    </a:cubicBezTo>
                    <a:cubicBezTo>
                      <a:pt x="121" y="10"/>
                      <a:pt x="126" y="9"/>
                      <a:pt x="129" y="9"/>
                    </a:cubicBezTo>
                    <a:cubicBezTo>
                      <a:pt x="144" y="7"/>
                      <a:pt x="158" y="5"/>
                      <a:pt x="172" y="11"/>
                    </a:cubicBezTo>
                    <a:cubicBezTo>
                      <a:pt x="175" y="13"/>
                      <a:pt x="180" y="12"/>
                      <a:pt x="184" y="12"/>
                    </a:cubicBezTo>
                    <a:cubicBezTo>
                      <a:pt x="196" y="11"/>
                      <a:pt x="210" y="8"/>
                      <a:pt x="218" y="18"/>
                    </a:cubicBezTo>
                    <a:cubicBezTo>
                      <a:pt x="226" y="28"/>
                      <a:pt x="233" y="34"/>
                      <a:pt x="245" y="38"/>
                    </a:cubicBezTo>
                    <a:cubicBezTo>
                      <a:pt x="256" y="41"/>
                      <a:pt x="261" y="61"/>
                      <a:pt x="258" y="76"/>
                    </a:cubicBezTo>
                    <a:cubicBezTo>
                      <a:pt x="258" y="80"/>
                      <a:pt x="260" y="86"/>
                      <a:pt x="261" y="90"/>
                    </a:cubicBezTo>
                    <a:cubicBezTo>
                      <a:pt x="263" y="97"/>
                      <a:pt x="268" y="103"/>
                      <a:pt x="268" y="109"/>
                    </a:cubicBezTo>
                    <a:cubicBezTo>
                      <a:pt x="269" y="138"/>
                      <a:pt x="259" y="158"/>
                      <a:pt x="230" y="169"/>
                    </a:cubicBezTo>
                    <a:cubicBezTo>
                      <a:pt x="217" y="174"/>
                      <a:pt x="202" y="175"/>
                      <a:pt x="189" y="178"/>
                    </a:cubicBezTo>
                    <a:close/>
                    <a:moveTo>
                      <a:pt x="190" y="170"/>
                    </a:moveTo>
                    <a:cubicBezTo>
                      <a:pt x="229" y="170"/>
                      <a:pt x="243" y="161"/>
                      <a:pt x="256" y="129"/>
                    </a:cubicBezTo>
                    <a:cubicBezTo>
                      <a:pt x="261" y="116"/>
                      <a:pt x="257" y="104"/>
                      <a:pt x="250" y="94"/>
                    </a:cubicBezTo>
                    <a:cubicBezTo>
                      <a:pt x="247" y="88"/>
                      <a:pt x="245" y="83"/>
                      <a:pt x="247" y="76"/>
                    </a:cubicBezTo>
                    <a:cubicBezTo>
                      <a:pt x="248" y="72"/>
                      <a:pt x="248" y="66"/>
                      <a:pt x="247" y="61"/>
                    </a:cubicBezTo>
                    <a:cubicBezTo>
                      <a:pt x="246" y="48"/>
                      <a:pt x="235" y="38"/>
                      <a:pt x="225" y="41"/>
                    </a:cubicBezTo>
                    <a:cubicBezTo>
                      <a:pt x="217" y="43"/>
                      <a:pt x="215" y="40"/>
                      <a:pt x="214" y="33"/>
                    </a:cubicBezTo>
                    <a:cubicBezTo>
                      <a:pt x="214" y="30"/>
                      <a:pt x="212" y="26"/>
                      <a:pt x="210" y="24"/>
                    </a:cubicBezTo>
                    <a:cubicBezTo>
                      <a:pt x="202" y="15"/>
                      <a:pt x="191" y="17"/>
                      <a:pt x="181" y="18"/>
                    </a:cubicBezTo>
                    <a:cubicBezTo>
                      <a:pt x="176" y="19"/>
                      <a:pt x="171" y="20"/>
                      <a:pt x="167" y="18"/>
                    </a:cubicBezTo>
                    <a:cubicBezTo>
                      <a:pt x="153" y="12"/>
                      <a:pt x="139" y="12"/>
                      <a:pt x="124" y="17"/>
                    </a:cubicBezTo>
                    <a:cubicBezTo>
                      <a:pt x="121" y="18"/>
                      <a:pt x="116" y="17"/>
                      <a:pt x="113" y="15"/>
                    </a:cubicBezTo>
                    <a:cubicBezTo>
                      <a:pt x="93" y="5"/>
                      <a:pt x="80" y="7"/>
                      <a:pt x="66" y="24"/>
                    </a:cubicBezTo>
                    <a:cubicBezTo>
                      <a:pt x="64" y="26"/>
                      <a:pt x="61" y="28"/>
                      <a:pt x="58" y="28"/>
                    </a:cubicBezTo>
                    <a:cubicBezTo>
                      <a:pt x="40" y="31"/>
                      <a:pt x="38" y="34"/>
                      <a:pt x="36" y="51"/>
                    </a:cubicBezTo>
                    <a:cubicBezTo>
                      <a:pt x="35" y="53"/>
                      <a:pt x="34" y="56"/>
                      <a:pt x="33" y="57"/>
                    </a:cubicBezTo>
                    <a:cubicBezTo>
                      <a:pt x="7" y="69"/>
                      <a:pt x="9" y="105"/>
                      <a:pt x="23" y="123"/>
                    </a:cubicBezTo>
                    <a:cubicBezTo>
                      <a:pt x="32" y="135"/>
                      <a:pt x="40" y="137"/>
                      <a:pt x="53" y="131"/>
                    </a:cubicBezTo>
                    <a:cubicBezTo>
                      <a:pt x="57" y="129"/>
                      <a:pt x="64" y="129"/>
                      <a:pt x="66" y="131"/>
                    </a:cubicBezTo>
                    <a:cubicBezTo>
                      <a:pt x="80" y="143"/>
                      <a:pt x="96" y="144"/>
                      <a:pt x="112" y="139"/>
                    </a:cubicBezTo>
                    <a:cubicBezTo>
                      <a:pt x="120" y="136"/>
                      <a:pt x="124" y="138"/>
                      <a:pt x="129" y="144"/>
                    </a:cubicBezTo>
                    <a:cubicBezTo>
                      <a:pt x="133" y="150"/>
                      <a:pt x="138" y="155"/>
                      <a:pt x="143" y="158"/>
                    </a:cubicBezTo>
                    <a:cubicBezTo>
                      <a:pt x="158" y="168"/>
                      <a:pt x="175" y="171"/>
                      <a:pt x="190" y="17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49" name="chenying0907 190">
                <a:extLst>
                  <a:ext uri="{FF2B5EF4-FFF2-40B4-BE49-F238E27FC236}">
                    <a16:creationId xmlns:a16="http://schemas.microsoft.com/office/drawing/2014/main" id="{3131C1EC-C850-44A3-ADD5-4AF0B8215789}"/>
                  </a:ext>
                </a:extLst>
              </p:cNvPr>
              <p:cNvSpPr>
                <a:spLocks/>
              </p:cNvSpPr>
              <p:nvPr/>
            </p:nvSpPr>
            <p:spPr bwMode="auto">
              <a:xfrm>
                <a:off x="8504556" y="2932386"/>
                <a:ext cx="458788" cy="254000"/>
              </a:xfrm>
              <a:custGeom>
                <a:avLst/>
                <a:gdLst>
                  <a:gd name="T0" fmla="*/ 190 w 213"/>
                  <a:gd name="T1" fmla="*/ 70 h 118"/>
                  <a:gd name="T2" fmla="*/ 187 w 213"/>
                  <a:gd name="T3" fmla="*/ 99 h 118"/>
                  <a:gd name="T4" fmla="*/ 196 w 213"/>
                  <a:gd name="T5" fmla="*/ 103 h 118"/>
                  <a:gd name="T6" fmla="*/ 204 w 213"/>
                  <a:gd name="T7" fmla="*/ 110 h 118"/>
                  <a:gd name="T8" fmla="*/ 203 w 213"/>
                  <a:gd name="T9" fmla="*/ 118 h 118"/>
                  <a:gd name="T10" fmla="*/ 196 w 213"/>
                  <a:gd name="T11" fmla="*/ 116 h 118"/>
                  <a:gd name="T12" fmla="*/ 166 w 213"/>
                  <a:gd name="T13" fmla="*/ 115 h 118"/>
                  <a:gd name="T14" fmla="*/ 159 w 213"/>
                  <a:gd name="T15" fmla="*/ 117 h 118"/>
                  <a:gd name="T16" fmla="*/ 157 w 213"/>
                  <a:gd name="T17" fmla="*/ 114 h 118"/>
                  <a:gd name="T18" fmla="*/ 167 w 213"/>
                  <a:gd name="T19" fmla="*/ 103 h 118"/>
                  <a:gd name="T20" fmla="*/ 176 w 213"/>
                  <a:gd name="T21" fmla="*/ 73 h 118"/>
                  <a:gd name="T22" fmla="*/ 153 w 213"/>
                  <a:gd name="T23" fmla="*/ 55 h 118"/>
                  <a:gd name="T24" fmla="*/ 137 w 213"/>
                  <a:gd name="T25" fmla="*/ 54 h 118"/>
                  <a:gd name="T26" fmla="*/ 121 w 213"/>
                  <a:gd name="T27" fmla="*/ 50 h 118"/>
                  <a:gd name="T28" fmla="*/ 129 w 213"/>
                  <a:gd name="T29" fmla="*/ 91 h 118"/>
                  <a:gd name="T30" fmla="*/ 133 w 213"/>
                  <a:gd name="T31" fmla="*/ 99 h 118"/>
                  <a:gd name="T32" fmla="*/ 123 w 213"/>
                  <a:gd name="T33" fmla="*/ 99 h 118"/>
                  <a:gd name="T34" fmla="*/ 109 w 213"/>
                  <a:gd name="T35" fmla="*/ 51 h 118"/>
                  <a:gd name="T36" fmla="*/ 107 w 213"/>
                  <a:gd name="T37" fmla="*/ 35 h 118"/>
                  <a:gd name="T38" fmla="*/ 81 w 213"/>
                  <a:gd name="T39" fmla="*/ 36 h 118"/>
                  <a:gd name="T40" fmla="*/ 69 w 213"/>
                  <a:gd name="T41" fmla="*/ 45 h 118"/>
                  <a:gd name="T42" fmla="*/ 55 w 213"/>
                  <a:gd name="T43" fmla="*/ 72 h 118"/>
                  <a:gd name="T44" fmla="*/ 55 w 213"/>
                  <a:gd name="T45" fmla="*/ 81 h 118"/>
                  <a:gd name="T46" fmla="*/ 62 w 213"/>
                  <a:gd name="T47" fmla="*/ 89 h 118"/>
                  <a:gd name="T48" fmla="*/ 44 w 213"/>
                  <a:gd name="T49" fmla="*/ 85 h 118"/>
                  <a:gd name="T50" fmla="*/ 37 w 213"/>
                  <a:gd name="T51" fmla="*/ 77 h 118"/>
                  <a:gd name="T52" fmla="*/ 12 w 213"/>
                  <a:gd name="T53" fmla="*/ 79 h 118"/>
                  <a:gd name="T54" fmla="*/ 0 w 213"/>
                  <a:gd name="T55" fmla="*/ 82 h 118"/>
                  <a:gd name="T56" fmla="*/ 40 w 213"/>
                  <a:gd name="T57" fmla="*/ 70 h 118"/>
                  <a:gd name="T58" fmla="*/ 16 w 213"/>
                  <a:gd name="T59" fmla="*/ 47 h 118"/>
                  <a:gd name="T60" fmla="*/ 53 w 213"/>
                  <a:gd name="T61" fmla="*/ 59 h 118"/>
                  <a:gd name="T62" fmla="*/ 54 w 213"/>
                  <a:gd name="T63" fmla="*/ 28 h 118"/>
                  <a:gd name="T64" fmla="*/ 47 w 213"/>
                  <a:gd name="T65" fmla="*/ 10 h 118"/>
                  <a:gd name="T66" fmla="*/ 51 w 213"/>
                  <a:gd name="T67" fmla="*/ 2 h 118"/>
                  <a:gd name="T68" fmla="*/ 58 w 213"/>
                  <a:gd name="T69" fmla="*/ 8 h 118"/>
                  <a:gd name="T70" fmla="*/ 97 w 213"/>
                  <a:gd name="T71" fmla="*/ 29 h 118"/>
                  <a:gd name="T72" fmla="*/ 102 w 213"/>
                  <a:gd name="T73" fmla="*/ 21 h 118"/>
                  <a:gd name="T74" fmla="*/ 114 w 213"/>
                  <a:gd name="T75" fmla="*/ 2 h 118"/>
                  <a:gd name="T76" fmla="*/ 122 w 213"/>
                  <a:gd name="T77" fmla="*/ 1 h 118"/>
                  <a:gd name="T78" fmla="*/ 135 w 213"/>
                  <a:gd name="T79" fmla="*/ 44 h 118"/>
                  <a:gd name="T80" fmla="*/ 163 w 213"/>
                  <a:gd name="T81" fmla="*/ 23 h 118"/>
                  <a:gd name="T82" fmla="*/ 157 w 213"/>
                  <a:gd name="T83" fmla="*/ 26 h 118"/>
                  <a:gd name="T84" fmla="*/ 147 w 213"/>
                  <a:gd name="T85" fmla="*/ 42 h 118"/>
                  <a:gd name="T86" fmla="*/ 154 w 213"/>
                  <a:gd name="T87" fmla="*/ 49 h 118"/>
                  <a:gd name="T88" fmla="*/ 183 w 213"/>
                  <a:gd name="T89" fmla="*/ 61 h 118"/>
                  <a:gd name="T90" fmla="*/ 203 w 213"/>
                  <a:gd name="T91" fmla="*/ 59 h 118"/>
                  <a:gd name="T92" fmla="*/ 210 w 213"/>
                  <a:gd name="T93" fmla="*/ 55 h 118"/>
                  <a:gd name="T94" fmla="*/ 213 w 213"/>
                  <a:gd name="T95" fmla="*/ 57 h 118"/>
                  <a:gd name="T96" fmla="*/ 208 w 213"/>
                  <a:gd name="T97" fmla="*/ 65 h 118"/>
                  <a:gd name="T98" fmla="*/ 199 w 213"/>
                  <a:gd name="T99" fmla="*/ 69 h 118"/>
                  <a:gd name="T100" fmla="*/ 190 w 213"/>
                  <a:gd name="T101" fmla="*/ 7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3" h="118">
                    <a:moveTo>
                      <a:pt x="190" y="70"/>
                    </a:moveTo>
                    <a:cubicBezTo>
                      <a:pt x="189" y="80"/>
                      <a:pt x="188" y="89"/>
                      <a:pt x="187" y="99"/>
                    </a:cubicBezTo>
                    <a:cubicBezTo>
                      <a:pt x="189" y="100"/>
                      <a:pt x="193" y="101"/>
                      <a:pt x="196" y="103"/>
                    </a:cubicBezTo>
                    <a:cubicBezTo>
                      <a:pt x="199" y="105"/>
                      <a:pt x="202" y="107"/>
                      <a:pt x="204" y="110"/>
                    </a:cubicBezTo>
                    <a:cubicBezTo>
                      <a:pt x="205" y="112"/>
                      <a:pt x="204" y="115"/>
                      <a:pt x="203" y="118"/>
                    </a:cubicBezTo>
                    <a:cubicBezTo>
                      <a:pt x="201" y="117"/>
                      <a:pt x="198" y="118"/>
                      <a:pt x="196" y="116"/>
                    </a:cubicBezTo>
                    <a:cubicBezTo>
                      <a:pt x="185" y="106"/>
                      <a:pt x="180" y="106"/>
                      <a:pt x="166" y="115"/>
                    </a:cubicBezTo>
                    <a:cubicBezTo>
                      <a:pt x="164" y="116"/>
                      <a:pt x="161" y="116"/>
                      <a:pt x="159" y="117"/>
                    </a:cubicBezTo>
                    <a:cubicBezTo>
                      <a:pt x="158" y="116"/>
                      <a:pt x="157" y="115"/>
                      <a:pt x="157" y="114"/>
                    </a:cubicBezTo>
                    <a:cubicBezTo>
                      <a:pt x="160" y="110"/>
                      <a:pt x="163" y="106"/>
                      <a:pt x="167" y="103"/>
                    </a:cubicBezTo>
                    <a:cubicBezTo>
                      <a:pt x="179" y="95"/>
                      <a:pt x="181" y="88"/>
                      <a:pt x="176" y="73"/>
                    </a:cubicBezTo>
                    <a:cubicBezTo>
                      <a:pt x="173" y="61"/>
                      <a:pt x="166" y="55"/>
                      <a:pt x="153" y="55"/>
                    </a:cubicBezTo>
                    <a:cubicBezTo>
                      <a:pt x="148" y="55"/>
                      <a:pt x="142" y="55"/>
                      <a:pt x="137" y="54"/>
                    </a:cubicBezTo>
                    <a:cubicBezTo>
                      <a:pt x="131" y="53"/>
                      <a:pt x="126" y="52"/>
                      <a:pt x="121" y="50"/>
                    </a:cubicBezTo>
                    <a:cubicBezTo>
                      <a:pt x="115" y="61"/>
                      <a:pt x="118" y="78"/>
                      <a:pt x="129" y="91"/>
                    </a:cubicBezTo>
                    <a:cubicBezTo>
                      <a:pt x="131" y="93"/>
                      <a:pt x="132" y="96"/>
                      <a:pt x="133" y="99"/>
                    </a:cubicBezTo>
                    <a:cubicBezTo>
                      <a:pt x="129" y="99"/>
                      <a:pt x="125" y="101"/>
                      <a:pt x="123" y="99"/>
                    </a:cubicBezTo>
                    <a:cubicBezTo>
                      <a:pt x="110" y="91"/>
                      <a:pt x="103" y="66"/>
                      <a:pt x="109" y="51"/>
                    </a:cubicBezTo>
                    <a:cubicBezTo>
                      <a:pt x="112" y="42"/>
                      <a:pt x="112" y="42"/>
                      <a:pt x="107" y="35"/>
                    </a:cubicBezTo>
                    <a:cubicBezTo>
                      <a:pt x="98" y="35"/>
                      <a:pt x="89" y="36"/>
                      <a:pt x="81" y="36"/>
                    </a:cubicBezTo>
                    <a:cubicBezTo>
                      <a:pt x="74" y="36"/>
                      <a:pt x="71" y="38"/>
                      <a:pt x="69" y="45"/>
                    </a:cubicBezTo>
                    <a:cubicBezTo>
                      <a:pt x="65" y="54"/>
                      <a:pt x="59" y="63"/>
                      <a:pt x="55" y="72"/>
                    </a:cubicBezTo>
                    <a:cubicBezTo>
                      <a:pt x="53" y="74"/>
                      <a:pt x="54" y="79"/>
                      <a:pt x="55" y="81"/>
                    </a:cubicBezTo>
                    <a:cubicBezTo>
                      <a:pt x="56" y="84"/>
                      <a:pt x="59" y="86"/>
                      <a:pt x="62" y="89"/>
                    </a:cubicBezTo>
                    <a:cubicBezTo>
                      <a:pt x="55" y="94"/>
                      <a:pt x="50" y="93"/>
                      <a:pt x="44" y="85"/>
                    </a:cubicBezTo>
                    <a:cubicBezTo>
                      <a:pt x="42" y="82"/>
                      <a:pt x="39" y="77"/>
                      <a:pt x="37" y="77"/>
                    </a:cubicBezTo>
                    <a:cubicBezTo>
                      <a:pt x="28" y="77"/>
                      <a:pt x="20" y="78"/>
                      <a:pt x="12" y="79"/>
                    </a:cubicBezTo>
                    <a:cubicBezTo>
                      <a:pt x="8" y="80"/>
                      <a:pt x="5" y="82"/>
                      <a:pt x="0" y="82"/>
                    </a:cubicBezTo>
                    <a:cubicBezTo>
                      <a:pt x="10" y="66"/>
                      <a:pt x="26" y="73"/>
                      <a:pt x="40" y="70"/>
                    </a:cubicBezTo>
                    <a:cubicBezTo>
                      <a:pt x="42" y="52"/>
                      <a:pt x="29" y="49"/>
                      <a:pt x="16" y="47"/>
                    </a:cubicBezTo>
                    <a:cubicBezTo>
                      <a:pt x="27" y="38"/>
                      <a:pt x="38" y="42"/>
                      <a:pt x="53" y="59"/>
                    </a:cubicBezTo>
                    <a:cubicBezTo>
                      <a:pt x="61" y="48"/>
                      <a:pt x="61" y="38"/>
                      <a:pt x="54" y="28"/>
                    </a:cubicBezTo>
                    <a:cubicBezTo>
                      <a:pt x="51" y="22"/>
                      <a:pt x="49" y="16"/>
                      <a:pt x="47" y="10"/>
                    </a:cubicBezTo>
                    <a:cubicBezTo>
                      <a:pt x="47" y="8"/>
                      <a:pt x="50" y="5"/>
                      <a:pt x="51" y="2"/>
                    </a:cubicBezTo>
                    <a:cubicBezTo>
                      <a:pt x="53" y="4"/>
                      <a:pt x="57" y="6"/>
                      <a:pt x="58" y="8"/>
                    </a:cubicBezTo>
                    <a:cubicBezTo>
                      <a:pt x="63" y="28"/>
                      <a:pt x="78" y="36"/>
                      <a:pt x="97" y="29"/>
                    </a:cubicBezTo>
                    <a:cubicBezTo>
                      <a:pt x="100" y="28"/>
                      <a:pt x="101" y="24"/>
                      <a:pt x="102" y="21"/>
                    </a:cubicBezTo>
                    <a:cubicBezTo>
                      <a:pt x="106" y="14"/>
                      <a:pt x="109" y="8"/>
                      <a:pt x="114" y="2"/>
                    </a:cubicBezTo>
                    <a:cubicBezTo>
                      <a:pt x="114" y="0"/>
                      <a:pt x="118" y="1"/>
                      <a:pt x="122" y="1"/>
                    </a:cubicBezTo>
                    <a:cubicBezTo>
                      <a:pt x="110" y="22"/>
                      <a:pt x="115" y="38"/>
                      <a:pt x="135" y="44"/>
                    </a:cubicBezTo>
                    <a:cubicBezTo>
                      <a:pt x="139" y="29"/>
                      <a:pt x="150" y="20"/>
                      <a:pt x="163" y="23"/>
                    </a:cubicBezTo>
                    <a:cubicBezTo>
                      <a:pt x="160" y="24"/>
                      <a:pt x="159" y="26"/>
                      <a:pt x="157" y="26"/>
                    </a:cubicBezTo>
                    <a:cubicBezTo>
                      <a:pt x="150" y="29"/>
                      <a:pt x="147" y="34"/>
                      <a:pt x="147" y="42"/>
                    </a:cubicBezTo>
                    <a:cubicBezTo>
                      <a:pt x="147" y="47"/>
                      <a:pt x="149" y="49"/>
                      <a:pt x="154" y="49"/>
                    </a:cubicBezTo>
                    <a:cubicBezTo>
                      <a:pt x="166" y="48"/>
                      <a:pt x="175" y="51"/>
                      <a:pt x="183" y="61"/>
                    </a:cubicBezTo>
                    <a:cubicBezTo>
                      <a:pt x="187" y="66"/>
                      <a:pt x="197" y="64"/>
                      <a:pt x="203" y="59"/>
                    </a:cubicBezTo>
                    <a:cubicBezTo>
                      <a:pt x="205" y="57"/>
                      <a:pt x="207" y="56"/>
                      <a:pt x="210" y="55"/>
                    </a:cubicBezTo>
                    <a:cubicBezTo>
                      <a:pt x="211" y="54"/>
                      <a:pt x="213" y="57"/>
                      <a:pt x="213" y="57"/>
                    </a:cubicBezTo>
                    <a:cubicBezTo>
                      <a:pt x="212" y="60"/>
                      <a:pt x="210" y="63"/>
                      <a:pt x="208" y="65"/>
                    </a:cubicBezTo>
                    <a:cubicBezTo>
                      <a:pt x="205" y="67"/>
                      <a:pt x="202" y="68"/>
                      <a:pt x="199" y="69"/>
                    </a:cubicBezTo>
                    <a:cubicBezTo>
                      <a:pt x="196" y="70"/>
                      <a:pt x="193" y="70"/>
                      <a:pt x="190" y="7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27" name="PA_组合 119">
              <a:extLst>
                <a:ext uri="{FF2B5EF4-FFF2-40B4-BE49-F238E27FC236}">
                  <a16:creationId xmlns:a16="http://schemas.microsoft.com/office/drawing/2014/main" id="{4EB49BDE-758E-44CA-9B59-B083BC473628}"/>
                </a:ext>
              </a:extLst>
            </p:cNvPr>
            <p:cNvGrpSpPr/>
            <p:nvPr>
              <p:custDataLst>
                <p:tags r:id="rId21"/>
              </p:custDataLst>
            </p:nvPr>
          </p:nvGrpSpPr>
          <p:grpSpPr>
            <a:xfrm>
              <a:off x="17343650" y="5217444"/>
              <a:ext cx="4529565" cy="6083080"/>
              <a:chOff x="6078538" y="1790701"/>
              <a:chExt cx="2744788" cy="3686175"/>
            </a:xfrm>
            <a:grpFill/>
          </p:grpSpPr>
          <p:sp>
            <p:nvSpPr>
              <p:cNvPr id="33" name="自由: 形状 120">
                <a:extLst>
                  <a:ext uri="{FF2B5EF4-FFF2-40B4-BE49-F238E27FC236}">
                    <a16:creationId xmlns:a16="http://schemas.microsoft.com/office/drawing/2014/main" id="{0A5C7A99-246A-4548-994C-977C5D9AA75C}"/>
                  </a:ext>
                </a:extLst>
              </p:cNvPr>
              <p:cNvSpPr>
                <a:spLocks/>
              </p:cNvSpPr>
              <p:nvPr/>
            </p:nvSpPr>
            <p:spPr bwMode="auto">
              <a:xfrm>
                <a:off x="6263781" y="1846247"/>
                <a:ext cx="333863" cy="166075"/>
              </a:xfrm>
              <a:custGeom>
                <a:avLst/>
                <a:gdLst>
                  <a:gd name="connsiteX0" fmla="*/ 44360 w 333863"/>
                  <a:gd name="connsiteY0" fmla="*/ 0 h 166075"/>
                  <a:gd name="connsiteX1" fmla="*/ 333863 w 333863"/>
                  <a:gd name="connsiteY1" fmla="*/ 159155 h 166075"/>
                  <a:gd name="connsiteX2" fmla="*/ 331529 w 333863"/>
                  <a:gd name="connsiteY2" fmla="*/ 166075 h 166075"/>
                  <a:gd name="connsiteX3" fmla="*/ 301177 w 333863"/>
                  <a:gd name="connsiteY3" fmla="*/ 156849 h 166075"/>
                  <a:gd name="connsiteX4" fmla="*/ 231136 w 333863"/>
                  <a:gd name="connsiteY4" fmla="*/ 122250 h 166075"/>
                  <a:gd name="connsiteX5" fmla="*/ 133079 w 333863"/>
                  <a:gd name="connsiteY5" fmla="*/ 161462 h 166075"/>
                  <a:gd name="connsiteX6" fmla="*/ 0 w 333863"/>
                  <a:gd name="connsiteY6" fmla="*/ 96877 h 166075"/>
                  <a:gd name="connsiteX7" fmla="*/ 44360 w 333863"/>
                  <a:gd name="connsiteY7" fmla="*/ 0 h 166075"/>
                  <a:gd name="connsiteX8" fmla="*/ 59855 w 333863"/>
                  <a:gd name="connsiteY8" fmla="*/ 49230 h 166075"/>
                  <a:gd name="connsiteX9" fmla="*/ 57646 w 333863"/>
                  <a:gd name="connsiteY9" fmla="*/ 53626 h 166075"/>
                  <a:gd name="connsiteX10" fmla="*/ 106238 w 333863"/>
                  <a:gd name="connsiteY10" fmla="*/ 77805 h 166075"/>
                  <a:gd name="connsiteX11" fmla="*/ 108446 w 333863"/>
                  <a:gd name="connsiteY11" fmla="*/ 71211 h 166075"/>
                  <a:gd name="connsiteX12" fmla="*/ 59855 w 333863"/>
                  <a:gd name="connsiteY12" fmla="*/ 49230 h 166075"/>
                  <a:gd name="connsiteX13" fmla="*/ 52312 w 333863"/>
                  <a:gd name="connsiteY13" fmla="*/ 90505 h 166075"/>
                  <a:gd name="connsiteX14" fmla="*/ 48121 w 333863"/>
                  <a:gd name="connsiteY14" fmla="*/ 94814 h 166075"/>
                  <a:gd name="connsiteX15" fmla="*/ 98414 w 333863"/>
                  <a:gd name="connsiteY15" fmla="*/ 120668 h 166075"/>
                  <a:gd name="connsiteX16" fmla="*/ 100509 w 333863"/>
                  <a:gd name="connsiteY16" fmla="*/ 114205 h 166075"/>
                  <a:gd name="connsiteX17" fmla="*/ 52312 w 333863"/>
                  <a:gd name="connsiteY17" fmla="*/ 90505 h 16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3863" h="166075">
                    <a:moveTo>
                      <a:pt x="44360" y="0"/>
                    </a:moveTo>
                    <a:cubicBezTo>
                      <a:pt x="142417" y="46132"/>
                      <a:pt x="240475" y="99184"/>
                      <a:pt x="333863" y="159155"/>
                    </a:cubicBezTo>
                    <a:cubicBezTo>
                      <a:pt x="333863" y="161462"/>
                      <a:pt x="333863" y="163768"/>
                      <a:pt x="331529" y="166075"/>
                    </a:cubicBezTo>
                    <a:cubicBezTo>
                      <a:pt x="322190" y="163768"/>
                      <a:pt x="310516" y="161462"/>
                      <a:pt x="301177" y="156849"/>
                    </a:cubicBezTo>
                    <a:cubicBezTo>
                      <a:pt x="277830" y="145316"/>
                      <a:pt x="252149" y="136089"/>
                      <a:pt x="231136" y="122250"/>
                    </a:cubicBezTo>
                    <a:cubicBezTo>
                      <a:pt x="196116" y="101490"/>
                      <a:pt x="149421" y="119943"/>
                      <a:pt x="133079" y="161462"/>
                    </a:cubicBezTo>
                    <a:cubicBezTo>
                      <a:pt x="88719" y="138396"/>
                      <a:pt x="42025" y="117637"/>
                      <a:pt x="0" y="96877"/>
                    </a:cubicBezTo>
                    <a:cubicBezTo>
                      <a:pt x="14008" y="62278"/>
                      <a:pt x="28017" y="32292"/>
                      <a:pt x="44360" y="0"/>
                    </a:cubicBezTo>
                    <a:close/>
                    <a:moveTo>
                      <a:pt x="59855" y="49230"/>
                    </a:moveTo>
                    <a:cubicBezTo>
                      <a:pt x="59855" y="49230"/>
                      <a:pt x="57646" y="51428"/>
                      <a:pt x="57646" y="53626"/>
                    </a:cubicBezTo>
                    <a:cubicBezTo>
                      <a:pt x="73107" y="62419"/>
                      <a:pt x="88568" y="71211"/>
                      <a:pt x="106238" y="77805"/>
                    </a:cubicBezTo>
                    <a:cubicBezTo>
                      <a:pt x="106238" y="75607"/>
                      <a:pt x="108446" y="73409"/>
                      <a:pt x="108446" y="71211"/>
                    </a:cubicBezTo>
                    <a:cubicBezTo>
                      <a:pt x="92985" y="64617"/>
                      <a:pt x="77525" y="55824"/>
                      <a:pt x="59855" y="49230"/>
                    </a:cubicBezTo>
                    <a:close/>
                    <a:moveTo>
                      <a:pt x="52312" y="90505"/>
                    </a:moveTo>
                    <a:cubicBezTo>
                      <a:pt x="50217" y="92660"/>
                      <a:pt x="50217" y="92660"/>
                      <a:pt x="48121" y="94814"/>
                    </a:cubicBezTo>
                    <a:cubicBezTo>
                      <a:pt x="64885" y="103432"/>
                      <a:pt x="81650" y="112050"/>
                      <a:pt x="98414" y="120668"/>
                    </a:cubicBezTo>
                    <a:cubicBezTo>
                      <a:pt x="98414" y="118514"/>
                      <a:pt x="100509" y="116359"/>
                      <a:pt x="100509" y="114205"/>
                    </a:cubicBezTo>
                    <a:cubicBezTo>
                      <a:pt x="83745" y="107741"/>
                      <a:pt x="69076" y="99123"/>
                      <a:pt x="52312" y="90505"/>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34" name="自由: 形状 121">
                <a:extLst>
                  <a:ext uri="{FF2B5EF4-FFF2-40B4-BE49-F238E27FC236}">
                    <a16:creationId xmlns:a16="http://schemas.microsoft.com/office/drawing/2014/main" id="{C400FF76-AA9C-48FD-ACAE-69943D1DB4EA}"/>
                  </a:ext>
                </a:extLst>
              </p:cNvPr>
              <p:cNvSpPr>
                <a:spLocks/>
              </p:cNvSpPr>
              <p:nvPr/>
            </p:nvSpPr>
            <p:spPr bwMode="auto">
              <a:xfrm>
                <a:off x="6078538" y="1790701"/>
                <a:ext cx="1081718" cy="674688"/>
              </a:xfrm>
              <a:custGeom>
                <a:avLst/>
                <a:gdLst>
                  <a:gd name="connsiteX0" fmla="*/ 4307 w 1081718"/>
                  <a:gd name="connsiteY0" fmla="*/ 0 h 674688"/>
                  <a:gd name="connsiteX1" fmla="*/ 34454 w 1081718"/>
                  <a:gd name="connsiteY1" fmla="*/ 4297 h 674688"/>
                  <a:gd name="connsiteX2" fmla="*/ 185188 w 1081718"/>
                  <a:gd name="connsiteY2" fmla="*/ 34379 h 674688"/>
                  <a:gd name="connsiteX3" fmla="*/ 320848 w 1081718"/>
                  <a:gd name="connsiteY3" fmla="*/ 90245 h 674688"/>
                  <a:gd name="connsiteX4" fmla="*/ 534029 w 1081718"/>
                  <a:gd name="connsiteY4" fmla="*/ 212720 h 674688"/>
                  <a:gd name="connsiteX5" fmla="*/ 555563 w 1081718"/>
                  <a:gd name="connsiteY5" fmla="*/ 219166 h 674688"/>
                  <a:gd name="connsiteX6" fmla="*/ 678303 w 1081718"/>
                  <a:gd name="connsiteY6" fmla="*/ 298668 h 674688"/>
                  <a:gd name="connsiteX7" fmla="*/ 704143 w 1081718"/>
                  <a:gd name="connsiteY7" fmla="*/ 322303 h 674688"/>
                  <a:gd name="connsiteX8" fmla="*/ 990538 w 1081718"/>
                  <a:gd name="connsiteY8" fmla="*/ 502793 h 674688"/>
                  <a:gd name="connsiteX9" fmla="*/ 1057291 w 1081718"/>
                  <a:gd name="connsiteY9" fmla="*/ 550064 h 674688"/>
                  <a:gd name="connsiteX10" fmla="*/ 1076671 w 1081718"/>
                  <a:gd name="connsiteY10" fmla="*/ 620971 h 674688"/>
                  <a:gd name="connsiteX11" fmla="*/ 1007765 w 1081718"/>
                  <a:gd name="connsiteY11" fmla="*/ 674688 h 674688"/>
                  <a:gd name="connsiteX12" fmla="*/ 988384 w 1081718"/>
                  <a:gd name="connsiteY12" fmla="*/ 668242 h 674688"/>
                  <a:gd name="connsiteX13" fmla="*/ 751517 w 1081718"/>
                  <a:gd name="connsiteY13" fmla="*/ 515685 h 674688"/>
                  <a:gd name="connsiteX14" fmla="*/ 669690 w 1081718"/>
                  <a:gd name="connsiteY14" fmla="*/ 461968 h 674688"/>
                  <a:gd name="connsiteX15" fmla="*/ 639543 w 1081718"/>
                  <a:gd name="connsiteY15" fmla="*/ 466265 h 674688"/>
                  <a:gd name="connsiteX16" fmla="*/ 562023 w 1081718"/>
                  <a:gd name="connsiteY16" fmla="*/ 517834 h 674688"/>
                  <a:gd name="connsiteX17" fmla="*/ 415595 w 1081718"/>
                  <a:gd name="connsiteY17" fmla="*/ 434035 h 674688"/>
                  <a:gd name="connsiteX18" fmla="*/ 441435 w 1081718"/>
                  <a:gd name="connsiteY18" fmla="*/ 339493 h 674688"/>
                  <a:gd name="connsiteX19" fmla="*/ 378989 w 1081718"/>
                  <a:gd name="connsiteY19" fmla="*/ 300816 h 674688"/>
                  <a:gd name="connsiteX20" fmla="*/ 312235 w 1081718"/>
                  <a:gd name="connsiteY20" fmla="*/ 242802 h 674688"/>
                  <a:gd name="connsiteX21" fmla="*/ 251941 w 1081718"/>
                  <a:gd name="connsiteY21" fmla="*/ 206274 h 674688"/>
                  <a:gd name="connsiteX22" fmla="*/ 165808 w 1081718"/>
                  <a:gd name="connsiteY22" fmla="*/ 165449 h 674688"/>
                  <a:gd name="connsiteX23" fmla="*/ 146428 w 1081718"/>
                  <a:gd name="connsiteY23" fmla="*/ 146111 h 674688"/>
                  <a:gd name="connsiteX24" fmla="*/ 45220 w 1081718"/>
                  <a:gd name="connsiteY24" fmla="*/ 49420 h 674688"/>
                  <a:gd name="connsiteX25" fmla="*/ 0 w 1081718"/>
                  <a:gd name="connsiteY25" fmla="*/ 6446 h 674688"/>
                  <a:gd name="connsiteX26" fmla="*/ 4307 w 1081718"/>
                  <a:gd name="connsiteY26" fmla="*/ 0 h 674688"/>
                  <a:gd name="connsiteX27" fmla="*/ 95501 w 1081718"/>
                  <a:gd name="connsiteY27" fmla="*/ 33921 h 674688"/>
                  <a:gd name="connsiteX28" fmla="*/ 78345 w 1081718"/>
                  <a:gd name="connsiteY28" fmla="*/ 40433 h 674688"/>
                  <a:gd name="connsiteX29" fmla="*/ 84778 w 1081718"/>
                  <a:gd name="connsiteY29" fmla="*/ 57798 h 674688"/>
                  <a:gd name="connsiteX30" fmla="*/ 151259 w 1081718"/>
                  <a:gd name="connsiteY30" fmla="*/ 125089 h 674688"/>
                  <a:gd name="connsiteX31" fmla="*/ 170559 w 1081718"/>
                  <a:gd name="connsiteY31" fmla="*/ 125089 h 674688"/>
                  <a:gd name="connsiteX32" fmla="*/ 198438 w 1081718"/>
                  <a:gd name="connsiteY32" fmla="*/ 66481 h 674688"/>
                  <a:gd name="connsiteX33" fmla="*/ 183427 w 1081718"/>
                  <a:gd name="connsiteY33" fmla="*/ 49115 h 674688"/>
                  <a:gd name="connsiteX34" fmla="*/ 95501 w 1081718"/>
                  <a:gd name="connsiteY34" fmla="*/ 33921 h 674688"/>
                  <a:gd name="connsiteX35" fmla="*/ 229602 w 1081718"/>
                  <a:gd name="connsiteY35" fmla="*/ 55545 h 674688"/>
                  <a:gd name="connsiteX36" fmla="*/ 185242 w 1081718"/>
                  <a:gd name="connsiteY36" fmla="*/ 152422 h 674688"/>
                  <a:gd name="connsiteX37" fmla="*/ 318321 w 1081718"/>
                  <a:gd name="connsiteY37" fmla="*/ 217007 h 674688"/>
                  <a:gd name="connsiteX38" fmla="*/ 416378 w 1081718"/>
                  <a:gd name="connsiteY38" fmla="*/ 177795 h 674688"/>
                  <a:gd name="connsiteX39" fmla="*/ 486419 w 1081718"/>
                  <a:gd name="connsiteY39" fmla="*/ 212394 h 674688"/>
                  <a:gd name="connsiteX40" fmla="*/ 516771 w 1081718"/>
                  <a:gd name="connsiteY40" fmla="*/ 221620 h 674688"/>
                  <a:gd name="connsiteX41" fmla="*/ 519105 w 1081718"/>
                  <a:gd name="connsiteY41" fmla="*/ 214700 h 674688"/>
                  <a:gd name="connsiteX42" fmla="*/ 229602 w 1081718"/>
                  <a:gd name="connsiteY42" fmla="*/ 55545 h 674688"/>
                  <a:gd name="connsiteX43" fmla="*/ 420688 w 1081718"/>
                  <a:gd name="connsiteY43" fmla="*/ 255587 h 674688"/>
                  <a:gd name="connsiteX44" fmla="*/ 478829 w 1081718"/>
                  <a:gd name="connsiteY44" fmla="*/ 292213 h 674688"/>
                  <a:gd name="connsiteX45" fmla="*/ 487442 w 1081718"/>
                  <a:gd name="connsiteY45" fmla="*/ 382701 h 674688"/>
                  <a:gd name="connsiteX46" fmla="*/ 480982 w 1081718"/>
                  <a:gd name="connsiteY46" fmla="*/ 438717 h 674688"/>
                  <a:gd name="connsiteX47" fmla="*/ 547736 w 1081718"/>
                  <a:gd name="connsiteY47" fmla="*/ 458107 h 674688"/>
                  <a:gd name="connsiteX48" fmla="*/ 636023 w 1081718"/>
                  <a:gd name="connsiteY48" fmla="*/ 376237 h 674688"/>
                  <a:gd name="connsiteX49" fmla="*/ 638176 w 1081718"/>
                  <a:gd name="connsiteY49" fmla="*/ 361156 h 674688"/>
                  <a:gd name="connsiteX50" fmla="*/ 552042 w 1081718"/>
                  <a:gd name="connsiteY50" fmla="*/ 277132 h 674688"/>
                  <a:gd name="connsiteX51" fmla="*/ 420688 w 1081718"/>
                  <a:gd name="connsiteY51" fmla="*/ 255587 h 674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1718" h="674688">
                    <a:moveTo>
                      <a:pt x="4307" y="0"/>
                    </a:moveTo>
                    <a:cubicBezTo>
                      <a:pt x="12920" y="0"/>
                      <a:pt x="23687" y="2149"/>
                      <a:pt x="34454" y="4297"/>
                    </a:cubicBezTo>
                    <a:cubicBezTo>
                      <a:pt x="83981" y="15041"/>
                      <a:pt x="135661" y="30082"/>
                      <a:pt x="185188" y="34379"/>
                    </a:cubicBezTo>
                    <a:cubicBezTo>
                      <a:pt x="236868" y="40825"/>
                      <a:pt x="279935" y="64461"/>
                      <a:pt x="320848" y="90245"/>
                    </a:cubicBezTo>
                    <a:cubicBezTo>
                      <a:pt x="391909" y="128921"/>
                      <a:pt x="462969" y="171895"/>
                      <a:pt x="534029" y="212720"/>
                    </a:cubicBezTo>
                    <a:cubicBezTo>
                      <a:pt x="540489" y="217018"/>
                      <a:pt x="549103" y="219166"/>
                      <a:pt x="555563" y="219166"/>
                    </a:cubicBezTo>
                    <a:cubicBezTo>
                      <a:pt x="611550" y="225612"/>
                      <a:pt x="650310" y="253545"/>
                      <a:pt x="678303" y="298668"/>
                    </a:cubicBezTo>
                    <a:cubicBezTo>
                      <a:pt x="684763" y="309411"/>
                      <a:pt x="693377" y="318006"/>
                      <a:pt x="704143" y="322303"/>
                    </a:cubicBezTo>
                    <a:cubicBezTo>
                      <a:pt x="798890" y="384615"/>
                      <a:pt x="895791" y="442630"/>
                      <a:pt x="990538" y="502793"/>
                    </a:cubicBezTo>
                    <a:cubicBezTo>
                      <a:pt x="1014225" y="517834"/>
                      <a:pt x="1035758" y="532875"/>
                      <a:pt x="1057291" y="550064"/>
                    </a:cubicBezTo>
                    <a:cubicBezTo>
                      <a:pt x="1080978" y="569402"/>
                      <a:pt x="1087438" y="595187"/>
                      <a:pt x="1076671" y="620971"/>
                    </a:cubicBezTo>
                    <a:cubicBezTo>
                      <a:pt x="1063751" y="651053"/>
                      <a:pt x="1035758" y="674688"/>
                      <a:pt x="1007765" y="674688"/>
                    </a:cubicBezTo>
                    <a:cubicBezTo>
                      <a:pt x="1001305" y="674688"/>
                      <a:pt x="994844" y="672539"/>
                      <a:pt x="988384" y="668242"/>
                    </a:cubicBezTo>
                    <a:cubicBezTo>
                      <a:pt x="908711" y="616674"/>
                      <a:pt x="831190" y="567254"/>
                      <a:pt x="751517" y="515685"/>
                    </a:cubicBezTo>
                    <a:cubicBezTo>
                      <a:pt x="725677" y="498496"/>
                      <a:pt x="697683" y="481306"/>
                      <a:pt x="669690" y="461968"/>
                    </a:cubicBezTo>
                    <a:cubicBezTo>
                      <a:pt x="656770" y="453373"/>
                      <a:pt x="650310" y="457671"/>
                      <a:pt x="639543" y="466265"/>
                    </a:cubicBezTo>
                    <a:cubicBezTo>
                      <a:pt x="615856" y="485604"/>
                      <a:pt x="590016" y="507090"/>
                      <a:pt x="562023" y="517834"/>
                    </a:cubicBezTo>
                    <a:cubicBezTo>
                      <a:pt x="495269" y="541470"/>
                      <a:pt x="426362" y="504942"/>
                      <a:pt x="415595" y="434035"/>
                    </a:cubicBezTo>
                    <a:cubicBezTo>
                      <a:pt x="409135" y="403953"/>
                      <a:pt x="402675" y="365277"/>
                      <a:pt x="441435" y="339493"/>
                    </a:cubicBezTo>
                    <a:cubicBezTo>
                      <a:pt x="417749" y="324452"/>
                      <a:pt x="398369" y="313709"/>
                      <a:pt x="378989" y="300816"/>
                    </a:cubicBezTo>
                    <a:cubicBezTo>
                      <a:pt x="353148" y="285776"/>
                      <a:pt x="331615" y="266437"/>
                      <a:pt x="312235" y="242802"/>
                    </a:cubicBezTo>
                    <a:cubicBezTo>
                      <a:pt x="299315" y="225612"/>
                      <a:pt x="273475" y="217018"/>
                      <a:pt x="251941" y="206274"/>
                    </a:cubicBezTo>
                    <a:cubicBezTo>
                      <a:pt x="223948" y="191233"/>
                      <a:pt x="193801" y="178341"/>
                      <a:pt x="165808" y="165449"/>
                    </a:cubicBezTo>
                    <a:cubicBezTo>
                      <a:pt x="159348" y="161152"/>
                      <a:pt x="152888" y="152557"/>
                      <a:pt x="146428" y="146111"/>
                    </a:cubicBezTo>
                    <a:cubicBezTo>
                      <a:pt x="118434" y="107434"/>
                      <a:pt x="86134" y="75204"/>
                      <a:pt x="45220" y="49420"/>
                    </a:cubicBezTo>
                    <a:cubicBezTo>
                      <a:pt x="27994" y="36528"/>
                      <a:pt x="15074" y="21487"/>
                      <a:pt x="0" y="6446"/>
                    </a:cubicBezTo>
                    <a:cubicBezTo>
                      <a:pt x="2154" y="4297"/>
                      <a:pt x="2154" y="2149"/>
                      <a:pt x="4307" y="0"/>
                    </a:cubicBezTo>
                    <a:close/>
                    <a:moveTo>
                      <a:pt x="95501" y="33921"/>
                    </a:moveTo>
                    <a:cubicBezTo>
                      <a:pt x="91212" y="31750"/>
                      <a:pt x="82634" y="36091"/>
                      <a:pt x="78345" y="40433"/>
                    </a:cubicBezTo>
                    <a:cubicBezTo>
                      <a:pt x="76200" y="42603"/>
                      <a:pt x="80489" y="53457"/>
                      <a:pt x="84778" y="57798"/>
                    </a:cubicBezTo>
                    <a:cubicBezTo>
                      <a:pt x="106224" y="79505"/>
                      <a:pt x="129813" y="103382"/>
                      <a:pt x="151259" y="125089"/>
                    </a:cubicBezTo>
                    <a:cubicBezTo>
                      <a:pt x="157692" y="133772"/>
                      <a:pt x="166270" y="138113"/>
                      <a:pt x="170559" y="125089"/>
                    </a:cubicBezTo>
                    <a:cubicBezTo>
                      <a:pt x="181282" y="107724"/>
                      <a:pt x="187716" y="88188"/>
                      <a:pt x="198438" y="66481"/>
                    </a:cubicBezTo>
                    <a:cubicBezTo>
                      <a:pt x="192005" y="59969"/>
                      <a:pt x="189860" y="51286"/>
                      <a:pt x="183427" y="49115"/>
                    </a:cubicBezTo>
                    <a:cubicBezTo>
                      <a:pt x="155548" y="42603"/>
                      <a:pt x="125524" y="38262"/>
                      <a:pt x="95501" y="33921"/>
                    </a:cubicBezTo>
                    <a:close/>
                    <a:moveTo>
                      <a:pt x="229602" y="55545"/>
                    </a:moveTo>
                    <a:cubicBezTo>
                      <a:pt x="213259" y="87837"/>
                      <a:pt x="199250" y="117823"/>
                      <a:pt x="185242" y="152422"/>
                    </a:cubicBezTo>
                    <a:cubicBezTo>
                      <a:pt x="227267" y="173182"/>
                      <a:pt x="273961" y="193941"/>
                      <a:pt x="318321" y="217007"/>
                    </a:cubicBezTo>
                    <a:cubicBezTo>
                      <a:pt x="334663" y="175488"/>
                      <a:pt x="381358" y="157035"/>
                      <a:pt x="416378" y="177795"/>
                    </a:cubicBezTo>
                    <a:cubicBezTo>
                      <a:pt x="437391" y="191634"/>
                      <a:pt x="463072" y="200861"/>
                      <a:pt x="486419" y="212394"/>
                    </a:cubicBezTo>
                    <a:cubicBezTo>
                      <a:pt x="495758" y="217007"/>
                      <a:pt x="507432" y="219313"/>
                      <a:pt x="516771" y="221620"/>
                    </a:cubicBezTo>
                    <a:cubicBezTo>
                      <a:pt x="519105" y="219313"/>
                      <a:pt x="519105" y="217007"/>
                      <a:pt x="519105" y="214700"/>
                    </a:cubicBezTo>
                    <a:cubicBezTo>
                      <a:pt x="425717" y="154729"/>
                      <a:pt x="327659" y="101677"/>
                      <a:pt x="229602" y="55545"/>
                    </a:cubicBezTo>
                    <a:close/>
                    <a:moveTo>
                      <a:pt x="420688" y="255587"/>
                    </a:moveTo>
                    <a:cubicBezTo>
                      <a:pt x="440068" y="268514"/>
                      <a:pt x="459448" y="279286"/>
                      <a:pt x="478829" y="292213"/>
                    </a:cubicBezTo>
                    <a:cubicBezTo>
                      <a:pt x="513282" y="315912"/>
                      <a:pt x="515435" y="352538"/>
                      <a:pt x="487442" y="382701"/>
                    </a:cubicBezTo>
                    <a:cubicBezTo>
                      <a:pt x="476675" y="393473"/>
                      <a:pt x="474522" y="427945"/>
                      <a:pt x="480982" y="438717"/>
                    </a:cubicBezTo>
                    <a:cubicBezTo>
                      <a:pt x="493902" y="460262"/>
                      <a:pt x="519742" y="466725"/>
                      <a:pt x="547736" y="458107"/>
                    </a:cubicBezTo>
                    <a:cubicBezTo>
                      <a:pt x="590803" y="443026"/>
                      <a:pt x="612336" y="408554"/>
                      <a:pt x="636023" y="376237"/>
                    </a:cubicBezTo>
                    <a:cubicBezTo>
                      <a:pt x="638176" y="371928"/>
                      <a:pt x="638176" y="367620"/>
                      <a:pt x="638176" y="361156"/>
                    </a:cubicBezTo>
                    <a:cubicBezTo>
                      <a:pt x="636023" y="322376"/>
                      <a:pt x="590803" y="277132"/>
                      <a:pt x="552042" y="277132"/>
                    </a:cubicBezTo>
                    <a:cubicBezTo>
                      <a:pt x="506822" y="279286"/>
                      <a:pt x="463755" y="274977"/>
                      <a:pt x="420688" y="255587"/>
                    </a:cubicBezTo>
                    <a:close/>
                  </a:path>
                </a:pathLst>
              </a:custGeom>
              <a:grpFill/>
              <a:ln w="9525">
                <a:noFill/>
                <a:round/>
                <a:headEnd/>
                <a:tailEnd/>
              </a:ln>
            </p:spPr>
            <p:txBody>
              <a:bodyPr vert="horz" wrap="square" lIns="243840" tIns="121920" rIns="243840" bIns="121920" numCol="1" anchor="t" anchorCtr="0" compatLnSpc="1">
                <a:prstTxWarp prst="textNoShape">
                  <a:avLst/>
                </a:prstTxWarp>
                <a:noAutofit/>
              </a:bodyPr>
              <a:lstStyle/>
              <a:p>
                <a:endParaRPr lang="zh-CN" altLang="en-US" sz="4800"/>
              </a:p>
            </p:txBody>
          </p:sp>
          <p:grpSp>
            <p:nvGrpSpPr>
              <p:cNvPr id="35" name="组合 122">
                <a:extLst>
                  <a:ext uri="{FF2B5EF4-FFF2-40B4-BE49-F238E27FC236}">
                    <a16:creationId xmlns:a16="http://schemas.microsoft.com/office/drawing/2014/main" id="{E483A9C2-CDCA-4817-9ED2-CA2C4E9AD3E5}"/>
                  </a:ext>
                </a:extLst>
              </p:cNvPr>
              <p:cNvGrpSpPr/>
              <p:nvPr/>
            </p:nvGrpSpPr>
            <p:grpSpPr>
              <a:xfrm>
                <a:off x="6670676" y="1868488"/>
                <a:ext cx="2152650" cy="3608388"/>
                <a:chOff x="6670676" y="1868488"/>
                <a:chExt cx="2152650" cy="3608388"/>
              </a:xfrm>
              <a:grpFill/>
            </p:grpSpPr>
            <p:sp>
              <p:nvSpPr>
                <p:cNvPr id="37" name="chenying0907 5">
                  <a:extLst>
                    <a:ext uri="{FF2B5EF4-FFF2-40B4-BE49-F238E27FC236}">
                      <a16:creationId xmlns:a16="http://schemas.microsoft.com/office/drawing/2014/main" id="{29D2B778-0345-41A3-B490-05AAAD88682C}"/>
                    </a:ext>
                  </a:extLst>
                </p:cNvPr>
                <p:cNvSpPr>
                  <a:spLocks/>
                </p:cNvSpPr>
                <p:nvPr/>
              </p:nvSpPr>
              <p:spPr bwMode="auto">
                <a:xfrm>
                  <a:off x="8281988" y="4449763"/>
                  <a:ext cx="314325" cy="1027113"/>
                </a:xfrm>
                <a:custGeom>
                  <a:avLst/>
                  <a:gdLst>
                    <a:gd name="T0" fmla="*/ 36 w 146"/>
                    <a:gd name="T1" fmla="*/ 124 h 478"/>
                    <a:gd name="T2" fmla="*/ 60 w 146"/>
                    <a:gd name="T3" fmla="*/ 218 h 478"/>
                    <a:gd name="T4" fmla="*/ 78 w 146"/>
                    <a:gd name="T5" fmla="*/ 328 h 478"/>
                    <a:gd name="T6" fmla="*/ 91 w 146"/>
                    <a:gd name="T7" fmla="*/ 474 h 478"/>
                    <a:gd name="T8" fmla="*/ 91 w 146"/>
                    <a:gd name="T9" fmla="*/ 477 h 478"/>
                    <a:gd name="T10" fmla="*/ 146 w 146"/>
                    <a:gd name="T11" fmla="*/ 478 h 478"/>
                    <a:gd name="T12" fmla="*/ 145 w 146"/>
                    <a:gd name="T13" fmla="*/ 472 h 478"/>
                    <a:gd name="T14" fmla="*/ 141 w 146"/>
                    <a:gd name="T15" fmla="*/ 395 h 478"/>
                    <a:gd name="T16" fmla="*/ 128 w 146"/>
                    <a:gd name="T17" fmla="*/ 284 h 478"/>
                    <a:gd name="T18" fmla="*/ 107 w 146"/>
                    <a:gd name="T19" fmla="*/ 174 h 478"/>
                    <a:gd name="T20" fmla="*/ 89 w 146"/>
                    <a:gd name="T21" fmla="*/ 106 h 478"/>
                    <a:gd name="T22" fmla="*/ 55 w 146"/>
                    <a:gd name="T23" fmla="*/ 12 h 478"/>
                    <a:gd name="T24" fmla="*/ 42 w 146"/>
                    <a:gd name="T25" fmla="*/ 2 h 478"/>
                    <a:gd name="T26" fmla="*/ 7 w 146"/>
                    <a:gd name="T27" fmla="*/ 12 h 478"/>
                    <a:gd name="T28" fmla="*/ 2 w 146"/>
                    <a:gd name="T29" fmla="*/ 27 h 478"/>
                    <a:gd name="T30" fmla="*/ 36 w 146"/>
                    <a:gd name="T31" fmla="*/ 124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6" h="478">
                      <a:moveTo>
                        <a:pt x="36" y="124"/>
                      </a:moveTo>
                      <a:cubicBezTo>
                        <a:pt x="46" y="155"/>
                        <a:pt x="54" y="186"/>
                        <a:pt x="60" y="218"/>
                      </a:cubicBezTo>
                      <a:cubicBezTo>
                        <a:pt x="68" y="254"/>
                        <a:pt x="74" y="291"/>
                        <a:pt x="78" y="328"/>
                      </a:cubicBezTo>
                      <a:cubicBezTo>
                        <a:pt x="84" y="377"/>
                        <a:pt x="87" y="425"/>
                        <a:pt x="91" y="474"/>
                      </a:cubicBezTo>
                      <a:cubicBezTo>
                        <a:pt x="91" y="475"/>
                        <a:pt x="91" y="476"/>
                        <a:pt x="91" y="477"/>
                      </a:cubicBezTo>
                      <a:cubicBezTo>
                        <a:pt x="110" y="477"/>
                        <a:pt x="128" y="477"/>
                        <a:pt x="146" y="478"/>
                      </a:cubicBezTo>
                      <a:cubicBezTo>
                        <a:pt x="146" y="476"/>
                        <a:pt x="146" y="474"/>
                        <a:pt x="145" y="472"/>
                      </a:cubicBezTo>
                      <a:cubicBezTo>
                        <a:pt x="144" y="446"/>
                        <a:pt x="144" y="421"/>
                        <a:pt x="141" y="395"/>
                      </a:cubicBezTo>
                      <a:cubicBezTo>
                        <a:pt x="138" y="358"/>
                        <a:pt x="134" y="321"/>
                        <a:pt x="128" y="284"/>
                      </a:cubicBezTo>
                      <a:cubicBezTo>
                        <a:pt x="123" y="247"/>
                        <a:pt x="115" y="211"/>
                        <a:pt x="107" y="174"/>
                      </a:cubicBezTo>
                      <a:cubicBezTo>
                        <a:pt x="102" y="151"/>
                        <a:pt x="96" y="128"/>
                        <a:pt x="89" y="106"/>
                      </a:cubicBezTo>
                      <a:cubicBezTo>
                        <a:pt x="79" y="74"/>
                        <a:pt x="67" y="43"/>
                        <a:pt x="55" y="12"/>
                      </a:cubicBezTo>
                      <a:cubicBezTo>
                        <a:pt x="54" y="7"/>
                        <a:pt x="47" y="3"/>
                        <a:pt x="42" y="2"/>
                      </a:cubicBezTo>
                      <a:cubicBezTo>
                        <a:pt x="29" y="0"/>
                        <a:pt x="17" y="4"/>
                        <a:pt x="7" y="12"/>
                      </a:cubicBezTo>
                      <a:cubicBezTo>
                        <a:pt x="2" y="15"/>
                        <a:pt x="0" y="20"/>
                        <a:pt x="2" y="27"/>
                      </a:cubicBezTo>
                      <a:cubicBezTo>
                        <a:pt x="14" y="59"/>
                        <a:pt x="26" y="91"/>
                        <a:pt x="36" y="124"/>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38" name="chenying0907 6">
                  <a:extLst>
                    <a:ext uri="{FF2B5EF4-FFF2-40B4-BE49-F238E27FC236}">
                      <a16:creationId xmlns:a16="http://schemas.microsoft.com/office/drawing/2014/main" id="{99343FFC-5C82-4BDF-A5C3-1BBAE7875D8E}"/>
                    </a:ext>
                  </a:extLst>
                </p:cNvPr>
                <p:cNvSpPr>
                  <a:spLocks/>
                </p:cNvSpPr>
                <p:nvPr/>
              </p:nvSpPr>
              <p:spPr bwMode="auto">
                <a:xfrm>
                  <a:off x="7874001" y="4373563"/>
                  <a:ext cx="317500" cy="1095375"/>
                </a:xfrm>
                <a:custGeom>
                  <a:avLst/>
                  <a:gdLst>
                    <a:gd name="T0" fmla="*/ 54 w 147"/>
                    <a:gd name="T1" fmla="*/ 510 h 510"/>
                    <a:gd name="T2" fmla="*/ 54 w 147"/>
                    <a:gd name="T3" fmla="*/ 508 h 510"/>
                    <a:gd name="T4" fmla="*/ 69 w 147"/>
                    <a:gd name="T5" fmla="*/ 312 h 510"/>
                    <a:gd name="T6" fmla="*/ 92 w 147"/>
                    <a:gd name="T7" fmla="*/ 183 h 510"/>
                    <a:gd name="T8" fmla="*/ 121 w 147"/>
                    <a:gd name="T9" fmla="*/ 80 h 510"/>
                    <a:gd name="T10" fmla="*/ 143 w 147"/>
                    <a:gd name="T11" fmla="*/ 21 h 510"/>
                    <a:gd name="T12" fmla="*/ 137 w 147"/>
                    <a:gd name="T13" fmla="*/ 5 h 510"/>
                    <a:gd name="T14" fmla="*/ 89 w 147"/>
                    <a:gd name="T15" fmla="*/ 29 h 510"/>
                    <a:gd name="T16" fmla="*/ 49 w 147"/>
                    <a:gd name="T17" fmla="*/ 153 h 510"/>
                    <a:gd name="T18" fmla="*/ 18 w 147"/>
                    <a:gd name="T19" fmla="*/ 300 h 510"/>
                    <a:gd name="T20" fmla="*/ 2 w 147"/>
                    <a:gd name="T21" fmla="*/ 457 h 510"/>
                    <a:gd name="T22" fmla="*/ 0 w 147"/>
                    <a:gd name="T23" fmla="*/ 509 h 510"/>
                    <a:gd name="T24" fmla="*/ 54 w 147"/>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510">
                      <a:moveTo>
                        <a:pt x="54" y="510"/>
                      </a:moveTo>
                      <a:cubicBezTo>
                        <a:pt x="54" y="509"/>
                        <a:pt x="54" y="509"/>
                        <a:pt x="54" y="508"/>
                      </a:cubicBezTo>
                      <a:cubicBezTo>
                        <a:pt x="55" y="443"/>
                        <a:pt x="59" y="377"/>
                        <a:pt x="69" y="312"/>
                      </a:cubicBezTo>
                      <a:cubicBezTo>
                        <a:pt x="76" y="269"/>
                        <a:pt x="83" y="226"/>
                        <a:pt x="92" y="183"/>
                      </a:cubicBezTo>
                      <a:cubicBezTo>
                        <a:pt x="100" y="148"/>
                        <a:pt x="111" y="114"/>
                        <a:pt x="121" y="80"/>
                      </a:cubicBezTo>
                      <a:cubicBezTo>
                        <a:pt x="127" y="60"/>
                        <a:pt x="135" y="41"/>
                        <a:pt x="143" y="21"/>
                      </a:cubicBezTo>
                      <a:cubicBezTo>
                        <a:pt x="147" y="11"/>
                        <a:pt x="146" y="7"/>
                        <a:pt x="137" y="5"/>
                      </a:cubicBezTo>
                      <a:cubicBezTo>
                        <a:pt x="120" y="0"/>
                        <a:pt x="94" y="12"/>
                        <a:pt x="89" y="29"/>
                      </a:cubicBezTo>
                      <a:cubicBezTo>
                        <a:pt x="75" y="70"/>
                        <a:pt x="59" y="111"/>
                        <a:pt x="49" y="153"/>
                      </a:cubicBezTo>
                      <a:cubicBezTo>
                        <a:pt x="36" y="202"/>
                        <a:pt x="26" y="251"/>
                        <a:pt x="18" y="300"/>
                      </a:cubicBezTo>
                      <a:cubicBezTo>
                        <a:pt x="10" y="352"/>
                        <a:pt x="7" y="405"/>
                        <a:pt x="2" y="457"/>
                      </a:cubicBezTo>
                      <a:cubicBezTo>
                        <a:pt x="1" y="475"/>
                        <a:pt x="1" y="492"/>
                        <a:pt x="0" y="509"/>
                      </a:cubicBezTo>
                      <a:cubicBezTo>
                        <a:pt x="18" y="509"/>
                        <a:pt x="36" y="509"/>
                        <a:pt x="54" y="510"/>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39" name="自由: 形状 126">
                  <a:extLst>
                    <a:ext uri="{FF2B5EF4-FFF2-40B4-BE49-F238E27FC236}">
                      <a16:creationId xmlns:a16="http://schemas.microsoft.com/office/drawing/2014/main" id="{1A394861-ED31-405A-B110-99FAB6752262}"/>
                    </a:ext>
                  </a:extLst>
                </p:cNvPr>
                <p:cNvSpPr>
                  <a:spLocks/>
                </p:cNvSpPr>
                <p:nvPr/>
              </p:nvSpPr>
              <p:spPr bwMode="auto">
                <a:xfrm>
                  <a:off x="7306450" y="1868488"/>
                  <a:ext cx="1314779" cy="1057273"/>
                </a:xfrm>
                <a:custGeom>
                  <a:avLst/>
                  <a:gdLst>
                    <a:gd name="connsiteX0" fmla="*/ 627997 w 1314779"/>
                    <a:gd name="connsiteY0" fmla="*/ 366713 h 1057273"/>
                    <a:gd name="connsiteX1" fmla="*/ 615073 w 1314779"/>
                    <a:gd name="connsiteY1" fmla="*/ 383913 h 1057273"/>
                    <a:gd name="connsiteX2" fmla="*/ 606457 w 1314779"/>
                    <a:gd name="connsiteY2" fmla="*/ 418312 h 1057273"/>
                    <a:gd name="connsiteX3" fmla="*/ 550452 w 1314779"/>
                    <a:gd name="connsiteY3" fmla="*/ 527960 h 1057273"/>
                    <a:gd name="connsiteX4" fmla="*/ 427672 w 1314779"/>
                    <a:gd name="connsiteY4" fmla="*/ 629008 h 1057273"/>
                    <a:gd name="connsiteX5" fmla="*/ 207961 w 1314779"/>
                    <a:gd name="connsiteY5" fmla="*/ 624708 h 1057273"/>
                    <a:gd name="connsiteX6" fmla="*/ 126108 w 1314779"/>
                    <a:gd name="connsiteY6" fmla="*/ 568809 h 1057273"/>
                    <a:gd name="connsiteX7" fmla="*/ 104567 w 1314779"/>
                    <a:gd name="connsiteY7" fmla="*/ 519360 h 1057273"/>
                    <a:gd name="connsiteX8" fmla="*/ 104567 w 1314779"/>
                    <a:gd name="connsiteY8" fmla="*/ 536560 h 1057273"/>
                    <a:gd name="connsiteX9" fmla="*/ 111029 w 1314779"/>
                    <a:gd name="connsiteY9" fmla="*/ 575259 h 1057273"/>
                    <a:gd name="connsiteX10" fmla="*/ 261812 w 1314779"/>
                    <a:gd name="connsiteY10" fmla="*/ 820355 h 1057273"/>
                    <a:gd name="connsiteX11" fmla="*/ 509525 w 1314779"/>
                    <a:gd name="connsiteY11" fmla="*/ 966552 h 1057273"/>
                    <a:gd name="connsiteX12" fmla="*/ 701234 w 1314779"/>
                    <a:gd name="connsiteY12" fmla="*/ 1009551 h 1057273"/>
                    <a:gd name="connsiteX13" fmla="*/ 989875 w 1314779"/>
                    <a:gd name="connsiteY13" fmla="*/ 964402 h 1057273"/>
                    <a:gd name="connsiteX14" fmla="*/ 1067420 w 1314779"/>
                    <a:gd name="connsiteY14" fmla="*/ 930003 h 1057273"/>
                    <a:gd name="connsiteX15" fmla="*/ 1205278 w 1314779"/>
                    <a:gd name="connsiteY15" fmla="*/ 568809 h 1057273"/>
                    <a:gd name="connsiteX16" fmla="*/ 1175121 w 1314779"/>
                    <a:gd name="connsiteY16" fmla="*/ 457011 h 1057273"/>
                    <a:gd name="connsiteX17" fmla="*/ 1168659 w 1314779"/>
                    <a:gd name="connsiteY17" fmla="*/ 459161 h 1057273"/>
                    <a:gd name="connsiteX18" fmla="*/ 1142811 w 1314779"/>
                    <a:gd name="connsiteY18" fmla="*/ 538710 h 1057273"/>
                    <a:gd name="connsiteX19" fmla="*/ 1048033 w 1314779"/>
                    <a:gd name="connsiteY19" fmla="*/ 629008 h 1057273"/>
                    <a:gd name="connsiteX20" fmla="*/ 864941 w 1314779"/>
                    <a:gd name="connsiteY20" fmla="*/ 641908 h 1057273"/>
                    <a:gd name="connsiteX21" fmla="*/ 742161 w 1314779"/>
                    <a:gd name="connsiteY21" fmla="*/ 581709 h 1057273"/>
                    <a:gd name="connsiteX22" fmla="*/ 638767 w 1314779"/>
                    <a:gd name="connsiteY22" fmla="*/ 383913 h 1057273"/>
                    <a:gd name="connsiteX23" fmla="*/ 627997 w 1314779"/>
                    <a:gd name="connsiteY23" fmla="*/ 366713 h 1057273"/>
                    <a:gd name="connsiteX24" fmla="*/ 298470 w 1314779"/>
                    <a:gd name="connsiteY24" fmla="*/ 293012 h 1057273"/>
                    <a:gd name="connsiteX25" fmla="*/ 201519 w 1314779"/>
                    <a:gd name="connsiteY25" fmla="*/ 307267 h 1057273"/>
                    <a:gd name="connsiteX26" fmla="*/ 169202 w 1314779"/>
                    <a:gd name="connsiteY26" fmla="*/ 356755 h 1057273"/>
                    <a:gd name="connsiteX27" fmla="*/ 207982 w 1314779"/>
                    <a:gd name="connsiteY27" fmla="*/ 503067 h 1057273"/>
                    <a:gd name="connsiteX28" fmla="*/ 229527 w 1314779"/>
                    <a:gd name="connsiteY28" fmla="*/ 524584 h 1057273"/>
                    <a:gd name="connsiteX29" fmla="*/ 328632 w 1314779"/>
                    <a:gd name="connsiteY29" fmla="*/ 546100 h 1057273"/>
                    <a:gd name="connsiteX30" fmla="*/ 328632 w 1314779"/>
                    <a:gd name="connsiteY30" fmla="*/ 541797 h 1057273"/>
                    <a:gd name="connsiteX31" fmla="*/ 341559 w 1314779"/>
                    <a:gd name="connsiteY31" fmla="*/ 541797 h 1057273"/>
                    <a:gd name="connsiteX32" fmla="*/ 444973 w 1314779"/>
                    <a:gd name="connsiteY32" fmla="*/ 500915 h 1057273"/>
                    <a:gd name="connsiteX33" fmla="*/ 511761 w 1314779"/>
                    <a:gd name="connsiteY33" fmla="*/ 378271 h 1057273"/>
                    <a:gd name="connsiteX34" fmla="*/ 481599 w 1314779"/>
                    <a:gd name="connsiteY34" fmla="*/ 315873 h 1057273"/>
                    <a:gd name="connsiteX35" fmla="*/ 395420 w 1314779"/>
                    <a:gd name="connsiteY35" fmla="*/ 296508 h 1057273"/>
                    <a:gd name="connsiteX36" fmla="*/ 298470 w 1314779"/>
                    <a:gd name="connsiteY36" fmla="*/ 293012 h 1057273"/>
                    <a:gd name="connsiteX37" fmla="*/ 924856 w 1314779"/>
                    <a:gd name="connsiteY37" fmla="*/ 290513 h 1057273"/>
                    <a:gd name="connsiteX38" fmla="*/ 771789 w 1314779"/>
                    <a:gd name="connsiteY38" fmla="*/ 318425 h 1057273"/>
                    <a:gd name="connsiteX39" fmla="*/ 743763 w 1314779"/>
                    <a:gd name="connsiteY39" fmla="*/ 346336 h 1057273"/>
                    <a:gd name="connsiteX40" fmla="*/ 750231 w 1314779"/>
                    <a:gd name="connsiteY40" fmla="*/ 400012 h 1057273"/>
                    <a:gd name="connsiteX41" fmla="*/ 782569 w 1314779"/>
                    <a:gd name="connsiteY41" fmla="*/ 464423 h 1057273"/>
                    <a:gd name="connsiteX42" fmla="*/ 853712 w 1314779"/>
                    <a:gd name="connsiteY42" fmla="*/ 535275 h 1057273"/>
                    <a:gd name="connsiteX43" fmla="*/ 1021870 w 1314779"/>
                    <a:gd name="connsiteY43" fmla="*/ 530981 h 1057273"/>
                    <a:gd name="connsiteX44" fmla="*/ 1045584 w 1314779"/>
                    <a:gd name="connsiteY44" fmla="*/ 509510 h 1057273"/>
                    <a:gd name="connsiteX45" fmla="*/ 1086545 w 1314779"/>
                    <a:gd name="connsiteY45" fmla="*/ 359218 h 1057273"/>
                    <a:gd name="connsiteX46" fmla="*/ 1064987 w 1314779"/>
                    <a:gd name="connsiteY46" fmla="*/ 318425 h 1057273"/>
                    <a:gd name="connsiteX47" fmla="*/ 924856 w 1314779"/>
                    <a:gd name="connsiteY47" fmla="*/ 290513 h 1057273"/>
                    <a:gd name="connsiteX48" fmla="*/ 619606 w 1314779"/>
                    <a:gd name="connsiteY48" fmla="*/ 51359 h 1057273"/>
                    <a:gd name="connsiteX49" fmla="*/ 509656 w 1314779"/>
                    <a:gd name="connsiteY49" fmla="*/ 57796 h 1057273"/>
                    <a:gd name="connsiteX50" fmla="*/ 309161 w 1314779"/>
                    <a:gd name="connsiteY50" fmla="*/ 152209 h 1057273"/>
                    <a:gd name="connsiteX51" fmla="*/ 259576 w 1314779"/>
                    <a:gd name="connsiteY51" fmla="*/ 190832 h 1057273"/>
                    <a:gd name="connsiteX52" fmla="*/ 270356 w 1314779"/>
                    <a:gd name="connsiteY52" fmla="*/ 192978 h 1057273"/>
                    <a:gd name="connsiteX53" fmla="*/ 283291 w 1314779"/>
                    <a:gd name="connsiteY53" fmla="*/ 192978 h 1057273"/>
                    <a:gd name="connsiteX54" fmla="*/ 526903 w 1314779"/>
                    <a:gd name="connsiteY54" fmla="*/ 225164 h 1057273"/>
                    <a:gd name="connsiteX55" fmla="*/ 654099 w 1314779"/>
                    <a:gd name="connsiteY55" fmla="*/ 244476 h 1057273"/>
                    <a:gd name="connsiteX56" fmla="*/ 679970 w 1314779"/>
                    <a:gd name="connsiteY56" fmla="*/ 244476 h 1057273"/>
                    <a:gd name="connsiteX57" fmla="*/ 695061 w 1314779"/>
                    <a:gd name="connsiteY57" fmla="*/ 240185 h 1057273"/>
                    <a:gd name="connsiteX58" fmla="*/ 867530 w 1314779"/>
                    <a:gd name="connsiteY58" fmla="*/ 197270 h 1057273"/>
                    <a:gd name="connsiteX59" fmla="*/ 958076 w 1314779"/>
                    <a:gd name="connsiteY59" fmla="*/ 192978 h 1057273"/>
                    <a:gd name="connsiteX60" fmla="*/ 958076 w 1314779"/>
                    <a:gd name="connsiteY60" fmla="*/ 188687 h 1057273"/>
                    <a:gd name="connsiteX61" fmla="*/ 953764 w 1314779"/>
                    <a:gd name="connsiteY61" fmla="*/ 184395 h 1057273"/>
                    <a:gd name="connsiteX62" fmla="*/ 619606 w 1314779"/>
                    <a:gd name="connsiteY62" fmla="*/ 51359 h 1057273"/>
                    <a:gd name="connsiteX63" fmla="*/ 636855 w 1314779"/>
                    <a:gd name="connsiteY63" fmla="*/ 0 h 1057273"/>
                    <a:gd name="connsiteX64" fmla="*/ 1082295 w 1314779"/>
                    <a:gd name="connsiteY64" fmla="*/ 176119 h 1057273"/>
                    <a:gd name="connsiteX65" fmla="*/ 1099510 w 1314779"/>
                    <a:gd name="connsiteY65" fmla="*/ 191154 h 1057273"/>
                    <a:gd name="connsiteX66" fmla="*/ 1185586 w 1314779"/>
                    <a:gd name="connsiteY66" fmla="*/ 240553 h 1057273"/>
                    <a:gd name="connsiteX67" fmla="*/ 1228624 w 1314779"/>
                    <a:gd name="connsiteY67" fmla="*/ 307135 h 1057273"/>
                    <a:gd name="connsiteX68" fmla="*/ 1237231 w 1314779"/>
                    <a:gd name="connsiteY68" fmla="*/ 356534 h 1057273"/>
                    <a:gd name="connsiteX69" fmla="*/ 1314699 w 1314779"/>
                    <a:gd name="connsiteY69" fmla="*/ 605678 h 1057273"/>
                    <a:gd name="connsiteX70" fmla="*/ 1198497 w 1314779"/>
                    <a:gd name="connsiteY70" fmla="*/ 893483 h 1057273"/>
                    <a:gd name="connsiteX71" fmla="*/ 1065080 w 1314779"/>
                    <a:gd name="connsiteY71" fmla="*/ 992282 h 1057273"/>
                    <a:gd name="connsiteX72" fmla="*/ 1037106 w 1314779"/>
                    <a:gd name="connsiteY72" fmla="*/ 1000873 h 1057273"/>
                    <a:gd name="connsiteX73" fmla="*/ 918752 w 1314779"/>
                    <a:gd name="connsiteY73" fmla="*/ 1028794 h 1057273"/>
                    <a:gd name="connsiteX74" fmla="*/ 813309 w 1314779"/>
                    <a:gd name="connsiteY74" fmla="*/ 1048124 h 1057273"/>
                    <a:gd name="connsiteX75" fmla="*/ 664829 w 1314779"/>
                    <a:gd name="connsiteY75" fmla="*/ 1056715 h 1057273"/>
                    <a:gd name="connsiteX76" fmla="*/ 150528 w 1314779"/>
                    <a:gd name="connsiteY76" fmla="*/ 839788 h 1057273"/>
                    <a:gd name="connsiteX77" fmla="*/ 17111 w 1314779"/>
                    <a:gd name="connsiteY77" fmla="*/ 625009 h 1057273"/>
                    <a:gd name="connsiteX78" fmla="*/ 32174 w 1314779"/>
                    <a:gd name="connsiteY78" fmla="*/ 365125 h 1057273"/>
                    <a:gd name="connsiteX79" fmla="*/ 34326 w 1314779"/>
                    <a:gd name="connsiteY79" fmla="*/ 330761 h 1057273"/>
                    <a:gd name="connsiteX80" fmla="*/ 25718 w 1314779"/>
                    <a:gd name="connsiteY80" fmla="*/ 298544 h 1057273"/>
                    <a:gd name="connsiteX81" fmla="*/ 70908 w 1314779"/>
                    <a:gd name="connsiteY81" fmla="*/ 231962 h 1057273"/>
                    <a:gd name="connsiteX82" fmla="*/ 126857 w 1314779"/>
                    <a:gd name="connsiteY82" fmla="*/ 221223 h 1057273"/>
                    <a:gd name="connsiteX83" fmla="*/ 148376 w 1314779"/>
                    <a:gd name="connsiteY83" fmla="*/ 210484 h 1057273"/>
                    <a:gd name="connsiteX84" fmla="*/ 449640 w 1314779"/>
                    <a:gd name="connsiteY84" fmla="*/ 32217 h 1057273"/>
                    <a:gd name="connsiteX85" fmla="*/ 501286 w 1314779"/>
                    <a:gd name="connsiteY85" fmla="*/ 19330 h 1057273"/>
                    <a:gd name="connsiteX86" fmla="*/ 636855 w 1314779"/>
                    <a:gd name="connsiteY86" fmla="*/ 0 h 1057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314779" h="1057273">
                      <a:moveTo>
                        <a:pt x="627997" y="366713"/>
                      </a:moveTo>
                      <a:cubicBezTo>
                        <a:pt x="623689" y="373163"/>
                        <a:pt x="617227" y="377463"/>
                        <a:pt x="615073" y="383913"/>
                      </a:cubicBezTo>
                      <a:cubicBezTo>
                        <a:pt x="610765" y="394663"/>
                        <a:pt x="610765" y="407562"/>
                        <a:pt x="606457" y="418312"/>
                      </a:cubicBezTo>
                      <a:cubicBezTo>
                        <a:pt x="589225" y="454861"/>
                        <a:pt x="569838" y="491411"/>
                        <a:pt x="550452" y="527960"/>
                      </a:cubicBezTo>
                      <a:cubicBezTo>
                        <a:pt x="522450" y="577409"/>
                        <a:pt x="483677" y="613959"/>
                        <a:pt x="427672" y="629008"/>
                      </a:cubicBezTo>
                      <a:cubicBezTo>
                        <a:pt x="354435" y="648358"/>
                        <a:pt x="281198" y="646208"/>
                        <a:pt x="207961" y="624708"/>
                      </a:cubicBezTo>
                      <a:cubicBezTo>
                        <a:pt x="175650" y="616109"/>
                        <a:pt x="143340" y="601059"/>
                        <a:pt x="126108" y="568809"/>
                      </a:cubicBezTo>
                      <a:cubicBezTo>
                        <a:pt x="117491" y="553760"/>
                        <a:pt x="111029" y="536560"/>
                        <a:pt x="104567" y="519360"/>
                      </a:cubicBezTo>
                      <a:cubicBezTo>
                        <a:pt x="104567" y="527960"/>
                        <a:pt x="102413" y="532260"/>
                        <a:pt x="104567" y="536560"/>
                      </a:cubicBezTo>
                      <a:cubicBezTo>
                        <a:pt x="106721" y="549460"/>
                        <a:pt x="106721" y="562360"/>
                        <a:pt x="111029" y="575259"/>
                      </a:cubicBezTo>
                      <a:cubicBezTo>
                        <a:pt x="136878" y="672007"/>
                        <a:pt x="188575" y="753706"/>
                        <a:pt x="261812" y="820355"/>
                      </a:cubicBezTo>
                      <a:cubicBezTo>
                        <a:pt x="335049" y="887004"/>
                        <a:pt x="416902" y="934303"/>
                        <a:pt x="509525" y="966552"/>
                      </a:cubicBezTo>
                      <a:cubicBezTo>
                        <a:pt x="571992" y="990202"/>
                        <a:pt x="636613" y="1005251"/>
                        <a:pt x="701234" y="1009551"/>
                      </a:cubicBezTo>
                      <a:cubicBezTo>
                        <a:pt x="800320" y="1016001"/>
                        <a:pt x="897251" y="1003101"/>
                        <a:pt x="989875" y="964402"/>
                      </a:cubicBezTo>
                      <a:cubicBezTo>
                        <a:pt x="1015723" y="953652"/>
                        <a:pt x="1045879" y="947202"/>
                        <a:pt x="1067420" y="930003"/>
                      </a:cubicBezTo>
                      <a:cubicBezTo>
                        <a:pt x="1183737" y="837554"/>
                        <a:pt x="1231126" y="717157"/>
                        <a:pt x="1205278" y="568809"/>
                      </a:cubicBezTo>
                      <a:cubicBezTo>
                        <a:pt x="1198816" y="532260"/>
                        <a:pt x="1185891" y="495711"/>
                        <a:pt x="1175121" y="457011"/>
                      </a:cubicBezTo>
                      <a:cubicBezTo>
                        <a:pt x="1172967" y="459161"/>
                        <a:pt x="1170813" y="459161"/>
                        <a:pt x="1168659" y="459161"/>
                      </a:cubicBezTo>
                      <a:cubicBezTo>
                        <a:pt x="1160043" y="484961"/>
                        <a:pt x="1151427" y="512910"/>
                        <a:pt x="1142811" y="538710"/>
                      </a:cubicBezTo>
                      <a:cubicBezTo>
                        <a:pt x="1129886" y="588159"/>
                        <a:pt x="1095422" y="616109"/>
                        <a:pt x="1048033" y="629008"/>
                      </a:cubicBezTo>
                      <a:cubicBezTo>
                        <a:pt x="987721" y="646208"/>
                        <a:pt x="927408" y="650508"/>
                        <a:pt x="864941" y="641908"/>
                      </a:cubicBezTo>
                      <a:cubicBezTo>
                        <a:pt x="817552" y="635458"/>
                        <a:pt x="772317" y="618258"/>
                        <a:pt x="742161" y="581709"/>
                      </a:cubicBezTo>
                      <a:cubicBezTo>
                        <a:pt x="692618" y="523660"/>
                        <a:pt x="656000" y="457011"/>
                        <a:pt x="638767" y="383913"/>
                      </a:cubicBezTo>
                      <a:cubicBezTo>
                        <a:pt x="636613" y="377463"/>
                        <a:pt x="632305" y="373163"/>
                        <a:pt x="627997" y="366713"/>
                      </a:cubicBezTo>
                      <a:close/>
                      <a:moveTo>
                        <a:pt x="298470" y="293012"/>
                      </a:moveTo>
                      <a:cubicBezTo>
                        <a:pt x="266153" y="295433"/>
                        <a:pt x="233836" y="300812"/>
                        <a:pt x="201519" y="307267"/>
                      </a:cubicBezTo>
                      <a:cubicBezTo>
                        <a:pt x="175665" y="313722"/>
                        <a:pt x="162738" y="330935"/>
                        <a:pt x="169202" y="356755"/>
                      </a:cubicBezTo>
                      <a:cubicBezTo>
                        <a:pt x="179974" y="404091"/>
                        <a:pt x="192901" y="453579"/>
                        <a:pt x="207982" y="503067"/>
                      </a:cubicBezTo>
                      <a:cubicBezTo>
                        <a:pt x="210136" y="511674"/>
                        <a:pt x="220909" y="522432"/>
                        <a:pt x="229527" y="524584"/>
                      </a:cubicBezTo>
                      <a:cubicBezTo>
                        <a:pt x="261844" y="533190"/>
                        <a:pt x="296315" y="539645"/>
                        <a:pt x="328632" y="546100"/>
                      </a:cubicBezTo>
                      <a:cubicBezTo>
                        <a:pt x="328632" y="543948"/>
                        <a:pt x="328632" y="543948"/>
                        <a:pt x="328632" y="541797"/>
                      </a:cubicBezTo>
                      <a:cubicBezTo>
                        <a:pt x="332941" y="541797"/>
                        <a:pt x="337250" y="541797"/>
                        <a:pt x="341559" y="541797"/>
                      </a:cubicBezTo>
                      <a:cubicBezTo>
                        <a:pt x="380339" y="537494"/>
                        <a:pt x="421274" y="535342"/>
                        <a:pt x="444973" y="500915"/>
                      </a:cubicBezTo>
                      <a:cubicBezTo>
                        <a:pt x="470827" y="462186"/>
                        <a:pt x="492371" y="419153"/>
                        <a:pt x="511761" y="378271"/>
                      </a:cubicBezTo>
                      <a:cubicBezTo>
                        <a:pt x="524688" y="354603"/>
                        <a:pt x="507453" y="322328"/>
                        <a:pt x="481599" y="315873"/>
                      </a:cubicBezTo>
                      <a:cubicBezTo>
                        <a:pt x="453591" y="307267"/>
                        <a:pt x="423428" y="300812"/>
                        <a:pt x="395420" y="296508"/>
                      </a:cubicBezTo>
                      <a:cubicBezTo>
                        <a:pt x="363103" y="291129"/>
                        <a:pt x="330786" y="290591"/>
                        <a:pt x="298470" y="293012"/>
                      </a:cubicBezTo>
                      <a:close/>
                      <a:moveTo>
                        <a:pt x="924856" y="290513"/>
                      </a:moveTo>
                      <a:cubicBezTo>
                        <a:pt x="870959" y="301248"/>
                        <a:pt x="821374" y="309836"/>
                        <a:pt x="771789" y="318425"/>
                      </a:cubicBezTo>
                      <a:cubicBezTo>
                        <a:pt x="756698" y="320572"/>
                        <a:pt x="743763" y="331307"/>
                        <a:pt x="743763" y="346336"/>
                      </a:cubicBezTo>
                      <a:cubicBezTo>
                        <a:pt x="743763" y="363512"/>
                        <a:pt x="743763" y="382836"/>
                        <a:pt x="750231" y="400012"/>
                      </a:cubicBezTo>
                      <a:cubicBezTo>
                        <a:pt x="756698" y="423629"/>
                        <a:pt x="769634" y="445099"/>
                        <a:pt x="782569" y="464423"/>
                      </a:cubicBezTo>
                      <a:cubicBezTo>
                        <a:pt x="799816" y="494481"/>
                        <a:pt x="817063" y="524540"/>
                        <a:pt x="853712" y="535275"/>
                      </a:cubicBezTo>
                      <a:cubicBezTo>
                        <a:pt x="911921" y="552451"/>
                        <a:pt x="965817" y="546010"/>
                        <a:pt x="1021870" y="530981"/>
                      </a:cubicBezTo>
                      <a:cubicBezTo>
                        <a:pt x="1030493" y="528834"/>
                        <a:pt x="1041272" y="518099"/>
                        <a:pt x="1045584" y="509510"/>
                      </a:cubicBezTo>
                      <a:cubicBezTo>
                        <a:pt x="1060675" y="460129"/>
                        <a:pt x="1073610" y="410747"/>
                        <a:pt x="1086545" y="359218"/>
                      </a:cubicBezTo>
                      <a:cubicBezTo>
                        <a:pt x="1093013" y="339895"/>
                        <a:pt x="1084390" y="322719"/>
                        <a:pt x="1064987" y="318425"/>
                      </a:cubicBezTo>
                      <a:cubicBezTo>
                        <a:pt x="1017558" y="309836"/>
                        <a:pt x="970129" y="301248"/>
                        <a:pt x="924856" y="290513"/>
                      </a:cubicBezTo>
                      <a:close/>
                      <a:moveTo>
                        <a:pt x="619606" y="51359"/>
                      </a:moveTo>
                      <a:cubicBezTo>
                        <a:pt x="582956" y="49213"/>
                        <a:pt x="546306" y="51359"/>
                        <a:pt x="509656" y="57796"/>
                      </a:cubicBezTo>
                      <a:cubicBezTo>
                        <a:pt x="436357" y="72816"/>
                        <a:pt x="371681" y="111440"/>
                        <a:pt x="309161" y="152209"/>
                      </a:cubicBezTo>
                      <a:cubicBezTo>
                        <a:pt x="291914" y="162938"/>
                        <a:pt x="276823" y="175812"/>
                        <a:pt x="259576" y="190832"/>
                      </a:cubicBezTo>
                      <a:cubicBezTo>
                        <a:pt x="266044" y="192978"/>
                        <a:pt x="268200" y="192978"/>
                        <a:pt x="270356" y="192978"/>
                      </a:cubicBezTo>
                      <a:cubicBezTo>
                        <a:pt x="274667" y="192978"/>
                        <a:pt x="278979" y="192978"/>
                        <a:pt x="283291" y="192978"/>
                      </a:cubicBezTo>
                      <a:cubicBezTo>
                        <a:pt x="367369" y="184395"/>
                        <a:pt x="451448" y="192978"/>
                        <a:pt x="526903" y="225164"/>
                      </a:cubicBezTo>
                      <a:cubicBezTo>
                        <a:pt x="570021" y="242330"/>
                        <a:pt x="610982" y="244476"/>
                        <a:pt x="654099" y="244476"/>
                      </a:cubicBezTo>
                      <a:cubicBezTo>
                        <a:pt x="662723" y="244476"/>
                        <a:pt x="671346" y="244476"/>
                        <a:pt x="679970" y="244476"/>
                      </a:cubicBezTo>
                      <a:cubicBezTo>
                        <a:pt x="684281" y="244476"/>
                        <a:pt x="690749" y="244476"/>
                        <a:pt x="695061" y="240185"/>
                      </a:cubicBezTo>
                      <a:cubicBezTo>
                        <a:pt x="748957" y="210144"/>
                        <a:pt x="807166" y="203707"/>
                        <a:pt x="867530" y="197270"/>
                      </a:cubicBezTo>
                      <a:cubicBezTo>
                        <a:pt x="897712" y="195124"/>
                        <a:pt x="927894" y="195124"/>
                        <a:pt x="958076" y="192978"/>
                      </a:cubicBezTo>
                      <a:cubicBezTo>
                        <a:pt x="958076" y="190832"/>
                        <a:pt x="958076" y="188687"/>
                        <a:pt x="958076" y="188687"/>
                      </a:cubicBezTo>
                      <a:cubicBezTo>
                        <a:pt x="955920" y="186541"/>
                        <a:pt x="955920" y="186541"/>
                        <a:pt x="953764" y="184395"/>
                      </a:cubicBezTo>
                      <a:cubicBezTo>
                        <a:pt x="854595" y="109294"/>
                        <a:pt x="744646" y="62088"/>
                        <a:pt x="619606" y="51359"/>
                      </a:cubicBezTo>
                      <a:close/>
                      <a:moveTo>
                        <a:pt x="636855" y="0"/>
                      </a:moveTo>
                      <a:cubicBezTo>
                        <a:pt x="806854" y="6443"/>
                        <a:pt x="955334" y="68730"/>
                        <a:pt x="1082295" y="176119"/>
                      </a:cubicBezTo>
                      <a:cubicBezTo>
                        <a:pt x="1088751" y="182563"/>
                        <a:pt x="1095206" y="186858"/>
                        <a:pt x="1099510" y="191154"/>
                      </a:cubicBezTo>
                      <a:cubicBezTo>
                        <a:pt x="1123181" y="216927"/>
                        <a:pt x="1149004" y="234110"/>
                        <a:pt x="1185586" y="240553"/>
                      </a:cubicBezTo>
                      <a:cubicBezTo>
                        <a:pt x="1224320" y="246997"/>
                        <a:pt x="1235079" y="268475"/>
                        <a:pt x="1228624" y="307135"/>
                      </a:cubicBezTo>
                      <a:cubicBezTo>
                        <a:pt x="1224320" y="324317"/>
                        <a:pt x="1226472" y="339352"/>
                        <a:pt x="1237231" y="356534"/>
                      </a:cubicBezTo>
                      <a:cubicBezTo>
                        <a:pt x="1282421" y="433855"/>
                        <a:pt x="1312547" y="515471"/>
                        <a:pt x="1314699" y="605678"/>
                      </a:cubicBezTo>
                      <a:cubicBezTo>
                        <a:pt x="1316851" y="719512"/>
                        <a:pt x="1275965" y="814015"/>
                        <a:pt x="1198497" y="893483"/>
                      </a:cubicBezTo>
                      <a:cubicBezTo>
                        <a:pt x="1157611" y="934291"/>
                        <a:pt x="1114574" y="968656"/>
                        <a:pt x="1065080" y="992282"/>
                      </a:cubicBezTo>
                      <a:cubicBezTo>
                        <a:pt x="1056473" y="996577"/>
                        <a:pt x="1045713" y="1000873"/>
                        <a:pt x="1037106" y="1000873"/>
                      </a:cubicBezTo>
                      <a:cubicBezTo>
                        <a:pt x="994068" y="998725"/>
                        <a:pt x="957486" y="1022351"/>
                        <a:pt x="918752" y="1028794"/>
                      </a:cubicBezTo>
                      <a:cubicBezTo>
                        <a:pt x="882170" y="1035237"/>
                        <a:pt x="847740" y="1045976"/>
                        <a:pt x="813309" y="1048124"/>
                      </a:cubicBezTo>
                      <a:cubicBezTo>
                        <a:pt x="763816" y="1054568"/>
                        <a:pt x="714323" y="1058863"/>
                        <a:pt x="664829" y="1056715"/>
                      </a:cubicBezTo>
                      <a:cubicBezTo>
                        <a:pt x="469007" y="1045976"/>
                        <a:pt x="292553" y="979395"/>
                        <a:pt x="150528" y="839788"/>
                      </a:cubicBezTo>
                      <a:cubicBezTo>
                        <a:pt x="88123" y="779650"/>
                        <a:pt x="42934" y="708773"/>
                        <a:pt x="17111" y="625009"/>
                      </a:cubicBezTo>
                      <a:cubicBezTo>
                        <a:pt x="-8712" y="536949"/>
                        <a:pt x="-6560" y="448889"/>
                        <a:pt x="32174" y="365125"/>
                      </a:cubicBezTo>
                      <a:cubicBezTo>
                        <a:pt x="36478" y="354386"/>
                        <a:pt x="36478" y="341500"/>
                        <a:pt x="34326" y="330761"/>
                      </a:cubicBezTo>
                      <a:cubicBezTo>
                        <a:pt x="34326" y="320022"/>
                        <a:pt x="27870" y="309283"/>
                        <a:pt x="25718" y="298544"/>
                      </a:cubicBezTo>
                      <a:cubicBezTo>
                        <a:pt x="19263" y="264179"/>
                        <a:pt x="34326" y="240553"/>
                        <a:pt x="70908" y="231962"/>
                      </a:cubicBezTo>
                      <a:cubicBezTo>
                        <a:pt x="90275" y="229814"/>
                        <a:pt x="107490" y="225519"/>
                        <a:pt x="126857" y="221223"/>
                      </a:cubicBezTo>
                      <a:cubicBezTo>
                        <a:pt x="133313" y="219075"/>
                        <a:pt x="141920" y="214780"/>
                        <a:pt x="148376" y="210484"/>
                      </a:cubicBezTo>
                      <a:cubicBezTo>
                        <a:pt x="236603" y="131016"/>
                        <a:pt x="337742" y="73025"/>
                        <a:pt x="449640" y="32217"/>
                      </a:cubicBezTo>
                      <a:cubicBezTo>
                        <a:pt x="466855" y="27921"/>
                        <a:pt x="484071" y="21478"/>
                        <a:pt x="501286" y="19330"/>
                      </a:cubicBezTo>
                      <a:cubicBezTo>
                        <a:pt x="546475" y="12887"/>
                        <a:pt x="591665" y="6443"/>
                        <a:pt x="636855" y="0"/>
                      </a:cubicBezTo>
                      <a:close/>
                    </a:path>
                  </a:pathLst>
                </a:custGeom>
                <a:grpFill/>
                <a:ln w="9525">
                  <a:noFill/>
                  <a:round/>
                  <a:headEnd/>
                  <a:tailEnd/>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40" name="chenying0907 12">
                  <a:extLst>
                    <a:ext uri="{FF2B5EF4-FFF2-40B4-BE49-F238E27FC236}">
                      <a16:creationId xmlns:a16="http://schemas.microsoft.com/office/drawing/2014/main" id="{01FBF556-536F-4C60-8960-FDF8339331F4}"/>
                    </a:ext>
                  </a:extLst>
                </p:cNvPr>
                <p:cNvSpPr>
                  <a:spLocks/>
                </p:cNvSpPr>
                <p:nvPr/>
              </p:nvSpPr>
              <p:spPr bwMode="auto">
                <a:xfrm>
                  <a:off x="7443788" y="2952751"/>
                  <a:ext cx="1379538" cy="1371600"/>
                </a:xfrm>
                <a:custGeom>
                  <a:avLst/>
                  <a:gdLst>
                    <a:gd name="T0" fmla="*/ 423 w 641"/>
                    <a:gd name="T1" fmla="*/ 557 h 638"/>
                    <a:gd name="T2" fmla="*/ 448 w 641"/>
                    <a:gd name="T3" fmla="*/ 559 h 638"/>
                    <a:gd name="T4" fmla="*/ 532 w 641"/>
                    <a:gd name="T5" fmla="*/ 557 h 638"/>
                    <a:gd name="T6" fmla="*/ 558 w 641"/>
                    <a:gd name="T7" fmla="*/ 550 h 638"/>
                    <a:gd name="T8" fmla="*/ 583 w 641"/>
                    <a:gd name="T9" fmla="*/ 507 h 638"/>
                    <a:gd name="T10" fmla="*/ 579 w 641"/>
                    <a:gd name="T11" fmla="*/ 405 h 638"/>
                    <a:gd name="T12" fmla="*/ 539 w 641"/>
                    <a:gd name="T13" fmla="*/ 250 h 638"/>
                    <a:gd name="T14" fmla="*/ 500 w 641"/>
                    <a:gd name="T15" fmla="*/ 174 h 638"/>
                    <a:gd name="T16" fmla="*/ 470 w 641"/>
                    <a:gd name="T17" fmla="*/ 152 h 638"/>
                    <a:gd name="T18" fmla="*/ 463 w 641"/>
                    <a:gd name="T19" fmla="*/ 122 h 638"/>
                    <a:gd name="T20" fmla="*/ 501 w 641"/>
                    <a:gd name="T21" fmla="*/ 114 h 638"/>
                    <a:gd name="T22" fmla="*/ 562 w 641"/>
                    <a:gd name="T23" fmla="*/ 170 h 638"/>
                    <a:gd name="T24" fmla="*/ 619 w 641"/>
                    <a:gd name="T25" fmla="*/ 318 h 638"/>
                    <a:gd name="T26" fmla="*/ 640 w 641"/>
                    <a:gd name="T27" fmla="*/ 482 h 638"/>
                    <a:gd name="T28" fmla="*/ 627 w 641"/>
                    <a:gd name="T29" fmla="*/ 543 h 638"/>
                    <a:gd name="T30" fmla="*/ 565 w 641"/>
                    <a:gd name="T31" fmla="*/ 591 h 638"/>
                    <a:gd name="T32" fmla="*/ 435 w 641"/>
                    <a:gd name="T33" fmla="*/ 600 h 638"/>
                    <a:gd name="T34" fmla="*/ 426 w 641"/>
                    <a:gd name="T35" fmla="*/ 599 h 638"/>
                    <a:gd name="T36" fmla="*/ 416 w 641"/>
                    <a:gd name="T37" fmla="*/ 607 h 638"/>
                    <a:gd name="T38" fmla="*/ 405 w 641"/>
                    <a:gd name="T39" fmla="*/ 629 h 638"/>
                    <a:gd name="T40" fmla="*/ 367 w 641"/>
                    <a:gd name="T41" fmla="*/ 636 h 638"/>
                    <a:gd name="T42" fmla="*/ 360 w 641"/>
                    <a:gd name="T43" fmla="*/ 627 h 638"/>
                    <a:gd name="T44" fmla="*/ 364 w 641"/>
                    <a:gd name="T45" fmla="*/ 604 h 638"/>
                    <a:gd name="T46" fmla="*/ 355 w 641"/>
                    <a:gd name="T47" fmla="*/ 593 h 638"/>
                    <a:gd name="T48" fmla="*/ 281 w 641"/>
                    <a:gd name="T49" fmla="*/ 584 h 638"/>
                    <a:gd name="T50" fmla="*/ 207 w 641"/>
                    <a:gd name="T51" fmla="*/ 576 h 638"/>
                    <a:gd name="T52" fmla="*/ 183 w 641"/>
                    <a:gd name="T53" fmla="*/ 583 h 638"/>
                    <a:gd name="T54" fmla="*/ 7 w 641"/>
                    <a:gd name="T55" fmla="*/ 561 h 638"/>
                    <a:gd name="T56" fmla="*/ 10 w 641"/>
                    <a:gd name="T57" fmla="*/ 544 h 638"/>
                    <a:gd name="T58" fmla="*/ 53 w 641"/>
                    <a:gd name="T59" fmla="*/ 531 h 638"/>
                    <a:gd name="T60" fmla="*/ 66 w 641"/>
                    <a:gd name="T61" fmla="*/ 538 h 638"/>
                    <a:gd name="T62" fmla="*/ 122 w 641"/>
                    <a:gd name="T63" fmla="*/ 579 h 638"/>
                    <a:gd name="T64" fmla="*/ 141 w 641"/>
                    <a:gd name="T65" fmla="*/ 574 h 638"/>
                    <a:gd name="T66" fmla="*/ 169 w 641"/>
                    <a:gd name="T67" fmla="*/ 544 h 638"/>
                    <a:gd name="T68" fmla="*/ 193 w 641"/>
                    <a:gd name="T69" fmla="*/ 535 h 638"/>
                    <a:gd name="T70" fmla="*/ 285 w 641"/>
                    <a:gd name="T71" fmla="*/ 541 h 638"/>
                    <a:gd name="T72" fmla="*/ 359 w 641"/>
                    <a:gd name="T73" fmla="*/ 551 h 638"/>
                    <a:gd name="T74" fmla="*/ 372 w 641"/>
                    <a:gd name="T75" fmla="*/ 540 h 638"/>
                    <a:gd name="T76" fmla="*/ 376 w 641"/>
                    <a:gd name="T77" fmla="*/ 456 h 638"/>
                    <a:gd name="T78" fmla="*/ 365 w 641"/>
                    <a:gd name="T79" fmla="*/ 320 h 638"/>
                    <a:gd name="T80" fmla="*/ 323 w 641"/>
                    <a:gd name="T81" fmla="*/ 165 h 638"/>
                    <a:gd name="T82" fmla="*/ 263 w 641"/>
                    <a:gd name="T83" fmla="*/ 25 h 638"/>
                    <a:gd name="T84" fmla="*/ 266 w 641"/>
                    <a:gd name="T85" fmla="*/ 12 h 638"/>
                    <a:gd name="T86" fmla="*/ 302 w 641"/>
                    <a:gd name="T87" fmla="*/ 1 h 638"/>
                    <a:gd name="T88" fmla="*/ 315 w 641"/>
                    <a:gd name="T89" fmla="*/ 9 h 638"/>
                    <a:gd name="T90" fmla="*/ 372 w 641"/>
                    <a:gd name="T91" fmla="*/ 136 h 638"/>
                    <a:gd name="T92" fmla="*/ 402 w 641"/>
                    <a:gd name="T93" fmla="*/ 228 h 638"/>
                    <a:gd name="T94" fmla="*/ 422 w 641"/>
                    <a:gd name="T95" fmla="*/ 335 h 638"/>
                    <a:gd name="T96" fmla="*/ 429 w 641"/>
                    <a:gd name="T97" fmla="*/ 456 h 638"/>
                    <a:gd name="T98" fmla="*/ 423 w 641"/>
                    <a:gd name="T99" fmla="*/ 550 h 638"/>
                    <a:gd name="T100" fmla="*/ 423 w 641"/>
                    <a:gd name="T101" fmla="*/ 557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1" h="638">
                      <a:moveTo>
                        <a:pt x="423" y="557"/>
                      </a:moveTo>
                      <a:cubicBezTo>
                        <a:pt x="432" y="557"/>
                        <a:pt x="440" y="559"/>
                        <a:pt x="448" y="559"/>
                      </a:cubicBezTo>
                      <a:cubicBezTo>
                        <a:pt x="476" y="558"/>
                        <a:pt x="504" y="558"/>
                        <a:pt x="532" y="557"/>
                      </a:cubicBezTo>
                      <a:cubicBezTo>
                        <a:pt x="541" y="556"/>
                        <a:pt x="550" y="553"/>
                        <a:pt x="558" y="550"/>
                      </a:cubicBezTo>
                      <a:cubicBezTo>
                        <a:pt x="579" y="543"/>
                        <a:pt x="582" y="524"/>
                        <a:pt x="583" y="507"/>
                      </a:cubicBezTo>
                      <a:cubicBezTo>
                        <a:pt x="586" y="473"/>
                        <a:pt x="585" y="439"/>
                        <a:pt x="579" y="405"/>
                      </a:cubicBezTo>
                      <a:cubicBezTo>
                        <a:pt x="571" y="352"/>
                        <a:pt x="558" y="300"/>
                        <a:pt x="539" y="250"/>
                      </a:cubicBezTo>
                      <a:cubicBezTo>
                        <a:pt x="529" y="223"/>
                        <a:pt x="517" y="197"/>
                        <a:pt x="500" y="174"/>
                      </a:cubicBezTo>
                      <a:cubicBezTo>
                        <a:pt x="492" y="164"/>
                        <a:pt x="483" y="155"/>
                        <a:pt x="470" y="152"/>
                      </a:cubicBezTo>
                      <a:cubicBezTo>
                        <a:pt x="455" y="147"/>
                        <a:pt x="451" y="133"/>
                        <a:pt x="463" y="122"/>
                      </a:cubicBezTo>
                      <a:cubicBezTo>
                        <a:pt x="474" y="112"/>
                        <a:pt x="487" y="110"/>
                        <a:pt x="501" y="114"/>
                      </a:cubicBezTo>
                      <a:cubicBezTo>
                        <a:pt x="530" y="123"/>
                        <a:pt x="548" y="145"/>
                        <a:pt x="562" y="170"/>
                      </a:cubicBezTo>
                      <a:cubicBezTo>
                        <a:pt x="589" y="216"/>
                        <a:pt x="606" y="266"/>
                        <a:pt x="619" y="318"/>
                      </a:cubicBezTo>
                      <a:cubicBezTo>
                        <a:pt x="632" y="372"/>
                        <a:pt x="641" y="427"/>
                        <a:pt x="640" y="482"/>
                      </a:cubicBezTo>
                      <a:cubicBezTo>
                        <a:pt x="639" y="503"/>
                        <a:pt x="636" y="524"/>
                        <a:pt x="627" y="543"/>
                      </a:cubicBezTo>
                      <a:cubicBezTo>
                        <a:pt x="615" y="569"/>
                        <a:pt x="592" y="583"/>
                        <a:pt x="565" y="591"/>
                      </a:cubicBezTo>
                      <a:cubicBezTo>
                        <a:pt x="523" y="603"/>
                        <a:pt x="479" y="604"/>
                        <a:pt x="435" y="600"/>
                      </a:cubicBezTo>
                      <a:cubicBezTo>
                        <a:pt x="432" y="599"/>
                        <a:pt x="429" y="599"/>
                        <a:pt x="426" y="599"/>
                      </a:cubicBezTo>
                      <a:cubicBezTo>
                        <a:pt x="419" y="598"/>
                        <a:pt x="417" y="600"/>
                        <a:pt x="416" y="607"/>
                      </a:cubicBezTo>
                      <a:cubicBezTo>
                        <a:pt x="414" y="615"/>
                        <a:pt x="414" y="625"/>
                        <a:pt x="405" y="629"/>
                      </a:cubicBezTo>
                      <a:cubicBezTo>
                        <a:pt x="393" y="635"/>
                        <a:pt x="381" y="638"/>
                        <a:pt x="367" y="636"/>
                      </a:cubicBezTo>
                      <a:cubicBezTo>
                        <a:pt x="362" y="636"/>
                        <a:pt x="360" y="633"/>
                        <a:pt x="360" y="627"/>
                      </a:cubicBezTo>
                      <a:cubicBezTo>
                        <a:pt x="361" y="619"/>
                        <a:pt x="362" y="611"/>
                        <a:pt x="364" y="604"/>
                      </a:cubicBezTo>
                      <a:cubicBezTo>
                        <a:pt x="367" y="595"/>
                        <a:pt x="363" y="593"/>
                        <a:pt x="355" y="593"/>
                      </a:cubicBezTo>
                      <a:cubicBezTo>
                        <a:pt x="331" y="590"/>
                        <a:pt x="306" y="587"/>
                        <a:pt x="281" y="584"/>
                      </a:cubicBezTo>
                      <a:cubicBezTo>
                        <a:pt x="257" y="582"/>
                        <a:pt x="232" y="579"/>
                        <a:pt x="207" y="576"/>
                      </a:cubicBezTo>
                      <a:cubicBezTo>
                        <a:pt x="197" y="575"/>
                        <a:pt x="191" y="578"/>
                        <a:pt x="183" y="583"/>
                      </a:cubicBezTo>
                      <a:cubicBezTo>
                        <a:pt x="130" y="625"/>
                        <a:pt x="47" y="613"/>
                        <a:pt x="7" y="561"/>
                      </a:cubicBezTo>
                      <a:cubicBezTo>
                        <a:pt x="0" y="552"/>
                        <a:pt x="1" y="549"/>
                        <a:pt x="10" y="544"/>
                      </a:cubicBezTo>
                      <a:cubicBezTo>
                        <a:pt x="23" y="536"/>
                        <a:pt x="37" y="530"/>
                        <a:pt x="53" y="531"/>
                      </a:cubicBezTo>
                      <a:cubicBezTo>
                        <a:pt x="57" y="531"/>
                        <a:pt x="63" y="534"/>
                        <a:pt x="66" y="538"/>
                      </a:cubicBezTo>
                      <a:cubicBezTo>
                        <a:pt x="80" y="558"/>
                        <a:pt x="100" y="570"/>
                        <a:pt x="122" y="579"/>
                      </a:cubicBezTo>
                      <a:cubicBezTo>
                        <a:pt x="129" y="582"/>
                        <a:pt x="134" y="580"/>
                        <a:pt x="141" y="574"/>
                      </a:cubicBezTo>
                      <a:cubicBezTo>
                        <a:pt x="150" y="564"/>
                        <a:pt x="161" y="556"/>
                        <a:pt x="169" y="544"/>
                      </a:cubicBezTo>
                      <a:cubicBezTo>
                        <a:pt x="173" y="538"/>
                        <a:pt x="185" y="535"/>
                        <a:pt x="193" y="535"/>
                      </a:cubicBezTo>
                      <a:cubicBezTo>
                        <a:pt x="224" y="536"/>
                        <a:pt x="254" y="538"/>
                        <a:pt x="285" y="541"/>
                      </a:cubicBezTo>
                      <a:cubicBezTo>
                        <a:pt x="310" y="544"/>
                        <a:pt x="334" y="548"/>
                        <a:pt x="359" y="551"/>
                      </a:cubicBezTo>
                      <a:cubicBezTo>
                        <a:pt x="371" y="552"/>
                        <a:pt x="371" y="552"/>
                        <a:pt x="372" y="540"/>
                      </a:cubicBezTo>
                      <a:cubicBezTo>
                        <a:pt x="373" y="512"/>
                        <a:pt x="377" y="484"/>
                        <a:pt x="376" y="456"/>
                      </a:cubicBezTo>
                      <a:cubicBezTo>
                        <a:pt x="374" y="411"/>
                        <a:pt x="372" y="365"/>
                        <a:pt x="365" y="320"/>
                      </a:cubicBezTo>
                      <a:cubicBezTo>
                        <a:pt x="357" y="267"/>
                        <a:pt x="343" y="215"/>
                        <a:pt x="323" y="165"/>
                      </a:cubicBezTo>
                      <a:cubicBezTo>
                        <a:pt x="304" y="118"/>
                        <a:pt x="283" y="72"/>
                        <a:pt x="263" y="25"/>
                      </a:cubicBezTo>
                      <a:cubicBezTo>
                        <a:pt x="260" y="19"/>
                        <a:pt x="262" y="14"/>
                        <a:pt x="266" y="12"/>
                      </a:cubicBezTo>
                      <a:cubicBezTo>
                        <a:pt x="278" y="8"/>
                        <a:pt x="290" y="4"/>
                        <a:pt x="302" y="1"/>
                      </a:cubicBezTo>
                      <a:cubicBezTo>
                        <a:pt x="306" y="0"/>
                        <a:pt x="314" y="5"/>
                        <a:pt x="315" y="9"/>
                      </a:cubicBezTo>
                      <a:cubicBezTo>
                        <a:pt x="335" y="51"/>
                        <a:pt x="355" y="93"/>
                        <a:pt x="372" y="136"/>
                      </a:cubicBezTo>
                      <a:cubicBezTo>
                        <a:pt x="384" y="166"/>
                        <a:pt x="394" y="197"/>
                        <a:pt x="402" y="228"/>
                      </a:cubicBezTo>
                      <a:cubicBezTo>
                        <a:pt x="411" y="263"/>
                        <a:pt x="418" y="299"/>
                        <a:pt x="422" y="335"/>
                      </a:cubicBezTo>
                      <a:cubicBezTo>
                        <a:pt x="427" y="375"/>
                        <a:pt x="429" y="416"/>
                        <a:pt x="429" y="456"/>
                      </a:cubicBezTo>
                      <a:cubicBezTo>
                        <a:pt x="430" y="487"/>
                        <a:pt x="425" y="519"/>
                        <a:pt x="423" y="550"/>
                      </a:cubicBezTo>
                      <a:cubicBezTo>
                        <a:pt x="423" y="552"/>
                        <a:pt x="423" y="553"/>
                        <a:pt x="423" y="557"/>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41" name="chenying0907 19">
                  <a:extLst>
                    <a:ext uri="{FF2B5EF4-FFF2-40B4-BE49-F238E27FC236}">
                      <a16:creationId xmlns:a16="http://schemas.microsoft.com/office/drawing/2014/main" id="{29BB56D9-5805-4BD4-B6C9-ABCD111F7026}"/>
                    </a:ext>
                  </a:extLst>
                </p:cNvPr>
                <p:cNvSpPr>
                  <a:spLocks/>
                </p:cNvSpPr>
                <p:nvPr/>
              </p:nvSpPr>
              <p:spPr bwMode="auto">
                <a:xfrm>
                  <a:off x="6670676" y="2278063"/>
                  <a:ext cx="1325563" cy="1062038"/>
                </a:xfrm>
                <a:custGeom>
                  <a:avLst/>
                  <a:gdLst>
                    <a:gd name="T0" fmla="*/ 473 w 616"/>
                    <a:gd name="T1" fmla="*/ 492 h 494"/>
                    <a:gd name="T2" fmla="*/ 370 w 616"/>
                    <a:gd name="T3" fmla="*/ 480 h 494"/>
                    <a:gd name="T4" fmla="*/ 196 w 616"/>
                    <a:gd name="T5" fmla="*/ 361 h 494"/>
                    <a:gd name="T6" fmla="*/ 83 w 616"/>
                    <a:gd name="T7" fmla="*/ 179 h 494"/>
                    <a:gd name="T8" fmla="*/ 7 w 616"/>
                    <a:gd name="T9" fmla="*/ 32 h 494"/>
                    <a:gd name="T10" fmla="*/ 14 w 616"/>
                    <a:gd name="T11" fmla="*/ 11 h 494"/>
                    <a:gd name="T12" fmla="*/ 19 w 616"/>
                    <a:gd name="T13" fmla="*/ 9 h 494"/>
                    <a:gd name="T14" fmla="*/ 64 w 616"/>
                    <a:gd name="T15" fmla="*/ 24 h 494"/>
                    <a:gd name="T16" fmla="*/ 122 w 616"/>
                    <a:gd name="T17" fmla="*/ 133 h 494"/>
                    <a:gd name="T18" fmla="*/ 199 w 616"/>
                    <a:gd name="T19" fmla="*/ 276 h 494"/>
                    <a:gd name="T20" fmla="*/ 296 w 616"/>
                    <a:gd name="T21" fmla="*/ 394 h 494"/>
                    <a:gd name="T22" fmla="*/ 405 w 616"/>
                    <a:gd name="T23" fmla="*/ 455 h 494"/>
                    <a:gd name="T24" fmla="*/ 526 w 616"/>
                    <a:gd name="T25" fmla="*/ 468 h 494"/>
                    <a:gd name="T26" fmla="*/ 595 w 616"/>
                    <a:gd name="T27" fmla="*/ 459 h 494"/>
                    <a:gd name="T28" fmla="*/ 603 w 616"/>
                    <a:gd name="T29" fmla="*/ 458 h 494"/>
                    <a:gd name="T30" fmla="*/ 616 w 616"/>
                    <a:gd name="T31" fmla="*/ 462 h 494"/>
                    <a:gd name="T32" fmla="*/ 608 w 616"/>
                    <a:gd name="T33" fmla="*/ 473 h 494"/>
                    <a:gd name="T34" fmla="*/ 589 w 616"/>
                    <a:gd name="T35" fmla="*/ 480 h 494"/>
                    <a:gd name="T36" fmla="*/ 473 w 616"/>
                    <a:gd name="T37" fmla="*/ 492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6" h="494">
                      <a:moveTo>
                        <a:pt x="473" y="492"/>
                      </a:moveTo>
                      <a:cubicBezTo>
                        <a:pt x="439" y="494"/>
                        <a:pt x="404" y="489"/>
                        <a:pt x="370" y="480"/>
                      </a:cubicBezTo>
                      <a:cubicBezTo>
                        <a:pt x="299" y="460"/>
                        <a:pt x="242" y="418"/>
                        <a:pt x="196" y="361"/>
                      </a:cubicBezTo>
                      <a:cubicBezTo>
                        <a:pt x="150" y="305"/>
                        <a:pt x="116" y="242"/>
                        <a:pt x="83" y="179"/>
                      </a:cubicBezTo>
                      <a:cubicBezTo>
                        <a:pt x="58" y="130"/>
                        <a:pt x="32" y="81"/>
                        <a:pt x="7" y="32"/>
                      </a:cubicBezTo>
                      <a:cubicBezTo>
                        <a:pt x="0" y="20"/>
                        <a:pt x="1" y="16"/>
                        <a:pt x="14" y="11"/>
                      </a:cubicBezTo>
                      <a:cubicBezTo>
                        <a:pt x="16" y="11"/>
                        <a:pt x="17" y="10"/>
                        <a:pt x="19" y="9"/>
                      </a:cubicBezTo>
                      <a:cubicBezTo>
                        <a:pt x="43" y="0"/>
                        <a:pt x="52" y="2"/>
                        <a:pt x="64" y="24"/>
                      </a:cubicBezTo>
                      <a:cubicBezTo>
                        <a:pt x="84" y="60"/>
                        <a:pt x="103" y="97"/>
                        <a:pt x="122" y="133"/>
                      </a:cubicBezTo>
                      <a:cubicBezTo>
                        <a:pt x="147" y="181"/>
                        <a:pt x="173" y="228"/>
                        <a:pt x="199" y="276"/>
                      </a:cubicBezTo>
                      <a:cubicBezTo>
                        <a:pt x="224" y="321"/>
                        <a:pt x="258" y="360"/>
                        <a:pt x="296" y="394"/>
                      </a:cubicBezTo>
                      <a:cubicBezTo>
                        <a:pt x="328" y="422"/>
                        <a:pt x="364" y="442"/>
                        <a:pt x="405" y="455"/>
                      </a:cubicBezTo>
                      <a:cubicBezTo>
                        <a:pt x="445" y="466"/>
                        <a:pt x="485" y="471"/>
                        <a:pt x="526" y="468"/>
                      </a:cubicBezTo>
                      <a:cubicBezTo>
                        <a:pt x="549" y="467"/>
                        <a:pt x="572" y="462"/>
                        <a:pt x="595" y="459"/>
                      </a:cubicBezTo>
                      <a:cubicBezTo>
                        <a:pt x="598" y="458"/>
                        <a:pt x="601" y="458"/>
                        <a:pt x="603" y="458"/>
                      </a:cubicBezTo>
                      <a:cubicBezTo>
                        <a:pt x="608" y="459"/>
                        <a:pt x="612" y="460"/>
                        <a:pt x="616" y="462"/>
                      </a:cubicBezTo>
                      <a:cubicBezTo>
                        <a:pt x="613" y="466"/>
                        <a:pt x="612" y="471"/>
                        <a:pt x="608" y="473"/>
                      </a:cubicBezTo>
                      <a:cubicBezTo>
                        <a:pt x="602" y="476"/>
                        <a:pt x="596" y="479"/>
                        <a:pt x="589" y="480"/>
                      </a:cubicBezTo>
                      <a:cubicBezTo>
                        <a:pt x="551" y="487"/>
                        <a:pt x="513" y="493"/>
                        <a:pt x="473" y="492"/>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42" name="chenying0907 127">
                  <a:extLst>
                    <a:ext uri="{FF2B5EF4-FFF2-40B4-BE49-F238E27FC236}">
                      <a16:creationId xmlns:a16="http://schemas.microsoft.com/office/drawing/2014/main" id="{C0EE8233-A154-43E9-AF67-9AC898B1D2E6}"/>
                    </a:ext>
                  </a:extLst>
                </p:cNvPr>
                <p:cNvSpPr>
                  <a:spLocks/>
                </p:cNvSpPr>
                <p:nvPr/>
              </p:nvSpPr>
              <p:spPr bwMode="auto">
                <a:xfrm>
                  <a:off x="7675563" y="2573338"/>
                  <a:ext cx="515938" cy="258763"/>
                </a:xfrm>
                <a:custGeom>
                  <a:avLst/>
                  <a:gdLst>
                    <a:gd name="T0" fmla="*/ 198 w 239"/>
                    <a:gd name="T1" fmla="*/ 56 h 121"/>
                    <a:gd name="T2" fmla="*/ 192 w 239"/>
                    <a:gd name="T3" fmla="*/ 80 h 121"/>
                    <a:gd name="T4" fmla="*/ 168 w 239"/>
                    <a:gd name="T5" fmla="*/ 90 h 121"/>
                    <a:gd name="T6" fmla="*/ 137 w 239"/>
                    <a:gd name="T7" fmla="*/ 93 h 121"/>
                    <a:gd name="T8" fmla="*/ 137 w 239"/>
                    <a:gd name="T9" fmla="*/ 108 h 121"/>
                    <a:gd name="T10" fmla="*/ 197 w 239"/>
                    <a:gd name="T11" fmla="*/ 113 h 121"/>
                    <a:gd name="T12" fmla="*/ 235 w 239"/>
                    <a:gd name="T13" fmla="*/ 30 h 121"/>
                    <a:gd name="T14" fmla="*/ 223 w 239"/>
                    <a:gd name="T15" fmla="*/ 23 h 121"/>
                    <a:gd name="T16" fmla="*/ 211 w 239"/>
                    <a:gd name="T17" fmla="*/ 28 h 121"/>
                    <a:gd name="T18" fmla="*/ 137 w 239"/>
                    <a:gd name="T19" fmla="*/ 56 h 121"/>
                    <a:gd name="T20" fmla="*/ 56 w 239"/>
                    <a:gd name="T21" fmla="*/ 38 h 121"/>
                    <a:gd name="T22" fmla="*/ 25 w 239"/>
                    <a:gd name="T23" fmla="*/ 7 h 121"/>
                    <a:gd name="T24" fmla="*/ 6 w 239"/>
                    <a:gd name="T25" fmla="*/ 5 h 121"/>
                    <a:gd name="T26" fmla="*/ 5 w 239"/>
                    <a:gd name="T27" fmla="*/ 20 h 121"/>
                    <a:gd name="T28" fmla="*/ 113 w 239"/>
                    <a:gd name="T29" fmla="*/ 75 h 121"/>
                    <a:gd name="T30" fmla="*/ 151 w 239"/>
                    <a:gd name="T31" fmla="*/ 70 h 121"/>
                    <a:gd name="T32" fmla="*/ 198 w 239"/>
                    <a:gd name="T33" fmla="*/ 5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 h="121">
                      <a:moveTo>
                        <a:pt x="198" y="56"/>
                      </a:moveTo>
                      <a:cubicBezTo>
                        <a:pt x="196" y="65"/>
                        <a:pt x="194" y="73"/>
                        <a:pt x="192" y="80"/>
                      </a:cubicBezTo>
                      <a:cubicBezTo>
                        <a:pt x="187" y="95"/>
                        <a:pt x="182" y="97"/>
                        <a:pt x="168" y="90"/>
                      </a:cubicBezTo>
                      <a:cubicBezTo>
                        <a:pt x="158" y="84"/>
                        <a:pt x="145" y="86"/>
                        <a:pt x="137" y="93"/>
                      </a:cubicBezTo>
                      <a:cubicBezTo>
                        <a:pt x="132" y="99"/>
                        <a:pt x="131" y="105"/>
                        <a:pt x="137" y="108"/>
                      </a:cubicBezTo>
                      <a:cubicBezTo>
                        <a:pt x="156" y="119"/>
                        <a:pt x="177" y="121"/>
                        <a:pt x="197" y="113"/>
                      </a:cubicBezTo>
                      <a:cubicBezTo>
                        <a:pt x="231" y="100"/>
                        <a:pt x="239" y="54"/>
                        <a:pt x="235" y="30"/>
                      </a:cubicBezTo>
                      <a:cubicBezTo>
                        <a:pt x="234" y="27"/>
                        <a:pt x="227" y="23"/>
                        <a:pt x="223" y="23"/>
                      </a:cubicBezTo>
                      <a:cubicBezTo>
                        <a:pt x="219" y="23"/>
                        <a:pt x="215" y="26"/>
                        <a:pt x="211" y="28"/>
                      </a:cubicBezTo>
                      <a:cubicBezTo>
                        <a:pt x="188" y="41"/>
                        <a:pt x="164" y="51"/>
                        <a:pt x="137" y="56"/>
                      </a:cubicBezTo>
                      <a:cubicBezTo>
                        <a:pt x="107" y="61"/>
                        <a:pt x="80" y="56"/>
                        <a:pt x="56" y="38"/>
                      </a:cubicBezTo>
                      <a:cubicBezTo>
                        <a:pt x="45" y="29"/>
                        <a:pt x="35" y="17"/>
                        <a:pt x="25" y="7"/>
                      </a:cubicBezTo>
                      <a:cubicBezTo>
                        <a:pt x="20" y="2"/>
                        <a:pt x="11" y="0"/>
                        <a:pt x="6" y="5"/>
                      </a:cubicBezTo>
                      <a:cubicBezTo>
                        <a:pt x="0" y="9"/>
                        <a:pt x="0" y="15"/>
                        <a:pt x="5" y="20"/>
                      </a:cubicBezTo>
                      <a:cubicBezTo>
                        <a:pt x="32" y="55"/>
                        <a:pt x="67" y="76"/>
                        <a:pt x="113" y="75"/>
                      </a:cubicBezTo>
                      <a:cubicBezTo>
                        <a:pt x="126" y="75"/>
                        <a:pt x="139" y="73"/>
                        <a:pt x="151" y="70"/>
                      </a:cubicBezTo>
                      <a:cubicBezTo>
                        <a:pt x="166" y="67"/>
                        <a:pt x="181" y="61"/>
                        <a:pt x="198" y="56"/>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43" name="chenying0907 130">
                  <a:extLst>
                    <a:ext uri="{FF2B5EF4-FFF2-40B4-BE49-F238E27FC236}">
                      <a16:creationId xmlns:a16="http://schemas.microsoft.com/office/drawing/2014/main" id="{9B1219BE-5B68-43A4-B83D-556F5FF9DD91}"/>
                    </a:ext>
                  </a:extLst>
                </p:cNvPr>
                <p:cNvSpPr>
                  <a:spLocks/>
                </p:cNvSpPr>
                <p:nvPr/>
              </p:nvSpPr>
              <p:spPr bwMode="auto">
                <a:xfrm>
                  <a:off x="7648576" y="2216151"/>
                  <a:ext cx="87313" cy="88900"/>
                </a:xfrm>
                <a:custGeom>
                  <a:avLst/>
                  <a:gdLst>
                    <a:gd name="T0" fmla="*/ 0 w 41"/>
                    <a:gd name="T1" fmla="*/ 19 h 41"/>
                    <a:gd name="T2" fmla="*/ 19 w 41"/>
                    <a:gd name="T3" fmla="*/ 40 h 41"/>
                    <a:gd name="T4" fmla="*/ 40 w 41"/>
                    <a:gd name="T5" fmla="*/ 21 h 41"/>
                    <a:gd name="T6" fmla="*/ 22 w 41"/>
                    <a:gd name="T7" fmla="*/ 1 h 41"/>
                    <a:gd name="T8" fmla="*/ 0 w 41"/>
                    <a:gd name="T9" fmla="*/ 19 h 41"/>
                  </a:gdLst>
                  <a:ahLst/>
                  <a:cxnLst>
                    <a:cxn ang="0">
                      <a:pos x="T0" y="T1"/>
                    </a:cxn>
                    <a:cxn ang="0">
                      <a:pos x="T2" y="T3"/>
                    </a:cxn>
                    <a:cxn ang="0">
                      <a:pos x="T4" y="T5"/>
                    </a:cxn>
                    <a:cxn ang="0">
                      <a:pos x="T6" y="T7"/>
                    </a:cxn>
                    <a:cxn ang="0">
                      <a:pos x="T8" y="T9"/>
                    </a:cxn>
                  </a:cxnLst>
                  <a:rect l="0" t="0" r="r" b="b"/>
                  <a:pathLst>
                    <a:path w="41" h="41">
                      <a:moveTo>
                        <a:pt x="0" y="19"/>
                      </a:moveTo>
                      <a:cubicBezTo>
                        <a:pt x="0" y="30"/>
                        <a:pt x="9" y="40"/>
                        <a:pt x="19" y="40"/>
                      </a:cubicBezTo>
                      <a:cubicBezTo>
                        <a:pt x="29" y="41"/>
                        <a:pt x="39" y="32"/>
                        <a:pt x="40" y="21"/>
                      </a:cubicBezTo>
                      <a:cubicBezTo>
                        <a:pt x="41" y="11"/>
                        <a:pt x="32" y="2"/>
                        <a:pt x="22" y="1"/>
                      </a:cubicBezTo>
                      <a:cubicBezTo>
                        <a:pt x="11" y="0"/>
                        <a:pt x="1" y="8"/>
                        <a:pt x="0" y="19"/>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44" name="Oval 132">
                  <a:extLst>
                    <a:ext uri="{FF2B5EF4-FFF2-40B4-BE49-F238E27FC236}">
                      <a16:creationId xmlns:a16="http://schemas.microsoft.com/office/drawing/2014/main" id="{10A02CAD-CC56-4AE0-8280-FC908662FFFD}"/>
                    </a:ext>
                  </a:extLst>
                </p:cNvPr>
                <p:cNvSpPr>
                  <a:spLocks noChangeArrowheads="1"/>
                </p:cNvSpPr>
                <p:nvPr/>
              </p:nvSpPr>
              <p:spPr bwMode="auto">
                <a:xfrm>
                  <a:off x="8180388" y="2222501"/>
                  <a:ext cx="93663" cy="95250"/>
                </a:xfrm>
                <a:prstGeom prst="ellipse">
                  <a:avLst/>
                </a:pr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45" name="chenying0907 181">
                  <a:extLst>
                    <a:ext uri="{FF2B5EF4-FFF2-40B4-BE49-F238E27FC236}">
                      <a16:creationId xmlns:a16="http://schemas.microsoft.com/office/drawing/2014/main" id="{E642386E-3C0D-4595-AA3F-EDF565CC1C4F}"/>
                    </a:ext>
                  </a:extLst>
                </p:cNvPr>
                <p:cNvSpPr>
                  <a:spLocks/>
                </p:cNvSpPr>
                <p:nvPr/>
              </p:nvSpPr>
              <p:spPr bwMode="auto">
                <a:xfrm>
                  <a:off x="7675563" y="2573338"/>
                  <a:ext cx="515938" cy="258763"/>
                </a:xfrm>
                <a:custGeom>
                  <a:avLst/>
                  <a:gdLst>
                    <a:gd name="T0" fmla="*/ 198 w 239"/>
                    <a:gd name="T1" fmla="*/ 56 h 121"/>
                    <a:gd name="T2" fmla="*/ 151 w 239"/>
                    <a:gd name="T3" fmla="*/ 70 h 121"/>
                    <a:gd name="T4" fmla="*/ 113 w 239"/>
                    <a:gd name="T5" fmla="*/ 75 h 121"/>
                    <a:gd name="T6" fmla="*/ 5 w 239"/>
                    <a:gd name="T7" fmla="*/ 20 h 121"/>
                    <a:gd name="T8" fmla="*/ 6 w 239"/>
                    <a:gd name="T9" fmla="*/ 5 h 121"/>
                    <a:gd name="T10" fmla="*/ 25 w 239"/>
                    <a:gd name="T11" fmla="*/ 7 h 121"/>
                    <a:gd name="T12" fmla="*/ 56 w 239"/>
                    <a:gd name="T13" fmla="*/ 38 h 121"/>
                    <a:gd name="T14" fmla="*/ 137 w 239"/>
                    <a:gd name="T15" fmla="*/ 56 h 121"/>
                    <a:gd name="T16" fmla="*/ 211 w 239"/>
                    <a:gd name="T17" fmla="*/ 28 h 121"/>
                    <a:gd name="T18" fmla="*/ 223 w 239"/>
                    <a:gd name="T19" fmla="*/ 23 h 121"/>
                    <a:gd name="T20" fmla="*/ 235 w 239"/>
                    <a:gd name="T21" fmla="*/ 30 h 121"/>
                    <a:gd name="T22" fmla="*/ 197 w 239"/>
                    <a:gd name="T23" fmla="*/ 113 h 121"/>
                    <a:gd name="T24" fmla="*/ 137 w 239"/>
                    <a:gd name="T25" fmla="*/ 108 h 121"/>
                    <a:gd name="T26" fmla="*/ 137 w 239"/>
                    <a:gd name="T27" fmla="*/ 93 h 121"/>
                    <a:gd name="T28" fmla="*/ 168 w 239"/>
                    <a:gd name="T29" fmla="*/ 90 h 121"/>
                    <a:gd name="T30" fmla="*/ 192 w 239"/>
                    <a:gd name="T31" fmla="*/ 80 h 121"/>
                    <a:gd name="T32" fmla="*/ 198 w 239"/>
                    <a:gd name="T33" fmla="*/ 5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 h="121">
                      <a:moveTo>
                        <a:pt x="198" y="56"/>
                      </a:moveTo>
                      <a:cubicBezTo>
                        <a:pt x="181" y="61"/>
                        <a:pt x="166" y="67"/>
                        <a:pt x="151" y="70"/>
                      </a:cubicBezTo>
                      <a:cubicBezTo>
                        <a:pt x="139" y="73"/>
                        <a:pt x="126" y="75"/>
                        <a:pt x="113" y="75"/>
                      </a:cubicBezTo>
                      <a:cubicBezTo>
                        <a:pt x="67" y="76"/>
                        <a:pt x="32" y="55"/>
                        <a:pt x="5" y="20"/>
                      </a:cubicBezTo>
                      <a:cubicBezTo>
                        <a:pt x="0" y="15"/>
                        <a:pt x="0" y="9"/>
                        <a:pt x="6" y="5"/>
                      </a:cubicBezTo>
                      <a:cubicBezTo>
                        <a:pt x="11" y="0"/>
                        <a:pt x="20" y="2"/>
                        <a:pt x="25" y="7"/>
                      </a:cubicBezTo>
                      <a:cubicBezTo>
                        <a:pt x="35" y="17"/>
                        <a:pt x="45" y="29"/>
                        <a:pt x="56" y="38"/>
                      </a:cubicBezTo>
                      <a:cubicBezTo>
                        <a:pt x="80" y="56"/>
                        <a:pt x="107" y="61"/>
                        <a:pt x="137" y="56"/>
                      </a:cubicBezTo>
                      <a:cubicBezTo>
                        <a:pt x="164" y="51"/>
                        <a:pt x="188" y="41"/>
                        <a:pt x="211" y="28"/>
                      </a:cubicBezTo>
                      <a:cubicBezTo>
                        <a:pt x="215" y="26"/>
                        <a:pt x="219" y="23"/>
                        <a:pt x="223" y="23"/>
                      </a:cubicBezTo>
                      <a:cubicBezTo>
                        <a:pt x="227" y="23"/>
                        <a:pt x="234" y="27"/>
                        <a:pt x="235" y="30"/>
                      </a:cubicBezTo>
                      <a:cubicBezTo>
                        <a:pt x="239" y="54"/>
                        <a:pt x="231" y="100"/>
                        <a:pt x="197" y="113"/>
                      </a:cubicBezTo>
                      <a:cubicBezTo>
                        <a:pt x="177" y="121"/>
                        <a:pt x="156" y="119"/>
                        <a:pt x="137" y="108"/>
                      </a:cubicBezTo>
                      <a:cubicBezTo>
                        <a:pt x="131" y="105"/>
                        <a:pt x="132" y="99"/>
                        <a:pt x="137" y="93"/>
                      </a:cubicBezTo>
                      <a:cubicBezTo>
                        <a:pt x="145" y="86"/>
                        <a:pt x="158" y="84"/>
                        <a:pt x="168" y="90"/>
                      </a:cubicBezTo>
                      <a:cubicBezTo>
                        <a:pt x="182" y="97"/>
                        <a:pt x="187" y="95"/>
                        <a:pt x="192" y="80"/>
                      </a:cubicBezTo>
                      <a:cubicBezTo>
                        <a:pt x="194" y="73"/>
                        <a:pt x="196" y="65"/>
                        <a:pt x="198" y="56"/>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46" name="chenying0907 182">
                  <a:extLst>
                    <a:ext uri="{FF2B5EF4-FFF2-40B4-BE49-F238E27FC236}">
                      <a16:creationId xmlns:a16="http://schemas.microsoft.com/office/drawing/2014/main" id="{CC2D3B32-F5F2-4A0A-BA86-6C8F02F8D6D9}"/>
                    </a:ext>
                  </a:extLst>
                </p:cNvPr>
                <p:cNvSpPr>
                  <a:spLocks/>
                </p:cNvSpPr>
                <p:nvPr/>
              </p:nvSpPr>
              <p:spPr bwMode="auto">
                <a:xfrm>
                  <a:off x="7648576" y="2216151"/>
                  <a:ext cx="87313" cy="88900"/>
                </a:xfrm>
                <a:custGeom>
                  <a:avLst/>
                  <a:gdLst>
                    <a:gd name="T0" fmla="*/ 0 w 41"/>
                    <a:gd name="T1" fmla="*/ 19 h 41"/>
                    <a:gd name="T2" fmla="*/ 22 w 41"/>
                    <a:gd name="T3" fmla="*/ 1 h 41"/>
                    <a:gd name="T4" fmla="*/ 40 w 41"/>
                    <a:gd name="T5" fmla="*/ 21 h 41"/>
                    <a:gd name="T6" fmla="*/ 19 w 41"/>
                    <a:gd name="T7" fmla="*/ 40 h 41"/>
                    <a:gd name="T8" fmla="*/ 0 w 41"/>
                    <a:gd name="T9" fmla="*/ 19 h 41"/>
                  </a:gdLst>
                  <a:ahLst/>
                  <a:cxnLst>
                    <a:cxn ang="0">
                      <a:pos x="T0" y="T1"/>
                    </a:cxn>
                    <a:cxn ang="0">
                      <a:pos x="T2" y="T3"/>
                    </a:cxn>
                    <a:cxn ang="0">
                      <a:pos x="T4" y="T5"/>
                    </a:cxn>
                    <a:cxn ang="0">
                      <a:pos x="T6" y="T7"/>
                    </a:cxn>
                    <a:cxn ang="0">
                      <a:pos x="T8" y="T9"/>
                    </a:cxn>
                  </a:cxnLst>
                  <a:rect l="0" t="0" r="r" b="b"/>
                  <a:pathLst>
                    <a:path w="41" h="41">
                      <a:moveTo>
                        <a:pt x="0" y="19"/>
                      </a:moveTo>
                      <a:cubicBezTo>
                        <a:pt x="1" y="8"/>
                        <a:pt x="11" y="0"/>
                        <a:pt x="22" y="1"/>
                      </a:cubicBezTo>
                      <a:cubicBezTo>
                        <a:pt x="32" y="2"/>
                        <a:pt x="41" y="11"/>
                        <a:pt x="40" y="21"/>
                      </a:cubicBezTo>
                      <a:cubicBezTo>
                        <a:pt x="39" y="32"/>
                        <a:pt x="29" y="41"/>
                        <a:pt x="19" y="40"/>
                      </a:cubicBezTo>
                      <a:cubicBezTo>
                        <a:pt x="9" y="40"/>
                        <a:pt x="0" y="30"/>
                        <a:pt x="0" y="19"/>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47" name="Oval 183">
                  <a:extLst>
                    <a:ext uri="{FF2B5EF4-FFF2-40B4-BE49-F238E27FC236}">
                      <a16:creationId xmlns:a16="http://schemas.microsoft.com/office/drawing/2014/main" id="{420960A6-68C2-43E0-B3A1-4BC3729EB4AE}"/>
                    </a:ext>
                  </a:extLst>
                </p:cNvPr>
                <p:cNvSpPr>
                  <a:spLocks noChangeArrowheads="1"/>
                </p:cNvSpPr>
                <p:nvPr/>
              </p:nvSpPr>
              <p:spPr bwMode="auto">
                <a:xfrm>
                  <a:off x="8180388" y="2222501"/>
                  <a:ext cx="93663" cy="95250"/>
                </a:xfrm>
                <a:prstGeom prst="ellipse">
                  <a:avLst/>
                </a:pr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grpSp>
          <p:sp>
            <p:nvSpPr>
              <p:cNvPr id="36" name="chenying0907 57">
                <a:extLst>
                  <a:ext uri="{FF2B5EF4-FFF2-40B4-BE49-F238E27FC236}">
                    <a16:creationId xmlns:a16="http://schemas.microsoft.com/office/drawing/2014/main" id="{16E29405-7384-4560-B250-3D0D71A9796F}"/>
                  </a:ext>
                </a:extLst>
              </p:cNvPr>
              <p:cNvSpPr>
                <a:spLocks/>
              </p:cNvSpPr>
              <p:nvPr/>
            </p:nvSpPr>
            <p:spPr bwMode="auto">
              <a:xfrm>
                <a:off x="6750019" y="2121897"/>
                <a:ext cx="402347" cy="323589"/>
              </a:xfrm>
              <a:custGeom>
                <a:avLst/>
                <a:gdLst>
                  <a:gd name="T0" fmla="*/ 10 w 173"/>
                  <a:gd name="T1" fmla="*/ 0 h 140"/>
                  <a:gd name="T2" fmla="*/ 1 w 173"/>
                  <a:gd name="T3" fmla="*/ 42 h 140"/>
                  <a:gd name="T4" fmla="*/ 4 w 173"/>
                  <a:gd name="T5" fmla="*/ 48 h 140"/>
                  <a:gd name="T6" fmla="*/ 32 w 173"/>
                  <a:gd name="T7" fmla="*/ 67 h 140"/>
                  <a:gd name="T8" fmla="*/ 142 w 173"/>
                  <a:gd name="T9" fmla="*/ 138 h 140"/>
                  <a:gd name="T10" fmla="*/ 153 w 173"/>
                  <a:gd name="T11" fmla="*/ 138 h 140"/>
                  <a:gd name="T12" fmla="*/ 159 w 173"/>
                  <a:gd name="T13" fmla="*/ 95 h 140"/>
                  <a:gd name="T14" fmla="*/ 150 w 173"/>
                  <a:gd name="T15" fmla="*/ 88 h 140"/>
                  <a:gd name="T16" fmla="*/ 61 w 173"/>
                  <a:gd name="T17" fmla="*/ 32 h 140"/>
                  <a:gd name="T18" fmla="*/ 10 w 173"/>
                  <a:gd name="T19"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40">
                    <a:moveTo>
                      <a:pt x="10" y="0"/>
                    </a:moveTo>
                    <a:cubicBezTo>
                      <a:pt x="13" y="16"/>
                      <a:pt x="11" y="30"/>
                      <a:pt x="1" y="42"/>
                    </a:cubicBezTo>
                    <a:cubicBezTo>
                      <a:pt x="0" y="43"/>
                      <a:pt x="2" y="47"/>
                      <a:pt x="4" y="48"/>
                    </a:cubicBezTo>
                    <a:cubicBezTo>
                      <a:pt x="13" y="55"/>
                      <a:pt x="23" y="61"/>
                      <a:pt x="32" y="67"/>
                    </a:cubicBezTo>
                    <a:cubicBezTo>
                      <a:pt x="69" y="91"/>
                      <a:pt x="105" y="114"/>
                      <a:pt x="142" y="138"/>
                    </a:cubicBezTo>
                    <a:cubicBezTo>
                      <a:pt x="145" y="139"/>
                      <a:pt x="150" y="140"/>
                      <a:pt x="153" y="138"/>
                    </a:cubicBezTo>
                    <a:cubicBezTo>
                      <a:pt x="170" y="130"/>
                      <a:pt x="173" y="108"/>
                      <a:pt x="159" y="95"/>
                    </a:cubicBezTo>
                    <a:cubicBezTo>
                      <a:pt x="156" y="92"/>
                      <a:pt x="153" y="90"/>
                      <a:pt x="150" y="88"/>
                    </a:cubicBezTo>
                    <a:cubicBezTo>
                      <a:pt x="120" y="69"/>
                      <a:pt x="91" y="51"/>
                      <a:pt x="61" y="32"/>
                    </a:cubicBezTo>
                    <a:cubicBezTo>
                      <a:pt x="45" y="22"/>
                      <a:pt x="28" y="11"/>
                      <a:pt x="10"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28" name="PA_组合 135">
              <a:extLst>
                <a:ext uri="{FF2B5EF4-FFF2-40B4-BE49-F238E27FC236}">
                  <a16:creationId xmlns:a16="http://schemas.microsoft.com/office/drawing/2014/main" id="{9421584E-4A8F-413A-9CF0-7AA12C8C5135}"/>
                </a:ext>
              </a:extLst>
            </p:cNvPr>
            <p:cNvGrpSpPr/>
            <p:nvPr>
              <p:custDataLst>
                <p:tags r:id="rId22"/>
              </p:custDataLst>
            </p:nvPr>
          </p:nvGrpSpPr>
          <p:grpSpPr>
            <a:xfrm>
              <a:off x="13134031" y="7122697"/>
              <a:ext cx="1340648" cy="1759096"/>
              <a:chOff x="1403351" y="2547187"/>
              <a:chExt cx="812395" cy="1065963"/>
            </a:xfrm>
            <a:grpFill/>
          </p:grpSpPr>
          <p:sp>
            <p:nvSpPr>
              <p:cNvPr id="29" name="自由: 形状 136">
                <a:extLst>
                  <a:ext uri="{FF2B5EF4-FFF2-40B4-BE49-F238E27FC236}">
                    <a16:creationId xmlns:a16="http://schemas.microsoft.com/office/drawing/2014/main" id="{DACDC5AA-4790-4E43-96C6-8DE39F5245AC}"/>
                  </a:ext>
                </a:extLst>
              </p:cNvPr>
              <p:cNvSpPr>
                <a:spLocks/>
              </p:cNvSpPr>
              <p:nvPr/>
            </p:nvSpPr>
            <p:spPr bwMode="auto">
              <a:xfrm>
                <a:off x="1535347" y="2547187"/>
                <a:ext cx="680399" cy="826250"/>
              </a:xfrm>
              <a:custGeom>
                <a:avLst/>
                <a:gdLst>
                  <a:gd name="connsiteX0" fmla="*/ 182329 w 680399"/>
                  <a:gd name="connsiteY0" fmla="*/ 532563 h 826250"/>
                  <a:gd name="connsiteX1" fmla="*/ 285423 w 680399"/>
                  <a:gd name="connsiteY1" fmla="*/ 635977 h 826250"/>
                  <a:gd name="connsiteX2" fmla="*/ 328379 w 680399"/>
                  <a:gd name="connsiteY2" fmla="*/ 653213 h 826250"/>
                  <a:gd name="connsiteX3" fmla="*/ 182329 w 680399"/>
                  <a:gd name="connsiteY3" fmla="*/ 532563 h 826250"/>
                  <a:gd name="connsiteX4" fmla="*/ 507045 w 680399"/>
                  <a:gd name="connsiteY4" fmla="*/ 106156 h 826250"/>
                  <a:gd name="connsiteX5" fmla="*/ 465915 w 680399"/>
                  <a:gd name="connsiteY5" fmla="*/ 122335 h 826250"/>
                  <a:gd name="connsiteX6" fmla="*/ 325204 w 680399"/>
                  <a:gd name="connsiteY6" fmla="*/ 256082 h 826250"/>
                  <a:gd name="connsiteX7" fmla="*/ 264591 w 680399"/>
                  <a:gd name="connsiteY7" fmla="*/ 340213 h 826250"/>
                  <a:gd name="connsiteX8" fmla="*/ 290568 w 680399"/>
                  <a:gd name="connsiteY8" fmla="*/ 359628 h 826250"/>
                  <a:gd name="connsiteX9" fmla="*/ 238613 w 680399"/>
                  <a:gd name="connsiteY9" fmla="*/ 463174 h 826250"/>
                  <a:gd name="connsiteX10" fmla="*/ 212636 w 680399"/>
                  <a:gd name="connsiteY10" fmla="*/ 480432 h 826250"/>
                  <a:gd name="connsiteX11" fmla="*/ 195318 w 680399"/>
                  <a:gd name="connsiteY11" fmla="*/ 491218 h 826250"/>
                  <a:gd name="connsiteX12" fmla="*/ 182329 w 680399"/>
                  <a:gd name="connsiteY12" fmla="*/ 519262 h 826250"/>
                  <a:gd name="connsiteX13" fmla="*/ 344687 w 680399"/>
                  <a:gd name="connsiteY13" fmla="*/ 635751 h 826250"/>
                  <a:gd name="connsiteX14" fmla="*/ 359841 w 680399"/>
                  <a:gd name="connsiteY14" fmla="*/ 599079 h 826250"/>
                  <a:gd name="connsiteX15" fmla="*/ 366335 w 680399"/>
                  <a:gd name="connsiteY15" fmla="*/ 579664 h 826250"/>
                  <a:gd name="connsiteX16" fmla="*/ 450761 w 680399"/>
                  <a:gd name="connsiteY16" fmla="*/ 491218 h 826250"/>
                  <a:gd name="connsiteX17" fmla="*/ 478903 w 680399"/>
                  <a:gd name="connsiteY17" fmla="*/ 512790 h 826250"/>
                  <a:gd name="connsiteX18" fmla="*/ 485398 w 680399"/>
                  <a:gd name="connsiteY18" fmla="*/ 506319 h 826250"/>
                  <a:gd name="connsiteX19" fmla="*/ 552506 w 680399"/>
                  <a:gd name="connsiteY19" fmla="*/ 402772 h 826250"/>
                  <a:gd name="connsiteX20" fmla="*/ 630438 w 680399"/>
                  <a:gd name="connsiteY20" fmla="*/ 234510 h 826250"/>
                  <a:gd name="connsiteX21" fmla="*/ 621778 w 680399"/>
                  <a:gd name="connsiteY21" fmla="*/ 195680 h 826250"/>
                  <a:gd name="connsiteX22" fmla="*/ 548176 w 680399"/>
                  <a:gd name="connsiteY22" fmla="*/ 122335 h 826250"/>
                  <a:gd name="connsiteX23" fmla="*/ 507045 w 680399"/>
                  <a:gd name="connsiteY23" fmla="*/ 106156 h 826250"/>
                  <a:gd name="connsiteX24" fmla="*/ 668104 w 680399"/>
                  <a:gd name="connsiteY24" fmla="*/ 10276 h 826250"/>
                  <a:gd name="connsiteX25" fmla="*/ 522054 w 680399"/>
                  <a:gd name="connsiteY25" fmla="*/ 87837 h 826250"/>
                  <a:gd name="connsiteX26" fmla="*/ 641946 w 680399"/>
                  <a:gd name="connsiteY26" fmla="*/ 191251 h 826250"/>
                  <a:gd name="connsiteX27" fmla="*/ 668104 w 680399"/>
                  <a:gd name="connsiteY27" fmla="*/ 10276 h 826250"/>
                  <a:gd name="connsiteX28" fmla="*/ 651528 w 680399"/>
                  <a:gd name="connsiteY28" fmla="*/ 3043 h 826250"/>
                  <a:gd name="connsiteX29" fmla="*/ 673703 w 680399"/>
                  <a:gd name="connsiteY29" fmla="*/ 3043 h 826250"/>
                  <a:gd name="connsiteX30" fmla="*/ 679652 w 680399"/>
                  <a:gd name="connsiteY30" fmla="*/ 22489 h 826250"/>
                  <a:gd name="connsiteX31" fmla="*/ 645038 w 680399"/>
                  <a:gd name="connsiteY31" fmla="*/ 225590 h 826250"/>
                  <a:gd name="connsiteX32" fmla="*/ 564992 w 680399"/>
                  <a:gd name="connsiteY32" fmla="*/ 404924 h 826250"/>
                  <a:gd name="connsiteX33" fmla="*/ 487109 w 680399"/>
                  <a:gd name="connsiteY33" fmla="*/ 525920 h 826250"/>
                  <a:gd name="connsiteX34" fmla="*/ 480619 w 680399"/>
                  <a:gd name="connsiteY34" fmla="*/ 549687 h 826250"/>
                  <a:gd name="connsiteX35" fmla="*/ 452495 w 680399"/>
                  <a:gd name="connsiteY35" fmla="*/ 720378 h 826250"/>
                  <a:gd name="connsiteX36" fmla="*/ 398409 w 680399"/>
                  <a:gd name="connsiteY36" fmla="*/ 826250 h 826250"/>
                  <a:gd name="connsiteX37" fmla="*/ 376775 w 680399"/>
                  <a:gd name="connsiteY37" fmla="*/ 761431 h 826250"/>
                  <a:gd name="connsiteX38" fmla="*/ 387592 w 680399"/>
                  <a:gd name="connsiteY38" fmla="*/ 675005 h 826250"/>
                  <a:gd name="connsiteX39" fmla="*/ 374612 w 680399"/>
                  <a:gd name="connsiteY39" fmla="*/ 629631 h 826250"/>
                  <a:gd name="connsiteX40" fmla="*/ 348651 w 680399"/>
                  <a:gd name="connsiteY40" fmla="*/ 653398 h 826250"/>
                  <a:gd name="connsiteX41" fmla="*/ 311873 w 680399"/>
                  <a:gd name="connsiteY41" fmla="*/ 662041 h 826250"/>
                  <a:gd name="connsiteX42" fmla="*/ 279422 w 680399"/>
                  <a:gd name="connsiteY42" fmla="*/ 672844 h 826250"/>
                  <a:gd name="connsiteX43" fmla="*/ 223173 w 680399"/>
                  <a:gd name="connsiteY43" fmla="*/ 700932 h 826250"/>
                  <a:gd name="connsiteX44" fmla="*/ 214520 w 680399"/>
                  <a:gd name="connsiteY44" fmla="*/ 687969 h 826250"/>
                  <a:gd name="connsiteX45" fmla="*/ 231827 w 680399"/>
                  <a:gd name="connsiteY45" fmla="*/ 625310 h 826250"/>
                  <a:gd name="connsiteX46" fmla="*/ 225337 w 680399"/>
                  <a:gd name="connsiteY46" fmla="*/ 605864 h 826250"/>
                  <a:gd name="connsiteX47" fmla="*/ 182069 w 680399"/>
                  <a:gd name="connsiteY47" fmla="*/ 554008 h 826250"/>
                  <a:gd name="connsiteX48" fmla="*/ 175578 w 680399"/>
                  <a:gd name="connsiteY48" fmla="*/ 497831 h 826250"/>
                  <a:gd name="connsiteX49" fmla="*/ 182069 w 680399"/>
                  <a:gd name="connsiteY49" fmla="*/ 478386 h 826250"/>
                  <a:gd name="connsiteX50" fmla="*/ 106349 w 680399"/>
                  <a:gd name="connsiteY50" fmla="*/ 493510 h 826250"/>
                  <a:gd name="connsiteX51" fmla="*/ 45774 w 680399"/>
                  <a:gd name="connsiteY51" fmla="*/ 532402 h 826250"/>
                  <a:gd name="connsiteX52" fmla="*/ 19813 w 680399"/>
                  <a:gd name="connsiteY52" fmla="*/ 536723 h 826250"/>
                  <a:gd name="connsiteX53" fmla="*/ 342 w 680399"/>
                  <a:gd name="connsiteY53" fmla="*/ 523759 h 826250"/>
                  <a:gd name="connsiteX54" fmla="*/ 11160 w 680399"/>
                  <a:gd name="connsiteY54" fmla="*/ 502153 h 826250"/>
                  <a:gd name="connsiteX55" fmla="*/ 43611 w 680399"/>
                  <a:gd name="connsiteY55" fmla="*/ 467582 h 826250"/>
                  <a:gd name="connsiteX56" fmla="*/ 179905 w 680399"/>
                  <a:gd name="connsiteY56" fmla="*/ 363871 h 826250"/>
                  <a:gd name="connsiteX57" fmla="*/ 229664 w 680399"/>
                  <a:gd name="connsiteY57" fmla="*/ 348747 h 826250"/>
                  <a:gd name="connsiteX58" fmla="*/ 259951 w 680399"/>
                  <a:gd name="connsiteY58" fmla="*/ 324979 h 826250"/>
                  <a:gd name="connsiteX59" fmla="*/ 528214 w 680399"/>
                  <a:gd name="connsiteY59" fmla="*/ 67862 h 826250"/>
                  <a:gd name="connsiteX60" fmla="*/ 651528 w 680399"/>
                  <a:gd name="connsiteY60" fmla="*/ 3043 h 82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80399" h="826250">
                    <a:moveTo>
                      <a:pt x="182329" y="532563"/>
                    </a:moveTo>
                    <a:cubicBezTo>
                      <a:pt x="210250" y="573498"/>
                      <a:pt x="242467" y="610124"/>
                      <a:pt x="285423" y="635977"/>
                    </a:cubicBezTo>
                    <a:cubicBezTo>
                      <a:pt x="298310" y="642441"/>
                      <a:pt x="313345" y="646750"/>
                      <a:pt x="328379" y="653213"/>
                    </a:cubicBezTo>
                    <a:cubicBezTo>
                      <a:pt x="319788" y="599352"/>
                      <a:pt x="257502" y="532563"/>
                      <a:pt x="182329" y="532563"/>
                    </a:cubicBezTo>
                    <a:close/>
                    <a:moveTo>
                      <a:pt x="507045" y="106156"/>
                    </a:moveTo>
                    <a:cubicBezTo>
                      <a:pt x="492433" y="106156"/>
                      <a:pt x="477821" y="111549"/>
                      <a:pt x="465915" y="122335"/>
                    </a:cubicBezTo>
                    <a:cubicBezTo>
                      <a:pt x="418290" y="165479"/>
                      <a:pt x="370665" y="210781"/>
                      <a:pt x="325204" y="256082"/>
                    </a:cubicBezTo>
                    <a:cubicBezTo>
                      <a:pt x="301392" y="281969"/>
                      <a:pt x="284073" y="312170"/>
                      <a:pt x="264591" y="340213"/>
                    </a:cubicBezTo>
                    <a:cubicBezTo>
                      <a:pt x="277579" y="348842"/>
                      <a:pt x="284073" y="353157"/>
                      <a:pt x="290568" y="359628"/>
                    </a:cubicBezTo>
                    <a:cubicBezTo>
                      <a:pt x="273250" y="394144"/>
                      <a:pt x="255931" y="428659"/>
                      <a:pt x="238613" y="463174"/>
                    </a:cubicBezTo>
                    <a:cubicBezTo>
                      <a:pt x="232119" y="476118"/>
                      <a:pt x="227789" y="482589"/>
                      <a:pt x="212636" y="480432"/>
                    </a:cubicBezTo>
                    <a:cubicBezTo>
                      <a:pt x="206142" y="480432"/>
                      <a:pt x="197482" y="486904"/>
                      <a:pt x="195318" y="491218"/>
                    </a:cubicBezTo>
                    <a:cubicBezTo>
                      <a:pt x="188823" y="497690"/>
                      <a:pt x="186659" y="506319"/>
                      <a:pt x="182329" y="519262"/>
                    </a:cubicBezTo>
                    <a:cubicBezTo>
                      <a:pt x="262426" y="523576"/>
                      <a:pt x="307886" y="573192"/>
                      <a:pt x="344687" y="635751"/>
                    </a:cubicBezTo>
                    <a:cubicBezTo>
                      <a:pt x="359841" y="627122"/>
                      <a:pt x="372829" y="618493"/>
                      <a:pt x="359841" y="599079"/>
                    </a:cubicBezTo>
                    <a:cubicBezTo>
                      <a:pt x="357676" y="594764"/>
                      <a:pt x="362005" y="583978"/>
                      <a:pt x="366335" y="579664"/>
                    </a:cubicBezTo>
                    <a:cubicBezTo>
                      <a:pt x="394477" y="549463"/>
                      <a:pt x="420454" y="521419"/>
                      <a:pt x="450761" y="491218"/>
                    </a:cubicBezTo>
                    <a:cubicBezTo>
                      <a:pt x="457256" y="495533"/>
                      <a:pt x="468079" y="504161"/>
                      <a:pt x="478903" y="512790"/>
                    </a:cubicBezTo>
                    <a:cubicBezTo>
                      <a:pt x="481068" y="510633"/>
                      <a:pt x="483233" y="508476"/>
                      <a:pt x="485398" y="506319"/>
                    </a:cubicBezTo>
                    <a:cubicBezTo>
                      <a:pt x="507045" y="471803"/>
                      <a:pt x="530858" y="437288"/>
                      <a:pt x="552506" y="402772"/>
                    </a:cubicBezTo>
                    <a:cubicBezTo>
                      <a:pt x="582813" y="348842"/>
                      <a:pt x="613119" y="292755"/>
                      <a:pt x="630438" y="234510"/>
                    </a:cubicBezTo>
                    <a:cubicBezTo>
                      <a:pt x="634767" y="219410"/>
                      <a:pt x="632602" y="204309"/>
                      <a:pt x="621778" y="195680"/>
                    </a:cubicBezTo>
                    <a:cubicBezTo>
                      <a:pt x="597966" y="169794"/>
                      <a:pt x="571989" y="146065"/>
                      <a:pt x="548176" y="122335"/>
                    </a:cubicBezTo>
                    <a:cubicBezTo>
                      <a:pt x="536270" y="111549"/>
                      <a:pt x="521658" y="106156"/>
                      <a:pt x="507045" y="106156"/>
                    </a:cubicBezTo>
                    <a:close/>
                    <a:moveTo>
                      <a:pt x="668104" y="10276"/>
                    </a:moveTo>
                    <a:cubicBezTo>
                      <a:pt x="613608" y="38284"/>
                      <a:pt x="565651" y="64138"/>
                      <a:pt x="522054" y="87837"/>
                    </a:cubicBezTo>
                    <a:cubicBezTo>
                      <a:pt x="563471" y="122308"/>
                      <a:pt x="602709" y="156780"/>
                      <a:pt x="641946" y="191251"/>
                    </a:cubicBezTo>
                    <a:cubicBezTo>
                      <a:pt x="655025" y="135235"/>
                      <a:pt x="668104" y="74910"/>
                      <a:pt x="668104" y="10276"/>
                    </a:cubicBezTo>
                    <a:close/>
                    <a:moveTo>
                      <a:pt x="651528" y="3043"/>
                    </a:moveTo>
                    <a:cubicBezTo>
                      <a:pt x="660182" y="-1279"/>
                      <a:pt x="668294" y="-739"/>
                      <a:pt x="673703" y="3043"/>
                    </a:cubicBezTo>
                    <a:cubicBezTo>
                      <a:pt x="679111" y="6824"/>
                      <a:pt x="681816" y="13846"/>
                      <a:pt x="679652" y="22489"/>
                    </a:cubicBezTo>
                    <a:cubicBezTo>
                      <a:pt x="670999" y="91629"/>
                      <a:pt x="664508" y="160770"/>
                      <a:pt x="645038" y="225590"/>
                    </a:cubicBezTo>
                    <a:cubicBezTo>
                      <a:pt x="627731" y="288248"/>
                      <a:pt x="595279" y="346586"/>
                      <a:pt x="564992" y="404924"/>
                    </a:cubicBezTo>
                    <a:cubicBezTo>
                      <a:pt x="541194" y="448137"/>
                      <a:pt x="513070" y="484868"/>
                      <a:pt x="487109" y="525920"/>
                    </a:cubicBezTo>
                    <a:cubicBezTo>
                      <a:pt x="482782" y="532402"/>
                      <a:pt x="478455" y="541044"/>
                      <a:pt x="480619" y="549687"/>
                    </a:cubicBezTo>
                    <a:cubicBezTo>
                      <a:pt x="495763" y="610185"/>
                      <a:pt x="474129" y="666362"/>
                      <a:pt x="452495" y="720378"/>
                    </a:cubicBezTo>
                    <a:cubicBezTo>
                      <a:pt x="437351" y="757109"/>
                      <a:pt x="417880" y="789519"/>
                      <a:pt x="398409" y="826250"/>
                    </a:cubicBezTo>
                    <a:cubicBezTo>
                      <a:pt x="370285" y="808965"/>
                      <a:pt x="370285" y="787358"/>
                      <a:pt x="376775" y="761431"/>
                    </a:cubicBezTo>
                    <a:cubicBezTo>
                      <a:pt x="383266" y="733342"/>
                      <a:pt x="385429" y="703093"/>
                      <a:pt x="387592" y="675005"/>
                    </a:cubicBezTo>
                    <a:cubicBezTo>
                      <a:pt x="387592" y="662041"/>
                      <a:pt x="378939" y="646916"/>
                      <a:pt x="374612" y="629631"/>
                    </a:cubicBezTo>
                    <a:cubicBezTo>
                      <a:pt x="363795" y="640434"/>
                      <a:pt x="355141" y="646916"/>
                      <a:pt x="348651" y="653398"/>
                    </a:cubicBezTo>
                    <a:cubicBezTo>
                      <a:pt x="337834" y="664201"/>
                      <a:pt x="327017" y="670683"/>
                      <a:pt x="311873" y="662041"/>
                    </a:cubicBezTo>
                    <a:cubicBezTo>
                      <a:pt x="296729" y="653398"/>
                      <a:pt x="288076" y="664201"/>
                      <a:pt x="279422" y="672844"/>
                    </a:cubicBezTo>
                    <a:cubicBezTo>
                      <a:pt x="264278" y="690129"/>
                      <a:pt x="244807" y="694451"/>
                      <a:pt x="223173" y="700932"/>
                    </a:cubicBezTo>
                    <a:cubicBezTo>
                      <a:pt x="212356" y="705254"/>
                      <a:pt x="212356" y="698772"/>
                      <a:pt x="214520" y="687969"/>
                    </a:cubicBezTo>
                    <a:cubicBezTo>
                      <a:pt x="221010" y="668523"/>
                      <a:pt x="227500" y="646916"/>
                      <a:pt x="231827" y="625310"/>
                    </a:cubicBezTo>
                    <a:cubicBezTo>
                      <a:pt x="231827" y="618828"/>
                      <a:pt x="229664" y="610185"/>
                      <a:pt x="225337" y="605864"/>
                    </a:cubicBezTo>
                    <a:cubicBezTo>
                      <a:pt x="210193" y="586418"/>
                      <a:pt x="197213" y="571294"/>
                      <a:pt x="182069" y="554008"/>
                    </a:cubicBezTo>
                    <a:cubicBezTo>
                      <a:pt x="164761" y="536723"/>
                      <a:pt x="164761" y="517277"/>
                      <a:pt x="175578" y="497831"/>
                    </a:cubicBezTo>
                    <a:cubicBezTo>
                      <a:pt x="179905" y="493510"/>
                      <a:pt x="179905" y="487028"/>
                      <a:pt x="182069" y="478386"/>
                    </a:cubicBezTo>
                    <a:cubicBezTo>
                      <a:pt x="153944" y="471904"/>
                      <a:pt x="130147" y="482707"/>
                      <a:pt x="106349" y="493510"/>
                    </a:cubicBezTo>
                    <a:cubicBezTo>
                      <a:pt x="84715" y="506474"/>
                      <a:pt x="65245" y="519438"/>
                      <a:pt x="45774" y="532402"/>
                    </a:cubicBezTo>
                    <a:cubicBezTo>
                      <a:pt x="37120" y="536723"/>
                      <a:pt x="28467" y="536723"/>
                      <a:pt x="19813" y="536723"/>
                    </a:cubicBezTo>
                    <a:cubicBezTo>
                      <a:pt x="13323" y="534562"/>
                      <a:pt x="342" y="530241"/>
                      <a:pt x="342" y="523759"/>
                    </a:cubicBezTo>
                    <a:cubicBezTo>
                      <a:pt x="-1821" y="517277"/>
                      <a:pt x="6833" y="508635"/>
                      <a:pt x="11160" y="502153"/>
                    </a:cubicBezTo>
                    <a:cubicBezTo>
                      <a:pt x="21977" y="489189"/>
                      <a:pt x="32794" y="478386"/>
                      <a:pt x="43611" y="467582"/>
                    </a:cubicBezTo>
                    <a:cubicBezTo>
                      <a:pt x="86879" y="428691"/>
                      <a:pt x="123657" y="381156"/>
                      <a:pt x="179905" y="363871"/>
                    </a:cubicBezTo>
                    <a:cubicBezTo>
                      <a:pt x="197213" y="357389"/>
                      <a:pt x="214520" y="350907"/>
                      <a:pt x="229664" y="348747"/>
                    </a:cubicBezTo>
                    <a:cubicBezTo>
                      <a:pt x="246971" y="346586"/>
                      <a:pt x="253461" y="337943"/>
                      <a:pt x="259951" y="324979"/>
                    </a:cubicBezTo>
                    <a:cubicBezTo>
                      <a:pt x="327017" y="216947"/>
                      <a:pt x="415717" y="130521"/>
                      <a:pt x="528214" y="67862"/>
                    </a:cubicBezTo>
                    <a:cubicBezTo>
                      <a:pt x="569319" y="46256"/>
                      <a:pt x="610423" y="24649"/>
                      <a:pt x="651528" y="3043"/>
                    </a:cubicBezTo>
                    <a:close/>
                  </a:path>
                </a:pathLst>
              </a:custGeom>
              <a:grpFill/>
              <a:ln w="9525">
                <a:noFill/>
                <a:round/>
                <a:headEnd/>
                <a:tailEnd/>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30" name="chenying0907 201">
                <a:extLst>
                  <a:ext uri="{FF2B5EF4-FFF2-40B4-BE49-F238E27FC236}">
                    <a16:creationId xmlns:a16="http://schemas.microsoft.com/office/drawing/2014/main" id="{9F8647EB-EA6D-45D9-AB46-2C9FECC29326}"/>
                  </a:ext>
                </a:extLst>
              </p:cNvPr>
              <p:cNvSpPr>
                <a:spLocks noEditPoints="1"/>
              </p:cNvSpPr>
              <p:nvPr/>
            </p:nvSpPr>
            <p:spPr bwMode="auto">
              <a:xfrm>
                <a:off x="1403351" y="3098800"/>
                <a:ext cx="439738" cy="514350"/>
              </a:xfrm>
              <a:custGeom>
                <a:avLst/>
                <a:gdLst>
                  <a:gd name="T0" fmla="*/ 164 w 203"/>
                  <a:gd name="T1" fmla="*/ 222 h 238"/>
                  <a:gd name="T2" fmla="*/ 163 w 203"/>
                  <a:gd name="T3" fmla="*/ 204 h 238"/>
                  <a:gd name="T4" fmla="*/ 184 w 203"/>
                  <a:gd name="T5" fmla="*/ 212 h 238"/>
                  <a:gd name="T6" fmla="*/ 171 w 203"/>
                  <a:gd name="T7" fmla="*/ 151 h 238"/>
                  <a:gd name="T8" fmla="*/ 151 w 203"/>
                  <a:gd name="T9" fmla="*/ 188 h 238"/>
                  <a:gd name="T10" fmla="*/ 149 w 203"/>
                  <a:gd name="T11" fmla="*/ 181 h 238"/>
                  <a:gd name="T12" fmla="*/ 154 w 203"/>
                  <a:gd name="T13" fmla="*/ 134 h 238"/>
                  <a:gd name="T14" fmla="*/ 129 w 203"/>
                  <a:gd name="T15" fmla="*/ 83 h 238"/>
                  <a:gd name="T16" fmla="*/ 78 w 203"/>
                  <a:gd name="T17" fmla="*/ 143 h 238"/>
                  <a:gd name="T18" fmla="*/ 120 w 203"/>
                  <a:gd name="T19" fmla="*/ 85 h 238"/>
                  <a:gd name="T20" fmla="*/ 111 w 203"/>
                  <a:gd name="T21" fmla="*/ 75 h 238"/>
                  <a:gd name="T22" fmla="*/ 63 w 203"/>
                  <a:gd name="T23" fmla="*/ 120 h 238"/>
                  <a:gd name="T24" fmla="*/ 66 w 203"/>
                  <a:gd name="T25" fmla="*/ 109 h 238"/>
                  <a:gd name="T26" fmla="*/ 4 w 203"/>
                  <a:gd name="T27" fmla="*/ 40 h 238"/>
                  <a:gd name="T28" fmla="*/ 28 w 203"/>
                  <a:gd name="T29" fmla="*/ 5 h 238"/>
                  <a:gd name="T30" fmla="*/ 68 w 203"/>
                  <a:gd name="T31" fmla="*/ 37 h 238"/>
                  <a:gd name="T32" fmla="*/ 60 w 203"/>
                  <a:gd name="T33" fmla="*/ 33 h 238"/>
                  <a:gd name="T34" fmla="*/ 7 w 203"/>
                  <a:gd name="T35" fmla="*/ 26 h 238"/>
                  <a:gd name="T36" fmla="*/ 38 w 203"/>
                  <a:gd name="T37" fmla="*/ 81 h 238"/>
                  <a:gd name="T38" fmla="*/ 86 w 203"/>
                  <a:gd name="T39" fmla="*/ 46 h 238"/>
                  <a:gd name="T40" fmla="*/ 74 w 203"/>
                  <a:gd name="T41" fmla="*/ 40 h 238"/>
                  <a:gd name="T42" fmla="*/ 95 w 203"/>
                  <a:gd name="T43" fmla="*/ 37 h 238"/>
                  <a:gd name="T44" fmla="*/ 137 w 203"/>
                  <a:gd name="T45" fmla="*/ 0 h 238"/>
                  <a:gd name="T46" fmla="*/ 132 w 203"/>
                  <a:gd name="T47" fmla="*/ 10 h 238"/>
                  <a:gd name="T48" fmla="*/ 96 w 203"/>
                  <a:gd name="T49" fmla="*/ 53 h 238"/>
                  <a:gd name="T50" fmla="*/ 146 w 203"/>
                  <a:gd name="T51" fmla="*/ 22 h 238"/>
                  <a:gd name="T52" fmla="*/ 110 w 203"/>
                  <a:gd name="T53" fmla="*/ 69 h 238"/>
                  <a:gd name="T54" fmla="*/ 132 w 203"/>
                  <a:gd name="T55" fmla="*/ 68 h 238"/>
                  <a:gd name="T56" fmla="*/ 157 w 203"/>
                  <a:gd name="T57" fmla="*/ 38 h 238"/>
                  <a:gd name="T58" fmla="*/ 148 w 203"/>
                  <a:gd name="T59" fmla="*/ 56 h 238"/>
                  <a:gd name="T60" fmla="*/ 158 w 203"/>
                  <a:gd name="T61" fmla="*/ 128 h 238"/>
                  <a:gd name="T62" fmla="*/ 199 w 203"/>
                  <a:gd name="T63" fmla="*/ 60 h 238"/>
                  <a:gd name="T64" fmla="*/ 193 w 203"/>
                  <a:gd name="T65" fmla="*/ 89 h 238"/>
                  <a:gd name="T66" fmla="*/ 176 w 203"/>
                  <a:gd name="T67" fmla="*/ 151 h 238"/>
                  <a:gd name="T68" fmla="*/ 175 w 203"/>
                  <a:gd name="T69" fmla="*/ 218 h 238"/>
                  <a:gd name="T70" fmla="*/ 158 w 203"/>
                  <a:gd name="T71" fmla="*/ 238 h 238"/>
                  <a:gd name="T72" fmla="*/ 91 w 203"/>
                  <a:gd name="T73" fmla="*/ 83 h 238"/>
                  <a:gd name="T74" fmla="*/ 49 w 203"/>
                  <a:gd name="T75" fmla="*/ 87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3" h="238">
                    <a:moveTo>
                      <a:pt x="158" y="238"/>
                    </a:moveTo>
                    <a:cubicBezTo>
                      <a:pt x="160" y="233"/>
                      <a:pt x="163" y="228"/>
                      <a:pt x="164" y="222"/>
                    </a:cubicBezTo>
                    <a:cubicBezTo>
                      <a:pt x="164" y="217"/>
                      <a:pt x="162" y="211"/>
                      <a:pt x="161" y="205"/>
                    </a:cubicBezTo>
                    <a:cubicBezTo>
                      <a:pt x="162" y="205"/>
                      <a:pt x="163" y="205"/>
                      <a:pt x="163" y="204"/>
                    </a:cubicBezTo>
                    <a:cubicBezTo>
                      <a:pt x="165" y="206"/>
                      <a:pt x="166" y="208"/>
                      <a:pt x="168" y="210"/>
                    </a:cubicBezTo>
                    <a:cubicBezTo>
                      <a:pt x="173" y="217"/>
                      <a:pt x="177" y="218"/>
                      <a:pt x="184" y="212"/>
                    </a:cubicBezTo>
                    <a:cubicBezTo>
                      <a:pt x="192" y="203"/>
                      <a:pt x="194" y="192"/>
                      <a:pt x="190" y="182"/>
                    </a:cubicBezTo>
                    <a:cubicBezTo>
                      <a:pt x="185" y="171"/>
                      <a:pt x="177" y="161"/>
                      <a:pt x="171" y="151"/>
                    </a:cubicBezTo>
                    <a:cubicBezTo>
                      <a:pt x="170" y="151"/>
                      <a:pt x="169" y="151"/>
                      <a:pt x="167" y="151"/>
                    </a:cubicBezTo>
                    <a:cubicBezTo>
                      <a:pt x="162" y="164"/>
                      <a:pt x="157" y="176"/>
                      <a:pt x="151" y="188"/>
                    </a:cubicBezTo>
                    <a:cubicBezTo>
                      <a:pt x="150" y="187"/>
                      <a:pt x="149" y="187"/>
                      <a:pt x="149" y="187"/>
                    </a:cubicBezTo>
                    <a:cubicBezTo>
                      <a:pt x="149" y="185"/>
                      <a:pt x="148" y="183"/>
                      <a:pt x="149" y="181"/>
                    </a:cubicBezTo>
                    <a:cubicBezTo>
                      <a:pt x="150" y="178"/>
                      <a:pt x="151" y="174"/>
                      <a:pt x="153" y="171"/>
                    </a:cubicBezTo>
                    <a:cubicBezTo>
                      <a:pt x="157" y="159"/>
                      <a:pt x="166" y="148"/>
                      <a:pt x="154" y="134"/>
                    </a:cubicBezTo>
                    <a:cubicBezTo>
                      <a:pt x="147" y="124"/>
                      <a:pt x="145" y="110"/>
                      <a:pt x="139" y="98"/>
                    </a:cubicBezTo>
                    <a:cubicBezTo>
                      <a:pt x="137" y="93"/>
                      <a:pt x="133" y="89"/>
                      <a:pt x="129" y="83"/>
                    </a:cubicBezTo>
                    <a:cubicBezTo>
                      <a:pt x="111" y="103"/>
                      <a:pt x="99" y="126"/>
                      <a:pt x="81" y="145"/>
                    </a:cubicBezTo>
                    <a:cubicBezTo>
                      <a:pt x="80" y="145"/>
                      <a:pt x="79" y="144"/>
                      <a:pt x="78" y="143"/>
                    </a:cubicBezTo>
                    <a:cubicBezTo>
                      <a:pt x="81" y="138"/>
                      <a:pt x="84" y="134"/>
                      <a:pt x="87" y="129"/>
                    </a:cubicBezTo>
                    <a:cubicBezTo>
                      <a:pt x="98" y="115"/>
                      <a:pt x="109" y="100"/>
                      <a:pt x="120" y="85"/>
                    </a:cubicBezTo>
                    <a:cubicBezTo>
                      <a:pt x="121" y="83"/>
                      <a:pt x="122" y="78"/>
                      <a:pt x="121" y="77"/>
                    </a:cubicBezTo>
                    <a:cubicBezTo>
                      <a:pt x="118" y="76"/>
                      <a:pt x="114" y="74"/>
                      <a:pt x="111" y="75"/>
                    </a:cubicBezTo>
                    <a:cubicBezTo>
                      <a:pt x="96" y="80"/>
                      <a:pt x="88" y="94"/>
                      <a:pt x="78" y="104"/>
                    </a:cubicBezTo>
                    <a:cubicBezTo>
                      <a:pt x="73" y="109"/>
                      <a:pt x="68" y="115"/>
                      <a:pt x="63" y="120"/>
                    </a:cubicBezTo>
                    <a:cubicBezTo>
                      <a:pt x="63" y="119"/>
                      <a:pt x="62" y="119"/>
                      <a:pt x="61" y="118"/>
                    </a:cubicBezTo>
                    <a:cubicBezTo>
                      <a:pt x="63" y="116"/>
                      <a:pt x="64" y="113"/>
                      <a:pt x="66" y="109"/>
                    </a:cubicBezTo>
                    <a:cubicBezTo>
                      <a:pt x="61" y="106"/>
                      <a:pt x="57" y="103"/>
                      <a:pt x="52" y="99"/>
                    </a:cubicBezTo>
                    <a:cubicBezTo>
                      <a:pt x="31" y="84"/>
                      <a:pt x="15" y="64"/>
                      <a:pt x="4" y="40"/>
                    </a:cubicBezTo>
                    <a:cubicBezTo>
                      <a:pt x="2" y="36"/>
                      <a:pt x="1" y="32"/>
                      <a:pt x="1" y="28"/>
                    </a:cubicBezTo>
                    <a:cubicBezTo>
                      <a:pt x="0" y="11"/>
                      <a:pt x="12" y="1"/>
                      <a:pt x="28" y="5"/>
                    </a:cubicBezTo>
                    <a:cubicBezTo>
                      <a:pt x="43" y="9"/>
                      <a:pt x="55" y="18"/>
                      <a:pt x="65" y="31"/>
                    </a:cubicBezTo>
                    <a:cubicBezTo>
                      <a:pt x="66" y="33"/>
                      <a:pt x="67" y="35"/>
                      <a:pt x="68" y="37"/>
                    </a:cubicBezTo>
                    <a:cubicBezTo>
                      <a:pt x="67" y="38"/>
                      <a:pt x="66" y="38"/>
                      <a:pt x="65" y="39"/>
                    </a:cubicBezTo>
                    <a:cubicBezTo>
                      <a:pt x="64" y="37"/>
                      <a:pt x="62" y="35"/>
                      <a:pt x="60" y="33"/>
                    </a:cubicBezTo>
                    <a:cubicBezTo>
                      <a:pt x="51" y="22"/>
                      <a:pt x="41" y="12"/>
                      <a:pt x="25" y="9"/>
                    </a:cubicBezTo>
                    <a:cubicBezTo>
                      <a:pt x="12" y="7"/>
                      <a:pt x="4" y="13"/>
                      <a:pt x="7" y="26"/>
                    </a:cubicBezTo>
                    <a:cubicBezTo>
                      <a:pt x="10" y="39"/>
                      <a:pt x="16" y="50"/>
                      <a:pt x="22" y="62"/>
                    </a:cubicBezTo>
                    <a:cubicBezTo>
                      <a:pt x="26" y="69"/>
                      <a:pt x="32" y="75"/>
                      <a:pt x="38" y="81"/>
                    </a:cubicBezTo>
                    <a:cubicBezTo>
                      <a:pt x="40" y="82"/>
                      <a:pt x="46" y="83"/>
                      <a:pt x="47" y="82"/>
                    </a:cubicBezTo>
                    <a:cubicBezTo>
                      <a:pt x="60" y="71"/>
                      <a:pt x="72" y="59"/>
                      <a:pt x="86" y="46"/>
                    </a:cubicBezTo>
                    <a:cubicBezTo>
                      <a:pt x="81" y="45"/>
                      <a:pt x="78" y="43"/>
                      <a:pt x="74" y="42"/>
                    </a:cubicBezTo>
                    <a:cubicBezTo>
                      <a:pt x="74" y="41"/>
                      <a:pt x="74" y="40"/>
                      <a:pt x="74" y="40"/>
                    </a:cubicBezTo>
                    <a:cubicBezTo>
                      <a:pt x="77" y="40"/>
                      <a:pt x="81" y="39"/>
                      <a:pt x="83" y="40"/>
                    </a:cubicBezTo>
                    <a:cubicBezTo>
                      <a:pt x="88" y="44"/>
                      <a:pt x="92" y="41"/>
                      <a:pt x="95" y="37"/>
                    </a:cubicBezTo>
                    <a:cubicBezTo>
                      <a:pt x="106" y="27"/>
                      <a:pt x="118" y="17"/>
                      <a:pt x="129" y="7"/>
                    </a:cubicBezTo>
                    <a:cubicBezTo>
                      <a:pt x="131" y="4"/>
                      <a:pt x="134" y="2"/>
                      <a:pt x="137" y="0"/>
                    </a:cubicBezTo>
                    <a:cubicBezTo>
                      <a:pt x="138" y="1"/>
                      <a:pt x="138" y="1"/>
                      <a:pt x="139" y="2"/>
                    </a:cubicBezTo>
                    <a:cubicBezTo>
                      <a:pt x="137" y="5"/>
                      <a:pt x="134" y="8"/>
                      <a:pt x="132" y="10"/>
                    </a:cubicBezTo>
                    <a:cubicBezTo>
                      <a:pt x="121" y="21"/>
                      <a:pt x="110" y="31"/>
                      <a:pt x="98" y="41"/>
                    </a:cubicBezTo>
                    <a:cubicBezTo>
                      <a:pt x="94" y="45"/>
                      <a:pt x="93" y="48"/>
                      <a:pt x="96" y="53"/>
                    </a:cubicBezTo>
                    <a:cubicBezTo>
                      <a:pt x="99" y="57"/>
                      <a:pt x="101" y="62"/>
                      <a:pt x="104" y="68"/>
                    </a:cubicBezTo>
                    <a:cubicBezTo>
                      <a:pt x="118" y="52"/>
                      <a:pt x="132" y="37"/>
                      <a:pt x="146" y="22"/>
                    </a:cubicBezTo>
                    <a:cubicBezTo>
                      <a:pt x="147" y="23"/>
                      <a:pt x="148" y="24"/>
                      <a:pt x="148" y="24"/>
                    </a:cubicBezTo>
                    <a:cubicBezTo>
                      <a:pt x="136" y="39"/>
                      <a:pt x="123" y="54"/>
                      <a:pt x="110" y="69"/>
                    </a:cubicBezTo>
                    <a:cubicBezTo>
                      <a:pt x="115" y="70"/>
                      <a:pt x="120" y="72"/>
                      <a:pt x="124" y="72"/>
                    </a:cubicBezTo>
                    <a:cubicBezTo>
                      <a:pt x="127" y="72"/>
                      <a:pt x="130" y="70"/>
                      <a:pt x="132" y="68"/>
                    </a:cubicBezTo>
                    <a:cubicBezTo>
                      <a:pt x="139" y="60"/>
                      <a:pt x="144" y="52"/>
                      <a:pt x="151" y="43"/>
                    </a:cubicBezTo>
                    <a:cubicBezTo>
                      <a:pt x="152" y="41"/>
                      <a:pt x="155" y="40"/>
                      <a:pt x="157" y="38"/>
                    </a:cubicBezTo>
                    <a:cubicBezTo>
                      <a:pt x="157" y="39"/>
                      <a:pt x="158" y="39"/>
                      <a:pt x="159" y="40"/>
                    </a:cubicBezTo>
                    <a:cubicBezTo>
                      <a:pt x="155" y="45"/>
                      <a:pt x="152" y="51"/>
                      <a:pt x="148" y="56"/>
                    </a:cubicBezTo>
                    <a:cubicBezTo>
                      <a:pt x="137" y="69"/>
                      <a:pt x="129" y="80"/>
                      <a:pt x="145" y="97"/>
                    </a:cubicBezTo>
                    <a:cubicBezTo>
                      <a:pt x="152" y="105"/>
                      <a:pt x="153" y="118"/>
                      <a:pt x="158" y="128"/>
                    </a:cubicBezTo>
                    <a:cubicBezTo>
                      <a:pt x="159" y="132"/>
                      <a:pt x="161" y="136"/>
                      <a:pt x="164" y="142"/>
                    </a:cubicBezTo>
                    <a:cubicBezTo>
                      <a:pt x="178" y="113"/>
                      <a:pt x="187" y="86"/>
                      <a:pt x="199" y="60"/>
                    </a:cubicBezTo>
                    <a:cubicBezTo>
                      <a:pt x="201" y="61"/>
                      <a:pt x="202" y="61"/>
                      <a:pt x="203" y="62"/>
                    </a:cubicBezTo>
                    <a:cubicBezTo>
                      <a:pt x="200" y="71"/>
                      <a:pt x="196" y="80"/>
                      <a:pt x="193" y="89"/>
                    </a:cubicBezTo>
                    <a:cubicBezTo>
                      <a:pt x="186" y="105"/>
                      <a:pt x="180" y="121"/>
                      <a:pt x="173" y="137"/>
                    </a:cubicBezTo>
                    <a:cubicBezTo>
                      <a:pt x="170" y="142"/>
                      <a:pt x="172" y="146"/>
                      <a:pt x="176" y="151"/>
                    </a:cubicBezTo>
                    <a:cubicBezTo>
                      <a:pt x="183" y="160"/>
                      <a:pt x="191" y="171"/>
                      <a:pt x="196" y="182"/>
                    </a:cubicBezTo>
                    <a:cubicBezTo>
                      <a:pt x="202" y="200"/>
                      <a:pt x="193" y="213"/>
                      <a:pt x="175" y="218"/>
                    </a:cubicBezTo>
                    <a:cubicBezTo>
                      <a:pt x="173" y="219"/>
                      <a:pt x="171" y="222"/>
                      <a:pt x="170" y="225"/>
                    </a:cubicBezTo>
                    <a:cubicBezTo>
                      <a:pt x="168" y="231"/>
                      <a:pt x="167" y="238"/>
                      <a:pt x="158" y="238"/>
                    </a:cubicBezTo>
                    <a:close/>
                    <a:moveTo>
                      <a:pt x="73" y="103"/>
                    </a:moveTo>
                    <a:cubicBezTo>
                      <a:pt x="78" y="97"/>
                      <a:pt x="85" y="90"/>
                      <a:pt x="91" y="83"/>
                    </a:cubicBezTo>
                    <a:cubicBezTo>
                      <a:pt x="100" y="73"/>
                      <a:pt x="100" y="61"/>
                      <a:pt x="88" y="51"/>
                    </a:cubicBezTo>
                    <a:cubicBezTo>
                      <a:pt x="75" y="63"/>
                      <a:pt x="62" y="75"/>
                      <a:pt x="49" y="87"/>
                    </a:cubicBezTo>
                    <a:cubicBezTo>
                      <a:pt x="57" y="92"/>
                      <a:pt x="64" y="97"/>
                      <a:pt x="73" y="103"/>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31" name="chenying0907 202">
                <a:extLst>
                  <a:ext uri="{FF2B5EF4-FFF2-40B4-BE49-F238E27FC236}">
                    <a16:creationId xmlns:a16="http://schemas.microsoft.com/office/drawing/2014/main" id="{9F9037C7-ED00-4D69-BED8-394DEED0FFF3}"/>
                  </a:ext>
                </a:extLst>
              </p:cNvPr>
              <p:cNvSpPr>
                <a:spLocks/>
              </p:cNvSpPr>
              <p:nvPr/>
            </p:nvSpPr>
            <p:spPr bwMode="auto">
              <a:xfrm>
                <a:off x="1439863" y="3306763"/>
                <a:ext cx="223838" cy="258763"/>
              </a:xfrm>
              <a:custGeom>
                <a:avLst/>
                <a:gdLst>
                  <a:gd name="T0" fmla="*/ 12 w 103"/>
                  <a:gd name="T1" fmla="*/ 0 h 120"/>
                  <a:gd name="T2" fmla="*/ 21 w 103"/>
                  <a:gd name="T3" fmla="*/ 45 h 120"/>
                  <a:gd name="T4" fmla="*/ 78 w 103"/>
                  <a:gd name="T5" fmla="*/ 83 h 120"/>
                  <a:gd name="T6" fmla="*/ 83 w 103"/>
                  <a:gd name="T7" fmla="*/ 87 h 120"/>
                  <a:gd name="T8" fmla="*/ 103 w 103"/>
                  <a:gd name="T9" fmla="*/ 120 h 120"/>
                  <a:gd name="T10" fmla="*/ 94 w 103"/>
                  <a:gd name="T11" fmla="*/ 115 h 120"/>
                  <a:gd name="T12" fmla="*/ 80 w 103"/>
                  <a:gd name="T13" fmla="*/ 98 h 120"/>
                  <a:gd name="T14" fmla="*/ 62 w 103"/>
                  <a:gd name="T15" fmla="*/ 83 h 120"/>
                  <a:gd name="T16" fmla="*/ 3 w 103"/>
                  <a:gd name="T17" fmla="*/ 21 h 120"/>
                  <a:gd name="T18" fmla="*/ 12 w 103"/>
                  <a:gd name="T19"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20">
                    <a:moveTo>
                      <a:pt x="12" y="0"/>
                    </a:moveTo>
                    <a:cubicBezTo>
                      <a:pt x="4" y="18"/>
                      <a:pt x="11" y="32"/>
                      <a:pt x="21" y="45"/>
                    </a:cubicBezTo>
                    <a:cubicBezTo>
                      <a:pt x="36" y="64"/>
                      <a:pt x="53" y="80"/>
                      <a:pt x="78" y="83"/>
                    </a:cubicBezTo>
                    <a:cubicBezTo>
                      <a:pt x="80" y="83"/>
                      <a:pt x="83" y="85"/>
                      <a:pt x="83" y="87"/>
                    </a:cubicBezTo>
                    <a:cubicBezTo>
                      <a:pt x="85" y="100"/>
                      <a:pt x="93" y="110"/>
                      <a:pt x="103" y="120"/>
                    </a:cubicBezTo>
                    <a:cubicBezTo>
                      <a:pt x="100" y="118"/>
                      <a:pt x="96" y="117"/>
                      <a:pt x="94" y="115"/>
                    </a:cubicBezTo>
                    <a:cubicBezTo>
                      <a:pt x="89" y="110"/>
                      <a:pt x="82" y="105"/>
                      <a:pt x="80" y="98"/>
                    </a:cubicBezTo>
                    <a:cubicBezTo>
                      <a:pt x="78" y="87"/>
                      <a:pt x="70" y="86"/>
                      <a:pt x="62" y="83"/>
                    </a:cubicBezTo>
                    <a:cubicBezTo>
                      <a:pt x="34" y="71"/>
                      <a:pt x="12" y="52"/>
                      <a:pt x="3" y="21"/>
                    </a:cubicBezTo>
                    <a:cubicBezTo>
                      <a:pt x="0" y="12"/>
                      <a:pt x="4" y="5"/>
                      <a:pt x="12" y="0"/>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32" name="chenying0907 208">
                <a:extLst>
                  <a:ext uri="{FF2B5EF4-FFF2-40B4-BE49-F238E27FC236}">
                    <a16:creationId xmlns:a16="http://schemas.microsoft.com/office/drawing/2014/main" id="{AC226E55-0CBD-4BAE-BC7F-8E46F7811C84}"/>
                  </a:ext>
                </a:extLst>
              </p:cNvPr>
              <p:cNvSpPr>
                <a:spLocks noEditPoints="1"/>
              </p:cNvSpPr>
              <p:nvPr/>
            </p:nvSpPr>
            <p:spPr bwMode="auto">
              <a:xfrm>
                <a:off x="1978026" y="2706688"/>
                <a:ext cx="127000" cy="138113"/>
              </a:xfrm>
              <a:custGeom>
                <a:avLst/>
                <a:gdLst>
                  <a:gd name="T0" fmla="*/ 59 w 59"/>
                  <a:gd name="T1" fmla="*/ 20 h 64"/>
                  <a:gd name="T2" fmla="*/ 23 w 59"/>
                  <a:gd name="T3" fmla="*/ 63 h 64"/>
                  <a:gd name="T4" fmla="*/ 3 w 59"/>
                  <a:gd name="T5" fmla="*/ 47 h 64"/>
                  <a:gd name="T6" fmla="*/ 39 w 59"/>
                  <a:gd name="T7" fmla="*/ 1 h 64"/>
                  <a:gd name="T8" fmla="*/ 59 w 59"/>
                  <a:gd name="T9" fmla="*/ 20 h 64"/>
                  <a:gd name="T10" fmla="*/ 53 w 59"/>
                  <a:gd name="T11" fmla="*/ 22 h 64"/>
                  <a:gd name="T12" fmla="*/ 36 w 59"/>
                  <a:gd name="T13" fmla="*/ 8 h 64"/>
                  <a:gd name="T14" fmla="*/ 9 w 59"/>
                  <a:gd name="T15" fmla="*/ 46 h 64"/>
                  <a:gd name="T16" fmla="*/ 23 w 59"/>
                  <a:gd name="T17" fmla="*/ 57 h 64"/>
                  <a:gd name="T18" fmla="*/ 53 w 59"/>
                  <a:gd name="T19" fmla="*/ 2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64">
                    <a:moveTo>
                      <a:pt x="59" y="20"/>
                    </a:moveTo>
                    <a:cubicBezTo>
                      <a:pt x="59" y="39"/>
                      <a:pt x="41" y="60"/>
                      <a:pt x="23" y="63"/>
                    </a:cubicBezTo>
                    <a:cubicBezTo>
                      <a:pt x="13" y="64"/>
                      <a:pt x="4" y="57"/>
                      <a:pt x="3" y="47"/>
                    </a:cubicBezTo>
                    <a:cubicBezTo>
                      <a:pt x="0" y="28"/>
                      <a:pt x="20" y="3"/>
                      <a:pt x="39" y="1"/>
                    </a:cubicBezTo>
                    <a:cubicBezTo>
                      <a:pt x="51" y="0"/>
                      <a:pt x="59" y="8"/>
                      <a:pt x="59" y="20"/>
                    </a:cubicBezTo>
                    <a:close/>
                    <a:moveTo>
                      <a:pt x="53" y="22"/>
                    </a:moveTo>
                    <a:cubicBezTo>
                      <a:pt x="53" y="10"/>
                      <a:pt x="47" y="5"/>
                      <a:pt x="36" y="8"/>
                    </a:cubicBezTo>
                    <a:cubicBezTo>
                      <a:pt x="22" y="11"/>
                      <a:pt x="7" y="31"/>
                      <a:pt x="9" y="46"/>
                    </a:cubicBezTo>
                    <a:cubicBezTo>
                      <a:pt x="10" y="53"/>
                      <a:pt x="16" y="58"/>
                      <a:pt x="23" y="57"/>
                    </a:cubicBezTo>
                    <a:cubicBezTo>
                      <a:pt x="37" y="54"/>
                      <a:pt x="53" y="36"/>
                      <a:pt x="53" y="22"/>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grpSp>
      </p:grpSp>
      <p:sp>
        <p:nvSpPr>
          <p:cNvPr id="131" name="îŝḷîḓé-Freeform: Shape 14">
            <a:extLst>
              <a:ext uri="{FF2B5EF4-FFF2-40B4-BE49-F238E27FC236}">
                <a16:creationId xmlns:a16="http://schemas.microsoft.com/office/drawing/2014/main" id="{639C921B-C32C-4262-A1F7-03FB5A34B0B4}"/>
              </a:ext>
            </a:extLst>
          </p:cNvPr>
          <p:cNvSpPr>
            <a:spLocks/>
          </p:cNvSpPr>
          <p:nvPr/>
        </p:nvSpPr>
        <p:spPr bwMode="auto">
          <a:xfrm>
            <a:off x="2410414" y="1465295"/>
            <a:ext cx="972000" cy="972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2" y="1058"/>
                  <a:pt x="2881" y="3176"/>
                </a:cubicBezTo>
                <a:cubicBezTo>
                  <a:pt x="-961" y="7412"/>
                  <a:pt x="-961" y="14279"/>
                  <a:pt x="2881" y="18515"/>
                </a:cubicBezTo>
                <a:cubicBezTo>
                  <a:pt x="4148" y="19912"/>
                  <a:pt x="5679" y="20838"/>
                  <a:pt x="7295" y="21313"/>
                </a:cubicBezTo>
                <a:cubicBezTo>
                  <a:pt x="7306" y="21185"/>
                  <a:pt x="7325" y="21050"/>
                  <a:pt x="7334" y="20924"/>
                </a:cubicBezTo>
                <a:cubicBezTo>
                  <a:pt x="7433" y="19560"/>
                  <a:pt x="6825" y="18431"/>
                  <a:pt x="6445" y="17197"/>
                </a:cubicBezTo>
                <a:cubicBezTo>
                  <a:pt x="5874" y="15777"/>
                  <a:pt x="5675" y="14138"/>
                  <a:pt x="5687" y="12597"/>
                </a:cubicBezTo>
                <a:cubicBezTo>
                  <a:pt x="5692" y="11883"/>
                  <a:pt x="5275" y="11146"/>
                  <a:pt x="5102" y="10474"/>
                </a:cubicBezTo>
                <a:cubicBezTo>
                  <a:pt x="4891" y="10084"/>
                  <a:pt x="4845" y="9244"/>
                  <a:pt x="4785" y="8802"/>
                </a:cubicBezTo>
                <a:cubicBezTo>
                  <a:pt x="4670" y="7958"/>
                  <a:pt x="5327" y="7746"/>
                  <a:pt x="5684" y="8426"/>
                </a:cubicBezTo>
                <a:cubicBezTo>
                  <a:pt x="6037" y="9100"/>
                  <a:pt x="6096" y="9902"/>
                  <a:pt x="6409" y="10595"/>
                </a:cubicBezTo>
                <a:cubicBezTo>
                  <a:pt x="6559" y="10926"/>
                  <a:pt x="6656" y="11804"/>
                  <a:pt x="7058" y="11709"/>
                </a:cubicBezTo>
                <a:cubicBezTo>
                  <a:pt x="7366" y="11676"/>
                  <a:pt x="7023" y="10959"/>
                  <a:pt x="7014" y="10764"/>
                </a:cubicBezTo>
                <a:cubicBezTo>
                  <a:pt x="6994" y="10326"/>
                  <a:pt x="6870" y="9942"/>
                  <a:pt x="6890" y="9489"/>
                </a:cubicBezTo>
                <a:cubicBezTo>
                  <a:pt x="6902" y="9215"/>
                  <a:pt x="6900" y="8945"/>
                  <a:pt x="6864" y="8673"/>
                </a:cubicBezTo>
                <a:cubicBezTo>
                  <a:pt x="6676" y="8156"/>
                  <a:pt x="6772" y="7446"/>
                  <a:pt x="6700" y="6897"/>
                </a:cubicBezTo>
                <a:cubicBezTo>
                  <a:pt x="6653" y="6538"/>
                  <a:pt x="6630" y="6138"/>
                  <a:pt x="6757" y="5794"/>
                </a:cubicBezTo>
                <a:cubicBezTo>
                  <a:pt x="6870" y="5490"/>
                  <a:pt x="7223" y="5183"/>
                  <a:pt x="7539" y="5321"/>
                </a:cubicBezTo>
                <a:cubicBezTo>
                  <a:pt x="8013" y="5529"/>
                  <a:pt x="7872" y="6038"/>
                  <a:pt x="7885" y="6470"/>
                </a:cubicBezTo>
                <a:cubicBezTo>
                  <a:pt x="7898" y="6905"/>
                  <a:pt x="7949" y="7242"/>
                  <a:pt x="8022" y="7662"/>
                </a:cubicBezTo>
                <a:cubicBezTo>
                  <a:pt x="8083" y="8010"/>
                  <a:pt x="8257" y="8637"/>
                  <a:pt x="8194" y="8988"/>
                </a:cubicBezTo>
                <a:cubicBezTo>
                  <a:pt x="8243" y="9288"/>
                  <a:pt x="8365" y="11410"/>
                  <a:pt x="8773" y="10830"/>
                </a:cubicBezTo>
                <a:cubicBezTo>
                  <a:pt x="8897" y="10144"/>
                  <a:pt x="8726" y="8719"/>
                  <a:pt x="8695" y="7590"/>
                </a:cubicBezTo>
                <a:cubicBezTo>
                  <a:pt x="8671" y="6723"/>
                  <a:pt x="8388" y="5506"/>
                  <a:pt x="8914" y="4771"/>
                </a:cubicBezTo>
                <a:cubicBezTo>
                  <a:pt x="9231" y="4327"/>
                  <a:pt x="9761" y="4710"/>
                  <a:pt x="9880" y="5127"/>
                </a:cubicBezTo>
                <a:cubicBezTo>
                  <a:pt x="9987" y="5503"/>
                  <a:pt x="9933" y="5938"/>
                  <a:pt x="9927" y="6327"/>
                </a:cubicBezTo>
                <a:cubicBezTo>
                  <a:pt x="9911" y="7281"/>
                  <a:pt x="10254" y="8239"/>
                  <a:pt x="10117" y="9188"/>
                </a:cubicBezTo>
                <a:cubicBezTo>
                  <a:pt x="10072" y="9496"/>
                  <a:pt x="10223" y="11643"/>
                  <a:pt x="10821" y="10735"/>
                </a:cubicBezTo>
                <a:cubicBezTo>
                  <a:pt x="11048" y="10390"/>
                  <a:pt x="11044" y="9818"/>
                  <a:pt x="11177" y="9417"/>
                </a:cubicBezTo>
                <a:cubicBezTo>
                  <a:pt x="11348" y="8899"/>
                  <a:pt x="11477" y="8376"/>
                  <a:pt x="11686" y="7874"/>
                </a:cubicBezTo>
                <a:cubicBezTo>
                  <a:pt x="11930" y="7285"/>
                  <a:pt x="12234" y="5353"/>
                  <a:pt x="13177" y="5757"/>
                </a:cubicBezTo>
                <a:cubicBezTo>
                  <a:pt x="13823" y="6033"/>
                  <a:pt x="13102" y="7797"/>
                  <a:pt x="13011" y="8292"/>
                </a:cubicBezTo>
                <a:cubicBezTo>
                  <a:pt x="12788" y="9497"/>
                  <a:pt x="12376" y="10680"/>
                  <a:pt x="12182" y="11884"/>
                </a:cubicBezTo>
                <a:cubicBezTo>
                  <a:pt x="12110" y="12329"/>
                  <a:pt x="12410" y="12760"/>
                  <a:pt x="12257" y="13210"/>
                </a:cubicBezTo>
                <a:cubicBezTo>
                  <a:pt x="12171" y="13463"/>
                  <a:pt x="12396" y="14159"/>
                  <a:pt x="12645" y="14273"/>
                </a:cubicBezTo>
                <a:cubicBezTo>
                  <a:pt x="13755" y="14781"/>
                  <a:pt x="14069" y="13871"/>
                  <a:pt x="14957" y="13382"/>
                </a:cubicBezTo>
                <a:cubicBezTo>
                  <a:pt x="15330" y="13176"/>
                  <a:pt x="16717" y="12212"/>
                  <a:pt x="16911" y="13173"/>
                </a:cubicBezTo>
                <a:cubicBezTo>
                  <a:pt x="17046" y="13840"/>
                  <a:pt x="16325" y="14235"/>
                  <a:pt x="15918" y="14562"/>
                </a:cubicBezTo>
                <a:cubicBezTo>
                  <a:pt x="15429" y="14955"/>
                  <a:pt x="15007" y="15315"/>
                  <a:pt x="14658" y="15854"/>
                </a:cubicBezTo>
                <a:cubicBezTo>
                  <a:pt x="13893" y="17034"/>
                  <a:pt x="12512" y="18156"/>
                  <a:pt x="11317" y="18987"/>
                </a:cubicBezTo>
                <a:cubicBezTo>
                  <a:pt x="10833" y="19324"/>
                  <a:pt x="11018" y="20913"/>
                  <a:pt x="11047" y="21599"/>
                </a:cubicBezTo>
                <a:cubicBezTo>
                  <a:pt x="13148" y="21314"/>
                  <a:pt x="15184" y="20293"/>
                  <a:pt x="16796" y="18515"/>
                </a:cubicBezTo>
                <a:cubicBezTo>
                  <a:pt x="20639" y="14279"/>
                  <a:pt x="20638" y="7412"/>
                  <a:pt x="16796" y="3176"/>
                </a:cubicBezTo>
                <a:cubicBezTo>
                  <a:pt x="14875" y="1058"/>
                  <a:pt x="12356" y="0"/>
                  <a:pt x="9839" y="0"/>
                </a:cubicBezTo>
                <a:close/>
              </a:path>
            </a:pathLst>
          </a:custGeom>
          <a:solidFill>
            <a:srgbClr val="456975"/>
          </a:solidFill>
          <a:ln>
            <a:noFill/>
          </a:ln>
          <a:effectLst/>
        </p:spPr>
        <p:txBody>
          <a:bodyPr anchor="ctr"/>
          <a:lstStyle/>
          <a:p>
            <a:pPr algn="ctr"/>
            <a:endParaRPr dirty="0"/>
          </a:p>
        </p:txBody>
      </p:sp>
    </p:spTree>
    <p:extLst>
      <p:ext uri="{BB962C8B-B14F-4D97-AF65-F5344CB8AC3E}">
        <p14:creationId xmlns:p14="http://schemas.microsoft.com/office/powerpoint/2010/main" val="330721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1"/>
                                        </p:tgtEl>
                                        <p:attrNameLst>
                                          <p:attrName>style.visibility</p:attrName>
                                        </p:attrNameLst>
                                      </p:cBhvr>
                                      <p:to>
                                        <p:strVal val="visible"/>
                                      </p:to>
                                    </p:set>
                                    <p:anim calcmode="lin" valueType="num">
                                      <p:cBhvr>
                                        <p:cTn id="7" dur="500" fill="hold"/>
                                        <p:tgtEl>
                                          <p:spTgt spid="131"/>
                                        </p:tgtEl>
                                        <p:attrNameLst>
                                          <p:attrName>ppt_w</p:attrName>
                                        </p:attrNameLst>
                                      </p:cBhvr>
                                      <p:tavLst>
                                        <p:tav tm="0">
                                          <p:val>
                                            <p:fltVal val="0"/>
                                          </p:val>
                                        </p:tav>
                                        <p:tav tm="100000">
                                          <p:val>
                                            <p:strVal val="#ppt_w"/>
                                          </p:val>
                                        </p:tav>
                                      </p:tavLst>
                                    </p:anim>
                                    <p:anim calcmode="lin" valueType="num">
                                      <p:cBhvr>
                                        <p:cTn id="8" dur="500" fill="hold"/>
                                        <p:tgtEl>
                                          <p:spTgt spid="131"/>
                                        </p:tgtEl>
                                        <p:attrNameLst>
                                          <p:attrName>ppt_h</p:attrName>
                                        </p:attrNameLst>
                                      </p:cBhvr>
                                      <p:tavLst>
                                        <p:tav tm="0">
                                          <p:val>
                                            <p:fltVal val="0"/>
                                          </p:val>
                                        </p:tav>
                                        <p:tav tm="100000">
                                          <p:val>
                                            <p:strVal val="#ppt_h"/>
                                          </p:val>
                                        </p:tav>
                                      </p:tavLst>
                                    </p:anim>
                                    <p:animEffect transition="in" filter="fade">
                                      <p:cBhvr>
                                        <p:cTn id="9"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txBox="1">
            <a:spLocks/>
          </p:cNvSpPr>
          <p:nvPr/>
        </p:nvSpPr>
        <p:spPr>
          <a:xfrm>
            <a:off x="5627972" y="1955228"/>
            <a:ext cx="4746625" cy="2264446"/>
          </a:xfrm>
          <a:prstGeom prst="rect">
            <a:avLst/>
          </a:prstGeom>
        </p:spPr>
        <p:txBody>
          <a:bodyPr lIns="64226" tIns="32112" rIns="64226" bIns="32112">
            <a:noAutofit/>
          </a:bodyPr>
          <a:lstStyle>
            <a:lvl1pPr marL="0" marR="0" indent="0" algn="l" defTabSz="584200" rtl="0" latinLnBrk="0">
              <a:lnSpc>
                <a:spcPct val="80000"/>
              </a:lnSpc>
              <a:spcBef>
                <a:spcPts val="2500"/>
              </a:spcBef>
              <a:spcAft>
                <a:spcPts val="0"/>
              </a:spcAft>
              <a:buClrTx/>
              <a:buSzTx/>
              <a:buFontTx/>
              <a:buNone/>
              <a:tabLst/>
              <a:defRPr sz="6000" b="0" i="0" u="none" strike="noStrike" cap="all" spc="0" baseline="0">
                <a:ln>
                  <a:noFill/>
                </a:ln>
                <a:solidFill>
                  <a:schemeClr val="accent1"/>
                </a:solidFill>
                <a:uFillTx/>
                <a:latin typeface="+mn-lt"/>
                <a:ea typeface="+mn-ea"/>
                <a:cs typeface="+mn-cs"/>
                <a:sym typeface="DIN Condensed"/>
              </a:defRPr>
            </a:lvl1pPr>
            <a:lvl2pPr marL="0" marR="0" indent="228600" algn="l" defTabSz="584200" rtl="0" latinLnBrk="0">
              <a:lnSpc>
                <a:spcPct val="80000"/>
              </a:lnSpc>
              <a:spcBef>
                <a:spcPts val="2500"/>
              </a:spcBef>
              <a:spcAft>
                <a:spcPts val="0"/>
              </a:spcAft>
              <a:buClrTx/>
              <a:buSzTx/>
              <a:buFontTx/>
              <a:buNone/>
              <a:tabLst/>
              <a:defRPr sz="6000" b="0" i="0" u="none" strike="noStrike" cap="all" spc="0" baseline="0">
                <a:ln>
                  <a:noFill/>
                </a:ln>
                <a:solidFill>
                  <a:schemeClr val="accent1"/>
                </a:solidFill>
                <a:uFillTx/>
                <a:latin typeface="+mn-lt"/>
                <a:ea typeface="+mn-ea"/>
                <a:cs typeface="+mn-cs"/>
                <a:sym typeface="DIN Condensed"/>
              </a:defRPr>
            </a:lvl2pPr>
            <a:lvl3pPr marL="0" marR="0" indent="457200" algn="l" defTabSz="584200" rtl="0" latinLnBrk="0">
              <a:lnSpc>
                <a:spcPct val="80000"/>
              </a:lnSpc>
              <a:spcBef>
                <a:spcPts val="2500"/>
              </a:spcBef>
              <a:spcAft>
                <a:spcPts val="0"/>
              </a:spcAft>
              <a:buClrTx/>
              <a:buSzTx/>
              <a:buFontTx/>
              <a:buNone/>
              <a:tabLst/>
              <a:defRPr sz="6000" b="0" i="0" u="none" strike="noStrike" cap="all" spc="0" baseline="0">
                <a:ln>
                  <a:noFill/>
                </a:ln>
                <a:solidFill>
                  <a:schemeClr val="accent1"/>
                </a:solidFill>
                <a:uFillTx/>
                <a:latin typeface="+mn-lt"/>
                <a:ea typeface="+mn-ea"/>
                <a:cs typeface="+mn-cs"/>
                <a:sym typeface="DIN Condensed"/>
              </a:defRPr>
            </a:lvl3pPr>
            <a:lvl4pPr marL="0" marR="0" indent="685800" algn="l" defTabSz="584200" rtl="0" latinLnBrk="0">
              <a:lnSpc>
                <a:spcPct val="80000"/>
              </a:lnSpc>
              <a:spcBef>
                <a:spcPts val="2500"/>
              </a:spcBef>
              <a:spcAft>
                <a:spcPts val="0"/>
              </a:spcAft>
              <a:buClrTx/>
              <a:buSzTx/>
              <a:buFontTx/>
              <a:buNone/>
              <a:tabLst/>
              <a:defRPr sz="6000" b="0" i="0" u="none" strike="noStrike" cap="all" spc="0" baseline="0">
                <a:ln>
                  <a:noFill/>
                </a:ln>
                <a:solidFill>
                  <a:schemeClr val="accent1"/>
                </a:solidFill>
                <a:uFillTx/>
                <a:latin typeface="+mn-lt"/>
                <a:ea typeface="+mn-ea"/>
                <a:cs typeface="+mn-cs"/>
                <a:sym typeface="DIN Condensed"/>
              </a:defRPr>
            </a:lvl4pPr>
            <a:lvl5pPr marL="0" marR="0" indent="914400" algn="l" defTabSz="584200" rtl="0" latinLnBrk="0">
              <a:lnSpc>
                <a:spcPct val="80000"/>
              </a:lnSpc>
              <a:spcBef>
                <a:spcPts val="2500"/>
              </a:spcBef>
              <a:spcAft>
                <a:spcPts val="0"/>
              </a:spcAft>
              <a:buClrTx/>
              <a:buSzTx/>
              <a:buFontTx/>
              <a:buNone/>
              <a:tabLst/>
              <a:defRPr sz="6000" b="0" i="0" u="none" strike="noStrike" cap="all" spc="0" baseline="0">
                <a:ln>
                  <a:noFill/>
                </a:ln>
                <a:solidFill>
                  <a:schemeClr val="accent1"/>
                </a:solidFill>
                <a:uFillTx/>
                <a:latin typeface="+mn-lt"/>
                <a:ea typeface="+mn-ea"/>
                <a:cs typeface="+mn-cs"/>
                <a:sym typeface="DIN Condensed"/>
              </a:defRPr>
            </a:lvl5pPr>
            <a:lvl6pPr marL="0" marR="0" indent="1143000" algn="l" defTabSz="584200" rtl="0" latinLnBrk="0">
              <a:lnSpc>
                <a:spcPct val="80000"/>
              </a:lnSpc>
              <a:spcBef>
                <a:spcPts val="2500"/>
              </a:spcBef>
              <a:spcAft>
                <a:spcPts val="0"/>
              </a:spcAft>
              <a:buClrTx/>
              <a:buSzTx/>
              <a:buFontTx/>
              <a:buNone/>
              <a:tabLst/>
              <a:defRPr sz="6000" b="0" i="0" u="none" strike="noStrike" cap="all" spc="0" baseline="0">
                <a:ln>
                  <a:noFill/>
                </a:ln>
                <a:solidFill>
                  <a:schemeClr val="accent1"/>
                </a:solidFill>
                <a:uFillTx/>
                <a:latin typeface="+mn-lt"/>
                <a:ea typeface="+mn-ea"/>
                <a:cs typeface="+mn-cs"/>
                <a:sym typeface="DIN Condensed"/>
              </a:defRPr>
            </a:lvl6pPr>
            <a:lvl7pPr marL="0" marR="0" indent="1371600" algn="l" defTabSz="584200" rtl="0" latinLnBrk="0">
              <a:lnSpc>
                <a:spcPct val="80000"/>
              </a:lnSpc>
              <a:spcBef>
                <a:spcPts val="2500"/>
              </a:spcBef>
              <a:spcAft>
                <a:spcPts val="0"/>
              </a:spcAft>
              <a:buClrTx/>
              <a:buSzTx/>
              <a:buFontTx/>
              <a:buNone/>
              <a:tabLst/>
              <a:defRPr sz="6000" b="0" i="0" u="none" strike="noStrike" cap="all" spc="0" baseline="0">
                <a:ln>
                  <a:noFill/>
                </a:ln>
                <a:solidFill>
                  <a:schemeClr val="accent1"/>
                </a:solidFill>
                <a:uFillTx/>
                <a:latin typeface="+mn-lt"/>
                <a:ea typeface="+mn-ea"/>
                <a:cs typeface="+mn-cs"/>
                <a:sym typeface="DIN Condensed"/>
              </a:defRPr>
            </a:lvl7pPr>
            <a:lvl8pPr marL="0" marR="0" indent="1600200" algn="l" defTabSz="584200" rtl="0" latinLnBrk="0">
              <a:lnSpc>
                <a:spcPct val="80000"/>
              </a:lnSpc>
              <a:spcBef>
                <a:spcPts val="2500"/>
              </a:spcBef>
              <a:spcAft>
                <a:spcPts val="0"/>
              </a:spcAft>
              <a:buClrTx/>
              <a:buSzTx/>
              <a:buFontTx/>
              <a:buNone/>
              <a:tabLst/>
              <a:defRPr sz="6000" b="0" i="0" u="none" strike="noStrike" cap="all" spc="0" baseline="0">
                <a:ln>
                  <a:noFill/>
                </a:ln>
                <a:solidFill>
                  <a:schemeClr val="accent1"/>
                </a:solidFill>
                <a:uFillTx/>
                <a:latin typeface="+mn-lt"/>
                <a:ea typeface="+mn-ea"/>
                <a:cs typeface="+mn-cs"/>
                <a:sym typeface="DIN Condensed"/>
              </a:defRPr>
            </a:lvl8pPr>
            <a:lvl9pPr marL="0" marR="0" indent="1828800" algn="l" defTabSz="584200" rtl="0" latinLnBrk="0">
              <a:lnSpc>
                <a:spcPct val="80000"/>
              </a:lnSpc>
              <a:spcBef>
                <a:spcPts val="2500"/>
              </a:spcBef>
              <a:spcAft>
                <a:spcPts val="0"/>
              </a:spcAft>
              <a:buClrTx/>
              <a:buSzTx/>
              <a:buFontTx/>
              <a:buNone/>
              <a:tabLst/>
              <a:defRPr sz="6000" b="0" i="0" u="none" strike="noStrike" cap="all" spc="0" baseline="0">
                <a:ln>
                  <a:noFill/>
                </a:ln>
                <a:solidFill>
                  <a:schemeClr val="accent1"/>
                </a:solidFill>
                <a:uFillTx/>
                <a:latin typeface="+mn-lt"/>
                <a:ea typeface="+mn-ea"/>
                <a:cs typeface="+mn-cs"/>
                <a:sym typeface="DIN Condensed"/>
              </a:defRPr>
            </a:lvl9pPr>
          </a:lstStyle>
          <a:p>
            <a:r>
              <a:rPr lang="en-US" sz="4200" b="1" dirty="0">
                <a:solidFill>
                  <a:schemeClr val="bg1">
                    <a:lumMod val="95000"/>
                  </a:schemeClr>
                </a:solidFill>
                <a:latin typeface="Arial Narrow" panose="020B0606020202030204" pitchFamily="34" charset="0"/>
              </a:rPr>
              <a:t>Accumulated Global sales</a:t>
            </a:r>
            <a:br>
              <a:rPr lang="en-US" sz="4200" b="1" dirty="0">
                <a:solidFill>
                  <a:schemeClr val="bg1">
                    <a:lumMod val="95000"/>
                  </a:schemeClr>
                </a:solidFill>
                <a:latin typeface="Arial Narrow" panose="020B0606020202030204" pitchFamily="34" charset="0"/>
              </a:rPr>
            </a:br>
            <a:r>
              <a:rPr lang="en-US" sz="4200" b="1" dirty="0">
                <a:solidFill>
                  <a:srgbClr val="FF8000"/>
                </a:solidFill>
                <a:latin typeface="Arial Narrow" panose="020B0606020202030204" pitchFamily="34" charset="0"/>
              </a:rPr>
              <a:t>US$ 600 Million </a:t>
            </a:r>
            <a:r>
              <a:rPr lang="en-US" sz="4200" b="1" dirty="0">
                <a:solidFill>
                  <a:schemeClr val="bg1">
                    <a:lumMod val="95000"/>
                  </a:schemeClr>
                </a:solidFill>
                <a:latin typeface="Arial Narrow" panose="020B0606020202030204" pitchFamily="34" charset="0"/>
              </a:rPr>
              <a:t>since 2015</a:t>
            </a:r>
          </a:p>
        </p:txBody>
      </p:sp>
      <p:pic>
        <p:nvPicPr>
          <p:cNvPr id="9" name="Picture 13"/>
          <p:cNvPicPr>
            <a:picLocks noChangeAspect="1"/>
          </p:cNvPicPr>
          <p:nvPr/>
        </p:nvPicPr>
        <p:blipFill rotWithShape="1">
          <a:blip r:embed="rId2"/>
          <a:srcRect r="-912"/>
          <a:stretch/>
        </p:blipFill>
        <p:spPr>
          <a:xfrm>
            <a:off x="2359589" y="1581614"/>
            <a:ext cx="2865480" cy="2833429"/>
          </a:xfrm>
          <a:prstGeom prst="rect">
            <a:avLst/>
          </a:prstGeom>
          <a:effectLst>
            <a:reflection blurRad="6350" stA="50000" endA="275" endPos="40000" dist="101600" dir="5400000" sy="-100000" algn="bl" rotWithShape="0"/>
          </a:effectLst>
        </p:spPr>
      </p:pic>
      <p:sp>
        <p:nvSpPr>
          <p:cNvPr id="13" name="文字方塊 12"/>
          <p:cNvSpPr txBox="1"/>
          <p:nvPr/>
        </p:nvSpPr>
        <p:spPr>
          <a:xfrm>
            <a:off x="5695704" y="4217925"/>
            <a:ext cx="4422601" cy="3028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677" tIns="35677" rIns="35677" bIns="35677" numCol="1" spcCol="38058" rtlCol="0" anchor="ctr">
            <a:spAutoFit/>
          </a:bodyPr>
          <a:lstStyle/>
          <a:p>
            <a:r>
              <a:rPr lang="en-US" altLang="zh-TW" sz="1500" cap="all" dirty="0">
                <a:solidFill>
                  <a:schemeClr val="bg1">
                    <a:lumMod val="95000"/>
                  </a:schemeClr>
                </a:solidFill>
                <a:latin typeface="Bookman Old Style" pitchFamily="18" charset="0"/>
                <a:cs typeface="Arial" pitchFamily="34" charset="0"/>
              </a:rPr>
              <a:t>Pharmaceutical Grade Ferric Citrate</a:t>
            </a:r>
            <a:endParaRPr lang="zh-TW" altLang="en-US" sz="1500" cap="all" dirty="0">
              <a:solidFill>
                <a:schemeClr val="bg1">
                  <a:lumMod val="95000"/>
                </a:schemeClr>
              </a:solidFill>
              <a:latin typeface="Bookman Old Style" pitchFamily="18" charset="0"/>
              <a:cs typeface="Arial" pitchFamily="34" charset="0"/>
            </a:endParaRPr>
          </a:p>
        </p:txBody>
      </p:sp>
      <p:sp>
        <p:nvSpPr>
          <p:cNvPr id="2" name="投影片編號版面配置區 1"/>
          <p:cNvSpPr>
            <a:spLocks noGrp="1"/>
          </p:cNvSpPr>
          <p:nvPr>
            <p:ph type="sldNum" sz="quarter" idx="4294967295"/>
          </p:nvPr>
        </p:nvSpPr>
        <p:spPr>
          <a:xfrm>
            <a:off x="8610600" y="6356350"/>
            <a:ext cx="2743200" cy="365125"/>
          </a:xfrm>
          <a:prstGeom prst="rect">
            <a:avLst/>
          </a:prstGeom>
        </p:spPr>
        <p:txBody>
          <a:bodyPr/>
          <a:lstStyle/>
          <a:p>
            <a:fld id="{86CB4B4D-7CA3-9044-876B-883B54F8677D}" type="slidenum">
              <a:rPr lang="en-US" altLang="zh-TW" smtClean="0"/>
              <a:t>27</a:t>
            </a:fld>
            <a:endParaRPr lang="zh-TW" altLang="en-US" dirty="0"/>
          </a:p>
        </p:txBody>
      </p:sp>
      <p:cxnSp>
        <p:nvCxnSpPr>
          <p:cNvPr id="4" name="直線接點 3"/>
          <p:cNvCxnSpPr/>
          <p:nvPr/>
        </p:nvCxnSpPr>
        <p:spPr>
          <a:xfrm>
            <a:off x="5695703" y="4124325"/>
            <a:ext cx="43531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箭號: 弧形上彎 2">
            <a:extLst>
              <a:ext uri="{FF2B5EF4-FFF2-40B4-BE49-F238E27FC236}">
                <a16:creationId xmlns:a16="http://schemas.microsoft.com/office/drawing/2014/main" id="{262575B8-7D13-49E9-93FD-82F7414CAFF0}"/>
              </a:ext>
            </a:extLst>
          </p:cNvPr>
          <p:cNvSpPr/>
          <p:nvPr/>
        </p:nvSpPr>
        <p:spPr>
          <a:xfrm rot="19273300">
            <a:off x="9503737" y="2631913"/>
            <a:ext cx="2094055" cy="815727"/>
          </a:xfrm>
          <a:prstGeom prst="curvedUpArrow">
            <a:avLst>
              <a:gd name="adj1" fmla="val 25000"/>
              <a:gd name="adj2" fmla="val 50000"/>
              <a:gd name="adj3" fmla="val 284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0" name="文字版面配置區 4">
            <a:extLst>
              <a:ext uri="{FF2B5EF4-FFF2-40B4-BE49-F238E27FC236}">
                <a16:creationId xmlns:a16="http://schemas.microsoft.com/office/drawing/2014/main" id="{1AD46E56-AA34-4EB4-BE4B-84D46A170265}"/>
              </a:ext>
            </a:extLst>
          </p:cNvPr>
          <p:cNvSpPr txBox="1">
            <a:spLocks/>
          </p:cNvSpPr>
          <p:nvPr/>
        </p:nvSpPr>
        <p:spPr>
          <a:xfrm>
            <a:off x="838200" y="5823129"/>
            <a:ext cx="10515600" cy="6869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TW" sz="3200" b="1" dirty="0">
                <a:latin typeface="Microsoft YaHei UI" panose="020B0503020204020204" pitchFamily="34" charset="-122"/>
                <a:ea typeface="Microsoft YaHei UI" panose="020B0503020204020204" pitchFamily="34" charset="-122"/>
              </a:rPr>
              <a:t>Innovative Medication</a:t>
            </a:r>
          </a:p>
        </p:txBody>
      </p:sp>
    </p:spTree>
    <p:extLst>
      <p:ext uri="{BB962C8B-B14F-4D97-AF65-F5344CB8AC3E}">
        <p14:creationId xmlns:p14="http://schemas.microsoft.com/office/powerpoint/2010/main" val="1783567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7211" b="4234"/>
          <a:stretch/>
        </p:blipFill>
        <p:spPr bwMode="auto">
          <a:xfrm>
            <a:off x="1305296" y="1073791"/>
            <a:ext cx="9581407" cy="5264058"/>
          </a:xfrm>
          <a:prstGeom prst="rect">
            <a:avLst/>
          </a:prstGeom>
          <a:noFill/>
          <a:ln>
            <a:noFill/>
          </a:ln>
          <a:scene3d>
            <a:camera prst="orthographicFront"/>
            <a:lightRig rig="threePt" dir="t"/>
          </a:scene3d>
          <a:sp3d>
            <a:bevelT w="0" h="12700"/>
            <a:bevelB w="1905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標題 1"/>
          <p:cNvSpPr>
            <a:spLocks noGrp="1"/>
          </p:cNvSpPr>
          <p:nvPr>
            <p:ph type="title"/>
          </p:nvPr>
        </p:nvSpPr>
        <p:spPr>
          <a:xfrm>
            <a:off x="1191007" y="290635"/>
            <a:ext cx="10515600" cy="1325563"/>
          </a:xfrm>
        </p:spPr>
        <p:txBody>
          <a:bodyPr>
            <a:normAutofit/>
          </a:bodyPr>
          <a:lstStyle/>
          <a:p>
            <a:r>
              <a:rPr lang="en-US" altLang="zh-TW" sz="4000" b="1" dirty="0">
                <a:solidFill>
                  <a:schemeClr val="accent5">
                    <a:lumMod val="75000"/>
                  </a:schemeClr>
                </a:solidFill>
                <a:latin typeface="Microsoft YaHei UI" panose="020B0503020204020204" pitchFamily="34" charset="-122"/>
                <a:ea typeface="Microsoft YaHei UI" panose="020B0503020204020204" pitchFamily="34" charset="-122"/>
              </a:rPr>
              <a:t>Innovative Medication</a:t>
            </a:r>
            <a:br>
              <a:rPr lang="zh-TW" altLang="en-US" sz="2800" b="1" dirty="0">
                <a:latin typeface="Microsoft YaHei UI" panose="020B0503020204020204" pitchFamily="34" charset="-122"/>
                <a:ea typeface="Microsoft YaHei UI" panose="020B0503020204020204" pitchFamily="34" charset="-122"/>
              </a:rPr>
            </a:br>
            <a:br>
              <a:rPr lang="en-US" altLang="zh-TW" sz="1400" b="1" dirty="0">
                <a:latin typeface="Microsoft YaHei UI" panose="020B0503020204020204" pitchFamily="34" charset="-122"/>
                <a:ea typeface="Microsoft YaHei UI" panose="020B0503020204020204" pitchFamily="34" charset="-122"/>
              </a:rPr>
            </a:br>
            <a:r>
              <a:rPr lang="en-US" altLang="zh-TW" sz="2800" b="1" dirty="0">
                <a:latin typeface="Microsoft YaHei UI" panose="020B0503020204020204" pitchFamily="34" charset="-122"/>
                <a:ea typeface="Microsoft YaHei UI" panose="020B0503020204020204" pitchFamily="34" charset="-122"/>
              </a:rPr>
              <a:t>(A)</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Channel Development Strategy:</a:t>
            </a:r>
            <a:endParaRPr lang="zh-TW" altLang="en-US" sz="2400" b="1" dirty="0">
              <a:latin typeface="Microsoft YaHei UI" panose="020B0503020204020204" pitchFamily="34" charset="-122"/>
              <a:ea typeface="Microsoft YaHei UI" panose="020B0503020204020204" pitchFamily="34" charset="-122"/>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6905" y="2341807"/>
            <a:ext cx="896517" cy="650500"/>
          </a:xfrm>
          <a:prstGeom prst="rect">
            <a:avLst/>
          </a:prstGeom>
        </p:spPr>
      </p:pic>
      <p:sp>
        <p:nvSpPr>
          <p:cNvPr id="6" name="圓角矩形 5"/>
          <p:cNvSpPr/>
          <p:nvPr/>
        </p:nvSpPr>
        <p:spPr>
          <a:xfrm>
            <a:off x="3346067" y="2651587"/>
            <a:ext cx="1184857" cy="75800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b="1" dirty="0">
                <a:latin typeface="王漢宗細圓體繁" panose="02020300000000000000" pitchFamily="18" charset="-120"/>
                <a:ea typeface="王漢宗細圓體繁" panose="02020300000000000000" pitchFamily="18" charset="-120"/>
              </a:rPr>
              <a:t>威高寶齡</a:t>
            </a:r>
          </a:p>
        </p:txBody>
      </p:sp>
      <p:sp>
        <p:nvSpPr>
          <p:cNvPr id="7" name="圓角矩形 6"/>
          <p:cNvSpPr/>
          <p:nvPr/>
        </p:nvSpPr>
        <p:spPr>
          <a:xfrm>
            <a:off x="2902755" y="3913813"/>
            <a:ext cx="1628169" cy="852030"/>
          </a:xfrm>
          <a:prstGeom prst="roundRect">
            <a:avLst/>
          </a:prstGeom>
          <a:solidFill>
            <a:schemeClr val="bg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TW" b="1" dirty="0">
                <a:solidFill>
                  <a:schemeClr val="tx1"/>
                </a:solidFill>
                <a:latin typeface="王漢宗細圓體繁" panose="02020300000000000000" pitchFamily="18" charset="-120"/>
                <a:ea typeface="王漢宗細圓體繁" panose="02020300000000000000" pitchFamily="18" charset="-120"/>
              </a:rPr>
              <a:t>DKSH</a:t>
            </a:r>
            <a:r>
              <a:rPr lang="zh-TW" altLang="en-US" b="1" dirty="0">
                <a:solidFill>
                  <a:schemeClr val="tx1"/>
                </a:solidFill>
                <a:latin typeface="王漢宗細圓體繁" panose="02020300000000000000" pitchFamily="18" charset="-120"/>
                <a:ea typeface="王漢宗細圓體繁" panose="02020300000000000000" pitchFamily="18" charset="-120"/>
              </a:rPr>
              <a:t> </a:t>
            </a:r>
            <a:r>
              <a:rPr lang="en-US" altLang="zh-TW" b="1" dirty="0">
                <a:solidFill>
                  <a:schemeClr val="tx1"/>
                </a:solidFill>
                <a:latin typeface="王漢宗細圓體繁" panose="02020300000000000000" pitchFamily="18" charset="-120"/>
                <a:ea typeface="王漢宗細圓體繁" panose="02020300000000000000" pitchFamily="18" charset="-120"/>
              </a:rPr>
              <a:t>(</a:t>
            </a:r>
            <a:r>
              <a:rPr lang="zh-TW" altLang="en-US" b="1" dirty="0">
                <a:solidFill>
                  <a:schemeClr val="tx1"/>
                </a:solidFill>
                <a:latin typeface="王漢宗細圓體繁" panose="02020300000000000000" pitchFamily="18" charset="-120"/>
                <a:ea typeface="王漢宗細圓體繁" panose="02020300000000000000" pitchFamily="18" charset="-120"/>
              </a:rPr>
              <a:t>泰國</a:t>
            </a:r>
            <a:r>
              <a:rPr lang="en-US" altLang="zh-TW" b="1" dirty="0">
                <a:solidFill>
                  <a:schemeClr val="tx1"/>
                </a:solidFill>
                <a:latin typeface="王漢宗細圓體繁" panose="02020300000000000000" pitchFamily="18" charset="-120"/>
                <a:ea typeface="王漢宗細圓體繁" panose="02020300000000000000" pitchFamily="18" charset="-120"/>
              </a:rPr>
              <a:t>)</a:t>
            </a:r>
            <a:endParaRPr lang="zh-TW" altLang="en-US" b="1" dirty="0">
              <a:solidFill>
                <a:schemeClr val="tx1"/>
              </a:solidFill>
              <a:latin typeface="王漢宗細圓體繁" panose="02020300000000000000" pitchFamily="18" charset="-120"/>
              <a:ea typeface="王漢宗細圓體繁" panose="02020300000000000000" pitchFamily="18" charset="-120"/>
            </a:endParaRPr>
          </a:p>
        </p:txBody>
      </p:sp>
      <p:pic>
        <p:nvPicPr>
          <p:cNvPr id="1026" name="Picture 2" descr="Image result for akebia therapeutic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6837" y="2120417"/>
            <a:ext cx="1507463" cy="787649"/>
          </a:xfrm>
          <a:prstGeom prst="rect">
            <a:avLst/>
          </a:prstGeom>
          <a:noFill/>
          <a:extLst>
            <a:ext uri="{909E8E84-426E-40DD-AFC4-6F175D3DCCD1}">
              <a14:hiddenFill xmlns:a14="http://schemas.microsoft.com/office/drawing/2010/main">
                <a:solidFill>
                  <a:srgbClr val="FFFFFF"/>
                </a:solidFill>
              </a14:hiddenFill>
            </a:ext>
          </a:extLst>
        </p:spPr>
      </p:pic>
      <p:sp>
        <p:nvSpPr>
          <p:cNvPr id="8" name="îŝḷîḓé-Freeform: Shape 14">
            <a:extLst>
              <a:ext uri="{FF2B5EF4-FFF2-40B4-BE49-F238E27FC236}">
                <a16:creationId xmlns:a16="http://schemas.microsoft.com/office/drawing/2014/main" id="{50334933-7E97-4B00-B849-87E4CA67AFB5}"/>
              </a:ext>
            </a:extLst>
          </p:cNvPr>
          <p:cNvSpPr>
            <a:spLocks/>
          </p:cNvSpPr>
          <p:nvPr/>
        </p:nvSpPr>
        <p:spPr bwMode="auto">
          <a:xfrm>
            <a:off x="320005" y="245105"/>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2" y="1058"/>
                  <a:pt x="2881" y="3176"/>
                </a:cubicBezTo>
                <a:cubicBezTo>
                  <a:pt x="-961" y="7412"/>
                  <a:pt x="-961" y="14279"/>
                  <a:pt x="2881" y="18515"/>
                </a:cubicBezTo>
                <a:cubicBezTo>
                  <a:pt x="4148" y="19912"/>
                  <a:pt x="5679" y="20838"/>
                  <a:pt x="7295" y="21313"/>
                </a:cubicBezTo>
                <a:cubicBezTo>
                  <a:pt x="7306" y="21185"/>
                  <a:pt x="7325" y="21050"/>
                  <a:pt x="7334" y="20924"/>
                </a:cubicBezTo>
                <a:cubicBezTo>
                  <a:pt x="7433" y="19560"/>
                  <a:pt x="6825" y="18431"/>
                  <a:pt x="6445" y="17197"/>
                </a:cubicBezTo>
                <a:cubicBezTo>
                  <a:pt x="5874" y="15777"/>
                  <a:pt x="5675" y="14138"/>
                  <a:pt x="5687" y="12597"/>
                </a:cubicBezTo>
                <a:cubicBezTo>
                  <a:pt x="5692" y="11883"/>
                  <a:pt x="5275" y="11146"/>
                  <a:pt x="5102" y="10474"/>
                </a:cubicBezTo>
                <a:cubicBezTo>
                  <a:pt x="4891" y="10084"/>
                  <a:pt x="4845" y="9244"/>
                  <a:pt x="4785" y="8802"/>
                </a:cubicBezTo>
                <a:cubicBezTo>
                  <a:pt x="4670" y="7958"/>
                  <a:pt x="5327" y="7746"/>
                  <a:pt x="5684" y="8426"/>
                </a:cubicBezTo>
                <a:cubicBezTo>
                  <a:pt x="6037" y="9100"/>
                  <a:pt x="6096" y="9902"/>
                  <a:pt x="6409" y="10595"/>
                </a:cubicBezTo>
                <a:cubicBezTo>
                  <a:pt x="6559" y="10926"/>
                  <a:pt x="6656" y="11804"/>
                  <a:pt x="7058" y="11709"/>
                </a:cubicBezTo>
                <a:cubicBezTo>
                  <a:pt x="7366" y="11676"/>
                  <a:pt x="7023" y="10959"/>
                  <a:pt x="7014" y="10764"/>
                </a:cubicBezTo>
                <a:cubicBezTo>
                  <a:pt x="6994" y="10326"/>
                  <a:pt x="6870" y="9942"/>
                  <a:pt x="6890" y="9489"/>
                </a:cubicBezTo>
                <a:cubicBezTo>
                  <a:pt x="6902" y="9215"/>
                  <a:pt x="6900" y="8945"/>
                  <a:pt x="6864" y="8673"/>
                </a:cubicBezTo>
                <a:cubicBezTo>
                  <a:pt x="6676" y="8156"/>
                  <a:pt x="6772" y="7446"/>
                  <a:pt x="6700" y="6897"/>
                </a:cubicBezTo>
                <a:cubicBezTo>
                  <a:pt x="6653" y="6538"/>
                  <a:pt x="6630" y="6138"/>
                  <a:pt x="6757" y="5794"/>
                </a:cubicBezTo>
                <a:cubicBezTo>
                  <a:pt x="6870" y="5490"/>
                  <a:pt x="7223" y="5183"/>
                  <a:pt x="7539" y="5321"/>
                </a:cubicBezTo>
                <a:cubicBezTo>
                  <a:pt x="8013" y="5529"/>
                  <a:pt x="7872" y="6038"/>
                  <a:pt x="7885" y="6470"/>
                </a:cubicBezTo>
                <a:cubicBezTo>
                  <a:pt x="7898" y="6905"/>
                  <a:pt x="7949" y="7242"/>
                  <a:pt x="8022" y="7662"/>
                </a:cubicBezTo>
                <a:cubicBezTo>
                  <a:pt x="8083" y="8010"/>
                  <a:pt x="8257" y="8637"/>
                  <a:pt x="8194" y="8988"/>
                </a:cubicBezTo>
                <a:cubicBezTo>
                  <a:pt x="8243" y="9288"/>
                  <a:pt x="8365" y="11410"/>
                  <a:pt x="8773" y="10830"/>
                </a:cubicBezTo>
                <a:cubicBezTo>
                  <a:pt x="8897" y="10144"/>
                  <a:pt x="8726" y="8719"/>
                  <a:pt x="8695" y="7590"/>
                </a:cubicBezTo>
                <a:cubicBezTo>
                  <a:pt x="8671" y="6723"/>
                  <a:pt x="8388" y="5506"/>
                  <a:pt x="8914" y="4771"/>
                </a:cubicBezTo>
                <a:cubicBezTo>
                  <a:pt x="9231" y="4327"/>
                  <a:pt x="9761" y="4710"/>
                  <a:pt x="9880" y="5127"/>
                </a:cubicBezTo>
                <a:cubicBezTo>
                  <a:pt x="9987" y="5503"/>
                  <a:pt x="9933" y="5938"/>
                  <a:pt x="9927" y="6327"/>
                </a:cubicBezTo>
                <a:cubicBezTo>
                  <a:pt x="9911" y="7281"/>
                  <a:pt x="10254" y="8239"/>
                  <a:pt x="10117" y="9188"/>
                </a:cubicBezTo>
                <a:cubicBezTo>
                  <a:pt x="10072" y="9496"/>
                  <a:pt x="10223" y="11643"/>
                  <a:pt x="10821" y="10735"/>
                </a:cubicBezTo>
                <a:cubicBezTo>
                  <a:pt x="11048" y="10390"/>
                  <a:pt x="11044" y="9818"/>
                  <a:pt x="11177" y="9417"/>
                </a:cubicBezTo>
                <a:cubicBezTo>
                  <a:pt x="11348" y="8899"/>
                  <a:pt x="11477" y="8376"/>
                  <a:pt x="11686" y="7874"/>
                </a:cubicBezTo>
                <a:cubicBezTo>
                  <a:pt x="11930" y="7285"/>
                  <a:pt x="12234" y="5353"/>
                  <a:pt x="13177" y="5757"/>
                </a:cubicBezTo>
                <a:cubicBezTo>
                  <a:pt x="13823" y="6033"/>
                  <a:pt x="13102" y="7797"/>
                  <a:pt x="13011" y="8292"/>
                </a:cubicBezTo>
                <a:cubicBezTo>
                  <a:pt x="12788" y="9497"/>
                  <a:pt x="12376" y="10680"/>
                  <a:pt x="12182" y="11884"/>
                </a:cubicBezTo>
                <a:cubicBezTo>
                  <a:pt x="12110" y="12329"/>
                  <a:pt x="12410" y="12760"/>
                  <a:pt x="12257" y="13210"/>
                </a:cubicBezTo>
                <a:cubicBezTo>
                  <a:pt x="12171" y="13463"/>
                  <a:pt x="12396" y="14159"/>
                  <a:pt x="12645" y="14273"/>
                </a:cubicBezTo>
                <a:cubicBezTo>
                  <a:pt x="13755" y="14781"/>
                  <a:pt x="14069" y="13871"/>
                  <a:pt x="14957" y="13382"/>
                </a:cubicBezTo>
                <a:cubicBezTo>
                  <a:pt x="15330" y="13176"/>
                  <a:pt x="16717" y="12212"/>
                  <a:pt x="16911" y="13173"/>
                </a:cubicBezTo>
                <a:cubicBezTo>
                  <a:pt x="17046" y="13840"/>
                  <a:pt x="16325" y="14235"/>
                  <a:pt x="15918" y="14562"/>
                </a:cubicBezTo>
                <a:cubicBezTo>
                  <a:pt x="15429" y="14955"/>
                  <a:pt x="15007" y="15315"/>
                  <a:pt x="14658" y="15854"/>
                </a:cubicBezTo>
                <a:cubicBezTo>
                  <a:pt x="13893" y="17034"/>
                  <a:pt x="12512" y="18156"/>
                  <a:pt x="11317" y="18987"/>
                </a:cubicBezTo>
                <a:cubicBezTo>
                  <a:pt x="10833" y="19324"/>
                  <a:pt x="11018" y="20913"/>
                  <a:pt x="11047" y="21599"/>
                </a:cubicBezTo>
                <a:cubicBezTo>
                  <a:pt x="13148" y="21314"/>
                  <a:pt x="15184" y="20293"/>
                  <a:pt x="16796" y="18515"/>
                </a:cubicBezTo>
                <a:cubicBezTo>
                  <a:pt x="20639" y="14279"/>
                  <a:pt x="20638" y="7412"/>
                  <a:pt x="16796" y="3176"/>
                </a:cubicBezTo>
                <a:cubicBezTo>
                  <a:pt x="14875" y="1058"/>
                  <a:pt x="12356" y="0"/>
                  <a:pt x="9839" y="0"/>
                </a:cubicBezTo>
                <a:close/>
              </a:path>
            </a:pathLst>
          </a:custGeom>
          <a:solidFill>
            <a:schemeClr val="accent5">
              <a:lumMod val="75000"/>
            </a:schemeClr>
          </a:solidFill>
          <a:ln>
            <a:noFill/>
          </a:ln>
          <a:effectLst/>
        </p:spPr>
        <p:txBody>
          <a:bodyPr anchor="ctr"/>
          <a:lstStyle/>
          <a:p>
            <a:pPr algn="ctr"/>
            <a:endParaRPr dirty="0"/>
          </a:p>
        </p:txBody>
      </p:sp>
    </p:spTree>
    <p:extLst>
      <p:ext uri="{BB962C8B-B14F-4D97-AF65-F5344CB8AC3E}">
        <p14:creationId xmlns:p14="http://schemas.microsoft.com/office/powerpoint/2010/main" val="301887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圖表 4">
            <a:extLst>
              <a:ext uri="{FF2B5EF4-FFF2-40B4-BE49-F238E27FC236}">
                <a16:creationId xmlns:a16="http://schemas.microsoft.com/office/drawing/2014/main" id="{31F83F86-7DD4-46EC-8BFB-9065396BA3E0}"/>
              </a:ext>
            </a:extLst>
          </p:cNvPr>
          <p:cNvGraphicFramePr>
            <a:graphicFrameLocks/>
          </p:cNvGraphicFramePr>
          <p:nvPr>
            <p:extLst>
              <p:ext uri="{D42A27DB-BD31-4B8C-83A1-F6EECF244321}">
                <p14:modId xmlns:p14="http://schemas.microsoft.com/office/powerpoint/2010/main" val="3306372791"/>
              </p:ext>
            </p:extLst>
          </p:nvPr>
        </p:nvGraphicFramePr>
        <p:xfrm>
          <a:off x="620699" y="1006068"/>
          <a:ext cx="11153774" cy="5595657"/>
        </p:xfrm>
        <a:graphic>
          <a:graphicData uri="http://schemas.openxmlformats.org/drawingml/2006/chart">
            <c:chart xmlns:c="http://schemas.openxmlformats.org/drawingml/2006/chart" xmlns:r="http://schemas.openxmlformats.org/officeDocument/2006/relationships" r:id="rId2"/>
          </a:graphicData>
        </a:graphic>
      </p:graphicFrame>
      <p:sp>
        <p:nvSpPr>
          <p:cNvPr id="14" name="箭號: 向右 13">
            <a:extLst>
              <a:ext uri="{FF2B5EF4-FFF2-40B4-BE49-F238E27FC236}">
                <a16:creationId xmlns:a16="http://schemas.microsoft.com/office/drawing/2014/main" id="{388DAB1A-EB20-468D-99B6-C239057925D6}"/>
              </a:ext>
            </a:extLst>
          </p:cNvPr>
          <p:cNvSpPr/>
          <p:nvPr/>
        </p:nvSpPr>
        <p:spPr>
          <a:xfrm rot="18460119">
            <a:off x="8711225" y="1725201"/>
            <a:ext cx="237129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EB4D5A2E-783E-4C6A-8507-4838613EC318}"/>
              </a:ext>
            </a:extLst>
          </p:cNvPr>
          <p:cNvSpPr txBox="1"/>
          <p:nvPr/>
        </p:nvSpPr>
        <p:spPr>
          <a:xfrm>
            <a:off x="3104508" y="236627"/>
            <a:ext cx="6100394" cy="769441"/>
          </a:xfrm>
          <a:prstGeom prst="rect">
            <a:avLst/>
          </a:prstGeom>
          <a:noFill/>
        </p:spPr>
        <p:txBody>
          <a:bodyPr wrap="square" rtlCol="0">
            <a:spAutoFit/>
          </a:bodyPr>
          <a:lstStyle/>
          <a:p>
            <a:pPr algn="ctr">
              <a:defRPr sz="1400" b="0" i="0" u="none" strike="noStrike" kern="1200" spc="0" baseline="0">
                <a:solidFill>
                  <a:sysClr val="windowText" lastClr="000000">
                    <a:lumMod val="65000"/>
                    <a:lumOff val="35000"/>
                  </a:sysClr>
                </a:solidFill>
                <a:latin typeface="+mn-lt"/>
                <a:ea typeface="+mn-ea"/>
                <a:cs typeface="+mn-cs"/>
              </a:defRPr>
            </a:pPr>
            <a:r>
              <a:rPr lang="en-US" altLang="zh-TW" sz="2400" b="1" dirty="0" err="1">
                <a:latin typeface="王漢宗特圓體繁" panose="02020300000000000000" pitchFamily="18" charset="-120"/>
                <a:ea typeface="王漢宗特圓體繁" panose="02020300000000000000" pitchFamily="18" charset="-120"/>
              </a:rPr>
              <a:t>Nephoxil</a:t>
            </a:r>
            <a:r>
              <a:rPr lang="en-US" altLang="zh-TW" sz="2400" b="1" dirty="0">
                <a:latin typeface="王漢宗特圓體繁" panose="02020300000000000000" pitchFamily="18" charset="-120"/>
                <a:ea typeface="王漢宗特圓體繁" panose="02020300000000000000" pitchFamily="18" charset="-120"/>
              </a:rPr>
              <a:t>-US Akebia Sales Chart</a:t>
            </a:r>
          </a:p>
          <a:p>
            <a:pPr algn="ctr">
              <a:defRPr sz="1400" b="0" i="0" u="none" strike="noStrike" kern="1200" spc="0" baseline="0">
                <a:solidFill>
                  <a:sysClr val="windowText" lastClr="000000">
                    <a:lumMod val="65000"/>
                    <a:lumOff val="35000"/>
                  </a:sysClr>
                </a:solidFill>
                <a:latin typeface="+mn-lt"/>
                <a:ea typeface="+mn-ea"/>
                <a:cs typeface="+mn-cs"/>
              </a:defRPr>
            </a:pPr>
            <a:r>
              <a:rPr lang="en-US" altLang="zh-TW" sz="2000" b="1" dirty="0">
                <a:latin typeface="王漢宗特圓體繁" panose="02020300000000000000" pitchFamily="18" charset="-120"/>
                <a:ea typeface="王漢宗特圓體繁" panose="02020300000000000000" pitchFamily="18" charset="-120"/>
              </a:rPr>
              <a:t>2016 ~ 2019</a:t>
            </a:r>
            <a:endParaRPr lang="zh-TW" altLang="en-US" sz="2000" b="1" dirty="0">
              <a:latin typeface="王漢宗特圓體繁" panose="02020300000000000000" pitchFamily="18" charset="-120"/>
              <a:ea typeface="王漢宗特圓體繁" panose="02020300000000000000" pitchFamily="18" charset="-120"/>
            </a:endParaRPr>
          </a:p>
        </p:txBody>
      </p:sp>
    </p:spTree>
    <p:extLst>
      <p:ext uri="{BB962C8B-B14F-4D97-AF65-F5344CB8AC3E}">
        <p14:creationId xmlns:p14="http://schemas.microsoft.com/office/powerpoint/2010/main" val="4288068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關於寶齡– 寶齡富錦生技">
            <a:extLst>
              <a:ext uri="{FF2B5EF4-FFF2-40B4-BE49-F238E27FC236}">
                <a16:creationId xmlns:a16="http://schemas.microsoft.com/office/drawing/2014/main" id="{31FF0B79-0D4A-4140-9439-28DAD637B6BE}"/>
              </a:ext>
            </a:extLst>
          </p:cNvPr>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36785" b="3231"/>
          <a:stretch/>
        </p:blipFill>
        <p:spPr bwMode="auto">
          <a:xfrm>
            <a:off x="-197468" y="3569519"/>
            <a:ext cx="12586935" cy="3294580"/>
          </a:xfrm>
          <a:prstGeom prst="rect">
            <a:avLst/>
          </a:prstGeom>
          <a:noFill/>
          <a:extLst>
            <a:ext uri="{909E8E84-426E-40DD-AFC4-6F175D3DCCD1}">
              <a14:hiddenFill xmlns:a14="http://schemas.microsoft.com/office/drawing/2010/main">
                <a:solidFill>
                  <a:srgbClr val="FFFFFF"/>
                </a:solidFill>
              </a14:hiddenFill>
            </a:ext>
          </a:extLst>
        </p:spPr>
      </p:pic>
      <p:sp>
        <p:nvSpPr>
          <p:cNvPr id="3" name="平行四边形 2">
            <a:extLst>
              <a:ext uri="{FF2B5EF4-FFF2-40B4-BE49-F238E27FC236}">
                <a16:creationId xmlns:a16="http://schemas.microsoft.com/office/drawing/2014/main" id="{CF836534-8E43-4E09-B252-DE474EEA360F}"/>
              </a:ext>
            </a:extLst>
          </p:cNvPr>
          <p:cNvSpPr/>
          <p:nvPr/>
        </p:nvSpPr>
        <p:spPr>
          <a:xfrm>
            <a:off x="5031825" y="0"/>
            <a:ext cx="5456904" cy="6858000"/>
          </a:xfrm>
          <a:prstGeom prst="parallelogram">
            <a:avLst>
              <a:gd name="adj" fmla="val 2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p>
        </p:txBody>
      </p:sp>
      <p:sp>
        <p:nvSpPr>
          <p:cNvPr id="4" name="文本框 3">
            <a:extLst>
              <a:ext uri="{FF2B5EF4-FFF2-40B4-BE49-F238E27FC236}">
                <a16:creationId xmlns:a16="http://schemas.microsoft.com/office/drawing/2014/main" id="{EF91DD68-A7FE-40D1-A938-C0C0A486D12F}"/>
              </a:ext>
            </a:extLst>
          </p:cNvPr>
          <p:cNvSpPr txBox="1"/>
          <p:nvPr/>
        </p:nvSpPr>
        <p:spPr>
          <a:xfrm>
            <a:off x="681017" y="1562744"/>
            <a:ext cx="3998146" cy="707886"/>
          </a:xfrm>
          <a:prstGeom prst="rect">
            <a:avLst/>
          </a:prstGeom>
          <a:noFill/>
        </p:spPr>
        <p:txBody>
          <a:bodyPr wrap="none" rtlCol="0">
            <a:spAutoFit/>
          </a:bodyPr>
          <a:lstStyle/>
          <a:p>
            <a:r>
              <a:rPr lang="en-US" altLang="zh-CN" sz="4000" dirty="0"/>
              <a:t> </a:t>
            </a:r>
            <a:r>
              <a:rPr lang="en-US" altLang="zh-TW" sz="4000" b="1" dirty="0"/>
              <a:t>Table of Contents</a:t>
            </a:r>
            <a:endParaRPr lang="zh-TW" altLang="en-US" sz="4000" b="1" dirty="0"/>
          </a:p>
        </p:txBody>
      </p:sp>
      <p:sp>
        <p:nvSpPr>
          <p:cNvPr id="21" name="矩形 20">
            <a:extLst>
              <a:ext uri="{FF2B5EF4-FFF2-40B4-BE49-F238E27FC236}">
                <a16:creationId xmlns:a16="http://schemas.microsoft.com/office/drawing/2014/main" id="{CB8ABBC3-1363-4709-8A25-A4A5CDCE105B}"/>
              </a:ext>
            </a:extLst>
          </p:cNvPr>
          <p:cNvSpPr/>
          <p:nvPr/>
        </p:nvSpPr>
        <p:spPr>
          <a:xfrm>
            <a:off x="6654206" y="816591"/>
            <a:ext cx="3625644" cy="1323439"/>
          </a:xfrm>
          <a:prstGeom prst="rect">
            <a:avLst/>
          </a:prstGeom>
        </p:spPr>
        <p:txBody>
          <a:bodyPr wrap="square">
            <a:spAutoFit/>
          </a:bodyPr>
          <a:lstStyle/>
          <a:p>
            <a:r>
              <a:rPr lang="zh-TW" altLang="en-US" sz="2000" b="1" dirty="0">
                <a:solidFill>
                  <a:schemeClr val="bg1"/>
                </a:solidFill>
                <a:latin typeface="Microsoft YaHei UI" panose="020B0503020204020204" pitchFamily="34" charset="-122"/>
                <a:ea typeface="Microsoft YaHei UI" panose="020B0503020204020204" pitchFamily="34" charset="-122"/>
              </a:rPr>
              <a:t>       </a:t>
            </a:r>
            <a:r>
              <a:rPr lang="en-US" altLang="zh-TW" sz="2000" b="1" dirty="0">
                <a:solidFill>
                  <a:schemeClr val="bg1"/>
                </a:solidFill>
                <a:latin typeface="Microsoft YaHei UI" panose="020B0503020204020204" pitchFamily="34" charset="-122"/>
                <a:ea typeface="Microsoft YaHei UI" panose="020B0503020204020204" pitchFamily="34" charset="-122"/>
              </a:rPr>
              <a:t>1.</a:t>
            </a:r>
            <a:r>
              <a:rPr lang="zh-TW" altLang="en-US" sz="2000" b="1" dirty="0">
                <a:solidFill>
                  <a:schemeClr val="bg1"/>
                </a:solidFill>
                <a:latin typeface="Microsoft YaHei UI" panose="020B0503020204020204" pitchFamily="34" charset="-122"/>
                <a:ea typeface="Microsoft YaHei UI" panose="020B0503020204020204" pitchFamily="34" charset="-122"/>
              </a:rPr>
              <a:t> </a:t>
            </a:r>
            <a:r>
              <a:rPr lang="en-US" altLang="zh-TW" sz="2000" b="1" dirty="0">
                <a:solidFill>
                  <a:schemeClr val="bg1"/>
                </a:solidFill>
                <a:latin typeface="Microsoft YaHei UI" panose="020B0503020204020204" pitchFamily="34" charset="-122"/>
                <a:ea typeface="Microsoft YaHei UI" panose="020B0503020204020204" pitchFamily="34" charset="-122"/>
              </a:rPr>
              <a:t>Corporate Overview</a:t>
            </a:r>
          </a:p>
          <a:p>
            <a:pPr marL="514350" indent="-514350">
              <a:buFont typeface="+mj-lt"/>
              <a:buAutoNum type="arabicPeriod"/>
            </a:pPr>
            <a:endParaRPr lang="en-US" altLang="zh-TW" sz="2000" b="1" dirty="0">
              <a:solidFill>
                <a:schemeClr val="bg1"/>
              </a:solidFill>
              <a:latin typeface="Microsoft YaHei UI" panose="020B0503020204020204" pitchFamily="34" charset="-122"/>
              <a:ea typeface="Microsoft YaHei UI" panose="020B0503020204020204" pitchFamily="34" charset="-122"/>
            </a:endParaRPr>
          </a:p>
          <a:p>
            <a:r>
              <a:rPr lang="en-US" altLang="zh-TW" sz="2000" b="1" dirty="0">
                <a:solidFill>
                  <a:schemeClr val="bg1"/>
                </a:solidFill>
                <a:latin typeface="Microsoft YaHei UI" panose="020B0503020204020204" pitchFamily="34" charset="-122"/>
                <a:ea typeface="Microsoft YaHei UI" panose="020B0503020204020204" pitchFamily="34" charset="-122"/>
              </a:rPr>
              <a:t> 2.</a:t>
            </a:r>
            <a:r>
              <a:rPr lang="zh-TW" altLang="en-US" sz="2000" b="1" dirty="0">
                <a:solidFill>
                  <a:schemeClr val="bg1"/>
                </a:solidFill>
                <a:latin typeface="Microsoft YaHei UI" panose="020B0503020204020204" pitchFamily="34" charset="-122"/>
                <a:ea typeface="Microsoft YaHei UI" panose="020B0503020204020204" pitchFamily="34" charset="-122"/>
              </a:rPr>
              <a:t> </a:t>
            </a:r>
            <a:r>
              <a:rPr lang="en-US" altLang="zh-TW" sz="2000" b="1" dirty="0">
                <a:solidFill>
                  <a:schemeClr val="bg1"/>
                </a:solidFill>
                <a:latin typeface="Microsoft YaHei UI" panose="020B0503020204020204" pitchFamily="34" charset="-122"/>
                <a:ea typeface="Microsoft YaHei UI" panose="020B0503020204020204" pitchFamily="34" charset="-122"/>
              </a:rPr>
              <a:t>Financial Analysis</a:t>
            </a:r>
          </a:p>
          <a:p>
            <a:pPr marL="514350" indent="-514350">
              <a:buFont typeface="+mj-lt"/>
              <a:buAutoNum type="arabicPeriod"/>
            </a:pPr>
            <a:endParaRPr lang="en-US" altLang="zh-TW" sz="2000" b="1" dirty="0">
              <a:solidFill>
                <a:schemeClr val="bg1"/>
              </a:solidFill>
              <a:latin typeface="Microsoft YaHei UI" panose="020B0503020204020204" pitchFamily="34" charset="-122"/>
              <a:ea typeface="Microsoft YaHei UI" panose="020B0503020204020204" pitchFamily="34" charset="-122"/>
            </a:endParaRPr>
          </a:p>
        </p:txBody>
      </p:sp>
      <p:sp>
        <p:nvSpPr>
          <p:cNvPr id="22" name="矩形 21">
            <a:extLst>
              <a:ext uri="{FF2B5EF4-FFF2-40B4-BE49-F238E27FC236}">
                <a16:creationId xmlns:a16="http://schemas.microsoft.com/office/drawing/2014/main" id="{B5F3FD6A-A5E1-41D2-BF2A-7724A8A7FC19}"/>
              </a:ext>
            </a:extLst>
          </p:cNvPr>
          <p:cNvSpPr/>
          <p:nvPr/>
        </p:nvSpPr>
        <p:spPr>
          <a:xfrm>
            <a:off x="6372334" y="2078379"/>
            <a:ext cx="3139576" cy="2369880"/>
          </a:xfrm>
          <a:prstGeom prst="rect">
            <a:avLst/>
          </a:prstGeom>
        </p:spPr>
        <p:txBody>
          <a:bodyPr wrap="square">
            <a:spAutoFit/>
          </a:bodyPr>
          <a:lstStyle/>
          <a:p>
            <a:r>
              <a:rPr lang="en-US" altLang="zh-TW" sz="2000" b="1" dirty="0">
                <a:solidFill>
                  <a:schemeClr val="bg1"/>
                </a:solidFill>
                <a:latin typeface="Microsoft YaHei UI" panose="020B0503020204020204" pitchFamily="34" charset="-122"/>
                <a:ea typeface="Microsoft YaHei UI" panose="020B0503020204020204" pitchFamily="34" charset="-122"/>
              </a:rPr>
              <a:t>3.</a:t>
            </a:r>
            <a:r>
              <a:rPr lang="zh-TW" altLang="en-US" sz="2000" b="1" dirty="0">
                <a:solidFill>
                  <a:schemeClr val="bg1"/>
                </a:solidFill>
                <a:latin typeface="Microsoft YaHei UI" panose="020B0503020204020204" pitchFamily="34" charset="-122"/>
                <a:ea typeface="Microsoft YaHei UI" panose="020B0503020204020204" pitchFamily="34" charset="-122"/>
              </a:rPr>
              <a:t> </a:t>
            </a:r>
            <a:r>
              <a:rPr lang="en-US" altLang="zh-TW" sz="2000" b="1" dirty="0">
                <a:solidFill>
                  <a:schemeClr val="bg1"/>
                </a:solidFill>
                <a:latin typeface="Microsoft YaHei UI" panose="020B0503020204020204" pitchFamily="34" charset="-122"/>
                <a:ea typeface="Microsoft YaHei UI" panose="020B0503020204020204" pitchFamily="34" charset="-122"/>
              </a:rPr>
              <a:t>Five Business Unit Analysis &amp; Prospect</a:t>
            </a:r>
          </a:p>
          <a:p>
            <a:pPr marL="514350" indent="-514350">
              <a:buFont typeface="+mj-lt"/>
              <a:buAutoNum type="alphaLcParenR"/>
            </a:pPr>
            <a:r>
              <a:rPr lang="en-US" altLang="zh-TW" dirty="0">
                <a:solidFill>
                  <a:schemeClr val="bg1"/>
                </a:solidFill>
                <a:latin typeface="Microsoft YaHei UI" panose="020B0503020204020204" pitchFamily="34" charset="-122"/>
                <a:ea typeface="Microsoft YaHei UI" panose="020B0503020204020204" pitchFamily="34" charset="-122"/>
              </a:rPr>
              <a:t>PBF Taiwan</a:t>
            </a:r>
          </a:p>
          <a:p>
            <a:pPr marL="514350" indent="-514350">
              <a:buFont typeface="+mj-lt"/>
              <a:buAutoNum type="alphaLcParenR"/>
            </a:pPr>
            <a:r>
              <a:rPr lang="en-US" altLang="zh-TW" dirty="0">
                <a:solidFill>
                  <a:schemeClr val="bg1"/>
                </a:solidFill>
                <a:latin typeface="Microsoft YaHei UI" panose="020B0503020204020204" pitchFamily="34" charset="-122"/>
                <a:ea typeface="Microsoft YaHei UI" panose="020B0503020204020204" pitchFamily="34" charset="-122"/>
              </a:rPr>
              <a:t>PBF</a:t>
            </a:r>
            <a:r>
              <a:rPr lang="zh-TW" altLang="en-US" dirty="0">
                <a:solidFill>
                  <a:schemeClr val="bg1"/>
                </a:solidFill>
                <a:latin typeface="Microsoft YaHei UI" panose="020B0503020204020204" pitchFamily="34" charset="-122"/>
                <a:ea typeface="Microsoft YaHei UI" panose="020B0503020204020204" pitchFamily="34" charset="-122"/>
              </a:rPr>
              <a:t> </a:t>
            </a:r>
            <a:r>
              <a:rPr lang="en-US" altLang="zh-TW" dirty="0">
                <a:solidFill>
                  <a:schemeClr val="bg1"/>
                </a:solidFill>
                <a:latin typeface="Microsoft YaHei UI" panose="020B0503020204020204" pitchFamily="34" charset="-122"/>
                <a:ea typeface="Microsoft YaHei UI" panose="020B0503020204020204" pitchFamily="34" charset="-122"/>
              </a:rPr>
              <a:t>China</a:t>
            </a:r>
          </a:p>
          <a:p>
            <a:pPr marL="514350" indent="-514350">
              <a:buFont typeface="+mj-lt"/>
              <a:buAutoNum type="alphaLcParenR"/>
            </a:pPr>
            <a:r>
              <a:rPr lang="en-US" altLang="zh-TW" dirty="0">
                <a:solidFill>
                  <a:schemeClr val="bg1"/>
                </a:solidFill>
                <a:latin typeface="Microsoft YaHei UI" panose="020B0503020204020204" pitchFamily="34" charset="-122"/>
                <a:ea typeface="Microsoft YaHei UI" panose="020B0503020204020204" pitchFamily="34" charset="-122"/>
              </a:rPr>
              <a:t>Innovative Aesthetics</a:t>
            </a:r>
          </a:p>
          <a:p>
            <a:pPr marL="514350" indent="-514350">
              <a:buFont typeface="+mj-lt"/>
              <a:buAutoNum type="alphaLcParenR"/>
            </a:pPr>
            <a:r>
              <a:rPr lang="en-US" altLang="zh-TW" dirty="0">
                <a:solidFill>
                  <a:schemeClr val="bg1"/>
                </a:solidFill>
                <a:latin typeface="Microsoft YaHei UI" panose="020B0503020204020204" pitchFamily="34" charset="-122"/>
                <a:ea typeface="Microsoft YaHei UI" panose="020B0503020204020204" pitchFamily="34" charset="-122"/>
              </a:rPr>
              <a:t>Innovative Diagnostics</a:t>
            </a:r>
          </a:p>
          <a:p>
            <a:pPr marL="514350" indent="-514350">
              <a:buFont typeface="+mj-lt"/>
              <a:buAutoNum type="alphaLcParenR"/>
            </a:pPr>
            <a:r>
              <a:rPr lang="en-US" altLang="zh-TW" dirty="0">
                <a:solidFill>
                  <a:schemeClr val="bg1"/>
                </a:solidFill>
                <a:latin typeface="Microsoft YaHei UI" panose="020B0503020204020204" pitchFamily="34" charset="-122"/>
                <a:ea typeface="Microsoft YaHei UI" panose="020B0503020204020204" pitchFamily="34" charset="-122"/>
              </a:rPr>
              <a:t>Innovative Medication</a:t>
            </a:r>
          </a:p>
        </p:txBody>
      </p:sp>
      <p:sp>
        <p:nvSpPr>
          <p:cNvPr id="23" name="矩形 22">
            <a:extLst>
              <a:ext uri="{FF2B5EF4-FFF2-40B4-BE49-F238E27FC236}">
                <a16:creationId xmlns:a16="http://schemas.microsoft.com/office/drawing/2014/main" id="{E6F06E31-C42E-4B42-AA3C-77901AF66D29}"/>
              </a:ext>
            </a:extLst>
          </p:cNvPr>
          <p:cNvSpPr/>
          <p:nvPr/>
        </p:nvSpPr>
        <p:spPr>
          <a:xfrm>
            <a:off x="5587056" y="4617537"/>
            <a:ext cx="6096000" cy="677108"/>
          </a:xfrm>
          <a:prstGeom prst="rect">
            <a:avLst/>
          </a:prstGeom>
        </p:spPr>
        <p:txBody>
          <a:bodyPr>
            <a:spAutoFit/>
          </a:bodyPr>
          <a:lstStyle/>
          <a:p>
            <a:r>
              <a:rPr lang="en-US" altLang="zh-TW" sz="2000" b="1" dirty="0">
                <a:solidFill>
                  <a:schemeClr val="bg1"/>
                </a:solidFill>
                <a:latin typeface="Microsoft YaHei UI" panose="020B0503020204020204" pitchFamily="34" charset="-122"/>
                <a:ea typeface="Microsoft YaHei UI" panose="020B0503020204020204" pitchFamily="34" charset="-122"/>
              </a:rPr>
              <a:t>4.</a:t>
            </a:r>
            <a:r>
              <a:rPr lang="zh-TW" altLang="en-US" sz="2000" b="1" dirty="0">
                <a:solidFill>
                  <a:schemeClr val="bg1"/>
                </a:solidFill>
                <a:latin typeface="Microsoft YaHei UI" panose="020B0503020204020204" pitchFamily="34" charset="-122"/>
                <a:ea typeface="Microsoft YaHei UI" panose="020B0503020204020204" pitchFamily="34" charset="-122"/>
              </a:rPr>
              <a:t> </a:t>
            </a:r>
            <a:r>
              <a:rPr lang="en-US" altLang="zh-TW" sz="2000" b="1" dirty="0">
                <a:solidFill>
                  <a:schemeClr val="bg1"/>
                </a:solidFill>
                <a:latin typeface="Microsoft YaHei UI" panose="020B0503020204020204" pitchFamily="34" charset="-122"/>
                <a:ea typeface="Microsoft YaHei UI" panose="020B0503020204020204" pitchFamily="34" charset="-122"/>
              </a:rPr>
              <a:t>Conclusion</a:t>
            </a:r>
          </a:p>
          <a:p>
            <a:r>
              <a:rPr lang="zh-TW" altLang="en-US" dirty="0">
                <a:solidFill>
                  <a:schemeClr val="bg1"/>
                </a:solidFill>
                <a:latin typeface="Microsoft YaHei UI" panose="020B0503020204020204" pitchFamily="34" charset="-122"/>
                <a:ea typeface="Microsoft YaHei UI" panose="020B0503020204020204" pitchFamily="34" charset="-122"/>
              </a:rPr>
              <a:t> </a:t>
            </a:r>
            <a:r>
              <a:rPr lang="en-US" altLang="zh-TW" dirty="0">
                <a:solidFill>
                  <a:schemeClr val="bg1"/>
                </a:solidFill>
                <a:latin typeface="Microsoft YaHei UI" panose="020B0503020204020204" pitchFamily="34" charset="-122"/>
                <a:ea typeface="Microsoft YaHei UI" panose="020B0503020204020204" pitchFamily="34" charset="-122"/>
              </a:rPr>
              <a:t>(Risk</a:t>
            </a:r>
            <a:r>
              <a:rPr lang="zh-TW" altLang="en-US" dirty="0">
                <a:solidFill>
                  <a:schemeClr val="bg1"/>
                </a:solidFill>
                <a:latin typeface="Microsoft YaHei UI" panose="020B0503020204020204" pitchFamily="34" charset="-122"/>
                <a:ea typeface="Microsoft YaHei UI" panose="020B0503020204020204" pitchFamily="34" charset="-122"/>
              </a:rPr>
              <a:t> </a:t>
            </a:r>
            <a:r>
              <a:rPr lang="en-US" altLang="zh-TW" dirty="0">
                <a:solidFill>
                  <a:schemeClr val="bg1"/>
                </a:solidFill>
                <a:latin typeface="Microsoft YaHei UI" panose="020B0503020204020204" pitchFamily="34" charset="-122"/>
                <a:ea typeface="Microsoft YaHei UI" panose="020B0503020204020204" pitchFamily="34" charset="-122"/>
              </a:rPr>
              <a:t>vs. </a:t>
            </a:r>
            <a:r>
              <a:rPr lang="zh-TW" altLang="zh-TW" dirty="0">
                <a:solidFill>
                  <a:schemeClr val="bg1"/>
                </a:solidFill>
                <a:latin typeface="Microsoft YaHei UI" panose="020B0503020204020204" pitchFamily="34" charset="-122"/>
                <a:ea typeface="Microsoft YaHei UI" panose="020B0503020204020204" pitchFamily="34" charset="-122"/>
              </a:rPr>
              <a:t>Growth </a:t>
            </a:r>
            <a:r>
              <a:rPr lang="en-US" altLang="zh-TW" dirty="0">
                <a:solidFill>
                  <a:schemeClr val="bg1"/>
                </a:solidFill>
                <a:latin typeface="Microsoft YaHei UI" panose="020B0503020204020204" pitchFamily="34" charset="-122"/>
                <a:ea typeface="Microsoft YaHei UI" panose="020B0503020204020204" pitchFamily="34" charset="-122"/>
              </a:rPr>
              <a:t>M</a:t>
            </a:r>
            <a:r>
              <a:rPr lang="zh-TW" altLang="zh-TW" dirty="0">
                <a:solidFill>
                  <a:schemeClr val="bg1"/>
                </a:solidFill>
                <a:latin typeface="Microsoft YaHei UI" panose="020B0503020204020204" pitchFamily="34" charset="-122"/>
                <a:ea typeface="Microsoft YaHei UI" panose="020B0503020204020204" pitchFamily="34" charset="-122"/>
              </a:rPr>
              <a:t>omentum</a:t>
            </a:r>
            <a:r>
              <a:rPr lang="zh-TW" altLang="zh-TW" sz="600" dirty="0">
                <a:solidFill>
                  <a:schemeClr val="bg1"/>
                </a:solidFill>
                <a:latin typeface="Microsoft YaHei UI" panose="020B0503020204020204" pitchFamily="34" charset="-122"/>
                <a:ea typeface="Microsoft YaHei UI" panose="020B0503020204020204" pitchFamily="34" charset="-122"/>
              </a:rPr>
              <a:t> </a:t>
            </a:r>
            <a:r>
              <a:rPr lang="en-US" altLang="zh-TW" dirty="0">
                <a:solidFill>
                  <a:schemeClr val="bg1"/>
                </a:solidFill>
                <a:latin typeface="Microsoft YaHei UI" panose="020B0503020204020204" pitchFamily="34" charset="-122"/>
                <a:ea typeface="Microsoft YaHei UI" panose="020B0503020204020204" pitchFamily="34" charset="-122"/>
              </a:rPr>
              <a:t>)</a:t>
            </a:r>
          </a:p>
        </p:txBody>
      </p:sp>
      <p:grpSp>
        <p:nvGrpSpPr>
          <p:cNvPr id="8" name="群組 7">
            <a:extLst>
              <a:ext uri="{FF2B5EF4-FFF2-40B4-BE49-F238E27FC236}">
                <a16:creationId xmlns:a16="http://schemas.microsoft.com/office/drawing/2014/main" id="{B338C539-02BD-4538-BD03-7EBD1E087D15}"/>
              </a:ext>
            </a:extLst>
          </p:cNvPr>
          <p:cNvGrpSpPr/>
          <p:nvPr/>
        </p:nvGrpSpPr>
        <p:grpSpPr>
          <a:xfrm>
            <a:off x="-92279" y="6347943"/>
            <a:ext cx="12321309" cy="510057"/>
            <a:chOff x="-92279" y="6347943"/>
            <a:chExt cx="12321309" cy="510057"/>
          </a:xfrm>
        </p:grpSpPr>
        <p:sp>
          <p:nvSpPr>
            <p:cNvPr id="9" name="矩形 8">
              <a:extLst>
                <a:ext uri="{FF2B5EF4-FFF2-40B4-BE49-F238E27FC236}">
                  <a16:creationId xmlns:a16="http://schemas.microsoft.com/office/drawing/2014/main" id="{4CE31729-3307-4628-BD2F-213F73209D57}"/>
                </a:ext>
              </a:extLst>
            </p:cNvPr>
            <p:cNvSpPr/>
            <p:nvPr/>
          </p:nvSpPr>
          <p:spPr>
            <a:xfrm>
              <a:off x="-92279" y="6660859"/>
              <a:ext cx="12284279" cy="197141"/>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F356EDB1-6FCE-4F73-8AD5-0B260D672637}"/>
                </a:ext>
              </a:extLst>
            </p:cNvPr>
            <p:cNvSpPr txBox="1"/>
            <p:nvPr/>
          </p:nvSpPr>
          <p:spPr>
            <a:xfrm>
              <a:off x="9066893" y="6347943"/>
              <a:ext cx="3162137" cy="338554"/>
            </a:xfrm>
            <a:prstGeom prst="rect">
              <a:avLst/>
            </a:prstGeom>
            <a:noFill/>
          </p:spPr>
          <p:txBody>
            <a:bodyPr wrap="square" rtlCol="0">
              <a:spAutoFit/>
            </a:bodyPr>
            <a:lstStyle/>
            <a:p>
              <a:r>
                <a:rPr lang="en-US" altLang="zh-TW" sz="1600" dirty="0">
                  <a:latin typeface="王漢宗特黑體繁" panose="02000500000000000000" pitchFamily="2" charset="-120"/>
                  <a:ea typeface="王漢宗特黑體繁" panose="02000500000000000000" pitchFamily="2" charset="-120"/>
                </a:rPr>
                <a:t>PBF</a:t>
              </a:r>
              <a:r>
                <a:rPr lang="zh-TW" altLang="en-US" sz="1600" dirty="0">
                  <a:latin typeface="王漢宗特黑體繁" panose="02000500000000000000" pitchFamily="2" charset="-120"/>
                  <a:ea typeface="王漢宗特黑體繁" panose="02000500000000000000" pitchFamily="2" charset="-120"/>
                </a:rPr>
                <a:t>寶齡富錦生技 </a:t>
              </a:r>
              <a:r>
                <a:rPr lang="en-US" altLang="zh-TW" sz="1200" dirty="0">
                  <a:latin typeface="王漢宗特黑體繁" panose="02000500000000000000" pitchFamily="2" charset="-120"/>
                  <a:ea typeface="王漢宗特黑體繁" panose="02000500000000000000" pitchFamily="2" charset="-120"/>
                </a:rPr>
                <a:t>www.pbf.com.tw</a:t>
              </a:r>
              <a:endParaRPr lang="zh-TW" altLang="en-US" sz="1600" dirty="0">
                <a:latin typeface="王漢宗特黑體繁" panose="02000500000000000000" pitchFamily="2" charset="-120"/>
                <a:ea typeface="王漢宗特黑體繁" panose="02000500000000000000" pitchFamily="2" charset="-120"/>
              </a:endParaRPr>
            </a:p>
          </p:txBody>
        </p:sp>
      </p:grpSp>
    </p:spTree>
    <p:extLst>
      <p:ext uri="{BB962C8B-B14F-4D97-AF65-F5344CB8AC3E}">
        <p14:creationId xmlns:p14="http://schemas.microsoft.com/office/powerpoint/2010/main" val="3306143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圖表 7">
            <a:extLst>
              <a:ext uri="{FF2B5EF4-FFF2-40B4-BE49-F238E27FC236}">
                <a16:creationId xmlns:a16="http://schemas.microsoft.com/office/drawing/2014/main" id="{00000000-0008-0000-0000-000006000000}"/>
              </a:ext>
            </a:extLst>
          </p:cNvPr>
          <p:cNvGraphicFramePr>
            <a:graphicFrameLocks/>
          </p:cNvGraphicFramePr>
          <p:nvPr>
            <p:extLst>
              <p:ext uri="{D42A27DB-BD31-4B8C-83A1-F6EECF244321}">
                <p14:modId xmlns:p14="http://schemas.microsoft.com/office/powerpoint/2010/main" val="2088532101"/>
              </p:ext>
            </p:extLst>
          </p:nvPr>
        </p:nvGraphicFramePr>
        <p:xfrm>
          <a:off x="614361" y="1055738"/>
          <a:ext cx="10963275" cy="5528982"/>
        </p:xfrm>
        <a:graphic>
          <a:graphicData uri="http://schemas.openxmlformats.org/drawingml/2006/chart">
            <c:chart xmlns:c="http://schemas.openxmlformats.org/drawingml/2006/chart" xmlns:r="http://schemas.openxmlformats.org/officeDocument/2006/relationships" r:id="rId2"/>
          </a:graphicData>
        </a:graphic>
      </p:graphicFrame>
      <p:sp>
        <p:nvSpPr>
          <p:cNvPr id="2" name="箭號: 向右 1">
            <a:extLst>
              <a:ext uri="{FF2B5EF4-FFF2-40B4-BE49-F238E27FC236}">
                <a16:creationId xmlns:a16="http://schemas.microsoft.com/office/drawing/2014/main" id="{D26984E6-98BC-43AB-A11F-B3E6E4231E21}"/>
              </a:ext>
            </a:extLst>
          </p:cNvPr>
          <p:cNvSpPr/>
          <p:nvPr/>
        </p:nvSpPr>
        <p:spPr>
          <a:xfrm rot="20118878">
            <a:off x="8987853" y="1151969"/>
            <a:ext cx="1877587"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48E43AF8-0779-4ED2-B77F-04DAA3CB0578}"/>
              </a:ext>
            </a:extLst>
          </p:cNvPr>
          <p:cNvSpPr txBox="1"/>
          <p:nvPr/>
        </p:nvSpPr>
        <p:spPr>
          <a:xfrm>
            <a:off x="2929229" y="273280"/>
            <a:ext cx="6333538" cy="769441"/>
          </a:xfrm>
          <a:prstGeom prst="rect">
            <a:avLst/>
          </a:prstGeom>
          <a:noFill/>
        </p:spPr>
        <p:txBody>
          <a:bodyPr wrap="square" rtlCol="0">
            <a:spAutoFit/>
          </a:bodyPr>
          <a:lstStyle/>
          <a:p>
            <a:pPr algn="ctr">
              <a:defRPr sz="1400" b="0" i="0" u="none" strike="noStrike" kern="1200" spc="0" baseline="0">
                <a:solidFill>
                  <a:sysClr val="windowText" lastClr="000000">
                    <a:lumMod val="65000"/>
                    <a:lumOff val="35000"/>
                  </a:sysClr>
                </a:solidFill>
                <a:latin typeface="+mn-lt"/>
                <a:ea typeface="+mn-ea"/>
                <a:cs typeface="+mn-cs"/>
              </a:defRPr>
            </a:pPr>
            <a:r>
              <a:rPr lang="en-US" altLang="zh-TW" sz="2400" b="1" dirty="0" err="1">
                <a:latin typeface="王漢宗特圓體繁" panose="02020300000000000000" pitchFamily="18" charset="-120"/>
                <a:ea typeface="王漢宗特圓體繁" panose="02020300000000000000" pitchFamily="18" charset="-120"/>
              </a:rPr>
              <a:t>Nephoxil</a:t>
            </a:r>
            <a:r>
              <a:rPr lang="en-US" altLang="zh-TW" sz="2400" b="1" dirty="0">
                <a:latin typeface="王漢宗特圓體繁" panose="02020300000000000000" pitchFamily="18" charset="-120"/>
                <a:ea typeface="王漢宗特圓體繁" panose="02020300000000000000" pitchFamily="18" charset="-120"/>
              </a:rPr>
              <a:t>-Japan</a:t>
            </a:r>
            <a:r>
              <a:rPr lang="zh-TW" altLang="en-US" sz="2400" b="1" dirty="0">
                <a:latin typeface="王漢宗特圓體繁" panose="02020300000000000000" pitchFamily="18" charset="-120"/>
                <a:ea typeface="王漢宗特圓體繁" panose="02020300000000000000" pitchFamily="18" charset="-120"/>
              </a:rPr>
              <a:t> </a:t>
            </a:r>
            <a:r>
              <a:rPr lang="en-US" altLang="zh-TW" sz="2400" b="1" dirty="0">
                <a:latin typeface="王漢宗特圓體繁" panose="02020300000000000000" pitchFamily="18" charset="-120"/>
                <a:ea typeface="王漢宗特圓體繁" panose="02020300000000000000" pitchFamily="18" charset="-120"/>
              </a:rPr>
              <a:t>JT-TORII Sales Chart</a:t>
            </a:r>
          </a:p>
          <a:p>
            <a:pPr algn="ctr">
              <a:defRPr sz="1400" b="0" i="0" u="none" strike="noStrike" kern="1200" spc="0" baseline="0">
                <a:solidFill>
                  <a:sysClr val="windowText" lastClr="000000">
                    <a:lumMod val="65000"/>
                    <a:lumOff val="35000"/>
                  </a:sysClr>
                </a:solidFill>
                <a:latin typeface="+mn-lt"/>
                <a:ea typeface="+mn-ea"/>
                <a:cs typeface="+mn-cs"/>
              </a:defRPr>
            </a:pPr>
            <a:r>
              <a:rPr lang="en-US" altLang="zh-TW" sz="2000" b="1" dirty="0">
                <a:latin typeface="王漢宗特圓體繁" panose="02020300000000000000" pitchFamily="18" charset="-120"/>
                <a:ea typeface="王漢宗特圓體繁" panose="02020300000000000000" pitchFamily="18" charset="-120"/>
              </a:rPr>
              <a:t>2015 ~ 2019</a:t>
            </a:r>
            <a:endParaRPr lang="zh-TW" altLang="en-US" sz="2000" b="1" dirty="0">
              <a:latin typeface="王漢宗特圓體繁" panose="02020300000000000000" pitchFamily="18" charset="-120"/>
              <a:ea typeface="王漢宗特圓體繁" panose="02020300000000000000" pitchFamily="18" charset="-120"/>
            </a:endParaRPr>
          </a:p>
        </p:txBody>
      </p:sp>
    </p:spTree>
    <p:extLst>
      <p:ext uri="{BB962C8B-B14F-4D97-AF65-F5344CB8AC3E}">
        <p14:creationId xmlns:p14="http://schemas.microsoft.com/office/powerpoint/2010/main" val="4283985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2974" y="211545"/>
            <a:ext cx="10515600" cy="1325563"/>
          </a:xfrm>
        </p:spPr>
        <p:txBody>
          <a:bodyPr>
            <a:normAutofit/>
          </a:bodyPr>
          <a:lstStyle/>
          <a:p>
            <a:r>
              <a:rPr lang="en-US" altLang="zh-TW" sz="4000" b="1" dirty="0">
                <a:latin typeface="Microsoft YaHei" panose="020B0503020204020204" pitchFamily="34" charset="-122"/>
                <a:ea typeface="Microsoft YaHei" panose="020B0503020204020204" pitchFamily="34" charset="-122"/>
              </a:rPr>
              <a:t>Other Global Market Update</a:t>
            </a:r>
            <a:endParaRPr lang="zh-TW" altLang="en-US" sz="4000" dirty="0">
              <a:latin typeface="Microsoft YaHei" panose="020B0503020204020204" pitchFamily="34" charset="-122"/>
              <a:ea typeface="Microsoft YaHei" panose="020B0503020204020204" pitchFamily="34" charset="-122"/>
            </a:endParaRPr>
          </a:p>
        </p:txBody>
      </p:sp>
      <p:grpSp>
        <p:nvGrpSpPr>
          <p:cNvPr id="9" name="群組 8"/>
          <p:cNvGrpSpPr/>
          <p:nvPr/>
        </p:nvGrpSpPr>
        <p:grpSpPr>
          <a:xfrm>
            <a:off x="7080308" y="1898505"/>
            <a:ext cx="4860022" cy="3669877"/>
            <a:chOff x="2105025" y="704618"/>
            <a:chExt cx="7825206" cy="4159524"/>
          </a:xfrm>
        </p:grpSpPr>
        <p:pic>
          <p:nvPicPr>
            <p:cNvPr id="5" name="Picture 4"/>
            <p:cNvPicPr>
              <a:picLocks noChangeAspect="1" noChangeArrowheads="1"/>
            </p:cNvPicPr>
            <p:nvPr/>
          </p:nvPicPr>
          <p:blipFill>
            <a:blip r:embed="rId2" cstate="print">
              <a:duotone>
                <a:srgbClr val="00ADDC">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2105025" y="704618"/>
              <a:ext cx="7825206" cy="4159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Image result for akebia therapeutics"/>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24916" y="1794898"/>
              <a:ext cx="818935" cy="4278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 name="Picture 2" descr="Image result for akebia therapeutics"/>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23849" y="2356487"/>
              <a:ext cx="818935" cy="4278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8" name="圖片 7"/>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166981" y="1611967"/>
              <a:ext cx="818935" cy="4327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descr="ãå¨é«ãçåçæå°çµæ"/>
            <p:cNvPicPr>
              <a:picLocks noChangeAspect="1" noChangeArrowheads="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6375" y="2697433"/>
              <a:ext cx="777875" cy="4278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sp>
        <p:nvSpPr>
          <p:cNvPr id="3" name="內容版面配置區 2"/>
          <p:cNvSpPr>
            <a:spLocks noGrp="1"/>
          </p:cNvSpPr>
          <p:nvPr>
            <p:ph idx="1"/>
          </p:nvPr>
        </p:nvSpPr>
        <p:spPr>
          <a:xfrm>
            <a:off x="598324" y="1722336"/>
            <a:ext cx="6528922" cy="4415951"/>
          </a:xfrm>
        </p:spPr>
        <p:txBody>
          <a:bodyPr>
            <a:normAutofit/>
          </a:bodyPr>
          <a:lstStyle/>
          <a:p>
            <a:r>
              <a:rPr lang="en-US" altLang="zh-TW" sz="2000" b="1" dirty="0">
                <a:latin typeface="Microsoft YaHei" panose="020B0503020204020204" pitchFamily="34" charset="-122"/>
                <a:ea typeface="Microsoft YaHei" panose="020B0503020204020204" pitchFamily="34" charset="-122"/>
              </a:rPr>
              <a:t>EU: </a:t>
            </a:r>
            <a:r>
              <a:rPr lang="en-US" altLang="zh-TW" sz="2000" dirty="0">
                <a:latin typeface="Microsoft YaHei" panose="020B0503020204020204" pitchFamily="34" charset="-122"/>
                <a:ea typeface="Microsoft YaHei" panose="020B0503020204020204" pitchFamily="34" charset="-122"/>
              </a:rPr>
              <a:t>PBF-</a:t>
            </a:r>
            <a:r>
              <a:rPr lang="en-US" altLang="zh-TW" sz="2000" dirty="0" err="1">
                <a:latin typeface="Microsoft YaHei" panose="020B0503020204020204" pitchFamily="34" charset="-122"/>
                <a:ea typeface="Microsoft YaHei" panose="020B0503020204020204" pitchFamily="34" charset="-122"/>
              </a:rPr>
              <a:t>Akebia</a:t>
            </a:r>
            <a:r>
              <a:rPr lang="en-US" altLang="zh-TW" sz="2000" dirty="0">
                <a:latin typeface="Microsoft YaHei" panose="020B0503020204020204" pitchFamily="34" charset="-122"/>
                <a:ea typeface="Microsoft YaHei" panose="020B0503020204020204" pitchFamily="34" charset="-122"/>
              </a:rPr>
              <a:t> Joint Scientific Committee established and actively working on EU partnership development.  </a:t>
            </a:r>
          </a:p>
          <a:p>
            <a:pPr marL="0" indent="0">
              <a:buNone/>
              <a:tabLst>
                <a:tab pos="268288" algn="l"/>
              </a:tabLst>
            </a:pPr>
            <a:r>
              <a:rPr lang="en-US" altLang="zh-TW" sz="2000" dirty="0">
                <a:latin typeface="Microsoft YaHei" panose="020B0503020204020204" pitchFamily="34" charset="-122"/>
                <a:ea typeface="Microsoft YaHei" panose="020B0503020204020204" pitchFamily="34" charset="-122"/>
              </a:rPr>
              <a:t>	</a:t>
            </a:r>
          </a:p>
          <a:p>
            <a:r>
              <a:rPr lang="en-US" altLang="zh-TW" sz="2000" b="1" dirty="0">
                <a:latin typeface="Microsoft YaHei" panose="020B0503020204020204" pitchFamily="34" charset="-122"/>
                <a:ea typeface="Microsoft YaHei" panose="020B0503020204020204" pitchFamily="34" charset="-122"/>
              </a:rPr>
              <a:t>China: </a:t>
            </a:r>
            <a:r>
              <a:rPr lang="en-US" altLang="zh-TW" sz="2000" dirty="0">
                <a:latin typeface="Microsoft YaHei" panose="020B0503020204020204" pitchFamily="34" charset="-122"/>
                <a:ea typeface="Microsoft YaHei" panose="020B0503020204020204" pitchFamily="34" charset="-122"/>
              </a:rPr>
              <a:t>2019Q3 Phase III first patient enrolled.</a:t>
            </a:r>
            <a:r>
              <a:rPr lang="zh-TW" altLang="en-US" sz="2000" dirty="0">
                <a:latin typeface="Microsoft YaHei" panose="020B0503020204020204" pitchFamily="34" charset="-122"/>
                <a:ea typeface="Microsoft YaHei" panose="020B0503020204020204" pitchFamily="34" charset="-122"/>
              </a:rPr>
              <a:t> </a:t>
            </a:r>
            <a:endParaRPr lang="en-US" altLang="zh-TW" sz="2000" dirty="0">
              <a:latin typeface="Microsoft YaHei" panose="020B0503020204020204" pitchFamily="34" charset="-122"/>
              <a:ea typeface="Microsoft YaHei" panose="020B0503020204020204" pitchFamily="34" charset="-122"/>
            </a:endParaRPr>
          </a:p>
          <a:p>
            <a:endParaRPr lang="en-US" altLang="zh-TW" sz="2000" dirty="0">
              <a:latin typeface="Microsoft YaHei" panose="020B0503020204020204" pitchFamily="34" charset="-122"/>
              <a:ea typeface="Microsoft YaHei" panose="020B0503020204020204" pitchFamily="34" charset="-122"/>
            </a:endParaRPr>
          </a:p>
          <a:p>
            <a:r>
              <a:rPr lang="en-US" altLang="zh-TW" sz="2000" b="1" dirty="0">
                <a:latin typeface="Microsoft YaHei" panose="020B0503020204020204" pitchFamily="34" charset="-122"/>
                <a:ea typeface="Microsoft YaHei" panose="020B0503020204020204" pitchFamily="34" charset="-122"/>
              </a:rPr>
              <a:t>Korea:</a:t>
            </a:r>
            <a:r>
              <a:rPr lang="en-US" altLang="zh-TW" sz="2000" dirty="0">
                <a:latin typeface="Microsoft YaHei" panose="020B0503020204020204" pitchFamily="34" charset="-122"/>
                <a:ea typeface="Microsoft YaHei" panose="020B0503020204020204" pitchFamily="34" charset="-122"/>
              </a:rPr>
              <a:t> Registration stage</a:t>
            </a:r>
          </a:p>
          <a:p>
            <a:endParaRPr lang="en-US" altLang="zh-TW" sz="2000" dirty="0">
              <a:latin typeface="Microsoft YaHei" panose="020B0503020204020204" pitchFamily="34" charset="-122"/>
              <a:ea typeface="Microsoft YaHei" panose="020B0503020204020204" pitchFamily="34" charset="-122"/>
            </a:endParaRPr>
          </a:p>
          <a:p>
            <a:r>
              <a:rPr lang="en-US" altLang="zh-TW" sz="2000" b="1" dirty="0">
                <a:latin typeface="Microsoft YaHei" panose="020B0503020204020204" pitchFamily="34" charset="-122"/>
                <a:ea typeface="Microsoft YaHei" panose="020B0503020204020204" pitchFamily="34" charset="-122"/>
              </a:rPr>
              <a:t>South East Asia: </a:t>
            </a:r>
            <a:r>
              <a:rPr lang="en-US" altLang="zh-TW" sz="2000" dirty="0">
                <a:latin typeface="Microsoft YaHei" panose="020B0503020204020204" pitchFamily="34" charset="-122"/>
                <a:ea typeface="Microsoft YaHei" panose="020B0503020204020204" pitchFamily="34" charset="-122"/>
              </a:rPr>
              <a:t>Exclusive distribution authorization for DKSH</a:t>
            </a:r>
            <a:r>
              <a:rPr lang="zh-TW" altLang="en-US" sz="2000" dirty="0">
                <a:latin typeface="Microsoft YaHei" panose="020B0503020204020204" pitchFamily="34" charset="-122"/>
                <a:ea typeface="Microsoft YaHei" panose="020B0503020204020204" pitchFamily="34" charset="-122"/>
              </a:rPr>
              <a:t> </a:t>
            </a:r>
            <a:r>
              <a:rPr lang="en-US" altLang="zh-TW" sz="2000" dirty="0">
                <a:latin typeface="Microsoft YaHei" panose="020B0503020204020204" pitchFamily="34" charset="-122"/>
                <a:ea typeface="Microsoft YaHei" panose="020B0503020204020204" pitchFamily="34" charset="-122"/>
              </a:rPr>
              <a:t>Limited</a:t>
            </a:r>
            <a:r>
              <a:rPr lang="zh-TW" altLang="en-US" sz="2000" dirty="0">
                <a:latin typeface="Microsoft YaHei" panose="020B0503020204020204" pitchFamily="34" charset="-122"/>
                <a:ea typeface="Microsoft YaHei" panose="020B0503020204020204" pitchFamily="34" charset="-122"/>
              </a:rPr>
              <a:t> </a:t>
            </a:r>
            <a:r>
              <a:rPr lang="en-US" altLang="zh-TW" sz="2000" dirty="0">
                <a:latin typeface="Microsoft YaHei" panose="020B0503020204020204" pitchFamily="34" charset="-122"/>
                <a:ea typeface="Microsoft YaHei" panose="020B0503020204020204" pitchFamily="34" charset="-122"/>
              </a:rPr>
              <a:t>to operate Thailand market</a:t>
            </a:r>
            <a:endParaRPr lang="zh-TW" altLang="en-US" sz="20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150640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BBD0A80F-56CB-4220-A7FB-A110A5ACDED2}"/>
              </a:ext>
            </a:extLst>
          </p:cNvPr>
          <p:cNvSpPr>
            <a:spLocks noGrp="1"/>
          </p:cNvSpPr>
          <p:nvPr>
            <p:ph type="title"/>
          </p:nvPr>
        </p:nvSpPr>
        <p:spPr>
          <a:xfrm>
            <a:off x="1096695" y="276411"/>
            <a:ext cx="10515600" cy="1325563"/>
          </a:xfrm>
        </p:spPr>
        <p:txBody>
          <a:bodyPr>
            <a:normAutofit/>
          </a:bodyPr>
          <a:lstStyle/>
          <a:p>
            <a:r>
              <a:rPr lang="en-US" altLang="zh-TW" sz="4000" b="1" dirty="0">
                <a:solidFill>
                  <a:schemeClr val="accent5">
                    <a:lumMod val="75000"/>
                  </a:schemeClr>
                </a:solidFill>
                <a:latin typeface="Microsoft YaHei UI" panose="020B0503020204020204" pitchFamily="34" charset="-122"/>
                <a:ea typeface="Microsoft YaHei UI" panose="020B0503020204020204" pitchFamily="34" charset="-122"/>
              </a:rPr>
              <a:t>Innovative Medication</a:t>
            </a:r>
            <a:br>
              <a:rPr lang="zh-TW" altLang="en-US" sz="2800" dirty="0">
                <a:latin typeface="王漢宗特圓體繁" panose="02020300000000000000" pitchFamily="18" charset="-120"/>
                <a:ea typeface="王漢宗特圓體繁" panose="02020300000000000000" pitchFamily="18" charset="-120"/>
              </a:rPr>
            </a:br>
            <a:br>
              <a:rPr lang="en-US" altLang="zh-TW" sz="1400" dirty="0">
                <a:latin typeface="王漢宗特圓體繁" panose="02020300000000000000" pitchFamily="18" charset="-120"/>
                <a:ea typeface="王漢宗特圓體繁" panose="02020300000000000000" pitchFamily="18" charset="-120"/>
              </a:rPr>
            </a:br>
            <a:endParaRPr lang="zh-TW" altLang="en-US" sz="2400" b="1" dirty="0">
              <a:latin typeface="+mn-lt"/>
              <a:ea typeface="王漢宗特圓體繁" panose="02020300000000000000" pitchFamily="18" charset="-120"/>
            </a:endParaRPr>
          </a:p>
        </p:txBody>
      </p:sp>
      <p:sp>
        <p:nvSpPr>
          <p:cNvPr id="4" name="îŝḷîḓé-Freeform: Shape 14">
            <a:extLst>
              <a:ext uri="{FF2B5EF4-FFF2-40B4-BE49-F238E27FC236}">
                <a16:creationId xmlns:a16="http://schemas.microsoft.com/office/drawing/2014/main" id="{28FD4B55-14E4-4AB1-8295-089F9A3EDBBE}"/>
              </a:ext>
            </a:extLst>
          </p:cNvPr>
          <p:cNvSpPr>
            <a:spLocks/>
          </p:cNvSpPr>
          <p:nvPr/>
        </p:nvSpPr>
        <p:spPr bwMode="auto">
          <a:xfrm>
            <a:off x="320005" y="245105"/>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2" y="1058"/>
                  <a:pt x="2881" y="3176"/>
                </a:cubicBezTo>
                <a:cubicBezTo>
                  <a:pt x="-961" y="7412"/>
                  <a:pt x="-961" y="14279"/>
                  <a:pt x="2881" y="18515"/>
                </a:cubicBezTo>
                <a:cubicBezTo>
                  <a:pt x="4148" y="19912"/>
                  <a:pt x="5679" y="20838"/>
                  <a:pt x="7295" y="21313"/>
                </a:cubicBezTo>
                <a:cubicBezTo>
                  <a:pt x="7306" y="21185"/>
                  <a:pt x="7325" y="21050"/>
                  <a:pt x="7334" y="20924"/>
                </a:cubicBezTo>
                <a:cubicBezTo>
                  <a:pt x="7433" y="19560"/>
                  <a:pt x="6825" y="18431"/>
                  <a:pt x="6445" y="17197"/>
                </a:cubicBezTo>
                <a:cubicBezTo>
                  <a:pt x="5874" y="15777"/>
                  <a:pt x="5675" y="14138"/>
                  <a:pt x="5687" y="12597"/>
                </a:cubicBezTo>
                <a:cubicBezTo>
                  <a:pt x="5692" y="11883"/>
                  <a:pt x="5275" y="11146"/>
                  <a:pt x="5102" y="10474"/>
                </a:cubicBezTo>
                <a:cubicBezTo>
                  <a:pt x="4891" y="10084"/>
                  <a:pt x="4845" y="9244"/>
                  <a:pt x="4785" y="8802"/>
                </a:cubicBezTo>
                <a:cubicBezTo>
                  <a:pt x="4670" y="7958"/>
                  <a:pt x="5327" y="7746"/>
                  <a:pt x="5684" y="8426"/>
                </a:cubicBezTo>
                <a:cubicBezTo>
                  <a:pt x="6037" y="9100"/>
                  <a:pt x="6096" y="9902"/>
                  <a:pt x="6409" y="10595"/>
                </a:cubicBezTo>
                <a:cubicBezTo>
                  <a:pt x="6559" y="10926"/>
                  <a:pt x="6656" y="11804"/>
                  <a:pt x="7058" y="11709"/>
                </a:cubicBezTo>
                <a:cubicBezTo>
                  <a:pt x="7366" y="11676"/>
                  <a:pt x="7023" y="10959"/>
                  <a:pt x="7014" y="10764"/>
                </a:cubicBezTo>
                <a:cubicBezTo>
                  <a:pt x="6994" y="10326"/>
                  <a:pt x="6870" y="9942"/>
                  <a:pt x="6890" y="9489"/>
                </a:cubicBezTo>
                <a:cubicBezTo>
                  <a:pt x="6902" y="9215"/>
                  <a:pt x="6900" y="8945"/>
                  <a:pt x="6864" y="8673"/>
                </a:cubicBezTo>
                <a:cubicBezTo>
                  <a:pt x="6676" y="8156"/>
                  <a:pt x="6772" y="7446"/>
                  <a:pt x="6700" y="6897"/>
                </a:cubicBezTo>
                <a:cubicBezTo>
                  <a:pt x="6653" y="6538"/>
                  <a:pt x="6630" y="6138"/>
                  <a:pt x="6757" y="5794"/>
                </a:cubicBezTo>
                <a:cubicBezTo>
                  <a:pt x="6870" y="5490"/>
                  <a:pt x="7223" y="5183"/>
                  <a:pt x="7539" y="5321"/>
                </a:cubicBezTo>
                <a:cubicBezTo>
                  <a:pt x="8013" y="5529"/>
                  <a:pt x="7872" y="6038"/>
                  <a:pt x="7885" y="6470"/>
                </a:cubicBezTo>
                <a:cubicBezTo>
                  <a:pt x="7898" y="6905"/>
                  <a:pt x="7949" y="7242"/>
                  <a:pt x="8022" y="7662"/>
                </a:cubicBezTo>
                <a:cubicBezTo>
                  <a:pt x="8083" y="8010"/>
                  <a:pt x="8257" y="8637"/>
                  <a:pt x="8194" y="8988"/>
                </a:cubicBezTo>
                <a:cubicBezTo>
                  <a:pt x="8243" y="9288"/>
                  <a:pt x="8365" y="11410"/>
                  <a:pt x="8773" y="10830"/>
                </a:cubicBezTo>
                <a:cubicBezTo>
                  <a:pt x="8897" y="10144"/>
                  <a:pt x="8726" y="8719"/>
                  <a:pt x="8695" y="7590"/>
                </a:cubicBezTo>
                <a:cubicBezTo>
                  <a:pt x="8671" y="6723"/>
                  <a:pt x="8388" y="5506"/>
                  <a:pt x="8914" y="4771"/>
                </a:cubicBezTo>
                <a:cubicBezTo>
                  <a:pt x="9231" y="4327"/>
                  <a:pt x="9761" y="4710"/>
                  <a:pt x="9880" y="5127"/>
                </a:cubicBezTo>
                <a:cubicBezTo>
                  <a:pt x="9987" y="5503"/>
                  <a:pt x="9933" y="5938"/>
                  <a:pt x="9927" y="6327"/>
                </a:cubicBezTo>
                <a:cubicBezTo>
                  <a:pt x="9911" y="7281"/>
                  <a:pt x="10254" y="8239"/>
                  <a:pt x="10117" y="9188"/>
                </a:cubicBezTo>
                <a:cubicBezTo>
                  <a:pt x="10072" y="9496"/>
                  <a:pt x="10223" y="11643"/>
                  <a:pt x="10821" y="10735"/>
                </a:cubicBezTo>
                <a:cubicBezTo>
                  <a:pt x="11048" y="10390"/>
                  <a:pt x="11044" y="9818"/>
                  <a:pt x="11177" y="9417"/>
                </a:cubicBezTo>
                <a:cubicBezTo>
                  <a:pt x="11348" y="8899"/>
                  <a:pt x="11477" y="8376"/>
                  <a:pt x="11686" y="7874"/>
                </a:cubicBezTo>
                <a:cubicBezTo>
                  <a:pt x="11930" y="7285"/>
                  <a:pt x="12234" y="5353"/>
                  <a:pt x="13177" y="5757"/>
                </a:cubicBezTo>
                <a:cubicBezTo>
                  <a:pt x="13823" y="6033"/>
                  <a:pt x="13102" y="7797"/>
                  <a:pt x="13011" y="8292"/>
                </a:cubicBezTo>
                <a:cubicBezTo>
                  <a:pt x="12788" y="9497"/>
                  <a:pt x="12376" y="10680"/>
                  <a:pt x="12182" y="11884"/>
                </a:cubicBezTo>
                <a:cubicBezTo>
                  <a:pt x="12110" y="12329"/>
                  <a:pt x="12410" y="12760"/>
                  <a:pt x="12257" y="13210"/>
                </a:cubicBezTo>
                <a:cubicBezTo>
                  <a:pt x="12171" y="13463"/>
                  <a:pt x="12396" y="14159"/>
                  <a:pt x="12645" y="14273"/>
                </a:cubicBezTo>
                <a:cubicBezTo>
                  <a:pt x="13755" y="14781"/>
                  <a:pt x="14069" y="13871"/>
                  <a:pt x="14957" y="13382"/>
                </a:cubicBezTo>
                <a:cubicBezTo>
                  <a:pt x="15330" y="13176"/>
                  <a:pt x="16717" y="12212"/>
                  <a:pt x="16911" y="13173"/>
                </a:cubicBezTo>
                <a:cubicBezTo>
                  <a:pt x="17046" y="13840"/>
                  <a:pt x="16325" y="14235"/>
                  <a:pt x="15918" y="14562"/>
                </a:cubicBezTo>
                <a:cubicBezTo>
                  <a:pt x="15429" y="14955"/>
                  <a:pt x="15007" y="15315"/>
                  <a:pt x="14658" y="15854"/>
                </a:cubicBezTo>
                <a:cubicBezTo>
                  <a:pt x="13893" y="17034"/>
                  <a:pt x="12512" y="18156"/>
                  <a:pt x="11317" y="18987"/>
                </a:cubicBezTo>
                <a:cubicBezTo>
                  <a:pt x="10833" y="19324"/>
                  <a:pt x="11018" y="20913"/>
                  <a:pt x="11047" y="21599"/>
                </a:cubicBezTo>
                <a:cubicBezTo>
                  <a:pt x="13148" y="21314"/>
                  <a:pt x="15184" y="20293"/>
                  <a:pt x="16796" y="18515"/>
                </a:cubicBezTo>
                <a:cubicBezTo>
                  <a:pt x="20639" y="14279"/>
                  <a:pt x="20638" y="7412"/>
                  <a:pt x="16796" y="3176"/>
                </a:cubicBezTo>
                <a:cubicBezTo>
                  <a:pt x="14875" y="1058"/>
                  <a:pt x="12356" y="0"/>
                  <a:pt x="9839" y="0"/>
                </a:cubicBezTo>
                <a:close/>
              </a:path>
            </a:pathLst>
          </a:custGeom>
          <a:solidFill>
            <a:schemeClr val="accent5">
              <a:lumMod val="75000"/>
            </a:schemeClr>
          </a:solidFill>
          <a:ln>
            <a:noFill/>
          </a:ln>
          <a:effectLst/>
        </p:spPr>
        <p:txBody>
          <a:bodyPr anchor="ctr"/>
          <a:lstStyle/>
          <a:p>
            <a:pPr algn="ctr"/>
            <a:endParaRPr dirty="0"/>
          </a:p>
        </p:txBody>
      </p:sp>
      <p:sp>
        <p:nvSpPr>
          <p:cNvPr id="5" name="矩形 4">
            <a:extLst>
              <a:ext uri="{FF2B5EF4-FFF2-40B4-BE49-F238E27FC236}">
                <a16:creationId xmlns:a16="http://schemas.microsoft.com/office/drawing/2014/main" id="{3C3BDE81-893D-46D0-A663-22AF22154A61}"/>
              </a:ext>
            </a:extLst>
          </p:cNvPr>
          <p:cNvSpPr/>
          <p:nvPr/>
        </p:nvSpPr>
        <p:spPr>
          <a:xfrm>
            <a:off x="1571228" y="3288201"/>
            <a:ext cx="3208641" cy="2234073"/>
          </a:xfrm>
          <a:prstGeom prst="rect">
            <a:avLst/>
          </a:prstGeom>
        </p:spPr>
        <p:txBody>
          <a:bodyPr wrap="square">
            <a:spAutoFit/>
          </a:bodyPr>
          <a:lstStyle/>
          <a:p>
            <a:pPr algn="ctr">
              <a:lnSpc>
                <a:spcPct val="150000"/>
              </a:lnSpc>
              <a:spcAft>
                <a:spcPts val="600"/>
              </a:spcAft>
            </a:pPr>
            <a:r>
              <a:rPr lang="en-US" altLang="zh-TW" sz="2000" b="1" dirty="0">
                <a:solidFill>
                  <a:schemeClr val="accent1"/>
                </a:solidFill>
                <a:latin typeface="Microsoft YaHei" panose="020B0503020204020204" pitchFamily="34" charset="-122"/>
                <a:ea typeface="Microsoft YaHei" panose="020B0503020204020204" pitchFamily="34" charset="-122"/>
              </a:rPr>
              <a:t>New Drug Development</a:t>
            </a:r>
          </a:p>
          <a:p>
            <a:pPr algn="ctr">
              <a:lnSpc>
                <a:spcPct val="150000"/>
              </a:lnSpc>
              <a:spcAft>
                <a:spcPts val="600"/>
              </a:spcAft>
            </a:pPr>
            <a:r>
              <a:rPr lang="en-US" altLang="zh-CN" sz="1600" b="1" dirty="0">
                <a:latin typeface="Microsoft YaHei" panose="020B0503020204020204" pitchFamily="34" charset="-122"/>
                <a:ea typeface="Microsoft YaHei" panose="020B0503020204020204" pitchFamily="34" charset="-122"/>
              </a:rPr>
              <a:t>Continual New Drug Development</a:t>
            </a:r>
            <a:endParaRPr lang="en-US" altLang="zh-TW" sz="1600" b="1" dirty="0">
              <a:latin typeface="Microsoft YaHei" panose="020B0503020204020204" pitchFamily="34" charset="-122"/>
              <a:ea typeface="Microsoft YaHei" panose="020B0503020204020204" pitchFamily="34" charset="-122"/>
            </a:endParaRPr>
          </a:p>
          <a:p>
            <a:pPr algn="ctr">
              <a:lnSpc>
                <a:spcPct val="150000"/>
              </a:lnSpc>
              <a:spcAft>
                <a:spcPts val="600"/>
              </a:spcAft>
            </a:pPr>
            <a:r>
              <a:rPr lang="en-US" altLang="zh-TW" sz="1600" b="1" dirty="0">
                <a:latin typeface="Microsoft YaHei" panose="020B0503020204020204" pitchFamily="34" charset="-122"/>
                <a:ea typeface="Microsoft YaHei" panose="020B0503020204020204" pitchFamily="34" charset="-122"/>
              </a:rPr>
              <a:t>Global Network Expansion</a:t>
            </a:r>
            <a:r>
              <a:rPr lang="zh-CN" altLang="en-US" sz="1600" b="1" dirty="0">
                <a:latin typeface="Microsoft YaHei" panose="020B0503020204020204" pitchFamily="34" charset="-122"/>
                <a:ea typeface="Microsoft YaHei" panose="020B0503020204020204" pitchFamily="34" charset="-122"/>
              </a:rPr>
              <a:t> </a:t>
            </a:r>
            <a:endParaRPr lang="en-US" altLang="zh-CN" sz="1600" b="1" dirty="0">
              <a:latin typeface="Microsoft YaHei" panose="020B0503020204020204" pitchFamily="34" charset="-122"/>
              <a:ea typeface="Microsoft YaHei" panose="020B0503020204020204" pitchFamily="34" charset="-122"/>
            </a:endParaRPr>
          </a:p>
        </p:txBody>
      </p:sp>
      <p:sp>
        <p:nvSpPr>
          <p:cNvPr id="6" name="椭圆 62">
            <a:extLst>
              <a:ext uri="{FF2B5EF4-FFF2-40B4-BE49-F238E27FC236}">
                <a16:creationId xmlns:a16="http://schemas.microsoft.com/office/drawing/2014/main" id="{F002D72E-3A3F-4517-86C4-DAA87BB600EB}"/>
              </a:ext>
            </a:extLst>
          </p:cNvPr>
          <p:cNvSpPr/>
          <p:nvPr/>
        </p:nvSpPr>
        <p:spPr>
          <a:xfrm>
            <a:off x="2601889" y="2140882"/>
            <a:ext cx="1147322" cy="114732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矩形 6">
            <a:extLst>
              <a:ext uri="{FF2B5EF4-FFF2-40B4-BE49-F238E27FC236}">
                <a16:creationId xmlns:a16="http://schemas.microsoft.com/office/drawing/2014/main" id="{5B338AE3-8556-42D5-B8C9-0A9B24653A57}"/>
              </a:ext>
            </a:extLst>
          </p:cNvPr>
          <p:cNvSpPr/>
          <p:nvPr/>
        </p:nvSpPr>
        <p:spPr>
          <a:xfrm>
            <a:off x="6020193" y="3288203"/>
            <a:ext cx="4451613" cy="2926570"/>
          </a:xfrm>
          <a:prstGeom prst="rect">
            <a:avLst/>
          </a:prstGeom>
        </p:spPr>
        <p:txBody>
          <a:bodyPr wrap="square">
            <a:spAutoFit/>
          </a:bodyPr>
          <a:lstStyle/>
          <a:p>
            <a:pPr algn="ctr">
              <a:lnSpc>
                <a:spcPct val="150000"/>
              </a:lnSpc>
              <a:spcAft>
                <a:spcPts val="600"/>
              </a:spcAft>
            </a:pPr>
            <a:r>
              <a:rPr lang="en-US" altLang="zh-TW" sz="2000" b="1" dirty="0">
                <a:solidFill>
                  <a:schemeClr val="tx1">
                    <a:lumMod val="65000"/>
                    <a:lumOff val="35000"/>
                  </a:schemeClr>
                </a:solidFill>
                <a:latin typeface="Microsoft YaHei" panose="020B0503020204020204" pitchFamily="34" charset="-122"/>
                <a:ea typeface="Microsoft YaHei" panose="020B0503020204020204" pitchFamily="34" charset="-122"/>
              </a:rPr>
              <a:t>Professional </a:t>
            </a:r>
          </a:p>
          <a:p>
            <a:pPr algn="ctr">
              <a:lnSpc>
                <a:spcPct val="150000"/>
              </a:lnSpc>
              <a:spcAft>
                <a:spcPts val="600"/>
              </a:spcAft>
            </a:pPr>
            <a:r>
              <a:rPr lang="en-US" altLang="zh-TW" sz="2000" b="1" dirty="0">
                <a:solidFill>
                  <a:schemeClr val="tx1">
                    <a:lumMod val="65000"/>
                    <a:lumOff val="35000"/>
                  </a:schemeClr>
                </a:solidFill>
                <a:latin typeface="Microsoft YaHei" panose="020B0503020204020204" pitchFamily="34" charset="-122"/>
                <a:ea typeface="Microsoft YaHei" panose="020B0503020204020204" pitchFamily="34" charset="-122"/>
              </a:rPr>
              <a:t>Sporting Brand</a:t>
            </a:r>
          </a:p>
          <a:p>
            <a:pPr algn="ctr">
              <a:lnSpc>
                <a:spcPct val="150000"/>
              </a:lnSpc>
              <a:spcAft>
                <a:spcPts val="600"/>
              </a:spcAft>
            </a:pPr>
            <a:r>
              <a:rPr lang="en-US" altLang="zh-TW" sz="2000" b="1" dirty="0">
                <a:solidFill>
                  <a:schemeClr val="tx1">
                    <a:lumMod val="65000"/>
                    <a:lumOff val="35000"/>
                  </a:schemeClr>
                </a:solidFill>
                <a:latin typeface="Microsoft YaHei" panose="020B0503020204020204" pitchFamily="34" charset="-122"/>
                <a:ea typeface="Microsoft YaHei" panose="020B0503020204020204" pitchFamily="34" charset="-122"/>
              </a:rPr>
              <a:t>RACE</a:t>
            </a:r>
            <a:r>
              <a:rPr lang="zh-TW" altLang="en-US" sz="2000" b="1" dirty="0">
                <a:solidFill>
                  <a:schemeClr val="tx1">
                    <a:lumMod val="65000"/>
                    <a:lumOff val="35000"/>
                  </a:schemeClr>
                </a:solidFill>
                <a:latin typeface="Microsoft YaHei" panose="020B0503020204020204" pitchFamily="34" charset="-122"/>
                <a:ea typeface="Microsoft YaHei" panose="020B0503020204020204" pitchFamily="34" charset="-122"/>
              </a:rPr>
              <a:t> </a:t>
            </a:r>
            <a:r>
              <a:rPr lang="en-US" altLang="zh-TW" sz="2000" b="1" dirty="0">
                <a:solidFill>
                  <a:schemeClr val="tx1">
                    <a:lumMod val="65000"/>
                    <a:lumOff val="35000"/>
                  </a:schemeClr>
                </a:solidFill>
                <a:latin typeface="Microsoft YaHei" panose="020B0503020204020204" pitchFamily="34" charset="-122"/>
                <a:ea typeface="Microsoft YaHei" panose="020B0503020204020204" pitchFamily="34" charset="-122"/>
              </a:rPr>
              <a:t>ON</a:t>
            </a:r>
          </a:p>
          <a:p>
            <a:pPr algn="ctr">
              <a:lnSpc>
                <a:spcPct val="150000"/>
              </a:lnSpc>
              <a:spcAft>
                <a:spcPts val="600"/>
              </a:spcAft>
            </a:pPr>
            <a:r>
              <a:rPr lang="en-US" altLang="zh-TW" sz="1600" b="1" dirty="0">
                <a:latin typeface="Microsoft YaHei" panose="020B0503020204020204" pitchFamily="34" charset="-122"/>
                <a:ea typeface="Microsoft YaHei" panose="020B0503020204020204" pitchFamily="34" charset="-122"/>
              </a:rPr>
              <a:t>Focusing on Sporting Medical Market</a:t>
            </a:r>
          </a:p>
          <a:p>
            <a:pPr algn="ctr">
              <a:lnSpc>
                <a:spcPct val="150000"/>
              </a:lnSpc>
              <a:spcAft>
                <a:spcPts val="600"/>
              </a:spcAft>
            </a:pPr>
            <a:r>
              <a:rPr lang="en-US" altLang="zh-TW" sz="1600" b="1" dirty="0">
                <a:latin typeface="Microsoft YaHei" panose="020B0503020204020204" pitchFamily="34" charset="-122"/>
                <a:ea typeface="Microsoft YaHei" panose="020B0503020204020204" pitchFamily="34" charset="-122"/>
              </a:rPr>
              <a:t>Enhance/Better Sporting Performance</a:t>
            </a:r>
            <a:endParaRPr lang="en-US" altLang="zh-CN" sz="1600" b="1" dirty="0">
              <a:latin typeface="Microsoft YaHei" panose="020B0503020204020204" pitchFamily="34" charset="-122"/>
              <a:ea typeface="Microsoft YaHei" panose="020B0503020204020204" pitchFamily="34" charset="-122"/>
            </a:endParaRPr>
          </a:p>
          <a:p>
            <a:pPr algn="ctr">
              <a:lnSpc>
                <a:spcPct val="150000"/>
              </a:lnSpc>
              <a:spcAft>
                <a:spcPts val="600"/>
              </a:spcAft>
            </a:pPr>
            <a:endParaRPr lang="en-US" altLang="zh-CN" sz="1600" b="1" dirty="0">
              <a:latin typeface="Microsoft YaHei" panose="020B0503020204020204" pitchFamily="34" charset="-122"/>
              <a:ea typeface="Microsoft YaHei" panose="020B0503020204020204" pitchFamily="34" charset="-122"/>
            </a:endParaRPr>
          </a:p>
        </p:txBody>
      </p:sp>
      <p:sp>
        <p:nvSpPr>
          <p:cNvPr id="8" name="椭圆 67">
            <a:extLst>
              <a:ext uri="{FF2B5EF4-FFF2-40B4-BE49-F238E27FC236}">
                <a16:creationId xmlns:a16="http://schemas.microsoft.com/office/drawing/2014/main" id="{7421B945-0FEB-4075-A178-92ADE1065CB9}"/>
              </a:ext>
            </a:extLst>
          </p:cNvPr>
          <p:cNvSpPr/>
          <p:nvPr/>
        </p:nvSpPr>
        <p:spPr>
          <a:xfrm>
            <a:off x="7644753" y="2140882"/>
            <a:ext cx="1147322" cy="114732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9" name="Picture 4" descr="「RACE ON」的圖片搜尋結果">
            <a:extLst>
              <a:ext uri="{FF2B5EF4-FFF2-40B4-BE49-F238E27FC236}">
                <a16:creationId xmlns:a16="http://schemas.microsoft.com/office/drawing/2014/main" id="{9C870408-C639-4E2A-9341-5C5B547F6E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81762" y="2277891"/>
            <a:ext cx="873303" cy="873303"/>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a:extLst>
              <a:ext uri="{FF2B5EF4-FFF2-40B4-BE49-F238E27FC236}">
                <a16:creationId xmlns:a16="http://schemas.microsoft.com/office/drawing/2014/main" id="{6CD748BC-686D-418B-9A5B-0804E71282EF}"/>
              </a:ext>
            </a:extLst>
          </p:cNvPr>
          <p:cNvSpPr/>
          <p:nvPr/>
        </p:nvSpPr>
        <p:spPr>
          <a:xfrm>
            <a:off x="1442159" y="5951672"/>
            <a:ext cx="9307682" cy="400110"/>
          </a:xfrm>
          <a:prstGeom prst="rect">
            <a:avLst/>
          </a:prstGeom>
        </p:spPr>
        <p:txBody>
          <a:bodyPr wrap="square">
            <a:spAutoFit/>
          </a:bodyPr>
          <a:lstStyle/>
          <a:p>
            <a:pPr algn="ctr"/>
            <a:r>
              <a:rPr lang="en-US" altLang="zh-TW" sz="2000" dirty="0">
                <a:latin typeface="王漢宗特圓體繁" panose="02020300000000000000" pitchFamily="18" charset="-120"/>
                <a:ea typeface="王漢宗特圓體繁" panose="02020300000000000000" pitchFamily="18" charset="-120"/>
              </a:rPr>
              <a:t>Innovation</a:t>
            </a:r>
            <a:r>
              <a:rPr lang="zh-TW" altLang="en-US" sz="2000" dirty="0">
                <a:latin typeface="王漢宗特圓體繁" panose="02020300000000000000" pitchFamily="18" charset="-120"/>
                <a:ea typeface="王漢宗特圓體繁" panose="02020300000000000000" pitchFamily="18" charset="-120"/>
              </a:rPr>
              <a:t> </a:t>
            </a:r>
            <a:r>
              <a:rPr lang="en-US" altLang="zh-TW" sz="2000" dirty="0">
                <a:latin typeface="王漢宗特圓體繁" panose="02020300000000000000" pitchFamily="18" charset="-120"/>
                <a:ea typeface="王漢宗特圓體繁" panose="02020300000000000000" pitchFamily="18" charset="-120"/>
              </a:rPr>
              <a:t>&amp;</a:t>
            </a:r>
            <a:r>
              <a:rPr lang="zh-TW" altLang="en-US" sz="2000" dirty="0">
                <a:latin typeface="王漢宗特圓體繁" panose="02020300000000000000" pitchFamily="18" charset="-120"/>
                <a:ea typeface="王漢宗特圓體繁" panose="02020300000000000000" pitchFamily="18" charset="-120"/>
              </a:rPr>
              <a:t> </a:t>
            </a:r>
            <a:r>
              <a:rPr lang="en-US" altLang="zh-TW" sz="2000" dirty="0">
                <a:latin typeface="王漢宗特圓體繁" panose="02020300000000000000" pitchFamily="18" charset="-120"/>
                <a:ea typeface="王漢宗特圓體繁" panose="02020300000000000000" pitchFamily="18" charset="-120"/>
              </a:rPr>
              <a:t>Improvement</a:t>
            </a:r>
          </a:p>
        </p:txBody>
      </p:sp>
      <p:pic>
        <p:nvPicPr>
          <p:cNvPr id="11" name="Picture 6" descr="「MEDICINE ICON」的圖片搜尋結果">
            <a:extLst>
              <a:ext uri="{FF2B5EF4-FFF2-40B4-BE49-F238E27FC236}">
                <a16:creationId xmlns:a16="http://schemas.microsoft.com/office/drawing/2014/main" id="{5D47F06A-EA85-44F3-B31B-D4CE6535D3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268" y="2333260"/>
            <a:ext cx="762563" cy="76256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a:extLst>
              <a:ext uri="{FF2B5EF4-FFF2-40B4-BE49-F238E27FC236}">
                <a16:creationId xmlns:a16="http://schemas.microsoft.com/office/drawing/2014/main" id="{182E33B9-BC44-4B8E-A847-991C78757639}"/>
              </a:ext>
            </a:extLst>
          </p:cNvPr>
          <p:cNvSpPr/>
          <p:nvPr/>
        </p:nvSpPr>
        <p:spPr>
          <a:xfrm>
            <a:off x="1096695" y="945007"/>
            <a:ext cx="10775300" cy="523220"/>
          </a:xfrm>
          <a:prstGeom prst="rect">
            <a:avLst/>
          </a:prstGeom>
        </p:spPr>
        <p:txBody>
          <a:bodyPr wrap="square">
            <a:spAutoFit/>
          </a:bodyPr>
          <a:lstStyle/>
          <a:p>
            <a:r>
              <a:rPr lang="en-US" altLang="zh-TW" sz="2800" b="1" dirty="0">
                <a:latin typeface="Microsoft YaHei UI" panose="020B0503020204020204" pitchFamily="34" charset="-122"/>
                <a:ea typeface="Microsoft YaHei UI" panose="020B0503020204020204" pitchFamily="34" charset="-122"/>
              </a:rPr>
              <a:t>(B)</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Product</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Development</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Pipeline)</a:t>
            </a:r>
          </a:p>
        </p:txBody>
      </p:sp>
    </p:spTree>
    <p:extLst>
      <p:ext uri="{BB962C8B-B14F-4D97-AF65-F5344CB8AC3E}">
        <p14:creationId xmlns:p14="http://schemas.microsoft.com/office/powerpoint/2010/main" val="98360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0" presetClass="entr" presetSubtype="0" fill="hold" grpId="0" nodeType="withEffect">
                                  <p:stCondLst>
                                    <p:cond delay="50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ç¸éå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6150" y="914025"/>
            <a:ext cx="7116689" cy="5757977"/>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14" descr="ãpin pointãçåçæå°çµæ"/>
          <p:cNvSpPr>
            <a:spLocks noChangeAspect="1" noChangeArrowheads="1"/>
          </p:cNvSpPr>
          <p:nvPr/>
        </p:nvSpPr>
        <p:spPr bwMode="auto">
          <a:xfrm>
            <a:off x="460376" y="160341"/>
            <a:ext cx="2036083" cy="20360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8" name="Picture 1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263255" y="2003885"/>
            <a:ext cx="1117535" cy="9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37765" y="2622986"/>
            <a:ext cx="1117535" cy="9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718954" y="3949122"/>
            <a:ext cx="1117535" cy="9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962890" y="5608285"/>
            <a:ext cx="1117535" cy="9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文字方塊 12"/>
          <p:cNvSpPr txBox="1"/>
          <p:nvPr/>
        </p:nvSpPr>
        <p:spPr>
          <a:xfrm>
            <a:off x="965572" y="2138828"/>
            <a:ext cx="2556085" cy="646331"/>
          </a:xfrm>
          <a:prstGeom prst="rect">
            <a:avLst/>
          </a:prstGeom>
          <a:noFill/>
        </p:spPr>
        <p:txBody>
          <a:bodyPr wrap="none" rtlCol="0">
            <a:spAutoFit/>
          </a:bodyPr>
          <a:lstStyle/>
          <a:p>
            <a:pPr algn="ctr"/>
            <a:r>
              <a:rPr lang="en-US" altLang="zh-TW" b="1" dirty="0">
                <a:latin typeface="Microsoft YaHei UI" panose="020B0503020204020204" pitchFamily="34" charset="-122"/>
                <a:ea typeface="Microsoft YaHei UI" panose="020B0503020204020204" pitchFamily="34" charset="-122"/>
              </a:rPr>
              <a:t>Hyperphosphatemia</a:t>
            </a:r>
          </a:p>
          <a:p>
            <a:pPr algn="ctr"/>
            <a:r>
              <a:rPr lang="en-US" altLang="zh-TW" b="1" dirty="0">
                <a:latin typeface="Microsoft YaHei UI" panose="020B0503020204020204" pitchFamily="34" charset="-122"/>
                <a:ea typeface="Microsoft YaHei UI" panose="020B0503020204020204" pitchFamily="34" charset="-122"/>
              </a:rPr>
              <a:t>ESRD</a:t>
            </a:r>
          </a:p>
        </p:txBody>
      </p:sp>
      <p:sp>
        <p:nvSpPr>
          <p:cNvPr id="23" name="文字方塊 22"/>
          <p:cNvSpPr txBox="1"/>
          <p:nvPr/>
        </p:nvSpPr>
        <p:spPr>
          <a:xfrm>
            <a:off x="7310677" y="2766698"/>
            <a:ext cx="2884572" cy="646331"/>
          </a:xfrm>
          <a:prstGeom prst="rect">
            <a:avLst/>
          </a:prstGeom>
          <a:noFill/>
        </p:spPr>
        <p:txBody>
          <a:bodyPr wrap="square" rtlCol="0">
            <a:spAutoFit/>
          </a:bodyPr>
          <a:lstStyle/>
          <a:p>
            <a:pPr algn="ctr"/>
            <a:r>
              <a:rPr lang="en-US" altLang="zh-TW" b="1" dirty="0">
                <a:latin typeface="Microsoft YaHei UI" panose="020B0503020204020204" pitchFamily="34" charset="-122"/>
                <a:ea typeface="Microsoft YaHei UI" panose="020B0503020204020204" pitchFamily="34" charset="-122"/>
              </a:rPr>
              <a:t>Iron Deficiency </a:t>
            </a:r>
          </a:p>
          <a:p>
            <a:pPr algn="ctr"/>
            <a:r>
              <a:rPr lang="en-US" altLang="zh-TW" b="1" dirty="0">
                <a:latin typeface="Microsoft YaHei UI" panose="020B0503020204020204" pitchFamily="34" charset="-122"/>
                <a:ea typeface="Microsoft YaHei UI" panose="020B0503020204020204" pitchFamily="34" charset="-122"/>
              </a:rPr>
              <a:t>Anemia</a:t>
            </a:r>
            <a:r>
              <a:rPr lang="zh-TW" altLang="en-US" b="1" dirty="0">
                <a:latin typeface="Microsoft YaHei UI" panose="020B0503020204020204" pitchFamily="34" charset="-122"/>
                <a:ea typeface="Microsoft YaHei UI" panose="020B0503020204020204" pitchFamily="34" charset="-122"/>
              </a:rPr>
              <a:t> </a:t>
            </a:r>
            <a:r>
              <a:rPr lang="en-US" altLang="zh-TW" b="1" dirty="0">
                <a:latin typeface="Microsoft YaHei UI" panose="020B0503020204020204" pitchFamily="34" charset="-122"/>
                <a:ea typeface="Microsoft YaHei UI" panose="020B0503020204020204" pitchFamily="34" charset="-122"/>
              </a:rPr>
              <a:t>CKD</a:t>
            </a:r>
          </a:p>
        </p:txBody>
      </p:sp>
      <p:sp>
        <p:nvSpPr>
          <p:cNvPr id="24" name="文字方塊 23"/>
          <p:cNvSpPr txBox="1"/>
          <p:nvPr/>
        </p:nvSpPr>
        <p:spPr>
          <a:xfrm>
            <a:off x="9696632" y="3948876"/>
            <a:ext cx="1922121" cy="1200329"/>
          </a:xfrm>
          <a:prstGeom prst="rect">
            <a:avLst/>
          </a:prstGeom>
          <a:noFill/>
        </p:spPr>
        <p:txBody>
          <a:bodyPr wrap="square" rtlCol="0">
            <a:spAutoFit/>
          </a:bodyPr>
          <a:lstStyle/>
          <a:p>
            <a:pPr algn="ctr"/>
            <a:r>
              <a:rPr lang="en-US" altLang="zh-TW" b="1" dirty="0">
                <a:latin typeface="Microsoft YaHei UI" panose="020B0503020204020204" pitchFamily="34" charset="-122"/>
                <a:ea typeface="Microsoft YaHei UI" panose="020B0503020204020204" pitchFamily="34" charset="-122"/>
              </a:rPr>
              <a:t>Iron Deficiency Anemia</a:t>
            </a:r>
          </a:p>
          <a:p>
            <a:pPr algn="ctr"/>
            <a:r>
              <a:rPr lang="en-US" altLang="zh-TW" b="1" dirty="0">
                <a:latin typeface="Microsoft YaHei UI" panose="020B0503020204020204" pitchFamily="34" charset="-122"/>
                <a:ea typeface="Microsoft YaHei UI" panose="020B0503020204020204" pitchFamily="34" charset="-122"/>
              </a:rPr>
              <a:t>All Conditions</a:t>
            </a:r>
          </a:p>
          <a:p>
            <a:pPr algn="ctr"/>
            <a:endParaRPr lang="zh-TW" altLang="en-US" dirty="0">
              <a:latin typeface="Microsoft YaHei UI" panose="020B0503020204020204" pitchFamily="34" charset="-122"/>
              <a:ea typeface="Microsoft YaHei UI" panose="020B0503020204020204" pitchFamily="34" charset="-122"/>
            </a:endParaRPr>
          </a:p>
        </p:txBody>
      </p:sp>
      <p:sp>
        <p:nvSpPr>
          <p:cNvPr id="27" name="文字方塊 26"/>
          <p:cNvSpPr txBox="1"/>
          <p:nvPr/>
        </p:nvSpPr>
        <p:spPr>
          <a:xfrm>
            <a:off x="509963" y="5890497"/>
            <a:ext cx="2544286" cy="369332"/>
          </a:xfrm>
          <a:prstGeom prst="rect">
            <a:avLst/>
          </a:prstGeom>
          <a:noFill/>
        </p:spPr>
        <p:txBody>
          <a:bodyPr wrap="none" rtlCol="0">
            <a:spAutoFit/>
          </a:bodyPr>
          <a:lstStyle/>
          <a:p>
            <a:pPr algn="ctr"/>
            <a:r>
              <a:rPr lang="en-US" altLang="zh-TW" b="1" dirty="0">
                <a:latin typeface="Microsoft YaHei UI" panose="020B0503020204020204" pitchFamily="34" charset="-122"/>
                <a:ea typeface="Microsoft YaHei UI" panose="020B0503020204020204" pitchFamily="34" charset="-122"/>
              </a:rPr>
              <a:t>New Generation API</a:t>
            </a:r>
          </a:p>
        </p:txBody>
      </p:sp>
      <p:pic>
        <p:nvPicPr>
          <p:cNvPr id="32" name="Picture 1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858246" y="4528902"/>
            <a:ext cx="1117535" cy="933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文字方塊 32"/>
          <p:cNvSpPr txBox="1"/>
          <p:nvPr/>
        </p:nvSpPr>
        <p:spPr>
          <a:xfrm>
            <a:off x="3295947" y="4672614"/>
            <a:ext cx="1568955" cy="646331"/>
          </a:xfrm>
          <a:prstGeom prst="rect">
            <a:avLst/>
          </a:prstGeom>
          <a:noFill/>
        </p:spPr>
        <p:txBody>
          <a:bodyPr wrap="none" rtlCol="0">
            <a:spAutoFit/>
          </a:bodyPr>
          <a:lstStyle/>
          <a:p>
            <a:pPr algn="ctr"/>
            <a:r>
              <a:rPr lang="en-US" altLang="zh-TW" b="1" dirty="0">
                <a:latin typeface="Microsoft YaHei UI" panose="020B0503020204020204" pitchFamily="34" charset="-122"/>
                <a:ea typeface="Microsoft YaHei UI" panose="020B0503020204020204" pitchFamily="34" charset="-122"/>
              </a:rPr>
              <a:t>Delay CKD </a:t>
            </a:r>
          </a:p>
          <a:p>
            <a:pPr algn="ctr"/>
            <a:r>
              <a:rPr lang="en-US" altLang="zh-TW" b="1" dirty="0">
                <a:latin typeface="Microsoft YaHei UI" panose="020B0503020204020204" pitchFamily="34" charset="-122"/>
                <a:ea typeface="Microsoft YaHei UI" panose="020B0503020204020204" pitchFamily="34" charset="-122"/>
              </a:rPr>
              <a:t>Progression</a:t>
            </a:r>
          </a:p>
        </p:txBody>
      </p:sp>
      <p:sp>
        <p:nvSpPr>
          <p:cNvPr id="25" name="îŝḷîḓé-Freeform: Shape 14">
            <a:extLst>
              <a:ext uri="{FF2B5EF4-FFF2-40B4-BE49-F238E27FC236}">
                <a16:creationId xmlns:a16="http://schemas.microsoft.com/office/drawing/2014/main" id="{0A781503-0146-4272-B047-91907001AF35}"/>
              </a:ext>
            </a:extLst>
          </p:cNvPr>
          <p:cNvSpPr>
            <a:spLocks/>
          </p:cNvSpPr>
          <p:nvPr/>
        </p:nvSpPr>
        <p:spPr bwMode="auto">
          <a:xfrm>
            <a:off x="320005" y="245105"/>
            <a:ext cx="720000" cy="72000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2" y="1058"/>
                  <a:pt x="2881" y="3176"/>
                </a:cubicBezTo>
                <a:cubicBezTo>
                  <a:pt x="-961" y="7412"/>
                  <a:pt x="-961" y="14279"/>
                  <a:pt x="2881" y="18515"/>
                </a:cubicBezTo>
                <a:cubicBezTo>
                  <a:pt x="4148" y="19912"/>
                  <a:pt x="5679" y="20838"/>
                  <a:pt x="7295" y="21313"/>
                </a:cubicBezTo>
                <a:cubicBezTo>
                  <a:pt x="7306" y="21185"/>
                  <a:pt x="7325" y="21050"/>
                  <a:pt x="7334" y="20924"/>
                </a:cubicBezTo>
                <a:cubicBezTo>
                  <a:pt x="7433" y="19560"/>
                  <a:pt x="6825" y="18431"/>
                  <a:pt x="6445" y="17197"/>
                </a:cubicBezTo>
                <a:cubicBezTo>
                  <a:pt x="5874" y="15777"/>
                  <a:pt x="5675" y="14138"/>
                  <a:pt x="5687" y="12597"/>
                </a:cubicBezTo>
                <a:cubicBezTo>
                  <a:pt x="5692" y="11883"/>
                  <a:pt x="5275" y="11146"/>
                  <a:pt x="5102" y="10474"/>
                </a:cubicBezTo>
                <a:cubicBezTo>
                  <a:pt x="4891" y="10084"/>
                  <a:pt x="4845" y="9244"/>
                  <a:pt x="4785" y="8802"/>
                </a:cubicBezTo>
                <a:cubicBezTo>
                  <a:pt x="4670" y="7958"/>
                  <a:pt x="5327" y="7746"/>
                  <a:pt x="5684" y="8426"/>
                </a:cubicBezTo>
                <a:cubicBezTo>
                  <a:pt x="6037" y="9100"/>
                  <a:pt x="6096" y="9902"/>
                  <a:pt x="6409" y="10595"/>
                </a:cubicBezTo>
                <a:cubicBezTo>
                  <a:pt x="6559" y="10926"/>
                  <a:pt x="6656" y="11804"/>
                  <a:pt x="7058" y="11709"/>
                </a:cubicBezTo>
                <a:cubicBezTo>
                  <a:pt x="7366" y="11676"/>
                  <a:pt x="7023" y="10959"/>
                  <a:pt x="7014" y="10764"/>
                </a:cubicBezTo>
                <a:cubicBezTo>
                  <a:pt x="6994" y="10326"/>
                  <a:pt x="6870" y="9942"/>
                  <a:pt x="6890" y="9489"/>
                </a:cubicBezTo>
                <a:cubicBezTo>
                  <a:pt x="6902" y="9215"/>
                  <a:pt x="6900" y="8945"/>
                  <a:pt x="6864" y="8673"/>
                </a:cubicBezTo>
                <a:cubicBezTo>
                  <a:pt x="6676" y="8156"/>
                  <a:pt x="6772" y="7446"/>
                  <a:pt x="6700" y="6897"/>
                </a:cubicBezTo>
                <a:cubicBezTo>
                  <a:pt x="6653" y="6538"/>
                  <a:pt x="6630" y="6138"/>
                  <a:pt x="6757" y="5794"/>
                </a:cubicBezTo>
                <a:cubicBezTo>
                  <a:pt x="6870" y="5490"/>
                  <a:pt x="7223" y="5183"/>
                  <a:pt x="7539" y="5321"/>
                </a:cubicBezTo>
                <a:cubicBezTo>
                  <a:pt x="8013" y="5529"/>
                  <a:pt x="7872" y="6038"/>
                  <a:pt x="7885" y="6470"/>
                </a:cubicBezTo>
                <a:cubicBezTo>
                  <a:pt x="7898" y="6905"/>
                  <a:pt x="7949" y="7242"/>
                  <a:pt x="8022" y="7662"/>
                </a:cubicBezTo>
                <a:cubicBezTo>
                  <a:pt x="8083" y="8010"/>
                  <a:pt x="8257" y="8637"/>
                  <a:pt x="8194" y="8988"/>
                </a:cubicBezTo>
                <a:cubicBezTo>
                  <a:pt x="8243" y="9288"/>
                  <a:pt x="8365" y="11410"/>
                  <a:pt x="8773" y="10830"/>
                </a:cubicBezTo>
                <a:cubicBezTo>
                  <a:pt x="8897" y="10144"/>
                  <a:pt x="8726" y="8719"/>
                  <a:pt x="8695" y="7590"/>
                </a:cubicBezTo>
                <a:cubicBezTo>
                  <a:pt x="8671" y="6723"/>
                  <a:pt x="8388" y="5506"/>
                  <a:pt x="8914" y="4771"/>
                </a:cubicBezTo>
                <a:cubicBezTo>
                  <a:pt x="9231" y="4327"/>
                  <a:pt x="9761" y="4710"/>
                  <a:pt x="9880" y="5127"/>
                </a:cubicBezTo>
                <a:cubicBezTo>
                  <a:pt x="9987" y="5503"/>
                  <a:pt x="9933" y="5938"/>
                  <a:pt x="9927" y="6327"/>
                </a:cubicBezTo>
                <a:cubicBezTo>
                  <a:pt x="9911" y="7281"/>
                  <a:pt x="10254" y="8239"/>
                  <a:pt x="10117" y="9188"/>
                </a:cubicBezTo>
                <a:cubicBezTo>
                  <a:pt x="10072" y="9496"/>
                  <a:pt x="10223" y="11643"/>
                  <a:pt x="10821" y="10735"/>
                </a:cubicBezTo>
                <a:cubicBezTo>
                  <a:pt x="11048" y="10390"/>
                  <a:pt x="11044" y="9818"/>
                  <a:pt x="11177" y="9417"/>
                </a:cubicBezTo>
                <a:cubicBezTo>
                  <a:pt x="11348" y="8899"/>
                  <a:pt x="11477" y="8376"/>
                  <a:pt x="11686" y="7874"/>
                </a:cubicBezTo>
                <a:cubicBezTo>
                  <a:pt x="11930" y="7285"/>
                  <a:pt x="12234" y="5353"/>
                  <a:pt x="13177" y="5757"/>
                </a:cubicBezTo>
                <a:cubicBezTo>
                  <a:pt x="13823" y="6033"/>
                  <a:pt x="13102" y="7797"/>
                  <a:pt x="13011" y="8292"/>
                </a:cubicBezTo>
                <a:cubicBezTo>
                  <a:pt x="12788" y="9497"/>
                  <a:pt x="12376" y="10680"/>
                  <a:pt x="12182" y="11884"/>
                </a:cubicBezTo>
                <a:cubicBezTo>
                  <a:pt x="12110" y="12329"/>
                  <a:pt x="12410" y="12760"/>
                  <a:pt x="12257" y="13210"/>
                </a:cubicBezTo>
                <a:cubicBezTo>
                  <a:pt x="12171" y="13463"/>
                  <a:pt x="12396" y="14159"/>
                  <a:pt x="12645" y="14273"/>
                </a:cubicBezTo>
                <a:cubicBezTo>
                  <a:pt x="13755" y="14781"/>
                  <a:pt x="14069" y="13871"/>
                  <a:pt x="14957" y="13382"/>
                </a:cubicBezTo>
                <a:cubicBezTo>
                  <a:pt x="15330" y="13176"/>
                  <a:pt x="16717" y="12212"/>
                  <a:pt x="16911" y="13173"/>
                </a:cubicBezTo>
                <a:cubicBezTo>
                  <a:pt x="17046" y="13840"/>
                  <a:pt x="16325" y="14235"/>
                  <a:pt x="15918" y="14562"/>
                </a:cubicBezTo>
                <a:cubicBezTo>
                  <a:pt x="15429" y="14955"/>
                  <a:pt x="15007" y="15315"/>
                  <a:pt x="14658" y="15854"/>
                </a:cubicBezTo>
                <a:cubicBezTo>
                  <a:pt x="13893" y="17034"/>
                  <a:pt x="12512" y="18156"/>
                  <a:pt x="11317" y="18987"/>
                </a:cubicBezTo>
                <a:cubicBezTo>
                  <a:pt x="10833" y="19324"/>
                  <a:pt x="11018" y="20913"/>
                  <a:pt x="11047" y="21599"/>
                </a:cubicBezTo>
                <a:cubicBezTo>
                  <a:pt x="13148" y="21314"/>
                  <a:pt x="15184" y="20293"/>
                  <a:pt x="16796" y="18515"/>
                </a:cubicBezTo>
                <a:cubicBezTo>
                  <a:pt x="20639" y="14279"/>
                  <a:pt x="20638" y="7412"/>
                  <a:pt x="16796" y="3176"/>
                </a:cubicBezTo>
                <a:cubicBezTo>
                  <a:pt x="14875" y="1058"/>
                  <a:pt x="12356" y="0"/>
                  <a:pt x="9839" y="0"/>
                </a:cubicBezTo>
                <a:close/>
              </a:path>
            </a:pathLst>
          </a:custGeom>
          <a:solidFill>
            <a:schemeClr val="accent5">
              <a:lumMod val="75000"/>
            </a:schemeClr>
          </a:solidFill>
          <a:ln>
            <a:noFill/>
          </a:ln>
          <a:effectLst/>
        </p:spPr>
        <p:txBody>
          <a:bodyPr anchor="ctr"/>
          <a:lstStyle/>
          <a:p>
            <a:pPr algn="ctr"/>
            <a:endParaRPr dirty="0"/>
          </a:p>
        </p:txBody>
      </p:sp>
      <p:sp>
        <p:nvSpPr>
          <p:cNvPr id="26" name="標題 1">
            <a:extLst>
              <a:ext uri="{FF2B5EF4-FFF2-40B4-BE49-F238E27FC236}">
                <a16:creationId xmlns:a16="http://schemas.microsoft.com/office/drawing/2014/main" id="{DA3BEA57-6568-4130-AA8D-95725CE47047}"/>
              </a:ext>
            </a:extLst>
          </p:cNvPr>
          <p:cNvSpPr>
            <a:spLocks noGrp="1"/>
          </p:cNvSpPr>
          <p:nvPr>
            <p:ph type="title"/>
          </p:nvPr>
        </p:nvSpPr>
        <p:spPr>
          <a:xfrm>
            <a:off x="1096695" y="276411"/>
            <a:ext cx="10515600" cy="1325563"/>
          </a:xfrm>
        </p:spPr>
        <p:txBody>
          <a:bodyPr>
            <a:normAutofit/>
          </a:bodyPr>
          <a:lstStyle/>
          <a:p>
            <a:r>
              <a:rPr lang="en-US" altLang="zh-TW" sz="4000" b="1" dirty="0">
                <a:solidFill>
                  <a:schemeClr val="accent5">
                    <a:lumMod val="75000"/>
                  </a:schemeClr>
                </a:solidFill>
                <a:latin typeface="Microsoft YaHei UI" panose="020B0503020204020204" pitchFamily="34" charset="-122"/>
                <a:ea typeface="Microsoft YaHei UI" panose="020B0503020204020204" pitchFamily="34" charset="-122"/>
              </a:rPr>
              <a:t>Innovative Medication</a:t>
            </a:r>
            <a:br>
              <a:rPr lang="zh-TW" altLang="en-US" sz="2800" dirty="0">
                <a:latin typeface="王漢宗特圓體繁" panose="02020300000000000000" pitchFamily="18" charset="-120"/>
                <a:ea typeface="王漢宗特圓體繁" panose="02020300000000000000" pitchFamily="18" charset="-120"/>
              </a:rPr>
            </a:br>
            <a:br>
              <a:rPr lang="en-US" altLang="zh-TW" sz="1400" dirty="0">
                <a:latin typeface="王漢宗特圓體繁" panose="02020300000000000000" pitchFamily="18" charset="-120"/>
                <a:ea typeface="王漢宗特圓體繁" panose="02020300000000000000" pitchFamily="18" charset="-120"/>
              </a:rPr>
            </a:br>
            <a:endParaRPr lang="zh-TW" altLang="en-US" sz="2400" b="1" dirty="0">
              <a:latin typeface="+mn-lt"/>
              <a:ea typeface="王漢宗特圓體繁" panose="02020300000000000000" pitchFamily="18" charset="-120"/>
            </a:endParaRPr>
          </a:p>
        </p:txBody>
      </p:sp>
      <p:sp>
        <p:nvSpPr>
          <p:cNvPr id="28" name="矩形 27">
            <a:extLst>
              <a:ext uri="{FF2B5EF4-FFF2-40B4-BE49-F238E27FC236}">
                <a16:creationId xmlns:a16="http://schemas.microsoft.com/office/drawing/2014/main" id="{2349D718-509A-480D-9D18-3C38BF6E1EB9}"/>
              </a:ext>
            </a:extLst>
          </p:cNvPr>
          <p:cNvSpPr/>
          <p:nvPr/>
        </p:nvSpPr>
        <p:spPr>
          <a:xfrm>
            <a:off x="1096695" y="945007"/>
            <a:ext cx="10775300" cy="523220"/>
          </a:xfrm>
          <a:prstGeom prst="rect">
            <a:avLst/>
          </a:prstGeom>
        </p:spPr>
        <p:txBody>
          <a:bodyPr wrap="square">
            <a:spAutoFit/>
          </a:bodyPr>
          <a:lstStyle/>
          <a:p>
            <a:r>
              <a:rPr lang="en-US" altLang="zh-TW" sz="2800" b="1" dirty="0">
                <a:latin typeface="Microsoft YaHei UI" panose="020B0503020204020204" pitchFamily="34" charset="-122"/>
                <a:ea typeface="Microsoft YaHei UI" panose="020B0503020204020204" pitchFamily="34" charset="-122"/>
              </a:rPr>
              <a:t>(B)</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Product</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Development</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(New</a:t>
            </a:r>
            <a:r>
              <a:rPr lang="zh-TW" altLang="en-US" sz="2800" b="1" dirty="0">
                <a:latin typeface="Microsoft YaHei UI" panose="020B0503020204020204" pitchFamily="34" charset="-122"/>
                <a:ea typeface="Microsoft YaHei UI" panose="020B0503020204020204" pitchFamily="34" charset="-122"/>
              </a:rPr>
              <a:t> </a:t>
            </a:r>
            <a:r>
              <a:rPr lang="en-US" altLang="zh-TW" sz="2800" b="1" dirty="0">
                <a:latin typeface="Microsoft YaHei UI" panose="020B0503020204020204" pitchFamily="34" charset="-122"/>
                <a:ea typeface="Microsoft YaHei UI" panose="020B0503020204020204" pitchFamily="34" charset="-122"/>
              </a:rPr>
              <a:t>Pipeline)</a:t>
            </a:r>
          </a:p>
        </p:txBody>
      </p:sp>
    </p:spTree>
    <p:extLst>
      <p:ext uri="{BB962C8B-B14F-4D97-AF65-F5344CB8AC3E}">
        <p14:creationId xmlns:p14="http://schemas.microsoft.com/office/powerpoint/2010/main" val="101929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57510"/>
            <a:ext cx="10515600" cy="1002922"/>
          </a:xfrm>
        </p:spPr>
        <p:txBody>
          <a:bodyPr>
            <a:noAutofit/>
          </a:bodyPr>
          <a:lstStyle/>
          <a:p>
            <a:r>
              <a:rPr lang="en-US" altLang="zh-TW" sz="3200" b="1" dirty="0">
                <a:solidFill>
                  <a:schemeClr val="accent1">
                    <a:lumMod val="75000"/>
                  </a:schemeClr>
                </a:solidFill>
                <a:latin typeface="Microsoft YaHei" panose="020B0503020204020204" pitchFamily="34" charset="-122"/>
                <a:ea typeface="Microsoft YaHei" panose="020B0503020204020204" pitchFamily="34" charset="-122"/>
              </a:rPr>
              <a:t>Indication Expansion: CKD IDA and All IDA</a:t>
            </a:r>
            <a:endParaRPr lang="zh-TW" altLang="en-US" sz="3200" b="1" dirty="0">
              <a:solidFill>
                <a:schemeClr val="accent1">
                  <a:lumMod val="75000"/>
                </a:schemeClr>
              </a:solidFill>
              <a:latin typeface="Microsoft YaHei" panose="020B0503020204020204" pitchFamily="34" charset="-122"/>
              <a:ea typeface="Microsoft YaHei" panose="020B0503020204020204" pitchFamily="34" charset="-122"/>
            </a:endParaRPr>
          </a:p>
        </p:txBody>
      </p:sp>
      <p:grpSp>
        <p:nvGrpSpPr>
          <p:cNvPr id="3" name="群組 2">
            <a:extLst>
              <a:ext uri="{FF2B5EF4-FFF2-40B4-BE49-F238E27FC236}">
                <a16:creationId xmlns:a16="http://schemas.microsoft.com/office/drawing/2014/main" id="{890EFA9E-E191-48EA-9A6F-A6C420DE60E0}"/>
              </a:ext>
            </a:extLst>
          </p:cNvPr>
          <p:cNvGrpSpPr/>
          <p:nvPr/>
        </p:nvGrpSpPr>
        <p:grpSpPr>
          <a:xfrm>
            <a:off x="838200" y="1149973"/>
            <a:ext cx="10515600" cy="1483360"/>
            <a:chOff x="856132" y="1522211"/>
            <a:chExt cx="10515600" cy="1483360"/>
          </a:xfrm>
        </p:grpSpPr>
        <p:graphicFrame>
          <p:nvGraphicFramePr>
            <p:cNvPr id="10" name="內容版面配置區 4"/>
            <p:cNvGraphicFramePr>
              <a:graphicFrameLocks/>
            </p:cNvGraphicFramePr>
            <p:nvPr>
              <p:extLst>
                <p:ext uri="{D42A27DB-BD31-4B8C-83A1-F6EECF244321}">
                  <p14:modId xmlns:p14="http://schemas.microsoft.com/office/powerpoint/2010/main" val="1259409491"/>
                </p:ext>
              </p:extLst>
            </p:nvPr>
          </p:nvGraphicFramePr>
          <p:xfrm>
            <a:off x="856132" y="1522211"/>
            <a:ext cx="10515600" cy="148336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7526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1752600">
                    <a:extLst>
                      <a:ext uri="{9D8B030D-6E8A-4147-A177-3AD203B41FA5}">
                        <a16:colId xmlns:a16="http://schemas.microsoft.com/office/drawing/2014/main" val="20005"/>
                      </a:ext>
                    </a:extLst>
                  </a:gridCol>
                </a:tblGrid>
                <a:tr h="370840">
                  <a:tc>
                    <a:txBody>
                      <a:bodyPr/>
                      <a:lstStyle/>
                      <a:p>
                        <a:endParaRPr lang="zh-TW" altLang="en-US" dirty="0"/>
                      </a:p>
                    </a:txBody>
                    <a:tcPr/>
                  </a:tc>
                  <a:tc>
                    <a:txBody>
                      <a:bodyPr/>
                      <a:lstStyle/>
                      <a:p>
                        <a:r>
                          <a:rPr lang="en-US" altLang="zh-TW" dirty="0"/>
                          <a:t>PI</a:t>
                        </a:r>
                        <a:endParaRPr lang="zh-TW" altLang="en-US" dirty="0"/>
                      </a:p>
                    </a:txBody>
                    <a:tcPr/>
                  </a:tc>
                  <a:tc>
                    <a:txBody>
                      <a:bodyPr/>
                      <a:lstStyle/>
                      <a:p>
                        <a:r>
                          <a:rPr lang="en-US" altLang="zh-TW" dirty="0"/>
                          <a:t>PII</a:t>
                        </a:r>
                        <a:endParaRPr lang="zh-TW" altLang="en-US" dirty="0"/>
                      </a:p>
                    </a:txBody>
                    <a:tcPr/>
                  </a:tc>
                  <a:tc>
                    <a:txBody>
                      <a:bodyPr/>
                      <a:lstStyle/>
                      <a:p>
                        <a:r>
                          <a:rPr lang="en-US" altLang="zh-TW" dirty="0"/>
                          <a:t>Pivotal</a:t>
                        </a:r>
                        <a:endParaRPr lang="zh-TW" altLang="en-US" dirty="0"/>
                      </a:p>
                    </a:txBody>
                    <a:tcPr/>
                  </a:tc>
                  <a:tc>
                    <a:txBody>
                      <a:bodyPr/>
                      <a:lstStyle/>
                      <a:p>
                        <a:r>
                          <a:rPr lang="en-US" altLang="zh-TW" dirty="0"/>
                          <a:t>NDA</a:t>
                        </a:r>
                        <a:endParaRPr lang="zh-TW" altLang="en-US" dirty="0"/>
                      </a:p>
                    </a:txBody>
                    <a:tcPr/>
                  </a:tc>
                  <a:tc>
                    <a:txBody>
                      <a:bodyPr/>
                      <a:lstStyle/>
                      <a:p>
                        <a:r>
                          <a:rPr lang="en-US" altLang="zh-TW" dirty="0"/>
                          <a:t>Indication</a:t>
                        </a:r>
                        <a:endParaRPr lang="zh-TW" altLang="en-US" dirty="0"/>
                      </a:p>
                    </a:txBody>
                    <a:tcPr/>
                  </a:tc>
                  <a:extLst>
                    <a:ext uri="{0D108BD9-81ED-4DB2-BD59-A6C34878D82A}">
                      <a16:rowId xmlns:a16="http://schemas.microsoft.com/office/drawing/2014/main" val="10000"/>
                    </a:ext>
                  </a:extLst>
                </a:tr>
                <a:tr h="370840">
                  <a:tc>
                    <a:txBody>
                      <a:bodyPr/>
                      <a:lstStyle/>
                      <a:p>
                        <a:r>
                          <a:rPr lang="en-US" altLang="zh-TW" dirty="0"/>
                          <a:t>US</a:t>
                        </a:r>
                        <a:endParaRPr lang="zh-TW" altLang="en-US" dirty="0"/>
                      </a:p>
                    </a:txBody>
                    <a:tcPr/>
                  </a:tc>
                  <a:tc>
                    <a:txBody>
                      <a:bodyPr/>
                      <a:lstStyle/>
                      <a:p>
                        <a:endParaRPr lang="zh-TW" altLang="en-US" dirty="0"/>
                      </a:p>
                    </a:txBody>
                    <a:tcPr/>
                  </a:tc>
                  <a:tc>
                    <a:txBody>
                      <a:bodyPr/>
                      <a:lstStyle/>
                      <a:p>
                        <a:endParaRPr lang="zh-TW" altLang="en-US" dirty="0"/>
                      </a:p>
                    </a:txBody>
                    <a:tcPr/>
                  </a:tc>
                  <a:tc>
                    <a:txBody>
                      <a:bodyPr/>
                      <a:lstStyle/>
                      <a:p>
                        <a:endParaRPr lang="zh-TW" altLang="en-US" dirty="0"/>
                      </a:p>
                    </a:txBody>
                    <a:tcPr/>
                  </a:tc>
                  <a:tc>
                    <a:txBody>
                      <a:bodyPr/>
                      <a:lstStyle/>
                      <a:p>
                        <a:endParaRPr lang="zh-TW" altLang="en-US" dirty="0"/>
                      </a:p>
                    </a:txBody>
                    <a:tcPr/>
                  </a:tc>
                  <a:tc>
                    <a:txBody>
                      <a:bodyPr/>
                      <a:lstStyle/>
                      <a:p>
                        <a:r>
                          <a:rPr lang="en-US" altLang="zh-TW" b="1" dirty="0">
                            <a:solidFill>
                              <a:srgbClr val="C00000"/>
                            </a:solidFill>
                          </a:rPr>
                          <a:t>CKD</a:t>
                        </a:r>
                        <a:r>
                          <a:rPr lang="en-US" altLang="zh-TW" b="1" baseline="0" dirty="0">
                            <a:solidFill>
                              <a:srgbClr val="C00000"/>
                            </a:solidFill>
                          </a:rPr>
                          <a:t> IDA</a:t>
                        </a:r>
                        <a:endParaRPr lang="zh-TW" altLang="en-US" b="1" dirty="0">
                          <a:solidFill>
                            <a:srgbClr val="C00000"/>
                          </a:solidFill>
                        </a:endParaRPr>
                      </a:p>
                    </a:txBody>
                    <a:tcPr/>
                  </a:tc>
                  <a:extLst>
                    <a:ext uri="{0D108BD9-81ED-4DB2-BD59-A6C34878D82A}">
                      <a16:rowId xmlns:a16="http://schemas.microsoft.com/office/drawing/2014/main" val="10001"/>
                    </a:ext>
                  </a:extLst>
                </a:tr>
                <a:tr h="370840">
                  <a:tc>
                    <a:txBody>
                      <a:bodyPr/>
                      <a:lstStyle/>
                      <a:p>
                        <a:r>
                          <a:rPr lang="en-US" altLang="zh-TW" dirty="0"/>
                          <a:t>Taiwan</a:t>
                        </a:r>
                        <a:endParaRPr lang="zh-TW" altLang="en-US" dirty="0"/>
                      </a:p>
                    </a:txBody>
                    <a:tcPr/>
                  </a:tc>
                  <a:tc>
                    <a:txBody>
                      <a:bodyPr/>
                      <a:lstStyle/>
                      <a:p>
                        <a:endParaRPr lang="zh-TW" altLang="en-US"/>
                      </a:p>
                    </a:txBody>
                    <a:tcPr/>
                  </a:tc>
                  <a:tc>
                    <a:txBody>
                      <a:bodyPr/>
                      <a:lstStyle/>
                      <a:p>
                        <a:endParaRPr lang="zh-TW" altLang="en-US"/>
                      </a:p>
                    </a:txBody>
                    <a:tcPr/>
                  </a:tc>
                  <a:tc>
                    <a:txBody>
                      <a:bodyPr/>
                      <a:lstStyle/>
                      <a:p>
                        <a:endParaRPr lang="zh-TW" altLang="en-US"/>
                      </a:p>
                    </a:txBody>
                    <a:tcPr/>
                  </a:tc>
                  <a:tc>
                    <a:txBody>
                      <a:bodyPr/>
                      <a:lstStyle/>
                      <a:p>
                        <a:endParaRPr lang="zh-TW" altLang="en-US"/>
                      </a:p>
                    </a:txBody>
                    <a:tcPr/>
                  </a:tc>
                  <a:tc>
                    <a:txBody>
                      <a:bodyPr/>
                      <a:lstStyle/>
                      <a:p>
                        <a:r>
                          <a:rPr lang="en-US" altLang="zh-TW" b="1" dirty="0">
                            <a:solidFill>
                              <a:srgbClr val="C00000"/>
                            </a:solidFill>
                          </a:rPr>
                          <a:t>CKD IDA</a:t>
                        </a:r>
                        <a:endParaRPr lang="zh-TW" altLang="en-US" b="1" dirty="0">
                          <a:solidFill>
                            <a:srgbClr val="C00000"/>
                          </a:solidFill>
                        </a:endParaRPr>
                      </a:p>
                    </a:txBody>
                    <a:tcPr/>
                  </a:tc>
                  <a:extLst>
                    <a:ext uri="{0D108BD9-81ED-4DB2-BD59-A6C34878D82A}">
                      <a16:rowId xmlns:a16="http://schemas.microsoft.com/office/drawing/2014/main" val="10002"/>
                    </a:ext>
                  </a:extLst>
                </a:tr>
                <a:tr h="370840">
                  <a:tc>
                    <a:txBody>
                      <a:bodyPr/>
                      <a:lstStyle/>
                      <a:p>
                        <a:r>
                          <a:rPr lang="en-US" altLang="zh-TW" dirty="0"/>
                          <a:t>Japan</a:t>
                        </a:r>
                        <a:endParaRPr lang="zh-TW" altLang="en-US" dirty="0"/>
                      </a:p>
                    </a:txBody>
                    <a:tcPr/>
                  </a:tc>
                  <a:tc>
                    <a:txBody>
                      <a:bodyPr/>
                      <a:lstStyle/>
                      <a:p>
                        <a:endParaRPr lang="zh-TW" altLang="en-US" dirty="0"/>
                      </a:p>
                    </a:txBody>
                    <a:tcPr/>
                  </a:tc>
                  <a:tc>
                    <a:txBody>
                      <a:bodyPr/>
                      <a:lstStyle/>
                      <a:p>
                        <a:endParaRPr lang="zh-TW" altLang="en-US" dirty="0"/>
                      </a:p>
                    </a:txBody>
                    <a:tcPr/>
                  </a:tc>
                  <a:tc>
                    <a:txBody>
                      <a:bodyPr/>
                      <a:lstStyle/>
                      <a:p>
                        <a:endParaRPr lang="zh-TW" altLang="en-US"/>
                      </a:p>
                    </a:txBody>
                    <a:tcPr/>
                  </a:tc>
                  <a:tc>
                    <a:txBody>
                      <a:bodyPr/>
                      <a:lstStyle/>
                      <a:p>
                        <a:endParaRPr lang="zh-TW" altLang="en-US" dirty="0"/>
                      </a:p>
                    </a:txBody>
                    <a:tcPr/>
                  </a:tc>
                  <a:tc>
                    <a:txBody>
                      <a:bodyPr/>
                      <a:lstStyle/>
                      <a:p>
                        <a:r>
                          <a:rPr lang="en-US" altLang="zh-TW" b="1" dirty="0">
                            <a:solidFill>
                              <a:srgbClr val="C00000"/>
                            </a:solidFill>
                          </a:rPr>
                          <a:t>All IDA</a:t>
                        </a:r>
                        <a:endParaRPr lang="zh-TW" altLang="en-US" b="1" dirty="0">
                          <a:solidFill>
                            <a:srgbClr val="C00000"/>
                          </a:solidFill>
                        </a:endParaRPr>
                      </a:p>
                    </a:txBody>
                    <a:tcPr/>
                  </a:tc>
                  <a:extLst>
                    <a:ext uri="{0D108BD9-81ED-4DB2-BD59-A6C34878D82A}">
                      <a16:rowId xmlns:a16="http://schemas.microsoft.com/office/drawing/2014/main" val="10003"/>
                    </a:ext>
                  </a:extLst>
                </a:tr>
              </a:tbl>
            </a:graphicData>
          </a:graphic>
        </p:graphicFrame>
        <p:sp>
          <p:nvSpPr>
            <p:cNvPr id="6" name="向右箭號 5"/>
            <p:cNvSpPr/>
            <p:nvPr/>
          </p:nvSpPr>
          <p:spPr>
            <a:xfrm>
              <a:off x="2626086" y="1957852"/>
              <a:ext cx="6992471" cy="268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向右箭號 6"/>
            <p:cNvSpPr/>
            <p:nvPr/>
          </p:nvSpPr>
          <p:spPr>
            <a:xfrm>
              <a:off x="2617695" y="2686296"/>
              <a:ext cx="5235389" cy="268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向右箭號 7"/>
            <p:cNvSpPr/>
            <p:nvPr/>
          </p:nvSpPr>
          <p:spPr>
            <a:xfrm>
              <a:off x="2626082" y="2312081"/>
              <a:ext cx="3872755" cy="268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內容版面配置區 8"/>
          <p:cNvSpPr>
            <a:spLocks noGrp="1"/>
          </p:cNvSpPr>
          <p:nvPr>
            <p:ph idx="1"/>
          </p:nvPr>
        </p:nvSpPr>
        <p:spPr>
          <a:xfrm>
            <a:off x="772240" y="3366738"/>
            <a:ext cx="10515600" cy="3030071"/>
          </a:xfrm>
        </p:spPr>
        <p:txBody>
          <a:bodyPr>
            <a:normAutofit/>
          </a:bodyPr>
          <a:lstStyle/>
          <a:p>
            <a:pPr>
              <a:lnSpc>
                <a:spcPct val="100000"/>
              </a:lnSpc>
            </a:pPr>
            <a:r>
              <a:rPr lang="en-US" altLang="zh-TW" sz="2000" b="1" dirty="0">
                <a:latin typeface="Microsoft YaHei" panose="020B0503020204020204" pitchFamily="34" charset="-122"/>
                <a:ea typeface="Microsoft YaHei" panose="020B0503020204020204" pitchFamily="34" charset="-122"/>
              </a:rPr>
              <a:t>USA</a:t>
            </a:r>
            <a:r>
              <a:rPr lang="en-US" altLang="zh-TW" sz="2000" dirty="0">
                <a:latin typeface="Microsoft YaHei" panose="020B0503020204020204" pitchFamily="34" charset="-122"/>
                <a:ea typeface="Microsoft YaHei" panose="020B0503020204020204" pitchFamily="34" charset="-122"/>
              </a:rPr>
              <a:t>:</a:t>
            </a:r>
            <a:r>
              <a:rPr lang="zh-TW" altLang="en-US" sz="2000" dirty="0">
                <a:latin typeface="Microsoft YaHei" panose="020B0503020204020204" pitchFamily="34" charset="-122"/>
                <a:ea typeface="Microsoft YaHei" panose="020B0503020204020204" pitchFamily="34" charset="-122"/>
              </a:rPr>
              <a:t> </a:t>
            </a:r>
            <a:r>
              <a:rPr lang="en-US" altLang="zh-TW" sz="2000" dirty="0">
                <a:latin typeface="Microsoft YaHei" panose="020B0503020204020204" pitchFamily="34" charset="-122"/>
                <a:ea typeface="Microsoft YaHei" panose="020B0503020204020204" pitchFamily="34" charset="-122"/>
              </a:rPr>
              <a:t>2017/11</a:t>
            </a:r>
            <a:r>
              <a:rPr lang="zh-TW" altLang="en-US" sz="2000" dirty="0">
                <a:latin typeface="Microsoft YaHei" panose="020B0503020204020204" pitchFamily="34" charset="-122"/>
                <a:ea typeface="Microsoft YaHei" panose="020B0503020204020204" pitchFamily="34" charset="-122"/>
              </a:rPr>
              <a:t> </a:t>
            </a:r>
            <a:r>
              <a:rPr lang="en-US" altLang="zh-TW" sz="2000" dirty="0" err="1">
                <a:latin typeface="Microsoft YaHei" panose="020B0503020204020204" pitchFamily="34" charset="-122"/>
                <a:ea typeface="Microsoft YaHei" panose="020B0503020204020204" pitchFamily="34" charset="-122"/>
              </a:rPr>
              <a:t>Keryx</a:t>
            </a:r>
            <a:r>
              <a:rPr lang="en-US" altLang="zh-TW" sz="2000" dirty="0">
                <a:latin typeface="Microsoft YaHei" panose="020B0503020204020204" pitchFamily="34" charset="-122"/>
                <a:ea typeface="Microsoft YaHei" panose="020B0503020204020204" pitchFamily="34" charset="-122"/>
              </a:rPr>
              <a:t> obtained </a:t>
            </a:r>
            <a:r>
              <a:rPr lang="en-US" altLang="zh-TW" sz="2000" dirty="0" err="1">
                <a:latin typeface="Microsoft YaHei" panose="020B0503020204020204" pitchFamily="34" charset="-122"/>
                <a:ea typeface="Microsoft YaHei" panose="020B0503020204020204" pitchFamily="34" charset="-122"/>
              </a:rPr>
              <a:t>sNDA</a:t>
            </a:r>
            <a:r>
              <a:rPr lang="en-US" altLang="zh-TW" sz="2000" dirty="0">
                <a:latin typeface="Microsoft YaHei" panose="020B0503020204020204" pitchFamily="34" charset="-122"/>
                <a:ea typeface="Microsoft YaHei" panose="020B0503020204020204" pitchFamily="34" charset="-122"/>
              </a:rPr>
              <a:t> on CKD IDA indication expansion. </a:t>
            </a:r>
            <a:r>
              <a:rPr lang="en-US" altLang="zh-TW" sz="2000" dirty="0" err="1">
                <a:latin typeface="Microsoft YaHei" panose="020B0503020204020204" pitchFamily="34" charset="-122"/>
                <a:ea typeface="Microsoft YaHei" panose="020B0503020204020204" pitchFamily="34" charset="-122"/>
              </a:rPr>
              <a:t>Auryxia</a:t>
            </a:r>
            <a:r>
              <a:rPr lang="en-US" altLang="zh-TW" sz="2000" dirty="0">
                <a:latin typeface="Microsoft YaHei" panose="020B0503020204020204" pitchFamily="34" charset="-122"/>
                <a:ea typeface="Microsoft YaHei" panose="020B0503020204020204" pitchFamily="34" charset="-122"/>
              </a:rPr>
              <a:t> became the first and the only oral 	iron for CKD IDA management. </a:t>
            </a:r>
          </a:p>
          <a:p>
            <a:pPr>
              <a:lnSpc>
                <a:spcPct val="100000"/>
              </a:lnSpc>
            </a:pPr>
            <a:endParaRPr lang="en-US" altLang="zh-TW" sz="1200" dirty="0">
              <a:latin typeface="Microsoft YaHei" panose="020B0503020204020204" pitchFamily="34" charset="-122"/>
              <a:ea typeface="Microsoft YaHei" panose="020B0503020204020204" pitchFamily="34" charset="-122"/>
            </a:endParaRPr>
          </a:p>
          <a:p>
            <a:pPr>
              <a:lnSpc>
                <a:spcPct val="100000"/>
              </a:lnSpc>
            </a:pPr>
            <a:r>
              <a:rPr lang="en-US" altLang="zh-TW" sz="2000" b="1" dirty="0">
                <a:latin typeface="Microsoft YaHei" panose="020B0503020204020204" pitchFamily="34" charset="-122"/>
                <a:ea typeface="Microsoft YaHei" panose="020B0503020204020204" pitchFamily="34" charset="-122"/>
              </a:rPr>
              <a:t>Taiwan</a:t>
            </a:r>
            <a:r>
              <a:rPr lang="en-US" altLang="zh-TW" sz="2000" dirty="0">
                <a:latin typeface="Microsoft YaHei" panose="020B0503020204020204" pitchFamily="34" charset="-122"/>
                <a:ea typeface="Microsoft YaHei" panose="020B0503020204020204" pitchFamily="34" charset="-122"/>
              </a:rPr>
              <a:t>: 2019/6/25 PBF obtained IND for CKD-IDA PIII study initiation.</a:t>
            </a:r>
          </a:p>
          <a:p>
            <a:pPr>
              <a:lnSpc>
                <a:spcPct val="100000"/>
              </a:lnSpc>
            </a:pPr>
            <a:endParaRPr lang="en-US" altLang="zh-TW" sz="1200" dirty="0">
              <a:latin typeface="Microsoft YaHei" panose="020B0503020204020204" pitchFamily="34" charset="-122"/>
              <a:ea typeface="Microsoft YaHei" panose="020B0503020204020204" pitchFamily="34" charset="-122"/>
            </a:endParaRPr>
          </a:p>
          <a:p>
            <a:pPr>
              <a:lnSpc>
                <a:spcPct val="100000"/>
              </a:lnSpc>
            </a:pPr>
            <a:r>
              <a:rPr lang="en-US" altLang="zh-TW" sz="2000" b="1" dirty="0">
                <a:latin typeface="Microsoft YaHei" panose="020B0503020204020204" pitchFamily="34" charset="-122"/>
                <a:ea typeface="Microsoft YaHei" panose="020B0503020204020204" pitchFamily="34" charset="-122"/>
              </a:rPr>
              <a:t>Japan</a:t>
            </a:r>
            <a:r>
              <a:rPr lang="en-US" altLang="zh-TW" sz="2000" dirty="0">
                <a:latin typeface="Microsoft YaHei" panose="020B0503020204020204" pitchFamily="34" charset="-122"/>
                <a:ea typeface="Microsoft YaHei" panose="020B0503020204020204" pitchFamily="34" charset="-122"/>
              </a:rPr>
              <a:t>: 2019/7/9 	JT Torii announced positive top-line results on </a:t>
            </a:r>
            <a:r>
              <a:rPr lang="en-US" altLang="zh-TW" sz="2000" dirty="0" err="1">
                <a:latin typeface="Microsoft YaHei" panose="020B0503020204020204" pitchFamily="34" charset="-122"/>
                <a:ea typeface="Microsoft YaHei" panose="020B0503020204020204" pitchFamily="34" charset="-122"/>
              </a:rPr>
              <a:t>Riona</a:t>
            </a:r>
            <a:r>
              <a:rPr lang="en-US" altLang="zh-TW" sz="2000" dirty="0">
                <a:latin typeface="Microsoft YaHei" panose="020B0503020204020204" pitchFamily="34" charset="-122"/>
                <a:ea typeface="Microsoft YaHei" panose="020B0503020204020204" pitchFamily="34" charset="-122"/>
              </a:rPr>
              <a:t> PIII for pan IDA treatment. Planning to apply for indication expansion.</a:t>
            </a:r>
            <a:endParaRPr lang="zh-TW" altLang="en-US" sz="20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747069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9567" b="13667"/>
          <a:stretch/>
        </p:blipFill>
        <p:spPr bwMode="auto">
          <a:xfrm>
            <a:off x="7679503" y="-5981"/>
            <a:ext cx="4019528" cy="294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b="12204"/>
          <a:stretch/>
        </p:blipFill>
        <p:spPr bwMode="auto">
          <a:xfrm>
            <a:off x="8296100" y="2939157"/>
            <a:ext cx="3985055" cy="2995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a:xfrm>
            <a:off x="1183431" y="240403"/>
            <a:ext cx="10515600" cy="1325563"/>
          </a:xfrm>
        </p:spPr>
        <p:txBody>
          <a:bodyPr>
            <a:normAutofit/>
          </a:bodyPr>
          <a:lstStyle/>
          <a:p>
            <a:r>
              <a:rPr lang="en-US" altLang="zh-TW" sz="3600" b="1" dirty="0">
                <a:solidFill>
                  <a:schemeClr val="accent5">
                    <a:lumMod val="75000"/>
                  </a:schemeClr>
                </a:solidFill>
                <a:latin typeface="Microsoft YaHei" panose="020B0503020204020204" pitchFamily="34" charset="-122"/>
                <a:ea typeface="Microsoft YaHei" panose="020B0503020204020204" pitchFamily="34" charset="-122"/>
              </a:rPr>
              <a:t>Delay CKD</a:t>
            </a:r>
            <a:r>
              <a:rPr lang="zh-TW" altLang="en-US" sz="3600" b="1" dirty="0">
                <a:solidFill>
                  <a:schemeClr val="accent5">
                    <a:lumMod val="75000"/>
                  </a:schemeClr>
                </a:solidFill>
                <a:latin typeface="Microsoft YaHei" panose="020B0503020204020204" pitchFamily="34" charset="-122"/>
                <a:ea typeface="Microsoft YaHei" panose="020B0503020204020204" pitchFamily="34" charset="-122"/>
              </a:rPr>
              <a:t> </a:t>
            </a:r>
            <a:r>
              <a:rPr lang="en-US" altLang="zh-TW" sz="3600" b="1" dirty="0">
                <a:solidFill>
                  <a:schemeClr val="accent5">
                    <a:lumMod val="75000"/>
                  </a:schemeClr>
                </a:solidFill>
                <a:latin typeface="Microsoft YaHei" panose="020B0503020204020204" pitchFamily="34" charset="-122"/>
                <a:ea typeface="Microsoft YaHei" panose="020B0503020204020204" pitchFamily="34" charset="-122"/>
              </a:rPr>
              <a:t>Progression Study</a:t>
            </a:r>
            <a:endParaRPr lang="zh-TW" altLang="en-US" sz="3600" dirty="0">
              <a:solidFill>
                <a:schemeClr val="accent5">
                  <a:lumMod val="75000"/>
                </a:schemeClr>
              </a:solidFill>
              <a:latin typeface="Microsoft YaHei" panose="020B0503020204020204" pitchFamily="34" charset="-122"/>
              <a:ea typeface="Microsoft YaHei" panose="020B0503020204020204" pitchFamily="34" charset="-122"/>
            </a:endParaRPr>
          </a:p>
        </p:txBody>
      </p:sp>
      <p:sp>
        <p:nvSpPr>
          <p:cNvPr id="8" name="文字方塊 7"/>
          <p:cNvSpPr txBox="1"/>
          <p:nvPr/>
        </p:nvSpPr>
        <p:spPr>
          <a:xfrm>
            <a:off x="8929827" y="2841784"/>
            <a:ext cx="2566600" cy="307777"/>
          </a:xfrm>
          <a:prstGeom prst="rect">
            <a:avLst/>
          </a:prstGeom>
          <a:noFill/>
        </p:spPr>
        <p:txBody>
          <a:bodyPr wrap="none" rtlCol="0">
            <a:spAutoFit/>
          </a:bodyPr>
          <a:lstStyle/>
          <a:p>
            <a:pPr algn="ctr"/>
            <a:r>
              <a:rPr lang="en-US" altLang="zh-TW" sz="1400" dirty="0">
                <a:solidFill>
                  <a:schemeClr val="tx1">
                    <a:lumMod val="65000"/>
                    <a:lumOff val="35000"/>
                  </a:schemeClr>
                </a:solidFill>
                <a:latin typeface="Microsoft YaHei" panose="020B0503020204020204" pitchFamily="34" charset="-122"/>
                <a:ea typeface="Microsoft YaHei" panose="020B0503020204020204" pitchFamily="34" charset="-122"/>
              </a:rPr>
              <a:t>Time to first Hospitalization</a:t>
            </a:r>
            <a:endParaRPr lang="zh-TW" altLang="en-US" sz="1400" dirty="0">
              <a:solidFill>
                <a:schemeClr val="tx1">
                  <a:lumMod val="65000"/>
                  <a:lumOff val="35000"/>
                </a:schemeClr>
              </a:solidFill>
              <a:latin typeface="Microsoft YaHei" panose="020B0503020204020204" pitchFamily="34" charset="-122"/>
              <a:ea typeface="Microsoft YaHei" panose="020B0503020204020204" pitchFamily="34" charset="-122"/>
            </a:endParaRPr>
          </a:p>
        </p:txBody>
      </p:sp>
      <p:sp>
        <p:nvSpPr>
          <p:cNvPr id="13" name="文字方塊 12"/>
          <p:cNvSpPr txBox="1"/>
          <p:nvPr/>
        </p:nvSpPr>
        <p:spPr>
          <a:xfrm>
            <a:off x="8604739" y="5821174"/>
            <a:ext cx="3367775" cy="523220"/>
          </a:xfrm>
          <a:prstGeom prst="rect">
            <a:avLst/>
          </a:prstGeom>
          <a:noFill/>
        </p:spPr>
        <p:txBody>
          <a:bodyPr wrap="square" rtlCol="0">
            <a:spAutoFit/>
          </a:bodyPr>
          <a:lstStyle>
            <a:defPPr>
              <a:defRPr lang="zh-TW"/>
            </a:defPPr>
            <a:lvl1pPr algn="ctr">
              <a:defRPr sz="1600">
                <a:solidFill>
                  <a:schemeClr val="tx1">
                    <a:lumMod val="65000"/>
                    <a:lumOff val="35000"/>
                  </a:schemeClr>
                </a:solidFill>
                <a:latin typeface="Microsoft YaHei" panose="020B0503020204020204" pitchFamily="34" charset="-122"/>
                <a:ea typeface="Microsoft YaHei" panose="020B0503020204020204" pitchFamily="34" charset="-122"/>
              </a:defRPr>
            </a:lvl1pPr>
          </a:lstStyle>
          <a:p>
            <a:r>
              <a:rPr lang="en-US" altLang="zh-TW" sz="1400" dirty="0"/>
              <a:t>Time to end point of death, dialysis or transplant</a:t>
            </a:r>
            <a:endParaRPr lang="zh-TW" altLang="en-US" sz="1400" dirty="0"/>
          </a:p>
        </p:txBody>
      </p:sp>
      <p:sp>
        <p:nvSpPr>
          <p:cNvPr id="9" name="矩形 8"/>
          <p:cNvSpPr/>
          <p:nvPr/>
        </p:nvSpPr>
        <p:spPr>
          <a:xfrm>
            <a:off x="1138114" y="6257371"/>
            <a:ext cx="5291770" cy="369332"/>
          </a:xfrm>
          <a:prstGeom prst="rect">
            <a:avLst/>
          </a:prstGeom>
        </p:spPr>
        <p:txBody>
          <a:bodyPr wrap="none">
            <a:spAutoFit/>
          </a:bodyPr>
          <a:lstStyle/>
          <a:p>
            <a:r>
              <a:rPr lang="en-US" altLang="zh-TW" dirty="0"/>
              <a:t>Source: </a:t>
            </a:r>
            <a:r>
              <a:rPr lang="en-US" altLang="zh-TW" dirty="0" err="1"/>
              <a:t>doi</a:t>
            </a:r>
            <a:r>
              <a:rPr lang="en-US" altLang="zh-TW" dirty="0"/>
              <a:t>: https://doi.org/10.1681/ASN.2018101016</a:t>
            </a:r>
            <a:endParaRPr lang="zh-TW" altLang="en-US" dirty="0"/>
          </a:p>
        </p:txBody>
      </p:sp>
      <p:pic>
        <p:nvPicPr>
          <p:cNvPr id="1026" name="Picture 2" descr="Study Icon #263327 - Free Icons Library">
            <a:extLst>
              <a:ext uri="{FF2B5EF4-FFF2-40B4-BE49-F238E27FC236}">
                <a16:creationId xmlns:a16="http://schemas.microsoft.com/office/drawing/2014/main" id="{7A8080C0-D025-4AAD-B810-4C656B0AD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70" y="457681"/>
            <a:ext cx="891005" cy="891005"/>
          </a:xfrm>
          <a:prstGeom prst="rect">
            <a:avLst/>
          </a:prstGeom>
          <a:noFill/>
          <a:extLst>
            <a:ext uri="{909E8E84-426E-40DD-AFC4-6F175D3DCCD1}">
              <a14:hiddenFill xmlns:a14="http://schemas.microsoft.com/office/drawing/2010/main">
                <a:solidFill>
                  <a:srgbClr val="FFFFFF"/>
                </a:solidFill>
              </a14:hiddenFill>
            </a:ext>
          </a:extLst>
        </p:spPr>
      </p:pic>
      <p:sp>
        <p:nvSpPr>
          <p:cNvPr id="14" name="內容版面配置區 3">
            <a:extLst>
              <a:ext uri="{FF2B5EF4-FFF2-40B4-BE49-F238E27FC236}">
                <a16:creationId xmlns:a16="http://schemas.microsoft.com/office/drawing/2014/main" id="{D63503D0-BBBA-4F4F-B6F2-9BE428D35BA7}"/>
              </a:ext>
            </a:extLst>
          </p:cNvPr>
          <p:cNvSpPr>
            <a:spLocks noGrp="1"/>
          </p:cNvSpPr>
          <p:nvPr>
            <p:ph sz="half" idx="1"/>
          </p:nvPr>
        </p:nvSpPr>
        <p:spPr>
          <a:xfrm>
            <a:off x="1015069" y="1688753"/>
            <a:ext cx="6774774" cy="4351338"/>
          </a:xfrm>
        </p:spPr>
        <p:txBody>
          <a:bodyPr>
            <a:normAutofit fontScale="85000" lnSpcReduction="10000"/>
          </a:bodyPr>
          <a:lstStyle/>
          <a:p>
            <a:pPr>
              <a:lnSpc>
                <a:spcPct val="110000"/>
              </a:lnSpc>
            </a:pPr>
            <a:r>
              <a:rPr lang="en-US" altLang="zh-TW" sz="2400" dirty="0">
                <a:latin typeface="Microsoft YaHei" panose="020B0503020204020204" pitchFamily="34" charset="-122"/>
                <a:ea typeface="Microsoft YaHei" panose="020B0503020204020204" pitchFamily="34" charset="-122"/>
              </a:rPr>
              <a:t>2019</a:t>
            </a:r>
            <a:r>
              <a:rPr lang="zh-TW" altLang="en-US" sz="2400" dirty="0">
                <a:latin typeface="Microsoft YaHei" panose="020B0503020204020204" pitchFamily="34" charset="-122"/>
                <a:ea typeface="Microsoft YaHei" panose="020B0503020204020204" pitchFamily="34" charset="-122"/>
              </a:rPr>
              <a:t> </a:t>
            </a:r>
            <a:r>
              <a:rPr lang="en-US" altLang="zh-TW" sz="2400" dirty="0">
                <a:latin typeface="Microsoft YaHei" panose="020B0503020204020204" pitchFamily="34" charset="-122"/>
                <a:ea typeface="Microsoft YaHei" panose="020B0503020204020204" pitchFamily="34" charset="-122"/>
              </a:rPr>
              <a:t>published in Journal of American Society of Nephrology-acute kidney failure in pre-dialysis study :</a:t>
            </a:r>
          </a:p>
          <a:p>
            <a:pPr>
              <a:lnSpc>
                <a:spcPct val="110000"/>
              </a:lnSpc>
            </a:pPr>
            <a:r>
              <a:rPr lang="en-US" altLang="zh-TW" sz="2400" dirty="0">
                <a:latin typeface="Microsoft YaHei" panose="020B0503020204020204" pitchFamily="34" charset="-122"/>
                <a:ea typeface="Microsoft YaHei" panose="020B0503020204020204" pitchFamily="34" charset="-122"/>
              </a:rPr>
              <a:t>Nine month treatment of ferric citrate with 6g/day</a:t>
            </a:r>
            <a:r>
              <a:rPr lang="zh-TW" altLang="en-US" sz="2400" dirty="0">
                <a:latin typeface="Microsoft YaHei" panose="020B0503020204020204" pitchFamily="34" charset="-122"/>
                <a:ea typeface="Microsoft YaHei" panose="020B0503020204020204" pitchFamily="34" charset="-122"/>
              </a:rPr>
              <a:t>，</a:t>
            </a:r>
            <a:r>
              <a:rPr lang="en-US" altLang="zh-TW" sz="2400" dirty="0">
                <a:latin typeface="Microsoft YaHei" panose="020B0503020204020204" pitchFamily="34" charset="-122"/>
                <a:ea typeface="Microsoft YaHei" panose="020B0503020204020204" pitchFamily="34" charset="-122"/>
              </a:rPr>
              <a:t>comparing with regular treatment</a:t>
            </a:r>
            <a:r>
              <a:rPr lang="zh-TW" altLang="en-US" sz="2400" dirty="0">
                <a:latin typeface="Microsoft YaHei" panose="020B0503020204020204" pitchFamily="34" charset="-122"/>
                <a:ea typeface="Microsoft YaHei" panose="020B0503020204020204" pitchFamily="34" charset="-122"/>
              </a:rPr>
              <a:t>，</a:t>
            </a:r>
            <a:r>
              <a:rPr lang="en-US" altLang="zh-TW" sz="2400" dirty="0">
                <a:latin typeface="Microsoft YaHei" panose="020B0503020204020204" pitchFamily="34" charset="-122"/>
                <a:ea typeface="Microsoft YaHei" panose="020B0503020204020204" pitchFamily="34" charset="-122"/>
              </a:rPr>
              <a:t>ferric </a:t>
            </a:r>
            <a:r>
              <a:rPr lang="en-US" altLang="zh-TW" sz="2400" dirty="0" err="1">
                <a:latin typeface="Microsoft YaHei" panose="020B0503020204020204" pitchFamily="34" charset="-122"/>
                <a:ea typeface="Microsoft YaHei" panose="020B0503020204020204" pitchFamily="34" charset="-122"/>
              </a:rPr>
              <a:t>citreate</a:t>
            </a:r>
            <a:r>
              <a:rPr lang="en-US" altLang="zh-TW" sz="2400" dirty="0">
                <a:latin typeface="Microsoft YaHei" panose="020B0503020204020204" pitchFamily="34" charset="-122"/>
                <a:ea typeface="Microsoft YaHei" panose="020B0503020204020204" pitchFamily="34" charset="-122"/>
              </a:rPr>
              <a:t> experimental has better data than regular treatment division</a:t>
            </a:r>
            <a:r>
              <a:rPr lang="zh-TW" altLang="en-US" sz="2400" dirty="0">
                <a:latin typeface="Microsoft YaHei" panose="020B0503020204020204" pitchFamily="34" charset="-122"/>
                <a:ea typeface="Microsoft YaHei" panose="020B0503020204020204" pitchFamily="34" charset="-122"/>
              </a:rPr>
              <a:t>。</a:t>
            </a:r>
            <a:endParaRPr lang="en-US" altLang="zh-TW" sz="2400" dirty="0">
              <a:latin typeface="Microsoft YaHei" panose="020B0503020204020204" pitchFamily="34" charset="-122"/>
              <a:ea typeface="Microsoft YaHei" panose="020B0503020204020204" pitchFamily="34" charset="-122"/>
            </a:endParaRPr>
          </a:p>
          <a:p>
            <a:pPr>
              <a:lnSpc>
                <a:spcPct val="110000"/>
              </a:lnSpc>
            </a:pPr>
            <a:r>
              <a:rPr lang="en-US" altLang="zh-TW" sz="2400" dirty="0">
                <a:latin typeface="Microsoft YaHei" panose="020B0503020204020204" pitchFamily="34" charset="-122"/>
                <a:ea typeface="Microsoft YaHei" panose="020B0503020204020204" pitchFamily="34" charset="-122"/>
              </a:rPr>
              <a:t>Ferric Citrate Experimental Division has lower rate in:</a:t>
            </a:r>
            <a:r>
              <a:rPr lang="zh-TW" altLang="en-US" sz="2400" dirty="0">
                <a:latin typeface="Microsoft YaHei" panose="020B0503020204020204" pitchFamily="34" charset="-122"/>
                <a:ea typeface="Microsoft YaHei" panose="020B0503020204020204" pitchFamily="34" charset="-122"/>
              </a:rPr>
              <a:t> </a:t>
            </a:r>
            <a:endParaRPr lang="en-US" altLang="zh-TW" sz="2400" dirty="0">
              <a:latin typeface="Microsoft YaHei" panose="020B0503020204020204" pitchFamily="34" charset="-122"/>
              <a:ea typeface="Microsoft YaHei" panose="020B0503020204020204" pitchFamily="34" charset="-122"/>
            </a:endParaRPr>
          </a:p>
          <a:p>
            <a:pPr lvl="1">
              <a:lnSpc>
                <a:spcPct val="110000"/>
              </a:lnSpc>
            </a:pPr>
            <a:r>
              <a:rPr lang="en-US" altLang="zh-TW" sz="2000" b="1" dirty="0">
                <a:latin typeface="Microsoft YaHei" panose="020B0503020204020204" pitchFamily="34" charset="-122"/>
                <a:ea typeface="Microsoft YaHei" panose="020B0503020204020204" pitchFamily="34" charset="-122"/>
              </a:rPr>
              <a:t>Worsen leading to death</a:t>
            </a:r>
          </a:p>
          <a:p>
            <a:pPr lvl="1">
              <a:lnSpc>
                <a:spcPct val="110000"/>
              </a:lnSpc>
            </a:pPr>
            <a:r>
              <a:rPr lang="en-US" altLang="zh-TW" sz="2000" b="1" dirty="0">
                <a:latin typeface="Microsoft YaHei" panose="020B0503020204020204" pitchFamily="34" charset="-122"/>
                <a:ea typeface="Microsoft YaHei" panose="020B0503020204020204" pitchFamily="34" charset="-122"/>
              </a:rPr>
              <a:t>Worsen leading to dialysis or kidney transplant</a:t>
            </a:r>
            <a:r>
              <a:rPr lang="zh-TW" altLang="en-US" sz="2000" dirty="0">
                <a:latin typeface="Microsoft YaHei" panose="020B0503020204020204" pitchFamily="34" charset="-122"/>
                <a:ea typeface="Microsoft YaHei" panose="020B0503020204020204" pitchFamily="34" charset="-122"/>
              </a:rPr>
              <a:t>。</a:t>
            </a:r>
            <a:endParaRPr lang="en-US" altLang="zh-TW" sz="2000" dirty="0">
              <a:latin typeface="Microsoft YaHei" panose="020B0503020204020204" pitchFamily="34" charset="-122"/>
              <a:ea typeface="Microsoft YaHei" panose="020B0503020204020204" pitchFamily="34" charset="-122"/>
            </a:endParaRPr>
          </a:p>
          <a:p>
            <a:pPr>
              <a:lnSpc>
                <a:spcPct val="110000"/>
              </a:lnSpc>
            </a:pPr>
            <a:r>
              <a:rPr lang="en-US" altLang="zh-TW" sz="2400" dirty="0">
                <a:latin typeface="Microsoft YaHei" panose="020B0503020204020204" pitchFamily="34" charset="-122"/>
                <a:ea typeface="Microsoft YaHei" panose="020B0503020204020204" pitchFamily="34" charset="-122"/>
              </a:rPr>
              <a:t>Significant lower hospitalization rate</a:t>
            </a:r>
          </a:p>
          <a:p>
            <a:pPr>
              <a:lnSpc>
                <a:spcPct val="110000"/>
              </a:lnSpc>
            </a:pPr>
            <a:r>
              <a:rPr lang="en-US" altLang="zh-TW" sz="2400" dirty="0">
                <a:latin typeface="Microsoft YaHei" panose="020B0503020204020204" pitchFamily="34" charset="-122"/>
                <a:ea typeface="Microsoft YaHei" panose="020B0503020204020204" pitchFamily="34" charset="-122"/>
              </a:rPr>
              <a:t>Akebia will further research in related topics</a:t>
            </a:r>
            <a:endParaRPr lang="zh-TW" altLang="en-US" sz="24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6804877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81868" y="231297"/>
            <a:ext cx="10054839" cy="1325563"/>
          </a:xfrm>
        </p:spPr>
        <p:txBody>
          <a:bodyPr/>
          <a:lstStyle/>
          <a:p>
            <a:r>
              <a:rPr lang="en-US" altLang="zh-TW" sz="3600" b="1" dirty="0">
                <a:solidFill>
                  <a:schemeClr val="accent5">
                    <a:lumMod val="75000"/>
                  </a:schemeClr>
                </a:solidFill>
                <a:latin typeface="Microsoft YaHei" panose="020B0503020204020204" pitchFamily="34" charset="-122"/>
                <a:ea typeface="Microsoft YaHei" panose="020B0503020204020204" pitchFamily="34" charset="-122"/>
              </a:rPr>
              <a:t>Anti Cardiovascular Sclerosis </a:t>
            </a:r>
            <a:endParaRPr lang="zh-TW" altLang="en-US" sz="4000" dirty="0">
              <a:solidFill>
                <a:schemeClr val="accent5">
                  <a:lumMod val="75000"/>
                </a:schemeClr>
              </a:solidFill>
              <a:latin typeface="王漢宗特圓體繁" panose="02020300000000000000" pitchFamily="18" charset="-120"/>
              <a:ea typeface="王漢宗特圓體繁" panose="02020300000000000000" pitchFamily="18" charset="-120"/>
            </a:endParaRPr>
          </a:p>
        </p:txBody>
      </p:sp>
      <p:sp>
        <p:nvSpPr>
          <p:cNvPr id="8" name="文字方塊 7"/>
          <p:cNvSpPr txBox="1"/>
          <p:nvPr/>
        </p:nvSpPr>
        <p:spPr>
          <a:xfrm>
            <a:off x="8640604" y="2939157"/>
            <a:ext cx="2759152" cy="646331"/>
          </a:xfrm>
          <a:prstGeom prst="rect">
            <a:avLst/>
          </a:prstGeom>
          <a:noFill/>
        </p:spPr>
        <p:txBody>
          <a:bodyPr wrap="none" rtlCol="0">
            <a:spAutoFit/>
          </a:bodyPr>
          <a:lstStyle/>
          <a:p>
            <a:pPr algn="ctr"/>
            <a:r>
              <a:rPr lang="zh-TW" altLang="en-US" dirty="0"/>
              <a:t>住院發生時間 </a:t>
            </a:r>
            <a:endParaRPr lang="en-US" altLang="zh-TW" dirty="0"/>
          </a:p>
          <a:p>
            <a:pPr algn="ctr"/>
            <a:r>
              <a:rPr lang="en-US" altLang="zh-TW" dirty="0"/>
              <a:t>Time to first Hospitalization</a:t>
            </a:r>
            <a:endParaRPr lang="zh-TW" altLang="en-US" dirty="0"/>
          </a:p>
        </p:txBody>
      </p:sp>
      <p:sp>
        <p:nvSpPr>
          <p:cNvPr id="9" name="矩形 8"/>
          <p:cNvSpPr/>
          <p:nvPr/>
        </p:nvSpPr>
        <p:spPr>
          <a:xfrm>
            <a:off x="1138114" y="6257371"/>
            <a:ext cx="5291770" cy="369332"/>
          </a:xfrm>
          <a:prstGeom prst="rect">
            <a:avLst/>
          </a:prstGeom>
        </p:spPr>
        <p:txBody>
          <a:bodyPr wrap="none">
            <a:spAutoFit/>
          </a:bodyPr>
          <a:lstStyle/>
          <a:p>
            <a:r>
              <a:rPr lang="en-US" altLang="zh-TW" dirty="0"/>
              <a:t>Source: </a:t>
            </a:r>
            <a:r>
              <a:rPr lang="en-US" altLang="zh-TW" dirty="0" err="1"/>
              <a:t>doi</a:t>
            </a:r>
            <a:r>
              <a:rPr lang="en-US" altLang="zh-TW" dirty="0"/>
              <a:t>: https://doi.org/10.1681/ASN.2018101016</a:t>
            </a:r>
            <a:endParaRPr lang="zh-TW" altLang="en-US" dirty="0"/>
          </a:p>
        </p:txBody>
      </p:sp>
      <p:pic>
        <p:nvPicPr>
          <p:cNvPr id="12" name="Picture 4" descr="https://www.ncbi.nlm.nih.gov/corecgi/tileshop/tileshop.fcgi?p=PMC3&amp;id=620404&amp;s=95&amp;r=1&amp;c=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52296" y="2173752"/>
            <a:ext cx="4041868" cy="3052900"/>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7813207" y="5360508"/>
            <a:ext cx="3653051" cy="369332"/>
          </a:xfrm>
          <a:prstGeom prst="rect">
            <a:avLst/>
          </a:prstGeom>
        </p:spPr>
        <p:txBody>
          <a:bodyPr wrap="none">
            <a:spAutoFit/>
          </a:bodyPr>
          <a:lstStyle/>
          <a:p>
            <a:r>
              <a:rPr lang="it-IT" altLang="zh-TW" dirty="0"/>
              <a:t>Int J Mol Sci. 2019 Dec; 20(23): 5925.</a:t>
            </a:r>
          </a:p>
        </p:txBody>
      </p:sp>
      <p:pic>
        <p:nvPicPr>
          <p:cNvPr id="10" name="Picture 2" descr="Study Icon #263327 - Free Icons Library">
            <a:extLst>
              <a:ext uri="{FF2B5EF4-FFF2-40B4-BE49-F238E27FC236}">
                <a16:creationId xmlns:a16="http://schemas.microsoft.com/office/drawing/2014/main" id="{3251A0BD-E3D0-42DD-B9FA-6536AF6E31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70" y="457681"/>
            <a:ext cx="891005" cy="891005"/>
          </a:xfrm>
          <a:prstGeom prst="rect">
            <a:avLst/>
          </a:prstGeom>
          <a:noFill/>
          <a:extLst>
            <a:ext uri="{909E8E84-426E-40DD-AFC4-6F175D3DCCD1}">
              <a14:hiddenFill xmlns:a14="http://schemas.microsoft.com/office/drawing/2010/main">
                <a:solidFill>
                  <a:srgbClr val="FFFFFF"/>
                </a:solidFill>
              </a14:hiddenFill>
            </a:ext>
          </a:extLst>
        </p:spPr>
      </p:pic>
      <p:sp>
        <p:nvSpPr>
          <p:cNvPr id="11" name="內容版面配置區 3">
            <a:extLst>
              <a:ext uri="{FF2B5EF4-FFF2-40B4-BE49-F238E27FC236}">
                <a16:creationId xmlns:a16="http://schemas.microsoft.com/office/drawing/2014/main" id="{2CA85F42-D7D7-4CF0-AC73-3AE5DFD14ED6}"/>
              </a:ext>
            </a:extLst>
          </p:cNvPr>
          <p:cNvSpPr>
            <a:spLocks noGrp="1"/>
          </p:cNvSpPr>
          <p:nvPr>
            <p:ph sz="half" idx="1"/>
          </p:nvPr>
        </p:nvSpPr>
        <p:spPr>
          <a:xfrm>
            <a:off x="838200" y="1655945"/>
            <a:ext cx="6519688" cy="4351338"/>
          </a:xfrm>
        </p:spPr>
        <p:txBody>
          <a:bodyPr>
            <a:normAutofit fontScale="70000" lnSpcReduction="20000"/>
          </a:bodyPr>
          <a:lstStyle/>
          <a:p>
            <a:pPr>
              <a:lnSpc>
                <a:spcPct val="120000"/>
              </a:lnSpc>
            </a:pPr>
            <a:r>
              <a:rPr lang="en-US" altLang="zh-TW" dirty="0">
                <a:latin typeface="Microsoft YaHei" panose="020B0503020204020204" pitchFamily="34" charset="-122"/>
                <a:ea typeface="Microsoft YaHei" panose="020B0503020204020204" pitchFamily="34" charset="-122"/>
              </a:rPr>
              <a:t>2019</a:t>
            </a:r>
            <a:r>
              <a:rPr lang="zh-TW" altLang="en-US" dirty="0">
                <a:latin typeface="Microsoft YaHei" panose="020B0503020204020204" pitchFamily="34" charset="-122"/>
                <a:ea typeface="Microsoft YaHei" panose="020B0503020204020204" pitchFamily="34" charset="-122"/>
              </a:rPr>
              <a:t> </a:t>
            </a:r>
            <a:r>
              <a:rPr lang="en-US" altLang="zh-TW" dirty="0">
                <a:latin typeface="Microsoft YaHei" panose="020B0503020204020204" pitchFamily="34" charset="-122"/>
                <a:ea typeface="Microsoft YaHei" panose="020B0503020204020204" pitchFamily="34" charset="-122"/>
              </a:rPr>
              <a:t>published</a:t>
            </a:r>
            <a:r>
              <a:rPr lang="zh-TW" altLang="en-US" dirty="0">
                <a:latin typeface="Microsoft YaHei" panose="020B0503020204020204" pitchFamily="34" charset="-122"/>
                <a:ea typeface="Microsoft YaHei" panose="020B0503020204020204" pitchFamily="34" charset="-122"/>
              </a:rPr>
              <a:t> </a:t>
            </a:r>
            <a:r>
              <a:rPr lang="en-US" altLang="zh-TW" dirty="0">
                <a:latin typeface="Microsoft YaHei" panose="020B0503020204020204" pitchFamily="34" charset="-122"/>
                <a:ea typeface="Microsoft YaHei" panose="020B0503020204020204" pitchFamily="34" charset="-122"/>
              </a:rPr>
              <a:t>in</a:t>
            </a:r>
            <a:r>
              <a:rPr lang="zh-TW" altLang="en-US" dirty="0">
                <a:latin typeface="Microsoft YaHei" panose="020B0503020204020204" pitchFamily="34" charset="-122"/>
                <a:ea typeface="Microsoft YaHei" panose="020B0503020204020204" pitchFamily="34" charset="-122"/>
              </a:rPr>
              <a:t> </a:t>
            </a:r>
            <a:r>
              <a:rPr lang="en-US" altLang="zh-TW" dirty="0">
                <a:latin typeface="Microsoft YaHei" panose="020B0503020204020204" pitchFamily="34" charset="-122"/>
                <a:ea typeface="Microsoft YaHei" panose="020B0503020204020204" pitchFamily="34" charset="-122"/>
              </a:rPr>
              <a:t>International Journal of Molecular Science</a:t>
            </a:r>
            <a:r>
              <a:rPr lang="zh-TW" altLang="en-US" dirty="0">
                <a:latin typeface="Microsoft YaHei" panose="020B0503020204020204" pitchFamily="34" charset="-122"/>
                <a:ea typeface="Microsoft YaHei" panose="020B0503020204020204" pitchFamily="34" charset="-122"/>
              </a:rPr>
              <a:t> </a:t>
            </a:r>
            <a:r>
              <a:rPr lang="en-US" altLang="zh-TW" dirty="0">
                <a:latin typeface="Microsoft YaHei" panose="020B0503020204020204" pitchFamily="34" charset="-122"/>
                <a:ea typeface="Microsoft YaHei" panose="020B0503020204020204" pitchFamily="34" charset="-122"/>
              </a:rPr>
              <a:t>discovered</a:t>
            </a:r>
            <a:r>
              <a:rPr lang="zh-TW" altLang="en-US" dirty="0">
                <a:latin typeface="Microsoft YaHei" panose="020B0503020204020204" pitchFamily="34" charset="-122"/>
                <a:ea typeface="Microsoft YaHei" panose="020B0503020204020204" pitchFamily="34" charset="-122"/>
              </a:rPr>
              <a:t>，</a:t>
            </a:r>
            <a:r>
              <a:rPr lang="en-US" altLang="zh-TW" dirty="0">
                <a:latin typeface="Microsoft YaHei" panose="020B0503020204020204" pitchFamily="34" charset="-122"/>
                <a:ea typeface="Microsoft YaHei" panose="020B0503020204020204" pitchFamily="34" charset="-122"/>
              </a:rPr>
              <a:t>in VSMC:</a:t>
            </a:r>
          </a:p>
          <a:p>
            <a:pPr lvl="1">
              <a:lnSpc>
                <a:spcPct val="120000"/>
              </a:lnSpc>
            </a:pPr>
            <a:r>
              <a:rPr lang="en-US" altLang="zh-TW" dirty="0">
                <a:latin typeface="Microsoft YaHei" panose="020B0503020204020204" pitchFamily="34" charset="-122"/>
                <a:ea typeface="Microsoft YaHei" panose="020B0503020204020204" pitchFamily="34" charset="-122"/>
              </a:rPr>
              <a:t>Ferric Citrate Arrests High Pi-Induced Calcium Deposition in Established Calcified VSMCs</a:t>
            </a:r>
            <a:r>
              <a:rPr lang="zh-TW" altLang="en-US" dirty="0">
                <a:latin typeface="Microsoft YaHei" panose="020B0503020204020204" pitchFamily="34" charset="-122"/>
                <a:ea typeface="Microsoft YaHei" panose="020B0503020204020204" pitchFamily="34" charset="-122"/>
              </a:rPr>
              <a:t> </a:t>
            </a:r>
            <a:endParaRPr lang="en-US" altLang="zh-TW" dirty="0">
              <a:latin typeface="Microsoft YaHei" panose="020B0503020204020204" pitchFamily="34" charset="-122"/>
              <a:ea typeface="Microsoft YaHei" panose="020B0503020204020204" pitchFamily="34" charset="-122"/>
            </a:endParaRPr>
          </a:p>
          <a:p>
            <a:pPr lvl="1">
              <a:lnSpc>
                <a:spcPct val="120000"/>
              </a:lnSpc>
            </a:pPr>
            <a:r>
              <a:rPr lang="en-US" altLang="zh-TW" dirty="0">
                <a:latin typeface="Microsoft YaHei" panose="020B0503020204020204" pitchFamily="34" charset="-122"/>
                <a:ea typeface="Microsoft YaHei" panose="020B0503020204020204" pitchFamily="34" charset="-122"/>
              </a:rPr>
              <a:t>Ferric Citrate Counteracts High Pi-Induced Apoptosis in Calcified VSMCs</a:t>
            </a:r>
            <a:r>
              <a:rPr lang="zh-TW" altLang="en-US" dirty="0">
                <a:latin typeface="Microsoft YaHei" panose="020B0503020204020204" pitchFamily="34" charset="-122"/>
                <a:ea typeface="Microsoft YaHei" panose="020B0503020204020204" pitchFamily="34" charset="-122"/>
              </a:rPr>
              <a:t> </a:t>
            </a:r>
          </a:p>
          <a:p>
            <a:pPr lvl="1">
              <a:lnSpc>
                <a:spcPct val="120000"/>
              </a:lnSpc>
            </a:pPr>
            <a:r>
              <a:rPr lang="en-US" altLang="zh-TW" dirty="0">
                <a:latin typeface="Microsoft YaHei" panose="020B0503020204020204" pitchFamily="34" charset="-122"/>
                <a:ea typeface="Microsoft YaHei" panose="020B0503020204020204" pitchFamily="34" charset="-122"/>
              </a:rPr>
              <a:t>Ferric Citrate Induces Autophagy in Established Calcified VSMCs </a:t>
            </a:r>
          </a:p>
          <a:p>
            <a:pPr>
              <a:lnSpc>
                <a:spcPct val="120000"/>
              </a:lnSpc>
            </a:pPr>
            <a:r>
              <a:rPr lang="en-US" altLang="zh-TW" dirty="0">
                <a:latin typeface="Microsoft YaHei" panose="020B0503020204020204" pitchFamily="34" charset="-122"/>
                <a:ea typeface="Microsoft YaHei" panose="020B0503020204020204" pitchFamily="34" charset="-122"/>
              </a:rPr>
              <a:t>Evaluate feasibility of clinical trial for CKD and non-CKD patients</a:t>
            </a:r>
          </a:p>
          <a:p>
            <a:pPr>
              <a:lnSpc>
                <a:spcPct val="120000"/>
              </a:lnSpc>
            </a:pPr>
            <a:r>
              <a:rPr lang="en-US" altLang="zh-TW" dirty="0">
                <a:latin typeface="Microsoft YaHei" panose="020B0503020204020204" pitchFamily="34" charset="-122"/>
                <a:ea typeface="Microsoft YaHei" panose="020B0503020204020204" pitchFamily="34" charset="-122"/>
              </a:rPr>
              <a:t>Trial Protocol and Plan</a:t>
            </a:r>
          </a:p>
          <a:p>
            <a:pPr>
              <a:lnSpc>
                <a:spcPct val="120000"/>
              </a:lnSpc>
            </a:pPr>
            <a:r>
              <a:rPr lang="en-US" altLang="zh-TW" dirty="0">
                <a:latin typeface="Microsoft YaHei" panose="020B0503020204020204" pitchFamily="34" charset="-122"/>
                <a:ea typeface="Microsoft YaHei" panose="020B0503020204020204" pitchFamily="34" charset="-122"/>
              </a:rPr>
              <a:t>Patent Awarded</a:t>
            </a:r>
          </a:p>
        </p:txBody>
      </p:sp>
    </p:spTree>
    <p:extLst>
      <p:ext uri="{BB962C8B-B14F-4D97-AF65-F5344CB8AC3E}">
        <p14:creationId xmlns:p14="http://schemas.microsoft.com/office/powerpoint/2010/main" val="1770357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5B5C49F4-9F79-3E4D-BACF-14ED66C80CBA}"/>
              </a:ext>
            </a:extLst>
          </p:cNvPr>
          <p:cNvPicPr>
            <a:picLocks noChangeAspect="1"/>
          </p:cNvPicPr>
          <p:nvPr/>
        </p:nvPicPr>
        <p:blipFill rotWithShape="1">
          <a:blip r:embed="rId2">
            <a:extLst>
              <a:ext uri="{28A0092B-C50C-407E-A947-70E740481C1C}">
                <a14:useLocalDpi xmlns:a14="http://schemas.microsoft.com/office/drawing/2010/main"/>
              </a:ext>
            </a:extLst>
          </a:blip>
          <a:srcRect l="6252" t="8299" b="12575"/>
          <a:stretch/>
        </p:blipFill>
        <p:spPr>
          <a:xfrm>
            <a:off x="0" y="1"/>
            <a:ext cx="12192000" cy="6857999"/>
          </a:xfrm>
          <a:prstGeom prst="rect">
            <a:avLst/>
          </a:prstGeom>
        </p:spPr>
      </p:pic>
      <p:sp>
        <p:nvSpPr>
          <p:cNvPr id="11" name="矩形 10">
            <a:extLst>
              <a:ext uri="{FF2B5EF4-FFF2-40B4-BE49-F238E27FC236}">
                <a16:creationId xmlns:a16="http://schemas.microsoft.com/office/drawing/2014/main" id="{D16B35C5-F448-4745-B380-278A6BDB41A7}"/>
              </a:ext>
            </a:extLst>
          </p:cNvPr>
          <p:cNvSpPr/>
          <p:nvPr/>
        </p:nvSpPr>
        <p:spPr>
          <a:xfrm>
            <a:off x="0" y="0"/>
            <a:ext cx="12192000" cy="6858000"/>
          </a:xfrm>
          <a:prstGeom prst="rect">
            <a:avLst/>
          </a:prstGeom>
          <a:solidFill>
            <a:schemeClr val="tx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文字方塊 3">
            <a:extLst>
              <a:ext uri="{FF2B5EF4-FFF2-40B4-BE49-F238E27FC236}">
                <a16:creationId xmlns:a16="http://schemas.microsoft.com/office/drawing/2014/main" id="{53D5FEF1-58FD-422F-BB90-00E08A58D22C}"/>
              </a:ext>
            </a:extLst>
          </p:cNvPr>
          <p:cNvSpPr txBox="1"/>
          <p:nvPr/>
        </p:nvSpPr>
        <p:spPr>
          <a:xfrm>
            <a:off x="2798988" y="3742544"/>
            <a:ext cx="6990819" cy="492436"/>
          </a:xfrm>
          <a:prstGeom prst="rect">
            <a:avLst/>
          </a:prstGeom>
          <a:noFill/>
        </p:spPr>
        <p:txBody>
          <a:bodyPr wrap="square" lIns="121915" tIns="60957" rIns="121915" bIns="60957" rtlCol="0">
            <a:spAutoFit/>
          </a:bodyPr>
          <a:lstStyle/>
          <a:p>
            <a:pPr algn="dist" defTabSz="1219110"/>
            <a:r>
              <a:rPr lang="en-US" altLang="zh-TW" sz="2400" b="1" dirty="0">
                <a:solidFill>
                  <a:prstClr val="white"/>
                </a:solidFill>
                <a:latin typeface="微軟正黑體" panose="020B0604030504040204" pitchFamily="34" charset="-120"/>
                <a:ea typeface="微軟正黑體" panose="020B0604030504040204" pitchFamily="34" charset="-120"/>
              </a:rPr>
              <a:t>Be an  athlete, change your game </a:t>
            </a:r>
            <a:endParaRPr lang="zh-TW" altLang="en-US" sz="2400" b="1" dirty="0">
              <a:solidFill>
                <a:prstClr val="white"/>
              </a:solidFill>
              <a:latin typeface="微軟正黑體" panose="020B0604030504040204" pitchFamily="34" charset="-120"/>
              <a:ea typeface="微軟正黑體" panose="020B0604030504040204" pitchFamily="34" charset="-120"/>
            </a:endParaRPr>
          </a:p>
        </p:txBody>
      </p:sp>
      <p:pic>
        <p:nvPicPr>
          <p:cNvPr id="10" name="圖片 9">
            <a:extLst>
              <a:ext uri="{FF2B5EF4-FFF2-40B4-BE49-F238E27FC236}">
                <a16:creationId xmlns:a16="http://schemas.microsoft.com/office/drawing/2014/main" id="{C4683D17-E0DB-9141-B899-D5576376F737}"/>
              </a:ext>
            </a:extLst>
          </p:cNvPr>
          <p:cNvPicPr>
            <a:picLocks noChangeAspect="1"/>
          </p:cNvPicPr>
          <p:nvPr/>
        </p:nvPicPr>
        <p:blipFill>
          <a:blip r:embed="rId3"/>
          <a:stretch>
            <a:fillRect/>
          </a:stretch>
        </p:blipFill>
        <p:spPr>
          <a:xfrm>
            <a:off x="2798988" y="2475724"/>
            <a:ext cx="1227232" cy="1266820"/>
          </a:xfrm>
          <a:prstGeom prst="rect">
            <a:avLst/>
          </a:prstGeom>
        </p:spPr>
      </p:pic>
      <p:pic>
        <p:nvPicPr>
          <p:cNvPr id="7" name="圖片 6">
            <a:extLst>
              <a:ext uri="{FF2B5EF4-FFF2-40B4-BE49-F238E27FC236}">
                <a16:creationId xmlns:a16="http://schemas.microsoft.com/office/drawing/2014/main" id="{24E7D494-68CB-0546-ADB1-EB28DF4D0B8C}"/>
              </a:ext>
            </a:extLst>
          </p:cNvPr>
          <p:cNvPicPr>
            <a:picLocks noChangeAspect="1"/>
          </p:cNvPicPr>
          <p:nvPr/>
        </p:nvPicPr>
        <p:blipFill rotWithShape="1">
          <a:blip r:embed="rId4"/>
          <a:srcRect t="70977"/>
          <a:stretch/>
        </p:blipFill>
        <p:spPr>
          <a:xfrm>
            <a:off x="4394040" y="2373026"/>
            <a:ext cx="5213243" cy="1190265"/>
          </a:xfrm>
          <a:prstGeom prst="rect">
            <a:avLst/>
          </a:prstGeom>
        </p:spPr>
      </p:pic>
    </p:spTree>
    <p:extLst>
      <p:ext uri="{BB962C8B-B14F-4D97-AF65-F5344CB8AC3E}">
        <p14:creationId xmlns:p14="http://schemas.microsoft.com/office/powerpoint/2010/main" val="3113023601"/>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橢圓 6"/>
          <p:cNvSpPr/>
          <p:nvPr/>
        </p:nvSpPr>
        <p:spPr>
          <a:xfrm>
            <a:off x="1280529" y="3595431"/>
            <a:ext cx="2973699" cy="300659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defTabSz="1219110"/>
            <a:r>
              <a:rPr lang="en-US" altLang="zh-CN" sz="3600" b="1" dirty="0">
                <a:solidFill>
                  <a:prstClr val="white"/>
                </a:solidFill>
                <a:latin typeface="Noto Sans CJK TC" panose="020B0500000000000000" pitchFamily="34" charset="-128"/>
                <a:ea typeface="Noto Sans CJK TC" panose="020B0500000000000000" pitchFamily="34" charset="-128"/>
              </a:rPr>
              <a:t>China</a:t>
            </a:r>
            <a:endParaRPr lang="en-US" altLang="zh-TW" sz="2667" b="1" dirty="0">
              <a:solidFill>
                <a:prstClr val="white"/>
              </a:solidFill>
              <a:latin typeface="Noto Sans CJK TC" panose="020B0500000000000000" pitchFamily="34" charset="-128"/>
              <a:ea typeface="Noto Sans CJK TC" panose="020B0500000000000000" pitchFamily="34" charset="-128"/>
            </a:endParaRPr>
          </a:p>
          <a:p>
            <a:pPr algn="ctr" defTabSz="1219110"/>
            <a:r>
              <a:rPr lang="en-US" altLang="zh-TW" sz="2800" dirty="0">
                <a:solidFill>
                  <a:prstClr val="white"/>
                </a:solidFill>
                <a:latin typeface="Noto Sans CJK TC Light" panose="020B0300000000000000" pitchFamily="34" charset="-128"/>
                <a:ea typeface="Noto Sans CJK TC Light" panose="020B0300000000000000" pitchFamily="34" charset="-128"/>
              </a:rPr>
              <a:t>&gt;1000</a:t>
            </a:r>
            <a:r>
              <a:rPr lang="zh-TW" altLang="en-US" sz="2800" dirty="0">
                <a:solidFill>
                  <a:prstClr val="white"/>
                </a:solidFill>
                <a:latin typeface="Noto Sans CJK TC Light" panose="020B0300000000000000" pitchFamily="34" charset="-128"/>
                <a:ea typeface="Noto Sans CJK TC Light" panose="020B0300000000000000" pitchFamily="34" charset="-128"/>
              </a:rPr>
              <a:t> </a:t>
            </a:r>
            <a:endParaRPr lang="en-US" altLang="zh-TW" sz="2800" dirty="0">
              <a:solidFill>
                <a:prstClr val="white"/>
              </a:solidFill>
              <a:latin typeface="Noto Sans CJK TC Light" panose="020B0300000000000000" pitchFamily="34" charset="-128"/>
              <a:ea typeface="Noto Sans CJK TC Light" panose="020B0300000000000000" pitchFamily="34" charset="-128"/>
            </a:endParaRPr>
          </a:p>
          <a:p>
            <a:pPr algn="ctr" defTabSz="1219110"/>
            <a:r>
              <a:rPr lang="en-US" altLang="zh-TW" dirty="0">
                <a:solidFill>
                  <a:prstClr val="white">
                    <a:lumMod val="85000"/>
                  </a:prstClr>
                </a:solidFill>
                <a:latin typeface="Noto Sans CJK TC Light" panose="020B0300000000000000" pitchFamily="34" charset="-128"/>
                <a:ea typeface="Noto Sans CJK TC Light" panose="020B0300000000000000" pitchFamily="34" charset="-128"/>
              </a:rPr>
              <a:t>meat /year</a:t>
            </a:r>
          </a:p>
          <a:p>
            <a:pPr algn="ctr" defTabSz="1219110"/>
            <a:r>
              <a:rPr lang="zh-TW" altLang="en-US" sz="3200" dirty="0">
                <a:solidFill>
                  <a:prstClr val="white"/>
                </a:solidFill>
                <a:latin typeface="Noto Sans CJK TC Light" panose="020B0300000000000000" pitchFamily="34" charset="-128"/>
                <a:ea typeface="Noto Sans CJK TC Light" panose="020B0300000000000000" pitchFamily="34" charset="-128"/>
              </a:rPr>
              <a:t> </a:t>
            </a:r>
            <a:r>
              <a:rPr lang="en-US" altLang="zh-TW" sz="2800" dirty="0">
                <a:solidFill>
                  <a:prstClr val="white"/>
                </a:solidFill>
                <a:latin typeface="Noto Sans CJK TC Light" panose="020B0300000000000000" pitchFamily="34" charset="-128"/>
                <a:ea typeface="Noto Sans CJK TC Light" panose="020B0300000000000000" pitchFamily="34" charset="-128"/>
              </a:rPr>
              <a:t>&gt;5</a:t>
            </a:r>
            <a:r>
              <a:rPr lang="en-US" altLang="zh-CN" sz="2800" dirty="0">
                <a:solidFill>
                  <a:prstClr val="white"/>
                </a:solidFill>
                <a:latin typeface="Noto Sans CJK TC Light" panose="020B0300000000000000" pitchFamily="34" charset="-128"/>
                <a:ea typeface="Noto Sans CJK TC Light" panose="020B0300000000000000" pitchFamily="34" charset="-128"/>
              </a:rPr>
              <a:t>Million</a:t>
            </a:r>
            <a:r>
              <a:rPr lang="en-US" altLang="zh-TW" sz="2800" dirty="0">
                <a:solidFill>
                  <a:prstClr val="white"/>
                </a:solidFill>
                <a:latin typeface="Noto Sans CJK TC Light" panose="020B0300000000000000" pitchFamily="34" charset="-128"/>
                <a:ea typeface="Noto Sans CJK TC Light" panose="020B0300000000000000" pitchFamily="34" charset="-128"/>
              </a:rPr>
              <a:t> </a:t>
            </a:r>
            <a:r>
              <a:rPr lang="en-US" altLang="zh-CN" dirty="0">
                <a:solidFill>
                  <a:prstClr val="white">
                    <a:lumMod val="85000"/>
                  </a:prstClr>
                </a:solidFill>
                <a:latin typeface="Noto Sans CJK TC Light" panose="020B0300000000000000" pitchFamily="34" charset="-128"/>
                <a:ea typeface="Noto Sans CJK TC Light" panose="020B0300000000000000" pitchFamily="34" charset="-128"/>
              </a:rPr>
              <a:t>Runners</a:t>
            </a:r>
            <a:endParaRPr lang="zh-CN" altLang="en-US" dirty="0">
              <a:solidFill>
                <a:prstClr val="white">
                  <a:lumMod val="85000"/>
                </a:prstClr>
              </a:solidFill>
              <a:latin typeface="Noto Sans CJK TC Light" panose="020B0300000000000000" pitchFamily="34" charset="-128"/>
              <a:ea typeface="Noto Sans CJK TC Light" panose="020B0300000000000000" pitchFamily="34" charset="-128"/>
            </a:endParaRPr>
          </a:p>
        </p:txBody>
      </p:sp>
      <p:sp>
        <p:nvSpPr>
          <p:cNvPr id="6" name="橢圓 5"/>
          <p:cNvSpPr/>
          <p:nvPr/>
        </p:nvSpPr>
        <p:spPr>
          <a:xfrm>
            <a:off x="5394094" y="176168"/>
            <a:ext cx="2973699" cy="300659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defTabSz="1219110"/>
            <a:r>
              <a:rPr lang="en-US" altLang="zh-CN" sz="3600" b="1" dirty="0">
                <a:solidFill>
                  <a:prstClr val="white"/>
                </a:solidFill>
                <a:latin typeface="Noto Sans CJK TC" panose="020B0500000000000000" pitchFamily="34" charset="-128"/>
                <a:ea typeface="Noto Sans CJK TC" panose="020B0500000000000000" pitchFamily="34" charset="-128"/>
              </a:rPr>
              <a:t>Taiwan</a:t>
            </a:r>
            <a:endParaRPr lang="en-US" altLang="zh-TW" sz="2667" b="1" dirty="0">
              <a:solidFill>
                <a:prstClr val="white"/>
              </a:solidFill>
              <a:latin typeface="Noto Sans CJK TC" panose="020B0500000000000000" pitchFamily="34" charset="-128"/>
              <a:ea typeface="Noto Sans CJK TC" panose="020B0500000000000000" pitchFamily="34" charset="-128"/>
            </a:endParaRPr>
          </a:p>
          <a:p>
            <a:pPr algn="ctr" defTabSz="1219110"/>
            <a:r>
              <a:rPr lang="en-US" altLang="zh-TW" sz="3200" dirty="0">
                <a:solidFill>
                  <a:prstClr val="white"/>
                </a:solidFill>
                <a:latin typeface="Noto Sans CJK TC Light" panose="020B0300000000000000" pitchFamily="34" charset="-128"/>
                <a:ea typeface="Noto Sans CJK TC Light" panose="020B0300000000000000" pitchFamily="34" charset="-128"/>
              </a:rPr>
              <a:t>&gt;700 </a:t>
            </a:r>
            <a:r>
              <a:rPr lang="en-US" altLang="zh-TW" sz="2000" dirty="0">
                <a:solidFill>
                  <a:prstClr val="white">
                    <a:lumMod val="85000"/>
                  </a:prstClr>
                </a:solidFill>
                <a:latin typeface="Noto Sans CJK TC Light" panose="020B0300000000000000" pitchFamily="34" charset="-128"/>
                <a:ea typeface="Noto Sans CJK TC Light" panose="020B0300000000000000" pitchFamily="34" charset="-128"/>
              </a:rPr>
              <a:t>meat/year</a:t>
            </a:r>
            <a:endParaRPr lang="en-US" altLang="zh-TW" sz="1867" dirty="0">
              <a:solidFill>
                <a:prstClr val="white">
                  <a:lumMod val="85000"/>
                </a:prstClr>
              </a:solidFill>
              <a:latin typeface="Noto Sans CJK TC Light" panose="020B0300000000000000" pitchFamily="34" charset="-128"/>
              <a:ea typeface="Noto Sans CJK TC Light" panose="020B0300000000000000" pitchFamily="34" charset="-128"/>
            </a:endParaRPr>
          </a:p>
          <a:p>
            <a:pPr algn="ctr" defTabSz="1219110"/>
            <a:r>
              <a:rPr lang="en-US" altLang="zh-TW" sz="3200" dirty="0">
                <a:solidFill>
                  <a:prstClr val="white"/>
                </a:solidFill>
                <a:latin typeface="Noto Sans CJK TC Light" panose="020B0300000000000000" pitchFamily="34" charset="-128"/>
                <a:ea typeface="Noto Sans CJK TC Light" panose="020B0300000000000000" pitchFamily="34" charset="-128"/>
              </a:rPr>
              <a:t>&gt;1</a:t>
            </a:r>
            <a:r>
              <a:rPr lang="en-US" altLang="zh-CN" sz="3200" dirty="0">
                <a:solidFill>
                  <a:prstClr val="white"/>
                </a:solidFill>
                <a:latin typeface="Noto Sans CJK TC Light" panose="020B0300000000000000" pitchFamily="34" charset="-128"/>
                <a:ea typeface="Noto Sans CJK TC Light" panose="020B0300000000000000" pitchFamily="34" charset="-128"/>
              </a:rPr>
              <a:t>Million</a:t>
            </a:r>
            <a:r>
              <a:rPr lang="en-US" altLang="zh-TW" sz="3200" dirty="0">
                <a:solidFill>
                  <a:prstClr val="white"/>
                </a:solidFill>
                <a:latin typeface="Noto Sans CJK TC Light" panose="020B0300000000000000" pitchFamily="34" charset="-128"/>
                <a:ea typeface="Noto Sans CJK TC Light" panose="020B0300000000000000" pitchFamily="34" charset="-128"/>
              </a:rPr>
              <a:t> </a:t>
            </a:r>
            <a:r>
              <a:rPr lang="en-US" altLang="zh-CN" sz="1867" dirty="0">
                <a:solidFill>
                  <a:prstClr val="white">
                    <a:lumMod val="85000"/>
                  </a:prstClr>
                </a:solidFill>
                <a:latin typeface="Noto Sans CJK TC Light" panose="020B0300000000000000" pitchFamily="34" charset="-128"/>
                <a:ea typeface="Noto Sans CJK TC Light" panose="020B0300000000000000" pitchFamily="34" charset="-128"/>
              </a:rPr>
              <a:t>Runners</a:t>
            </a:r>
            <a:endParaRPr lang="en-US" altLang="zh-TW" sz="1867" dirty="0">
              <a:solidFill>
                <a:prstClr val="white">
                  <a:lumMod val="85000"/>
                </a:prstClr>
              </a:solidFill>
              <a:latin typeface="Noto Sans CJK TC Light" panose="020B0300000000000000" pitchFamily="34" charset="-128"/>
              <a:ea typeface="Noto Sans CJK TC Light" panose="020B0300000000000000" pitchFamily="34" charset="-128"/>
            </a:endParaRPr>
          </a:p>
        </p:txBody>
      </p:sp>
      <p:sp>
        <p:nvSpPr>
          <p:cNvPr id="11" name="橢圓 10">
            <a:extLst>
              <a:ext uri="{FF2B5EF4-FFF2-40B4-BE49-F238E27FC236}">
                <a16:creationId xmlns:a16="http://schemas.microsoft.com/office/drawing/2014/main" id="{6A68DD9C-3BDE-7248-9ECC-12179EB3CE0A}"/>
              </a:ext>
            </a:extLst>
          </p:cNvPr>
          <p:cNvSpPr/>
          <p:nvPr/>
        </p:nvSpPr>
        <p:spPr>
          <a:xfrm>
            <a:off x="1280529" y="176168"/>
            <a:ext cx="2973699" cy="300659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defTabSz="1219110"/>
            <a:r>
              <a:rPr lang="en-US" altLang="zh-TW" sz="3600" b="1" dirty="0">
                <a:solidFill>
                  <a:prstClr val="white"/>
                </a:solidFill>
                <a:latin typeface="Noto Sans CJK TC" panose="020B0500000000000000" pitchFamily="34" charset="-128"/>
                <a:ea typeface="Noto Sans CJK TC" panose="020B0500000000000000" pitchFamily="34" charset="-128"/>
              </a:rPr>
              <a:t>Asia</a:t>
            </a:r>
            <a:endParaRPr lang="en-US" altLang="zh-TW" sz="2667" b="1" dirty="0">
              <a:solidFill>
                <a:prstClr val="white"/>
              </a:solidFill>
              <a:latin typeface="Noto Sans CJK TC" panose="020B0500000000000000" pitchFamily="34" charset="-128"/>
              <a:ea typeface="Noto Sans CJK TC" panose="020B0500000000000000" pitchFamily="34" charset="-128"/>
            </a:endParaRPr>
          </a:p>
          <a:p>
            <a:pPr algn="ctr" defTabSz="1219110"/>
            <a:r>
              <a:rPr lang="en-US" altLang="zh-CN" sz="2400" dirty="0">
                <a:solidFill>
                  <a:prstClr val="white"/>
                </a:solidFill>
                <a:latin typeface="Noto Sans CJK TC Light" panose="020B0300000000000000" pitchFamily="34" charset="-128"/>
                <a:ea typeface="Noto Sans CJK TC Light" panose="020B0300000000000000" pitchFamily="34" charset="-128"/>
              </a:rPr>
              <a:t>10 Year Growth Rate </a:t>
            </a:r>
            <a:r>
              <a:rPr lang="en-US" altLang="zh-CN" sz="3200" dirty="0">
                <a:solidFill>
                  <a:prstClr val="white"/>
                </a:solidFill>
                <a:latin typeface="Noto Sans CJK TC Light" panose="020B0300000000000000" pitchFamily="34" charset="-128"/>
                <a:ea typeface="Noto Sans CJK TC Light" panose="020B0300000000000000" pitchFamily="34" charset="-128"/>
              </a:rPr>
              <a:t>262.9%</a:t>
            </a:r>
            <a:endParaRPr lang="zh-TW" altLang="en-US" sz="2400" dirty="0">
              <a:solidFill>
                <a:prstClr val="white"/>
              </a:solidFill>
              <a:latin typeface="Noto Sans CJK TC Light" panose="020B0300000000000000" pitchFamily="34" charset="-128"/>
              <a:ea typeface="Noto Sans CJK TC Light" panose="020B0300000000000000" pitchFamily="34" charset="-128"/>
            </a:endParaRPr>
          </a:p>
        </p:txBody>
      </p:sp>
      <p:sp>
        <p:nvSpPr>
          <p:cNvPr id="8" name="文字方塊 7"/>
          <p:cNvSpPr txBox="1"/>
          <p:nvPr/>
        </p:nvSpPr>
        <p:spPr>
          <a:xfrm>
            <a:off x="1710137" y="2533625"/>
            <a:ext cx="2114482" cy="307775"/>
          </a:xfrm>
          <a:prstGeom prst="rect">
            <a:avLst/>
          </a:prstGeom>
          <a:noFill/>
        </p:spPr>
        <p:txBody>
          <a:bodyPr wrap="none" lIns="91436" tIns="45719" rIns="91436" bIns="45719" rtlCol="0">
            <a:spAutoFit/>
          </a:bodyPr>
          <a:lstStyle/>
          <a:p>
            <a:pPr defTabSz="1219110"/>
            <a:r>
              <a:rPr lang="en-US" altLang="zh-TW" sz="1400" dirty="0">
                <a:solidFill>
                  <a:schemeClr val="bg1"/>
                </a:solidFill>
                <a:latin typeface="Calibri"/>
                <a:ea typeface="新細明體" panose="02020500000000000000" pitchFamily="18" charset="-120"/>
              </a:rPr>
              <a:t>Data from RunRepeat.com</a:t>
            </a:r>
            <a:endParaRPr lang="zh-TW" altLang="en-US" sz="1400" dirty="0">
              <a:solidFill>
                <a:schemeClr val="bg1"/>
              </a:solidFill>
              <a:latin typeface="Calibri"/>
              <a:ea typeface="新細明體" panose="02020500000000000000" pitchFamily="18" charset="-120"/>
            </a:endParaRPr>
          </a:p>
        </p:txBody>
      </p:sp>
      <p:sp>
        <p:nvSpPr>
          <p:cNvPr id="14" name="文字方塊 13">
            <a:extLst>
              <a:ext uri="{FF2B5EF4-FFF2-40B4-BE49-F238E27FC236}">
                <a16:creationId xmlns:a16="http://schemas.microsoft.com/office/drawing/2014/main" id="{AB1C3FC4-34A2-2341-B980-32A388FA375F}"/>
              </a:ext>
            </a:extLst>
          </p:cNvPr>
          <p:cNvSpPr txBox="1"/>
          <p:nvPr/>
        </p:nvSpPr>
        <p:spPr>
          <a:xfrm>
            <a:off x="355126" y="469783"/>
            <a:ext cx="1867957" cy="400108"/>
          </a:xfrm>
          <a:prstGeom prst="rect">
            <a:avLst/>
          </a:prstGeom>
          <a:solidFill>
            <a:schemeClr val="bg1">
              <a:lumMod val="95000"/>
            </a:schemeClr>
          </a:solidFill>
          <a:ln>
            <a:noFill/>
          </a:ln>
        </p:spPr>
        <p:style>
          <a:lnRef idx="3">
            <a:schemeClr val="lt1"/>
          </a:lnRef>
          <a:fillRef idx="1">
            <a:schemeClr val="accent2"/>
          </a:fillRef>
          <a:effectRef idx="1">
            <a:schemeClr val="accent2"/>
          </a:effectRef>
          <a:fontRef idx="minor">
            <a:schemeClr val="lt1"/>
          </a:fontRef>
        </p:style>
        <p:txBody>
          <a:bodyPr wrap="square" lIns="91436" tIns="45719" rIns="91436" bIns="45719" rtlCol="0">
            <a:spAutoFit/>
          </a:bodyPr>
          <a:lstStyle/>
          <a:p>
            <a:pPr algn="ctr" defTabSz="1219110"/>
            <a:r>
              <a:rPr lang="en-US" altLang="zh-TW" sz="2000" dirty="0">
                <a:solidFill>
                  <a:schemeClr val="tx1"/>
                </a:solidFill>
                <a:latin typeface="Calibri"/>
                <a:ea typeface="新細明體" panose="02020500000000000000" pitchFamily="18" charset="-120"/>
              </a:rPr>
              <a:t>Strong Growth</a:t>
            </a:r>
            <a:endParaRPr lang="zh-TW" altLang="en-US" sz="2000" dirty="0">
              <a:solidFill>
                <a:schemeClr val="tx1"/>
              </a:solidFill>
              <a:latin typeface="Calibri"/>
              <a:ea typeface="新細明體" panose="02020500000000000000" pitchFamily="18" charset="-120"/>
            </a:endParaRPr>
          </a:p>
        </p:txBody>
      </p:sp>
      <p:sp>
        <p:nvSpPr>
          <p:cNvPr id="15" name="橢圓 14">
            <a:extLst>
              <a:ext uri="{FF2B5EF4-FFF2-40B4-BE49-F238E27FC236}">
                <a16:creationId xmlns:a16="http://schemas.microsoft.com/office/drawing/2014/main" id="{F0E3C52A-CAFB-EC4E-8180-77942FCE422B}"/>
              </a:ext>
            </a:extLst>
          </p:cNvPr>
          <p:cNvSpPr/>
          <p:nvPr/>
        </p:nvSpPr>
        <p:spPr>
          <a:xfrm>
            <a:off x="5394093" y="3595429"/>
            <a:ext cx="2973699" cy="300659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p>
            <a:pPr algn="ctr" defTabSz="1219110"/>
            <a:r>
              <a:rPr lang="en-US" altLang="zh-CN" sz="3200" b="1" dirty="0">
                <a:solidFill>
                  <a:prstClr val="white"/>
                </a:solidFill>
                <a:latin typeface="Noto Sans CJK TC" panose="020B0500000000000000" pitchFamily="34" charset="-128"/>
                <a:ea typeface="Noto Sans CJK TC" panose="020B0500000000000000" pitchFamily="34" charset="-128"/>
              </a:rPr>
              <a:t>Thailand</a:t>
            </a:r>
            <a:endParaRPr lang="en-US" altLang="zh-TW" sz="2400" b="1" dirty="0">
              <a:solidFill>
                <a:prstClr val="white"/>
              </a:solidFill>
              <a:latin typeface="Noto Sans CJK TC" panose="020B0500000000000000" pitchFamily="34" charset="-128"/>
              <a:ea typeface="Noto Sans CJK TC" panose="020B0500000000000000" pitchFamily="34" charset="-128"/>
            </a:endParaRPr>
          </a:p>
          <a:p>
            <a:pPr algn="ctr" defTabSz="1219110"/>
            <a:r>
              <a:rPr lang="en-US" altLang="zh-TW" sz="3600" dirty="0">
                <a:solidFill>
                  <a:prstClr val="white"/>
                </a:solidFill>
                <a:latin typeface="Noto Sans CJK TC Light" panose="020B0300000000000000" pitchFamily="34" charset="-128"/>
                <a:ea typeface="Noto Sans CJK TC Light" panose="020B0300000000000000" pitchFamily="34" charset="-128"/>
              </a:rPr>
              <a:t>&gt;1000 </a:t>
            </a:r>
            <a:r>
              <a:rPr lang="en-US" altLang="zh-TW" sz="1600" dirty="0">
                <a:solidFill>
                  <a:prstClr val="white">
                    <a:lumMod val="85000"/>
                  </a:prstClr>
                </a:solidFill>
                <a:latin typeface="Noto Sans CJK TC Light" panose="020B0300000000000000" pitchFamily="34" charset="-128"/>
                <a:ea typeface="Noto Sans CJK TC Light" panose="020B0300000000000000" pitchFamily="34" charset="-128"/>
              </a:rPr>
              <a:t>meat /year</a:t>
            </a:r>
          </a:p>
          <a:p>
            <a:pPr algn="ctr" defTabSz="1219110"/>
            <a:r>
              <a:rPr lang="en-US" altLang="zh-CN" sz="2400" dirty="0">
                <a:solidFill>
                  <a:prstClr val="white"/>
                </a:solidFill>
                <a:latin typeface="Noto Sans CJK TC Light" panose="020B0300000000000000" pitchFamily="34" charset="-128"/>
                <a:ea typeface="Noto Sans CJK TC Light" panose="020B0300000000000000" pitchFamily="34" charset="-128"/>
              </a:rPr>
              <a:t>MARATHON</a:t>
            </a:r>
          </a:p>
          <a:p>
            <a:pPr algn="ctr" defTabSz="1219110"/>
            <a:r>
              <a:rPr lang="en-US" altLang="zh-CN" sz="2400" dirty="0">
                <a:solidFill>
                  <a:prstClr val="white"/>
                </a:solidFill>
                <a:latin typeface="Noto Sans CJK TC Light" panose="020B0300000000000000" pitchFamily="34" charset="-128"/>
                <a:ea typeface="Noto Sans CJK TC Light" panose="020B0300000000000000" pitchFamily="34" charset="-128"/>
              </a:rPr>
              <a:t>BANGKOK</a:t>
            </a:r>
          </a:p>
          <a:p>
            <a:pPr algn="ctr" defTabSz="1219110"/>
            <a:r>
              <a:rPr lang="en-US" altLang="zh-CN" sz="1600" dirty="0">
                <a:solidFill>
                  <a:schemeClr val="bg1">
                    <a:lumMod val="85000"/>
                  </a:schemeClr>
                </a:solidFill>
                <a:latin typeface="Noto Sans CJK TC Light" panose="020B0300000000000000" pitchFamily="34" charset="-128"/>
                <a:ea typeface="Noto Sans CJK TC Light" panose="020B0300000000000000" pitchFamily="34" charset="-128"/>
              </a:rPr>
              <a:t>One of the biggest Marathon in Asia </a:t>
            </a:r>
            <a:endParaRPr lang="en-US" altLang="zh-TW" sz="1600" dirty="0">
              <a:solidFill>
                <a:schemeClr val="bg1">
                  <a:lumMod val="85000"/>
                </a:schemeClr>
              </a:solidFill>
              <a:latin typeface="Noto Sans CJK TC Light" panose="020B0300000000000000" pitchFamily="34" charset="-128"/>
              <a:ea typeface="Noto Sans CJK TC Light" panose="020B0300000000000000" pitchFamily="34" charset="-128"/>
            </a:endParaRPr>
          </a:p>
        </p:txBody>
      </p:sp>
      <p:pic>
        <p:nvPicPr>
          <p:cNvPr id="9" name="Picture 2">
            <a:extLst>
              <a:ext uri="{FF2B5EF4-FFF2-40B4-BE49-F238E27FC236}">
                <a16:creationId xmlns:a16="http://schemas.microsoft.com/office/drawing/2014/main" id="{22374549-A860-4E9F-B766-62B30EA63E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845" r="45116" b="49297"/>
          <a:stretch/>
        </p:blipFill>
        <p:spPr bwMode="auto">
          <a:xfrm>
            <a:off x="9110444" y="-5488"/>
            <a:ext cx="3081556" cy="6376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39669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1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9EE58800-D545-4EA1-A53A-1DB6FC9A0160}"/>
              </a:ext>
            </a:extLst>
          </p:cNvPr>
          <p:cNvGrpSpPr/>
          <p:nvPr/>
        </p:nvGrpSpPr>
        <p:grpSpPr>
          <a:xfrm>
            <a:off x="166357" y="1569049"/>
            <a:ext cx="11919035" cy="4736151"/>
            <a:chOff x="255493" y="1254104"/>
            <a:chExt cx="11919035" cy="4736151"/>
          </a:xfrm>
        </p:grpSpPr>
        <p:cxnSp>
          <p:nvCxnSpPr>
            <p:cNvPr id="11" name="直線箭頭接點 10">
              <a:extLst>
                <a:ext uri="{FF2B5EF4-FFF2-40B4-BE49-F238E27FC236}">
                  <a16:creationId xmlns:a16="http://schemas.microsoft.com/office/drawing/2014/main" id="{2374BD43-F058-7648-90AC-2F4001629884}"/>
                </a:ext>
              </a:extLst>
            </p:cNvPr>
            <p:cNvCxnSpPr>
              <a:cxnSpLocks/>
            </p:cNvCxnSpPr>
            <p:nvPr/>
          </p:nvCxnSpPr>
          <p:spPr>
            <a:xfrm flipH="1">
              <a:off x="4425008" y="2696886"/>
              <a:ext cx="1608179" cy="2465532"/>
            </a:xfrm>
            <a:prstGeom prst="straightConnector1">
              <a:avLst/>
            </a:prstGeom>
            <a:ln w="76200">
              <a:headEnd type="triangle"/>
              <a:tailEnd type="triangle"/>
            </a:ln>
          </p:spPr>
          <p:style>
            <a:lnRef idx="3">
              <a:schemeClr val="accent3"/>
            </a:lnRef>
            <a:fillRef idx="0">
              <a:schemeClr val="accent3"/>
            </a:fillRef>
            <a:effectRef idx="2">
              <a:schemeClr val="accent3"/>
            </a:effectRef>
            <a:fontRef idx="minor">
              <a:schemeClr val="tx1"/>
            </a:fontRef>
          </p:style>
        </p:cxnSp>
        <p:grpSp>
          <p:nvGrpSpPr>
            <p:cNvPr id="2" name="群組 1">
              <a:extLst>
                <a:ext uri="{FF2B5EF4-FFF2-40B4-BE49-F238E27FC236}">
                  <a16:creationId xmlns:a16="http://schemas.microsoft.com/office/drawing/2014/main" id="{5F6025C6-E81D-4BA3-999B-9D768612CE8A}"/>
                </a:ext>
              </a:extLst>
            </p:cNvPr>
            <p:cNvGrpSpPr/>
            <p:nvPr/>
          </p:nvGrpSpPr>
          <p:grpSpPr>
            <a:xfrm>
              <a:off x="255493" y="1254104"/>
              <a:ext cx="11919035" cy="4736151"/>
              <a:chOff x="-29733" y="1254104"/>
              <a:chExt cx="11919035" cy="4736151"/>
            </a:xfrm>
          </p:grpSpPr>
          <p:sp>
            <p:nvSpPr>
              <p:cNvPr id="4" name="文字方塊 3">
                <a:extLst>
                  <a:ext uri="{FF2B5EF4-FFF2-40B4-BE49-F238E27FC236}">
                    <a16:creationId xmlns:a16="http://schemas.microsoft.com/office/drawing/2014/main" id="{DFCDFFBD-4A8C-5945-A46E-179E65F1D5FD}"/>
                  </a:ext>
                </a:extLst>
              </p:cNvPr>
              <p:cNvSpPr txBox="1"/>
              <p:nvPr/>
            </p:nvSpPr>
            <p:spPr>
              <a:xfrm>
                <a:off x="4393178" y="1254104"/>
                <a:ext cx="2851881" cy="1323439"/>
              </a:xfrm>
              <a:prstGeom prst="rect">
                <a:avLst/>
              </a:prstGeom>
              <a:noFill/>
            </p:spPr>
            <p:txBody>
              <a:bodyPr wrap="square" rtlCol="0">
                <a:spAutoFit/>
              </a:bodyPr>
              <a:lstStyle/>
              <a:p>
                <a:pPr algn="ctr" defTabSz="1219110"/>
                <a:r>
                  <a:rPr kumimoji="1" lang="en-US" altLang="zh-TW" sz="4000" b="1" dirty="0">
                    <a:latin typeface="王漢宗特圓體繁" panose="02020300000000000000" pitchFamily="18" charset="-120"/>
                    <a:ea typeface="王漢宗特圓體繁" panose="02020300000000000000" pitchFamily="18" charset="-120"/>
                  </a:rPr>
                  <a:t>Medical Expertise</a:t>
                </a:r>
                <a:endParaRPr kumimoji="1" lang="zh-TW" altLang="en-US" sz="4000" b="1" dirty="0">
                  <a:latin typeface="王漢宗特圓體繁" panose="02020300000000000000" pitchFamily="18" charset="-120"/>
                  <a:ea typeface="王漢宗特圓體繁" panose="02020300000000000000" pitchFamily="18" charset="-120"/>
                </a:endParaRPr>
              </a:p>
            </p:txBody>
          </p:sp>
          <p:sp>
            <p:nvSpPr>
              <p:cNvPr id="5" name="文字方塊 4">
                <a:extLst>
                  <a:ext uri="{FF2B5EF4-FFF2-40B4-BE49-F238E27FC236}">
                    <a16:creationId xmlns:a16="http://schemas.microsoft.com/office/drawing/2014/main" id="{DCBEB54C-4BE1-FA47-B6ED-F4C55FA8CC4D}"/>
                  </a:ext>
                </a:extLst>
              </p:cNvPr>
              <p:cNvSpPr txBox="1"/>
              <p:nvPr/>
            </p:nvSpPr>
            <p:spPr>
              <a:xfrm>
                <a:off x="7511307" y="4424021"/>
                <a:ext cx="2911003" cy="1323439"/>
              </a:xfrm>
              <a:prstGeom prst="rect">
                <a:avLst/>
              </a:prstGeom>
              <a:noFill/>
            </p:spPr>
            <p:txBody>
              <a:bodyPr wrap="square" rtlCol="0">
                <a:spAutoFit/>
              </a:bodyPr>
              <a:lstStyle/>
              <a:p>
                <a:pPr algn="ctr" defTabSz="1219110"/>
                <a:r>
                  <a:rPr kumimoji="1" lang="en-US" altLang="zh-TW" sz="4000" b="1" dirty="0">
                    <a:latin typeface="王漢宗特圓體繁" panose="02020300000000000000" pitchFamily="18" charset="-120"/>
                    <a:ea typeface="王漢宗特圓體繁" panose="02020300000000000000" pitchFamily="18" charset="-120"/>
                  </a:rPr>
                  <a:t>Medical Research</a:t>
                </a:r>
                <a:endParaRPr kumimoji="1" lang="zh-TW" altLang="en-US" sz="4000" b="1" dirty="0">
                  <a:latin typeface="王漢宗特圓體繁" panose="02020300000000000000" pitchFamily="18" charset="-120"/>
                  <a:ea typeface="王漢宗特圓體繁" panose="02020300000000000000" pitchFamily="18" charset="-120"/>
                </a:endParaRPr>
              </a:p>
            </p:txBody>
          </p:sp>
          <p:sp>
            <p:nvSpPr>
              <p:cNvPr id="6" name="矩形 5">
                <a:extLst>
                  <a:ext uri="{FF2B5EF4-FFF2-40B4-BE49-F238E27FC236}">
                    <a16:creationId xmlns:a16="http://schemas.microsoft.com/office/drawing/2014/main" id="{8BE0C4EC-69B8-324A-8CBD-38194B25C97A}"/>
                  </a:ext>
                </a:extLst>
              </p:cNvPr>
              <p:cNvSpPr/>
              <p:nvPr/>
            </p:nvSpPr>
            <p:spPr>
              <a:xfrm>
                <a:off x="7087735" y="1334304"/>
                <a:ext cx="2690686" cy="1323439"/>
              </a:xfrm>
              <a:prstGeom prst="rect">
                <a:avLst/>
              </a:prstGeom>
            </p:spPr>
            <p:txBody>
              <a:bodyPr wrap="square">
                <a:spAutoFit/>
              </a:bodyPr>
              <a:lstStyle/>
              <a:p>
                <a:pPr algn="ctr" defTabSz="914332"/>
                <a:r>
                  <a:rPr kumimoji="1" lang="en-US" altLang="zh-TW" sz="2000" dirty="0">
                    <a:latin typeface="王漢宗細圓體繁" panose="02020300000000000000" pitchFamily="18" charset="-120"/>
                    <a:ea typeface="王漢宗細圓體繁" panose="02020300000000000000" pitchFamily="18" charset="-120"/>
                  </a:rPr>
                  <a:t>PBF</a:t>
                </a:r>
                <a:endParaRPr kumimoji="1" lang="zh-TW" altLang="en-US" sz="2000" dirty="0">
                  <a:latin typeface="王漢宗細圓體繁" panose="02020300000000000000" pitchFamily="18" charset="-120"/>
                  <a:ea typeface="王漢宗細圓體繁" panose="02020300000000000000" pitchFamily="18" charset="-120"/>
                </a:endParaRPr>
              </a:p>
              <a:p>
                <a:pPr algn="ctr" defTabSz="914332"/>
                <a:r>
                  <a:rPr lang="en-US" altLang="zh-TW" sz="2000" dirty="0">
                    <a:latin typeface="王漢宗細圓體繁" panose="02020300000000000000" pitchFamily="18" charset="-120"/>
                    <a:ea typeface="王漢宗細圓體繁" panose="02020300000000000000" pitchFamily="18" charset="-120"/>
                    <a:cs typeface="Arial" panose="020B0604020202020204" pitchFamily="34" charset="0"/>
                  </a:rPr>
                  <a:t>High-end Indication Tech</a:t>
                </a:r>
              </a:p>
              <a:p>
                <a:pPr algn="ctr" defTabSz="914332"/>
                <a:r>
                  <a:rPr lang="en-US" altLang="zh-TW" sz="2000" dirty="0">
                    <a:latin typeface="王漢宗細圓體繁" panose="02020300000000000000" pitchFamily="18" charset="-120"/>
                    <a:ea typeface="王漢宗細圓體繁" panose="02020300000000000000" pitchFamily="18" charset="-120"/>
                    <a:cs typeface="Arial" panose="020B0604020202020204" pitchFamily="34" charset="0"/>
                  </a:rPr>
                  <a:t>GMP</a:t>
                </a:r>
              </a:p>
            </p:txBody>
          </p:sp>
          <p:sp>
            <p:nvSpPr>
              <p:cNvPr id="7" name="矩形 6">
                <a:extLst>
                  <a:ext uri="{FF2B5EF4-FFF2-40B4-BE49-F238E27FC236}">
                    <a16:creationId xmlns:a16="http://schemas.microsoft.com/office/drawing/2014/main" id="{BDA15183-D85B-5442-82D9-4CB9C0F23BD1}"/>
                  </a:ext>
                </a:extLst>
              </p:cNvPr>
              <p:cNvSpPr/>
              <p:nvPr/>
            </p:nvSpPr>
            <p:spPr>
              <a:xfrm>
                <a:off x="10112246" y="4359039"/>
                <a:ext cx="1777056" cy="1631216"/>
              </a:xfrm>
              <a:prstGeom prst="rect">
                <a:avLst/>
              </a:prstGeom>
            </p:spPr>
            <p:txBody>
              <a:bodyPr wrap="square">
                <a:spAutoFit/>
              </a:bodyPr>
              <a:lstStyle/>
              <a:p>
                <a:pPr algn="ctr" defTabSz="914332"/>
                <a:r>
                  <a:rPr lang="en-US" altLang="zh-TW" sz="2000" dirty="0">
                    <a:latin typeface="王漢宗細圓體繁" panose="02020300000000000000" pitchFamily="18" charset="-120"/>
                    <a:ea typeface="王漢宗細圓體繁" panose="02020300000000000000" pitchFamily="18" charset="-120"/>
                    <a:cs typeface="Arial" panose="020B0604020202020204" pitchFamily="34" charset="0"/>
                  </a:rPr>
                  <a:t>National Hospital Trials</a:t>
                </a:r>
                <a:endParaRPr lang="zh-TW" altLang="en-US" sz="2000" dirty="0">
                  <a:latin typeface="王漢宗細圓體繁" panose="02020300000000000000" pitchFamily="18" charset="-120"/>
                  <a:ea typeface="王漢宗細圓體繁" panose="02020300000000000000" pitchFamily="18" charset="-120"/>
                  <a:cs typeface="Arial" panose="020B0604020202020204" pitchFamily="34" charset="0"/>
                </a:endParaRPr>
              </a:p>
              <a:p>
                <a:pPr algn="ctr" defTabSz="914332"/>
                <a:r>
                  <a:rPr lang="en-US" altLang="zh-TW" sz="2000" dirty="0">
                    <a:latin typeface="王漢宗細圓體繁" panose="02020300000000000000" pitchFamily="18" charset="-120"/>
                    <a:ea typeface="王漢宗細圓體繁" panose="02020300000000000000" pitchFamily="18" charset="-120"/>
                    <a:cs typeface="Arial" panose="020B0604020202020204" pitchFamily="34" charset="0"/>
                  </a:rPr>
                  <a:t>Monitoring Bio-Data</a:t>
                </a:r>
                <a:endParaRPr lang="zh-TW" altLang="en-US" sz="2000" dirty="0">
                  <a:latin typeface="王漢宗細圓體繁" panose="02020300000000000000" pitchFamily="18" charset="-120"/>
                  <a:ea typeface="王漢宗細圓體繁" panose="02020300000000000000" pitchFamily="18" charset="-120"/>
                  <a:cs typeface="Arial" panose="020B0604020202020204" pitchFamily="34" charset="0"/>
                </a:endParaRPr>
              </a:p>
              <a:p>
                <a:pPr algn="ctr" defTabSz="914332"/>
                <a:endParaRPr lang="zh-TW" altLang="en-US" sz="2000" dirty="0">
                  <a:latin typeface="王漢宗細圓體繁" panose="02020300000000000000" pitchFamily="18" charset="-120"/>
                  <a:ea typeface="王漢宗細圓體繁" panose="02020300000000000000" pitchFamily="18" charset="-120"/>
                  <a:cs typeface="Arial" panose="020B0604020202020204" pitchFamily="34" charset="0"/>
                </a:endParaRPr>
              </a:p>
            </p:txBody>
          </p:sp>
          <p:sp>
            <p:nvSpPr>
              <p:cNvPr id="8" name="文字方塊 7">
                <a:extLst>
                  <a:ext uri="{FF2B5EF4-FFF2-40B4-BE49-F238E27FC236}">
                    <a16:creationId xmlns:a16="http://schemas.microsoft.com/office/drawing/2014/main" id="{9EC29C1B-ABFD-C643-AE16-2218712A24C9}"/>
                  </a:ext>
                </a:extLst>
              </p:cNvPr>
              <p:cNvSpPr txBox="1"/>
              <p:nvPr/>
            </p:nvSpPr>
            <p:spPr>
              <a:xfrm>
                <a:off x="1687574" y="4331251"/>
                <a:ext cx="2475965" cy="1323439"/>
              </a:xfrm>
              <a:prstGeom prst="rect">
                <a:avLst/>
              </a:prstGeom>
              <a:noFill/>
            </p:spPr>
            <p:txBody>
              <a:bodyPr wrap="square" rtlCol="0">
                <a:spAutoFit/>
              </a:bodyPr>
              <a:lstStyle/>
              <a:p>
                <a:pPr algn="ctr" defTabSz="1219110"/>
                <a:r>
                  <a:rPr kumimoji="1" lang="en-US" altLang="zh-TW" sz="4000" b="1" dirty="0">
                    <a:latin typeface="王漢宗特圓體繁" panose="02020300000000000000" pitchFamily="18" charset="-120"/>
                    <a:ea typeface="王漢宗特圓體繁" panose="02020300000000000000" pitchFamily="18" charset="-120"/>
                  </a:rPr>
                  <a:t>Actual Demand</a:t>
                </a:r>
                <a:endParaRPr kumimoji="1" lang="zh-TW" altLang="en-US" sz="4000" b="1" dirty="0">
                  <a:latin typeface="王漢宗特圓體繁" panose="02020300000000000000" pitchFamily="18" charset="-120"/>
                  <a:ea typeface="王漢宗特圓體繁" panose="02020300000000000000" pitchFamily="18" charset="-120"/>
                </a:endParaRPr>
              </a:p>
            </p:txBody>
          </p:sp>
          <p:sp>
            <p:nvSpPr>
              <p:cNvPr id="9" name="矩形 8">
                <a:extLst>
                  <a:ext uri="{FF2B5EF4-FFF2-40B4-BE49-F238E27FC236}">
                    <a16:creationId xmlns:a16="http://schemas.microsoft.com/office/drawing/2014/main" id="{04E0AECB-0FEC-924E-B03C-4B968C9B69D9}"/>
                  </a:ext>
                </a:extLst>
              </p:cNvPr>
              <p:cNvSpPr/>
              <p:nvPr/>
            </p:nvSpPr>
            <p:spPr>
              <a:xfrm>
                <a:off x="-29733" y="3714393"/>
                <a:ext cx="1962172" cy="1938992"/>
              </a:xfrm>
              <a:prstGeom prst="rect">
                <a:avLst/>
              </a:prstGeom>
            </p:spPr>
            <p:txBody>
              <a:bodyPr wrap="square">
                <a:spAutoFit/>
              </a:bodyPr>
              <a:lstStyle/>
              <a:p>
                <a:pPr algn="ctr" defTabSz="914332"/>
                <a:r>
                  <a:rPr lang="en-US" altLang="zh-CN" sz="2000" dirty="0">
                    <a:latin typeface="王漢宗細圓體繁" panose="02020300000000000000" pitchFamily="18" charset="-120"/>
                    <a:ea typeface="王漢宗細圓體繁" panose="02020300000000000000" pitchFamily="18" charset="-120"/>
                    <a:cs typeface="Arial" panose="020B0604020202020204" pitchFamily="34" charset="0"/>
                  </a:rPr>
                  <a:t>Endurance Sporting Fans</a:t>
                </a:r>
                <a:endParaRPr lang="en-US" altLang="zh-TW" sz="2000" dirty="0">
                  <a:latin typeface="王漢宗細圓體繁" panose="02020300000000000000" pitchFamily="18" charset="-120"/>
                  <a:ea typeface="王漢宗細圓體繁" panose="02020300000000000000" pitchFamily="18" charset="-120"/>
                  <a:cs typeface="Arial" panose="020B0604020202020204" pitchFamily="34" charset="0"/>
                </a:endParaRPr>
              </a:p>
              <a:p>
                <a:pPr algn="ctr" defTabSz="914332"/>
                <a:r>
                  <a:rPr lang="en-US" altLang="zh-TW" sz="2000" dirty="0">
                    <a:latin typeface="王漢宗細圓體繁" panose="02020300000000000000" pitchFamily="18" charset="-120"/>
                    <a:ea typeface="王漢宗細圓體繁" panose="02020300000000000000" pitchFamily="18" charset="-120"/>
                    <a:cs typeface="Arial" panose="020B0604020202020204" pitchFamily="34" charset="0"/>
                  </a:rPr>
                  <a:t>Actual Demands</a:t>
                </a:r>
                <a:endParaRPr lang="zh-TW" altLang="en-US" sz="2000" dirty="0">
                  <a:latin typeface="王漢宗細圓體繁" panose="02020300000000000000" pitchFamily="18" charset="-120"/>
                  <a:ea typeface="王漢宗細圓體繁" panose="02020300000000000000" pitchFamily="18" charset="-120"/>
                  <a:cs typeface="Arial" panose="020B0604020202020204" pitchFamily="34" charset="0"/>
                </a:endParaRPr>
              </a:p>
              <a:p>
                <a:pPr algn="ctr" defTabSz="914332"/>
                <a:r>
                  <a:rPr lang="en-US" altLang="zh-TW" sz="2000" dirty="0">
                    <a:latin typeface="王漢宗細圓體繁" panose="02020300000000000000" pitchFamily="18" charset="-120"/>
                    <a:ea typeface="王漢宗細圓體繁" panose="02020300000000000000" pitchFamily="18" charset="-120"/>
                    <a:cs typeface="Arial" panose="020B0604020202020204" pitchFamily="34" charset="0"/>
                  </a:rPr>
                  <a:t>Trial Participation</a:t>
                </a:r>
                <a:endParaRPr lang="zh-TW" altLang="en-US" sz="2000" dirty="0">
                  <a:latin typeface="王漢宗細圓體繁" panose="02020300000000000000" pitchFamily="18" charset="-120"/>
                  <a:ea typeface="王漢宗細圓體繁" panose="02020300000000000000" pitchFamily="18" charset="-120"/>
                  <a:cs typeface="Arial" panose="020B0604020202020204" pitchFamily="34" charset="0"/>
                </a:endParaRPr>
              </a:p>
            </p:txBody>
          </p:sp>
          <p:cxnSp>
            <p:nvCxnSpPr>
              <p:cNvPr id="12" name="直線箭頭接點 11">
                <a:extLst>
                  <a:ext uri="{FF2B5EF4-FFF2-40B4-BE49-F238E27FC236}">
                    <a16:creationId xmlns:a16="http://schemas.microsoft.com/office/drawing/2014/main" id="{41E60FDD-2592-8646-B19D-26EFADC86E2E}"/>
                  </a:ext>
                </a:extLst>
              </p:cNvPr>
              <p:cNvCxnSpPr>
                <a:cxnSpLocks/>
              </p:cNvCxnSpPr>
              <p:nvPr/>
            </p:nvCxnSpPr>
            <p:spPr>
              <a:xfrm>
                <a:off x="5807968" y="2709115"/>
                <a:ext cx="1656183" cy="2465532"/>
              </a:xfrm>
              <a:prstGeom prst="straightConnector1">
                <a:avLst/>
              </a:prstGeom>
              <a:ln w="76200">
                <a:headEnd type="triangle"/>
                <a:tailEnd type="triangle"/>
              </a:ln>
            </p:spPr>
            <p:style>
              <a:lnRef idx="2">
                <a:schemeClr val="accent3"/>
              </a:lnRef>
              <a:fillRef idx="0">
                <a:schemeClr val="accent3"/>
              </a:fillRef>
              <a:effectRef idx="1">
                <a:schemeClr val="accent3"/>
              </a:effectRef>
              <a:fontRef idx="minor">
                <a:schemeClr val="tx1"/>
              </a:fontRef>
            </p:style>
          </p:cxnSp>
          <p:cxnSp>
            <p:nvCxnSpPr>
              <p:cNvPr id="15" name="直線箭頭接點 14">
                <a:extLst>
                  <a:ext uri="{FF2B5EF4-FFF2-40B4-BE49-F238E27FC236}">
                    <a16:creationId xmlns:a16="http://schemas.microsoft.com/office/drawing/2014/main" id="{7EA29FE5-FE3F-0F48-A7F4-A908480E649B}"/>
                  </a:ext>
                </a:extLst>
              </p:cNvPr>
              <p:cNvCxnSpPr>
                <a:cxnSpLocks/>
              </p:cNvCxnSpPr>
              <p:nvPr/>
            </p:nvCxnSpPr>
            <p:spPr>
              <a:xfrm flipH="1">
                <a:off x="4186938" y="5254847"/>
                <a:ext cx="3264362" cy="0"/>
              </a:xfrm>
              <a:prstGeom prst="straightConnector1">
                <a:avLst/>
              </a:prstGeom>
              <a:ln w="76200">
                <a:headEnd type="triangle"/>
                <a:tailEnd type="triangle"/>
              </a:ln>
            </p:spPr>
            <p:style>
              <a:lnRef idx="2">
                <a:schemeClr val="accent3"/>
              </a:lnRef>
              <a:fillRef idx="0">
                <a:schemeClr val="accent3"/>
              </a:fillRef>
              <a:effectRef idx="1">
                <a:schemeClr val="accent3"/>
              </a:effectRef>
              <a:fontRef idx="minor">
                <a:schemeClr val="tx1"/>
              </a:fontRef>
            </p:style>
          </p:cxnSp>
        </p:grpSp>
      </p:grpSp>
      <p:pic>
        <p:nvPicPr>
          <p:cNvPr id="16" name="圖片 15">
            <a:extLst>
              <a:ext uri="{FF2B5EF4-FFF2-40B4-BE49-F238E27FC236}">
                <a16:creationId xmlns:a16="http://schemas.microsoft.com/office/drawing/2014/main" id="{1AFD40CF-E00B-2549-B96A-EF7CC13B000D}"/>
              </a:ext>
            </a:extLst>
          </p:cNvPr>
          <p:cNvPicPr>
            <a:picLocks noChangeAspect="1"/>
          </p:cNvPicPr>
          <p:nvPr/>
        </p:nvPicPr>
        <p:blipFill>
          <a:blip r:embed="rId2">
            <a:duotone>
              <a:prstClr val="black"/>
              <a:schemeClr val="tx2">
                <a:tint val="45000"/>
                <a:satMod val="400000"/>
              </a:schemeClr>
            </a:duotone>
          </a:blip>
          <a:stretch>
            <a:fillRect/>
          </a:stretch>
        </p:blipFill>
        <p:spPr>
          <a:xfrm>
            <a:off x="172297" y="6123502"/>
            <a:ext cx="1888631" cy="448506"/>
          </a:xfrm>
          <a:prstGeom prst="rect">
            <a:avLst/>
          </a:prstGeom>
        </p:spPr>
      </p:pic>
      <p:sp>
        <p:nvSpPr>
          <p:cNvPr id="17" name="內容版面配置區 2">
            <a:extLst>
              <a:ext uri="{FF2B5EF4-FFF2-40B4-BE49-F238E27FC236}">
                <a16:creationId xmlns:a16="http://schemas.microsoft.com/office/drawing/2014/main" id="{0BCD1496-F6B9-4105-BF8D-99ED83B3E760}"/>
              </a:ext>
            </a:extLst>
          </p:cNvPr>
          <p:cNvSpPr>
            <a:spLocks noGrp="1"/>
          </p:cNvSpPr>
          <p:nvPr>
            <p:ph idx="1"/>
          </p:nvPr>
        </p:nvSpPr>
        <p:spPr>
          <a:xfrm>
            <a:off x="1589194" y="323607"/>
            <a:ext cx="9013612" cy="1508789"/>
          </a:xfrm>
        </p:spPr>
        <p:txBody>
          <a:bodyPr>
            <a:normAutofit/>
          </a:bodyPr>
          <a:lstStyle/>
          <a:p>
            <a:pPr marL="0" indent="0" algn="dist">
              <a:buNone/>
            </a:pPr>
            <a:r>
              <a:rPr kumimoji="1" lang="en-US" altLang="zh-TW" sz="6000" b="1" dirty="0">
                <a:latin typeface="Bebas Kai" pitchFamily="82" charset="0"/>
                <a:ea typeface="Microsoft JhengHei" panose="020B0604030504040204" pitchFamily="34" charset="-120"/>
              </a:rPr>
              <a:t>Science</a:t>
            </a:r>
            <a:r>
              <a:rPr kumimoji="1" lang="zh-TW" altLang="en-US" sz="6000" b="1" dirty="0">
                <a:latin typeface="Microsoft JhengHei" panose="020B0604030504040204" pitchFamily="34" charset="-120"/>
                <a:ea typeface="Microsoft JhengHei" panose="020B0604030504040204" pitchFamily="34" charset="-120"/>
              </a:rPr>
              <a:t>  </a:t>
            </a:r>
            <a:r>
              <a:rPr kumimoji="1" lang="en-US" altLang="zh-TW" sz="4800" dirty="0">
                <a:latin typeface="Arial Black" panose="020B0A04020102020204" pitchFamily="34" charset="0"/>
                <a:ea typeface="Microsoft JhengHei" panose="020B0604030504040204" pitchFamily="34" charset="-120"/>
              </a:rPr>
              <a:t>X</a:t>
            </a:r>
            <a:r>
              <a:rPr kumimoji="1" lang="zh-TW" altLang="en-US" sz="6000" b="1" dirty="0">
                <a:latin typeface="Microsoft JhengHei" panose="020B0604030504040204" pitchFamily="34" charset="-120"/>
                <a:ea typeface="Microsoft JhengHei" panose="020B0604030504040204" pitchFamily="34" charset="-120"/>
              </a:rPr>
              <a:t>  </a:t>
            </a:r>
            <a:r>
              <a:rPr kumimoji="1" lang="en-US" altLang="zh-TW" sz="6000" b="1" dirty="0">
                <a:latin typeface="Bebas Kai" pitchFamily="82" charset="0"/>
                <a:ea typeface="Microsoft JhengHei" panose="020B0604030504040204" pitchFamily="34" charset="-120"/>
              </a:rPr>
              <a:t>Accuracy</a:t>
            </a:r>
            <a:endParaRPr kumimoji="1" lang="zh-TW" altLang="en-US" sz="6000" b="1" dirty="0">
              <a:latin typeface="Bebas Kai" pitchFamily="82" charset="0"/>
              <a:ea typeface="Microsoft JhengHei" panose="020B0604030504040204" pitchFamily="34" charset="-120"/>
            </a:endParaRPr>
          </a:p>
        </p:txBody>
      </p:sp>
    </p:spTree>
    <p:extLst>
      <p:ext uri="{BB962C8B-B14F-4D97-AF65-F5344CB8AC3E}">
        <p14:creationId xmlns:p14="http://schemas.microsoft.com/office/powerpoint/2010/main" val="524764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3F3BC11F-C56D-49AC-8061-0491B6C37CE6}"/>
              </a:ext>
            </a:extLst>
          </p:cNvPr>
          <p:cNvPicPr>
            <a:picLocks noChangeAspect="1"/>
          </p:cNvPicPr>
          <p:nvPr/>
        </p:nvPicPr>
        <p:blipFill rotWithShape="1">
          <a:blip r:embed="rId2"/>
          <a:srcRect b="2263"/>
          <a:stretch/>
        </p:blipFill>
        <p:spPr>
          <a:xfrm>
            <a:off x="0" y="155196"/>
            <a:ext cx="12172169" cy="6702804"/>
          </a:xfrm>
          <a:prstGeom prst="rect">
            <a:avLst/>
          </a:prstGeom>
        </p:spPr>
      </p:pic>
      <p:sp>
        <p:nvSpPr>
          <p:cNvPr id="6" name="標題 1">
            <a:extLst>
              <a:ext uri="{FF2B5EF4-FFF2-40B4-BE49-F238E27FC236}">
                <a16:creationId xmlns:a16="http://schemas.microsoft.com/office/drawing/2014/main" id="{E3AAB25C-EBA7-4123-8ECB-5A05620A95EB}"/>
              </a:ext>
            </a:extLst>
          </p:cNvPr>
          <p:cNvSpPr txBox="1">
            <a:spLocks/>
          </p:cNvSpPr>
          <p:nvPr/>
        </p:nvSpPr>
        <p:spPr>
          <a:xfrm>
            <a:off x="4277686" y="8389"/>
            <a:ext cx="3292633" cy="132556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5400" b="1" dirty="0">
                <a:solidFill>
                  <a:srgbClr val="5B9BD5"/>
                </a:solidFill>
                <a:latin typeface="王漢宗特黑體繁" panose="02000500000000000000" pitchFamily="2" charset="-120"/>
                <a:ea typeface="王漢宗特黑體繁" panose="02000500000000000000" pitchFamily="2" charset="-120"/>
                <a:cs typeface="+mn-cs"/>
              </a:rPr>
              <a:t>Corporate Overview</a:t>
            </a:r>
            <a:endParaRPr lang="zh-TW" altLang="en-US" sz="5400" b="1" dirty="0">
              <a:solidFill>
                <a:srgbClr val="5B9BD5"/>
              </a:solidFill>
              <a:latin typeface="王漢宗特黑體繁" panose="02000500000000000000" pitchFamily="2" charset="-120"/>
              <a:ea typeface="王漢宗特黑體繁" panose="02000500000000000000" pitchFamily="2" charset="-120"/>
              <a:cs typeface="+mn-cs"/>
            </a:endParaRPr>
          </a:p>
        </p:txBody>
      </p:sp>
      <p:grpSp>
        <p:nvGrpSpPr>
          <p:cNvPr id="4" name="群組 3">
            <a:extLst>
              <a:ext uri="{FF2B5EF4-FFF2-40B4-BE49-F238E27FC236}">
                <a16:creationId xmlns:a16="http://schemas.microsoft.com/office/drawing/2014/main" id="{B678EADF-A6BE-42F2-AADB-EB0AF456C327}"/>
              </a:ext>
            </a:extLst>
          </p:cNvPr>
          <p:cNvGrpSpPr/>
          <p:nvPr/>
        </p:nvGrpSpPr>
        <p:grpSpPr>
          <a:xfrm>
            <a:off x="-92279" y="6347943"/>
            <a:ext cx="12321309" cy="510057"/>
            <a:chOff x="-92279" y="6347943"/>
            <a:chExt cx="12321309" cy="510057"/>
          </a:xfrm>
        </p:grpSpPr>
        <p:sp>
          <p:nvSpPr>
            <p:cNvPr id="7" name="矩形 6">
              <a:extLst>
                <a:ext uri="{FF2B5EF4-FFF2-40B4-BE49-F238E27FC236}">
                  <a16:creationId xmlns:a16="http://schemas.microsoft.com/office/drawing/2014/main" id="{2A2017D8-EC4C-450E-95E7-C3FAF396A37A}"/>
                </a:ext>
              </a:extLst>
            </p:cNvPr>
            <p:cNvSpPr/>
            <p:nvPr/>
          </p:nvSpPr>
          <p:spPr>
            <a:xfrm>
              <a:off x="-92279" y="6660859"/>
              <a:ext cx="12284279" cy="197141"/>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8" name="文字方塊 7">
              <a:extLst>
                <a:ext uri="{FF2B5EF4-FFF2-40B4-BE49-F238E27FC236}">
                  <a16:creationId xmlns:a16="http://schemas.microsoft.com/office/drawing/2014/main" id="{BFEE2BA9-877C-45CF-8780-262F00FEDC34}"/>
                </a:ext>
              </a:extLst>
            </p:cNvPr>
            <p:cNvSpPr txBox="1"/>
            <p:nvPr/>
          </p:nvSpPr>
          <p:spPr>
            <a:xfrm>
              <a:off x="9066893" y="6347943"/>
              <a:ext cx="3162137" cy="338554"/>
            </a:xfrm>
            <a:prstGeom prst="rect">
              <a:avLst/>
            </a:prstGeom>
            <a:noFill/>
          </p:spPr>
          <p:txBody>
            <a:bodyPr wrap="square" rtlCol="0">
              <a:spAutoFit/>
            </a:bodyPr>
            <a:lstStyle/>
            <a:p>
              <a:r>
                <a:rPr lang="en-US" altLang="zh-TW" sz="1600" dirty="0">
                  <a:latin typeface="王漢宗特黑體繁" panose="02000500000000000000" pitchFamily="2" charset="-120"/>
                  <a:ea typeface="王漢宗特黑體繁" panose="02000500000000000000" pitchFamily="2" charset="-120"/>
                </a:rPr>
                <a:t>PBF</a:t>
              </a:r>
              <a:r>
                <a:rPr lang="zh-TW" altLang="en-US" sz="1600" dirty="0">
                  <a:latin typeface="王漢宗特黑體繁" panose="02000500000000000000" pitchFamily="2" charset="-120"/>
                  <a:ea typeface="王漢宗特黑體繁" panose="02000500000000000000" pitchFamily="2" charset="-120"/>
                </a:rPr>
                <a:t>寶齡富錦生技 </a:t>
              </a:r>
              <a:r>
                <a:rPr lang="en-US" altLang="zh-TW" sz="1200" dirty="0">
                  <a:latin typeface="王漢宗特黑體繁" panose="02000500000000000000" pitchFamily="2" charset="-120"/>
                  <a:ea typeface="王漢宗特黑體繁" panose="02000500000000000000" pitchFamily="2" charset="-120"/>
                </a:rPr>
                <a:t>www.pbf.com.tw</a:t>
              </a:r>
              <a:endParaRPr lang="zh-TW" altLang="en-US" sz="1600" dirty="0">
                <a:latin typeface="王漢宗特黑體繁" panose="02000500000000000000" pitchFamily="2" charset="-120"/>
                <a:ea typeface="王漢宗特黑體繁" panose="02000500000000000000" pitchFamily="2" charset="-120"/>
              </a:endParaRPr>
            </a:p>
          </p:txBody>
        </p:sp>
      </p:grpSp>
    </p:spTree>
    <p:extLst>
      <p:ext uri="{BB962C8B-B14F-4D97-AF65-F5344CB8AC3E}">
        <p14:creationId xmlns:p14="http://schemas.microsoft.com/office/powerpoint/2010/main" val="9951744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C0D40C03-0FA4-4FB1-B1D7-909A0E5836A5}"/>
              </a:ext>
            </a:extLst>
          </p:cNvPr>
          <p:cNvSpPr/>
          <p:nvPr/>
        </p:nvSpPr>
        <p:spPr>
          <a:xfrm>
            <a:off x="6288023" y="0"/>
            <a:ext cx="5903977" cy="666572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dirty="0"/>
          </a:p>
        </p:txBody>
      </p:sp>
      <p:pic>
        <p:nvPicPr>
          <p:cNvPr id="3" name="圖片 2">
            <a:extLst>
              <a:ext uri="{FF2B5EF4-FFF2-40B4-BE49-F238E27FC236}">
                <a16:creationId xmlns:a16="http://schemas.microsoft.com/office/drawing/2014/main" id="{058A1D36-25E3-A24C-B0D9-669CB2A2CF2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8793621" y="3102875"/>
            <a:ext cx="4910555" cy="4753864"/>
          </a:xfrm>
          <a:prstGeom prst="rect">
            <a:avLst/>
          </a:prstGeom>
        </p:spPr>
      </p:pic>
      <p:grpSp>
        <p:nvGrpSpPr>
          <p:cNvPr id="13" name="群組 12">
            <a:extLst>
              <a:ext uri="{FF2B5EF4-FFF2-40B4-BE49-F238E27FC236}">
                <a16:creationId xmlns:a16="http://schemas.microsoft.com/office/drawing/2014/main" id="{4DEF8078-069A-F045-B10F-A583B5094B37}"/>
              </a:ext>
            </a:extLst>
          </p:cNvPr>
          <p:cNvGrpSpPr/>
          <p:nvPr/>
        </p:nvGrpSpPr>
        <p:grpSpPr>
          <a:xfrm>
            <a:off x="-2640971" y="-493539"/>
            <a:ext cx="8928994" cy="7636928"/>
            <a:chOff x="-2640971" y="-493539"/>
            <a:chExt cx="8928994" cy="7636928"/>
          </a:xfrm>
        </p:grpSpPr>
        <p:sp>
          <p:nvSpPr>
            <p:cNvPr id="4" name="矩形 3">
              <a:extLst>
                <a:ext uri="{FF2B5EF4-FFF2-40B4-BE49-F238E27FC236}">
                  <a16:creationId xmlns:a16="http://schemas.microsoft.com/office/drawing/2014/main" id="{1E37BED8-EB7A-A642-AAA9-82CEA496A611}"/>
                </a:ext>
              </a:extLst>
            </p:cNvPr>
            <p:cNvSpPr/>
            <p:nvPr/>
          </p:nvSpPr>
          <p:spPr>
            <a:xfrm>
              <a:off x="-40817" y="-493539"/>
              <a:ext cx="6328840" cy="73928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9110"/>
              <a:endParaRPr kumimoji="1" lang="zh-TW" altLang="en-US" sz="2400" dirty="0">
                <a:solidFill>
                  <a:prstClr val="white"/>
                </a:solidFill>
                <a:latin typeface="Calibri"/>
                <a:ea typeface="新細明體" panose="02020500000000000000" pitchFamily="18" charset="-120"/>
              </a:endParaRPr>
            </a:p>
          </p:txBody>
        </p:sp>
        <p:pic>
          <p:nvPicPr>
            <p:cNvPr id="2" name="圖片 1">
              <a:extLst>
                <a:ext uri="{FF2B5EF4-FFF2-40B4-BE49-F238E27FC236}">
                  <a16:creationId xmlns:a16="http://schemas.microsoft.com/office/drawing/2014/main" id="{ACF0C59B-D25B-194E-80D2-1081AF3AB3C8}"/>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640971" y="2295716"/>
              <a:ext cx="6607115" cy="4847673"/>
            </a:xfrm>
            <a:prstGeom prst="rect">
              <a:avLst/>
            </a:prstGeom>
          </p:spPr>
        </p:pic>
      </p:grpSp>
      <p:sp>
        <p:nvSpPr>
          <p:cNvPr id="5" name="文字方塊 4">
            <a:extLst>
              <a:ext uri="{FF2B5EF4-FFF2-40B4-BE49-F238E27FC236}">
                <a16:creationId xmlns:a16="http://schemas.microsoft.com/office/drawing/2014/main" id="{CBFE2FFB-0B11-F449-962D-A04E1C67E444}"/>
              </a:ext>
            </a:extLst>
          </p:cNvPr>
          <p:cNvSpPr txBox="1"/>
          <p:nvPr/>
        </p:nvSpPr>
        <p:spPr>
          <a:xfrm>
            <a:off x="1681501" y="486351"/>
            <a:ext cx="3226327" cy="1077218"/>
          </a:xfrm>
          <a:prstGeom prst="rect">
            <a:avLst/>
          </a:prstGeom>
          <a:noFill/>
        </p:spPr>
        <p:txBody>
          <a:bodyPr wrap="square" rtlCol="0">
            <a:spAutoFit/>
          </a:bodyPr>
          <a:lstStyle/>
          <a:p>
            <a:pPr algn="ctr" defTabSz="1219110"/>
            <a:r>
              <a:rPr kumimoji="1" lang="en-US" altLang="zh-TW" sz="6400" b="1" dirty="0">
                <a:solidFill>
                  <a:prstClr val="black"/>
                </a:solidFill>
                <a:latin typeface="Bebas Kai" pitchFamily="82" charset="0"/>
                <a:ea typeface="Microsoft JhengHei" panose="020B0604030504040204" pitchFamily="34" charset="-120"/>
              </a:rPr>
              <a:t>Race</a:t>
            </a:r>
            <a:endParaRPr kumimoji="1" lang="zh-TW" altLang="en-US" sz="6400" b="1" dirty="0">
              <a:solidFill>
                <a:prstClr val="black"/>
              </a:solidFill>
              <a:latin typeface="Bebas Kai" pitchFamily="82" charset="0"/>
              <a:ea typeface="Microsoft JhengHei" panose="020B0604030504040204" pitchFamily="34" charset="-120"/>
            </a:endParaRPr>
          </a:p>
        </p:txBody>
      </p:sp>
      <p:sp>
        <p:nvSpPr>
          <p:cNvPr id="6" name="文字方塊 5">
            <a:extLst>
              <a:ext uri="{FF2B5EF4-FFF2-40B4-BE49-F238E27FC236}">
                <a16:creationId xmlns:a16="http://schemas.microsoft.com/office/drawing/2014/main" id="{FB0EFD21-89DA-C340-9A6C-9787CF362E75}"/>
              </a:ext>
            </a:extLst>
          </p:cNvPr>
          <p:cNvSpPr txBox="1"/>
          <p:nvPr/>
        </p:nvSpPr>
        <p:spPr>
          <a:xfrm>
            <a:off x="8139975" y="486349"/>
            <a:ext cx="2577949" cy="1077218"/>
          </a:xfrm>
          <a:prstGeom prst="rect">
            <a:avLst/>
          </a:prstGeom>
          <a:noFill/>
        </p:spPr>
        <p:txBody>
          <a:bodyPr wrap="none" rtlCol="0">
            <a:spAutoFit/>
          </a:bodyPr>
          <a:lstStyle/>
          <a:p>
            <a:pPr algn="ctr" defTabSz="1219110"/>
            <a:r>
              <a:rPr kumimoji="1" lang="en-US" altLang="zh-TW" sz="6400" b="1" dirty="0">
                <a:solidFill>
                  <a:prstClr val="white"/>
                </a:solidFill>
                <a:latin typeface="Bebas Kai" pitchFamily="82" charset="0"/>
                <a:ea typeface="Microsoft JhengHei" panose="020B0604030504040204" pitchFamily="34" charset="-120"/>
              </a:rPr>
              <a:t>Defense</a:t>
            </a:r>
            <a:endParaRPr kumimoji="1" lang="zh-TW" altLang="en-US" sz="6400" b="1" dirty="0">
              <a:solidFill>
                <a:prstClr val="white"/>
              </a:solidFill>
              <a:latin typeface="Bebas Kai" pitchFamily="82" charset="0"/>
              <a:ea typeface="Microsoft JhengHei" panose="020B0604030504040204" pitchFamily="34" charset="-120"/>
            </a:endParaRPr>
          </a:p>
        </p:txBody>
      </p:sp>
      <p:sp>
        <p:nvSpPr>
          <p:cNvPr id="7" name="標題 1">
            <a:extLst>
              <a:ext uri="{FF2B5EF4-FFF2-40B4-BE49-F238E27FC236}">
                <a16:creationId xmlns:a16="http://schemas.microsoft.com/office/drawing/2014/main" id="{B7215392-748B-1742-8457-B162B2F93287}"/>
              </a:ext>
            </a:extLst>
          </p:cNvPr>
          <p:cNvSpPr txBox="1">
            <a:spLocks/>
          </p:cNvSpPr>
          <p:nvPr/>
        </p:nvSpPr>
        <p:spPr>
          <a:xfrm>
            <a:off x="1806992" y="1412794"/>
            <a:ext cx="3020274" cy="728584"/>
          </a:xfrm>
          <a:prstGeom prst="rect">
            <a:avLst/>
          </a:prstGeom>
          <a:effectLst/>
        </p:spPr>
        <p:txBody>
          <a:bodyPr lIns="121915" tIns="60957" rIns="121915" bIns="60957"/>
          <a:lstStyle>
            <a:defPPr>
              <a:defRPr lang="zh-TW"/>
            </a:defPPr>
            <a:lvl1pPr indent="0" algn="ctr">
              <a:spcBef>
                <a:spcPct val="20000"/>
              </a:spcBef>
              <a:buFont typeface="Arial" pitchFamily="34" charset="0"/>
              <a:buNone/>
              <a:defRPr sz="2400" b="1">
                <a:solidFill>
                  <a:schemeClr val="bg1"/>
                </a:solidFill>
                <a:effectLst/>
                <a:latin typeface="Helvetica" panose="020B0604020202020204" pitchFamily="34" charset="0"/>
                <a:ea typeface="Noto Sans CJK TC Light"/>
                <a:cs typeface="Helvetica" panose="020B0604020202020204"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lgn="dist" defTabSz="1219110"/>
            <a:r>
              <a:rPr lang="en-US" altLang="zh-TW" sz="3200" dirty="0">
                <a:solidFill>
                  <a:prstClr val="black"/>
                </a:solidFill>
                <a:latin typeface="王漢宗特圓體繁" panose="02020300000000000000" pitchFamily="18" charset="-120"/>
                <a:ea typeface="王漢宗特圓體繁" panose="02020300000000000000" pitchFamily="18" charset="-120"/>
              </a:rPr>
              <a:t>Competition</a:t>
            </a:r>
          </a:p>
        </p:txBody>
      </p:sp>
      <p:sp>
        <p:nvSpPr>
          <p:cNvPr id="8" name="矩形 7">
            <a:extLst>
              <a:ext uri="{FF2B5EF4-FFF2-40B4-BE49-F238E27FC236}">
                <a16:creationId xmlns:a16="http://schemas.microsoft.com/office/drawing/2014/main" id="{D8E24D77-D799-DE40-85AD-6B6EDA482CCE}"/>
              </a:ext>
            </a:extLst>
          </p:cNvPr>
          <p:cNvSpPr/>
          <p:nvPr/>
        </p:nvSpPr>
        <p:spPr>
          <a:xfrm>
            <a:off x="2092658" y="2057376"/>
            <a:ext cx="2618606" cy="1354211"/>
          </a:xfrm>
          <a:prstGeom prst="rect">
            <a:avLst/>
          </a:prstGeom>
        </p:spPr>
        <p:txBody>
          <a:bodyPr wrap="square" lIns="121915" tIns="60957" rIns="121915" bIns="60957">
            <a:spAutoFit/>
          </a:bodyPr>
          <a:lstStyle/>
          <a:p>
            <a:pPr algn="dist" defTabSz="1219110"/>
            <a:r>
              <a:rPr lang="en-US" altLang="zh-TW" sz="1600" dirty="0">
                <a:solidFill>
                  <a:prstClr val="black"/>
                </a:solidFill>
                <a:latin typeface="王漢宗細圓體繁" panose="02020300000000000000" pitchFamily="18" charset="-120"/>
                <a:ea typeface="王漢宗細圓體繁" panose="02020300000000000000" pitchFamily="18" charset="-120"/>
              </a:rPr>
              <a:t>Preparation before races and intensified training</a:t>
            </a:r>
            <a:r>
              <a:rPr lang="zh-TW" altLang="en-US" sz="1600" dirty="0">
                <a:solidFill>
                  <a:prstClr val="black"/>
                </a:solidFill>
                <a:latin typeface="王漢宗細圓體繁" panose="02020300000000000000" pitchFamily="18" charset="-120"/>
                <a:ea typeface="王漢宗細圓體繁" panose="02020300000000000000" pitchFamily="18" charset="-120"/>
              </a:rPr>
              <a:t>，</a:t>
            </a:r>
            <a:r>
              <a:rPr lang="en-US" altLang="zh-TW" sz="1600" dirty="0">
                <a:solidFill>
                  <a:prstClr val="black"/>
                </a:solidFill>
                <a:latin typeface="王漢宗細圓體繁" panose="02020300000000000000" pitchFamily="18" charset="-120"/>
                <a:ea typeface="王漢宗細圓體繁" panose="02020300000000000000" pitchFamily="18" charset="-120"/>
              </a:rPr>
              <a:t>better training preparation</a:t>
            </a:r>
            <a:r>
              <a:rPr lang="zh-TW" altLang="en-US" sz="1600" dirty="0">
                <a:solidFill>
                  <a:prstClr val="black"/>
                </a:solidFill>
                <a:latin typeface="王漢宗細圓體繁" panose="02020300000000000000" pitchFamily="18" charset="-120"/>
                <a:ea typeface="王漢宗細圓體繁" panose="02020300000000000000" pitchFamily="18" charset="-120"/>
              </a:rPr>
              <a:t>、</a:t>
            </a:r>
            <a:r>
              <a:rPr lang="en-US" altLang="zh-TW" sz="1600" dirty="0">
                <a:solidFill>
                  <a:prstClr val="black"/>
                </a:solidFill>
                <a:latin typeface="王漢宗細圓體繁" panose="02020300000000000000" pitchFamily="18" charset="-120"/>
                <a:ea typeface="王漢宗細圓體繁" panose="02020300000000000000" pitchFamily="18" charset="-120"/>
              </a:rPr>
              <a:t>enhance sporting performance</a:t>
            </a:r>
            <a:r>
              <a:rPr lang="zh-TW" altLang="en-US" sz="1600" dirty="0">
                <a:solidFill>
                  <a:prstClr val="black"/>
                </a:solidFill>
                <a:latin typeface="王漢宗細圓體繁" panose="02020300000000000000" pitchFamily="18" charset="-120"/>
                <a:ea typeface="王漢宗細圓體繁" panose="02020300000000000000" pitchFamily="18" charset="-120"/>
              </a:rPr>
              <a:t>．</a:t>
            </a:r>
          </a:p>
        </p:txBody>
      </p:sp>
      <p:cxnSp>
        <p:nvCxnSpPr>
          <p:cNvPr id="9" name="直線接點 8">
            <a:extLst>
              <a:ext uri="{FF2B5EF4-FFF2-40B4-BE49-F238E27FC236}">
                <a16:creationId xmlns:a16="http://schemas.microsoft.com/office/drawing/2014/main" id="{C66D7450-C544-9941-8E76-7BB6BC368D65}"/>
              </a:ext>
            </a:extLst>
          </p:cNvPr>
          <p:cNvCxnSpPr>
            <a:cxnSpLocks/>
          </p:cNvCxnSpPr>
          <p:nvPr/>
        </p:nvCxnSpPr>
        <p:spPr>
          <a:xfrm flipV="1">
            <a:off x="2063552" y="2021296"/>
            <a:ext cx="2496277" cy="1"/>
          </a:xfrm>
          <a:prstGeom prst="line">
            <a:avLst/>
          </a:prstGeom>
          <a:ln w="38100"/>
        </p:spPr>
        <p:style>
          <a:lnRef idx="1">
            <a:schemeClr val="dk1"/>
          </a:lnRef>
          <a:fillRef idx="0">
            <a:schemeClr val="dk1"/>
          </a:fillRef>
          <a:effectRef idx="0">
            <a:schemeClr val="dk1"/>
          </a:effectRef>
          <a:fontRef idx="minor">
            <a:schemeClr val="tx1"/>
          </a:fontRef>
        </p:style>
      </p:cxnSp>
      <p:sp>
        <p:nvSpPr>
          <p:cNvPr id="10" name="標題 1">
            <a:extLst>
              <a:ext uri="{FF2B5EF4-FFF2-40B4-BE49-F238E27FC236}">
                <a16:creationId xmlns:a16="http://schemas.microsoft.com/office/drawing/2014/main" id="{C33FB275-27F4-674E-B6B3-D0CD764B1876}"/>
              </a:ext>
            </a:extLst>
          </p:cNvPr>
          <p:cNvSpPr txBox="1">
            <a:spLocks/>
          </p:cNvSpPr>
          <p:nvPr/>
        </p:nvSpPr>
        <p:spPr>
          <a:xfrm>
            <a:off x="7778262" y="1416908"/>
            <a:ext cx="3253655" cy="533480"/>
          </a:xfrm>
          <a:prstGeom prst="rect">
            <a:avLst/>
          </a:prstGeom>
          <a:effectLst>
            <a:outerShdw blurRad="622300" dir="5400000" rotWithShape="0">
              <a:srgbClr val="000000">
                <a:alpha val="50000"/>
              </a:srgbClr>
            </a:outerShdw>
          </a:effectLst>
        </p:spPr>
        <p:txBody>
          <a:bodyPr lIns="121915" tIns="60957" rIns="121915" bIns="60957"/>
          <a:lstStyle>
            <a:defPPr>
              <a:defRPr lang="zh-TW"/>
            </a:defPPr>
            <a:lvl1pPr indent="0" algn="ctr">
              <a:spcBef>
                <a:spcPct val="20000"/>
              </a:spcBef>
              <a:buFont typeface="Arial" pitchFamily="34" charset="0"/>
              <a:buNone/>
              <a:defRPr sz="2400" b="1">
                <a:solidFill>
                  <a:schemeClr val="bg1"/>
                </a:solidFill>
                <a:effectLst/>
                <a:latin typeface="Helvetica" panose="020B0604020202020204" pitchFamily="34" charset="0"/>
                <a:ea typeface="Noto Sans CJK TC Light"/>
                <a:cs typeface="Helvetica" panose="020B0604020202020204"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lgn="dist" defTabSz="1219110"/>
            <a:r>
              <a:rPr lang="en-US" altLang="zh-TW" sz="3200" dirty="0">
                <a:solidFill>
                  <a:prstClr val="white"/>
                </a:solidFill>
                <a:latin typeface="王漢宗特圓體繁" panose="02020300000000000000" pitchFamily="18" charset="-120"/>
                <a:ea typeface="王漢宗特圓體繁" panose="02020300000000000000" pitchFamily="18" charset="-120"/>
              </a:rPr>
              <a:t>Repair Series</a:t>
            </a:r>
            <a:endParaRPr lang="zh-TW" altLang="en-US" sz="3200" dirty="0">
              <a:solidFill>
                <a:prstClr val="white"/>
              </a:solidFill>
              <a:latin typeface="王漢宗特圓體繁" panose="02020300000000000000" pitchFamily="18" charset="-120"/>
              <a:ea typeface="王漢宗特圓體繁" panose="02020300000000000000" pitchFamily="18" charset="-120"/>
            </a:endParaRPr>
          </a:p>
        </p:txBody>
      </p:sp>
      <p:cxnSp>
        <p:nvCxnSpPr>
          <p:cNvPr id="11" name="直線接點 10">
            <a:extLst>
              <a:ext uri="{FF2B5EF4-FFF2-40B4-BE49-F238E27FC236}">
                <a16:creationId xmlns:a16="http://schemas.microsoft.com/office/drawing/2014/main" id="{0A59AF93-DCEC-4144-B237-6AD445A7DF2C}"/>
              </a:ext>
            </a:extLst>
          </p:cNvPr>
          <p:cNvCxnSpPr>
            <a:cxnSpLocks/>
          </p:cNvCxnSpPr>
          <p:nvPr/>
        </p:nvCxnSpPr>
        <p:spPr>
          <a:xfrm>
            <a:off x="8139975" y="2021296"/>
            <a:ext cx="2577949" cy="0"/>
          </a:xfrm>
          <a:prstGeom prst="line">
            <a:avLst/>
          </a:prstGeom>
          <a:solidFill>
            <a:srgbClr val="99A28D"/>
          </a:solidFill>
          <a:ln w="38100">
            <a:solidFill>
              <a:srgbClr val="E5E7E2"/>
            </a:solidFill>
          </a:ln>
          <a:effectLst/>
        </p:spPr>
        <p:style>
          <a:lnRef idx="2">
            <a:schemeClr val="accent1">
              <a:shade val="50000"/>
            </a:schemeClr>
          </a:lnRef>
          <a:fillRef idx="1">
            <a:schemeClr val="accent1"/>
          </a:fillRef>
          <a:effectRef idx="0">
            <a:schemeClr val="accent1"/>
          </a:effectRef>
          <a:fontRef idx="minor">
            <a:schemeClr val="lt1"/>
          </a:fontRef>
        </p:style>
      </p:cxnSp>
      <p:sp>
        <p:nvSpPr>
          <p:cNvPr id="12" name="矩形 11">
            <a:extLst>
              <a:ext uri="{FF2B5EF4-FFF2-40B4-BE49-F238E27FC236}">
                <a16:creationId xmlns:a16="http://schemas.microsoft.com/office/drawing/2014/main" id="{F3357804-6067-4C44-84B0-A2227082FB4E}"/>
              </a:ext>
            </a:extLst>
          </p:cNvPr>
          <p:cNvSpPr/>
          <p:nvPr/>
        </p:nvSpPr>
        <p:spPr>
          <a:xfrm>
            <a:off x="8139975" y="2141378"/>
            <a:ext cx="2676708" cy="1354211"/>
          </a:xfrm>
          <a:prstGeom prst="rect">
            <a:avLst/>
          </a:prstGeom>
        </p:spPr>
        <p:txBody>
          <a:bodyPr wrap="square" lIns="121915" tIns="60957" rIns="121915" bIns="60957">
            <a:spAutoFit/>
          </a:bodyPr>
          <a:lstStyle/>
          <a:p>
            <a:pPr algn="dist" defTabSz="1219110"/>
            <a:r>
              <a:rPr lang="en-US" altLang="zh-TW" sz="1600" dirty="0">
                <a:solidFill>
                  <a:srgbClr val="E5E7E2"/>
                </a:solidFill>
                <a:latin typeface="王漢宗細圓體繁" panose="02020300000000000000" pitchFamily="18" charset="-120"/>
                <a:ea typeface="王漢宗細圓體繁" panose="02020300000000000000" pitchFamily="18" charset="-120"/>
              </a:rPr>
              <a:t>Daily uses</a:t>
            </a:r>
            <a:r>
              <a:rPr lang="zh-TW" altLang="en-US" sz="1600" dirty="0">
                <a:solidFill>
                  <a:srgbClr val="E5E7E2"/>
                </a:solidFill>
                <a:latin typeface="王漢宗細圓體繁" panose="02020300000000000000" pitchFamily="18" charset="-120"/>
                <a:ea typeface="王漢宗細圓體繁" panose="02020300000000000000" pitchFamily="18" charset="-120"/>
              </a:rPr>
              <a:t>，</a:t>
            </a:r>
            <a:r>
              <a:rPr lang="en-US" altLang="zh-TW" sz="1600" dirty="0">
                <a:solidFill>
                  <a:srgbClr val="E5E7E2"/>
                </a:solidFill>
                <a:latin typeface="王漢宗細圓體繁" panose="02020300000000000000" pitchFamily="18" charset="-120"/>
                <a:ea typeface="王漢宗細圓體繁" panose="02020300000000000000" pitchFamily="18" charset="-120"/>
              </a:rPr>
              <a:t>Accelerate body self-repairing and enhance self-defense mechanism</a:t>
            </a:r>
            <a:r>
              <a:rPr lang="zh-TW" altLang="en-US" sz="1600" dirty="0">
                <a:solidFill>
                  <a:srgbClr val="E5E7E2"/>
                </a:solidFill>
                <a:latin typeface="王漢宗細圓體繁" panose="02020300000000000000" pitchFamily="18" charset="-120"/>
                <a:ea typeface="王漢宗細圓體繁" panose="02020300000000000000" pitchFamily="18" charset="-120"/>
              </a:rPr>
              <a:t>，</a:t>
            </a:r>
            <a:r>
              <a:rPr lang="en-US" altLang="zh-TW" sz="1600" dirty="0">
                <a:solidFill>
                  <a:srgbClr val="E5E7E2"/>
                </a:solidFill>
                <a:latin typeface="王漢宗細圓體繁" panose="02020300000000000000" pitchFamily="18" charset="-120"/>
                <a:ea typeface="王漢宗細圓體繁" panose="02020300000000000000" pitchFamily="18" charset="-120"/>
              </a:rPr>
              <a:t>Building stronger body quality</a:t>
            </a:r>
            <a:endParaRPr lang="zh-TW" altLang="en-US" sz="1600" dirty="0">
              <a:solidFill>
                <a:srgbClr val="E5E7E2"/>
              </a:solidFill>
              <a:latin typeface="王漢宗細圓體繁" panose="02020300000000000000" pitchFamily="18" charset="-120"/>
              <a:ea typeface="王漢宗細圓體繁" panose="02020300000000000000" pitchFamily="18" charset="-120"/>
            </a:endParaRPr>
          </a:p>
        </p:txBody>
      </p:sp>
    </p:spTree>
    <p:extLst>
      <p:ext uri="{BB962C8B-B14F-4D97-AF65-F5344CB8AC3E}">
        <p14:creationId xmlns:p14="http://schemas.microsoft.com/office/powerpoint/2010/main" val="27238509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921129" y="1508852"/>
            <a:ext cx="4531714" cy="4247294"/>
          </a:xfrm>
          <a:prstGeom prst="rect">
            <a:avLst/>
          </a:prstGeom>
          <a:noFill/>
        </p:spPr>
        <p:txBody>
          <a:bodyPr wrap="square" lIns="91418" tIns="45709" rIns="91418" bIns="45709" rtlCol="0">
            <a:spAutoFit/>
          </a:bodyPr>
          <a:lstStyle/>
          <a:p>
            <a:pPr algn="ctr"/>
            <a:r>
              <a:rPr lang="en-US" altLang="zh-TW" sz="5400" b="1" dirty="0">
                <a:solidFill>
                  <a:srgbClr val="303030"/>
                </a:solidFill>
                <a:latin typeface="Microsoft JhengHei UI" panose="020B0604030504040204" pitchFamily="34" charset="-120"/>
                <a:ea typeface="Microsoft JhengHei UI" panose="020B0604030504040204" pitchFamily="34" charset="-120"/>
              </a:rPr>
              <a:t>Conclusion &amp; Growth Momentum</a:t>
            </a:r>
          </a:p>
          <a:p>
            <a:pPr algn="ctr"/>
            <a:r>
              <a:rPr lang="en-US" altLang="zh-TW" sz="5400" b="1" dirty="0">
                <a:solidFill>
                  <a:srgbClr val="303030"/>
                </a:solidFill>
                <a:latin typeface="Microsoft JhengHei UI" panose="020B0604030504040204" pitchFamily="34" charset="-120"/>
                <a:ea typeface="Microsoft JhengHei UI" panose="020B0604030504040204" pitchFamily="34" charset="-120"/>
              </a:rPr>
              <a:t>Outlook</a:t>
            </a:r>
          </a:p>
          <a:p>
            <a:pPr algn="ctr"/>
            <a:endParaRPr lang="zh-TW" altLang="en-US" sz="5400" dirty="0">
              <a:solidFill>
                <a:srgbClr val="303030"/>
              </a:solidFill>
              <a:latin typeface="Microsoft JhengHei UI" panose="020B0604030504040204" pitchFamily="34" charset="-120"/>
              <a:ea typeface="Microsoft JhengHei UI" panose="020B0604030504040204" pitchFamily="34" charset="-120"/>
            </a:endParaRPr>
          </a:p>
        </p:txBody>
      </p:sp>
      <p:pic>
        <p:nvPicPr>
          <p:cNvPr id="3" name="图片 3">
            <a:extLst>
              <a:ext uri="{FF2B5EF4-FFF2-40B4-BE49-F238E27FC236}">
                <a16:creationId xmlns:a16="http://schemas.microsoft.com/office/drawing/2014/main" id="{F6AB36F0-5151-42F0-B70E-801370081E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69392" y="49387"/>
            <a:ext cx="7031156" cy="6759225"/>
          </a:xfrm>
          <a:prstGeom prst="rect">
            <a:avLst/>
          </a:prstGeom>
        </p:spPr>
      </p:pic>
    </p:spTree>
    <p:extLst>
      <p:ext uri="{BB962C8B-B14F-4D97-AF65-F5344CB8AC3E}">
        <p14:creationId xmlns:p14="http://schemas.microsoft.com/office/powerpoint/2010/main" val="497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EDBAC24-BBE8-4F69-80B2-A8DC28CA4549}"/>
              </a:ext>
            </a:extLst>
          </p:cNvPr>
          <p:cNvSpPr>
            <a:spLocks noGrp="1"/>
          </p:cNvSpPr>
          <p:nvPr>
            <p:ph type="title"/>
          </p:nvPr>
        </p:nvSpPr>
        <p:spPr>
          <a:xfrm>
            <a:off x="754310" y="483538"/>
            <a:ext cx="10515600" cy="1325563"/>
          </a:xfrm>
        </p:spPr>
        <p:txBody>
          <a:bodyPr/>
          <a:lstStyle/>
          <a:p>
            <a:r>
              <a:rPr lang="en-US" altLang="zh-TW" b="1" dirty="0">
                <a:latin typeface="Microsoft JhengHei UI" panose="020B0604030504040204" pitchFamily="34" charset="-120"/>
                <a:ea typeface="Microsoft JhengHei UI" panose="020B0604030504040204" pitchFamily="34" charset="-120"/>
              </a:rPr>
              <a:t>Risk</a:t>
            </a:r>
            <a:r>
              <a:rPr lang="zh-TW" altLang="en-US" b="1" dirty="0">
                <a:latin typeface="Microsoft JhengHei UI" panose="020B0604030504040204" pitchFamily="34" charset="-120"/>
                <a:ea typeface="Microsoft JhengHei UI" panose="020B0604030504040204" pitchFamily="34" charset="-120"/>
              </a:rPr>
              <a:t> </a:t>
            </a:r>
            <a:r>
              <a:rPr lang="en-US" altLang="zh-TW" b="1" dirty="0">
                <a:latin typeface="Microsoft JhengHei UI" panose="020B0604030504040204" pitchFamily="34" charset="-120"/>
                <a:ea typeface="Microsoft JhengHei UI" panose="020B0604030504040204" pitchFamily="34" charset="-120"/>
              </a:rPr>
              <a:t>vs.</a:t>
            </a:r>
            <a:r>
              <a:rPr lang="zh-TW" altLang="en-US" b="1" dirty="0">
                <a:latin typeface="Microsoft JhengHei UI" panose="020B0604030504040204" pitchFamily="34" charset="-120"/>
                <a:ea typeface="Microsoft JhengHei UI" panose="020B0604030504040204" pitchFamily="34" charset="-120"/>
              </a:rPr>
              <a:t> </a:t>
            </a:r>
            <a:r>
              <a:rPr lang="en-US" altLang="zh-TW" b="1" dirty="0">
                <a:latin typeface="Microsoft JhengHei UI" panose="020B0604030504040204" pitchFamily="34" charset="-120"/>
                <a:ea typeface="Microsoft JhengHei UI" panose="020B0604030504040204" pitchFamily="34" charset="-120"/>
              </a:rPr>
              <a:t>Challenge</a:t>
            </a:r>
            <a:endParaRPr lang="zh-TW" altLang="en-US" b="1" dirty="0">
              <a:latin typeface="Microsoft JhengHei UI" panose="020B0604030504040204" pitchFamily="34" charset="-120"/>
              <a:ea typeface="Microsoft JhengHei UI" panose="020B0604030504040204" pitchFamily="34" charset="-120"/>
            </a:endParaRPr>
          </a:p>
        </p:txBody>
      </p:sp>
      <p:sp>
        <p:nvSpPr>
          <p:cNvPr id="3" name="內容版面配置區 2">
            <a:extLst>
              <a:ext uri="{FF2B5EF4-FFF2-40B4-BE49-F238E27FC236}">
                <a16:creationId xmlns:a16="http://schemas.microsoft.com/office/drawing/2014/main" id="{99077C54-A231-426E-B776-311856A0D41E}"/>
              </a:ext>
            </a:extLst>
          </p:cNvPr>
          <p:cNvSpPr>
            <a:spLocks noGrp="1"/>
          </p:cNvSpPr>
          <p:nvPr>
            <p:ph idx="1"/>
          </p:nvPr>
        </p:nvSpPr>
        <p:spPr>
          <a:xfrm>
            <a:off x="838200" y="2016140"/>
            <a:ext cx="10515600" cy="4351338"/>
          </a:xfrm>
        </p:spPr>
        <p:txBody>
          <a:bodyPr>
            <a:normAutofit/>
          </a:bodyPr>
          <a:lstStyle/>
          <a:p>
            <a:pPr marL="0" indent="0">
              <a:buNone/>
            </a:pPr>
            <a:r>
              <a:rPr lang="en-US" altLang="zh-TW" sz="2400" dirty="0">
                <a:solidFill>
                  <a:srgbClr val="456975"/>
                </a:solidFill>
                <a:latin typeface="Microsoft JhengHei UI" panose="020B0604030504040204" pitchFamily="34" charset="-120"/>
                <a:ea typeface="Microsoft JhengHei UI" panose="020B0604030504040204" pitchFamily="34" charset="-120"/>
              </a:rPr>
              <a:t>Novel Coronavirus Pandemic</a:t>
            </a:r>
          </a:p>
          <a:p>
            <a:r>
              <a:rPr lang="en-US" altLang="zh-TW" sz="2400" dirty="0">
                <a:solidFill>
                  <a:srgbClr val="456975"/>
                </a:solidFill>
                <a:latin typeface="Microsoft JhengHei UI" panose="020B0604030504040204" pitchFamily="34" charset="-120"/>
                <a:ea typeface="Microsoft JhengHei UI" panose="020B0604030504040204" pitchFamily="34" charset="-120"/>
              </a:rPr>
              <a:t>	China Lock-Down Containment</a:t>
            </a:r>
          </a:p>
          <a:p>
            <a:r>
              <a:rPr lang="en-US" altLang="zh-TW" sz="2400" dirty="0">
                <a:solidFill>
                  <a:srgbClr val="456975"/>
                </a:solidFill>
                <a:latin typeface="Microsoft JhengHei UI" panose="020B0604030504040204" pitchFamily="34" charset="-120"/>
                <a:ea typeface="Microsoft JhengHei UI" panose="020B0604030504040204" pitchFamily="34" charset="-120"/>
              </a:rPr>
              <a:t>	Taiwan Pandemic Prevention Means</a:t>
            </a:r>
          </a:p>
          <a:p>
            <a:r>
              <a:rPr lang="en-US" altLang="zh-TW" sz="2400" dirty="0">
                <a:solidFill>
                  <a:srgbClr val="456975"/>
                </a:solidFill>
                <a:latin typeface="Microsoft JhengHei UI" panose="020B0604030504040204" pitchFamily="34" charset="-120"/>
                <a:ea typeface="Microsoft JhengHei UI" panose="020B0604030504040204" pitchFamily="34" charset="-120"/>
              </a:rPr>
              <a:t>	Stagnant Consumer Spending</a:t>
            </a:r>
          </a:p>
          <a:p>
            <a:r>
              <a:rPr lang="en-US" altLang="zh-TW" sz="2400" dirty="0">
                <a:solidFill>
                  <a:srgbClr val="456975"/>
                </a:solidFill>
                <a:latin typeface="Microsoft JhengHei UI" panose="020B0604030504040204" pitchFamily="34" charset="-120"/>
                <a:ea typeface="Microsoft JhengHei UI" panose="020B0604030504040204" pitchFamily="34" charset="-120"/>
              </a:rPr>
              <a:t>	Consumer Behavior Change</a:t>
            </a:r>
          </a:p>
          <a:p>
            <a:r>
              <a:rPr lang="en-US" altLang="zh-TW" sz="2400" dirty="0">
                <a:solidFill>
                  <a:srgbClr val="456975"/>
                </a:solidFill>
                <a:latin typeface="Microsoft JhengHei UI" panose="020B0604030504040204" pitchFamily="34" charset="-120"/>
                <a:ea typeface="Microsoft JhengHei UI" panose="020B0604030504040204" pitchFamily="34" charset="-120"/>
              </a:rPr>
              <a:t>	Consumer</a:t>
            </a:r>
            <a:r>
              <a:rPr lang="zh-TW" altLang="en-US" sz="2400" dirty="0">
                <a:solidFill>
                  <a:srgbClr val="456975"/>
                </a:solidFill>
                <a:latin typeface="Microsoft JhengHei UI" panose="020B0604030504040204" pitchFamily="34" charset="-120"/>
                <a:ea typeface="Microsoft JhengHei UI" panose="020B0604030504040204" pitchFamily="34" charset="-120"/>
              </a:rPr>
              <a:t> </a:t>
            </a:r>
            <a:r>
              <a:rPr lang="en-US" altLang="zh-TW" sz="2400" dirty="0">
                <a:solidFill>
                  <a:srgbClr val="456975"/>
                </a:solidFill>
                <a:latin typeface="Microsoft JhengHei UI" panose="020B0604030504040204" pitchFamily="34" charset="-120"/>
                <a:ea typeface="Microsoft JhengHei UI" panose="020B0604030504040204" pitchFamily="34" charset="-120"/>
              </a:rPr>
              <a:t>Buying</a:t>
            </a:r>
            <a:r>
              <a:rPr lang="zh-TW" altLang="en-US" sz="2400" dirty="0">
                <a:solidFill>
                  <a:srgbClr val="456975"/>
                </a:solidFill>
                <a:latin typeface="Microsoft JhengHei UI" panose="020B0604030504040204" pitchFamily="34" charset="-120"/>
                <a:ea typeface="Microsoft JhengHei UI" panose="020B0604030504040204" pitchFamily="34" charset="-120"/>
              </a:rPr>
              <a:t> </a:t>
            </a:r>
            <a:r>
              <a:rPr lang="en-US" altLang="zh-TW" sz="2400" dirty="0">
                <a:solidFill>
                  <a:srgbClr val="456975"/>
                </a:solidFill>
                <a:latin typeface="Microsoft JhengHei UI" panose="020B0604030504040204" pitchFamily="34" charset="-120"/>
                <a:ea typeface="Microsoft JhengHei UI" panose="020B0604030504040204" pitchFamily="34" charset="-120"/>
              </a:rPr>
              <a:t>Pattern Change</a:t>
            </a:r>
          </a:p>
          <a:p>
            <a:pPr marL="0" indent="0">
              <a:buNone/>
            </a:pPr>
            <a:r>
              <a:rPr lang="en-US" altLang="zh-TW" sz="2400" dirty="0">
                <a:solidFill>
                  <a:srgbClr val="456975"/>
                </a:solidFill>
                <a:latin typeface="Microsoft JhengHei UI" panose="020B0604030504040204" pitchFamily="34" charset="-120"/>
                <a:ea typeface="Microsoft JhengHei UI" panose="020B0604030504040204" pitchFamily="34" charset="-120"/>
              </a:rPr>
              <a:t>	</a:t>
            </a:r>
          </a:p>
          <a:p>
            <a:pPr marL="0" indent="0">
              <a:buNone/>
            </a:pPr>
            <a:r>
              <a:rPr lang="en-US" altLang="zh-TW" sz="2400" dirty="0">
                <a:solidFill>
                  <a:srgbClr val="456975"/>
                </a:solidFill>
                <a:latin typeface="Microsoft JhengHei UI" panose="020B0604030504040204" pitchFamily="34" charset="-120"/>
                <a:ea typeface="Microsoft JhengHei UI" panose="020B0604030504040204" pitchFamily="34" charset="-120"/>
              </a:rPr>
              <a:t>	</a:t>
            </a:r>
          </a:p>
          <a:p>
            <a:pPr marL="0" indent="0">
              <a:buNone/>
            </a:pPr>
            <a:endParaRPr lang="zh-TW" altLang="en-US" sz="2400" dirty="0">
              <a:solidFill>
                <a:srgbClr val="456975"/>
              </a:solidFill>
              <a:latin typeface="Microsoft JhengHei UI" panose="020B0604030504040204" pitchFamily="34" charset="-120"/>
              <a:ea typeface="Microsoft JhengHei UI" panose="020B0604030504040204" pitchFamily="34" charset="-120"/>
            </a:endParaRPr>
          </a:p>
        </p:txBody>
      </p:sp>
      <p:grpSp>
        <p:nvGrpSpPr>
          <p:cNvPr id="94" name="群組 93">
            <a:extLst>
              <a:ext uri="{FF2B5EF4-FFF2-40B4-BE49-F238E27FC236}">
                <a16:creationId xmlns:a16="http://schemas.microsoft.com/office/drawing/2014/main" id="{955257C4-A2E0-44ED-9964-7FA239F3E279}"/>
              </a:ext>
            </a:extLst>
          </p:cNvPr>
          <p:cNvGrpSpPr/>
          <p:nvPr/>
        </p:nvGrpSpPr>
        <p:grpSpPr>
          <a:xfrm>
            <a:off x="7399090" y="1515968"/>
            <a:ext cx="4395832" cy="3190256"/>
            <a:chOff x="2255366" y="4186045"/>
            <a:chExt cx="8884502" cy="6373939"/>
          </a:xfrm>
        </p:grpSpPr>
        <p:sp>
          <p:nvSpPr>
            <p:cNvPr id="49" name="PA_自由: 形状 147">
              <a:extLst>
                <a:ext uri="{FF2B5EF4-FFF2-40B4-BE49-F238E27FC236}">
                  <a16:creationId xmlns:a16="http://schemas.microsoft.com/office/drawing/2014/main" id="{264E21F0-17FE-4EA3-80E7-CCF62BF00D3E}"/>
                </a:ext>
              </a:extLst>
            </p:cNvPr>
            <p:cNvSpPr>
              <a:spLocks/>
            </p:cNvSpPr>
            <p:nvPr>
              <p:custDataLst>
                <p:tags r:id="rId1"/>
              </p:custDataLst>
            </p:nvPr>
          </p:nvSpPr>
          <p:spPr bwMode="auto">
            <a:xfrm>
              <a:off x="2992710" y="4186045"/>
              <a:ext cx="3536677" cy="2572808"/>
            </a:xfrm>
            <a:custGeom>
              <a:avLst/>
              <a:gdLst>
                <a:gd name="connsiteX0" fmla="*/ 1012713 w 2092985"/>
                <a:gd name="connsiteY0" fmla="*/ 35422 h 1522573"/>
                <a:gd name="connsiteX1" fmla="*/ 850148 w 2092985"/>
                <a:gd name="connsiteY1" fmla="*/ 47497 h 1522573"/>
                <a:gd name="connsiteX2" fmla="*/ 419512 w 2092985"/>
                <a:gd name="connsiteY2" fmla="*/ 172011 h 1522573"/>
                <a:gd name="connsiteX3" fmla="*/ 126680 w 2092985"/>
                <a:gd name="connsiteY3" fmla="*/ 406011 h 1522573"/>
                <a:gd name="connsiteX4" fmla="*/ 72850 w 2092985"/>
                <a:gd name="connsiteY4" fmla="*/ 850397 h 1522573"/>
                <a:gd name="connsiteX5" fmla="*/ 236492 w 2092985"/>
                <a:gd name="connsiteY5" fmla="*/ 1054342 h 1522573"/>
                <a:gd name="connsiteX6" fmla="*/ 617605 w 2092985"/>
                <a:gd name="connsiteY6" fmla="*/ 1249699 h 1522573"/>
                <a:gd name="connsiteX7" fmla="*/ 824310 w 2092985"/>
                <a:gd name="connsiteY7" fmla="*/ 1299076 h 1522573"/>
                <a:gd name="connsiteX8" fmla="*/ 798472 w 2092985"/>
                <a:gd name="connsiteY8" fmla="*/ 1425736 h 1522573"/>
                <a:gd name="connsiteX9" fmla="*/ 817851 w 2092985"/>
                <a:gd name="connsiteY9" fmla="*/ 1408562 h 1522573"/>
                <a:gd name="connsiteX10" fmla="*/ 923356 w 2092985"/>
                <a:gd name="connsiteY10" fmla="*/ 1316250 h 1522573"/>
                <a:gd name="connsiteX11" fmla="*/ 942735 w 2092985"/>
                <a:gd name="connsiteY11" fmla="*/ 1307663 h 1522573"/>
                <a:gd name="connsiteX12" fmla="*/ 1237721 w 2092985"/>
                <a:gd name="connsiteY12" fmla="*/ 1299076 h 1522573"/>
                <a:gd name="connsiteX13" fmla="*/ 1627446 w 2092985"/>
                <a:gd name="connsiteY13" fmla="*/ 1196030 h 1522573"/>
                <a:gd name="connsiteX14" fmla="*/ 1952576 w 2092985"/>
                <a:gd name="connsiteY14" fmla="*/ 955589 h 1522573"/>
                <a:gd name="connsiteX15" fmla="*/ 1965496 w 2092985"/>
                <a:gd name="connsiteY15" fmla="*/ 406011 h 1522573"/>
                <a:gd name="connsiteX16" fmla="*/ 1804007 w 2092985"/>
                <a:gd name="connsiteY16" fmla="*/ 251442 h 1522573"/>
                <a:gd name="connsiteX17" fmla="*/ 1175278 w 2092985"/>
                <a:gd name="connsiteY17" fmla="*/ 41057 h 1522573"/>
                <a:gd name="connsiteX18" fmla="*/ 1012713 w 2092985"/>
                <a:gd name="connsiteY18" fmla="*/ 35422 h 1522573"/>
                <a:gd name="connsiteX19" fmla="*/ 1015883 w 2092985"/>
                <a:gd name="connsiteY19" fmla="*/ 231 h 1522573"/>
                <a:gd name="connsiteX20" fmla="*/ 1199665 w 2092985"/>
                <a:gd name="connsiteY20" fmla="*/ 8286 h 1522573"/>
                <a:gd name="connsiteX21" fmla="*/ 1821781 w 2092985"/>
                <a:gd name="connsiteY21" fmla="*/ 220930 h 1522573"/>
                <a:gd name="connsiteX22" fmla="*/ 2049962 w 2092985"/>
                <a:gd name="connsiteY22" fmla="*/ 480829 h 1522573"/>
                <a:gd name="connsiteX23" fmla="*/ 1983230 w 2092985"/>
                <a:gd name="connsiteY23" fmla="*/ 972704 h 1522573"/>
                <a:gd name="connsiteX24" fmla="*/ 1662485 w 2092985"/>
                <a:gd name="connsiteY24" fmla="*/ 1217568 h 1522573"/>
                <a:gd name="connsiteX25" fmla="*/ 1227649 w 2092985"/>
                <a:gd name="connsiteY25" fmla="*/ 1335704 h 1522573"/>
                <a:gd name="connsiteX26" fmla="*/ 958568 w 2092985"/>
                <a:gd name="connsiteY26" fmla="*/ 1342147 h 1522573"/>
                <a:gd name="connsiteX27" fmla="*/ 937042 w 2092985"/>
                <a:gd name="connsiteY27" fmla="*/ 1350739 h 1522573"/>
                <a:gd name="connsiteX28" fmla="*/ 788509 w 2092985"/>
                <a:gd name="connsiteY28" fmla="*/ 1481763 h 1522573"/>
                <a:gd name="connsiteX29" fmla="*/ 741151 w 2092985"/>
                <a:gd name="connsiteY29" fmla="*/ 1522573 h 1522573"/>
                <a:gd name="connsiteX30" fmla="*/ 784204 w 2092985"/>
                <a:gd name="connsiteY30" fmla="*/ 1324964 h 1522573"/>
                <a:gd name="connsiteX31" fmla="*/ 672266 w 2092985"/>
                <a:gd name="connsiteY31" fmla="*/ 1301337 h 1522573"/>
                <a:gd name="connsiteX32" fmla="*/ 239583 w 2092985"/>
                <a:gd name="connsiteY32" fmla="*/ 1101580 h 1522573"/>
                <a:gd name="connsiteX33" fmla="*/ 24318 w 2092985"/>
                <a:gd name="connsiteY33" fmla="*/ 815906 h 1522573"/>
                <a:gd name="connsiteX34" fmla="*/ 91050 w 2092985"/>
                <a:gd name="connsiteY34" fmla="*/ 397060 h 1522573"/>
                <a:gd name="connsiteX35" fmla="*/ 403185 w 2092985"/>
                <a:gd name="connsiteY35" fmla="*/ 141457 h 1522573"/>
                <a:gd name="connsiteX36" fmla="*/ 833715 w 2092985"/>
                <a:gd name="connsiteY36" fmla="*/ 14729 h 1522573"/>
                <a:gd name="connsiteX37" fmla="*/ 1015883 w 2092985"/>
                <a:gd name="connsiteY37" fmla="*/ 231 h 1522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92985" h="1522573">
                  <a:moveTo>
                    <a:pt x="1012713" y="35422"/>
                  </a:moveTo>
                  <a:cubicBezTo>
                    <a:pt x="958346" y="36763"/>
                    <a:pt x="903978" y="41057"/>
                    <a:pt x="850148" y="47497"/>
                  </a:cubicBezTo>
                  <a:cubicBezTo>
                    <a:pt x="699426" y="66818"/>
                    <a:pt x="555163" y="105461"/>
                    <a:pt x="419512" y="172011"/>
                  </a:cubicBezTo>
                  <a:cubicBezTo>
                    <a:pt x="305394" y="229974"/>
                    <a:pt x="202041" y="302965"/>
                    <a:pt x="126680" y="406011"/>
                  </a:cubicBezTo>
                  <a:cubicBezTo>
                    <a:pt x="27633" y="543406"/>
                    <a:pt x="1795" y="691534"/>
                    <a:pt x="72850" y="850397"/>
                  </a:cubicBezTo>
                  <a:cubicBezTo>
                    <a:pt x="109454" y="931975"/>
                    <a:pt x="167590" y="998525"/>
                    <a:pt x="236492" y="1054342"/>
                  </a:cubicBezTo>
                  <a:cubicBezTo>
                    <a:pt x="348457" y="1148800"/>
                    <a:pt x="477648" y="1211057"/>
                    <a:pt x="617605" y="1249699"/>
                  </a:cubicBezTo>
                  <a:cubicBezTo>
                    <a:pt x="684353" y="1269021"/>
                    <a:pt x="753255" y="1284048"/>
                    <a:pt x="824310" y="1299076"/>
                  </a:cubicBezTo>
                  <a:cubicBezTo>
                    <a:pt x="815697" y="1337718"/>
                    <a:pt x="807085" y="1378507"/>
                    <a:pt x="798472" y="1425736"/>
                  </a:cubicBezTo>
                  <a:cubicBezTo>
                    <a:pt x="807085" y="1417149"/>
                    <a:pt x="811391" y="1412855"/>
                    <a:pt x="817851" y="1408562"/>
                  </a:cubicBezTo>
                  <a:cubicBezTo>
                    <a:pt x="852301" y="1378507"/>
                    <a:pt x="886752" y="1348452"/>
                    <a:pt x="923356" y="1316250"/>
                  </a:cubicBezTo>
                  <a:cubicBezTo>
                    <a:pt x="927663" y="1311956"/>
                    <a:pt x="936275" y="1307663"/>
                    <a:pt x="942735" y="1307663"/>
                  </a:cubicBezTo>
                  <a:cubicBezTo>
                    <a:pt x="1041781" y="1311956"/>
                    <a:pt x="1140828" y="1311956"/>
                    <a:pt x="1237721" y="1299076"/>
                  </a:cubicBezTo>
                  <a:cubicBezTo>
                    <a:pt x="1373371" y="1281901"/>
                    <a:pt x="1502562" y="1249699"/>
                    <a:pt x="1627446" y="1196030"/>
                  </a:cubicBezTo>
                  <a:cubicBezTo>
                    <a:pt x="1752331" y="1138066"/>
                    <a:pt x="1866449" y="1065076"/>
                    <a:pt x="1952576" y="955589"/>
                  </a:cubicBezTo>
                  <a:cubicBezTo>
                    <a:pt x="2088227" y="785993"/>
                    <a:pt x="2092533" y="582048"/>
                    <a:pt x="1965496" y="406011"/>
                  </a:cubicBezTo>
                  <a:cubicBezTo>
                    <a:pt x="1920279" y="345901"/>
                    <a:pt x="1866449" y="294378"/>
                    <a:pt x="1804007" y="251442"/>
                  </a:cubicBezTo>
                  <a:cubicBezTo>
                    <a:pt x="1614527" y="118341"/>
                    <a:pt x="1401362" y="60378"/>
                    <a:pt x="1175278" y="41057"/>
                  </a:cubicBezTo>
                  <a:cubicBezTo>
                    <a:pt x="1121449" y="35690"/>
                    <a:pt x="1067081" y="34080"/>
                    <a:pt x="1012713" y="35422"/>
                  </a:cubicBezTo>
                  <a:close/>
                  <a:moveTo>
                    <a:pt x="1015883" y="231"/>
                  </a:moveTo>
                  <a:cubicBezTo>
                    <a:pt x="1076964" y="-843"/>
                    <a:pt x="1138315" y="1842"/>
                    <a:pt x="1199665" y="8286"/>
                  </a:cubicBezTo>
                  <a:cubicBezTo>
                    <a:pt x="1423541" y="29765"/>
                    <a:pt x="1634500" y="89907"/>
                    <a:pt x="1821781" y="220930"/>
                  </a:cubicBezTo>
                  <a:cubicBezTo>
                    <a:pt x="1918650" y="289664"/>
                    <a:pt x="2000451" y="371285"/>
                    <a:pt x="2049962" y="480829"/>
                  </a:cubicBezTo>
                  <a:cubicBezTo>
                    <a:pt x="2127457" y="659107"/>
                    <a:pt x="2097320" y="822349"/>
                    <a:pt x="1983230" y="972704"/>
                  </a:cubicBezTo>
                  <a:cubicBezTo>
                    <a:pt x="1899276" y="1084396"/>
                    <a:pt x="1787338" y="1157426"/>
                    <a:pt x="1662485" y="1217568"/>
                  </a:cubicBezTo>
                  <a:cubicBezTo>
                    <a:pt x="1524715" y="1282006"/>
                    <a:pt x="1378335" y="1318520"/>
                    <a:pt x="1227649" y="1335704"/>
                  </a:cubicBezTo>
                  <a:cubicBezTo>
                    <a:pt x="1139391" y="1344295"/>
                    <a:pt x="1048980" y="1348591"/>
                    <a:pt x="958568" y="1342147"/>
                  </a:cubicBezTo>
                  <a:cubicBezTo>
                    <a:pt x="952110" y="1342147"/>
                    <a:pt x="941347" y="1344295"/>
                    <a:pt x="937042" y="1350739"/>
                  </a:cubicBezTo>
                  <a:cubicBezTo>
                    <a:pt x="885378" y="1393698"/>
                    <a:pt x="838020" y="1436656"/>
                    <a:pt x="788509" y="1481763"/>
                  </a:cubicBezTo>
                  <a:cubicBezTo>
                    <a:pt x="773440" y="1492502"/>
                    <a:pt x="760524" y="1505390"/>
                    <a:pt x="741151" y="1522573"/>
                  </a:cubicBezTo>
                  <a:cubicBezTo>
                    <a:pt x="756219" y="1453840"/>
                    <a:pt x="771288" y="1389402"/>
                    <a:pt x="784204" y="1324964"/>
                  </a:cubicBezTo>
                  <a:cubicBezTo>
                    <a:pt x="747609" y="1316372"/>
                    <a:pt x="708861" y="1309929"/>
                    <a:pt x="672266" y="1301337"/>
                  </a:cubicBezTo>
                  <a:cubicBezTo>
                    <a:pt x="515122" y="1262674"/>
                    <a:pt x="368742" y="1200384"/>
                    <a:pt x="239583" y="1101580"/>
                  </a:cubicBezTo>
                  <a:cubicBezTo>
                    <a:pt x="142714" y="1026402"/>
                    <a:pt x="63066" y="934042"/>
                    <a:pt x="24318" y="815906"/>
                  </a:cubicBezTo>
                  <a:cubicBezTo>
                    <a:pt x="-25193" y="665551"/>
                    <a:pt x="2792" y="525936"/>
                    <a:pt x="91050" y="397060"/>
                  </a:cubicBezTo>
                  <a:cubicBezTo>
                    <a:pt x="170698" y="283220"/>
                    <a:pt x="280483" y="203747"/>
                    <a:pt x="403185" y="141457"/>
                  </a:cubicBezTo>
                  <a:cubicBezTo>
                    <a:pt x="538802" y="74871"/>
                    <a:pt x="683029" y="34061"/>
                    <a:pt x="833715" y="14729"/>
                  </a:cubicBezTo>
                  <a:cubicBezTo>
                    <a:pt x="893989" y="6138"/>
                    <a:pt x="954801" y="1305"/>
                    <a:pt x="1015883" y="231"/>
                  </a:cubicBezTo>
                  <a:close/>
                </a:path>
              </a:pathLst>
            </a:custGeom>
            <a:solidFill>
              <a:srgbClr val="456975"/>
            </a:solidFill>
            <a:ln w="9525">
              <a:noFill/>
              <a:round/>
              <a:headEnd/>
              <a:tailEnd/>
            </a:ln>
          </p:spPr>
          <p:txBody>
            <a:bodyPr vert="horz" wrap="square" lIns="182880" tIns="91440" rIns="182880" bIns="91440" numCol="1" anchor="t" anchorCtr="0" compatLnSpc="1">
              <a:prstTxWarp prst="textNoShape">
                <a:avLst/>
              </a:prstTxWarp>
              <a:noAutofit/>
            </a:bodyPr>
            <a:lstStyle/>
            <a:p>
              <a:endParaRPr lang="zh-CN" altLang="en-US" sz="4800"/>
            </a:p>
          </p:txBody>
        </p:sp>
        <p:sp>
          <p:nvSpPr>
            <p:cNvPr id="50" name="PA_自由: 形状 148">
              <a:extLst>
                <a:ext uri="{FF2B5EF4-FFF2-40B4-BE49-F238E27FC236}">
                  <a16:creationId xmlns:a16="http://schemas.microsoft.com/office/drawing/2014/main" id="{9655881B-5B92-4671-A45D-D86DC8EED00B}"/>
                </a:ext>
              </a:extLst>
            </p:cNvPr>
            <p:cNvSpPr>
              <a:spLocks/>
            </p:cNvSpPr>
            <p:nvPr>
              <p:custDataLst>
                <p:tags r:id="rId2"/>
              </p:custDataLst>
            </p:nvPr>
          </p:nvSpPr>
          <p:spPr bwMode="auto">
            <a:xfrm>
              <a:off x="6644048" y="4207004"/>
              <a:ext cx="3559259" cy="2728896"/>
            </a:xfrm>
            <a:custGeom>
              <a:avLst/>
              <a:gdLst>
                <a:gd name="connsiteX0" fmla="*/ 1636711 w 3185334"/>
                <a:gd name="connsiteY0" fmla="*/ 51526 h 2442207"/>
                <a:gd name="connsiteX1" fmla="*/ 1366163 w 3185334"/>
                <a:gd name="connsiteY1" fmla="*/ 60866 h 2442207"/>
                <a:gd name="connsiteX2" fmla="*/ 445081 w 3185334"/>
                <a:gd name="connsiteY2" fmla="*/ 375996 h 2442207"/>
                <a:gd name="connsiteX3" fmla="*/ 116356 w 3185334"/>
                <a:gd name="connsiteY3" fmla="*/ 749603 h 2442207"/>
                <a:gd name="connsiteX4" fmla="*/ 197724 w 3185334"/>
                <a:gd name="connsiteY4" fmla="*/ 1435092 h 2442207"/>
                <a:gd name="connsiteX5" fmla="*/ 653383 w 3185334"/>
                <a:gd name="connsiteY5" fmla="*/ 1792455 h 2442207"/>
                <a:gd name="connsiteX6" fmla="*/ 1209937 w 3185334"/>
                <a:gd name="connsiteY6" fmla="*/ 1967888 h 2442207"/>
                <a:gd name="connsiteX7" fmla="*/ 1239230 w 3185334"/>
                <a:gd name="connsiteY7" fmla="*/ 1980883 h 2442207"/>
                <a:gd name="connsiteX8" fmla="*/ 1467059 w 3185334"/>
                <a:gd name="connsiteY8" fmla="*/ 2214794 h 2442207"/>
                <a:gd name="connsiteX9" fmla="*/ 1512625 w 3185334"/>
                <a:gd name="connsiteY9" fmla="*/ 2286267 h 2442207"/>
                <a:gd name="connsiteX10" fmla="*/ 1525644 w 3185334"/>
                <a:gd name="connsiteY10" fmla="*/ 2305759 h 2442207"/>
                <a:gd name="connsiteX11" fmla="*/ 1565107 w 3185334"/>
                <a:gd name="connsiteY11" fmla="*/ 2337029 h 2442207"/>
                <a:gd name="connsiteX12" fmla="*/ 1582205 w 3185334"/>
                <a:gd name="connsiteY12" fmla="*/ 2337961 h 2442207"/>
                <a:gd name="connsiteX13" fmla="*/ 1571319 w 3185334"/>
                <a:gd name="connsiteY13" fmla="*/ 2323212 h 2442207"/>
                <a:gd name="connsiteX14" fmla="*/ 1522716 w 3185334"/>
                <a:gd name="connsiteY14" fmla="*/ 2250848 h 2442207"/>
                <a:gd name="connsiteX15" fmla="*/ 1382731 w 3185334"/>
                <a:gd name="connsiteY15" fmla="*/ 1990873 h 2442207"/>
                <a:gd name="connsiteX16" fmla="*/ 1933343 w 3185334"/>
                <a:gd name="connsiteY16" fmla="*/ 1975657 h 2442207"/>
                <a:gd name="connsiteX17" fmla="*/ 1932482 w 3185334"/>
                <a:gd name="connsiteY17" fmla="*/ 1974386 h 2442207"/>
                <a:gd name="connsiteX18" fmla="*/ 2000831 w 3185334"/>
                <a:gd name="connsiteY18" fmla="*/ 1961391 h 2442207"/>
                <a:gd name="connsiteX19" fmla="*/ 2039887 w 3185334"/>
                <a:gd name="connsiteY19" fmla="*/ 1980883 h 2442207"/>
                <a:gd name="connsiteX20" fmla="*/ 2202623 w 3185334"/>
                <a:gd name="connsiteY20" fmla="*/ 1915908 h 2442207"/>
                <a:gd name="connsiteX21" fmla="*/ 2866583 w 3185334"/>
                <a:gd name="connsiteY21" fmla="*/ 1571540 h 2442207"/>
                <a:gd name="connsiteX22" fmla="*/ 3110686 w 3185334"/>
                <a:gd name="connsiteY22" fmla="*/ 1184937 h 2442207"/>
                <a:gd name="connsiteX23" fmla="*/ 2983752 w 3185334"/>
                <a:gd name="connsiteY23" fmla="*/ 606658 h 2442207"/>
                <a:gd name="connsiteX24" fmla="*/ 2505310 w 3185334"/>
                <a:gd name="connsiteY24" fmla="*/ 242797 h 2442207"/>
                <a:gd name="connsiteX25" fmla="*/ 1909699 w 3185334"/>
                <a:gd name="connsiteY25" fmla="*/ 73861 h 2442207"/>
                <a:gd name="connsiteX26" fmla="*/ 1636711 w 3185334"/>
                <a:gd name="connsiteY26" fmla="*/ 51526 h 2442207"/>
                <a:gd name="connsiteX27" fmla="*/ 1714417 w 3185334"/>
                <a:gd name="connsiteY27" fmla="*/ 2389 h 2442207"/>
                <a:gd name="connsiteX28" fmla="*/ 2742904 w 3185334"/>
                <a:gd name="connsiteY28" fmla="*/ 314270 h 2442207"/>
                <a:gd name="connsiteX29" fmla="*/ 3042337 w 3185334"/>
                <a:gd name="connsiteY29" fmla="*/ 600160 h 2442207"/>
                <a:gd name="connsiteX30" fmla="*/ 3022809 w 3185334"/>
                <a:gd name="connsiteY30" fmla="*/ 1477325 h 2442207"/>
                <a:gd name="connsiteX31" fmla="*/ 2563895 w 3185334"/>
                <a:gd name="connsiteY31" fmla="*/ 1837938 h 2442207"/>
                <a:gd name="connsiteX32" fmla="*/ 2004086 w 3185334"/>
                <a:gd name="connsiteY32" fmla="*/ 2013371 h 2442207"/>
                <a:gd name="connsiteX33" fmla="*/ 1989284 w 3185334"/>
                <a:gd name="connsiteY33" fmla="*/ 2016147 h 2442207"/>
                <a:gd name="connsiteX34" fmla="*/ 1989513 w 3185334"/>
                <a:gd name="connsiteY34" fmla="*/ 2016769 h 2442207"/>
                <a:gd name="connsiteX35" fmla="*/ 1601415 w 3185334"/>
                <a:gd name="connsiteY35" fmla="*/ 2041746 h 2442207"/>
                <a:gd name="connsiteX36" fmla="*/ 1473870 w 3185334"/>
                <a:gd name="connsiteY36" fmla="*/ 2049353 h 2442207"/>
                <a:gd name="connsiteX37" fmla="*/ 1582809 w 3185334"/>
                <a:gd name="connsiteY37" fmla="*/ 2273432 h 2442207"/>
                <a:gd name="connsiteX38" fmla="*/ 1613904 w 3185334"/>
                <a:gd name="connsiteY38" fmla="*/ 2332361 h 2442207"/>
                <a:gd name="connsiteX39" fmla="*/ 1616776 w 3185334"/>
                <a:gd name="connsiteY39" fmla="*/ 2331749 h 2442207"/>
                <a:gd name="connsiteX40" fmla="*/ 1659087 w 3185334"/>
                <a:gd name="connsiteY40" fmla="*/ 2412968 h 2442207"/>
                <a:gd name="connsiteX41" fmla="*/ 1616776 w 3185334"/>
                <a:gd name="connsiteY41" fmla="*/ 2442207 h 2442207"/>
                <a:gd name="connsiteX42" fmla="*/ 1597247 w 3185334"/>
                <a:gd name="connsiteY42" fmla="*/ 2422715 h 2442207"/>
                <a:gd name="connsiteX43" fmla="*/ 1388946 w 3185334"/>
                <a:gd name="connsiteY43" fmla="*/ 2208296 h 2442207"/>
                <a:gd name="connsiteX44" fmla="*/ 1219701 w 3185334"/>
                <a:gd name="connsiteY44" fmla="*/ 2036112 h 2442207"/>
                <a:gd name="connsiteX45" fmla="*/ 1180645 w 3185334"/>
                <a:gd name="connsiteY45" fmla="*/ 2016620 h 2442207"/>
                <a:gd name="connsiteX46" fmla="*/ 529704 w 3185334"/>
                <a:gd name="connsiteY46" fmla="*/ 1785958 h 2442207"/>
                <a:gd name="connsiteX47" fmla="*/ 158667 w 3185334"/>
                <a:gd name="connsiteY47" fmla="*/ 1470828 h 2442207"/>
                <a:gd name="connsiteX48" fmla="*/ 158667 w 3185334"/>
                <a:gd name="connsiteY48" fmla="*/ 574170 h 2442207"/>
                <a:gd name="connsiteX49" fmla="*/ 591543 w 3185334"/>
                <a:gd name="connsiteY49" fmla="*/ 226553 h 2442207"/>
                <a:gd name="connsiteX50" fmla="*/ 1245739 w 3185334"/>
                <a:gd name="connsiteY50" fmla="*/ 25130 h 2442207"/>
                <a:gd name="connsiteX51" fmla="*/ 1714417 w 3185334"/>
                <a:gd name="connsiteY51" fmla="*/ 2389 h 2442207"/>
                <a:gd name="connsiteX0" fmla="*/ 1636711 w 3185334"/>
                <a:gd name="connsiteY0" fmla="*/ 51526 h 2442207"/>
                <a:gd name="connsiteX1" fmla="*/ 1366163 w 3185334"/>
                <a:gd name="connsiteY1" fmla="*/ 60866 h 2442207"/>
                <a:gd name="connsiteX2" fmla="*/ 445081 w 3185334"/>
                <a:gd name="connsiteY2" fmla="*/ 375996 h 2442207"/>
                <a:gd name="connsiteX3" fmla="*/ 116356 w 3185334"/>
                <a:gd name="connsiteY3" fmla="*/ 749603 h 2442207"/>
                <a:gd name="connsiteX4" fmla="*/ 197724 w 3185334"/>
                <a:gd name="connsiteY4" fmla="*/ 1435092 h 2442207"/>
                <a:gd name="connsiteX5" fmla="*/ 653383 w 3185334"/>
                <a:gd name="connsiteY5" fmla="*/ 1792455 h 2442207"/>
                <a:gd name="connsiteX6" fmla="*/ 1209937 w 3185334"/>
                <a:gd name="connsiteY6" fmla="*/ 1967888 h 2442207"/>
                <a:gd name="connsiteX7" fmla="*/ 1239230 w 3185334"/>
                <a:gd name="connsiteY7" fmla="*/ 1980883 h 2442207"/>
                <a:gd name="connsiteX8" fmla="*/ 1467059 w 3185334"/>
                <a:gd name="connsiteY8" fmla="*/ 2214794 h 2442207"/>
                <a:gd name="connsiteX9" fmla="*/ 1512625 w 3185334"/>
                <a:gd name="connsiteY9" fmla="*/ 2286267 h 2442207"/>
                <a:gd name="connsiteX10" fmla="*/ 1525644 w 3185334"/>
                <a:gd name="connsiteY10" fmla="*/ 2305759 h 2442207"/>
                <a:gd name="connsiteX11" fmla="*/ 1565107 w 3185334"/>
                <a:gd name="connsiteY11" fmla="*/ 2337029 h 2442207"/>
                <a:gd name="connsiteX12" fmla="*/ 1582205 w 3185334"/>
                <a:gd name="connsiteY12" fmla="*/ 2337961 h 2442207"/>
                <a:gd name="connsiteX13" fmla="*/ 1571319 w 3185334"/>
                <a:gd name="connsiteY13" fmla="*/ 2323212 h 2442207"/>
                <a:gd name="connsiteX14" fmla="*/ 1522716 w 3185334"/>
                <a:gd name="connsiteY14" fmla="*/ 2250848 h 2442207"/>
                <a:gd name="connsiteX15" fmla="*/ 1382731 w 3185334"/>
                <a:gd name="connsiteY15" fmla="*/ 1990873 h 2442207"/>
                <a:gd name="connsiteX16" fmla="*/ 1933343 w 3185334"/>
                <a:gd name="connsiteY16" fmla="*/ 1975657 h 2442207"/>
                <a:gd name="connsiteX17" fmla="*/ 1932482 w 3185334"/>
                <a:gd name="connsiteY17" fmla="*/ 1974386 h 2442207"/>
                <a:gd name="connsiteX18" fmla="*/ 2000831 w 3185334"/>
                <a:gd name="connsiteY18" fmla="*/ 1961391 h 2442207"/>
                <a:gd name="connsiteX19" fmla="*/ 2202623 w 3185334"/>
                <a:gd name="connsiteY19" fmla="*/ 1915908 h 2442207"/>
                <a:gd name="connsiteX20" fmla="*/ 2866583 w 3185334"/>
                <a:gd name="connsiteY20" fmla="*/ 1571540 h 2442207"/>
                <a:gd name="connsiteX21" fmla="*/ 3110686 w 3185334"/>
                <a:gd name="connsiteY21" fmla="*/ 1184937 h 2442207"/>
                <a:gd name="connsiteX22" fmla="*/ 2983752 w 3185334"/>
                <a:gd name="connsiteY22" fmla="*/ 606658 h 2442207"/>
                <a:gd name="connsiteX23" fmla="*/ 2505310 w 3185334"/>
                <a:gd name="connsiteY23" fmla="*/ 242797 h 2442207"/>
                <a:gd name="connsiteX24" fmla="*/ 1909699 w 3185334"/>
                <a:gd name="connsiteY24" fmla="*/ 73861 h 2442207"/>
                <a:gd name="connsiteX25" fmla="*/ 1636711 w 3185334"/>
                <a:gd name="connsiteY25" fmla="*/ 51526 h 2442207"/>
                <a:gd name="connsiteX26" fmla="*/ 1714417 w 3185334"/>
                <a:gd name="connsiteY26" fmla="*/ 2389 h 2442207"/>
                <a:gd name="connsiteX27" fmla="*/ 2742904 w 3185334"/>
                <a:gd name="connsiteY27" fmla="*/ 314270 h 2442207"/>
                <a:gd name="connsiteX28" fmla="*/ 3042337 w 3185334"/>
                <a:gd name="connsiteY28" fmla="*/ 600160 h 2442207"/>
                <a:gd name="connsiteX29" fmla="*/ 3022809 w 3185334"/>
                <a:gd name="connsiteY29" fmla="*/ 1477325 h 2442207"/>
                <a:gd name="connsiteX30" fmla="*/ 2563895 w 3185334"/>
                <a:gd name="connsiteY30" fmla="*/ 1837938 h 2442207"/>
                <a:gd name="connsiteX31" fmla="*/ 2004086 w 3185334"/>
                <a:gd name="connsiteY31" fmla="*/ 2013371 h 2442207"/>
                <a:gd name="connsiteX32" fmla="*/ 1989284 w 3185334"/>
                <a:gd name="connsiteY32" fmla="*/ 2016147 h 2442207"/>
                <a:gd name="connsiteX33" fmla="*/ 1989513 w 3185334"/>
                <a:gd name="connsiteY33" fmla="*/ 2016769 h 2442207"/>
                <a:gd name="connsiteX34" fmla="*/ 1601415 w 3185334"/>
                <a:gd name="connsiteY34" fmla="*/ 2041746 h 2442207"/>
                <a:gd name="connsiteX35" fmla="*/ 1473870 w 3185334"/>
                <a:gd name="connsiteY35" fmla="*/ 2049353 h 2442207"/>
                <a:gd name="connsiteX36" fmla="*/ 1582809 w 3185334"/>
                <a:gd name="connsiteY36" fmla="*/ 2273432 h 2442207"/>
                <a:gd name="connsiteX37" fmla="*/ 1613904 w 3185334"/>
                <a:gd name="connsiteY37" fmla="*/ 2332361 h 2442207"/>
                <a:gd name="connsiteX38" fmla="*/ 1616776 w 3185334"/>
                <a:gd name="connsiteY38" fmla="*/ 2331749 h 2442207"/>
                <a:gd name="connsiteX39" fmla="*/ 1659087 w 3185334"/>
                <a:gd name="connsiteY39" fmla="*/ 2412968 h 2442207"/>
                <a:gd name="connsiteX40" fmla="*/ 1616776 w 3185334"/>
                <a:gd name="connsiteY40" fmla="*/ 2442207 h 2442207"/>
                <a:gd name="connsiteX41" fmla="*/ 1597247 w 3185334"/>
                <a:gd name="connsiteY41" fmla="*/ 2422715 h 2442207"/>
                <a:gd name="connsiteX42" fmla="*/ 1388946 w 3185334"/>
                <a:gd name="connsiteY42" fmla="*/ 2208296 h 2442207"/>
                <a:gd name="connsiteX43" fmla="*/ 1219701 w 3185334"/>
                <a:gd name="connsiteY43" fmla="*/ 2036112 h 2442207"/>
                <a:gd name="connsiteX44" fmla="*/ 1180645 w 3185334"/>
                <a:gd name="connsiteY44" fmla="*/ 2016620 h 2442207"/>
                <a:gd name="connsiteX45" fmla="*/ 529704 w 3185334"/>
                <a:gd name="connsiteY45" fmla="*/ 1785958 h 2442207"/>
                <a:gd name="connsiteX46" fmla="*/ 158667 w 3185334"/>
                <a:gd name="connsiteY46" fmla="*/ 1470828 h 2442207"/>
                <a:gd name="connsiteX47" fmla="*/ 158667 w 3185334"/>
                <a:gd name="connsiteY47" fmla="*/ 574170 h 2442207"/>
                <a:gd name="connsiteX48" fmla="*/ 591543 w 3185334"/>
                <a:gd name="connsiteY48" fmla="*/ 226553 h 2442207"/>
                <a:gd name="connsiteX49" fmla="*/ 1245739 w 3185334"/>
                <a:gd name="connsiteY49" fmla="*/ 25130 h 2442207"/>
                <a:gd name="connsiteX50" fmla="*/ 1714417 w 3185334"/>
                <a:gd name="connsiteY50" fmla="*/ 2389 h 2442207"/>
                <a:gd name="connsiteX0" fmla="*/ 1636711 w 3185334"/>
                <a:gd name="connsiteY0" fmla="*/ 51526 h 2442207"/>
                <a:gd name="connsiteX1" fmla="*/ 1366163 w 3185334"/>
                <a:gd name="connsiteY1" fmla="*/ 60866 h 2442207"/>
                <a:gd name="connsiteX2" fmla="*/ 445081 w 3185334"/>
                <a:gd name="connsiteY2" fmla="*/ 375996 h 2442207"/>
                <a:gd name="connsiteX3" fmla="*/ 116356 w 3185334"/>
                <a:gd name="connsiteY3" fmla="*/ 749603 h 2442207"/>
                <a:gd name="connsiteX4" fmla="*/ 197724 w 3185334"/>
                <a:gd name="connsiteY4" fmla="*/ 1435092 h 2442207"/>
                <a:gd name="connsiteX5" fmla="*/ 653383 w 3185334"/>
                <a:gd name="connsiteY5" fmla="*/ 1792455 h 2442207"/>
                <a:gd name="connsiteX6" fmla="*/ 1209937 w 3185334"/>
                <a:gd name="connsiteY6" fmla="*/ 1967888 h 2442207"/>
                <a:gd name="connsiteX7" fmla="*/ 1239230 w 3185334"/>
                <a:gd name="connsiteY7" fmla="*/ 1980883 h 2442207"/>
                <a:gd name="connsiteX8" fmla="*/ 1467059 w 3185334"/>
                <a:gd name="connsiteY8" fmla="*/ 2214794 h 2442207"/>
                <a:gd name="connsiteX9" fmla="*/ 1512625 w 3185334"/>
                <a:gd name="connsiteY9" fmla="*/ 2286267 h 2442207"/>
                <a:gd name="connsiteX10" fmla="*/ 1525644 w 3185334"/>
                <a:gd name="connsiteY10" fmla="*/ 2305759 h 2442207"/>
                <a:gd name="connsiteX11" fmla="*/ 1565107 w 3185334"/>
                <a:gd name="connsiteY11" fmla="*/ 2337029 h 2442207"/>
                <a:gd name="connsiteX12" fmla="*/ 1582205 w 3185334"/>
                <a:gd name="connsiteY12" fmla="*/ 2337961 h 2442207"/>
                <a:gd name="connsiteX13" fmla="*/ 1571319 w 3185334"/>
                <a:gd name="connsiteY13" fmla="*/ 2323212 h 2442207"/>
                <a:gd name="connsiteX14" fmla="*/ 1522716 w 3185334"/>
                <a:gd name="connsiteY14" fmla="*/ 2250848 h 2442207"/>
                <a:gd name="connsiteX15" fmla="*/ 1382731 w 3185334"/>
                <a:gd name="connsiteY15" fmla="*/ 1990873 h 2442207"/>
                <a:gd name="connsiteX16" fmla="*/ 1933343 w 3185334"/>
                <a:gd name="connsiteY16" fmla="*/ 1975657 h 2442207"/>
                <a:gd name="connsiteX17" fmla="*/ 1932482 w 3185334"/>
                <a:gd name="connsiteY17" fmla="*/ 1974386 h 2442207"/>
                <a:gd name="connsiteX18" fmla="*/ 2202623 w 3185334"/>
                <a:gd name="connsiteY18" fmla="*/ 1915908 h 2442207"/>
                <a:gd name="connsiteX19" fmla="*/ 2866583 w 3185334"/>
                <a:gd name="connsiteY19" fmla="*/ 1571540 h 2442207"/>
                <a:gd name="connsiteX20" fmla="*/ 3110686 w 3185334"/>
                <a:gd name="connsiteY20" fmla="*/ 1184937 h 2442207"/>
                <a:gd name="connsiteX21" fmla="*/ 2983752 w 3185334"/>
                <a:gd name="connsiteY21" fmla="*/ 606658 h 2442207"/>
                <a:gd name="connsiteX22" fmla="*/ 2505310 w 3185334"/>
                <a:gd name="connsiteY22" fmla="*/ 242797 h 2442207"/>
                <a:gd name="connsiteX23" fmla="*/ 1909699 w 3185334"/>
                <a:gd name="connsiteY23" fmla="*/ 73861 h 2442207"/>
                <a:gd name="connsiteX24" fmla="*/ 1636711 w 3185334"/>
                <a:gd name="connsiteY24" fmla="*/ 51526 h 2442207"/>
                <a:gd name="connsiteX25" fmla="*/ 1714417 w 3185334"/>
                <a:gd name="connsiteY25" fmla="*/ 2389 h 2442207"/>
                <a:gd name="connsiteX26" fmla="*/ 2742904 w 3185334"/>
                <a:gd name="connsiteY26" fmla="*/ 314270 h 2442207"/>
                <a:gd name="connsiteX27" fmla="*/ 3042337 w 3185334"/>
                <a:gd name="connsiteY27" fmla="*/ 600160 h 2442207"/>
                <a:gd name="connsiteX28" fmla="*/ 3022809 w 3185334"/>
                <a:gd name="connsiteY28" fmla="*/ 1477325 h 2442207"/>
                <a:gd name="connsiteX29" fmla="*/ 2563895 w 3185334"/>
                <a:gd name="connsiteY29" fmla="*/ 1837938 h 2442207"/>
                <a:gd name="connsiteX30" fmla="*/ 2004086 w 3185334"/>
                <a:gd name="connsiteY30" fmla="*/ 2013371 h 2442207"/>
                <a:gd name="connsiteX31" fmla="*/ 1989284 w 3185334"/>
                <a:gd name="connsiteY31" fmla="*/ 2016147 h 2442207"/>
                <a:gd name="connsiteX32" fmla="*/ 1989513 w 3185334"/>
                <a:gd name="connsiteY32" fmla="*/ 2016769 h 2442207"/>
                <a:gd name="connsiteX33" fmla="*/ 1601415 w 3185334"/>
                <a:gd name="connsiteY33" fmla="*/ 2041746 h 2442207"/>
                <a:gd name="connsiteX34" fmla="*/ 1473870 w 3185334"/>
                <a:gd name="connsiteY34" fmla="*/ 2049353 h 2442207"/>
                <a:gd name="connsiteX35" fmla="*/ 1582809 w 3185334"/>
                <a:gd name="connsiteY35" fmla="*/ 2273432 h 2442207"/>
                <a:gd name="connsiteX36" fmla="*/ 1613904 w 3185334"/>
                <a:gd name="connsiteY36" fmla="*/ 2332361 h 2442207"/>
                <a:gd name="connsiteX37" fmla="*/ 1616776 w 3185334"/>
                <a:gd name="connsiteY37" fmla="*/ 2331749 h 2442207"/>
                <a:gd name="connsiteX38" fmla="*/ 1659087 w 3185334"/>
                <a:gd name="connsiteY38" fmla="*/ 2412968 h 2442207"/>
                <a:gd name="connsiteX39" fmla="*/ 1616776 w 3185334"/>
                <a:gd name="connsiteY39" fmla="*/ 2442207 h 2442207"/>
                <a:gd name="connsiteX40" fmla="*/ 1597247 w 3185334"/>
                <a:gd name="connsiteY40" fmla="*/ 2422715 h 2442207"/>
                <a:gd name="connsiteX41" fmla="*/ 1388946 w 3185334"/>
                <a:gd name="connsiteY41" fmla="*/ 2208296 h 2442207"/>
                <a:gd name="connsiteX42" fmla="*/ 1219701 w 3185334"/>
                <a:gd name="connsiteY42" fmla="*/ 2036112 h 2442207"/>
                <a:gd name="connsiteX43" fmla="*/ 1180645 w 3185334"/>
                <a:gd name="connsiteY43" fmla="*/ 2016620 h 2442207"/>
                <a:gd name="connsiteX44" fmla="*/ 529704 w 3185334"/>
                <a:gd name="connsiteY44" fmla="*/ 1785958 h 2442207"/>
                <a:gd name="connsiteX45" fmla="*/ 158667 w 3185334"/>
                <a:gd name="connsiteY45" fmla="*/ 1470828 h 2442207"/>
                <a:gd name="connsiteX46" fmla="*/ 158667 w 3185334"/>
                <a:gd name="connsiteY46" fmla="*/ 574170 h 2442207"/>
                <a:gd name="connsiteX47" fmla="*/ 591543 w 3185334"/>
                <a:gd name="connsiteY47" fmla="*/ 226553 h 2442207"/>
                <a:gd name="connsiteX48" fmla="*/ 1245739 w 3185334"/>
                <a:gd name="connsiteY48" fmla="*/ 25130 h 2442207"/>
                <a:gd name="connsiteX49" fmla="*/ 1714417 w 3185334"/>
                <a:gd name="connsiteY49" fmla="*/ 2389 h 244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85334" h="2442207">
                  <a:moveTo>
                    <a:pt x="1636711" y="51526"/>
                  </a:moveTo>
                  <a:cubicBezTo>
                    <a:pt x="1545986" y="49496"/>
                    <a:pt x="1455668" y="52744"/>
                    <a:pt x="1366163" y="60866"/>
                  </a:cubicBezTo>
                  <a:cubicBezTo>
                    <a:pt x="1034183" y="96603"/>
                    <a:pt x="721731" y="184319"/>
                    <a:pt x="445081" y="375996"/>
                  </a:cubicBezTo>
                  <a:cubicBezTo>
                    <a:pt x="305129" y="473459"/>
                    <a:pt x="187960" y="593663"/>
                    <a:pt x="116356" y="749603"/>
                  </a:cubicBezTo>
                  <a:cubicBezTo>
                    <a:pt x="2441" y="993260"/>
                    <a:pt x="41498" y="1223922"/>
                    <a:pt x="197724" y="1435092"/>
                  </a:cubicBezTo>
                  <a:cubicBezTo>
                    <a:pt x="314893" y="1597530"/>
                    <a:pt x="474374" y="1707988"/>
                    <a:pt x="653383" y="1792455"/>
                  </a:cubicBezTo>
                  <a:cubicBezTo>
                    <a:pt x="829137" y="1880172"/>
                    <a:pt x="1014655" y="1932152"/>
                    <a:pt x="1209937" y="1967888"/>
                  </a:cubicBezTo>
                  <a:cubicBezTo>
                    <a:pt x="1219701" y="1967888"/>
                    <a:pt x="1232720" y="1974386"/>
                    <a:pt x="1239230" y="1980883"/>
                  </a:cubicBezTo>
                  <a:cubicBezTo>
                    <a:pt x="1317343" y="2058854"/>
                    <a:pt x="1392201" y="2133575"/>
                    <a:pt x="1467059" y="2214794"/>
                  </a:cubicBezTo>
                  <a:cubicBezTo>
                    <a:pt x="1486587" y="2234287"/>
                    <a:pt x="1496351" y="2263525"/>
                    <a:pt x="1512625" y="2286267"/>
                  </a:cubicBezTo>
                  <a:cubicBezTo>
                    <a:pt x="1515880" y="2292764"/>
                    <a:pt x="1522389" y="2299262"/>
                    <a:pt x="1525644" y="2305759"/>
                  </a:cubicBezTo>
                  <a:cubicBezTo>
                    <a:pt x="1541918" y="2323627"/>
                    <a:pt x="1552495" y="2333374"/>
                    <a:pt x="1565107" y="2337029"/>
                  </a:cubicBezTo>
                  <a:lnTo>
                    <a:pt x="1582205" y="2337961"/>
                  </a:lnTo>
                  <a:lnTo>
                    <a:pt x="1571319" y="2323212"/>
                  </a:lnTo>
                  <a:cubicBezTo>
                    <a:pt x="1554197" y="2299082"/>
                    <a:pt x="1530043" y="2263019"/>
                    <a:pt x="1522716" y="2250848"/>
                  </a:cubicBezTo>
                  <a:cubicBezTo>
                    <a:pt x="1473870" y="2166345"/>
                    <a:pt x="1428301" y="2078609"/>
                    <a:pt x="1382731" y="1990873"/>
                  </a:cubicBezTo>
                  <a:lnTo>
                    <a:pt x="1933343" y="1975657"/>
                  </a:lnTo>
                  <a:lnTo>
                    <a:pt x="1932482" y="1974386"/>
                  </a:lnTo>
                  <a:cubicBezTo>
                    <a:pt x="1977362" y="1964428"/>
                    <a:pt x="2046940" y="1983049"/>
                    <a:pt x="2202623" y="1915908"/>
                  </a:cubicBezTo>
                  <a:cubicBezTo>
                    <a:pt x="2358306" y="1848767"/>
                    <a:pt x="2674555" y="1743724"/>
                    <a:pt x="2866583" y="1571540"/>
                  </a:cubicBezTo>
                  <a:cubicBezTo>
                    <a:pt x="2980497" y="1464330"/>
                    <a:pt x="3071629" y="1337629"/>
                    <a:pt x="3110686" y="1184937"/>
                  </a:cubicBezTo>
                  <a:cubicBezTo>
                    <a:pt x="3166016" y="970519"/>
                    <a:pt x="3113941" y="778842"/>
                    <a:pt x="2983752" y="606658"/>
                  </a:cubicBezTo>
                  <a:cubicBezTo>
                    <a:pt x="2856819" y="440971"/>
                    <a:pt x="2690829" y="327265"/>
                    <a:pt x="2505310" y="242797"/>
                  </a:cubicBezTo>
                  <a:cubicBezTo>
                    <a:pt x="2316537" y="151832"/>
                    <a:pt x="2114746" y="99851"/>
                    <a:pt x="1909699" y="73861"/>
                  </a:cubicBezTo>
                  <a:cubicBezTo>
                    <a:pt x="1818567" y="60866"/>
                    <a:pt x="1727436" y="53557"/>
                    <a:pt x="1636711" y="51526"/>
                  </a:cubicBezTo>
                  <a:close/>
                  <a:moveTo>
                    <a:pt x="1714417" y="2389"/>
                  </a:moveTo>
                  <a:cubicBezTo>
                    <a:pt x="2082199" y="21881"/>
                    <a:pt x="2430452" y="109598"/>
                    <a:pt x="2742904" y="314270"/>
                  </a:cubicBezTo>
                  <a:cubicBezTo>
                    <a:pt x="2860073" y="392240"/>
                    <a:pt x="2964224" y="486454"/>
                    <a:pt x="3042337" y="600160"/>
                  </a:cubicBezTo>
                  <a:cubicBezTo>
                    <a:pt x="3240874" y="879554"/>
                    <a:pt x="3231110" y="1207678"/>
                    <a:pt x="3022809" y="1477325"/>
                  </a:cubicBezTo>
                  <a:cubicBezTo>
                    <a:pt x="2899130" y="1636515"/>
                    <a:pt x="2739649" y="1750221"/>
                    <a:pt x="2563895" y="1837938"/>
                  </a:cubicBezTo>
                  <a:cubicBezTo>
                    <a:pt x="2384886" y="1925654"/>
                    <a:pt x="2199368" y="1980883"/>
                    <a:pt x="2004086" y="2013371"/>
                  </a:cubicBezTo>
                  <a:lnTo>
                    <a:pt x="1989284" y="2016147"/>
                  </a:lnTo>
                  <a:lnTo>
                    <a:pt x="1989513" y="2016769"/>
                  </a:lnTo>
                  <a:cubicBezTo>
                    <a:pt x="1929563" y="2029162"/>
                    <a:pt x="1687336" y="2036326"/>
                    <a:pt x="1601415" y="2041746"/>
                  </a:cubicBezTo>
                  <a:cubicBezTo>
                    <a:pt x="1515495" y="2047166"/>
                    <a:pt x="1515131" y="2049353"/>
                    <a:pt x="1473870" y="2049353"/>
                  </a:cubicBezTo>
                  <a:cubicBezTo>
                    <a:pt x="1505635" y="2112707"/>
                    <a:pt x="1545591" y="2199648"/>
                    <a:pt x="1582809" y="2273432"/>
                  </a:cubicBezTo>
                  <a:lnTo>
                    <a:pt x="1613904" y="2332361"/>
                  </a:lnTo>
                  <a:lnTo>
                    <a:pt x="1616776" y="2331749"/>
                  </a:lnTo>
                  <a:cubicBezTo>
                    <a:pt x="1629794" y="2357739"/>
                    <a:pt x="1646068" y="2383729"/>
                    <a:pt x="1659087" y="2412968"/>
                  </a:cubicBezTo>
                  <a:cubicBezTo>
                    <a:pt x="1646068" y="2422715"/>
                    <a:pt x="1633049" y="2432461"/>
                    <a:pt x="1616776" y="2442207"/>
                  </a:cubicBezTo>
                  <a:lnTo>
                    <a:pt x="1597247" y="2422715"/>
                  </a:lnTo>
                  <a:cubicBezTo>
                    <a:pt x="1532153" y="2347993"/>
                    <a:pt x="1463804" y="2276520"/>
                    <a:pt x="1388946" y="2208296"/>
                  </a:cubicBezTo>
                  <a:cubicBezTo>
                    <a:pt x="1330361" y="2153068"/>
                    <a:pt x="1275031" y="2091341"/>
                    <a:pt x="1219701" y="2036112"/>
                  </a:cubicBezTo>
                  <a:cubicBezTo>
                    <a:pt x="1209937" y="2026366"/>
                    <a:pt x="1193664" y="2016620"/>
                    <a:pt x="1180645" y="2016620"/>
                  </a:cubicBezTo>
                  <a:cubicBezTo>
                    <a:pt x="952816" y="1974386"/>
                    <a:pt x="731495" y="1902913"/>
                    <a:pt x="529704" y="1785958"/>
                  </a:cubicBezTo>
                  <a:cubicBezTo>
                    <a:pt x="386497" y="1704739"/>
                    <a:pt x="256308" y="1604027"/>
                    <a:pt x="158667" y="1470828"/>
                  </a:cubicBezTo>
                  <a:cubicBezTo>
                    <a:pt x="-52889" y="1188186"/>
                    <a:pt x="-52889" y="856812"/>
                    <a:pt x="158667" y="574170"/>
                  </a:cubicBezTo>
                  <a:cubicBezTo>
                    <a:pt x="272582" y="424727"/>
                    <a:pt x="422298" y="314270"/>
                    <a:pt x="591543" y="226553"/>
                  </a:cubicBezTo>
                  <a:cubicBezTo>
                    <a:pt x="796590" y="119344"/>
                    <a:pt x="1017910" y="57618"/>
                    <a:pt x="1245739" y="25130"/>
                  </a:cubicBezTo>
                  <a:cubicBezTo>
                    <a:pt x="1401965" y="2389"/>
                    <a:pt x="1558191" y="-4109"/>
                    <a:pt x="1714417" y="2389"/>
                  </a:cubicBezTo>
                  <a:close/>
                </a:path>
              </a:pathLst>
            </a:custGeom>
            <a:solidFill>
              <a:srgbClr val="456975"/>
            </a:solidFill>
            <a:ln w="9525">
              <a:noFill/>
              <a:round/>
              <a:headEnd/>
              <a:tailEnd/>
            </a:ln>
          </p:spPr>
          <p:txBody>
            <a:bodyPr vert="horz" wrap="square" lIns="182880" tIns="91440" rIns="182880" bIns="91440" numCol="1" anchor="t" anchorCtr="0" compatLnSpc="1">
              <a:prstTxWarp prst="textNoShape">
                <a:avLst/>
              </a:prstTxWarp>
              <a:noAutofit/>
            </a:bodyPr>
            <a:lstStyle/>
            <a:p>
              <a:endParaRPr lang="zh-CN" altLang="en-US" sz="4800"/>
            </a:p>
          </p:txBody>
        </p:sp>
        <p:grpSp>
          <p:nvGrpSpPr>
            <p:cNvPr id="51" name="PA_组合 149">
              <a:extLst>
                <a:ext uri="{FF2B5EF4-FFF2-40B4-BE49-F238E27FC236}">
                  <a16:creationId xmlns:a16="http://schemas.microsoft.com/office/drawing/2014/main" id="{CF9CFF11-603D-4472-A1FA-644E19B754E2}"/>
                </a:ext>
              </a:extLst>
            </p:cNvPr>
            <p:cNvGrpSpPr/>
            <p:nvPr>
              <p:custDataLst>
                <p:tags r:id="rId3"/>
              </p:custDataLst>
            </p:nvPr>
          </p:nvGrpSpPr>
          <p:grpSpPr>
            <a:xfrm>
              <a:off x="2255366" y="6922488"/>
              <a:ext cx="3672368" cy="3637496"/>
              <a:chOff x="2118851" y="3025725"/>
              <a:chExt cx="3286560" cy="3255352"/>
            </a:xfrm>
            <a:solidFill>
              <a:srgbClr val="456975"/>
            </a:solidFill>
          </p:grpSpPr>
          <p:sp>
            <p:nvSpPr>
              <p:cNvPr id="52" name="chenying0907 6">
                <a:extLst>
                  <a:ext uri="{FF2B5EF4-FFF2-40B4-BE49-F238E27FC236}">
                    <a16:creationId xmlns:a16="http://schemas.microsoft.com/office/drawing/2014/main" id="{ECF6FAE3-C22E-4E28-A0C5-1B1B5BC8CE0D}"/>
                  </a:ext>
                </a:extLst>
              </p:cNvPr>
              <p:cNvSpPr>
                <a:spLocks/>
              </p:cNvSpPr>
              <p:nvPr/>
            </p:nvSpPr>
            <p:spPr bwMode="auto">
              <a:xfrm>
                <a:off x="2956695" y="4408529"/>
                <a:ext cx="984288" cy="1872548"/>
              </a:xfrm>
              <a:custGeom>
                <a:avLst/>
                <a:gdLst>
                  <a:gd name="T0" fmla="*/ 40 w 302"/>
                  <a:gd name="T1" fmla="*/ 575 h 577"/>
                  <a:gd name="T2" fmla="*/ 38 w 302"/>
                  <a:gd name="T3" fmla="*/ 529 h 577"/>
                  <a:gd name="T4" fmla="*/ 65 w 302"/>
                  <a:gd name="T5" fmla="*/ 316 h 577"/>
                  <a:gd name="T6" fmla="*/ 166 w 302"/>
                  <a:gd name="T7" fmla="*/ 103 h 577"/>
                  <a:gd name="T8" fmla="*/ 291 w 302"/>
                  <a:gd name="T9" fmla="*/ 12 h 577"/>
                  <a:gd name="T10" fmla="*/ 298 w 302"/>
                  <a:gd name="T11" fmla="*/ 9 h 577"/>
                  <a:gd name="T12" fmla="*/ 301 w 302"/>
                  <a:gd name="T13" fmla="*/ 3 h 577"/>
                  <a:gd name="T14" fmla="*/ 296 w 302"/>
                  <a:gd name="T15" fmla="*/ 0 h 577"/>
                  <a:gd name="T16" fmla="*/ 280 w 302"/>
                  <a:gd name="T17" fmla="*/ 3 h 577"/>
                  <a:gd name="T18" fmla="*/ 168 w 302"/>
                  <a:gd name="T19" fmla="*/ 71 h 577"/>
                  <a:gd name="T20" fmla="*/ 62 w 302"/>
                  <a:gd name="T21" fmla="*/ 237 h 577"/>
                  <a:gd name="T22" fmla="*/ 8 w 302"/>
                  <a:gd name="T23" fmla="*/ 577 h 577"/>
                  <a:gd name="T24" fmla="*/ 40 w 302"/>
                  <a:gd name="T25" fmla="*/ 57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577">
                    <a:moveTo>
                      <a:pt x="40" y="575"/>
                    </a:moveTo>
                    <a:cubicBezTo>
                      <a:pt x="39" y="559"/>
                      <a:pt x="38" y="544"/>
                      <a:pt x="38" y="529"/>
                    </a:cubicBezTo>
                    <a:cubicBezTo>
                      <a:pt x="37" y="457"/>
                      <a:pt x="46" y="386"/>
                      <a:pt x="65" y="316"/>
                    </a:cubicBezTo>
                    <a:cubicBezTo>
                      <a:pt x="86" y="239"/>
                      <a:pt x="116" y="166"/>
                      <a:pt x="166" y="103"/>
                    </a:cubicBezTo>
                    <a:cubicBezTo>
                      <a:pt x="200" y="61"/>
                      <a:pt x="240" y="29"/>
                      <a:pt x="291" y="12"/>
                    </a:cubicBezTo>
                    <a:cubicBezTo>
                      <a:pt x="294" y="11"/>
                      <a:pt x="296" y="10"/>
                      <a:pt x="298" y="9"/>
                    </a:cubicBezTo>
                    <a:cubicBezTo>
                      <a:pt x="300" y="8"/>
                      <a:pt x="302" y="5"/>
                      <a:pt x="301" y="3"/>
                    </a:cubicBezTo>
                    <a:cubicBezTo>
                      <a:pt x="301" y="2"/>
                      <a:pt x="298" y="0"/>
                      <a:pt x="296" y="0"/>
                    </a:cubicBezTo>
                    <a:cubicBezTo>
                      <a:pt x="291" y="1"/>
                      <a:pt x="285" y="1"/>
                      <a:pt x="280" y="3"/>
                    </a:cubicBezTo>
                    <a:cubicBezTo>
                      <a:pt x="238" y="17"/>
                      <a:pt x="201" y="40"/>
                      <a:pt x="168" y="71"/>
                    </a:cubicBezTo>
                    <a:cubicBezTo>
                      <a:pt x="119" y="118"/>
                      <a:pt x="86" y="174"/>
                      <a:pt x="62" y="237"/>
                    </a:cubicBezTo>
                    <a:cubicBezTo>
                      <a:pt x="19" y="346"/>
                      <a:pt x="0" y="459"/>
                      <a:pt x="8" y="577"/>
                    </a:cubicBezTo>
                    <a:cubicBezTo>
                      <a:pt x="19" y="576"/>
                      <a:pt x="29" y="575"/>
                      <a:pt x="40" y="575"/>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53" name="chenying0907 10">
                <a:extLst>
                  <a:ext uri="{FF2B5EF4-FFF2-40B4-BE49-F238E27FC236}">
                    <a16:creationId xmlns:a16="http://schemas.microsoft.com/office/drawing/2014/main" id="{23DB3774-121D-4D04-AD60-61616A8DA0BF}"/>
                  </a:ext>
                </a:extLst>
              </p:cNvPr>
              <p:cNvSpPr>
                <a:spLocks/>
              </p:cNvSpPr>
              <p:nvPr/>
            </p:nvSpPr>
            <p:spPr bwMode="auto">
              <a:xfrm>
                <a:off x="3183529" y="3086242"/>
                <a:ext cx="1662572" cy="1317371"/>
              </a:xfrm>
              <a:custGeom>
                <a:avLst/>
                <a:gdLst>
                  <a:gd name="T0" fmla="*/ 484 w 517"/>
                  <a:gd name="T1" fmla="*/ 224 h 414"/>
                  <a:gd name="T2" fmla="*/ 494 w 517"/>
                  <a:gd name="T3" fmla="*/ 223 h 414"/>
                  <a:gd name="T4" fmla="*/ 492 w 517"/>
                  <a:gd name="T5" fmla="*/ 214 h 414"/>
                  <a:gd name="T6" fmla="*/ 479 w 517"/>
                  <a:gd name="T7" fmla="*/ 187 h 414"/>
                  <a:gd name="T8" fmla="*/ 515 w 517"/>
                  <a:gd name="T9" fmla="*/ 209 h 414"/>
                  <a:gd name="T10" fmla="*/ 503 w 517"/>
                  <a:gd name="T11" fmla="*/ 281 h 414"/>
                  <a:gd name="T12" fmla="*/ 418 w 517"/>
                  <a:gd name="T13" fmla="*/ 370 h 414"/>
                  <a:gd name="T14" fmla="*/ 232 w 517"/>
                  <a:gd name="T15" fmla="*/ 408 h 414"/>
                  <a:gd name="T16" fmla="*/ 69 w 517"/>
                  <a:gd name="T17" fmla="*/ 343 h 414"/>
                  <a:gd name="T18" fmla="*/ 65 w 517"/>
                  <a:gd name="T19" fmla="*/ 341 h 414"/>
                  <a:gd name="T20" fmla="*/ 41 w 517"/>
                  <a:gd name="T21" fmla="*/ 324 h 414"/>
                  <a:gd name="T22" fmla="*/ 4 w 517"/>
                  <a:gd name="T23" fmla="*/ 207 h 414"/>
                  <a:gd name="T24" fmla="*/ 27 w 517"/>
                  <a:gd name="T25" fmla="*/ 137 h 414"/>
                  <a:gd name="T26" fmla="*/ 237 w 517"/>
                  <a:gd name="T27" fmla="*/ 7 h 414"/>
                  <a:gd name="T28" fmla="*/ 378 w 517"/>
                  <a:gd name="T29" fmla="*/ 26 h 414"/>
                  <a:gd name="T30" fmla="*/ 498 w 517"/>
                  <a:gd name="T31" fmla="*/ 150 h 414"/>
                  <a:gd name="T32" fmla="*/ 499 w 517"/>
                  <a:gd name="T33" fmla="*/ 156 h 414"/>
                  <a:gd name="T34" fmla="*/ 503 w 517"/>
                  <a:gd name="T35" fmla="*/ 171 h 414"/>
                  <a:gd name="T36" fmla="*/ 512 w 517"/>
                  <a:gd name="T37" fmla="*/ 191 h 414"/>
                  <a:gd name="T38" fmla="*/ 510 w 517"/>
                  <a:gd name="T39" fmla="*/ 200 h 414"/>
                  <a:gd name="T40" fmla="*/ 500 w 517"/>
                  <a:gd name="T41" fmla="*/ 197 h 414"/>
                  <a:gd name="T42" fmla="*/ 485 w 517"/>
                  <a:gd name="T43" fmla="*/ 179 h 414"/>
                  <a:gd name="T44" fmla="*/ 475 w 517"/>
                  <a:gd name="T45" fmla="*/ 175 h 414"/>
                  <a:gd name="T46" fmla="*/ 433 w 517"/>
                  <a:gd name="T47" fmla="*/ 108 h 414"/>
                  <a:gd name="T48" fmla="*/ 314 w 517"/>
                  <a:gd name="T49" fmla="*/ 28 h 414"/>
                  <a:gd name="T50" fmla="*/ 139 w 517"/>
                  <a:gd name="T51" fmla="*/ 58 h 414"/>
                  <a:gd name="T52" fmla="*/ 53 w 517"/>
                  <a:gd name="T53" fmla="*/ 144 h 414"/>
                  <a:gd name="T54" fmla="*/ 54 w 517"/>
                  <a:gd name="T55" fmla="*/ 287 h 414"/>
                  <a:gd name="T56" fmla="*/ 89 w 517"/>
                  <a:gd name="T57" fmla="*/ 325 h 414"/>
                  <a:gd name="T58" fmla="*/ 277 w 517"/>
                  <a:gd name="T59" fmla="*/ 392 h 414"/>
                  <a:gd name="T60" fmla="*/ 421 w 517"/>
                  <a:gd name="T61" fmla="*/ 345 h 414"/>
                  <a:gd name="T62" fmla="*/ 483 w 517"/>
                  <a:gd name="T63" fmla="*/ 248 h 414"/>
                  <a:gd name="T64" fmla="*/ 484 w 517"/>
                  <a:gd name="T65" fmla="*/ 224 h 414"/>
                  <a:gd name="connsiteX0" fmla="*/ 9298 w 9906"/>
                  <a:gd name="connsiteY0" fmla="*/ 5318 h 9799"/>
                  <a:gd name="connsiteX1" fmla="*/ 9491 w 9906"/>
                  <a:gd name="connsiteY1" fmla="*/ 5293 h 9799"/>
                  <a:gd name="connsiteX2" fmla="*/ 9452 w 9906"/>
                  <a:gd name="connsiteY2" fmla="*/ 5076 h 9799"/>
                  <a:gd name="connsiteX3" fmla="*/ 9201 w 9906"/>
                  <a:gd name="connsiteY3" fmla="*/ 4424 h 9799"/>
                  <a:gd name="connsiteX4" fmla="*/ 9897 w 9906"/>
                  <a:gd name="connsiteY4" fmla="*/ 4955 h 9799"/>
                  <a:gd name="connsiteX5" fmla="*/ 9665 w 9906"/>
                  <a:gd name="connsiteY5" fmla="*/ 6694 h 9799"/>
                  <a:gd name="connsiteX6" fmla="*/ 8021 w 9906"/>
                  <a:gd name="connsiteY6" fmla="*/ 8844 h 9799"/>
                  <a:gd name="connsiteX7" fmla="*/ 4423 w 9906"/>
                  <a:gd name="connsiteY7" fmla="*/ 9762 h 9799"/>
                  <a:gd name="connsiteX8" fmla="*/ 1271 w 9906"/>
                  <a:gd name="connsiteY8" fmla="*/ 8192 h 9799"/>
                  <a:gd name="connsiteX9" fmla="*/ 1193 w 9906"/>
                  <a:gd name="connsiteY9" fmla="*/ 8144 h 9799"/>
                  <a:gd name="connsiteX10" fmla="*/ 729 w 9906"/>
                  <a:gd name="connsiteY10" fmla="*/ 7733 h 9799"/>
                  <a:gd name="connsiteX11" fmla="*/ 13 w 9906"/>
                  <a:gd name="connsiteY11" fmla="*/ 4907 h 9799"/>
                  <a:gd name="connsiteX12" fmla="*/ 458 w 9906"/>
                  <a:gd name="connsiteY12" fmla="*/ 3216 h 9799"/>
                  <a:gd name="connsiteX13" fmla="*/ 4520 w 9906"/>
                  <a:gd name="connsiteY13" fmla="*/ 76 h 9799"/>
                  <a:gd name="connsiteX14" fmla="*/ 7247 w 9906"/>
                  <a:gd name="connsiteY14" fmla="*/ 535 h 9799"/>
                  <a:gd name="connsiteX15" fmla="*/ 9568 w 9906"/>
                  <a:gd name="connsiteY15" fmla="*/ 3530 h 9799"/>
                  <a:gd name="connsiteX16" fmla="*/ 9588 w 9906"/>
                  <a:gd name="connsiteY16" fmla="*/ 3675 h 9799"/>
                  <a:gd name="connsiteX17" fmla="*/ 9665 w 9906"/>
                  <a:gd name="connsiteY17" fmla="*/ 4037 h 9799"/>
                  <a:gd name="connsiteX18" fmla="*/ 9839 w 9906"/>
                  <a:gd name="connsiteY18" fmla="*/ 4521 h 9799"/>
                  <a:gd name="connsiteX19" fmla="*/ 9801 w 9906"/>
                  <a:gd name="connsiteY19" fmla="*/ 4738 h 9799"/>
                  <a:gd name="connsiteX20" fmla="*/ 9317 w 9906"/>
                  <a:gd name="connsiteY20" fmla="*/ 4231 h 9799"/>
                  <a:gd name="connsiteX21" fmla="*/ 9124 w 9906"/>
                  <a:gd name="connsiteY21" fmla="*/ 4134 h 9799"/>
                  <a:gd name="connsiteX22" fmla="*/ 8311 w 9906"/>
                  <a:gd name="connsiteY22" fmla="*/ 2516 h 9799"/>
                  <a:gd name="connsiteX23" fmla="*/ 6010 w 9906"/>
                  <a:gd name="connsiteY23" fmla="*/ 583 h 9799"/>
                  <a:gd name="connsiteX24" fmla="*/ 2625 w 9906"/>
                  <a:gd name="connsiteY24" fmla="*/ 1308 h 9799"/>
                  <a:gd name="connsiteX25" fmla="*/ 961 w 9906"/>
                  <a:gd name="connsiteY25" fmla="*/ 3385 h 9799"/>
                  <a:gd name="connsiteX26" fmla="*/ 980 w 9906"/>
                  <a:gd name="connsiteY26" fmla="*/ 6839 h 9799"/>
                  <a:gd name="connsiteX27" fmla="*/ 1657 w 9906"/>
                  <a:gd name="connsiteY27" fmla="*/ 7757 h 9799"/>
                  <a:gd name="connsiteX28" fmla="*/ 5294 w 9906"/>
                  <a:gd name="connsiteY28" fmla="*/ 9376 h 9799"/>
                  <a:gd name="connsiteX29" fmla="*/ 8079 w 9906"/>
                  <a:gd name="connsiteY29" fmla="*/ 8240 h 9799"/>
                  <a:gd name="connsiteX30" fmla="*/ 9278 w 9906"/>
                  <a:gd name="connsiteY30" fmla="*/ 5897 h 9799"/>
                  <a:gd name="connsiteX31" fmla="*/ 9298 w 9906"/>
                  <a:gd name="connsiteY31" fmla="*/ 5318 h 9799"/>
                  <a:gd name="connsiteX0" fmla="*/ 9386 w 10000"/>
                  <a:gd name="connsiteY0" fmla="*/ 5427 h 10000"/>
                  <a:gd name="connsiteX1" fmla="*/ 9581 w 10000"/>
                  <a:gd name="connsiteY1" fmla="*/ 5402 h 10000"/>
                  <a:gd name="connsiteX2" fmla="*/ 9542 w 10000"/>
                  <a:gd name="connsiteY2" fmla="*/ 5180 h 10000"/>
                  <a:gd name="connsiteX3" fmla="*/ 9288 w 10000"/>
                  <a:gd name="connsiteY3" fmla="*/ 4515 h 10000"/>
                  <a:gd name="connsiteX4" fmla="*/ 9991 w 10000"/>
                  <a:gd name="connsiteY4" fmla="*/ 5057 h 10000"/>
                  <a:gd name="connsiteX5" fmla="*/ 9757 w 10000"/>
                  <a:gd name="connsiteY5" fmla="*/ 6831 h 10000"/>
                  <a:gd name="connsiteX6" fmla="*/ 8097 w 10000"/>
                  <a:gd name="connsiteY6" fmla="*/ 9025 h 10000"/>
                  <a:gd name="connsiteX7" fmla="*/ 4465 w 10000"/>
                  <a:gd name="connsiteY7" fmla="*/ 9962 h 10000"/>
                  <a:gd name="connsiteX8" fmla="*/ 1283 w 10000"/>
                  <a:gd name="connsiteY8" fmla="*/ 8360 h 10000"/>
                  <a:gd name="connsiteX9" fmla="*/ 1204 w 10000"/>
                  <a:gd name="connsiteY9" fmla="*/ 8311 h 10000"/>
                  <a:gd name="connsiteX10" fmla="*/ 736 w 10000"/>
                  <a:gd name="connsiteY10" fmla="*/ 7892 h 10000"/>
                  <a:gd name="connsiteX11" fmla="*/ 13 w 10000"/>
                  <a:gd name="connsiteY11" fmla="*/ 5008 h 10000"/>
                  <a:gd name="connsiteX12" fmla="*/ 462 w 10000"/>
                  <a:gd name="connsiteY12" fmla="*/ 3282 h 10000"/>
                  <a:gd name="connsiteX13" fmla="*/ 4563 w 10000"/>
                  <a:gd name="connsiteY13" fmla="*/ 78 h 10000"/>
                  <a:gd name="connsiteX14" fmla="*/ 7316 w 10000"/>
                  <a:gd name="connsiteY14" fmla="*/ 546 h 10000"/>
                  <a:gd name="connsiteX15" fmla="*/ 9659 w 10000"/>
                  <a:gd name="connsiteY15" fmla="*/ 3602 h 10000"/>
                  <a:gd name="connsiteX16" fmla="*/ 9679 w 10000"/>
                  <a:gd name="connsiteY16" fmla="*/ 3750 h 10000"/>
                  <a:gd name="connsiteX17" fmla="*/ 9757 w 10000"/>
                  <a:gd name="connsiteY17" fmla="*/ 4120 h 10000"/>
                  <a:gd name="connsiteX18" fmla="*/ 9932 w 10000"/>
                  <a:gd name="connsiteY18" fmla="*/ 4614 h 10000"/>
                  <a:gd name="connsiteX19" fmla="*/ 9405 w 10000"/>
                  <a:gd name="connsiteY19" fmla="*/ 4318 h 10000"/>
                  <a:gd name="connsiteX20" fmla="*/ 9211 w 10000"/>
                  <a:gd name="connsiteY20" fmla="*/ 4219 h 10000"/>
                  <a:gd name="connsiteX21" fmla="*/ 8390 w 10000"/>
                  <a:gd name="connsiteY21" fmla="*/ 2568 h 10000"/>
                  <a:gd name="connsiteX22" fmla="*/ 6067 w 10000"/>
                  <a:gd name="connsiteY22" fmla="*/ 595 h 10000"/>
                  <a:gd name="connsiteX23" fmla="*/ 2650 w 10000"/>
                  <a:gd name="connsiteY23" fmla="*/ 1335 h 10000"/>
                  <a:gd name="connsiteX24" fmla="*/ 970 w 10000"/>
                  <a:gd name="connsiteY24" fmla="*/ 3454 h 10000"/>
                  <a:gd name="connsiteX25" fmla="*/ 989 w 10000"/>
                  <a:gd name="connsiteY25" fmla="*/ 6979 h 10000"/>
                  <a:gd name="connsiteX26" fmla="*/ 1673 w 10000"/>
                  <a:gd name="connsiteY26" fmla="*/ 7916 h 10000"/>
                  <a:gd name="connsiteX27" fmla="*/ 5344 w 10000"/>
                  <a:gd name="connsiteY27" fmla="*/ 9568 h 10000"/>
                  <a:gd name="connsiteX28" fmla="*/ 8156 w 10000"/>
                  <a:gd name="connsiteY28" fmla="*/ 8409 h 10000"/>
                  <a:gd name="connsiteX29" fmla="*/ 9366 w 10000"/>
                  <a:gd name="connsiteY29" fmla="*/ 6018 h 10000"/>
                  <a:gd name="connsiteX30" fmla="*/ 9386 w 10000"/>
                  <a:gd name="connsiteY30" fmla="*/ 5427 h 10000"/>
                  <a:gd name="connsiteX0" fmla="*/ 9386 w 10000"/>
                  <a:gd name="connsiteY0" fmla="*/ 5427 h 10000"/>
                  <a:gd name="connsiteX1" fmla="*/ 9581 w 10000"/>
                  <a:gd name="connsiteY1" fmla="*/ 5402 h 10000"/>
                  <a:gd name="connsiteX2" fmla="*/ 9542 w 10000"/>
                  <a:gd name="connsiteY2" fmla="*/ 5180 h 10000"/>
                  <a:gd name="connsiteX3" fmla="*/ 9288 w 10000"/>
                  <a:gd name="connsiteY3" fmla="*/ 4515 h 10000"/>
                  <a:gd name="connsiteX4" fmla="*/ 9991 w 10000"/>
                  <a:gd name="connsiteY4" fmla="*/ 5057 h 10000"/>
                  <a:gd name="connsiteX5" fmla="*/ 9757 w 10000"/>
                  <a:gd name="connsiteY5" fmla="*/ 6831 h 10000"/>
                  <a:gd name="connsiteX6" fmla="*/ 8097 w 10000"/>
                  <a:gd name="connsiteY6" fmla="*/ 9025 h 10000"/>
                  <a:gd name="connsiteX7" fmla="*/ 4465 w 10000"/>
                  <a:gd name="connsiteY7" fmla="*/ 9962 h 10000"/>
                  <a:gd name="connsiteX8" fmla="*/ 1283 w 10000"/>
                  <a:gd name="connsiteY8" fmla="*/ 8360 h 10000"/>
                  <a:gd name="connsiteX9" fmla="*/ 1204 w 10000"/>
                  <a:gd name="connsiteY9" fmla="*/ 8311 h 10000"/>
                  <a:gd name="connsiteX10" fmla="*/ 736 w 10000"/>
                  <a:gd name="connsiteY10" fmla="*/ 7892 h 10000"/>
                  <a:gd name="connsiteX11" fmla="*/ 13 w 10000"/>
                  <a:gd name="connsiteY11" fmla="*/ 5008 h 10000"/>
                  <a:gd name="connsiteX12" fmla="*/ 462 w 10000"/>
                  <a:gd name="connsiteY12" fmla="*/ 3282 h 10000"/>
                  <a:gd name="connsiteX13" fmla="*/ 4563 w 10000"/>
                  <a:gd name="connsiteY13" fmla="*/ 78 h 10000"/>
                  <a:gd name="connsiteX14" fmla="*/ 7316 w 10000"/>
                  <a:gd name="connsiteY14" fmla="*/ 546 h 10000"/>
                  <a:gd name="connsiteX15" fmla="*/ 9659 w 10000"/>
                  <a:gd name="connsiteY15" fmla="*/ 3602 h 10000"/>
                  <a:gd name="connsiteX16" fmla="*/ 9679 w 10000"/>
                  <a:gd name="connsiteY16" fmla="*/ 3750 h 10000"/>
                  <a:gd name="connsiteX17" fmla="*/ 9757 w 10000"/>
                  <a:gd name="connsiteY17" fmla="*/ 4120 h 10000"/>
                  <a:gd name="connsiteX18" fmla="*/ 9932 w 10000"/>
                  <a:gd name="connsiteY18" fmla="*/ 4614 h 10000"/>
                  <a:gd name="connsiteX19" fmla="*/ 9211 w 10000"/>
                  <a:gd name="connsiteY19" fmla="*/ 4219 h 10000"/>
                  <a:gd name="connsiteX20" fmla="*/ 8390 w 10000"/>
                  <a:gd name="connsiteY20" fmla="*/ 2568 h 10000"/>
                  <a:gd name="connsiteX21" fmla="*/ 6067 w 10000"/>
                  <a:gd name="connsiteY21" fmla="*/ 595 h 10000"/>
                  <a:gd name="connsiteX22" fmla="*/ 2650 w 10000"/>
                  <a:gd name="connsiteY22" fmla="*/ 1335 h 10000"/>
                  <a:gd name="connsiteX23" fmla="*/ 970 w 10000"/>
                  <a:gd name="connsiteY23" fmla="*/ 3454 h 10000"/>
                  <a:gd name="connsiteX24" fmla="*/ 989 w 10000"/>
                  <a:gd name="connsiteY24" fmla="*/ 6979 h 10000"/>
                  <a:gd name="connsiteX25" fmla="*/ 1673 w 10000"/>
                  <a:gd name="connsiteY25" fmla="*/ 7916 h 10000"/>
                  <a:gd name="connsiteX26" fmla="*/ 5344 w 10000"/>
                  <a:gd name="connsiteY26" fmla="*/ 9568 h 10000"/>
                  <a:gd name="connsiteX27" fmla="*/ 8156 w 10000"/>
                  <a:gd name="connsiteY27" fmla="*/ 8409 h 10000"/>
                  <a:gd name="connsiteX28" fmla="*/ 9366 w 10000"/>
                  <a:gd name="connsiteY28" fmla="*/ 6018 h 10000"/>
                  <a:gd name="connsiteX29" fmla="*/ 9386 w 10000"/>
                  <a:gd name="connsiteY29" fmla="*/ 5427 h 10000"/>
                  <a:gd name="connsiteX0" fmla="*/ 9386 w 10000"/>
                  <a:gd name="connsiteY0" fmla="*/ 5427 h 10000"/>
                  <a:gd name="connsiteX1" fmla="*/ 9581 w 10000"/>
                  <a:gd name="connsiteY1" fmla="*/ 5402 h 10000"/>
                  <a:gd name="connsiteX2" fmla="*/ 9542 w 10000"/>
                  <a:gd name="connsiteY2" fmla="*/ 5180 h 10000"/>
                  <a:gd name="connsiteX3" fmla="*/ 9197 w 10000"/>
                  <a:gd name="connsiteY3" fmla="*/ 4168 h 10000"/>
                  <a:gd name="connsiteX4" fmla="*/ 9991 w 10000"/>
                  <a:gd name="connsiteY4" fmla="*/ 5057 h 10000"/>
                  <a:gd name="connsiteX5" fmla="*/ 9757 w 10000"/>
                  <a:gd name="connsiteY5" fmla="*/ 6831 h 10000"/>
                  <a:gd name="connsiteX6" fmla="*/ 8097 w 10000"/>
                  <a:gd name="connsiteY6" fmla="*/ 9025 h 10000"/>
                  <a:gd name="connsiteX7" fmla="*/ 4465 w 10000"/>
                  <a:gd name="connsiteY7" fmla="*/ 9962 h 10000"/>
                  <a:gd name="connsiteX8" fmla="*/ 1283 w 10000"/>
                  <a:gd name="connsiteY8" fmla="*/ 8360 h 10000"/>
                  <a:gd name="connsiteX9" fmla="*/ 1204 w 10000"/>
                  <a:gd name="connsiteY9" fmla="*/ 8311 h 10000"/>
                  <a:gd name="connsiteX10" fmla="*/ 736 w 10000"/>
                  <a:gd name="connsiteY10" fmla="*/ 7892 h 10000"/>
                  <a:gd name="connsiteX11" fmla="*/ 13 w 10000"/>
                  <a:gd name="connsiteY11" fmla="*/ 5008 h 10000"/>
                  <a:gd name="connsiteX12" fmla="*/ 462 w 10000"/>
                  <a:gd name="connsiteY12" fmla="*/ 3282 h 10000"/>
                  <a:gd name="connsiteX13" fmla="*/ 4563 w 10000"/>
                  <a:gd name="connsiteY13" fmla="*/ 78 h 10000"/>
                  <a:gd name="connsiteX14" fmla="*/ 7316 w 10000"/>
                  <a:gd name="connsiteY14" fmla="*/ 546 h 10000"/>
                  <a:gd name="connsiteX15" fmla="*/ 9659 w 10000"/>
                  <a:gd name="connsiteY15" fmla="*/ 3602 h 10000"/>
                  <a:gd name="connsiteX16" fmla="*/ 9679 w 10000"/>
                  <a:gd name="connsiteY16" fmla="*/ 3750 h 10000"/>
                  <a:gd name="connsiteX17" fmla="*/ 9757 w 10000"/>
                  <a:gd name="connsiteY17" fmla="*/ 4120 h 10000"/>
                  <a:gd name="connsiteX18" fmla="*/ 9932 w 10000"/>
                  <a:gd name="connsiteY18" fmla="*/ 4614 h 10000"/>
                  <a:gd name="connsiteX19" fmla="*/ 9211 w 10000"/>
                  <a:gd name="connsiteY19" fmla="*/ 4219 h 10000"/>
                  <a:gd name="connsiteX20" fmla="*/ 8390 w 10000"/>
                  <a:gd name="connsiteY20" fmla="*/ 2568 h 10000"/>
                  <a:gd name="connsiteX21" fmla="*/ 6067 w 10000"/>
                  <a:gd name="connsiteY21" fmla="*/ 595 h 10000"/>
                  <a:gd name="connsiteX22" fmla="*/ 2650 w 10000"/>
                  <a:gd name="connsiteY22" fmla="*/ 1335 h 10000"/>
                  <a:gd name="connsiteX23" fmla="*/ 970 w 10000"/>
                  <a:gd name="connsiteY23" fmla="*/ 3454 h 10000"/>
                  <a:gd name="connsiteX24" fmla="*/ 989 w 10000"/>
                  <a:gd name="connsiteY24" fmla="*/ 6979 h 10000"/>
                  <a:gd name="connsiteX25" fmla="*/ 1673 w 10000"/>
                  <a:gd name="connsiteY25" fmla="*/ 7916 h 10000"/>
                  <a:gd name="connsiteX26" fmla="*/ 5344 w 10000"/>
                  <a:gd name="connsiteY26" fmla="*/ 9568 h 10000"/>
                  <a:gd name="connsiteX27" fmla="*/ 8156 w 10000"/>
                  <a:gd name="connsiteY27" fmla="*/ 8409 h 10000"/>
                  <a:gd name="connsiteX28" fmla="*/ 9366 w 10000"/>
                  <a:gd name="connsiteY28" fmla="*/ 6018 h 10000"/>
                  <a:gd name="connsiteX29" fmla="*/ 9386 w 10000"/>
                  <a:gd name="connsiteY29" fmla="*/ 5427 h 10000"/>
                  <a:gd name="connsiteX0" fmla="*/ 9386 w 9973"/>
                  <a:gd name="connsiteY0" fmla="*/ 5427 h 10000"/>
                  <a:gd name="connsiteX1" fmla="*/ 9581 w 9973"/>
                  <a:gd name="connsiteY1" fmla="*/ 5402 h 10000"/>
                  <a:gd name="connsiteX2" fmla="*/ 9542 w 9973"/>
                  <a:gd name="connsiteY2" fmla="*/ 5180 h 10000"/>
                  <a:gd name="connsiteX3" fmla="*/ 9197 w 9973"/>
                  <a:gd name="connsiteY3" fmla="*/ 4168 h 10000"/>
                  <a:gd name="connsiteX4" fmla="*/ 9961 w 9973"/>
                  <a:gd name="connsiteY4" fmla="*/ 4652 h 10000"/>
                  <a:gd name="connsiteX5" fmla="*/ 9757 w 9973"/>
                  <a:gd name="connsiteY5" fmla="*/ 6831 h 10000"/>
                  <a:gd name="connsiteX6" fmla="*/ 8097 w 9973"/>
                  <a:gd name="connsiteY6" fmla="*/ 9025 h 10000"/>
                  <a:gd name="connsiteX7" fmla="*/ 4465 w 9973"/>
                  <a:gd name="connsiteY7" fmla="*/ 9962 h 10000"/>
                  <a:gd name="connsiteX8" fmla="*/ 1283 w 9973"/>
                  <a:gd name="connsiteY8" fmla="*/ 8360 h 10000"/>
                  <a:gd name="connsiteX9" fmla="*/ 1204 w 9973"/>
                  <a:gd name="connsiteY9" fmla="*/ 8311 h 10000"/>
                  <a:gd name="connsiteX10" fmla="*/ 736 w 9973"/>
                  <a:gd name="connsiteY10" fmla="*/ 7892 h 10000"/>
                  <a:gd name="connsiteX11" fmla="*/ 13 w 9973"/>
                  <a:gd name="connsiteY11" fmla="*/ 5008 h 10000"/>
                  <a:gd name="connsiteX12" fmla="*/ 462 w 9973"/>
                  <a:gd name="connsiteY12" fmla="*/ 3282 h 10000"/>
                  <a:gd name="connsiteX13" fmla="*/ 4563 w 9973"/>
                  <a:gd name="connsiteY13" fmla="*/ 78 h 10000"/>
                  <a:gd name="connsiteX14" fmla="*/ 7316 w 9973"/>
                  <a:gd name="connsiteY14" fmla="*/ 546 h 10000"/>
                  <a:gd name="connsiteX15" fmla="*/ 9659 w 9973"/>
                  <a:gd name="connsiteY15" fmla="*/ 3602 h 10000"/>
                  <a:gd name="connsiteX16" fmla="*/ 9679 w 9973"/>
                  <a:gd name="connsiteY16" fmla="*/ 3750 h 10000"/>
                  <a:gd name="connsiteX17" fmla="*/ 9757 w 9973"/>
                  <a:gd name="connsiteY17" fmla="*/ 4120 h 10000"/>
                  <a:gd name="connsiteX18" fmla="*/ 9932 w 9973"/>
                  <a:gd name="connsiteY18" fmla="*/ 4614 h 10000"/>
                  <a:gd name="connsiteX19" fmla="*/ 9211 w 9973"/>
                  <a:gd name="connsiteY19" fmla="*/ 4219 h 10000"/>
                  <a:gd name="connsiteX20" fmla="*/ 8390 w 9973"/>
                  <a:gd name="connsiteY20" fmla="*/ 2568 h 10000"/>
                  <a:gd name="connsiteX21" fmla="*/ 6067 w 9973"/>
                  <a:gd name="connsiteY21" fmla="*/ 595 h 10000"/>
                  <a:gd name="connsiteX22" fmla="*/ 2650 w 9973"/>
                  <a:gd name="connsiteY22" fmla="*/ 1335 h 10000"/>
                  <a:gd name="connsiteX23" fmla="*/ 970 w 9973"/>
                  <a:gd name="connsiteY23" fmla="*/ 3454 h 10000"/>
                  <a:gd name="connsiteX24" fmla="*/ 989 w 9973"/>
                  <a:gd name="connsiteY24" fmla="*/ 6979 h 10000"/>
                  <a:gd name="connsiteX25" fmla="*/ 1673 w 9973"/>
                  <a:gd name="connsiteY25" fmla="*/ 7916 h 10000"/>
                  <a:gd name="connsiteX26" fmla="*/ 5344 w 9973"/>
                  <a:gd name="connsiteY26" fmla="*/ 9568 h 10000"/>
                  <a:gd name="connsiteX27" fmla="*/ 8156 w 9973"/>
                  <a:gd name="connsiteY27" fmla="*/ 8409 h 10000"/>
                  <a:gd name="connsiteX28" fmla="*/ 9366 w 9973"/>
                  <a:gd name="connsiteY28" fmla="*/ 6018 h 10000"/>
                  <a:gd name="connsiteX29" fmla="*/ 9386 w 9973"/>
                  <a:gd name="connsiteY29" fmla="*/ 5427 h 10000"/>
                  <a:gd name="connsiteX0" fmla="*/ 9411 w 10000"/>
                  <a:gd name="connsiteY0" fmla="*/ 5427 h 10000"/>
                  <a:gd name="connsiteX1" fmla="*/ 9607 w 10000"/>
                  <a:gd name="connsiteY1" fmla="*/ 5402 h 10000"/>
                  <a:gd name="connsiteX2" fmla="*/ 9568 w 10000"/>
                  <a:gd name="connsiteY2" fmla="*/ 5180 h 10000"/>
                  <a:gd name="connsiteX3" fmla="*/ 9222 w 10000"/>
                  <a:gd name="connsiteY3" fmla="*/ 4168 h 10000"/>
                  <a:gd name="connsiteX4" fmla="*/ 9988 w 10000"/>
                  <a:gd name="connsiteY4" fmla="*/ 4652 h 10000"/>
                  <a:gd name="connsiteX5" fmla="*/ 9783 w 10000"/>
                  <a:gd name="connsiteY5" fmla="*/ 6831 h 10000"/>
                  <a:gd name="connsiteX6" fmla="*/ 8119 w 10000"/>
                  <a:gd name="connsiteY6" fmla="*/ 9025 h 10000"/>
                  <a:gd name="connsiteX7" fmla="*/ 4477 w 10000"/>
                  <a:gd name="connsiteY7" fmla="*/ 9962 h 10000"/>
                  <a:gd name="connsiteX8" fmla="*/ 1286 w 10000"/>
                  <a:gd name="connsiteY8" fmla="*/ 8360 h 10000"/>
                  <a:gd name="connsiteX9" fmla="*/ 1207 w 10000"/>
                  <a:gd name="connsiteY9" fmla="*/ 8311 h 10000"/>
                  <a:gd name="connsiteX10" fmla="*/ 738 w 10000"/>
                  <a:gd name="connsiteY10" fmla="*/ 7892 h 10000"/>
                  <a:gd name="connsiteX11" fmla="*/ 13 w 10000"/>
                  <a:gd name="connsiteY11" fmla="*/ 5008 h 10000"/>
                  <a:gd name="connsiteX12" fmla="*/ 463 w 10000"/>
                  <a:gd name="connsiteY12" fmla="*/ 3282 h 10000"/>
                  <a:gd name="connsiteX13" fmla="*/ 4575 w 10000"/>
                  <a:gd name="connsiteY13" fmla="*/ 78 h 10000"/>
                  <a:gd name="connsiteX14" fmla="*/ 7336 w 10000"/>
                  <a:gd name="connsiteY14" fmla="*/ 546 h 10000"/>
                  <a:gd name="connsiteX15" fmla="*/ 9685 w 10000"/>
                  <a:gd name="connsiteY15" fmla="*/ 3602 h 10000"/>
                  <a:gd name="connsiteX16" fmla="*/ 9705 w 10000"/>
                  <a:gd name="connsiteY16" fmla="*/ 3750 h 10000"/>
                  <a:gd name="connsiteX17" fmla="*/ 9783 w 10000"/>
                  <a:gd name="connsiteY17" fmla="*/ 4120 h 10000"/>
                  <a:gd name="connsiteX18" fmla="*/ 9959 w 10000"/>
                  <a:gd name="connsiteY18" fmla="*/ 4614 h 10000"/>
                  <a:gd name="connsiteX19" fmla="*/ 9236 w 10000"/>
                  <a:gd name="connsiteY19" fmla="*/ 4219 h 10000"/>
                  <a:gd name="connsiteX20" fmla="*/ 8413 w 10000"/>
                  <a:gd name="connsiteY20" fmla="*/ 2568 h 10000"/>
                  <a:gd name="connsiteX21" fmla="*/ 6083 w 10000"/>
                  <a:gd name="connsiteY21" fmla="*/ 595 h 10000"/>
                  <a:gd name="connsiteX22" fmla="*/ 2657 w 10000"/>
                  <a:gd name="connsiteY22" fmla="*/ 1335 h 10000"/>
                  <a:gd name="connsiteX23" fmla="*/ 973 w 10000"/>
                  <a:gd name="connsiteY23" fmla="*/ 3454 h 10000"/>
                  <a:gd name="connsiteX24" fmla="*/ 992 w 10000"/>
                  <a:gd name="connsiteY24" fmla="*/ 6979 h 10000"/>
                  <a:gd name="connsiteX25" fmla="*/ 1678 w 10000"/>
                  <a:gd name="connsiteY25" fmla="*/ 7916 h 10000"/>
                  <a:gd name="connsiteX26" fmla="*/ 5358 w 10000"/>
                  <a:gd name="connsiteY26" fmla="*/ 9568 h 10000"/>
                  <a:gd name="connsiteX27" fmla="*/ 8178 w 10000"/>
                  <a:gd name="connsiteY27" fmla="*/ 8409 h 10000"/>
                  <a:gd name="connsiteX28" fmla="*/ 9391 w 10000"/>
                  <a:gd name="connsiteY28" fmla="*/ 6018 h 10000"/>
                  <a:gd name="connsiteX29" fmla="*/ 9411 w 10000"/>
                  <a:gd name="connsiteY29" fmla="*/ 5427 h 10000"/>
                  <a:gd name="connsiteX0" fmla="*/ 9411 w 10000"/>
                  <a:gd name="connsiteY0" fmla="*/ 5427 h 10000"/>
                  <a:gd name="connsiteX1" fmla="*/ 9607 w 10000"/>
                  <a:gd name="connsiteY1" fmla="*/ 5402 h 10000"/>
                  <a:gd name="connsiteX2" fmla="*/ 9568 w 10000"/>
                  <a:gd name="connsiteY2" fmla="*/ 5180 h 10000"/>
                  <a:gd name="connsiteX3" fmla="*/ 9222 w 10000"/>
                  <a:gd name="connsiteY3" fmla="*/ 4168 h 10000"/>
                  <a:gd name="connsiteX4" fmla="*/ 9988 w 10000"/>
                  <a:gd name="connsiteY4" fmla="*/ 4652 h 10000"/>
                  <a:gd name="connsiteX5" fmla="*/ 9783 w 10000"/>
                  <a:gd name="connsiteY5" fmla="*/ 6831 h 10000"/>
                  <a:gd name="connsiteX6" fmla="*/ 8119 w 10000"/>
                  <a:gd name="connsiteY6" fmla="*/ 9025 h 10000"/>
                  <a:gd name="connsiteX7" fmla="*/ 4477 w 10000"/>
                  <a:gd name="connsiteY7" fmla="*/ 9962 h 10000"/>
                  <a:gd name="connsiteX8" fmla="*/ 1286 w 10000"/>
                  <a:gd name="connsiteY8" fmla="*/ 8360 h 10000"/>
                  <a:gd name="connsiteX9" fmla="*/ 1207 w 10000"/>
                  <a:gd name="connsiteY9" fmla="*/ 8311 h 10000"/>
                  <a:gd name="connsiteX10" fmla="*/ 738 w 10000"/>
                  <a:gd name="connsiteY10" fmla="*/ 7892 h 10000"/>
                  <a:gd name="connsiteX11" fmla="*/ 13 w 10000"/>
                  <a:gd name="connsiteY11" fmla="*/ 5008 h 10000"/>
                  <a:gd name="connsiteX12" fmla="*/ 463 w 10000"/>
                  <a:gd name="connsiteY12" fmla="*/ 3282 h 10000"/>
                  <a:gd name="connsiteX13" fmla="*/ 4575 w 10000"/>
                  <a:gd name="connsiteY13" fmla="*/ 78 h 10000"/>
                  <a:gd name="connsiteX14" fmla="*/ 7336 w 10000"/>
                  <a:gd name="connsiteY14" fmla="*/ 546 h 10000"/>
                  <a:gd name="connsiteX15" fmla="*/ 9685 w 10000"/>
                  <a:gd name="connsiteY15" fmla="*/ 3602 h 10000"/>
                  <a:gd name="connsiteX16" fmla="*/ 9705 w 10000"/>
                  <a:gd name="connsiteY16" fmla="*/ 3750 h 10000"/>
                  <a:gd name="connsiteX17" fmla="*/ 9783 w 10000"/>
                  <a:gd name="connsiteY17" fmla="*/ 4120 h 10000"/>
                  <a:gd name="connsiteX18" fmla="*/ 9959 w 10000"/>
                  <a:gd name="connsiteY18" fmla="*/ 4614 h 10000"/>
                  <a:gd name="connsiteX19" fmla="*/ 9236 w 10000"/>
                  <a:gd name="connsiteY19" fmla="*/ 4219 h 10000"/>
                  <a:gd name="connsiteX20" fmla="*/ 8413 w 10000"/>
                  <a:gd name="connsiteY20" fmla="*/ 2568 h 10000"/>
                  <a:gd name="connsiteX21" fmla="*/ 6083 w 10000"/>
                  <a:gd name="connsiteY21" fmla="*/ 595 h 10000"/>
                  <a:gd name="connsiteX22" fmla="*/ 2657 w 10000"/>
                  <a:gd name="connsiteY22" fmla="*/ 1335 h 10000"/>
                  <a:gd name="connsiteX23" fmla="*/ 973 w 10000"/>
                  <a:gd name="connsiteY23" fmla="*/ 3454 h 10000"/>
                  <a:gd name="connsiteX24" fmla="*/ 992 w 10000"/>
                  <a:gd name="connsiteY24" fmla="*/ 6979 h 10000"/>
                  <a:gd name="connsiteX25" fmla="*/ 1678 w 10000"/>
                  <a:gd name="connsiteY25" fmla="*/ 7916 h 10000"/>
                  <a:gd name="connsiteX26" fmla="*/ 5358 w 10000"/>
                  <a:gd name="connsiteY26" fmla="*/ 9568 h 10000"/>
                  <a:gd name="connsiteX27" fmla="*/ 8178 w 10000"/>
                  <a:gd name="connsiteY27" fmla="*/ 8409 h 10000"/>
                  <a:gd name="connsiteX28" fmla="*/ 9391 w 10000"/>
                  <a:gd name="connsiteY28" fmla="*/ 6018 h 10000"/>
                  <a:gd name="connsiteX29" fmla="*/ 9411 w 10000"/>
                  <a:gd name="connsiteY29" fmla="*/ 5427 h 10000"/>
                  <a:gd name="connsiteX0" fmla="*/ 9411 w 10000"/>
                  <a:gd name="connsiteY0" fmla="*/ 5427 h 10000"/>
                  <a:gd name="connsiteX1" fmla="*/ 9607 w 10000"/>
                  <a:gd name="connsiteY1" fmla="*/ 5402 h 10000"/>
                  <a:gd name="connsiteX2" fmla="*/ 9568 w 10000"/>
                  <a:gd name="connsiteY2" fmla="*/ 5180 h 10000"/>
                  <a:gd name="connsiteX3" fmla="*/ 9222 w 10000"/>
                  <a:gd name="connsiteY3" fmla="*/ 4168 h 10000"/>
                  <a:gd name="connsiteX4" fmla="*/ 9988 w 10000"/>
                  <a:gd name="connsiteY4" fmla="*/ 4652 h 10000"/>
                  <a:gd name="connsiteX5" fmla="*/ 9783 w 10000"/>
                  <a:gd name="connsiteY5" fmla="*/ 6831 h 10000"/>
                  <a:gd name="connsiteX6" fmla="*/ 8119 w 10000"/>
                  <a:gd name="connsiteY6" fmla="*/ 9025 h 10000"/>
                  <a:gd name="connsiteX7" fmla="*/ 4477 w 10000"/>
                  <a:gd name="connsiteY7" fmla="*/ 9962 h 10000"/>
                  <a:gd name="connsiteX8" fmla="*/ 1286 w 10000"/>
                  <a:gd name="connsiteY8" fmla="*/ 8360 h 10000"/>
                  <a:gd name="connsiteX9" fmla="*/ 1207 w 10000"/>
                  <a:gd name="connsiteY9" fmla="*/ 8311 h 10000"/>
                  <a:gd name="connsiteX10" fmla="*/ 738 w 10000"/>
                  <a:gd name="connsiteY10" fmla="*/ 7892 h 10000"/>
                  <a:gd name="connsiteX11" fmla="*/ 13 w 10000"/>
                  <a:gd name="connsiteY11" fmla="*/ 5008 h 10000"/>
                  <a:gd name="connsiteX12" fmla="*/ 463 w 10000"/>
                  <a:gd name="connsiteY12" fmla="*/ 3282 h 10000"/>
                  <a:gd name="connsiteX13" fmla="*/ 4575 w 10000"/>
                  <a:gd name="connsiteY13" fmla="*/ 78 h 10000"/>
                  <a:gd name="connsiteX14" fmla="*/ 7336 w 10000"/>
                  <a:gd name="connsiteY14" fmla="*/ 546 h 10000"/>
                  <a:gd name="connsiteX15" fmla="*/ 9685 w 10000"/>
                  <a:gd name="connsiteY15" fmla="*/ 3602 h 10000"/>
                  <a:gd name="connsiteX16" fmla="*/ 9705 w 10000"/>
                  <a:gd name="connsiteY16" fmla="*/ 3750 h 10000"/>
                  <a:gd name="connsiteX17" fmla="*/ 9959 w 10000"/>
                  <a:gd name="connsiteY17" fmla="*/ 4614 h 10000"/>
                  <a:gd name="connsiteX18" fmla="*/ 9236 w 10000"/>
                  <a:gd name="connsiteY18" fmla="*/ 4219 h 10000"/>
                  <a:gd name="connsiteX19" fmla="*/ 8413 w 10000"/>
                  <a:gd name="connsiteY19" fmla="*/ 2568 h 10000"/>
                  <a:gd name="connsiteX20" fmla="*/ 6083 w 10000"/>
                  <a:gd name="connsiteY20" fmla="*/ 595 h 10000"/>
                  <a:gd name="connsiteX21" fmla="*/ 2657 w 10000"/>
                  <a:gd name="connsiteY21" fmla="*/ 1335 h 10000"/>
                  <a:gd name="connsiteX22" fmla="*/ 973 w 10000"/>
                  <a:gd name="connsiteY22" fmla="*/ 3454 h 10000"/>
                  <a:gd name="connsiteX23" fmla="*/ 992 w 10000"/>
                  <a:gd name="connsiteY23" fmla="*/ 6979 h 10000"/>
                  <a:gd name="connsiteX24" fmla="*/ 1678 w 10000"/>
                  <a:gd name="connsiteY24" fmla="*/ 7916 h 10000"/>
                  <a:gd name="connsiteX25" fmla="*/ 5358 w 10000"/>
                  <a:gd name="connsiteY25" fmla="*/ 9568 h 10000"/>
                  <a:gd name="connsiteX26" fmla="*/ 8178 w 10000"/>
                  <a:gd name="connsiteY26" fmla="*/ 8409 h 10000"/>
                  <a:gd name="connsiteX27" fmla="*/ 9391 w 10000"/>
                  <a:gd name="connsiteY27" fmla="*/ 6018 h 10000"/>
                  <a:gd name="connsiteX28" fmla="*/ 9411 w 10000"/>
                  <a:gd name="connsiteY28" fmla="*/ 542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000" h="10000">
                    <a:moveTo>
                      <a:pt x="9411" y="5427"/>
                    </a:moveTo>
                    <a:cubicBezTo>
                      <a:pt x="9490" y="5427"/>
                      <a:pt x="9549" y="5427"/>
                      <a:pt x="9607" y="5402"/>
                    </a:cubicBezTo>
                    <a:cubicBezTo>
                      <a:pt x="9588" y="5328"/>
                      <a:pt x="9588" y="5255"/>
                      <a:pt x="9568" y="5180"/>
                    </a:cubicBezTo>
                    <a:cubicBezTo>
                      <a:pt x="9451" y="4983"/>
                      <a:pt x="9222" y="4464"/>
                      <a:pt x="9222" y="4168"/>
                    </a:cubicBezTo>
                    <a:cubicBezTo>
                      <a:pt x="9437" y="4414"/>
                      <a:pt x="9489" y="4207"/>
                      <a:pt x="9988" y="4652"/>
                    </a:cubicBezTo>
                    <a:cubicBezTo>
                      <a:pt x="10027" y="5293"/>
                      <a:pt x="9980" y="6265"/>
                      <a:pt x="9783" y="6831"/>
                    </a:cubicBezTo>
                    <a:cubicBezTo>
                      <a:pt x="9430" y="7818"/>
                      <a:pt x="8844" y="8484"/>
                      <a:pt x="8119" y="9025"/>
                    </a:cubicBezTo>
                    <a:cubicBezTo>
                      <a:pt x="6983" y="9839"/>
                      <a:pt x="5770" y="10110"/>
                      <a:pt x="4477" y="9962"/>
                    </a:cubicBezTo>
                    <a:cubicBezTo>
                      <a:pt x="3303" y="9814"/>
                      <a:pt x="2226" y="9297"/>
                      <a:pt x="1286" y="8360"/>
                    </a:cubicBezTo>
                    <a:cubicBezTo>
                      <a:pt x="1247" y="8336"/>
                      <a:pt x="1228" y="8311"/>
                      <a:pt x="1207" y="8311"/>
                    </a:cubicBezTo>
                    <a:cubicBezTo>
                      <a:pt x="954" y="8311"/>
                      <a:pt x="855" y="8089"/>
                      <a:pt x="738" y="7892"/>
                    </a:cubicBezTo>
                    <a:cubicBezTo>
                      <a:pt x="210" y="7054"/>
                      <a:pt x="-65" y="6092"/>
                      <a:pt x="13" y="5008"/>
                    </a:cubicBezTo>
                    <a:cubicBezTo>
                      <a:pt x="52" y="4391"/>
                      <a:pt x="210" y="3799"/>
                      <a:pt x="463" y="3282"/>
                    </a:cubicBezTo>
                    <a:cubicBezTo>
                      <a:pt x="1423" y="1408"/>
                      <a:pt x="2853" y="422"/>
                      <a:pt x="4575" y="78"/>
                    </a:cubicBezTo>
                    <a:cubicBezTo>
                      <a:pt x="5535" y="-95"/>
                      <a:pt x="6474" y="4"/>
                      <a:pt x="7336" y="546"/>
                    </a:cubicBezTo>
                    <a:cubicBezTo>
                      <a:pt x="8394" y="1211"/>
                      <a:pt x="9138" y="2296"/>
                      <a:pt x="9685" y="3602"/>
                    </a:cubicBezTo>
                    <a:cubicBezTo>
                      <a:pt x="9705" y="3651"/>
                      <a:pt x="9659" y="3581"/>
                      <a:pt x="9705" y="3750"/>
                    </a:cubicBezTo>
                    <a:cubicBezTo>
                      <a:pt x="9751" y="3919"/>
                      <a:pt x="10037" y="4536"/>
                      <a:pt x="9959" y="4614"/>
                    </a:cubicBezTo>
                    <a:cubicBezTo>
                      <a:pt x="9881" y="4692"/>
                      <a:pt x="9477" y="4351"/>
                      <a:pt x="9236" y="4219"/>
                    </a:cubicBezTo>
                    <a:cubicBezTo>
                      <a:pt x="9020" y="3602"/>
                      <a:pt x="8746" y="3061"/>
                      <a:pt x="8413" y="2568"/>
                    </a:cubicBezTo>
                    <a:cubicBezTo>
                      <a:pt x="7786" y="1606"/>
                      <a:pt x="7062" y="866"/>
                      <a:pt x="6083" y="595"/>
                    </a:cubicBezTo>
                    <a:cubicBezTo>
                      <a:pt x="4869" y="250"/>
                      <a:pt x="3714" y="570"/>
                      <a:pt x="2657" y="1335"/>
                    </a:cubicBezTo>
                    <a:cubicBezTo>
                      <a:pt x="1932" y="1852"/>
                      <a:pt x="1365" y="2543"/>
                      <a:pt x="973" y="3454"/>
                    </a:cubicBezTo>
                    <a:cubicBezTo>
                      <a:pt x="463" y="4638"/>
                      <a:pt x="503" y="5821"/>
                      <a:pt x="992" y="6979"/>
                    </a:cubicBezTo>
                    <a:cubicBezTo>
                      <a:pt x="1169" y="7374"/>
                      <a:pt x="1404" y="7646"/>
                      <a:pt x="1678" y="7916"/>
                    </a:cubicBezTo>
                    <a:cubicBezTo>
                      <a:pt x="2774" y="8976"/>
                      <a:pt x="3969" y="9593"/>
                      <a:pt x="5358" y="9568"/>
                    </a:cubicBezTo>
                    <a:cubicBezTo>
                      <a:pt x="6377" y="9543"/>
                      <a:pt x="7356" y="9222"/>
                      <a:pt x="8178" y="8409"/>
                    </a:cubicBezTo>
                    <a:cubicBezTo>
                      <a:pt x="8824" y="7818"/>
                      <a:pt x="9255" y="7029"/>
                      <a:pt x="9391" y="6018"/>
                    </a:cubicBezTo>
                    <a:cubicBezTo>
                      <a:pt x="9411" y="5821"/>
                      <a:pt x="9411" y="5600"/>
                      <a:pt x="9411" y="5427"/>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54" name="chenying0907 12">
                <a:extLst>
                  <a:ext uri="{FF2B5EF4-FFF2-40B4-BE49-F238E27FC236}">
                    <a16:creationId xmlns:a16="http://schemas.microsoft.com/office/drawing/2014/main" id="{B7A5BD99-62A7-4B5C-9A60-9D37AF4A7B12}"/>
                  </a:ext>
                </a:extLst>
              </p:cNvPr>
              <p:cNvSpPr>
                <a:spLocks/>
              </p:cNvSpPr>
              <p:nvPr/>
            </p:nvSpPr>
            <p:spPr bwMode="auto">
              <a:xfrm>
                <a:off x="2118851" y="3025725"/>
                <a:ext cx="1188348" cy="2095814"/>
              </a:xfrm>
              <a:custGeom>
                <a:avLst/>
                <a:gdLst>
                  <a:gd name="T0" fmla="*/ 194 w 365"/>
                  <a:gd name="T1" fmla="*/ 150 h 646"/>
                  <a:gd name="T2" fmla="*/ 184 w 365"/>
                  <a:gd name="T3" fmla="*/ 93 h 646"/>
                  <a:gd name="T4" fmla="*/ 226 w 365"/>
                  <a:gd name="T5" fmla="*/ 14 h 646"/>
                  <a:gd name="T6" fmla="*/ 262 w 365"/>
                  <a:gd name="T7" fmla="*/ 1 h 646"/>
                  <a:gd name="T8" fmla="*/ 272 w 365"/>
                  <a:gd name="T9" fmla="*/ 1 h 646"/>
                  <a:gd name="T10" fmla="*/ 278 w 365"/>
                  <a:gd name="T11" fmla="*/ 5 h 646"/>
                  <a:gd name="T12" fmla="*/ 275 w 365"/>
                  <a:gd name="T13" fmla="*/ 12 h 646"/>
                  <a:gd name="T14" fmla="*/ 260 w 365"/>
                  <a:gd name="T15" fmla="*/ 18 h 646"/>
                  <a:gd name="T16" fmla="*/ 215 w 365"/>
                  <a:gd name="T17" fmla="*/ 80 h 646"/>
                  <a:gd name="T18" fmla="*/ 220 w 365"/>
                  <a:gd name="T19" fmla="*/ 116 h 646"/>
                  <a:gd name="T20" fmla="*/ 224 w 365"/>
                  <a:gd name="T21" fmla="*/ 129 h 646"/>
                  <a:gd name="T22" fmla="*/ 213 w 365"/>
                  <a:gd name="T23" fmla="*/ 153 h 646"/>
                  <a:gd name="T24" fmla="*/ 206 w 365"/>
                  <a:gd name="T25" fmla="*/ 167 h 646"/>
                  <a:gd name="T26" fmla="*/ 112 w 365"/>
                  <a:gd name="T27" fmla="*/ 253 h 646"/>
                  <a:gd name="T28" fmla="*/ 47 w 365"/>
                  <a:gd name="T29" fmla="*/ 366 h 646"/>
                  <a:gd name="T30" fmla="*/ 50 w 365"/>
                  <a:gd name="T31" fmla="*/ 491 h 646"/>
                  <a:gd name="T32" fmla="*/ 95 w 365"/>
                  <a:gd name="T33" fmla="*/ 572 h 646"/>
                  <a:gd name="T34" fmla="*/ 180 w 365"/>
                  <a:gd name="T35" fmla="*/ 621 h 646"/>
                  <a:gd name="T36" fmla="*/ 238 w 365"/>
                  <a:gd name="T37" fmla="*/ 609 h 646"/>
                  <a:gd name="T38" fmla="*/ 333 w 365"/>
                  <a:gd name="T39" fmla="*/ 546 h 646"/>
                  <a:gd name="T40" fmla="*/ 353 w 365"/>
                  <a:gd name="T41" fmla="*/ 537 h 646"/>
                  <a:gd name="T42" fmla="*/ 365 w 365"/>
                  <a:gd name="T43" fmla="*/ 542 h 646"/>
                  <a:gd name="T44" fmla="*/ 359 w 365"/>
                  <a:gd name="T45" fmla="*/ 551 h 646"/>
                  <a:gd name="T46" fmla="*/ 223 w 365"/>
                  <a:gd name="T47" fmla="*/ 634 h 646"/>
                  <a:gd name="T48" fmla="*/ 97 w 365"/>
                  <a:gd name="T49" fmla="*/ 615 h 646"/>
                  <a:gd name="T50" fmla="*/ 68 w 365"/>
                  <a:gd name="T51" fmla="*/ 586 h 646"/>
                  <a:gd name="T52" fmla="*/ 14 w 365"/>
                  <a:gd name="T53" fmla="*/ 488 h 646"/>
                  <a:gd name="T54" fmla="*/ 14 w 365"/>
                  <a:gd name="T55" fmla="*/ 375 h 646"/>
                  <a:gd name="T56" fmla="*/ 149 w 365"/>
                  <a:gd name="T57" fmla="*/ 180 h 646"/>
                  <a:gd name="T58" fmla="*/ 194 w 365"/>
                  <a:gd name="T59" fmla="*/ 15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5" h="646">
                    <a:moveTo>
                      <a:pt x="194" y="150"/>
                    </a:moveTo>
                    <a:cubicBezTo>
                      <a:pt x="191" y="131"/>
                      <a:pt x="186" y="112"/>
                      <a:pt x="184" y="93"/>
                    </a:cubicBezTo>
                    <a:cubicBezTo>
                      <a:pt x="179" y="57"/>
                      <a:pt x="194" y="30"/>
                      <a:pt x="226" y="14"/>
                    </a:cubicBezTo>
                    <a:cubicBezTo>
                      <a:pt x="237" y="8"/>
                      <a:pt x="250" y="5"/>
                      <a:pt x="262" y="1"/>
                    </a:cubicBezTo>
                    <a:cubicBezTo>
                      <a:pt x="265" y="0"/>
                      <a:pt x="269" y="0"/>
                      <a:pt x="272" y="1"/>
                    </a:cubicBezTo>
                    <a:cubicBezTo>
                      <a:pt x="274" y="1"/>
                      <a:pt x="277" y="3"/>
                      <a:pt x="278" y="5"/>
                    </a:cubicBezTo>
                    <a:cubicBezTo>
                      <a:pt x="278" y="7"/>
                      <a:pt x="277" y="11"/>
                      <a:pt x="275" y="12"/>
                    </a:cubicBezTo>
                    <a:cubicBezTo>
                      <a:pt x="270" y="15"/>
                      <a:pt x="265" y="17"/>
                      <a:pt x="260" y="18"/>
                    </a:cubicBezTo>
                    <a:cubicBezTo>
                      <a:pt x="228" y="28"/>
                      <a:pt x="213" y="47"/>
                      <a:pt x="215" y="80"/>
                    </a:cubicBezTo>
                    <a:cubicBezTo>
                      <a:pt x="216" y="92"/>
                      <a:pt x="218" y="104"/>
                      <a:pt x="220" y="116"/>
                    </a:cubicBezTo>
                    <a:cubicBezTo>
                      <a:pt x="221" y="120"/>
                      <a:pt x="222" y="125"/>
                      <a:pt x="224" y="129"/>
                    </a:cubicBezTo>
                    <a:cubicBezTo>
                      <a:pt x="228" y="145"/>
                      <a:pt x="228" y="146"/>
                      <a:pt x="213" y="153"/>
                    </a:cubicBezTo>
                    <a:cubicBezTo>
                      <a:pt x="216" y="160"/>
                      <a:pt x="212" y="164"/>
                      <a:pt x="206" y="167"/>
                    </a:cubicBezTo>
                    <a:cubicBezTo>
                      <a:pt x="166" y="187"/>
                      <a:pt x="137" y="217"/>
                      <a:pt x="112" y="253"/>
                    </a:cubicBezTo>
                    <a:cubicBezTo>
                      <a:pt x="87" y="288"/>
                      <a:pt x="63" y="325"/>
                      <a:pt x="47" y="366"/>
                    </a:cubicBezTo>
                    <a:cubicBezTo>
                      <a:pt x="31" y="408"/>
                      <a:pt x="32" y="450"/>
                      <a:pt x="50" y="491"/>
                    </a:cubicBezTo>
                    <a:cubicBezTo>
                      <a:pt x="62" y="520"/>
                      <a:pt x="76" y="547"/>
                      <a:pt x="95" y="572"/>
                    </a:cubicBezTo>
                    <a:cubicBezTo>
                      <a:pt x="116" y="600"/>
                      <a:pt x="144" y="619"/>
                      <a:pt x="180" y="621"/>
                    </a:cubicBezTo>
                    <a:cubicBezTo>
                      <a:pt x="201" y="622"/>
                      <a:pt x="219" y="616"/>
                      <a:pt x="238" y="609"/>
                    </a:cubicBezTo>
                    <a:cubicBezTo>
                      <a:pt x="273" y="594"/>
                      <a:pt x="304" y="571"/>
                      <a:pt x="333" y="546"/>
                    </a:cubicBezTo>
                    <a:cubicBezTo>
                      <a:pt x="338" y="542"/>
                      <a:pt x="346" y="539"/>
                      <a:pt x="353" y="537"/>
                    </a:cubicBezTo>
                    <a:cubicBezTo>
                      <a:pt x="356" y="536"/>
                      <a:pt x="361" y="540"/>
                      <a:pt x="365" y="542"/>
                    </a:cubicBezTo>
                    <a:cubicBezTo>
                      <a:pt x="363" y="545"/>
                      <a:pt x="362" y="549"/>
                      <a:pt x="359" y="551"/>
                    </a:cubicBezTo>
                    <a:cubicBezTo>
                      <a:pt x="319" y="587"/>
                      <a:pt x="276" y="619"/>
                      <a:pt x="223" y="634"/>
                    </a:cubicBezTo>
                    <a:cubicBezTo>
                      <a:pt x="178" y="646"/>
                      <a:pt x="135" y="644"/>
                      <a:pt x="97" y="615"/>
                    </a:cubicBezTo>
                    <a:cubicBezTo>
                      <a:pt x="86" y="607"/>
                      <a:pt x="76" y="597"/>
                      <a:pt x="68" y="586"/>
                    </a:cubicBezTo>
                    <a:cubicBezTo>
                      <a:pt x="45" y="557"/>
                      <a:pt x="27" y="523"/>
                      <a:pt x="14" y="488"/>
                    </a:cubicBezTo>
                    <a:cubicBezTo>
                      <a:pt x="0" y="450"/>
                      <a:pt x="1" y="412"/>
                      <a:pt x="14" y="375"/>
                    </a:cubicBezTo>
                    <a:cubicBezTo>
                      <a:pt x="42" y="299"/>
                      <a:pt x="87" y="233"/>
                      <a:pt x="149" y="180"/>
                    </a:cubicBezTo>
                    <a:cubicBezTo>
                      <a:pt x="163" y="169"/>
                      <a:pt x="179" y="160"/>
                      <a:pt x="194" y="150"/>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55" name="chenying0907 13">
                <a:extLst>
                  <a:ext uri="{FF2B5EF4-FFF2-40B4-BE49-F238E27FC236}">
                    <a16:creationId xmlns:a16="http://schemas.microsoft.com/office/drawing/2014/main" id="{BBCE368A-40C1-449F-A833-8E4B242CFC72}"/>
                  </a:ext>
                </a:extLst>
              </p:cNvPr>
              <p:cNvSpPr>
                <a:spLocks/>
              </p:cNvSpPr>
              <p:nvPr/>
            </p:nvSpPr>
            <p:spPr bwMode="auto">
              <a:xfrm>
                <a:off x="3530464" y="4096438"/>
                <a:ext cx="1534049" cy="1411613"/>
              </a:xfrm>
              <a:custGeom>
                <a:avLst/>
                <a:gdLst>
                  <a:gd name="T0" fmla="*/ 471 w 471"/>
                  <a:gd name="T1" fmla="*/ 4 h 435"/>
                  <a:gd name="T2" fmla="*/ 470 w 471"/>
                  <a:gd name="T3" fmla="*/ 10 h 435"/>
                  <a:gd name="T4" fmla="*/ 438 w 471"/>
                  <a:gd name="T5" fmla="*/ 150 h 435"/>
                  <a:gd name="T6" fmla="*/ 402 w 471"/>
                  <a:gd name="T7" fmla="*/ 314 h 435"/>
                  <a:gd name="T8" fmla="*/ 351 w 471"/>
                  <a:gd name="T9" fmla="*/ 394 h 435"/>
                  <a:gd name="T10" fmla="*/ 211 w 471"/>
                  <a:gd name="T11" fmla="*/ 418 h 435"/>
                  <a:gd name="T12" fmla="*/ 110 w 471"/>
                  <a:gd name="T13" fmla="*/ 356 h 435"/>
                  <a:gd name="T14" fmla="*/ 1 w 471"/>
                  <a:gd name="T15" fmla="*/ 249 h 435"/>
                  <a:gd name="T16" fmla="*/ 0 w 471"/>
                  <a:gd name="T17" fmla="*/ 246 h 435"/>
                  <a:gd name="T18" fmla="*/ 36 w 471"/>
                  <a:gd name="T19" fmla="*/ 243 h 435"/>
                  <a:gd name="T20" fmla="*/ 167 w 471"/>
                  <a:gd name="T21" fmla="*/ 367 h 435"/>
                  <a:gd name="T22" fmla="*/ 251 w 471"/>
                  <a:gd name="T23" fmla="*/ 411 h 435"/>
                  <a:gd name="T24" fmla="*/ 336 w 471"/>
                  <a:gd name="T25" fmla="*/ 384 h 435"/>
                  <a:gd name="T26" fmla="*/ 383 w 471"/>
                  <a:gd name="T27" fmla="*/ 280 h 435"/>
                  <a:gd name="T28" fmla="*/ 408 w 471"/>
                  <a:gd name="T29" fmla="*/ 150 h 435"/>
                  <a:gd name="T30" fmla="*/ 437 w 471"/>
                  <a:gd name="T31" fmla="*/ 20 h 435"/>
                  <a:gd name="T32" fmla="*/ 471 w 471"/>
                  <a:gd name="T33" fmla="*/ 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1" h="435">
                    <a:moveTo>
                      <a:pt x="471" y="4"/>
                    </a:moveTo>
                    <a:cubicBezTo>
                      <a:pt x="471" y="6"/>
                      <a:pt x="471" y="8"/>
                      <a:pt x="470" y="10"/>
                    </a:cubicBezTo>
                    <a:cubicBezTo>
                      <a:pt x="453" y="55"/>
                      <a:pt x="446" y="103"/>
                      <a:pt x="438" y="150"/>
                    </a:cubicBezTo>
                    <a:cubicBezTo>
                      <a:pt x="430" y="206"/>
                      <a:pt x="423" y="261"/>
                      <a:pt x="402" y="314"/>
                    </a:cubicBezTo>
                    <a:cubicBezTo>
                      <a:pt x="391" y="344"/>
                      <a:pt x="376" y="372"/>
                      <a:pt x="351" y="394"/>
                    </a:cubicBezTo>
                    <a:cubicBezTo>
                      <a:pt x="309" y="431"/>
                      <a:pt x="262" y="435"/>
                      <a:pt x="211" y="418"/>
                    </a:cubicBezTo>
                    <a:cubicBezTo>
                      <a:pt x="173" y="404"/>
                      <a:pt x="141" y="382"/>
                      <a:pt x="110" y="356"/>
                    </a:cubicBezTo>
                    <a:cubicBezTo>
                      <a:pt x="70" y="324"/>
                      <a:pt x="35" y="287"/>
                      <a:pt x="1" y="249"/>
                    </a:cubicBezTo>
                    <a:cubicBezTo>
                      <a:pt x="1" y="248"/>
                      <a:pt x="0" y="247"/>
                      <a:pt x="0" y="246"/>
                    </a:cubicBezTo>
                    <a:cubicBezTo>
                      <a:pt x="9" y="233"/>
                      <a:pt x="25" y="232"/>
                      <a:pt x="36" y="243"/>
                    </a:cubicBezTo>
                    <a:cubicBezTo>
                      <a:pt x="76" y="288"/>
                      <a:pt x="118" y="332"/>
                      <a:pt x="167" y="367"/>
                    </a:cubicBezTo>
                    <a:cubicBezTo>
                      <a:pt x="193" y="385"/>
                      <a:pt x="220" y="402"/>
                      <a:pt x="251" y="411"/>
                    </a:cubicBezTo>
                    <a:cubicBezTo>
                      <a:pt x="286" y="421"/>
                      <a:pt x="314" y="412"/>
                      <a:pt x="336" y="384"/>
                    </a:cubicBezTo>
                    <a:cubicBezTo>
                      <a:pt x="360" y="353"/>
                      <a:pt x="375" y="318"/>
                      <a:pt x="383" y="280"/>
                    </a:cubicBezTo>
                    <a:cubicBezTo>
                      <a:pt x="393" y="237"/>
                      <a:pt x="400" y="193"/>
                      <a:pt x="408" y="150"/>
                    </a:cubicBezTo>
                    <a:cubicBezTo>
                      <a:pt x="415" y="106"/>
                      <a:pt x="422" y="62"/>
                      <a:pt x="437" y="20"/>
                    </a:cubicBezTo>
                    <a:cubicBezTo>
                      <a:pt x="443" y="5"/>
                      <a:pt x="455" y="0"/>
                      <a:pt x="471" y="4"/>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56" name="chenying0907 18">
                <a:extLst>
                  <a:ext uri="{FF2B5EF4-FFF2-40B4-BE49-F238E27FC236}">
                    <a16:creationId xmlns:a16="http://schemas.microsoft.com/office/drawing/2014/main" id="{791997F6-60DC-4702-A900-D8F98C6C462A}"/>
                  </a:ext>
                </a:extLst>
              </p:cNvPr>
              <p:cNvSpPr>
                <a:spLocks/>
              </p:cNvSpPr>
              <p:nvPr/>
            </p:nvSpPr>
            <p:spPr bwMode="auto">
              <a:xfrm>
                <a:off x="4939675" y="3469854"/>
                <a:ext cx="465736" cy="573769"/>
              </a:xfrm>
              <a:custGeom>
                <a:avLst/>
                <a:gdLst>
                  <a:gd name="T0" fmla="*/ 76 w 143"/>
                  <a:gd name="T1" fmla="*/ 14 h 177"/>
                  <a:gd name="T2" fmla="*/ 113 w 143"/>
                  <a:gd name="T3" fmla="*/ 11 h 177"/>
                  <a:gd name="T4" fmla="*/ 119 w 143"/>
                  <a:gd name="T5" fmla="*/ 111 h 177"/>
                  <a:gd name="T6" fmla="*/ 12 w 143"/>
                  <a:gd name="T7" fmla="*/ 177 h 177"/>
                  <a:gd name="T8" fmla="*/ 0 w 143"/>
                  <a:gd name="T9" fmla="*/ 174 h 177"/>
                  <a:gd name="T10" fmla="*/ 10 w 143"/>
                  <a:gd name="T11" fmla="*/ 167 h 177"/>
                  <a:gd name="T12" fmla="*/ 70 w 143"/>
                  <a:gd name="T13" fmla="*/ 136 h 177"/>
                  <a:gd name="T14" fmla="*/ 91 w 143"/>
                  <a:gd name="T15" fmla="*/ 112 h 177"/>
                  <a:gd name="T16" fmla="*/ 82 w 143"/>
                  <a:gd name="T17" fmla="*/ 21 h 177"/>
                  <a:gd name="T18" fmla="*/ 76 w 143"/>
                  <a:gd name="T19" fmla="*/ 14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177">
                    <a:moveTo>
                      <a:pt x="76" y="14"/>
                    </a:moveTo>
                    <a:cubicBezTo>
                      <a:pt x="87" y="0"/>
                      <a:pt x="102" y="0"/>
                      <a:pt x="113" y="11"/>
                    </a:cubicBezTo>
                    <a:cubicBezTo>
                      <a:pt x="141" y="41"/>
                      <a:pt x="143" y="78"/>
                      <a:pt x="119" y="111"/>
                    </a:cubicBezTo>
                    <a:cubicBezTo>
                      <a:pt x="93" y="147"/>
                      <a:pt x="56" y="167"/>
                      <a:pt x="12" y="177"/>
                    </a:cubicBezTo>
                    <a:cubicBezTo>
                      <a:pt x="9" y="177"/>
                      <a:pt x="4" y="175"/>
                      <a:pt x="0" y="174"/>
                    </a:cubicBezTo>
                    <a:cubicBezTo>
                      <a:pt x="4" y="172"/>
                      <a:pt x="7" y="168"/>
                      <a:pt x="10" y="167"/>
                    </a:cubicBezTo>
                    <a:cubicBezTo>
                      <a:pt x="33" y="161"/>
                      <a:pt x="53" y="152"/>
                      <a:pt x="70" y="136"/>
                    </a:cubicBezTo>
                    <a:cubicBezTo>
                      <a:pt x="78" y="129"/>
                      <a:pt x="85" y="121"/>
                      <a:pt x="91" y="112"/>
                    </a:cubicBezTo>
                    <a:cubicBezTo>
                      <a:pt x="111" y="81"/>
                      <a:pt x="107" y="47"/>
                      <a:pt x="82" y="21"/>
                    </a:cubicBezTo>
                    <a:cubicBezTo>
                      <a:pt x="80" y="18"/>
                      <a:pt x="78" y="16"/>
                      <a:pt x="76" y="14"/>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57" name="chenying0907 21">
                <a:extLst>
                  <a:ext uri="{FF2B5EF4-FFF2-40B4-BE49-F238E27FC236}">
                    <a16:creationId xmlns:a16="http://schemas.microsoft.com/office/drawing/2014/main" id="{3C119794-83A0-41E4-978A-530C85D221FE}"/>
                  </a:ext>
                </a:extLst>
              </p:cNvPr>
              <p:cNvSpPr>
                <a:spLocks/>
              </p:cNvSpPr>
              <p:nvPr/>
            </p:nvSpPr>
            <p:spPr bwMode="auto">
              <a:xfrm>
                <a:off x="4322695" y="3407436"/>
                <a:ext cx="283283" cy="165649"/>
              </a:xfrm>
              <a:custGeom>
                <a:avLst/>
                <a:gdLst>
                  <a:gd name="T0" fmla="*/ 87 w 87"/>
                  <a:gd name="T1" fmla="*/ 38 h 51"/>
                  <a:gd name="T2" fmla="*/ 51 w 87"/>
                  <a:gd name="T3" fmla="*/ 41 h 51"/>
                  <a:gd name="T4" fmla="*/ 7 w 87"/>
                  <a:gd name="T5" fmla="*/ 22 h 51"/>
                  <a:gd name="T6" fmla="*/ 2 w 87"/>
                  <a:gd name="T7" fmla="*/ 21 h 51"/>
                  <a:gd name="T8" fmla="*/ 0 w 87"/>
                  <a:gd name="T9" fmla="*/ 20 h 51"/>
                  <a:gd name="T10" fmla="*/ 87 w 87"/>
                  <a:gd name="T11" fmla="*/ 38 h 51"/>
                </a:gdLst>
                <a:ahLst/>
                <a:cxnLst>
                  <a:cxn ang="0">
                    <a:pos x="T0" y="T1"/>
                  </a:cxn>
                  <a:cxn ang="0">
                    <a:pos x="T2" y="T3"/>
                  </a:cxn>
                  <a:cxn ang="0">
                    <a:pos x="T4" y="T5"/>
                  </a:cxn>
                  <a:cxn ang="0">
                    <a:pos x="T6" y="T7"/>
                  </a:cxn>
                  <a:cxn ang="0">
                    <a:pos x="T8" y="T9"/>
                  </a:cxn>
                  <a:cxn ang="0">
                    <a:pos x="T10" y="T11"/>
                  </a:cxn>
                </a:cxnLst>
                <a:rect l="0" t="0" r="r" b="b"/>
                <a:pathLst>
                  <a:path w="87" h="51">
                    <a:moveTo>
                      <a:pt x="87" y="38"/>
                    </a:moveTo>
                    <a:cubicBezTo>
                      <a:pt x="76" y="50"/>
                      <a:pt x="62" y="51"/>
                      <a:pt x="51" y="41"/>
                    </a:cubicBezTo>
                    <a:cubicBezTo>
                      <a:pt x="38" y="30"/>
                      <a:pt x="24" y="23"/>
                      <a:pt x="7" y="22"/>
                    </a:cubicBezTo>
                    <a:cubicBezTo>
                      <a:pt x="6" y="22"/>
                      <a:pt x="4" y="22"/>
                      <a:pt x="2" y="21"/>
                    </a:cubicBezTo>
                    <a:cubicBezTo>
                      <a:pt x="1" y="21"/>
                      <a:pt x="1" y="21"/>
                      <a:pt x="0" y="20"/>
                    </a:cubicBezTo>
                    <a:cubicBezTo>
                      <a:pt x="11" y="0"/>
                      <a:pt x="70" y="12"/>
                      <a:pt x="87" y="38"/>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58" name="chenying0907 24">
                <a:extLst>
                  <a:ext uri="{FF2B5EF4-FFF2-40B4-BE49-F238E27FC236}">
                    <a16:creationId xmlns:a16="http://schemas.microsoft.com/office/drawing/2014/main" id="{3DA9A044-7DD4-4508-A29D-2D4D1B2D7480}"/>
                  </a:ext>
                </a:extLst>
              </p:cNvPr>
              <p:cNvSpPr>
                <a:spLocks/>
              </p:cNvSpPr>
              <p:nvPr/>
            </p:nvSpPr>
            <p:spPr bwMode="auto">
              <a:xfrm>
                <a:off x="3873763" y="4058027"/>
                <a:ext cx="230467" cy="139241"/>
              </a:xfrm>
              <a:custGeom>
                <a:avLst/>
                <a:gdLst>
                  <a:gd name="T0" fmla="*/ 10 w 71"/>
                  <a:gd name="T1" fmla="*/ 43 h 43"/>
                  <a:gd name="T2" fmla="*/ 1 w 71"/>
                  <a:gd name="T3" fmla="*/ 36 h 43"/>
                  <a:gd name="T4" fmla="*/ 7 w 71"/>
                  <a:gd name="T5" fmla="*/ 26 h 43"/>
                  <a:gd name="T6" fmla="*/ 51 w 71"/>
                  <a:gd name="T7" fmla="*/ 1 h 43"/>
                  <a:gd name="T8" fmla="*/ 63 w 71"/>
                  <a:gd name="T9" fmla="*/ 0 h 43"/>
                  <a:gd name="T10" fmla="*/ 70 w 71"/>
                  <a:gd name="T11" fmla="*/ 5 h 43"/>
                  <a:gd name="T12" fmla="*/ 67 w 71"/>
                  <a:gd name="T13" fmla="*/ 14 h 43"/>
                  <a:gd name="T14" fmla="*/ 17 w 71"/>
                  <a:gd name="T15" fmla="*/ 41 h 43"/>
                  <a:gd name="T16" fmla="*/ 10 w 71"/>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43">
                    <a:moveTo>
                      <a:pt x="10" y="43"/>
                    </a:moveTo>
                    <a:cubicBezTo>
                      <a:pt x="8" y="41"/>
                      <a:pt x="3" y="39"/>
                      <a:pt x="1" y="36"/>
                    </a:cubicBezTo>
                    <a:cubicBezTo>
                      <a:pt x="0" y="33"/>
                      <a:pt x="4" y="27"/>
                      <a:pt x="7" y="26"/>
                    </a:cubicBezTo>
                    <a:cubicBezTo>
                      <a:pt x="21" y="17"/>
                      <a:pt x="36" y="9"/>
                      <a:pt x="51" y="1"/>
                    </a:cubicBezTo>
                    <a:cubicBezTo>
                      <a:pt x="54" y="0"/>
                      <a:pt x="59" y="0"/>
                      <a:pt x="63" y="0"/>
                    </a:cubicBezTo>
                    <a:cubicBezTo>
                      <a:pt x="66" y="1"/>
                      <a:pt x="69" y="3"/>
                      <a:pt x="70" y="5"/>
                    </a:cubicBezTo>
                    <a:cubicBezTo>
                      <a:pt x="71" y="8"/>
                      <a:pt x="69" y="13"/>
                      <a:pt x="67" y="14"/>
                    </a:cubicBezTo>
                    <a:cubicBezTo>
                      <a:pt x="51" y="23"/>
                      <a:pt x="34" y="32"/>
                      <a:pt x="17" y="41"/>
                    </a:cubicBezTo>
                    <a:cubicBezTo>
                      <a:pt x="16" y="42"/>
                      <a:pt x="14" y="42"/>
                      <a:pt x="10" y="43"/>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59" name="chenying0907 30">
                <a:extLst>
                  <a:ext uri="{FF2B5EF4-FFF2-40B4-BE49-F238E27FC236}">
                    <a16:creationId xmlns:a16="http://schemas.microsoft.com/office/drawing/2014/main" id="{5481D4CA-A06B-4E01-BDC9-D8AEF6AD8F5E}"/>
                  </a:ext>
                </a:extLst>
              </p:cNvPr>
              <p:cNvSpPr>
                <a:spLocks/>
              </p:cNvSpPr>
              <p:nvPr/>
            </p:nvSpPr>
            <p:spPr bwMode="auto">
              <a:xfrm>
                <a:off x="3847356" y="3460251"/>
                <a:ext cx="283283" cy="146444"/>
              </a:xfrm>
              <a:custGeom>
                <a:avLst/>
                <a:gdLst>
                  <a:gd name="T0" fmla="*/ 0 w 87"/>
                  <a:gd name="T1" fmla="*/ 44 h 45"/>
                  <a:gd name="T2" fmla="*/ 87 w 87"/>
                  <a:gd name="T3" fmla="*/ 7 h 45"/>
                  <a:gd name="T4" fmla="*/ 69 w 87"/>
                  <a:gd name="T5" fmla="*/ 16 h 45"/>
                  <a:gd name="T6" fmla="*/ 31 w 87"/>
                  <a:gd name="T7" fmla="*/ 35 h 45"/>
                  <a:gd name="T8" fmla="*/ 0 w 87"/>
                  <a:gd name="T9" fmla="*/ 44 h 45"/>
                </a:gdLst>
                <a:ahLst/>
                <a:cxnLst>
                  <a:cxn ang="0">
                    <a:pos x="T0" y="T1"/>
                  </a:cxn>
                  <a:cxn ang="0">
                    <a:pos x="T2" y="T3"/>
                  </a:cxn>
                  <a:cxn ang="0">
                    <a:pos x="T4" y="T5"/>
                  </a:cxn>
                  <a:cxn ang="0">
                    <a:pos x="T6" y="T7"/>
                  </a:cxn>
                  <a:cxn ang="0">
                    <a:pos x="T8" y="T9"/>
                  </a:cxn>
                </a:cxnLst>
                <a:rect l="0" t="0" r="r" b="b"/>
                <a:pathLst>
                  <a:path w="87" h="45">
                    <a:moveTo>
                      <a:pt x="0" y="44"/>
                    </a:moveTo>
                    <a:cubicBezTo>
                      <a:pt x="15" y="17"/>
                      <a:pt x="70" y="0"/>
                      <a:pt x="87" y="7"/>
                    </a:cubicBezTo>
                    <a:cubicBezTo>
                      <a:pt x="83" y="14"/>
                      <a:pt x="76" y="16"/>
                      <a:pt x="69" y="16"/>
                    </a:cubicBezTo>
                    <a:cubicBezTo>
                      <a:pt x="53" y="17"/>
                      <a:pt x="42" y="25"/>
                      <a:pt x="31" y="35"/>
                    </a:cubicBezTo>
                    <a:cubicBezTo>
                      <a:pt x="23" y="44"/>
                      <a:pt x="12" y="45"/>
                      <a:pt x="0" y="44"/>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60" name="PA_组合 150">
              <a:extLst>
                <a:ext uri="{FF2B5EF4-FFF2-40B4-BE49-F238E27FC236}">
                  <a16:creationId xmlns:a16="http://schemas.microsoft.com/office/drawing/2014/main" id="{0A01FE32-206D-4B8B-AF1E-68F3EAC2CC47}"/>
                </a:ext>
              </a:extLst>
            </p:cNvPr>
            <p:cNvGrpSpPr/>
            <p:nvPr>
              <p:custDataLst>
                <p:tags r:id="rId4"/>
              </p:custDataLst>
            </p:nvPr>
          </p:nvGrpSpPr>
          <p:grpSpPr>
            <a:xfrm>
              <a:off x="3996127" y="4481131"/>
              <a:ext cx="1558544" cy="1794605"/>
              <a:chOff x="3604885" y="793072"/>
              <a:chExt cx="1394808" cy="1606071"/>
            </a:xfrm>
            <a:solidFill>
              <a:srgbClr val="456975"/>
            </a:solidFill>
          </p:grpSpPr>
          <p:sp>
            <p:nvSpPr>
              <p:cNvPr id="61" name="chenying0907 45">
                <a:extLst>
                  <a:ext uri="{FF2B5EF4-FFF2-40B4-BE49-F238E27FC236}">
                    <a16:creationId xmlns:a16="http://schemas.microsoft.com/office/drawing/2014/main" id="{798E0F58-4115-4317-A286-5D317ABC7F82}"/>
                  </a:ext>
                </a:extLst>
              </p:cNvPr>
              <p:cNvSpPr>
                <a:spLocks noEditPoints="1"/>
              </p:cNvSpPr>
              <p:nvPr/>
            </p:nvSpPr>
            <p:spPr bwMode="auto">
              <a:xfrm>
                <a:off x="3604885" y="793072"/>
                <a:ext cx="1394808" cy="1606071"/>
              </a:xfrm>
              <a:custGeom>
                <a:avLst/>
                <a:gdLst>
                  <a:gd name="T0" fmla="*/ 236 w 428"/>
                  <a:gd name="T1" fmla="*/ 354 h 494"/>
                  <a:gd name="T2" fmla="*/ 137 w 428"/>
                  <a:gd name="T3" fmla="*/ 494 h 494"/>
                  <a:gd name="T4" fmla="*/ 295 w 428"/>
                  <a:gd name="T5" fmla="*/ 259 h 494"/>
                  <a:gd name="T6" fmla="*/ 48 w 428"/>
                  <a:gd name="T7" fmla="*/ 254 h 494"/>
                  <a:gd name="T8" fmla="*/ 31 w 428"/>
                  <a:gd name="T9" fmla="*/ 170 h 494"/>
                  <a:gd name="T10" fmla="*/ 99 w 428"/>
                  <a:gd name="T11" fmla="*/ 60 h 494"/>
                  <a:gd name="T12" fmla="*/ 176 w 428"/>
                  <a:gd name="T13" fmla="*/ 78 h 494"/>
                  <a:gd name="T14" fmla="*/ 274 w 428"/>
                  <a:gd name="T15" fmla="*/ 0 h 494"/>
                  <a:gd name="T16" fmla="*/ 352 w 428"/>
                  <a:gd name="T17" fmla="*/ 41 h 494"/>
                  <a:gd name="T18" fmla="*/ 399 w 428"/>
                  <a:gd name="T19" fmla="*/ 149 h 494"/>
                  <a:gd name="T20" fmla="*/ 340 w 428"/>
                  <a:gd name="T21" fmla="*/ 261 h 494"/>
                  <a:gd name="T22" fmla="*/ 276 w 428"/>
                  <a:gd name="T23" fmla="*/ 333 h 494"/>
                  <a:gd name="T24" fmla="*/ 278 w 428"/>
                  <a:gd name="T25" fmla="*/ 339 h 494"/>
                  <a:gd name="T26" fmla="*/ 91 w 428"/>
                  <a:gd name="T27" fmla="*/ 98 h 494"/>
                  <a:gd name="T28" fmla="*/ 422 w 428"/>
                  <a:gd name="T29" fmla="*/ 238 h 494"/>
                  <a:gd name="T30" fmla="*/ 292 w 428"/>
                  <a:gd name="T31" fmla="*/ 200 h 494"/>
                  <a:gd name="T32" fmla="*/ 75 w 428"/>
                  <a:gd name="T33" fmla="*/ 74 h 494"/>
                  <a:gd name="T34" fmla="*/ 87 w 428"/>
                  <a:gd name="T35" fmla="*/ 149 h 494"/>
                  <a:gd name="T36" fmla="*/ 402 w 428"/>
                  <a:gd name="T37" fmla="*/ 251 h 494"/>
                  <a:gd name="T38" fmla="*/ 402 w 428"/>
                  <a:gd name="T39" fmla="*/ 251 h 494"/>
                  <a:gd name="T40" fmla="*/ 38 w 428"/>
                  <a:gd name="T41" fmla="*/ 136 h 494"/>
                  <a:gd name="T42" fmla="*/ 140 w 428"/>
                  <a:gd name="T43" fmla="*/ 140 h 494"/>
                  <a:gd name="T44" fmla="*/ 140 w 428"/>
                  <a:gd name="T45" fmla="*/ 140 h 494"/>
                  <a:gd name="T46" fmla="*/ 270 w 428"/>
                  <a:gd name="T47" fmla="*/ 196 h 494"/>
                  <a:gd name="T48" fmla="*/ 283 w 428"/>
                  <a:gd name="T49" fmla="*/ 116 h 494"/>
                  <a:gd name="T50" fmla="*/ 152 w 428"/>
                  <a:gd name="T51" fmla="*/ 197 h 494"/>
                  <a:gd name="T52" fmla="*/ 246 w 428"/>
                  <a:gd name="T53" fmla="*/ 255 h 494"/>
                  <a:gd name="T54" fmla="*/ 421 w 428"/>
                  <a:gd name="T55" fmla="*/ 188 h 494"/>
                  <a:gd name="T56" fmla="*/ 46 w 428"/>
                  <a:gd name="T57" fmla="*/ 117 h 494"/>
                  <a:gd name="T58" fmla="*/ 39 w 428"/>
                  <a:gd name="T59" fmla="*/ 147 h 494"/>
                  <a:gd name="T60" fmla="*/ 194 w 428"/>
                  <a:gd name="T61" fmla="*/ 109 h 494"/>
                  <a:gd name="T62" fmla="*/ 194 w 428"/>
                  <a:gd name="T63" fmla="*/ 109 h 494"/>
                  <a:gd name="T64" fmla="*/ 194 w 428"/>
                  <a:gd name="T65" fmla="*/ 46 h 494"/>
                  <a:gd name="T66" fmla="*/ 116 w 428"/>
                  <a:gd name="T67" fmla="*/ 219 h 494"/>
                  <a:gd name="T68" fmla="*/ 306 w 428"/>
                  <a:gd name="T69" fmla="*/ 58 h 494"/>
                  <a:gd name="T70" fmla="*/ 415 w 428"/>
                  <a:gd name="T71" fmla="*/ 175 h 494"/>
                  <a:gd name="T72" fmla="*/ 415 w 428"/>
                  <a:gd name="T73" fmla="*/ 175 h 494"/>
                  <a:gd name="T74" fmla="*/ 214 w 428"/>
                  <a:gd name="T75" fmla="*/ 252 h 494"/>
                  <a:gd name="T76" fmla="*/ 31 w 428"/>
                  <a:gd name="T77" fmla="*/ 173 h 494"/>
                  <a:gd name="T78" fmla="*/ 119 w 428"/>
                  <a:gd name="T79" fmla="*/ 251 h 494"/>
                  <a:gd name="T80" fmla="*/ 8 w 428"/>
                  <a:gd name="T81" fmla="*/ 192 h 494"/>
                  <a:gd name="T82" fmla="*/ 258 w 428"/>
                  <a:gd name="T83" fmla="*/ 230 h 494"/>
                  <a:gd name="T84" fmla="*/ 349 w 428"/>
                  <a:gd name="T85" fmla="*/ 47 h 494"/>
                  <a:gd name="T86" fmla="*/ 100 w 428"/>
                  <a:gd name="T87" fmla="*/ 112 h 494"/>
                  <a:gd name="T88" fmla="*/ 100 w 428"/>
                  <a:gd name="T89" fmla="*/ 112 h 494"/>
                  <a:gd name="T90" fmla="*/ 70 w 428"/>
                  <a:gd name="T91" fmla="*/ 233 h 494"/>
                  <a:gd name="T92" fmla="*/ 41 w 428"/>
                  <a:gd name="T93" fmla="*/ 169 h 494"/>
                  <a:gd name="T94" fmla="*/ 41 w 428"/>
                  <a:gd name="T95" fmla="*/ 169 h 494"/>
                  <a:gd name="T96" fmla="*/ 44 w 428"/>
                  <a:gd name="T97" fmla="*/ 162 h 494"/>
                  <a:gd name="T98" fmla="*/ 367 w 428"/>
                  <a:gd name="T99" fmla="*/ 109 h 494"/>
                  <a:gd name="T100" fmla="*/ 30 w 428"/>
                  <a:gd name="T101" fmla="*/ 230 h 494"/>
                  <a:gd name="T102" fmla="*/ 326 w 428"/>
                  <a:gd name="T103" fmla="*/ 41 h 494"/>
                  <a:gd name="T104" fmla="*/ 157 w 428"/>
                  <a:gd name="T105" fmla="*/ 235 h 494"/>
                  <a:gd name="T106" fmla="*/ 227 w 428"/>
                  <a:gd name="T107" fmla="*/ 17 h 494"/>
                  <a:gd name="T108" fmla="*/ 423 w 428"/>
                  <a:gd name="T109" fmla="*/ 222 h 494"/>
                  <a:gd name="T110" fmla="*/ 423 w 428"/>
                  <a:gd name="T111" fmla="*/ 222 h 494"/>
                  <a:gd name="T112" fmla="*/ 364 w 428"/>
                  <a:gd name="T113" fmla="*/ 114 h 494"/>
                  <a:gd name="T114" fmla="*/ 225 w 428"/>
                  <a:gd name="T115" fmla="*/ 32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28" h="494">
                    <a:moveTo>
                      <a:pt x="278" y="339"/>
                    </a:moveTo>
                    <a:cubicBezTo>
                      <a:pt x="277" y="346"/>
                      <a:pt x="275" y="353"/>
                      <a:pt x="274" y="361"/>
                    </a:cubicBezTo>
                    <a:cubicBezTo>
                      <a:pt x="264" y="357"/>
                      <a:pt x="255" y="353"/>
                      <a:pt x="247" y="350"/>
                    </a:cubicBezTo>
                    <a:cubicBezTo>
                      <a:pt x="242" y="348"/>
                      <a:pt x="239" y="350"/>
                      <a:pt x="236" y="354"/>
                    </a:cubicBezTo>
                    <a:cubicBezTo>
                      <a:pt x="229" y="364"/>
                      <a:pt x="222" y="375"/>
                      <a:pt x="214" y="385"/>
                    </a:cubicBezTo>
                    <a:cubicBezTo>
                      <a:pt x="204" y="400"/>
                      <a:pt x="193" y="414"/>
                      <a:pt x="182" y="429"/>
                    </a:cubicBezTo>
                    <a:cubicBezTo>
                      <a:pt x="175" y="439"/>
                      <a:pt x="169" y="450"/>
                      <a:pt x="162" y="461"/>
                    </a:cubicBezTo>
                    <a:cubicBezTo>
                      <a:pt x="155" y="472"/>
                      <a:pt x="146" y="483"/>
                      <a:pt x="137" y="494"/>
                    </a:cubicBezTo>
                    <a:cubicBezTo>
                      <a:pt x="166" y="432"/>
                      <a:pt x="195" y="370"/>
                      <a:pt x="224" y="307"/>
                    </a:cubicBezTo>
                    <a:cubicBezTo>
                      <a:pt x="233" y="310"/>
                      <a:pt x="240" y="312"/>
                      <a:pt x="247" y="315"/>
                    </a:cubicBezTo>
                    <a:cubicBezTo>
                      <a:pt x="255" y="319"/>
                      <a:pt x="260" y="312"/>
                      <a:pt x="263" y="308"/>
                    </a:cubicBezTo>
                    <a:cubicBezTo>
                      <a:pt x="274" y="293"/>
                      <a:pt x="284" y="276"/>
                      <a:pt x="295" y="259"/>
                    </a:cubicBezTo>
                    <a:cubicBezTo>
                      <a:pt x="282" y="259"/>
                      <a:pt x="270" y="258"/>
                      <a:pt x="257" y="258"/>
                    </a:cubicBezTo>
                    <a:cubicBezTo>
                      <a:pt x="224" y="257"/>
                      <a:pt x="190" y="257"/>
                      <a:pt x="157" y="257"/>
                    </a:cubicBezTo>
                    <a:cubicBezTo>
                      <a:pt x="136" y="257"/>
                      <a:pt x="116" y="257"/>
                      <a:pt x="95" y="256"/>
                    </a:cubicBezTo>
                    <a:cubicBezTo>
                      <a:pt x="79" y="256"/>
                      <a:pt x="64" y="255"/>
                      <a:pt x="48" y="254"/>
                    </a:cubicBezTo>
                    <a:cubicBezTo>
                      <a:pt x="37" y="254"/>
                      <a:pt x="26" y="254"/>
                      <a:pt x="15" y="254"/>
                    </a:cubicBezTo>
                    <a:cubicBezTo>
                      <a:pt x="9" y="254"/>
                      <a:pt x="0" y="246"/>
                      <a:pt x="0" y="240"/>
                    </a:cubicBezTo>
                    <a:cubicBezTo>
                      <a:pt x="0" y="227"/>
                      <a:pt x="1" y="214"/>
                      <a:pt x="2" y="202"/>
                    </a:cubicBezTo>
                    <a:cubicBezTo>
                      <a:pt x="3" y="188"/>
                      <a:pt x="16" y="173"/>
                      <a:pt x="31" y="170"/>
                    </a:cubicBezTo>
                    <a:cubicBezTo>
                      <a:pt x="39" y="169"/>
                      <a:pt x="38" y="165"/>
                      <a:pt x="38" y="159"/>
                    </a:cubicBezTo>
                    <a:cubicBezTo>
                      <a:pt x="37" y="146"/>
                      <a:pt x="34" y="133"/>
                      <a:pt x="37" y="120"/>
                    </a:cubicBezTo>
                    <a:cubicBezTo>
                      <a:pt x="40" y="108"/>
                      <a:pt x="47" y="97"/>
                      <a:pt x="55" y="86"/>
                    </a:cubicBezTo>
                    <a:cubicBezTo>
                      <a:pt x="66" y="72"/>
                      <a:pt x="82" y="65"/>
                      <a:pt x="99" y="60"/>
                    </a:cubicBezTo>
                    <a:cubicBezTo>
                      <a:pt x="112" y="57"/>
                      <a:pt x="123" y="57"/>
                      <a:pt x="134" y="62"/>
                    </a:cubicBezTo>
                    <a:cubicBezTo>
                      <a:pt x="135" y="63"/>
                      <a:pt x="136" y="64"/>
                      <a:pt x="136" y="63"/>
                    </a:cubicBezTo>
                    <a:cubicBezTo>
                      <a:pt x="147" y="57"/>
                      <a:pt x="153" y="68"/>
                      <a:pt x="162" y="71"/>
                    </a:cubicBezTo>
                    <a:cubicBezTo>
                      <a:pt x="167" y="72"/>
                      <a:pt x="171" y="76"/>
                      <a:pt x="176" y="78"/>
                    </a:cubicBezTo>
                    <a:cubicBezTo>
                      <a:pt x="180" y="70"/>
                      <a:pt x="183" y="62"/>
                      <a:pt x="187" y="55"/>
                    </a:cubicBezTo>
                    <a:cubicBezTo>
                      <a:pt x="190" y="48"/>
                      <a:pt x="194" y="40"/>
                      <a:pt x="199" y="34"/>
                    </a:cubicBezTo>
                    <a:cubicBezTo>
                      <a:pt x="212" y="19"/>
                      <a:pt x="228" y="9"/>
                      <a:pt x="247" y="3"/>
                    </a:cubicBezTo>
                    <a:cubicBezTo>
                      <a:pt x="255" y="1"/>
                      <a:pt x="265" y="0"/>
                      <a:pt x="274" y="0"/>
                    </a:cubicBezTo>
                    <a:cubicBezTo>
                      <a:pt x="295" y="0"/>
                      <a:pt x="313" y="8"/>
                      <a:pt x="330" y="19"/>
                    </a:cubicBezTo>
                    <a:cubicBezTo>
                      <a:pt x="331" y="21"/>
                      <a:pt x="338" y="21"/>
                      <a:pt x="333" y="26"/>
                    </a:cubicBezTo>
                    <a:cubicBezTo>
                      <a:pt x="336" y="28"/>
                      <a:pt x="339" y="31"/>
                      <a:pt x="343" y="33"/>
                    </a:cubicBezTo>
                    <a:cubicBezTo>
                      <a:pt x="346" y="36"/>
                      <a:pt x="350" y="38"/>
                      <a:pt x="352" y="41"/>
                    </a:cubicBezTo>
                    <a:cubicBezTo>
                      <a:pt x="356" y="47"/>
                      <a:pt x="358" y="54"/>
                      <a:pt x="362" y="59"/>
                    </a:cubicBezTo>
                    <a:cubicBezTo>
                      <a:pt x="370" y="69"/>
                      <a:pt x="367" y="80"/>
                      <a:pt x="369" y="90"/>
                    </a:cubicBezTo>
                    <a:cubicBezTo>
                      <a:pt x="373" y="106"/>
                      <a:pt x="366" y="121"/>
                      <a:pt x="364" y="136"/>
                    </a:cubicBezTo>
                    <a:cubicBezTo>
                      <a:pt x="376" y="140"/>
                      <a:pt x="388" y="143"/>
                      <a:pt x="399" y="149"/>
                    </a:cubicBezTo>
                    <a:cubicBezTo>
                      <a:pt x="413" y="156"/>
                      <a:pt x="421" y="169"/>
                      <a:pt x="423" y="184"/>
                    </a:cubicBezTo>
                    <a:cubicBezTo>
                      <a:pt x="426" y="201"/>
                      <a:pt x="428" y="217"/>
                      <a:pt x="428" y="234"/>
                    </a:cubicBezTo>
                    <a:cubicBezTo>
                      <a:pt x="428" y="251"/>
                      <a:pt x="411" y="263"/>
                      <a:pt x="392" y="261"/>
                    </a:cubicBezTo>
                    <a:cubicBezTo>
                      <a:pt x="375" y="260"/>
                      <a:pt x="357" y="261"/>
                      <a:pt x="340" y="261"/>
                    </a:cubicBezTo>
                    <a:cubicBezTo>
                      <a:pt x="328" y="260"/>
                      <a:pt x="317" y="259"/>
                      <a:pt x="305" y="259"/>
                    </a:cubicBezTo>
                    <a:cubicBezTo>
                      <a:pt x="299" y="280"/>
                      <a:pt x="293" y="301"/>
                      <a:pt x="286" y="322"/>
                    </a:cubicBezTo>
                    <a:cubicBezTo>
                      <a:pt x="285" y="326"/>
                      <a:pt x="281" y="330"/>
                      <a:pt x="278" y="334"/>
                    </a:cubicBezTo>
                    <a:cubicBezTo>
                      <a:pt x="278" y="333"/>
                      <a:pt x="277" y="333"/>
                      <a:pt x="276" y="333"/>
                    </a:cubicBezTo>
                    <a:cubicBezTo>
                      <a:pt x="275" y="333"/>
                      <a:pt x="274" y="333"/>
                      <a:pt x="273" y="333"/>
                    </a:cubicBezTo>
                    <a:cubicBezTo>
                      <a:pt x="272" y="333"/>
                      <a:pt x="271" y="333"/>
                      <a:pt x="270" y="333"/>
                    </a:cubicBezTo>
                    <a:cubicBezTo>
                      <a:pt x="270" y="334"/>
                      <a:pt x="269" y="334"/>
                      <a:pt x="269" y="335"/>
                    </a:cubicBezTo>
                    <a:cubicBezTo>
                      <a:pt x="272" y="336"/>
                      <a:pt x="275" y="338"/>
                      <a:pt x="278" y="339"/>
                    </a:cubicBezTo>
                    <a:close/>
                    <a:moveTo>
                      <a:pt x="356" y="259"/>
                    </a:moveTo>
                    <a:cubicBezTo>
                      <a:pt x="357" y="258"/>
                      <a:pt x="358" y="256"/>
                      <a:pt x="358" y="255"/>
                    </a:cubicBezTo>
                    <a:cubicBezTo>
                      <a:pt x="270" y="202"/>
                      <a:pt x="181" y="149"/>
                      <a:pt x="93" y="95"/>
                    </a:cubicBezTo>
                    <a:cubicBezTo>
                      <a:pt x="92" y="96"/>
                      <a:pt x="91" y="97"/>
                      <a:pt x="91" y="98"/>
                    </a:cubicBezTo>
                    <a:cubicBezTo>
                      <a:pt x="179" y="153"/>
                      <a:pt x="267" y="207"/>
                      <a:pt x="356" y="259"/>
                    </a:cubicBezTo>
                    <a:close/>
                    <a:moveTo>
                      <a:pt x="181" y="84"/>
                    </a:moveTo>
                    <a:cubicBezTo>
                      <a:pt x="180" y="86"/>
                      <a:pt x="179" y="87"/>
                      <a:pt x="178" y="89"/>
                    </a:cubicBezTo>
                    <a:cubicBezTo>
                      <a:pt x="260" y="139"/>
                      <a:pt x="341" y="188"/>
                      <a:pt x="422" y="238"/>
                    </a:cubicBezTo>
                    <a:cubicBezTo>
                      <a:pt x="423" y="237"/>
                      <a:pt x="424" y="236"/>
                      <a:pt x="424" y="235"/>
                    </a:cubicBezTo>
                    <a:cubicBezTo>
                      <a:pt x="343" y="185"/>
                      <a:pt x="262" y="135"/>
                      <a:pt x="181" y="84"/>
                    </a:cubicBezTo>
                    <a:close/>
                    <a:moveTo>
                      <a:pt x="290" y="201"/>
                    </a:moveTo>
                    <a:cubicBezTo>
                      <a:pt x="291" y="201"/>
                      <a:pt x="291" y="200"/>
                      <a:pt x="292" y="200"/>
                    </a:cubicBezTo>
                    <a:cubicBezTo>
                      <a:pt x="283" y="194"/>
                      <a:pt x="274" y="188"/>
                      <a:pt x="265" y="183"/>
                    </a:cubicBezTo>
                    <a:cubicBezTo>
                      <a:pt x="206" y="147"/>
                      <a:pt x="146" y="110"/>
                      <a:pt x="86" y="74"/>
                    </a:cubicBezTo>
                    <a:cubicBezTo>
                      <a:pt x="83" y="73"/>
                      <a:pt x="80" y="72"/>
                      <a:pt x="76" y="71"/>
                    </a:cubicBezTo>
                    <a:cubicBezTo>
                      <a:pt x="76" y="72"/>
                      <a:pt x="76" y="73"/>
                      <a:pt x="75" y="74"/>
                    </a:cubicBezTo>
                    <a:cubicBezTo>
                      <a:pt x="147" y="117"/>
                      <a:pt x="219" y="159"/>
                      <a:pt x="290" y="201"/>
                    </a:cubicBezTo>
                    <a:close/>
                    <a:moveTo>
                      <a:pt x="263" y="255"/>
                    </a:moveTo>
                    <a:cubicBezTo>
                      <a:pt x="263" y="254"/>
                      <a:pt x="264" y="253"/>
                      <a:pt x="264" y="252"/>
                    </a:cubicBezTo>
                    <a:cubicBezTo>
                      <a:pt x="205" y="218"/>
                      <a:pt x="146" y="183"/>
                      <a:pt x="87" y="149"/>
                    </a:cubicBezTo>
                    <a:cubicBezTo>
                      <a:pt x="87" y="151"/>
                      <a:pt x="87" y="151"/>
                      <a:pt x="87" y="152"/>
                    </a:cubicBezTo>
                    <a:cubicBezTo>
                      <a:pt x="143" y="185"/>
                      <a:pt x="198" y="219"/>
                      <a:pt x="253" y="252"/>
                    </a:cubicBezTo>
                    <a:cubicBezTo>
                      <a:pt x="256" y="254"/>
                      <a:pt x="260" y="254"/>
                      <a:pt x="263" y="255"/>
                    </a:cubicBezTo>
                    <a:close/>
                    <a:moveTo>
                      <a:pt x="402" y="251"/>
                    </a:moveTo>
                    <a:cubicBezTo>
                      <a:pt x="402" y="250"/>
                      <a:pt x="403" y="249"/>
                      <a:pt x="404" y="248"/>
                    </a:cubicBezTo>
                    <a:cubicBezTo>
                      <a:pt x="346" y="214"/>
                      <a:pt x="289" y="179"/>
                      <a:pt x="231" y="145"/>
                    </a:cubicBezTo>
                    <a:cubicBezTo>
                      <a:pt x="231" y="146"/>
                      <a:pt x="230" y="147"/>
                      <a:pt x="230" y="148"/>
                    </a:cubicBezTo>
                    <a:cubicBezTo>
                      <a:pt x="287" y="182"/>
                      <a:pt x="342" y="220"/>
                      <a:pt x="402" y="251"/>
                    </a:cubicBezTo>
                    <a:close/>
                    <a:moveTo>
                      <a:pt x="167" y="215"/>
                    </a:moveTo>
                    <a:cubicBezTo>
                      <a:pt x="168" y="214"/>
                      <a:pt x="168" y="214"/>
                      <a:pt x="168" y="213"/>
                    </a:cubicBezTo>
                    <a:cubicBezTo>
                      <a:pt x="126" y="187"/>
                      <a:pt x="83" y="160"/>
                      <a:pt x="40" y="133"/>
                    </a:cubicBezTo>
                    <a:cubicBezTo>
                      <a:pt x="40" y="134"/>
                      <a:pt x="39" y="135"/>
                      <a:pt x="38" y="136"/>
                    </a:cubicBezTo>
                    <a:cubicBezTo>
                      <a:pt x="41" y="138"/>
                      <a:pt x="43" y="141"/>
                      <a:pt x="46" y="143"/>
                    </a:cubicBezTo>
                    <a:cubicBezTo>
                      <a:pt x="84" y="166"/>
                      <a:pt x="121" y="188"/>
                      <a:pt x="159" y="211"/>
                    </a:cubicBezTo>
                    <a:cubicBezTo>
                      <a:pt x="162" y="213"/>
                      <a:pt x="165" y="214"/>
                      <a:pt x="167" y="215"/>
                    </a:cubicBezTo>
                    <a:close/>
                    <a:moveTo>
                      <a:pt x="140" y="140"/>
                    </a:moveTo>
                    <a:cubicBezTo>
                      <a:pt x="140" y="141"/>
                      <a:pt x="139" y="142"/>
                      <a:pt x="139" y="142"/>
                    </a:cubicBezTo>
                    <a:cubicBezTo>
                      <a:pt x="194" y="177"/>
                      <a:pt x="250" y="211"/>
                      <a:pt x="306" y="245"/>
                    </a:cubicBezTo>
                    <a:cubicBezTo>
                      <a:pt x="306" y="244"/>
                      <a:pt x="307" y="243"/>
                      <a:pt x="307" y="242"/>
                    </a:cubicBezTo>
                    <a:cubicBezTo>
                      <a:pt x="252" y="208"/>
                      <a:pt x="196" y="174"/>
                      <a:pt x="140" y="140"/>
                    </a:cubicBezTo>
                    <a:close/>
                    <a:moveTo>
                      <a:pt x="373" y="257"/>
                    </a:moveTo>
                    <a:cubicBezTo>
                      <a:pt x="373" y="256"/>
                      <a:pt x="373" y="255"/>
                      <a:pt x="374" y="254"/>
                    </a:cubicBezTo>
                    <a:cubicBezTo>
                      <a:pt x="339" y="234"/>
                      <a:pt x="305" y="214"/>
                      <a:pt x="271" y="194"/>
                    </a:cubicBezTo>
                    <a:cubicBezTo>
                      <a:pt x="271" y="194"/>
                      <a:pt x="270" y="195"/>
                      <a:pt x="270" y="196"/>
                    </a:cubicBezTo>
                    <a:cubicBezTo>
                      <a:pt x="301" y="215"/>
                      <a:pt x="333" y="235"/>
                      <a:pt x="365" y="255"/>
                    </a:cubicBezTo>
                    <a:cubicBezTo>
                      <a:pt x="367" y="256"/>
                      <a:pt x="370" y="256"/>
                      <a:pt x="373" y="257"/>
                    </a:cubicBezTo>
                    <a:close/>
                    <a:moveTo>
                      <a:pt x="285" y="114"/>
                    </a:moveTo>
                    <a:cubicBezTo>
                      <a:pt x="284" y="115"/>
                      <a:pt x="284" y="116"/>
                      <a:pt x="283" y="116"/>
                    </a:cubicBezTo>
                    <a:cubicBezTo>
                      <a:pt x="330" y="145"/>
                      <a:pt x="376" y="174"/>
                      <a:pt x="422" y="203"/>
                    </a:cubicBezTo>
                    <a:cubicBezTo>
                      <a:pt x="422" y="202"/>
                      <a:pt x="423" y="201"/>
                      <a:pt x="423" y="200"/>
                    </a:cubicBezTo>
                    <a:cubicBezTo>
                      <a:pt x="377" y="172"/>
                      <a:pt x="331" y="143"/>
                      <a:pt x="285" y="114"/>
                    </a:cubicBezTo>
                    <a:close/>
                    <a:moveTo>
                      <a:pt x="152" y="197"/>
                    </a:moveTo>
                    <a:cubicBezTo>
                      <a:pt x="152" y="197"/>
                      <a:pt x="152" y="198"/>
                      <a:pt x="152" y="198"/>
                    </a:cubicBezTo>
                    <a:cubicBezTo>
                      <a:pt x="152" y="199"/>
                      <a:pt x="152" y="199"/>
                      <a:pt x="153" y="200"/>
                    </a:cubicBezTo>
                    <a:cubicBezTo>
                      <a:pt x="181" y="217"/>
                      <a:pt x="208" y="234"/>
                      <a:pt x="236" y="252"/>
                    </a:cubicBezTo>
                    <a:cubicBezTo>
                      <a:pt x="239" y="253"/>
                      <a:pt x="242" y="254"/>
                      <a:pt x="246" y="255"/>
                    </a:cubicBezTo>
                    <a:cubicBezTo>
                      <a:pt x="246" y="254"/>
                      <a:pt x="246" y="253"/>
                      <a:pt x="247" y="252"/>
                    </a:cubicBezTo>
                    <a:cubicBezTo>
                      <a:pt x="215" y="234"/>
                      <a:pt x="184" y="215"/>
                      <a:pt x="152" y="197"/>
                    </a:cubicBezTo>
                    <a:close/>
                    <a:moveTo>
                      <a:pt x="342" y="139"/>
                    </a:moveTo>
                    <a:cubicBezTo>
                      <a:pt x="368" y="155"/>
                      <a:pt x="394" y="171"/>
                      <a:pt x="421" y="188"/>
                    </a:cubicBezTo>
                    <a:cubicBezTo>
                      <a:pt x="419" y="181"/>
                      <a:pt x="357" y="142"/>
                      <a:pt x="342" y="139"/>
                    </a:cubicBezTo>
                    <a:close/>
                    <a:moveTo>
                      <a:pt x="110" y="158"/>
                    </a:moveTo>
                    <a:cubicBezTo>
                      <a:pt x="110" y="158"/>
                      <a:pt x="111" y="157"/>
                      <a:pt x="111" y="157"/>
                    </a:cubicBezTo>
                    <a:cubicBezTo>
                      <a:pt x="90" y="143"/>
                      <a:pt x="68" y="130"/>
                      <a:pt x="46" y="117"/>
                    </a:cubicBezTo>
                    <a:cubicBezTo>
                      <a:pt x="45" y="116"/>
                      <a:pt x="43" y="117"/>
                      <a:pt x="39" y="118"/>
                    </a:cubicBezTo>
                    <a:cubicBezTo>
                      <a:pt x="64" y="132"/>
                      <a:pt x="87" y="145"/>
                      <a:pt x="110" y="158"/>
                    </a:cubicBezTo>
                    <a:close/>
                    <a:moveTo>
                      <a:pt x="41" y="144"/>
                    </a:moveTo>
                    <a:cubicBezTo>
                      <a:pt x="40" y="145"/>
                      <a:pt x="40" y="146"/>
                      <a:pt x="39" y="147"/>
                    </a:cubicBezTo>
                    <a:cubicBezTo>
                      <a:pt x="62" y="161"/>
                      <a:pt x="85" y="174"/>
                      <a:pt x="108" y="188"/>
                    </a:cubicBezTo>
                    <a:cubicBezTo>
                      <a:pt x="109" y="187"/>
                      <a:pt x="109" y="186"/>
                      <a:pt x="109" y="186"/>
                    </a:cubicBezTo>
                    <a:cubicBezTo>
                      <a:pt x="87" y="172"/>
                      <a:pt x="64" y="158"/>
                      <a:pt x="41" y="144"/>
                    </a:cubicBezTo>
                    <a:close/>
                    <a:moveTo>
                      <a:pt x="194" y="109"/>
                    </a:moveTo>
                    <a:cubicBezTo>
                      <a:pt x="193" y="110"/>
                      <a:pt x="193" y="111"/>
                      <a:pt x="192" y="111"/>
                    </a:cubicBezTo>
                    <a:cubicBezTo>
                      <a:pt x="219" y="128"/>
                      <a:pt x="245" y="144"/>
                      <a:pt x="272" y="160"/>
                    </a:cubicBezTo>
                    <a:cubicBezTo>
                      <a:pt x="272" y="159"/>
                      <a:pt x="273" y="159"/>
                      <a:pt x="273" y="158"/>
                    </a:cubicBezTo>
                    <a:cubicBezTo>
                      <a:pt x="247" y="141"/>
                      <a:pt x="220" y="125"/>
                      <a:pt x="194" y="109"/>
                    </a:cubicBezTo>
                    <a:close/>
                    <a:moveTo>
                      <a:pt x="259" y="84"/>
                    </a:moveTo>
                    <a:cubicBezTo>
                      <a:pt x="260" y="84"/>
                      <a:pt x="260" y="83"/>
                      <a:pt x="260" y="83"/>
                    </a:cubicBezTo>
                    <a:cubicBezTo>
                      <a:pt x="239" y="69"/>
                      <a:pt x="218" y="56"/>
                      <a:pt x="197" y="43"/>
                    </a:cubicBezTo>
                    <a:cubicBezTo>
                      <a:pt x="196" y="44"/>
                      <a:pt x="195" y="45"/>
                      <a:pt x="194" y="46"/>
                    </a:cubicBezTo>
                    <a:cubicBezTo>
                      <a:pt x="216" y="60"/>
                      <a:pt x="238" y="72"/>
                      <a:pt x="259" y="84"/>
                    </a:cubicBezTo>
                    <a:close/>
                    <a:moveTo>
                      <a:pt x="172" y="255"/>
                    </a:moveTo>
                    <a:cubicBezTo>
                      <a:pt x="173" y="254"/>
                      <a:pt x="174" y="253"/>
                      <a:pt x="174" y="252"/>
                    </a:cubicBezTo>
                    <a:cubicBezTo>
                      <a:pt x="155" y="241"/>
                      <a:pt x="136" y="230"/>
                      <a:pt x="116" y="219"/>
                    </a:cubicBezTo>
                    <a:cubicBezTo>
                      <a:pt x="116" y="220"/>
                      <a:pt x="115" y="221"/>
                      <a:pt x="115" y="222"/>
                    </a:cubicBezTo>
                    <a:cubicBezTo>
                      <a:pt x="135" y="232"/>
                      <a:pt x="152" y="247"/>
                      <a:pt x="172" y="255"/>
                    </a:cubicBezTo>
                    <a:close/>
                    <a:moveTo>
                      <a:pt x="307" y="56"/>
                    </a:moveTo>
                    <a:cubicBezTo>
                      <a:pt x="307" y="57"/>
                      <a:pt x="306" y="57"/>
                      <a:pt x="306" y="58"/>
                    </a:cubicBezTo>
                    <a:cubicBezTo>
                      <a:pt x="325" y="70"/>
                      <a:pt x="345" y="82"/>
                      <a:pt x="364" y="94"/>
                    </a:cubicBezTo>
                    <a:cubicBezTo>
                      <a:pt x="365" y="93"/>
                      <a:pt x="366" y="92"/>
                      <a:pt x="366" y="91"/>
                    </a:cubicBezTo>
                    <a:cubicBezTo>
                      <a:pt x="347" y="79"/>
                      <a:pt x="327" y="68"/>
                      <a:pt x="307" y="56"/>
                    </a:cubicBezTo>
                    <a:close/>
                    <a:moveTo>
                      <a:pt x="415" y="175"/>
                    </a:moveTo>
                    <a:cubicBezTo>
                      <a:pt x="416" y="174"/>
                      <a:pt x="417" y="173"/>
                      <a:pt x="418" y="172"/>
                    </a:cubicBezTo>
                    <a:cubicBezTo>
                      <a:pt x="402" y="161"/>
                      <a:pt x="384" y="153"/>
                      <a:pt x="368" y="143"/>
                    </a:cubicBezTo>
                    <a:cubicBezTo>
                      <a:pt x="367" y="143"/>
                      <a:pt x="367" y="144"/>
                      <a:pt x="366" y="145"/>
                    </a:cubicBezTo>
                    <a:cubicBezTo>
                      <a:pt x="383" y="155"/>
                      <a:pt x="399" y="165"/>
                      <a:pt x="415" y="175"/>
                    </a:cubicBezTo>
                    <a:close/>
                    <a:moveTo>
                      <a:pt x="163" y="223"/>
                    </a:moveTo>
                    <a:cubicBezTo>
                      <a:pt x="162" y="223"/>
                      <a:pt x="162" y="224"/>
                      <a:pt x="161" y="225"/>
                    </a:cubicBezTo>
                    <a:cubicBezTo>
                      <a:pt x="178" y="235"/>
                      <a:pt x="195" y="245"/>
                      <a:pt x="212" y="256"/>
                    </a:cubicBezTo>
                    <a:cubicBezTo>
                      <a:pt x="213" y="255"/>
                      <a:pt x="214" y="253"/>
                      <a:pt x="214" y="252"/>
                    </a:cubicBezTo>
                    <a:cubicBezTo>
                      <a:pt x="197" y="242"/>
                      <a:pt x="180" y="232"/>
                      <a:pt x="163" y="223"/>
                    </a:cubicBezTo>
                    <a:close/>
                    <a:moveTo>
                      <a:pt x="81" y="207"/>
                    </a:moveTo>
                    <a:cubicBezTo>
                      <a:pt x="82" y="206"/>
                      <a:pt x="82" y="205"/>
                      <a:pt x="82" y="204"/>
                    </a:cubicBezTo>
                    <a:cubicBezTo>
                      <a:pt x="65" y="194"/>
                      <a:pt x="48" y="183"/>
                      <a:pt x="31" y="173"/>
                    </a:cubicBezTo>
                    <a:cubicBezTo>
                      <a:pt x="31" y="174"/>
                      <a:pt x="30" y="175"/>
                      <a:pt x="29" y="176"/>
                    </a:cubicBezTo>
                    <a:cubicBezTo>
                      <a:pt x="47" y="186"/>
                      <a:pt x="64" y="196"/>
                      <a:pt x="81" y="207"/>
                    </a:cubicBezTo>
                    <a:close/>
                    <a:moveTo>
                      <a:pt x="117" y="254"/>
                    </a:moveTo>
                    <a:cubicBezTo>
                      <a:pt x="118" y="253"/>
                      <a:pt x="118" y="252"/>
                      <a:pt x="119" y="251"/>
                    </a:cubicBezTo>
                    <a:cubicBezTo>
                      <a:pt x="103" y="241"/>
                      <a:pt x="86" y="232"/>
                      <a:pt x="70" y="223"/>
                    </a:cubicBezTo>
                    <a:cubicBezTo>
                      <a:pt x="70" y="223"/>
                      <a:pt x="69" y="224"/>
                      <a:pt x="69" y="225"/>
                    </a:cubicBezTo>
                    <a:cubicBezTo>
                      <a:pt x="85" y="235"/>
                      <a:pt x="101" y="244"/>
                      <a:pt x="117" y="254"/>
                    </a:cubicBezTo>
                    <a:close/>
                    <a:moveTo>
                      <a:pt x="8" y="192"/>
                    </a:moveTo>
                    <a:cubicBezTo>
                      <a:pt x="10" y="199"/>
                      <a:pt x="38" y="215"/>
                      <a:pt x="50" y="217"/>
                    </a:cubicBezTo>
                    <a:cubicBezTo>
                      <a:pt x="36" y="208"/>
                      <a:pt x="23" y="200"/>
                      <a:pt x="8" y="192"/>
                    </a:cubicBezTo>
                    <a:close/>
                    <a:moveTo>
                      <a:pt x="259" y="228"/>
                    </a:moveTo>
                    <a:cubicBezTo>
                      <a:pt x="259" y="228"/>
                      <a:pt x="258" y="229"/>
                      <a:pt x="258" y="230"/>
                    </a:cubicBezTo>
                    <a:cubicBezTo>
                      <a:pt x="271" y="238"/>
                      <a:pt x="285" y="247"/>
                      <a:pt x="299" y="255"/>
                    </a:cubicBezTo>
                    <a:cubicBezTo>
                      <a:pt x="299" y="254"/>
                      <a:pt x="300" y="253"/>
                      <a:pt x="300" y="252"/>
                    </a:cubicBezTo>
                    <a:cubicBezTo>
                      <a:pt x="287" y="244"/>
                      <a:pt x="273" y="236"/>
                      <a:pt x="259" y="228"/>
                    </a:cubicBezTo>
                    <a:close/>
                    <a:moveTo>
                      <a:pt x="349" y="47"/>
                    </a:moveTo>
                    <a:cubicBezTo>
                      <a:pt x="350" y="46"/>
                      <a:pt x="350" y="45"/>
                      <a:pt x="351" y="44"/>
                    </a:cubicBezTo>
                    <a:cubicBezTo>
                      <a:pt x="340" y="36"/>
                      <a:pt x="327" y="30"/>
                      <a:pt x="315" y="25"/>
                    </a:cubicBezTo>
                    <a:cubicBezTo>
                      <a:pt x="326" y="33"/>
                      <a:pt x="338" y="40"/>
                      <a:pt x="349" y="47"/>
                    </a:cubicBezTo>
                    <a:close/>
                    <a:moveTo>
                      <a:pt x="100" y="112"/>
                    </a:moveTo>
                    <a:cubicBezTo>
                      <a:pt x="100" y="111"/>
                      <a:pt x="101" y="111"/>
                      <a:pt x="101" y="110"/>
                    </a:cubicBezTo>
                    <a:cubicBezTo>
                      <a:pt x="88" y="102"/>
                      <a:pt x="74" y="94"/>
                      <a:pt x="61" y="86"/>
                    </a:cubicBezTo>
                    <a:cubicBezTo>
                      <a:pt x="60" y="87"/>
                      <a:pt x="60" y="88"/>
                      <a:pt x="59" y="89"/>
                    </a:cubicBezTo>
                    <a:cubicBezTo>
                      <a:pt x="73" y="96"/>
                      <a:pt x="86" y="104"/>
                      <a:pt x="100" y="112"/>
                    </a:cubicBezTo>
                    <a:close/>
                    <a:moveTo>
                      <a:pt x="70" y="233"/>
                    </a:moveTo>
                    <a:cubicBezTo>
                      <a:pt x="70" y="234"/>
                      <a:pt x="69" y="235"/>
                      <a:pt x="69" y="235"/>
                    </a:cubicBezTo>
                    <a:cubicBezTo>
                      <a:pt x="80" y="241"/>
                      <a:pt x="88" y="251"/>
                      <a:pt x="102" y="251"/>
                    </a:cubicBezTo>
                    <a:cubicBezTo>
                      <a:pt x="92" y="245"/>
                      <a:pt x="81" y="239"/>
                      <a:pt x="70" y="233"/>
                    </a:cubicBezTo>
                    <a:close/>
                    <a:moveTo>
                      <a:pt x="106" y="100"/>
                    </a:moveTo>
                    <a:cubicBezTo>
                      <a:pt x="94" y="88"/>
                      <a:pt x="75" y="77"/>
                      <a:pt x="70" y="79"/>
                    </a:cubicBezTo>
                    <a:cubicBezTo>
                      <a:pt x="82" y="86"/>
                      <a:pt x="94" y="93"/>
                      <a:pt x="106" y="100"/>
                    </a:cubicBezTo>
                    <a:close/>
                    <a:moveTo>
                      <a:pt x="41" y="169"/>
                    </a:moveTo>
                    <a:cubicBezTo>
                      <a:pt x="41" y="170"/>
                      <a:pt x="40" y="172"/>
                      <a:pt x="39" y="173"/>
                    </a:cubicBezTo>
                    <a:cubicBezTo>
                      <a:pt x="50" y="179"/>
                      <a:pt x="61" y="185"/>
                      <a:pt x="72" y="191"/>
                    </a:cubicBezTo>
                    <a:cubicBezTo>
                      <a:pt x="73" y="190"/>
                      <a:pt x="73" y="190"/>
                      <a:pt x="74" y="189"/>
                    </a:cubicBezTo>
                    <a:cubicBezTo>
                      <a:pt x="63" y="182"/>
                      <a:pt x="52" y="176"/>
                      <a:pt x="41" y="169"/>
                    </a:cubicBezTo>
                    <a:close/>
                    <a:moveTo>
                      <a:pt x="44" y="162"/>
                    </a:moveTo>
                    <a:cubicBezTo>
                      <a:pt x="43" y="163"/>
                      <a:pt x="43" y="164"/>
                      <a:pt x="42" y="165"/>
                    </a:cubicBezTo>
                    <a:cubicBezTo>
                      <a:pt x="52" y="173"/>
                      <a:pt x="63" y="178"/>
                      <a:pt x="75" y="182"/>
                    </a:cubicBezTo>
                    <a:cubicBezTo>
                      <a:pt x="65" y="176"/>
                      <a:pt x="54" y="169"/>
                      <a:pt x="44" y="162"/>
                    </a:cubicBezTo>
                    <a:close/>
                    <a:moveTo>
                      <a:pt x="331" y="87"/>
                    </a:moveTo>
                    <a:cubicBezTo>
                      <a:pt x="330" y="87"/>
                      <a:pt x="330" y="88"/>
                      <a:pt x="330" y="89"/>
                    </a:cubicBezTo>
                    <a:cubicBezTo>
                      <a:pt x="341" y="96"/>
                      <a:pt x="353" y="104"/>
                      <a:pt x="365" y="111"/>
                    </a:cubicBezTo>
                    <a:cubicBezTo>
                      <a:pt x="366" y="110"/>
                      <a:pt x="366" y="109"/>
                      <a:pt x="367" y="109"/>
                    </a:cubicBezTo>
                    <a:cubicBezTo>
                      <a:pt x="355" y="101"/>
                      <a:pt x="343" y="94"/>
                      <a:pt x="331" y="87"/>
                    </a:cubicBezTo>
                    <a:close/>
                    <a:moveTo>
                      <a:pt x="30" y="230"/>
                    </a:moveTo>
                    <a:cubicBezTo>
                      <a:pt x="22" y="225"/>
                      <a:pt x="14" y="220"/>
                      <a:pt x="5" y="215"/>
                    </a:cubicBezTo>
                    <a:cubicBezTo>
                      <a:pt x="5" y="221"/>
                      <a:pt x="13" y="227"/>
                      <a:pt x="30" y="230"/>
                    </a:cubicBezTo>
                    <a:close/>
                    <a:moveTo>
                      <a:pt x="357" y="60"/>
                    </a:moveTo>
                    <a:cubicBezTo>
                      <a:pt x="357" y="59"/>
                      <a:pt x="358" y="58"/>
                      <a:pt x="358" y="57"/>
                    </a:cubicBezTo>
                    <a:cubicBezTo>
                      <a:pt x="349" y="50"/>
                      <a:pt x="338" y="45"/>
                      <a:pt x="327" y="39"/>
                    </a:cubicBezTo>
                    <a:cubicBezTo>
                      <a:pt x="327" y="40"/>
                      <a:pt x="327" y="40"/>
                      <a:pt x="326" y="41"/>
                    </a:cubicBezTo>
                    <a:cubicBezTo>
                      <a:pt x="336" y="47"/>
                      <a:pt x="347" y="54"/>
                      <a:pt x="357" y="60"/>
                    </a:cubicBezTo>
                    <a:close/>
                    <a:moveTo>
                      <a:pt x="186" y="255"/>
                    </a:moveTo>
                    <a:cubicBezTo>
                      <a:pt x="187" y="254"/>
                      <a:pt x="187" y="253"/>
                      <a:pt x="188" y="252"/>
                    </a:cubicBezTo>
                    <a:cubicBezTo>
                      <a:pt x="178" y="246"/>
                      <a:pt x="167" y="241"/>
                      <a:pt x="157" y="235"/>
                    </a:cubicBezTo>
                    <a:cubicBezTo>
                      <a:pt x="157" y="236"/>
                      <a:pt x="157" y="236"/>
                      <a:pt x="156" y="237"/>
                    </a:cubicBezTo>
                    <a:cubicBezTo>
                      <a:pt x="166" y="243"/>
                      <a:pt x="176" y="249"/>
                      <a:pt x="186" y="255"/>
                    </a:cubicBezTo>
                    <a:close/>
                    <a:moveTo>
                      <a:pt x="228" y="15"/>
                    </a:moveTo>
                    <a:cubicBezTo>
                      <a:pt x="228" y="16"/>
                      <a:pt x="227" y="16"/>
                      <a:pt x="227" y="17"/>
                    </a:cubicBezTo>
                    <a:cubicBezTo>
                      <a:pt x="236" y="22"/>
                      <a:pt x="244" y="27"/>
                      <a:pt x="253" y="32"/>
                    </a:cubicBezTo>
                    <a:cubicBezTo>
                      <a:pt x="253" y="31"/>
                      <a:pt x="254" y="30"/>
                      <a:pt x="254" y="29"/>
                    </a:cubicBezTo>
                    <a:cubicBezTo>
                      <a:pt x="245" y="25"/>
                      <a:pt x="238" y="17"/>
                      <a:pt x="228" y="15"/>
                    </a:cubicBezTo>
                    <a:close/>
                    <a:moveTo>
                      <a:pt x="423" y="222"/>
                    </a:moveTo>
                    <a:cubicBezTo>
                      <a:pt x="423" y="221"/>
                      <a:pt x="424" y="220"/>
                      <a:pt x="425" y="219"/>
                    </a:cubicBezTo>
                    <a:cubicBezTo>
                      <a:pt x="416" y="215"/>
                      <a:pt x="408" y="210"/>
                      <a:pt x="400" y="206"/>
                    </a:cubicBezTo>
                    <a:cubicBezTo>
                      <a:pt x="399" y="206"/>
                      <a:pt x="399" y="207"/>
                      <a:pt x="399" y="208"/>
                    </a:cubicBezTo>
                    <a:cubicBezTo>
                      <a:pt x="407" y="213"/>
                      <a:pt x="415" y="217"/>
                      <a:pt x="423" y="222"/>
                    </a:cubicBezTo>
                    <a:close/>
                    <a:moveTo>
                      <a:pt x="338" y="99"/>
                    </a:moveTo>
                    <a:cubicBezTo>
                      <a:pt x="338" y="100"/>
                      <a:pt x="337" y="101"/>
                      <a:pt x="337" y="101"/>
                    </a:cubicBezTo>
                    <a:cubicBezTo>
                      <a:pt x="345" y="107"/>
                      <a:pt x="354" y="112"/>
                      <a:pt x="363" y="117"/>
                    </a:cubicBezTo>
                    <a:cubicBezTo>
                      <a:pt x="363" y="116"/>
                      <a:pt x="364" y="115"/>
                      <a:pt x="364" y="114"/>
                    </a:cubicBezTo>
                    <a:cubicBezTo>
                      <a:pt x="355" y="109"/>
                      <a:pt x="347" y="104"/>
                      <a:pt x="338" y="99"/>
                    </a:cubicBezTo>
                    <a:close/>
                    <a:moveTo>
                      <a:pt x="225" y="327"/>
                    </a:moveTo>
                    <a:cubicBezTo>
                      <a:pt x="224" y="327"/>
                      <a:pt x="224" y="327"/>
                      <a:pt x="224" y="327"/>
                    </a:cubicBezTo>
                    <a:cubicBezTo>
                      <a:pt x="225" y="327"/>
                      <a:pt x="225" y="327"/>
                      <a:pt x="225" y="327"/>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62" name="chenying0907 36">
                <a:extLst>
                  <a:ext uri="{FF2B5EF4-FFF2-40B4-BE49-F238E27FC236}">
                    <a16:creationId xmlns:a16="http://schemas.microsoft.com/office/drawing/2014/main" id="{7F633014-03F2-4CE5-B346-83DBF322F175}"/>
                  </a:ext>
                </a:extLst>
              </p:cNvPr>
              <p:cNvSpPr>
                <a:spLocks/>
              </p:cNvSpPr>
              <p:nvPr/>
            </p:nvSpPr>
            <p:spPr bwMode="auto">
              <a:xfrm>
                <a:off x="3717718" y="1741348"/>
                <a:ext cx="86425" cy="110432"/>
              </a:xfrm>
              <a:custGeom>
                <a:avLst/>
                <a:gdLst>
                  <a:gd name="T0" fmla="*/ 27 w 27"/>
                  <a:gd name="T1" fmla="*/ 9 h 34"/>
                  <a:gd name="T2" fmla="*/ 21 w 27"/>
                  <a:gd name="T3" fmla="*/ 1 h 34"/>
                  <a:gd name="T4" fmla="*/ 8 w 27"/>
                  <a:gd name="T5" fmla="*/ 2 h 34"/>
                  <a:gd name="T6" fmla="*/ 3 w 27"/>
                  <a:gd name="T7" fmla="*/ 25 h 34"/>
                  <a:gd name="T8" fmla="*/ 20 w 27"/>
                  <a:gd name="T9" fmla="*/ 27 h 34"/>
                  <a:gd name="T10" fmla="*/ 27 w 27"/>
                  <a:gd name="T11" fmla="*/ 9 h 34"/>
                </a:gdLst>
                <a:ahLst/>
                <a:cxnLst>
                  <a:cxn ang="0">
                    <a:pos x="T0" y="T1"/>
                  </a:cxn>
                  <a:cxn ang="0">
                    <a:pos x="T2" y="T3"/>
                  </a:cxn>
                  <a:cxn ang="0">
                    <a:pos x="T4" y="T5"/>
                  </a:cxn>
                  <a:cxn ang="0">
                    <a:pos x="T6" y="T7"/>
                  </a:cxn>
                  <a:cxn ang="0">
                    <a:pos x="T8" y="T9"/>
                  </a:cxn>
                  <a:cxn ang="0">
                    <a:pos x="T10" y="T11"/>
                  </a:cxn>
                </a:cxnLst>
                <a:rect l="0" t="0" r="r" b="b"/>
                <a:pathLst>
                  <a:path w="27" h="34">
                    <a:moveTo>
                      <a:pt x="27" y="9"/>
                    </a:moveTo>
                    <a:cubicBezTo>
                      <a:pt x="25" y="5"/>
                      <a:pt x="23" y="2"/>
                      <a:pt x="21" y="1"/>
                    </a:cubicBezTo>
                    <a:cubicBezTo>
                      <a:pt x="17" y="0"/>
                      <a:pt x="11" y="0"/>
                      <a:pt x="8" y="2"/>
                    </a:cubicBezTo>
                    <a:cubicBezTo>
                      <a:pt x="2" y="6"/>
                      <a:pt x="0" y="18"/>
                      <a:pt x="3" y="25"/>
                    </a:cubicBezTo>
                    <a:cubicBezTo>
                      <a:pt x="7" y="33"/>
                      <a:pt x="15" y="34"/>
                      <a:pt x="20" y="27"/>
                    </a:cubicBezTo>
                    <a:cubicBezTo>
                      <a:pt x="23" y="22"/>
                      <a:pt x="25" y="16"/>
                      <a:pt x="27" y="9"/>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63" name="chenying0907 37">
                <a:extLst>
                  <a:ext uri="{FF2B5EF4-FFF2-40B4-BE49-F238E27FC236}">
                    <a16:creationId xmlns:a16="http://schemas.microsoft.com/office/drawing/2014/main" id="{8136FAE2-A8B0-46C5-91FA-42B4731D3CCF}"/>
                  </a:ext>
                </a:extLst>
              </p:cNvPr>
              <p:cNvSpPr>
                <a:spLocks/>
              </p:cNvSpPr>
              <p:nvPr/>
            </p:nvSpPr>
            <p:spPr bwMode="auto">
              <a:xfrm>
                <a:off x="4754821" y="1832575"/>
                <a:ext cx="79224" cy="108032"/>
              </a:xfrm>
              <a:custGeom>
                <a:avLst/>
                <a:gdLst>
                  <a:gd name="T0" fmla="*/ 23 w 24"/>
                  <a:gd name="T1" fmla="*/ 10 h 33"/>
                  <a:gd name="T2" fmla="*/ 14 w 24"/>
                  <a:gd name="T3" fmla="*/ 1 h 33"/>
                  <a:gd name="T4" fmla="*/ 1 w 24"/>
                  <a:gd name="T5" fmla="*/ 15 h 33"/>
                  <a:gd name="T6" fmla="*/ 11 w 24"/>
                  <a:gd name="T7" fmla="*/ 33 h 33"/>
                  <a:gd name="T8" fmla="*/ 23 w 24"/>
                  <a:gd name="T9" fmla="*/ 10 h 33"/>
                </a:gdLst>
                <a:ahLst/>
                <a:cxnLst>
                  <a:cxn ang="0">
                    <a:pos x="T0" y="T1"/>
                  </a:cxn>
                  <a:cxn ang="0">
                    <a:pos x="T2" y="T3"/>
                  </a:cxn>
                  <a:cxn ang="0">
                    <a:pos x="T4" y="T5"/>
                  </a:cxn>
                  <a:cxn ang="0">
                    <a:pos x="T6" y="T7"/>
                  </a:cxn>
                  <a:cxn ang="0">
                    <a:pos x="T8" y="T9"/>
                  </a:cxn>
                </a:cxnLst>
                <a:rect l="0" t="0" r="r" b="b"/>
                <a:pathLst>
                  <a:path w="24" h="33">
                    <a:moveTo>
                      <a:pt x="23" y="10"/>
                    </a:moveTo>
                    <a:cubicBezTo>
                      <a:pt x="24" y="3"/>
                      <a:pt x="22" y="2"/>
                      <a:pt x="14" y="1"/>
                    </a:cubicBezTo>
                    <a:cubicBezTo>
                      <a:pt x="7" y="0"/>
                      <a:pt x="1" y="7"/>
                      <a:pt x="1" y="15"/>
                    </a:cubicBezTo>
                    <a:cubicBezTo>
                      <a:pt x="0" y="24"/>
                      <a:pt x="5" y="33"/>
                      <a:pt x="11" y="33"/>
                    </a:cubicBezTo>
                    <a:cubicBezTo>
                      <a:pt x="18" y="33"/>
                      <a:pt x="22" y="25"/>
                      <a:pt x="23" y="10"/>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64" name="chenying0907 38">
                <a:extLst>
                  <a:ext uri="{FF2B5EF4-FFF2-40B4-BE49-F238E27FC236}">
                    <a16:creationId xmlns:a16="http://schemas.microsoft.com/office/drawing/2014/main" id="{0D032C95-D474-4E11-8958-892B56D6618F}"/>
                  </a:ext>
                </a:extLst>
              </p:cNvPr>
              <p:cNvSpPr>
                <a:spLocks/>
              </p:cNvSpPr>
              <p:nvPr/>
            </p:nvSpPr>
            <p:spPr bwMode="auto">
              <a:xfrm>
                <a:off x="3813746" y="1986220"/>
                <a:ext cx="84025" cy="105631"/>
              </a:xfrm>
              <a:custGeom>
                <a:avLst/>
                <a:gdLst>
                  <a:gd name="T0" fmla="*/ 23 w 26"/>
                  <a:gd name="T1" fmla="*/ 13 h 33"/>
                  <a:gd name="T2" fmla="*/ 14 w 26"/>
                  <a:gd name="T3" fmla="*/ 1 h 33"/>
                  <a:gd name="T4" fmla="*/ 0 w 26"/>
                  <a:gd name="T5" fmla="*/ 16 h 33"/>
                  <a:gd name="T6" fmla="*/ 11 w 26"/>
                  <a:gd name="T7" fmla="*/ 33 h 33"/>
                  <a:gd name="T8" fmla="*/ 23 w 26"/>
                  <a:gd name="T9" fmla="*/ 13 h 33"/>
                </a:gdLst>
                <a:ahLst/>
                <a:cxnLst>
                  <a:cxn ang="0">
                    <a:pos x="T0" y="T1"/>
                  </a:cxn>
                  <a:cxn ang="0">
                    <a:pos x="T2" y="T3"/>
                  </a:cxn>
                  <a:cxn ang="0">
                    <a:pos x="T4" y="T5"/>
                  </a:cxn>
                  <a:cxn ang="0">
                    <a:pos x="T6" y="T7"/>
                  </a:cxn>
                  <a:cxn ang="0">
                    <a:pos x="T8" y="T9"/>
                  </a:cxn>
                </a:cxnLst>
                <a:rect l="0" t="0" r="r" b="b"/>
                <a:pathLst>
                  <a:path w="26" h="33">
                    <a:moveTo>
                      <a:pt x="23" y="13"/>
                    </a:moveTo>
                    <a:cubicBezTo>
                      <a:pt x="26" y="2"/>
                      <a:pt x="20" y="1"/>
                      <a:pt x="14" y="1"/>
                    </a:cubicBezTo>
                    <a:cubicBezTo>
                      <a:pt x="8" y="0"/>
                      <a:pt x="1" y="7"/>
                      <a:pt x="0" y="16"/>
                    </a:cubicBezTo>
                    <a:cubicBezTo>
                      <a:pt x="0" y="24"/>
                      <a:pt x="5" y="32"/>
                      <a:pt x="11" y="33"/>
                    </a:cubicBezTo>
                    <a:cubicBezTo>
                      <a:pt x="18" y="33"/>
                      <a:pt x="22" y="25"/>
                      <a:pt x="23" y="13"/>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65" name="chenying0907 39">
                <a:extLst>
                  <a:ext uri="{FF2B5EF4-FFF2-40B4-BE49-F238E27FC236}">
                    <a16:creationId xmlns:a16="http://schemas.microsoft.com/office/drawing/2014/main" id="{805A58DD-3758-43C3-9FE0-111CA8274082}"/>
                  </a:ext>
                </a:extLst>
              </p:cNvPr>
              <p:cNvSpPr>
                <a:spLocks/>
              </p:cNvSpPr>
              <p:nvPr/>
            </p:nvSpPr>
            <p:spPr bwMode="auto">
              <a:xfrm>
                <a:off x="3986597" y="1710140"/>
                <a:ext cx="74423" cy="103231"/>
              </a:xfrm>
              <a:custGeom>
                <a:avLst/>
                <a:gdLst>
                  <a:gd name="T0" fmla="*/ 23 w 23"/>
                  <a:gd name="T1" fmla="*/ 11 h 32"/>
                  <a:gd name="T2" fmla="*/ 12 w 23"/>
                  <a:gd name="T3" fmla="*/ 0 h 32"/>
                  <a:gd name="T4" fmla="*/ 0 w 23"/>
                  <a:gd name="T5" fmla="*/ 16 h 32"/>
                  <a:gd name="T6" fmla="*/ 11 w 23"/>
                  <a:gd name="T7" fmla="*/ 32 h 32"/>
                  <a:gd name="T8" fmla="*/ 23 w 23"/>
                  <a:gd name="T9" fmla="*/ 11 h 32"/>
                </a:gdLst>
                <a:ahLst/>
                <a:cxnLst>
                  <a:cxn ang="0">
                    <a:pos x="T0" y="T1"/>
                  </a:cxn>
                  <a:cxn ang="0">
                    <a:pos x="T2" y="T3"/>
                  </a:cxn>
                  <a:cxn ang="0">
                    <a:pos x="T4" y="T5"/>
                  </a:cxn>
                  <a:cxn ang="0">
                    <a:pos x="T6" y="T7"/>
                  </a:cxn>
                  <a:cxn ang="0">
                    <a:pos x="T8" y="T9"/>
                  </a:cxn>
                </a:cxnLst>
                <a:rect l="0" t="0" r="r" b="b"/>
                <a:pathLst>
                  <a:path w="23" h="32">
                    <a:moveTo>
                      <a:pt x="23" y="11"/>
                    </a:moveTo>
                    <a:cubicBezTo>
                      <a:pt x="23" y="2"/>
                      <a:pt x="21" y="0"/>
                      <a:pt x="12" y="0"/>
                    </a:cubicBezTo>
                    <a:cubicBezTo>
                      <a:pt x="6" y="0"/>
                      <a:pt x="0" y="8"/>
                      <a:pt x="0" y="16"/>
                    </a:cubicBezTo>
                    <a:cubicBezTo>
                      <a:pt x="0" y="25"/>
                      <a:pt x="5" y="32"/>
                      <a:pt x="11" y="32"/>
                    </a:cubicBezTo>
                    <a:cubicBezTo>
                      <a:pt x="18" y="32"/>
                      <a:pt x="23" y="22"/>
                      <a:pt x="23" y="11"/>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66" name="PA_组合 151">
              <a:extLst>
                <a:ext uri="{FF2B5EF4-FFF2-40B4-BE49-F238E27FC236}">
                  <a16:creationId xmlns:a16="http://schemas.microsoft.com/office/drawing/2014/main" id="{8E21D132-156C-4E29-809B-917BDDC60821}"/>
                </a:ext>
              </a:extLst>
            </p:cNvPr>
            <p:cNvGrpSpPr/>
            <p:nvPr>
              <p:custDataLst>
                <p:tags r:id="rId5"/>
              </p:custDataLst>
            </p:nvPr>
          </p:nvGrpSpPr>
          <p:grpSpPr>
            <a:xfrm>
              <a:off x="7274359" y="4406281"/>
              <a:ext cx="2191619" cy="1832160"/>
              <a:chOff x="6610563" y="773866"/>
              <a:chExt cx="1961374" cy="1639679"/>
            </a:xfrm>
            <a:solidFill>
              <a:srgbClr val="456975"/>
            </a:solidFill>
          </p:grpSpPr>
          <p:sp>
            <p:nvSpPr>
              <p:cNvPr id="67" name="自由: 形状 193">
                <a:extLst>
                  <a:ext uri="{FF2B5EF4-FFF2-40B4-BE49-F238E27FC236}">
                    <a16:creationId xmlns:a16="http://schemas.microsoft.com/office/drawing/2014/main" id="{A6CF2048-0FEC-4C16-A29C-3364A7E4D030}"/>
                  </a:ext>
                </a:extLst>
              </p:cNvPr>
              <p:cNvSpPr>
                <a:spLocks/>
              </p:cNvSpPr>
              <p:nvPr/>
            </p:nvSpPr>
            <p:spPr bwMode="auto">
              <a:xfrm>
                <a:off x="7060342" y="1167581"/>
                <a:ext cx="1019869" cy="793543"/>
              </a:xfrm>
              <a:custGeom>
                <a:avLst/>
                <a:gdLst>
                  <a:gd name="connsiteX0" fmla="*/ 353698 w 674404"/>
                  <a:gd name="connsiteY0" fmla="*/ 31287 h 524742"/>
                  <a:gd name="connsiteX1" fmla="*/ 284166 w 674404"/>
                  <a:gd name="connsiteY1" fmla="*/ 34538 h 524742"/>
                  <a:gd name="connsiteX2" fmla="*/ 51879 w 674404"/>
                  <a:gd name="connsiteY2" fmla="*/ 201870 h 524742"/>
                  <a:gd name="connsiteX3" fmla="*/ 99197 w 674404"/>
                  <a:gd name="connsiteY3" fmla="*/ 431413 h 524742"/>
                  <a:gd name="connsiteX4" fmla="*/ 307825 w 674404"/>
                  <a:gd name="connsiteY4" fmla="*/ 500062 h 524742"/>
                  <a:gd name="connsiteX5" fmla="*/ 535810 w 674404"/>
                  <a:gd name="connsiteY5" fmla="*/ 444285 h 524742"/>
                  <a:gd name="connsiteX6" fmla="*/ 553017 w 674404"/>
                  <a:gd name="connsiteY6" fmla="*/ 96751 h 524742"/>
                  <a:gd name="connsiteX7" fmla="*/ 353698 w 674404"/>
                  <a:gd name="connsiteY7" fmla="*/ 31287 h 524742"/>
                  <a:gd name="connsiteX8" fmla="*/ 383232 w 674404"/>
                  <a:gd name="connsiteY8" fmla="*/ 0 h 524742"/>
                  <a:gd name="connsiteX9" fmla="*/ 383232 w 674404"/>
                  <a:gd name="connsiteY9" fmla="*/ 4298 h 524742"/>
                  <a:gd name="connsiteX10" fmla="*/ 424076 w 674404"/>
                  <a:gd name="connsiteY10" fmla="*/ 4298 h 524742"/>
                  <a:gd name="connsiteX11" fmla="*/ 445572 w 674404"/>
                  <a:gd name="connsiteY11" fmla="*/ 17192 h 524742"/>
                  <a:gd name="connsiteX12" fmla="*/ 456320 w 674404"/>
                  <a:gd name="connsiteY12" fmla="*/ 23638 h 524742"/>
                  <a:gd name="connsiteX13" fmla="*/ 546606 w 674404"/>
                  <a:gd name="connsiteY13" fmla="*/ 55872 h 524742"/>
                  <a:gd name="connsiteX14" fmla="*/ 561653 w 674404"/>
                  <a:gd name="connsiteY14" fmla="*/ 457723 h 524742"/>
                  <a:gd name="connsiteX15" fmla="*/ 359586 w 674404"/>
                  <a:gd name="connsiteY15" fmla="*/ 522191 h 524742"/>
                  <a:gd name="connsiteX16" fmla="*/ 136023 w 674404"/>
                  <a:gd name="connsiteY16" fmla="*/ 492106 h 524742"/>
                  <a:gd name="connsiteX17" fmla="*/ 41439 w 674404"/>
                  <a:gd name="connsiteY17" fmla="*/ 156872 h 524742"/>
                  <a:gd name="connsiteX18" fmla="*/ 265002 w 674404"/>
                  <a:gd name="connsiteY18" fmla="*/ 15043 h 524742"/>
                  <a:gd name="connsiteX19" fmla="*/ 383232 w 674404"/>
                  <a:gd name="connsiteY19" fmla="*/ 0 h 52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4404" h="524742">
                    <a:moveTo>
                      <a:pt x="353698" y="31287"/>
                    </a:moveTo>
                    <a:cubicBezTo>
                      <a:pt x="330543" y="30650"/>
                      <a:pt x="307287" y="31857"/>
                      <a:pt x="284166" y="34538"/>
                    </a:cubicBezTo>
                    <a:cubicBezTo>
                      <a:pt x="180927" y="49555"/>
                      <a:pt x="97046" y="103187"/>
                      <a:pt x="51879" y="201870"/>
                    </a:cubicBezTo>
                    <a:cubicBezTo>
                      <a:pt x="15315" y="279099"/>
                      <a:pt x="34673" y="375636"/>
                      <a:pt x="99197" y="431413"/>
                    </a:cubicBezTo>
                    <a:cubicBezTo>
                      <a:pt x="159419" y="480755"/>
                      <a:pt x="232547" y="500062"/>
                      <a:pt x="307825" y="500062"/>
                    </a:cubicBezTo>
                    <a:cubicBezTo>
                      <a:pt x="387405" y="497917"/>
                      <a:pt x="464834" y="487191"/>
                      <a:pt x="535810" y="444285"/>
                    </a:cubicBezTo>
                    <a:cubicBezTo>
                      <a:pt x="682065" y="358474"/>
                      <a:pt x="667010" y="182562"/>
                      <a:pt x="553017" y="96751"/>
                    </a:cubicBezTo>
                    <a:cubicBezTo>
                      <a:pt x="491719" y="51701"/>
                      <a:pt x="423162" y="33198"/>
                      <a:pt x="353698" y="31287"/>
                    </a:cubicBezTo>
                    <a:close/>
                    <a:moveTo>
                      <a:pt x="383232" y="0"/>
                    </a:moveTo>
                    <a:cubicBezTo>
                      <a:pt x="383232" y="2149"/>
                      <a:pt x="383232" y="2149"/>
                      <a:pt x="383232" y="4298"/>
                    </a:cubicBezTo>
                    <a:cubicBezTo>
                      <a:pt x="396130" y="4298"/>
                      <a:pt x="411178" y="4298"/>
                      <a:pt x="424076" y="4298"/>
                    </a:cubicBezTo>
                    <a:cubicBezTo>
                      <a:pt x="434824" y="4298"/>
                      <a:pt x="443423" y="2149"/>
                      <a:pt x="445572" y="17192"/>
                    </a:cubicBezTo>
                    <a:cubicBezTo>
                      <a:pt x="445572" y="19340"/>
                      <a:pt x="452021" y="21489"/>
                      <a:pt x="456320" y="23638"/>
                    </a:cubicBezTo>
                    <a:cubicBezTo>
                      <a:pt x="486415" y="34383"/>
                      <a:pt x="518660" y="42979"/>
                      <a:pt x="546606" y="55872"/>
                    </a:cubicBezTo>
                    <a:cubicBezTo>
                      <a:pt x="709979" y="143979"/>
                      <a:pt x="718577" y="356723"/>
                      <a:pt x="561653" y="457723"/>
                    </a:cubicBezTo>
                    <a:cubicBezTo>
                      <a:pt x="501463" y="496404"/>
                      <a:pt x="432674" y="515745"/>
                      <a:pt x="359586" y="522191"/>
                    </a:cubicBezTo>
                    <a:cubicBezTo>
                      <a:pt x="284349" y="528638"/>
                      <a:pt x="206962" y="524340"/>
                      <a:pt x="136023" y="492106"/>
                    </a:cubicBezTo>
                    <a:cubicBezTo>
                      <a:pt x="2745" y="431936"/>
                      <a:pt x="-40248" y="279362"/>
                      <a:pt x="41439" y="156872"/>
                    </a:cubicBezTo>
                    <a:cubicBezTo>
                      <a:pt x="95180" y="77362"/>
                      <a:pt x="172567" y="34383"/>
                      <a:pt x="265002" y="15043"/>
                    </a:cubicBezTo>
                    <a:cubicBezTo>
                      <a:pt x="303696" y="8596"/>
                      <a:pt x="342389" y="4298"/>
                      <a:pt x="383232" y="0"/>
                    </a:cubicBezTo>
                    <a:close/>
                  </a:path>
                </a:pathLst>
              </a:custGeom>
              <a:grpFill/>
              <a:ln w="9525">
                <a:noFill/>
                <a:round/>
                <a:headEnd/>
                <a:tailEnd/>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68" name="chenying0907 20">
                <a:extLst>
                  <a:ext uri="{FF2B5EF4-FFF2-40B4-BE49-F238E27FC236}">
                    <a16:creationId xmlns:a16="http://schemas.microsoft.com/office/drawing/2014/main" id="{6DF77A95-0A43-4120-994D-28C483B4F000}"/>
                  </a:ext>
                </a:extLst>
              </p:cNvPr>
              <p:cNvSpPr>
                <a:spLocks/>
              </p:cNvSpPr>
              <p:nvPr/>
            </p:nvSpPr>
            <p:spPr bwMode="auto">
              <a:xfrm>
                <a:off x="7818117" y="1998224"/>
                <a:ext cx="196858" cy="338500"/>
              </a:xfrm>
              <a:custGeom>
                <a:avLst/>
                <a:gdLst>
                  <a:gd name="T0" fmla="*/ 12 w 60"/>
                  <a:gd name="T1" fmla="*/ 0 h 104"/>
                  <a:gd name="T2" fmla="*/ 16 w 60"/>
                  <a:gd name="T3" fmla="*/ 4 h 104"/>
                  <a:gd name="T4" fmla="*/ 57 w 60"/>
                  <a:gd name="T5" fmla="*/ 92 h 104"/>
                  <a:gd name="T6" fmla="*/ 55 w 60"/>
                  <a:gd name="T7" fmla="*/ 101 h 104"/>
                  <a:gd name="T8" fmla="*/ 44 w 60"/>
                  <a:gd name="T9" fmla="*/ 99 h 104"/>
                  <a:gd name="T10" fmla="*/ 3 w 60"/>
                  <a:gd name="T11" fmla="*/ 11 h 104"/>
                  <a:gd name="T12" fmla="*/ 12 w 60"/>
                  <a:gd name="T13" fmla="*/ 0 h 104"/>
                </a:gdLst>
                <a:ahLst/>
                <a:cxnLst>
                  <a:cxn ang="0">
                    <a:pos x="T0" y="T1"/>
                  </a:cxn>
                  <a:cxn ang="0">
                    <a:pos x="T2" y="T3"/>
                  </a:cxn>
                  <a:cxn ang="0">
                    <a:pos x="T4" y="T5"/>
                  </a:cxn>
                  <a:cxn ang="0">
                    <a:pos x="T6" y="T7"/>
                  </a:cxn>
                  <a:cxn ang="0">
                    <a:pos x="T8" y="T9"/>
                  </a:cxn>
                  <a:cxn ang="0">
                    <a:pos x="T10" y="T11"/>
                  </a:cxn>
                  <a:cxn ang="0">
                    <a:pos x="T12" y="T13"/>
                  </a:cxn>
                </a:cxnLst>
                <a:rect l="0" t="0" r="r" b="b"/>
                <a:pathLst>
                  <a:path w="60" h="104">
                    <a:moveTo>
                      <a:pt x="12" y="0"/>
                    </a:moveTo>
                    <a:cubicBezTo>
                      <a:pt x="13" y="1"/>
                      <a:pt x="15" y="2"/>
                      <a:pt x="16" y="4"/>
                    </a:cubicBezTo>
                    <a:cubicBezTo>
                      <a:pt x="30" y="33"/>
                      <a:pt x="43" y="63"/>
                      <a:pt x="57" y="92"/>
                    </a:cubicBezTo>
                    <a:cubicBezTo>
                      <a:pt x="58" y="96"/>
                      <a:pt x="60" y="99"/>
                      <a:pt x="55" y="101"/>
                    </a:cubicBezTo>
                    <a:cubicBezTo>
                      <a:pt x="50" y="103"/>
                      <a:pt x="46" y="104"/>
                      <a:pt x="44" y="99"/>
                    </a:cubicBezTo>
                    <a:cubicBezTo>
                      <a:pt x="30" y="69"/>
                      <a:pt x="17" y="40"/>
                      <a:pt x="3" y="11"/>
                    </a:cubicBezTo>
                    <a:cubicBezTo>
                      <a:pt x="0" y="4"/>
                      <a:pt x="3" y="0"/>
                      <a:pt x="12" y="0"/>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69" name="chenying0907 22">
                <a:extLst>
                  <a:ext uri="{FF2B5EF4-FFF2-40B4-BE49-F238E27FC236}">
                    <a16:creationId xmlns:a16="http://schemas.microsoft.com/office/drawing/2014/main" id="{200B8E3F-E16B-4CE3-8357-8DC8C6852C4C}"/>
                  </a:ext>
                </a:extLst>
              </p:cNvPr>
              <p:cNvSpPr>
                <a:spLocks/>
              </p:cNvSpPr>
              <p:nvPr/>
            </p:nvSpPr>
            <p:spPr bwMode="auto">
              <a:xfrm>
                <a:off x="8098998" y="1758154"/>
                <a:ext cx="434528" cy="187255"/>
              </a:xfrm>
              <a:custGeom>
                <a:avLst/>
                <a:gdLst>
                  <a:gd name="T0" fmla="*/ 0 w 133"/>
                  <a:gd name="T1" fmla="*/ 8 h 58"/>
                  <a:gd name="T2" fmla="*/ 18 w 133"/>
                  <a:gd name="T3" fmla="*/ 4 h 58"/>
                  <a:gd name="T4" fmla="*/ 120 w 133"/>
                  <a:gd name="T5" fmla="*/ 47 h 58"/>
                  <a:gd name="T6" fmla="*/ 133 w 133"/>
                  <a:gd name="T7" fmla="*/ 51 h 58"/>
                  <a:gd name="T8" fmla="*/ 117 w 133"/>
                  <a:gd name="T9" fmla="*/ 56 h 58"/>
                  <a:gd name="T10" fmla="*/ 11 w 133"/>
                  <a:gd name="T11" fmla="*/ 15 h 58"/>
                  <a:gd name="T12" fmla="*/ 0 w 133"/>
                  <a:gd name="T13" fmla="*/ 8 h 58"/>
                </a:gdLst>
                <a:ahLst/>
                <a:cxnLst>
                  <a:cxn ang="0">
                    <a:pos x="T0" y="T1"/>
                  </a:cxn>
                  <a:cxn ang="0">
                    <a:pos x="T2" y="T3"/>
                  </a:cxn>
                  <a:cxn ang="0">
                    <a:pos x="T4" y="T5"/>
                  </a:cxn>
                  <a:cxn ang="0">
                    <a:pos x="T6" y="T7"/>
                  </a:cxn>
                  <a:cxn ang="0">
                    <a:pos x="T8" y="T9"/>
                  </a:cxn>
                  <a:cxn ang="0">
                    <a:pos x="T10" y="T11"/>
                  </a:cxn>
                  <a:cxn ang="0">
                    <a:pos x="T12" y="T13"/>
                  </a:cxn>
                </a:cxnLst>
                <a:rect l="0" t="0" r="r" b="b"/>
                <a:pathLst>
                  <a:path w="133" h="58">
                    <a:moveTo>
                      <a:pt x="0" y="8"/>
                    </a:moveTo>
                    <a:cubicBezTo>
                      <a:pt x="6" y="4"/>
                      <a:pt x="11" y="0"/>
                      <a:pt x="18" y="4"/>
                    </a:cubicBezTo>
                    <a:cubicBezTo>
                      <a:pt x="49" y="25"/>
                      <a:pt x="85" y="35"/>
                      <a:pt x="120" y="47"/>
                    </a:cubicBezTo>
                    <a:cubicBezTo>
                      <a:pt x="124" y="48"/>
                      <a:pt x="128" y="49"/>
                      <a:pt x="133" y="51"/>
                    </a:cubicBezTo>
                    <a:cubicBezTo>
                      <a:pt x="128" y="56"/>
                      <a:pt x="123" y="58"/>
                      <a:pt x="117" y="56"/>
                    </a:cubicBezTo>
                    <a:cubicBezTo>
                      <a:pt x="80" y="44"/>
                      <a:pt x="44" y="34"/>
                      <a:pt x="11" y="15"/>
                    </a:cubicBezTo>
                    <a:cubicBezTo>
                      <a:pt x="7" y="13"/>
                      <a:pt x="4" y="11"/>
                      <a:pt x="0" y="8"/>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0" name="chenying0907 23">
                <a:extLst>
                  <a:ext uri="{FF2B5EF4-FFF2-40B4-BE49-F238E27FC236}">
                    <a16:creationId xmlns:a16="http://schemas.microsoft.com/office/drawing/2014/main" id="{9716DAB8-D38E-48CA-AA4B-1CC6438C7074}"/>
                  </a:ext>
                </a:extLst>
              </p:cNvPr>
              <p:cNvSpPr>
                <a:spLocks/>
              </p:cNvSpPr>
              <p:nvPr/>
            </p:nvSpPr>
            <p:spPr bwMode="auto">
              <a:xfrm>
                <a:off x="7263554" y="2063042"/>
                <a:ext cx="182453" cy="350503"/>
              </a:xfrm>
              <a:custGeom>
                <a:avLst/>
                <a:gdLst>
                  <a:gd name="T0" fmla="*/ 0 w 56"/>
                  <a:gd name="T1" fmla="*/ 106 h 108"/>
                  <a:gd name="T2" fmla="*/ 20 w 56"/>
                  <a:gd name="T3" fmla="*/ 45 h 108"/>
                  <a:gd name="T4" fmla="*/ 41 w 56"/>
                  <a:gd name="T5" fmla="*/ 7 h 108"/>
                  <a:gd name="T6" fmla="*/ 56 w 56"/>
                  <a:gd name="T7" fmla="*/ 3 h 108"/>
                  <a:gd name="T8" fmla="*/ 34 w 56"/>
                  <a:gd name="T9" fmla="*/ 45 h 108"/>
                  <a:gd name="T10" fmla="*/ 17 w 56"/>
                  <a:gd name="T11" fmla="*/ 97 h 108"/>
                  <a:gd name="T12" fmla="*/ 0 w 56"/>
                  <a:gd name="T13" fmla="*/ 106 h 108"/>
                </a:gdLst>
                <a:ahLst/>
                <a:cxnLst>
                  <a:cxn ang="0">
                    <a:pos x="T0" y="T1"/>
                  </a:cxn>
                  <a:cxn ang="0">
                    <a:pos x="T2" y="T3"/>
                  </a:cxn>
                  <a:cxn ang="0">
                    <a:pos x="T4" y="T5"/>
                  </a:cxn>
                  <a:cxn ang="0">
                    <a:pos x="T6" y="T7"/>
                  </a:cxn>
                  <a:cxn ang="0">
                    <a:pos x="T8" y="T9"/>
                  </a:cxn>
                  <a:cxn ang="0">
                    <a:pos x="T10" y="T11"/>
                  </a:cxn>
                  <a:cxn ang="0">
                    <a:pos x="T12" y="T13"/>
                  </a:cxn>
                </a:cxnLst>
                <a:rect l="0" t="0" r="r" b="b"/>
                <a:pathLst>
                  <a:path w="56" h="108">
                    <a:moveTo>
                      <a:pt x="0" y="106"/>
                    </a:moveTo>
                    <a:cubicBezTo>
                      <a:pt x="7" y="85"/>
                      <a:pt x="13" y="64"/>
                      <a:pt x="20" y="45"/>
                    </a:cubicBezTo>
                    <a:cubicBezTo>
                      <a:pt x="26" y="32"/>
                      <a:pt x="34" y="20"/>
                      <a:pt x="41" y="7"/>
                    </a:cubicBezTo>
                    <a:cubicBezTo>
                      <a:pt x="44" y="2"/>
                      <a:pt x="49" y="0"/>
                      <a:pt x="56" y="3"/>
                    </a:cubicBezTo>
                    <a:cubicBezTo>
                      <a:pt x="48" y="17"/>
                      <a:pt x="40" y="30"/>
                      <a:pt x="34" y="45"/>
                    </a:cubicBezTo>
                    <a:cubicBezTo>
                      <a:pt x="27" y="62"/>
                      <a:pt x="22" y="79"/>
                      <a:pt x="17" y="97"/>
                    </a:cubicBezTo>
                    <a:cubicBezTo>
                      <a:pt x="15" y="106"/>
                      <a:pt x="11" y="108"/>
                      <a:pt x="0" y="106"/>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1" name="chenying0907 25">
                <a:extLst>
                  <a:ext uri="{FF2B5EF4-FFF2-40B4-BE49-F238E27FC236}">
                    <a16:creationId xmlns:a16="http://schemas.microsoft.com/office/drawing/2014/main" id="{12378D13-47BF-45AF-87C3-75099CDC15B1}"/>
                  </a:ext>
                </a:extLst>
              </p:cNvPr>
              <p:cNvSpPr>
                <a:spLocks/>
              </p:cNvSpPr>
              <p:nvPr/>
            </p:nvSpPr>
            <p:spPr bwMode="auto">
              <a:xfrm>
                <a:off x="8137409" y="1407651"/>
                <a:ext cx="434528" cy="112834"/>
              </a:xfrm>
              <a:custGeom>
                <a:avLst/>
                <a:gdLst>
                  <a:gd name="T0" fmla="*/ 6 w 133"/>
                  <a:gd name="T1" fmla="*/ 35 h 35"/>
                  <a:gd name="T2" fmla="*/ 0 w 133"/>
                  <a:gd name="T3" fmla="*/ 30 h 35"/>
                  <a:gd name="T4" fmla="*/ 8 w 133"/>
                  <a:gd name="T5" fmla="*/ 24 h 35"/>
                  <a:gd name="T6" fmla="*/ 102 w 133"/>
                  <a:gd name="T7" fmla="*/ 5 h 35"/>
                  <a:gd name="T8" fmla="*/ 124 w 133"/>
                  <a:gd name="T9" fmla="*/ 0 h 35"/>
                  <a:gd name="T10" fmla="*/ 133 w 133"/>
                  <a:gd name="T11" fmla="*/ 2 h 35"/>
                  <a:gd name="T12" fmla="*/ 126 w 133"/>
                  <a:gd name="T13" fmla="*/ 9 h 35"/>
                  <a:gd name="T14" fmla="*/ 63 w 133"/>
                  <a:gd name="T15" fmla="*/ 24 h 35"/>
                  <a:gd name="T16" fmla="*/ 6 w 133"/>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35">
                    <a:moveTo>
                      <a:pt x="6" y="35"/>
                    </a:moveTo>
                    <a:cubicBezTo>
                      <a:pt x="5" y="34"/>
                      <a:pt x="2" y="32"/>
                      <a:pt x="0" y="30"/>
                    </a:cubicBezTo>
                    <a:cubicBezTo>
                      <a:pt x="3" y="28"/>
                      <a:pt x="5" y="25"/>
                      <a:pt x="8" y="24"/>
                    </a:cubicBezTo>
                    <a:cubicBezTo>
                      <a:pt x="40" y="18"/>
                      <a:pt x="71" y="12"/>
                      <a:pt x="102" y="5"/>
                    </a:cubicBezTo>
                    <a:cubicBezTo>
                      <a:pt x="110" y="4"/>
                      <a:pt x="117" y="1"/>
                      <a:pt x="124" y="0"/>
                    </a:cubicBezTo>
                    <a:cubicBezTo>
                      <a:pt x="127" y="0"/>
                      <a:pt x="130" y="2"/>
                      <a:pt x="133" y="2"/>
                    </a:cubicBezTo>
                    <a:cubicBezTo>
                      <a:pt x="131" y="5"/>
                      <a:pt x="129" y="8"/>
                      <a:pt x="126" y="9"/>
                    </a:cubicBezTo>
                    <a:cubicBezTo>
                      <a:pt x="105" y="14"/>
                      <a:pt x="84" y="19"/>
                      <a:pt x="63" y="24"/>
                    </a:cubicBezTo>
                    <a:cubicBezTo>
                      <a:pt x="44" y="28"/>
                      <a:pt x="26" y="31"/>
                      <a:pt x="6" y="35"/>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2" name="chenying0907 26">
                <a:extLst>
                  <a:ext uri="{FF2B5EF4-FFF2-40B4-BE49-F238E27FC236}">
                    <a16:creationId xmlns:a16="http://schemas.microsoft.com/office/drawing/2014/main" id="{C647B30F-E21A-4358-8E2A-5432F3DE433F}"/>
                  </a:ext>
                </a:extLst>
              </p:cNvPr>
              <p:cNvSpPr>
                <a:spLocks/>
              </p:cNvSpPr>
              <p:nvPr/>
            </p:nvSpPr>
            <p:spPr bwMode="auto">
              <a:xfrm>
                <a:off x="7621259" y="773866"/>
                <a:ext cx="96028" cy="321694"/>
              </a:xfrm>
              <a:custGeom>
                <a:avLst/>
                <a:gdLst>
                  <a:gd name="T0" fmla="*/ 0 w 30"/>
                  <a:gd name="T1" fmla="*/ 98 h 99"/>
                  <a:gd name="T2" fmla="*/ 10 w 30"/>
                  <a:gd name="T3" fmla="*/ 44 h 99"/>
                  <a:gd name="T4" fmla="*/ 15 w 30"/>
                  <a:gd name="T5" fmla="*/ 11 h 99"/>
                  <a:gd name="T6" fmla="*/ 30 w 30"/>
                  <a:gd name="T7" fmla="*/ 2 h 99"/>
                  <a:gd name="T8" fmla="*/ 25 w 30"/>
                  <a:gd name="T9" fmla="*/ 32 h 99"/>
                  <a:gd name="T10" fmla="*/ 15 w 30"/>
                  <a:gd name="T11" fmla="*/ 90 h 99"/>
                  <a:gd name="T12" fmla="*/ 0 w 30"/>
                  <a:gd name="T13" fmla="*/ 98 h 99"/>
                </a:gdLst>
                <a:ahLst/>
                <a:cxnLst>
                  <a:cxn ang="0">
                    <a:pos x="T0" y="T1"/>
                  </a:cxn>
                  <a:cxn ang="0">
                    <a:pos x="T2" y="T3"/>
                  </a:cxn>
                  <a:cxn ang="0">
                    <a:pos x="T4" y="T5"/>
                  </a:cxn>
                  <a:cxn ang="0">
                    <a:pos x="T6" y="T7"/>
                  </a:cxn>
                  <a:cxn ang="0">
                    <a:pos x="T8" y="T9"/>
                  </a:cxn>
                  <a:cxn ang="0">
                    <a:pos x="T10" y="T11"/>
                  </a:cxn>
                  <a:cxn ang="0">
                    <a:pos x="T12" y="T13"/>
                  </a:cxn>
                </a:cxnLst>
                <a:rect l="0" t="0" r="r" b="b"/>
                <a:pathLst>
                  <a:path w="30" h="99">
                    <a:moveTo>
                      <a:pt x="0" y="98"/>
                    </a:moveTo>
                    <a:cubicBezTo>
                      <a:pt x="4" y="79"/>
                      <a:pt x="6" y="62"/>
                      <a:pt x="10" y="44"/>
                    </a:cubicBezTo>
                    <a:cubicBezTo>
                      <a:pt x="11" y="33"/>
                      <a:pt x="14" y="23"/>
                      <a:pt x="15" y="11"/>
                    </a:cubicBezTo>
                    <a:cubicBezTo>
                      <a:pt x="16" y="3"/>
                      <a:pt x="20" y="0"/>
                      <a:pt x="30" y="2"/>
                    </a:cubicBezTo>
                    <a:cubicBezTo>
                      <a:pt x="28" y="12"/>
                      <a:pt x="27" y="22"/>
                      <a:pt x="25" y="32"/>
                    </a:cubicBezTo>
                    <a:cubicBezTo>
                      <a:pt x="22" y="51"/>
                      <a:pt x="19" y="71"/>
                      <a:pt x="15" y="90"/>
                    </a:cubicBezTo>
                    <a:cubicBezTo>
                      <a:pt x="14" y="99"/>
                      <a:pt x="8" y="98"/>
                      <a:pt x="0" y="98"/>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3" name="chenying0907 27">
                <a:extLst>
                  <a:ext uri="{FF2B5EF4-FFF2-40B4-BE49-F238E27FC236}">
                    <a16:creationId xmlns:a16="http://schemas.microsoft.com/office/drawing/2014/main" id="{7CD05D89-CB48-4F3B-836E-3A662FC73CC1}"/>
                  </a:ext>
                </a:extLst>
              </p:cNvPr>
              <p:cNvSpPr>
                <a:spLocks/>
              </p:cNvSpPr>
              <p:nvPr/>
            </p:nvSpPr>
            <p:spPr bwMode="auto">
              <a:xfrm>
                <a:off x="6610563" y="1323626"/>
                <a:ext cx="393715" cy="115234"/>
              </a:xfrm>
              <a:custGeom>
                <a:avLst/>
                <a:gdLst>
                  <a:gd name="T0" fmla="*/ 0 w 121"/>
                  <a:gd name="T1" fmla="*/ 4 h 36"/>
                  <a:gd name="T2" fmla="*/ 18 w 121"/>
                  <a:gd name="T3" fmla="*/ 1 h 36"/>
                  <a:gd name="T4" fmla="*/ 116 w 121"/>
                  <a:gd name="T5" fmla="*/ 27 h 36"/>
                  <a:gd name="T6" fmla="*/ 121 w 121"/>
                  <a:gd name="T7" fmla="*/ 29 h 36"/>
                  <a:gd name="T8" fmla="*/ 121 w 121"/>
                  <a:gd name="T9" fmla="*/ 32 h 36"/>
                  <a:gd name="T10" fmla="*/ 103 w 121"/>
                  <a:gd name="T11" fmla="*/ 35 h 36"/>
                  <a:gd name="T12" fmla="*/ 3 w 121"/>
                  <a:gd name="T13" fmla="*/ 7 h 36"/>
                  <a:gd name="T14" fmla="*/ 0 w 121"/>
                  <a:gd name="T15" fmla="*/ 6 h 36"/>
                  <a:gd name="T16" fmla="*/ 0 w 121"/>
                  <a:gd name="T17"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36">
                    <a:moveTo>
                      <a:pt x="0" y="4"/>
                    </a:moveTo>
                    <a:cubicBezTo>
                      <a:pt x="6" y="3"/>
                      <a:pt x="13" y="0"/>
                      <a:pt x="18" y="1"/>
                    </a:cubicBezTo>
                    <a:cubicBezTo>
                      <a:pt x="51" y="9"/>
                      <a:pt x="84" y="18"/>
                      <a:pt x="116" y="27"/>
                    </a:cubicBezTo>
                    <a:cubicBezTo>
                      <a:pt x="118" y="28"/>
                      <a:pt x="119" y="29"/>
                      <a:pt x="121" y="29"/>
                    </a:cubicBezTo>
                    <a:cubicBezTo>
                      <a:pt x="121" y="30"/>
                      <a:pt x="121" y="31"/>
                      <a:pt x="121" y="32"/>
                    </a:cubicBezTo>
                    <a:cubicBezTo>
                      <a:pt x="115" y="33"/>
                      <a:pt x="108" y="36"/>
                      <a:pt x="103" y="35"/>
                    </a:cubicBezTo>
                    <a:cubicBezTo>
                      <a:pt x="70" y="22"/>
                      <a:pt x="37" y="14"/>
                      <a:pt x="3" y="7"/>
                    </a:cubicBezTo>
                    <a:cubicBezTo>
                      <a:pt x="2" y="7"/>
                      <a:pt x="1" y="7"/>
                      <a:pt x="0" y="6"/>
                    </a:cubicBezTo>
                    <a:cubicBezTo>
                      <a:pt x="0" y="5"/>
                      <a:pt x="0" y="5"/>
                      <a:pt x="0" y="4"/>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4" name="chenying0907 28">
                <a:extLst>
                  <a:ext uri="{FF2B5EF4-FFF2-40B4-BE49-F238E27FC236}">
                    <a16:creationId xmlns:a16="http://schemas.microsoft.com/office/drawing/2014/main" id="{F3DEB658-A3C2-41CF-864C-8D0680560C34}"/>
                  </a:ext>
                </a:extLst>
              </p:cNvPr>
              <p:cNvSpPr>
                <a:spLocks/>
              </p:cNvSpPr>
              <p:nvPr/>
            </p:nvSpPr>
            <p:spPr bwMode="auto">
              <a:xfrm>
                <a:off x="7112311" y="836284"/>
                <a:ext cx="156046" cy="302488"/>
              </a:xfrm>
              <a:custGeom>
                <a:avLst/>
                <a:gdLst>
                  <a:gd name="T0" fmla="*/ 0 w 48"/>
                  <a:gd name="T1" fmla="*/ 6 h 93"/>
                  <a:gd name="T2" fmla="*/ 15 w 48"/>
                  <a:gd name="T3" fmla="*/ 9 h 93"/>
                  <a:gd name="T4" fmla="*/ 44 w 48"/>
                  <a:gd name="T5" fmla="*/ 81 h 93"/>
                  <a:gd name="T6" fmla="*/ 42 w 48"/>
                  <a:gd name="T7" fmla="*/ 90 h 93"/>
                  <a:gd name="T8" fmla="*/ 32 w 48"/>
                  <a:gd name="T9" fmla="*/ 85 h 93"/>
                  <a:gd name="T10" fmla="*/ 0 w 48"/>
                  <a:gd name="T11" fmla="*/ 6 h 93"/>
                </a:gdLst>
                <a:ahLst/>
                <a:cxnLst>
                  <a:cxn ang="0">
                    <a:pos x="T0" y="T1"/>
                  </a:cxn>
                  <a:cxn ang="0">
                    <a:pos x="T2" y="T3"/>
                  </a:cxn>
                  <a:cxn ang="0">
                    <a:pos x="T4" y="T5"/>
                  </a:cxn>
                  <a:cxn ang="0">
                    <a:pos x="T6" y="T7"/>
                  </a:cxn>
                  <a:cxn ang="0">
                    <a:pos x="T8" y="T9"/>
                  </a:cxn>
                  <a:cxn ang="0">
                    <a:pos x="T10" y="T11"/>
                  </a:cxn>
                </a:cxnLst>
                <a:rect l="0" t="0" r="r" b="b"/>
                <a:pathLst>
                  <a:path w="48" h="93">
                    <a:moveTo>
                      <a:pt x="0" y="6"/>
                    </a:moveTo>
                    <a:cubicBezTo>
                      <a:pt x="9" y="0"/>
                      <a:pt x="11" y="1"/>
                      <a:pt x="15" y="9"/>
                    </a:cubicBezTo>
                    <a:cubicBezTo>
                      <a:pt x="25" y="33"/>
                      <a:pt x="34" y="57"/>
                      <a:pt x="44" y="81"/>
                    </a:cubicBezTo>
                    <a:cubicBezTo>
                      <a:pt x="46" y="84"/>
                      <a:pt x="48" y="88"/>
                      <a:pt x="42" y="90"/>
                    </a:cubicBezTo>
                    <a:cubicBezTo>
                      <a:pt x="37" y="93"/>
                      <a:pt x="34" y="90"/>
                      <a:pt x="32" y="85"/>
                    </a:cubicBezTo>
                    <a:cubicBezTo>
                      <a:pt x="22" y="59"/>
                      <a:pt x="11" y="33"/>
                      <a:pt x="0" y="6"/>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5" name="chenying0907 29">
                <a:extLst>
                  <a:ext uri="{FF2B5EF4-FFF2-40B4-BE49-F238E27FC236}">
                    <a16:creationId xmlns:a16="http://schemas.microsoft.com/office/drawing/2014/main" id="{0ED8B2AA-5D56-48B6-9789-5DFF245A041F}"/>
                  </a:ext>
                </a:extLst>
              </p:cNvPr>
              <p:cNvSpPr>
                <a:spLocks/>
              </p:cNvSpPr>
              <p:nvPr/>
            </p:nvSpPr>
            <p:spPr bwMode="auto">
              <a:xfrm>
                <a:off x="8062988" y="977925"/>
                <a:ext cx="232869" cy="208862"/>
              </a:xfrm>
              <a:custGeom>
                <a:avLst/>
                <a:gdLst>
                  <a:gd name="T0" fmla="*/ 8 w 71"/>
                  <a:gd name="T1" fmla="*/ 64 h 64"/>
                  <a:gd name="T2" fmla="*/ 1 w 71"/>
                  <a:gd name="T3" fmla="*/ 60 h 64"/>
                  <a:gd name="T4" fmla="*/ 3 w 71"/>
                  <a:gd name="T5" fmla="*/ 54 h 64"/>
                  <a:gd name="T6" fmla="*/ 56 w 71"/>
                  <a:gd name="T7" fmla="*/ 3 h 64"/>
                  <a:gd name="T8" fmla="*/ 63 w 71"/>
                  <a:gd name="T9" fmla="*/ 0 h 64"/>
                  <a:gd name="T10" fmla="*/ 70 w 71"/>
                  <a:gd name="T11" fmla="*/ 4 h 64"/>
                  <a:gd name="T12" fmla="*/ 67 w 71"/>
                  <a:gd name="T13" fmla="*/ 10 h 64"/>
                  <a:gd name="T14" fmla="*/ 16 w 71"/>
                  <a:gd name="T15" fmla="*/ 60 h 64"/>
                  <a:gd name="T16" fmla="*/ 8 w 71"/>
                  <a:gd name="T17"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64">
                    <a:moveTo>
                      <a:pt x="8" y="64"/>
                    </a:moveTo>
                    <a:cubicBezTo>
                      <a:pt x="5" y="63"/>
                      <a:pt x="1" y="62"/>
                      <a:pt x="1" y="60"/>
                    </a:cubicBezTo>
                    <a:cubicBezTo>
                      <a:pt x="0" y="59"/>
                      <a:pt x="2" y="55"/>
                      <a:pt x="3" y="54"/>
                    </a:cubicBezTo>
                    <a:cubicBezTo>
                      <a:pt x="21" y="37"/>
                      <a:pt x="38" y="20"/>
                      <a:pt x="56" y="3"/>
                    </a:cubicBezTo>
                    <a:cubicBezTo>
                      <a:pt x="57" y="2"/>
                      <a:pt x="61" y="0"/>
                      <a:pt x="63" y="0"/>
                    </a:cubicBezTo>
                    <a:cubicBezTo>
                      <a:pt x="65" y="0"/>
                      <a:pt x="69" y="2"/>
                      <a:pt x="70" y="4"/>
                    </a:cubicBezTo>
                    <a:cubicBezTo>
                      <a:pt x="71" y="5"/>
                      <a:pt x="69" y="9"/>
                      <a:pt x="67" y="10"/>
                    </a:cubicBezTo>
                    <a:cubicBezTo>
                      <a:pt x="50" y="27"/>
                      <a:pt x="33" y="43"/>
                      <a:pt x="16" y="60"/>
                    </a:cubicBezTo>
                    <a:cubicBezTo>
                      <a:pt x="14" y="62"/>
                      <a:pt x="10" y="63"/>
                      <a:pt x="8" y="64"/>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6" name="chenying0907 31">
                <a:extLst>
                  <a:ext uri="{FF2B5EF4-FFF2-40B4-BE49-F238E27FC236}">
                    <a16:creationId xmlns:a16="http://schemas.microsoft.com/office/drawing/2014/main" id="{C2144F69-0CC0-4DFF-B29E-2815C9D5CC95}"/>
                  </a:ext>
                </a:extLst>
              </p:cNvPr>
              <p:cNvSpPr>
                <a:spLocks/>
              </p:cNvSpPr>
              <p:nvPr/>
            </p:nvSpPr>
            <p:spPr bwMode="auto">
              <a:xfrm>
                <a:off x="6725797" y="1868586"/>
                <a:ext cx="300088" cy="175252"/>
              </a:xfrm>
              <a:custGeom>
                <a:avLst/>
                <a:gdLst>
                  <a:gd name="T0" fmla="*/ 92 w 92"/>
                  <a:gd name="T1" fmla="*/ 1 h 54"/>
                  <a:gd name="T2" fmla="*/ 15 w 92"/>
                  <a:gd name="T3" fmla="*/ 50 h 54"/>
                  <a:gd name="T4" fmla="*/ 0 w 92"/>
                  <a:gd name="T5" fmla="*/ 54 h 54"/>
                  <a:gd name="T6" fmla="*/ 92 w 92"/>
                  <a:gd name="T7" fmla="*/ 1 h 54"/>
                </a:gdLst>
                <a:ahLst/>
                <a:cxnLst>
                  <a:cxn ang="0">
                    <a:pos x="T0" y="T1"/>
                  </a:cxn>
                  <a:cxn ang="0">
                    <a:pos x="T2" y="T3"/>
                  </a:cxn>
                  <a:cxn ang="0">
                    <a:pos x="T4" y="T5"/>
                  </a:cxn>
                  <a:cxn ang="0">
                    <a:pos x="T6" y="T7"/>
                  </a:cxn>
                </a:cxnLst>
                <a:rect l="0" t="0" r="r" b="b"/>
                <a:pathLst>
                  <a:path w="92" h="54">
                    <a:moveTo>
                      <a:pt x="92" y="1"/>
                    </a:moveTo>
                    <a:cubicBezTo>
                      <a:pt x="66" y="18"/>
                      <a:pt x="41" y="34"/>
                      <a:pt x="15" y="50"/>
                    </a:cubicBezTo>
                    <a:cubicBezTo>
                      <a:pt x="11" y="52"/>
                      <a:pt x="6" y="53"/>
                      <a:pt x="0" y="54"/>
                    </a:cubicBezTo>
                    <a:cubicBezTo>
                      <a:pt x="12" y="38"/>
                      <a:pt x="80" y="0"/>
                      <a:pt x="92" y="1"/>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7" name="chenying0907 43">
                <a:extLst>
                  <a:ext uri="{FF2B5EF4-FFF2-40B4-BE49-F238E27FC236}">
                    <a16:creationId xmlns:a16="http://schemas.microsoft.com/office/drawing/2014/main" id="{3457E746-6417-420D-87A9-F51656AFCF21}"/>
                  </a:ext>
                </a:extLst>
              </p:cNvPr>
              <p:cNvSpPr>
                <a:spLocks/>
              </p:cNvSpPr>
              <p:nvPr/>
            </p:nvSpPr>
            <p:spPr bwMode="auto">
              <a:xfrm>
                <a:off x="7337976" y="1333229"/>
                <a:ext cx="81624" cy="160848"/>
              </a:xfrm>
              <a:custGeom>
                <a:avLst/>
                <a:gdLst>
                  <a:gd name="T0" fmla="*/ 0 w 25"/>
                  <a:gd name="T1" fmla="*/ 31 h 50"/>
                  <a:gd name="T2" fmla="*/ 1 w 25"/>
                  <a:gd name="T3" fmla="*/ 31 h 50"/>
                  <a:gd name="T4" fmla="*/ 2 w 25"/>
                  <a:gd name="T5" fmla="*/ 40 h 50"/>
                  <a:gd name="T6" fmla="*/ 11 w 25"/>
                  <a:gd name="T7" fmla="*/ 49 h 50"/>
                  <a:gd name="T8" fmla="*/ 21 w 25"/>
                  <a:gd name="T9" fmla="*/ 38 h 50"/>
                  <a:gd name="T10" fmla="*/ 24 w 25"/>
                  <a:gd name="T11" fmla="*/ 9 h 50"/>
                  <a:gd name="T12" fmla="*/ 24 w 25"/>
                  <a:gd name="T13" fmla="*/ 2 h 50"/>
                  <a:gd name="T14" fmla="*/ 17 w 25"/>
                  <a:gd name="T15" fmla="*/ 0 h 50"/>
                  <a:gd name="T16" fmla="*/ 7 w 25"/>
                  <a:gd name="T17" fmla="*/ 8 h 50"/>
                  <a:gd name="T18" fmla="*/ 0 w 25"/>
                  <a:gd name="T19"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50">
                    <a:moveTo>
                      <a:pt x="0" y="31"/>
                    </a:moveTo>
                    <a:cubicBezTo>
                      <a:pt x="1" y="31"/>
                      <a:pt x="1" y="31"/>
                      <a:pt x="1" y="31"/>
                    </a:cubicBezTo>
                    <a:cubicBezTo>
                      <a:pt x="2" y="34"/>
                      <a:pt x="2" y="37"/>
                      <a:pt x="2" y="40"/>
                    </a:cubicBezTo>
                    <a:cubicBezTo>
                      <a:pt x="3" y="46"/>
                      <a:pt x="5" y="50"/>
                      <a:pt x="11" y="49"/>
                    </a:cubicBezTo>
                    <a:cubicBezTo>
                      <a:pt x="17" y="48"/>
                      <a:pt x="21" y="46"/>
                      <a:pt x="21" y="38"/>
                    </a:cubicBezTo>
                    <a:cubicBezTo>
                      <a:pt x="21" y="28"/>
                      <a:pt x="23" y="19"/>
                      <a:pt x="24" y="9"/>
                    </a:cubicBezTo>
                    <a:cubicBezTo>
                      <a:pt x="24" y="7"/>
                      <a:pt x="25" y="3"/>
                      <a:pt x="24" y="2"/>
                    </a:cubicBezTo>
                    <a:cubicBezTo>
                      <a:pt x="23" y="0"/>
                      <a:pt x="19" y="0"/>
                      <a:pt x="17" y="0"/>
                    </a:cubicBezTo>
                    <a:cubicBezTo>
                      <a:pt x="13" y="2"/>
                      <a:pt x="9" y="5"/>
                      <a:pt x="7" y="8"/>
                    </a:cubicBezTo>
                    <a:cubicBezTo>
                      <a:pt x="4" y="15"/>
                      <a:pt x="2" y="23"/>
                      <a:pt x="0" y="31"/>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8" name="chenying0907 44">
                <a:extLst>
                  <a:ext uri="{FF2B5EF4-FFF2-40B4-BE49-F238E27FC236}">
                    <a16:creationId xmlns:a16="http://schemas.microsoft.com/office/drawing/2014/main" id="{90F6FFE4-B261-4F02-BA76-B4D2463A42E2}"/>
                  </a:ext>
                </a:extLst>
              </p:cNvPr>
              <p:cNvSpPr>
                <a:spLocks/>
              </p:cNvSpPr>
              <p:nvPr/>
            </p:nvSpPr>
            <p:spPr bwMode="auto">
              <a:xfrm>
                <a:off x="7707685" y="1335630"/>
                <a:ext cx="81624" cy="153645"/>
              </a:xfrm>
              <a:custGeom>
                <a:avLst/>
                <a:gdLst>
                  <a:gd name="T0" fmla="*/ 25 w 25"/>
                  <a:gd name="T1" fmla="*/ 2 h 47"/>
                  <a:gd name="T2" fmla="*/ 8 w 25"/>
                  <a:gd name="T3" fmla="*/ 9 h 47"/>
                  <a:gd name="T4" fmla="*/ 1 w 25"/>
                  <a:gd name="T5" fmla="*/ 38 h 47"/>
                  <a:gd name="T6" fmla="*/ 8 w 25"/>
                  <a:gd name="T7" fmla="*/ 46 h 47"/>
                  <a:gd name="T8" fmla="*/ 20 w 25"/>
                  <a:gd name="T9" fmla="*/ 38 h 47"/>
                  <a:gd name="T10" fmla="*/ 25 w 25"/>
                  <a:gd name="T11" fmla="*/ 2 h 47"/>
                </a:gdLst>
                <a:ahLst/>
                <a:cxnLst>
                  <a:cxn ang="0">
                    <a:pos x="T0" y="T1"/>
                  </a:cxn>
                  <a:cxn ang="0">
                    <a:pos x="T2" y="T3"/>
                  </a:cxn>
                  <a:cxn ang="0">
                    <a:pos x="T4" y="T5"/>
                  </a:cxn>
                  <a:cxn ang="0">
                    <a:pos x="T6" y="T7"/>
                  </a:cxn>
                  <a:cxn ang="0">
                    <a:pos x="T8" y="T9"/>
                  </a:cxn>
                  <a:cxn ang="0">
                    <a:pos x="T10" y="T11"/>
                  </a:cxn>
                </a:cxnLst>
                <a:rect l="0" t="0" r="r" b="b"/>
                <a:pathLst>
                  <a:path w="25" h="47">
                    <a:moveTo>
                      <a:pt x="25" y="2"/>
                    </a:moveTo>
                    <a:cubicBezTo>
                      <a:pt x="18" y="0"/>
                      <a:pt x="11" y="2"/>
                      <a:pt x="8" y="9"/>
                    </a:cubicBezTo>
                    <a:cubicBezTo>
                      <a:pt x="4" y="18"/>
                      <a:pt x="3" y="28"/>
                      <a:pt x="1" y="38"/>
                    </a:cubicBezTo>
                    <a:cubicBezTo>
                      <a:pt x="0" y="42"/>
                      <a:pt x="1" y="47"/>
                      <a:pt x="8" y="46"/>
                    </a:cubicBezTo>
                    <a:cubicBezTo>
                      <a:pt x="13" y="46"/>
                      <a:pt x="19" y="45"/>
                      <a:pt x="20" y="38"/>
                    </a:cubicBezTo>
                    <a:cubicBezTo>
                      <a:pt x="21" y="26"/>
                      <a:pt x="23" y="15"/>
                      <a:pt x="25" y="2"/>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79" name="chenying0907 52">
                <a:extLst>
                  <a:ext uri="{FF2B5EF4-FFF2-40B4-BE49-F238E27FC236}">
                    <a16:creationId xmlns:a16="http://schemas.microsoft.com/office/drawing/2014/main" id="{512E23C2-B975-4A0F-BF80-27CF5654BA7D}"/>
                  </a:ext>
                </a:extLst>
              </p:cNvPr>
              <p:cNvSpPr>
                <a:spLocks noEditPoints="1"/>
              </p:cNvSpPr>
              <p:nvPr/>
            </p:nvSpPr>
            <p:spPr bwMode="auto">
              <a:xfrm>
                <a:off x="7241948" y="1554094"/>
                <a:ext cx="619381" cy="307290"/>
              </a:xfrm>
              <a:custGeom>
                <a:avLst/>
                <a:gdLst>
                  <a:gd name="T0" fmla="*/ 105 w 190"/>
                  <a:gd name="T1" fmla="*/ 76 h 95"/>
                  <a:gd name="T2" fmla="*/ 95 w 190"/>
                  <a:gd name="T3" fmla="*/ 76 h 95"/>
                  <a:gd name="T4" fmla="*/ 46 w 190"/>
                  <a:gd name="T5" fmla="*/ 68 h 95"/>
                  <a:gd name="T6" fmla="*/ 2 w 190"/>
                  <a:gd name="T7" fmla="*/ 25 h 95"/>
                  <a:gd name="T8" fmla="*/ 6 w 190"/>
                  <a:gd name="T9" fmla="*/ 13 h 95"/>
                  <a:gd name="T10" fmla="*/ 20 w 190"/>
                  <a:gd name="T11" fmla="*/ 18 h 95"/>
                  <a:gd name="T12" fmla="*/ 95 w 190"/>
                  <a:gd name="T13" fmla="*/ 64 h 95"/>
                  <a:gd name="T14" fmla="*/ 171 w 190"/>
                  <a:gd name="T15" fmla="*/ 10 h 95"/>
                  <a:gd name="T16" fmla="*/ 175 w 190"/>
                  <a:gd name="T17" fmla="*/ 4 h 95"/>
                  <a:gd name="T18" fmla="*/ 188 w 190"/>
                  <a:gd name="T19" fmla="*/ 0 h 95"/>
                  <a:gd name="T20" fmla="*/ 188 w 190"/>
                  <a:gd name="T21" fmla="*/ 11 h 95"/>
                  <a:gd name="T22" fmla="*/ 163 w 190"/>
                  <a:gd name="T23" fmla="*/ 66 h 95"/>
                  <a:gd name="T24" fmla="*/ 112 w 190"/>
                  <a:gd name="T25" fmla="*/ 93 h 95"/>
                  <a:gd name="T26" fmla="*/ 105 w 190"/>
                  <a:gd name="T27" fmla="*/ 76 h 95"/>
                  <a:gd name="T28" fmla="*/ 111 w 190"/>
                  <a:gd name="T29" fmla="*/ 73 h 95"/>
                  <a:gd name="T30" fmla="*/ 129 w 190"/>
                  <a:gd name="T31" fmla="*/ 79 h 95"/>
                  <a:gd name="T32" fmla="*/ 149 w 190"/>
                  <a:gd name="T33" fmla="*/ 58 h 95"/>
                  <a:gd name="T34" fmla="*/ 111 w 190"/>
                  <a:gd name="T35" fmla="*/ 7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0" h="95">
                    <a:moveTo>
                      <a:pt x="105" y="76"/>
                    </a:moveTo>
                    <a:cubicBezTo>
                      <a:pt x="101" y="76"/>
                      <a:pt x="98" y="75"/>
                      <a:pt x="95" y="76"/>
                    </a:cubicBezTo>
                    <a:cubicBezTo>
                      <a:pt x="78" y="76"/>
                      <a:pt x="62" y="75"/>
                      <a:pt x="46" y="68"/>
                    </a:cubicBezTo>
                    <a:cubicBezTo>
                      <a:pt x="26" y="60"/>
                      <a:pt x="11" y="46"/>
                      <a:pt x="2" y="25"/>
                    </a:cubicBezTo>
                    <a:cubicBezTo>
                      <a:pt x="0" y="19"/>
                      <a:pt x="0" y="15"/>
                      <a:pt x="6" y="13"/>
                    </a:cubicBezTo>
                    <a:cubicBezTo>
                      <a:pt x="12" y="11"/>
                      <a:pt x="17" y="11"/>
                      <a:pt x="20" y="18"/>
                    </a:cubicBezTo>
                    <a:cubicBezTo>
                      <a:pt x="31" y="48"/>
                      <a:pt x="62" y="66"/>
                      <a:pt x="95" y="64"/>
                    </a:cubicBezTo>
                    <a:cubicBezTo>
                      <a:pt x="130" y="62"/>
                      <a:pt x="160" y="41"/>
                      <a:pt x="171" y="10"/>
                    </a:cubicBezTo>
                    <a:cubicBezTo>
                      <a:pt x="172" y="8"/>
                      <a:pt x="173" y="5"/>
                      <a:pt x="175" y="4"/>
                    </a:cubicBezTo>
                    <a:cubicBezTo>
                      <a:pt x="179" y="2"/>
                      <a:pt x="183" y="1"/>
                      <a:pt x="188" y="0"/>
                    </a:cubicBezTo>
                    <a:cubicBezTo>
                      <a:pt x="188" y="4"/>
                      <a:pt x="190" y="8"/>
                      <a:pt x="188" y="11"/>
                    </a:cubicBezTo>
                    <a:cubicBezTo>
                      <a:pt x="180" y="29"/>
                      <a:pt x="172" y="48"/>
                      <a:pt x="163" y="66"/>
                    </a:cubicBezTo>
                    <a:cubicBezTo>
                      <a:pt x="154" y="87"/>
                      <a:pt x="135" y="95"/>
                      <a:pt x="112" y="93"/>
                    </a:cubicBezTo>
                    <a:cubicBezTo>
                      <a:pt x="100" y="91"/>
                      <a:pt x="98" y="88"/>
                      <a:pt x="105" y="76"/>
                    </a:cubicBezTo>
                    <a:close/>
                    <a:moveTo>
                      <a:pt x="111" y="73"/>
                    </a:moveTo>
                    <a:cubicBezTo>
                      <a:pt x="116" y="80"/>
                      <a:pt x="121" y="82"/>
                      <a:pt x="129" y="79"/>
                    </a:cubicBezTo>
                    <a:cubicBezTo>
                      <a:pt x="140" y="76"/>
                      <a:pt x="148" y="67"/>
                      <a:pt x="149" y="58"/>
                    </a:cubicBezTo>
                    <a:cubicBezTo>
                      <a:pt x="137" y="63"/>
                      <a:pt x="125" y="68"/>
                      <a:pt x="111" y="73"/>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80" name="chenying0907 53">
                <a:extLst>
                  <a:ext uri="{FF2B5EF4-FFF2-40B4-BE49-F238E27FC236}">
                    <a16:creationId xmlns:a16="http://schemas.microsoft.com/office/drawing/2014/main" id="{B85F1893-1F45-4903-8924-DA6E67F95490}"/>
                  </a:ext>
                </a:extLst>
              </p:cNvPr>
              <p:cNvSpPr>
                <a:spLocks/>
              </p:cNvSpPr>
              <p:nvPr/>
            </p:nvSpPr>
            <p:spPr bwMode="auto">
              <a:xfrm>
                <a:off x="7337976" y="1333229"/>
                <a:ext cx="81624" cy="160848"/>
              </a:xfrm>
              <a:custGeom>
                <a:avLst/>
                <a:gdLst>
                  <a:gd name="T0" fmla="*/ 0 w 25"/>
                  <a:gd name="T1" fmla="*/ 31 h 50"/>
                  <a:gd name="T2" fmla="*/ 7 w 25"/>
                  <a:gd name="T3" fmla="*/ 8 h 50"/>
                  <a:gd name="T4" fmla="*/ 17 w 25"/>
                  <a:gd name="T5" fmla="*/ 0 h 50"/>
                  <a:gd name="T6" fmla="*/ 24 w 25"/>
                  <a:gd name="T7" fmla="*/ 2 h 50"/>
                  <a:gd name="T8" fmla="*/ 24 w 25"/>
                  <a:gd name="T9" fmla="*/ 9 h 50"/>
                  <a:gd name="T10" fmla="*/ 21 w 25"/>
                  <a:gd name="T11" fmla="*/ 38 h 50"/>
                  <a:gd name="T12" fmla="*/ 11 w 25"/>
                  <a:gd name="T13" fmla="*/ 49 h 50"/>
                  <a:gd name="T14" fmla="*/ 2 w 25"/>
                  <a:gd name="T15" fmla="*/ 40 h 50"/>
                  <a:gd name="T16" fmla="*/ 1 w 25"/>
                  <a:gd name="T17" fmla="*/ 31 h 50"/>
                  <a:gd name="T18" fmla="*/ 0 w 25"/>
                  <a:gd name="T19"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50">
                    <a:moveTo>
                      <a:pt x="0" y="31"/>
                    </a:moveTo>
                    <a:cubicBezTo>
                      <a:pt x="2" y="23"/>
                      <a:pt x="4" y="15"/>
                      <a:pt x="7" y="8"/>
                    </a:cubicBezTo>
                    <a:cubicBezTo>
                      <a:pt x="9" y="5"/>
                      <a:pt x="13" y="2"/>
                      <a:pt x="17" y="0"/>
                    </a:cubicBezTo>
                    <a:cubicBezTo>
                      <a:pt x="19" y="0"/>
                      <a:pt x="23" y="0"/>
                      <a:pt x="24" y="2"/>
                    </a:cubicBezTo>
                    <a:cubicBezTo>
                      <a:pt x="25" y="3"/>
                      <a:pt x="24" y="7"/>
                      <a:pt x="24" y="9"/>
                    </a:cubicBezTo>
                    <a:cubicBezTo>
                      <a:pt x="23" y="19"/>
                      <a:pt x="21" y="28"/>
                      <a:pt x="21" y="38"/>
                    </a:cubicBezTo>
                    <a:cubicBezTo>
                      <a:pt x="21" y="46"/>
                      <a:pt x="17" y="48"/>
                      <a:pt x="11" y="49"/>
                    </a:cubicBezTo>
                    <a:cubicBezTo>
                      <a:pt x="5" y="50"/>
                      <a:pt x="3" y="46"/>
                      <a:pt x="2" y="40"/>
                    </a:cubicBezTo>
                    <a:cubicBezTo>
                      <a:pt x="2" y="37"/>
                      <a:pt x="2" y="34"/>
                      <a:pt x="1" y="31"/>
                    </a:cubicBezTo>
                    <a:cubicBezTo>
                      <a:pt x="1" y="31"/>
                      <a:pt x="1" y="31"/>
                      <a:pt x="0" y="31"/>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81" name="chenying0907 54">
                <a:extLst>
                  <a:ext uri="{FF2B5EF4-FFF2-40B4-BE49-F238E27FC236}">
                    <a16:creationId xmlns:a16="http://schemas.microsoft.com/office/drawing/2014/main" id="{21C1E426-164F-49F0-968A-2754F65F69B6}"/>
                  </a:ext>
                </a:extLst>
              </p:cNvPr>
              <p:cNvSpPr>
                <a:spLocks/>
              </p:cNvSpPr>
              <p:nvPr/>
            </p:nvSpPr>
            <p:spPr bwMode="auto">
              <a:xfrm>
                <a:off x="7707685" y="1335630"/>
                <a:ext cx="81624" cy="153645"/>
              </a:xfrm>
              <a:custGeom>
                <a:avLst/>
                <a:gdLst>
                  <a:gd name="T0" fmla="*/ 25 w 25"/>
                  <a:gd name="T1" fmla="*/ 2 h 47"/>
                  <a:gd name="T2" fmla="*/ 20 w 25"/>
                  <a:gd name="T3" fmla="*/ 38 h 47"/>
                  <a:gd name="T4" fmla="*/ 8 w 25"/>
                  <a:gd name="T5" fmla="*/ 46 h 47"/>
                  <a:gd name="T6" fmla="*/ 1 w 25"/>
                  <a:gd name="T7" fmla="*/ 38 h 47"/>
                  <a:gd name="T8" fmla="*/ 8 w 25"/>
                  <a:gd name="T9" fmla="*/ 9 h 47"/>
                  <a:gd name="T10" fmla="*/ 25 w 25"/>
                  <a:gd name="T11" fmla="*/ 2 h 47"/>
                </a:gdLst>
                <a:ahLst/>
                <a:cxnLst>
                  <a:cxn ang="0">
                    <a:pos x="T0" y="T1"/>
                  </a:cxn>
                  <a:cxn ang="0">
                    <a:pos x="T2" y="T3"/>
                  </a:cxn>
                  <a:cxn ang="0">
                    <a:pos x="T4" y="T5"/>
                  </a:cxn>
                  <a:cxn ang="0">
                    <a:pos x="T6" y="T7"/>
                  </a:cxn>
                  <a:cxn ang="0">
                    <a:pos x="T8" y="T9"/>
                  </a:cxn>
                  <a:cxn ang="0">
                    <a:pos x="T10" y="T11"/>
                  </a:cxn>
                </a:cxnLst>
                <a:rect l="0" t="0" r="r" b="b"/>
                <a:pathLst>
                  <a:path w="25" h="47">
                    <a:moveTo>
                      <a:pt x="25" y="2"/>
                    </a:moveTo>
                    <a:cubicBezTo>
                      <a:pt x="23" y="15"/>
                      <a:pt x="21" y="26"/>
                      <a:pt x="20" y="38"/>
                    </a:cubicBezTo>
                    <a:cubicBezTo>
                      <a:pt x="19" y="45"/>
                      <a:pt x="13" y="46"/>
                      <a:pt x="8" y="46"/>
                    </a:cubicBezTo>
                    <a:cubicBezTo>
                      <a:pt x="1" y="47"/>
                      <a:pt x="0" y="42"/>
                      <a:pt x="1" y="38"/>
                    </a:cubicBezTo>
                    <a:cubicBezTo>
                      <a:pt x="3" y="28"/>
                      <a:pt x="4" y="18"/>
                      <a:pt x="8" y="9"/>
                    </a:cubicBezTo>
                    <a:cubicBezTo>
                      <a:pt x="11" y="2"/>
                      <a:pt x="18" y="0"/>
                      <a:pt x="25" y="2"/>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grpSp>
        <p:grpSp>
          <p:nvGrpSpPr>
            <p:cNvPr id="82" name="PA_组合 152">
              <a:extLst>
                <a:ext uri="{FF2B5EF4-FFF2-40B4-BE49-F238E27FC236}">
                  <a16:creationId xmlns:a16="http://schemas.microsoft.com/office/drawing/2014/main" id="{12BD317A-AD22-4AA3-B4AF-9883BA9CC76A}"/>
                </a:ext>
              </a:extLst>
            </p:cNvPr>
            <p:cNvGrpSpPr/>
            <p:nvPr>
              <p:custDataLst>
                <p:tags r:id="rId6"/>
              </p:custDataLst>
            </p:nvPr>
          </p:nvGrpSpPr>
          <p:grpSpPr>
            <a:xfrm>
              <a:off x="6780815" y="6979000"/>
              <a:ext cx="4359053" cy="3516605"/>
              <a:chOff x="6168872" y="3076299"/>
              <a:chExt cx="3901103" cy="3147162"/>
            </a:xfrm>
            <a:solidFill>
              <a:srgbClr val="456975"/>
            </a:solidFill>
          </p:grpSpPr>
          <p:sp>
            <p:nvSpPr>
              <p:cNvPr id="83" name="chenying0907 5">
                <a:extLst>
                  <a:ext uri="{FF2B5EF4-FFF2-40B4-BE49-F238E27FC236}">
                    <a16:creationId xmlns:a16="http://schemas.microsoft.com/office/drawing/2014/main" id="{BDD9EAF7-FFF0-491D-9773-2DD14C3EA219}"/>
                  </a:ext>
                </a:extLst>
              </p:cNvPr>
              <p:cNvSpPr>
                <a:spLocks/>
              </p:cNvSpPr>
              <p:nvPr/>
            </p:nvSpPr>
            <p:spPr bwMode="auto">
              <a:xfrm>
                <a:off x="6512538" y="4099574"/>
                <a:ext cx="1845322" cy="2123887"/>
              </a:xfrm>
              <a:custGeom>
                <a:avLst/>
                <a:gdLst>
                  <a:gd name="T0" fmla="*/ 18 w 571"/>
                  <a:gd name="T1" fmla="*/ 58 h 656"/>
                  <a:gd name="T2" fmla="*/ 69 w 571"/>
                  <a:gd name="T3" fmla="*/ 247 h 656"/>
                  <a:gd name="T4" fmla="*/ 91 w 571"/>
                  <a:gd name="T5" fmla="*/ 321 h 656"/>
                  <a:gd name="T6" fmla="*/ 103 w 571"/>
                  <a:gd name="T7" fmla="*/ 325 h 656"/>
                  <a:gd name="T8" fmla="*/ 95 w 571"/>
                  <a:gd name="T9" fmla="*/ 331 h 656"/>
                  <a:gd name="T10" fmla="*/ 106 w 571"/>
                  <a:gd name="T11" fmla="*/ 344 h 656"/>
                  <a:gd name="T12" fmla="*/ 120 w 571"/>
                  <a:gd name="T13" fmla="*/ 350 h 656"/>
                  <a:gd name="T14" fmla="*/ 128 w 571"/>
                  <a:gd name="T15" fmla="*/ 353 h 656"/>
                  <a:gd name="T16" fmla="*/ 105 w 571"/>
                  <a:gd name="T17" fmla="*/ 360 h 656"/>
                  <a:gd name="T18" fmla="*/ 107 w 571"/>
                  <a:gd name="T19" fmla="*/ 364 h 656"/>
                  <a:gd name="T20" fmla="*/ 160 w 571"/>
                  <a:gd name="T21" fmla="*/ 493 h 656"/>
                  <a:gd name="T22" fmla="*/ 174 w 571"/>
                  <a:gd name="T23" fmla="*/ 498 h 656"/>
                  <a:gd name="T24" fmla="*/ 198 w 571"/>
                  <a:gd name="T25" fmla="*/ 486 h 656"/>
                  <a:gd name="T26" fmla="*/ 255 w 571"/>
                  <a:gd name="T27" fmla="*/ 420 h 656"/>
                  <a:gd name="T28" fmla="*/ 395 w 571"/>
                  <a:gd name="T29" fmla="*/ 272 h 656"/>
                  <a:gd name="T30" fmla="*/ 464 w 571"/>
                  <a:gd name="T31" fmla="*/ 229 h 656"/>
                  <a:gd name="T32" fmla="*/ 506 w 571"/>
                  <a:gd name="T33" fmla="*/ 220 h 656"/>
                  <a:gd name="T34" fmla="*/ 462 w 571"/>
                  <a:gd name="T35" fmla="*/ 449 h 656"/>
                  <a:gd name="T36" fmla="*/ 459 w 571"/>
                  <a:gd name="T37" fmla="*/ 656 h 656"/>
                  <a:gd name="T38" fmla="*/ 489 w 571"/>
                  <a:gd name="T39" fmla="*/ 656 h 656"/>
                  <a:gd name="T40" fmla="*/ 486 w 571"/>
                  <a:gd name="T41" fmla="*/ 597 h 656"/>
                  <a:gd name="T42" fmla="*/ 498 w 571"/>
                  <a:gd name="T43" fmla="*/ 391 h 656"/>
                  <a:gd name="T44" fmla="*/ 536 w 571"/>
                  <a:gd name="T45" fmla="*/ 218 h 656"/>
                  <a:gd name="T46" fmla="*/ 567 w 571"/>
                  <a:gd name="T47" fmla="*/ 141 h 656"/>
                  <a:gd name="T48" fmla="*/ 558 w 571"/>
                  <a:gd name="T49" fmla="*/ 127 h 656"/>
                  <a:gd name="T50" fmla="*/ 538 w 571"/>
                  <a:gd name="T51" fmla="*/ 139 h 656"/>
                  <a:gd name="T52" fmla="*/ 531 w 571"/>
                  <a:gd name="T53" fmla="*/ 155 h 656"/>
                  <a:gd name="T54" fmla="*/ 508 w 571"/>
                  <a:gd name="T55" fmla="*/ 212 h 656"/>
                  <a:gd name="T56" fmla="*/ 451 w 571"/>
                  <a:gd name="T57" fmla="*/ 223 h 656"/>
                  <a:gd name="T58" fmla="*/ 284 w 571"/>
                  <a:gd name="T59" fmla="*/ 350 h 656"/>
                  <a:gd name="T60" fmla="*/ 215 w 571"/>
                  <a:gd name="T61" fmla="*/ 442 h 656"/>
                  <a:gd name="T62" fmla="*/ 187 w 571"/>
                  <a:gd name="T63" fmla="*/ 476 h 656"/>
                  <a:gd name="T64" fmla="*/ 183 w 571"/>
                  <a:gd name="T65" fmla="*/ 470 h 656"/>
                  <a:gd name="T66" fmla="*/ 137 w 571"/>
                  <a:gd name="T67" fmla="*/ 359 h 656"/>
                  <a:gd name="T68" fmla="*/ 123 w 571"/>
                  <a:gd name="T69" fmla="*/ 337 h 656"/>
                  <a:gd name="T70" fmla="*/ 112 w 571"/>
                  <a:gd name="T71" fmla="*/ 324 h 656"/>
                  <a:gd name="T72" fmla="*/ 112 w 571"/>
                  <a:gd name="T73" fmla="*/ 306 h 656"/>
                  <a:gd name="T74" fmla="*/ 114 w 571"/>
                  <a:gd name="T75" fmla="*/ 292 h 656"/>
                  <a:gd name="T76" fmla="*/ 88 w 571"/>
                  <a:gd name="T77" fmla="*/ 197 h 656"/>
                  <a:gd name="T78" fmla="*/ 33 w 571"/>
                  <a:gd name="T79" fmla="*/ 13 h 656"/>
                  <a:gd name="T80" fmla="*/ 15 w 571"/>
                  <a:gd name="T81" fmla="*/ 3 h 656"/>
                  <a:gd name="T82" fmla="*/ 8 w 571"/>
                  <a:gd name="T83" fmla="*/ 6 h 656"/>
                  <a:gd name="T84" fmla="*/ 3 w 571"/>
                  <a:gd name="T85" fmla="*/ 18 h 656"/>
                  <a:gd name="T86" fmla="*/ 18 w 571"/>
                  <a:gd name="T87" fmla="*/ 58 h 656"/>
                  <a:gd name="connsiteX0" fmla="*/ 287 w 9931"/>
                  <a:gd name="connsiteY0" fmla="*/ 858 h 9974"/>
                  <a:gd name="connsiteX1" fmla="*/ 1180 w 9931"/>
                  <a:gd name="connsiteY1" fmla="*/ 3739 h 9974"/>
                  <a:gd name="connsiteX2" fmla="*/ 1566 w 9931"/>
                  <a:gd name="connsiteY2" fmla="*/ 4867 h 9974"/>
                  <a:gd name="connsiteX3" fmla="*/ 1776 w 9931"/>
                  <a:gd name="connsiteY3" fmla="*/ 4928 h 9974"/>
                  <a:gd name="connsiteX4" fmla="*/ 1636 w 9931"/>
                  <a:gd name="connsiteY4" fmla="*/ 5020 h 9974"/>
                  <a:gd name="connsiteX5" fmla="*/ 1828 w 9931"/>
                  <a:gd name="connsiteY5" fmla="*/ 5218 h 9974"/>
                  <a:gd name="connsiteX6" fmla="*/ 2074 w 9931"/>
                  <a:gd name="connsiteY6" fmla="*/ 5309 h 9974"/>
                  <a:gd name="connsiteX7" fmla="*/ 2214 w 9931"/>
                  <a:gd name="connsiteY7" fmla="*/ 5355 h 9974"/>
                  <a:gd name="connsiteX8" fmla="*/ 1811 w 9931"/>
                  <a:gd name="connsiteY8" fmla="*/ 5462 h 9974"/>
                  <a:gd name="connsiteX9" fmla="*/ 1846 w 9931"/>
                  <a:gd name="connsiteY9" fmla="*/ 5523 h 9974"/>
                  <a:gd name="connsiteX10" fmla="*/ 2774 w 9931"/>
                  <a:gd name="connsiteY10" fmla="*/ 7489 h 9974"/>
                  <a:gd name="connsiteX11" fmla="*/ 3019 w 9931"/>
                  <a:gd name="connsiteY11" fmla="*/ 7565 h 9974"/>
                  <a:gd name="connsiteX12" fmla="*/ 3440 w 9931"/>
                  <a:gd name="connsiteY12" fmla="*/ 7383 h 9974"/>
                  <a:gd name="connsiteX13" fmla="*/ 4438 w 9931"/>
                  <a:gd name="connsiteY13" fmla="*/ 6376 h 9974"/>
                  <a:gd name="connsiteX14" fmla="*/ 6890 w 9931"/>
                  <a:gd name="connsiteY14" fmla="*/ 4120 h 9974"/>
                  <a:gd name="connsiteX15" fmla="*/ 8098 w 9931"/>
                  <a:gd name="connsiteY15" fmla="*/ 3465 h 9974"/>
                  <a:gd name="connsiteX16" fmla="*/ 8834 w 9931"/>
                  <a:gd name="connsiteY16" fmla="*/ 3328 h 9974"/>
                  <a:gd name="connsiteX17" fmla="*/ 8063 w 9931"/>
                  <a:gd name="connsiteY17" fmla="*/ 6819 h 9974"/>
                  <a:gd name="connsiteX18" fmla="*/ 8011 w 9931"/>
                  <a:gd name="connsiteY18" fmla="*/ 9974 h 9974"/>
                  <a:gd name="connsiteX19" fmla="*/ 8536 w 9931"/>
                  <a:gd name="connsiteY19" fmla="*/ 9974 h 9974"/>
                  <a:gd name="connsiteX20" fmla="*/ 8483 w 9931"/>
                  <a:gd name="connsiteY20" fmla="*/ 9075 h 9974"/>
                  <a:gd name="connsiteX21" fmla="*/ 8694 w 9931"/>
                  <a:gd name="connsiteY21" fmla="*/ 5934 h 9974"/>
                  <a:gd name="connsiteX22" fmla="*/ 9359 w 9931"/>
                  <a:gd name="connsiteY22" fmla="*/ 3297 h 9974"/>
                  <a:gd name="connsiteX23" fmla="*/ 9902 w 9931"/>
                  <a:gd name="connsiteY23" fmla="*/ 2123 h 9974"/>
                  <a:gd name="connsiteX24" fmla="*/ 9744 w 9931"/>
                  <a:gd name="connsiteY24" fmla="*/ 1910 h 9974"/>
                  <a:gd name="connsiteX25" fmla="*/ 9394 w 9931"/>
                  <a:gd name="connsiteY25" fmla="*/ 2093 h 9974"/>
                  <a:gd name="connsiteX26" fmla="*/ 9271 w 9931"/>
                  <a:gd name="connsiteY26" fmla="*/ 2337 h 9974"/>
                  <a:gd name="connsiteX27" fmla="*/ 8869 w 9931"/>
                  <a:gd name="connsiteY27" fmla="*/ 3206 h 9974"/>
                  <a:gd name="connsiteX28" fmla="*/ 7870 w 9931"/>
                  <a:gd name="connsiteY28" fmla="*/ 3373 h 9974"/>
                  <a:gd name="connsiteX29" fmla="*/ 4946 w 9931"/>
                  <a:gd name="connsiteY29" fmla="*/ 5309 h 9974"/>
                  <a:gd name="connsiteX30" fmla="*/ 3737 w 9931"/>
                  <a:gd name="connsiteY30" fmla="*/ 6712 h 9974"/>
                  <a:gd name="connsiteX31" fmla="*/ 3247 w 9931"/>
                  <a:gd name="connsiteY31" fmla="*/ 7230 h 9974"/>
                  <a:gd name="connsiteX32" fmla="*/ 3177 w 9931"/>
                  <a:gd name="connsiteY32" fmla="*/ 7139 h 9974"/>
                  <a:gd name="connsiteX33" fmla="*/ 2371 w 9931"/>
                  <a:gd name="connsiteY33" fmla="*/ 5447 h 9974"/>
                  <a:gd name="connsiteX34" fmla="*/ 1933 w 9931"/>
                  <a:gd name="connsiteY34" fmla="*/ 4913 h 9974"/>
                  <a:gd name="connsiteX35" fmla="*/ 1933 w 9931"/>
                  <a:gd name="connsiteY35" fmla="*/ 4639 h 9974"/>
                  <a:gd name="connsiteX36" fmla="*/ 1968 w 9931"/>
                  <a:gd name="connsiteY36" fmla="*/ 4425 h 9974"/>
                  <a:gd name="connsiteX37" fmla="*/ 1513 w 9931"/>
                  <a:gd name="connsiteY37" fmla="*/ 2977 h 9974"/>
                  <a:gd name="connsiteX38" fmla="*/ 550 w 9931"/>
                  <a:gd name="connsiteY38" fmla="*/ 172 h 9974"/>
                  <a:gd name="connsiteX39" fmla="*/ 235 w 9931"/>
                  <a:gd name="connsiteY39" fmla="*/ 20 h 9974"/>
                  <a:gd name="connsiteX40" fmla="*/ 112 w 9931"/>
                  <a:gd name="connsiteY40" fmla="*/ 65 h 9974"/>
                  <a:gd name="connsiteX41" fmla="*/ 25 w 9931"/>
                  <a:gd name="connsiteY41" fmla="*/ 248 h 9974"/>
                  <a:gd name="connsiteX42" fmla="*/ 287 w 9931"/>
                  <a:gd name="connsiteY42" fmla="*/ 858 h 9974"/>
                  <a:gd name="connsiteX0" fmla="*/ 289 w 10000"/>
                  <a:gd name="connsiteY0" fmla="*/ 860 h 10000"/>
                  <a:gd name="connsiteX1" fmla="*/ 1188 w 10000"/>
                  <a:gd name="connsiteY1" fmla="*/ 3749 h 10000"/>
                  <a:gd name="connsiteX2" fmla="*/ 1577 w 10000"/>
                  <a:gd name="connsiteY2" fmla="*/ 4880 h 10000"/>
                  <a:gd name="connsiteX3" fmla="*/ 1788 w 10000"/>
                  <a:gd name="connsiteY3" fmla="*/ 4941 h 10000"/>
                  <a:gd name="connsiteX4" fmla="*/ 1647 w 10000"/>
                  <a:gd name="connsiteY4" fmla="*/ 5033 h 10000"/>
                  <a:gd name="connsiteX5" fmla="*/ 1841 w 10000"/>
                  <a:gd name="connsiteY5" fmla="*/ 5232 h 10000"/>
                  <a:gd name="connsiteX6" fmla="*/ 2088 w 10000"/>
                  <a:gd name="connsiteY6" fmla="*/ 5323 h 10000"/>
                  <a:gd name="connsiteX7" fmla="*/ 2229 w 10000"/>
                  <a:gd name="connsiteY7" fmla="*/ 5369 h 10000"/>
                  <a:gd name="connsiteX8" fmla="*/ 1824 w 10000"/>
                  <a:gd name="connsiteY8" fmla="*/ 5476 h 10000"/>
                  <a:gd name="connsiteX9" fmla="*/ 1859 w 10000"/>
                  <a:gd name="connsiteY9" fmla="*/ 5537 h 10000"/>
                  <a:gd name="connsiteX10" fmla="*/ 2793 w 10000"/>
                  <a:gd name="connsiteY10" fmla="*/ 7509 h 10000"/>
                  <a:gd name="connsiteX11" fmla="*/ 3040 w 10000"/>
                  <a:gd name="connsiteY11" fmla="*/ 7585 h 10000"/>
                  <a:gd name="connsiteX12" fmla="*/ 3464 w 10000"/>
                  <a:gd name="connsiteY12" fmla="*/ 7402 h 10000"/>
                  <a:gd name="connsiteX13" fmla="*/ 4469 w 10000"/>
                  <a:gd name="connsiteY13" fmla="*/ 6393 h 10000"/>
                  <a:gd name="connsiteX14" fmla="*/ 6938 w 10000"/>
                  <a:gd name="connsiteY14" fmla="*/ 4131 h 10000"/>
                  <a:gd name="connsiteX15" fmla="*/ 8154 w 10000"/>
                  <a:gd name="connsiteY15" fmla="*/ 3474 h 10000"/>
                  <a:gd name="connsiteX16" fmla="*/ 8895 w 10000"/>
                  <a:gd name="connsiteY16" fmla="*/ 3337 h 10000"/>
                  <a:gd name="connsiteX17" fmla="*/ 8119 w 10000"/>
                  <a:gd name="connsiteY17" fmla="*/ 6837 h 10000"/>
                  <a:gd name="connsiteX18" fmla="*/ 8067 w 10000"/>
                  <a:gd name="connsiteY18" fmla="*/ 10000 h 10000"/>
                  <a:gd name="connsiteX19" fmla="*/ 8595 w 10000"/>
                  <a:gd name="connsiteY19" fmla="*/ 10000 h 10000"/>
                  <a:gd name="connsiteX20" fmla="*/ 8542 w 10000"/>
                  <a:gd name="connsiteY20" fmla="*/ 9099 h 10000"/>
                  <a:gd name="connsiteX21" fmla="*/ 8754 w 10000"/>
                  <a:gd name="connsiteY21" fmla="*/ 5949 h 10000"/>
                  <a:gd name="connsiteX22" fmla="*/ 9424 w 10000"/>
                  <a:gd name="connsiteY22" fmla="*/ 3306 h 10000"/>
                  <a:gd name="connsiteX23" fmla="*/ 9971 w 10000"/>
                  <a:gd name="connsiteY23" fmla="*/ 2129 h 10000"/>
                  <a:gd name="connsiteX24" fmla="*/ 9812 w 10000"/>
                  <a:gd name="connsiteY24" fmla="*/ 1915 h 10000"/>
                  <a:gd name="connsiteX25" fmla="*/ 9459 w 10000"/>
                  <a:gd name="connsiteY25" fmla="*/ 2098 h 10000"/>
                  <a:gd name="connsiteX26" fmla="*/ 9335 w 10000"/>
                  <a:gd name="connsiteY26" fmla="*/ 2343 h 10000"/>
                  <a:gd name="connsiteX27" fmla="*/ 8931 w 10000"/>
                  <a:gd name="connsiteY27" fmla="*/ 3214 h 10000"/>
                  <a:gd name="connsiteX28" fmla="*/ 7925 w 10000"/>
                  <a:gd name="connsiteY28" fmla="*/ 3382 h 10000"/>
                  <a:gd name="connsiteX29" fmla="*/ 4980 w 10000"/>
                  <a:gd name="connsiteY29" fmla="*/ 5323 h 10000"/>
                  <a:gd name="connsiteX30" fmla="*/ 3763 w 10000"/>
                  <a:gd name="connsiteY30" fmla="*/ 6729 h 10000"/>
                  <a:gd name="connsiteX31" fmla="*/ 3270 w 10000"/>
                  <a:gd name="connsiteY31" fmla="*/ 7249 h 10000"/>
                  <a:gd name="connsiteX32" fmla="*/ 3199 w 10000"/>
                  <a:gd name="connsiteY32" fmla="*/ 7158 h 10000"/>
                  <a:gd name="connsiteX33" fmla="*/ 2387 w 10000"/>
                  <a:gd name="connsiteY33" fmla="*/ 5461 h 10000"/>
                  <a:gd name="connsiteX34" fmla="*/ 1946 w 10000"/>
                  <a:gd name="connsiteY34" fmla="*/ 4651 h 10000"/>
                  <a:gd name="connsiteX35" fmla="*/ 1982 w 10000"/>
                  <a:gd name="connsiteY35" fmla="*/ 4437 h 10000"/>
                  <a:gd name="connsiteX36" fmla="*/ 1524 w 10000"/>
                  <a:gd name="connsiteY36" fmla="*/ 2985 h 10000"/>
                  <a:gd name="connsiteX37" fmla="*/ 554 w 10000"/>
                  <a:gd name="connsiteY37" fmla="*/ 172 h 10000"/>
                  <a:gd name="connsiteX38" fmla="*/ 237 w 10000"/>
                  <a:gd name="connsiteY38" fmla="*/ 20 h 10000"/>
                  <a:gd name="connsiteX39" fmla="*/ 113 w 10000"/>
                  <a:gd name="connsiteY39" fmla="*/ 65 h 10000"/>
                  <a:gd name="connsiteX40" fmla="*/ 25 w 10000"/>
                  <a:gd name="connsiteY40" fmla="*/ 249 h 10000"/>
                  <a:gd name="connsiteX41" fmla="*/ 289 w 10000"/>
                  <a:gd name="connsiteY41" fmla="*/ 860 h 10000"/>
                  <a:gd name="connsiteX0" fmla="*/ 289 w 10000"/>
                  <a:gd name="connsiteY0" fmla="*/ 860 h 10000"/>
                  <a:gd name="connsiteX1" fmla="*/ 1188 w 10000"/>
                  <a:gd name="connsiteY1" fmla="*/ 3749 h 10000"/>
                  <a:gd name="connsiteX2" fmla="*/ 1577 w 10000"/>
                  <a:gd name="connsiteY2" fmla="*/ 4880 h 10000"/>
                  <a:gd name="connsiteX3" fmla="*/ 1788 w 10000"/>
                  <a:gd name="connsiteY3" fmla="*/ 4941 h 10000"/>
                  <a:gd name="connsiteX4" fmla="*/ 1647 w 10000"/>
                  <a:gd name="connsiteY4" fmla="*/ 5033 h 10000"/>
                  <a:gd name="connsiteX5" fmla="*/ 1841 w 10000"/>
                  <a:gd name="connsiteY5" fmla="*/ 5232 h 10000"/>
                  <a:gd name="connsiteX6" fmla="*/ 2088 w 10000"/>
                  <a:gd name="connsiteY6" fmla="*/ 5323 h 10000"/>
                  <a:gd name="connsiteX7" fmla="*/ 2229 w 10000"/>
                  <a:gd name="connsiteY7" fmla="*/ 5369 h 10000"/>
                  <a:gd name="connsiteX8" fmla="*/ 1824 w 10000"/>
                  <a:gd name="connsiteY8" fmla="*/ 5476 h 10000"/>
                  <a:gd name="connsiteX9" fmla="*/ 1859 w 10000"/>
                  <a:gd name="connsiteY9" fmla="*/ 5537 h 10000"/>
                  <a:gd name="connsiteX10" fmla="*/ 2793 w 10000"/>
                  <a:gd name="connsiteY10" fmla="*/ 7509 h 10000"/>
                  <a:gd name="connsiteX11" fmla="*/ 3040 w 10000"/>
                  <a:gd name="connsiteY11" fmla="*/ 7585 h 10000"/>
                  <a:gd name="connsiteX12" fmla="*/ 3464 w 10000"/>
                  <a:gd name="connsiteY12" fmla="*/ 7402 h 10000"/>
                  <a:gd name="connsiteX13" fmla="*/ 4469 w 10000"/>
                  <a:gd name="connsiteY13" fmla="*/ 6393 h 10000"/>
                  <a:gd name="connsiteX14" fmla="*/ 6938 w 10000"/>
                  <a:gd name="connsiteY14" fmla="*/ 4131 h 10000"/>
                  <a:gd name="connsiteX15" fmla="*/ 8154 w 10000"/>
                  <a:gd name="connsiteY15" fmla="*/ 3474 h 10000"/>
                  <a:gd name="connsiteX16" fmla="*/ 8895 w 10000"/>
                  <a:gd name="connsiteY16" fmla="*/ 3337 h 10000"/>
                  <a:gd name="connsiteX17" fmla="*/ 8119 w 10000"/>
                  <a:gd name="connsiteY17" fmla="*/ 6837 h 10000"/>
                  <a:gd name="connsiteX18" fmla="*/ 8067 w 10000"/>
                  <a:gd name="connsiteY18" fmla="*/ 10000 h 10000"/>
                  <a:gd name="connsiteX19" fmla="*/ 8595 w 10000"/>
                  <a:gd name="connsiteY19" fmla="*/ 10000 h 10000"/>
                  <a:gd name="connsiteX20" fmla="*/ 8542 w 10000"/>
                  <a:gd name="connsiteY20" fmla="*/ 9099 h 10000"/>
                  <a:gd name="connsiteX21" fmla="*/ 8754 w 10000"/>
                  <a:gd name="connsiteY21" fmla="*/ 5949 h 10000"/>
                  <a:gd name="connsiteX22" fmla="*/ 9424 w 10000"/>
                  <a:gd name="connsiteY22" fmla="*/ 3306 h 10000"/>
                  <a:gd name="connsiteX23" fmla="*/ 9971 w 10000"/>
                  <a:gd name="connsiteY23" fmla="*/ 2129 h 10000"/>
                  <a:gd name="connsiteX24" fmla="*/ 9812 w 10000"/>
                  <a:gd name="connsiteY24" fmla="*/ 1915 h 10000"/>
                  <a:gd name="connsiteX25" fmla="*/ 9459 w 10000"/>
                  <a:gd name="connsiteY25" fmla="*/ 2098 h 10000"/>
                  <a:gd name="connsiteX26" fmla="*/ 9335 w 10000"/>
                  <a:gd name="connsiteY26" fmla="*/ 2343 h 10000"/>
                  <a:gd name="connsiteX27" fmla="*/ 8931 w 10000"/>
                  <a:gd name="connsiteY27" fmla="*/ 3214 h 10000"/>
                  <a:gd name="connsiteX28" fmla="*/ 7925 w 10000"/>
                  <a:gd name="connsiteY28" fmla="*/ 3382 h 10000"/>
                  <a:gd name="connsiteX29" fmla="*/ 4980 w 10000"/>
                  <a:gd name="connsiteY29" fmla="*/ 5323 h 10000"/>
                  <a:gd name="connsiteX30" fmla="*/ 3763 w 10000"/>
                  <a:gd name="connsiteY30" fmla="*/ 6729 h 10000"/>
                  <a:gd name="connsiteX31" fmla="*/ 3270 w 10000"/>
                  <a:gd name="connsiteY31" fmla="*/ 7249 h 10000"/>
                  <a:gd name="connsiteX32" fmla="*/ 3199 w 10000"/>
                  <a:gd name="connsiteY32" fmla="*/ 7158 h 10000"/>
                  <a:gd name="connsiteX33" fmla="*/ 2387 w 10000"/>
                  <a:gd name="connsiteY33" fmla="*/ 5461 h 10000"/>
                  <a:gd name="connsiteX34" fmla="*/ 1982 w 10000"/>
                  <a:gd name="connsiteY34" fmla="*/ 4437 h 10000"/>
                  <a:gd name="connsiteX35" fmla="*/ 1524 w 10000"/>
                  <a:gd name="connsiteY35" fmla="*/ 2985 h 10000"/>
                  <a:gd name="connsiteX36" fmla="*/ 554 w 10000"/>
                  <a:gd name="connsiteY36" fmla="*/ 172 h 10000"/>
                  <a:gd name="connsiteX37" fmla="*/ 237 w 10000"/>
                  <a:gd name="connsiteY37" fmla="*/ 20 h 10000"/>
                  <a:gd name="connsiteX38" fmla="*/ 113 w 10000"/>
                  <a:gd name="connsiteY38" fmla="*/ 65 h 10000"/>
                  <a:gd name="connsiteX39" fmla="*/ 25 w 10000"/>
                  <a:gd name="connsiteY39" fmla="*/ 249 h 10000"/>
                  <a:gd name="connsiteX40" fmla="*/ 289 w 10000"/>
                  <a:gd name="connsiteY40" fmla="*/ 860 h 10000"/>
                  <a:gd name="connsiteX0" fmla="*/ 289 w 10000"/>
                  <a:gd name="connsiteY0" fmla="*/ 860 h 10000"/>
                  <a:gd name="connsiteX1" fmla="*/ 1188 w 10000"/>
                  <a:gd name="connsiteY1" fmla="*/ 3749 h 10000"/>
                  <a:gd name="connsiteX2" fmla="*/ 1577 w 10000"/>
                  <a:gd name="connsiteY2" fmla="*/ 4880 h 10000"/>
                  <a:gd name="connsiteX3" fmla="*/ 1788 w 10000"/>
                  <a:gd name="connsiteY3" fmla="*/ 4941 h 10000"/>
                  <a:gd name="connsiteX4" fmla="*/ 1647 w 10000"/>
                  <a:gd name="connsiteY4" fmla="*/ 5033 h 10000"/>
                  <a:gd name="connsiteX5" fmla="*/ 1841 w 10000"/>
                  <a:gd name="connsiteY5" fmla="*/ 5232 h 10000"/>
                  <a:gd name="connsiteX6" fmla="*/ 2088 w 10000"/>
                  <a:gd name="connsiteY6" fmla="*/ 5323 h 10000"/>
                  <a:gd name="connsiteX7" fmla="*/ 1824 w 10000"/>
                  <a:gd name="connsiteY7" fmla="*/ 5476 h 10000"/>
                  <a:gd name="connsiteX8" fmla="*/ 1859 w 10000"/>
                  <a:gd name="connsiteY8" fmla="*/ 5537 h 10000"/>
                  <a:gd name="connsiteX9" fmla="*/ 2793 w 10000"/>
                  <a:gd name="connsiteY9" fmla="*/ 7509 h 10000"/>
                  <a:gd name="connsiteX10" fmla="*/ 3040 w 10000"/>
                  <a:gd name="connsiteY10" fmla="*/ 7585 h 10000"/>
                  <a:gd name="connsiteX11" fmla="*/ 3464 w 10000"/>
                  <a:gd name="connsiteY11" fmla="*/ 7402 h 10000"/>
                  <a:gd name="connsiteX12" fmla="*/ 4469 w 10000"/>
                  <a:gd name="connsiteY12" fmla="*/ 6393 h 10000"/>
                  <a:gd name="connsiteX13" fmla="*/ 6938 w 10000"/>
                  <a:gd name="connsiteY13" fmla="*/ 4131 h 10000"/>
                  <a:gd name="connsiteX14" fmla="*/ 8154 w 10000"/>
                  <a:gd name="connsiteY14" fmla="*/ 3474 h 10000"/>
                  <a:gd name="connsiteX15" fmla="*/ 8895 w 10000"/>
                  <a:gd name="connsiteY15" fmla="*/ 3337 h 10000"/>
                  <a:gd name="connsiteX16" fmla="*/ 8119 w 10000"/>
                  <a:gd name="connsiteY16" fmla="*/ 6837 h 10000"/>
                  <a:gd name="connsiteX17" fmla="*/ 8067 w 10000"/>
                  <a:gd name="connsiteY17" fmla="*/ 10000 h 10000"/>
                  <a:gd name="connsiteX18" fmla="*/ 8595 w 10000"/>
                  <a:gd name="connsiteY18" fmla="*/ 10000 h 10000"/>
                  <a:gd name="connsiteX19" fmla="*/ 8542 w 10000"/>
                  <a:gd name="connsiteY19" fmla="*/ 9099 h 10000"/>
                  <a:gd name="connsiteX20" fmla="*/ 8754 w 10000"/>
                  <a:gd name="connsiteY20" fmla="*/ 5949 h 10000"/>
                  <a:gd name="connsiteX21" fmla="*/ 9424 w 10000"/>
                  <a:gd name="connsiteY21" fmla="*/ 3306 h 10000"/>
                  <a:gd name="connsiteX22" fmla="*/ 9971 w 10000"/>
                  <a:gd name="connsiteY22" fmla="*/ 2129 h 10000"/>
                  <a:gd name="connsiteX23" fmla="*/ 9812 w 10000"/>
                  <a:gd name="connsiteY23" fmla="*/ 1915 h 10000"/>
                  <a:gd name="connsiteX24" fmla="*/ 9459 w 10000"/>
                  <a:gd name="connsiteY24" fmla="*/ 2098 h 10000"/>
                  <a:gd name="connsiteX25" fmla="*/ 9335 w 10000"/>
                  <a:gd name="connsiteY25" fmla="*/ 2343 h 10000"/>
                  <a:gd name="connsiteX26" fmla="*/ 8931 w 10000"/>
                  <a:gd name="connsiteY26" fmla="*/ 3214 h 10000"/>
                  <a:gd name="connsiteX27" fmla="*/ 7925 w 10000"/>
                  <a:gd name="connsiteY27" fmla="*/ 3382 h 10000"/>
                  <a:gd name="connsiteX28" fmla="*/ 4980 w 10000"/>
                  <a:gd name="connsiteY28" fmla="*/ 5323 h 10000"/>
                  <a:gd name="connsiteX29" fmla="*/ 3763 w 10000"/>
                  <a:gd name="connsiteY29" fmla="*/ 6729 h 10000"/>
                  <a:gd name="connsiteX30" fmla="*/ 3270 w 10000"/>
                  <a:gd name="connsiteY30" fmla="*/ 7249 h 10000"/>
                  <a:gd name="connsiteX31" fmla="*/ 3199 w 10000"/>
                  <a:gd name="connsiteY31" fmla="*/ 7158 h 10000"/>
                  <a:gd name="connsiteX32" fmla="*/ 2387 w 10000"/>
                  <a:gd name="connsiteY32" fmla="*/ 5461 h 10000"/>
                  <a:gd name="connsiteX33" fmla="*/ 1982 w 10000"/>
                  <a:gd name="connsiteY33" fmla="*/ 4437 h 10000"/>
                  <a:gd name="connsiteX34" fmla="*/ 1524 w 10000"/>
                  <a:gd name="connsiteY34" fmla="*/ 2985 h 10000"/>
                  <a:gd name="connsiteX35" fmla="*/ 554 w 10000"/>
                  <a:gd name="connsiteY35" fmla="*/ 172 h 10000"/>
                  <a:gd name="connsiteX36" fmla="*/ 237 w 10000"/>
                  <a:gd name="connsiteY36" fmla="*/ 20 h 10000"/>
                  <a:gd name="connsiteX37" fmla="*/ 113 w 10000"/>
                  <a:gd name="connsiteY37" fmla="*/ 65 h 10000"/>
                  <a:gd name="connsiteX38" fmla="*/ 25 w 10000"/>
                  <a:gd name="connsiteY38" fmla="*/ 249 h 10000"/>
                  <a:gd name="connsiteX39" fmla="*/ 289 w 10000"/>
                  <a:gd name="connsiteY39" fmla="*/ 860 h 10000"/>
                  <a:gd name="connsiteX0" fmla="*/ 289 w 10000"/>
                  <a:gd name="connsiteY0" fmla="*/ 860 h 10000"/>
                  <a:gd name="connsiteX1" fmla="*/ 1188 w 10000"/>
                  <a:gd name="connsiteY1" fmla="*/ 3749 h 10000"/>
                  <a:gd name="connsiteX2" fmla="*/ 1577 w 10000"/>
                  <a:gd name="connsiteY2" fmla="*/ 4880 h 10000"/>
                  <a:gd name="connsiteX3" fmla="*/ 1788 w 10000"/>
                  <a:gd name="connsiteY3" fmla="*/ 4941 h 10000"/>
                  <a:gd name="connsiteX4" fmla="*/ 1647 w 10000"/>
                  <a:gd name="connsiteY4" fmla="*/ 5033 h 10000"/>
                  <a:gd name="connsiteX5" fmla="*/ 1841 w 10000"/>
                  <a:gd name="connsiteY5" fmla="*/ 5232 h 10000"/>
                  <a:gd name="connsiteX6" fmla="*/ 1824 w 10000"/>
                  <a:gd name="connsiteY6" fmla="*/ 5476 h 10000"/>
                  <a:gd name="connsiteX7" fmla="*/ 1859 w 10000"/>
                  <a:gd name="connsiteY7" fmla="*/ 5537 h 10000"/>
                  <a:gd name="connsiteX8" fmla="*/ 2793 w 10000"/>
                  <a:gd name="connsiteY8" fmla="*/ 7509 h 10000"/>
                  <a:gd name="connsiteX9" fmla="*/ 3040 w 10000"/>
                  <a:gd name="connsiteY9" fmla="*/ 7585 h 10000"/>
                  <a:gd name="connsiteX10" fmla="*/ 3464 w 10000"/>
                  <a:gd name="connsiteY10" fmla="*/ 7402 h 10000"/>
                  <a:gd name="connsiteX11" fmla="*/ 4469 w 10000"/>
                  <a:gd name="connsiteY11" fmla="*/ 6393 h 10000"/>
                  <a:gd name="connsiteX12" fmla="*/ 6938 w 10000"/>
                  <a:gd name="connsiteY12" fmla="*/ 4131 h 10000"/>
                  <a:gd name="connsiteX13" fmla="*/ 8154 w 10000"/>
                  <a:gd name="connsiteY13" fmla="*/ 3474 h 10000"/>
                  <a:gd name="connsiteX14" fmla="*/ 8895 w 10000"/>
                  <a:gd name="connsiteY14" fmla="*/ 3337 h 10000"/>
                  <a:gd name="connsiteX15" fmla="*/ 8119 w 10000"/>
                  <a:gd name="connsiteY15" fmla="*/ 6837 h 10000"/>
                  <a:gd name="connsiteX16" fmla="*/ 8067 w 10000"/>
                  <a:gd name="connsiteY16" fmla="*/ 10000 h 10000"/>
                  <a:gd name="connsiteX17" fmla="*/ 8595 w 10000"/>
                  <a:gd name="connsiteY17" fmla="*/ 10000 h 10000"/>
                  <a:gd name="connsiteX18" fmla="*/ 8542 w 10000"/>
                  <a:gd name="connsiteY18" fmla="*/ 9099 h 10000"/>
                  <a:gd name="connsiteX19" fmla="*/ 8754 w 10000"/>
                  <a:gd name="connsiteY19" fmla="*/ 5949 h 10000"/>
                  <a:gd name="connsiteX20" fmla="*/ 9424 w 10000"/>
                  <a:gd name="connsiteY20" fmla="*/ 3306 h 10000"/>
                  <a:gd name="connsiteX21" fmla="*/ 9971 w 10000"/>
                  <a:gd name="connsiteY21" fmla="*/ 2129 h 10000"/>
                  <a:gd name="connsiteX22" fmla="*/ 9812 w 10000"/>
                  <a:gd name="connsiteY22" fmla="*/ 1915 h 10000"/>
                  <a:gd name="connsiteX23" fmla="*/ 9459 w 10000"/>
                  <a:gd name="connsiteY23" fmla="*/ 2098 h 10000"/>
                  <a:gd name="connsiteX24" fmla="*/ 9335 w 10000"/>
                  <a:gd name="connsiteY24" fmla="*/ 2343 h 10000"/>
                  <a:gd name="connsiteX25" fmla="*/ 8931 w 10000"/>
                  <a:gd name="connsiteY25" fmla="*/ 3214 h 10000"/>
                  <a:gd name="connsiteX26" fmla="*/ 7925 w 10000"/>
                  <a:gd name="connsiteY26" fmla="*/ 3382 h 10000"/>
                  <a:gd name="connsiteX27" fmla="*/ 4980 w 10000"/>
                  <a:gd name="connsiteY27" fmla="*/ 5323 h 10000"/>
                  <a:gd name="connsiteX28" fmla="*/ 3763 w 10000"/>
                  <a:gd name="connsiteY28" fmla="*/ 6729 h 10000"/>
                  <a:gd name="connsiteX29" fmla="*/ 3270 w 10000"/>
                  <a:gd name="connsiteY29" fmla="*/ 7249 h 10000"/>
                  <a:gd name="connsiteX30" fmla="*/ 3199 w 10000"/>
                  <a:gd name="connsiteY30" fmla="*/ 7158 h 10000"/>
                  <a:gd name="connsiteX31" fmla="*/ 2387 w 10000"/>
                  <a:gd name="connsiteY31" fmla="*/ 5461 h 10000"/>
                  <a:gd name="connsiteX32" fmla="*/ 1982 w 10000"/>
                  <a:gd name="connsiteY32" fmla="*/ 4437 h 10000"/>
                  <a:gd name="connsiteX33" fmla="*/ 1524 w 10000"/>
                  <a:gd name="connsiteY33" fmla="*/ 2985 h 10000"/>
                  <a:gd name="connsiteX34" fmla="*/ 554 w 10000"/>
                  <a:gd name="connsiteY34" fmla="*/ 172 h 10000"/>
                  <a:gd name="connsiteX35" fmla="*/ 237 w 10000"/>
                  <a:gd name="connsiteY35" fmla="*/ 20 h 10000"/>
                  <a:gd name="connsiteX36" fmla="*/ 113 w 10000"/>
                  <a:gd name="connsiteY36" fmla="*/ 65 h 10000"/>
                  <a:gd name="connsiteX37" fmla="*/ 25 w 10000"/>
                  <a:gd name="connsiteY37" fmla="*/ 249 h 10000"/>
                  <a:gd name="connsiteX38" fmla="*/ 289 w 10000"/>
                  <a:gd name="connsiteY38" fmla="*/ 860 h 10000"/>
                  <a:gd name="connsiteX0" fmla="*/ 289 w 10000"/>
                  <a:gd name="connsiteY0" fmla="*/ 860 h 10000"/>
                  <a:gd name="connsiteX1" fmla="*/ 1188 w 10000"/>
                  <a:gd name="connsiteY1" fmla="*/ 3749 h 10000"/>
                  <a:gd name="connsiteX2" fmla="*/ 1577 w 10000"/>
                  <a:gd name="connsiteY2" fmla="*/ 4880 h 10000"/>
                  <a:gd name="connsiteX3" fmla="*/ 1788 w 10000"/>
                  <a:gd name="connsiteY3" fmla="*/ 4941 h 10000"/>
                  <a:gd name="connsiteX4" fmla="*/ 1647 w 10000"/>
                  <a:gd name="connsiteY4" fmla="*/ 5033 h 10000"/>
                  <a:gd name="connsiteX5" fmla="*/ 1824 w 10000"/>
                  <a:gd name="connsiteY5" fmla="*/ 5476 h 10000"/>
                  <a:gd name="connsiteX6" fmla="*/ 1859 w 10000"/>
                  <a:gd name="connsiteY6" fmla="*/ 5537 h 10000"/>
                  <a:gd name="connsiteX7" fmla="*/ 2793 w 10000"/>
                  <a:gd name="connsiteY7" fmla="*/ 7509 h 10000"/>
                  <a:gd name="connsiteX8" fmla="*/ 3040 w 10000"/>
                  <a:gd name="connsiteY8" fmla="*/ 7585 h 10000"/>
                  <a:gd name="connsiteX9" fmla="*/ 3464 w 10000"/>
                  <a:gd name="connsiteY9" fmla="*/ 7402 h 10000"/>
                  <a:gd name="connsiteX10" fmla="*/ 4469 w 10000"/>
                  <a:gd name="connsiteY10" fmla="*/ 6393 h 10000"/>
                  <a:gd name="connsiteX11" fmla="*/ 6938 w 10000"/>
                  <a:gd name="connsiteY11" fmla="*/ 4131 h 10000"/>
                  <a:gd name="connsiteX12" fmla="*/ 8154 w 10000"/>
                  <a:gd name="connsiteY12" fmla="*/ 3474 h 10000"/>
                  <a:gd name="connsiteX13" fmla="*/ 8895 w 10000"/>
                  <a:gd name="connsiteY13" fmla="*/ 3337 h 10000"/>
                  <a:gd name="connsiteX14" fmla="*/ 8119 w 10000"/>
                  <a:gd name="connsiteY14" fmla="*/ 6837 h 10000"/>
                  <a:gd name="connsiteX15" fmla="*/ 8067 w 10000"/>
                  <a:gd name="connsiteY15" fmla="*/ 10000 h 10000"/>
                  <a:gd name="connsiteX16" fmla="*/ 8595 w 10000"/>
                  <a:gd name="connsiteY16" fmla="*/ 10000 h 10000"/>
                  <a:gd name="connsiteX17" fmla="*/ 8542 w 10000"/>
                  <a:gd name="connsiteY17" fmla="*/ 9099 h 10000"/>
                  <a:gd name="connsiteX18" fmla="*/ 8754 w 10000"/>
                  <a:gd name="connsiteY18" fmla="*/ 5949 h 10000"/>
                  <a:gd name="connsiteX19" fmla="*/ 9424 w 10000"/>
                  <a:gd name="connsiteY19" fmla="*/ 3306 h 10000"/>
                  <a:gd name="connsiteX20" fmla="*/ 9971 w 10000"/>
                  <a:gd name="connsiteY20" fmla="*/ 2129 h 10000"/>
                  <a:gd name="connsiteX21" fmla="*/ 9812 w 10000"/>
                  <a:gd name="connsiteY21" fmla="*/ 1915 h 10000"/>
                  <a:gd name="connsiteX22" fmla="*/ 9459 w 10000"/>
                  <a:gd name="connsiteY22" fmla="*/ 2098 h 10000"/>
                  <a:gd name="connsiteX23" fmla="*/ 9335 w 10000"/>
                  <a:gd name="connsiteY23" fmla="*/ 2343 h 10000"/>
                  <a:gd name="connsiteX24" fmla="*/ 8931 w 10000"/>
                  <a:gd name="connsiteY24" fmla="*/ 3214 h 10000"/>
                  <a:gd name="connsiteX25" fmla="*/ 7925 w 10000"/>
                  <a:gd name="connsiteY25" fmla="*/ 3382 h 10000"/>
                  <a:gd name="connsiteX26" fmla="*/ 4980 w 10000"/>
                  <a:gd name="connsiteY26" fmla="*/ 5323 h 10000"/>
                  <a:gd name="connsiteX27" fmla="*/ 3763 w 10000"/>
                  <a:gd name="connsiteY27" fmla="*/ 6729 h 10000"/>
                  <a:gd name="connsiteX28" fmla="*/ 3270 w 10000"/>
                  <a:gd name="connsiteY28" fmla="*/ 7249 h 10000"/>
                  <a:gd name="connsiteX29" fmla="*/ 3199 w 10000"/>
                  <a:gd name="connsiteY29" fmla="*/ 7158 h 10000"/>
                  <a:gd name="connsiteX30" fmla="*/ 2387 w 10000"/>
                  <a:gd name="connsiteY30" fmla="*/ 5461 h 10000"/>
                  <a:gd name="connsiteX31" fmla="*/ 1982 w 10000"/>
                  <a:gd name="connsiteY31" fmla="*/ 4437 h 10000"/>
                  <a:gd name="connsiteX32" fmla="*/ 1524 w 10000"/>
                  <a:gd name="connsiteY32" fmla="*/ 2985 h 10000"/>
                  <a:gd name="connsiteX33" fmla="*/ 554 w 10000"/>
                  <a:gd name="connsiteY33" fmla="*/ 172 h 10000"/>
                  <a:gd name="connsiteX34" fmla="*/ 237 w 10000"/>
                  <a:gd name="connsiteY34" fmla="*/ 20 h 10000"/>
                  <a:gd name="connsiteX35" fmla="*/ 113 w 10000"/>
                  <a:gd name="connsiteY35" fmla="*/ 65 h 10000"/>
                  <a:gd name="connsiteX36" fmla="*/ 25 w 10000"/>
                  <a:gd name="connsiteY36" fmla="*/ 249 h 10000"/>
                  <a:gd name="connsiteX37" fmla="*/ 289 w 10000"/>
                  <a:gd name="connsiteY37" fmla="*/ 860 h 10000"/>
                  <a:gd name="connsiteX0" fmla="*/ 289 w 10000"/>
                  <a:gd name="connsiteY0" fmla="*/ 860 h 10000"/>
                  <a:gd name="connsiteX1" fmla="*/ 1188 w 10000"/>
                  <a:gd name="connsiteY1" fmla="*/ 3749 h 10000"/>
                  <a:gd name="connsiteX2" fmla="*/ 1577 w 10000"/>
                  <a:gd name="connsiteY2" fmla="*/ 4880 h 10000"/>
                  <a:gd name="connsiteX3" fmla="*/ 1647 w 10000"/>
                  <a:gd name="connsiteY3" fmla="*/ 5033 h 10000"/>
                  <a:gd name="connsiteX4" fmla="*/ 1824 w 10000"/>
                  <a:gd name="connsiteY4" fmla="*/ 5476 h 10000"/>
                  <a:gd name="connsiteX5" fmla="*/ 1859 w 10000"/>
                  <a:gd name="connsiteY5" fmla="*/ 5537 h 10000"/>
                  <a:gd name="connsiteX6" fmla="*/ 2793 w 10000"/>
                  <a:gd name="connsiteY6" fmla="*/ 7509 h 10000"/>
                  <a:gd name="connsiteX7" fmla="*/ 3040 w 10000"/>
                  <a:gd name="connsiteY7" fmla="*/ 7585 h 10000"/>
                  <a:gd name="connsiteX8" fmla="*/ 3464 w 10000"/>
                  <a:gd name="connsiteY8" fmla="*/ 7402 h 10000"/>
                  <a:gd name="connsiteX9" fmla="*/ 4469 w 10000"/>
                  <a:gd name="connsiteY9" fmla="*/ 6393 h 10000"/>
                  <a:gd name="connsiteX10" fmla="*/ 6938 w 10000"/>
                  <a:gd name="connsiteY10" fmla="*/ 4131 h 10000"/>
                  <a:gd name="connsiteX11" fmla="*/ 8154 w 10000"/>
                  <a:gd name="connsiteY11" fmla="*/ 3474 h 10000"/>
                  <a:gd name="connsiteX12" fmla="*/ 8895 w 10000"/>
                  <a:gd name="connsiteY12" fmla="*/ 3337 h 10000"/>
                  <a:gd name="connsiteX13" fmla="*/ 8119 w 10000"/>
                  <a:gd name="connsiteY13" fmla="*/ 6837 h 10000"/>
                  <a:gd name="connsiteX14" fmla="*/ 8067 w 10000"/>
                  <a:gd name="connsiteY14" fmla="*/ 10000 h 10000"/>
                  <a:gd name="connsiteX15" fmla="*/ 8595 w 10000"/>
                  <a:gd name="connsiteY15" fmla="*/ 10000 h 10000"/>
                  <a:gd name="connsiteX16" fmla="*/ 8542 w 10000"/>
                  <a:gd name="connsiteY16" fmla="*/ 9099 h 10000"/>
                  <a:gd name="connsiteX17" fmla="*/ 8754 w 10000"/>
                  <a:gd name="connsiteY17" fmla="*/ 5949 h 10000"/>
                  <a:gd name="connsiteX18" fmla="*/ 9424 w 10000"/>
                  <a:gd name="connsiteY18" fmla="*/ 3306 h 10000"/>
                  <a:gd name="connsiteX19" fmla="*/ 9971 w 10000"/>
                  <a:gd name="connsiteY19" fmla="*/ 2129 h 10000"/>
                  <a:gd name="connsiteX20" fmla="*/ 9812 w 10000"/>
                  <a:gd name="connsiteY20" fmla="*/ 1915 h 10000"/>
                  <a:gd name="connsiteX21" fmla="*/ 9459 w 10000"/>
                  <a:gd name="connsiteY21" fmla="*/ 2098 h 10000"/>
                  <a:gd name="connsiteX22" fmla="*/ 9335 w 10000"/>
                  <a:gd name="connsiteY22" fmla="*/ 2343 h 10000"/>
                  <a:gd name="connsiteX23" fmla="*/ 8931 w 10000"/>
                  <a:gd name="connsiteY23" fmla="*/ 3214 h 10000"/>
                  <a:gd name="connsiteX24" fmla="*/ 7925 w 10000"/>
                  <a:gd name="connsiteY24" fmla="*/ 3382 h 10000"/>
                  <a:gd name="connsiteX25" fmla="*/ 4980 w 10000"/>
                  <a:gd name="connsiteY25" fmla="*/ 5323 h 10000"/>
                  <a:gd name="connsiteX26" fmla="*/ 3763 w 10000"/>
                  <a:gd name="connsiteY26" fmla="*/ 6729 h 10000"/>
                  <a:gd name="connsiteX27" fmla="*/ 3270 w 10000"/>
                  <a:gd name="connsiteY27" fmla="*/ 7249 h 10000"/>
                  <a:gd name="connsiteX28" fmla="*/ 3199 w 10000"/>
                  <a:gd name="connsiteY28" fmla="*/ 7158 h 10000"/>
                  <a:gd name="connsiteX29" fmla="*/ 2387 w 10000"/>
                  <a:gd name="connsiteY29" fmla="*/ 5461 h 10000"/>
                  <a:gd name="connsiteX30" fmla="*/ 1982 w 10000"/>
                  <a:gd name="connsiteY30" fmla="*/ 4437 h 10000"/>
                  <a:gd name="connsiteX31" fmla="*/ 1524 w 10000"/>
                  <a:gd name="connsiteY31" fmla="*/ 2985 h 10000"/>
                  <a:gd name="connsiteX32" fmla="*/ 554 w 10000"/>
                  <a:gd name="connsiteY32" fmla="*/ 172 h 10000"/>
                  <a:gd name="connsiteX33" fmla="*/ 237 w 10000"/>
                  <a:gd name="connsiteY33" fmla="*/ 20 h 10000"/>
                  <a:gd name="connsiteX34" fmla="*/ 113 w 10000"/>
                  <a:gd name="connsiteY34" fmla="*/ 65 h 10000"/>
                  <a:gd name="connsiteX35" fmla="*/ 25 w 10000"/>
                  <a:gd name="connsiteY35" fmla="*/ 249 h 10000"/>
                  <a:gd name="connsiteX36" fmla="*/ 289 w 10000"/>
                  <a:gd name="connsiteY36" fmla="*/ 860 h 10000"/>
                  <a:gd name="connsiteX0" fmla="*/ 289 w 10000"/>
                  <a:gd name="connsiteY0" fmla="*/ 860 h 10000"/>
                  <a:gd name="connsiteX1" fmla="*/ 1188 w 10000"/>
                  <a:gd name="connsiteY1" fmla="*/ 3749 h 10000"/>
                  <a:gd name="connsiteX2" fmla="*/ 1647 w 10000"/>
                  <a:gd name="connsiteY2" fmla="*/ 5033 h 10000"/>
                  <a:gd name="connsiteX3" fmla="*/ 1824 w 10000"/>
                  <a:gd name="connsiteY3" fmla="*/ 5476 h 10000"/>
                  <a:gd name="connsiteX4" fmla="*/ 1859 w 10000"/>
                  <a:gd name="connsiteY4" fmla="*/ 5537 h 10000"/>
                  <a:gd name="connsiteX5" fmla="*/ 2793 w 10000"/>
                  <a:gd name="connsiteY5" fmla="*/ 7509 h 10000"/>
                  <a:gd name="connsiteX6" fmla="*/ 3040 w 10000"/>
                  <a:gd name="connsiteY6" fmla="*/ 7585 h 10000"/>
                  <a:gd name="connsiteX7" fmla="*/ 3464 w 10000"/>
                  <a:gd name="connsiteY7" fmla="*/ 7402 h 10000"/>
                  <a:gd name="connsiteX8" fmla="*/ 4469 w 10000"/>
                  <a:gd name="connsiteY8" fmla="*/ 6393 h 10000"/>
                  <a:gd name="connsiteX9" fmla="*/ 6938 w 10000"/>
                  <a:gd name="connsiteY9" fmla="*/ 4131 h 10000"/>
                  <a:gd name="connsiteX10" fmla="*/ 8154 w 10000"/>
                  <a:gd name="connsiteY10" fmla="*/ 3474 h 10000"/>
                  <a:gd name="connsiteX11" fmla="*/ 8895 w 10000"/>
                  <a:gd name="connsiteY11" fmla="*/ 3337 h 10000"/>
                  <a:gd name="connsiteX12" fmla="*/ 8119 w 10000"/>
                  <a:gd name="connsiteY12" fmla="*/ 6837 h 10000"/>
                  <a:gd name="connsiteX13" fmla="*/ 8067 w 10000"/>
                  <a:gd name="connsiteY13" fmla="*/ 10000 h 10000"/>
                  <a:gd name="connsiteX14" fmla="*/ 8595 w 10000"/>
                  <a:gd name="connsiteY14" fmla="*/ 10000 h 10000"/>
                  <a:gd name="connsiteX15" fmla="*/ 8542 w 10000"/>
                  <a:gd name="connsiteY15" fmla="*/ 9099 h 10000"/>
                  <a:gd name="connsiteX16" fmla="*/ 8754 w 10000"/>
                  <a:gd name="connsiteY16" fmla="*/ 5949 h 10000"/>
                  <a:gd name="connsiteX17" fmla="*/ 9424 w 10000"/>
                  <a:gd name="connsiteY17" fmla="*/ 3306 h 10000"/>
                  <a:gd name="connsiteX18" fmla="*/ 9971 w 10000"/>
                  <a:gd name="connsiteY18" fmla="*/ 2129 h 10000"/>
                  <a:gd name="connsiteX19" fmla="*/ 9812 w 10000"/>
                  <a:gd name="connsiteY19" fmla="*/ 1915 h 10000"/>
                  <a:gd name="connsiteX20" fmla="*/ 9459 w 10000"/>
                  <a:gd name="connsiteY20" fmla="*/ 2098 h 10000"/>
                  <a:gd name="connsiteX21" fmla="*/ 9335 w 10000"/>
                  <a:gd name="connsiteY21" fmla="*/ 2343 h 10000"/>
                  <a:gd name="connsiteX22" fmla="*/ 8931 w 10000"/>
                  <a:gd name="connsiteY22" fmla="*/ 3214 h 10000"/>
                  <a:gd name="connsiteX23" fmla="*/ 7925 w 10000"/>
                  <a:gd name="connsiteY23" fmla="*/ 3382 h 10000"/>
                  <a:gd name="connsiteX24" fmla="*/ 4980 w 10000"/>
                  <a:gd name="connsiteY24" fmla="*/ 5323 h 10000"/>
                  <a:gd name="connsiteX25" fmla="*/ 3763 w 10000"/>
                  <a:gd name="connsiteY25" fmla="*/ 6729 h 10000"/>
                  <a:gd name="connsiteX26" fmla="*/ 3270 w 10000"/>
                  <a:gd name="connsiteY26" fmla="*/ 7249 h 10000"/>
                  <a:gd name="connsiteX27" fmla="*/ 3199 w 10000"/>
                  <a:gd name="connsiteY27" fmla="*/ 7158 h 10000"/>
                  <a:gd name="connsiteX28" fmla="*/ 2387 w 10000"/>
                  <a:gd name="connsiteY28" fmla="*/ 5461 h 10000"/>
                  <a:gd name="connsiteX29" fmla="*/ 1982 w 10000"/>
                  <a:gd name="connsiteY29" fmla="*/ 4437 h 10000"/>
                  <a:gd name="connsiteX30" fmla="*/ 1524 w 10000"/>
                  <a:gd name="connsiteY30" fmla="*/ 2985 h 10000"/>
                  <a:gd name="connsiteX31" fmla="*/ 554 w 10000"/>
                  <a:gd name="connsiteY31" fmla="*/ 172 h 10000"/>
                  <a:gd name="connsiteX32" fmla="*/ 237 w 10000"/>
                  <a:gd name="connsiteY32" fmla="*/ 20 h 10000"/>
                  <a:gd name="connsiteX33" fmla="*/ 113 w 10000"/>
                  <a:gd name="connsiteY33" fmla="*/ 65 h 10000"/>
                  <a:gd name="connsiteX34" fmla="*/ 25 w 10000"/>
                  <a:gd name="connsiteY34" fmla="*/ 249 h 10000"/>
                  <a:gd name="connsiteX35" fmla="*/ 289 w 10000"/>
                  <a:gd name="connsiteY35" fmla="*/ 86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000" h="10000">
                    <a:moveTo>
                      <a:pt x="289" y="860"/>
                    </a:moveTo>
                    <a:lnTo>
                      <a:pt x="1188" y="3749"/>
                    </a:lnTo>
                    <a:cubicBezTo>
                      <a:pt x="1414" y="4445"/>
                      <a:pt x="1541" y="4745"/>
                      <a:pt x="1647" y="5033"/>
                    </a:cubicBezTo>
                    <a:cubicBezTo>
                      <a:pt x="1653" y="5122"/>
                      <a:pt x="1789" y="5392"/>
                      <a:pt x="1824" y="5476"/>
                    </a:cubicBezTo>
                    <a:cubicBezTo>
                      <a:pt x="1841" y="5506"/>
                      <a:pt x="1841" y="5522"/>
                      <a:pt x="1859" y="5537"/>
                    </a:cubicBezTo>
                    <a:cubicBezTo>
                      <a:pt x="2176" y="6194"/>
                      <a:pt x="2493" y="6852"/>
                      <a:pt x="2793" y="7509"/>
                    </a:cubicBezTo>
                    <a:cubicBezTo>
                      <a:pt x="2847" y="7616"/>
                      <a:pt x="2952" y="7616"/>
                      <a:pt x="3040" y="7585"/>
                    </a:cubicBezTo>
                    <a:cubicBezTo>
                      <a:pt x="3181" y="7540"/>
                      <a:pt x="3322" y="7478"/>
                      <a:pt x="3464" y="7402"/>
                    </a:cubicBezTo>
                    <a:cubicBezTo>
                      <a:pt x="3887" y="7127"/>
                      <a:pt x="4187" y="6776"/>
                      <a:pt x="4469" y="6393"/>
                    </a:cubicBezTo>
                    <a:cubicBezTo>
                      <a:pt x="5138" y="5522"/>
                      <a:pt x="5932" y="4727"/>
                      <a:pt x="6938" y="4131"/>
                    </a:cubicBezTo>
                    <a:cubicBezTo>
                      <a:pt x="7326" y="3886"/>
                      <a:pt x="7696" y="3611"/>
                      <a:pt x="8154" y="3474"/>
                    </a:cubicBezTo>
                    <a:cubicBezTo>
                      <a:pt x="8384" y="3413"/>
                      <a:pt x="8631" y="3382"/>
                      <a:pt x="8895" y="3337"/>
                    </a:cubicBezTo>
                    <a:cubicBezTo>
                      <a:pt x="8471" y="4483"/>
                      <a:pt x="8243" y="5644"/>
                      <a:pt x="8119" y="6837"/>
                    </a:cubicBezTo>
                    <a:cubicBezTo>
                      <a:pt x="8013" y="7891"/>
                      <a:pt x="8013" y="8945"/>
                      <a:pt x="8067" y="10000"/>
                    </a:cubicBezTo>
                    <a:lnTo>
                      <a:pt x="8595" y="10000"/>
                    </a:lnTo>
                    <a:cubicBezTo>
                      <a:pt x="8577" y="9694"/>
                      <a:pt x="8560" y="9403"/>
                      <a:pt x="8542" y="9099"/>
                    </a:cubicBezTo>
                    <a:cubicBezTo>
                      <a:pt x="8525" y="8044"/>
                      <a:pt x="8595" y="6989"/>
                      <a:pt x="8754" y="5949"/>
                    </a:cubicBezTo>
                    <a:cubicBezTo>
                      <a:pt x="8895" y="5048"/>
                      <a:pt x="9089" y="4162"/>
                      <a:pt x="9424" y="3306"/>
                    </a:cubicBezTo>
                    <a:cubicBezTo>
                      <a:pt x="9583" y="2909"/>
                      <a:pt x="9795" y="2527"/>
                      <a:pt x="9971" y="2129"/>
                    </a:cubicBezTo>
                    <a:cubicBezTo>
                      <a:pt x="10041" y="1991"/>
                      <a:pt x="9988" y="1915"/>
                      <a:pt x="9812" y="1915"/>
                    </a:cubicBezTo>
                    <a:cubicBezTo>
                      <a:pt x="9654" y="1915"/>
                      <a:pt x="9530" y="1961"/>
                      <a:pt x="9459" y="2098"/>
                    </a:cubicBezTo>
                    <a:cubicBezTo>
                      <a:pt x="9424" y="2175"/>
                      <a:pt x="9372" y="2251"/>
                      <a:pt x="9335" y="2343"/>
                    </a:cubicBezTo>
                    <a:cubicBezTo>
                      <a:pt x="9194" y="2633"/>
                      <a:pt x="9072" y="2924"/>
                      <a:pt x="8931" y="3214"/>
                    </a:cubicBezTo>
                    <a:cubicBezTo>
                      <a:pt x="8577" y="3198"/>
                      <a:pt x="8243" y="3259"/>
                      <a:pt x="7925" y="3382"/>
                    </a:cubicBezTo>
                    <a:cubicBezTo>
                      <a:pt x="6779" y="3841"/>
                      <a:pt x="5809" y="4498"/>
                      <a:pt x="4980" y="5323"/>
                    </a:cubicBezTo>
                    <a:cubicBezTo>
                      <a:pt x="4539" y="5751"/>
                      <a:pt x="4169" y="6255"/>
                      <a:pt x="3763" y="6729"/>
                    </a:cubicBezTo>
                    <a:cubicBezTo>
                      <a:pt x="3622" y="6897"/>
                      <a:pt x="3446" y="7065"/>
                      <a:pt x="3270" y="7249"/>
                    </a:cubicBezTo>
                    <a:cubicBezTo>
                      <a:pt x="3234" y="7203"/>
                      <a:pt x="3216" y="7173"/>
                      <a:pt x="3199" y="7158"/>
                    </a:cubicBezTo>
                    <a:cubicBezTo>
                      <a:pt x="2934" y="6592"/>
                      <a:pt x="2652" y="6027"/>
                      <a:pt x="2387" y="5461"/>
                    </a:cubicBezTo>
                    <a:cubicBezTo>
                      <a:pt x="2184" y="5008"/>
                      <a:pt x="2126" y="4850"/>
                      <a:pt x="1982" y="4437"/>
                    </a:cubicBezTo>
                    <a:cubicBezTo>
                      <a:pt x="1824" y="3963"/>
                      <a:pt x="1664" y="3474"/>
                      <a:pt x="1524" y="2985"/>
                    </a:cubicBezTo>
                    <a:cubicBezTo>
                      <a:pt x="1223" y="2037"/>
                      <a:pt x="977" y="1090"/>
                      <a:pt x="554" y="172"/>
                    </a:cubicBezTo>
                    <a:cubicBezTo>
                      <a:pt x="483" y="4"/>
                      <a:pt x="430" y="-26"/>
                      <a:pt x="237" y="20"/>
                    </a:cubicBezTo>
                    <a:cubicBezTo>
                      <a:pt x="201" y="35"/>
                      <a:pt x="148" y="50"/>
                      <a:pt x="113" y="65"/>
                    </a:cubicBezTo>
                    <a:cubicBezTo>
                      <a:pt x="7" y="96"/>
                      <a:pt x="-28" y="142"/>
                      <a:pt x="25" y="249"/>
                    </a:cubicBezTo>
                    <a:cubicBezTo>
                      <a:pt x="113" y="448"/>
                      <a:pt x="219" y="662"/>
                      <a:pt x="289" y="860"/>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84" name="chenying0907 11">
                <a:extLst>
                  <a:ext uri="{FF2B5EF4-FFF2-40B4-BE49-F238E27FC236}">
                    <a16:creationId xmlns:a16="http://schemas.microsoft.com/office/drawing/2014/main" id="{C82A9C85-5A16-449D-B4C0-4BF24C025180}"/>
                  </a:ext>
                </a:extLst>
              </p:cNvPr>
              <p:cNvSpPr>
                <a:spLocks/>
              </p:cNvSpPr>
              <p:nvPr/>
            </p:nvSpPr>
            <p:spPr bwMode="auto">
              <a:xfrm>
                <a:off x="8274250" y="4295695"/>
                <a:ext cx="1795725" cy="1860545"/>
              </a:xfrm>
              <a:custGeom>
                <a:avLst/>
                <a:gdLst>
                  <a:gd name="T0" fmla="*/ 199 w 551"/>
                  <a:gd name="T1" fmla="*/ 538 h 573"/>
                  <a:gd name="T2" fmla="*/ 210 w 551"/>
                  <a:gd name="T3" fmla="*/ 519 h 573"/>
                  <a:gd name="T4" fmla="*/ 337 w 551"/>
                  <a:gd name="T5" fmla="*/ 247 h 573"/>
                  <a:gd name="T6" fmla="*/ 377 w 551"/>
                  <a:gd name="T7" fmla="*/ 130 h 573"/>
                  <a:gd name="T8" fmla="*/ 395 w 551"/>
                  <a:gd name="T9" fmla="*/ 84 h 573"/>
                  <a:gd name="T10" fmla="*/ 397 w 551"/>
                  <a:gd name="T11" fmla="*/ 69 h 573"/>
                  <a:gd name="T12" fmla="*/ 400 w 551"/>
                  <a:gd name="T13" fmla="*/ 62 h 573"/>
                  <a:gd name="T14" fmla="*/ 423 w 551"/>
                  <a:gd name="T15" fmla="*/ 56 h 573"/>
                  <a:gd name="T16" fmla="*/ 459 w 551"/>
                  <a:gd name="T17" fmla="*/ 66 h 573"/>
                  <a:gd name="T18" fmla="*/ 491 w 551"/>
                  <a:gd name="T19" fmla="*/ 55 h 573"/>
                  <a:gd name="T20" fmla="*/ 519 w 551"/>
                  <a:gd name="T21" fmla="*/ 14 h 573"/>
                  <a:gd name="T22" fmla="*/ 542 w 551"/>
                  <a:gd name="T23" fmla="*/ 3 h 573"/>
                  <a:gd name="T24" fmla="*/ 548 w 551"/>
                  <a:gd name="T25" fmla="*/ 15 h 573"/>
                  <a:gd name="T26" fmla="*/ 519 w 551"/>
                  <a:gd name="T27" fmla="*/ 58 h 573"/>
                  <a:gd name="T28" fmla="*/ 438 w 551"/>
                  <a:gd name="T29" fmla="*/ 85 h 573"/>
                  <a:gd name="T30" fmla="*/ 421 w 551"/>
                  <a:gd name="T31" fmla="*/ 94 h 573"/>
                  <a:gd name="T32" fmla="*/ 384 w 551"/>
                  <a:gd name="T33" fmla="*/ 198 h 573"/>
                  <a:gd name="T34" fmla="*/ 325 w 551"/>
                  <a:gd name="T35" fmla="*/ 345 h 573"/>
                  <a:gd name="T36" fmla="*/ 273 w 551"/>
                  <a:gd name="T37" fmla="*/ 452 h 573"/>
                  <a:gd name="T38" fmla="*/ 242 w 551"/>
                  <a:gd name="T39" fmla="*/ 516 h 573"/>
                  <a:gd name="T40" fmla="*/ 210 w 551"/>
                  <a:gd name="T41" fmla="*/ 563 h 573"/>
                  <a:gd name="T42" fmla="*/ 182 w 551"/>
                  <a:gd name="T43" fmla="*/ 562 h 573"/>
                  <a:gd name="T44" fmla="*/ 124 w 551"/>
                  <a:gd name="T45" fmla="*/ 465 h 573"/>
                  <a:gd name="T46" fmla="*/ 48 w 551"/>
                  <a:gd name="T47" fmla="*/ 273 h 573"/>
                  <a:gd name="T48" fmla="*/ 5 w 551"/>
                  <a:gd name="T49" fmla="*/ 185 h 573"/>
                  <a:gd name="T50" fmla="*/ 9 w 551"/>
                  <a:gd name="T51" fmla="*/ 164 h 573"/>
                  <a:gd name="T52" fmla="*/ 32 w 551"/>
                  <a:gd name="T53" fmla="*/ 171 h 573"/>
                  <a:gd name="T54" fmla="*/ 120 w 551"/>
                  <a:gd name="T55" fmla="*/ 369 h 573"/>
                  <a:gd name="T56" fmla="*/ 160 w 551"/>
                  <a:gd name="T57" fmla="*/ 471 h 573"/>
                  <a:gd name="T58" fmla="*/ 199 w 551"/>
                  <a:gd name="T59" fmla="*/ 53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51" h="573">
                    <a:moveTo>
                      <a:pt x="199" y="538"/>
                    </a:moveTo>
                    <a:cubicBezTo>
                      <a:pt x="203" y="531"/>
                      <a:pt x="207" y="525"/>
                      <a:pt x="210" y="519"/>
                    </a:cubicBezTo>
                    <a:cubicBezTo>
                      <a:pt x="255" y="430"/>
                      <a:pt x="301" y="341"/>
                      <a:pt x="337" y="247"/>
                    </a:cubicBezTo>
                    <a:cubicBezTo>
                      <a:pt x="352" y="209"/>
                      <a:pt x="363" y="169"/>
                      <a:pt x="377" y="130"/>
                    </a:cubicBezTo>
                    <a:cubicBezTo>
                      <a:pt x="382" y="115"/>
                      <a:pt x="389" y="100"/>
                      <a:pt x="395" y="84"/>
                    </a:cubicBezTo>
                    <a:cubicBezTo>
                      <a:pt x="397" y="79"/>
                      <a:pt x="402" y="75"/>
                      <a:pt x="397" y="69"/>
                    </a:cubicBezTo>
                    <a:cubicBezTo>
                      <a:pt x="396" y="68"/>
                      <a:pt x="398" y="63"/>
                      <a:pt x="400" y="62"/>
                    </a:cubicBezTo>
                    <a:cubicBezTo>
                      <a:pt x="406" y="55"/>
                      <a:pt x="414" y="54"/>
                      <a:pt x="423" y="56"/>
                    </a:cubicBezTo>
                    <a:cubicBezTo>
                      <a:pt x="435" y="60"/>
                      <a:pt x="447" y="64"/>
                      <a:pt x="459" y="66"/>
                    </a:cubicBezTo>
                    <a:cubicBezTo>
                      <a:pt x="471" y="69"/>
                      <a:pt x="483" y="65"/>
                      <a:pt x="491" y="55"/>
                    </a:cubicBezTo>
                    <a:cubicBezTo>
                      <a:pt x="501" y="42"/>
                      <a:pt x="510" y="28"/>
                      <a:pt x="519" y="14"/>
                    </a:cubicBezTo>
                    <a:cubicBezTo>
                      <a:pt x="525" y="4"/>
                      <a:pt x="532" y="0"/>
                      <a:pt x="542" y="3"/>
                    </a:cubicBezTo>
                    <a:cubicBezTo>
                      <a:pt x="548" y="4"/>
                      <a:pt x="551" y="9"/>
                      <a:pt x="548" y="15"/>
                    </a:cubicBezTo>
                    <a:cubicBezTo>
                      <a:pt x="539" y="29"/>
                      <a:pt x="530" y="45"/>
                      <a:pt x="519" y="58"/>
                    </a:cubicBezTo>
                    <a:cubicBezTo>
                      <a:pt x="499" y="85"/>
                      <a:pt x="470" y="91"/>
                      <a:pt x="438" y="85"/>
                    </a:cubicBezTo>
                    <a:cubicBezTo>
                      <a:pt x="426" y="83"/>
                      <a:pt x="425" y="82"/>
                      <a:pt x="421" y="94"/>
                    </a:cubicBezTo>
                    <a:cubicBezTo>
                      <a:pt x="408" y="129"/>
                      <a:pt x="397" y="164"/>
                      <a:pt x="384" y="198"/>
                    </a:cubicBezTo>
                    <a:cubicBezTo>
                      <a:pt x="365" y="247"/>
                      <a:pt x="346" y="296"/>
                      <a:pt x="325" y="345"/>
                    </a:cubicBezTo>
                    <a:cubicBezTo>
                      <a:pt x="309" y="381"/>
                      <a:pt x="290" y="417"/>
                      <a:pt x="273" y="452"/>
                    </a:cubicBezTo>
                    <a:cubicBezTo>
                      <a:pt x="263" y="474"/>
                      <a:pt x="253" y="496"/>
                      <a:pt x="242" y="516"/>
                    </a:cubicBezTo>
                    <a:cubicBezTo>
                      <a:pt x="232" y="533"/>
                      <a:pt x="221" y="548"/>
                      <a:pt x="210" y="563"/>
                    </a:cubicBezTo>
                    <a:cubicBezTo>
                      <a:pt x="201" y="573"/>
                      <a:pt x="190" y="572"/>
                      <a:pt x="182" y="562"/>
                    </a:cubicBezTo>
                    <a:cubicBezTo>
                      <a:pt x="156" y="534"/>
                      <a:pt x="138" y="500"/>
                      <a:pt x="124" y="465"/>
                    </a:cubicBezTo>
                    <a:cubicBezTo>
                      <a:pt x="99" y="401"/>
                      <a:pt x="74" y="336"/>
                      <a:pt x="48" y="273"/>
                    </a:cubicBezTo>
                    <a:cubicBezTo>
                      <a:pt x="36" y="243"/>
                      <a:pt x="20" y="214"/>
                      <a:pt x="5" y="185"/>
                    </a:cubicBezTo>
                    <a:cubicBezTo>
                      <a:pt x="0" y="174"/>
                      <a:pt x="1" y="169"/>
                      <a:pt x="9" y="164"/>
                    </a:cubicBezTo>
                    <a:cubicBezTo>
                      <a:pt x="18" y="159"/>
                      <a:pt x="27" y="162"/>
                      <a:pt x="32" y="171"/>
                    </a:cubicBezTo>
                    <a:cubicBezTo>
                      <a:pt x="67" y="235"/>
                      <a:pt x="94" y="301"/>
                      <a:pt x="120" y="369"/>
                    </a:cubicBezTo>
                    <a:cubicBezTo>
                      <a:pt x="133" y="403"/>
                      <a:pt x="146" y="437"/>
                      <a:pt x="160" y="471"/>
                    </a:cubicBezTo>
                    <a:cubicBezTo>
                      <a:pt x="169" y="495"/>
                      <a:pt x="182" y="517"/>
                      <a:pt x="199" y="538"/>
                    </a:cubicBezTo>
                    <a:close/>
                  </a:path>
                </a:pathLst>
              </a:custGeom>
              <a:grpFill/>
              <a:ln w="9525">
                <a:noFill/>
                <a:round/>
                <a:headEnd/>
                <a:tailEnd/>
              </a:ln>
            </p:spPr>
            <p:txBody>
              <a:bodyPr vert="horz" wrap="square" lIns="243840" tIns="121920" rIns="243840" bIns="121920" numCol="1" anchor="t" anchorCtr="0" compatLnSpc="1">
                <a:prstTxWarp prst="textNoShape">
                  <a:avLst/>
                </a:prstTxWarp>
              </a:bodyPr>
              <a:lstStyle/>
              <a:p>
                <a:endParaRPr lang="zh-CN" altLang="en-US" sz="4800"/>
              </a:p>
            </p:txBody>
          </p:sp>
          <p:sp>
            <p:nvSpPr>
              <p:cNvPr id="85" name="自由: 形状 155">
                <a:extLst>
                  <a:ext uri="{FF2B5EF4-FFF2-40B4-BE49-F238E27FC236}">
                    <a16:creationId xmlns:a16="http://schemas.microsoft.com/office/drawing/2014/main" id="{902550B9-E5C9-4B39-9B60-9841B8233D07}"/>
                  </a:ext>
                </a:extLst>
              </p:cNvPr>
              <p:cNvSpPr>
                <a:spLocks/>
              </p:cNvSpPr>
              <p:nvPr/>
            </p:nvSpPr>
            <p:spPr bwMode="auto">
              <a:xfrm>
                <a:off x="6168872" y="3193535"/>
                <a:ext cx="617764" cy="877919"/>
              </a:xfrm>
              <a:custGeom>
                <a:avLst/>
                <a:gdLst>
                  <a:gd name="connsiteX0" fmla="*/ 268716 w 408506"/>
                  <a:gd name="connsiteY0" fmla="*/ 38816 h 580537"/>
                  <a:gd name="connsiteX1" fmla="*/ 245017 w 408506"/>
                  <a:gd name="connsiteY1" fmla="*/ 68857 h 580537"/>
                  <a:gd name="connsiteX2" fmla="*/ 236399 w 408506"/>
                  <a:gd name="connsiteY2" fmla="*/ 182586 h 580537"/>
                  <a:gd name="connsiteX3" fmla="*/ 240708 w 408506"/>
                  <a:gd name="connsiteY3" fmla="*/ 182586 h 580537"/>
                  <a:gd name="connsiteX4" fmla="*/ 236399 w 408506"/>
                  <a:gd name="connsiteY4" fmla="*/ 259835 h 580537"/>
                  <a:gd name="connsiteX5" fmla="*/ 204082 w 408506"/>
                  <a:gd name="connsiteY5" fmla="*/ 302752 h 580537"/>
                  <a:gd name="connsiteX6" fmla="*/ 145912 w 408506"/>
                  <a:gd name="connsiteY6" fmla="*/ 296314 h 580537"/>
                  <a:gd name="connsiteX7" fmla="*/ 120058 w 408506"/>
                  <a:gd name="connsiteY7" fmla="*/ 298460 h 580537"/>
                  <a:gd name="connsiteX8" fmla="*/ 94205 w 408506"/>
                  <a:gd name="connsiteY8" fmla="*/ 313481 h 580537"/>
                  <a:gd name="connsiteX9" fmla="*/ 38189 w 408506"/>
                  <a:gd name="connsiteY9" fmla="*/ 384293 h 580537"/>
                  <a:gd name="connsiteX10" fmla="*/ 102823 w 408506"/>
                  <a:gd name="connsiteY10" fmla="*/ 500167 h 580537"/>
                  <a:gd name="connsiteX11" fmla="*/ 253635 w 408506"/>
                  <a:gd name="connsiteY11" fmla="*/ 543083 h 580537"/>
                  <a:gd name="connsiteX12" fmla="*/ 307497 w 408506"/>
                  <a:gd name="connsiteY12" fmla="*/ 528062 h 580537"/>
                  <a:gd name="connsiteX13" fmla="*/ 348431 w 408506"/>
                  <a:gd name="connsiteY13" fmla="*/ 311335 h 580537"/>
                  <a:gd name="connsiteX14" fmla="*/ 294570 w 408506"/>
                  <a:gd name="connsiteY14" fmla="*/ 131086 h 580537"/>
                  <a:gd name="connsiteX15" fmla="*/ 294570 w 408506"/>
                  <a:gd name="connsiteY15" fmla="*/ 73149 h 580537"/>
                  <a:gd name="connsiteX16" fmla="*/ 268716 w 408506"/>
                  <a:gd name="connsiteY16" fmla="*/ 38816 h 580537"/>
                  <a:gd name="connsiteX17" fmla="*/ 278963 w 408506"/>
                  <a:gd name="connsiteY17" fmla="*/ 1844 h 580537"/>
                  <a:gd name="connsiteX18" fmla="*/ 330618 w 408506"/>
                  <a:gd name="connsiteY18" fmla="*/ 79226 h 580537"/>
                  <a:gd name="connsiteX19" fmla="*/ 334922 w 408506"/>
                  <a:gd name="connsiteY19" fmla="*/ 158757 h 580537"/>
                  <a:gd name="connsiteX20" fmla="*/ 380120 w 408506"/>
                  <a:gd name="connsiteY20" fmla="*/ 294176 h 580537"/>
                  <a:gd name="connsiteX21" fmla="*/ 326313 w 408506"/>
                  <a:gd name="connsiteY21" fmla="*/ 558564 h 580537"/>
                  <a:gd name="connsiteX22" fmla="*/ 218699 w 408506"/>
                  <a:gd name="connsiteY22" fmla="*/ 577910 h 580537"/>
                  <a:gd name="connsiteX23" fmla="*/ 87410 w 408506"/>
                  <a:gd name="connsiteY23" fmla="*/ 534920 h 580537"/>
                  <a:gd name="connsiteX24" fmla="*/ 5623 w 408506"/>
                  <a:gd name="connsiteY24" fmla="*/ 358661 h 580537"/>
                  <a:gd name="connsiteX25" fmla="*/ 78801 w 408506"/>
                  <a:gd name="connsiteY25" fmla="*/ 281279 h 580537"/>
                  <a:gd name="connsiteX26" fmla="*/ 98171 w 408506"/>
                  <a:gd name="connsiteY26" fmla="*/ 270531 h 580537"/>
                  <a:gd name="connsiteX27" fmla="*/ 160588 w 408506"/>
                  <a:gd name="connsiteY27" fmla="*/ 261933 h 580537"/>
                  <a:gd name="connsiteX28" fmla="*/ 201481 w 408506"/>
                  <a:gd name="connsiteY28" fmla="*/ 240438 h 580537"/>
                  <a:gd name="connsiteX29" fmla="*/ 201481 w 408506"/>
                  <a:gd name="connsiteY29" fmla="*/ 175953 h 580537"/>
                  <a:gd name="connsiteX30" fmla="*/ 199329 w 408506"/>
                  <a:gd name="connsiteY30" fmla="*/ 175953 h 580537"/>
                  <a:gd name="connsiteX31" fmla="*/ 210090 w 408506"/>
                  <a:gd name="connsiteY31" fmla="*/ 57731 h 580537"/>
                  <a:gd name="connsiteX32" fmla="*/ 218699 w 408506"/>
                  <a:gd name="connsiteY32" fmla="*/ 29787 h 580537"/>
                  <a:gd name="connsiteX33" fmla="*/ 278963 w 408506"/>
                  <a:gd name="connsiteY33" fmla="*/ 1844 h 58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8506" h="580537">
                    <a:moveTo>
                      <a:pt x="268716" y="38816"/>
                    </a:moveTo>
                    <a:cubicBezTo>
                      <a:pt x="251481" y="38816"/>
                      <a:pt x="247172" y="53837"/>
                      <a:pt x="245017" y="68857"/>
                    </a:cubicBezTo>
                    <a:cubicBezTo>
                      <a:pt x="242863" y="105336"/>
                      <a:pt x="238554" y="143961"/>
                      <a:pt x="236399" y="182586"/>
                    </a:cubicBezTo>
                    <a:cubicBezTo>
                      <a:pt x="238554" y="182586"/>
                      <a:pt x="238554" y="182586"/>
                      <a:pt x="240708" y="182586"/>
                    </a:cubicBezTo>
                    <a:cubicBezTo>
                      <a:pt x="238554" y="208336"/>
                      <a:pt x="236399" y="234085"/>
                      <a:pt x="236399" y="259835"/>
                    </a:cubicBezTo>
                    <a:cubicBezTo>
                      <a:pt x="236399" y="281293"/>
                      <a:pt x="223473" y="294168"/>
                      <a:pt x="204082" y="302752"/>
                    </a:cubicBezTo>
                    <a:cubicBezTo>
                      <a:pt x="184692" y="313481"/>
                      <a:pt x="163148" y="309189"/>
                      <a:pt x="145912" y="296314"/>
                    </a:cubicBezTo>
                    <a:cubicBezTo>
                      <a:pt x="135140" y="289877"/>
                      <a:pt x="128676" y="289877"/>
                      <a:pt x="120058" y="298460"/>
                    </a:cubicBezTo>
                    <a:cubicBezTo>
                      <a:pt x="113595" y="304897"/>
                      <a:pt x="102823" y="311335"/>
                      <a:pt x="94205" y="313481"/>
                    </a:cubicBezTo>
                    <a:cubicBezTo>
                      <a:pt x="55424" y="322064"/>
                      <a:pt x="44652" y="352105"/>
                      <a:pt x="38189" y="384293"/>
                    </a:cubicBezTo>
                    <a:cubicBezTo>
                      <a:pt x="31725" y="425063"/>
                      <a:pt x="61888" y="478709"/>
                      <a:pt x="102823" y="500167"/>
                    </a:cubicBezTo>
                    <a:cubicBezTo>
                      <a:pt x="148066" y="525917"/>
                      <a:pt x="199773" y="540937"/>
                      <a:pt x="253635" y="543083"/>
                    </a:cubicBezTo>
                    <a:cubicBezTo>
                      <a:pt x="270871" y="543083"/>
                      <a:pt x="292415" y="538792"/>
                      <a:pt x="307497" y="528062"/>
                    </a:cubicBezTo>
                    <a:cubicBezTo>
                      <a:pt x="376440" y="472271"/>
                      <a:pt x="393675" y="373564"/>
                      <a:pt x="348431" y="311335"/>
                    </a:cubicBezTo>
                    <a:cubicBezTo>
                      <a:pt x="307497" y="257689"/>
                      <a:pt x="301033" y="195461"/>
                      <a:pt x="294570" y="131086"/>
                    </a:cubicBezTo>
                    <a:cubicBezTo>
                      <a:pt x="292415" y="111774"/>
                      <a:pt x="294570" y="92461"/>
                      <a:pt x="294570" y="73149"/>
                    </a:cubicBezTo>
                    <a:cubicBezTo>
                      <a:pt x="294570" y="58128"/>
                      <a:pt x="279489" y="36670"/>
                      <a:pt x="268716" y="38816"/>
                    </a:cubicBezTo>
                    <a:close/>
                    <a:moveTo>
                      <a:pt x="278963" y="1844"/>
                    </a:moveTo>
                    <a:cubicBezTo>
                      <a:pt x="311247" y="10442"/>
                      <a:pt x="332770" y="44834"/>
                      <a:pt x="330618" y="79226"/>
                    </a:cubicBezTo>
                    <a:cubicBezTo>
                      <a:pt x="330618" y="105020"/>
                      <a:pt x="330618" y="132963"/>
                      <a:pt x="334922" y="158757"/>
                    </a:cubicBezTo>
                    <a:cubicBezTo>
                      <a:pt x="339227" y="208196"/>
                      <a:pt x="349988" y="253335"/>
                      <a:pt x="380120" y="294176"/>
                    </a:cubicBezTo>
                    <a:cubicBezTo>
                      <a:pt x="431775" y="369408"/>
                      <a:pt x="412405" y="491930"/>
                      <a:pt x="326313" y="558564"/>
                    </a:cubicBezTo>
                    <a:cubicBezTo>
                      <a:pt x="294029" y="584358"/>
                      <a:pt x="257440" y="582209"/>
                      <a:pt x="218699" y="577910"/>
                    </a:cubicBezTo>
                    <a:cubicBezTo>
                      <a:pt x="171349" y="571461"/>
                      <a:pt x="130456" y="554265"/>
                      <a:pt x="87410" y="534920"/>
                    </a:cubicBezTo>
                    <a:cubicBezTo>
                      <a:pt x="27146" y="506976"/>
                      <a:pt x="-15900" y="414548"/>
                      <a:pt x="5623" y="358661"/>
                    </a:cubicBezTo>
                    <a:cubicBezTo>
                      <a:pt x="20689" y="324269"/>
                      <a:pt x="33603" y="287727"/>
                      <a:pt x="78801" y="281279"/>
                    </a:cubicBezTo>
                    <a:cubicBezTo>
                      <a:pt x="85258" y="279129"/>
                      <a:pt x="91714" y="274830"/>
                      <a:pt x="98171" y="270531"/>
                    </a:cubicBezTo>
                    <a:cubicBezTo>
                      <a:pt x="119694" y="249036"/>
                      <a:pt x="134760" y="249036"/>
                      <a:pt x="160588" y="261933"/>
                    </a:cubicBezTo>
                    <a:cubicBezTo>
                      <a:pt x="188567" y="279129"/>
                      <a:pt x="199329" y="272681"/>
                      <a:pt x="201481" y="240438"/>
                    </a:cubicBezTo>
                    <a:cubicBezTo>
                      <a:pt x="201481" y="218943"/>
                      <a:pt x="201481" y="197448"/>
                      <a:pt x="201481" y="175953"/>
                    </a:cubicBezTo>
                    <a:cubicBezTo>
                      <a:pt x="201481" y="175953"/>
                      <a:pt x="199329" y="175953"/>
                      <a:pt x="199329" y="175953"/>
                    </a:cubicBezTo>
                    <a:cubicBezTo>
                      <a:pt x="203633" y="137262"/>
                      <a:pt x="205785" y="96422"/>
                      <a:pt x="210090" y="57731"/>
                    </a:cubicBezTo>
                    <a:cubicBezTo>
                      <a:pt x="210090" y="49133"/>
                      <a:pt x="214395" y="38385"/>
                      <a:pt x="218699" y="29787"/>
                    </a:cubicBezTo>
                    <a:cubicBezTo>
                      <a:pt x="233765" y="6143"/>
                      <a:pt x="257440" y="-4605"/>
                      <a:pt x="278963" y="1844"/>
                    </a:cubicBezTo>
                    <a:close/>
                  </a:path>
                </a:pathLst>
              </a:custGeom>
              <a:grpFill/>
              <a:ln w="9525">
                <a:noFill/>
                <a:round/>
                <a:headEnd/>
                <a:tailEnd/>
              </a:ln>
            </p:spPr>
            <p:txBody>
              <a:bodyPr vert="horz" wrap="square" lIns="243840" tIns="121920" rIns="243840" bIns="121920" numCol="1" anchor="t" anchorCtr="0" compatLnSpc="1">
                <a:prstTxWarp prst="textNoShape">
                  <a:avLst/>
                </a:prstTxWarp>
                <a:noAutofit/>
              </a:bodyPr>
              <a:lstStyle/>
              <a:p>
                <a:endParaRPr lang="zh-CN" altLang="en-US" sz="4800"/>
              </a:p>
            </p:txBody>
          </p:sp>
          <p:grpSp>
            <p:nvGrpSpPr>
              <p:cNvPr id="86" name="组合 185">
                <a:extLst>
                  <a:ext uri="{FF2B5EF4-FFF2-40B4-BE49-F238E27FC236}">
                    <a16:creationId xmlns:a16="http://schemas.microsoft.com/office/drawing/2014/main" id="{161820F5-526F-4611-8987-FCBBA44E5018}"/>
                  </a:ext>
                </a:extLst>
              </p:cNvPr>
              <p:cNvGrpSpPr/>
              <p:nvPr/>
            </p:nvGrpSpPr>
            <p:grpSpPr>
              <a:xfrm>
                <a:off x="7539844" y="3076299"/>
                <a:ext cx="1651264" cy="1339271"/>
                <a:chOff x="8888773" y="4049910"/>
                <a:chExt cx="1091923" cy="885613"/>
              </a:xfrm>
              <a:grpFill/>
            </p:grpSpPr>
            <p:sp>
              <p:nvSpPr>
                <p:cNvPr id="87" name="自由: 形状 186">
                  <a:extLst>
                    <a:ext uri="{FF2B5EF4-FFF2-40B4-BE49-F238E27FC236}">
                      <a16:creationId xmlns:a16="http://schemas.microsoft.com/office/drawing/2014/main" id="{B0C4C517-517E-4A12-B3E8-9B83D231C20B}"/>
                    </a:ext>
                  </a:extLst>
                </p:cNvPr>
                <p:cNvSpPr>
                  <a:spLocks/>
                </p:cNvSpPr>
                <p:nvPr/>
              </p:nvSpPr>
              <p:spPr bwMode="auto">
                <a:xfrm>
                  <a:off x="8888773" y="4049910"/>
                  <a:ext cx="1091923" cy="885613"/>
                </a:xfrm>
                <a:custGeom>
                  <a:avLst/>
                  <a:gdLst>
                    <a:gd name="connsiteX0" fmla="*/ 463012 w 952305"/>
                    <a:gd name="connsiteY0" fmla="*/ 268288 h 772375"/>
                    <a:gd name="connsiteX1" fmla="*/ 452234 w 952305"/>
                    <a:gd name="connsiteY1" fmla="*/ 276898 h 772375"/>
                    <a:gd name="connsiteX2" fmla="*/ 445767 w 952305"/>
                    <a:gd name="connsiteY2" fmla="*/ 300574 h 772375"/>
                    <a:gd name="connsiteX3" fmla="*/ 389720 w 952305"/>
                    <a:gd name="connsiteY3" fmla="*/ 390976 h 772375"/>
                    <a:gd name="connsiteX4" fmla="*/ 297026 w 952305"/>
                    <a:gd name="connsiteY4" fmla="*/ 451244 h 772375"/>
                    <a:gd name="connsiteX5" fmla="*/ 139663 w 952305"/>
                    <a:gd name="connsiteY5" fmla="*/ 434025 h 772375"/>
                    <a:gd name="connsiteX6" fmla="*/ 81461 w 952305"/>
                    <a:gd name="connsiteY6" fmla="*/ 373757 h 772375"/>
                    <a:gd name="connsiteX7" fmla="*/ 77149 w 952305"/>
                    <a:gd name="connsiteY7" fmla="*/ 356537 h 772375"/>
                    <a:gd name="connsiteX8" fmla="*/ 72838 w 952305"/>
                    <a:gd name="connsiteY8" fmla="*/ 356537 h 772375"/>
                    <a:gd name="connsiteX9" fmla="*/ 79305 w 952305"/>
                    <a:gd name="connsiteY9" fmla="*/ 406043 h 772375"/>
                    <a:gd name="connsiteX10" fmla="*/ 169843 w 952305"/>
                    <a:gd name="connsiteY10" fmla="*/ 571780 h 772375"/>
                    <a:gd name="connsiteX11" fmla="*/ 488880 w 952305"/>
                    <a:gd name="connsiteY11" fmla="*/ 735364 h 772375"/>
                    <a:gd name="connsiteX12" fmla="*/ 728158 w 952305"/>
                    <a:gd name="connsiteY12" fmla="*/ 707383 h 772375"/>
                    <a:gd name="connsiteX13" fmla="*/ 760493 w 952305"/>
                    <a:gd name="connsiteY13" fmla="*/ 696620 h 772375"/>
                    <a:gd name="connsiteX14" fmla="*/ 874743 w 952305"/>
                    <a:gd name="connsiteY14" fmla="*/ 423263 h 772375"/>
                    <a:gd name="connsiteX15" fmla="*/ 857497 w 952305"/>
                    <a:gd name="connsiteY15" fmla="*/ 354385 h 772375"/>
                    <a:gd name="connsiteX16" fmla="*/ 853186 w 952305"/>
                    <a:gd name="connsiteY16" fmla="*/ 354385 h 772375"/>
                    <a:gd name="connsiteX17" fmla="*/ 829474 w 952305"/>
                    <a:gd name="connsiteY17" fmla="*/ 412501 h 772375"/>
                    <a:gd name="connsiteX18" fmla="*/ 771271 w 952305"/>
                    <a:gd name="connsiteY18" fmla="*/ 470616 h 772375"/>
                    <a:gd name="connsiteX19" fmla="*/ 635465 w 952305"/>
                    <a:gd name="connsiteY19" fmla="*/ 479226 h 772375"/>
                    <a:gd name="connsiteX20" fmla="*/ 536304 w 952305"/>
                    <a:gd name="connsiteY20" fmla="*/ 427567 h 772375"/>
                    <a:gd name="connsiteX21" fmla="*/ 471635 w 952305"/>
                    <a:gd name="connsiteY21" fmla="*/ 279050 h 772375"/>
                    <a:gd name="connsiteX22" fmla="*/ 463012 w 952305"/>
                    <a:gd name="connsiteY22" fmla="*/ 268288 h 772375"/>
                    <a:gd name="connsiteX23" fmla="*/ 658938 w 952305"/>
                    <a:gd name="connsiteY23" fmla="*/ 225985 h 772375"/>
                    <a:gd name="connsiteX24" fmla="*/ 579017 w 952305"/>
                    <a:gd name="connsiteY24" fmla="*/ 234572 h 772375"/>
                    <a:gd name="connsiteX25" fmla="*/ 546616 w 952305"/>
                    <a:gd name="connsiteY25" fmla="*/ 283947 h 772375"/>
                    <a:gd name="connsiteX26" fmla="*/ 585497 w 952305"/>
                    <a:gd name="connsiteY26" fmla="*/ 369816 h 772375"/>
                    <a:gd name="connsiteX27" fmla="*/ 615737 w 952305"/>
                    <a:gd name="connsiteY27" fmla="*/ 395577 h 772375"/>
                    <a:gd name="connsiteX28" fmla="*/ 715099 w 952305"/>
                    <a:gd name="connsiteY28" fmla="*/ 408458 h 772375"/>
                    <a:gd name="connsiteX29" fmla="*/ 769100 w 952305"/>
                    <a:gd name="connsiteY29" fmla="*/ 369816 h 772375"/>
                    <a:gd name="connsiteX30" fmla="*/ 797181 w 952305"/>
                    <a:gd name="connsiteY30" fmla="*/ 283947 h 772375"/>
                    <a:gd name="connsiteX31" fmla="*/ 777741 w 952305"/>
                    <a:gd name="connsiteY31" fmla="*/ 247452 h 772375"/>
                    <a:gd name="connsiteX32" fmla="*/ 658938 w 952305"/>
                    <a:gd name="connsiteY32" fmla="*/ 225985 h 772375"/>
                    <a:gd name="connsiteX33" fmla="*/ 227665 w 952305"/>
                    <a:gd name="connsiteY33" fmla="*/ 198438 h 772375"/>
                    <a:gd name="connsiteX34" fmla="*/ 156537 w 952305"/>
                    <a:gd name="connsiteY34" fmla="*/ 207025 h 772375"/>
                    <a:gd name="connsiteX35" fmla="*/ 128517 w 952305"/>
                    <a:gd name="connsiteY35" fmla="*/ 247813 h 772375"/>
                    <a:gd name="connsiteX36" fmla="*/ 150071 w 952305"/>
                    <a:gd name="connsiteY36" fmla="*/ 348710 h 772375"/>
                    <a:gd name="connsiteX37" fmla="*/ 165159 w 952305"/>
                    <a:gd name="connsiteY37" fmla="*/ 368030 h 772375"/>
                    <a:gd name="connsiteX38" fmla="*/ 270772 w 952305"/>
                    <a:gd name="connsiteY38" fmla="*/ 380911 h 772375"/>
                    <a:gd name="connsiteX39" fmla="*/ 316035 w 952305"/>
                    <a:gd name="connsiteY39" fmla="*/ 363737 h 772375"/>
                    <a:gd name="connsiteX40" fmla="*/ 378541 w 952305"/>
                    <a:gd name="connsiteY40" fmla="*/ 269281 h 772375"/>
                    <a:gd name="connsiteX41" fmla="*/ 354832 w 952305"/>
                    <a:gd name="connsiteY41" fmla="*/ 222052 h 772375"/>
                    <a:gd name="connsiteX42" fmla="*/ 227665 w 952305"/>
                    <a:gd name="connsiteY42" fmla="*/ 198438 h 772375"/>
                    <a:gd name="connsiteX43" fmla="*/ 433821 w 952305"/>
                    <a:gd name="connsiteY43" fmla="*/ 37618 h 772375"/>
                    <a:gd name="connsiteX44" fmla="*/ 357120 w 952305"/>
                    <a:gd name="connsiteY44" fmla="*/ 46176 h 772375"/>
                    <a:gd name="connsiteX45" fmla="*/ 233966 w 952305"/>
                    <a:gd name="connsiteY45" fmla="*/ 101808 h 772375"/>
                    <a:gd name="connsiteX46" fmla="*/ 195076 w 952305"/>
                    <a:gd name="connsiteY46" fmla="*/ 127484 h 772375"/>
                    <a:gd name="connsiteX47" fmla="*/ 201558 w 952305"/>
                    <a:gd name="connsiteY47" fmla="*/ 129624 h 772375"/>
                    <a:gd name="connsiteX48" fmla="*/ 400331 w 952305"/>
                    <a:gd name="connsiteY48" fmla="*/ 163859 h 772375"/>
                    <a:gd name="connsiteX49" fmla="*/ 471630 w 952305"/>
                    <a:gd name="connsiteY49" fmla="*/ 178836 h 772375"/>
                    <a:gd name="connsiteX50" fmla="*/ 499718 w 952305"/>
                    <a:gd name="connsiteY50" fmla="*/ 180976 h 772375"/>
                    <a:gd name="connsiteX51" fmla="*/ 523484 w 952305"/>
                    <a:gd name="connsiteY51" fmla="*/ 176697 h 772375"/>
                    <a:gd name="connsiteX52" fmla="*/ 573178 w 952305"/>
                    <a:gd name="connsiteY52" fmla="*/ 163859 h 772375"/>
                    <a:gd name="connsiteX53" fmla="*/ 715776 w 952305"/>
                    <a:gd name="connsiteY53" fmla="*/ 157440 h 772375"/>
                    <a:gd name="connsiteX54" fmla="*/ 704973 w 952305"/>
                    <a:gd name="connsiteY54" fmla="*/ 146741 h 772375"/>
                    <a:gd name="connsiteX55" fmla="*/ 510521 w 952305"/>
                    <a:gd name="connsiteY55" fmla="*/ 48316 h 772375"/>
                    <a:gd name="connsiteX56" fmla="*/ 433821 w 952305"/>
                    <a:gd name="connsiteY56" fmla="*/ 37618 h 772375"/>
                    <a:gd name="connsiteX57" fmla="*/ 450186 w 952305"/>
                    <a:gd name="connsiteY57" fmla="*/ 0 h 772375"/>
                    <a:gd name="connsiteX58" fmla="*/ 670146 w 952305"/>
                    <a:gd name="connsiteY58" fmla="*/ 53760 h 772375"/>
                    <a:gd name="connsiteX59" fmla="*/ 838351 w 952305"/>
                    <a:gd name="connsiteY59" fmla="*/ 182783 h 772375"/>
                    <a:gd name="connsiteX60" fmla="*/ 857759 w 952305"/>
                    <a:gd name="connsiteY60" fmla="*/ 193535 h 772375"/>
                    <a:gd name="connsiteX61" fmla="*/ 870698 w 952305"/>
                    <a:gd name="connsiteY61" fmla="*/ 197835 h 772375"/>
                    <a:gd name="connsiteX62" fmla="*/ 900888 w 952305"/>
                    <a:gd name="connsiteY62" fmla="*/ 251595 h 772375"/>
                    <a:gd name="connsiteX63" fmla="*/ 905201 w 952305"/>
                    <a:gd name="connsiteY63" fmla="*/ 283851 h 772375"/>
                    <a:gd name="connsiteX64" fmla="*/ 948331 w 952305"/>
                    <a:gd name="connsiteY64" fmla="*/ 408573 h 772375"/>
                    <a:gd name="connsiteX65" fmla="*/ 866385 w 952305"/>
                    <a:gd name="connsiteY65" fmla="*/ 662318 h 772375"/>
                    <a:gd name="connsiteX66" fmla="*/ 760718 w 952305"/>
                    <a:gd name="connsiteY66" fmla="*/ 737581 h 772375"/>
                    <a:gd name="connsiteX67" fmla="*/ 732684 w 952305"/>
                    <a:gd name="connsiteY67" fmla="*/ 746183 h 772375"/>
                    <a:gd name="connsiteX68" fmla="*/ 633486 w 952305"/>
                    <a:gd name="connsiteY68" fmla="*/ 763386 h 772375"/>
                    <a:gd name="connsiteX69" fmla="*/ 445873 w 952305"/>
                    <a:gd name="connsiteY69" fmla="*/ 767687 h 772375"/>
                    <a:gd name="connsiteX70" fmla="*/ 236695 w 952305"/>
                    <a:gd name="connsiteY70" fmla="*/ 703175 h 772375"/>
                    <a:gd name="connsiteX71" fmla="*/ 120246 w 952305"/>
                    <a:gd name="connsiteY71" fmla="*/ 617160 h 772375"/>
                    <a:gd name="connsiteX72" fmla="*/ 27517 w 952305"/>
                    <a:gd name="connsiteY72" fmla="*/ 483836 h 772375"/>
                    <a:gd name="connsiteX73" fmla="*/ 33987 w 952305"/>
                    <a:gd name="connsiteY73" fmla="*/ 236542 h 772375"/>
                    <a:gd name="connsiteX74" fmla="*/ 36143 w 952305"/>
                    <a:gd name="connsiteY74" fmla="*/ 225790 h 772375"/>
                    <a:gd name="connsiteX75" fmla="*/ 29674 w 952305"/>
                    <a:gd name="connsiteY75" fmla="*/ 187083 h 772375"/>
                    <a:gd name="connsiteX76" fmla="*/ 64177 w 952305"/>
                    <a:gd name="connsiteY76" fmla="*/ 146226 h 772375"/>
                    <a:gd name="connsiteX77" fmla="*/ 83586 w 952305"/>
                    <a:gd name="connsiteY77" fmla="*/ 144076 h 772375"/>
                    <a:gd name="connsiteX78" fmla="*/ 141810 w 952305"/>
                    <a:gd name="connsiteY78" fmla="*/ 120422 h 772375"/>
                    <a:gd name="connsiteX79" fmla="*/ 348832 w 952305"/>
                    <a:gd name="connsiteY79" fmla="*/ 19354 h 772375"/>
                    <a:gd name="connsiteX80" fmla="*/ 450186 w 952305"/>
                    <a:gd name="connsiteY80" fmla="*/ 0 h 77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52305" h="772375">
                      <a:moveTo>
                        <a:pt x="463012" y="268288"/>
                      </a:moveTo>
                      <a:cubicBezTo>
                        <a:pt x="460856" y="270441"/>
                        <a:pt x="454389" y="272593"/>
                        <a:pt x="452234" y="276898"/>
                      </a:cubicBezTo>
                      <a:cubicBezTo>
                        <a:pt x="450078" y="285508"/>
                        <a:pt x="450078" y="294117"/>
                        <a:pt x="445767" y="300574"/>
                      </a:cubicBezTo>
                      <a:cubicBezTo>
                        <a:pt x="428522" y="330708"/>
                        <a:pt x="409121" y="362995"/>
                        <a:pt x="389720" y="390976"/>
                      </a:cubicBezTo>
                      <a:cubicBezTo>
                        <a:pt x="368163" y="425415"/>
                        <a:pt x="335828" y="444787"/>
                        <a:pt x="297026" y="451244"/>
                      </a:cubicBezTo>
                      <a:cubicBezTo>
                        <a:pt x="243135" y="459854"/>
                        <a:pt x="191399" y="453397"/>
                        <a:pt x="139663" y="434025"/>
                      </a:cubicBezTo>
                      <a:cubicBezTo>
                        <a:pt x="111640" y="423263"/>
                        <a:pt x="90083" y="403891"/>
                        <a:pt x="81461" y="373757"/>
                      </a:cubicBezTo>
                      <a:cubicBezTo>
                        <a:pt x="81461" y="367300"/>
                        <a:pt x="79305" y="360842"/>
                        <a:pt x="77149" y="356537"/>
                      </a:cubicBezTo>
                      <a:cubicBezTo>
                        <a:pt x="74994" y="356537"/>
                        <a:pt x="74994" y="356537"/>
                        <a:pt x="72838" y="356537"/>
                      </a:cubicBezTo>
                      <a:cubicBezTo>
                        <a:pt x="74994" y="373757"/>
                        <a:pt x="77149" y="390976"/>
                        <a:pt x="79305" y="406043"/>
                      </a:cubicBezTo>
                      <a:cubicBezTo>
                        <a:pt x="96550" y="470616"/>
                        <a:pt x="124574" y="524427"/>
                        <a:pt x="169843" y="571780"/>
                      </a:cubicBezTo>
                      <a:cubicBezTo>
                        <a:pt x="258225" y="664334"/>
                        <a:pt x="363852" y="718145"/>
                        <a:pt x="488880" y="735364"/>
                      </a:cubicBezTo>
                      <a:cubicBezTo>
                        <a:pt x="570795" y="746126"/>
                        <a:pt x="650554" y="737516"/>
                        <a:pt x="728158" y="707383"/>
                      </a:cubicBezTo>
                      <a:cubicBezTo>
                        <a:pt x="738936" y="705230"/>
                        <a:pt x="751870" y="703078"/>
                        <a:pt x="760493" y="696620"/>
                      </a:cubicBezTo>
                      <a:cubicBezTo>
                        <a:pt x="851031" y="627743"/>
                        <a:pt x="891988" y="537341"/>
                        <a:pt x="874743" y="423263"/>
                      </a:cubicBezTo>
                      <a:cubicBezTo>
                        <a:pt x="870431" y="399586"/>
                        <a:pt x="861809" y="378062"/>
                        <a:pt x="857497" y="354385"/>
                      </a:cubicBezTo>
                      <a:cubicBezTo>
                        <a:pt x="855342" y="354385"/>
                        <a:pt x="853186" y="354385"/>
                        <a:pt x="853186" y="354385"/>
                      </a:cubicBezTo>
                      <a:cubicBezTo>
                        <a:pt x="844563" y="373757"/>
                        <a:pt x="835941" y="393129"/>
                        <a:pt x="829474" y="412501"/>
                      </a:cubicBezTo>
                      <a:cubicBezTo>
                        <a:pt x="818696" y="440482"/>
                        <a:pt x="801450" y="462006"/>
                        <a:pt x="771271" y="470616"/>
                      </a:cubicBezTo>
                      <a:cubicBezTo>
                        <a:pt x="726002" y="483530"/>
                        <a:pt x="680733" y="485683"/>
                        <a:pt x="635465" y="479226"/>
                      </a:cubicBezTo>
                      <a:cubicBezTo>
                        <a:pt x="596663" y="470616"/>
                        <a:pt x="560017" y="459854"/>
                        <a:pt x="536304" y="427567"/>
                      </a:cubicBezTo>
                      <a:cubicBezTo>
                        <a:pt x="503970" y="382367"/>
                        <a:pt x="480257" y="335013"/>
                        <a:pt x="471635" y="279050"/>
                      </a:cubicBezTo>
                      <a:cubicBezTo>
                        <a:pt x="469479" y="274745"/>
                        <a:pt x="465168" y="270441"/>
                        <a:pt x="463012" y="268288"/>
                      </a:cubicBezTo>
                      <a:close/>
                      <a:moveTo>
                        <a:pt x="658938" y="225985"/>
                      </a:moveTo>
                      <a:cubicBezTo>
                        <a:pt x="633018" y="228132"/>
                        <a:pt x="604937" y="232425"/>
                        <a:pt x="579017" y="234572"/>
                      </a:cubicBezTo>
                      <a:cubicBezTo>
                        <a:pt x="548776" y="236719"/>
                        <a:pt x="537976" y="262479"/>
                        <a:pt x="546616" y="283947"/>
                      </a:cubicBezTo>
                      <a:cubicBezTo>
                        <a:pt x="557416" y="314001"/>
                        <a:pt x="570377" y="344055"/>
                        <a:pt x="585497" y="369816"/>
                      </a:cubicBezTo>
                      <a:cubicBezTo>
                        <a:pt x="591977" y="380550"/>
                        <a:pt x="602777" y="391284"/>
                        <a:pt x="615737" y="395577"/>
                      </a:cubicBezTo>
                      <a:cubicBezTo>
                        <a:pt x="645978" y="412751"/>
                        <a:pt x="680539" y="412751"/>
                        <a:pt x="715099" y="408458"/>
                      </a:cubicBezTo>
                      <a:cubicBezTo>
                        <a:pt x="741020" y="406311"/>
                        <a:pt x="762620" y="399871"/>
                        <a:pt x="769100" y="369816"/>
                      </a:cubicBezTo>
                      <a:cubicBezTo>
                        <a:pt x="777741" y="339762"/>
                        <a:pt x="788541" y="311854"/>
                        <a:pt x="797181" y="283947"/>
                      </a:cubicBezTo>
                      <a:cubicBezTo>
                        <a:pt x="801501" y="268920"/>
                        <a:pt x="790701" y="251746"/>
                        <a:pt x="777741" y="247452"/>
                      </a:cubicBezTo>
                      <a:cubicBezTo>
                        <a:pt x="738860" y="236719"/>
                        <a:pt x="699979" y="223838"/>
                        <a:pt x="658938" y="225985"/>
                      </a:cubicBezTo>
                      <a:close/>
                      <a:moveTo>
                        <a:pt x="227665" y="198438"/>
                      </a:moveTo>
                      <a:cubicBezTo>
                        <a:pt x="206111" y="200585"/>
                        <a:pt x="182402" y="204878"/>
                        <a:pt x="156537" y="207025"/>
                      </a:cubicBezTo>
                      <a:cubicBezTo>
                        <a:pt x="130673" y="211319"/>
                        <a:pt x="122051" y="222052"/>
                        <a:pt x="128517" y="247813"/>
                      </a:cubicBezTo>
                      <a:cubicBezTo>
                        <a:pt x="134983" y="282161"/>
                        <a:pt x="143605" y="314362"/>
                        <a:pt x="150071" y="348710"/>
                      </a:cubicBezTo>
                      <a:cubicBezTo>
                        <a:pt x="152226" y="357297"/>
                        <a:pt x="156537" y="363737"/>
                        <a:pt x="165159" y="368030"/>
                      </a:cubicBezTo>
                      <a:cubicBezTo>
                        <a:pt x="199645" y="380911"/>
                        <a:pt x="236286" y="387351"/>
                        <a:pt x="270772" y="380911"/>
                      </a:cubicBezTo>
                      <a:cubicBezTo>
                        <a:pt x="288015" y="378764"/>
                        <a:pt x="305258" y="374471"/>
                        <a:pt x="316035" y="363737"/>
                      </a:cubicBezTo>
                      <a:cubicBezTo>
                        <a:pt x="344055" y="337976"/>
                        <a:pt x="363454" y="305775"/>
                        <a:pt x="378541" y="269281"/>
                      </a:cubicBezTo>
                      <a:cubicBezTo>
                        <a:pt x="387163" y="249960"/>
                        <a:pt x="376386" y="228492"/>
                        <a:pt x="354832" y="222052"/>
                      </a:cubicBezTo>
                      <a:cubicBezTo>
                        <a:pt x="316035" y="209172"/>
                        <a:pt x="275083" y="200585"/>
                        <a:pt x="227665" y="198438"/>
                      </a:cubicBezTo>
                      <a:close/>
                      <a:moveTo>
                        <a:pt x="433821" y="37618"/>
                      </a:moveTo>
                      <a:cubicBezTo>
                        <a:pt x="408434" y="37083"/>
                        <a:pt x="383047" y="39757"/>
                        <a:pt x="357120" y="46176"/>
                      </a:cubicBezTo>
                      <a:cubicBezTo>
                        <a:pt x="311747" y="56875"/>
                        <a:pt x="272857" y="78271"/>
                        <a:pt x="233966" y="101808"/>
                      </a:cubicBezTo>
                      <a:cubicBezTo>
                        <a:pt x="221003" y="108227"/>
                        <a:pt x="208039" y="118925"/>
                        <a:pt x="195076" y="127484"/>
                      </a:cubicBezTo>
                      <a:cubicBezTo>
                        <a:pt x="197237" y="129624"/>
                        <a:pt x="199397" y="129624"/>
                        <a:pt x="201558" y="129624"/>
                      </a:cubicBezTo>
                      <a:cubicBezTo>
                        <a:pt x="270696" y="123205"/>
                        <a:pt x="337674" y="133903"/>
                        <a:pt x="400331" y="163859"/>
                      </a:cubicBezTo>
                      <a:cubicBezTo>
                        <a:pt x="424098" y="174557"/>
                        <a:pt x="447864" y="178836"/>
                        <a:pt x="471630" y="178836"/>
                      </a:cubicBezTo>
                      <a:cubicBezTo>
                        <a:pt x="480273" y="178836"/>
                        <a:pt x="491076" y="180976"/>
                        <a:pt x="499718" y="180976"/>
                      </a:cubicBezTo>
                      <a:cubicBezTo>
                        <a:pt x="508360" y="180976"/>
                        <a:pt x="514842" y="178836"/>
                        <a:pt x="523484" y="176697"/>
                      </a:cubicBezTo>
                      <a:cubicBezTo>
                        <a:pt x="538608" y="172417"/>
                        <a:pt x="555893" y="165998"/>
                        <a:pt x="573178" y="163859"/>
                      </a:cubicBezTo>
                      <a:cubicBezTo>
                        <a:pt x="618550" y="155300"/>
                        <a:pt x="666083" y="151021"/>
                        <a:pt x="715776" y="157440"/>
                      </a:cubicBezTo>
                      <a:cubicBezTo>
                        <a:pt x="711455" y="153160"/>
                        <a:pt x="709294" y="148881"/>
                        <a:pt x="704973" y="146741"/>
                      </a:cubicBezTo>
                      <a:cubicBezTo>
                        <a:pt x="648798" y="99668"/>
                        <a:pt x="583981" y="65433"/>
                        <a:pt x="510521" y="48316"/>
                      </a:cubicBezTo>
                      <a:cubicBezTo>
                        <a:pt x="484594" y="41897"/>
                        <a:pt x="459207" y="38152"/>
                        <a:pt x="433821" y="37618"/>
                      </a:cubicBezTo>
                      <a:close/>
                      <a:moveTo>
                        <a:pt x="450186" y="0"/>
                      </a:moveTo>
                      <a:cubicBezTo>
                        <a:pt x="536445" y="4301"/>
                        <a:pt x="605452" y="21504"/>
                        <a:pt x="670146" y="53760"/>
                      </a:cubicBezTo>
                      <a:cubicBezTo>
                        <a:pt x="734840" y="86015"/>
                        <a:pt x="788752" y="129023"/>
                        <a:pt x="838351" y="182783"/>
                      </a:cubicBezTo>
                      <a:cubicBezTo>
                        <a:pt x="842664" y="189234"/>
                        <a:pt x="851289" y="191384"/>
                        <a:pt x="857759" y="193535"/>
                      </a:cubicBezTo>
                      <a:cubicBezTo>
                        <a:pt x="862072" y="195685"/>
                        <a:pt x="866385" y="195685"/>
                        <a:pt x="870698" y="197835"/>
                      </a:cubicBezTo>
                      <a:cubicBezTo>
                        <a:pt x="900888" y="206437"/>
                        <a:pt x="909514" y="221490"/>
                        <a:pt x="900888" y="251595"/>
                      </a:cubicBezTo>
                      <a:cubicBezTo>
                        <a:pt x="896575" y="264497"/>
                        <a:pt x="898732" y="273099"/>
                        <a:pt x="905201" y="283851"/>
                      </a:cubicBezTo>
                      <a:cubicBezTo>
                        <a:pt x="926766" y="322557"/>
                        <a:pt x="939705" y="365565"/>
                        <a:pt x="948331" y="408573"/>
                      </a:cubicBezTo>
                      <a:cubicBezTo>
                        <a:pt x="963426" y="507490"/>
                        <a:pt x="935392" y="591355"/>
                        <a:pt x="866385" y="662318"/>
                      </a:cubicBezTo>
                      <a:cubicBezTo>
                        <a:pt x="834038" y="692423"/>
                        <a:pt x="799534" y="718228"/>
                        <a:pt x="760718" y="737581"/>
                      </a:cubicBezTo>
                      <a:cubicBezTo>
                        <a:pt x="752092" y="741882"/>
                        <a:pt x="741309" y="746183"/>
                        <a:pt x="732684" y="746183"/>
                      </a:cubicBezTo>
                      <a:cubicBezTo>
                        <a:pt x="698180" y="744032"/>
                        <a:pt x="665833" y="756935"/>
                        <a:pt x="633486" y="763386"/>
                      </a:cubicBezTo>
                      <a:cubicBezTo>
                        <a:pt x="570948" y="771987"/>
                        <a:pt x="508411" y="776288"/>
                        <a:pt x="445873" y="767687"/>
                      </a:cubicBezTo>
                      <a:cubicBezTo>
                        <a:pt x="370396" y="759085"/>
                        <a:pt x="301389" y="737581"/>
                        <a:pt x="236695" y="703175"/>
                      </a:cubicBezTo>
                      <a:cubicBezTo>
                        <a:pt x="193566" y="679521"/>
                        <a:pt x="152593" y="651566"/>
                        <a:pt x="120246" y="617160"/>
                      </a:cubicBezTo>
                      <a:cubicBezTo>
                        <a:pt x="81429" y="576303"/>
                        <a:pt x="49082" y="535445"/>
                        <a:pt x="27517" y="483836"/>
                      </a:cubicBezTo>
                      <a:cubicBezTo>
                        <a:pt x="-9143" y="399971"/>
                        <a:pt x="-11299" y="318257"/>
                        <a:pt x="33987" y="236542"/>
                      </a:cubicBezTo>
                      <a:cubicBezTo>
                        <a:pt x="36143" y="234392"/>
                        <a:pt x="36143" y="230091"/>
                        <a:pt x="36143" y="225790"/>
                      </a:cubicBezTo>
                      <a:cubicBezTo>
                        <a:pt x="33987" y="212888"/>
                        <a:pt x="29674" y="199986"/>
                        <a:pt x="29674" y="187083"/>
                      </a:cubicBezTo>
                      <a:cubicBezTo>
                        <a:pt x="27517" y="165580"/>
                        <a:pt x="40456" y="150527"/>
                        <a:pt x="64177" y="146226"/>
                      </a:cubicBezTo>
                      <a:cubicBezTo>
                        <a:pt x="70647" y="146226"/>
                        <a:pt x="77116" y="146226"/>
                        <a:pt x="83586" y="144076"/>
                      </a:cubicBezTo>
                      <a:cubicBezTo>
                        <a:pt x="105150" y="144076"/>
                        <a:pt x="124559" y="133324"/>
                        <a:pt x="141810" y="120422"/>
                      </a:cubicBezTo>
                      <a:cubicBezTo>
                        <a:pt x="204348" y="73113"/>
                        <a:pt x="273355" y="38707"/>
                        <a:pt x="348832" y="19354"/>
                      </a:cubicBezTo>
                      <a:cubicBezTo>
                        <a:pt x="385492" y="8602"/>
                        <a:pt x="426465" y="4301"/>
                        <a:pt x="450186" y="0"/>
                      </a:cubicBezTo>
                      <a:close/>
                    </a:path>
                  </a:pathLst>
                </a:custGeom>
                <a:grpFill/>
                <a:ln>
                  <a:noFill/>
                </a:ln>
              </p:spPr>
              <p:txBody>
                <a:bodyPr vert="horz" wrap="square" lIns="243840" tIns="121920" rIns="243840" bIns="121920" numCol="1" anchor="t" anchorCtr="0" compatLnSpc="1">
                  <a:prstTxWarp prst="textNoShape">
                    <a:avLst/>
                  </a:prstTxWarp>
                  <a:noAutofit/>
                </a:bodyPr>
                <a:lstStyle/>
                <a:p>
                  <a:endParaRPr lang="zh-CN" altLang="en-US" sz="4800"/>
                </a:p>
              </p:txBody>
            </p:sp>
            <p:sp>
              <p:nvSpPr>
                <p:cNvPr id="88" name="chenying0907 320">
                  <a:extLst>
                    <a:ext uri="{FF2B5EF4-FFF2-40B4-BE49-F238E27FC236}">
                      <a16:creationId xmlns:a16="http://schemas.microsoft.com/office/drawing/2014/main" id="{58A0C2DB-083E-4263-B514-700894D03501}"/>
                    </a:ext>
                  </a:extLst>
                </p:cNvPr>
                <p:cNvSpPr>
                  <a:spLocks/>
                </p:cNvSpPr>
                <p:nvPr/>
              </p:nvSpPr>
              <p:spPr bwMode="auto">
                <a:xfrm>
                  <a:off x="9185259" y="4628747"/>
                  <a:ext cx="420476" cy="258475"/>
                </a:xfrm>
                <a:custGeom>
                  <a:avLst/>
                  <a:gdLst>
                    <a:gd name="T0" fmla="*/ 160 w 170"/>
                    <a:gd name="T1" fmla="*/ 39 h 105"/>
                    <a:gd name="T2" fmla="*/ 158 w 170"/>
                    <a:gd name="T3" fmla="*/ 39 h 105"/>
                    <a:gd name="T4" fmla="*/ 166 w 170"/>
                    <a:gd name="T5" fmla="*/ 35 h 105"/>
                    <a:gd name="T6" fmla="*/ 169 w 170"/>
                    <a:gd name="T7" fmla="*/ 29 h 105"/>
                    <a:gd name="T8" fmla="*/ 164 w 170"/>
                    <a:gd name="T9" fmla="*/ 25 h 105"/>
                    <a:gd name="T10" fmla="*/ 157 w 170"/>
                    <a:gd name="T11" fmla="*/ 26 h 105"/>
                    <a:gd name="T12" fmla="*/ 107 w 170"/>
                    <a:gd name="T13" fmla="*/ 44 h 105"/>
                    <a:gd name="T14" fmla="*/ 45 w 170"/>
                    <a:gd name="T15" fmla="*/ 31 h 105"/>
                    <a:gd name="T16" fmla="*/ 18 w 170"/>
                    <a:gd name="T17" fmla="*/ 4 h 105"/>
                    <a:gd name="T18" fmla="*/ 5 w 170"/>
                    <a:gd name="T19" fmla="*/ 3 h 105"/>
                    <a:gd name="T20" fmla="*/ 4 w 170"/>
                    <a:gd name="T21" fmla="*/ 13 h 105"/>
                    <a:gd name="T22" fmla="*/ 20 w 170"/>
                    <a:gd name="T23" fmla="*/ 32 h 105"/>
                    <a:gd name="T24" fmla="*/ 112 w 170"/>
                    <a:gd name="T25" fmla="*/ 55 h 105"/>
                    <a:gd name="T26" fmla="*/ 137 w 170"/>
                    <a:gd name="T27" fmla="*/ 49 h 105"/>
                    <a:gd name="T28" fmla="*/ 130 w 170"/>
                    <a:gd name="T29" fmla="*/ 76 h 105"/>
                    <a:gd name="T30" fmla="*/ 113 w 170"/>
                    <a:gd name="T31" fmla="*/ 82 h 105"/>
                    <a:gd name="T32" fmla="*/ 86 w 170"/>
                    <a:gd name="T33" fmla="*/ 89 h 105"/>
                    <a:gd name="T34" fmla="*/ 152 w 170"/>
                    <a:gd name="T35" fmla="*/ 78 h 105"/>
                    <a:gd name="T36" fmla="*/ 162 w 170"/>
                    <a:gd name="T37" fmla="*/ 50 h 105"/>
                    <a:gd name="T38" fmla="*/ 160 w 170"/>
                    <a:gd name="T39" fmla="*/ 3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0" h="105">
                      <a:moveTo>
                        <a:pt x="160" y="39"/>
                      </a:moveTo>
                      <a:cubicBezTo>
                        <a:pt x="159" y="39"/>
                        <a:pt x="158" y="39"/>
                        <a:pt x="158" y="39"/>
                      </a:cubicBezTo>
                      <a:cubicBezTo>
                        <a:pt x="161" y="38"/>
                        <a:pt x="164" y="37"/>
                        <a:pt x="166" y="35"/>
                      </a:cubicBezTo>
                      <a:cubicBezTo>
                        <a:pt x="168" y="33"/>
                        <a:pt x="170" y="30"/>
                        <a:pt x="169" y="29"/>
                      </a:cubicBezTo>
                      <a:cubicBezTo>
                        <a:pt x="169" y="27"/>
                        <a:pt x="166" y="25"/>
                        <a:pt x="164" y="25"/>
                      </a:cubicBezTo>
                      <a:cubicBezTo>
                        <a:pt x="162" y="24"/>
                        <a:pt x="159" y="25"/>
                        <a:pt x="157" y="26"/>
                      </a:cubicBezTo>
                      <a:cubicBezTo>
                        <a:pt x="141" y="34"/>
                        <a:pt x="125" y="41"/>
                        <a:pt x="107" y="44"/>
                      </a:cubicBezTo>
                      <a:cubicBezTo>
                        <a:pt x="84" y="48"/>
                        <a:pt x="63" y="46"/>
                        <a:pt x="45" y="31"/>
                      </a:cubicBezTo>
                      <a:cubicBezTo>
                        <a:pt x="35" y="24"/>
                        <a:pt x="27" y="13"/>
                        <a:pt x="18" y="4"/>
                      </a:cubicBezTo>
                      <a:cubicBezTo>
                        <a:pt x="15" y="0"/>
                        <a:pt x="9" y="0"/>
                        <a:pt x="5" y="3"/>
                      </a:cubicBezTo>
                      <a:cubicBezTo>
                        <a:pt x="0" y="6"/>
                        <a:pt x="1" y="10"/>
                        <a:pt x="4" y="13"/>
                      </a:cubicBezTo>
                      <a:cubicBezTo>
                        <a:pt x="9" y="20"/>
                        <a:pt x="14" y="26"/>
                        <a:pt x="20" y="32"/>
                      </a:cubicBezTo>
                      <a:cubicBezTo>
                        <a:pt x="46" y="56"/>
                        <a:pt x="77" y="63"/>
                        <a:pt x="112" y="55"/>
                      </a:cubicBezTo>
                      <a:cubicBezTo>
                        <a:pt x="119" y="53"/>
                        <a:pt x="127" y="51"/>
                        <a:pt x="137" y="49"/>
                      </a:cubicBezTo>
                      <a:cubicBezTo>
                        <a:pt x="135" y="59"/>
                        <a:pt x="133" y="67"/>
                        <a:pt x="130" y="76"/>
                      </a:cubicBezTo>
                      <a:cubicBezTo>
                        <a:pt x="126" y="86"/>
                        <a:pt x="122" y="88"/>
                        <a:pt x="113" y="82"/>
                      </a:cubicBezTo>
                      <a:cubicBezTo>
                        <a:pt x="104" y="77"/>
                        <a:pt x="91" y="80"/>
                        <a:pt x="86" y="89"/>
                      </a:cubicBezTo>
                      <a:cubicBezTo>
                        <a:pt x="104" y="105"/>
                        <a:pt x="139" y="103"/>
                        <a:pt x="152" y="78"/>
                      </a:cubicBezTo>
                      <a:cubicBezTo>
                        <a:pt x="157" y="70"/>
                        <a:pt x="159" y="59"/>
                        <a:pt x="162" y="50"/>
                      </a:cubicBezTo>
                      <a:cubicBezTo>
                        <a:pt x="162" y="47"/>
                        <a:pt x="160" y="43"/>
                        <a:pt x="160" y="39"/>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89" name="chenying0907 323">
                  <a:extLst>
                    <a:ext uri="{FF2B5EF4-FFF2-40B4-BE49-F238E27FC236}">
                      <a16:creationId xmlns:a16="http://schemas.microsoft.com/office/drawing/2014/main" id="{F85D696C-AE36-47D6-B62F-2D155ADCE4D5}"/>
                    </a:ext>
                  </a:extLst>
                </p:cNvPr>
                <p:cNvSpPr>
                  <a:spLocks/>
                </p:cNvSpPr>
                <p:nvPr/>
              </p:nvSpPr>
              <p:spPr bwMode="auto">
                <a:xfrm>
                  <a:off x="9088786" y="4332048"/>
                  <a:ext cx="69169" cy="70990"/>
                </a:xfrm>
                <a:custGeom>
                  <a:avLst/>
                  <a:gdLst>
                    <a:gd name="T0" fmla="*/ 14 w 28"/>
                    <a:gd name="T1" fmla="*/ 0 h 29"/>
                    <a:gd name="T2" fmla="*/ 0 w 28"/>
                    <a:gd name="T3" fmla="*/ 14 h 29"/>
                    <a:gd name="T4" fmla="*/ 14 w 28"/>
                    <a:gd name="T5" fmla="*/ 29 h 29"/>
                    <a:gd name="T6" fmla="*/ 28 w 28"/>
                    <a:gd name="T7" fmla="*/ 14 h 29"/>
                    <a:gd name="T8" fmla="*/ 14 w 28"/>
                    <a:gd name="T9" fmla="*/ 0 h 29"/>
                  </a:gdLst>
                  <a:ahLst/>
                  <a:cxnLst>
                    <a:cxn ang="0">
                      <a:pos x="T0" y="T1"/>
                    </a:cxn>
                    <a:cxn ang="0">
                      <a:pos x="T2" y="T3"/>
                    </a:cxn>
                    <a:cxn ang="0">
                      <a:pos x="T4" y="T5"/>
                    </a:cxn>
                    <a:cxn ang="0">
                      <a:pos x="T6" y="T7"/>
                    </a:cxn>
                    <a:cxn ang="0">
                      <a:pos x="T8" y="T9"/>
                    </a:cxn>
                  </a:cxnLst>
                  <a:rect l="0" t="0" r="r" b="b"/>
                  <a:pathLst>
                    <a:path w="28" h="29">
                      <a:moveTo>
                        <a:pt x="14" y="0"/>
                      </a:moveTo>
                      <a:cubicBezTo>
                        <a:pt x="7" y="0"/>
                        <a:pt x="0" y="6"/>
                        <a:pt x="0" y="14"/>
                      </a:cubicBezTo>
                      <a:cubicBezTo>
                        <a:pt x="0" y="22"/>
                        <a:pt x="6" y="28"/>
                        <a:pt x="14" y="29"/>
                      </a:cubicBezTo>
                      <a:cubicBezTo>
                        <a:pt x="21" y="29"/>
                        <a:pt x="28" y="22"/>
                        <a:pt x="28" y="14"/>
                      </a:cubicBezTo>
                      <a:cubicBezTo>
                        <a:pt x="28" y="7"/>
                        <a:pt x="22" y="0"/>
                        <a:pt x="14"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0" name="chenying0907 325">
                  <a:extLst>
                    <a:ext uri="{FF2B5EF4-FFF2-40B4-BE49-F238E27FC236}">
                      <a16:creationId xmlns:a16="http://schemas.microsoft.com/office/drawing/2014/main" id="{B615CA5B-6AF5-4E6C-9D62-4EB1CF5B5A7F}"/>
                    </a:ext>
                  </a:extLst>
                </p:cNvPr>
                <p:cNvSpPr>
                  <a:spLocks/>
                </p:cNvSpPr>
                <p:nvPr/>
              </p:nvSpPr>
              <p:spPr bwMode="auto">
                <a:xfrm>
                  <a:off x="9572971" y="4361172"/>
                  <a:ext cx="76450" cy="78271"/>
                </a:xfrm>
                <a:custGeom>
                  <a:avLst/>
                  <a:gdLst>
                    <a:gd name="T0" fmla="*/ 15 w 31"/>
                    <a:gd name="T1" fmla="*/ 0 h 32"/>
                    <a:gd name="T2" fmla="*/ 0 w 31"/>
                    <a:gd name="T3" fmla="*/ 16 h 32"/>
                    <a:gd name="T4" fmla="*/ 16 w 31"/>
                    <a:gd name="T5" fmla="*/ 32 h 32"/>
                    <a:gd name="T6" fmla="*/ 31 w 31"/>
                    <a:gd name="T7" fmla="*/ 15 h 32"/>
                    <a:gd name="T8" fmla="*/ 15 w 31"/>
                    <a:gd name="T9" fmla="*/ 0 h 32"/>
                  </a:gdLst>
                  <a:ahLst/>
                  <a:cxnLst>
                    <a:cxn ang="0">
                      <a:pos x="T0" y="T1"/>
                    </a:cxn>
                    <a:cxn ang="0">
                      <a:pos x="T2" y="T3"/>
                    </a:cxn>
                    <a:cxn ang="0">
                      <a:pos x="T4" y="T5"/>
                    </a:cxn>
                    <a:cxn ang="0">
                      <a:pos x="T6" y="T7"/>
                    </a:cxn>
                    <a:cxn ang="0">
                      <a:pos x="T8" y="T9"/>
                    </a:cxn>
                  </a:cxnLst>
                  <a:rect l="0" t="0" r="r" b="b"/>
                  <a:pathLst>
                    <a:path w="31" h="32">
                      <a:moveTo>
                        <a:pt x="15" y="0"/>
                      </a:moveTo>
                      <a:cubicBezTo>
                        <a:pt x="7" y="0"/>
                        <a:pt x="0" y="8"/>
                        <a:pt x="0" y="16"/>
                      </a:cubicBezTo>
                      <a:cubicBezTo>
                        <a:pt x="0" y="24"/>
                        <a:pt x="8" y="32"/>
                        <a:pt x="16" y="32"/>
                      </a:cubicBezTo>
                      <a:cubicBezTo>
                        <a:pt x="24" y="31"/>
                        <a:pt x="31" y="24"/>
                        <a:pt x="31" y="15"/>
                      </a:cubicBezTo>
                      <a:cubicBezTo>
                        <a:pt x="31" y="7"/>
                        <a:pt x="24" y="0"/>
                        <a:pt x="15"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1" name="chenying0907 333">
                  <a:extLst>
                    <a:ext uri="{FF2B5EF4-FFF2-40B4-BE49-F238E27FC236}">
                      <a16:creationId xmlns:a16="http://schemas.microsoft.com/office/drawing/2014/main" id="{7F4B8056-C7BF-4F50-9A65-02B454C446AB}"/>
                    </a:ext>
                  </a:extLst>
                </p:cNvPr>
                <p:cNvSpPr>
                  <a:spLocks/>
                </p:cNvSpPr>
                <p:nvPr/>
              </p:nvSpPr>
              <p:spPr bwMode="auto">
                <a:xfrm>
                  <a:off x="9185259" y="4628747"/>
                  <a:ext cx="420476" cy="258475"/>
                </a:xfrm>
                <a:custGeom>
                  <a:avLst/>
                  <a:gdLst>
                    <a:gd name="T0" fmla="*/ 160 w 170"/>
                    <a:gd name="T1" fmla="*/ 39 h 105"/>
                    <a:gd name="T2" fmla="*/ 162 w 170"/>
                    <a:gd name="T3" fmla="*/ 50 h 105"/>
                    <a:gd name="T4" fmla="*/ 152 w 170"/>
                    <a:gd name="T5" fmla="*/ 78 h 105"/>
                    <a:gd name="T6" fmla="*/ 86 w 170"/>
                    <a:gd name="T7" fmla="*/ 89 h 105"/>
                    <a:gd name="T8" fmla="*/ 113 w 170"/>
                    <a:gd name="T9" fmla="*/ 82 h 105"/>
                    <a:gd name="T10" fmla="*/ 130 w 170"/>
                    <a:gd name="T11" fmla="*/ 76 h 105"/>
                    <a:gd name="T12" fmla="*/ 137 w 170"/>
                    <a:gd name="T13" fmla="*/ 49 h 105"/>
                    <a:gd name="T14" fmla="*/ 112 w 170"/>
                    <a:gd name="T15" fmla="*/ 55 h 105"/>
                    <a:gd name="T16" fmla="*/ 20 w 170"/>
                    <a:gd name="T17" fmla="*/ 32 h 105"/>
                    <a:gd name="T18" fmla="*/ 4 w 170"/>
                    <a:gd name="T19" fmla="*/ 13 h 105"/>
                    <a:gd name="T20" fmla="*/ 5 w 170"/>
                    <a:gd name="T21" fmla="*/ 3 h 105"/>
                    <a:gd name="T22" fmla="*/ 18 w 170"/>
                    <a:gd name="T23" fmla="*/ 4 h 105"/>
                    <a:gd name="T24" fmla="*/ 45 w 170"/>
                    <a:gd name="T25" fmla="*/ 31 h 105"/>
                    <a:gd name="T26" fmla="*/ 107 w 170"/>
                    <a:gd name="T27" fmla="*/ 44 h 105"/>
                    <a:gd name="T28" fmla="*/ 157 w 170"/>
                    <a:gd name="T29" fmla="*/ 26 h 105"/>
                    <a:gd name="T30" fmla="*/ 164 w 170"/>
                    <a:gd name="T31" fmla="*/ 25 h 105"/>
                    <a:gd name="T32" fmla="*/ 169 w 170"/>
                    <a:gd name="T33" fmla="*/ 29 h 105"/>
                    <a:gd name="T34" fmla="*/ 166 w 170"/>
                    <a:gd name="T35" fmla="*/ 35 h 105"/>
                    <a:gd name="T36" fmla="*/ 158 w 170"/>
                    <a:gd name="T37" fmla="*/ 39 h 105"/>
                    <a:gd name="T38" fmla="*/ 160 w 170"/>
                    <a:gd name="T39" fmla="*/ 3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0" h="105">
                      <a:moveTo>
                        <a:pt x="160" y="39"/>
                      </a:moveTo>
                      <a:cubicBezTo>
                        <a:pt x="160" y="43"/>
                        <a:pt x="162" y="47"/>
                        <a:pt x="162" y="50"/>
                      </a:cubicBezTo>
                      <a:cubicBezTo>
                        <a:pt x="159" y="59"/>
                        <a:pt x="157" y="70"/>
                        <a:pt x="152" y="78"/>
                      </a:cubicBezTo>
                      <a:cubicBezTo>
                        <a:pt x="139" y="103"/>
                        <a:pt x="104" y="105"/>
                        <a:pt x="86" y="89"/>
                      </a:cubicBezTo>
                      <a:cubicBezTo>
                        <a:pt x="91" y="80"/>
                        <a:pt x="104" y="77"/>
                        <a:pt x="113" y="82"/>
                      </a:cubicBezTo>
                      <a:cubicBezTo>
                        <a:pt x="122" y="88"/>
                        <a:pt x="126" y="86"/>
                        <a:pt x="130" y="76"/>
                      </a:cubicBezTo>
                      <a:cubicBezTo>
                        <a:pt x="133" y="67"/>
                        <a:pt x="135" y="59"/>
                        <a:pt x="137" y="49"/>
                      </a:cubicBezTo>
                      <a:cubicBezTo>
                        <a:pt x="127" y="51"/>
                        <a:pt x="119" y="53"/>
                        <a:pt x="112" y="55"/>
                      </a:cubicBezTo>
                      <a:cubicBezTo>
                        <a:pt x="77" y="63"/>
                        <a:pt x="46" y="56"/>
                        <a:pt x="20" y="32"/>
                      </a:cubicBezTo>
                      <a:cubicBezTo>
                        <a:pt x="14" y="26"/>
                        <a:pt x="9" y="20"/>
                        <a:pt x="4" y="13"/>
                      </a:cubicBezTo>
                      <a:cubicBezTo>
                        <a:pt x="1" y="10"/>
                        <a:pt x="0" y="6"/>
                        <a:pt x="5" y="3"/>
                      </a:cubicBezTo>
                      <a:cubicBezTo>
                        <a:pt x="9" y="0"/>
                        <a:pt x="15" y="0"/>
                        <a:pt x="18" y="4"/>
                      </a:cubicBezTo>
                      <a:cubicBezTo>
                        <a:pt x="27" y="13"/>
                        <a:pt x="35" y="24"/>
                        <a:pt x="45" y="31"/>
                      </a:cubicBezTo>
                      <a:cubicBezTo>
                        <a:pt x="63" y="46"/>
                        <a:pt x="84" y="48"/>
                        <a:pt x="107" y="44"/>
                      </a:cubicBezTo>
                      <a:cubicBezTo>
                        <a:pt x="125" y="41"/>
                        <a:pt x="141" y="34"/>
                        <a:pt x="157" y="26"/>
                      </a:cubicBezTo>
                      <a:cubicBezTo>
                        <a:pt x="159" y="25"/>
                        <a:pt x="162" y="24"/>
                        <a:pt x="164" y="25"/>
                      </a:cubicBezTo>
                      <a:cubicBezTo>
                        <a:pt x="166" y="25"/>
                        <a:pt x="169" y="27"/>
                        <a:pt x="169" y="29"/>
                      </a:cubicBezTo>
                      <a:cubicBezTo>
                        <a:pt x="170" y="30"/>
                        <a:pt x="168" y="33"/>
                        <a:pt x="166" y="35"/>
                      </a:cubicBezTo>
                      <a:cubicBezTo>
                        <a:pt x="164" y="37"/>
                        <a:pt x="161" y="38"/>
                        <a:pt x="158" y="39"/>
                      </a:cubicBezTo>
                      <a:cubicBezTo>
                        <a:pt x="158" y="39"/>
                        <a:pt x="159" y="39"/>
                        <a:pt x="160" y="39"/>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2" name="chenying0907 334">
                  <a:extLst>
                    <a:ext uri="{FF2B5EF4-FFF2-40B4-BE49-F238E27FC236}">
                      <a16:creationId xmlns:a16="http://schemas.microsoft.com/office/drawing/2014/main" id="{9E3F6124-F330-4788-9372-C87DCE11EB4F}"/>
                    </a:ext>
                  </a:extLst>
                </p:cNvPr>
                <p:cNvSpPr>
                  <a:spLocks/>
                </p:cNvSpPr>
                <p:nvPr/>
              </p:nvSpPr>
              <p:spPr bwMode="auto">
                <a:xfrm>
                  <a:off x="9088786" y="4332048"/>
                  <a:ext cx="69169" cy="70990"/>
                </a:xfrm>
                <a:custGeom>
                  <a:avLst/>
                  <a:gdLst>
                    <a:gd name="T0" fmla="*/ 14 w 28"/>
                    <a:gd name="T1" fmla="*/ 0 h 29"/>
                    <a:gd name="T2" fmla="*/ 28 w 28"/>
                    <a:gd name="T3" fmla="*/ 14 h 29"/>
                    <a:gd name="T4" fmla="*/ 14 w 28"/>
                    <a:gd name="T5" fmla="*/ 29 h 29"/>
                    <a:gd name="T6" fmla="*/ 0 w 28"/>
                    <a:gd name="T7" fmla="*/ 14 h 29"/>
                    <a:gd name="T8" fmla="*/ 14 w 28"/>
                    <a:gd name="T9" fmla="*/ 0 h 29"/>
                  </a:gdLst>
                  <a:ahLst/>
                  <a:cxnLst>
                    <a:cxn ang="0">
                      <a:pos x="T0" y="T1"/>
                    </a:cxn>
                    <a:cxn ang="0">
                      <a:pos x="T2" y="T3"/>
                    </a:cxn>
                    <a:cxn ang="0">
                      <a:pos x="T4" y="T5"/>
                    </a:cxn>
                    <a:cxn ang="0">
                      <a:pos x="T6" y="T7"/>
                    </a:cxn>
                    <a:cxn ang="0">
                      <a:pos x="T8" y="T9"/>
                    </a:cxn>
                  </a:cxnLst>
                  <a:rect l="0" t="0" r="r" b="b"/>
                  <a:pathLst>
                    <a:path w="28" h="29">
                      <a:moveTo>
                        <a:pt x="14" y="0"/>
                      </a:moveTo>
                      <a:cubicBezTo>
                        <a:pt x="22" y="0"/>
                        <a:pt x="28" y="7"/>
                        <a:pt x="28" y="14"/>
                      </a:cubicBezTo>
                      <a:cubicBezTo>
                        <a:pt x="28" y="22"/>
                        <a:pt x="21" y="29"/>
                        <a:pt x="14" y="29"/>
                      </a:cubicBezTo>
                      <a:cubicBezTo>
                        <a:pt x="6" y="28"/>
                        <a:pt x="0" y="22"/>
                        <a:pt x="0" y="14"/>
                      </a:cubicBezTo>
                      <a:cubicBezTo>
                        <a:pt x="0" y="6"/>
                        <a:pt x="7" y="0"/>
                        <a:pt x="14"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sp>
              <p:nvSpPr>
                <p:cNvPr id="93" name="chenying0907 335">
                  <a:extLst>
                    <a:ext uri="{FF2B5EF4-FFF2-40B4-BE49-F238E27FC236}">
                      <a16:creationId xmlns:a16="http://schemas.microsoft.com/office/drawing/2014/main" id="{1ECFFBFF-871B-4985-BD14-A161415187DC}"/>
                    </a:ext>
                  </a:extLst>
                </p:cNvPr>
                <p:cNvSpPr>
                  <a:spLocks/>
                </p:cNvSpPr>
                <p:nvPr/>
              </p:nvSpPr>
              <p:spPr bwMode="auto">
                <a:xfrm>
                  <a:off x="9572971" y="4361172"/>
                  <a:ext cx="76450" cy="78271"/>
                </a:xfrm>
                <a:custGeom>
                  <a:avLst/>
                  <a:gdLst>
                    <a:gd name="T0" fmla="*/ 15 w 31"/>
                    <a:gd name="T1" fmla="*/ 0 h 32"/>
                    <a:gd name="T2" fmla="*/ 31 w 31"/>
                    <a:gd name="T3" fmla="*/ 15 h 32"/>
                    <a:gd name="T4" fmla="*/ 16 w 31"/>
                    <a:gd name="T5" fmla="*/ 32 h 32"/>
                    <a:gd name="T6" fmla="*/ 0 w 31"/>
                    <a:gd name="T7" fmla="*/ 16 h 32"/>
                    <a:gd name="T8" fmla="*/ 15 w 31"/>
                    <a:gd name="T9" fmla="*/ 0 h 32"/>
                  </a:gdLst>
                  <a:ahLst/>
                  <a:cxnLst>
                    <a:cxn ang="0">
                      <a:pos x="T0" y="T1"/>
                    </a:cxn>
                    <a:cxn ang="0">
                      <a:pos x="T2" y="T3"/>
                    </a:cxn>
                    <a:cxn ang="0">
                      <a:pos x="T4" y="T5"/>
                    </a:cxn>
                    <a:cxn ang="0">
                      <a:pos x="T6" y="T7"/>
                    </a:cxn>
                    <a:cxn ang="0">
                      <a:pos x="T8" y="T9"/>
                    </a:cxn>
                  </a:cxnLst>
                  <a:rect l="0" t="0" r="r" b="b"/>
                  <a:pathLst>
                    <a:path w="31" h="32">
                      <a:moveTo>
                        <a:pt x="15" y="0"/>
                      </a:moveTo>
                      <a:cubicBezTo>
                        <a:pt x="24" y="0"/>
                        <a:pt x="31" y="7"/>
                        <a:pt x="31" y="15"/>
                      </a:cubicBezTo>
                      <a:cubicBezTo>
                        <a:pt x="31" y="24"/>
                        <a:pt x="24" y="31"/>
                        <a:pt x="16" y="32"/>
                      </a:cubicBezTo>
                      <a:cubicBezTo>
                        <a:pt x="8" y="32"/>
                        <a:pt x="0" y="24"/>
                        <a:pt x="0" y="16"/>
                      </a:cubicBezTo>
                      <a:cubicBezTo>
                        <a:pt x="0" y="8"/>
                        <a:pt x="7" y="0"/>
                        <a:pt x="15" y="0"/>
                      </a:cubicBezTo>
                      <a:close/>
                    </a:path>
                  </a:pathLst>
                </a:custGeom>
                <a:grpFill/>
                <a:ln>
                  <a:noFill/>
                </a:ln>
              </p:spPr>
              <p:txBody>
                <a:bodyPr vert="horz" wrap="square" lIns="243840" tIns="121920" rIns="243840" bIns="121920" numCol="1" anchor="t" anchorCtr="0" compatLnSpc="1">
                  <a:prstTxWarp prst="textNoShape">
                    <a:avLst/>
                  </a:prstTxWarp>
                </a:bodyPr>
                <a:lstStyle/>
                <a:p>
                  <a:endParaRPr lang="zh-CN" altLang="en-US" sz="4800"/>
                </a:p>
              </p:txBody>
            </p:sp>
          </p:grpSp>
        </p:grpSp>
      </p:grpSp>
    </p:spTree>
    <p:extLst>
      <p:ext uri="{BB962C8B-B14F-4D97-AF65-F5344CB8AC3E}">
        <p14:creationId xmlns:p14="http://schemas.microsoft.com/office/powerpoint/2010/main" val="30455850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0" y="2552700"/>
            <a:ext cx="12192000" cy="2362380"/>
            <a:chOff x="0" y="2552700"/>
            <a:chExt cx="12192000" cy="2362380"/>
          </a:xfrm>
        </p:grpSpPr>
        <p:sp>
          <p:nvSpPr>
            <p:cNvPr id="2" name="任意多边形: 形状 1"/>
            <p:cNvSpPr/>
            <p:nvPr/>
          </p:nvSpPr>
          <p:spPr>
            <a:xfrm>
              <a:off x="0" y="2552700"/>
              <a:ext cx="12192000" cy="2114730"/>
            </a:xfrm>
            <a:custGeom>
              <a:avLst/>
              <a:gdLst>
                <a:gd name="connsiteX0" fmla="*/ 0 w 11544300"/>
                <a:gd name="connsiteY0" fmla="*/ 133350 h 2114730"/>
                <a:gd name="connsiteX1" fmla="*/ 1962150 w 11544300"/>
                <a:gd name="connsiteY1" fmla="*/ 2076450 h 2114730"/>
                <a:gd name="connsiteX2" fmla="*/ 3905250 w 11544300"/>
                <a:gd name="connsiteY2" fmla="*/ 628650 h 2114730"/>
                <a:gd name="connsiteX3" fmla="*/ 5734050 w 11544300"/>
                <a:gd name="connsiteY3" fmla="*/ 2114550 h 2114730"/>
                <a:gd name="connsiteX4" fmla="*/ 7620000 w 11544300"/>
                <a:gd name="connsiteY4" fmla="*/ 514350 h 2114730"/>
                <a:gd name="connsiteX5" fmla="*/ 9563100 w 11544300"/>
                <a:gd name="connsiteY5" fmla="*/ 2057400 h 2114730"/>
                <a:gd name="connsiteX6" fmla="*/ 11544300 w 11544300"/>
                <a:gd name="connsiteY6" fmla="*/ 0 h 211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44300" h="2114730">
                  <a:moveTo>
                    <a:pt x="0" y="133350"/>
                  </a:moveTo>
                  <a:cubicBezTo>
                    <a:pt x="655637" y="1063625"/>
                    <a:pt x="1311275" y="1993900"/>
                    <a:pt x="1962150" y="2076450"/>
                  </a:cubicBezTo>
                  <a:cubicBezTo>
                    <a:pt x="2613025" y="2159000"/>
                    <a:pt x="3276600" y="622300"/>
                    <a:pt x="3905250" y="628650"/>
                  </a:cubicBezTo>
                  <a:cubicBezTo>
                    <a:pt x="4533900" y="635000"/>
                    <a:pt x="5114925" y="2133600"/>
                    <a:pt x="5734050" y="2114550"/>
                  </a:cubicBezTo>
                  <a:cubicBezTo>
                    <a:pt x="6353175" y="2095500"/>
                    <a:pt x="6981825" y="523875"/>
                    <a:pt x="7620000" y="514350"/>
                  </a:cubicBezTo>
                  <a:cubicBezTo>
                    <a:pt x="8258175" y="504825"/>
                    <a:pt x="8909050" y="2143125"/>
                    <a:pt x="9563100" y="2057400"/>
                  </a:cubicBezTo>
                  <a:cubicBezTo>
                    <a:pt x="10217150" y="1971675"/>
                    <a:pt x="10880725" y="985837"/>
                    <a:pt x="11544300" y="0"/>
                  </a:cubicBezTo>
                </a:path>
              </a:pathLst>
            </a:cu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1905000" y="4419780"/>
              <a:ext cx="495300" cy="495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3885083" y="2943495"/>
              <a:ext cx="495300" cy="495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5865166" y="4419780"/>
              <a:ext cx="495300" cy="495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7845249" y="2943495"/>
              <a:ext cx="495300" cy="495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9825331" y="4419780"/>
              <a:ext cx="495300" cy="495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a:cxnSpLocks/>
            </p:cNvCxnSpPr>
            <p:nvPr/>
          </p:nvCxnSpPr>
          <p:spPr>
            <a:xfrm>
              <a:off x="2152650" y="3376703"/>
              <a:ext cx="0" cy="985927"/>
            </a:xfrm>
            <a:prstGeom prst="line">
              <a:avLst/>
            </a:prstGeom>
            <a:ln>
              <a:solidFill>
                <a:schemeClr val="bg1">
                  <a:lumMod val="75000"/>
                </a:schemeClr>
              </a:solidFill>
              <a:prstDash val="sysDash"/>
              <a:headEnd type="oval"/>
            </a:ln>
          </p:spPr>
          <p:style>
            <a:lnRef idx="1">
              <a:schemeClr val="accent1"/>
            </a:lnRef>
            <a:fillRef idx="0">
              <a:schemeClr val="accent1"/>
            </a:fillRef>
            <a:effectRef idx="0">
              <a:schemeClr val="accent1"/>
            </a:effectRef>
            <a:fontRef idx="minor">
              <a:schemeClr val="tx1"/>
            </a:fontRef>
          </p:style>
        </p:cxnSp>
        <p:cxnSp>
          <p:nvCxnSpPr>
            <p:cNvPr id="17" name="直接连接符 16"/>
            <p:cNvCxnSpPr>
              <a:cxnSpLocks/>
            </p:cNvCxnSpPr>
            <p:nvPr/>
          </p:nvCxnSpPr>
          <p:spPr>
            <a:xfrm>
              <a:off x="6112816" y="3376703"/>
              <a:ext cx="0" cy="985927"/>
            </a:xfrm>
            <a:prstGeom prst="line">
              <a:avLst/>
            </a:prstGeom>
            <a:ln>
              <a:solidFill>
                <a:schemeClr val="bg1">
                  <a:lumMod val="75000"/>
                </a:schemeClr>
              </a:solidFill>
              <a:prstDash val="sysDash"/>
              <a:headEnd type="oval"/>
            </a:ln>
          </p:spPr>
          <p:style>
            <a:lnRef idx="1">
              <a:schemeClr val="accent1"/>
            </a:lnRef>
            <a:fillRef idx="0">
              <a:schemeClr val="accent1"/>
            </a:fillRef>
            <a:effectRef idx="0">
              <a:schemeClr val="accent1"/>
            </a:effectRef>
            <a:fontRef idx="minor">
              <a:schemeClr val="tx1"/>
            </a:fontRef>
          </p:style>
        </p:cxnSp>
        <p:cxnSp>
          <p:nvCxnSpPr>
            <p:cNvPr id="18" name="直接连接符 17"/>
            <p:cNvCxnSpPr>
              <a:cxnSpLocks/>
            </p:cNvCxnSpPr>
            <p:nvPr/>
          </p:nvCxnSpPr>
          <p:spPr>
            <a:xfrm>
              <a:off x="10070747" y="3376703"/>
              <a:ext cx="0" cy="985927"/>
            </a:xfrm>
            <a:prstGeom prst="line">
              <a:avLst/>
            </a:prstGeom>
            <a:ln>
              <a:solidFill>
                <a:schemeClr val="bg1">
                  <a:lumMod val="75000"/>
                </a:schemeClr>
              </a:solidFill>
              <a:prstDash val="sysDash"/>
              <a:headEnd type="oval"/>
            </a:ln>
          </p:spPr>
          <p:style>
            <a:lnRef idx="1">
              <a:schemeClr val="accent1"/>
            </a:lnRef>
            <a:fillRef idx="0">
              <a:schemeClr val="accent1"/>
            </a:fillRef>
            <a:effectRef idx="0">
              <a:schemeClr val="accent1"/>
            </a:effectRef>
            <a:fontRef idx="minor">
              <a:schemeClr val="tx1"/>
            </a:fontRef>
          </p:style>
        </p:cxnSp>
        <p:cxnSp>
          <p:nvCxnSpPr>
            <p:cNvPr id="19" name="直接连接符 18"/>
            <p:cNvCxnSpPr>
              <a:cxnSpLocks/>
            </p:cNvCxnSpPr>
            <p:nvPr/>
          </p:nvCxnSpPr>
          <p:spPr>
            <a:xfrm>
              <a:off x="8124296" y="3552915"/>
              <a:ext cx="0" cy="985927"/>
            </a:xfrm>
            <a:prstGeom prst="line">
              <a:avLst/>
            </a:prstGeom>
            <a:ln>
              <a:solidFill>
                <a:schemeClr val="bg1">
                  <a:lumMod val="75000"/>
                </a:schemeClr>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20" name="直接连接符 19"/>
            <p:cNvCxnSpPr>
              <a:cxnSpLocks/>
            </p:cNvCxnSpPr>
            <p:nvPr/>
          </p:nvCxnSpPr>
          <p:spPr>
            <a:xfrm>
              <a:off x="4132733" y="3552915"/>
              <a:ext cx="0" cy="985927"/>
            </a:xfrm>
            <a:prstGeom prst="line">
              <a:avLst/>
            </a:prstGeom>
            <a:ln>
              <a:solidFill>
                <a:schemeClr val="bg1">
                  <a:lumMod val="75000"/>
                </a:schemeClr>
              </a:solidFill>
              <a:prstDash val="sysDash"/>
              <a:tailEnd type="oval"/>
            </a:ln>
          </p:spPr>
          <p:style>
            <a:lnRef idx="1">
              <a:schemeClr val="accent1"/>
            </a:lnRef>
            <a:fillRef idx="0">
              <a:schemeClr val="accent1"/>
            </a:fillRef>
            <a:effectRef idx="0">
              <a:schemeClr val="accent1"/>
            </a:effectRef>
            <a:fontRef idx="minor">
              <a:schemeClr val="tx1"/>
            </a:fontRef>
          </p:style>
        </p:cxnSp>
      </p:grpSp>
      <p:grpSp>
        <p:nvGrpSpPr>
          <p:cNvPr id="21" name="组合 20"/>
          <p:cNvGrpSpPr/>
          <p:nvPr/>
        </p:nvGrpSpPr>
        <p:grpSpPr>
          <a:xfrm>
            <a:off x="653280" y="1609887"/>
            <a:ext cx="3369609" cy="1645421"/>
            <a:chOff x="6419802" y="1526868"/>
            <a:chExt cx="3369609" cy="1645421"/>
          </a:xfrm>
        </p:grpSpPr>
        <p:sp>
          <p:nvSpPr>
            <p:cNvPr id="22" name="矩形 21"/>
            <p:cNvSpPr/>
            <p:nvPr/>
          </p:nvSpPr>
          <p:spPr>
            <a:xfrm>
              <a:off x="6419802" y="2002738"/>
              <a:ext cx="3369609" cy="1169551"/>
            </a:xfrm>
            <a:prstGeom prst="rect">
              <a:avLst/>
            </a:prstGeom>
          </p:spPr>
          <p:txBody>
            <a:bodyPr wrap="square">
              <a:spAutoFit/>
              <a:scene3d>
                <a:camera prst="orthographicFront"/>
                <a:lightRig rig="threePt" dir="t"/>
              </a:scene3d>
              <a:sp3d contourW="12700"/>
            </a:bodyPr>
            <a:lstStyle/>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Due to COVID-19 Pandemic</a:t>
              </a:r>
              <a:r>
                <a:rPr lang="zh-TW" altLang="en-US" sz="1400" dirty="0">
                  <a:latin typeface="Microsoft YaHei UI" panose="020B0503020204020204" pitchFamily="34" charset="-122"/>
                  <a:ea typeface="Microsoft YaHei UI" panose="020B0503020204020204" pitchFamily="34" charset="-122"/>
                </a:rPr>
                <a:t>，</a:t>
              </a:r>
              <a:r>
                <a:rPr lang="en-US" altLang="zh-TW" sz="1400" dirty="0">
                  <a:latin typeface="Microsoft YaHei UI" panose="020B0503020204020204" pitchFamily="34" charset="-122"/>
                  <a:ea typeface="Microsoft YaHei UI" panose="020B0503020204020204" pitchFamily="34" charset="-122"/>
                </a:rPr>
                <a:t>Antiseptic Order Explore</a:t>
              </a:r>
              <a:r>
                <a:rPr lang="zh-TW" altLang="en-US" sz="1400" dirty="0">
                  <a:latin typeface="Microsoft YaHei UI" panose="020B0503020204020204" pitchFamily="34" charset="-122"/>
                  <a:ea typeface="Microsoft YaHei UI" panose="020B0503020204020204" pitchFamily="34" charset="-122"/>
                </a:rPr>
                <a:t> </a:t>
              </a:r>
              <a:r>
                <a:rPr lang="en-US" altLang="zh-TW" sz="1400" dirty="0">
                  <a:latin typeface="Microsoft YaHei UI" panose="020B0503020204020204" pitchFamily="34" charset="-122"/>
                  <a:ea typeface="Microsoft YaHei UI" panose="020B0503020204020204" pitchFamily="34" charset="-122"/>
                </a:rPr>
                <a:t>(Hospital Market Share Over 90%)</a:t>
              </a:r>
            </a:p>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Health Supplement Order Increase</a:t>
              </a:r>
            </a:p>
          </p:txBody>
        </p:sp>
        <p:sp>
          <p:nvSpPr>
            <p:cNvPr id="23" name="矩形 22"/>
            <p:cNvSpPr/>
            <p:nvPr/>
          </p:nvSpPr>
          <p:spPr>
            <a:xfrm>
              <a:off x="6798185" y="1526868"/>
              <a:ext cx="2241974" cy="523220"/>
            </a:xfrm>
            <a:prstGeom prst="rect">
              <a:avLst/>
            </a:prstGeom>
          </p:spPr>
          <p:txBody>
            <a:bodyPr wrap="square">
              <a:spAutoFit/>
              <a:scene3d>
                <a:camera prst="orthographicFront"/>
                <a:lightRig rig="threePt" dir="t"/>
              </a:scene3d>
              <a:sp3d contourW="12700"/>
            </a:bodyPr>
            <a:lstStyle/>
            <a:p>
              <a:pPr algn="ctr" defTabSz="1219170">
                <a:spcBef>
                  <a:spcPct val="20000"/>
                </a:spcBef>
                <a:defRPr/>
              </a:pPr>
              <a:r>
                <a:rPr lang="en-US" altLang="zh-TW" sz="2800" b="1" dirty="0">
                  <a:solidFill>
                    <a:schemeClr val="accent1">
                      <a:lumMod val="75000"/>
                    </a:schemeClr>
                  </a:solidFill>
                  <a:latin typeface="Microsoft YaHei UI" panose="020B0503020204020204" pitchFamily="34" charset="-122"/>
                  <a:ea typeface="Microsoft YaHei UI" panose="020B0503020204020204" pitchFamily="34" charset="-122"/>
                </a:rPr>
                <a:t>PBF Taiwan</a:t>
              </a:r>
            </a:p>
          </p:txBody>
        </p:sp>
      </p:grpSp>
      <p:grpSp>
        <p:nvGrpSpPr>
          <p:cNvPr id="24" name="组合 23"/>
          <p:cNvGrpSpPr/>
          <p:nvPr/>
        </p:nvGrpSpPr>
        <p:grpSpPr>
          <a:xfrm>
            <a:off x="4791704" y="1163187"/>
            <a:ext cx="2730584" cy="1794020"/>
            <a:chOff x="6614876" y="1080168"/>
            <a:chExt cx="2730584" cy="1794020"/>
          </a:xfrm>
        </p:grpSpPr>
        <p:sp>
          <p:nvSpPr>
            <p:cNvPr id="25" name="矩形 24"/>
            <p:cNvSpPr/>
            <p:nvPr/>
          </p:nvSpPr>
          <p:spPr>
            <a:xfrm>
              <a:off x="6614876" y="2029726"/>
              <a:ext cx="2730584" cy="844462"/>
            </a:xfrm>
            <a:prstGeom prst="rect">
              <a:avLst/>
            </a:prstGeom>
          </p:spPr>
          <p:txBody>
            <a:bodyPr wrap="square">
              <a:spAutoFit/>
              <a:scene3d>
                <a:camera prst="orthographicFront"/>
                <a:lightRig rig="threePt" dir="t"/>
              </a:scene3d>
              <a:sp3d contourW="12700"/>
            </a:bodyPr>
            <a:lstStyle/>
            <a:p>
              <a:pPr marL="285750" indent="-285750">
                <a:lnSpc>
                  <a:spcPct val="120000"/>
                </a:lnSpc>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PBF Exclusive Product Ready for Launch</a:t>
              </a:r>
            </a:p>
            <a:p>
              <a:pPr marL="285750" indent="-285750">
                <a:lnSpc>
                  <a:spcPct val="120000"/>
                </a:lnSpc>
                <a:buFont typeface="Wingdings" panose="05000000000000000000" pitchFamily="2" charset="2"/>
                <a:buChar char="n"/>
              </a:pPr>
              <a:r>
                <a:rPr lang="en-US" altLang="zh-CN" sz="1400" dirty="0">
                  <a:latin typeface="Microsoft YaHei UI" panose="020B0503020204020204" pitchFamily="34" charset="-122"/>
                  <a:ea typeface="Microsoft YaHei UI" panose="020B0503020204020204" pitchFamily="34" charset="-122"/>
                </a:rPr>
                <a:t>Continual Development</a:t>
              </a:r>
              <a:endParaRPr lang="zh-CN" altLang="en-US" sz="1400" dirty="0">
                <a:latin typeface="Microsoft YaHei UI" panose="020B0503020204020204" pitchFamily="34" charset="-122"/>
                <a:ea typeface="Microsoft YaHei UI" panose="020B0503020204020204" pitchFamily="34" charset="-122"/>
              </a:endParaRPr>
            </a:p>
          </p:txBody>
        </p:sp>
        <p:sp>
          <p:nvSpPr>
            <p:cNvPr id="26" name="矩形 25"/>
            <p:cNvSpPr/>
            <p:nvPr/>
          </p:nvSpPr>
          <p:spPr>
            <a:xfrm>
              <a:off x="6859181" y="1080168"/>
              <a:ext cx="2241974" cy="954107"/>
            </a:xfrm>
            <a:prstGeom prst="rect">
              <a:avLst/>
            </a:prstGeom>
          </p:spPr>
          <p:txBody>
            <a:bodyPr wrap="square">
              <a:spAutoFit/>
              <a:scene3d>
                <a:camera prst="orthographicFront"/>
                <a:lightRig rig="threePt" dir="t"/>
              </a:scene3d>
              <a:sp3d contourW="12700"/>
            </a:bodyPr>
            <a:lstStyle/>
            <a:p>
              <a:pPr algn="ctr" defTabSz="1219170">
                <a:spcBef>
                  <a:spcPct val="20000"/>
                </a:spcBef>
                <a:defRPr/>
              </a:pPr>
              <a:r>
                <a:rPr lang="en-US" altLang="zh-TW" sz="2800" b="1" dirty="0">
                  <a:solidFill>
                    <a:schemeClr val="accent1">
                      <a:lumMod val="75000"/>
                    </a:schemeClr>
                  </a:solidFill>
                  <a:latin typeface="Microsoft YaHei UI" panose="020B0503020204020204" pitchFamily="34" charset="-122"/>
                  <a:ea typeface="Microsoft YaHei UI" panose="020B0503020204020204" pitchFamily="34" charset="-122"/>
                </a:rPr>
                <a:t>Innovative Aesthetic</a:t>
              </a:r>
            </a:p>
          </p:txBody>
        </p:sp>
      </p:grpSp>
      <p:grpSp>
        <p:nvGrpSpPr>
          <p:cNvPr id="27" name="组合 26"/>
          <p:cNvGrpSpPr/>
          <p:nvPr/>
        </p:nvGrpSpPr>
        <p:grpSpPr>
          <a:xfrm>
            <a:off x="8378450" y="422719"/>
            <a:ext cx="3697322" cy="2925409"/>
            <a:chOff x="6338723" y="952380"/>
            <a:chExt cx="3697322" cy="2925409"/>
          </a:xfrm>
        </p:grpSpPr>
        <p:sp>
          <p:nvSpPr>
            <p:cNvPr id="28" name="矩形 27"/>
            <p:cNvSpPr/>
            <p:nvPr/>
          </p:nvSpPr>
          <p:spPr>
            <a:xfrm>
              <a:off x="6338723" y="1846464"/>
              <a:ext cx="3697322" cy="2031325"/>
            </a:xfrm>
            <a:prstGeom prst="rect">
              <a:avLst/>
            </a:prstGeom>
          </p:spPr>
          <p:txBody>
            <a:bodyPr wrap="square">
              <a:spAutoFit/>
              <a:scene3d>
                <a:camera prst="orthographicFront"/>
                <a:lightRig rig="threePt" dir="t"/>
              </a:scene3d>
              <a:sp3d contourW="12700"/>
            </a:bodyPr>
            <a:lstStyle/>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JT-Torii Ready to File Anemia NDA to Japan Ministry of Welfare in Q3</a:t>
              </a:r>
              <a:r>
                <a:rPr lang="zh-TW" altLang="en-US" sz="1400" dirty="0">
                  <a:latin typeface="Microsoft YaHei UI" panose="020B0503020204020204" pitchFamily="34" charset="-122"/>
                  <a:ea typeface="Microsoft YaHei UI" panose="020B0503020204020204" pitchFamily="34" charset="-122"/>
                </a:rPr>
                <a:t>*</a:t>
              </a:r>
              <a:endParaRPr lang="en-US" altLang="zh-TW" sz="1400" dirty="0">
                <a:latin typeface="Microsoft YaHei UI" panose="020B0503020204020204" pitchFamily="34" charset="-122"/>
                <a:ea typeface="Microsoft YaHei UI" panose="020B0503020204020204" pitchFamily="34" charset="-122"/>
              </a:endParaRPr>
            </a:p>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China </a:t>
              </a:r>
              <a:r>
                <a:rPr lang="en-US" altLang="zh-TW" sz="1400" dirty="0" err="1">
                  <a:latin typeface="Microsoft YaHei UI" panose="020B0503020204020204" pitchFamily="34" charset="-122"/>
                  <a:ea typeface="Microsoft YaHei UI" panose="020B0503020204020204" pitchFamily="34" charset="-122"/>
                </a:rPr>
                <a:t>Nephoxil</a:t>
              </a:r>
              <a:r>
                <a:rPr lang="en-US" altLang="zh-TW" sz="1400" dirty="0">
                  <a:latin typeface="Microsoft YaHei UI" panose="020B0503020204020204" pitchFamily="34" charset="-122"/>
                  <a:ea typeface="Microsoft YaHei UI" panose="020B0503020204020204" pitchFamily="34" charset="-122"/>
                </a:rPr>
                <a:t> Clinical Trial Continue</a:t>
              </a:r>
            </a:p>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Exclusive Distributional Agreement with DKSH in Thailand</a:t>
              </a:r>
            </a:p>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Taiwan </a:t>
              </a:r>
              <a:r>
                <a:rPr lang="en-US" altLang="zh-TW" sz="1400" dirty="0" err="1">
                  <a:latin typeface="Microsoft YaHei UI" panose="020B0503020204020204" pitchFamily="34" charset="-122"/>
                  <a:ea typeface="Microsoft YaHei UI" panose="020B0503020204020204" pitchFamily="34" charset="-122"/>
                </a:rPr>
                <a:t>Nephoxil</a:t>
              </a:r>
              <a:r>
                <a:rPr lang="en-US" altLang="zh-TW" sz="1400" dirty="0">
                  <a:latin typeface="Microsoft YaHei UI" panose="020B0503020204020204" pitchFamily="34" charset="-122"/>
                  <a:ea typeface="Microsoft YaHei UI" panose="020B0503020204020204" pitchFamily="34" charset="-122"/>
                </a:rPr>
                <a:t> Ready to Launch CKD-IDA Clinical Trial</a:t>
              </a:r>
            </a:p>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Race On Sports Medication Product Line Launched</a:t>
              </a:r>
              <a:endParaRPr lang="zh-CN" altLang="en-US" sz="1400" dirty="0">
                <a:latin typeface="Microsoft YaHei UI" panose="020B0503020204020204" pitchFamily="34" charset="-122"/>
                <a:ea typeface="Microsoft YaHei UI" panose="020B0503020204020204" pitchFamily="34" charset="-122"/>
              </a:endParaRPr>
            </a:p>
          </p:txBody>
        </p:sp>
        <p:sp>
          <p:nvSpPr>
            <p:cNvPr id="29" name="矩形 28"/>
            <p:cNvSpPr/>
            <p:nvPr/>
          </p:nvSpPr>
          <p:spPr>
            <a:xfrm>
              <a:off x="6940730" y="952380"/>
              <a:ext cx="2241974" cy="954107"/>
            </a:xfrm>
            <a:prstGeom prst="rect">
              <a:avLst/>
            </a:prstGeom>
          </p:spPr>
          <p:txBody>
            <a:bodyPr wrap="square">
              <a:spAutoFit/>
              <a:scene3d>
                <a:camera prst="orthographicFront"/>
                <a:lightRig rig="threePt" dir="t"/>
              </a:scene3d>
              <a:sp3d contourW="12700"/>
            </a:bodyPr>
            <a:lstStyle/>
            <a:p>
              <a:pPr algn="ctr" defTabSz="1219170">
                <a:spcBef>
                  <a:spcPct val="20000"/>
                </a:spcBef>
                <a:defRPr/>
              </a:pPr>
              <a:r>
                <a:rPr lang="en-US" altLang="zh-TW" sz="2800" b="1" dirty="0">
                  <a:solidFill>
                    <a:schemeClr val="accent1">
                      <a:lumMod val="75000"/>
                    </a:schemeClr>
                  </a:solidFill>
                  <a:latin typeface="Microsoft YaHei UI" panose="020B0503020204020204" pitchFamily="34" charset="-122"/>
                  <a:ea typeface="Microsoft YaHei UI" panose="020B0503020204020204" pitchFamily="34" charset="-122"/>
                </a:rPr>
                <a:t>Innovative Medication</a:t>
              </a:r>
            </a:p>
          </p:txBody>
        </p:sp>
      </p:grpSp>
      <p:grpSp>
        <p:nvGrpSpPr>
          <p:cNvPr id="30" name="组合 29"/>
          <p:cNvGrpSpPr/>
          <p:nvPr/>
        </p:nvGrpSpPr>
        <p:grpSpPr>
          <a:xfrm>
            <a:off x="6294100" y="4432941"/>
            <a:ext cx="4092897" cy="2063903"/>
            <a:chOff x="6088976" y="1423904"/>
            <a:chExt cx="4092897" cy="2063903"/>
          </a:xfrm>
        </p:grpSpPr>
        <p:sp>
          <p:nvSpPr>
            <p:cNvPr id="31" name="矩形 30"/>
            <p:cNvSpPr/>
            <p:nvPr/>
          </p:nvSpPr>
          <p:spPr>
            <a:xfrm>
              <a:off x="6088976" y="2318256"/>
              <a:ext cx="4092897" cy="1169551"/>
            </a:xfrm>
            <a:prstGeom prst="rect">
              <a:avLst/>
            </a:prstGeom>
          </p:spPr>
          <p:txBody>
            <a:bodyPr wrap="square">
              <a:spAutoFit/>
              <a:scene3d>
                <a:camera prst="orthographicFront"/>
                <a:lightRig rig="threePt" dir="t"/>
              </a:scene3d>
              <a:sp3d contourW="12700"/>
            </a:bodyPr>
            <a:lstStyle/>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H Pylori Acquired USFDA 510K Certificate</a:t>
              </a:r>
            </a:p>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H Pylori Acquired EU CE Mark</a:t>
              </a:r>
            </a:p>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Flu A/B</a:t>
              </a:r>
              <a:r>
                <a:rPr lang="zh-TW" altLang="en-US" sz="1400" dirty="0">
                  <a:latin typeface="Microsoft YaHei UI" panose="020B0503020204020204" pitchFamily="34" charset="-122"/>
                  <a:ea typeface="Microsoft YaHei UI" panose="020B0503020204020204" pitchFamily="34" charset="-122"/>
                </a:rPr>
                <a:t> </a:t>
              </a:r>
              <a:r>
                <a:rPr lang="en-US" altLang="zh-TW" sz="1400" dirty="0">
                  <a:latin typeface="Microsoft YaHei UI" panose="020B0503020204020204" pitchFamily="34" charset="-122"/>
                  <a:ea typeface="Microsoft YaHei UI" panose="020B0503020204020204" pitchFamily="34" charset="-122"/>
                </a:rPr>
                <a:t>Taiwan</a:t>
              </a:r>
              <a:r>
                <a:rPr lang="zh-TW" altLang="en-US" sz="1400" dirty="0">
                  <a:latin typeface="Microsoft YaHei UI" panose="020B0503020204020204" pitchFamily="34" charset="-122"/>
                  <a:ea typeface="Microsoft YaHei UI" panose="020B0503020204020204" pitchFamily="34" charset="-122"/>
                </a:rPr>
                <a:t> </a:t>
              </a:r>
              <a:r>
                <a:rPr lang="en-US" altLang="zh-TW" sz="1400" dirty="0">
                  <a:latin typeface="Microsoft YaHei UI" panose="020B0503020204020204" pitchFamily="34" charset="-122"/>
                  <a:ea typeface="Microsoft YaHei UI" panose="020B0503020204020204" pitchFamily="34" charset="-122"/>
                </a:rPr>
                <a:t>Sales</a:t>
              </a:r>
              <a:r>
                <a:rPr lang="zh-TW" altLang="en-US" sz="1400" dirty="0">
                  <a:latin typeface="Microsoft YaHei UI" panose="020B0503020204020204" pitchFamily="34" charset="-122"/>
                  <a:ea typeface="Microsoft YaHei UI" panose="020B0503020204020204" pitchFamily="34" charset="-122"/>
                </a:rPr>
                <a:t> </a:t>
              </a:r>
              <a:r>
                <a:rPr lang="en-US" altLang="zh-TW" sz="1400" dirty="0">
                  <a:latin typeface="Microsoft YaHei UI" panose="020B0503020204020204" pitchFamily="34" charset="-122"/>
                  <a:ea typeface="Microsoft YaHei UI" panose="020B0503020204020204" pitchFamily="34" charset="-122"/>
                </a:rPr>
                <a:t>No.1</a:t>
              </a:r>
            </a:p>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Aggressive Participate in COVID-19 IVD Development</a:t>
              </a:r>
              <a:endParaRPr lang="zh-CN" altLang="en-US" sz="1400" dirty="0">
                <a:latin typeface="Microsoft YaHei UI" panose="020B0503020204020204" pitchFamily="34" charset="-122"/>
                <a:ea typeface="Microsoft YaHei UI" panose="020B0503020204020204" pitchFamily="34" charset="-122"/>
              </a:endParaRPr>
            </a:p>
          </p:txBody>
        </p:sp>
        <p:sp>
          <p:nvSpPr>
            <p:cNvPr id="32" name="矩形 31"/>
            <p:cNvSpPr/>
            <p:nvPr/>
          </p:nvSpPr>
          <p:spPr>
            <a:xfrm>
              <a:off x="6748131" y="1423904"/>
              <a:ext cx="2484817" cy="954107"/>
            </a:xfrm>
            <a:prstGeom prst="rect">
              <a:avLst/>
            </a:prstGeom>
          </p:spPr>
          <p:txBody>
            <a:bodyPr wrap="square">
              <a:spAutoFit/>
              <a:scene3d>
                <a:camera prst="orthographicFront"/>
                <a:lightRig rig="threePt" dir="t"/>
              </a:scene3d>
              <a:sp3d contourW="12700"/>
            </a:bodyPr>
            <a:lstStyle/>
            <a:p>
              <a:pPr algn="ctr" defTabSz="1219170">
                <a:spcBef>
                  <a:spcPct val="20000"/>
                </a:spcBef>
                <a:defRPr/>
              </a:pPr>
              <a:r>
                <a:rPr lang="en-US" altLang="zh-TW" sz="2800" b="1" dirty="0">
                  <a:solidFill>
                    <a:schemeClr val="accent1">
                      <a:lumMod val="75000"/>
                    </a:schemeClr>
                  </a:solidFill>
                  <a:latin typeface="Microsoft YaHei UI" panose="020B0503020204020204" pitchFamily="34" charset="-122"/>
                  <a:ea typeface="Microsoft YaHei UI" panose="020B0503020204020204" pitchFamily="34" charset="-122"/>
                </a:rPr>
                <a:t>Innovative Diagnostics</a:t>
              </a:r>
            </a:p>
          </p:txBody>
        </p:sp>
      </p:grpSp>
      <p:grpSp>
        <p:nvGrpSpPr>
          <p:cNvPr id="33" name="组合 32"/>
          <p:cNvGrpSpPr/>
          <p:nvPr/>
        </p:nvGrpSpPr>
        <p:grpSpPr>
          <a:xfrm>
            <a:off x="1868404" y="4616654"/>
            <a:ext cx="4422260" cy="1853069"/>
            <a:chOff x="6462535" y="2047654"/>
            <a:chExt cx="3507630" cy="1853069"/>
          </a:xfrm>
        </p:grpSpPr>
        <p:sp>
          <p:nvSpPr>
            <p:cNvPr id="34" name="矩形 33"/>
            <p:cNvSpPr/>
            <p:nvPr/>
          </p:nvSpPr>
          <p:spPr>
            <a:xfrm>
              <a:off x="6462535" y="2515728"/>
              <a:ext cx="3507630" cy="1384995"/>
            </a:xfrm>
            <a:prstGeom prst="rect">
              <a:avLst/>
            </a:prstGeom>
          </p:spPr>
          <p:txBody>
            <a:bodyPr wrap="square">
              <a:spAutoFit/>
              <a:scene3d>
                <a:camera prst="orthographicFront"/>
                <a:lightRig rig="threePt" dir="t"/>
              </a:scene3d>
              <a:sp3d contourW="12700"/>
            </a:bodyPr>
            <a:lstStyle/>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PBF </a:t>
              </a:r>
              <a:r>
                <a:rPr lang="en-US" altLang="zh-TW" sz="1400" dirty="0" err="1">
                  <a:latin typeface="Microsoft YaHei UI" panose="020B0503020204020204" pitchFamily="34" charset="-122"/>
                  <a:ea typeface="Microsoft YaHei UI" panose="020B0503020204020204" pitchFamily="34" charset="-122"/>
                </a:rPr>
                <a:t>Zuhai</a:t>
              </a:r>
              <a:r>
                <a:rPr lang="en-US" altLang="zh-TW" sz="1400" dirty="0">
                  <a:latin typeface="Microsoft YaHei UI" panose="020B0503020204020204" pitchFamily="34" charset="-122"/>
                  <a:ea typeface="Microsoft YaHei UI" panose="020B0503020204020204" pitchFamily="34" charset="-122"/>
                </a:rPr>
                <a:t> Product Plant Acquired China Antiseptic Certificate</a:t>
              </a:r>
              <a:r>
                <a:rPr lang="zh-TW" altLang="en-US" sz="1400" dirty="0">
                  <a:latin typeface="Microsoft YaHei UI" panose="020B0503020204020204" pitchFamily="34" charset="-122"/>
                  <a:ea typeface="Microsoft YaHei UI" panose="020B0503020204020204" pitchFamily="34" charset="-122"/>
                </a:rPr>
                <a:t>，</a:t>
              </a:r>
              <a:r>
                <a:rPr lang="en-US" altLang="zh-TW" sz="1400" dirty="0">
                  <a:latin typeface="Microsoft YaHei UI" panose="020B0503020204020204" pitchFamily="34" charset="-122"/>
                  <a:ea typeface="Microsoft YaHei UI" panose="020B0503020204020204" pitchFamily="34" charset="-122"/>
                </a:rPr>
                <a:t>Trial Production &amp; Sales Began in March</a:t>
              </a:r>
            </a:p>
            <a:p>
              <a:pPr marL="285750" indent="-285750">
                <a:buFont typeface="Wingdings" panose="05000000000000000000" pitchFamily="2" charset="2"/>
                <a:buChar char="n"/>
              </a:pPr>
              <a:r>
                <a:rPr lang="en-US" altLang="zh-TW" sz="1400" dirty="0">
                  <a:latin typeface="Microsoft YaHei UI" panose="020B0503020204020204" pitchFamily="34" charset="-122"/>
                  <a:ea typeface="Microsoft YaHei UI" panose="020B0503020204020204" pitchFamily="34" charset="-122"/>
                </a:rPr>
                <a:t>On-Line Cosmetics Flagship Store Launched</a:t>
              </a:r>
            </a:p>
            <a:p>
              <a:pPr marL="285750" indent="-285750">
                <a:buFont typeface="Wingdings" panose="05000000000000000000" pitchFamily="2" charset="2"/>
                <a:buChar char="n"/>
              </a:pPr>
              <a:r>
                <a:rPr lang="en-US" altLang="zh-CN" sz="1400" dirty="0">
                  <a:latin typeface="Microsoft YaHei UI" panose="020B0503020204020204" pitchFamily="34" charset="-122"/>
                  <a:ea typeface="Microsoft YaHei UI" panose="020B0503020204020204" pitchFamily="34" charset="-122"/>
                </a:rPr>
                <a:t>Extensive</a:t>
              </a:r>
              <a:r>
                <a:rPr lang="zh-TW" altLang="en-US" sz="1400" dirty="0">
                  <a:latin typeface="Microsoft YaHei UI" panose="020B0503020204020204" pitchFamily="34" charset="-122"/>
                  <a:ea typeface="Microsoft YaHei UI" panose="020B0503020204020204" pitchFamily="34" charset="-122"/>
                </a:rPr>
                <a:t> </a:t>
              </a:r>
              <a:r>
                <a:rPr lang="en-US" altLang="zh-TW" sz="1400" dirty="0">
                  <a:latin typeface="Microsoft YaHei UI" panose="020B0503020204020204" pitchFamily="34" charset="-122"/>
                  <a:ea typeface="Microsoft YaHei UI" panose="020B0503020204020204" pitchFamily="34" charset="-122"/>
                </a:rPr>
                <a:t>National Distribution Network Coverage</a:t>
              </a:r>
              <a:endParaRPr lang="zh-CN" altLang="en-US" sz="1400" dirty="0">
                <a:latin typeface="Microsoft YaHei UI" panose="020B0503020204020204" pitchFamily="34" charset="-122"/>
                <a:ea typeface="Microsoft YaHei UI" panose="020B0503020204020204" pitchFamily="34" charset="-122"/>
              </a:endParaRPr>
            </a:p>
          </p:txBody>
        </p:sp>
        <p:sp>
          <p:nvSpPr>
            <p:cNvPr id="35" name="矩形 34"/>
            <p:cNvSpPr/>
            <p:nvPr/>
          </p:nvSpPr>
          <p:spPr>
            <a:xfrm>
              <a:off x="7137559" y="2047654"/>
              <a:ext cx="2241974" cy="523220"/>
            </a:xfrm>
            <a:prstGeom prst="rect">
              <a:avLst/>
            </a:prstGeom>
          </p:spPr>
          <p:txBody>
            <a:bodyPr wrap="square">
              <a:spAutoFit/>
              <a:scene3d>
                <a:camera prst="orthographicFront"/>
                <a:lightRig rig="threePt" dir="t"/>
              </a:scene3d>
              <a:sp3d contourW="12700"/>
            </a:bodyPr>
            <a:lstStyle/>
            <a:p>
              <a:pPr algn="ctr" defTabSz="1219170">
                <a:spcBef>
                  <a:spcPct val="20000"/>
                </a:spcBef>
                <a:defRPr/>
              </a:pPr>
              <a:r>
                <a:rPr lang="en-US" altLang="zh-TW" sz="2800" b="1" dirty="0">
                  <a:solidFill>
                    <a:schemeClr val="accent1">
                      <a:lumMod val="75000"/>
                    </a:schemeClr>
                  </a:solidFill>
                  <a:latin typeface="Microsoft YaHei UI" panose="020B0503020204020204" pitchFamily="34" charset="-122"/>
                  <a:ea typeface="Microsoft YaHei UI" panose="020B0503020204020204" pitchFamily="34" charset="-122"/>
                </a:rPr>
                <a:t>PBF China</a:t>
              </a:r>
            </a:p>
          </p:txBody>
        </p:sp>
      </p:grpSp>
      <p:sp>
        <p:nvSpPr>
          <p:cNvPr id="37" name="文本框 36"/>
          <p:cNvSpPr txBox="1"/>
          <p:nvPr/>
        </p:nvSpPr>
        <p:spPr>
          <a:xfrm>
            <a:off x="670154" y="235324"/>
            <a:ext cx="7454141" cy="707886"/>
          </a:xfrm>
          <a:prstGeom prst="rect">
            <a:avLst/>
          </a:prstGeom>
          <a:noFill/>
        </p:spPr>
        <p:txBody>
          <a:bodyPr wrap="square" rtlCol="0">
            <a:spAutoFit/>
            <a:scene3d>
              <a:camera prst="orthographicFront"/>
              <a:lightRig rig="threePt" dir="t"/>
            </a:scene3d>
            <a:sp3d contourW="12700"/>
          </a:bodyPr>
          <a:lstStyle/>
          <a:p>
            <a:r>
              <a:rPr lang="en-US" altLang="zh-TW" sz="4000" b="1" dirty="0">
                <a:latin typeface="Microsoft YaHei UI" panose="020B0503020204020204" pitchFamily="34" charset="-122"/>
                <a:ea typeface="Microsoft YaHei UI" panose="020B0503020204020204" pitchFamily="34" charset="-122"/>
                <a:cs typeface="Microsoft Himalaya" panose="01010100010101010101" pitchFamily="2" charset="0"/>
              </a:rPr>
              <a:t>PBF-Growth Momentum</a:t>
            </a:r>
            <a:endParaRPr lang="zh-CN" altLang="en-US" sz="4000" b="1" dirty="0">
              <a:latin typeface="Microsoft YaHei UI" panose="020B0503020204020204" pitchFamily="34" charset="-122"/>
              <a:ea typeface="Microsoft YaHei UI" panose="020B0503020204020204" pitchFamily="34" charset="-122"/>
              <a:cs typeface="经典综艺体简" panose="02010609000101010101" pitchFamily="49" charset="-122"/>
            </a:endParaRPr>
          </a:p>
        </p:txBody>
      </p:sp>
      <p:cxnSp>
        <p:nvCxnSpPr>
          <p:cNvPr id="39" name="直接连接符 38"/>
          <p:cNvCxnSpPr/>
          <p:nvPr/>
        </p:nvCxnSpPr>
        <p:spPr>
          <a:xfrm>
            <a:off x="0" y="950298"/>
            <a:ext cx="5239657"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856343" y="1051899"/>
            <a:ext cx="5239657"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1" name="文字方塊 40">
            <a:extLst>
              <a:ext uri="{FF2B5EF4-FFF2-40B4-BE49-F238E27FC236}">
                <a16:creationId xmlns:a16="http://schemas.microsoft.com/office/drawing/2014/main" id="{619CAB06-BA28-49F8-838C-A53F71F01B26}"/>
              </a:ext>
            </a:extLst>
          </p:cNvPr>
          <p:cNvSpPr txBox="1"/>
          <p:nvPr/>
        </p:nvSpPr>
        <p:spPr>
          <a:xfrm>
            <a:off x="482278" y="6352110"/>
            <a:ext cx="7242688" cy="369332"/>
          </a:xfrm>
          <a:prstGeom prst="rect">
            <a:avLst/>
          </a:prstGeom>
          <a:noFill/>
        </p:spPr>
        <p:txBody>
          <a:bodyPr wrap="none" rtlCol="0">
            <a:spAutoFit/>
          </a:bodyPr>
          <a:lstStyle/>
          <a:p>
            <a:r>
              <a:rPr lang="zh-TW" altLang="en-US" dirty="0"/>
              <a:t>* </a:t>
            </a:r>
            <a:r>
              <a:rPr lang="en-US" altLang="zh-TW" sz="1000" dirty="0">
                <a:hlinkClick r:id="rId3">
                  <a:extLst>
                    <a:ext uri="{A12FA001-AC4F-418D-AE19-62706E023703}">
                      <ahyp:hlinkClr xmlns:ahyp="http://schemas.microsoft.com/office/drawing/2018/hyperlinkcolor" val="tx"/>
                    </a:ext>
                  </a:extLst>
                </a:hlinkClick>
              </a:rPr>
              <a:t>https://seekingalpha.com/article/4330958-akebia-therapeutics-inc-akba-ceo-john-butler-on-q4-2019-results-earnings-call-transcript</a:t>
            </a:r>
            <a:endParaRPr lang="zh-TW" altLang="en-US" sz="1000" dirty="0"/>
          </a:p>
        </p:txBody>
      </p:sp>
    </p:spTree>
    <p:extLst>
      <p:ext uri="{BB962C8B-B14F-4D97-AF65-F5344CB8AC3E}">
        <p14:creationId xmlns:p14="http://schemas.microsoft.com/office/powerpoint/2010/main" val="18060754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1000"/>
                                            <p:tgtEl>
                                              <p:spTgt spid="36"/>
                                            </p:tgtEl>
                                          </p:cBhvr>
                                        </p:animEffect>
                                      </p:childTnLst>
                                    </p:cTn>
                                  </p:par>
                                </p:childTnLst>
                              </p:cTn>
                            </p:par>
                            <p:par>
                              <p:cTn id="8" fill="hold">
                                <p:stCondLst>
                                  <p:cond delay="1000"/>
                                </p:stCondLst>
                                <p:childTnLst>
                                  <p:par>
                                    <p:cTn id="9" presetID="2" presetClass="entr" presetSubtype="2" fill="hold" nodeType="afterEffect" p14:presetBounceEnd="60000">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14:bounceEnd="60000">
                                          <p:cBhvr additive="base">
                                            <p:cTn id="11" dur="1000" fill="hold"/>
                                            <p:tgtEl>
                                              <p:spTgt spid="21"/>
                                            </p:tgtEl>
                                            <p:attrNameLst>
                                              <p:attrName>ppt_x</p:attrName>
                                            </p:attrNameLst>
                                          </p:cBhvr>
                                          <p:tavLst>
                                            <p:tav tm="0">
                                              <p:val>
                                                <p:strVal val="1+#ppt_w/2"/>
                                              </p:val>
                                            </p:tav>
                                            <p:tav tm="100000">
                                              <p:val>
                                                <p:strVal val="#ppt_x"/>
                                              </p:val>
                                            </p:tav>
                                          </p:tavLst>
                                        </p:anim>
                                        <p:anim calcmode="lin" valueType="num" p14:bounceEnd="60000">
                                          <p:cBhvr additive="base">
                                            <p:cTn id="12" dur="1000" fill="hold"/>
                                            <p:tgtEl>
                                              <p:spTgt spid="21"/>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14:presetBounceEnd="60000">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14:bounceEnd="60000">
                                          <p:cBhvr additive="base">
                                            <p:cTn id="15" dur="1000" fill="hold"/>
                                            <p:tgtEl>
                                              <p:spTgt spid="24"/>
                                            </p:tgtEl>
                                            <p:attrNameLst>
                                              <p:attrName>ppt_x</p:attrName>
                                            </p:attrNameLst>
                                          </p:cBhvr>
                                          <p:tavLst>
                                            <p:tav tm="0">
                                              <p:val>
                                                <p:strVal val="1+#ppt_w/2"/>
                                              </p:val>
                                            </p:tav>
                                            <p:tav tm="100000">
                                              <p:val>
                                                <p:strVal val="#ppt_x"/>
                                              </p:val>
                                            </p:tav>
                                          </p:tavLst>
                                        </p:anim>
                                        <p:anim calcmode="lin" valueType="num" p14:bounceEnd="60000">
                                          <p:cBhvr additive="base">
                                            <p:cTn id="16" dur="100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14:presetBounceEnd="60000">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14:bounceEnd="60000">
                                          <p:cBhvr additive="base">
                                            <p:cTn id="19" dur="1000" fill="hold"/>
                                            <p:tgtEl>
                                              <p:spTgt spid="27"/>
                                            </p:tgtEl>
                                            <p:attrNameLst>
                                              <p:attrName>ppt_x</p:attrName>
                                            </p:attrNameLst>
                                          </p:cBhvr>
                                          <p:tavLst>
                                            <p:tav tm="0">
                                              <p:val>
                                                <p:strVal val="1+#ppt_w/2"/>
                                              </p:val>
                                            </p:tav>
                                            <p:tav tm="100000">
                                              <p:val>
                                                <p:strVal val="#ppt_x"/>
                                              </p:val>
                                            </p:tav>
                                          </p:tavLst>
                                        </p:anim>
                                        <p:anim calcmode="lin" valueType="num" p14:bounceEnd="60000">
                                          <p:cBhvr additive="base">
                                            <p:cTn id="20" dur="1000" fill="hold"/>
                                            <p:tgtEl>
                                              <p:spTgt spid="27"/>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14:presetBounceEnd="60000">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14:bounceEnd="60000">
                                          <p:cBhvr additive="base">
                                            <p:cTn id="23" dur="1000" fill="hold"/>
                                            <p:tgtEl>
                                              <p:spTgt spid="30"/>
                                            </p:tgtEl>
                                            <p:attrNameLst>
                                              <p:attrName>ppt_x</p:attrName>
                                            </p:attrNameLst>
                                          </p:cBhvr>
                                          <p:tavLst>
                                            <p:tav tm="0">
                                              <p:val>
                                                <p:strVal val="1+#ppt_w/2"/>
                                              </p:val>
                                            </p:tav>
                                            <p:tav tm="100000">
                                              <p:val>
                                                <p:strVal val="#ppt_x"/>
                                              </p:val>
                                            </p:tav>
                                          </p:tavLst>
                                        </p:anim>
                                        <p:anim calcmode="lin" valueType="num" p14:bounceEnd="60000">
                                          <p:cBhvr additive="base">
                                            <p:cTn id="24" dur="1000" fill="hold"/>
                                            <p:tgtEl>
                                              <p:spTgt spid="30"/>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14:presetBounceEnd="60000">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14:bounceEnd="60000">
                                          <p:cBhvr additive="base">
                                            <p:cTn id="27" dur="1000" fill="hold"/>
                                            <p:tgtEl>
                                              <p:spTgt spid="33"/>
                                            </p:tgtEl>
                                            <p:attrNameLst>
                                              <p:attrName>ppt_x</p:attrName>
                                            </p:attrNameLst>
                                          </p:cBhvr>
                                          <p:tavLst>
                                            <p:tav tm="0">
                                              <p:val>
                                                <p:strVal val="1+#ppt_w/2"/>
                                              </p:val>
                                            </p:tav>
                                            <p:tav tm="100000">
                                              <p:val>
                                                <p:strVal val="#ppt_x"/>
                                              </p:val>
                                            </p:tav>
                                          </p:tavLst>
                                        </p:anim>
                                        <p:anim calcmode="lin" valueType="num" p14:bounceEnd="60000">
                                          <p:cBhvr additive="base">
                                            <p:cTn id="28" dur="10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1000"/>
                                            <p:tgtEl>
                                              <p:spTgt spid="36"/>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1+#ppt_w/2"/>
                                              </p:val>
                                            </p:tav>
                                            <p:tav tm="100000">
                                              <p:val>
                                                <p:strVal val="#ppt_x"/>
                                              </p:val>
                                            </p:tav>
                                          </p:tavLst>
                                        </p:anim>
                                        <p:anim calcmode="lin" valueType="num">
                                          <p:cBhvr additive="base">
                                            <p:cTn id="12" dur="1000" fill="hold"/>
                                            <p:tgtEl>
                                              <p:spTgt spid="21"/>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1000" fill="hold"/>
                                            <p:tgtEl>
                                              <p:spTgt spid="24"/>
                                            </p:tgtEl>
                                            <p:attrNameLst>
                                              <p:attrName>ppt_x</p:attrName>
                                            </p:attrNameLst>
                                          </p:cBhvr>
                                          <p:tavLst>
                                            <p:tav tm="0">
                                              <p:val>
                                                <p:strVal val="1+#ppt_w/2"/>
                                              </p:val>
                                            </p:tav>
                                            <p:tav tm="100000">
                                              <p:val>
                                                <p:strVal val="#ppt_x"/>
                                              </p:val>
                                            </p:tav>
                                          </p:tavLst>
                                        </p:anim>
                                        <p:anim calcmode="lin" valueType="num">
                                          <p:cBhvr additive="base">
                                            <p:cTn id="16" dur="1000" fill="hold"/>
                                            <p:tgtEl>
                                              <p:spTgt spid="24"/>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1000" fill="hold"/>
                                            <p:tgtEl>
                                              <p:spTgt spid="27"/>
                                            </p:tgtEl>
                                            <p:attrNameLst>
                                              <p:attrName>ppt_x</p:attrName>
                                            </p:attrNameLst>
                                          </p:cBhvr>
                                          <p:tavLst>
                                            <p:tav tm="0">
                                              <p:val>
                                                <p:strVal val="1+#ppt_w/2"/>
                                              </p:val>
                                            </p:tav>
                                            <p:tav tm="100000">
                                              <p:val>
                                                <p:strVal val="#ppt_x"/>
                                              </p:val>
                                            </p:tav>
                                          </p:tavLst>
                                        </p:anim>
                                        <p:anim calcmode="lin" valueType="num">
                                          <p:cBhvr additive="base">
                                            <p:cTn id="20" dur="1000" fill="hold"/>
                                            <p:tgtEl>
                                              <p:spTgt spid="27"/>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1000" fill="hold"/>
                                            <p:tgtEl>
                                              <p:spTgt spid="33"/>
                                            </p:tgtEl>
                                            <p:attrNameLst>
                                              <p:attrName>ppt_x</p:attrName>
                                            </p:attrNameLst>
                                          </p:cBhvr>
                                          <p:tavLst>
                                            <p:tav tm="0">
                                              <p:val>
                                                <p:strVal val="1+#ppt_w/2"/>
                                              </p:val>
                                            </p:tav>
                                            <p:tav tm="100000">
                                              <p:val>
                                                <p:strVal val="#ppt_x"/>
                                              </p:val>
                                            </p:tav>
                                          </p:tavLst>
                                        </p:anim>
                                        <p:anim calcmode="lin" valueType="num">
                                          <p:cBhvr additive="base">
                                            <p:cTn id="28" dur="10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B292F0A3-8083-4AD9-B521-3817EE1F50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a:extLst>
              <a:ext uri="{FF2B5EF4-FFF2-40B4-BE49-F238E27FC236}">
                <a16:creationId xmlns:a16="http://schemas.microsoft.com/office/drawing/2014/main" id="{DEB15192-A858-4D18-9D7D-08FA2B4E65CD}"/>
              </a:ext>
            </a:extLst>
          </p:cNvPr>
          <p:cNvSpPr>
            <a:spLocks noGrp="1"/>
          </p:cNvSpPr>
          <p:nvPr>
            <p:ph type="title"/>
          </p:nvPr>
        </p:nvSpPr>
        <p:spPr>
          <a:xfrm>
            <a:off x="838200" y="365125"/>
            <a:ext cx="10515600" cy="1597899"/>
          </a:xfrm>
        </p:spPr>
        <p:txBody>
          <a:bodyPr>
            <a:normAutofit/>
          </a:bodyPr>
          <a:lstStyle/>
          <a:p>
            <a:r>
              <a:rPr lang="en-US" altLang="zh-TW" b="1" dirty="0">
                <a:solidFill>
                  <a:schemeClr val="bg1"/>
                </a:solidFill>
                <a:latin typeface="+mn-lt"/>
                <a:ea typeface="王漢宗特圓體繁" panose="02020300000000000000" pitchFamily="18" charset="-120"/>
              </a:rPr>
              <a:t>Covid-19-Corporate New Risk and Challenge</a:t>
            </a:r>
            <a:br>
              <a:rPr lang="en-US" altLang="zh-TW" b="1" dirty="0">
                <a:solidFill>
                  <a:schemeClr val="bg1"/>
                </a:solidFill>
                <a:latin typeface="+mn-lt"/>
                <a:ea typeface="王漢宗特圓體繁" panose="02020300000000000000" pitchFamily="18" charset="-120"/>
              </a:rPr>
            </a:br>
            <a:r>
              <a:rPr lang="en-US" altLang="zh-TW" b="1" dirty="0">
                <a:solidFill>
                  <a:schemeClr val="bg1"/>
                </a:solidFill>
                <a:latin typeface="+mn-lt"/>
                <a:ea typeface="王漢宗特圓體繁" panose="02020300000000000000" pitchFamily="18" charset="-120"/>
              </a:rPr>
              <a:t>Specific Report</a:t>
            </a:r>
            <a:endParaRPr lang="zh-TW" altLang="en-US" b="1" dirty="0">
              <a:solidFill>
                <a:schemeClr val="bg1"/>
              </a:solidFill>
              <a:latin typeface="+mn-lt"/>
              <a:ea typeface="王漢宗特圓體繁" panose="02020300000000000000" pitchFamily="18" charset="-120"/>
            </a:endParaRPr>
          </a:p>
        </p:txBody>
      </p:sp>
      <p:pic>
        <p:nvPicPr>
          <p:cNvPr id="4" name="圖片 3">
            <a:extLst>
              <a:ext uri="{FF2B5EF4-FFF2-40B4-BE49-F238E27FC236}">
                <a16:creationId xmlns:a16="http://schemas.microsoft.com/office/drawing/2014/main" id="{71F77830-248F-4F2D-8635-25A40F055BA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1" y="6333159"/>
            <a:ext cx="12264705" cy="524841"/>
          </a:xfrm>
          <a:prstGeom prst="rect">
            <a:avLst/>
          </a:prstGeom>
        </p:spPr>
      </p:pic>
    </p:spTree>
    <p:extLst>
      <p:ext uri="{BB962C8B-B14F-4D97-AF65-F5344CB8AC3E}">
        <p14:creationId xmlns:p14="http://schemas.microsoft.com/office/powerpoint/2010/main" val="25823002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03EDA29-BF96-4F12-BD34-7536240C6E49}"/>
              </a:ext>
            </a:extLst>
          </p:cNvPr>
          <p:cNvSpPr>
            <a:spLocks noGrp="1"/>
          </p:cNvSpPr>
          <p:nvPr>
            <p:ph type="title"/>
          </p:nvPr>
        </p:nvSpPr>
        <p:spPr>
          <a:xfrm>
            <a:off x="838200" y="144791"/>
            <a:ext cx="10515600" cy="1325563"/>
          </a:xfrm>
        </p:spPr>
        <p:txBody>
          <a:bodyPr/>
          <a:lstStyle/>
          <a:p>
            <a:r>
              <a:rPr lang="en-US" altLang="zh-TW" b="1" dirty="0">
                <a:latin typeface="+mn-lt"/>
              </a:rPr>
              <a:t>COVID-19</a:t>
            </a:r>
            <a:endParaRPr lang="zh-TW" altLang="en-US" b="1" dirty="0">
              <a:latin typeface="+mn-lt"/>
            </a:endParaRPr>
          </a:p>
        </p:txBody>
      </p:sp>
      <p:sp>
        <p:nvSpPr>
          <p:cNvPr id="4" name="投影片編號版面配置區 3">
            <a:extLst>
              <a:ext uri="{FF2B5EF4-FFF2-40B4-BE49-F238E27FC236}">
                <a16:creationId xmlns:a16="http://schemas.microsoft.com/office/drawing/2014/main" id="{52BE4D9C-EC2E-468D-9B2D-E45D8FD7EBD7}"/>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45</a:t>
            </a:fld>
            <a:endParaRPr lang="zh-TW" altLang="en-US" dirty="0"/>
          </a:p>
        </p:txBody>
      </p:sp>
      <p:sp>
        <p:nvSpPr>
          <p:cNvPr id="9" name="矩形 8">
            <a:extLst>
              <a:ext uri="{FF2B5EF4-FFF2-40B4-BE49-F238E27FC236}">
                <a16:creationId xmlns:a16="http://schemas.microsoft.com/office/drawing/2014/main" id="{E299CE3A-21B4-4AF1-ABAD-8F62F8CB7530}"/>
              </a:ext>
            </a:extLst>
          </p:cNvPr>
          <p:cNvSpPr/>
          <p:nvPr/>
        </p:nvSpPr>
        <p:spPr>
          <a:xfrm>
            <a:off x="2025578" y="2155968"/>
            <a:ext cx="7700838" cy="541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rPr>
              <a:t>Highly Contagious</a:t>
            </a:r>
            <a:endParaRPr lang="zh-TW" altLang="en-US" b="1" dirty="0">
              <a:solidFill>
                <a:schemeClr val="tx1"/>
              </a:solidFill>
            </a:endParaRPr>
          </a:p>
        </p:txBody>
      </p:sp>
      <p:sp>
        <p:nvSpPr>
          <p:cNvPr id="10" name="矩形 9">
            <a:extLst>
              <a:ext uri="{FF2B5EF4-FFF2-40B4-BE49-F238E27FC236}">
                <a16:creationId xmlns:a16="http://schemas.microsoft.com/office/drawing/2014/main" id="{9DAC188D-3E1C-4291-9122-5C92656F6085}"/>
              </a:ext>
            </a:extLst>
          </p:cNvPr>
          <p:cNvSpPr/>
          <p:nvPr/>
        </p:nvSpPr>
        <p:spPr>
          <a:xfrm>
            <a:off x="2418460" y="3538109"/>
            <a:ext cx="2067016" cy="1067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rPr>
              <a:t>No Symptom</a:t>
            </a:r>
          </a:p>
          <a:p>
            <a:pPr algn="ctr"/>
            <a:r>
              <a:rPr lang="en-US" altLang="zh-TW" b="1" dirty="0">
                <a:solidFill>
                  <a:schemeClr val="tx1"/>
                </a:solidFill>
              </a:rPr>
              <a:t>(Recovery)</a:t>
            </a:r>
            <a:endParaRPr lang="zh-TW" altLang="en-US" b="1" dirty="0">
              <a:solidFill>
                <a:schemeClr val="tx1"/>
              </a:solidFill>
            </a:endParaRPr>
          </a:p>
        </p:txBody>
      </p:sp>
      <p:sp>
        <p:nvSpPr>
          <p:cNvPr id="11" name="矩形 10">
            <a:extLst>
              <a:ext uri="{FF2B5EF4-FFF2-40B4-BE49-F238E27FC236}">
                <a16:creationId xmlns:a16="http://schemas.microsoft.com/office/drawing/2014/main" id="{F2C3B23C-8DC6-4EFD-B52D-CFCF0133AA8D}"/>
              </a:ext>
            </a:extLst>
          </p:cNvPr>
          <p:cNvSpPr/>
          <p:nvPr/>
        </p:nvSpPr>
        <p:spPr>
          <a:xfrm>
            <a:off x="4871636" y="3533892"/>
            <a:ext cx="1990104" cy="1067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rPr>
              <a:t>Symptom</a:t>
            </a:r>
          </a:p>
          <a:p>
            <a:pPr algn="ctr"/>
            <a:r>
              <a:rPr lang="en-US" altLang="zh-TW" b="1" dirty="0">
                <a:solidFill>
                  <a:schemeClr val="tx1"/>
                </a:solidFill>
              </a:rPr>
              <a:t>(Contracted)</a:t>
            </a:r>
            <a:endParaRPr lang="zh-TW" altLang="en-US" b="1" dirty="0">
              <a:solidFill>
                <a:schemeClr val="tx1"/>
              </a:solidFill>
            </a:endParaRPr>
          </a:p>
        </p:txBody>
      </p:sp>
      <p:sp>
        <p:nvSpPr>
          <p:cNvPr id="12" name="矩形 11">
            <a:extLst>
              <a:ext uri="{FF2B5EF4-FFF2-40B4-BE49-F238E27FC236}">
                <a16:creationId xmlns:a16="http://schemas.microsoft.com/office/drawing/2014/main" id="{407837EE-63D5-41F4-856C-6ACD0224A5EB}"/>
              </a:ext>
            </a:extLst>
          </p:cNvPr>
          <p:cNvSpPr/>
          <p:nvPr/>
        </p:nvSpPr>
        <p:spPr>
          <a:xfrm>
            <a:off x="7247900" y="3533892"/>
            <a:ext cx="1990104" cy="1067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rPr>
              <a:t>No Symptom</a:t>
            </a:r>
          </a:p>
          <a:p>
            <a:pPr algn="ctr"/>
            <a:r>
              <a:rPr lang="en-US" altLang="zh-TW" b="1" dirty="0">
                <a:solidFill>
                  <a:schemeClr val="tx1"/>
                </a:solidFill>
              </a:rPr>
              <a:t>(Incubation)</a:t>
            </a:r>
            <a:endParaRPr lang="zh-TW" altLang="en-US" b="1" dirty="0">
              <a:solidFill>
                <a:schemeClr val="tx1"/>
              </a:solidFill>
            </a:endParaRPr>
          </a:p>
        </p:txBody>
      </p:sp>
      <p:sp>
        <p:nvSpPr>
          <p:cNvPr id="13" name="矩形 12">
            <a:extLst>
              <a:ext uri="{FF2B5EF4-FFF2-40B4-BE49-F238E27FC236}">
                <a16:creationId xmlns:a16="http://schemas.microsoft.com/office/drawing/2014/main" id="{4855D7A9-125F-4129-ACA2-D48FAE53F7F8}"/>
              </a:ext>
            </a:extLst>
          </p:cNvPr>
          <p:cNvSpPr/>
          <p:nvPr/>
        </p:nvSpPr>
        <p:spPr>
          <a:xfrm>
            <a:off x="2418460" y="4832111"/>
            <a:ext cx="2067016" cy="1067679"/>
          </a:xfrm>
          <a:prstGeom prst="rect">
            <a:avLst/>
          </a:prstGeom>
          <a:solidFill>
            <a:srgbClr val="B9EB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rPr>
              <a:t>Antibody</a:t>
            </a:r>
            <a:r>
              <a:rPr lang="zh-TW" altLang="en-US" b="1" dirty="0">
                <a:solidFill>
                  <a:schemeClr val="tx1"/>
                </a:solidFill>
              </a:rPr>
              <a:t> </a:t>
            </a:r>
            <a:r>
              <a:rPr lang="en-US" altLang="zh-TW" b="1" dirty="0">
                <a:solidFill>
                  <a:schemeClr val="tx1"/>
                </a:solidFill>
              </a:rPr>
              <a:t>:</a:t>
            </a:r>
          </a:p>
          <a:p>
            <a:pPr algn="ctr"/>
            <a:r>
              <a:rPr lang="en-US" altLang="zh-TW" b="1" dirty="0">
                <a:solidFill>
                  <a:schemeClr val="tx1"/>
                </a:solidFill>
              </a:rPr>
              <a:t>IgM, IgG</a:t>
            </a:r>
          </a:p>
          <a:p>
            <a:pPr algn="ctr"/>
            <a:r>
              <a:rPr lang="en-US" altLang="zh-TW" b="1" dirty="0">
                <a:solidFill>
                  <a:schemeClr val="tx1"/>
                </a:solidFill>
              </a:rPr>
              <a:t>Become </a:t>
            </a:r>
            <a:r>
              <a:rPr lang="en-US" altLang="zh-TW" b="1" dirty="0" err="1">
                <a:solidFill>
                  <a:schemeClr val="tx1"/>
                </a:solidFill>
              </a:rPr>
              <a:t>reinfected</a:t>
            </a:r>
            <a:r>
              <a:rPr lang="en-US" altLang="zh-TW" b="1" dirty="0">
                <a:solidFill>
                  <a:schemeClr val="tx1"/>
                </a:solidFill>
              </a:rPr>
              <a:t>?</a:t>
            </a:r>
            <a:endParaRPr lang="zh-TW" altLang="en-US" b="1" dirty="0">
              <a:solidFill>
                <a:schemeClr val="tx1"/>
              </a:solidFill>
            </a:endParaRPr>
          </a:p>
        </p:txBody>
      </p:sp>
      <p:sp>
        <p:nvSpPr>
          <p:cNvPr id="14" name="矩形 13">
            <a:extLst>
              <a:ext uri="{FF2B5EF4-FFF2-40B4-BE49-F238E27FC236}">
                <a16:creationId xmlns:a16="http://schemas.microsoft.com/office/drawing/2014/main" id="{89CE06B6-12A9-480C-9F40-87622EE402B7}"/>
              </a:ext>
            </a:extLst>
          </p:cNvPr>
          <p:cNvSpPr/>
          <p:nvPr/>
        </p:nvSpPr>
        <p:spPr>
          <a:xfrm>
            <a:off x="4871636" y="4832111"/>
            <a:ext cx="1990104" cy="1067679"/>
          </a:xfrm>
          <a:prstGeom prst="rect">
            <a:avLst/>
          </a:prstGeom>
          <a:solidFill>
            <a:srgbClr val="B9EB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rPr>
              <a:t>Contagious</a:t>
            </a:r>
          </a:p>
          <a:p>
            <a:pPr algn="ctr"/>
            <a:r>
              <a:rPr lang="en-US" altLang="zh-TW" b="1" dirty="0">
                <a:solidFill>
                  <a:schemeClr val="tx1"/>
                </a:solidFill>
              </a:rPr>
              <a:t>Destructive</a:t>
            </a:r>
          </a:p>
        </p:txBody>
      </p:sp>
      <p:sp>
        <p:nvSpPr>
          <p:cNvPr id="15" name="矩形 14">
            <a:extLst>
              <a:ext uri="{FF2B5EF4-FFF2-40B4-BE49-F238E27FC236}">
                <a16:creationId xmlns:a16="http://schemas.microsoft.com/office/drawing/2014/main" id="{F0FAFE77-9348-485A-AB5F-F19798B40E34}"/>
              </a:ext>
            </a:extLst>
          </p:cNvPr>
          <p:cNvSpPr/>
          <p:nvPr/>
        </p:nvSpPr>
        <p:spPr>
          <a:xfrm>
            <a:off x="7247900" y="4834253"/>
            <a:ext cx="1990104" cy="1067679"/>
          </a:xfrm>
          <a:prstGeom prst="rect">
            <a:avLst/>
          </a:prstGeom>
          <a:solidFill>
            <a:srgbClr val="B9EB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rPr>
              <a:t>Contagious</a:t>
            </a:r>
          </a:p>
        </p:txBody>
      </p:sp>
      <p:cxnSp>
        <p:nvCxnSpPr>
          <p:cNvPr id="17" name="接點: 肘形 16">
            <a:extLst>
              <a:ext uri="{FF2B5EF4-FFF2-40B4-BE49-F238E27FC236}">
                <a16:creationId xmlns:a16="http://schemas.microsoft.com/office/drawing/2014/main" id="{D3EECA2C-9A34-4C75-924C-F05CDCF23664}"/>
              </a:ext>
            </a:extLst>
          </p:cNvPr>
          <p:cNvCxnSpPr>
            <a:cxnSpLocks/>
            <a:stCxn id="9" idx="2"/>
            <a:endCxn id="10" idx="0"/>
          </p:cNvCxnSpPr>
          <p:nvPr/>
        </p:nvCxnSpPr>
        <p:spPr>
          <a:xfrm rot="5400000">
            <a:off x="4243589" y="1905700"/>
            <a:ext cx="840789" cy="2424029"/>
          </a:xfrm>
          <a:prstGeom prst="bentConnector3">
            <a:avLst/>
          </a:prstGeom>
          <a:ln w="317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接點: 肘形 18">
            <a:extLst>
              <a:ext uri="{FF2B5EF4-FFF2-40B4-BE49-F238E27FC236}">
                <a16:creationId xmlns:a16="http://schemas.microsoft.com/office/drawing/2014/main" id="{575FF61B-0C9E-4BE3-AE78-6512160188A3}"/>
              </a:ext>
            </a:extLst>
          </p:cNvPr>
          <p:cNvCxnSpPr>
            <a:cxnSpLocks/>
            <a:stCxn id="9" idx="2"/>
            <a:endCxn id="11" idx="0"/>
          </p:cNvCxnSpPr>
          <p:nvPr/>
        </p:nvCxnSpPr>
        <p:spPr>
          <a:xfrm rot="5400000">
            <a:off x="5453057" y="3110952"/>
            <a:ext cx="836572" cy="9309"/>
          </a:xfrm>
          <a:prstGeom prst="bentConnector3">
            <a:avLst>
              <a:gd name="adj1" fmla="val 50000"/>
            </a:avLst>
          </a:prstGeom>
          <a:ln w="317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接點: 肘形 19">
            <a:extLst>
              <a:ext uri="{FF2B5EF4-FFF2-40B4-BE49-F238E27FC236}">
                <a16:creationId xmlns:a16="http://schemas.microsoft.com/office/drawing/2014/main" id="{5699817D-A4DC-49BD-AA76-1E38A8708571}"/>
              </a:ext>
            </a:extLst>
          </p:cNvPr>
          <p:cNvCxnSpPr>
            <a:cxnSpLocks/>
            <a:stCxn id="9" idx="2"/>
            <a:endCxn id="12" idx="0"/>
          </p:cNvCxnSpPr>
          <p:nvPr/>
        </p:nvCxnSpPr>
        <p:spPr>
          <a:xfrm rot="16200000" flipH="1">
            <a:off x="6641188" y="1932128"/>
            <a:ext cx="836572" cy="2366955"/>
          </a:xfrm>
          <a:prstGeom prst="bentConnector3">
            <a:avLst>
              <a:gd name="adj1" fmla="val 50000"/>
            </a:avLst>
          </a:prstGeom>
          <a:ln w="317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內容版面配置區 2">
            <a:extLst>
              <a:ext uri="{FF2B5EF4-FFF2-40B4-BE49-F238E27FC236}">
                <a16:creationId xmlns:a16="http://schemas.microsoft.com/office/drawing/2014/main" id="{7A7CB724-224A-499E-B58B-61562461A5BB}"/>
              </a:ext>
            </a:extLst>
          </p:cNvPr>
          <p:cNvSpPr>
            <a:spLocks noGrp="1"/>
          </p:cNvSpPr>
          <p:nvPr>
            <p:ph idx="1"/>
          </p:nvPr>
        </p:nvSpPr>
        <p:spPr>
          <a:xfrm>
            <a:off x="838200" y="1322250"/>
            <a:ext cx="8229600" cy="604664"/>
          </a:xfrm>
        </p:spPr>
        <p:txBody>
          <a:bodyPr/>
          <a:lstStyle/>
          <a:p>
            <a:r>
              <a:rPr lang="en-US" altLang="zh-TW" b="1" dirty="0"/>
              <a:t>COVID-19</a:t>
            </a:r>
            <a:r>
              <a:rPr lang="zh-TW" altLang="en-US" b="1" dirty="0"/>
              <a:t> </a:t>
            </a:r>
            <a:r>
              <a:rPr lang="en-US" altLang="zh-TW" b="1" dirty="0"/>
              <a:t>Characteristics</a:t>
            </a:r>
            <a:endParaRPr lang="zh-TW" altLang="en-US" b="1" dirty="0"/>
          </a:p>
        </p:txBody>
      </p:sp>
      <p:sp>
        <p:nvSpPr>
          <p:cNvPr id="26" name="頁尾版面配置區 4">
            <a:extLst>
              <a:ext uri="{FF2B5EF4-FFF2-40B4-BE49-F238E27FC236}">
                <a16:creationId xmlns:a16="http://schemas.microsoft.com/office/drawing/2014/main" id="{1F7744A6-1FD5-4188-B076-CF1947890DD1}"/>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Tree>
    <p:extLst>
      <p:ext uri="{BB962C8B-B14F-4D97-AF65-F5344CB8AC3E}">
        <p14:creationId xmlns:p14="http://schemas.microsoft.com/office/powerpoint/2010/main" val="3474764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2BDFCC1-04D8-49CE-89A3-7AC49C612FF8}"/>
              </a:ext>
            </a:extLst>
          </p:cNvPr>
          <p:cNvSpPr>
            <a:spLocks noGrp="1"/>
          </p:cNvSpPr>
          <p:nvPr>
            <p:ph type="title"/>
          </p:nvPr>
        </p:nvSpPr>
        <p:spPr>
          <a:xfrm>
            <a:off x="656807" y="136524"/>
            <a:ext cx="10515600" cy="1325563"/>
          </a:xfrm>
        </p:spPr>
        <p:txBody>
          <a:bodyPr/>
          <a:lstStyle/>
          <a:p>
            <a:r>
              <a:rPr lang="en-US" altLang="zh-TW" b="1" dirty="0">
                <a:latin typeface="+mn-lt"/>
              </a:rPr>
              <a:t>COVID-19(Cont.)</a:t>
            </a:r>
            <a:endParaRPr lang="zh-TW" altLang="en-US" b="1" dirty="0">
              <a:latin typeface="+mn-lt"/>
            </a:endParaRPr>
          </a:p>
        </p:txBody>
      </p:sp>
      <p:sp>
        <p:nvSpPr>
          <p:cNvPr id="3" name="內容版面配置區 2">
            <a:extLst>
              <a:ext uri="{FF2B5EF4-FFF2-40B4-BE49-F238E27FC236}">
                <a16:creationId xmlns:a16="http://schemas.microsoft.com/office/drawing/2014/main" id="{170B723E-E5DD-4B34-9283-813387191788}"/>
              </a:ext>
            </a:extLst>
          </p:cNvPr>
          <p:cNvSpPr>
            <a:spLocks noGrp="1"/>
          </p:cNvSpPr>
          <p:nvPr>
            <p:ph idx="1"/>
          </p:nvPr>
        </p:nvSpPr>
        <p:spPr>
          <a:xfrm>
            <a:off x="656807" y="1253331"/>
            <a:ext cx="10515600" cy="4351338"/>
          </a:xfrm>
        </p:spPr>
        <p:txBody>
          <a:bodyPr/>
          <a:lstStyle/>
          <a:p>
            <a:r>
              <a:rPr lang="en-US" altLang="zh-TW" b="1" dirty="0"/>
              <a:t>COVID-19</a:t>
            </a:r>
            <a:r>
              <a:rPr lang="zh-TW" altLang="en-US" b="1" dirty="0"/>
              <a:t> </a:t>
            </a:r>
            <a:r>
              <a:rPr lang="en-US" altLang="zh-TW" b="1" dirty="0"/>
              <a:t>Effect</a:t>
            </a:r>
            <a:endParaRPr lang="zh-TW" altLang="en-US" b="1" dirty="0"/>
          </a:p>
        </p:txBody>
      </p:sp>
      <p:sp>
        <p:nvSpPr>
          <p:cNvPr id="4" name="投影片編號版面配置區 3">
            <a:extLst>
              <a:ext uri="{FF2B5EF4-FFF2-40B4-BE49-F238E27FC236}">
                <a16:creationId xmlns:a16="http://schemas.microsoft.com/office/drawing/2014/main" id="{6D491355-3516-4675-B0EB-D51076B7B7EF}"/>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46</a:t>
            </a:fld>
            <a:endParaRPr lang="zh-TW" altLang="en-US" dirty="0"/>
          </a:p>
        </p:txBody>
      </p:sp>
      <p:sp>
        <p:nvSpPr>
          <p:cNvPr id="5" name="矩形 4">
            <a:extLst>
              <a:ext uri="{FF2B5EF4-FFF2-40B4-BE49-F238E27FC236}">
                <a16:creationId xmlns:a16="http://schemas.microsoft.com/office/drawing/2014/main" id="{5540FE0D-38B9-485A-A430-F2AE42B8F67C}"/>
              </a:ext>
            </a:extLst>
          </p:cNvPr>
          <p:cNvSpPr/>
          <p:nvPr/>
        </p:nvSpPr>
        <p:spPr>
          <a:xfrm>
            <a:off x="3305262" y="2058758"/>
            <a:ext cx="4608940" cy="115212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US" altLang="zh-TW" dirty="0">
                <a:solidFill>
                  <a:schemeClr val="bg1"/>
                </a:solidFill>
              </a:rPr>
              <a:t>Global Pandemic Containment Measure</a:t>
            </a:r>
            <a:endParaRPr lang="en-US" altLang="zh-TW" dirty="0">
              <a:solidFill>
                <a:schemeClr val="bg1"/>
              </a:solidFill>
              <a:effectLst>
                <a:outerShdw blurRad="38100" dist="38100" dir="2700000" algn="tl">
                  <a:srgbClr val="000000">
                    <a:alpha val="43137"/>
                  </a:srgbClr>
                </a:outerShdw>
              </a:effectLst>
            </a:endParaRPr>
          </a:p>
          <a:p>
            <a:pPr marL="285750" indent="-285750">
              <a:buFont typeface="Wingdings" panose="05000000000000000000" pitchFamily="2" charset="2"/>
              <a:buChar char="Ø"/>
            </a:pPr>
            <a:r>
              <a:rPr lang="en-US" altLang="zh-TW" dirty="0">
                <a:solidFill>
                  <a:schemeClr val="bg1"/>
                </a:solidFill>
              </a:rPr>
              <a:t>Social Distance Restriction</a:t>
            </a:r>
          </a:p>
          <a:p>
            <a:pPr marL="285750" indent="-285750">
              <a:buFont typeface="Wingdings" panose="05000000000000000000" pitchFamily="2" charset="2"/>
              <a:buChar char="Ø"/>
            </a:pPr>
            <a:r>
              <a:rPr lang="en-US" altLang="zh-TW" dirty="0">
                <a:solidFill>
                  <a:schemeClr val="bg1"/>
                </a:solidFill>
              </a:rPr>
              <a:t>Means of Life Effected</a:t>
            </a:r>
            <a:endParaRPr lang="zh-TW" altLang="en-US" dirty="0">
              <a:solidFill>
                <a:schemeClr val="bg1"/>
              </a:solidFill>
            </a:endParaRPr>
          </a:p>
        </p:txBody>
      </p:sp>
      <p:sp>
        <p:nvSpPr>
          <p:cNvPr id="6" name="矩形 5">
            <a:extLst>
              <a:ext uri="{FF2B5EF4-FFF2-40B4-BE49-F238E27FC236}">
                <a16:creationId xmlns:a16="http://schemas.microsoft.com/office/drawing/2014/main" id="{B81DF453-B290-4DCA-B23D-30105B15812F}"/>
              </a:ext>
            </a:extLst>
          </p:cNvPr>
          <p:cNvSpPr/>
          <p:nvPr/>
        </p:nvSpPr>
        <p:spPr>
          <a:xfrm>
            <a:off x="3303889" y="3645067"/>
            <a:ext cx="4608940" cy="115212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US" altLang="zh-TW" dirty="0">
                <a:solidFill>
                  <a:schemeClr val="bg1"/>
                </a:solidFill>
              </a:rPr>
              <a:t>Quarantine Prior Confirmed Contraction</a:t>
            </a:r>
          </a:p>
          <a:p>
            <a:pPr marL="285750" indent="-285750">
              <a:buFont typeface="Wingdings" panose="05000000000000000000" pitchFamily="2" charset="2"/>
              <a:buChar char="Ø"/>
            </a:pPr>
            <a:r>
              <a:rPr lang="en-US" altLang="zh-TW" dirty="0">
                <a:solidFill>
                  <a:schemeClr val="bg1"/>
                </a:solidFill>
              </a:rPr>
              <a:t>Treatment W/Confirmed Contraction</a:t>
            </a:r>
          </a:p>
          <a:p>
            <a:pPr marL="285750" indent="-285750">
              <a:buFont typeface="Wingdings" panose="05000000000000000000" pitchFamily="2" charset="2"/>
              <a:buChar char="Ø"/>
            </a:pPr>
            <a:r>
              <a:rPr lang="en-US" altLang="zh-TW" dirty="0">
                <a:solidFill>
                  <a:schemeClr val="bg1"/>
                </a:solidFill>
              </a:rPr>
              <a:t>Confirmed Death</a:t>
            </a:r>
            <a:r>
              <a:rPr lang="zh-TW" altLang="en-US" b="1" dirty="0">
                <a:solidFill>
                  <a:schemeClr val="bg1"/>
                </a:solidFill>
                <a:effectLst>
                  <a:outerShdw blurRad="38100" dist="38100" dir="2700000" algn="tl">
                    <a:srgbClr val="000000">
                      <a:alpha val="43137"/>
                    </a:srgbClr>
                  </a:outerShdw>
                </a:effectLst>
              </a:rPr>
              <a:t>*</a:t>
            </a:r>
          </a:p>
        </p:txBody>
      </p:sp>
      <p:sp>
        <p:nvSpPr>
          <p:cNvPr id="7" name="矩形 6">
            <a:extLst>
              <a:ext uri="{FF2B5EF4-FFF2-40B4-BE49-F238E27FC236}">
                <a16:creationId xmlns:a16="http://schemas.microsoft.com/office/drawing/2014/main" id="{D05EAE5E-6DED-4D79-9CAA-32FD3292A1DC}"/>
              </a:ext>
            </a:extLst>
          </p:cNvPr>
          <p:cNvSpPr/>
          <p:nvPr/>
        </p:nvSpPr>
        <p:spPr>
          <a:xfrm>
            <a:off x="3303889" y="5231376"/>
            <a:ext cx="4608940" cy="65590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bg1"/>
                </a:solidFill>
              </a:rPr>
              <a:t>Global Economy Drop</a:t>
            </a:r>
            <a:endParaRPr lang="zh-TW" altLang="en-US" dirty="0">
              <a:solidFill>
                <a:schemeClr val="bg1"/>
              </a:solidFill>
            </a:endParaRPr>
          </a:p>
        </p:txBody>
      </p:sp>
      <p:sp>
        <p:nvSpPr>
          <p:cNvPr id="8" name="箭號: 向下 7">
            <a:extLst>
              <a:ext uri="{FF2B5EF4-FFF2-40B4-BE49-F238E27FC236}">
                <a16:creationId xmlns:a16="http://schemas.microsoft.com/office/drawing/2014/main" id="{6347BAB5-BAE6-4985-9168-4A7CDE31E36A}"/>
              </a:ext>
            </a:extLst>
          </p:cNvPr>
          <p:cNvSpPr/>
          <p:nvPr/>
        </p:nvSpPr>
        <p:spPr>
          <a:xfrm>
            <a:off x="5369323" y="3210886"/>
            <a:ext cx="360040" cy="434181"/>
          </a:xfrm>
          <a:prstGeom prst="down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箭號: 向下 8">
            <a:extLst>
              <a:ext uri="{FF2B5EF4-FFF2-40B4-BE49-F238E27FC236}">
                <a16:creationId xmlns:a16="http://schemas.microsoft.com/office/drawing/2014/main" id="{681EBE66-6EFC-4298-86C6-ECF0608E349D}"/>
              </a:ext>
            </a:extLst>
          </p:cNvPr>
          <p:cNvSpPr/>
          <p:nvPr/>
        </p:nvSpPr>
        <p:spPr>
          <a:xfrm>
            <a:off x="5369323" y="4797195"/>
            <a:ext cx="360040" cy="434181"/>
          </a:xfrm>
          <a:prstGeom prst="down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aphicFrame>
        <p:nvGraphicFramePr>
          <p:cNvPr id="10" name="表格 10">
            <a:extLst>
              <a:ext uri="{FF2B5EF4-FFF2-40B4-BE49-F238E27FC236}">
                <a16:creationId xmlns:a16="http://schemas.microsoft.com/office/drawing/2014/main" id="{87E8DD74-6D87-4EE8-AED3-9CFBED00068A}"/>
              </a:ext>
            </a:extLst>
          </p:cNvPr>
          <p:cNvGraphicFramePr>
            <a:graphicFrameLocks noGrp="1"/>
          </p:cNvGraphicFramePr>
          <p:nvPr>
            <p:extLst>
              <p:ext uri="{D42A27DB-BD31-4B8C-83A1-F6EECF244321}">
                <p14:modId xmlns:p14="http://schemas.microsoft.com/office/powerpoint/2010/main" val="3863135506"/>
              </p:ext>
            </p:extLst>
          </p:nvPr>
        </p:nvGraphicFramePr>
        <p:xfrm>
          <a:off x="8040216" y="4060434"/>
          <a:ext cx="2520280" cy="741680"/>
        </p:xfrm>
        <a:graphic>
          <a:graphicData uri="http://schemas.openxmlformats.org/drawingml/2006/table">
            <a:tbl>
              <a:tblPr firstRow="1" bandRow="1">
                <a:tableStyleId>{5C22544A-7EE6-4342-B048-85BDC9FD1C3A}</a:tableStyleId>
              </a:tblPr>
              <a:tblGrid>
                <a:gridCol w="630070">
                  <a:extLst>
                    <a:ext uri="{9D8B030D-6E8A-4147-A177-3AD203B41FA5}">
                      <a16:colId xmlns:a16="http://schemas.microsoft.com/office/drawing/2014/main" val="1081713175"/>
                    </a:ext>
                  </a:extLst>
                </a:gridCol>
                <a:gridCol w="630070">
                  <a:extLst>
                    <a:ext uri="{9D8B030D-6E8A-4147-A177-3AD203B41FA5}">
                      <a16:colId xmlns:a16="http://schemas.microsoft.com/office/drawing/2014/main" val="11417630"/>
                    </a:ext>
                  </a:extLst>
                </a:gridCol>
                <a:gridCol w="630070">
                  <a:extLst>
                    <a:ext uri="{9D8B030D-6E8A-4147-A177-3AD203B41FA5}">
                      <a16:colId xmlns:a16="http://schemas.microsoft.com/office/drawing/2014/main" val="78403677"/>
                    </a:ext>
                  </a:extLst>
                </a:gridCol>
                <a:gridCol w="630070">
                  <a:extLst>
                    <a:ext uri="{9D8B030D-6E8A-4147-A177-3AD203B41FA5}">
                      <a16:colId xmlns:a16="http://schemas.microsoft.com/office/drawing/2014/main" val="2760107831"/>
                    </a:ext>
                  </a:extLst>
                </a:gridCol>
              </a:tblGrid>
              <a:tr h="370840">
                <a:tc>
                  <a:txBody>
                    <a:bodyPr/>
                    <a:lstStyle/>
                    <a:p>
                      <a:pPr algn="ctr"/>
                      <a:r>
                        <a:rPr lang="zh-TW" altLang="en-US" sz="1200" dirty="0">
                          <a:solidFill>
                            <a:srgbClr val="0E65E4"/>
                          </a:solidFill>
                        </a:rPr>
                        <a:t>歐洲</a:t>
                      </a:r>
                    </a:p>
                  </a:txBody>
                  <a:tcPr/>
                </a:tc>
                <a:tc>
                  <a:txBody>
                    <a:bodyPr/>
                    <a:lstStyle/>
                    <a:p>
                      <a:pPr algn="ctr"/>
                      <a:r>
                        <a:rPr lang="en-US" altLang="zh-TW" sz="1200" dirty="0">
                          <a:solidFill>
                            <a:srgbClr val="0E65E4"/>
                          </a:solidFill>
                        </a:rPr>
                        <a:t>US</a:t>
                      </a:r>
                      <a:endParaRPr lang="zh-TW" altLang="en-US" sz="1200" dirty="0">
                        <a:solidFill>
                          <a:srgbClr val="0E65E4"/>
                        </a:solidFill>
                      </a:endParaRPr>
                    </a:p>
                  </a:txBody>
                  <a:tcPr/>
                </a:tc>
                <a:tc>
                  <a:txBody>
                    <a:bodyPr/>
                    <a:lstStyle/>
                    <a:p>
                      <a:pPr algn="ctr"/>
                      <a:r>
                        <a:rPr lang="en-US" altLang="zh-TW" sz="1200" dirty="0">
                          <a:solidFill>
                            <a:srgbClr val="0E65E4"/>
                          </a:solidFill>
                        </a:rPr>
                        <a:t>KR/JP</a:t>
                      </a:r>
                      <a:endParaRPr lang="zh-TW" altLang="en-US" sz="1200" dirty="0">
                        <a:solidFill>
                          <a:srgbClr val="0E65E4"/>
                        </a:solidFill>
                      </a:endParaRPr>
                    </a:p>
                  </a:txBody>
                  <a:tcPr/>
                </a:tc>
                <a:tc>
                  <a:txBody>
                    <a:bodyPr/>
                    <a:lstStyle/>
                    <a:p>
                      <a:pPr algn="ctr"/>
                      <a:r>
                        <a:rPr lang="en-US" altLang="zh-TW" sz="1200" dirty="0">
                          <a:solidFill>
                            <a:srgbClr val="0E65E4"/>
                          </a:solidFill>
                        </a:rPr>
                        <a:t>TW</a:t>
                      </a:r>
                      <a:endParaRPr lang="zh-TW" altLang="en-US" sz="1200" dirty="0">
                        <a:solidFill>
                          <a:srgbClr val="0E65E4"/>
                        </a:solidFill>
                      </a:endParaRPr>
                    </a:p>
                  </a:txBody>
                  <a:tcPr/>
                </a:tc>
                <a:extLst>
                  <a:ext uri="{0D108BD9-81ED-4DB2-BD59-A6C34878D82A}">
                    <a16:rowId xmlns:a16="http://schemas.microsoft.com/office/drawing/2014/main" val="4120765559"/>
                  </a:ext>
                </a:extLst>
              </a:tr>
              <a:tr h="370840">
                <a:tc>
                  <a:txBody>
                    <a:bodyPr/>
                    <a:lstStyle/>
                    <a:p>
                      <a:pPr algn="ctr"/>
                      <a:r>
                        <a:rPr lang="en-US" altLang="zh-TW" sz="1400" dirty="0">
                          <a:solidFill>
                            <a:srgbClr val="0E65E4"/>
                          </a:solidFill>
                          <a:latin typeface="Arial Narrow" panose="020B0606020202030204" pitchFamily="34" charset="0"/>
                        </a:rPr>
                        <a:t>&gt;10%</a:t>
                      </a:r>
                      <a:endParaRPr lang="zh-TW" altLang="en-US" sz="1400" dirty="0">
                        <a:solidFill>
                          <a:srgbClr val="0E65E4"/>
                        </a:solidFill>
                        <a:latin typeface="Arial Narrow" panose="020B0606020202030204" pitchFamily="34" charset="0"/>
                      </a:endParaRPr>
                    </a:p>
                  </a:txBody>
                  <a:tcPr/>
                </a:tc>
                <a:tc>
                  <a:txBody>
                    <a:bodyPr/>
                    <a:lstStyle/>
                    <a:p>
                      <a:pPr algn="ctr"/>
                      <a:r>
                        <a:rPr lang="zh-TW" altLang="en-US" sz="1400" dirty="0">
                          <a:solidFill>
                            <a:srgbClr val="0E65E4"/>
                          </a:solidFill>
                          <a:latin typeface="Arial Narrow" panose="020B0606020202030204" pitchFamily="34" charset="0"/>
                        </a:rPr>
                        <a:t>≈</a:t>
                      </a:r>
                      <a:r>
                        <a:rPr lang="en-US" altLang="zh-TW" sz="1400" dirty="0">
                          <a:solidFill>
                            <a:srgbClr val="0E65E4"/>
                          </a:solidFill>
                          <a:latin typeface="Arial Narrow" panose="020B0606020202030204" pitchFamily="34" charset="0"/>
                        </a:rPr>
                        <a:t>5.3%</a:t>
                      </a:r>
                      <a:endParaRPr lang="zh-TW" altLang="en-US" sz="1400" dirty="0">
                        <a:solidFill>
                          <a:srgbClr val="0E65E4"/>
                        </a:solidFill>
                        <a:latin typeface="Arial Narrow" panose="020B0606020202030204" pitchFamily="34" charset="0"/>
                      </a:endParaRPr>
                    </a:p>
                  </a:txBody>
                  <a:tcPr/>
                </a:tc>
                <a:tc>
                  <a:txBody>
                    <a:bodyPr/>
                    <a:lstStyle/>
                    <a:p>
                      <a:pPr algn="ctr"/>
                      <a:r>
                        <a:rPr lang="zh-TW" altLang="en-US" sz="1400" dirty="0">
                          <a:solidFill>
                            <a:srgbClr val="0E65E4"/>
                          </a:solidFill>
                          <a:latin typeface="Arial Narrow" panose="020B0606020202030204" pitchFamily="34" charset="0"/>
                        </a:rPr>
                        <a:t>≈</a:t>
                      </a:r>
                      <a:r>
                        <a:rPr lang="en-US" altLang="zh-TW" sz="1400" dirty="0">
                          <a:solidFill>
                            <a:srgbClr val="0E65E4"/>
                          </a:solidFill>
                          <a:latin typeface="Arial Narrow" panose="020B0606020202030204" pitchFamily="34" charset="0"/>
                        </a:rPr>
                        <a:t>2.2%</a:t>
                      </a:r>
                      <a:endParaRPr lang="zh-TW" altLang="en-US" sz="1400" dirty="0">
                        <a:solidFill>
                          <a:srgbClr val="0E65E4"/>
                        </a:solidFill>
                        <a:latin typeface="Arial Narrow" panose="020B0606020202030204" pitchFamily="34" charset="0"/>
                      </a:endParaRPr>
                    </a:p>
                  </a:txBody>
                  <a:tcPr/>
                </a:tc>
                <a:tc>
                  <a:txBody>
                    <a:bodyPr/>
                    <a:lstStyle/>
                    <a:p>
                      <a:pPr algn="ctr"/>
                      <a:r>
                        <a:rPr lang="zh-TW" altLang="en-US" sz="1400" dirty="0">
                          <a:solidFill>
                            <a:srgbClr val="0E65E4"/>
                          </a:solidFill>
                          <a:latin typeface="Arial Narrow" panose="020B0606020202030204" pitchFamily="34" charset="0"/>
                        </a:rPr>
                        <a:t>≈</a:t>
                      </a:r>
                      <a:r>
                        <a:rPr lang="en-US" altLang="zh-TW" sz="1400" dirty="0">
                          <a:solidFill>
                            <a:srgbClr val="0E65E4"/>
                          </a:solidFill>
                          <a:latin typeface="Arial Narrow" panose="020B0606020202030204" pitchFamily="34" charset="0"/>
                        </a:rPr>
                        <a:t>1.5%</a:t>
                      </a:r>
                      <a:endParaRPr lang="zh-TW" altLang="en-US" sz="1400" dirty="0">
                        <a:solidFill>
                          <a:srgbClr val="0E65E4"/>
                        </a:solidFill>
                        <a:latin typeface="Arial Narrow" panose="020B0606020202030204" pitchFamily="34" charset="0"/>
                      </a:endParaRPr>
                    </a:p>
                  </a:txBody>
                  <a:tcPr/>
                </a:tc>
                <a:extLst>
                  <a:ext uri="{0D108BD9-81ED-4DB2-BD59-A6C34878D82A}">
                    <a16:rowId xmlns:a16="http://schemas.microsoft.com/office/drawing/2014/main" val="1912948156"/>
                  </a:ext>
                </a:extLst>
              </a:tr>
            </a:tbl>
          </a:graphicData>
        </a:graphic>
      </p:graphicFrame>
      <p:sp>
        <p:nvSpPr>
          <p:cNvPr id="12" name="頁尾版面配置區 4">
            <a:extLst>
              <a:ext uri="{FF2B5EF4-FFF2-40B4-BE49-F238E27FC236}">
                <a16:creationId xmlns:a16="http://schemas.microsoft.com/office/drawing/2014/main" id="{6ED3B8FF-A5F5-4336-B288-1E722759F46B}"/>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Tree>
    <p:extLst>
      <p:ext uri="{BB962C8B-B14F-4D97-AF65-F5344CB8AC3E}">
        <p14:creationId xmlns:p14="http://schemas.microsoft.com/office/powerpoint/2010/main" val="36509793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FA007A-2EB1-4ECC-BB87-C5A82B9255AB}"/>
              </a:ext>
            </a:extLst>
          </p:cNvPr>
          <p:cNvSpPr>
            <a:spLocks noGrp="1"/>
          </p:cNvSpPr>
          <p:nvPr>
            <p:ph type="title"/>
          </p:nvPr>
        </p:nvSpPr>
        <p:spPr/>
        <p:txBody>
          <a:bodyPr/>
          <a:lstStyle/>
          <a:p>
            <a:r>
              <a:rPr lang="en-US" altLang="zh-TW" b="1" dirty="0">
                <a:latin typeface="+mn-lt"/>
              </a:rPr>
              <a:t>COVID-19(Cont.)</a:t>
            </a:r>
            <a:endParaRPr lang="zh-TW" altLang="en-US" b="1" dirty="0">
              <a:latin typeface="+mn-lt"/>
            </a:endParaRPr>
          </a:p>
        </p:txBody>
      </p:sp>
      <p:sp>
        <p:nvSpPr>
          <p:cNvPr id="3" name="內容版面配置區 2">
            <a:extLst>
              <a:ext uri="{FF2B5EF4-FFF2-40B4-BE49-F238E27FC236}">
                <a16:creationId xmlns:a16="http://schemas.microsoft.com/office/drawing/2014/main" id="{78990CD7-BDD6-427F-A07B-E7BEB77FC936}"/>
              </a:ext>
            </a:extLst>
          </p:cNvPr>
          <p:cNvSpPr>
            <a:spLocks noGrp="1"/>
          </p:cNvSpPr>
          <p:nvPr>
            <p:ph idx="1"/>
          </p:nvPr>
        </p:nvSpPr>
        <p:spPr/>
        <p:txBody>
          <a:bodyPr/>
          <a:lstStyle/>
          <a:p>
            <a:r>
              <a:rPr lang="en-US" altLang="zh-TW" b="1" dirty="0"/>
              <a:t>COVID-19 – When Will the Pandemic be Controlled and Passed?</a:t>
            </a:r>
          </a:p>
          <a:p>
            <a:pPr lvl="1"/>
            <a:r>
              <a:rPr lang="en-US" altLang="zh-TW" b="1" dirty="0"/>
              <a:t>Only when effective vaccine launched, the COVID-19 threat be lifted</a:t>
            </a:r>
          </a:p>
          <a:p>
            <a:pPr lvl="1"/>
            <a:r>
              <a:rPr lang="en-US" altLang="zh-TW" b="1" dirty="0"/>
              <a:t>Soonest will be 2021 ~ 2022</a:t>
            </a:r>
          </a:p>
        </p:txBody>
      </p:sp>
      <p:sp>
        <p:nvSpPr>
          <p:cNvPr id="4" name="投影片編號版面配置區 3">
            <a:extLst>
              <a:ext uri="{FF2B5EF4-FFF2-40B4-BE49-F238E27FC236}">
                <a16:creationId xmlns:a16="http://schemas.microsoft.com/office/drawing/2014/main" id="{BDC5507C-3EAD-4D06-A2B0-E102DDADAF7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47</a:t>
            </a:fld>
            <a:endParaRPr lang="zh-TW" altLang="en-US" dirty="0"/>
          </a:p>
        </p:txBody>
      </p:sp>
      <p:sp>
        <p:nvSpPr>
          <p:cNvPr id="5" name="頁尾版面配置區 4">
            <a:extLst>
              <a:ext uri="{FF2B5EF4-FFF2-40B4-BE49-F238E27FC236}">
                <a16:creationId xmlns:a16="http://schemas.microsoft.com/office/drawing/2014/main" id="{F5D4EF5B-7B7E-4364-913F-F063EF7923B8}"/>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Tree>
    <p:extLst>
      <p:ext uri="{BB962C8B-B14F-4D97-AF65-F5344CB8AC3E}">
        <p14:creationId xmlns:p14="http://schemas.microsoft.com/office/powerpoint/2010/main" val="1733979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78990CD7-BDD6-427F-A07B-E7BEB77FC936}"/>
              </a:ext>
            </a:extLst>
          </p:cNvPr>
          <p:cNvSpPr>
            <a:spLocks noGrp="1"/>
          </p:cNvSpPr>
          <p:nvPr>
            <p:ph idx="1"/>
          </p:nvPr>
        </p:nvSpPr>
        <p:spPr/>
        <p:txBody>
          <a:bodyPr/>
          <a:lstStyle/>
          <a:p>
            <a:r>
              <a:rPr lang="en-US" altLang="zh-TW" b="1" dirty="0"/>
              <a:t>COVID-19 Rapid Testing Kit is the best option prior to actual vaccine launched</a:t>
            </a:r>
            <a:r>
              <a:rPr lang="zh-TW" altLang="en-US" b="1" dirty="0"/>
              <a:t>，</a:t>
            </a:r>
            <a:r>
              <a:rPr lang="en-US" altLang="zh-TW" b="1" dirty="0"/>
              <a:t>Demands from People Life and Economic Recovery :</a:t>
            </a:r>
            <a:r>
              <a:rPr lang="zh-TW" altLang="en-US" b="1" dirty="0"/>
              <a:t>快</a:t>
            </a:r>
            <a:endParaRPr lang="en-US" altLang="zh-TW" b="1" dirty="0"/>
          </a:p>
          <a:p>
            <a:pPr>
              <a:buFont typeface="Wingdings" panose="05000000000000000000" pitchFamily="2" charset="2"/>
              <a:buChar char="Ø"/>
            </a:pPr>
            <a:r>
              <a:rPr lang="en-US" altLang="zh-TW" b="1" dirty="0"/>
              <a:t>Able to diagnose virus during incubation period  and contraction period</a:t>
            </a:r>
            <a:r>
              <a:rPr lang="zh-TW" altLang="en-US" b="1" dirty="0"/>
              <a:t>，</a:t>
            </a:r>
            <a:r>
              <a:rPr lang="en-US" altLang="zh-TW" b="1" dirty="0"/>
              <a:t>Proper Quarantine and Treatment</a:t>
            </a:r>
          </a:p>
          <a:p>
            <a:pPr>
              <a:buFont typeface="Wingdings" panose="05000000000000000000" pitchFamily="2" charset="2"/>
              <a:buChar char="Ø"/>
            </a:pPr>
            <a:r>
              <a:rPr lang="en-US" altLang="zh-TW" b="1" dirty="0"/>
              <a:t>Able to Allow Public Life Returning to Normal</a:t>
            </a:r>
          </a:p>
          <a:p>
            <a:pPr>
              <a:buFont typeface="Wingdings" panose="05000000000000000000" pitchFamily="2" charset="2"/>
              <a:buChar char="Ø"/>
            </a:pPr>
            <a:r>
              <a:rPr lang="en-US" altLang="zh-TW" b="1" dirty="0"/>
              <a:t>Able to Bring Economy Back to Normal</a:t>
            </a:r>
            <a:endParaRPr lang="zh-TW" altLang="en-US" b="1" dirty="0"/>
          </a:p>
        </p:txBody>
      </p:sp>
      <p:sp>
        <p:nvSpPr>
          <p:cNvPr id="4" name="投影片編號版面配置區 3">
            <a:extLst>
              <a:ext uri="{FF2B5EF4-FFF2-40B4-BE49-F238E27FC236}">
                <a16:creationId xmlns:a16="http://schemas.microsoft.com/office/drawing/2014/main" id="{BDC5507C-3EAD-4D06-A2B0-E102DDADAF7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48</a:t>
            </a:fld>
            <a:endParaRPr lang="zh-TW" altLang="en-US" dirty="0"/>
          </a:p>
        </p:txBody>
      </p:sp>
      <p:sp>
        <p:nvSpPr>
          <p:cNvPr id="5" name="頁尾版面配置區 4">
            <a:extLst>
              <a:ext uri="{FF2B5EF4-FFF2-40B4-BE49-F238E27FC236}">
                <a16:creationId xmlns:a16="http://schemas.microsoft.com/office/drawing/2014/main" id="{ECD7E0F2-146A-42A2-9DD3-887FD2999C88}"/>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
        <p:nvSpPr>
          <p:cNvPr id="8" name="標題 1">
            <a:extLst>
              <a:ext uri="{FF2B5EF4-FFF2-40B4-BE49-F238E27FC236}">
                <a16:creationId xmlns:a16="http://schemas.microsoft.com/office/drawing/2014/main" id="{EB67E202-3DD4-4F15-94D1-B69C2B290875}"/>
              </a:ext>
            </a:extLst>
          </p:cNvPr>
          <p:cNvSpPr>
            <a:spLocks noGrp="1"/>
          </p:cNvSpPr>
          <p:nvPr>
            <p:ph type="title"/>
          </p:nvPr>
        </p:nvSpPr>
        <p:spPr>
          <a:xfrm>
            <a:off x="838200" y="365125"/>
            <a:ext cx="10515600" cy="1325563"/>
          </a:xfrm>
        </p:spPr>
        <p:txBody>
          <a:bodyPr/>
          <a:lstStyle/>
          <a:p>
            <a:r>
              <a:rPr lang="en-US" altLang="zh-TW" b="1" dirty="0">
                <a:latin typeface="+mn-lt"/>
              </a:rPr>
              <a:t>COVID-19(Cont.)</a:t>
            </a:r>
            <a:endParaRPr lang="zh-TW" altLang="en-US" b="1" dirty="0">
              <a:latin typeface="+mn-lt"/>
            </a:endParaRPr>
          </a:p>
        </p:txBody>
      </p:sp>
    </p:spTree>
    <p:extLst>
      <p:ext uri="{BB962C8B-B14F-4D97-AF65-F5344CB8AC3E}">
        <p14:creationId xmlns:p14="http://schemas.microsoft.com/office/powerpoint/2010/main" val="1271735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D9070F75-4D35-4BC2-82A8-5692C25AE08C}"/>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49</a:t>
            </a:fld>
            <a:endParaRPr lang="zh-TW" altLang="en-US" dirty="0"/>
          </a:p>
        </p:txBody>
      </p:sp>
      <p:pic>
        <p:nvPicPr>
          <p:cNvPr id="5" name="圖片 4">
            <a:extLst>
              <a:ext uri="{FF2B5EF4-FFF2-40B4-BE49-F238E27FC236}">
                <a16:creationId xmlns:a16="http://schemas.microsoft.com/office/drawing/2014/main" id="{6067188C-BFDF-4E3A-A264-3E356D478F5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6901" y="889233"/>
            <a:ext cx="7931558" cy="5408394"/>
          </a:xfrm>
          <a:prstGeom prst="rect">
            <a:avLst/>
          </a:prstGeom>
          <a:noFill/>
          <a:ln>
            <a:noFill/>
          </a:ln>
        </p:spPr>
      </p:pic>
      <p:sp>
        <p:nvSpPr>
          <p:cNvPr id="6" name="頁尾版面配置區 4">
            <a:extLst>
              <a:ext uri="{FF2B5EF4-FFF2-40B4-BE49-F238E27FC236}">
                <a16:creationId xmlns:a16="http://schemas.microsoft.com/office/drawing/2014/main" id="{CE118EC0-9380-4F17-84C4-453914EED311}"/>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
        <p:nvSpPr>
          <p:cNvPr id="2" name="標題 1">
            <a:extLst>
              <a:ext uri="{FF2B5EF4-FFF2-40B4-BE49-F238E27FC236}">
                <a16:creationId xmlns:a16="http://schemas.microsoft.com/office/drawing/2014/main" id="{FAA02DC6-339E-4D98-B4D0-53F441EB4C2F}"/>
              </a:ext>
            </a:extLst>
          </p:cNvPr>
          <p:cNvSpPr>
            <a:spLocks noGrp="1"/>
          </p:cNvSpPr>
          <p:nvPr>
            <p:ph type="title"/>
          </p:nvPr>
        </p:nvSpPr>
        <p:spPr>
          <a:xfrm>
            <a:off x="561364" y="63121"/>
            <a:ext cx="10515600" cy="1325563"/>
          </a:xfrm>
        </p:spPr>
        <p:txBody>
          <a:bodyPr/>
          <a:lstStyle/>
          <a:p>
            <a:r>
              <a:rPr lang="en-US" altLang="zh-TW" b="1" dirty="0">
                <a:latin typeface="+mn-lt"/>
              </a:rPr>
              <a:t>COVID-19</a:t>
            </a:r>
            <a:r>
              <a:rPr lang="zh-TW" altLang="en-US" b="1" dirty="0">
                <a:latin typeface="+mn-lt"/>
              </a:rPr>
              <a:t> </a:t>
            </a:r>
            <a:r>
              <a:rPr lang="en-US" altLang="zh-TW" b="1" dirty="0">
                <a:latin typeface="+mn-lt"/>
              </a:rPr>
              <a:t>Rapid Testing</a:t>
            </a:r>
            <a:endParaRPr lang="zh-TW" altLang="en-US" b="1" dirty="0">
              <a:latin typeface="+mn-lt"/>
            </a:endParaRPr>
          </a:p>
        </p:txBody>
      </p:sp>
    </p:spTree>
    <p:extLst>
      <p:ext uri="{BB962C8B-B14F-4D97-AF65-F5344CB8AC3E}">
        <p14:creationId xmlns:p14="http://schemas.microsoft.com/office/powerpoint/2010/main" val="2381354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內容版面配置區 4"/>
          <p:cNvGraphicFramePr>
            <a:graphicFrameLocks/>
          </p:cNvGraphicFramePr>
          <p:nvPr/>
        </p:nvGraphicFramePr>
        <p:xfrm>
          <a:off x="2063702" y="198884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標題 1"/>
          <p:cNvSpPr>
            <a:spLocks noGrp="1"/>
          </p:cNvSpPr>
          <p:nvPr>
            <p:ph type="title"/>
          </p:nvPr>
        </p:nvSpPr>
        <p:spPr>
          <a:xfrm>
            <a:off x="653643" y="303256"/>
            <a:ext cx="10515600" cy="1325563"/>
          </a:xfrm>
        </p:spPr>
        <p:txBody>
          <a:bodyPr>
            <a:noAutofit/>
          </a:bodyPr>
          <a:lstStyle/>
          <a:p>
            <a:r>
              <a:rPr lang="en-US" altLang="zh-TW" sz="3200" b="1" dirty="0">
                <a:latin typeface="Microsoft YaHei UI" panose="020B0503020204020204" pitchFamily="34" charset="-122"/>
                <a:ea typeface="Microsoft YaHei UI" panose="020B0503020204020204" pitchFamily="34" charset="-122"/>
              </a:rPr>
              <a:t>Company History – </a:t>
            </a:r>
            <a:br>
              <a:rPr lang="en-US" altLang="zh-TW" sz="3200" b="1" dirty="0">
                <a:latin typeface="Microsoft YaHei UI" panose="020B0503020204020204" pitchFamily="34" charset="-122"/>
                <a:ea typeface="Microsoft YaHei UI" panose="020B0503020204020204" pitchFamily="34" charset="-122"/>
              </a:rPr>
            </a:br>
            <a:r>
              <a:rPr lang="en-US" altLang="zh-TW" sz="3200" b="1" dirty="0">
                <a:latin typeface="Microsoft YaHei UI" panose="020B0503020204020204" pitchFamily="34" charset="-122"/>
                <a:ea typeface="Microsoft YaHei UI" panose="020B0503020204020204" pitchFamily="34" charset="-122"/>
              </a:rPr>
              <a:t>Panion Group </a:t>
            </a:r>
            <a:endParaRPr lang="zh-TW" altLang="en-US" sz="3200" b="1" dirty="0">
              <a:latin typeface="Microsoft YaHei UI" panose="020B0503020204020204" pitchFamily="34" charset="-122"/>
              <a:ea typeface="Microsoft YaHei UI" panose="020B0503020204020204" pitchFamily="34" charset="-122"/>
            </a:endParaRPr>
          </a:p>
        </p:txBody>
      </p:sp>
      <p:sp>
        <p:nvSpPr>
          <p:cNvPr id="3" name="內容版面配置區 2"/>
          <p:cNvSpPr>
            <a:spLocks noGrp="1"/>
          </p:cNvSpPr>
          <p:nvPr>
            <p:ph idx="1"/>
          </p:nvPr>
        </p:nvSpPr>
        <p:spPr>
          <a:xfrm>
            <a:off x="2063702" y="1873581"/>
            <a:ext cx="8507288" cy="2260847"/>
          </a:xfrm>
        </p:spPr>
        <p:txBody>
          <a:bodyPr>
            <a:normAutofit/>
          </a:bodyPr>
          <a:lstStyle/>
          <a:p>
            <a:pPr marL="0" indent="314325"/>
            <a:r>
              <a:rPr lang="en-US" altLang="zh-TW" sz="2400" dirty="0">
                <a:latin typeface="+mj-lt"/>
                <a:ea typeface="新細明體" pitchFamily="18" charset="-120"/>
              </a:rPr>
              <a:t>Established in 1974 by 9 pharmacy school classmates </a:t>
            </a:r>
          </a:p>
          <a:p>
            <a:pPr marL="0" indent="314325">
              <a:spcBef>
                <a:spcPts val="563"/>
              </a:spcBef>
            </a:pPr>
            <a:r>
              <a:rPr lang="en-US" altLang="zh-TW" sz="2400" dirty="0">
                <a:latin typeface="+mj-lt"/>
                <a:ea typeface="新細明體" pitchFamily="18" charset="-120"/>
              </a:rPr>
              <a:t>Dedicated to provide solution to human healthcare &amp; lifestyle</a:t>
            </a:r>
          </a:p>
          <a:p>
            <a:pPr marL="0" indent="314325">
              <a:spcBef>
                <a:spcPts val="563"/>
              </a:spcBef>
            </a:pPr>
            <a:r>
              <a:rPr lang="en-US" altLang="zh-TW" sz="2400" dirty="0">
                <a:latin typeface="+mj-lt"/>
                <a:ea typeface="新細明體" pitchFamily="18" charset="-120"/>
              </a:rPr>
              <a:t>40 years of growth and is now a holding company</a:t>
            </a:r>
          </a:p>
          <a:p>
            <a:endParaRPr lang="zh-TW" altLang="en-US" dirty="0">
              <a:latin typeface="+mj-lt"/>
            </a:endParaRPr>
          </a:p>
        </p:txBody>
      </p:sp>
      <p:sp>
        <p:nvSpPr>
          <p:cNvPr id="4" name="投影片編號版面配置區 3"/>
          <p:cNvSpPr>
            <a:spLocks noGrp="1"/>
          </p:cNvSpPr>
          <p:nvPr>
            <p:ph type="sldNum" sz="quarter" idx="4294967295"/>
          </p:nvPr>
        </p:nvSpPr>
        <p:spPr>
          <a:xfrm>
            <a:off x="8610600" y="6356350"/>
            <a:ext cx="2743200" cy="365125"/>
          </a:xfrm>
          <a:prstGeom prst="rect">
            <a:avLst/>
          </a:prstGeom>
        </p:spPr>
        <p:txBody>
          <a:bodyPr/>
          <a:lstStyle/>
          <a:p>
            <a:fld id="{2870E760-6688-4F3E-8C8D-461D3A053907}" type="slidenum">
              <a:rPr lang="zh-TW" altLang="en-US" smtClean="0"/>
              <a:pPr/>
              <a:t>5</a:t>
            </a:fld>
            <a:endParaRPr lang="zh-TW" altLang="en-US" dirty="0"/>
          </a:p>
        </p:txBody>
      </p:sp>
      <p:sp>
        <p:nvSpPr>
          <p:cNvPr id="11" name="Rectangle 4"/>
          <p:cNvSpPr>
            <a:spLocks/>
          </p:cNvSpPr>
          <p:nvPr/>
        </p:nvSpPr>
        <p:spPr bwMode="auto">
          <a:xfrm>
            <a:off x="5159896" y="5187759"/>
            <a:ext cx="1810004" cy="517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285750" indent="-285750">
              <a:buFont typeface="Arial" pitchFamily="34" charset="0"/>
              <a:buChar char="•"/>
            </a:pPr>
            <a:r>
              <a:rPr lang="en-US" altLang="zh-TW" sz="1500" dirty="0">
                <a:latin typeface="Century Gothic" pitchFamily="34" charset="0"/>
                <a:sym typeface="Century Gothic" pitchFamily="34" charset="0"/>
              </a:rPr>
              <a:t>Botanical Drug </a:t>
            </a:r>
          </a:p>
          <a:p>
            <a:pPr marL="285750" indent="-285750">
              <a:buFont typeface="Arial" pitchFamily="34" charset="0"/>
              <a:buChar char="•"/>
            </a:pPr>
            <a:r>
              <a:rPr lang="en-US" altLang="zh-TW" sz="1500" dirty="0">
                <a:latin typeface="Century Gothic" pitchFamily="34" charset="0"/>
                <a:sym typeface="Century Gothic" pitchFamily="34" charset="0"/>
              </a:rPr>
              <a:t>Natural Product</a:t>
            </a:r>
          </a:p>
        </p:txBody>
      </p:sp>
      <p:sp>
        <p:nvSpPr>
          <p:cNvPr id="12" name="Rectangle 5"/>
          <p:cNvSpPr>
            <a:spLocks/>
          </p:cNvSpPr>
          <p:nvPr/>
        </p:nvSpPr>
        <p:spPr bwMode="auto">
          <a:xfrm>
            <a:off x="7968208" y="5160707"/>
            <a:ext cx="2188576" cy="517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285750" indent="-285750">
              <a:buFont typeface="Arial" pitchFamily="34" charset="0"/>
              <a:buChar char="•"/>
            </a:pPr>
            <a:r>
              <a:rPr lang="en-US" altLang="zh-TW" sz="1500" dirty="0">
                <a:latin typeface="Century Gothic" pitchFamily="34" charset="0"/>
                <a:sym typeface="Century Gothic" pitchFamily="34" charset="0"/>
              </a:rPr>
              <a:t>Medical Device (orthopedics)</a:t>
            </a:r>
          </a:p>
        </p:txBody>
      </p:sp>
      <p:sp>
        <p:nvSpPr>
          <p:cNvPr id="13" name="Rectangle 6"/>
          <p:cNvSpPr>
            <a:spLocks/>
          </p:cNvSpPr>
          <p:nvPr/>
        </p:nvSpPr>
        <p:spPr bwMode="auto">
          <a:xfrm>
            <a:off x="2135532" y="5187760"/>
            <a:ext cx="2260005" cy="1193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marL="285750" indent="-285750">
              <a:buFont typeface="Arial" pitchFamily="34" charset="0"/>
              <a:buChar char="•"/>
            </a:pPr>
            <a:r>
              <a:rPr lang="en-US" altLang="zh-TW" sz="1500" dirty="0">
                <a:latin typeface="Century Gothic" pitchFamily="34" charset="0"/>
                <a:sym typeface="Century Gothic" pitchFamily="34" charset="0"/>
              </a:rPr>
              <a:t>Pharmaceuticals</a:t>
            </a:r>
          </a:p>
          <a:p>
            <a:pPr marL="285750" indent="-285750">
              <a:buFont typeface="Arial" pitchFamily="34" charset="0"/>
              <a:buChar char="•"/>
            </a:pPr>
            <a:r>
              <a:rPr lang="en-US" altLang="zh-TW" sz="1500" dirty="0">
                <a:latin typeface="Century Gothic" pitchFamily="34" charset="0"/>
                <a:sym typeface="Century Gothic" pitchFamily="34" charset="0"/>
              </a:rPr>
              <a:t>Cosmeceuticals</a:t>
            </a:r>
          </a:p>
          <a:p>
            <a:pPr marL="285750" indent="-285750">
              <a:buFont typeface="Arial" pitchFamily="34" charset="0"/>
              <a:buChar char="•"/>
            </a:pPr>
            <a:r>
              <a:rPr lang="en-US" altLang="zh-TW" sz="1500" dirty="0">
                <a:latin typeface="Century Gothic" pitchFamily="34" charset="0"/>
                <a:sym typeface="Century Gothic" pitchFamily="34" charset="0"/>
              </a:rPr>
              <a:t>Nutraceuticals</a:t>
            </a:r>
          </a:p>
          <a:p>
            <a:pPr marL="285750" indent="-285750">
              <a:buFont typeface="Arial" pitchFamily="34" charset="0"/>
              <a:buChar char="•"/>
            </a:pPr>
            <a:r>
              <a:rPr lang="en-US" altLang="zh-TW" sz="1500" dirty="0">
                <a:latin typeface="Century Gothic" pitchFamily="34" charset="0"/>
                <a:sym typeface="Century Gothic" pitchFamily="34" charset="0"/>
              </a:rPr>
              <a:t>Veterinary</a:t>
            </a:r>
          </a:p>
          <a:p>
            <a:pPr marL="285750" indent="-285750">
              <a:buFontTx/>
              <a:buChar char="-"/>
            </a:pPr>
            <a:endParaRPr lang="en-US" altLang="zh-TW" sz="1500" dirty="0">
              <a:latin typeface="Century Gothic" pitchFamily="34" charset="0"/>
              <a:sym typeface="Century Gothic" pitchFamily="34" charset="0"/>
            </a:endParaRPr>
          </a:p>
        </p:txBody>
      </p:sp>
      <p:pic>
        <p:nvPicPr>
          <p:cNvPr id="9" name="Picture 2" descr="C:\Users\lillian\Desktop\0624 PBF\IMG_2625.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3816"/>
          <a:stretch/>
        </p:blipFill>
        <p:spPr bwMode="auto">
          <a:xfrm>
            <a:off x="6600056" y="188641"/>
            <a:ext cx="1853172" cy="13368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imgcache.cnyes.com/cnews/20140915/201409150759166615773.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66954" y="188641"/>
            <a:ext cx="2005265" cy="133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1843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049C7EE-E568-483C-BA06-C8A6A8E93C7F}"/>
              </a:ext>
            </a:extLst>
          </p:cNvPr>
          <p:cNvSpPr>
            <a:spLocks noGrp="1"/>
          </p:cNvSpPr>
          <p:nvPr>
            <p:ph type="title"/>
          </p:nvPr>
        </p:nvSpPr>
        <p:spPr>
          <a:xfrm>
            <a:off x="838200" y="197345"/>
            <a:ext cx="10515600" cy="1325563"/>
          </a:xfrm>
        </p:spPr>
        <p:txBody>
          <a:bodyPr/>
          <a:lstStyle/>
          <a:p>
            <a:r>
              <a:rPr lang="en-US" altLang="zh-TW" b="1" dirty="0">
                <a:latin typeface="+mn-lt"/>
              </a:rPr>
              <a:t>COVID-19</a:t>
            </a:r>
            <a:r>
              <a:rPr lang="zh-TW" altLang="en-US" b="1" dirty="0">
                <a:latin typeface="+mn-lt"/>
              </a:rPr>
              <a:t> </a:t>
            </a:r>
            <a:r>
              <a:rPr lang="en-US" altLang="zh-TW" b="1" dirty="0">
                <a:latin typeface="+mn-lt"/>
              </a:rPr>
              <a:t>Rapid Testing(Cont.)</a:t>
            </a:r>
            <a:endParaRPr lang="zh-TW" altLang="en-US" b="1" dirty="0">
              <a:latin typeface="+mn-lt"/>
            </a:endParaRPr>
          </a:p>
        </p:txBody>
      </p:sp>
      <p:sp>
        <p:nvSpPr>
          <p:cNvPr id="3" name="內容版面配置區 2">
            <a:extLst>
              <a:ext uri="{FF2B5EF4-FFF2-40B4-BE49-F238E27FC236}">
                <a16:creationId xmlns:a16="http://schemas.microsoft.com/office/drawing/2014/main" id="{71829BB5-2730-4B45-AAF5-65F1675EF93B}"/>
              </a:ext>
            </a:extLst>
          </p:cNvPr>
          <p:cNvSpPr>
            <a:spLocks noGrp="1"/>
          </p:cNvSpPr>
          <p:nvPr>
            <p:ph idx="1"/>
          </p:nvPr>
        </p:nvSpPr>
        <p:spPr>
          <a:xfrm>
            <a:off x="838200" y="1741065"/>
            <a:ext cx="10515600" cy="4351338"/>
          </a:xfrm>
        </p:spPr>
        <p:txBody>
          <a:bodyPr/>
          <a:lstStyle/>
          <a:p>
            <a:r>
              <a:rPr lang="en-US" altLang="zh-TW" dirty="0">
                <a:solidFill>
                  <a:srgbClr val="0E65E4"/>
                </a:solidFill>
              </a:rPr>
              <a:t>Testing Antibody</a:t>
            </a:r>
            <a:r>
              <a:rPr lang="en-US" altLang="zh-TW" dirty="0"/>
              <a:t>-Recovery</a:t>
            </a:r>
            <a:r>
              <a:rPr lang="zh-TW" altLang="en-US" dirty="0"/>
              <a:t> </a:t>
            </a:r>
            <a:r>
              <a:rPr lang="en-US" altLang="zh-TW" dirty="0"/>
              <a:t>Period</a:t>
            </a:r>
          </a:p>
          <a:p>
            <a:pPr lvl="1"/>
            <a:r>
              <a:rPr lang="en-US" altLang="zh-TW" dirty="0"/>
              <a:t>British Government : Purchased 3.5 Million Kits in April 2020 to conduct general screening</a:t>
            </a:r>
          </a:p>
          <a:p>
            <a:pPr lvl="1"/>
            <a:r>
              <a:rPr lang="en-US" altLang="zh-TW" dirty="0"/>
              <a:t>Quarantine People with antibody able to return to normal </a:t>
            </a:r>
            <a:r>
              <a:rPr lang="en-US" altLang="zh-TW" dirty="0" err="1"/>
              <a:t>lifeRestart</a:t>
            </a:r>
            <a:r>
              <a:rPr lang="en-US" altLang="zh-TW" dirty="0"/>
              <a:t> economic and consuming activities</a:t>
            </a:r>
          </a:p>
          <a:p>
            <a:pPr lvl="1"/>
            <a:r>
              <a:rPr lang="en-US" altLang="zh-TW" dirty="0"/>
              <a:t>WHO</a:t>
            </a:r>
            <a:r>
              <a:rPr lang="zh-TW" altLang="en-US" dirty="0"/>
              <a:t> </a:t>
            </a:r>
            <a:r>
              <a:rPr lang="en-US" altLang="zh-TW" dirty="0"/>
              <a:t>Expert : Maria Van </a:t>
            </a:r>
            <a:r>
              <a:rPr lang="en-US" altLang="zh-TW" dirty="0" err="1"/>
              <a:t>Kerkhove</a:t>
            </a:r>
            <a:r>
              <a:rPr lang="zh-TW" altLang="en-US" dirty="0"/>
              <a:t> </a:t>
            </a:r>
            <a:r>
              <a:rPr lang="en-US" altLang="zh-TW" dirty="0"/>
              <a:t>Stated</a:t>
            </a:r>
            <a:r>
              <a:rPr lang="zh-TW" altLang="en-US" dirty="0"/>
              <a:t> </a:t>
            </a:r>
            <a:r>
              <a:rPr lang="en-US" altLang="zh-TW" dirty="0"/>
              <a:t>:</a:t>
            </a:r>
          </a:p>
          <a:p>
            <a:pPr lvl="2"/>
            <a:r>
              <a:rPr lang="en-US" altLang="zh-TW" dirty="0"/>
              <a:t>Because insufficient COVID-19 studies, antibody testing is not helpful</a:t>
            </a:r>
          </a:p>
          <a:p>
            <a:pPr lvl="2"/>
            <a:r>
              <a:rPr lang="en-US" altLang="zh-TW" dirty="0"/>
              <a:t>Reports showing that even with complete treatment, COVID-19 patients (with antibody) are still at risk to contract virus again</a:t>
            </a:r>
          </a:p>
          <a:p>
            <a:pPr lvl="2"/>
            <a:r>
              <a:rPr lang="en-US" altLang="zh-TW" dirty="0"/>
              <a:t>Antibody = Immunity?</a:t>
            </a:r>
            <a:endParaRPr lang="zh-TW" altLang="en-US" dirty="0"/>
          </a:p>
          <a:p>
            <a:endParaRPr lang="zh-TW" altLang="en-US" dirty="0"/>
          </a:p>
        </p:txBody>
      </p:sp>
      <p:sp>
        <p:nvSpPr>
          <p:cNvPr id="4" name="投影片編號版面配置區 3">
            <a:extLst>
              <a:ext uri="{FF2B5EF4-FFF2-40B4-BE49-F238E27FC236}">
                <a16:creationId xmlns:a16="http://schemas.microsoft.com/office/drawing/2014/main" id="{80E73A81-FFC6-4BA7-A7EA-048773055098}"/>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50</a:t>
            </a:fld>
            <a:endParaRPr lang="zh-TW" altLang="en-US" dirty="0"/>
          </a:p>
        </p:txBody>
      </p:sp>
      <p:sp>
        <p:nvSpPr>
          <p:cNvPr id="5" name="頁尾版面配置區 4">
            <a:extLst>
              <a:ext uri="{FF2B5EF4-FFF2-40B4-BE49-F238E27FC236}">
                <a16:creationId xmlns:a16="http://schemas.microsoft.com/office/drawing/2014/main" id="{43D4F0F8-B911-4365-AB04-C7194833E6AC}"/>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Tree>
    <p:extLst>
      <p:ext uri="{BB962C8B-B14F-4D97-AF65-F5344CB8AC3E}">
        <p14:creationId xmlns:p14="http://schemas.microsoft.com/office/powerpoint/2010/main" val="4984175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EEF4E06C-7D08-4C74-81C3-3AD81EFF9F9A}"/>
              </a:ext>
            </a:extLst>
          </p:cNvPr>
          <p:cNvSpPr>
            <a:spLocks noGrp="1"/>
          </p:cNvSpPr>
          <p:nvPr>
            <p:ph idx="1"/>
          </p:nvPr>
        </p:nvSpPr>
        <p:spPr>
          <a:xfrm>
            <a:off x="766192" y="1485107"/>
            <a:ext cx="10515600" cy="4351338"/>
          </a:xfrm>
        </p:spPr>
        <p:txBody>
          <a:bodyPr/>
          <a:lstStyle/>
          <a:p>
            <a:r>
              <a:rPr lang="en-US" altLang="zh-TW" dirty="0"/>
              <a:t>Testing Antigen (COVID-19 Virus)</a:t>
            </a:r>
          </a:p>
          <a:p>
            <a:r>
              <a:rPr lang="en-US" altLang="zh-TW" dirty="0"/>
              <a:t> Specimen: </a:t>
            </a:r>
          </a:p>
          <a:p>
            <a:pPr marL="0" indent="0">
              <a:buNone/>
            </a:pPr>
            <a:r>
              <a:rPr lang="en-US" altLang="zh-TW" sz="2400" dirty="0"/>
              <a:t>    Professional Acquires specimen from Nostrils and Throat, test for COVID-19 Virus</a:t>
            </a:r>
            <a:endParaRPr lang="zh-TW" altLang="en-US" sz="2400" dirty="0"/>
          </a:p>
        </p:txBody>
      </p:sp>
      <p:sp>
        <p:nvSpPr>
          <p:cNvPr id="4" name="投影片編號版面配置區 3">
            <a:extLst>
              <a:ext uri="{FF2B5EF4-FFF2-40B4-BE49-F238E27FC236}">
                <a16:creationId xmlns:a16="http://schemas.microsoft.com/office/drawing/2014/main" id="{DFCA7CC8-23A1-4D03-879E-9B5FC88D8BC3}"/>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51</a:t>
            </a:fld>
            <a:endParaRPr lang="zh-TW" altLang="en-US" dirty="0"/>
          </a:p>
        </p:txBody>
      </p:sp>
      <p:sp>
        <p:nvSpPr>
          <p:cNvPr id="6" name="頁尾版面配置區 4">
            <a:extLst>
              <a:ext uri="{FF2B5EF4-FFF2-40B4-BE49-F238E27FC236}">
                <a16:creationId xmlns:a16="http://schemas.microsoft.com/office/drawing/2014/main" id="{C2271142-6E3D-4FD6-BD43-FE018F49863D}"/>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
        <p:nvSpPr>
          <p:cNvPr id="8" name="標題 1">
            <a:extLst>
              <a:ext uri="{FF2B5EF4-FFF2-40B4-BE49-F238E27FC236}">
                <a16:creationId xmlns:a16="http://schemas.microsoft.com/office/drawing/2014/main" id="{460A8E2D-3414-49A2-BC20-BCB0D81B84A3}"/>
              </a:ext>
            </a:extLst>
          </p:cNvPr>
          <p:cNvSpPr>
            <a:spLocks noGrp="1"/>
          </p:cNvSpPr>
          <p:nvPr>
            <p:ph type="title"/>
          </p:nvPr>
        </p:nvSpPr>
        <p:spPr>
          <a:xfrm>
            <a:off x="628475" y="159544"/>
            <a:ext cx="10515600" cy="1325563"/>
          </a:xfrm>
        </p:spPr>
        <p:txBody>
          <a:bodyPr/>
          <a:lstStyle/>
          <a:p>
            <a:r>
              <a:rPr lang="en-US" altLang="zh-TW" b="1" dirty="0">
                <a:latin typeface="+mn-lt"/>
              </a:rPr>
              <a:t>COVID-19</a:t>
            </a:r>
            <a:r>
              <a:rPr lang="zh-TW" altLang="en-US" b="1" dirty="0">
                <a:latin typeface="+mn-lt"/>
              </a:rPr>
              <a:t> </a:t>
            </a:r>
            <a:r>
              <a:rPr lang="en-US" altLang="zh-TW" b="1" dirty="0">
                <a:latin typeface="+mn-lt"/>
              </a:rPr>
              <a:t>Rapid Test(Cont.)</a:t>
            </a:r>
            <a:endParaRPr lang="zh-TW" altLang="en-US" b="1" dirty="0">
              <a:latin typeface="+mn-lt"/>
            </a:endParaRPr>
          </a:p>
        </p:txBody>
      </p:sp>
    </p:spTree>
    <p:extLst>
      <p:ext uri="{BB962C8B-B14F-4D97-AF65-F5344CB8AC3E}">
        <p14:creationId xmlns:p14="http://schemas.microsoft.com/office/powerpoint/2010/main" val="22169881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CF3F746-742B-4819-B7B6-D165A3740971}"/>
              </a:ext>
            </a:extLst>
          </p:cNvPr>
          <p:cNvSpPr>
            <a:spLocks noGrp="1"/>
          </p:cNvSpPr>
          <p:nvPr>
            <p:ph type="title"/>
          </p:nvPr>
        </p:nvSpPr>
        <p:spPr>
          <a:xfrm>
            <a:off x="628475" y="159544"/>
            <a:ext cx="10515600" cy="1325563"/>
          </a:xfrm>
        </p:spPr>
        <p:txBody>
          <a:bodyPr/>
          <a:lstStyle/>
          <a:p>
            <a:r>
              <a:rPr lang="en-US" altLang="zh-TW" b="1" dirty="0">
                <a:latin typeface="+mn-lt"/>
              </a:rPr>
              <a:t>COVID-19</a:t>
            </a:r>
            <a:r>
              <a:rPr lang="zh-TW" altLang="en-US" b="1" dirty="0">
                <a:latin typeface="+mn-lt"/>
              </a:rPr>
              <a:t> </a:t>
            </a:r>
            <a:r>
              <a:rPr lang="en-US" altLang="zh-TW" b="1" dirty="0">
                <a:latin typeface="+mn-lt"/>
              </a:rPr>
              <a:t>Rapid Test(Cont.)</a:t>
            </a:r>
            <a:endParaRPr lang="zh-TW" altLang="en-US" b="1" dirty="0">
              <a:latin typeface="+mn-lt"/>
            </a:endParaRPr>
          </a:p>
        </p:txBody>
      </p:sp>
      <p:sp>
        <p:nvSpPr>
          <p:cNvPr id="4" name="投影片編號版面配置區 3">
            <a:extLst>
              <a:ext uri="{FF2B5EF4-FFF2-40B4-BE49-F238E27FC236}">
                <a16:creationId xmlns:a16="http://schemas.microsoft.com/office/drawing/2014/main" id="{47A3BC34-A320-4C25-9C68-70771AB8C893}"/>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52</a:t>
            </a:fld>
            <a:endParaRPr lang="zh-TW" altLang="en-US" dirty="0"/>
          </a:p>
        </p:txBody>
      </p:sp>
      <p:graphicFrame>
        <p:nvGraphicFramePr>
          <p:cNvPr id="7" name="表格 7">
            <a:extLst>
              <a:ext uri="{FF2B5EF4-FFF2-40B4-BE49-F238E27FC236}">
                <a16:creationId xmlns:a16="http://schemas.microsoft.com/office/drawing/2014/main" id="{274C0413-FE98-482E-8A0F-F2089BE63250}"/>
              </a:ext>
            </a:extLst>
          </p:cNvPr>
          <p:cNvGraphicFramePr>
            <a:graphicFrameLocks noGrp="1"/>
          </p:cNvGraphicFramePr>
          <p:nvPr>
            <p:ph idx="1"/>
            <p:extLst>
              <p:ext uri="{D42A27DB-BD31-4B8C-83A1-F6EECF244321}">
                <p14:modId xmlns:p14="http://schemas.microsoft.com/office/powerpoint/2010/main" val="144209294"/>
              </p:ext>
            </p:extLst>
          </p:nvPr>
        </p:nvGraphicFramePr>
        <p:xfrm>
          <a:off x="2139769" y="1700949"/>
          <a:ext cx="7643192" cy="4323216"/>
        </p:xfrm>
        <a:graphic>
          <a:graphicData uri="http://schemas.openxmlformats.org/drawingml/2006/table">
            <a:tbl>
              <a:tblPr firstRow="1" bandRow="1">
                <a:tableStyleId>{5C22544A-7EE6-4342-B048-85BDC9FD1C3A}</a:tableStyleId>
              </a:tblPr>
              <a:tblGrid>
                <a:gridCol w="1368152">
                  <a:extLst>
                    <a:ext uri="{9D8B030D-6E8A-4147-A177-3AD203B41FA5}">
                      <a16:colId xmlns:a16="http://schemas.microsoft.com/office/drawing/2014/main" val="4134806900"/>
                    </a:ext>
                  </a:extLst>
                </a:gridCol>
                <a:gridCol w="2160240">
                  <a:extLst>
                    <a:ext uri="{9D8B030D-6E8A-4147-A177-3AD203B41FA5}">
                      <a16:colId xmlns:a16="http://schemas.microsoft.com/office/drawing/2014/main" val="3168559885"/>
                    </a:ext>
                  </a:extLst>
                </a:gridCol>
                <a:gridCol w="2088232">
                  <a:extLst>
                    <a:ext uri="{9D8B030D-6E8A-4147-A177-3AD203B41FA5}">
                      <a16:colId xmlns:a16="http://schemas.microsoft.com/office/drawing/2014/main" val="228877015"/>
                    </a:ext>
                  </a:extLst>
                </a:gridCol>
                <a:gridCol w="2026568">
                  <a:extLst>
                    <a:ext uri="{9D8B030D-6E8A-4147-A177-3AD203B41FA5}">
                      <a16:colId xmlns:a16="http://schemas.microsoft.com/office/drawing/2014/main" val="263828978"/>
                    </a:ext>
                  </a:extLst>
                </a:gridCol>
              </a:tblGrid>
              <a:tr h="723831">
                <a:tc>
                  <a:txBody>
                    <a:bodyPr/>
                    <a:lstStyle/>
                    <a:p>
                      <a:pPr algn="ctr"/>
                      <a:r>
                        <a:rPr lang="en-US" altLang="zh-TW" sz="1600" b="1" dirty="0">
                          <a:solidFill>
                            <a:schemeClr val="tx1"/>
                          </a:solidFill>
                        </a:rPr>
                        <a:t>Method</a:t>
                      </a:r>
                      <a:endParaRPr lang="zh-TW" altLang="en-US" sz="1600" b="1" dirty="0">
                        <a:solidFill>
                          <a:schemeClr val="tx1"/>
                        </a:solidFill>
                      </a:endParaRPr>
                    </a:p>
                  </a:txBody>
                  <a:tcPr anchor="ctr"/>
                </a:tc>
                <a:tc>
                  <a:txBody>
                    <a:bodyPr/>
                    <a:lstStyle/>
                    <a:p>
                      <a:pPr algn="ctr"/>
                      <a:r>
                        <a:rPr lang="en-US" altLang="zh-TW" sz="1600" dirty="0">
                          <a:solidFill>
                            <a:srgbClr val="3366CC"/>
                          </a:solidFill>
                        </a:rPr>
                        <a:t>RT-PCR</a:t>
                      </a:r>
                      <a:endParaRPr lang="zh-TW" altLang="en-US" sz="1600" dirty="0">
                        <a:solidFill>
                          <a:srgbClr val="3366CC"/>
                        </a:solidFill>
                      </a:endParaRPr>
                    </a:p>
                  </a:txBody>
                  <a:tcPr anchor="ctr"/>
                </a:tc>
                <a:tc>
                  <a:txBody>
                    <a:bodyPr/>
                    <a:lstStyle/>
                    <a:p>
                      <a:pPr algn="ctr"/>
                      <a:r>
                        <a:rPr lang="en-US" altLang="zh-TW" sz="1600" dirty="0">
                          <a:solidFill>
                            <a:srgbClr val="3366CC"/>
                          </a:solidFill>
                        </a:rPr>
                        <a:t>Antibody</a:t>
                      </a:r>
                      <a:endParaRPr lang="zh-TW" altLang="en-US" sz="1600" dirty="0">
                        <a:solidFill>
                          <a:srgbClr val="3366CC"/>
                        </a:solidFill>
                      </a:endParaRPr>
                    </a:p>
                  </a:txBody>
                  <a:tcPr anchor="ctr"/>
                </a:tc>
                <a:tc>
                  <a:txBody>
                    <a:bodyPr/>
                    <a:lstStyle/>
                    <a:p>
                      <a:pPr algn="ctr"/>
                      <a:r>
                        <a:rPr lang="en-US" altLang="zh-TW" sz="1600" dirty="0">
                          <a:solidFill>
                            <a:srgbClr val="FF0000"/>
                          </a:solidFill>
                        </a:rPr>
                        <a:t>Antigen Rapid Test Kit</a:t>
                      </a:r>
                      <a:endParaRPr lang="zh-TW" altLang="en-US" sz="1600" dirty="0">
                        <a:solidFill>
                          <a:srgbClr val="FF0000"/>
                        </a:solidFill>
                      </a:endParaRPr>
                    </a:p>
                  </a:txBody>
                  <a:tcPr anchor="ctr"/>
                </a:tc>
                <a:extLst>
                  <a:ext uri="{0D108BD9-81ED-4DB2-BD59-A6C34878D82A}">
                    <a16:rowId xmlns:a16="http://schemas.microsoft.com/office/drawing/2014/main" val="4205639701"/>
                  </a:ext>
                </a:extLst>
              </a:tr>
              <a:tr h="847291">
                <a:tc>
                  <a:txBody>
                    <a:bodyPr/>
                    <a:lstStyle/>
                    <a:p>
                      <a:pPr algn="ctr"/>
                      <a:r>
                        <a:rPr lang="en-US" altLang="zh-TW" sz="1600" b="1" dirty="0">
                          <a:solidFill>
                            <a:schemeClr val="tx1"/>
                          </a:solidFill>
                        </a:rPr>
                        <a:t>Principle</a:t>
                      </a:r>
                      <a:endParaRPr lang="zh-TW" altLang="en-US" sz="1600" b="1" dirty="0">
                        <a:solidFill>
                          <a:schemeClr val="tx1"/>
                        </a:solidFill>
                      </a:endParaRPr>
                    </a:p>
                  </a:txBody>
                  <a:tcPr anchor="ctr"/>
                </a:tc>
                <a:tc>
                  <a:txBody>
                    <a:bodyPr/>
                    <a:lstStyle/>
                    <a:p>
                      <a:pPr algn="ctr"/>
                      <a:r>
                        <a:rPr lang="en-US" altLang="zh-TW" sz="1600" dirty="0">
                          <a:solidFill>
                            <a:srgbClr val="3366CC"/>
                          </a:solidFill>
                        </a:rPr>
                        <a:t>RNA</a:t>
                      </a:r>
                      <a:endParaRPr lang="zh-TW" altLang="en-US" sz="1600" dirty="0">
                        <a:solidFill>
                          <a:srgbClr val="3366CC"/>
                        </a:solidFill>
                      </a:endParaRPr>
                    </a:p>
                  </a:txBody>
                  <a:tcPr anchor="ctr"/>
                </a:tc>
                <a:tc>
                  <a:txBody>
                    <a:bodyPr/>
                    <a:lstStyle/>
                    <a:p>
                      <a:pPr algn="ctr"/>
                      <a:r>
                        <a:rPr lang="en-US" altLang="zh-TW" sz="1600" dirty="0">
                          <a:solidFill>
                            <a:srgbClr val="3366CC"/>
                          </a:solidFill>
                        </a:rPr>
                        <a:t>Antibody</a:t>
                      </a:r>
                      <a:endParaRPr lang="zh-TW" altLang="en-US" sz="1600" dirty="0">
                        <a:solidFill>
                          <a:srgbClr val="3366CC"/>
                        </a:solidFill>
                      </a:endParaRPr>
                    </a:p>
                  </a:txBody>
                  <a:tcPr anchor="ctr"/>
                </a:tc>
                <a:tc>
                  <a:txBody>
                    <a:bodyPr/>
                    <a:lstStyle/>
                    <a:p>
                      <a:pPr algn="ctr"/>
                      <a:r>
                        <a:rPr lang="en-US" altLang="zh-TW" sz="1600" dirty="0">
                          <a:solidFill>
                            <a:srgbClr val="FF0000"/>
                          </a:solidFill>
                        </a:rPr>
                        <a:t>Antigen</a:t>
                      </a:r>
                      <a:endParaRPr lang="zh-TW" altLang="en-US" sz="1600" dirty="0">
                        <a:solidFill>
                          <a:srgbClr val="FF0000"/>
                        </a:solidFill>
                      </a:endParaRPr>
                    </a:p>
                  </a:txBody>
                  <a:tcPr anchor="ctr"/>
                </a:tc>
                <a:extLst>
                  <a:ext uri="{0D108BD9-81ED-4DB2-BD59-A6C34878D82A}">
                    <a16:rowId xmlns:a16="http://schemas.microsoft.com/office/drawing/2014/main" val="742084233"/>
                  </a:ext>
                </a:extLst>
              </a:tr>
              <a:tr h="693238">
                <a:tc>
                  <a:txBody>
                    <a:bodyPr/>
                    <a:lstStyle/>
                    <a:p>
                      <a:pPr algn="ctr"/>
                      <a:r>
                        <a:rPr lang="en-US" altLang="zh-TW" sz="1600" b="1" dirty="0">
                          <a:solidFill>
                            <a:schemeClr val="tx1"/>
                          </a:solidFill>
                        </a:rPr>
                        <a:t>Time</a:t>
                      </a:r>
                      <a:endParaRPr lang="zh-TW" altLang="en-US" sz="1600" b="1" dirty="0">
                        <a:solidFill>
                          <a:schemeClr val="tx1"/>
                        </a:solidFill>
                      </a:endParaRPr>
                    </a:p>
                  </a:txBody>
                  <a:tcPr anchor="ctr"/>
                </a:tc>
                <a:tc>
                  <a:txBody>
                    <a:bodyPr/>
                    <a:lstStyle/>
                    <a:p>
                      <a:pPr algn="ctr"/>
                      <a:r>
                        <a:rPr lang="en-US" altLang="zh-TW" sz="1600" dirty="0">
                          <a:solidFill>
                            <a:srgbClr val="3366CC"/>
                          </a:solidFill>
                        </a:rPr>
                        <a:t>4 Hours</a:t>
                      </a:r>
                      <a:endParaRPr lang="zh-TW" altLang="en-US" sz="1600" dirty="0">
                        <a:solidFill>
                          <a:srgbClr val="3366CC"/>
                        </a:solidFill>
                      </a:endParaRPr>
                    </a:p>
                  </a:txBody>
                  <a:tcPr anchor="ctr"/>
                </a:tc>
                <a:tc>
                  <a:txBody>
                    <a:bodyPr/>
                    <a:lstStyle/>
                    <a:p>
                      <a:pPr algn="ctr"/>
                      <a:r>
                        <a:rPr lang="en-US" altLang="zh-TW" sz="1600" dirty="0">
                          <a:solidFill>
                            <a:srgbClr val="3366CC"/>
                          </a:solidFill>
                        </a:rPr>
                        <a:t>20~60 Minutes</a:t>
                      </a:r>
                      <a:endParaRPr lang="zh-TW" altLang="en-US" sz="1600" dirty="0">
                        <a:solidFill>
                          <a:srgbClr val="3366CC"/>
                        </a:solidFill>
                      </a:endParaRPr>
                    </a:p>
                  </a:txBody>
                  <a:tcPr anchor="ctr"/>
                </a:tc>
                <a:tc>
                  <a:txBody>
                    <a:bodyPr/>
                    <a:lstStyle/>
                    <a:p>
                      <a:pPr algn="ctr"/>
                      <a:r>
                        <a:rPr lang="en-US" altLang="zh-TW" sz="1600" dirty="0">
                          <a:solidFill>
                            <a:srgbClr val="FF0000"/>
                          </a:solidFill>
                        </a:rPr>
                        <a:t>10 Minutes</a:t>
                      </a:r>
                      <a:endParaRPr lang="zh-TW" altLang="en-US" sz="1600" dirty="0">
                        <a:solidFill>
                          <a:srgbClr val="FF0000"/>
                        </a:solidFill>
                      </a:endParaRPr>
                    </a:p>
                  </a:txBody>
                  <a:tcPr anchor="ctr"/>
                </a:tc>
                <a:extLst>
                  <a:ext uri="{0D108BD9-81ED-4DB2-BD59-A6C34878D82A}">
                    <a16:rowId xmlns:a16="http://schemas.microsoft.com/office/drawing/2014/main" val="3978546279"/>
                  </a:ext>
                </a:extLst>
              </a:tr>
              <a:tr h="992056">
                <a:tc>
                  <a:txBody>
                    <a:bodyPr/>
                    <a:lstStyle/>
                    <a:p>
                      <a:pPr algn="ctr"/>
                      <a:r>
                        <a:rPr lang="en-US" altLang="zh-TW" sz="1600" b="1" dirty="0">
                          <a:solidFill>
                            <a:schemeClr val="tx1"/>
                          </a:solidFill>
                        </a:rPr>
                        <a:t>Advantage</a:t>
                      </a:r>
                      <a:endParaRPr lang="zh-TW" altLang="en-US" sz="1600" b="1" dirty="0">
                        <a:solidFill>
                          <a:schemeClr val="tx1"/>
                        </a:solidFill>
                      </a:endParaRPr>
                    </a:p>
                  </a:txBody>
                  <a:tcPr anchor="ctr"/>
                </a:tc>
                <a:tc>
                  <a:txBody>
                    <a:bodyPr/>
                    <a:lstStyle/>
                    <a:p>
                      <a:pPr algn="l"/>
                      <a:r>
                        <a:rPr lang="en-US" altLang="zh-TW" sz="1600" dirty="0">
                          <a:solidFill>
                            <a:srgbClr val="3366CC"/>
                          </a:solidFill>
                        </a:rPr>
                        <a:t>Needs to know viral gene sequence, current standard testing</a:t>
                      </a:r>
                      <a:endParaRPr lang="zh-TW" altLang="en-US" sz="1600" dirty="0">
                        <a:solidFill>
                          <a:srgbClr val="3366CC"/>
                        </a:solidFill>
                      </a:endParaRPr>
                    </a:p>
                  </a:txBody>
                  <a:tcPr anchor="ctr"/>
                </a:tc>
                <a:tc>
                  <a:txBody>
                    <a:bodyPr/>
                    <a:lstStyle/>
                    <a:p>
                      <a:pPr algn="l"/>
                      <a:r>
                        <a:rPr lang="en-US" altLang="zh-TW" sz="1600" dirty="0">
                          <a:solidFill>
                            <a:srgbClr val="3366CC"/>
                          </a:solidFill>
                        </a:rPr>
                        <a:t>Low Entry Level, Multiple</a:t>
                      </a:r>
                      <a:r>
                        <a:rPr lang="zh-TW" altLang="en-US" sz="1600" dirty="0">
                          <a:solidFill>
                            <a:srgbClr val="3366CC"/>
                          </a:solidFill>
                        </a:rPr>
                        <a:t> </a:t>
                      </a:r>
                      <a:r>
                        <a:rPr lang="en-US" altLang="zh-TW" sz="1600" dirty="0">
                          <a:solidFill>
                            <a:srgbClr val="3366CC"/>
                          </a:solidFill>
                        </a:rPr>
                        <a:t>Competitors</a:t>
                      </a:r>
                      <a:endParaRPr lang="zh-TW" altLang="en-US" sz="1600" dirty="0">
                        <a:solidFill>
                          <a:srgbClr val="3366CC"/>
                        </a:solidFill>
                      </a:endParaRPr>
                    </a:p>
                  </a:txBody>
                  <a:tcPr anchor="ctr"/>
                </a:tc>
                <a:tc>
                  <a:txBody>
                    <a:bodyPr/>
                    <a:lstStyle/>
                    <a:p>
                      <a:pPr algn="l"/>
                      <a:r>
                        <a:rPr lang="en-US" altLang="zh-TW" sz="1600" dirty="0">
                          <a:solidFill>
                            <a:srgbClr val="FF0000"/>
                          </a:solidFill>
                          <a:highlight>
                            <a:srgbClr val="FFFF00"/>
                          </a:highlight>
                        </a:rPr>
                        <a:t>Cheap</a:t>
                      </a:r>
                      <a:r>
                        <a:rPr lang="zh-TW" altLang="en-US" sz="1600" dirty="0">
                          <a:solidFill>
                            <a:srgbClr val="FF0000"/>
                          </a:solidFill>
                        </a:rPr>
                        <a:t>、</a:t>
                      </a:r>
                      <a:r>
                        <a:rPr lang="en-US" altLang="zh-TW" sz="1600" dirty="0">
                          <a:solidFill>
                            <a:srgbClr val="FF0000"/>
                          </a:solidFill>
                          <a:highlight>
                            <a:srgbClr val="FFFF00"/>
                          </a:highlight>
                        </a:rPr>
                        <a:t>Fast</a:t>
                      </a:r>
                      <a:r>
                        <a:rPr lang="zh-TW" altLang="en-US" sz="1600" dirty="0">
                          <a:solidFill>
                            <a:srgbClr val="FF0000"/>
                          </a:solidFill>
                        </a:rPr>
                        <a:t>、</a:t>
                      </a:r>
                      <a:r>
                        <a:rPr lang="en-US" altLang="zh-TW" sz="1600" dirty="0">
                          <a:solidFill>
                            <a:srgbClr val="FF0000"/>
                          </a:solidFill>
                        </a:rPr>
                        <a:t>All Labs can Operate</a:t>
                      </a:r>
                      <a:r>
                        <a:rPr lang="zh-TW" altLang="en-US" sz="1600" dirty="0">
                          <a:solidFill>
                            <a:srgbClr val="FF0000"/>
                          </a:solidFill>
                        </a:rPr>
                        <a:t>，</a:t>
                      </a:r>
                      <a:r>
                        <a:rPr lang="en-US" altLang="zh-TW" sz="1600" dirty="0">
                          <a:solidFill>
                            <a:srgbClr val="FF0000"/>
                          </a:solidFill>
                        </a:rPr>
                        <a:t>Early Detection</a:t>
                      </a:r>
                      <a:endParaRPr lang="zh-TW" altLang="en-US" sz="1600" dirty="0">
                        <a:solidFill>
                          <a:srgbClr val="FF0000"/>
                        </a:solidFill>
                        <a:highlight>
                          <a:srgbClr val="FFFF00"/>
                        </a:highlight>
                      </a:endParaRPr>
                    </a:p>
                  </a:txBody>
                  <a:tcPr anchor="ctr"/>
                </a:tc>
                <a:extLst>
                  <a:ext uri="{0D108BD9-81ED-4DB2-BD59-A6C34878D82A}">
                    <a16:rowId xmlns:a16="http://schemas.microsoft.com/office/drawing/2014/main" val="991997467"/>
                  </a:ext>
                </a:extLst>
              </a:tr>
              <a:tr h="992056">
                <a:tc>
                  <a:txBody>
                    <a:bodyPr/>
                    <a:lstStyle/>
                    <a:p>
                      <a:pPr algn="ctr"/>
                      <a:r>
                        <a:rPr lang="en-US" altLang="zh-TW" sz="1600" b="1" dirty="0">
                          <a:solidFill>
                            <a:schemeClr val="tx1"/>
                          </a:solidFill>
                        </a:rPr>
                        <a:t>Disadvantage</a:t>
                      </a:r>
                    </a:p>
                  </a:txBody>
                  <a:tcPr anchor="ctr"/>
                </a:tc>
                <a:tc>
                  <a:txBody>
                    <a:bodyPr/>
                    <a:lstStyle/>
                    <a:p>
                      <a:pPr algn="l"/>
                      <a:r>
                        <a:rPr lang="en-US" altLang="zh-TW" sz="1600" dirty="0">
                          <a:solidFill>
                            <a:srgbClr val="3366CC"/>
                          </a:solidFill>
                        </a:rPr>
                        <a:t>Require Professional in negative pressure labs, time consuming and high cost</a:t>
                      </a:r>
                      <a:endParaRPr lang="zh-TW" altLang="en-US" sz="1600" dirty="0">
                        <a:solidFill>
                          <a:srgbClr val="3366CC"/>
                        </a:solidFill>
                        <a:highlight>
                          <a:srgbClr val="FFFF00"/>
                        </a:highlight>
                      </a:endParaRPr>
                    </a:p>
                  </a:txBody>
                  <a:tcPr anchor="ctr"/>
                </a:tc>
                <a:tc>
                  <a:txBody>
                    <a:bodyPr/>
                    <a:lstStyle/>
                    <a:p>
                      <a:pPr marL="0" algn="l" defTabSz="914400" rtl="0" eaLnBrk="1" latinLnBrk="0" hangingPunct="1"/>
                      <a:r>
                        <a:rPr lang="en-US" altLang="zh-TW" sz="1600" kern="1200" dirty="0">
                          <a:solidFill>
                            <a:srgbClr val="3366CC"/>
                          </a:solidFill>
                          <a:latin typeface="+mn-lt"/>
                          <a:ea typeface="+mn-ea"/>
                          <a:cs typeface="+mn-cs"/>
                        </a:rPr>
                        <a:t>IgG/IgM only able test 7 days after contraction</a:t>
                      </a:r>
                      <a:endParaRPr lang="zh-TW" altLang="en-US" sz="1600" kern="1200" dirty="0">
                        <a:solidFill>
                          <a:srgbClr val="3366CC"/>
                        </a:solidFill>
                        <a:latin typeface="+mn-lt"/>
                        <a:ea typeface="+mn-ea"/>
                        <a:cs typeface="+mn-cs"/>
                      </a:endParaRPr>
                    </a:p>
                  </a:txBody>
                  <a:tcPr anchor="ctr"/>
                </a:tc>
                <a:tc>
                  <a:txBody>
                    <a:bodyPr/>
                    <a:lstStyle/>
                    <a:p>
                      <a:pPr algn="l"/>
                      <a:r>
                        <a:rPr lang="en-US" altLang="zh-TW" sz="1600" dirty="0">
                          <a:solidFill>
                            <a:srgbClr val="FF0000"/>
                          </a:solidFill>
                        </a:rPr>
                        <a:t>Requires ability to pair the best antibody and improve</a:t>
                      </a:r>
                      <a:endParaRPr lang="zh-TW" altLang="en-US" sz="1600" dirty="0">
                        <a:solidFill>
                          <a:srgbClr val="FF0000"/>
                        </a:solidFill>
                      </a:endParaRPr>
                    </a:p>
                  </a:txBody>
                  <a:tcPr anchor="ctr"/>
                </a:tc>
                <a:extLst>
                  <a:ext uri="{0D108BD9-81ED-4DB2-BD59-A6C34878D82A}">
                    <a16:rowId xmlns:a16="http://schemas.microsoft.com/office/drawing/2014/main" val="3450590679"/>
                  </a:ext>
                </a:extLst>
              </a:tr>
            </a:tbl>
          </a:graphicData>
        </a:graphic>
      </p:graphicFrame>
      <p:sp>
        <p:nvSpPr>
          <p:cNvPr id="5" name="頁尾版面配置區 4">
            <a:extLst>
              <a:ext uri="{FF2B5EF4-FFF2-40B4-BE49-F238E27FC236}">
                <a16:creationId xmlns:a16="http://schemas.microsoft.com/office/drawing/2014/main" id="{27827B1E-8966-4E0E-90E6-ACF0AF30D414}"/>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
        <p:nvSpPr>
          <p:cNvPr id="6" name="內容版面配置區 2">
            <a:extLst>
              <a:ext uri="{FF2B5EF4-FFF2-40B4-BE49-F238E27FC236}">
                <a16:creationId xmlns:a16="http://schemas.microsoft.com/office/drawing/2014/main" id="{17B3B961-5F3E-48FE-B1E1-5F600499B869}"/>
              </a:ext>
            </a:extLst>
          </p:cNvPr>
          <p:cNvSpPr txBox="1">
            <a:spLocks/>
          </p:cNvSpPr>
          <p:nvPr/>
        </p:nvSpPr>
        <p:spPr>
          <a:xfrm>
            <a:off x="628475" y="1166018"/>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3366"/>
              </a:buClr>
              <a:buSzPct val="80000"/>
              <a:buFont typeface="Wingdings" pitchFamily="2" charset="2"/>
              <a:buChar char="l"/>
              <a:defRPr sz="2600" b="1" kern="1200">
                <a:solidFill>
                  <a:schemeClr val="tx1"/>
                </a:solidFill>
                <a:latin typeface="Century Gothic" pitchFamily="34" charset="0"/>
                <a:ea typeface="微軟正黑體" pitchFamily="34" charset="-120"/>
                <a:cs typeface="+mn-cs"/>
              </a:defRPr>
            </a:lvl1pPr>
            <a:lvl2pPr marL="742950" indent="-285750" algn="l" defTabSz="914400" rtl="0" eaLnBrk="1" latinLnBrk="0" hangingPunct="1">
              <a:spcBef>
                <a:spcPct val="20000"/>
              </a:spcBef>
              <a:buClr>
                <a:srgbClr val="0070C0"/>
              </a:buClr>
              <a:buSzPct val="70000"/>
              <a:buFont typeface="Wingdings" pitchFamily="2" charset="2"/>
              <a:buChar char="p"/>
              <a:defRPr sz="2400" b="1" kern="1200">
                <a:solidFill>
                  <a:schemeClr val="tx1">
                    <a:lumMod val="85000"/>
                    <a:lumOff val="15000"/>
                  </a:schemeClr>
                </a:solidFill>
                <a:latin typeface="Century Gothic" pitchFamily="34" charset="0"/>
                <a:ea typeface="微軟正黑體" pitchFamily="34" charset="-120"/>
                <a:cs typeface="+mn-cs"/>
              </a:defRPr>
            </a:lvl2pPr>
            <a:lvl3pPr marL="1143000" indent="-228600" algn="l" defTabSz="914400" rtl="0" eaLnBrk="1" latinLnBrk="0" hangingPunct="1">
              <a:spcBef>
                <a:spcPct val="20000"/>
              </a:spcBef>
              <a:buClr>
                <a:schemeClr val="accent5">
                  <a:lumMod val="50000"/>
                </a:schemeClr>
              </a:buClr>
              <a:buSzPct val="60000"/>
              <a:buFont typeface="Wingdings" pitchFamily="2" charset="2"/>
              <a:buChar char="l"/>
              <a:defRPr sz="2000" kern="1200">
                <a:solidFill>
                  <a:schemeClr val="tx1"/>
                </a:solidFill>
                <a:latin typeface="Century Gothic"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TW" dirty="0"/>
              <a:t>COVID-19 Testing Method</a:t>
            </a:r>
          </a:p>
          <a:p>
            <a:pPr lvl="1"/>
            <a:endParaRPr lang="zh-TW" altLang="en-US" dirty="0"/>
          </a:p>
        </p:txBody>
      </p:sp>
    </p:spTree>
    <p:extLst>
      <p:ext uri="{BB962C8B-B14F-4D97-AF65-F5344CB8AC3E}">
        <p14:creationId xmlns:p14="http://schemas.microsoft.com/office/powerpoint/2010/main" val="1264387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C0F54F2-6C37-42DB-AAE6-39621D40D485}"/>
              </a:ext>
            </a:extLst>
          </p:cNvPr>
          <p:cNvSpPr>
            <a:spLocks noGrp="1"/>
          </p:cNvSpPr>
          <p:nvPr>
            <p:ph type="title"/>
          </p:nvPr>
        </p:nvSpPr>
        <p:spPr>
          <a:xfrm>
            <a:off x="838200" y="222512"/>
            <a:ext cx="10515600" cy="1325563"/>
          </a:xfrm>
        </p:spPr>
        <p:txBody>
          <a:bodyPr/>
          <a:lstStyle/>
          <a:p>
            <a:r>
              <a:rPr lang="en-US" altLang="zh-TW" b="1" dirty="0">
                <a:latin typeface="+mn-lt"/>
              </a:rPr>
              <a:t>COVID-19</a:t>
            </a:r>
            <a:r>
              <a:rPr lang="zh-TW" altLang="en-US" b="1" dirty="0">
                <a:latin typeface="+mn-lt"/>
              </a:rPr>
              <a:t> </a:t>
            </a:r>
            <a:r>
              <a:rPr lang="en-US" altLang="zh-TW" b="1" dirty="0">
                <a:latin typeface="+mn-lt"/>
              </a:rPr>
              <a:t>Rapid Test(Cont.)</a:t>
            </a:r>
            <a:endParaRPr lang="zh-TW" altLang="en-US" b="1" dirty="0">
              <a:latin typeface="+mn-lt"/>
            </a:endParaRPr>
          </a:p>
        </p:txBody>
      </p:sp>
      <p:sp>
        <p:nvSpPr>
          <p:cNvPr id="3" name="內容版面配置區 2">
            <a:extLst>
              <a:ext uri="{FF2B5EF4-FFF2-40B4-BE49-F238E27FC236}">
                <a16:creationId xmlns:a16="http://schemas.microsoft.com/office/drawing/2014/main" id="{B450CB98-0B1F-4A94-9710-F5F6F7868D94}"/>
              </a:ext>
            </a:extLst>
          </p:cNvPr>
          <p:cNvSpPr>
            <a:spLocks noGrp="1"/>
          </p:cNvSpPr>
          <p:nvPr>
            <p:ph idx="1"/>
          </p:nvPr>
        </p:nvSpPr>
        <p:spPr>
          <a:xfrm>
            <a:off x="838200" y="1448120"/>
            <a:ext cx="10515600" cy="4351338"/>
          </a:xfrm>
        </p:spPr>
        <p:txBody>
          <a:bodyPr>
            <a:normAutofit fontScale="92500" lnSpcReduction="10000"/>
          </a:bodyPr>
          <a:lstStyle/>
          <a:p>
            <a:r>
              <a:rPr lang="en-US" altLang="zh-TW" dirty="0"/>
              <a:t>Top</a:t>
            </a:r>
            <a:r>
              <a:rPr lang="zh-TW" altLang="en-US" dirty="0"/>
              <a:t> </a:t>
            </a:r>
            <a:r>
              <a:rPr lang="en-US" altLang="zh-TW" dirty="0"/>
              <a:t>COVID-19 Antigen Rapid Test Criteria</a:t>
            </a:r>
          </a:p>
          <a:p>
            <a:pPr lvl="1"/>
            <a:r>
              <a:rPr lang="en-US" altLang="zh-TW" dirty="0"/>
              <a:t>Accuracy</a:t>
            </a:r>
          </a:p>
          <a:p>
            <a:pPr lvl="2"/>
            <a:r>
              <a:rPr lang="en-US" altLang="zh-TW" dirty="0"/>
              <a:t>Avoid Fake Positive and Fake Negative – Require Focusing and Accurate Antibody Combination</a:t>
            </a:r>
            <a:endParaRPr lang="en-US" altLang="zh-TW" dirty="0">
              <a:solidFill>
                <a:srgbClr val="0E65E4"/>
              </a:solidFill>
            </a:endParaRPr>
          </a:p>
          <a:p>
            <a:pPr lvl="1"/>
            <a:r>
              <a:rPr lang="en-US" altLang="zh-TW" dirty="0"/>
              <a:t>Sensitivity</a:t>
            </a:r>
          </a:p>
          <a:p>
            <a:pPr lvl="2"/>
            <a:r>
              <a:rPr lang="en-US" altLang="zh-TW" dirty="0"/>
              <a:t>Able to detect even limited virus counts in antibody, avoiding fake negative</a:t>
            </a:r>
            <a:endParaRPr lang="en-US" altLang="zh-TW" dirty="0">
              <a:solidFill>
                <a:srgbClr val="0E65E4"/>
              </a:solidFill>
            </a:endParaRPr>
          </a:p>
          <a:p>
            <a:pPr lvl="1"/>
            <a:r>
              <a:rPr lang="en-US" altLang="zh-TW" dirty="0"/>
              <a:t>Speed</a:t>
            </a:r>
          </a:p>
          <a:p>
            <a:pPr lvl="2"/>
            <a:r>
              <a:rPr lang="en-US" altLang="zh-TW" dirty="0">
                <a:solidFill>
                  <a:srgbClr val="0E65E4"/>
                </a:solidFill>
              </a:rPr>
              <a:t>Able to obtain result in 10~15 minutes</a:t>
            </a:r>
            <a:endParaRPr lang="en-US" altLang="zh-TW" dirty="0"/>
          </a:p>
          <a:p>
            <a:pPr lvl="1"/>
            <a:r>
              <a:rPr lang="en-US" altLang="zh-TW" dirty="0"/>
              <a:t>Simplicity</a:t>
            </a:r>
          </a:p>
          <a:p>
            <a:pPr lvl="2"/>
            <a:r>
              <a:rPr lang="en-US" altLang="zh-TW" dirty="0"/>
              <a:t>Any location can operate</a:t>
            </a:r>
          </a:p>
          <a:p>
            <a:pPr lvl="2"/>
            <a:r>
              <a:rPr lang="en-US" altLang="zh-TW" dirty="0"/>
              <a:t>No need trained specialist to operate</a:t>
            </a:r>
          </a:p>
          <a:p>
            <a:pPr lvl="1"/>
            <a:r>
              <a:rPr lang="en-US" altLang="zh-TW" dirty="0"/>
              <a:t>Price</a:t>
            </a:r>
          </a:p>
          <a:p>
            <a:pPr lvl="2"/>
            <a:r>
              <a:rPr lang="en-US" altLang="zh-TW" dirty="0"/>
              <a:t>Government can afford general screening</a:t>
            </a:r>
          </a:p>
          <a:p>
            <a:endParaRPr lang="zh-TW" altLang="en-US" dirty="0"/>
          </a:p>
        </p:txBody>
      </p:sp>
      <p:sp>
        <p:nvSpPr>
          <p:cNvPr id="4" name="投影片編號版面配置區 3">
            <a:extLst>
              <a:ext uri="{FF2B5EF4-FFF2-40B4-BE49-F238E27FC236}">
                <a16:creationId xmlns:a16="http://schemas.microsoft.com/office/drawing/2014/main" id="{3635D395-D47A-4274-A369-78E546774E6F}"/>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53</a:t>
            </a:fld>
            <a:endParaRPr lang="zh-TW" altLang="en-US" dirty="0"/>
          </a:p>
        </p:txBody>
      </p:sp>
      <p:sp>
        <p:nvSpPr>
          <p:cNvPr id="5" name="頁尾版面配置區 4">
            <a:extLst>
              <a:ext uri="{FF2B5EF4-FFF2-40B4-BE49-F238E27FC236}">
                <a16:creationId xmlns:a16="http://schemas.microsoft.com/office/drawing/2014/main" id="{6A04F6B9-BE5D-4AE4-ABB6-B68EFD62238F}"/>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Tree>
    <p:extLst>
      <p:ext uri="{BB962C8B-B14F-4D97-AF65-F5344CB8AC3E}">
        <p14:creationId xmlns:p14="http://schemas.microsoft.com/office/powerpoint/2010/main" val="17757864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CF3F746-742B-4819-B7B6-D165A3740971}"/>
              </a:ext>
            </a:extLst>
          </p:cNvPr>
          <p:cNvSpPr>
            <a:spLocks noGrp="1"/>
          </p:cNvSpPr>
          <p:nvPr>
            <p:ph type="title"/>
          </p:nvPr>
        </p:nvSpPr>
        <p:spPr/>
        <p:txBody>
          <a:bodyPr>
            <a:normAutofit/>
          </a:bodyPr>
          <a:lstStyle/>
          <a:p>
            <a:r>
              <a:rPr lang="en-US" altLang="zh-TW" b="1" dirty="0">
                <a:latin typeface="+mn-lt"/>
              </a:rPr>
              <a:t>PBF - COVID-19 Antigen Test</a:t>
            </a:r>
            <a:endParaRPr lang="zh-TW" altLang="en-US" b="1" dirty="0">
              <a:latin typeface="+mn-lt"/>
            </a:endParaRPr>
          </a:p>
        </p:txBody>
      </p:sp>
      <p:sp>
        <p:nvSpPr>
          <p:cNvPr id="4" name="投影片編號版面配置區 3">
            <a:extLst>
              <a:ext uri="{FF2B5EF4-FFF2-40B4-BE49-F238E27FC236}">
                <a16:creationId xmlns:a16="http://schemas.microsoft.com/office/drawing/2014/main" id="{47A3BC34-A320-4C25-9C68-70771AB8C893}"/>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54</a:t>
            </a:fld>
            <a:endParaRPr lang="zh-TW" altLang="en-US" dirty="0"/>
          </a:p>
        </p:txBody>
      </p:sp>
      <p:sp>
        <p:nvSpPr>
          <p:cNvPr id="5" name="頁尾版面配置區 4">
            <a:extLst>
              <a:ext uri="{FF2B5EF4-FFF2-40B4-BE49-F238E27FC236}">
                <a16:creationId xmlns:a16="http://schemas.microsoft.com/office/drawing/2014/main" id="{B0600ADD-0A25-419F-B6D9-A322BCBB1829}"/>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
        <p:nvSpPr>
          <p:cNvPr id="9" name="內容版面配置區 2">
            <a:extLst>
              <a:ext uri="{FF2B5EF4-FFF2-40B4-BE49-F238E27FC236}">
                <a16:creationId xmlns:a16="http://schemas.microsoft.com/office/drawing/2014/main" id="{E6C4877D-DCFA-410D-8BB0-22D50D33ED02}"/>
              </a:ext>
            </a:extLst>
          </p:cNvPr>
          <p:cNvSpPr>
            <a:spLocks noGrp="1"/>
          </p:cNvSpPr>
          <p:nvPr>
            <p:ph idx="1"/>
          </p:nvPr>
        </p:nvSpPr>
        <p:spPr>
          <a:xfrm>
            <a:off x="838200" y="1575034"/>
            <a:ext cx="8229600" cy="4525963"/>
          </a:xfrm>
        </p:spPr>
        <p:txBody>
          <a:bodyPr>
            <a:normAutofit/>
          </a:bodyPr>
          <a:lstStyle/>
          <a:p>
            <a:r>
              <a:rPr lang="en-US" altLang="zh-TW" dirty="0"/>
              <a:t>Selecting Correct Antibody to mass produce</a:t>
            </a:r>
          </a:p>
          <a:p>
            <a:r>
              <a:rPr lang="en-US" altLang="zh-TW" dirty="0"/>
              <a:t>Antigen Rapid </a:t>
            </a:r>
            <a:r>
              <a:rPr lang="en-US" altLang="zh-TW" u="sng" dirty="0"/>
              <a:t>Test Kit</a:t>
            </a:r>
          </a:p>
          <a:p>
            <a:pPr lvl="1"/>
            <a:r>
              <a:rPr lang="en-US" altLang="zh-TW" dirty="0"/>
              <a:t>Screening + Mass Production</a:t>
            </a:r>
          </a:p>
          <a:p>
            <a:pPr lvl="2"/>
            <a:r>
              <a:rPr lang="en-US" altLang="zh-TW" b="1" dirty="0">
                <a:solidFill>
                  <a:srgbClr val="0E65E4"/>
                </a:solidFill>
              </a:rPr>
              <a:t>PBF</a:t>
            </a:r>
          </a:p>
          <a:p>
            <a:pPr lvl="3"/>
            <a:r>
              <a:rPr lang="en-US" altLang="zh-TW" dirty="0"/>
              <a:t>Mature Product Development Platform</a:t>
            </a:r>
            <a:r>
              <a:rPr lang="zh-TW" altLang="zh-TW" dirty="0"/>
              <a:t>，</a:t>
            </a:r>
            <a:r>
              <a:rPr lang="en-US" altLang="zh-TW" dirty="0"/>
              <a:t>Able to Screen out the best antibody pair</a:t>
            </a:r>
            <a:r>
              <a:rPr lang="zh-TW" altLang="zh-TW" dirty="0"/>
              <a:t>，</a:t>
            </a:r>
            <a:r>
              <a:rPr lang="en-US" altLang="zh-TW" dirty="0"/>
              <a:t>Able to Maximize Rapid Test Kit Performance</a:t>
            </a:r>
            <a:r>
              <a:rPr lang="zh-TW" altLang="zh-TW" dirty="0"/>
              <a:t>；</a:t>
            </a:r>
            <a:endParaRPr lang="en-US" altLang="zh-TW" dirty="0"/>
          </a:p>
          <a:p>
            <a:pPr lvl="3"/>
            <a:r>
              <a:rPr lang="en-US" altLang="zh-TW" dirty="0">
                <a:solidFill>
                  <a:srgbClr val="0E65E4"/>
                </a:solidFill>
              </a:rPr>
              <a:t>GMP Level Manufacturing Plant</a:t>
            </a:r>
            <a:r>
              <a:rPr lang="zh-TW" altLang="zh-TW" dirty="0"/>
              <a:t>，</a:t>
            </a:r>
            <a:r>
              <a:rPr lang="en-US" altLang="zh-TW" dirty="0"/>
              <a:t>Able to Mass Produce (1 month) </a:t>
            </a:r>
            <a:r>
              <a:rPr lang="zh-TW" altLang="zh-TW" dirty="0"/>
              <a:t>。</a:t>
            </a:r>
            <a:endParaRPr lang="en-US" altLang="zh-TW" dirty="0"/>
          </a:p>
        </p:txBody>
      </p:sp>
    </p:spTree>
    <p:extLst>
      <p:ext uri="{BB962C8B-B14F-4D97-AF65-F5344CB8AC3E}">
        <p14:creationId xmlns:p14="http://schemas.microsoft.com/office/powerpoint/2010/main" val="19977910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890E180-9425-4BFC-9096-9B57F29045A8}"/>
              </a:ext>
            </a:extLst>
          </p:cNvPr>
          <p:cNvSpPr>
            <a:spLocks noGrp="1"/>
          </p:cNvSpPr>
          <p:nvPr>
            <p:ph type="title"/>
          </p:nvPr>
        </p:nvSpPr>
        <p:spPr>
          <a:xfrm>
            <a:off x="838200" y="183699"/>
            <a:ext cx="10515600" cy="1325563"/>
          </a:xfrm>
        </p:spPr>
        <p:txBody>
          <a:bodyPr/>
          <a:lstStyle/>
          <a:p>
            <a:r>
              <a:rPr lang="en-US" altLang="zh-TW" b="1" dirty="0">
                <a:latin typeface="+mn-lt"/>
              </a:rPr>
              <a:t>Business Model</a:t>
            </a:r>
            <a:endParaRPr lang="zh-TW" altLang="en-US" b="1" dirty="0">
              <a:latin typeface="+mn-lt"/>
            </a:endParaRPr>
          </a:p>
        </p:txBody>
      </p:sp>
      <p:sp>
        <p:nvSpPr>
          <p:cNvPr id="4" name="投影片編號版面配置區 3">
            <a:extLst>
              <a:ext uri="{FF2B5EF4-FFF2-40B4-BE49-F238E27FC236}">
                <a16:creationId xmlns:a16="http://schemas.microsoft.com/office/drawing/2014/main" id="{5220C2CE-76C4-4741-81B1-A22320F18743}"/>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093B44-E511-4302-A984-7D8DD12161AA}" type="slidenum">
              <a:rPr lang="zh-TW" altLang="en-US" smtClean="0"/>
              <a:pPr/>
              <a:t>55</a:t>
            </a:fld>
            <a:endParaRPr lang="zh-TW" altLang="en-US" dirty="0"/>
          </a:p>
        </p:txBody>
      </p:sp>
      <p:sp>
        <p:nvSpPr>
          <p:cNvPr id="6" name="矩形 5">
            <a:extLst>
              <a:ext uri="{FF2B5EF4-FFF2-40B4-BE49-F238E27FC236}">
                <a16:creationId xmlns:a16="http://schemas.microsoft.com/office/drawing/2014/main" id="{6E3B0095-CD21-4AC1-B314-05A35CF252FB}"/>
              </a:ext>
            </a:extLst>
          </p:cNvPr>
          <p:cNvSpPr/>
          <p:nvPr/>
        </p:nvSpPr>
        <p:spPr>
          <a:xfrm>
            <a:off x="2290054" y="1748802"/>
            <a:ext cx="7766385" cy="994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bg1"/>
                </a:solidFill>
              </a:rPr>
              <a:t>Multiple Antibody Sources</a:t>
            </a:r>
          </a:p>
        </p:txBody>
      </p:sp>
      <p:sp>
        <p:nvSpPr>
          <p:cNvPr id="7" name="矩形 6">
            <a:extLst>
              <a:ext uri="{FF2B5EF4-FFF2-40B4-BE49-F238E27FC236}">
                <a16:creationId xmlns:a16="http://schemas.microsoft.com/office/drawing/2014/main" id="{B8DF7658-140B-4284-B5D8-F642AE9D4860}"/>
              </a:ext>
            </a:extLst>
          </p:cNvPr>
          <p:cNvSpPr/>
          <p:nvPr/>
        </p:nvSpPr>
        <p:spPr>
          <a:xfrm>
            <a:off x="2207568" y="3280531"/>
            <a:ext cx="7848872" cy="994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bg1"/>
                </a:solidFill>
              </a:rPr>
              <a:t>PBF </a:t>
            </a:r>
          </a:p>
          <a:p>
            <a:pPr algn="ctr"/>
            <a:r>
              <a:rPr lang="en-US" altLang="zh-TW" sz="2000" dirty="0">
                <a:solidFill>
                  <a:schemeClr val="bg1"/>
                </a:solidFill>
              </a:rPr>
              <a:t>Technology Platform + GMP Manufacturing</a:t>
            </a:r>
            <a:endParaRPr lang="zh-TW" altLang="en-US" sz="2000" dirty="0">
              <a:solidFill>
                <a:schemeClr val="bg1"/>
              </a:solidFill>
            </a:endParaRPr>
          </a:p>
        </p:txBody>
      </p:sp>
      <p:sp>
        <p:nvSpPr>
          <p:cNvPr id="8" name="矩形 7">
            <a:extLst>
              <a:ext uri="{FF2B5EF4-FFF2-40B4-BE49-F238E27FC236}">
                <a16:creationId xmlns:a16="http://schemas.microsoft.com/office/drawing/2014/main" id="{491DBABB-91E2-4507-B33E-4439B43989C1}"/>
              </a:ext>
            </a:extLst>
          </p:cNvPr>
          <p:cNvSpPr/>
          <p:nvPr/>
        </p:nvSpPr>
        <p:spPr>
          <a:xfrm>
            <a:off x="2207568" y="4861096"/>
            <a:ext cx="1440160" cy="994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Sales Channel A</a:t>
            </a:r>
            <a:endParaRPr lang="zh-TW" altLang="en-US" sz="2000" dirty="0">
              <a:solidFill>
                <a:schemeClr val="tx1"/>
              </a:solidFill>
            </a:endParaRPr>
          </a:p>
        </p:txBody>
      </p:sp>
      <p:sp>
        <p:nvSpPr>
          <p:cNvPr id="12" name="矩形 11">
            <a:extLst>
              <a:ext uri="{FF2B5EF4-FFF2-40B4-BE49-F238E27FC236}">
                <a16:creationId xmlns:a16="http://schemas.microsoft.com/office/drawing/2014/main" id="{E06D2508-99B9-47C6-911F-DBDC26E9304E}"/>
              </a:ext>
            </a:extLst>
          </p:cNvPr>
          <p:cNvSpPr/>
          <p:nvPr/>
        </p:nvSpPr>
        <p:spPr>
          <a:xfrm>
            <a:off x="5375920" y="4883150"/>
            <a:ext cx="1440160" cy="994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Sales Channel B</a:t>
            </a:r>
            <a:endParaRPr lang="zh-TW" altLang="en-US" sz="2000" dirty="0">
              <a:solidFill>
                <a:schemeClr val="tx1"/>
              </a:solidFill>
            </a:endParaRPr>
          </a:p>
        </p:txBody>
      </p:sp>
      <p:sp>
        <p:nvSpPr>
          <p:cNvPr id="13" name="矩形 12">
            <a:extLst>
              <a:ext uri="{FF2B5EF4-FFF2-40B4-BE49-F238E27FC236}">
                <a16:creationId xmlns:a16="http://schemas.microsoft.com/office/drawing/2014/main" id="{22866CD1-1760-4515-97A0-BDA49FD931E5}"/>
              </a:ext>
            </a:extLst>
          </p:cNvPr>
          <p:cNvSpPr/>
          <p:nvPr/>
        </p:nvSpPr>
        <p:spPr>
          <a:xfrm>
            <a:off x="8544272" y="4883150"/>
            <a:ext cx="1440160" cy="994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Sales</a:t>
            </a:r>
            <a:r>
              <a:rPr lang="zh-TW" altLang="en-US" sz="2000" dirty="0">
                <a:solidFill>
                  <a:schemeClr val="tx1"/>
                </a:solidFill>
              </a:rPr>
              <a:t> </a:t>
            </a:r>
            <a:r>
              <a:rPr lang="en-US" altLang="zh-TW" sz="2000" dirty="0">
                <a:solidFill>
                  <a:schemeClr val="tx1"/>
                </a:solidFill>
              </a:rPr>
              <a:t>Channel</a:t>
            </a:r>
            <a:r>
              <a:rPr lang="zh-TW" altLang="en-US" sz="2000">
                <a:solidFill>
                  <a:schemeClr val="tx1"/>
                </a:solidFill>
              </a:rPr>
              <a:t> </a:t>
            </a:r>
            <a:r>
              <a:rPr lang="en-US" altLang="zh-TW" sz="2000">
                <a:solidFill>
                  <a:schemeClr val="tx1"/>
                </a:solidFill>
              </a:rPr>
              <a:t>C</a:t>
            </a:r>
            <a:endParaRPr lang="zh-TW" altLang="en-US" sz="2000" dirty="0">
              <a:solidFill>
                <a:schemeClr val="tx1"/>
              </a:solidFill>
            </a:endParaRPr>
          </a:p>
        </p:txBody>
      </p:sp>
      <p:sp>
        <p:nvSpPr>
          <p:cNvPr id="14" name="箭號: 向下 13">
            <a:extLst>
              <a:ext uri="{FF2B5EF4-FFF2-40B4-BE49-F238E27FC236}">
                <a16:creationId xmlns:a16="http://schemas.microsoft.com/office/drawing/2014/main" id="{0381E1EE-7E81-4301-ACCC-61908CAEB8F6}"/>
              </a:ext>
            </a:extLst>
          </p:cNvPr>
          <p:cNvSpPr/>
          <p:nvPr/>
        </p:nvSpPr>
        <p:spPr>
          <a:xfrm>
            <a:off x="2927648" y="2742925"/>
            <a:ext cx="360040" cy="5376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solidFill>
                <a:schemeClr val="bg1"/>
              </a:solidFill>
            </a:endParaRPr>
          </a:p>
        </p:txBody>
      </p:sp>
      <p:sp>
        <p:nvSpPr>
          <p:cNvPr id="15" name="箭號: 向下 14">
            <a:extLst>
              <a:ext uri="{FF2B5EF4-FFF2-40B4-BE49-F238E27FC236}">
                <a16:creationId xmlns:a16="http://schemas.microsoft.com/office/drawing/2014/main" id="{8FE1A3EE-8060-4C32-889E-928287DAE0C1}"/>
              </a:ext>
            </a:extLst>
          </p:cNvPr>
          <p:cNvSpPr/>
          <p:nvPr/>
        </p:nvSpPr>
        <p:spPr>
          <a:xfrm>
            <a:off x="5027667" y="2742925"/>
            <a:ext cx="360040" cy="5376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solidFill>
                <a:schemeClr val="bg1"/>
              </a:solidFill>
            </a:endParaRPr>
          </a:p>
        </p:txBody>
      </p:sp>
      <p:sp>
        <p:nvSpPr>
          <p:cNvPr id="16" name="箭號: 向下 15">
            <a:extLst>
              <a:ext uri="{FF2B5EF4-FFF2-40B4-BE49-F238E27FC236}">
                <a16:creationId xmlns:a16="http://schemas.microsoft.com/office/drawing/2014/main" id="{A8DADAA1-A05C-4B72-A249-42766DEC0438}"/>
              </a:ext>
            </a:extLst>
          </p:cNvPr>
          <p:cNvSpPr/>
          <p:nvPr/>
        </p:nvSpPr>
        <p:spPr>
          <a:xfrm>
            <a:off x="7032104" y="2742925"/>
            <a:ext cx="360040" cy="5376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solidFill>
                <a:schemeClr val="bg1"/>
              </a:solidFill>
            </a:endParaRPr>
          </a:p>
        </p:txBody>
      </p:sp>
      <p:sp>
        <p:nvSpPr>
          <p:cNvPr id="17" name="箭號: 向下 16">
            <a:extLst>
              <a:ext uri="{FF2B5EF4-FFF2-40B4-BE49-F238E27FC236}">
                <a16:creationId xmlns:a16="http://schemas.microsoft.com/office/drawing/2014/main" id="{46A104EE-B146-4D59-84F0-1540A4999065}"/>
              </a:ext>
            </a:extLst>
          </p:cNvPr>
          <p:cNvSpPr/>
          <p:nvPr/>
        </p:nvSpPr>
        <p:spPr>
          <a:xfrm>
            <a:off x="9084332" y="2724224"/>
            <a:ext cx="360040" cy="5376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solidFill>
                <a:schemeClr val="bg1"/>
              </a:solidFill>
            </a:endParaRPr>
          </a:p>
        </p:txBody>
      </p:sp>
      <p:sp>
        <p:nvSpPr>
          <p:cNvPr id="18" name="箭號: 向下 17">
            <a:extLst>
              <a:ext uri="{FF2B5EF4-FFF2-40B4-BE49-F238E27FC236}">
                <a16:creationId xmlns:a16="http://schemas.microsoft.com/office/drawing/2014/main" id="{F1ACCD59-FE13-456B-9CF5-A05BE81F8D52}"/>
              </a:ext>
            </a:extLst>
          </p:cNvPr>
          <p:cNvSpPr/>
          <p:nvPr/>
        </p:nvSpPr>
        <p:spPr>
          <a:xfrm>
            <a:off x="2758107" y="4310099"/>
            <a:ext cx="360040" cy="5376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19" name="箭號: 向下 18">
            <a:extLst>
              <a:ext uri="{FF2B5EF4-FFF2-40B4-BE49-F238E27FC236}">
                <a16:creationId xmlns:a16="http://schemas.microsoft.com/office/drawing/2014/main" id="{2C2C25F8-EF30-4FD8-9114-CBBCE756946F}"/>
              </a:ext>
            </a:extLst>
          </p:cNvPr>
          <p:cNvSpPr/>
          <p:nvPr/>
        </p:nvSpPr>
        <p:spPr>
          <a:xfrm>
            <a:off x="5934758" y="4310099"/>
            <a:ext cx="360040" cy="5376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20" name="箭號: 向下 19">
            <a:extLst>
              <a:ext uri="{FF2B5EF4-FFF2-40B4-BE49-F238E27FC236}">
                <a16:creationId xmlns:a16="http://schemas.microsoft.com/office/drawing/2014/main" id="{EE9B5497-8180-4191-8BAA-E809252AA5D4}"/>
              </a:ext>
            </a:extLst>
          </p:cNvPr>
          <p:cNvSpPr/>
          <p:nvPr/>
        </p:nvSpPr>
        <p:spPr>
          <a:xfrm>
            <a:off x="9138576" y="4322002"/>
            <a:ext cx="360040" cy="5376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a:p>
        </p:txBody>
      </p:sp>
      <p:sp>
        <p:nvSpPr>
          <p:cNvPr id="21" name="頁尾版面配置區 4">
            <a:extLst>
              <a:ext uri="{FF2B5EF4-FFF2-40B4-BE49-F238E27FC236}">
                <a16:creationId xmlns:a16="http://schemas.microsoft.com/office/drawing/2014/main" id="{CE550BF2-AAA8-4F41-BD5D-B00D57A6F3B2}"/>
              </a:ext>
            </a:extLst>
          </p:cNvPr>
          <p:cNvSpPr>
            <a:spLocks noGrp="1"/>
          </p:cNvSpPr>
          <p:nvPr>
            <p:ph type="ftr" sz="quarter" idx="11"/>
          </p:nvPr>
        </p:nvSpPr>
        <p:spPr>
          <a:xfrm>
            <a:off x="3935760" y="6356351"/>
            <a:ext cx="4176464" cy="365125"/>
          </a:xfrm>
        </p:spPr>
        <p:txBody>
          <a:bodyPr/>
          <a:lstStyle>
            <a:lvl1pPr>
              <a:defRPr sz="2000" b="1">
                <a:solidFill>
                  <a:srgbClr val="C00000"/>
                </a:solidFill>
              </a:defRPr>
            </a:lvl1pPr>
          </a:lstStyle>
          <a:p>
            <a:r>
              <a:rPr lang="en-US" altLang="zh-TW" dirty="0"/>
              <a:t>CONFIDENTIAL</a:t>
            </a:r>
            <a:endParaRPr lang="zh-TW" altLang="en-US" dirty="0"/>
          </a:p>
        </p:txBody>
      </p:sp>
    </p:spTree>
    <p:extLst>
      <p:ext uri="{BB962C8B-B14F-4D97-AF65-F5344CB8AC3E}">
        <p14:creationId xmlns:p14="http://schemas.microsoft.com/office/powerpoint/2010/main" val="17730860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1961409" y="260648"/>
            <a:ext cx="3127500" cy="731250"/>
          </a:xfrm>
          <a:prstGeom prst="rect">
            <a:avLst/>
          </a:prstGeom>
        </p:spPr>
      </p:pic>
      <p:pic>
        <p:nvPicPr>
          <p:cNvPr id="4" name="圖片 3"/>
          <p:cNvPicPr>
            <a:picLocks noChangeAspect="1"/>
          </p:cNvPicPr>
          <p:nvPr/>
        </p:nvPicPr>
        <p:blipFill>
          <a:blip r:embed="rId4"/>
          <a:stretch>
            <a:fillRect/>
          </a:stretch>
        </p:blipFill>
        <p:spPr>
          <a:xfrm>
            <a:off x="6905520" y="3007453"/>
            <a:ext cx="4392488" cy="938853"/>
          </a:xfrm>
          <a:prstGeom prst="rect">
            <a:avLst/>
          </a:prstGeom>
        </p:spPr>
      </p:pic>
      <p:pic>
        <p:nvPicPr>
          <p:cNvPr id="6" name="图片 1">
            <a:extLst>
              <a:ext uri="{FF2B5EF4-FFF2-40B4-BE49-F238E27FC236}">
                <a16:creationId xmlns:a16="http://schemas.microsoft.com/office/drawing/2014/main" id="{36E5DFBC-F72C-496A-ADFB-1E9AC7691373}"/>
              </a:ext>
            </a:extLst>
          </p:cNvPr>
          <p:cNvPicPr>
            <a:picLocks noChangeAspect="1"/>
          </p:cNvPicPr>
          <p:nvPr/>
        </p:nvPicPr>
        <p:blipFill>
          <a:blip r:embed="rId5"/>
          <a:stretch>
            <a:fillRect/>
          </a:stretch>
        </p:blipFill>
        <p:spPr>
          <a:xfrm>
            <a:off x="773306" y="1342239"/>
            <a:ext cx="5810228" cy="3330428"/>
          </a:xfrm>
          <a:prstGeom prst="rect">
            <a:avLst/>
          </a:prstGeom>
        </p:spPr>
      </p:pic>
      <p:pic>
        <p:nvPicPr>
          <p:cNvPr id="5" name="Picture 2" descr="「pbf 寶齡 LOGO」的圖片搜尋結果">
            <a:extLst>
              <a:ext uri="{FF2B5EF4-FFF2-40B4-BE49-F238E27FC236}">
                <a16:creationId xmlns:a16="http://schemas.microsoft.com/office/drawing/2014/main" id="{A3E032DD-6DB5-42F7-8D0F-4E628FC0669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3390" b="36439"/>
          <a:stretch/>
        </p:blipFill>
        <p:spPr bwMode="auto">
          <a:xfrm>
            <a:off x="7759234" y="2012705"/>
            <a:ext cx="2416612" cy="729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489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60967" y="1207948"/>
            <a:ext cx="10195570" cy="4741987"/>
          </a:xfrm>
        </p:spPr>
        <p:txBody>
          <a:bodyPr>
            <a:noAutofit/>
          </a:bodyPr>
          <a:lstStyle/>
          <a:p>
            <a:pPr>
              <a:lnSpc>
                <a:spcPts val="3000"/>
              </a:lnSpc>
              <a:spcAft>
                <a:spcPts val="300"/>
              </a:spcAft>
            </a:pPr>
            <a:r>
              <a:rPr lang="en-US" altLang="zh-TW" sz="2000" dirty="0">
                <a:solidFill>
                  <a:schemeClr val="accent6">
                    <a:lumMod val="75000"/>
                  </a:schemeClr>
                </a:solidFill>
                <a:ea typeface="微軟正黑體" panose="020B0604030504040204" pitchFamily="34" charset="-120"/>
                <a:cs typeface="Arial" pitchFamily="34" charset="0"/>
              </a:rPr>
              <a:t>Founded</a:t>
            </a:r>
            <a:r>
              <a:rPr lang="zh-TW" altLang="en-US" sz="2000" dirty="0">
                <a:solidFill>
                  <a:schemeClr val="accent6">
                    <a:lumMod val="75000"/>
                  </a:schemeClr>
                </a:solidFill>
                <a:ea typeface="微軟正黑體" panose="020B0604030504040204" pitchFamily="34" charset="-120"/>
                <a:cs typeface="Arial" pitchFamily="34" charset="0"/>
              </a:rPr>
              <a:t>：</a:t>
            </a:r>
            <a:r>
              <a:rPr lang="en-US" altLang="zh-TW" sz="2000" dirty="0">
                <a:solidFill>
                  <a:schemeClr val="accent6">
                    <a:lumMod val="75000"/>
                  </a:schemeClr>
                </a:solidFill>
                <a:cs typeface="Arial" pitchFamily="34" charset="0"/>
              </a:rPr>
              <a:t>January 7</a:t>
            </a:r>
            <a:r>
              <a:rPr lang="en-US" altLang="zh-TW" sz="2000" baseline="30000" dirty="0">
                <a:solidFill>
                  <a:schemeClr val="accent6">
                    <a:lumMod val="75000"/>
                  </a:schemeClr>
                </a:solidFill>
                <a:cs typeface="Arial" pitchFamily="34" charset="0"/>
              </a:rPr>
              <a:t>th</a:t>
            </a:r>
            <a:r>
              <a:rPr lang="en-US" altLang="zh-TW" sz="2000" dirty="0">
                <a:solidFill>
                  <a:schemeClr val="accent6">
                    <a:lumMod val="75000"/>
                  </a:schemeClr>
                </a:solidFill>
                <a:cs typeface="Arial" pitchFamily="34" charset="0"/>
              </a:rPr>
              <a:t>, 1976</a:t>
            </a:r>
            <a:endParaRPr lang="en-US" altLang="zh-TW" sz="2000" dirty="0">
              <a:solidFill>
                <a:schemeClr val="accent6">
                  <a:lumMod val="75000"/>
                </a:schemeClr>
              </a:solidFill>
              <a:ea typeface="微軟正黑體" panose="020B0604030504040204" pitchFamily="34" charset="-120"/>
              <a:cs typeface="Arial" pitchFamily="34" charset="0"/>
            </a:endParaRPr>
          </a:p>
          <a:p>
            <a:pPr>
              <a:lnSpc>
                <a:spcPts val="3000"/>
              </a:lnSpc>
              <a:spcAft>
                <a:spcPts val="300"/>
              </a:spcAft>
            </a:pPr>
            <a:r>
              <a:rPr lang="en-US" altLang="zh-TW" sz="2000" dirty="0">
                <a:solidFill>
                  <a:schemeClr val="accent6">
                    <a:lumMod val="75000"/>
                  </a:schemeClr>
                </a:solidFill>
                <a:cs typeface="Arial" pitchFamily="34" charset="0"/>
              </a:rPr>
              <a:t>IPO:</a:t>
            </a:r>
            <a:r>
              <a:rPr lang="zh-TW" altLang="en-US" sz="2000" dirty="0">
                <a:solidFill>
                  <a:schemeClr val="accent6">
                    <a:lumMod val="75000"/>
                  </a:schemeClr>
                </a:solidFill>
                <a:cs typeface="Arial" pitchFamily="34" charset="0"/>
              </a:rPr>
              <a:t> </a:t>
            </a:r>
            <a:r>
              <a:rPr lang="en-US" altLang="zh-TW" sz="2000" dirty="0">
                <a:solidFill>
                  <a:schemeClr val="accent6">
                    <a:lumMod val="75000"/>
                  </a:schemeClr>
                </a:solidFill>
                <a:cs typeface="Arial" pitchFamily="34" charset="0"/>
              </a:rPr>
              <a:t>January 23</a:t>
            </a:r>
            <a:r>
              <a:rPr lang="en-US" altLang="zh-TW" sz="2000" baseline="30000" dirty="0">
                <a:solidFill>
                  <a:schemeClr val="accent6">
                    <a:lumMod val="75000"/>
                  </a:schemeClr>
                </a:solidFill>
                <a:cs typeface="Arial" pitchFamily="34" charset="0"/>
              </a:rPr>
              <a:t>rd</a:t>
            </a:r>
            <a:r>
              <a:rPr lang="en-US" altLang="zh-TW" sz="2000" dirty="0">
                <a:solidFill>
                  <a:schemeClr val="accent6">
                    <a:lumMod val="75000"/>
                  </a:schemeClr>
                </a:solidFill>
                <a:cs typeface="Arial" pitchFamily="34" charset="0"/>
              </a:rPr>
              <a:t>, 2018</a:t>
            </a:r>
            <a:r>
              <a:rPr lang="zh-TW" altLang="en-US" sz="2000" dirty="0">
                <a:solidFill>
                  <a:schemeClr val="accent6">
                    <a:lumMod val="75000"/>
                  </a:schemeClr>
                </a:solidFill>
                <a:cs typeface="Arial" pitchFamily="34" charset="0"/>
              </a:rPr>
              <a:t> </a:t>
            </a:r>
            <a:r>
              <a:rPr lang="en-US" altLang="zh-TW" sz="2000" dirty="0">
                <a:solidFill>
                  <a:schemeClr val="accent6">
                    <a:lumMod val="75000"/>
                  </a:schemeClr>
                </a:solidFill>
                <a:cs typeface="Arial" pitchFamily="34" charset="0"/>
              </a:rPr>
              <a:t>Listed as Pharmaceutical (Ticker</a:t>
            </a:r>
            <a:r>
              <a:rPr lang="zh-TW" altLang="en-US" sz="2000" dirty="0">
                <a:solidFill>
                  <a:schemeClr val="accent6">
                    <a:lumMod val="75000"/>
                  </a:schemeClr>
                </a:solidFill>
                <a:cs typeface="Arial" pitchFamily="34" charset="0"/>
              </a:rPr>
              <a:t> </a:t>
            </a:r>
            <a:r>
              <a:rPr lang="en-US" altLang="zh-TW" sz="2000" dirty="0">
                <a:solidFill>
                  <a:schemeClr val="accent6">
                    <a:lumMod val="75000"/>
                  </a:schemeClr>
                </a:solidFill>
                <a:cs typeface="Arial" pitchFamily="34" charset="0"/>
              </a:rPr>
              <a:t>:</a:t>
            </a:r>
            <a:r>
              <a:rPr lang="zh-TW" altLang="en-US" sz="2000" dirty="0">
                <a:solidFill>
                  <a:schemeClr val="accent6">
                    <a:lumMod val="75000"/>
                  </a:schemeClr>
                </a:solidFill>
                <a:cs typeface="Arial" pitchFamily="34" charset="0"/>
              </a:rPr>
              <a:t> </a:t>
            </a:r>
            <a:r>
              <a:rPr lang="en-US" altLang="zh-TW" sz="2000" dirty="0">
                <a:solidFill>
                  <a:schemeClr val="accent6">
                    <a:lumMod val="75000"/>
                  </a:schemeClr>
                </a:solidFill>
                <a:cs typeface="Arial" pitchFamily="34" charset="0"/>
              </a:rPr>
              <a:t>1760)</a:t>
            </a:r>
            <a:endParaRPr lang="en-US" altLang="zh-TW" sz="2000" dirty="0">
              <a:solidFill>
                <a:schemeClr val="accent6">
                  <a:lumMod val="75000"/>
                </a:schemeClr>
              </a:solidFill>
              <a:ea typeface="微軟正黑體" panose="020B0604030504040204" pitchFamily="34" charset="-120"/>
              <a:cs typeface="Arial" pitchFamily="34" charset="0"/>
            </a:endParaRPr>
          </a:p>
          <a:p>
            <a:pPr>
              <a:lnSpc>
                <a:spcPts val="3000"/>
              </a:lnSpc>
              <a:spcAft>
                <a:spcPts val="300"/>
              </a:spcAft>
            </a:pPr>
            <a:r>
              <a:rPr lang="en-US" altLang="zh-TW" sz="2000" dirty="0">
                <a:solidFill>
                  <a:schemeClr val="accent6">
                    <a:lumMod val="75000"/>
                  </a:schemeClr>
                </a:solidFill>
              </a:rPr>
              <a:t>Vertical Integration Converting R&amp;D</a:t>
            </a:r>
            <a:r>
              <a:rPr lang="zh-TW" altLang="en-US" sz="2000" dirty="0">
                <a:solidFill>
                  <a:schemeClr val="accent6">
                    <a:lumMod val="75000"/>
                  </a:schemeClr>
                </a:solidFill>
              </a:rPr>
              <a:t>，</a:t>
            </a:r>
            <a:r>
              <a:rPr lang="en-US" altLang="zh-TW" sz="2000" dirty="0">
                <a:solidFill>
                  <a:schemeClr val="accent6">
                    <a:lumMod val="75000"/>
                  </a:schemeClr>
                </a:solidFill>
              </a:rPr>
              <a:t>Manufacturing</a:t>
            </a:r>
            <a:r>
              <a:rPr lang="zh-TW" altLang="en-US" sz="2000" dirty="0">
                <a:solidFill>
                  <a:schemeClr val="accent6">
                    <a:lumMod val="75000"/>
                  </a:schemeClr>
                </a:solidFill>
              </a:rPr>
              <a:t>、</a:t>
            </a:r>
            <a:r>
              <a:rPr lang="en-US" altLang="zh-TW" sz="2000" dirty="0">
                <a:solidFill>
                  <a:schemeClr val="accent6">
                    <a:lumMod val="75000"/>
                  </a:schemeClr>
                </a:solidFill>
              </a:rPr>
              <a:t>Brand &amp; Channel Marketing</a:t>
            </a:r>
            <a:r>
              <a:rPr lang="zh-TW" altLang="en-US" sz="2000" dirty="0">
                <a:solidFill>
                  <a:schemeClr val="accent6">
                    <a:lumMod val="75000"/>
                  </a:schemeClr>
                </a:solidFill>
              </a:rPr>
              <a:t>，</a:t>
            </a:r>
            <a:r>
              <a:rPr lang="en-US" altLang="zh-TW" sz="2000" dirty="0">
                <a:solidFill>
                  <a:schemeClr val="accent6">
                    <a:lumMod val="75000"/>
                  </a:schemeClr>
                </a:solidFill>
              </a:rPr>
              <a:t>Diversification</a:t>
            </a:r>
            <a:r>
              <a:rPr lang="zh-TW" altLang="en-US" sz="2000" dirty="0">
                <a:solidFill>
                  <a:schemeClr val="accent6">
                    <a:lumMod val="75000"/>
                  </a:schemeClr>
                </a:solidFill>
              </a:rPr>
              <a:t>。</a:t>
            </a:r>
            <a:endParaRPr lang="en-US" altLang="zh-TW" sz="2000" dirty="0">
              <a:solidFill>
                <a:schemeClr val="accent6">
                  <a:lumMod val="75000"/>
                </a:schemeClr>
              </a:solidFill>
            </a:endParaRPr>
          </a:p>
          <a:p>
            <a:pPr>
              <a:lnSpc>
                <a:spcPts val="3000"/>
              </a:lnSpc>
              <a:spcAft>
                <a:spcPts val="300"/>
              </a:spcAft>
            </a:pPr>
            <a:r>
              <a:rPr lang="en-US" altLang="zh-TW" sz="2000" dirty="0">
                <a:solidFill>
                  <a:schemeClr val="accent6">
                    <a:lumMod val="75000"/>
                  </a:schemeClr>
                </a:solidFill>
              </a:rPr>
              <a:t>Business Unit:</a:t>
            </a:r>
            <a:r>
              <a:rPr lang="zh-TW" altLang="en-US" sz="2000" dirty="0">
                <a:solidFill>
                  <a:schemeClr val="accent6">
                    <a:lumMod val="75000"/>
                  </a:schemeClr>
                </a:solidFill>
              </a:rPr>
              <a:t> </a:t>
            </a:r>
            <a:r>
              <a:rPr lang="en-US" altLang="zh-TW" sz="2000" dirty="0">
                <a:solidFill>
                  <a:schemeClr val="accent6">
                    <a:lumMod val="75000"/>
                  </a:schemeClr>
                </a:solidFill>
              </a:rPr>
              <a:t>New Drug</a:t>
            </a:r>
            <a:r>
              <a:rPr lang="zh-TW" altLang="en-US" sz="2000" dirty="0">
                <a:solidFill>
                  <a:schemeClr val="accent6">
                    <a:lumMod val="75000"/>
                  </a:schemeClr>
                </a:solidFill>
              </a:rPr>
              <a:t>、</a:t>
            </a:r>
            <a:r>
              <a:rPr lang="en-US" altLang="zh-TW" sz="2000" dirty="0">
                <a:solidFill>
                  <a:schemeClr val="accent6">
                    <a:lumMod val="75000"/>
                  </a:schemeClr>
                </a:solidFill>
              </a:rPr>
              <a:t>Medicine</a:t>
            </a:r>
            <a:r>
              <a:rPr lang="zh-TW" altLang="en-US" sz="2000" dirty="0">
                <a:solidFill>
                  <a:schemeClr val="accent6">
                    <a:lumMod val="75000"/>
                  </a:schemeClr>
                </a:solidFill>
              </a:rPr>
              <a:t>、</a:t>
            </a:r>
            <a:r>
              <a:rPr lang="en-US" altLang="zh-TW" sz="2000" dirty="0">
                <a:solidFill>
                  <a:schemeClr val="accent6">
                    <a:lumMod val="75000"/>
                  </a:schemeClr>
                </a:solidFill>
              </a:rPr>
              <a:t>Cosmeceutical</a:t>
            </a:r>
            <a:r>
              <a:rPr lang="zh-TW" altLang="en-US" sz="2000" dirty="0">
                <a:solidFill>
                  <a:schemeClr val="accent6">
                    <a:lumMod val="75000"/>
                  </a:schemeClr>
                </a:solidFill>
              </a:rPr>
              <a:t>、</a:t>
            </a:r>
            <a:r>
              <a:rPr lang="en-US" altLang="zh-TW" sz="2000" dirty="0" err="1">
                <a:solidFill>
                  <a:schemeClr val="accent6">
                    <a:lumMod val="75000"/>
                  </a:schemeClr>
                </a:solidFill>
              </a:rPr>
              <a:t>Nutriceutics</a:t>
            </a:r>
            <a:r>
              <a:rPr lang="zh-TW" altLang="en-US" sz="2000" dirty="0">
                <a:solidFill>
                  <a:schemeClr val="accent6">
                    <a:lumMod val="75000"/>
                  </a:schemeClr>
                </a:solidFill>
              </a:rPr>
              <a:t>、</a:t>
            </a:r>
            <a:r>
              <a:rPr lang="en-US" altLang="zh-TW" sz="2000" dirty="0">
                <a:solidFill>
                  <a:schemeClr val="accent6">
                    <a:lumMod val="75000"/>
                  </a:schemeClr>
                </a:solidFill>
              </a:rPr>
              <a:t>Antiseptics</a:t>
            </a:r>
            <a:r>
              <a:rPr lang="zh-TW" altLang="en-US" sz="2000" dirty="0">
                <a:solidFill>
                  <a:schemeClr val="accent6">
                    <a:lumMod val="75000"/>
                  </a:schemeClr>
                </a:solidFill>
              </a:rPr>
              <a:t>、</a:t>
            </a:r>
            <a:r>
              <a:rPr lang="en-US" altLang="zh-TW" sz="2000" dirty="0">
                <a:solidFill>
                  <a:schemeClr val="accent6">
                    <a:lumMod val="75000"/>
                  </a:schemeClr>
                </a:solidFill>
              </a:rPr>
              <a:t>Diagnostics and IVD</a:t>
            </a:r>
            <a:r>
              <a:rPr lang="zh-TW" altLang="en-US" sz="2000" dirty="0">
                <a:solidFill>
                  <a:schemeClr val="accent6">
                    <a:lumMod val="75000"/>
                  </a:schemeClr>
                </a:solidFill>
              </a:rPr>
              <a:t> </a:t>
            </a:r>
            <a:endParaRPr lang="en-US" altLang="zh-TW" sz="2000" dirty="0">
              <a:solidFill>
                <a:schemeClr val="accent6">
                  <a:lumMod val="75000"/>
                </a:schemeClr>
              </a:solidFill>
            </a:endParaRPr>
          </a:p>
          <a:p>
            <a:pPr>
              <a:lnSpc>
                <a:spcPts val="3000"/>
              </a:lnSpc>
              <a:spcAft>
                <a:spcPts val="300"/>
              </a:spcAft>
            </a:pPr>
            <a:r>
              <a:rPr lang="en-US" altLang="zh-TW" sz="2000" dirty="0">
                <a:solidFill>
                  <a:schemeClr val="accent6">
                    <a:lumMod val="75000"/>
                  </a:schemeClr>
                </a:solidFill>
              </a:rPr>
              <a:t>Capital </a:t>
            </a:r>
            <a:r>
              <a:rPr lang="en-US" altLang="zh-TW" sz="2000" dirty="0">
                <a:solidFill>
                  <a:schemeClr val="accent6">
                    <a:lumMod val="75000"/>
                  </a:schemeClr>
                </a:solidFill>
                <a:ea typeface="微軟正黑體" panose="020B0604030504040204" pitchFamily="34" charset="-120"/>
              </a:rPr>
              <a:t>: </a:t>
            </a:r>
            <a:r>
              <a:rPr lang="en-US" altLang="zh-TW" sz="2000" dirty="0">
                <a:solidFill>
                  <a:schemeClr val="accent6">
                    <a:lumMod val="75000"/>
                  </a:schemeClr>
                </a:solidFill>
              </a:rPr>
              <a:t>NTD</a:t>
            </a:r>
            <a:r>
              <a:rPr lang="zh-TW" altLang="en-US" sz="2000" dirty="0">
                <a:solidFill>
                  <a:schemeClr val="accent6">
                    <a:lumMod val="75000"/>
                  </a:schemeClr>
                </a:solidFill>
                <a:ea typeface="微軟正黑體" panose="020B0604030504040204" pitchFamily="34" charset="-120"/>
              </a:rPr>
              <a:t> </a:t>
            </a:r>
            <a:r>
              <a:rPr lang="en-US" altLang="zh-TW" sz="2000" dirty="0">
                <a:solidFill>
                  <a:schemeClr val="accent6">
                    <a:lumMod val="75000"/>
                  </a:schemeClr>
                </a:solidFill>
              </a:rPr>
              <a:t>767 Millions</a:t>
            </a:r>
            <a:endParaRPr lang="en-US" altLang="zh-TW" sz="2000" dirty="0">
              <a:solidFill>
                <a:schemeClr val="accent6">
                  <a:lumMod val="75000"/>
                </a:schemeClr>
              </a:solidFill>
              <a:ea typeface="微軟正黑體" panose="020B0604030504040204" pitchFamily="34" charset="-120"/>
            </a:endParaRPr>
          </a:p>
          <a:p>
            <a:pPr>
              <a:lnSpc>
                <a:spcPts val="3000"/>
              </a:lnSpc>
              <a:spcAft>
                <a:spcPts val="300"/>
              </a:spcAft>
            </a:pPr>
            <a:r>
              <a:rPr lang="en-US" altLang="zh-TW" sz="2000" dirty="0">
                <a:solidFill>
                  <a:schemeClr val="accent6">
                    <a:lumMod val="75000"/>
                  </a:schemeClr>
                </a:solidFill>
                <a:ea typeface="微軟正黑體" panose="020B0604030504040204" pitchFamily="34" charset="-120"/>
              </a:rPr>
              <a:t>Dual National Certified Pharmaceutical Company</a:t>
            </a:r>
            <a:endParaRPr lang="en-US" altLang="zh-TW" sz="1800" dirty="0">
              <a:solidFill>
                <a:schemeClr val="accent6">
                  <a:lumMod val="75000"/>
                </a:schemeClr>
              </a:solidFill>
              <a:ea typeface="微軟正黑體" panose="020B0604030504040204" pitchFamily="34" charset="-120"/>
            </a:endParaRPr>
          </a:p>
          <a:p>
            <a:pPr lvl="1">
              <a:lnSpc>
                <a:spcPts val="3000"/>
              </a:lnSpc>
              <a:spcAft>
                <a:spcPts val="300"/>
              </a:spcAft>
            </a:pPr>
            <a:r>
              <a:rPr lang="en-US" altLang="zh-TW" sz="2000" dirty="0">
                <a:solidFill>
                  <a:srgbClr val="333399"/>
                </a:solidFill>
              </a:rPr>
              <a:t>Taiwan</a:t>
            </a:r>
            <a:r>
              <a:rPr lang="en-US" altLang="zh-TW" sz="2000" dirty="0">
                <a:solidFill>
                  <a:srgbClr val="333399"/>
                </a:solidFill>
                <a:ea typeface="微軟正黑體" panose="020B0604030504040204" pitchFamily="34" charset="-120"/>
              </a:rPr>
              <a:t>:</a:t>
            </a:r>
            <a:r>
              <a:rPr lang="zh-TW" altLang="en-US" sz="2000" dirty="0">
                <a:solidFill>
                  <a:srgbClr val="333399"/>
                </a:solidFill>
                <a:ea typeface="微軟正黑體" panose="020B0604030504040204" pitchFamily="34" charset="-120"/>
              </a:rPr>
              <a:t> </a:t>
            </a:r>
            <a:r>
              <a:rPr lang="en-US" altLang="zh-TW" sz="2000" dirty="0">
                <a:solidFill>
                  <a:srgbClr val="333399"/>
                </a:solidFill>
                <a:ea typeface="微軟正黑體" panose="020B0604030504040204" pitchFamily="34" charset="-120"/>
              </a:rPr>
              <a:t>Medicin</a:t>
            </a:r>
            <a:r>
              <a:rPr lang="en-US" altLang="zh-TW" sz="2000" dirty="0">
                <a:solidFill>
                  <a:srgbClr val="333399"/>
                </a:solidFill>
              </a:rPr>
              <a:t>e </a:t>
            </a:r>
            <a:r>
              <a:rPr lang="en-US" altLang="zh-TW" sz="2000" dirty="0">
                <a:solidFill>
                  <a:srgbClr val="333399"/>
                </a:solidFill>
                <a:ea typeface="微軟正黑體" panose="020B0604030504040204" pitchFamily="34" charset="-120"/>
              </a:rPr>
              <a:t>PIC/S GMP</a:t>
            </a:r>
            <a:r>
              <a:rPr lang="zh-TW" altLang="en-US" sz="2000" dirty="0">
                <a:solidFill>
                  <a:srgbClr val="333399"/>
                </a:solidFill>
                <a:ea typeface="微軟正黑體" panose="020B0604030504040204" pitchFamily="34" charset="-120"/>
              </a:rPr>
              <a:t> </a:t>
            </a:r>
            <a:r>
              <a:rPr lang="en-US" altLang="zh-TW" sz="2000" dirty="0">
                <a:solidFill>
                  <a:srgbClr val="333399"/>
                </a:solidFill>
                <a:ea typeface="微軟正黑體" panose="020B0604030504040204" pitchFamily="34" charset="-120"/>
              </a:rPr>
              <a:t>+ </a:t>
            </a:r>
            <a:r>
              <a:rPr lang="en-US" altLang="zh-TW" sz="2000" dirty="0">
                <a:solidFill>
                  <a:srgbClr val="333399"/>
                </a:solidFill>
              </a:rPr>
              <a:t>Cosmeceutical </a:t>
            </a:r>
            <a:r>
              <a:rPr lang="en-US" altLang="zh-TW" sz="2000" dirty="0">
                <a:solidFill>
                  <a:srgbClr val="333399"/>
                </a:solidFill>
                <a:ea typeface="微軟正黑體" panose="020B0604030504040204" pitchFamily="34" charset="-120"/>
              </a:rPr>
              <a:t>GMP</a:t>
            </a:r>
          </a:p>
          <a:p>
            <a:pPr lvl="1">
              <a:lnSpc>
                <a:spcPts val="3000"/>
              </a:lnSpc>
              <a:spcAft>
                <a:spcPts val="300"/>
              </a:spcAft>
            </a:pPr>
            <a:r>
              <a:rPr lang="en-US" altLang="zh-TW" sz="2000" dirty="0">
                <a:solidFill>
                  <a:srgbClr val="333399"/>
                </a:solidFill>
                <a:ea typeface="微軟正黑體" panose="020B0604030504040204" pitchFamily="34" charset="-120"/>
              </a:rPr>
              <a:t>China:</a:t>
            </a:r>
            <a:r>
              <a:rPr lang="zh-TW" altLang="en-US" sz="2000" dirty="0">
                <a:solidFill>
                  <a:srgbClr val="333399"/>
                </a:solidFill>
                <a:ea typeface="微軟正黑體" panose="020B0604030504040204" pitchFamily="34" charset="-120"/>
              </a:rPr>
              <a:t> </a:t>
            </a:r>
            <a:r>
              <a:rPr lang="en-US" altLang="zh-TW" sz="2000" dirty="0">
                <a:solidFill>
                  <a:srgbClr val="333399"/>
                </a:solidFill>
                <a:ea typeface="微軟正黑體" panose="020B0604030504040204" pitchFamily="34" charset="-120"/>
              </a:rPr>
              <a:t>Cosmeceutical Factory &amp; Antiseptic </a:t>
            </a:r>
            <a:r>
              <a:rPr lang="en-US" altLang="zh-TW" sz="2000" dirty="0" err="1">
                <a:solidFill>
                  <a:srgbClr val="333399"/>
                </a:solidFill>
                <a:ea typeface="微軟正黑體" panose="020B0604030504040204" pitchFamily="34" charset="-120"/>
              </a:rPr>
              <a:t>Factory</a:t>
            </a:r>
            <a:r>
              <a:rPr lang="en-US" altLang="zh-TW" sz="2000" dirty="0" err="1">
                <a:solidFill>
                  <a:schemeClr val="accent6">
                    <a:lumMod val="75000"/>
                  </a:schemeClr>
                </a:solidFill>
                <a:ea typeface="微軟正黑體" panose="020B0604030504040204" pitchFamily="34" charset="-120"/>
              </a:rPr>
              <a:t>Employees</a:t>
            </a:r>
            <a:r>
              <a:rPr lang="en-US" altLang="zh-TW" sz="2000" dirty="0">
                <a:solidFill>
                  <a:schemeClr val="accent6">
                    <a:lumMod val="75000"/>
                  </a:schemeClr>
                </a:solidFill>
                <a:ea typeface="微軟正黑體" panose="020B0604030504040204" pitchFamily="34" charset="-120"/>
              </a:rPr>
              <a:t>:</a:t>
            </a:r>
            <a:r>
              <a:rPr lang="zh-TW" altLang="en-US" sz="2000" dirty="0">
                <a:solidFill>
                  <a:schemeClr val="accent6">
                    <a:lumMod val="75000"/>
                  </a:schemeClr>
                </a:solidFill>
                <a:ea typeface="微軟正黑體" panose="020B0604030504040204" pitchFamily="34" charset="-120"/>
              </a:rPr>
              <a:t> </a:t>
            </a:r>
            <a:r>
              <a:rPr lang="en-US" altLang="zh-TW" sz="2000" dirty="0">
                <a:solidFill>
                  <a:schemeClr val="accent6">
                    <a:lumMod val="75000"/>
                  </a:schemeClr>
                </a:solidFill>
                <a:ea typeface="微軟正黑體" panose="020B0604030504040204" pitchFamily="34" charset="-120"/>
              </a:rPr>
              <a:t>Taiwan (300+</a:t>
            </a:r>
            <a:r>
              <a:rPr lang="en-US" altLang="zh-TW" sz="2000" dirty="0">
                <a:solidFill>
                  <a:schemeClr val="accent6">
                    <a:lumMod val="75000"/>
                  </a:schemeClr>
                </a:solidFill>
              </a:rPr>
              <a:t>)</a:t>
            </a:r>
            <a:r>
              <a:rPr lang="zh-TW" altLang="en-US" sz="2000" dirty="0">
                <a:solidFill>
                  <a:schemeClr val="accent6">
                    <a:lumMod val="75000"/>
                  </a:schemeClr>
                </a:solidFill>
                <a:ea typeface="微軟正黑體" panose="020B0604030504040204" pitchFamily="34" charset="-120"/>
              </a:rPr>
              <a:t>、</a:t>
            </a:r>
            <a:r>
              <a:rPr lang="en-US" altLang="zh-TW" sz="2000" dirty="0">
                <a:solidFill>
                  <a:schemeClr val="accent6">
                    <a:lumMod val="75000"/>
                  </a:schemeClr>
                </a:solidFill>
                <a:ea typeface="微軟正黑體" panose="020B0604030504040204" pitchFamily="34" charset="-120"/>
              </a:rPr>
              <a:t>China (</a:t>
            </a:r>
            <a:r>
              <a:rPr lang="en-US" altLang="zh-TW" sz="2000" dirty="0">
                <a:solidFill>
                  <a:schemeClr val="accent6">
                    <a:lumMod val="75000"/>
                  </a:schemeClr>
                </a:solidFill>
              </a:rPr>
              <a:t>7</a:t>
            </a:r>
            <a:r>
              <a:rPr lang="en-US" altLang="zh-TW" sz="2000" dirty="0">
                <a:solidFill>
                  <a:schemeClr val="accent6">
                    <a:lumMod val="75000"/>
                  </a:schemeClr>
                </a:solidFill>
                <a:ea typeface="微軟正黑體" panose="020B0604030504040204" pitchFamily="34" charset="-120"/>
              </a:rPr>
              <a:t>0+</a:t>
            </a:r>
            <a:r>
              <a:rPr lang="en-US" altLang="zh-TW" sz="2000" dirty="0">
                <a:solidFill>
                  <a:schemeClr val="accent6">
                    <a:lumMod val="75000"/>
                  </a:schemeClr>
                </a:solidFill>
              </a:rPr>
              <a:t>)</a:t>
            </a:r>
            <a:endParaRPr lang="en-US" altLang="zh-TW" sz="2000" dirty="0">
              <a:solidFill>
                <a:schemeClr val="accent6">
                  <a:lumMod val="75000"/>
                </a:schemeClr>
              </a:solidFill>
              <a:ea typeface="微軟正黑體" panose="020B0604030504040204" pitchFamily="34" charset="-120"/>
            </a:endParaRPr>
          </a:p>
          <a:p>
            <a:pPr marL="0" indent="0">
              <a:lnSpc>
                <a:spcPts val="3000"/>
              </a:lnSpc>
              <a:spcAft>
                <a:spcPts val="300"/>
              </a:spcAft>
              <a:buNone/>
            </a:pPr>
            <a:r>
              <a:rPr lang="zh-TW" altLang="en-US" sz="2000" dirty="0">
                <a:ea typeface="微軟正黑體" panose="020B0604030504040204" pitchFamily="34" charset="-120"/>
              </a:rPr>
              <a:t> </a:t>
            </a:r>
            <a:endParaRPr lang="en-US" altLang="zh-TW" sz="2000" dirty="0">
              <a:ea typeface="微軟正黑體" panose="020B0604030504040204" pitchFamily="34" charset="-120"/>
            </a:endParaRPr>
          </a:p>
        </p:txBody>
      </p:sp>
      <p:pic>
        <p:nvPicPr>
          <p:cNvPr id="1026" name="Picture 2" descr="X:\PR\2014 1st 法說會Planning\graph &amp; figure\PB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0774" y="3578942"/>
            <a:ext cx="4103948" cy="2188772"/>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536197" y="105522"/>
            <a:ext cx="10515600" cy="1325563"/>
          </a:xfrm>
        </p:spPr>
        <p:txBody>
          <a:bodyPr/>
          <a:lstStyle/>
          <a:p>
            <a:r>
              <a:rPr lang="en-US" altLang="zh-TW" b="1" dirty="0">
                <a:solidFill>
                  <a:srgbClr val="002060"/>
                </a:solidFill>
                <a:latin typeface="Microsoft YaHei UI" panose="020B0503020204020204" pitchFamily="34" charset="-122"/>
                <a:ea typeface="Microsoft YaHei UI" panose="020B0503020204020204" pitchFamily="34" charset="-122"/>
              </a:rPr>
              <a:t>PBF Details</a:t>
            </a:r>
            <a:r>
              <a:rPr lang="en-US" altLang="zh-TW" b="1" dirty="0">
                <a:solidFill>
                  <a:schemeClr val="accent6">
                    <a:lumMod val="75000"/>
                  </a:schemeClr>
                </a:solidFill>
                <a:latin typeface="Microsoft YaHei UI" panose="020B0503020204020204" pitchFamily="34" charset="-122"/>
                <a:ea typeface="Microsoft YaHei UI" panose="020B0503020204020204" pitchFamily="34" charset="-122"/>
              </a:rPr>
              <a:t>	</a:t>
            </a:r>
            <a:endParaRPr lang="zh-TW" altLang="en-US" dirty="0">
              <a:solidFill>
                <a:schemeClr val="accent6">
                  <a:lumMod val="75000"/>
                </a:schemeClr>
              </a:solidFill>
              <a:latin typeface="Microsoft YaHei UI" panose="020B0503020204020204" pitchFamily="34" charset="-122"/>
              <a:ea typeface="Microsoft YaHei UI" panose="020B0503020204020204" pitchFamily="34" charset="-122"/>
            </a:endParaRPr>
          </a:p>
        </p:txBody>
      </p:sp>
      <p:sp>
        <p:nvSpPr>
          <p:cNvPr id="4" name="矩形 3"/>
          <p:cNvSpPr/>
          <p:nvPr/>
        </p:nvSpPr>
        <p:spPr>
          <a:xfrm>
            <a:off x="8189786" y="4944997"/>
            <a:ext cx="3744416" cy="646331"/>
          </a:xfrm>
          <a:prstGeom prst="rect">
            <a:avLst/>
          </a:prstGeom>
        </p:spPr>
        <p:txBody>
          <a:bodyPr wrap="square">
            <a:spAutoFit/>
          </a:bodyPr>
          <a:lstStyle/>
          <a:p>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總公司 </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a:t>
            </a: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 台北市南港區園區街</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3</a:t>
            </a: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號</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16</a:t>
            </a: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樓 </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(F</a:t>
            </a: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棟</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a:t>
            </a:r>
            <a:b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b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平鎮廠 </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a:t>
            </a: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 桃園市平鎮區興隆路</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266</a:t>
            </a: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號 </a:t>
            </a:r>
            <a:b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b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汐止辦公室 </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a:t>
            </a: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 新北市汐止區大同路一段</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306</a:t>
            </a: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號</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6</a:t>
            </a:r>
            <a:r>
              <a:rPr lang="zh-TW" altLang="en-US" sz="1200" b="1" dirty="0">
                <a:solidFill>
                  <a:schemeClr val="tx1">
                    <a:lumMod val="50000"/>
                    <a:lumOff val="50000"/>
                  </a:schemeClr>
                </a:solidFill>
                <a:latin typeface="微軟正黑體" panose="020B0604030504040204" pitchFamily="34" charset="-120"/>
                <a:ea typeface="微軟正黑體" panose="020B0604030504040204" pitchFamily="34" charset="-120"/>
              </a:rPr>
              <a:t>樓之</a:t>
            </a:r>
            <a:r>
              <a:rPr lang="en-US" altLang="zh-TW" sz="1200" b="1" dirty="0">
                <a:solidFill>
                  <a:schemeClr val="tx1">
                    <a:lumMod val="50000"/>
                    <a:lumOff val="50000"/>
                  </a:schemeClr>
                </a:solidFill>
                <a:latin typeface="微軟正黑體" panose="020B0604030504040204" pitchFamily="34" charset="-120"/>
                <a:ea typeface="微軟正黑體" panose="020B0604030504040204" pitchFamily="34" charset="-120"/>
              </a:rPr>
              <a:t>3</a:t>
            </a:r>
          </a:p>
        </p:txBody>
      </p:sp>
      <p:sp>
        <p:nvSpPr>
          <p:cNvPr id="5" name="投影片編號版面配置區 4">
            <a:extLst>
              <a:ext uri="{FF2B5EF4-FFF2-40B4-BE49-F238E27FC236}">
                <a16:creationId xmlns:a16="http://schemas.microsoft.com/office/drawing/2014/main" id="{BECC58E6-A2DF-4C86-9A5E-24A122F6EADC}"/>
              </a:ext>
            </a:extLst>
          </p:cNvPr>
          <p:cNvSpPr>
            <a:spLocks noGrp="1"/>
          </p:cNvSpPr>
          <p:nvPr>
            <p:ph type="sldNum" sz="quarter" idx="4294967295"/>
          </p:nvPr>
        </p:nvSpPr>
        <p:spPr>
          <a:xfrm>
            <a:off x="8610600" y="6356350"/>
            <a:ext cx="2743200" cy="365125"/>
          </a:xfrm>
          <a:prstGeom prst="rect">
            <a:avLst/>
          </a:prstGeom>
        </p:spPr>
        <p:txBody>
          <a:bodyPr/>
          <a:lstStyle/>
          <a:p>
            <a:fld id="{2870E760-6688-4F3E-8C8D-461D3A053907}" type="slidenum">
              <a:rPr lang="zh-TW" altLang="en-US" smtClean="0"/>
              <a:pPr/>
              <a:t>6</a:t>
            </a:fld>
            <a:endParaRPr lang="zh-TW" altLang="en-US" dirty="0"/>
          </a:p>
        </p:txBody>
      </p:sp>
    </p:spTree>
    <p:extLst>
      <p:ext uri="{BB962C8B-B14F-4D97-AF65-F5344CB8AC3E}">
        <p14:creationId xmlns:p14="http://schemas.microsoft.com/office/powerpoint/2010/main" val="1012222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물 공장 - 무료 건물개 아이콘">
            <a:extLst>
              <a:ext uri="{FF2B5EF4-FFF2-40B4-BE49-F238E27FC236}">
                <a16:creationId xmlns:a16="http://schemas.microsoft.com/office/drawing/2014/main" id="{5709AA0E-08A2-4E8F-851C-CAC0A8FE1A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3263" y="1964233"/>
            <a:ext cx="784949" cy="784949"/>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5"/>
          <p:cNvGrpSpPr>
            <a:grpSpLocks noChangeAspect="1"/>
          </p:cNvGrpSpPr>
          <p:nvPr/>
        </p:nvGrpSpPr>
        <p:grpSpPr bwMode="auto">
          <a:xfrm>
            <a:off x="1066801" y="701676"/>
            <a:ext cx="10058400" cy="6410325"/>
            <a:chOff x="672" y="442"/>
            <a:chExt cx="6336" cy="4038"/>
          </a:xfrm>
        </p:grpSpPr>
        <p:sp>
          <p:nvSpPr>
            <p:cNvPr id="10" name="AutoShape 4"/>
            <p:cNvSpPr>
              <a:spLocks noChangeAspect="1" noChangeArrowheads="1" noTextEdit="1"/>
            </p:cNvSpPr>
            <p:nvPr/>
          </p:nvSpPr>
          <p:spPr bwMode="auto">
            <a:xfrm>
              <a:off x="672" y="442"/>
              <a:ext cx="6336" cy="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nvGrpSpPr>
            <p:cNvPr id="11" name="Group 206"/>
            <p:cNvGrpSpPr>
              <a:grpSpLocks/>
            </p:cNvGrpSpPr>
            <p:nvPr/>
          </p:nvGrpSpPr>
          <p:grpSpPr bwMode="auto">
            <a:xfrm>
              <a:off x="791" y="445"/>
              <a:ext cx="6105" cy="3913"/>
              <a:chOff x="791" y="445"/>
              <a:chExt cx="6105" cy="3913"/>
            </a:xfrm>
          </p:grpSpPr>
          <p:sp>
            <p:nvSpPr>
              <p:cNvPr id="1298" name="Freeform 6"/>
              <p:cNvSpPr>
                <a:spLocks/>
              </p:cNvSpPr>
              <p:nvPr/>
            </p:nvSpPr>
            <p:spPr bwMode="auto">
              <a:xfrm>
                <a:off x="791" y="841"/>
                <a:ext cx="6098" cy="3517"/>
              </a:xfrm>
              <a:custGeom>
                <a:avLst/>
                <a:gdLst>
                  <a:gd name="T0" fmla="*/ 4496 w 12196"/>
                  <a:gd name="T1" fmla="*/ 0 h 3517"/>
                  <a:gd name="T2" fmla="*/ 1017 w 12196"/>
                  <a:gd name="T3" fmla="*/ 1 h 3517"/>
                  <a:gd name="T4" fmla="*/ 755 w 12196"/>
                  <a:gd name="T5" fmla="*/ 17 h 3517"/>
                  <a:gd name="T6" fmla="*/ 535 w 12196"/>
                  <a:gd name="T7" fmla="*/ 53 h 3517"/>
                  <a:gd name="T8" fmla="*/ 354 w 12196"/>
                  <a:gd name="T9" fmla="*/ 105 h 3517"/>
                  <a:gd name="T10" fmla="*/ 211 w 12196"/>
                  <a:gd name="T11" fmla="*/ 171 h 3517"/>
                  <a:gd name="T12" fmla="*/ 106 w 12196"/>
                  <a:gd name="T13" fmla="*/ 248 h 3517"/>
                  <a:gd name="T14" fmla="*/ 36 w 12196"/>
                  <a:gd name="T15" fmla="*/ 333 h 3517"/>
                  <a:gd name="T16" fmla="*/ 2 w 12196"/>
                  <a:gd name="T17" fmla="*/ 423 h 3517"/>
                  <a:gd name="T18" fmla="*/ 4 w 12196"/>
                  <a:gd name="T19" fmla="*/ 515 h 3517"/>
                  <a:gd name="T20" fmla="*/ 40 w 12196"/>
                  <a:gd name="T21" fmla="*/ 606 h 3517"/>
                  <a:gd name="T22" fmla="*/ 108 w 12196"/>
                  <a:gd name="T23" fmla="*/ 694 h 3517"/>
                  <a:gd name="T24" fmla="*/ 207 w 12196"/>
                  <a:gd name="T25" fmla="*/ 775 h 3517"/>
                  <a:gd name="T26" fmla="*/ 338 w 12196"/>
                  <a:gd name="T27" fmla="*/ 848 h 3517"/>
                  <a:gd name="T28" fmla="*/ 499 w 12196"/>
                  <a:gd name="T29" fmla="*/ 907 h 3517"/>
                  <a:gd name="T30" fmla="*/ 689 w 12196"/>
                  <a:gd name="T31" fmla="*/ 952 h 3517"/>
                  <a:gd name="T32" fmla="*/ 908 w 12196"/>
                  <a:gd name="T33" fmla="*/ 978 h 3517"/>
                  <a:gd name="T34" fmla="*/ 1089 w 12196"/>
                  <a:gd name="T35" fmla="*/ 984 h 3517"/>
                  <a:gd name="T36" fmla="*/ 11264 w 12196"/>
                  <a:gd name="T37" fmla="*/ 987 h 3517"/>
                  <a:gd name="T38" fmla="*/ 11497 w 12196"/>
                  <a:gd name="T39" fmla="*/ 1010 h 3517"/>
                  <a:gd name="T40" fmla="*/ 11695 w 12196"/>
                  <a:gd name="T41" fmla="*/ 1052 h 3517"/>
                  <a:gd name="T42" fmla="*/ 11860 w 12196"/>
                  <a:gd name="T43" fmla="*/ 1111 h 3517"/>
                  <a:gd name="T44" fmla="*/ 11993 w 12196"/>
                  <a:gd name="T45" fmla="*/ 1182 h 3517"/>
                  <a:gd name="T46" fmla="*/ 12092 w 12196"/>
                  <a:gd name="T47" fmla="*/ 1265 h 3517"/>
                  <a:gd name="T48" fmla="*/ 12158 w 12196"/>
                  <a:gd name="T49" fmla="*/ 1355 h 3517"/>
                  <a:gd name="T50" fmla="*/ 12190 w 12196"/>
                  <a:gd name="T51" fmla="*/ 1450 h 3517"/>
                  <a:gd name="T52" fmla="*/ 12190 w 12196"/>
                  <a:gd name="T53" fmla="*/ 1546 h 3517"/>
                  <a:gd name="T54" fmla="*/ 12158 w 12196"/>
                  <a:gd name="T55" fmla="*/ 1641 h 3517"/>
                  <a:gd name="T56" fmla="*/ 12092 w 12196"/>
                  <a:gd name="T57" fmla="*/ 1732 h 3517"/>
                  <a:gd name="T58" fmla="*/ 11993 w 12196"/>
                  <a:gd name="T59" fmla="*/ 1814 h 3517"/>
                  <a:gd name="T60" fmla="*/ 11860 w 12196"/>
                  <a:gd name="T61" fmla="*/ 1886 h 3517"/>
                  <a:gd name="T62" fmla="*/ 11695 w 12196"/>
                  <a:gd name="T63" fmla="*/ 1945 h 3517"/>
                  <a:gd name="T64" fmla="*/ 11497 w 12196"/>
                  <a:gd name="T65" fmla="*/ 1986 h 3517"/>
                  <a:gd name="T66" fmla="*/ 11264 w 12196"/>
                  <a:gd name="T67" fmla="*/ 2009 h 3517"/>
                  <a:gd name="T68" fmla="*/ 1343 w 12196"/>
                  <a:gd name="T69" fmla="*/ 2012 h 3517"/>
                  <a:gd name="T70" fmla="*/ 1174 w 12196"/>
                  <a:gd name="T71" fmla="*/ 2019 h 3517"/>
                  <a:gd name="T72" fmla="*/ 973 w 12196"/>
                  <a:gd name="T73" fmla="*/ 2051 h 3517"/>
                  <a:gd name="T74" fmla="*/ 799 w 12196"/>
                  <a:gd name="T75" fmla="*/ 2103 h 3517"/>
                  <a:gd name="T76" fmla="*/ 654 w 12196"/>
                  <a:gd name="T77" fmla="*/ 2172 h 3517"/>
                  <a:gd name="T78" fmla="*/ 536 w 12196"/>
                  <a:gd name="T79" fmla="*/ 2257 h 3517"/>
                  <a:gd name="T80" fmla="*/ 447 w 12196"/>
                  <a:gd name="T81" fmla="*/ 2352 h 3517"/>
                  <a:gd name="T82" fmla="*/ 390 w 12196"/>
                  <a:gd name="T83" fmla="*/ 2454 h 3517"/>
                  <a:gd name="T84" fmla="*/ 362 w 12196"/>
                  <a:gd name="T85" fmla="*/ 2561 h 3517"/>
                  <a:gd name="T86" fmla="*/ 364 w 12196"/>
                  <a:gd name="T87" fmla="*/ 2670 h 3517"/>
                  <a:gd name="T88" fmla="*/ 397 w 12196"/>
                  <a:gd name="T89" fmla="*/ 2776 h 3517"/>
                  <a:gd name="T90" fmla="*/ 463 w 12196"/>
                  <a:gd name="T91" fmla="*/ 2874 h 3517"/>
                  <a:gd name="T92" fmla="*/ 560 w 12196"/>
                  <a:gd name="T93" fmla="*/ 2965 h 3517"/>
                  <a:gd name="T94" fmla="*/ 689 w 12196"/>
                  <a:gd name="T95" fmla="*/ 3043 h 3517"/>
                  <a:gd name="T96" fmla="*/ 852 w 12196"/>
                  <a:gd name="T97" fmla="*/ 3104 h 3517"/>
                  <a:gd name="T98" fmla="*/ 1049 w 12196"/>
                  <a:gd name="T99" fmla="*/ 3146 h 3517"/>
                  <a:gd name="T100" fmla="*/ 1279 w 12196"/>
                  <a:gd name="T101" fmla="*/ 3165 h 3517"/>
                  <a:gd name="T102" fmla="*/ 5195 w 12196"/>
                  <a:gd name="T103" fmla="*/ 3166 h 3517"/>
                  <a:gd name="T104" fmla="*/ 5553 w 12196"/>
                  <a:gd name="T105" fmla="*/ 3177 h 3517"/>
                  <a:gd name="T106" fmla="*/ 5720 w 12196"/>
                  <a:gd name="T107" fmla="*/ 3196 h 3517"/>
                  <a:gd name="T108" fmla="*/ 5873 w 12196"/>
                  <a:gd name="T109" fmla="*/ 3225 h 3517"/>
                  <a:gd name="T110" fmla="*/ 6000 w 12196"/>
                  <a:gd name="T111" fmla="*/ 3270 h 3517"/>
                  <a:gd name="T112" fmla="*/ 6101 w 12196"/>
                  <a:gd name="T113" fmla="*/ 3331 h 3517"/>
                  <a:gd name="T114" fmla="*/ 6165 w 12196"/>
                  <a:gd name="T115" fmla="*/ 3413 h 3517"/>
                  <a:gd name="T116" fmla="*/ 6188 w 12196"/>
                  <a:gd name="T117" fmla="*/ 3517 h 3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196" h="3517">
                    <a:moveTo>
                      <a:pt x="5033" y="2"/>
                    </a:moveTo>
                    <a:lnTo>
                      <a:pt x="5033" y="2"/>
                    </a:lnTo>
                    <a:lnTo>
                      <a:pt x="4766" y="1"/>
                    </a:lnTo>
                    <a:lnTo>
                      <a:pt x="4496" y="0"/>
                    </a:lnTo>
                    <a:lnTo>
                      <a:pt x="4496" y="0"/>
                    </a:lnTo>
                    <a:lnTo>
                      <a:pt x="1089" y="0"/>
                    </a:lnTo>
                    <a:lnTo>
                      <a:pt x="1089" y="0"/>
                    </a:lnTo>
                    <a:lnTo>
                      <a:pt x="1017" y="1"/>
                    </a:lnTo>
                    <a:lnTo>
                      <a:pt x="948" y="3"/>
                    </a:lnTo>
                    <a:lnTo>
                      <a:pt x="882" y="6"/>
                    </a:lnTo>
                    <a:lnTo>
                      <a:pt x="817" y="11"/>
                    </a:lnTo>
                    <a:lnTo>
                      <a:pt x="755" y="17"/>
                    </a:lnTo>
                    <a:lnTo>
                      <a:pt x="697" y="24"/>
                    </a:lnTo>
                    <a:lnTo>
                      <a:pt x="640" y="32"/>
                    </a:lnTo>
                    <a:lnTo>
                      <a:pt x="586" y="41"/>
                    </a:lnTo>
                    <a:lnTo>
                      <a:pt x="535" y="53"/>
                    </a:lnTo>
                    <a:lnTo>
                      <a:pt x="487" y="64"/>
                    </a:lnTo>
                    <a:lnTo>
                      <a:pt x="439" y="77"/>
                    </a:lnTo>
                    <a:lnTo>
                      <a:pt x="396" y="90"/>
                    </a:lnTo>
                    <a:lnTo>
                      <a:pt x="354" y="105"/>
                    </a:lnTo>
                    <a:lnTo>
                      <a:pt x="314" y="120"/>
                    </a:lnTo>
                    <a:lnTo>
                      <a:pt x="276" y="136"/>
                    </a:lnTo>
                    <a:lnTo>
                      <a:pt x="243" y="154"/>
                    </a:lnTo>
                    <a:lnTo>
                      <a:pt x="211" y="171"/>
                    </a:lnTo>
                    <a:lnTo>
                      <a:pt x="181" y="189"/>
                    </a:lnTo>
                    <a:lnTo>
                      <a:pt x="153" y="209"/>
                    </a:lnTo>
                    <a:lnTo>
                      <a:pt x="127" y="228"/>
                    </a:lnTo>
                    <a:lnTo>
                      <a:pt x="106" y="248"/>
                    </a:lnTo>
                    <a:lnTo>
                      <a:pt x="84" y="269"/>
                    </a:lnTo>
                    <a:lnTo>
                      <a:pt x="66" y="290"/>
                    </a:lnTo>
                    <a:lnTo>
                      <a:pt x="50" y="312"/>
                    </a:lnTo>
                    <a:lnTo>
                      <a:pt x="36" y="333"/>
                    </a:lnTo>
                    <a:lnTo>
                      <a:pt x="24" y="355"/>
                    </a:lnTo>
                    <a:lnTo>
                      <a:pt x="16" y="378"/>
                    </a:lnTo>
                    <a:lnTo>
                      <a:pt x="8" y="400"/>
                    </a:lnTo>
                    <a:lnTo>
                      <a:pt x="2" y="423"/>
                    </a:lnTo>
                    <a:lnTo>
                      <a:pt x="0" y="446"/>
                    </a:lnTo>
                    <a:lnTo>
                      <a:pt x="0" y="469"/>
                    </a:lnTo>
                    <a:lnTo>
                      <a:pt x="0" y="492"/>
                    </a:lnTo>
                    <a:lnTo>
                      <a:pt x="4" y="515"/>
                    </a:lnTo>
                    <a:lnTo>
                      <a:pt x="10" y="538"/>
                    </a:lnTo>
                    <a:lnTo>
                      <a:pt x="18" y="561"/>
                    </a:lnTo>
                    <a:lnTo>
                      <a:pt x="28" y="584"/>
                    </a:lnTo>
                    <a:lnTo>
                      <a:pt x="40" y="606"/>
                    </a:lnTo>
                    <a:lnTo>
                      <a:pt x="54" y="629"/>
                    </a:lnTo>
                    <a:lnTo>
                      <a:pt x="70" y="651"/>
                    </a:lnTo>
                    <a:lnTo>
                      <a:pt x="88" y="672"/>
                    </a:lnTo>
                    <a:lnTo>
                      <a:pt x="108" y="694"/>
                    </a:lnTo>
                    <a:lnTo>
                      <a:pt x="129" y="715"/>
                    </a:lnTo>
                    <a:lnTo>
                      <a:pt x="153" y="736"/>
                    </a:lnTo>
                    <a:lnTo>
                      <a:pt x="179" y="756"/>
                    </a:lnTo>
                    <a:lnTo>
                      <a:pt x="207" y="775"/>
                    </a:lnTo>
                    <a:lnTo>
                      <a:pt x="237" y="795"/>
                    </a:lnTo>
                    <a:lnTo>
                      <a:pt x="268" y="813"/>
                    </a:lnTo>
                    <a:lnTo>
                      <a:pt x="302" y="830"/>
                    </a:lnTo>
                    <a:lnTo>
                      <a:pt x="338" y="848"/>
                    </a:lnTo>
                    <a:lnTo>
                      <a:pt x="376" y="864"/>
                    </a:lnTo>
                    <a:lnTo>
                      <a:pt x="415" y="879"/>
                    </a:lnTo>
                    <a:lnTo>
                      <a:pt x="457" y="894"/>
                    </a:lnTo>
                    <a:lnTo>
                      <a:pt x="499" y="907"/>
                    </a:lnTo>
                    <a:lnTo>
                      <a:pt x="544" y="920"/>
                    </a:lnTo>
                    <a:lnTo>
                      <a:pt x="590" y="931"/>
                    </a:lnTo>
                    <a:lnTo>
                      <a:pt x="640" y="942"/>
                    </a:lnTo>
                    <a:lnTo>
                      <a:pt x="689" y="952"/>
                    </a:lnTo>
                    <a:lnTo>
                      <a:pt x="741" y="960"/>
                    </a:lnTo>
                    <a:lnTo>
                      <a:pt x="795" y="967"/>
                    </a:lnTo>
                    <a:lnTo>
                      <a:pt x="850" y="973"/>
                    </a:lnTo>
                    <a:lnTo>
                      <a:pt x="908" y="978"/>
                    </a:lnTo>
                    <a:lnTo>
                      <a:pt x="965" y="981"/>
                    </a:lnTo>
                    <a:lnTo>
                      <a:pt x="1027" y="983"/>
                    </a:lnTo>
                    <a:lnTo>
                      <a:pt x="1089" y="984"/>
                    </a:lnTo>
                    <a:lnTo>
                      <a:pt x="1089" y="984"/>
                    </a:lnTo>
                    <a:lnTo>
                      <a:pt x="11137" y="984"/>
                    </a:lnTo>
                    <a:lnTo>
                      <a:pt x="11137" y="984"/>
                    </a:lnTo>
                    <a:lnTo>
                      <a:pt x="11203" y="985"/>
                    </a:lnTo>
                    <a:lnTo>
                      <a:pt x="11264" y="987"/>
                    </a:lnTo>
                    <a:lnTo>
                      <a:pt x="11326" y="990"/>
                    </a:lnTo>
                    <a:lnTo>
                      <a:pt x="11385" y="996"/>
                    </a:lnTo>
                    <a:lnTo>
                      <a:pt x="11441" y="1002"/>
                    </a:lnTo>
                    <a:lnTo>
                      <a:pt x="11497" y="1010"/>
                    </a:lnTo>
                    <a:lnTo>
                      <a:pt x="11550" y="1019"/>
                    </a:lnTo>
                    <a:lnTo>
                      <a:pt x="11600" y="1028"/>
                    </a:lnTo>
                    <a:lnTo>
                      <a:pt x="11648" y="1039"/>
                    </a:lnTo>
                    <a:lnTo>
                      <a:pt x="11695" y="1052"/>
                    </a:lnTo>
                    <a:lnTo>
                      <a:pt x="11739" y="1065"/>
                    </a:lnTo>
                    <a:lnTo>
                      <a:pt x="11783" y="1079"/>
                    </a:lnTo>
                    <a:lnTo>
                      <a:pt x="11822" y="1094"/>
                    </a:lnTo>
                    <a:lnTo>
                      <a:pt x="11860" y="1111"/>
                    </a:lnTo>
                    <a:lnTo>
                      <a:pt x="11896" y="1127"/>
                    </a:lnTo>
                    <a:lnTo>
                      <a:pt x="11930" y="1145"/>
                    </a:lnTo>
                    <a:lnTo>
                      <a:pt x="11963" y="1164"/>
                    </a:lnTo>
                    <a:lnTo>
                      <a:pt x="11993" y="1182"/>
                    </a:lnTo>
                    <a:lnTo>
                      <a:pt x="12021" y="1203"/>
                    </a:lnTo>
                    <a:lnTo>
                      <a:pt x="12047" y="1223"/>
                    </a:lnTo>
                    <a:lnTo>
                      <a:pt x="12071" y="1243"/>
                    </a:lnTo>
                    <a:lnTo>
                      <a:pt x="12092" y="1265"/>
                    </a:lnTo>
                    <a:lnTo>
                      <a:pt x="12110" y="1287"/>
                    </a:lnTo>
                    <a:lnTo>
                      <a:pt x="12128" y="1310"/>
                    </a:lnTo>
                    <a:lnTo>
                      <a:pt x="12144" y="1332"/>
                    </a:lnTo>
                    <a:lnTo>
                      <a:pt x="12158" y="1355"/>
                    </a:lnTo>
                    <a:lnTo>
                      <a:pt x="12170" y="1379"/>
                    </a:lnTo>
                    <a:lnTo>
                      <a:pt x="12178" y="1402"/>
                    </a:lnTo>
                    <a:lnTo>
                      <a:pt x="12186" y="1426"/>
                    </a:lnTo>
                    <a:lnTo>
                      <a:pt x="12190" y="1450"/>
                    </a:lnTo>
                    <a:lnTo>
                      <a:pt x="12194" y="1474"/>
                    </a:lnTo>
                    <a:lnTo>
                      <a:pt x="12196" y="1498"/>
                    </a:lnTo>
                    <a:lnTo>
                      <a:pt x="12194" y="1523"/>
                    </a:lnTo>
                    <a:lnTo>
                      <a:pt x="12190" y="1546"/>
                    </a:lnTo>
                    <a:lnTo>
                      <a:pt x="12186" y="1571"/>
                    </a:lnTo>
                    <a:lnTo>
                      <a:pt x="12178" y="1594"/>
                    </a:lnTo>
                    <a:lnTo>
                      <a:pt x="12170" y="1617"/>
                    </a:lnTo>
                    <a:lnTo>
                      <a:pt x="12158" y="1641"/>
                    </a:lnTo>
                    <a:lnTo>
                      <a:pt x="12144" y="1664"/>
                    </a:lnTo>
                    <a:lnTo>
                      <a:pt x="12128" y="1687"/>
                    </a:lnTo>
                    <a:lnTo>
                      <a:pt x="12110" y="1709"/>
                    </a:lnTo>
                    <a:lnTo>
                      <a:pt x="12092" y="1732"/>
                    </a:lnTo>
                    <a:lnTo>
                      <a:pt x="12071" y="1753"/>
                    </a:lnTo>
                    <a:lnTo>
                      <a:pt x="12047" y="1773"/>
                    </a:lnTo>
                    <a:lnTo>
                      <a:pt x="12021" y="1794"/>
                    </a:lnTo>
                    <a:lnTo>
                      <a:pt x="11993" y="1814"/>
                    </a:lnTo>
                    <a:lnTo>
                      <a:pt x="11963" y="1833"/>
                    </a:lnTo>
                    <a:lnTo>
                      <a:pt x="11930" y="1852"/>
                    </a:lnTo>
                    <a:lnTo>
                      <a:pt x="11896" y="1869"/>
                    </a:lnTo>
                    <a:lnTo>
                      <a:pt x="11860" y="1886"/>
                    </a:lnTo>
                    <a:lnTo>
                      <a:pt x="11822" y="1902"/>
                    </a:lnTo>
                    <a:lnTo>
                      <a:pt x="11783" y="1917"/>
                    </a:lnTo>
                    <a:lnTo>
                      <a:pt x="11739" y="1931"/>
                    </a:lnTo>
                    <a:lnTo>
                      <a:pt x="11695" y="1945"/>
                    </a:lnTo>
                    <a:lnTo>
                      <a:pt x="11648" y="1957"/>
                    </a:lnTo>
                    <a:lnTo>
                      <a:pt x="11600" y="1968"/>
                    </a:lnTo>
                    <a:lnTo>
                      <a:pt x="11550" y="1977"/>
                    </a:lnTo>
                    <a:lnTo>
                      <a:pt x="11497" y="1986"/>
                    </a:lnTo>
                    <a:lnTo>
                      <a:pt x="11441" y="1995"/>
                    </a:lnTo>
                    <a:lnTo>
                      <a:pt x="11385" y="2001"/>
                    </a:lnTo>
                    <a:lnTo>
                      <a:pt x="11326" y="2006"/>
                    </a:lnTo>
                    <a:lnTo>
                      <a:pt x="11264" y="2009"/>
                    </a:lnTo>
                    <a:lnTo>
                      <a:pt x="11203" y="2011"/>
                    </a:lnTo>
                    <a:lnTo>
                      <a:pt x="11137" y="2012"/>
                    </a:lnTo>
                    <a:lnTo>
                      <a:pt x="11137" y="2012"/>
                    </a:lnTo>
                    <a:lnTo>
                      <a:pt x="1343" y="2012"/>
                    </a:lnTo>
                    <a:lnTo>
                      <a:pt x="1343" y="2012"/>
                    </a:lnTo>
                    <a:lnTo>
                      <a:pt x="1285" y="2013"/>
                    </a:lnTo>
                    <a:lnTo>
                      <a:pt x="1228" y="2015"/>
                    </a:lnTo>
                    <a:lnTo>
                      <a:pt x="1174" y="2019"/>
                    </a:lnTo>
                    <a:lnTo>
                      <a:pt x="1120" y="2025"/>
                    </a:lnTo>
                    <a:lnTo>
                      <a:pt x="1069" y="2032"/>
                    </a:lnTo>
                    <a:lnTo>
                      <a:pt x="1021" y="2041"/>
                    </a:lnTo>
                    <a:lnTo>
                      <a:pt x="973" y="2051"/>
                    </a:lnTo>
                    <a:lnTo>
                      <a:pt x="926" y="2062"/>
                    </a:lnTo>
                    <a:lnTo>
                      <a:pt x="882" y="2074"/>
                    </a:lnTo>
                    <a:lnTo>
                      <a:pt x="840" y="2087"/>
                    </a:lnTo>
                    <a:lnTo>
                      <a:pt x="799" y="2103"/>
                    </a:lnTo>
                    <a:lnTo>
                      <a:pt x="759" y="2118"/>
                    </a:lnTo>
                    <a:lnTo>
                      <a:pt x="723" y="2135"/>
                    </a:lnTo>
                    <a:lnTo>
                      <a:pt x="687" y="2154"/>
                    </a:lnTo>
                    <a:lnTo>
                      <a:pt x="654" y="2172"/>
                    </a:lnTo>
                    <a:lnTo>
                      <a:pt x="622" y="2192"/>
                    </a:lnTo>
                    <a:lnTo>
                      <a:pt x="590" y="2213"/>
                    </a:lnTo>
                    <a:lnTo>
                      <a:pt x="562" y="2234"/>
                    </a:lnTo>
                    <a:lnTo>
                      <a:pt x="536" y="2257"/>
                    </a:lnTo>
                    <a:lnTo>
                      <a:pt x="511" y="2280"/>
                    </a:lnTo>
                    <a:lnTo>
                      <a:pt x="489" y="2304"/>
                    </a:lnTo>
                    <a:lnTo>
                      <a:pt x="467" y="2327"/>
                    </a:lnTo>
                    <a:lnTo>
                      <a:pt x="447" y="2352"/>
                    </a:lnTo>
                    <a:lnTo>
                      <a:pt x="431" y="2377"/>
                    </a:lnTo>
                    <a:lnTo>
                      <a:pt x="415" y="2402"/>
                    </a:lnTo>
                    <a:lnTo>
                      <a:pt x="401" y="2429"/>
                    </a:lnTo>
                    <a:lnTo>
                      <a:pt x="390" y="2454"/>
                    </a:lnTo>
                    <a:lnTo>
                      <a:pt x="380" y="2481"/>
                    </a:lnTo>
                    <a:lnTo>
                      <a:pt x="372" y="2508"/>
                    </a:lnTo>
                    <a:lnTo>
                      <a:pt x="366" y="2535"/>
                    </a:lnTo>
                    <a:lnTo>
                      <a:pt x="362" y="2561"/>
                    </a:lnTo>
                    <a:lnTo>
                      <a:pt x="360" y="2589"/>
                    </a:lnTo>
                    <a:lnTo>
                      <a:pt x="360" y="2617"/>
                    </a:lnTo>
                    <a:lnTo>
                      <a:pt x="360" y="2643"/>
                    </a:lnTo>
                    <a:lnTo>
                      <a:pt x="364" y="2670"/>
                    </a:lnTo>
                    <a:lnTo>
                      <a:pt x="370" y="2697"/>
                    </a:lnTo>
                    <a:lnTo>
                      <a:pt x="378" y="2724"/>
                    </a:lnTo>
                    <a:lnTo>
                      <a:pt x="386" y="2749"/>
                    </a:lnTo>
                    <a:lnTo>
                      <a:pt x="397" y="2776"/>
                    </a:lnTo>
                    <a:lnTo>
                      <a:pt x="411" y="2801"/>
                    </a:lnTo>
                    <a:lnTo>
                      <a:pt x="427" y="2825"/>
                    </a:lnTo>
                    <a:lnTo>
                      <a:pt x="443" y="2851"/>
                    </a:lnTo>
                    <a:lnTo>
                      <a:pt x="463" y="2874"/>
                    </a:lnTo>
                    <a:lnTo>
                      <a:pt x="485" y="2898"/>
                    </a:lnTo>
                    <a:lnTo>
                      <a:pt x="507" y="2921"/>
                    </a:lnTo>
                    <a:lnTo>
                      <a:pt x="533" y="2944"/>
                    </a:lnTo>
                    <a:lnTo>
                      <a:pt x="560" y="2965"/>
                    </a:lnTo>
                    <a:lnTo>
                      <a:pt x="590" y="2986"/>
                    </a:lnTo>
                    <a:lnTo>
                      <a:pt x="622" y="3006"/>
                    </a:lnTo>
                    <a:lnTo>
                      <a:pt x="654" y="3024"/>
                    </a:lnTo>
                    <a:lnTo>
                      <a:pt x="689" y="3043"/>
                    </a:lnTo>
                    <a:lnTo>
                      <a:pt x="727" y="3060"/>
                    </a:lnTo>
                    <a:lnTo>
                      <a:pt x="767" y="3075"/>
                    </a:lnTo>
                    <a:lnTo>
                      <a:pt x="809" y="3091"/>
                    </a:lnTo>
                    <a:lnTo>
                      <a:pt x="852" y="3104"/>
                    </a:lnTo>
                    <a:lnTo>
                      <a:pt x="898" y="3116"/>
                    </a:lnTo>
                    <a:lnTo>
                      <a:pt x="948" y="3127"/>
                    </a:lnTo>
                    <a:lnTo>
                      <a:pt x="997" y="3137"/>
                    </a:lnTo>
                    <a:lnTo>
                      <a:pt x="1049" y="3146"/>
                    </a:lnTo>
                    <a:lnTo>
                      <a:pt x="1104" y="3153"/>
                    </a:lnTo>
                    <a:lnTo>
                      <a:pt x="1160" y="3159"/>
                    </a:lnTo>
                    <a:lnTo>
                      <a:pt x="1220" y="3163"/>
                    </a:lnTo>
                    <a:lnTo>
                      <a:pt x="1279" y="3165"/>
                    </a:lnTo>
                    <a:lnTo>
                      <a:pt x="1343" y="3166"/>
                    </a:lnTo>
                    <a:lnTo>
                      <a:pt x="1343" y="3166"/>
                    </a:lnTo>
                    <a:lnTo>
                      <a:pt x="5195" y="3166"/>
                    </a:lnTo>
                    <a:lnTo>
                      <a:pt x="5195" y="3166"/>
                    </a:lnTo>
                    <a:lnTo>
                      <a:pt x="5287" y="3167"/>
                    </a:lnTo>
                    <a:lnTo>
                      <a:pt x="5376" y="3168"/>
                    </a:lnTo>
                    <a:lnTo>
                      <a:pt x="5465" y="3172"/>
                    </a:lnTo>
                    <a:lnTo>
                      <a:pt x="5553" y="3177"/>
                    </a:lnTo>
                    <a:lnTo>
                      <a:pt x="5597" y="3180"/>
                    </a:lnTo>
                    <a:lnTo>
                      <a:pt x="5638" y="3185"/>
                    </a:lnTo>
                    <a:lnTo>
                      <a:pt x="5680" y="3189"/>
                    </a:lnTo>
                    <a:lnTo>
                      <a:pt x="5720" y="3196"/>
                    </a:lnTo>
                    <a:lnTo>
                      <a:pt x="5759" y="3202"/>
                    </a:lnTo>
                    <a:lnTo>
                      <a:pt x="5799" y="3209"/>
                    </a:lnTo>
                    <a:lnTo>
                      <a:pt x="5835" y="3216"/>
                    </a:lnTo>
                    <a:lnTo>
                      <a:pt x="5873" y="3225"/>
                    </a:lnTo>
                    <a:lnTo>
                      <a:pt x="5906" y="3234"/>
                    </a:lnTo>
                    <a:lnTo>
                      <a:pt x="5940" y="3245"/>
                    </a:lnTo>
                    <a:lnTo>
                      <a:pt x="5972" y="3257"/>
                    </a:lnTo>
                    <a:lnTo>
                      <a:pt x="6000" y="3270"/>
                    </a:lnTo>
                    <a:lnTo>
                      <a:pt x="6029" y="3283"/>
                    </a:lnTo>
                    <a:lnTo>
                      <a:pt x="6055" y="3299"/>
                    </a:lnTo>
                    <a:lnTo>
                      <a:pt x="6079" y="3314"/>
                    </a:lnTo>
                    <a:lnTo>
                      <a:pt x="6101" y="3331"/>
                    </a:lnTo>
                    <a:lnTo>
                      <a:pt x="6121" y="3349"/>
                    </a:lnTo>
                    <a:lnTo>
                      <a:pt x="6139" y="3369"/>
                    </a:lnTo>
                    <a:lnTo>
                      <a:pt x="6153" y="3390"/>
                    </a:lnTo>
                    <a:lnTo>
                      <a:pt x="6165" y="3413"/>
                    </a:lnTo>
                    <a:lnTo>
                      <a:pt x="6174" y="3436"/>
                    </a:lnTo>
                    <a:lnTo>
                      <a:pt x="6182" y="3462"/>
                    </a:lnTo>
                    <a:lnTo>
                      <a:pt x="6186" y="3488"/>
                    </a:lnTo>
                    <a:lnTo>
                      <a:pt x="6188" y="3517"/>
                    </a:lnTo>
                  </a:path>
                </a:pathLst>
              </a:custGeom>
              <a:noFill/>
              <a:ln w="377825">
                <a:solidFill>
                  <a:srgbClr val="3F3F3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99" name="Freeform 7"/>
              <p:cNvSpPr>
                <a:spLocks/>
              </p:cNvSpPr>
              <p:nvPr/>
            </p:nvSpPr>
            <p:spPr bwMode="auto">
              <a:xfrm>
                <a:off x="3214" y="445"/>
                <a:ext cx="592" cy="547"/>
              </a:xfrm>
              <a:custGeom>
                <a:avLst/>
                <a:gdLst>
                  <a:gd name="T0" fmla="*/ 395 w 1183"/>
                  <a:gd name="T1" fmla="*/ 513 h 547"/>
                  <a:gd name="T2" fmla="*/ 423 w 1183"/>
                  <a:gd name="T3" fmla="*/ 503 h 547"/>
                  <a:gd name="T4" fmla="*/ 421 w 1183"/>
                  <a:gd name="T5" fmla="*/ 461 h 547"/>
                  <a:gd name="T6" fmla="*/ 427 w 1183"/>
                  <a:gd name="T7" fmla="*/ 451 h 547"/>
                  <a:gd name="T8" fmla="*/ 468 w 1183"/>
                  <a:gd name="T9" fmla="*/ 438 h 547"/>
                  <a:gd name="T10" fmla="*/ 478 w 1183"/>
                  <a:gd name="T11" fmla="*/ 427 h 547"/>
                  <a:gd name="T12" fmla="*/ 470 w 1183"/>
                  <a:gd name="T13" fmla="*/ 394 h 547"/>
                  <a:gd name="T14" fmla="*/ 474 w 1183"/>
                  <a:gd name="T15" fmla="*/ 384 h 547"/>
                  <a:gd name="T16" fmla="*/ 522 w 1183"/>
                  <a:gd name="T17" fmla="*/ 382 h 547"/>
                  <a:gd name="T18" fmla="*/ 599 w 1183"/>
                  <a:gd name="T19" fmla="*/ 367 h 547"/>
                  <a:gd name="T20" fmla="*/ 687 w 1183"/>
                  <a:gd name="T21" fmla="*/ 333 h 547"/>
                  <a:gd name="T22" fmla="*/ 701 w 1183"/>
                  <a:gd name="T23" fmla="*/ 336 h 547"/>
                  <a:gd name="T24" fmla="*/ 740 w 1183"/>
                  <a:gd name="T25" fmla="*/ 346 h 547"/>
                  <a:gd name="T26" fmla="*/ 784 w 1183"/>
                  <a:gd name="T27" fmla="*/ 338 h 547"/>
                  <a:gd name="T28" fmla="*/ 800 w 1183"/>
                  <a:gd name="T29" fmla="*/ 343 h 547"/>
                  <a:gd name="T30" fmla="*/ 838 w 1183"/>
                  <a:gd name="T31" fmla="*/ 348 h 547"/>
                  <a:gd name="T32" fmla="*/ 859 w 1183"/>
                  <a:gd name="T33" fmla="*/ 338 h 547"/>
                  <a:gd name="T34" fmla="*/ 893 w 1183"/>
                  <a:gd name="T35" fmla="*/ 310 h 547"/>
                  <a:gd name="T36" fmla="*/ 923 w 1183"/>
                  <a:gd name="T37" fmla="*/ 292 h 547"/>
                  <a:gd name="T38" fmla="*/ 957 w 1183"/>
                  <a:gd name="T39" fmla="*/ 266 h 547"/>
                  <a:gd name="T40" fmla="*/ 1008 w 1183"/>
                  <a:gd name="T41" fmla="*/ 251 h 547"/>
                  <a:gd name="T42" fmla="*/ 1026 w 1183"/>
                  <a:gd name="T43" fmla="*/ 238 h 547"/>
                  <a:gd name="T44" fmla="*/ 1022 w 1183"/>
                  <a:gd name="T45" fmla="*/ 216 h 547"/>
                  <a:gd name="T46" fmla="*/ 975 w 1183"/>
                  <a:gd name="T47" fmla="*/ 196 h 547"/>
                  <a:gd name="T48" fmla="*/ 959 w 1183"/>
                  <a:gd name="T49" fmla="*/ 186 h 547"/>
                  <a:gd name="T50" fmla="*/ 883 w 1183"/>
                  <a:gd name="T51" fmla="*/ 156 h 547"/>
                  <a:gd name="T52" fmla="*/ 871 w 1183"/>
                  <a:gd name="T53" fmla="*/ 142 h 547"/>
                  <a:gd name="T54" fmla="*/ 933 w 1183"/>
                  <a:gd name="T55" fmla="*/ 119 h 547"/>
                  <a:gd name="T56" fmla="*/ 985 w 1183"/>
                  <a:gd name="T57" fmla="*/ 108 h 547"/>
                  <a:gd name="T58" fmla="*/ 1052 w 1183"/>
                  <a:gd name="T59" fmla="*/ 88 h 547"/>
                  <a:gd name="T60" fmla="*/ 1096 w 1183"/>
                  <a:gd name="T61" fmla="*/ 73 h 547"/>
                  <a:gd name="T62" fmla="*/ 1140 w 1183"/>
                  <a:gd name="T63" fmla="*/ 59 h 547"/>
                  <a:gd name="T64" fmla="*/ 1175 w 1183"/>
                  <a:gd name="T65" fmla="*/ 42 h 547"/>
                  <a:gd name="T66" fmla="*/ 1183 w 1183"/>
                  <a:gd name="T67" fmla="*/ 22 h 547"/>
                  <a:gd name="T68" fmla="*/ 1167 w 1183"/>
                  <a:gd name="T69" fmla="*/ 0 h 547"/>
                  <a:gd name="T70" fmla="*/ 1151 w 1183"/>
                  <a:gd name="T71" fmla="*/ 2 h 547"/>
                  <a:gd name="T72" fmla="*/ 1076 w 1183"/>
                  <a:gd name="T73" fmla="*/ 14 h 547"/>
                  <a:gd name="T74" fmla="*/ 1042 w 1183"/>
                  <a:gd name="T75" fmla="*/ 21 h 547"/>
                  <a:gd name="T76" fmla="*/ 983 w 1183"/>
                  <a:gd name="T77" fmla="*/ 34 h 547"/>
                  <a:gd name="T78" fmla="*/ 903 w 1183"/>
                  <a:gd name="T79" fmla="*/ 44 h 547"/>
                  <a:gd name="T80" fmla="*/ 893 w 1183"/>
                  <a:gd name="T81" fmla="*/ 48 h 547"/>
                  <a:gd name="T82" fmla="*/ 877 w 1183"/>
                  <a:gd name="T83" fmla="*/ 49 h 547"/>
                  <a:gd name="T84" fmla="*/ 840 w 1183"/>
                  <a:gd name="T85" fmla="*/ 57 h 547"/>
                  <a:gd name="T86" fmla="*/ 752 w 1183"/>
                  <a:gd name="T87" fmla="*/ 74 h 547"/>
                  <a:gd name="T88" fmla="*/ 647 w 1183"/>
                  <a:gd name="T89" fmla="*/ 90 h 547"/>
                  <a:gd name="T90" fmla="*/ 585 w 1183"/>
                  <a:gd name="T91" fmla="*/ 97 h 547"/>
                  <a:gd name="T92" fmla="*/ 490 w 1183"/>
                  <a:gd name="T93" fmla="*/ 146 h 547"/>
                  <a:gd name="T94" fmla="*/ 353 w 1183"/>
                  <a:gd name="T95" fmla="*/ 222 h 547"/>
                  <a:gd name="T96" fmla="*/ 337 w 1183"/>
                  <a:gd name="T97" fmla="*/ 222 h 547"/>
                  <a:gd name="T98" fmla="*/ 317 w 1183"/>
                  <a:gd name="T99" fmla="*/ 216 h 547"/>
                  <a:gd name="T100" fmla="*/ 256 w 1183"/>
                  <a:gd name="T101" fmla="*/ 226 h 547"/>
                  <a:gd name="T102" fmla="*/ 234 w 1183"/>
                  <a:gd name="T103" fmla="*/ 226 h 547"/>
                  <a:gd name="T104" fmla="*/ 212 w 1183"/>
                  <a:gd name="T105" fmla="*/ 220 h 547"/>
                  <a:gd name="T106" fmla="*/ 91 w 1183"/>
                  <a:gd name="T107" fmla="*/ 248 h 547"/>
                  <a:gd name="T108" fmla="*/ 8 w 1183"/>
                  <a:gd name="T109" fmla="*/ 264 h 547"/>
                  <a:gd name="T110" fmla="*/ 0 w 1183"/>
                  <a:gd name="T111" fmla="*/ 274 h 547"/>
                  <a:gd name="T112" fmla="*/ 210 w 1183"/>
                  <a:gd name="T113" fmla="*/ 544 h 547"/>
                  <a:gd name="T114" fmla="*/ 228 w 1183"/>
                  <a:gd name="T115" fmla="*/ 546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83" h="547">
                    <a:moveTo>
                      <a:pt x="228" y="546"/>
                    </a:moveTo>
                    <a:lnTo>
                      <a:pt x="228" y="546"/>
                    </a:lnTo>
                    <a:lnTo>
                      <a:pt x="295" y="532"/>
                    </a:lnTo>
                    <a:lnTo>
                      <a:pt x="395" y="513"/>
                    </a:lnTo>
                    <a:lnTo>
                      <a:pt x="395" y="513"/>
                    </a:lnTo>
                    <a:lnTo>
                      <a:pt x="407" y="510"/>
                    </a:lnTo>
                    <a:lnTo>
                      <a:pt x="417" y="507"/>
                    </a:lnTo>
                    <a:lnTo>
                      <a:pt x="423" y="503"/>
                    </a:lnTo>
                    <a:lnTo>
                      <a:pt x="427" y="497"/>
                    </a:lnTo>
                    <a:lnTo>
                      <a:pt x="429" y="491"/>
                    </a:lnTo>
                    <a:lnTo>
                      <a:pt x="429" y="483"/>
                    </a:lnTo>
                    <a:lnTo>
                      <a:pt x="421" y="461"/>
                    </a:lnTo>
                    <a:lnTo>
                      <a:pt x="421" y="461"/>
                    </a:lnTo>
                    <a:lnTo>
                      <a:pt x="421" y="457"/>
                    </a:lnTo>
                    <a:lnTo>
                      <a:pt x="423" y="453"/>
                    </a:lnTo>
                    <a:lnTo>
                      <a:pt x="427" y="451"/>
                    </a:lnTo>
                    <a:lnTo>
                      <a:pt x="433" y="449"/>
                    </a:lnTo>
                    <a:lnTo>
                      <a:pt x="448" y="444"/>
                    </a:lnTo>
                    <a:lnTo>
                      <a:pt x="458" y="442"/>
                    </a:lnTo>
                    <a:lnTo>
                      <a:pt x="468" y="438"/>
                    </a:lnTo>
                    <a:lnTo>
                      <a:pt x="468" y="438"/>
                    </a:lnTo>
                    <a:lnTo>
                      <a:pt x="472" y="436"/>
                    </a:lnTo>
                    <a:lnTo>
                      <a:pt x="474" y="433"/>
                    </a:lnTo>
                    <a:lnTo>
                      <a:pt x="478" y="427"/>
                    </a:lnTo>
                    <a:lnTo>
                      <a:pt x="478" y="419"/>
                    </a:lnTo>
                    <a:lnTo>
                      <a:pt x="478" y="412"/>
                    </a:lnTo>
                    <a:lnTo>
                      <a:pt x="474" y="399"/>
                    </a:lnTo>
                    <a:lnTo>
                      <a:pt x="470" y="394"/>
                    </a:lnTo>
                    <a:lnTo>
                      <a:pt x="470" y="394"/>
                    </a:lnTo>
                    <a:lnTo>
                      <a:pt x="468" y="388"/>
                    </a:lnTo>
                    <a:lnTo>
                      <a:pt x="470" y="386"/>
                    </a:lnTo>
                    <a:lnTo>
                      <a:pt x="474" y="384"/>
                    </a:lnTo>
                    <a:lnTo>
                      <a:pt x="478" y="384"/>
                    </a:lnTo>
                    <a:lnTo>
                      <a:pt x="478" y="384"/>
                    </a:lnTo>
                    <a:lnTo>
                      <a:pt x="500" y="383"/>
                    </a:lnTo>
                    <a:lnTo>
                      <a:pt x="522" y="382"/>
                    </a:lnTo>
                    <a:lnTo>
                      <a:pt x="544" y="379"/>
                    </a:lnTo>
                    <a:lnTo>
                      <a:pt x="564" y="376"/>
                    </a:lnTo>
                    <a:lnTo>
                      <a:pt x="581" y="372"/>
                    </a:lnTo>
                    <a:lnTo>
                      <a:pt x="599" y="367"/>
                    </a:lnTo>
                    <a:lnTo>
                      <a:pt x="629" y="357"/>
                    </a:lnTo>
                    <a:lnTo>
                      <a:pt x="655" y="347"/>
                    </a:lnTo>
                    <a:lnTo>
                      <a:pt x="675" y="338"/>
                    </a:lnTo>
                    <a:lnTo>
                      <a:pt x="687" y="333"/>
                    </a:lnTo>
                    <a:lnTo>
                      <a:pt x="691" y="332"/>
                    </a:lnTo>
                    <a:lnTo>
                      <a:pt x="695" y="333"/>
                    </a:lnTo>
                    <a:lnTo>
                      <a:pt x="695" y="333"/>
                    </a:lnTo>
                    <a:lnTo>
                      <a:pt x="701" y="336"/>
                    </a:lnTo>
                    <a:lnTo>
                      <a:pt x="709" y="340"/>
                    </a:lnTo>
                    <a:lnTo>
                      <a:pt x="718" y="343"/>
                    </a:lnTo>
                    <a:lnTo>
                      <a:pt x="726" y="345"/>
                    </a:lnTo>
                    <a:lnTo>
                      <a:pt x="740" y="346"/>
                    </a:lnTo>
                    <a:lnTo>
                      <a:pt x="756" y="346"/>
                    </a:lnTo>
                    <a:lnTo>
                      <a:pt x="768" y="344"/>
                    </a:lnTo>
                    <a:lnTo>
                      <a:pt x="778" y="342"/>
                    </a:lnTo>
                    <a:lnTo>
                      <a:pt x="784" y="338"/>
                    </a:lnTo>
                    <a:lnTo>
                      <a:pt x="788" y="334"/>
                    </a:lnTo>
                    <a:lnTo>
                      <a:pt x="788" y="334"/>
                    </a:lnTo>
                    <a:lnTo>
                      <a:pt x="792" y="339"/>
                    </a:lnTo>
                    <a:lnTo>
                      <a:pt x="800" y="343"/>
                    </a:lnTo>
                    <a:lnTo>
                      <a:pt x="808" y="345"/>
                    </a:lnTo>
                    <a:lnTo>
                      <a:pt x="818" y="347"/>
                    </a:lnTo>
                    <a:lnTo>
                      <a:pt x="828" y="348"/>
                    </a:lnTo>
                    <a:lnTo>
                      <a:pt x="838" y="348"/>
                    </a:lnTo>
                    <a:lnTo>
                      <a:pt x="846" y="347"/>
                    </a:lnTo>
                    <a:lnTo>
                      <a:pt x="850" y="345"/>
                    </a:lnTo>
                    <a:lnTo>
                      <a:pt x="850" y="345"/>
                    </a:lnTo>
                    <a:lnTo>
                      <a:pt x="859" y="338"/>
                    </a:lnTo>
                    <a:lnTo>
                      <a:pt x="867" y="332"/>
                    </a:lnTo>
                    <a:lnTo>
                      <a:pt x="877" y="322"/>
                    </a:lnTo>
                    <a:lnTo>
                      <a:pt x="887" y="314"/>
                    </a:lnTo>
                    <a:lnTo>
                      <a:pt x="893" y="310"/>
                    </a:lnTo>
                    <a:lnTo>
                      <a:pt x="901" y="306"/>
                    </a:lnTo>
                    <a:lnTo>
                      <a:pt x="901" y="306"/>
                    </a:lnTo>
                    <a:lnTo>
                      <a:pt x="915" y="299"/>
                    </a:lnTo>
                    <a:lnTo>
                      <a:pt x="923" y="292"/>
                    </a:lnTo>
                    <a:lnTo>
                      <a:pt x="935" y="280"/>
                    </a:lnTo>
                    <a:lnTo>
                      <a:pt x="939" y="275"/>
                    </a:lnTo>
                    <a:lnTo>
                      <a:pt x="947" y="271"/>
                    </a:lnTo>
                    <a:lnTo>
                      <a:pt x="957" y="266"/>
                    </a:lnTo>
                    <a:lnTo>
                      <a:pt x="971" y="262"/>
                    </a:lnTo>
                    <a:lnTo>
                      <a:pt x="971" y="262"/>
                    </a:lnTo>
                    <a:lnTo>
                      <a:pt x="995" y="256"/>
                    </a:lnTo>
                    <a:lnTo>
                      <a:pt x="1008" y="251"/>
                    </a:lnTo>
                    <a:lnTo>
                      <a:pt x="1016" y="247"/>
                    </a:lnTo>
                    <a:lnTo>
                      <a:pt x="1022" y="243"/>
                    </a:lnTo>
                    <a:lnTo>
                      <a:pt x="1022" y="243"/>
                    </a:lnTo>
                    <a:lnTo>
                      <a:pt x="1026" y="238"/>
                    </a:lnTo>
                    <a:lnTo>
                      <a:pt x="1028" y="232"/>
                    </a:lnTo>
                    <a:lnTo>
                      <a:pt x="1028" y="228"/>
                    </a:lnTo>
                    <a:lnTo>
                      <a:pt x="1026" y="224"/>
                    </a:lnTo>
                    <a:lnTo>
                      <a:pt x="1022" y="216"/>
                    </a:lnTo>
                    <a:lnTo>
                      <a:pt x="1012" y="209"/>
                    </a:lnTo>
                    <a:lnTo>
                      <a:pt x="1000" y="204"/>
                    </a:lnTo>
                    <a:lnTo>
                      <a:pt x="989" y="199"/>
                    </a:lnTo>
                    <a:lnTo>
                      <a:pt x="975" y="196"/>
                    </a:lnTo>
                    <a:lnTo>
                      <a:pt x="963" y="194"/>
                    </a:lnTo>
                    <a:lnTo>
                      <a:pt x="963" y="194"/>
                    </a:lnTo>
                    <a:lnTo>
                      <a:pt x="961" y="190"/>
                    </a:lnTo>
                    <a:lnTo>
                      <a:pt x="959" y="186"/>
                    </a:lnTo>
                    <a:lnTo>
                      <a:pt x="947" y="178"/>
                    </a:lnTo>
                    <a:lnTo>
                      <a:pt x="933" y="172"/>
                    </a:lnTo>
                    <a:lnTo>
                      <a:pt x="917" y="166"/>
                    </a:lnTo>
                    <a:lnTo>
                      <a:pt x="883" y="156"/>
                    </a:lnTo>
                    <a:lnTo>
                      <a:pt x="867" y="151"/>
                    </a:lnTo>
                    <a:lnTo>
                      <a:pt x="858" y="146"/>
                    </a:lnTo>
                    <a:lnTo>
                      <a:pt x="858" y="146"/>
                    </a:lnTo>
                    <a:lnTo>
                      <a:pt x="871" y="142"/>
                    </a:lnTo>
                    <a:lnTo>
                      <a:pt x="887" y="137"/>
                    </a:lnTo>
                    <a:lnTo>
                      <a:pt x="909" y="129"/>
                    </a:lnTo>
                    <a:lnTo>
                      <a:pt x="933" y="119"/>
                    </a:lnTo>
                    <a:lnTo>
                      <a:pt x="933" y="119"/>
                    </a:lnTo>
                    <a:lnTo>
                      <a:pt x="943" y="115"/>
                    </a:lnTo>
                    <a:lnTo>
                      <a:pt x="953" y="114"/>
                    </a:lnTo>
                    <a:lnTo>
                      <a:pt x="965" y="113"/>
                    </a:lnTo>
                    <a:lnTo>
                      <a:pt x="985" y="108"/>
                    </a:lnTo>
                    <a:lnTo>
                      <a:pt x="985" y="108"/>
                    </a:lnTo>
                    <a:lnTo>
                      <a:pt x="1016" y="100"/>
                    </a:lnTo>
                    <a:lnTo>
                      <a:pt x="1036" y="93"/>
                    </a:lnTo>
                    <a:lnTo>
                      <a:pt x="1052" y="88"/>
                    </a:lnTo>
                    <a:lnTo>
                      <a:pt x="1062" y="83"/>
                    </a:lnTo>
                    <a:lnTo>
                      <a:pt x="1062" y="83"/>
                    </a:lnTo>
                    <a:lnTo>
                      <a:pt x="1074" y="78"/>
                    </a:lnTo>
                    <a:lnTo>
                      <a:pt x="1096" y="73"/>
                    </a:lnTo>
                    <a:lnTo>
                      <a:pt x="1120" y="66"/>
                    </a:lnTo>
                    <a:lnTo>
                      <a:pt x="1130" y="63"/>
                    </a:lnTo>
                    <a:lnTo>
                      <a:pt x="1140" y="59"/>
                    </a:lnTo>
                    <a:lnTo>
                      <a:pt x="1140" y="59"/>
                    </a:lnTo>
                    <a:lnTo>
                      <a:pt x="1151" y="55"/>
                    </a:lnTo>
                    <a:lnTo>
                      <a:pt x="1161" y="51"/>
                    </a:lnTo>
                    <a:lnTo>
                      <a:pt x="1169" y="46"/>
                    </a:lnTo>
                    <a:lnTo>
                      <a:pt x="1175" y="42"/>
                    </a:lnTo>
                    <a:lnTo>
                      <a:pt x="1179" y="37"/>
                    </a:lnTo>
                    <a:lnTo>
                      <a:pt x="1183" y="32"/>
                    </a:lnTo>
                    <a:lnTo>
                      <a:pt x="1183" y="28"/>
                    </a:lnTo>
                    <a:lnTo>
                      <a:pt x="1183" y="22"/>
                    </a:lnTo>
                    <a:lnTo>
                      <a:pt x="1181" y="14"/>
                    </a:lnTo>
                    <a:lnTo>
                      <a:pt x="1175" y="8"/>
                    </a:lnTo>
                    <a:lnTo>
                      <a:pt x="1167" y="0"/>
                    </a:lnTo>
                    <a:lnTo>
                      <a:pt x="1167" y="0"/>
                    </a:lnTo>
                    <a:lnTo>
                      <a:pt x="1167" y="0"/>
                    </a:lnTo>
                    <a:lnTo>
                      <a:pt x="1163" y="0"/>
                    </a:lnTo>
                    <a:lnTo>
                      <a:pt x="1151" y="2"/>
                    </a:lnTo>
                    <a:lnTo>
                      <a:pt x="1151" y="2"/>
                    </a:lnTo>
                    <a:lnTo>
                      <a:pt x="1134" y="5"/>
                    </a:lnTo>
                    <a:lnTo>
                      <a:pt x="1110" y="8"/>
                    </a:lnTo>
                    <a:lnTo>
                      <a:pt x="1086" y="12"/>
                    </a:lnTo>
                    <a:lnTo>
                      <a:pt x="1076" y="14"/>
                    </a:lnTo>
                    <a:lnTo>
                      <a:pt x="1064" y="17"/>
                    </a:lnTo>
                    <a:lnTo>
                      <a:pt x="1064" y="17"/>
                    </a:lnTo>
                    <a:lnTo>
                      <a:pt x="1054" y="19"/>
                    </a:lnTo>
                    <a:lnTo>
                      <a:pt x="1042" y="21"/>
                    </a:lnTo>
                    <a:lnTo>
                      <a:pt x="1026" y="24"/>
                    </a:lnTo>
                    <a:lnTo>
                      <a:pt x="1008" y="30"/>
                    </a:lnTo>
                    <a:lnTo>
                      <a:pt x="1008" y="30"/>
                    </a:lnTo>
                    <a:lnTo>
                      <a:pt x="983" y="34"/>
                    </a:lnTo>
                    <a:lnTo>
                      <a:pt x="959" y="38"/>
                    </a:lnTo>
                    <a:lnTo>
                      <a:pt x="933" y="42"/>
                    </a:lnTo>
                    <a:lnTo>
                      <a:pt x="919" y="44"/>
                    </a:lnTo>
                    <a:lnTo>
                      <a:pt x="903" y="44"/>
                    </a:lnTo>
                    <a:lnTo>
                      <a:pt x="903" y="44"/>
                    </a:lnTo>
                    <a:lnTo>
                      <a:pt x="899" y="45"/>
                    </a:lnTo>
                    <a:lnTo>
                      <a:pt x="897" y="46"/>
                    </a:lnTo>
                    <a:lnTo>
                      <a:pt x="893" y="48"/>
                    </a:lnTo>
                    <a:lnTo>
                      <a:pt x="885" y="49"/>
                    </a:lnTo>
                    <a:lnTo>
                      <a:pt x="885" y="49"/>
                    </a:lnTo>
                    <a:lnTo>
                      <a:pt x="881" y="50"/>
                    </a:lnTo>
                    <a:lnTo>
                      <a:pt x="877" y="49"/>
                    </a:lnTo>
                    <a:lnTo>
                      <a:pt x="869" y="50"/>
                    </a:lnTo>
                    <a:lnTo>
                      <a:pt x="858" y="53"/>
                    </a:lnTo>
                    <a:lnTo>
                      <a:pt x="858" y="53"/>
                    </a:lnTo>
                    <a:lnTo>
                      <a:pt x="840" y="57"/>
                    </a:lnTo>
                    <a:lnTo>
                      <a:pt x="818" y="62"/>
                    </a:lnTo>
                    <a:lnTo>
                      <a:pt x="774" y="70"/>
                    </a:lnTo>
                    <a:lnTo>
                      <a:pt x="774" y="70"/>
                    </a:lnTo>
                    <a:lnTo>
                      <a:pt x="752" y="74"/>
                    </a:lnTo>
                    <a:lnTo>
                      <a:pt x="726" y="77"/>
                    </a:lnTo>
                    <a:lnTo>
                      <a:pt x="693" y="83"/>
                    </a:lnTo>
                    <a:lnTo>
                      <a:pt x="647" y="90"/>
                    </a:lnTo>
                    <a:lnTo>
                      <a:pt x="647" y="90"/>
                    </a:lnTo>
                    <a:lnTo>
                      <a:pt x="623" y="92"/>
                    </a:lnTo>
                    <a:lnTo>
                      <a:pt x="603" y="94"/>
                    </a:lnTo>
                    <a:lnTo>
                      <a:pt x="593" y="95"/>
                    </a:lnTo>
                    <a:lnTo>
                      <a:pt x="585" y="97"/>
                    </a:lnTo>
                    <a:lnTo>
                      <a:pt x="577" y="99"/>
                    </a:lnTo>
                    <a:lnTo>
                      <a:pt x="572" y="102"/>
                    </a:lnTo>
                    <a:lnTo>
                      <a:pt x="572" y="102"/>
                    </a:lnTo>
                    <a:lnTo>
                      <a:pt x="490" y="146"/>
                    </a:lnTo>
                    <a:lnTo>
                      <a:pt x="427" y="181"/>
                    </a:lnTo>
                    <a:lnTo>
                      <a:pt x="355" y="221"/>
                    </a:lnTo>
                    <a:lnTo>
                      <a:pt x="355" y="221"/>
                    </a:lnTo>
                    <a:lnTo>
                      <a:pt x="353" y="222"/>
                    </a:lnTo>
                    <a:lnTo>
                      <a:pt x="347" y="223"/>
                    </a:lnTo>
                    <a:lnTo>
                      <a:pt x="345" y="224"/>
                    </a:lnTo>
                    <a:lnTo>
                      <a:pt x="341" y="223"/>
                    </a:lnTo>
                    <a:lnTo>
                      <a:pt x="337" y="222"/>
                    </a:lnTo>
                    <a:lnTo>
                      <a:pt x="331" y="220"/>
                    </a:lnTo>
                    <a:lnTo>
                      <a:pt x="331" y="220"/>
                    </a:lnTo>
                    <a:lnTo>
                      <a:pt x="323" y="217"/>
                    </a:lnTo>
                    <a:lnTo>
                      <a:pt x="317" y="216"/>
                    </a:lnTo>
                    <a:lnTo>
                      <a:pt x="309" y="215"/>
                    </a:lnTo>
                    <a:lnTo>
                      <a:pt x="303" y="216"/>
                    </a:lnTo>
                    <a:lnTo>
                      <a:pt x="286" y="220"/>
                    </a:lnTo>
                    <a:lnTo>
                      <a:pt x="256" y="226"/>
                    </a:lnTo>
                    <a:lnTo>
                      <a:pt x="256" y="226"/>
                    </a:lnTo>
                    <a:lnTo>
                      <a:pt x="246" y="227"/>
                    </a:lnTo>
                    <a:lnTo>
                      <a:pt x="238" y="227"/>
                    </a:lnTo>
                    <a:lnTo>
                      <a:pt x="234" y="226"/>
                    </a:lnTo>
                    <a:lnTo>
                      <a:pt x="228" y="223"/>
                    </a:lnTo>
                    <a:lnTo>
                      <a:pt x="224" y="222"/>
                    </a:lnTo>
                    <a:lnTo>
                      <a:pt x="220" y="220"/>
                    </a:lnTo>
                    <a:lnTo>
                      <a:pt x="212" y="220"/>
                    </a:lnTo>
                    <a:lnTo>
                      <a:pt x="200" y="222"/>
                    </a:lnTo>
                    <a:lnTo>
                      <a:pt x="200" y="222"/>
                    </a:lnTo>
                    <a:lnTo>
                      <a:pt x="129" y="239"/>
                    </a:lnTo>
                    <a:lnTo>
                      <a:pt x="91" y="248"/>
                    </a:lnTo>
                    <a:lnTo>
                      <a:pt x="37" y="258"/>
                    </a:lnTo>
                    <a:lnTo>
                      <a:pt x="37" y="258"/>
                    </a:lnTo>
                    <a:lnTo>
                      <a:pt x="15" y="263"/>
                    </a:lnTo>
                    <a:lnTo>
                      <a:pt x="8" y="264"/>
                    </a:lnTo>
                    <a:lnTo>
                      <a:pt x="4" y="266"/>
                    </a:lnTo>
                    <a:lnTo>
                      <a:pt x="0" y="268"/>
                    </a:lnTo>
                    <a:lnTo>
                      <a:pt x="0" y="271"/>
                    </a:lnTo>
                    <a:lnTo>
                      <a:pt x="0" y="274"/>
                    </a:lnTo>
                    <a:lnTo>
                      <a:pt x="2" y="279"/>
                    </a:lnTo>
                    <a:lnTo>
                      <a:pt x="208" y="541"/>
                    </a:lnTo>
                    <a:lnTo>
                      <a:pt x="208" y="541"/>
                    </a:lnTo>
                    <a:lnTo>
                      <a:pt x="210" y="544"/>
                    </a:lnTo>
                    <a:lnTo>
                      <a:pt x="214" y="546"/>
                    </a:lnTo>
                    <a:lnTo>
                      <a:pt x="220" y="547"/>
                    </a:lnTo>
                    <a:lnTo>
                      <a:pt x="228" y="546"/>
                    </a:lnTo>
                    <a:lnTo>
                      <a:pt x="228" y="546"/>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00" name="Freeform 8"/>
              <p:cNvSpPr>
                <a:spLocks/>
              </p:cNvSpPr>
              <p:nvPr/>
            </p:nvSpPr>
            <p:spPr bwMode="auto">
              <a:xfrm>
                <a:off x="3779" y="453"/>
                <a:ext cx="36" cy="19"/>
              </a:xfrm>
              <a:custGeom>
                <a:avLst/>
                <a:gdLst>
                  <a:gd name="T0" fmla="*/ 69 w 71"/>
                  <a:gd name="T1" fmla="*/ 0 h 19"/>
                  <a:gd name="T2" fmla="*/ 69 w 71"/>
                  <a:gd name="T3" fmla="*/ 0 h 19"/>
                  <a:gd name="T4" fmla="*/ 71 w 71"/>
                  <a:gd name="T5" fmla="*/ 4 h 19"/>
                  <a:gd name="T6" fmla="*/ 67 w 71"/>
                  <a:gd name="T7" fmla="*/ 7 h 19"/>
                  <a:gd name="T8" fmla="*/ 61 w 71"/>
                  <a:gd name="T9" fmla="*/ 10 h 19"/>
                  <a:gd name="T10" fmla="*/ 53 w 71"/>
                  <a:gd name="T11" fmla="*/ 13 h 19"/>
                  <a:gd name="T12" fmla="*/ 36 w 71"/>
                  <a:gd name="T13" fmla="*/ 17 h 19"/>
                  <a:gd name="T14" fmla="*/ 18 w 71"/>
                  <a:gd name="T15" fmla="*/ 19 h 19"/>
                  <a:gd name="T16" fmla="*/ 18 w 71"/>
                  <a:gd name="T17" fmla="*/ 19 h 19"/>
                  <a:gd name="T18" fmla="*/ 14 w 71"/>
                  <a:gd name="T19" fmla="*/ 19 h 19"/>
                  <a:gd name="T20" fmla="*/ 10 w 71"/>
                  <a:gd name="T21" fmla="*/ 19 h 19"/>
                  <a:gd name="T22" fmla="*/ 2 w 71"/>
                  <a:gd name="T23" fmla="*/ 17 h 19"/>
                  <a:gd name="T24" fmla="*/ 0 w 71"/>
                  <a:gd name="T25" fmla="*/ 14 h 19"/>
                  <a:gd name="T26" fmla="*/ 0 w 71"/>
                  <a:gd name="T27" fmla="*/ 12 h 19"/>
                  <a:gd name="T28" fmla="*/ 0 w 71"/>
                  <a:gd name="T29" fmla="*/ 11 h 19"/>
                  <a:gd name="T30" fmla="*/ 2 w 71"/>
                  <a:gd name="T31" fmla="*/ 9 h 19"/>
                  <a:gd name="T32" fmla="*/ 65 w 71"/>
                  <a:gd name="T33" fmla="*/ 0 h 19"/>
                  <a:gd name="T34" fmla="*/ 65 w 71"/>
                  <a:gd name="T35" fmla="*/ 0 h 19"/>
                  <a:gd name="T36" fmla="*/ 69 w 71"/>
                  <a:gd name="T37" fmla="*/ 0 h 19"/>
                  <a:gd name="T38" fmla="*/ 69 w 71"/>
                  <a:gd name="T3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 h="19">
                    <a:moveTo>
                      <a:pt x="69" y="0"/>
                    </a:moveTo>
                    <a:lnTo>
                      <a:pt x="69" y="0"/>
                    </a:lnTo>
                    <a:lnTo>
                      <a:pt x="71" y="4"/>
                    </a:lnTo>
                    <a:lnTo>
                      <a:pt x="67" y="7"/>
                    </a:lnTo>
                    <a:lnTo>
                      <a:pt x="61" y="10"/>
                    </a:lnTo>
                    <a:lnTo>
                      <a:pt x="53" y="13"/>
                    </a:lnTo>
                    <a:lnTo>
                      <a:pt x="36" y="17"/>
                    </a:lnTo>
                    <a:lnTo>
                      <a:pt x="18" y="19"/>
                    </a:lnTo>
                    <a:lnTo>
                      <a:pt x="18" y="19"/>
                    </a:lnTo>
                    <a:lnTo>
                      <a:pt x="14" y="19"/>
                    </a:lnTo>
                    <a:lnTo>
                      <a:pt x="10" y="19"/>
                    </a:lnTo>
                    <a:lnTo>
                      <a:pt x="2" y="17"/>
                    </a:lnTo>
                    <a:lnTo>
                      <a:pt x="0" y="14"/>
                    </a:lnTo>
                    <a:lnTo>
                      <a:pt x="0" y="12"/>
                    </a:lnTo>
                    <a:lnTo>
                      <a:pt x="0" y="11"/>
                    </a:lnTo>
                    <a:lnTo>
                      <a:pt x="2" y="9"/>
                    </a:lnTo>
                    <a:lnTo>
                      <a:pt x="65" y="0"/>
                    </a:lnTo>
                    <a:lnTo>
                      <a:pt x="65" y="0"/>
                    </a:lnTo>
                    <a:lnTo>
                      <a:pt x="69" y="0"/>
                    </a:lnTo>
                    <a:lnTo>
                      <a:pt x="6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01" name="Freeform 9"/>
              <p:cNvSpPr>
                <a:spLocks/>
              </p:cNvSpPr>
              <p:nvPr/>
            </p:nvSpPr>
            <p:spPr bwMode="auto">
              <a:xfrm>
                <a:off x="3402" y="467"/>
                <a:ext cx="415" cy="287"/>
              </a:xfrm>
              <a:custGeom>
                <a:avLst/>
                <a:gdLst>
                  <a:gd name="T0" fmla="*/ 578 w 830"/>
                  <a:gd name="T1" fmla="*/ 199 h 287"/>
                  <a:gd name="T2" fmla="*/ 556 w 830"/>
                  <a:gd name="T3" fmla="*/ 204 h 287"/>
                  <a:gd name="T4" fmla="*/ 503 w 830"/>
                  <a:gd name="T5" fmla="*/ 213 h 287"/>
                  <a:gd name="T6" fmla="*/ 467 w 830"/>
                  <a:gd name="T7" fmla="*/ 223 h 287"/>
                  <a:gd name="T8" fmla="*/ 441 w 830"/>
                  <a:gd name="T9" fmla="*/ 226 h 287"/>
                  <a:gd name="T10" fmla="*/ 417 w 830"/>
                  <a:gd name="T11" fmla="*/ 230 h 287"/>
                  <a:gd name="T12" fmla="*/ 374 w 830"/>
                  <a:gd name="T13" fmla="*/ 243 h 287"/>
                  <a:gd name="T14" fmla="*/ 320 w 830"/>
                  <a:gd name="T15" fmla="*/ 246 h 287"/>
                  <a:gd name="T16" fmla="*/ 284 w 830"/>
                  <a:gd name="T17" fmla="*/ 246 h 287"/>
                  <a:gd name="T18" fmla="*/ 207 w 830"/>
                  <a:gd name="T19" fmla="*/ 268 h 287"/>
                  <a:gd name="T20" fmla="*/ 88 w 830"/>
                  <a:gd name="T21" fmla="*/ 287 h 287"/>
                  <a:gd name="T22" fmla="*/ 36 w 830"/>
                  <a:gd name="T23" fmla="*/ 277 h 287"/>
                  <a:gd name="T24" fmla="*/ 10 w 830"/>
                  <a:gd name="T25" fmla="*/ 251 h 287"/>
                  <a:gd name="T26" fmla="*/ 2 w 830"/>
                  <a:gd name="T27" fmla="*/ 220 h 287"/>
                  <a:gd name="T28" fmla="*/ 34 w 830"/>
                  <a:gd name="T29" fmla="*/ 203 h 287"/>
                  <a:gd name="T30" fmla="*/ 235 w 830"/>
                  <a:gd name="T31" fmla="*/ 96 h 287"/>
                  <a:gd name="T32" fmla="*/ 270 w 830"/>
                  <a:gd name="T33" fmla="*/ 84 h 287"/>
                  <a:gd name="T34" fmla="*/ 401 w 830"/>
                  <a:gd name="T35" fmla="*/ 65 h 287"/>
                  <a:gd name="T36" fmla="*/ 511 w 830"/>
                  <a:gd name="T37" fmla="*/ 44 h 287"/>
                  <a:gd name="T38" fmla="*/ 554 w 830"/>
                  <a:gd name="T39" fmla="*/ 39 h 287"/>
                  <a:gd name="T40" fmla="*/ 578 w 830"/>
                  <a:gd name="T41" fmla="*/ 39 h 287"/>
                  <a:gd name="T42" fmla="*/ 596 w 830"/>
                  <a:gd name="T43" fmla="*/ 29 h 287"/>
                  <a:gd name="T44" fmla="*/ 675 w 830"/>
                  <a:gd name="T45" fmla="*/ 15 h 287"/>
                  <a:gd name="T46" fmla="*/ 737 w 830"/>
                  <a:gd name="T47" fmla="*/ 5 h 287"/>
                  <a:gd name="T48" fmla="*/ 763 w 830"/>
                  <a:gd name="T49" fmla="*/ 13 h 287"/>
                  <a:gd name="T50" fmla="*/ 816 w 830"/>
                  <a:gd name="T51" fmla="*/ 4 h 287"/>
                  <a:gd name="T52" fmla="*/ 828 w 830"/>
                  <a:gd name="T53" fmla="*/ 0 h 287"/>
                  <a:gd name="T54" fmla="*/ 828 w 830"/>
                  <a:gd name="T55" fmla="*/ 6 h 287"/>
                  <a:gd name="T56" fmla="*/ 769 w 830"/>
                  <a:gd name="T57" fmla="*/ 30 h 287"/>
                  <a:gd name="T58" fmla="*/ 719 w 830"/>
                  <a:gd name="T59" fmla="*/ 38 h 287"/>
                  <a:gd name="T60" fmla="*/ 681 w 830"/>
                  <a:gd name="T61" fmla="*/ 51 h 287"/>
                  <a:gd name="T62" fmla="*/ 620 w 830"/>
                  <a:gd name="T63" fmla="*/ 63 h 287"/>
                  <a:gd name="T64" fmla="*/ 556 w 830"/>
                  <a:gd name="T65" fmla="*/ 80 h 287"/>
                  <a:gd name="T66" fmla="*/ 509 w 830"/>
                  <a:gd name="T67" fmla="*/ 85 h 287"/>
                  <a:gd name="T68" fmla="*/ 467 w 830"/>
                  <a:gd name="T69" fmla="*/ 103 h 287"/>
                  <a:gd name="T70" fmla="*/ 403 w 830"/>
                  <a:gd name="T71" fmla="*/ 118 h 287"/>
                  <a:gd name="T72" fmla="*/ 348 w 830"/>
                  <a:gd name="T73" fmla="*/ 123 h 287"/>
                  <a:gd name="T74" fmla="*/ 336 w 830"/>
                  <a:gd name="T75" fmla="*/ 124 h 287"/>
                  <a:gd name="T76" fmla="*/ 346 w 830"/>
                  <a:gd name="T77" fmla="*/ 138 h 287"/>
                  <a:gd name="T78" fmla="*/ 342 w 830"/>
                  <a:gd name="T79" fmla="*/ 153 h 287"/>
                  <a:gd name="T80" fmla="*/ 322 w 830"/>
                  <a:gd name="T81" fmla="*/ 154 h 287"/>
                  <a:gd name="T82" fmla="*/ 282 w 830"/>
                  <a:gd name="T83" fmla="*/ 145 h 287"/>
                  <a:gd name="T84" fmla="*/ 278 w 830"/>
                  <a:gd name="T85" fmla="*/ 153 h 287"/>
                  <a:gd name="T86" fmla="*/ 300 w 830"/>
                  <a:gd name="T87" fmla="*/ 165 h 287"/>
                  <a:gd name="T88" fmla="*/ 304 w 830"/>
                  <a:gd name="T89" fmla="*/ 177 h 287"/>
                  <a:gd name="T90" fmla="*/ 284 w 830"/>
                  <a:gd name="T91" fmla="*/ 183 h 287"/>
                  <a:gd name="T92" fmla="*/ 223 w 830"/>
                  <a:gd name="T93" fmla="*/ 183 h 287"/>
                  <a:gd name="T94" fmla="*/ 199 w 830"/>
                  <a:gd name="T95" fmla="*/ 191 h 287"/>
                  <a:gd name="T96" fmla="*/ 201 w 830"/>
                  <a:gd name="T97" fmla="*/ 196 h 287"/>
                  <a:gd name="T98" fmla="*/ 221 w 830"/>
                  <a:gd name="T99" fmla="*/ 194 h 287"/>
                  <a:gd name="T100" fmla="*/ 278 w 830"/>
                  <a:gd name="T101" fmla="*/ 196 h 287"/>
                  <a:gd name="T102" fmla="*/ 368 w 830"/>
                  <a:gd name="T103" fmla="*/ 202 h 287"/>
                  <a:gd name="T104" fmla="*/ 421 w 830"/>
                  <a:gd name="T105" fmla="*/ 199 h 287"/>
                  <a:gd name="T106" fmla="*/ 459 w 830"/>
                  <a:gd name="T107" fmla="*/ 195 h 287"/>
                  <a:gd name="T108" fmla="*/ 479 w 830"/>
                  <a:gd name="T109" fmla="*/ 192 h 287"/>
                  <a:gd name="T110" fmla="*/ 517 w 830"/>
                  <a:gd name="T111" fmla="*/ 178 h 287"/>
                  <a:gd name="T112" fmla="*/ 600 w 830"/>
                  <a:gd name="T113" fmla="*/ 173 h 287"/>
                  <a:gd name="T114" fmla="*/ 634 w 830"/>
                  <a:gd name="T115" fmla="*/ 180 h 287"/>
                  <a:gd name="T116" fmla="*/ 618 w 830"/>
                  <a:gd name="T117" fmla="*/ 186 h 287"/>
                  <a:gd name="T118" fmla="*/ 596 w 830"/>
                  <a:gd name="T119" fmla="*/ 19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30" h="287">
                    <a:moveTo>
                      <a:pt x="596" y="190"/>
                    </a:moveTo>
                    <a:lnTo>
                      <a:pt x="596" y="190"/>
                    </a:lnTo>
                    <a:lnTo>
                      <a:pt x="584" y="195"/>
                    </a:lnTo>
                    <a:lnTo>
                      <a:pt x="578" y="199"/>
                    </a:lnTo>
                    <a:lnTo>
                      <a:pt x="574" y="201"/>
                    </a:lnTo>
                    <a:lnTo>
                      <a:pt x="566" y="203"/>
                    </a:lnTo>
                    <a:lnTo>
                      <a:pt x="566" y="203"/>
                    </a:lnTo>
                    <a:lnTo>
                      <a:pt x="556" y="204"/>
                    </a:lnTo>
                    <a:lnTo>
                      <a:pt x="550" y="204"/>
                    </a:lnTo>
                    <a:lnTo>
                      <a:pt x="534" y="205"/>
                    </a:lnTo>
                    <a:lnTo>
                      <a:pt x="503" y="213"/>
                    </a:lnTo>
                    <a:lnTo>
                      <a:pt x="503" y="213"/>
                    </a:lnTo>
                    <a:lnTo>
                      <a:pt x="483" y="217"/>
                    </a:lnTo>
                    <a:lnTo>
                      <a:pt x="475" y="220"/>
                    </a:lnTo>
                    <a:lnTo>
                      <a:pt x="467" y="223"/>
                    </a:lnTo>
                    <a:lnTo>
                      <a:pt x="467" y="223"/>
                    </a:lnTo>
                    <a:lnTo>
                      <a:pt x="461" y="223"/>
                    </a:lnTo>
                    <a:lnTo>
                      <a:pt x="453" y="223"/>
                    </a:lnTo>
                    <a:lnTo>
                      <a:pt x="445" y="224"/>
                    </a:lnTo>
                    <a:lnTo>
                      <a:pt x="441" y="226"/>
                    </a:lnTo>
                    <a:lnTo>
                      <a:pt x="439" y="228"/>
                    </a:lnTo>
                    <a:lnTo>
                      <a:pt x="439" y="228"/>
                    </a:lnTo>
                    <a:lnTo>
                      <a:pt x="425" y="229"/>
                    </a:lnTo>
                    <a:lnTo>
                      <a:pt x="417" y="230"/>
                    </a:lnTo>
                    <a:lnTo>
                      <a:pt x="407" y="232"/>
                    </a:lnTo>
                    <a:lnTo>
                      <a:pt x="389" y="238"/>
                    </a:lnTo>
                    <a:lnTo>
                      <a:pt x="389" y="238"/>
                    </a:lnTo>
                    <a:lnTo>
                      <a:pt x="374" y="243"/>
                    </a:lnTo>
                    <a:lnTo>
                      <a:pt x="360" y="246"/>
                    </a:lnTo>
                    <a:lnTo>
                      <a:pt x="348" y="248"/>
                    </a:lnTo>
                    <a:lnTo>
                      <a:pt x="338" y="248"/>
                    </a:lnTo>
                    <a:lnTo>
                      <a:pt x="320" y="246"/>
                    </a:lnTo>
                    <a:lnTo>
                      <a:pt x="300" y="245"/>
                    </a:lnTo>
                    <a:lnTo>
                      <a:pt x="300" y="245"/>
                    </a:lnTo>
                    <a:lnTo>
                      <a:pt x="290" y="245"/>
                    </a:lnTo>
                    <a:lnTo>
                      <a:pt x="284" y="246"/>
                    </a:lnTo>
                    <a:lnTo>
                      <a:pt x="276" y="248"/>
                    </a:lnTo>
                    <a:lnTo>
                      <a:pt x="276" y="248"/>
                    </a:lnTo>
                    <a:lnTo>
                      <a:pt x="233" y="260"/>
                    </a:lnTo>
                    <a:lnTo>
                      <a:pt x="207" y="268"/>
                    </a:lnTo>
                    <a:lnTo>
                      <a:pt x="173" y="274"/>
                    </a:lnTo>
                    <a:lnTo>
                      <a:pt x="103" y="286"/>
                    </a:lnTo>
                    <a:lnTo>
                      <a:pt x="103" y="286"/>
                    </a:lnTo>
                    <a:lnTo>
                      <a:pt x="88" y="287"/>
                    </a:lnTo>
                    <a:lnTo>
                      <a:pt x="72" y="287"/>
                    </a:lnTo>
                    <a:lnTo>
                      <a:pt x="60" y="285"/>
                    </a:lnTo>
                    <a:lnTo>
                      <a:pt x="48" y="282"/>
                    </a:lnTo>
                    <a:lnTo>
                      <a:pt x="36" y="277"/>
                    </a:lnTo>
                    <a:lnTo>
                      <a:pt x="26" y="271"/>
                    </a:lnTo>
                    <a:lnTo>
                      <a:pt x="18" y="261"/>
                    </a:lnTo>
                    <a:lnTo>
                      <a:pt x="10" y="251"/>
                    </a:lnTo>
                    <a:lnTo>
                      <a:pt x="10" y="251"/>
                    </a:lnTo>
                    <a:lnTo>
                      <a:pt x="2" y="240"/>
                    </a:lnTo>
                    <a:lnTo>
                      <a:pt x="0" y="232"/>
                    </a:lnTo>
                    <a:lnTo>
                      <a:pt x="0" y="225"/>
                    </a:lnTo>
                    <a:lnTo>
                      <a:pt x="2" y="220"/>
                    </a:lnTo>
                    <a:lnTo>
                      <a:pt x="8" y="217"/>
                    </a:lnTo>
                    <a:lnTo>
                      <a:pt x="14" y="213"/>
                    </a:lnTo>
                    <a:lnTo>
                      <a:pt x="34" y="203"/>
                    </a:lnTo>
                    <a:lnTo>
                      <a:pt x="34" y="203"/>
                    </a:lnTo>
                    <a:lnTo>
                      <a:pt x="117" y="158"/>
                    </a:lnTo>
                    <a:lnTo>
                      <a:pt x="183" y="122"/>
                    </a:lnTo>
                    <a:lnTo>
                      <a:pt x="211" y="108"/>
                    </a:lnTo>
                    <a:lnTo>
                      <a:pt x="235" y="96"/>
                    </a:lnTo>
                    <a:lnTo>
                      <a:pt x="254" y="88"/>
                    </a:lnTo>
                    <a:lnTo>
                      <a:pt x="262" y="85"/>
                    </a:lnTo>
                    <a:lnTo>
                      <a:pt x="270" y="84"/>
                    </a:lnTo>
                    <a:lnTo>
                      <a:pt x="270" y="84"/>
                    </a:lnTo>
                    <a:lnTo>
                      <a:pt x="306" y="77"/>
                    </a:lnTo>
                    <a:lnTo>
                      <a:pt x="334" y="73"/>
                    </a:lnTo>
                    <a:lnTo>
                      <a:pt x="378" y="68"/>
                    </a:lnTo>
                    <a:lnTo>
                      <a:pt x="401" y="65"/>
                    </a:lnTo>
                    <a:lnTo>
                      <a:pt x="429" y="61"/>
                    </a:lnTo>
                    <a:lnTo>
                      <a:pt x="463" y="55"/>
                    </a:lnTo>
                    <a:lnTo>
                      <a:pt x="511" y="44"/>
                    </a:lnTo>
                    <a:lnTo>
                      <a:pt x="511" y="44"/>
                    </a:lnTo>
                    <a:lnTo>
                      <a:pt x="525" y="41"/>
                    </a:lnTo>
                    <a:lnTo>
                      <a:pt x="536" y="39"/>
                    </a:lnTo>
                    <a:lnTo>
                      <a:pt x="546" y="39"/>
                    </a:lnTo>
                    <a:lnTo>
                      <a:pt x="554" y="39"/>
                    </a:lnTo>
                    <a:lnTo>
                      <a:pt x="566" y="40"/>
                    </a:lnTo>
                    <a:lnTo>
                      <a:pt x="572" y="40"/>
                    </a:lnTo>
                    <a:lnTo>
                      <a:pt x="578" y="39"/>
                    </a:lnTo>
                    <a:lnTo>
                      <a:pt x="578" y="39"/>
                    </a:lnTo>
                    <a:lnTo>
                      <a:pt x="582" y="35"/>
                    </a:lnTo>
                    <a:lnTo>
                      <a:pt x="586" y="32"/>
                    </a:lnTo>
                    <a:lnTo>
                      <a:pt x="588" y="31"/>
                    </a:lnTo>
                    <a:lnTo>
                      <a:pt x="596" y="29"/>
                    </a:lnTo>
                    <a:lnTo>
                      <a:pt x="620" y="25"/>
                    </a:lnTo>
                    <a:lnTo>
                      <a:pt x="620" y="25"/>
                    </a:lnTo>
                    <a:lnTo>
                      <a:pt x="652" y="20"/>
                    </a:lnTo>
                    <a:lnTo>
                      <a:pt x="675" y="15"/>
                    </a:lnTo>
                    <a:lnTo>
                      <a:pt x="707" y="8"/>
                    </a:lnTo>
                    <a:lnTo>
                      <a:pt x="727" y="4"/>
                    </a:lnTo>
                    <a:lnTo>
                      <a:pt x="733" y="4"/>
                    </a:lnTo>
                    <a:lnTo>
                      <a:pt x="737" y="5"/>
                    </a:lnTo>
                    <a:lnTo>
                      <a:pt x="737" y="5"/>
                    </a:lnTo>
                    <a:lnTo>
                      <a:pt x="751" y="10"/>
                    </a:lnTo>
                    <a:lnTo>
                      <a:pt x="757" y="12"/>
                    </a:lnTo>
                    <a:lnTo>
                      <a:pt x="763" y="13"/>
                    </a:lnTo>
                    <a:lnTo>
                      <a:pt x="773" y="13"/>
                    </a:lnTo>
                    <a:lnTo>
                      <a:pt x="783" y="12"/>
                    </a:lnTo>
                    <a:lnTo>
                      <a:pt x="799" y="9"/>
                    </a:lnTo>
                    <a:lnTo>
                      <a:pt x="816" y="4"/>
                    </a:lnTo>
                    <a:lnTo>
                      <a:pt x="816" y="4"/>
                    </a:lnTo>
                    <a:lnTo>
                      <a:pt x="824" y="2"/>
                    </a:lnTo>
                    <a:lnTo>
                      <a:pt x="824" y="2"/>
                    </a:lnTo>
                    <a:lnTo>
                      <a:pt x="828" y="0"/>
                    </a:lnTo>
                    <a:lnTo>
                      <a:pt x="830" y="2"/>
                    </a:lnTo>
                    <a:lnTo>
                      <a:pt x="830" y="3"/>
                    </a:lnTo>
                    <a:lnTo>
                      <a:pt x="828" y="6"/>
                    </a:lnTo>
                    <a:lnTo>
                      <a:pt x="828" y="6"/>
                    </a:lnTo>
                    <a:lnTo>
                      <a:pt x="820" y="11"/>
                    </a:lnTo>
                    <a:lnTo>
                      <a:pt x="799" y="20"/>
                    </a:lnTo>
                    <a:lnTo>
                      <a:pt x="785" y="25"/>
                    </a:lnTo>
                    <a:lnTo>
                      <a:pt x="769" y="30"/>
                    </a:lnTo>
                    <a:lnTo>
                      <a:pt x="749" y="34"/>
                    </a:lnTo>
                    <a:lnTo>
                      <a:pt x="729" y="37"/>
                    </a:lnTo>
                    <a:lnTo>
                      <a:pt x="729" y="37"/>
                    </a:lnTo>
                    <a:lnTo>
                      <a:pt x="719" y="38"/>
                    </a:lnTo>
                    <a:lnTo>
                      <a:pt x="711" y="40"/>
                    </a:lnTo>
                    <a:lnTo>
                      <a:pt x="703" y="43"/>
                    </a:lnTo>
                    <a:lnTo>
                      <a:pt x="691" y="48"/>
                    </a:lnTo>
                    <a:lnTo>
                      <a:pt x="681" y="51"/>
                    </a:lnTo>
                    <a:lnTo>
                      <a:pt x="664" y="55"/>
                    </a:lnTo>
                    <a:lnTo>
                      <a:pt x="664" y="55"/>
                    </a:lnTo>
                    <a:lnTo>
                      <a:pt x="636" y="60"/>
                    </a:lnTo>
                    <a:lnTo>
                      <a:pt x="620" y="63"/>
                    </a:lnTo>
                    <a:lnTo>
                      <a:pt x="620" y="63"/>
                    </a:lnTo>
                    <a:lnTo>
                      <a:pt x="600" y="69"/>
                    </a:lnTo>
                    <a:lnTo>
                      <a:pt x="578" y="75"/>
                    </a:lnTo>
                    <a:lnTo>
                      <a:pt x="556" y="80"/>
                    </a:lnTo>
                    <a:lnTo>
                      <a:pt x="540" y="82"/>
                    </a:lnTo>
                    <a:lnTo>
                      <a:pt x="540" y="82"/>
                    </a:lnTo>
                    <a:lnTo>
                      <a:pt x="517" y="83"/>
                    </a:lnTo>
                    <a:lnTo>
                      <a:pt x="509" y="85"/>
                    </a:lnTo>
                    <a:lnTo>
                      <a:pt x="499" y="89"/>
                    </a:lnTo>
                    <a:lnTo>
                      <a:pt x="499" y="89"/>
                    </a:lnTo>
                    <a:lnTo>
                      <a:pt x="487" y="96"/>
                    </a:lnTo>
                    <a:lnTo>
                      <a:pt x="467" y="103"/>
                    </a:lnTo>
                    <a:lnTo>
                      <a:pt x="453" y="108"/>
                    </a:lnTo>
                    <a:lnTo>
                      <a:pt x="439" y="112"/>
                    </a:lnTo>
                    <a:lnTo>
                      <a:pt x="423" y="115"/>
                    </a:lnTo>
                    <a:lnTo>
                      <a:pt x="403" y="118"/>
                    </a:lnTo>
                    <a:lnTo>
                      <a:pt x="403" y="118"/>
                    </a:lnTo>
                    <a:lnTo>
                      <a:pt x="384" y="121"/>
                    </a:lnTo>
                    <a:lnTo>
                      <a:pt x="368" y="122"/>
                    </a:lnTo>
                    <a:lnTo>
                      <a:pt x="348" y="123"/>
                    </a:lnTo>
                    <a:lnTo>
                      <a:pt x="340" y="122"/>
                    </a:lnTo>
                    <a:lnTo>
                      <a:pt x="336" y="123"/>
                    </a:lnTo>
                    <a:lnTo>
                      <a:pt x="336" y="124"/>
                    </a:lnTo>
                    <a:lnTo>
                      <a:pt x="336" y="124"/>
                    </a:lnTo>
                    <a:lnTo>
                      <a:pt x="334" y="126"/>
                    </a:lnTo>
                    <a:lnTo>
                      <a:pt x="336" y="129"/>
                    </a:lnTo>
                    <a:lnTo>
                      <a:pt x="342" y="135"/>
                    </a:lnTo>
                    <a:lnTo>
                      <a:pt x="346" y="138"/>
                    </a:lnTo>
                    <a:lnTo>
                      <a:pt x="348" y="142"/>
                    </a:lnTo>
                    <a:lnTo>
                      <a:pt x="346" y="147"/>
                    </a:lnTo>
                    <a:lnTo>
                      <a:pt x="342" y="153"/>
                    </a:lnTo>
                    <a:lnTo>
                      <a:pt x="342" y="153"/>
                    </a:lnTo>
                    <a:lnTo>
                      <a:pt x="340" y="154"/>
                    </a:lnTo>
                    <a:lnTo>
                      <a:pt x="336" y="155"/>
                    </a:lnTo>
                    <a:lnTo>
                      <a:pt x="330" y="155"/>
                    </a:lnTo>
                    <a:lnTo>
                      <a:pt x="322" y="154"/>
                    </a:lnTo>
                    <a:lnTo>
                      <a:pt x="314" y="151"/>
                    </a:lnTo>
                    <a:lnTo>
                      <a:pt x="296" y="146"/>
                    </a:lnTo>
                    <a:lnTo>
                      <a:pt x="288" y="145"/>
                    </a:lnTo>
                    <a:lnTo>
                      <a:pt x="282" y="145"/>
                    </a:lnTo>
                    <a:lnTo>
                      <a:pt x="282" y="145"/>
                    </a:lnTo>
                    <a:lnTo>
                      <a:pt x="276" y="147"/>
                    </a:lnTo>
                    <a:lnTo>
                      <a:pt x="276" y="150"/>
                    </a:lnTo>
                    <a:lnTo>
                      <a:pt x="278" y="153"/>
                    </a:lnTo>
                    <a:lnTo>
                      <a:pt x="282" y="156"/>
                    </a:lnTo>
                    <a:lnTo>
                      <a:pt x="282" y="156"/>
                    </a:lnTo>
                    <a:lnTo>
                      <a:pt x="290" y="160"/>
                    </a:lnTo>
                    <a:lnTo>
                      <a:pt x="300" y="165"/>
                    </a:lnTo>
                    <a:lnTo>
                      <a:pt x="304" y="168"/>
                    </a:lnTo>
                    <a:lnTo>
                      <a:pt x="306" y="171"/>
                    </a:lnTo>
                    <a:lnTo>
                      <a:pt x="306" y="174"/>
                    </a:lnTo>
                    <a:lnTo>
                      <a:pt x="304" y="177"/>
                    </a:lnTo>
                    <a:lnTo>
                      <a:pt x="304" y="177"/>
                    </a:lnTo>
                    <a:lnTo>
                      <a:pt x="300" y="180"/>
                    </a:lnTo>
                    <a:lnTo>
                      <a:pt x="296" y="181"/>
                    </a:lnTo>
                    <a:lnTo>
                      <a:pt x="284" y="183"/>
                    </a:lnTo>
                    <a:lnTo>
                      <a:pt x="270" y="183"/>
                    </a:lnTo>
                    <a:lnTo>
                      <a:pt x="254" y="183"/>
                    </a:lnTo>
                    <a:lnTo>
                      <a:pt x="239" y="182"/>
                    </a:lnTo>
                    <a:lnTo>
                      <a:pt x="223" y="183"/>
                    </a:lnTo>
                    <a:lnTo>
                      <a:pt x="217" y="184"/>
                    </a:lnTo>
                    <a:lnTo>
                      <a:pt x="209" y="186"/>
                    </a:lnTo>
                    <a:lnTo>
                      <a:pt x="203" y="188"/>
                    </a:lnTo>
                    <a:lnTo>
                      <a:pt x="199" y="191"/>
                    </a:lnTo>
                    <a:lnTo>
                      <a:pt x="199" y="191"/>
                    </a:lnTo>
                    <a:lnTo>
                      <a:pt x="197" y="193"/>
                    </a:lnTo>
                    <a:lnTo>
                      <a:pt x="197" y="194"/>
                    </a:lnTo>
                    <a:lnTo>
                      <a:pt x="201" y="196"/>
                    </a:lnTo>
                    <a:lnTo>
                      <a:pt x="207" y="197"/>
                    </a:lnTo>
                    <a:lnTo>
                      <a:pt x="213" y="196"/>
                    </a:lnTo>
                    <a:lnTo>
                      <a:pt x="213" y="196"/>
                    </a:lnTo>
                    <a:lnTo>
                      <a:pt x="221" y="194"/>
                    </a:lnTo>
                    <a:lnTo>
                      <a:pt x="229" y="194"/>
                    </a:lnTo>
                    <a:lnTo>
                      <a:pt x="246" y="193"/>
                    </a:lnTo>
                    <a:lnTo>
                      <a:pt x="264" y="195"/>
                    </a:lnTo>
                    <a:lnTo>
                      <a:pt x="278" y="196"/>
                    </a:lnTo>
                    <a:lnTo>
                      <a:pt x="278" y="196"/>
                    </a:lnTo>
                    <a:lnTo>
                      <a:pt x="298" y="199"/>
                    </a:lnTo>
                    <a:lnTo>
                      <a:pt x="324" y="201"/>
                    </a:lnTo>
                    <a:lnTo>
                      <a:pt x="368" y="202"/>
                    </a:lnTo>
                    <a:lnTo>
                      <a:pt x="368" y="202"/>
                    </a:lnTo>
                    <a:lnTo>
                      <a:pt x="389" y="202"/>
                    </a:lnTo>
                    <a:lnTo>
                      <a:pt x="407" y="200"/>
                    </a:lnTo>
                    <a:lnTo>
                      <a:pt x="421" y="199"/>
                    </a:lnTo>
                    <a:lnTo>
                      <a:pt x="431" y="197"/>
                    </a:lnTo>
                    <a:lnTo>
                      <a:pt x="447" y="194"/>
                    </a:lnTo>
                    <a:lnTo>
                      <a:pt x="453" y="194"/>
                    </a:lnTo>
                    <a:lnTo>
                      <a:pt x="459" y="195"/>
                    </a:lnTo>
                    <a:lnTo>
                      <a:pt x="459" y="195"/>
                    </a:lnTo>
                    <a:lnTo>
                      <a:pt x="463" y="196"/>
                    </a:lnTo>
                    <a:lnTo>
                      <a:pt x="469" y="195"/>
                    </a:lnTo>
                    <a:lnTo>
                      <a:pt x="479" y="192"/>
                    </a:lnTo>
                    <a:lnTo>
                      <a:pt x="489" y="187"/>
                    </a:lnTo>
                    <a:lnTo>
                      <a:pt x="501" y="182"/>
                    </a:lnTo>
                    <a:lnTo>
                      <a:pt x="501" y="182"/>
                    </a:lnTo>
                    <a:lnTo>
                      <a:pt x="517" y="178"/>
                    </a:lnTo>
                    <a:lnTo>
                      <a:pt x="536" y="175"/>
                    </a:lnTo>
                    <a:lnTo>
                      <a:pt x="558" y="174"/>
                    </a:lnTo>
                    <a:lnTo>
                      <a:pt x="580" y="173"/>
                    </a:lnTo>
                    <a:lnTo>
                      <a:pt x="600" y="173"/>
                    </a:lnTo>
                    <a:lnTo>
                      <a:pt x="618" y="174"/>
                    </a:lnTo>
                    <a:lnTo>
                      <a:pt x="630" y="177"/>
                    </a:lnTo>
                    <a:lnTo>
                      <a:pt x="632" y="178"/>
                    </a:lnTo>
                    <a:lnTo>
                      <a:pt x="634" y="180"/>
                    </a:lnTo>
                    <a:lnTo>
                      <a:pt x="634" y="180"/>
                    </a:lnTo>
                    <a:lnTo>
                      <a:pt x="632" y="183"/>
                    </a:lnTo>
                    <a:lnTo>
                      <a:pt x="628" y="184"/>
                    </a:lnTo>
                    <a:lnTo>
                      <a:pt x="618" y="186"/>
                    </a:lnTo>
                    <a:lnTo>
                      <a:pt x="618" y="186"/>
                    </a:lnTo>
                    <a:lnTo>
                      <a:pt x="608" y="187"/>
                    </a:lnTo>
                    <a:lnTo>
                      <a:pt x="596" y="190"/>
                    </a:lnTo>
                    <a:lnTo>
                      <a:pt x="596" y="1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02" name="Freeform 10"/>
              <p:cNvSpPr>
                <a:spLocks/>
              </p:cNvSpPr>
              <p:nvPr/>
            </p:nvSpPr>
            <p:spPr bwMode="auto">
              <a:xfrm>
                <a:off x="3699" y="662"/>
                <a:ext cx="42" cy="29"/>
              </a:xfrm>
              <a:custGeom>
                <a:avLst/>
                <a:gdLst>
                  <a:gd name="T0" fmla="*/ 0 w 85"/>
                  <a:gd name="T1" fmla="*/ 24 h 29"/>
                  <a:gd name="T2" fmla="*/ 0 w 85"/>
                  <a:gd name="T3" fmla="*/ 24 h 29"/>
                  <a:gd name="T4" fmla="*/ 2 w 85"/>
                  <a:gd name="T5" fmla="*/ 17 h 29"/>
                  <a:gd name="T6" fmla="*/ 4 w 85"/>
                  <a:gd name="T7" fmla="*/ 12 h 29"/>
                  <a:gd name="T8" fmla="*/ 8 w 85"/>
                  <a:gd name="T9" fmla="*/ 8 h 29"/>
                  <a:gd name="T10" fmla="*/ 18 w 85"/>
                  <a:gd name="T11" fmla="*/ 5 h 29"/>
                  <a:gd name="T12" fmla="*/ 18 w 85"/>
                  <a:gd name="T13" fmla="*/ 5 h 29"/>
                  <a:gd name="T14" fmla="*/ 24 w 85"/>
                  <a:gd name="T15" fmla="*/ 3 h 29"/>
                  <a:gd name="T16" fmla="*/ 34 w 85"/>
                  <a:gd name="T17" fmla="*/ 2 h 29"/>
                  <a:gd name="T18" fmla="*/ 44 w 85"/>
                  <a:gd name="T19" fmla="*/ 1 h 29"/>
                  <a:gd name="T20" fmla="*/ 56 w 85"/>
                  <a:gd name="T21" fmla="*/ 0 h 29"/>
                  <a:gd name="T22" fmla="*/ 66 w 85"/>
                  <a:gd name="T23" fmla="*/ 1 h 29"/>
                  <a:gd name="T24" fmla="*/ 75 w 85"/>
                  <a:gd name="T25" fmla="*/ 2 h 29"/>
                  <a:gd name="T26" fmla="*/ 81 w 85"/>
                  <a:gd name="T27" fmla="*/ 5 h 29"/>
                  <a:gd name="T28" fmla="*/ 83 w 85"/>
                  <a:gd name="T29" fmla="*/ 6 h 29"/>
                  <a:gd name="T30" fmla="*/ 85 w 85"/>
                  <a:gd name="T31" fmla="*/ 8 h 29"/>
                  <a:gd name="T32" fmla="*/ 85 w 85"/>
                  <a:gd name="T33" fmla="*/ 8 h 29"/>
                  <a:gd name="T34" fmla="*/ 79 w 85"/>
                  <a:gd name="T35" fmla="*/ 11 h 29"/>
                  <a:gd name="T36" fmla="*/ 72 w 85"/>
                  <a:gd name="T37" fmla="*/ 14 h 29"/>
                  <a:gd name="T38" fmla="*/ 52 w 85"/>
                  <a:gd name="T39" fmla="*/ 21 h 29"/>
                  <a:gd name="T40" fmla="*/ 52 w 85"/>
                  <a:gd name="T41" fmla="*/ 21 h 29"/>
                  <a:gd name="T42" fmla="*/ 40 w 85"/>
                  <a:gd name="T43" fmla="*/ 25 h 29"/>
                  <a:gd name="T44" fmla="*/ 22 w 85"/>
                  <a:gd name="T45" fmla="*/ 28 h 29"/>
                  <a:gd name="T46" fmla="*/ 14 w 85"/>
                  <a:gd name="T47" fmla="*/ 29 h 29"/>
                  <a:gd name="T48" fmla="*/ 8 w 85"/>
                  <a:gd name="T49" fmla="*/ 29 h 29"/>
                  <a:gd name="T50" fmla="*/ 2 w 85"/>
                  <a:gd name="T51" fmla="*/ 27 h 29"/>
                  <a:gd name="T52" fmla="*/ 0 w 85"/>
                  <a:gd name="T53" fmla="*/ 24 h 29"/>
                  <a:gd name="T54" fmla="*/ 0 w 85"/>
                  <a:gd name="T55"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5" h="29">
                    <a:moveTo>
                      <a:pt x="0" y="24"/>
                    </a:moveTo>
                    <a:lnTo>
                      <a:pt x="0" y="24"/>
                    </a:lnTo>
                    <a:lnTo>
                      <a:pt x="2" y="17"/>
                    </a:lnTo>
                    <a:lnTo>
                      <a:pt x="4" y="12"/>
                    </a:lnTo>
                    <a:lnTo>
                      <a:pt x="8" y="8"/>
                    </a:lnTo>
                    <a:lnTo>
                      <a:pt x="18" y="5"/>
                    </a:lnTo>
                    <a:lnTo>
                      <a:pt x="18" y="5"/>
                    </a:lnTo>
                    <a:lnTo>
                      <a:pt x="24" y="3"/>
                    </a:lnTo>
                    <a:lnTo>
                      <a:pt x="34" y="2"/>
                    </a:lnTo>
                    <a:lnTo>
                      <a:pt x="44" y="1"/>
                    </a:lnTo>
                    <a:lnTo>
                      <a:pt x="56" y="0"/>
                    </a:lnTo>
                    <a:lnTo>
                      <a:pt x="66" y="1"/>
                    </a:lnTo>
                    <a:lnTo>
                      <a:pt x="75" y="2"/>
                    </a:lnTo>
                    <a:lnTo>
                      <a:pt x="81" y="5"/>
                    </a:lnTo>
                    <a:lnTo>
                      <a:pt x="83" y="6"/>
                    </a:lnTo>
                    <a:lnTo>
                      <a:pt x="85" y="8"/>
                    </a:lnTo>
                    <a:lnTo>
                      <a:pt x="85" y="8"/>
                    </a:lnTo>
                    <a:lnTo>
                      <a:pt x="79" y="11"/>
                    </a:lnTo>
                    <a:lnTo>
                      <a:pt x="72" y="14"/>
                    </a:lnTo>
                    <a:lnTo>
                      <a:pt x="52" y="21"/>
                    </a:lnTo>
                    <a:lnTo>
                      <a:pt x="52" y="21"/>
                    </a:lnTo>
                    <a:lnTo>
                      <a:pt x="40" y="25"/>
                    </a:lnTo>
                    <a:lnTo>
                      <a:pt x="22" y="28"/>
                    </a:lnTo>
                    <a:lnTo>
                      <a:pt x="14" y="29"/>
                    </a:lnTo>
                    <a:lnTo>
                      <a:pt x="8" y="29"/>
                    </a:lnTo>
                    <a:lnTo>
                      <a:pt x="2" y="27"/>
                    </a:lnTo>
                    <a:lnTo>
                      <a:pt x="0" y="24"/>
                    </a:lnTo>
                    <a:lnTo>
                      <a:pt x="0"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03" name="Freeform 11"/>
              <p:cNvSpPr>
                <a:spLocks/>
              </p:cNvSpPr>
              <p:nvPr/>
            </p:nvSpPr>
            <p:spPr bwMode="auto">
              <a:xfrm>
                <a:off x="3344" y="672"/>
                <a:ext cx="113" cy="215"/>
              </a:xfrm>
              <a:custGeom>
                <a:avLst/>
                <a:gdLst>
                  <a:gd name="T0" fmla="*/ 211 w 226"/>
                  <a:gd name="T1" fmla="*/ 205 h 215"/>
                  <a:gd name="T2" fmla="*/ 211 w 226"/>
                  <a:gd name="T3" fmla="*/ 205 h 215"/>
                  <a:gd name="T4" fmla="*/ 217 w 226"/>
                  <a:gd name="T5" fmla="*/ 204 h 215"/>
                  <a:gd name="T6" fmla="*/ 220 w 226"/>
                  <a:gd name="T7" fmla="*/ 202 h 215"/>
                  <a:gd name="T8" fmla="*/ 222 w 226"/>
                  <a:gd name="T9" fmla="*/ 200 h 215"/>
                  <a:gd name="T10" fmla="*/ 224 w 226"/>
                  <a:gd name="T11" fmla="*/ 198 h 215"/>
                  <a:gd name="T12" fmla="*/ 226 w 226"/>
                  <a:gd name="T13" fmla="*/ 193 h 215"/>
                  <a:gd name="T14" fmla="*/ 224 w 226"/>
                  <a:gd name="T15" fmla="*/ 189 h 215"/>
                  <a:gd name="T16" fmla="*/ 224 w 226"/>
                  <a:gd name="T17" fmla="*/ 189 h 215"/>
                  <a:gd name="T18" fmla="*/ 222 w 226"/>
                  <a:gd name="T19" fmla="*/ 184 h 215"/>
                  <a:gd name="T20" fmla="*/ 217 w 226"/>
                  <a:gd name="T21" fmla="*/ 177 h 215"/>
                  <a:gd name="T22" fmla="*/ 197 w 226"/>
                  <a:gd name="T23" fmla="*/ 157 h 215"/>
                  <a:gd name="T24" fmla="*/ 171 w 226"/>
                  <a:gd name="T25" fmla="*/ 131 h 215"/>
                  <a:gd name="T26" fmla="*/ 143 w 226"/>
                  <a:gd name="T27" fmla="*/ 99 h 215"/>
                  <a:gd name="T28" fmla="*/ 143 w 226"/>
                  <a:gd name="T29" fmla="*/ 99 h 215"/>
                  <a:gd name="T30" fmla="*/ 119 w 226"/>
                  <a:gd name="T31" fmla="*/ 71 h 215"/>
                  <a:gd name="T32" fmla="*/ 105 w 226"/>
                  <a:gd name="T33" fmla="*/ 49 h 215"/>
                  <a:gd name="T34" fmla="*/ 83 w 226"/>
                  <a:gd name="T35" fmla="*/ 15 h 215"/>
                  <a:gd name="T36" fmla="*/ 83 w 226"/>
                  <a:gd name="T37" fmla="*/ 15 h 215"/>
                  <a:gd name="T38" fmla="*/ 79 w 226"/>
                  <a:gd name="T39" fmla="*/ 4 h 215"/>
                  <a:gd name="T40" fmla="*/ 77 w 226"/>
                  <a:gd name="T41" fmla="*/ 2 h 215"/>
                  <a:gd name="T42" fmla="*/ 76 w 226"/>
                  <a:gd name="T43" fmla="*/ 1 h 215"/>
                  <a:gd name="T44" fmla="*/ 72 w 226"/>
                  <a:gd name="T45" fmla="*/ 0 h 215"/>
                  <a:gd name="T46" fmla="*/ 66 w 226"/>
                  <a:gd name="T47" fmla="*/ 1 h 215"/>
                  <a:gd name="T48" fmla="*/ 66 w 226"/>
                  <a:gd name="T49" fmla="*/ 1 h 215"/>
                  <a:gd name="T50" fmla="*/ 32 w 226"/>
                  <a:gd name="T51" fmla="*/ 8 h 215"/>
                  <a:gd name="T52" fmla="*/ 20 w 226"/>
                  <a:gd name="T53" fmla="*/ 11 h 215"/>
                  <a:gd name="T54" fmla="*/ 10 w 226"/>
                  <a:gd name="T55" fmla="*/ 14 h 215"/>
                  <a:gd name="T56" fmla="*/ 4 w 226"/>
                  <a:gd name="T57" fmla="*/ 17 h 215"/>
                  <a:gd name="T58" fmla="*/ 0 w 226"/>
                  <a:gd name="T59" fmla="*/ 22 h 215"/>
                  <a:gd name="T60" fmla="*/ 0 w 226"/>
                  <a:gd name="T61" fmla="*/ 28 h 215"/>
                  <a:gd name="T62" fmla="*/ 2 w 226"/>
                  <a:gd name="T63" fmla="*/ 35 h 215"/>
                  <a:gd name="T64" fmla="*/ 2 w 226"/>
                  <a:gd name="T65" fmla="*/ 35 h 215"/>
                  <a:gd name="T66" fmla="*/ 8 w 226"/>
                  <a:gd name="T67" fmla="*/ 48 h 215"/>
                  <a:gd name="T68" fmla="*/ 20 w 226"/>
                  <a:gd name="T69" fmla="*/ 68 h 215"/>
                  <a:gd name="T70" fmla="*/ 36 w 226"/>
                  <a:gd name="T71" fmla="*/ 89 h 215"/>
                  <a:gd name="T72" fmla="*/ 56 w 226"/>
                  <a:gd name="T73" fmla="*/ 115 h 215"/>
                  <a:gd name="T74" fmla="*/ 76 w 226"/>
                  <a:gd name="T75" fmla="*/ 140 h 215"/>
                  <a:gd name="T76" fmla="*/ 97 w 226"/>
                  <a:gd name="T77" fmla="*/ 166 h 215"/>
                  <a:gd name="T78" fmla="*/ 119 w 226"/>
                  <a:gd name="T79" fmla="*/ 189 h 215"/>
                  <a:gd name="T80" fmla="*/ 139 w 226"/>
                  <a:gd name="T81" fmla="*/ 209 h 215"/>
                  <a:gd name="T82" fmla="*/ 139 w 226"/>
                  <a:gd name="T83" fmla="*/ 209 h 215"/>
                  <a:gd name="T84" fmla="*/ 145 w 226"/>
                  <a:gd name="T85" fmla="*/ 212 h 215"/>
                  <a:gd name="T86" fmla="*/ 147 w 226"/>
                  <a:gd name="T87" fmla="*/ 214 h 215"/>
                  <a:gd name="T88" fmla="*/ 153 w 226"/>
                  <a:gd name="T89" fmla="*/ 215 h 215"/>
                  <a:gd name="T90" fmla="*/ 161 w 226"/>
                  <a:gd name="T91" fmla="*/ 215 h 215"/>
                  <a:gd name="T92" fmla="*/ 173 w 226"/>
                  <a:gd name="T93" fmla="*/ 213 h 215"/>
                  <a:gd name="T94" fmla="*/ 189 w 226"/>
                  <a:gd name="T95" fmla="*/ 210 h 215"/>
                  <a:gd name="T96" fmla="*/ 211 w 226"/>
                  <a:gd name="T97" fmla="*/ 205 h 215"/>
                  <a:gd name="T98" fmla="*/ 211 w 226"/>
                  <a:gd name="T99" fmla="*/ 205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6" h="215">
                    <a:moveTo>
                      <a:pt x="211" y="205"/>
                    </a:moveTo>
                    <a:lnTo>
                      <a:pt x="211" y="205"/>
                    </a:lnTo>
                    <a:lnTo>
                      <a:pt x="217" y="204"/>
                    </a:lnTo>
                    <a:lnTo>
                      <a:pt x="220" y="202"/>
                    </a:lnTo>
                    <a:lnTo>
                      <a:pt x="222" y="200"/>
                    </a:lnTo>
                    <a:lnTo>
                      <a:pt x="224" y="198"/>
                    </a:lnTo>
                    <a:lnTo>
                      <a:pt x="226" y="193"/>
                    </a:lnTo>
                    <a:lnTo>
                      <a:pt x="224" y="189"/>
                    </a:lnTo>
                    <a:lnTo>
                      <a:pt x="224" y="189"/>
                    </a:lnTo>
                    <a:lnTo>
                      <a:pt x="222" y="184"/>
                    </a:lnTo>
                    <a:lnTo>
                      <a:pt x="217" y="177"/>
                    </a:lnTo>
                    <a:lnTo>
                      <a:pt x="197" y="157"/>
                    </a:lnTo>
                    <a:lnTo>
                      <a:pt x="171" y="131"/>
                    </a:lnTo>
                    <a:lnTo>
                      <a:pt x="143" y="99"/>
                    </a:lnTo>
                    <a:lnTo>
                      <a:pt x="143" y="99"/>
                    </a:lnTo>
                    <a:lnTo>
                      <a:pt x="119" y="71"/>
                    </a:lnTo>
                    <a:lnTo>
                      <a:pt x="105" y="49"/>
                    </a:lnTo>
                    <a:lnTo>
                      <a:pt x="83" y="15"/>
                    </a:lnTo>
                    <a:lnTo>
                      <a:pt x="83" y="15"/>
                    </a:lnTo>
                    <a:lnTo>
                      <a:pt x="79" y="4"/>
                    </a:lnTo>
                    <a:lnTo>
                      <a:pt x="77" y="2"/>
                    </a:lnTo>
                    <a:lnTo>
                      <a:pt x="76" y="1"/>
                    </a:lnTo>
                    <a:lnTo>
                      <a:pt x="72" y="0"/>
                    </a:lnTo>
                    <a:lnTo>
                      <a:pt x="66" y="1"/>
                    </a:lnTo>
                    <a:lnTo>
                      <a:pt x="66" y="1"/>
                    </a:lnTo>
                    <a:lnTo>
                      <a:pt x="32" y="8"/>
                    </a:lnTo>
                    <a:lnTo>
                      <a:pt x="20" y="11"/>
                    </a:lnTo>
                    <a:lnTo>
                      <a:pt x="10" y="14"/>
                    </a:lnTo>
                    <a:lnTo>
                      <a:pt x="4" y="17"/>
                    </a:lnTo>
                    <a:lnTo>
                      <a:pt x="0" y="22"/>
                    </a:lnTo>
                    <a:lnTo>
                      <a:pt x="0" y="28"/>
                    </a:lnTo>
                    <a:lnTo>
                      <a:pt x="2" y="35"/>
                    </a:lnTo>
                    <a:lnTo>
                      <a:pt x="2" y="35"/>
                    </a:lnTo>
                    <a:lnTo>
                      <a:pt x="8" y="48"/>
                    </a:lnTo>
                    <a:lnTo>
                      <a:pt x="20" y="68"/>
                    </a:lnTo>
                    <a:lnTo>
                      <a:pt x="36" y="89"/>
                    </a:lnTo>
                    <a:lnTo>
                      <a:pt x="56" y="115"/>
                    </a:lnTo>
                    <a:lnTo>
                      <a:pt x="76" y="140"/>
                    </a:lnTo>
                    <a:lnTo>
                      <a:pt x="97" y="166"/>
                    </a:lnTo>
                    <a:lnTo>
                      <a:pt x="119" y="189"/>
                    </a:lnTo>
                    <a:lnTo>
                      <a:pt x="139" y="209"/>
                    </a:lnTo>
                    <a:lnTo>
                      <a:pt x="139" y="209"/>
                    </a:lnTo>
                    <a:lnTo>
                      <a:pt x="145" y="212"/>
                    </a:lnTo>
                    <a:lnTo>
                      <a:pt x="147" y="214"/>
                    </a:lnTo>
                    <a:lnTo>
                      <a:pt x="153" y="215"/>
                    </a:lnTo>
                    <a:lnTo>
                      <a:pt x="161" y="215"/>
                    </a:lnTo>
                    <a:lnTo>
                      <a:pt x="173" y="213"/>
                    </a:lnTo>
                    <a:lnTo>
                      <a:pt x="189" y="210"/>
                    </a:lnTo>
                    <a:lnTo>
                      <a:pt x="211" y="205"/>
                    </a:lnTo>
                    <a:lnTo>
                      <a:pt x="211"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304" name="Line 12"/>
              <p:cNvSpPr>
                <a:spLocks noChangeShapeType="1"/>
              </p:cNvSpPr>
              <p:nvPr/>
            </p:nvSpPr>
            <p:spPr bwMode="auto">
              <a:xfrm flipH="1">
                <a:off x="3093"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05" name="Line 13"/>
              <p:cNvSpPr>
                <a:spLocks noChangeShapeType="1"/>
              </p:cNvSpPr>
              <p:nvPr/>
            </p:nvSpPr>
            <p:spPr bwMode="auto">
              <a:xfrm>
                <a:off x="2974"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06" name="Line 14"/>
              <p:cNvSpPr>
                <a:spLocks noChangeShapeType="1"/>
              </p:cNvSpPr>
              <p:nvPr/>
            </p:nvSpPr>
            <p:spPr bwMode="auto">
              <a:xfrm>
                <a:off x="2974"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07" name="Line 15"/>
              <p:cNvSpPr>
                <a:spLocks noChangeShapeType="1"/>
              </p:cNvSpPr>
              <p:nvPr/>
            </p:nvSpPr>
            <p:spPr bwMode="auto">
              <a:xfrm flipH="1">
                <a:off x="2934"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08" name="Line 16"/>
              <p:cNvSpPr>
                <a:spLocks noChangeShapeType="1"/>
              </p:cNvSpPr>
              <p:nvPr/>
            </p:nvSpPr>
            <p:spPr bwMode="auto">
              <a:xfrm>
                <a:off x="2815"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09" name="Line 17"/>
              <p:cNvSpPr>
                <a:spLocks noChangeShapeType="1"/>
              </p:cNvSpPr>
              <p:nvPr/>
            </p:nvSpPr>
            <p:spPr bwMode="auto">
              <a:xfrm>
                <a:off x="2815"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10" name="Line 18"/>
              <p:cNvSpPr>
                <a:spLocks noChangeShapeType="1"/>
              </p:cNvSpPr>
              <p:nvPr/>
            </p:nvSpPr>
            <p:spPr bwMode="auto">
              <a:xfrm flipH="1">
                <a:off x="2775"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11" name="Line 19"/>
              <p:cNvSpPr>
                <a:spLocks noChangeShapeType="1"/>
              </p:cNvSpPr>
              <p:nvPr/>
            </p:nvSpPr>
            <p:spPr bwMode="auto">
              <a:xfrm>
                <a:off x="2656"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 name="Line 20"/>
              <p:cNvSpPr>
                <a:spLocks noChangeShapeType="1"/>
              </p:cNvSpPr>
              <p:nvPr/>
            </p:nvSpPr>
            <p:spPr bwMode="auto">
              <a:xfrm>
                <a:off x="2656"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 name="Line 21"/>
              <p:cNvSpPr>
                <a:spLocks noChangeShapeType="1"/>
              </p:cNvSpPr>
              <p:nvPr/>
            </p:nvSpPr>
            <p:spPr bwMode="auto">
              <a:xfrm flipH="1">
                <a:off x="2616"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 name="Line 22"/>
              <p:cNvSpPr>
                <a:spLocks noChangeShapeType="1"/>
              </p:cNvSpPr>
              <p:nvPr/>
            </p:nvSpPr>
            <p:spPr bwMode="auto">
              <a:xfrm>
                <a:off x="2497"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5" name="Line 23"/>
              <p:cNvSpPr>
                <a:spLocks noChangeShapeType="1"/>
              </p:cNvSpPr>
              <p:nvPr/>
            </p:nvSpPr>
            <p:spPr bwMode="auto">
              <a:xfrm>
                <a:off x="2497"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6" name="Line 24"/>
              <p:cNvSpPr>
                <a:spLocks noChangeShapeType="1"/>
              </p:cNvSpPr>
              <p:nvPr/>
            </p:nvSpPr>
            <p:spPr bwMode="auto">
              <a:xfrm flipH="1">
                <a:off x="2457"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7" name="Line 25"/>
              <p:cNvSpPr>
                <a:spLocks noChangeShapeType="1"/>
              </p:cNvSpPr>
              <p:nvPr/>
            </p:nvSpPr>
            <p:spPr bwMode="auto">
              <a:xfrm>
                <a:off x="2338"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9" name="Line 26"/>
              <p:cNvSpPr>
                <a:spLocks noChangeShapeType="1"/>
              </p:cNvSpPr>
              <p:nvPr/>
            </p:nvSpPr>
            <p:spPr bwMode="auto">
              <a:xfrm>
                <a:off x="2338"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73" name="Line 27"/>
              <p:cNvSpPr>
                <a:spLocks noChangeShapeType="1"/>
              </p:cNvSpPr>
              <p:nvPr/>
            </p:nvSpPr>
            <p:spPr bwMode="auto">
              <a:xfrm flipH="1">
                <a:off x="2298"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74" name="Line 28"/>
              <p:cNvSpPr>
                <a:spLocks noChangeShapeType="1"/>
              </p:cNvSpPr>
              <p:nvPr/>
            </p:nvSpPr>
            <p:spPr bwMode="auto">
              <a:xfrm>
                <a:off x="2179"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75" name="Line 29"/>
              <p:cNvSpPr>
                <a:spLocks noChangeShapeType="1"/>
              </p:cNvSpPr>
              <p:nvPr/>
            </p:nvSpPr>
            <p:spPr bwMode="auto">
              <a:xfrm>
                <a:off x="2179"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76" name="Line 30"/>
              <p:cNvSpPr>
                <a:spLocks noChangeShapeType="1"/>
              </p:cNvSpPr>
              <p:nvPr/>
            </p:nvSpPr>
            <p:spPr bwMode="auto">
              <a:xfrm flipH="1">
                <a:off x="2140" y="828"/>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77" name="Line 31"/>
              <p:cNvSpPr>
                <a:spLocks noChangeShapeType="1"/>
              </p:cNvSpPr>
              <p:nvPr/>
            </p:nvSpPr>
            <p:spPr bwMode="auto">
              <a:xfrm>
                <a:off x="2020"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78" name="Line 32"/>
              <p:cNvSpPr>
                <a:spLocks noChangeShapeType="1"/>
              </p:cNvSpPr>
              <p:nvPr/>
            </p:nvSpPr>
            <p:spPr bwMode="auto">
              <a:xfrm>
                <a:off x="2020"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79" name="Line 33"/>
              <p:cNvSpPr>
                <a:spLocks noChangeShapeType="1"/>
              </p:cNvSpPr>
              <p:nvPr/>
            </p:nvSpPr>
            <p:spPr bwMode="auto">
              <a:xfrm flipH="1">
                <a:off x="1981" y="828"/>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0" name="Line 34"/>
              <p:cNvSpPr>
                <a:spLocks noChangeShapeType="1"/>
              </p:cNvSpPr>
              <p:nvPr/>
            </p:nvSpPr>
            <p:spPr bwMode="auto">
              <a:xfrm>
                <a:off x="1862"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1" name="Line 35"/>
              <p:cNvSpPr>
                <a:spLocks noChangeShapeType="1"/>
              </p:cNvSpPr>
              <p:nvPr/>
            </p:nvSpPr>
            <p:spPr bwMode="auto">
              <a:xfrm>
                <a:off x="1862"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3" name="Line 36"/>
              <p:cNvSpPr>
                <a:spLocks noChangeShapeType="1"/>
              </p:cNvSpPr>
              <p:nvPr/>
            </p:nvSpPr>
            <p:spPr bwMode="auto">
              <a:xfrm flipH="1">
                <a:off x="1822"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4" name="Line 37"/>
              <p:cNvSpPr>
                <a:spLocks noChangeShapeType="1"/>
              </p:cNvSpPr>
              <p:nvPr/>
            </p:nvSpPr>
            <p:spPr bwMode="auto">
              <a:xfrm>
                <a:off x="1703"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5" name="Line 38"/>
              <p:cNvSpPr>
                <a:spLocks noChangeShapeType="1"/>
              </p:cNvSpPr>
              <p:nvPr/>
            </p:nvSpPr>
            <p:spPr bwMode="auto">
              <a:xfrm>
                <a:off x="1703"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6" name="Line 39"/>
              <p:cNvSpPr>
                <a:spLocks noChangeShapeType="1"/>
              </p:cNvSpPr>
              <p:nvPr/>
            </p:nvSpPr>
            <p:spPr bwMode="auto">
              <a:xfrm flipH="1">
                <a:off x="1663"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0" name="Line 40"/>
              <p:cNvSpPr>
                <a:spLocks noChangeShapeType="1"/>
              </p:cNvSpPr>
              <p:nvPr/>
            </p:nvSpPr>
            <p:spPr bwMode="auto">
              <a:xfrm>
                <a:off x="1544"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1" name="Line 41"/>
              <p:cNvSpPr>
                <a:spLocks noChangeShapeType="1"/>
              </p:cNvSpPr>
              <p:nvPr/>
            </p:nvSpPr>
            <p:spPr bwMode="auto">
              <a:xfrm>
                <a:off x="1544"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2" name="Line 42"/>
              <p:cNvSpPr>
                <a:spLocks noChangeShapeType="1"/>
              </p:cNvSpPr>
              <p:nvPr/>
            </p:nvSpPr>
            <p:spPr bwMode="auto">
              <a:xfrm flipH="1">
                <a:off x="1504"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4" name="Line 43"/>
              <p:cNvSpPr>
                <a:spLocks noChangeShapeType="1"/>
              </p:cNvSpPr>
              <p:nvPr/>
            </p:nvSpPr>
            <p:spPr bwMode="auto">
              <a:xfrm>
                <a:off x="1385"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5" name="Line 44"/>
              <p:cNvSpPr>
                <a:spLocks noChangeShapeType="1"/>
              </p:cNvSpPr>
              <p:nvPr/>
            </p:nvSpPr>
            <p:spPr bwMode="auto">
              <a:xfrm>
                <a:off x="1385" y="8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6" name="Line 45"/>
              <p:cNvSpPr>
                <a:spLocks noChangeShapeType="1"/>
              </p:cNvSpPr>
              <p:nvPr/>
            </p:nvSpPr>
            <p:spPr bwMode="auto">
              <a:xfrm flipH="1">
                <a:off x="1345" y="8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7" name="Line 46"/>
              <p:cNvSpPr>
                <a:spLocks noChangeShapeType="1"/>
              </p:cNvSpPr>
              <p:nvPr/>
            </p:nvSpPr>
            <p:spPr bwMode="auto">
              <a:xfrm>
                <a:off x="1226" y="83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8" name="Line 47"/>
              <p:cNvSpPr>
                <a:spLocks noChangeShapeType="1"/>
              </p:cNvSpPr>
              <p:nvPr/>
            </p:nvSpPr>
            <p:spPr bwMode="auto">
              <a:xfrm>
                <a:off x="1226" y="83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9" name="Freeform 48"/>
              <p:cNvSpPr>
                <a:spLocks/>
              </p:cNvSpPr>
              <p:nvPr/>
            </p:nvSpPr>
            <p:spPr bwMode="auto">
              <a:xfrm>
                <a:off x="1187" y="837"/>
                <a:ext cx="39" cy="6"/>
              </a:xfrm>
              <a:custGeom>
                <a:avLst/>
                <a:gdLst>
                  <a:gd name="T0" fmla="*/ 77 w 77"/>
                  <a:gd name="T1" fmla="*/ 0 h 6"/>
                  <a:gd name="T2" fmla="*/ 35 w 77"/>
                  <a:gd name="T3" fmla="*/ 3 h 6"/>
                  <a:gd name="T4" fmla="*/ 0 w 77"/>
                  <a:gd name="T5" fmla="*/ 6 h 6"/>
                </a:gdLst>
                <a:ahLst/>
                <a:cxnLst>
                  <a:cxn ang="0">
                    <a:pos x="T0" y="T1"/>
                  </a:cxn>
                  <a:cxn ang="0">
                    <a:pos x="T2" y="T3"/>
                  </a:cxn>
                  <a:cxn ang="0">
                    <a:pos x="T4" y="T5"/>
                  </a:cxn>
                </a:cxnLst>
                <a:rect l="0" t="0" r="r" b="b"/>
                <a:pathLst>
                  <a:path w="77" h="6">
                    <a:moveTo>
                      <a:pt x="77" y="0"/>
                    </a:moveTo>
                    <a:lnTo>
                      <a:pt x="35" y="3"/>
                    </a:lnTo>
                    <a:lnTo>
                      <a:pt x="0" y="6"/>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0" name="Line 49"/>
              <p:cNvSpPr>
                <a:spLocks noChangeShapeType="1"/>
              </p:cNvSpPr>
              <p:nvPr/>
            </p:nvSpPr>
            <p:spPr bwMode="auto">
              <a:xfrm>
                <a:off x="1073" y="87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1" name="Line 50"/>
              <p:cNvSpPr>
                <a:spLocks noChangeShapeType="1"/>
              </p:cNvSpPr>
              <p:nvPr/>
            </p:nvSpPr>
            <p:spPr bwMode="auto">
              <a:xfrm>
                <a:off x="1073" y="87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2" name="Freeform 51"/>
              <p:cNvSpPr>
                <a:spLocks/>
              </p:cNvSpPr>
              <p:nvPr/>
            </p:nvSpPr>
            <p:spPr bwMode="auto">
              <a:xfrm>
                <a:off x="1037" y="878"/>
                <a:ext cx="36" cy="17"/>
              </a:xfrm>
              <a:custGeom>
                <a:avLst/>
                <a:gdLst>
                  <a:gd name="T0" fmla="*/ 71 w 71"/>
                  <a:gd name="T1" fmla="*/ 0 h 17"/>
                  <a:gd name="T2" fmla="*/ 53 w 71"/>
                  <a:gd name="T3" fmla="*/ 3 h 17"/>
                  <a:gd name="T4" fmla="*/ 6 w 71"/>
                  <a:gd name="T5" fmla="*/ 16 h 17"/>
                  <a:gd name="T6" fmla="*/ 0 w 71"/>
                  <a:gd name="T7" fmla="*/ 17 h 17"/>
                </a:gdLst>
                <a:ahLst/>
                <a:cxnLst>
                  <a:cxn ang="0">
                    <a:pos x="T0" y="T1"/>
                  </a:cxn>
                  <a:cxn ang="0">
                    <a:pos x="T2" y="T3"/>
                  </a:cxn>
                  <a:cxn ang="0">
                    <a:pos x="T4" y="T5"/>
                  </a:cxn>
                  <a:cxn ang="0">
                    <a:pos x="T6" y="T7"/>
                  </a:cxn>
                </a:cxnLst>
                <a:rect l="0" t="0" r="r" b="b"/>
                <a:pathLst>
                  <a:path w="71" h="17">
                    <a:moveTo>
                      <a:pt x="71" y="0"/>
                    </a:moveTo>
                    <a:lnTo>
                      <a:pt x="53" y="3"/>
                    </a:lnTo>
                    <a:lnTo>
                      <a:pt x="6" y="16"/>
                    </a:lnTo>
                    <a:lnTo>
                      <a:pt x="0" y="17"/>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3" name="Line 52"/>
              <p:cNvSpPr>
                <a:spLocks noChangeShapeType="1"/>
              </p:cNvSpPr>
              <p:nvPr/>
            </p:nvSpPr>
            <p:spPr bwMode="auto">
              <a:xfrm>
                <a:off x="939" y="96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4" name="Line 53"/>
              <p:cNvSpPr>
                <a:spLocks noChangeShapeType="1"/>
              </p:cNvSpPr>
              <p:nvPr/>
            </p:nvSpPr>
            <p:spPr bwMode="auto">
              <a:xfrm>
                <a:off x="939" y="96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5" name="Freeform 54"/>
              <p:cNvSpPr>
                <a:spLocks/>
              </p:cNvSpPr>
              <p:nvPr/>
            </p:nvSpPr>
            <p:spPr bwMode="auto">
              <a:xfrm>
                <a:off x="910" y="963"/>
                <a:ext cx="29" cy="29"/>
              </a:xfrm>
              <a:custGeom>
                <a:avLst/>
                <a:gdLst>
                  <a:gd name="T0" fmla="*/ 57 w 57"/>
                  <a:gd name="T1" fmla="*/ 0 h 29"/>
                  <a:gd name="T2" fmla="*/ 51 w 57"/>
                  <a:gd name="T3" fmla="*/ 3 h 29"/>
                  <a:gd name="T4" fmla="*/ 16 w 57"/>
                  <a:gd name="T5" fmla="*/ 20 h 29"/>
                  <a:gd name="T6" fmla="*/ 0 w 57"/>
                  <a:gd name="T7" fmla="*/ 29 h 29"/>
                </a:gdLst>
                <a:ahLst/>
                <a:cxnLst>
                  <a:cxn ang="0">
                    <a:pos x="T0" y="T1"/>
                  </a:cxn>
                  <a:cxn ang="0">
                    <a:pos x="T2" y="T3"/>
                  </a:cxn>
                  <a:cxn ang="0">
                    <a:pos x="T4" y="T5"/>
                  </a:cxn>
                  <a:cxn ang="0">
                    <a:pos x="T6" y="T7"/>
                  </a:cxn>
                </a:cxnLst>
                <a:rect l="0" t="0" r="r" b="b"/>
                <a:pathLst>
                  <a:path w="57" h="29">
                    <a:moveTo>
                      <a:pt x="57" y="0"/>
                    </a:moveTo>
                    <a:lnTo>
                      <a:pt x="51" y="3"/>
                    </a:lnTo>
                    <a:lnTo>
                      <a:pt x="16" y="20"/>
                    </a:lnTo>
                    <a:lnTo>
                      <a:pt x="0" y="29"/>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6" name="Line 55"/>
              <p:cNvSpPr>
                <a:spLocks noChangeShapeType="1"/>
              </p:cNvSpPr>
              <p:nvPr/>
            </p:nvSpPr>
            <p:spPr bwMode="auto">
              <a:xfrm>
                <a:off x="843" y="10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7" name="Line 56"/>
              <p:cNvSpPr>
                <a:spLocks noChangeShapeType="1"/>
              </p:cNvSpPr>
              <p:nvPr/>
            </p:nvSpPr>
            <p:spPr bwMode="auto">
              <a:xfrm>
                <a:off x="843" y="10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8" name="Freeform 57"/>
              <p:cNvSpPr>
                <a:spLocks/>
              </p:cNvSpPr>
              <p:nvPr/>
            </p:nvSpPr>
            <p:spPr bwMode="auto">
              <a:xfrm>
                <a:off x="827" y="1092"/>
                <a:ext cx="16" cy="37"/>
              </a:xfrm>
              <a:custGeom>
                <a:avLst/>
                <a:gdLst>
                  <a:gd name="T0" fmla="*/ 32 w 32"/>
                  <a:gd name="T1" fmla="*/ 0 h 37"/>
                  <a:gd name="T2" fmla="*/ 26 w 32"/>
                  <a:gd name="T3" fmla="*/ 8 h 37"/>
                  <a:gd name="T4" fmla="*/ 6 w 32"/>
                  <a:gd name="T5" fmla="*/ 28 h 37"/>
                  <a:gd name="T6" fmla="*/ 0 w 32"/>
                  <a:gd name="T7" fmla="*/ 37 h 37"/>
                </a:gdLst>
                <a:ahLst/>
                <a:cxnLst>
                  <a:cxn ang="0">
                    <a:pos x="T0" y="T1"/>
                  </a:cxn>
                  <a:cxn ang="0">
                    <a:pos x="T2" y="T3"/>
                  </a:cxn>
                  <a:cxn ang="0">
                    <a:pos x="T4" y="T5"/>
                  </a:cxn>
                  <a:cxn ang="0">
                    <a:pos x="T6" y="T7"/>
                  </a:cxn>
                </a:cxnLst>
                <a:rect l="0" t="0" r="r" b="b"/>
                <a:pathLst>
                  <a:path w="32" h="37">
                    <a:moveTo>
                      <a:pt x="32" y="0"/>
                    </a:moveTo>
                    <a:lnTo>
                      <a:pt x="26" y="8"/>
                    </a:lnTo>
                    <a:lnTo>
                      <a:pt x="6" y="28"/>
                    </a:lnTo>
                    <a:lnTo>
                      <a:pt x="0" y="37"/>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09" name="Line 58"/>
              <p:cNvSpPr>
                <a:spLocks noChangeShapeType="1"/>
              </p:cNvSpPr>
              <p:nvPr/>
            </p:nvSpPr>
            <p:spPr bwMode="auto">
              <a:xfrm>
                <a:off x="799" y="124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10" name="Line 59"/>
              <p:cNvSpPr>
                <a:spLocks noChangeShapeType="1"/>
              </p:cNvSpPr>
              <p:nvPr/>
            </p:nvSpPr>
            <p:spPr bwMode="auto">
              <a:xfrm>
                <a:off x="799" y="124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3" name="Freeform 60"/>
              <p:cNvSpPr>
                <a:spLocks/>
              </p:cNvSpPr>
              <p:nvPr/>
            </p:nvSpPr>
            <p:spPr bwMode="auto">
              <a:xfrm>
                <a:off x="797" y="1248"/>
                <a:ext cx="2" cy="41"/>
              </a:xfrm>
              <a:custGeom>
                <a:avLst/>
                <a:gdLst>
                  <a:gd name="T0" fmla="*/ 4 w 4"/>
                  <a:gd name="T1" fmla="*/ 0 h 41"/>
                  <a:gd name="T2" fmla="*/ 4 w 4"/>
                  <a:gd name="T3" fmla="*/ 6 h 41"/>
                  <a:gd name="T4" fmla="*/ 0 w 4"/>
                  <a:gd name="T5" fmla="*/ 29 h 41"/>
                  <a:gd name="T6" fmla="*/ 0 w 4"/>
                  <a:gd name="T7" fmla="*/ 41 h 41"/>
                </a:gdLst>
                <a:ahLst/>
                <a:cxnLst>
                  <a:cxn ang="0">
                    <a:pos x="T0" y="T1"/>
                  </a:cxn>
                  <a:cxn ang="0">
                    <a:pos x="T2" y="T3"/>
                  </a:cxn>
                  <a:cxn ang="0">
                    <a:pos x="T4" y="T5"/>
                  </a:cxn>
                  <a:cxn ang="0">
                    <a:pos x="T6" y="T7"/>
                  </a:cxn>
                </a:cxnLst>
                <a:rect l="0" t="0" r="r" b="b"/>
                <a:pathLst>
                  <a:path w="4" h="41">
                    <a:moveTo>
                      <a:pt x="4" y="0"/>
                    </a:moveTo>
                    <a:lnTo>
                      <a:pt x="4" y="6"/>
                    </a:lnTo>
                    <a:lnTo>
                      <a:pt x="0" y="29"/>
                    </a:lnTo>
                    <a:lnTo>
                      <a:pt x="0" y="41"/>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4" name="Line 61"/>
              <p:cNvSpPr>
                <a:spLocks noChangeShapeType="1"/>
              </p:cNvSpPr>
              <p:nvPr/>
            </p:nvSpPr>
            <p:spPr bwMode="auto">
              <a:xfrm>
                <a:off x="810" y="141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5" name="Line 62"/>
              <p:cNvSpPr>
                <a:spLocks noChangeShapeType="1"/>
              </p:cNvSpPr>
              <p:nvPr/>
            </p:nvSpPr>
            <p:spPr bwMode="auto">
              <a:xfrm>
                <a:off x="810" y="141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6" name="Freeform 63"/>
              <p:cNvSpPr>
                <a:spLocks/>
              </p:cNvSpPr>
              <p:nvPr/>
            </p:nvSpPr>
            <p:spPr bwMode="auto">
              <a:xfrm>
                <a:off x="810" y="1410"/>
                <a:ext cx="10" cy="39"/>
              </a:xfrm>
              <a:custGeom>
                <a:avLst/>
                <a:gdLst>
                  <a:gd name="T0" fmla="*/ 0 w 20"/>
                  <a:gd name="T1" fmla="*/ 0 h 39"/>
                  <a:gd name="T2" fmla="*/ 2 w 20"/>
                  <a:gd name="T3" fmla="*/ 7 h 39"/>
                  <a:gd name="T4" fmla="*/ 14 w 20"/>
                  <a:gd name="T5" fmla="*/ 29 h 39"/>
                  <a:gd name="T6" fmla="*/ 20 w 20"/>
                  <a:gd name="T7" fmla="*/ 39 h 39"/>
                </a:gdLst>
                <a:ahLst/>
                <a:cxnLst>
                  <a:cxn ang="0">
                    <a:pos x="T0" y="T1"/>
                  </a:cxn>
                  <a:cxn ang="0">
                    <a:pos x="T2" y="T3"/>
                  </a:cxn>
                  <a:cxn ang="0">
                    <a:pos x="T4" y="T5"/>
                  </a:cxn>
                  <a:cxn ang="0">
                    <a:pos x="T6" y="T7"/>
                  </a:cxn>
                </a:cxnLst>
                <a:rect l="0" t="0" r="r" b="b"/>
                <a:pathLst>
                  <a:path w="20" h="39">
                    <a:moveTo>
                      <a:pt x="0" y="0"/>
                    </a:moveTo>
                    <a:lnTo>
                      <a:pt x="2" y="7"/>
                    </a:lnTo>
                    <a:lnTo>
                      <a:pt x="14" y="29"/>
                    </a:lnTo>
                    <a:lnTo>
                      <a:pt x="20" y="39"/>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7" name="Line 64"/>
              <p:cNvSpPr>
                <a:spLocks noChangeShapeType="1"/>
              </p:cNvSpPr>
              <p:nvPr/>
            </p:nvSpPr>
            <p:spPr bwMode="auto">
              <a:xfrm>
                <a:off x="869" y="156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8" name="Line 65"/>
              <p:cNvSpPr>
                <a:spLocks noChangeShapeType="1"/>
              </p:cNvSpPr>
              <p:nvPr/>
            </p:nvSpPr>
            <p:spPr bwMode="auto">
              <a:xfrm>
                <a:off x="869" y="156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9" name="Freeform 66"/>
              <p:cNvSpPr>
                <a:spLocks/>
              </p:cNvSpPr>
              <p:nvPr/>
            </p:nvSpPr>
            <p:spPr bwMode="auto">
              <a:xfrm>
                <a:off x="869" y="1560"/>
                <a:ext cx="21" cy="35"/>
              </a:xfrm>
              <a:custGeom>
                <a:avLst/>
                <a:gdLst>
                  <a:gd name="T0" fmla="*/ 0 w 44"/>
                  <a:gd name="T1" fmla="*/ 0 h 35"/>
                  <a:gd name="T2" fmla="*/ 10 w 44"/>
                  <a:gd name="T3" fmla="*/ 10 h 35"/>
                  <a:gd name="T4" fmla="*/ 38 w 44"/>
                  <a:gd name="T5" fmla="*/ 30 h 35"/>
                  <a:gd name="T6" fmla="*/ 44 w 44"/>
                  <a:gd name="T7" fmla="*/ 35 h 35"/>
                </a:gdLst>
                <a:ahLst/>
                <a:cxnLst>
                  <a:cxn ang="0">
                    <a:pos x="T0" y="T1"/>
                  </a:cxn>
                  <a:cxn ang="0">
                    <a:pos x="T2" y="T3"/>
                  </a:cxn>
                  <a:cxn ang="0">
                    <a:pos x="T4" y="T5"/>
                  </a:cxn>
                  <a:cxn ang="0">
                    <a:pos x="T6" y="T7"/>
                  </a:cxn>
                </a:cxnLst>
                <a:rect l="0" t="0" r="r" b="b"/>
                <a:pathLst>
                  <a:path w="44" h="35">
                    <a:moveTo>
                      <a:pt x="0" y="0"/>
                    </a:moveTo>
                    <a:lnTo>
                      <a:pt x="10" y="10"/>
                    </a:lnTo>
                    <a:lnTo>
                      <a:pt x="38" y="30"/>
                    </a:lnTo>
                    <a:lnTo>
                      <a:pt x="44" y="35"/>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0" name="Line 67"/>
              <p:cNvSpPr>
                <a:spLocks noChangeShapeType="1"/>
              </p:cNvSpPr>
              <p:nvPr/>
            </p:nvSpPr>
            <p:spPr bwMode="auto">
              <a:xfrm>
                <a:off x="971" y="168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1" name="Line 68"/>
              <p:cNvSpPr>
                <a:spLocks noChangeShapeType="1"/>
              </p:cNvSpPr>
              <p:nvPr/>
            </p:nvSpPr>
            <p:spPr bwMode="auto">
              <a:xfrm>
                <a:off x="971" y="168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2" name="Freeform 69"/>
              <p:cNvSpPr>
                <a:spLocks/>
              </p:cNvSpPr>
              <p:nvPr/>
            </p:nvSpPr>
            <p:spPr bwMode="auto">
              <a:xfrm>
                <a:off x="971" y="1685"/>
                <a:ext cx="31" cy="26"/>
              </a:xfrm>
              <a:custGeom>
                <a:avLst/>
                <a:gdLst>
                  <a:gd name="T0" fmla="*/ 0 w 61"/>
                  <a:gd name="T1" fmla="*/ 0 h 26"/>
                  <a:gd name="T2" fmla="*/ 28 w 61"/>
                  <a:gd name="T3" fmla="*/ 13 h 26"/>
                  <a:gd name="T4" fmla="*/ 61 w 61"/>
                  <a:gd name="T5" fmla="*/ 26 h 26"/>
                </a:gdLst>
                <a:ahLst/>
                <a:cxnLst>
                  <a:cxn ang="0">
                    <a:pos x="T0" y="T1"/>
                  </a:cxn>
                  <a:cxn ang="0">
                    <a:pos x="T2" y="T3"/>
                  </a:cxn>
                  <a:cxn ang="0">
                    <a:pos x="T4" y="T5"/>
                  </a:cxn>
                </a:cxnLst>
                <a:rect l="0" t="0" r="r" b="b"/>
                <a:pathLst>
                  <a:path w="61" h="26">
                    <a:moveTo>
                      <a:pt x="0" y="0"/>
                    </a:moveTo>
                    <a:lnTo>
                      <a:pt x="28" y="13"/>
                    </a:lnTo>
                    <a:lnTo>
                      <a:pt x="61" y="26"/>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3" name="Line 70"/>
              <p:cNvSpPr>
                <a:spLocks noChangeShapeType="1"/>
              </p:cNvSpPr>
              <p:nvPr/>
            </p:nvSpPr>
            <p:spPr bwMode="auto">
              <a:xfrm>
                <a:off x="1105" y="177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4" name="Line 71"/>
              <p:cNvSpPr>
                <a:spLocks noChangeShapeType="1"/>
              </p:cNvSpPr>
              <p:nvPr/>
            </p:nvSpPr>
            <p:spPr bwMode="auto">
              <a:xfrm>
                <a:off x="1105" y="177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5" name="Freeform 72"/>
              <p:cNvSpPr>
                <a:spLocks/>
              </p:cNvSpPr>
              <p:nvPr/>
            </p:nvSpPr>
            <p:spPr bwMode="auto">
              <a:xfrm>
                <a:off x="1105" y="1771"/>
                <a:ext cx="37" cy="16"/>
              </a:xfrm>
              <a:custGeom>
                <a:avLst/>
                <a:gdLst>
                  <a:gd name="T0" fmla="*/ 0 w 73"/>
                  <a:gd name="T1" fmla="*/ 0 h 16"/>
                  <a:gd name="T2" fmla="*/ 24 w 73"/>
                  <a:gd name="T3" fmla="*/ 5 h 16"/>
                  <a:gd name="T4" fmla="*/ 73 w 73"/>
                  <a:gd name="T5" fmla="*/ 16 h 16"/>
                  <a:gd name="T6" fmla="*/ 73 w 73"/>
                  <a:gd name="T7" fmla="*/ 16 h 16"/>
                </a:gdLst>
                <a:ahLst/>
                <a:cxnLst>
                  <a:cxn ang="0">
                    <a:pos x="T0" y="T1"/>
                  </a:cxn>
                  <a:cxn ang="0">
                    <a:pos x="T2" y="T3"/>
                  </a:cxn>
                  <a:cxn ang="0">
                    <a:pos x="T4" y="T5"/>
                  </a:cxn>
                  <a:cxn ang="0">
                    <a:pos x="T6" y="T7"/>
                  </a:cxn>
                </a:cxnLst>
                <a:rect l="0" t="0" r="r" b="b"/>
                <a:pathLst>
                  <a:path w="73" h="16">
                    <a:moveTo>
                      <a:pt x="0" y="0"/>
                    </a:moveTo>
                    <a:lnTo>
                      <a:pt x="24" y="5"/>
                    </a:lnTo>
                    <a:lnTo>
                      <a:pt x="73" y="16"/>
                    </a:lnTo>
                    <a:lnTo>
                      <a:pt x="73" y="16"/>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6" name="Line 73"/>
              <p:cNvSpPr>
                <a:spLocks noChangeShapeType="1"/>
              </p:cNvSpPr>
              <p:nvPr/>
            </p:nvSpPr>
            <p:spPr bwMode="auto">
              <a:xfrm>
                <a:off x="1258" y="1814"/>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7" name="Line 74"/>
              <p:cNvSpPr>
                <a:spLocks noChangeShapeType="1"/>
              </p:cNvSpPr>
              <p:nvPr/>
            </p:nvSpPr>
            <p:spPr bwMode="auto">
              <a:xfrm>
                <a:off x="1258" y="1814"/>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8" name="Freeform 75"/>
              <p:cNvSpPr>
                <a:spLocks/>
              </p:cNvSpPr>
              <p:nvPr/>
            </p:nvSpPr>
            <p:spPr bwMode="auto">
              <a:xfrm>
                <a:off x="1258" y="1814"/>
                <a:ext cx="40" cy="3"/>
              </a:xfrm>
              <a:custGeom>
                <a:avLst/>
                <a:gdLst>
                  <a:gd name="T0" fmla="*/ 0 w 79"/>
                  <a:gd name="T1" fmla="*/ 0 h 3"/>
                  <a:gd name="T2" fmla="*/ 43 w 79"/>
                  <a:gd name="T3" fmla="*/ 2 h 3"/>
                  <a:gd name="T4" fmla="*/ 79 w 79"/>
                  <a:gd name="T5" fmla="*/ 3 h 3"/>
                </a:gdLst>
                <a:ahLst/>
                <a:cxnLst>
                  <a:cxn ang="0">
                    <a:pos x="T0" y="T1"/>
                  </a:cxn>
                  <a:cxn ang="0">
                    <a:pos x="T2" y="T3"/>
                  </a:cxn>
                  <a:cxn ang="0">
                    <a:pos x="T4" y="T5"/>
                  </a:cxn>
                </a:cxnLst>
                <a:rect l="0" t="0" r="r" b="b"/>
                <a:pathLst>
                  <a:path w="79" h="3">
                    <a:moveTo>
                      <a:pt x="0" y="0"/>
                    </a:moveTo>
                    <a:lnTo>
                      <a:pt x="43" y="2"/>
                    </a:lnTo>
                    <a:lnTo>
                      <a:pt x="79" y="3"/>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9" name="Line 76"/>
              <p:cNvSpPr>
                <a:spLocks noChangeShapeType="1"/>
              </p:cNvSpPr>
              <p:nvPr/>
            </p:nvSpPr>
            <p:spPr bwMode="auto">
              <a:xfrm>
                <a:off x="1417"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0" name="Line 77"/>
              <p:cNvSpPr>
                <a:spLocks noChangeShapeType="1"/>
              </p:cNvSpPr>
              <p:nvPr/>
            </p:nvSpPr>
            <p:spPr bwMode="auto">
              <a:xfrm>
                <a:off x="1417"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1" name="Line 78"/>
              <p:cNvSpPr>
                <a:spLocks noChangeShapeType="1"/>
              </p:cNvSpPr>
              <p:nvPr/>
            </p:nvSpPr>
            <p:spPr bwMode="auto">
              <a:xfrm>
                <a:off x="1417" y="181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2" name="Line 79"/>
              <p:cNvSpPr>
                <a:spLocks noChangeShapeType="1"/>
              </p:cNvSpPr>
              <p:nvPr/>
            </p:nvSpPr>
            <p:spPr bwMode="auto">
              <a:xfrm>
                <a:off x="1576"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3" name="Line 80"/>
              <p:cNvSpPr>
                <a:spLocks noChangeShapeType="1"/>
              </p:cNvSpPr>
              <p:nvPr/>
            </p:nvSpPr>
            <p:spPr bwMode="auto">
              <a:xfrm>
                <a:off x="1576"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4" name="Line 81"/>
              <p:cNvSpPr>
                <a:spLocks noChangeShapeType="1"/>
              </p:cNvSpPr>
              <p:nvPr/>
            </p:nvSpPr>
            <p:spPr bwMode="auto">
              <a:xfrm>
                <a:off x="1576" y="181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5" name="Line 82"/>
              <p:cNvSpPr>
                <a:spLocks noChangeShapeType="1"/>
              </p:cNvSpPr>
              <p:nvPr/>
            </p:nvSpPr>
            <p:spPr bwMode="auto">
              <a:xfrm>
                <a:off x="1734"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6" name="Line 83"/>
              <p:cNvSpPr>
                <a:spLocks noChangeShapeType="1"/>
              </p:cNvSpPr>
              <p:nvPr/>
            </p:nvSpPr>
            <p:spPr bwMode="auto">
              <a:xfrm>
                <a:off x="1734"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7" name="Line 84"/>
              <p:cNvSpPr>
                <a:spLocks noChangeShapeType="1"/>
              </p:cNvSpPr>
              <p:nvPr/>
            </p:nvSpPr>
            <p:spPr bwMode="auto">
              <a:xfrm>
                <a:off x="1734"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8" name="Line 85"/>
              <p:cNvSpPr>
                <a:spLocks noChangeShapeType="1"/>
              </p:cNvSpPr>
              <p:nvPr/>
            </p:nvSpPr>
            <p:spPr bwMode="auto">
              <a:xfrm>
                <a:off x="1893"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9" name="Line 86"/>
              <p:cNvSpPr>
                <a:spLocks noChangeShapeType="1"/>
              </p:cNvSpPr>
              <p:nvPr/>
            </p:nvSpPr>
            <p:spPr bwMode="auto">
              <a:xfrm>
                <a:off x="1893"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0" name="Line 87"/>
              <p:cNvSpPr>
                <a:spLocks noChangeShapeType="1"/>
              </p:cNvSpPr>
              <p:nvPr/>
            </p:nvSpPr>
            <p:spPr bwMode="auto">
              <a:xfrm>
                <a:off x="1893"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1" name="Line 88"/>
              <p:cNvSpPr>
                <a:spLocks noChangeShapeType="1"/>
              </p:cNvSpPr>
              <p:nvPr/>
            </p:nvSpPr>
            <p:spPr bwMode="auto">
              <a:xfrm>
                <a:off x="2052"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2" name="Line 89"/>
              <p:cNvSpPr>
                <a:spLocks noChangeShapeType="1"/>
              </p:cNvSpPr>
              <p:nvPr/>
            </p:nvSpPr>
            <p:spPr bwMode="auto">
              <a:xfrm>
                <a:off x="2052"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3" name="Line 90"/>
              <p:cNvSpPr>
                <a:spLocks noChangeShapeType="1"/>
              </p:cNvSpPr>
              <p:nvPr/>
            </p:nvSpPr>
            <p:spPr bwMode="auto">
              <a:xfrm>
                <a:off x="2052"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4" name="Line 91"/>
              <p:cNvSpPr>
                <a:spLocks noChangeShapeType="1"/>
              </p:cNvSpPr>
              <p:nvPr/>
            </p:nvSpPr>
            <p:spPr bwMode="auto">
              <a:xfrm>
                <a:off x="2211"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5" name="Line 92"/>
              <p:cNvSpPr>
                <a:spLocks noChangeShapeType="1"/>
              </p:cNvSpPr>
              <p:nvPr/>
            </p:nvSpPr>
            <p:spPr bwMode="auto">
              <a:xfrm>
                <a:off x="2211"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6" name="Line 93"/>
              <p:cNvSpPr>
                <a:spLocks noChangeShapeType="1"/>
              </p:cNvSpPr>
              <p:nvPr/>
            </p:nvSpPr>
            <p:spPr bwMode="auto">
              <a:xfrm>
                <a:off x="2211"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7" name="Line 94"/>
              <p:cNvSpPr>
                <a:spLocks noChangeShapeType="1"/>
              </p:cNvSpPr>
              <p:nvPr/>
            </p:nvSpPr>
            <p:spPr bwMode="auto">
              <a:xfrm>
                <a:off x="2370"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8" name="Line 95"/>
              <p:cNvSpPr>
                <a:spLocks noChangeShapeType="1"/>
              </p:cNvSpPr>
              <p:nvPr/>
            </p:nvSpPr>
            <p:spPr bwMode="auto">
              <a:xfrm>
                <a:off x="2370"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9" name="Line 96"/>
              <p:cNvSpPr>
                <a:spLocks noChangeShapeType="1"/>
              </p:cNvSpPr>
              <p:nvPr/>
            </p:nvSpPr>
            <p:spPr bwMode="auto">
              <a:xfrm>
                <a:off x="2370"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0" name="Line 97"/>
              <p:cNvSpPr>
                <a:spLocks noChangeShapeType="1"/>
              </p:cNvSpPr>
              <p:nvPr/>
            </p:nvSpPr>
            <p:spPr bwMode="auto">
              <a:xfrm>
                <a:off x="2529"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1" name="Line 98"/>
              <p:cNvSpPr>
                <a:spLocks noChangeShapeType="1"/>
              </p:cNvSpPr>
              <p:nvPr/>
            </p:nvSpPr>
            <p:spPr bwMode="auto">
              <a:xfrm>
                <a:off x="2529"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2" name="Line 99"/>
              <p:cNvSpPr>
                <a:spLocks noChangeShapeType="1"/>
              </p:cNvSpPr>
              <p:nvPr/>
            </p:nvSpPr>
            <p:spPr bwMode="auto">
              <a:xfrm>
                <a:off x="2529"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3" name="Line 100"/>
              <p:cNvSpPr>
                <a:spLocks noChangeShapeType="1"/>
              </p:cNvSpPr>
              <p:nvPr/>
            </p:nvSpPr>
            <p:spPr bwMode="auto">
              <a:xfrm>
                <a:off x="2688"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4" name="Line 101"/>
              <p:cNvSpPr>
                <a:spLocks noChangeShapeType="1"/>
              </p:cNvSpPr>
              <p:nvPr/>
            </p:nvSpPr>
            <p:spPr bwMode="auto">
              <a:xfrm>
                <a:off x="2688"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5" name="Line 102"/>
              <p:cNvSpPr>
                <a:spLocks noChangeShapeType="1"/>
              </p:cNvSpPr>
              <p:nvPr/>
            </p:nvSpPr>
            <p:spPr bwMode="auto">
              <a:xfrm>
                <a:off x="2688" y="181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6" name="Line 103"/>
              <p:cNvSpPr>
                <a:spLocks noChangeShapeType="1"/>
              </p:cNvSpPr>
              <p:nvPr/>
            </p:nvSpPr>
            <p:spPr bwMode="auto">
              <a:xfrm>
                <a:off x="2847"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7" name="Line 104"/>
              <p:cNvSpPr>
                <a:spLocks noChangeShapeType="1"/>
              </p:cNvSpPr>
              <p:nvPr/>
            </p:nvSpPr>
            <p:spPr bwMode="auto">
              <a:xfrm>
                <a:off x="2847"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8" name="Line 105"/>
              <p:cNvSpPr>
                <a:spLocks noChangeShapeType="1"/>
              </p:cNvSpPr>
              <p:nvPr/>
            </p:nvSpPr>
            <p:spPr bwMode="auto">
              <a:xfrm>
                <a:off x="2847" y="181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9" name="Line 106"/>
              <p:cNvSpPr>
                <a:spLocks noChangeShapeType="1"/>
              </p:cNvSpPr>
              <p:nvPr/>
            </p:nvSpPr>
            <p:spPr bwMode="auto">
              <a:xfrm>
                <a:off x="3005"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0" name="Line 107"/>
              <p:cNvSpPr>
                <a:spLocks noChangeShapeType="1"/>
              </p:cNvSpPr>
              <p:nvPr/>
            </p:nvSpPr>
            <p:spPr bwMode="auto">
              <a:xfrm>
                <a:off x="3005"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1" name="Line 108"/>
              <p:cNvSpPr>
                <a:spLocks noChangeShapeType="1"/>
              </p:cNvSpPr>
              <p:nvPr/>
            </p:nvSpPr>
            <p:spPr bwMode="auto">
              <a:xfrm>
                <a:off x="3005"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2" name="Line 109"/>
              <p:cNvSpPr>
                <a:spLocks noChangeShapeType="1"/>
              </p:cNvSpPr>
              <p:nvPr/>
            </p:nvSpPr>
            <p:spPr bwMode="auto">
              <a:xfrm>
                <a:off x="3164"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3" name="Line 110"/>
              <p:cNvSpPr>
                <a:spLocks noChangeShapeType="1"/>
              </p:cNvSpPr>
              <p:nvPr/>
            </p:nvSpPr>
            <p:spPr bwMode="auto">
              <a:xfrm>
                <a:off x="3164"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4" name="Line 111"/>
              <p:cNvSpPr>
                <a:spLocks noChangeShapeType="1"/>
              </p:cNvSpPr>
              <p:nvPr/>
            </p:nvSpPr>
            <p:spPr bwMode="auto">
              <a:xfrm>
                <a:off x="3164"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5" name="Line 112"/>
              <p:cNvSpPr>
                <a:spLocks noChangeShapeType="1"/>
              </p:cNvSpPr>
              <p:nvPr/>
            </p:nvSpPr>
            <p:spPr bwMode="auto">
              <a:xfrm>
                <a:off x="3323"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6" name="Line 113"/>
              <p:cNvSpPr>
                <a:spLocks noChangeShapeType="1"/>
              </p:cNvSpPr>
              <p:nvPr/>
            </p:nvSpPr>
            <p:spPr bwMode="auto">
              <a:xfrm>
                <a:off x="3323"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7" name="Line 114"/>
              <p:cNvSpPr>
                <a:spLocks noChangeShapeType="1"/>
              </p:cNvSpPr>
              <p:nvPr/>
            </p:nvSpPr>
            <p:spPr bwMode="auto">
              <a:xfrm>
                <a:off x="3323"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8" name="Line 115"/>
              <p:cNvSpPr>
                <a:spLocks noChangeShapeType="1"/>
              </p:cNvSpPr>
              <p:nvPr/>
            </p:nvSpPr>
            <p:spPr bwMode="auto">
              <a:xfrm>
                <a:off x="3482"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9" name="Line 116"/>
              <p:cNvSpPr>
                <a:spLocks noChangeShapeType="1"/>
              </p:cNvSpPr>
              <p:nvPr/>
            </p:nvSpPr>
            <p:spPr bwMode="auto">
              <a:xfrm>
                <a:off x="3482"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0" name="Line 117"/>
              <p:cNvSpPr>
                <a:spLocks noChangeShapeType="1"/>
              </p:cNvSpPr>
              <p:nvPr/>
            </p:nvSpPr>
            <p:spPr bwMode="auto">
              <a:xfrm>
                <a:off x="3482"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1" name="Line 118"/>
              <p:cNvSpPr>
                <a:spLocks noChangeShapeType="1"/>
              </p:cNvSpPr>
              <p:nvPr/>
            </p:nvSpPr>
            <p:spPr bwMode="auto">
              <a:xfrm>
                <a:off x="3641"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2" name="Line 119"/>
              <p:cNvSpPr>
                <a:spLocks noChangeShapeType="1"/>
              </p:cNvSpPr>
              <p:nvPr/>
            </p:nvSpPr>
            <p:spPr bwMode="auto">
              <a:xfrm>
                <a:off x="3641"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3" name="Line 120"/>
              <p:cNvSpPr>
                <a:spLocks noChangeShapeType="1"/>
              </p:cNvSpPr>
              <p:nvPr/>
            </p:nvSpPr>
            <p:spPr bwMode="auto">
              <a:xfrm>
                <a:off x="3641"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4" name="Line 121"/>
              <p:cNvSpPr>
                <a:spLocks noChangeShapeType="1"/>
              </p:cNvSpPr>
              <p:nvPr/>
            </p:nvSpPr>
            <p:spPr bwMode="auto">
              <a:xfrm>
                <a:off x="3800"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5" name="Line 122"/>
              <p:cNvSpPr>
                <a:spLocks noChangeShapeType="1"/>
              </p:cNvSpPr>
              <p:nvPr/>
            </p:nvSpPr>
            <p:spPr bwMode="auto">
              <a:xfrm>
                <a:off x="3800"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6" name="Line 123"/>
              <p:cNvSpPr>
                <a:spLocks noChangeShapeType="1"/>
              </p:cNvSpPr>
              <p:nvPr/>
            </p:nvSpPr>
            <p:spPr bwMode="auto">
              <a:xfrm>
                <a:off x="3800"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7" name="Line 124"/>
              <p:cNvSpPr>
                <a:spLocks noChangeShapeType="1"/>
              </p:cNvSpPr>
              <p:nvPr/>
            </p:nvSpPr>
            <p:spPr bwMode="auto">
              <a:xfrm>
                <a:off x="3959"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8" name="Line 125"/>
              <p:cNvSpPr>
                <a:spLocks noChangeShapeType="1"/>
              </p:cNvSpPr>
              <p:nvPr/>
            </p:nvSpPr>
            <p:spPr bwMode="auto">
              <a:xfrm>
                <a:off x="3959"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9" name="Line 126"/>
              <p:cNvSpPr>
                <a:spLocks noChangeShapeType="1"/>
              </p:cNvSpPr>
              <p:nvPr/>
            </p:nvSpPr>
            <p:spPr bwMode="auto">
              <a:xfrm>
                <a:off x="3959" y="181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0" name="Line 127"/>
              <p:cNvSpPr>
                <a:spLocks noChangeShapeType="1"/>
              </p:cNvSpPr>
              <p:nvPr/>
            </p:nvSpPr>
            <p:spPr bwMode="auto">
              <a:xfrm>
                <a:off x="4118"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1" name="Line 128"/>
              <p:cNvSpPr>
                <a:spLocks noChangeShapeType="1"/>
              </p:cNvSpPr>
              <p:nvPr/>
            </p:nvSpPr>
            <p:spPr bwMode="auto">
              <a:xfrm>
                <a:off x="4118"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2" name="Line 129"/>
              <p:cNvSpPr>
                <a:spLocks noChangeShapeType="1"/>
              </p:cNvSpPr>
              <p:nvPr/>
            </p:nvSpPr>
            <p:spPr bwMode="auto">
              <a:xfrm>
                <a:off x="4118" y="181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3" name="Line 130"/>
              <p:cNvSpPr>
                <a:spLocks noChangeShapeType="1"/>
              </p:cNvSpPr>
              <p:nvPr/>
            </p:nvSpPr>
            <p:spPr bwMode="auto">
              <a:xfrm>
                <a:off x="4276"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4" name="Line 131"/>
              <p:cNvSpPr>
                <a:spLocks noChangeShapeType="1"/>
              </p:cNvSpPr>
              <p:nvPr/>
            </p:nvSpPr>
            <p:spPr bwMode="auto">
              <a:xfrm>
                <a:off x="4276"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5" name="Line 132"/>
              <p:cNvSpPr>
                <a:spLocks noChangeShapeType="1"/>
              </p:cNvSpPr>
              <p:nvPr/>
            </p:nvSpPr>
            <p:spPr bwMode="auto">
              <a:xfrm>
                <a:off x="4276"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6" name="Line 133"/>
              <p:cNvSpPr>
                <a:spLocks noChangeShapeType="1"/>
              </p:cNvSpPr>
              <p:nvPr/>
            </p:nvSpPr>
            <p:spPr bwMode="auto">
              <a:xfrm>
                <a:off x="4435"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7" name="Line 134"/>
              <p:cNvSpPr>
                <a:spLocks noChangeShapeType="1"/>
              </p:cNvSpPr>
              <p:nvPr/>
            </p:nvSpPr>
            <p:spPr bwMode="auto">
              <a:xfrm>
                <a:off x="4435"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8" name="Line 135"/>
              <p:cNvSpPr>
                <a:spLocks noChangeShapeType="1"/>
              </p:cNvSpPr>
              <p:nvPr/>
            </p:nvSpPr>
            <p:spPr bwMode="auto">
              <a:xfrm>
                <a:off x="4435"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79" name="Line 136"/>
              <p:cNvSpPr>
                <a:spLocks noChangeShapeType="1"/>
              </p:cNvSpPr>
              <p:nvPr/>
            </p:nvSpPr>
            <p:spPr bwMode="auto">
              <a:xfrm>
                <a:off x="4594"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0" name="Line 137"/>
              <p:cNvSpPr>
                <a:spLocks noChangeShapeType="1"/>
              </p:cNvSpPr>
              <p:nvPr/>
            </p:nvSpPr>
            <p:spPr bwMode="auto">
              <a:xfrm>
                <a:off x="4594"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1" name="Line 138"/>
              <p:cNvSpPr>
                <a:spLocks noChangeShapeType="1"/>
              </p:cNvSpPr>
              <p:nvPr/>
            </p:nvSpPr>
            <p:spPr bwMode="auto">
              <a:xfrm>
                <a:off x="4594"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2" name="Line 139"/>
              <p:cNvSpPr>
                <a:spLocks noChangeShapeType="1"/>
              </p:cNvSpPr>
              <p:nvPr/>
            </p:nvSpPr>
            <p:spPr bwMode="auto">
              <a:xfrm>
                <a:off x="4753"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3" name="Line 140"/>
              <p:cNvSpPr>
                <a:spLocks noChangeShapeType="1"/>
              </p:cNvSpPr>
              <p:nvPr/>
            </p:nvSpPr>
            <p:spPr bwMode="auto">
              <a:xfrm>
                <a:off x="4753"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4" name="Line 141"/>
              <p:cNvSpPr>
                <a:spLocks noChangeShapeType="1"/>
              </p:cNvSpPr>
              <p:nvPr/>
            </p:nvSpPr>
            <p:spPr bwMode="auto">
              <a:xfrm>
                <a:off x="4753"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5" name="Line 142"/>
              <p:cNvSpPr>
                <a:spLocks noChangeShapeType="1"/>
              </p:cNvSpPr>
              <p:nvPr/>
            </p:nvSpPr>
            <p:spPr bwMode="auto">
              <a:xfrm>
                <a:off x="4912"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6" name="Line 143"/>
              <p:cNvSpPr>
                <a:spLocks noChangeShapeType="1"/>
              </p:cNvSpPr>
              <p:nvPr/>
            </p:nvSpPr>
            <p:spPr bwMode="auto">
              <a:xfrm>
                <a:off x="4912"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7" name="Line 144"/>
              <p:cNvSpPr>
                <a:spLocks noChangeShapeType="1"/>
              </p:cNvSpPr>
              <p:nvPr/>
            </p:nvSpPr>
            <p:spPr bwMode="auto">
              <a:xfrm>
                <a:off x="4912"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8" name="Line 145"/>
              <p:cNvSpPr>
                <a:spLocks noChangeShapeType="1"/>
              </p:cNvSpPr>
              <p:nvPr/>
            </p:nvSpPr>
            <p:spPr bwMode="auto">
              <a:xfrm>
                <a:off x="5071"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9" name="Line 146"/>
              <p:cNvSpPr>
                <a:spLocks noChangeShapeType="1"/>
              </p:cNvSpPr>
              <p:nvPr/>
            </p:nvSpPr>
            <p:spPr bwMode="auto">
              <a:xfrm>
                <a:off x="5071"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0" name="Line 147"/>
              <p:cNvSpPr>
                <a:spLocks noChangeShapeType="1"/>
              </p:cNvSpPr>
              <p:nvPr/>
            </p:nvSpPr>
            <p:spPr bwMode="auto">
              <a:xfrm>
                <a:off x="5071" y="181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1" name="Line 148"/>
              <p:cNvSpPr>
                <a:spLocks noChangeShapeType="1"/>
              </p:cNvSpPr>
              <p:nvPr/>
            </p:nvSpPr>
            <p:spPr bwMode="auto">
              <a:xfrm>
                <a:off x="5230"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2" name="Line 149"/>
              <p:cNvSpPr>
                <a:spLocks noChangeShapeType="1"/>
              </p:cNvSpPr>
              <p:nvPr/>
            </p:nvSpPr>
            <p:spPr bwMode="auto">
              <a:xfrm>
                <a:off x="5230"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3" name="Line 150"/>
              <p:cNvSpPr>
                <a:spLocks noChangeShapeType="1"/>
              </p:cNvSpPr>
              <p:nvPr/>
            </p:nvSpPr>
            <p:spPr bwMode="auto">
              <a:xfrm>
                <a:off x="5230" y="181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4" name="Line 151"/>
              <p:cNvSpPr>
                <a:spLocks noChangeShapeType="1"/>
              </p:cNvSpPr>
              <p:nvPr/>
            </p:nvSpPr>
            <p:spPr bwMode="auto">
              <a:xfrm>
                <a:off x="5389"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5" name="Line 152"/>
              <p:cNvSpPr>
                <a:spLocks noChangeShapeType="1"/>
              </p:cNvSpPr>
              <p:nvPr/>
            </p:nvSpPr>
            <p:spPr bwMode="auto">
              <a:xfrm>
                <a:off x="5389"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6" name="Line 153"/>
              <p:cNvSpPr>
                <a:spLocks noChangeShapeType="1"/>
              </p:cNvSpPr>
              <p:nvPr/>
            </p:nvSpPr>
            <p:spPr bwMode="auto">
              <a:xfrm>
                <a:off x="5389" y="181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7" name="Line 154"/>
              <p:cNvSpPr>
                <a:spLocks noChangeShapeType="1"/>
              </p:cNvSpPr>
              <p:nvPr/>
            </p:nvSpPr>
            <p:spPr bwMode="auto">
              <a:xfrm>
                <a:off x="5547"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8" name="Line 155"/>
              <p:cNvSpPr>
                <a:spLocks noChangeShapeType="1"/>
              </p:cNvSpPr>
              <p:nvPr/>
            </p:nvSpPr>
            <p:spPr bwMode="auto">
              <a:xfrm>
                <a:off x="5547"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99" name="Line 156"/>
              <p:cNvSpPr>
                <a:spLocks noChangeShapeType="1"/>
              </p:cNvSpPr>
              <p:nvPr/>
            </p:nvSpPr>
            <p:spPr bwMode="auto">
              <a:xfrm>
                <a:off x="5547"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0" name="Line 157"/>
              <p:cNvSpPr>
                <a:spLocks noChangeShapeType="1"/>
              </p:cNvSpPr>
              <p:nvPr/>
            </p:nvSpPr>
            <p:spPr bwMode="auto">
              <a:xfrm>
                <a:off x="5706"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1" name="Line 158"/>
              <p:cNvSpPr>
                <a:spLocks noChangeShapeType="1"/>
              </p:cNvSpPr>
              <p:nvPr/>
            </p:nvSpPr>
            <p:spPr bwMode="auto">
              <a:xfrm>
                <a:off x="5706"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2" name="Line 159"/>
              <p:cNvSpPr>
                <a:spLocks noChangeShapeType="1"/>
              </p:cNvSpPr>
              <p:nvPr/>
            </p:nvSpPr>
            <p:spPr bwMode="auto">
              <a:xfrm>
                <a:off x="5706"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3" name="Line 160"/>
              <p:cNvSpPr>
                <a:spLocks noChangeShapeType="1"/>
              </p:cNvSpPr>
              <p:nvPr/>
            </p:nvSpPr>
            <p:spPr bwMode="auto">
              <a:xfrm>
                <a:off x="5865"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4" name="Line 161"/>
              <p:cNvSpPr>
                <a:spLocks noChangeShapeType="1"/>
              </p:cNvSpPr>
              <p:nvPr/>
            </p:nvSpPr>
            <p:spPr bwMode="auto">
              <a:xfrm>
                <a:off x="5865"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5" name="Line 162"/>
              <p:cNvSpPr>
                <a:spLocks noChangeShapeType="1"/>
              </p:cNvSpPr>
              <p:nvPr/>
            </p:nvSpPr>
            <p:spPr bwMode="auto">
              <a:xfrm>
                <a:off x="5865"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6" name="Line 163"/>
              <p:cNvSpPr>
                <a:spLocks noChangeShapeType="1"/>
              </p:cNvSpPr>
              <p:nvPr/>
            </p:nvSpPr>
            <p:spPr bwMode="auto">
              <a:xfrm>
                <a:off x="6024"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7" name="Line 164"/>
              <p:cNvSpPr>
                <a:spLocks noChangeShapeType="1"/>
              </p:cNvSpPr>
              <p:nvPr/>
            </p:nvSpPr>
            <p:spPr bwMode="auto">
              <a:xfrm>
                <a:off x="6024"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8" name="Line 165"/>
              <p:cNvSpPr>
                <a:spLocks noChangeShapeType="1"/>
              </p:cNvSpPr>
              <p:nvPr/>
            </p:nvSpPr>
            <p:spPr bwMode="auto">
              <a:xfrm>
                <a:off x="6024"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09" name="Line 166"/>
              <p:cNvSpPr>
                <a:spLocks noChangeShapeType="1"/>
              </p:cNvSpPr>
              <p:nvPr/>
            </p:nvSpPr>
            <p:spPr bwMode="auto">
              <a:xfrm>
                <a:off x="6183"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0" name="Line 167"/>
              <p:cNvSpPr>
                <a:spLocks noChangeShapeType="1"/>
              </p:cNvSpPr>
              <p:nvPr/>
            </p:nvSpPr>
            <p:spPr bwMode="auto">
              <a:xfrm>
                <a:off x="6183"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1" name="Line 168"/>
              <p:cNvSpPr>
                <a:spLocks noChangeShapeType="1"/>
              </p:cNvSpPr>
              <p:nvPr/>
            </p:nvSpPr>
            <p:spPr bwMode="auto">
              <a:xfrm>
                <a:off x="6183" y="181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2" name="Line 169"/>
              <p:cNvSpPr>
                <a:spLocks noChangeShapeType="1"/>
              </p:cNvSpPr>
              <p:nvPr/>
            </p:nvSpPr>
            <p:spPr bwMode="auto">
              <a:xfrm>
                <a:off x="6342"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3" name="Line 170"/>
              <p:cNvSpPr>
                <a:spLocks noChangeShapeType="1"/>
              </p:cNvSpPr>
              <p:nvPr/>
            </p:nvSpPr>
            <p:spPr bwMode="auto">
              <a:xfrm>
                <a:off x="6342" y="181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4" name="Freeform 171"/>
              <p:cNvSpPr>
                <a:spLocks/>
              </p:cNvSpPr>
              <p:nvPr/>
            </p:nvSpPr>
            <p:spPr bwMode="auto">
              <a:xfrm>
                <a:off x="6342" y="1819"/>
                <a:ext cx="39" cy="0"/>
              </a:xfrm>
              <a:custGeom>
                <a:avLst/>
                <a:gdLst>
                  <a:gd name="T0" fmla="*/ 0 w 80"/>
                  <a:gd name="T1" fmla="*/ 48 w 80"/>
                  <a:gd name="T2" fmla="*/ 80 w 80"/>
                </a:gdLst>
                <a:ahLst/>
                <a:cxnLst>
                  <a:cxn ang="0">
                    <a:pos x="T0" y="0"/>
                  </a:cxn>
                  <a:cxn ang="0">
                    <a:pos x="T1" y="0"/>
                  </a:cxn>
                  <a:cxn ang="0">
                    <a:pos x="T2" y="0"/>
                  </a:cxn>
                </a:cxnLst>
                <a:rect l="0" t="0" r="r" b="b"/>
                <a:pathLst>
                  <a:path w="80">
                    <a:moveTo>
                      <a:pt x="0" y="0"/>
                    </a:moveTo>
                    <a:lnTo>
                      <a:pt x="48" y="0"/>
                    </a:lnTo>
                    <a:lnTo>
                      <a:pt x="80" y="0"/>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5" name="Line 172"/>
              <p:cNvSpPr>
                <a:spLocks noChangeShapeType="1"/>
              </p:cNvSpPr>
              <p:nvPr/>
            </p:nvSpPr>
            <p:spPr bwMode="auto">
              <a:xfrm>
                <a:off x="6500" y="183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6" name="Line 173"/>
              <p:cNvSpPr>
                <a:spLocks noChangeShapeType="1"/>
              </p:cNvSpPr>
              <p:nvPr/>
            </p:nvSpPr>
            <p:spPr bwMode="auto">
              <a:xfrm>
                <a:off x="6500" y="183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7" name="Freeform 174"/>
              <p:cNvSpPr>
                <a:spLocks/>
              </p:cNvSpPr>
              <p:nvPr/>
            </p:nvSpPr>
            <p:spPr bwMode="auto">
              <a:xfrm>
                <a:off x="6500" y="1833"/>
                <a:ext cx="37" cy="10"/>
              </a:xfrm>
              <a:custGeom>
                <a:avLst/>
                <a:gdLst>
                  <a:gd name="T0" fmla="*/ 0 w 76"/>
                  <a:gd name="T1" fmla="*/ 0 h 10"/>
                  <a:gd name="T2" fmla="*/ 38 w 76"/>
                  <a:gd name="T3" fmla="*/ 4 h 10"/>
                  <a:gd name="T4" fmla="*/ 76 w 76"/>
                  <a:gd name="T5" fmla="*/ 10 h 10"/>
                </a:gdLst>
                <a:ahLst/>
                <a:cxnLst>
                  <a:cxn ang="0">
                    <a:pos x="T0" y="T1"/>
                  </a:cxn>
                  <a:cxn ang="0">
                    <a:pos x="T2" y="T3"/>
                  </a:cxn>
                  <a:cxn ang="0">
                    <a:pos x="T4" y="T5"/>
                  </a:cxn>
                </a:cxnLst>
                <a:rect l="0" t="0" r="r" b="b"/>
                <a:pathLst>
                  <a:path w="76" h="10">
                    <a:moveTo>
                      <a:pt x="0" y="0"/>
                    </a:moveTo>
                    <a:lnTo>
                      <a:pt x="38" y="4"/>
                    </a:lnTo>
                    <a:lnTo>
                      <a:pt x="76" y="10"/>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8" name="Line 175"/>
              <p:cNvSpPr>
                <a:spLocks noChangeShapeType="1"/>
              </p:cNvSpPr>
              <p:nvPr/>
            </p:nvSpPr>
            <p:spPr bwMode="auto">
              <a:xfrm>
                <a:off x="6648" y="188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19" name="Line 176"/>
              <p:cNvSpPr>
                <a:spLocks noChangeShapeType="1"/>
              </p:cNvSpPr>
              <p:nvPr/>
            </p:nvSpPr>
            <p:spPr bwMode="auto">
              <a:xfrm>
                <a:off x="6648" y="188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0" name="Freeform 177"/>
              <p:cNvSpPr>
                <a:spLocks/>
              </p:cNvSpPr>
              <p:nvPr/>
            </p:nvSpPr>
            <p:spPr bwMode="auto">
              <a:xfrm>
                <a:off x="6648" y="1889"/>
                <a:ext cx="34" cy="21"/>
              </a:xfrm>
              <a:custGeom>
                <a:avLst/>
                <a:gdLst>
                  <a:gd name="T0" fmla="*/ 0 w 70"/>
                  <a:gd name="T1" fmla="*/ 0 h 21"/>
                  <a:gd name="T2" fmla="*/ 40 w 70"/>
                  <a:gd name="T3" fmla="*/ 11 h 21"/>
                  <a:gd name="T4" fmla="*/ 70 w 70"/>
                  <a:gd name="T5" fmla="*/ 21 h 21"/>
                </a:gdLst>
                <a:ahLst/>
                <a:cxnLst>
                  <a:cxn ang="0">
                    <a:pos x="T0" y="T1"/>
                  </a:cxn>
                  <a:cxn ang="0">
                    <a:pos x="T2" y="T3"/>
                  </a:cxn>
                  <a:cxn ang="0">
                    <a:pos x="T4" y="T5"/>
                  </a:cxn>
                </a:cxnLst>
                <a:rect l="0" t="0" r="r" b="b"/>
                <a:pathLst>
                  <a:path w="70" h="21">
                    <a:moveTo>
                      <a:pt x="0" y="0"/>
                    </a:moveTo>
                    <a:lnTo>
                      <a:pt x="40" y="11"/>
                    </a:lnTo>
                    <a:lnTo>
                      <a:pt x="70" y="21"/>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1" name="Line 178"/>
              <p:cNvSpPr>
                <a:spLocks noChangeShapeType="1"/>
              </p:cNvSpPr>
              <p:nvPr/>
            </p:nvSpPr>
            <p:spPr bwMode="auto">
              <a:xfrm>
                <a:off x="6772" y="199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2" name="Line 179"/>
              <p:cNvSpPr>
                <a:spLocks noChangeShapeType="1"/>
              </p:cNvSpPr>
              <p:nvPr/>
            </p:nvSpPr>
            <p:spPr bwMode="auto">
              <a:xfrm>
                <a:off x="6772" y="199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3" name="Freeform 180"/>
              <p:cNvSpPr>
                <a:spLocks/>
              </p:cNvSpPr>
              <p:nvPr/>
            </p:nvSpPr>
            <p:spPr bwMode="auto">
              <a:xfrm>
                <a:off x="6772" y="1990"/>
                <a:ext cx="25" cy="31"/>
              </a:xfrm>
              <a:custGeom>
                <a:avLst/>
                <a:gdLst>
                  <a:gd name="T0" fmla="*/ 0 w 50"/>
                  <a:gd name="T1" fmla="*/ 0 h 31"/>
                  <a:gd name="T2" fmla="*/ 16 w 50"/>
                  <a:gd name="T3" fmla="*/ 9 h 31"/>
                  <a:gd name="T4" fmla="*/ 46 w 50"/>
                  <a:gd name="T5" fmla="*/ 27 h 31"/>
                  <a:gd name="T6" fmla="*/ 50 w 50"/>
                  <a:gd name="T7" fmla="*/ 31 h 31"/>
                </a:gdLst>
                <a:ahLst/>
                <a:cxnLst>
                  <a:cxn ang="0">
                    <a:pos x="T0" y="T1"/>
                  </a:cxn>
                  <a:cxn ang="0">
                    <a:pos x="T2" y="T3"/>
                  </a:cxn>
                  <a:cxn ang="0">
                    <a:pos x="T4" y="T5"/>
                  </a:cxn>
                  <a:cxn ang="0">
                    <a:pos x="T6" y="T7"/>
                  </a:cxn>
                </a:cxnLst>
                <a:rect l="0" t="0" r="r" b="b"/>
                <a:pathLst>
                  <a:path w="50" h="31">
                    <a:moveTo>
                      <a:pt x="0" y="0"/>
                    </a:moveTo>
                    <a:lnTo>
                      <a:pt x="16" y="9"/>
                    </a:lnTo>
                    <a:lnTo>
                      <a:pt x="46" y="27"/>
                    </a:lnTo>
                    <a:lnTo>
                      <a:pt x="50" y="31"/>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4" name="Line 181"/>
              <p:cNvSpPr>
                <a:spLocks noChangeShapeType="1"/>
              </p:cNvSpPr>
              <p:nvPr/>
            </p:nvSpPr>
            <p:spPr bwMode="auto">
              <a:xfrm>
                <a:off x="6856" y="212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5" name="Line 182"/>
              <p:cNvSpPr>
                <a:spLocks noChangeShapeType="1"/>
              </p:cNvSpPr>
              <p:nvPr/>
            </p:nvSpPr>
            <p:spPr bwMode="auto">
              <a:xfrm>
                <a:off x="6856" y="212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6" name="Freeform 183"/>
              <p:cNvSpPr>
                <a:spLocks/>
              </p:cNvSpPr>
              <p:nvPr/>
            </p:nvSpPr>
            <p:spPr bwMode="auto">
              <a:xfrm>
                <a:off x="6856" y="2127"/>
                <a:ext cx="14" cy="38"/>
              </a:xfrm>
              <a:custGeom>
                <a:avLst/>
                <a:gdLst>
                  <a:gd name="T0" fmla="*/ 0 w 28"/>
                  <a:gd name="T1" fmla="*/ 0 h 38"/>
                  <a:gd name="T2" fmla="*/ 14 w 28"/>
                  <a:gd name="T3" fmla="*/ 17 h 38"/>
                  <a:gd name="T4" fmla="*/ 28 w 28"/>
                  <a:gd name="T5" fmla="*/ 38 h 38"/>
                </a:gdLst>
                <a:ahLst/>
                <a:cxnLst>
                  <a:cxn ang="0">
                    <a:pos x="T0" y="T1"/>
                  </a:cxn>
                  <a:cxn ang="0">
                    <a:pos x="T2" y="T3"/>
                  </a:cxn>
                  <a:cxn ang="0">
                    <a:pos x="T4" y="T5"/>
                  </a:cxn>
                </a:cxnLst>
                <a:rect l="0" t="0" r="r" b="b"/>
                <a:pathLst>
                  <a:path w="28" h="38">
                    <a:moveTo>
                      <a:pt x="0" y="0"/>
                    </a:moveTo>
                    <a:lnTo>
                      <a:pt x="14" y="17"/>
                    </a:lnTo>
                    <a:lnTo>
                      <a:pt x="28" y="38"/>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7" name="Line 184"/>
              <p:cNvSpPr>
                <a:spLocks noChangeShapeType="1"/>
              </p:cNvSpPr>
              <p:nvPr/>
            </p:nvSpPr>
            <p:spPr bwMode="auto">
              <a:xfrm>
                <a:off x="6894" y="228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8" name="Line 185"/>
              <p:cNvSpPr>
                <a:spLocks noChangeShapeType="1"/>
              </p:cNvSpPr>
              <p:nvPr/>
            </p:nvSpPr>
            <p:spPr bwMode="auto">
              <a:xfrm>
                <a:off x="6894" y="228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29" name="Freeform 186"/>
              <p:cNvSpPr>
                <a:spLocks/>
              </p:cNvSpPr>
              <p:nvPr/>
            </p:nvSpPr>
            <p:spPr bwMode="auto">
              <a:xfrm>
                <a:off x="6894" y="2285"/>
                <a:ext cx="2" cy="40"/>
              </a:xfrm>
              <a:custGeom>
                <a:avLst/>
                <a:gdLst>
                  <a:gd name="T0" fmla="*/ 0 w 4"/>
                  <a:gd name="T1" fmla="*/ 0 h 40"/>
                  <a:gd name="T2" fmla="*/ 0 w 4"/>
                  <a:gd name="T3" fmla="*/ 0 h 40"/>
                  <a:gd name="T4" fmla="*/ 2 w 4"/>
                  <a:gd name="T5" fmla="*/ 24 h 40"/>
                  <a:gd name="T6" fmla="*/ 4 w 4"/>
                  <a:gd name="T7" fmla="*/ 40 h 40"/>
                </a:gdLst>
                <a:ahLst/>
                <a:cxnLst>
                  <a:cxn ang="0">
                    <a:pos x="T0" y="T1"/>
                  </a:cxn>
                  <a:cxn ang="0">
                    <a:pos x="T2" y="T3"/>
                  </a:cxn>
                  <a:cxn ang="0">
                    <a:pos x="T4" y="T5"/>
                  </a:cxn>
                  <a:cxn ang="0">
                    <a:pos x="T6" y="T7"/>
                  </a:cxn>
                </a:cxnLst>
                <a:rect l="0" t="0" r="r" b="b"/>
                <a:pathLst>
                  <a:path w="4" h="40">
                    <a:moveTo>
                      <a:pt x="0" y="0"/>
                    </a:moveTo>
                    <a:lnTo>
                      <a:pt x="0" y="0"/>
                    </a:lnTo>
                    <a:lnTo>
                      <a:pt x="2" y="24"/>
                    </a:lnTo>
                    <a:lnTo>
                      <a:pt x="4" y="40"/>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0" name="Line 187"/>
              <p:cNvSpPr>
                <a:spLocks noChangeShapeType="1"/>
              </p:cNvSpPr>
              <p:nvPr/>
            </p:nvSpPr>
            <p:spPr bwMode="auto">
              <a:xfrm>
                <a:off x="6884" y="24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1" name="Line 188"/>
              <p:cNvSpPr>
                <a:spLocks noChangeShapeType="1"/>
              </p:cNvSpPr>
              <p:nvPr/>
            </p:nvSpPr>
            <p:spPr bwMode="auto">
              <a:xfrm>
                <a:off x="6884" y="24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2" name="Freeform 189"/>
              <p:cNvSpPr>
                <a:spLocks/>
              </p:cNvSpPr>
              <p:nvPr/>
            </p:nvSpPr>
            <p:spPr bwMode="auto">
              <a:xfrm>
                <a:off x="6874" y="2447"/>
                <a:ext cx="10" cy="39"/>
              </a:xfrm>
              <a:custGeom>
                <a:avLst/>
                <a:gdLst>
                  <a:gd name="T0" fmla="*/ 20 w 20"/>
                  <a:gd name="T1" fmla="*/ 0 h 39"/>
                  <a:gd name="T2" fmla="*/ 18 w 20"/>
                  <a:gd name="T3" fmla="*/ 5 h 39"/>
                  <a:gd name="T4" fmla="*/ 6 w 20"/>
                  <a:gd name="T5" fmla="*/ 29 h 39"/>
                  <a:gd name="T6" fmla="*/ 0 w 20"/>
                  <a:gd name="T7" fmla="*/ 39 h 39"/>
                </a:gdLst>
                <a:ahLst/>
                <a:cxnLst>
                  <a:cxn ang="0">
                    <a:pos x="T0" y="T1"/>
                  </a:cxn>
                  <a:cxn ang="0">
                    <a:pos x="T2" y="T3"/>
                  </a:cxn>
                  <a:cxn ang="0">
                    <a:pos x="T4" y="T5"/>
                  </a:cxn>
                  <a:cxn ang="0">
                    <a:pos x="T6" y="T7"/>
                  </a:cxn>
                </a:cxnLst>
                <a:rect l="0" t="0" r="r" b="b"/>
                <a:pathLst>
                  <a:path w="20" h="39">
                    <a:moveTo>
                      <a:pt x="20" y="0"/>
                    </a:moveTo>
                    <a:lnTo>
                      <a:pt x="18" y="5"/>
                    </a:lnTo>
                    <a:lnTo>
                      <a:pt x="6" y="29"/>
                    </a:lnTo>
                    <a:lnTo>
                      <a:pt x="0" y="39"/>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3" name="Line 190"/>
              <p:cNvSpPr>
                <a:spLocks noChangeShapeType="1"/>
              </p:cNvSpPr>
              <p:nvPr/>
            </p:nvSpPr>
            <p:spPr bwMode="auto">
              <a:xfrm>
                <a:off x="6827" y="259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4" name="Line 191"/>
              <p:cNvSpPr>
                <a:spLocks noChangeShapeType="1"/>
              </p:cNvSpPr>
              <p:nvPr/>
            </p:nvSpPr>
            <p:spPr bwMode="auto">
              <a:xfrm>
                <a:off x="6827" y="259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5" name="Freeform 192"/>
              <p:cNvSpPr>
                <a:spLocks/>
              </p:cNvSpPr>
              <p:nvPr/>
            </p:nvSpPr>
            <p:spPr bwMode="auto">
              <a:xfrm>
                <a:off x="6805" y="2598"/>
                <a:ext cx="22" cy="35"/>
              </a:xfrm>
              <a:custGeom>
                <a:avLst/>
                <a:gdLst>
                  <a:gd name="T0" fmla="*/ 44 w 44"/>
                  <a:gd name="T1" fmla="*/ 0 h 35"/>
                  <a:gd name="T2" fmla="*/ 32 w 44"/>
                  <a:gd name="T3" fmla="*/ 10 h 35"/>
                  <a:gd name="T4" fmla="*/ 6 w 44"/>
                  <a:gd name="T5" fmla="*/ 31 h 35"/>
                  <a:gd name="T6" fmla="*/ 0 w 44"/>
                  <a:gd name="T7" fmla="*/ 35 h 35"/>
                </a:gdLst>
                <a:ahLst/>
                <a:cxnLst>
                  <a:cxn ang="0">
                    <a:pos x="T0" y="T1"/>
                  </a:cxn>
                  <a:cxn ang="0">
                    <a:pos x="T2" y="T3"/>
                  </a:cxn>
                  <a:cxn ang="0">
                    <a:pos x="T4" y="T5"/>
                  </a:cxn>
                  <a:cxn ang="0">
                    <a:pos x="T6" y="T7"/>
                  </a:cxn>
                </a:cxnLst>
                <a:rect l="0" t="0" r="r" b="b"/>
                <a:pathLst>
                  <a:path w="44" h="35">
                    <a:moveTo>
                      <a:pt x="44" y="0"/>
                    </a:moveTo>
                    <a:lnTo>
                      <a:pt x="32" y="10"/>
                    </a:lnTo>
                    <a:lnTo>
                      <a:pt x="6" y="31"/>
                    </a:lnTo>
                    <a:lnTo>
                      <a:pt x="0" y="35"/>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6" name="Line 193"/>
              <p:cNvSpPr>
                <a:spLocks noChangeShapeType="1"/>
              </p:cNvSpPr>
              <p:nvPr/>
            </p:nvSpPr>
            <p:spPr bwMode="auto">
              <a:xfrm>
                <a:off x="6726" y="272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7" name="Line 194"/>
              <p:cNvSpPr>
                <a:spLocks noChangeShapeType="1"/>
              </p:cNvSpPr>
              <p:nvPr/>
            </p:nvSpPr>
            <p:spPr bwMode="auto">
              <a:xfrm>
                <a:off x="6726" y="272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8" name="Freeform 195"/>
              <p:cNvSpPr>
                <a:spLocks/>
              </p:cNvSpPr>
              <p:nvPr/>
            </p:nvSpPr>
            <p:spPr bwMode="auto">
              <a:xfrm>
                <a:off x="6694" y="2722"/>
                <a:ext cx="32" cy="26"/>
              </a:xfrm>
              <a:custGeom>
                <a:avLst/>
                <a:gdLst>
                  <a:gd name="T0" fmla="*/ 64 w 64"/>
                  <a:gd name="T1" fmla="*/ 0 h 26"/>
                  <a:gd name="T2" fmla="*/ 30 w 64"/>
                  <a:gd name="T3" fmla="*/ 15 h 26"/>
                  <a:gd name="T4" fmla="*/ 0 w 64"/>
                  <a:gd name="T5" fmla="*/ 26 h 26"/>
                </a:gdLst>
                <a:ahLst/>
                <a:cxnLst>
                  <a:cxn ang="0">
                    <a:pos x="T0" y="T1"/>
                  </a:cxn>
                  <a:cxn ang="0">
                    <a:pos x="T2" y="T3"/>
                  </a:cxn>
                  <a:cxn ang="0">
                    <a:pos x="T4" y="T5"/>
                  </a:cxn>
                </a:cxnLst>
                <a:rect l="0" t="0" r="r" b="b"/>
                <a:pathLst>
                  <a:path w="64" h="26">
                    <a:moveTo>
                      <a:pt x="64" y="0"/>
                    </a:moveTo>
                    <a:lnTo>
                      <a:pt x="30" y="15"/>
                    </a:lnTo>
                    <a:lnTo>
                      <a:pt x="0" y="26"/>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39" name="Line 196"/>
              <p:cNvSpPr>
                <a:spLocks noChangeShapeType="1"/>
              </p:cNvSpPr>
              <p:nvPr/>
            </p:nvSpPr>
            <p:spPr bwMode="auto">
              <a:xfrm>
                <a:off x="6590" y="2806"/>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0" name="Line 197"/>
              <p:cNvSpPr>
                <a:spLocks noChangeShapeType="1"/>
              </p:cNvSpPr>
              <p:nvPr/>
            </p:nvSpPr>
            <p:spPr bwMode="auto">
              <a:xfrm>
                <a:off x="6590" y="2806"/>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1" name="Freeform 198"/>
              <p:cNvSpPr>
                <a:spLocks/>
              </p:cNvSpPr>
              <p:nvPr/>
            </p:nvSpPr>
            <p:spPr bwMode="auto">
              <a:xfrm>
                <a:off x="6552" y="2806"/>
                <a:ext cx="38" cy="13"/>
              </a:xfrm>
              <a:custGeom>
                <a:avLst/>
                <a:gdLst>
                  <a:gd name="T0" fmla="*/ 76 w 76"/>
                  <a:gd name="T1" fmla="*/ 0 h 13"/>
                  <a:gd name="T2" fmla="*/ 40 w 76"/>
                  <a:gd name="T3" fmla="*/ 6 h 13"/>
                  <a:gd name="T4" fmla="*/ 0 w 76"/>
                  <a:gd name="T5" fmla="*/ 13 h 13"/>
                </a:gdLst>
                <a:ahLst/>
                <a:cxnLst>
                  <a:cxn ang="0">
                    <a:pos x="T0" y="T1"/>
                  </a:cxn>
                  <a:cxn ang="0">
                    <a:pos x="T2" y="T3"/>
                  </a:cxn>
                  <a:cxn ang="0">
                    <a:pos x="T4" y="T5"/>
                  </a:cxn>
                </a:cxnLst>
                <a:rect l="0" t="0" r="r" b="b"/>
                <a:pathLst>
                  <a:path w="76" h="13">
                    <a:moveTo>
                      <a:pt x="76" y="0"/>
                    </a:moveTo>
                    <a:lnTo>
                      <a:pt x="40" y="6"/>
                    </a:lnTo>
                    <a:lnTo>
                      <a:pt x="0" y="13"/>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2" name="Line 199"/>
              <p:cNvSpPr>
                <a:spLocks noChangeShapeType="1"/>
              </p:cNvSpPr>
              <p:nvPr/>
            </p:nvSpPr>
            <p:spPr bwMode="auto">
              <a:xfrm>
                <a:off x="6435" y="284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3" name="Line 200"/>
              <p:cNvSpPr>
                <a:spLocks noChangeShapeType="1"/>
              </p:cNvSpPr>
              <p:nvPr/>
            </p:nvSpPr>
            <p:spPr bwMode="auto">
              <a:xfrm>
                <a:off x="6435" y="284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4" name="Freeform 201"/>
              <p:cNvSpPr>
                <a:spLocks/>
              </p:cNvSpPr>
              <p:nvPr/>
            </p:nvSpPr>
            <p:spPr bwMode="auto">
              <a:xfrm>
                <a:off x="6396" y="2843"/>
                <a:ext cx="39" cy="3"/>
              </a:xfrm>
              <a:custGeom>
                <a:avLst/>
                <a:gdLst>
                  <a:gd name="T0" fmla="*/ 77 w 77"/>
                  <a:gd name="T1" fmla="*/ 0 h 3"/>
                  <a:gd name="T2" fmla="*/ 67 w 77"/>
                  <a:gd name="T3" fmla="*/ 1 h 3"/>
                  <a:gd name="T4" fmla="*/ 4 w 77"/>
                  <a:gd name="T5" fmla="*/ 3 h 3"/>
                  <a:gd name="T6" fmla="*/ 0 w 77"/>
                  <a:gd name="T7" fmla="*/ 3 h 3"/>
                </a:gdLst>
                <a:ahLst/>
                <a:cxnLst>
                  <a:cxn ang="0">
                    <a:pos x="T0" y="T1"/>
                  </a:cxn>
                  <a:cxn ang="0">
                    <a:pos x="T2" y="T3"/>
                  </a:cxn>
                  <a:cxn ang="0">
                    <a:pos x="T4" y="T5"/>
                  </a:cxn>
                  <a:cxn ang="0">
                    <a:pos x="T6" y="T7"/>
                  </a:cxn>
                </a:cxnLst>
                <a:rect l="0" t="0" r="r" b="b"/>
                <a:pathLst>
                  <a:path w="77" h="3">
                    <a:moveTo>
                      <a:pt x="77" y="0"/>
                    </a:moveTo>
                    <a:lnTo>
                      <a:pt x="67" y="1"/>
                    </a:lnTo>
                    <a:lnTo>
                      <a:pt x="4" y="3"/>
                    </a:lnTo>
                    <a:lnTo>
                      <a:pt x="0" y="3"/>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5" name="Line 202"/>
              <p:cNvSpPr>
                <a:spLocks noChangeShapeType="1"/>
              </p:cNvSpPr>
              <p:nvPr/>
            </p:nvSpPr>
            <p:spPr bwMode="auto">
              <a:xfrm>
                <a:off x="6277"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6" name="Line 203"/>
              <p:cNvSpPr>
                <a:spLocks noChangeShapeType="1"/>
              </p:cNvSpPr>
              <p:nvPr/>
            </p:nvSpPr>
            <p:spPr bwMode="auto">
              <a:xfrm>
                <a:off x="6277"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7" name="Line 204"/>
              <p:cNvSpPr>
                <a:spLocks noChangeShapeType="1"/>
              </p:cNvSpPr>
              <p:nvPr/>
            </p:nvSpPr>
            <p:spPr bwMode="auto">
              <a:xfrm flipH="1">
                <a:off x="6237"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648" name="Line 205"/>
              <p:cNvSpPr>
                <a:spLocks noChangeShapeType="1"/>
              </p:cNvSpPr>
              <p:nvPr/>
            </p:nvSpPr>
            <p:spPr bwMode="auto">
              <a:xfrm>
                <a:off x="6118"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grpSp>
        <p:sp>
          <p:nvSpPr>
            <p:cNvPr id="22" name="Line 207"/>
            <p:cNvSpPr>
              <a:spLocks noChangeShapeType="1"/>
            </p:cNvSpPr>
            <p:nvPr/>
          </p:nvSpPr>
          <p:spPr bwMode="auto">
            <a:xfrm>
              <a:off x="6118"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 name="Line 208"/>
            <p:cNvSpPr>
              <a:spLocks noChangeShapeType="1"/>
            </p:cNvSpPr>
            <p:nvPr/>
          </p:nvSpPr>
          <p:spPr bwMode="auto">
            <a:xfrm flipH="1">
              <a:off x="6079" y="2847"/>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 name="Line 209"/>
            <p:cNvSpPr>
              <a:spLocks noChangeShapeType="1"/>
            </p:cNvSpPr>
            <p:nvPr/>
          </p:nvSpPr>
          <p:spPr bwMode="auto">
            <a:xfrm>
              <a:off x="5959"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 name="Line 210"/>
            <p:cNvSpPr>
              <a:spLocks noChangeShapeType="1"/>
            </p:cNvSpPr>
            <p:nvPr/>
          </p:nvSpPr>
          <p:spPr bwMode="auto">
            <a:xfrm>
              <a:off x="5959"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 name="Line 211"/>
            <p:cNvSpPr>
              <a:spLocks noChangeShapeType="1"/>
            </p:cNvSpPr>
            <p:nvPr/>
          </p:nvSpPr>
          <p:spPr bwMode="auto">
            <a:xfrm flipH="1">
              <a:off x="5920" y="2847"/>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 name="Line 212"/>
            <p:cNvSpPr>
              <a:spLocks noChangeShapeType="1"/>
            </p:cNvSpPr>
            <p:nvPr/>
          </p:nvSpPr>
          <p:spPr bwMode="auto">
            <a:xfrm>
              <a:off x="5801"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 name="Line 213"/>
            <p:cNvSpPr>
              <a:spLocks noChangeShapeType="1"/>
            </p:cNvSpPr>
            <p:nvPr/>
          </p:nvSpPr>
          <p:spPr bwMode="auto">
            <a:xfrm>
              <a:off x="5801"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 name="Line 214"/>
            <p:cNvSpPr>
              <a:spLocks noChangeShapeType="1"/>
            </p:cNvSpPr>
            <p:nvPr/>
          </p:nvSpPr>
          <p:spPr bwMode="auto">
            <a:xfrm flipH="1">
              <a:off x="5761"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4" name="Line 215"/>
            <p:cNvSpPr>
              <a:spLocks noChangeShapeType="1"/>
            </p:cNvSpPr>
            <p:nvPr/>
          </p:nvSpPr>
          <p:spPr bwMode="auto">
            <a:xfrm>
              <a:off x="5642"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5" name="Line 216"/>
            <p:cNvSpPr>
              <a:spLocks noChangeShapeType="1"/>
            </p:cNvSpPr>
            <p:nvPr/>
          </p:nvSpPr>
          <p:spPr bwMode="auto">
            <a:xfrm>
              <a:off x="5642"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6" name="Line 217"/>
            <p:cNvSpPr>
              <a:spLocks noChangeShapeType="1"/>
            </p:cNvSpPr>
            <p:nvPr/>
          </p:nvSpPr>
          <p:spPr bwMode="auto">
            <a:xfrm flipH="1">
              <a:off x="5602"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9" name="Line 218"/>
            <p:cNvSpPr>
              <a:spLocks noChangeShapeType="1"/>
            </p:cNvSpPr>
            <p:nvPr/>
          </p:nvSpPr>
          <p:spPr bwMode="auto">
            <a:xfrm>
              <a:off x="5483"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0" name="Line 219"/>
            <p:cNvSpPr>
              <a:spLocks noChangeShapeType="1"/>
            </p:cNvSpPr>
            <p:nvPr/>
          </p:nvSpPr>
          <p:spPr bwMode="auto">
            <a:xfrm>
              <a:off x="5483"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1" name="Line 220"/>
            <p:cNvSpPr>
              <a:spLocks noChangeShapeType="1"/>
            </p:cNvSpPr>
            <p:nvPr/>
          </p:nvSpPr>
          <p:spPr bwMode="auto">
            <a:xfrm flipH="1">
              <a:off x="5443"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2" name="Line 221"/>
            <p:cNvSpPr>
              <a:spLocks noChangeShapeType="1"/>
            </p:cNvSpPr>
            <p:nvPr/>
          </p:nvSpPr>
          <p:spPr bwMode="auto">
            <a:xfrm>
              <a:off x="5324"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3" name="Line 222"/>
            <p:cNvSpPr>
              <a:spLocks noChangeShapeType="1"/>
            </p:cNvSpPr>
            <p:nvPr/>
          </p:nvSpPr>
          <p:spPr bwMode="auto">
            <a:xfrm>
              <a:off x="5324"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4" name="Line 223"/>
            <p:cNvSpPr>
              <a:spLocks noChangeShapeType="1"/>
            </p:cNvSpPr>
            <p:nvPr/>
          </p:nvSpPr>
          <p:spPr bwMode="auto">
            <a:xfrm flipH="1">
              <a:off x="5284"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5" name="Line 224"/>
            <p:cNvSpPr>
              <a:spLocks noChangeShapeType="1"/>
            </p:cNvSpPr>
            <p:nvPr/>
          </p:nvSpPr>
          <p:spPr bwMode="auto">
            <a:xfrm>
              <a:off x="5165"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6" name="Line 225"/>
            <p:cNvSpPr>
              <a:spLocks noChangeShapeType="1"/>
            </p:cNvSpPr>
            <p:nvPr/>
          </p:nvSpPr>
          <p:spPr bwMode="auto">
            <a:xfrm>
              <a:off x="5165"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7" name="Line 226"/>
            <p:cNvSpPr>
              <a:spLocks noChangeShapeType="1"/>
            </p:cNvSpPr>
            <p:nvPr/>
          </p:nvSpPr>
          <p:spPr bwMode="auto">
            <a:xfrm flipH="1">
              <a:off x="5125"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8" name="Line 227"/>
            <p:cNvSpPr>
              <a:spLocks noChangeShapeType="1"/>
            </p:cNvSpPr>
            <p:nvPr/>
          </p:nvSpPr>
          <p:spPr bwMode="auto">
            <a:xfrm>
              <a:off x="5006"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9" name="Line 228"/>
            <p:cNvSpPr>
              <a:spLocks noChangeShapeType="1"/>
            </p:cNvSpPr>
            <p:nvPr/>
          </p:nvSpPr>
          <p:spPr bwMode="auto">
            <a:xfrm>
              <a:off x="5006"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0" name="Line 229"/>
            <p:cNvSpPr>
              <a:spLocks noChangeShapeType="1"/>
            </p:cNvSpPr>
            <p:nvPr/>
          </p:nvSpPr>
          <p:spPr bwMode="auto">
            <a:xfrm flipH="1">
              <a:off x="4966"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1" name="Line 230"/>
            <p:cNvSpPr>
              <a:spLocks noChangeShapeType="1"/>
            </p:cNvSpPr>
            <p:nvPr/>
          </p:nvSpPr>
          <p:spPr bwMode="auto">
            <a:xfrm>
              <a:off x="4847"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2" name="Line 231"/>
            <p:cNvSpPr>
              <a:spLocks noChangeShapeType="1"/>
            </p:cNvSpPr>
            <p:nvPr/>
          </p:nvSpPr>
          <p:spPr bwMode="auto">
            <a:xfrm>
              <a:off x="4847"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3" name="Line 232"/>
            <p:cNvSpPr>
              <a:spLocks noChangeShapeType="1"/>
            </p:cNvSpPr>
            <p:nvPr/>
          </p:nvSpPr>
          <p:spPr bwMode="auto">
            <a:xfrm flipH="1">
              <a:off x="4808" y="2847"/>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4" name="Line 233"/>
            <p:cNvSpPr>
              <a:spLocks noChangeShapeType="1"/>
            </p:cNvSpPr>
            <p:nvPr/>
          </p:nvSpPr>
          <p:spPr bwMode="auto">
            <a:xfrm>
              <a:off x="4688"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5" name="Line 234"/>
            <p:cNvSpPr>
              <a:spLocks noChangeShapeType="1"/>
            </p:cNvSpPr>
            <p:nvPr/>
          </p:nvSpPr>
          <p:spPr bwMode="auto">
            <a:xfrm>
              <a:off x="4688"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6" name="Line 235"/>
            <p:cNvSpPr>
              <a:spLocks noChangeShapeType="1"/>
            </p:cNvSpPr>
            <p:nvPr/>
          </p:nvSpPr>
          <p:spPr bwMode="auto">
            <a:xfrm flipH="1">
              <a:off x="4649" y="2847"/>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7" name="Line 236"/>
            <p:cNvSpPr>
              <a:spLocks noChangeShapeType="1"/>
            </p:cNvSpPr>
            <p:nvPr/>
          </p:nvSpPr>
          <p:spPr bwMode="auto">
            <a:xfrm>
              <a:off x="4530"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8" name="Line 237"/>
            <p:cNvSpPr>
              <a:spLocks noChangeShapeType="1"/>
            </p:cNvSpPr>
            <p:nvPr/>
          </p:nvSpPr>
          <p:spPr bwMode="auto">
            <a:xfrm>
              <a:off x="4530"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9" name="Line 238"/>
            <p:cNvSpPr>
              <a:spLocks noChangeShapeType="1"/>
            </p:cNvSpPr>
            <p:nvPr/>
          </p:nvSpPr>
          <p:spPr bwMode="auto">
            <a:xfrm flipH="1">
              <a:off x="4490"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0" name="Line 239"/>
            <p:cNvSpPr>
              <a:spLocks noChangeShapeType="1"/>
            </p:cNvSpPr>
            <p:nvPr/>
          </p:nvSpPr>
          <p:spPr bwMode="auto">
            <a:xfrm>
              <a:off x="4371"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1" name="Line 240"/>
            <p:cNvSpPr>
              <a:spLocks noChangeShapeType="1"/>
            </p:cNvSpPr>
            <p:nvPr/>
          </p:nvSpPr>
          <p:spPr bwMode="auto">
            <a:xfrm>
              <a:off x="4371"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2" name="Line 241"/>
            <p:cNvSpPr>
              <a:spLocks noChangeShapeType="1"/>
            </p:cNvSpPr>
            <p:nvPr/>
          </p:nvSpPr>
          <p:spPr bwMode="auto">
            <a:xfrm flipH="1">
              <a:off x="4331"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3" name="Line 242"/>
            <p:cNvSpPr>
              <a:spLocks noChangeShapeType="1"/>
            </p:cNvSpPr>
            <p:nvPr/>
          </p:nvSpPr>
          <p:spPr bwMode="auto">
            <a:xfrm>
              <a:off x="4212"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4" name="Line 243"/>
            <p:cNvSpPr>
              <a:spLocks noChangeShapeType="1"/>
            </p:cNvSpPr>
            <p:nvPr/>
          </p:nvSpPr>
          <p:spPr bwMode="auto">
            <a:xfrm>
              <a:off x="4212"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5" name="Line 244"/>
            <p:cNvSpPr>
              <a:spLocks noChangeShapeType="1"/>
            </p:cNvSpPr>
            <p:nvPr/>
          </p:nvSpPr>
          <p:spPr bwMode="auto">
            <a:xfrm flipH="1">
              <a:off x="4172"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 name="Line 245"/>
            <p:cNvSpPr>
              <a:spLocks noChangeShapeType="1"/>
            </p:cNvSpPr>
            <p:nvPr/>
          </p:nvSpPr>
          <p:spPr bwMode="auto">
            <a:xfrm>
              <a:off x="4053"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 name="Line 246"/>
            <p:cNvSpPr>
              <a:spLocks noChangeShapeType="1"/>
            </p:cNvSpPr>
            <p:nvPr/>
          </p:nvSpPr>
          <p:spPr bwMode="auto">
            <a:xfrm>
              <a:off x="4053"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 name="Line 247"/>
            <p:cNvSpPr>
              <a:spLocks noChangeShapeType="1"/>
            </p:cNvSpPr>
            <p:nvPr/>
          </p:nvSpPr>
          <p:spPr bwMode="auto">
            <a:xfrm flipH="1">
              <a:off x="4013"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 name="Line 248"/>
            <p:cNvSpPr>
              <a:spLocks noChangeShapeType="1"/>
            </p:cNvSpPr>
            <p:nvPr/>
          </p:nvSpPr>
          <p:spPr bwMode="auto">
            <a:xfrm>
              <a:off x="3894"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 name="Line 249"/>
            <p:cNvSpPr>
              <a:spLocks noChangeShapeType="1"/>
            </p:cNvSpPr>
            <p:nvPr/>
          </p:nvSpPr>
          <p:spPr bwMode="auto">
            <a:xfrm>
              <a:off x="3894"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 name="Line 250"/>
            <p:cNvSpPr>
              <a:spLocks noChangeShapeType="1"/>
            </p:cNvSpPr>
            <p:nvPr/>
          </p:nvSpPr>
          <p:spPr bwMode="auto">
            <a:xfrm flipH="1">
              <a:off x="3854"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 name="Line 251"/>
            <p:cNvSpPr>
              <a:spLocks noChangeShapeType="1"/>
            </p:cNvSpPr>
            <p:nvPr/>
          </p:nvSpPr>
          <p:spPr bwMode="auto">
            <a:xfrm>
              <a:off x="3735"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 name="Line 252"/>
            <p:cNvSpPr>
              <a:spLocks noChangeShapeType="1"/>
            </p:cNvSpPr>
            <p:nvPr/>
          </p:nvSpPr>
          <p:spPr bwMode="auto">
            <a:xfrm>
              <a:off x="3735"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 name="Line 253"/>
            <p:cNvSpPr>
              <a:spLocks noChangeShapeType="1"/>
            </p:cNvSpPr>
            <p:nvPr/>
          </p:nvSpPr>
          <p:spPr bwMode="auto">
            <a:xfrm flipH="1">
              <a:off x="3696" y="2847"/>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 name="Line 254"/>
            <p:cNvSpPr>
              <a:spLocks noChangeShapeType="1"/>
            </p:cNvSpPr>
            <p:nvPr/>
          </p:nvSpPr>
          <p:spPr bwMode="auto">
            <a:xfrm>
              <a:off x="3576"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6" name="Line 255"/>
            <p:cNvSpPr>
              <a:spLocks noChangeShapeType="1"/>
            </p:cNvSpPr>
            <p:nvPr/>
          </p:nvSpPr>
          <p:spPr bwMode="auto">
            <a:xfrm>
              <a:off x="3576"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86" name="Line 256"/>
            <p:cNvSpPr>
              <a:spLocks noChangeShapeType="1"/>
            </p:cNvSpPr>
            <p:nvPr/>
          </p:nvSpPr>
          <p:spPr bwMode="auto">
            <a:xfrm flipH="1">
              <a:off x="3537" y="2847"/>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87" name="Line 257"/>
            <p:cNvSpPr>
              <a:spLocks noChangeShapeType="1"/>
            </p:cNvSpPr>
            <p:nvPr/>
          </p:nvSpPr>
          <p:spPr bwMode="auto">
            <a:xfrm>
              <a:off x="3418"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88" name="Line 258"/>
            <p:cNvSpPr>
              <a:spLocks noChangeShapeType="1"/>
            </p:cNvSpPr>
            <p:nvPr/>
          </p:nvSpPr>
          <p:spPr bwMode="auto">
            <a:xfrm>
              <a:off x="3418"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89" name="Line 259"/>
            <p:cNvSpPr>
              <a:spLocks noChangeShapeType="1"/>
            </p:cNvSpPr>
            <p:nvPr/>
          </p:nvSpPr>
          <p:spPr bwMode="auto">
            <a:xfrm flipH="1">
              <a:off x="3378"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90" name="Line 260"/>
            <p:cNvSpPr>
              <a:spLocks noChangeShapeType="1"/>
            </p:cNvSpPr>
            <p:nvPr/>
          </p:nvSpPr>
          <p:spPr bwMode="auto">
            <a:xfrm>
              <a:off x="3259"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91" name="Line 261"/>
            <p:cNvSpPr>
              <a:spLocks noChangeShapeType="1"/>
            </p:cNvSpPr>
            <p:nvPr/>
          </p:nvSpPr>
          <p:spPr bwMode="auto">
            <a:xfrm>
              <a:off x="3259"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92" name="Line 262"/>
            <p:cNvSpPr>
              <a:spLocks noChangeShapeType="1"/>
            </p:cNvSpPr>
            <p:nvPr/>
          </p:nvSpPr>
          <p:spPr bwMode="auto">
            <a:xfrm flipH="1">
              <a:off x="3219"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93" name="Line 263"/>
            <p:cNvSpPr>
              <a:spLocks noChangeShapeType="1"/>
            </p:cNvSpPr>
            <p:nvPr/>
          </p:nvSpPr>
          <p:spPr bwMode="auto">
            <a:xfrm>
              <a:off x="3100"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94" name="Line 264"/>
            <p:cNvSpPr>
              <a:spLocks noChangeShapeType="1"/>
            </p:cNvSpPr>
            <p:nvPr/>
          </p:nvSpPr>
          <p:spPr bwMode="auto">
            <a:xfrm>
              <a:off x="3100"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95" name="Line 265"/>
            <p:cNvSpPr>
              <a:spLocks noChangeShapeType="1"/>
            </p:cNvSpPr>
            <p:nvPr/>
          </p:nvSpPr>
          <p:spPr bwMode="auto">
            <a:xfrm flipH="1">
              <a:off x="3060"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96" name="Line 266"/>
            <p:cNvSpPr>
              <a:spLocks noChangeShapeType="1"/>
            </p:cNvSpPr>
            <p:nvPr/>
          </p:nvSpPr>
          <p:spPr bwMode="auto">
            <a:xfrm>
              <a:off x="2941"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99" name="Line 267"/>
            <p:cNvSpPr>
              <a:spLocks noChangeShapeType="1"/>
            </p:cNvSpPr>
            <p:nvPr/>
          </p:nvSpPr>
          <p:spPr bwMode="auto">
            <a:xfrm>
              <a:off x="2941"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00" name="Line 268"/>
            <p:cNvSpPr>
              <a:spLocks noChangeShapeType="1"/>
            </p:cNvSpPr>
            <p:nvPr/>
          </p:nvSpPr>
          <p:spPr bwMode="auto">
            <a:xfrm flipH="1">
              <a:off x="2901"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01" name="Line 269"/>
            <p:cNvSpPr>
              <a:spLocks noChangeShapeType="1"/>
            </p:cNvSpPr>
            <p:nvPr/>
          </p:nvSpPr>
          <p:spPr bwMode="auto">
            <a:xfrm>
              <a:off x="2782"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04" name="Line 270"/>
            <p:cNvSpPr>
              <a:spLocks noChangeShapeType="1"/>
            </p:cNvSpPr>
            <p:nvPr/>
          </p:nvSpPr>
          <p:spPr bwMode="auto">
            <a:xfrm>
              <a:off x="2782"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06" name="Line 271"/>
            <p:cNvSpPr>
              <a:spLocks noChangeShapeType="1"/>
            </p:cNvSpPr>
            <p:nvPr/>
          </p:nvSpPr>
          <p:spPr bwMode="auto">
            <a:xfrm flipH="1">
              <a:off x="2742"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07" name="Line 272"/>
            <p:cNvSpPr>
              <a:spLocks noChangeShapeType="1"/>
            </p:cNvSpPr>
            <p:nvPr/>
          </p:nvSpPr>
          <p:spPr bwMode="auto">
            <a:xfrm>
              <a:off x="2623"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08" name="Line 273"/>
            <p:cNvSpPr>
              <a:spLocks noChangeShapeType="1"/>
            </p:cNvSpPr>
            <p:nvPr/>
          </p:nvSpPr>
          <p:spPr bwMode="auto">
            <a:xfrm>
              <a:off x="2623"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09" name="Line 274"/>
            <p:cNvSpPr>
              <a:spLocks noChangeShapeType="1"/>
            </p:cNvSpPr>
            <p:nvPr/>
          </p:nvSpPr>
          <p:spPr bwMode="auto">
            <a:xfrm flipH="1">
              <a:off x="2583"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10" name="Line 275"/>
            <p:cNvSpPr>
              <a:spLocks noChangeShapeType="1"/>
            </p:cNvSpPr>
            <p:nvPr/>
          </p:nvSpPr>
          <p:spPr bwMode="auto">
            <a:xfrm>
              <a:off x="2464"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11" name="Line 276"/>
            <p:cNvSpPr>
              <a:spLocks noChangeShapeType="1"/>
            </p:cNvSpPr>
            <p:nvPr/>
          </p:nvSpPr>
          <p:spPr bwMode="auto">
            <a:xfrm>
              <a:off x="2464"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12" name="Line 277"/>
            <p:cNvSpPr>
              <a:spLocks noChangeShapeType="1"/>
            </p:cNvSpPr>
            <p:nvPr/>
          </p:nvSpPr>
          <p:spPr bwMode="auto">
            <a:xfrm flipH="1">
              <a:off x="2425" y="2847"/>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13" name="Line 278"/>
            <p:cNvSpPr>
              <a:spLocks noChangeShapeType="1"/>
            </p:cNvSpPr>
            <p:nvPr/>
          </p:nvSpPr>
          <p:spPr bwMode="auto">
            <a:xfrm>
              <a:off x="2305"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14" name="Line 279"/>
            <p:cNvSpPr>
              <a:spLocks noChangeShapeType="1"/>
            </p:cNvSpPr>
            <p:nvPr/>
          </p:nvSpPr>
          <p:spPr bwMode="auto">
            <a:xfrm>
              <a:off x="2305"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15" name="Line 280"/>
            <p:cNvSpPr>
              <a:spLocks noChangeShapeType="1"/>
            </p:cNvSpPr>
            <p:nvPr/>
          </p:nvSpPr>
          <p:spPr bwMode="auto">
            <a:xfrm flipH="1">
              <a:off x="2266" y="2847"/>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17" name="Line 281"/>
            <p:cNvSpPr>
              <a:spLocks noChangeShapeType="1"/>
            </p:cNvSpPr>
            <p:nvPr/>
          </p:nvSpPr>
          <p:spPr bwMode="auto">
            <a:xfrm>
              <a:off x="2147"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18" name="Line 282"/>
            <p:cNvSpPr>
              <a:spLocks noChangeShapeType="1"/>
            </p:cNvSpPr>
            <p:nvPr/>
          </p:nvSpPr>
          <p:spPr bwMode="auto">
            <a:xfrm>
              <a:off x="2147"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1" name="Line 283"/>
            <p:cNvSpPr>
              <a:spLocks noChangeShapeType="1"/>
            </p:cNvSpPr>
            <p:nvPr/>
          </p:nvSpPr>
          <p:spPr bwMode="auto">
            <a:xfrm flipH="1">
              <a:off x="2107"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5" name="Line 284"/>
            <p:cNvSpPr>
              <a:spLocks noChangeShapeType="1"/>
            </p:cNvSpPr>
            <p:nvPr/>
          </p:nvSpPr>
          <p:spPr bwMode="auto">
            <a:xfrm>
              <a:off x="1988"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6" name="Line 285"/>
            <p:cNvSpPr>
              <a:spLocks noChangeShapeType="1"/>
            </p:cNvSpPr>
            <p:nvPr/>
          </p:nvSpPr>
          <p:spPr bwMode="auto">
            <a:xfrm>
              <a:off x="1988"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7" name="Line 286"/>
            <p:cNvSpPr>
              <a:spLocks noChangeShapeType="1"/>
            </p:cNvSpPr>
            <p:nvPr/>
          </p:nvSpPr>
          <p:spPr bwMode="auto">
            <a:xfrm flipH="1">
              <a:off x="1948"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0" name="Line 287"/>
            <p:cNvSpPr>
              <a:spLocks noChangeShapeType="1"/>
            </p:cNvSpPr>
            <p:nvPr/>
          </p:nvSpPr>
          <p:spPr bwMode="auto">
            <a:xfrm>
              <a:off x="1829"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1" name="Line 288"/>
            <p:cNvSpPr>
              <a:spLocks noChangeShapeType="1"/>
            </p:cNvSpPr>
            <p:nvPr/>
          </p:nvSpPr>
          <p:spPr bwMode="auto">
            <a:xfrm>
              <a:off x="1829"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7" name="Line 289"/>
            <p:cNvSpPr>
              <a:spLocks noChangeShapeType="1"/>
            </p:cNvSpPr>
            <p:nvPr/>
          </p:nvSpPr>
          <p:spPr bwMode="auto">
            <a:xfrm flipH="1">
              <a:off x="1789"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8" name="Line 290"/>
            <p:cNvSpPr>
              <a:spLocks noChangeShapeType="1"/>
            </p:cNvSpPr>
            <p:nvPr/>
          </p:nvSpPr>
          <p:spPr bwMode="auto">
            <a:xfrm>
              <a:off x="1670"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9" name="Line 291"/>
            <p:cNvSpPr>
              <a:spLocks noChangeShapeType="1"/>
            </p:cNvSpPr>
            <p:nvPr/>
          </p:nvSpPr>
          <p:spPr bwMode="auto">
            <a:xfrm>
              <a:off x="1670"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0" name="Line 292"/>
            <p:cNvSpPr>
              <a:spLocks noChangeShapeType="1"/>
            </p:cNvSpPr>
            <p:nvPr/>
          </p:nvSpPr>
          <p:spPr bwMode="auto">
            <a:xfrm flipH="1">
              <a:off x="1630"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1" name="Line 293"/>
            <p:cNvSpPr>
              <a:spLocks noChangeShapeType="1"/>
            </p:cNvSpPr>
            <p:nvPr/>
          </p:nvSpPr>
          <p:spPr bwMode="auto">
            <a:xfrm>
              <a:off x="1511"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 name="Line 294"/>
            <p:cNvSpPr>
              <a:spLocks noChangeShapeType="1"/>
            </p:cNvSpPr>
            <p:nvPr/>
          </p:nvSpPr>
          <p:spPr bwMode="auto">
            <a:xfrm>
              <a:off x="1511" y="28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 name="Line 295"/>
            <p:cNvSpPr>
              <a:spLocks noChangeShapeType="1"/>
            </p:cNvSpPr>
            <p:nvPr/>
          </p:nvSpPr>
          <p:spPr bwMode="auto">
            <a:xfrm flipH="1">
              <a:off x="1471" y="2847"/>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 name="Line 296"/>
            <p:cNvSpPr>
              <a:spLocks noChangeShapeType="1"/>
            </p:cNvSpPr>
            <p:nvPr/>
          </p:nvSpPr>
          <p:spPr bwMode="auto">
            <a:xfrm>
              <a:off x="1353" y="286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 name="Line 297"/>
            <p:cNvSpPr>
              <a:spLocks noChangeShapeType="1"/>
            </p:cNvSpPr>
            <p:nvPr/>
          </p:nvSpPr>
          <p:spPr bwMode="auto">
            <a:xfrm>
              <a:off x="1353" y="286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 name="Freeform 298"/>
            <p:cNvSpPr>
              <a:spLocks/>
            </p:cNvSpPr>
            <p:nvPr/>
          </p:nvSpPr>
          <p:spPr bwMode="auto">
            <a:xfrm>
              <a:off x="1314" y="2861"/>
              <a:ext cx="39" cy="11"/>
            </a:xfrm>
            <a:custGeom>
              <a:avLst/>
              <a:gdLst>
                <a:gd name="T0" fmla="*/ 77 w 77"/>
                <a:gd name="T1" fmla="*/ 0 h 11"/>
                <a:gd name="T2" fmla="*/ 36 w 77"/>
                <a:gd name="T3" fmla="*/ 6 h 11"/>
                <a:gd name="T4" fmla="*/ 0 w 77"/>
                <a:gd name="T5" fmla="*/ 11 h 11"/>
              </a:gdLst>
              <a:ahLst/>
              <a:cxnLst>
                <a:cxn ang="0">
                  <a:pos x="T0" y="T1"/>
                </a:cxn>
                <a:cxn ang="0">
                  <a:pos x="T2" y="T3"/>
                </a:cxn>
                <a:cxn ang="0">
                  <a:pos x="T4" y="T5"/>
                </a:cxn>
              </a:cxnLst>
              <a:rect l="0" t="0" r="r" b="b"/>
              <a:pathLst>
                <a:path w="77" h="11">
                  <a:moveTo>
                    <a:pt x="77" y="0"/>
                  </a:moveTo>
                  <a:lnTo>
                    <a:pt x="36" y="6"/>
                  </a:lnTo>
                  <a:lnTo>
                    <a:pt x="0" y="11"/>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5" name="Line 299"/>
            <p:cNvSpPr>
              <a:spLocks noChangeShapeType="1"/>
            </p:cNvSpPr>
            <p:nvPr/>
          </p:nvSpPr>
          <p:spPr bwMode="auto">
            <a:xfrm>
              <a:off x="1209" y="29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6" name="Line 300"/>
            <p:cNvSpPr>
              <a:spLocks noChangeShapeType="1"/>
            </p:cNvSpPr>
            <p:nvPr/>
          </p:nvSpPr>
          <p:spPr bwMode="auto">
            <a:xfrm>
              <a:off x="1209" y="29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8" name="Freeform 301"/>
            <p:cNvSpPr>
              <a:spLocks/>
            </p:cNvSpPr>
            <p:nvPr/>
          </p:nvSpPr>
          <p:spPr bwMode="auto">
            <a:xfrm>
              <a:off x="1177" y="2928"/>
              <a:ext cx="32" cy="25"/>
            </a:xfrm>
            <a:custGeom>
              <a:avLst/>
              <a:gdLst>
                <a:gd name="T0" fmla="*/ 63 w 63"/>
                <a:gd name="T1" fmla="*/ 0 h 25"/>
                <a:gd name="T2" fmla="*/ 38 w 63"/>
                <a:gd name="T3" fmla="*/ 10 h 25"/>
                <a:gd name="T4" fmla="*/ 0 w 63"/>
                <a:gd name="T5" fmla="*/ 25 h 25"/>
              </a:gdLst>
              <a:ahLst/>
              <a:cxnLst>
                <a:cxn ang="0">
                  <a:pos x="T0" y="T1"/>
                </a:cxn>
                <a:cxn ang="0">
                  <a:pos x="T2" y="T3"/>
                </a:cxn>
                <a:cxn ang="0">
                  <a:pos x="T4" y="T5"/>
                </a:cxn>
              </a:cxnLst>
              <a:rect l="0" t="0" r="r" b="b"/>
              <a:pathLst>
                <a:path w="63" h="25">
                  <a:moveTo>
                    <a:pt x="63" y="0"/>
                  </a:moveTo>
                  <a:lnTo>
                    <a:pt x="38" y="10"/>
                  </a:lnTo>
                  <a:lnTo>
                    <a:pt x="0" y="25"/>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2" name="Line 302"/>
            <p:cNvSpPr>
              <a:spLocks noChangeShapeType="1"/>
            </p:cNvSpPr>
            <p:nvPr/>
          </p:nvSpPr>
          <p:spPr bwMode="auto">
            <a:xfrm>
              <a:off x="1097" y="304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3" name="Line 303"/>
            <p:cNvSpPr>
              <a:spLocks noChangeShapeType="1"/>
            </p:cNvSpPr>
            <p:nvPr/>
          </p:nvSpPr>
          <p:spPr bwMode="auto">
            <a:xfrm>
              <a:off x="1097" y="304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4" name="Freeform 304"/>
            <p:cNvSpPr>
              <a:spLocks/>
            </p:cNvSpPr>
            <p:nvPr/>
          </p:nvSpPr>
          <p:spPr bwMode="auto">
            <a:xfrm>
              <a:off x="1074" y="3043"/>
              <a:ext cx="23" cy="33"/>
            </a:xfrm>
            <a:custGeom>
              <a:avLst/>
              <a:gdLst>
                <a:gd name="T0" fmla="*/ 46 w 46"/>
                <a:gd name="T1" fmla="*/ 0 h 33"/>
                <a:gd name="T2" fmla="*/ 36 w 46"/>
                <a:gd name="T3" fmla="*/ 5 h 33"/>
                <a:gd name="T4" fmla="*/ 8 w 46"/>
                <a:gd name="T5" fmla="*/ 26 h 33"/>
                <a:gd name="T6" fmla="*/ 0 w 46"/>
                <a:gd name="T7" fmla="*/ 33 h 33"/>
              </a:gdLst>
              <a:ahLst/>
              <a:cxnLst>
                <a:cxn ang="0">
                  <a:pos x="T0" y="T1"/>
                </a:cxn>
                <a:cxn ang="0">
                  <a:pos x="T2" y="T3"/>
                </a:cxn>
                <a:cxn ang="0">
                  <a:pos x="T4" y="T5"/>
                </a:cxn>
                <a:cxn ang="0">
                  <a:pos x="T6" y="T7"/>
                </a:cxn>
              </a:cxnLst>
              <a:rect l="0" t="0" r="r" b="b"/>
              <a:pathLst>
                <a:path w="46" h="33">
                  <a:moveTo>
                    <a:pt x="46" y="0"/>
                  </a:moveTo>
                  <a:lnTo>
                    <a:pt x="36" y="5"/>
                  </a:lnTo>
                  <a:lnTo>
                    <a:pt x="8" y="26"/>
                  </a:lnTo>
                  <a:lnTo>
                    <a:pt x="0" y="33"/>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5" name="Line 305"/>
            <p:cNvSpPr>
              <a:spLocks noChangeShapeType="1"/>
            </p:cNvSpPr>
            <p:nvPr/>
          </p:nvSpPr>
          <p:spPr bwMode="auto">
            <a:xfrm>
              <a:off x="1022" y="318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6" name="Line 306"/>
            <p:cNvSpPr>
              <a:spLocks noChangeShapeType="1"/>
            </p:cNvSpPr>
            <p:nvPr/>
          </p:nvSpPr>
          <p:spPr bwMode="auto">
            <a:xfrm>
              <a:off x="1022" y="318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7" name="Freeform 307"/>
            <p:cNvSpPr>
              <a:spLocks/>
            </p:cNvSpPr>
            <p:nvPr/>
          </p:nvSpPr>
          <p:spPr bwMode="auto">
            <a:xfrm>
              <a:off x="1009" y="3185"/>
              <a:ext cx="13" cy="39"/>
            </a:xfrm>
            <a:custGeom>
              <a:avLst/>
              <a:gdLst>
                <a:gd name="T0" fmla="*/ 26 w 26"/>
                <a:gd name="T1" fmla="*/ 0 h 39"/>
                <a:gd name="T2" fmla="*/ 26 w 26"/>
                <a:gd name="T3" fmla="*/ 2 h 39"/>
                <a:gd name="T4" fmla="*/ 8 w 26"/>
                <a:gd name="T5" fmla="*/ 27 h 39"/>
                <a:gd name="T6" fmla="*/ 0 w 26"/>
                <a:gd name="T7" fmla="*/ 39 h 39"/>
              </a:gdLst>
              <a:ahLst/>
              <a:cxnLst>
                <a:cxn ang="0">
                  <a:pos x="T0" y="T1"/>
                </a:cxn>
                <a:cxn ang="0">
                  <a:pos x="T2" y="T3"/>
                </a:cxn>
                <a:cxn ang="0">
                  <a:pos x="T4" y="T5"/>
                </a:cxn>
                <a:cxn ang="0">
                  <a:pos x="T6" y="T7"/>
                </a:cxn>
              </a:cxnLst>
              <a:rect l="0" t="0" r="r" b="b"/>
              <a:pathLst>
                <a:path w="26" h="39">
                  <a:moveTo>
                    <a:pt x="26" y="0"/>
                  </a:moveTo>
                  <a:lnTo>
                    <a:pt x="26" y="2"/>
                  </a:lnTo>
                  <a:lnTo>
                    <a:pt x="8" y="27"/>
                  </a:lnTo>
                  <a:lnTo>
                    <a:pt x="0" y="39"/>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8" name="Line 308"/>
            <p:cNvSpPr>
              <a:spLocks noChangeShapeType="1"/>
            </p:cNvSpPr>
            <p:nvPr/>
          </p:nvSpPr>
          <p:spPr bwMode="auto">
            <a:xfrm>
              <a:off x="983" y="334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9" name="Line 309"/>
            <p:cNvSpPr>
              <a:spLocks noChangeShapeType="1"/>
            </p:cNvSpPr>
            <p:nvPr/>
          </p:nvSpPr>
          <p:spPr bwMode="auto">
            <a:xfrm>
              <a:off x="983" y="334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0" name="Freeform 310"/>
            <p:cNvSpPr>
              <a:spLocks/>
            </p:cNvSpPr>
            <p:nvPr/>
          </p:nvSpPr>
          <p:spPr bwMode="auto">
            <a:xfrm>
              <a:off x="979" y="3343"/>
              <a:ext cx="4" cy="41"/>
            </a:xfrm>
            <a:custGeom>
              <a:avLst/>
              <a:gdLst>
                <a:gd name="T0" fmla="*/ 8 w 8"/>
                <a:gd name="T1" fmla="*/ 0 h 41"/>
                <a:gd name="T2" fmla="*/ 2 w 8"/>
                <a:gd name="T3" fmla="*/ 27 h 41"/>
                <a:gd name="T4" fmla="*/ 0 w 8"/>
                <a:gd name="T5" fmla="*/ 41 h 41"/>
              </a:gdLst>
              <a:ahLst/>
              <a:cxnLst>
                <a:cxn ang="0">
                  <a:pos x="T0" y="T1"/>
                </a:cxn>
                <a:cxn ang="0">
                  <a:pos x="T2" y="T3"/>
                </a:cxn>
                <a:cxn ang="0">
                  <a:pos x="T4" y="T5"/>
                </a:cxn>
              </a:cxnLst>
              <a:rect l="0" t="0" r="r" b="b"/>
              <a:pathLst>
                <a:path w="8" h="41">
                  <a:moveTo>
                    <a:pt x="8" y="0"/>
                  </a:moveTo>
                  <a:lnTo>
                    <a:pt x="2" y="27"/>
                  </a:lnTo>
                  <a:lnTo>
                    <a:pt x="0" y="41"/>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1" name="Line 311"/>
            <p:cNvSpPr>
              <a:spLocks noChangeShapeType="1"/>
            </p:cNvSpPr>
            <p:nvPr/>
          </p:nvSpPr>
          <p:spPr bwMode="auto">
            <a:xfrm>
              <a:off x="980" y="3506"/>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2" name="Line 312"/>
            <p:cNvSpPr>
              <a:spLocks noChangeShapeType="1"/>
            </p:cNvSpPr>
            <p:nvPr/>
          </p:nvSpPr>
          <p:spPr bwMode="auto">
            <a:xfrm>
              <a:off x="980" y="3506"/>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3" name="Freeform 313"/>
            <p:cNvSpPr>
              <a:spLocks/>
            </p:cNvSpPr>
            <p:nvPr/>
          </p:nvSpPr>
          <p:spPr bwMode="auto">
            <a:xfrm>
              <a:off x="980" y="3506"/>
              <a:ext cx="4" cy="40"/>
            </a:xfrm>
            <a:custGeom>
              <a:avLst/>
              <a:gdLst>
                <a:gd name="T0" fmla="*/ 0 w 8"/>
                <a:gd name="T1" fmla="*/ 0 h 40"/>
                <a:gd name="T2" fmla="*/ 4 w 8"/>
                <a:gd name="T3" fmla="*/ 26 h 40"/>
                <a:gd name="T4" fmla="*/ 8 w 8"/>
                <a:gd name="T5" fmla="*/ 40 h 40"/>
              </a:gdLst>
              <a:ahLst/>
              <a:cxnLst>
                <a:cxn ang="0">
                  <a:pos x="T0" y="T1"/>
                </a:cxn>
                <a:cxn ang="0">
                  <a:pos x="T2" y="T3"/>
                </a:cxn>
                <a:cxn ang="0">
                  <a:pos x="T4" y="T5"/>
                </a:cxn>
              </a:cxnLst>
              <a:rect l="0" t="0" r="r" b="b"/>
              <a:pathLst>
                <a:path w="8" h="40">
                  <a:moveTo>
                    <a:pt x="0" y="0"/>
                  </a:moveTo>
                  <a:lnTo>
                    <a:pt x="4" y="26"/>
                  </a:lnTo>
                  <a:lnTo>
                    <a:pt x="8" y="40"/>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4" name="Line 314"/>
            <p:cNvSpPr>
              <a:spLocks noChangeShapeType="1"/>
            </p:cNvSpPr>
            <p:nvPr/>
          </p:nvSpPr>
          <p:spPr bwMode="auto">
            <a:xfrm>
              <a:off x="1012" y="366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5" name="Line 315"/>
            <p:cNvSpPr>
              <a:spLocks noChangeShapeType="1"/>
            </p:cNvSpPr>
            <p:nvPr/>
          </p:nvSpPr>
          <p:spPr bwMode="auto">
            <a:xfrm>
              <a:off x="1012" y="366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6" name="Freeform 316"/>
            <p:cNvSpPr>
              <a:spLocks/>
            </p:cNvSpPr>
            <p:nvPr/>
          </p:nvSpPr>
          <p:spPr bwMode="auto">
            <a:xfrm>
              <a:off x="1012" y="3665"/>
              <a:ext cx="14" cy="38"/>
            </a:xfrm>
            <a:custGeom>
              <a:avLst/>
              <a:gdLst>
                <a:gd name="T0" fmla="*/ 0 w 30"/>
                <a:gd name="T1" fmla="*/ 0 h 38"/>
                <a:gd name="T2" fmla="*/ 14 w 30"/>
                <a:gd name="T3" fmla="*/ 21 h 38"/>
                <a:gd name="T4" fmla="*/ 30 w 30"/>
                <a:gd name="T5" fmla="*/ 38 h 38"/>
              </a:gdLst>
              <a:ahLst/>
              <a:cxnLst>
                <a:cxn ang="0">
                  <a:pos x="T0" y="T1"/>
                </a:cxn>
                <a:cxn ang="0">
                  <a:pos x="T2" y="T3"/>
                </a:cxn>
                <a:cxn ang="0">
                  <a:pos x="T4" y="T5"/>
                </a:cxn>
              </a:cxnLst>
              <a:rect l="0" t="0" r="r" b="b"/>
              <a:pathLst>
                <a:path w="30" h="38">
                  <a:moveTo>
                    <a:pt x="0" y="0"/>
                  </a:moveTo>
                  <a:lnTo>
                    <a:pt x="14" y="21"/>
                  </a:lnTo>
                  <a:lnTo>
                    <a:pt x="30" y="38"/>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7" name="Line 317"/>
            <p:cNvSpPr>
              <a:spLocks noChangeShapeType="1"/>
            </p:cNvSpPr>
            <p:nvPr/>
          </p:nvSpPr>
          <p:spPr bwMode="auto">
            <a:xfrm>
              <a:off x="1084" y="381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8" name="Line 318"/>
            <p:cNvSpPr>
              <a:spLocks noChangeShapeType="1"/>
            </p:cNvSpPr>
            <p:nvPr/>
          </p:nvSpPr>
          <p:spPr bwMode="auto">
            <a:xfrm>
              <a:off x="1084" y="381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9" name="Freeform 319"/>
            <p:cNvSpPr>
              <a:spLocks/>
            </p:cNvSpPr>
            <p:nvPr/>
          </p:nvSpPr>
          <p:spPr bwMode="auto">
            <a:xfrm>
              <a:off x="1084" y="3810"/>
              <a:ext cx="25" cy="32"/>
            </a:xfrm>
            <a:custGeom>
              <a:avLst/>
              <a:gdLst>
                <a:gd name="T0" fmla="*/ 0 w 50"/>
                <a:gd name="T1" fmla="*/ 0 h 32"/>
                <a:gd name="T2" fmla="*/ 16 w 50"/>
                <a:gd name="T3" fmla="*/ 10 h 32"/>
                <a:gd name="T4" fmla="*/ 48 w 50"/>
                <a:gd name="T5" fmla="*/ 31 h 32"/>
                <a:gd name="T6" fmla="*/ 50 w 50"/>
                <a:gd name="T7" fmla="*/ 32 h 32"/>
              </a:gdLst>
              <a:ahLst/>
              <a:cxnLst>
                <a:cxn ang="0">
                  <a:pos x="T0" y="T1"/>
                </a:cxn>
                <a:cxn ang="0">
                  <a:pos x="T2" y="T3"/>
                </a:cxn>
                <a:cxn ang="0">
                  <a:pos x="T4" y="T5"/>
                </a:cxn>
                <a:cxn ang="0">
                  <a:pos x="T6" y="T7"/>
                </a:cxn>
              </a:cxnLst>
              <a:rect l="0" t="0" r="r" b="b"/>
              <a:pathLst>
                <a:path w="50" h="32">
                  <a:moveTo>
                    <a:pt x="0" y="0"/>
                  </a:moveTo>
                  <a:lnTo>
                    <a:pt x="16" y="10"/>
                  </a:lnTo>
                  <a:lnTo>
                    <a:pt x="48" y="31"/>
                  </a:lnTo>
                  <a:lnTo>
                    <a:pt x="50" y="32"/>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0" name="Line 320"/>
            <p:cNvSpPr>
              <a:spLocks noChangeShapeType="1"/>
            </p:cNvSpPr>
            <p:nvPr/>
          </p:nvSpPr>
          <p:spPr bwMode="auto">
            <a:xfrm>
              <a:off x="1198" y="392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1" name="Line 321"/>
            <p:cNvSpPr>
              <a:spLocks noChangeShapeType="1"/>
            </p:cNvSpPr>
            <p:nvPr/>
          </p:nvSpPr>
          <p:spPr bwMode="auto">
            <a:xfrm>
              <a:off x="1198" y="392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3" name="Freeform 322"/>
            <p:cNvSpPr>
              <a:spLocks/>
            </p:cNvSpPr>
            <p:nvPr/>
          </p:nvSpPr>
          <p:spPr bwMode="auto">
            <a:xfrm>
              <a:off x="1198" y="3922"/>
              <a:ext cx="34" cy="22"/>
            </a:xfrm>
            <a:custGeom>
              <a:avLst/>
              <a:gdLst>
                <a:gd name="T0" fmla="*/ 0 w 67"/>
                <a:gd name="T1" fmla="*/ 0 h 22"/>
                <a:gd name="T2" fmla="*/ 5 w 67"/>
                <a:gd name="T3" fmla="*/ 3 h 22"/>
                <a:gd name="T4" fmla="*/ 49 w 67"/>
                <a:gd name="T5" fmla="*/ 17 h 22"/>
                <a:gd name="T6" fmla="*/ 67 w 67"/>
                <a:gd name="T7" fmla="*/ 22 h 22"/>
              </a:gdLst>
              <a:ahLst/>
              <a:cxnLst>
                <a:cxn ang="0">
                  <a:pos x="T0" y="T1"/>
                </a:cxn>
                <a:cxn ang="0">
                  <a:pos x="T2" y="T3"/>
                </a:cxn>
                <a:cxn ang="0">
                  <a:pos x="T4" y="T5"/>
                </a:cxn>
                <a:cxn ang="0">
                  <a:pos x="T6" y="T7"/>
                </a:cxn>
              </a:cxnLst>
              <a:rect l="0" t="0" r="r" b="b"/>
              <a:pathLst>
                <a:path w="67" h="22">
                  <a:moveTo>
                    <a:pt x="0" y="0"/>
                  </a:moveTo>
                  <a:lnTo>
                    <a:pt x="5" y="3"/>
                  </a:lnTo>
                  <a:lnTo>
                    <a:pt x="49" y="17"/>
                  </a:lnTo>
                  <a:lnTo>
                    <a:pt x="67" y="22"/>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4" name="Line 323"/>
            <p:cNvSpPr>
              <a:spLocks noChangeShapeType="1"/>
            </p:cNvSpPr>
            <p:nvPr/>
          </p:nvSpPr>
          <p:spPr bwMode="auto">
            <a:xfrm>
              <a:off x="1343" y="398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5" name="Line 324"/>
            <p:cNvSpPr>
              <a:spLocks noChangeShapeType="1"/>
            </p:cNvSpPr>
            <p:nvPr/>
          </p:nvSpPr>
          <p:spPr bwMode="auto">
            <a:xfrm>
              <a:off x="1343" y="398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6" name="Freeform 325"/>
            <p:cNvSpPr>
              <a:spLocks/>
            </p:cNvSpPr>
            <p:nvPr/>
          </p:nvSpPr>
          <p:spPr bwMode="auto">
            <a:xfrm>
              <a:off x="1343" y="3987"/>
              <a:ext cx="39" cy="7"/>
            </a:xfrm>
            <a:custGeom>
              <a:avLst/>
              <a:gdLst>
                <a:gd name="T0" fmla="*/ 0 w 78"/>
                <a:gd name="T1" fmla="*/ 0 h 7"/>
                <a:gd name="T2" fmla="*/ 12 w 78"/>
                <a:gd name="T3" fmla="*/ 1 h 7"/>
                <a:gd name="T4" fmla="*/ 68 w 78"/>
                <a:gd name="T5" fmla="*/ 7 h 7"/>
                <a:gd name="T6" fmla="*/ 78 w 78"/>
                <a:gd name="T7" fmla="*/ 7 h 7"/>
              </a:gdLst>
              <a:ahLst/>
              <a:cxnLst>
                <a:cxn ang="0">
                  <a:pos x="T0" y="T1"/>
                </a:cxn>
                <a:cxn ang="0">
                  <a:pos x="T2" y="T3"/>
                </a:cxn>
                <a:cxn ang="0">
                  <a:pos x="T4" y="T5"/>
                </a:cxn>
                <a:cxn ang="0">
                  <a:pos x="T6" y="T7"/>
                </a:cxn>
              </a:cxnLst>
              <a:rect l="0" t="0" r="r" b="b"/>
              <a:pathLst>
                <a:path w="78" h="7">
                  <a:moveTo>
                    <a:pt x="0" y="0"/>
                  </a:moveTo>
                  <a:lnTo>
                    <a:pt x="12" y="1"/>
                  </a:lnTo>
                  <a:lnTo>
                    <a:pt x="68" y="7"/>
                  </a:lnTo>
                  <a:lnTo>
                    <a:pt x="78" y="7"/>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7" name="Line 326"/>
            <p:cNvSpPr>
              <a:spLocks noChangeShapeType="1"/>
            </p:cNvSpPr>
            <p:nvPr/>
          </p:nvSpPr>
          <p:spPr bwMode="auto">
            <a:xfrm>
              <a:off x="1501"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8" name="Line 327"/>
            <p:cNvSpPr>
              <a:spLocks noChangeShapeType="1"/>
            </p:cNvSpPr>
            <p:nvPr/>
          </p:nvSpPr>
          <p:spPr bwMode="auto">
            <a:xfrm>
              <a:off x="1501"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9" name="Line 328"/>
            <p:cNvSpPr>
              <a:spLocks noChangeShapeType="1"/>
            </p:cNvSpPr>
            <p:nvPr/>
          </p:nvSpPr>
          <p:spPr bwMode="auto">
            <a:xfrm>
              <a:off x="1501" y="4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0" name="Line 329"/>
            <p:cNvSpPr>
              <a:spLocks noChangeShapeType="1"/>
            </p:cNvSpPr>
            <p:nvPr/>
          </p:nvSpPr>
          <p:spPr bwMode="auto">
            <a:xfrm>
              <a:off x="1660"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1" name="Line 330"/>
            <p:cNvSpPr>
              <a:spLocks noChangeShapeType="1"/>
            </p:cNvSpPr>
            <p:nvPr/>
          </p:nvSpPr>
          <p:spPr bwMode="auto">
            <a:xfrm>
              <a:off x="1660"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2" name="Line 331"/>
            <p:cNvSpPr>
              <a:spLocks noChangeShapeType="1"/>
            </p:cNvSpPr>
            <p:nvPr/>
          </p:nvSpPr>
          <p:spPr bwMode="auto">
            <a:xfrm>
              <a:off x="1660" y="4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3" name="Line 332"/>
            <p:cNvSpPr>
              <a:spLocks noChangeShapeType="1"/>
            </p:cNvSpPr>
            <p:nvPr/>
          </p:nvSpPr>
          <p:spPr bwMode="auto">
            <a:xfrm>
              <a:off x="1819"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72" name="Line 333"/>
            <p:cNvSpPr>
              <a:spLocks noChangeShapeType="1"/>
            </p:cNvSpPr>
            <p:nvPr/>
          </p:nvSpPr>
          <p:spPr bwMode="auto">
            <a:xfrm>
              <a:off x="1819"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73" name="Line 334"/>
            <p:cNvSpPr>
              <a:spLocks noChangeShapeType="1"/>
            </p:cNvSpPr>
            <p:nvPr/>
          </p:nvSpPr>
          <p:spPr bwMode="auto">
            <a:xfrm>
              <a:off x="1819" y="4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74" name="Line 335"/>
            <p:cNvSpPr>
              <a:spLocks noChangeShapeType="1"/>
            </p:cNvSpPr>
            <p:nvPr/>
          </p:nvSpPr>
          <p:spPr bwMode="auto">
            <a:xfrm>
              <a:off x="1978"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75" name="Line 336"/>
            <p:cNvSpPr>
              <a:spLocks noChangeShapeType="1"/>
            </p:cNvSpPr>
            <p:nvPr/>
          </p:nvSpPr>
          <p:spPr bwMode="auto">
            <a:xfrm>
              <a:off x="1978"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76" name="Line 337"/>
            <p:cNvSpPr>
              <a:spLocks noChangeShapeType="1"/>
            </p:cNvSpPr>
            <p:nvPr/>
          </p:nvSpPr>
          <p:spPr bwMode="auto">
            <a:xfrm>
              <a:off x="1978" y="4001"/>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77" name="Line 338"/>
            <p:cNvSpPr>
              <a:spLocks noChangeShapeType="1"/>
            </p:cNvSpPr>
            <p:nvPr/>
          </p:nvSpPr>
          <p:spPr bwMode="auto">
            <a:xfrm>
              <a:off x="2137"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78" name="Line 339"/>
            <p:cNvSpPr>
              <a:spLocks noChangeShapeType="1"/>
            </p:cNvSpPr>
            <p:nvPr/>
          </p:nvSpPr>
          <p:spPr bwMode="auto">
            <a:xfrm>
              <a:off x="2137"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79" name="Line 340"/>
            <p:cNvSpPr>
              <a:spLocks noChangeShapeType="1"/>
            </p:cNvSpPr>
            <p:nvPr/>
          </p:nvSpPr>
          <p:spPr bwMode="auto">
            <a:xfrm>
              <a:off x="2137" y="4001"/>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80" name="Line 341"/>
            <p:cNvSpPr>
              <a:spLocks noChangeShapeType="1"/>
            </p:cNvSpPr>
            <p:nvPr/>
          </p:nvSpPr>
          <p:spPr bwMode="auto">
            <a:xfrm>
              <a:off x="2295"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81" name="Line 342"/>
            <p:cNvSpPr>
              <a:spLocks noChangeShapeType="1"/>
            </p:cNvSpPr>
            <p:nvPr/>
          </p:nvSpPr>
          <p:spPr bwMode="auto">
            <a:xfrm>
              <a:off x="2295"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82" name="Line 343"/>
            <p:cNvSpPr>
              <a:spLocks noChangeShapeType="1"/>
            </p:cNvSpPr>
            <p:nvPr/>
          </p:nvSpPr>
          <p:spPr bwMode="auto">
            <a:xfrm>
              <a:off x="2295" y="4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83" name="Line 344"/>
            <p:cNvSpPr>
              <a:spLocks noChangeShapeType="1"/>
            </p:cNvSpPr>
            <p:nvPr/>
          </p:nvSpPr>
          <p:spPr bwMode="auto">
            <a:xfrm>
              <a:off x="2454"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84" name="Line 345"/>
            <p:cNvSpPr>
              <a:spLocks noChangeShapeType="1"/>
            </p:cNvSpPr>
            <p:nvPr/>
          </p:nvSpPr>
          <p:spPr bwMode="auto">
            <a:xfrm>
              <a:off x="2454"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85" name="Line 346"/>
            <p:cNvSpPr>
              <a:spLocks noChangeShapeType="1"/>
            </p:cNvSpPr>
            <p:nvPr/>
          </p:nvSpPr>
          <p:spPr bwMode="auto">
            <a:xfrm>
              <a:off x="2454" y="4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86" name="Line 347"/>
            <p:cNvSpPr>
              <a:spLocks noChangeShapeType="1"/>
            </p:cNvSpPr>
            <p:nvPr/>
          </p:nvSpPr>
          <p:spPr bwMode="auto">
            <a:xfrm>
              <a:off x="2613"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87" name="Line 348"/>
            <p:cNvSpPr>
              <a:spLocks noChangeShapeType="1"/>
            </p:cNvSpPr>
            <p:nvPr/>
          </p:nvSpPr>
          <p:spPr bwMode="auto">
            <a:xfrm>
              <a:off x="2613"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92" name="Line 349"/>
            <p:cNvSpPr>
              <a:spLocks noChangeShapeType="1"/>
            </p:cNvSpPr>
            <p:nvPr/>
          </p:nvSpPr>
          <p:spPr bwMode="auto">
            <a:xfrm>
              <a:off x="2613" y="4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94" name="Line 350"/>
            <p:cNvSpPr>
              <a:spLocks noChangeShapeType="1"/>
            </p:cNvSpPr>
            <p:nvPr/>
          </p:nvSpPr>
          <p:spPr bwMode="auto">
            <a:xfrm>
              <a:off x="2772"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95" name="Line 351"/>
            <p:cNvSpPr>
              <a:spLocks noChangeShapeType="1"/>
            </p:cNvSpPr>
            <p:nvPr/>
          </p:nvSpPr>
          <p:spPr bwMode="auto">
            <a:xfrm>
              <a:off x="2772"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96" name="Line 352"/>
            <p:cNvSpPr>
              <a:spLocks noChangeShapeType="1"/>
            </p:cNvSpPr>
            <p:nvPr/>
          </p:nvSpPr>
          <p:spPr bwMode="auto">
            <a:xfrm>
              <a:off x="2772" y="4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97" name="Line 353"/>
            <p:cNvSpPr>
              <a:spLocks noChangeShapeType="1"/>
            </p:cNvSpPr>
            <p:nvPr/>
          </p:nvSpPr>
          <p:spPr bwMode="auto">
            <a:xfrm>
              <a:off x="2931"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98" name="Line 354"/>
            <p:cNvSpPr>
              <a:spLocks noChangeShapeType="1"/>
            </p:cNvSpPr>
            <p:nvPr/>
          </p:nvSpPr>
          <p:spPr bwMode="auto">
            <a:xfrm>
              <a:off x="2931"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99" name="Line 355"/>
            <p:cNvSpPr>
              <a:spLocks noChangeShapeType="1"/>
            </p:cNvSpPr>
            <p:nvPr/>
          </p:nvSpPr>
          <p:spPr bwMode="auto">
            <a:xfrm>
              <a:off x="2931" y="4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0" name="Line 356"/>
            <p:cNvSpPr>
              <a:spLocks noChangeShapeType="1"/>
            </p:cNvSpPr>
            <p:nvPr/>
          </p:nvSpPr>
          <p:spPr bwMode="auto">
            <a:xfrm>
              <a:off x="3090"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1" name="Line 357"/>
            <p:cNvSpPr>
              <a:spLocks noChangeShapeType="1"/>
            </p:cNvSpPr>
            <p:nvPr/>
          </p:nvSpPr>
          <p:spPr bwMode="auto">
            <a:xfrm>
              <a:off x="3090"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2" name="Line 358"/>
            <p:cNvSpPr>
              <a:spLocks noChangeShapeType="1"/>
            </p:cNvSpPr>
            <p:nvPr/>
          </p:nvSpPr>
          <p:spPr bwMode="auto">
            <a:xfrm>
              <a:off x="3090" y="4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3" name="Line 359"/>
            <p:cNvSpPr>
              <a:spLocks noChangeShapeType="1"/>
            </p:cNvSpPr>
            <p:nvPr/>
          </p:nvSpPr>
          <p:spPr bwMode="auto">
            <a:xfrm>
              <a:off x="3249"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80" name="Line 360"/>
            <p:cNvSpPr>
              <a:spLocks noChangeShapeType="1"/>
            </p:cNvSpPr>
            <p:nvPr/>
          </p:nvSpPr>
          <p:spPr bwMode="auto">
            <a:xfrm>
              <a:off x="3249"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81" name="Line 361"/>
            <p:cNvSpPr>
              <a:spLocks noChangeShapeType="1"/>
            </p:cNvSpPr>
            <p:nvPr/>
          </p:nvSpPr>
          <p:spPr bwMode="auto">
            <a:xfrm>
              <a:off x="3249" y="4001"/>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82" name="Line 362"/>
            <p:cNvSpPr>
              <a:spLocks noChangeShapeType="1"/>
            </p:cNvSpPr>
            <p:nvPr/>
          </p:nvSpPr>
          <p:spPr bwMode="auto">
            <a:xfrm>
              <a:off x="3408"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83" name="Line 363"/>
            <p:cNvSpPr>
              <a:spLocks noChangeShapeType="1"/>
            </p:cNvSpPr>
            <p:nvPr/>
          </p:nvSpPr>
          <p:spPr bwMode="auto">
            <a:xfrm>
              <a:off x="3408" y="4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84" name="Freeform 364"/>
            <p:cNvSpPr>
              <a:spLocks/>
            </p:cNvSpPr>
            <p:nvPr/>
          </p:nvSpPr>
          <p:spPr bwMode="auto">
            <a:xfrm>
              <a:off x="3408" y="4001"/>
              <a:ext cx="39" cy="1"/>
            </a:xfrm>
            <a:custGeom>
              <a:avLst/>
              <a:gdLst>
                <a:gd name="T0" fmla="*/ 0 w 80"/>
                <a:gd name="T1" fmla="*/ 0 h 1"/>
                <a:gd name="T2" fmla="*/ 78 w 80"/>
                <a:gd name="T3" fmla="*/ 0 h 1"/>
                <a:gd name="T4" fmla="*/ 80 w 80"/>
                <a:gd name="T5" fmla="*/ 1 h 1"/>
              </a:gdLst>
              <a:ahLst/>
              <a:cxnLst>
                <a:cxn ang="0">
                  <a:pos x="T0" y="T1"/>
                </a:cxn>
                <a:cxn ang="0">
                  <a:pos x="T2" y="T3"/>
                </a:cxn>
                <a:cxn ang="0">
                  <a:pos x="T4" y="T5"/>
                </a:cxn>
              </a:cxnLst>
              <a:rect l="0" t="0" r="r" b="b"/>
              <a:pathLst>
                <a:path w="80" h="1">
                  <a:moveTo>
                    <a:pt x="0" y="0"/>
                  </a:moveTo>
                  <a:lnTo>
                    <a:pt x="78" y="0"/>
                  </a:lnTo>
                  <a:lnTo>
                    <a:pt x="80" y="1"/>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85" name="Line 365"/>
            <p:cNvSpPr>
              <a:spLocks noChangeShapeType="1"/>
            </p:cNvSpPr>
            <p:nvPr/>
          </p:nvSpPr>
          <p:spPr bwMode="auto">
            <a:xfrm>
              <a:off x="3565" y="401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86" name="Line 366"/>
            <p:cNvSpPr>
              <a:spLocks noChangeShapeType="1"/>
            </p:cNvSpPr>
            <p:nvPr/>
          </p:nvSpPr>
          <p:spPr bwMode="auto">
            <a:xfrm>
              <a:off x="3565" y="401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88" name="Freeform 367"/>
            <p:cNvSpPr>
              <a:spLocks/>
            </p:cNvSpPr>
            <p:nvPr/>
          </p:nvSpPr>
          <p:spPr bwMode="auto">
            <a:xfrm>
              <a:off x="3565" y="4010"/>
              <a:ext cx="40" cy="6"/>
            </a:xfrm>
            <a:custGeom>
              <a:avLst/>
              <a:gdLst>
                <a:gd name="T0" fmla="*/ 0 w 79"/>
                <a:gd name="T1" fmla="*/ 0 h 6"/>
                <a:gd name="T2" fmla="*/ 28 w 79"/>
                <a:gd name="T3" fmla="*/ 2 h 6"/>
                <a:gd name="T4" fmla="*/ 71 w 79"/>
                <a:gd name="T5" fmla="*/ 5 h 6"/>
                <a:gd name="T6" fmla="*/ 79 w 79"/>
                <a:gd name="T7" fmla="*/ 6 h 6"/>
              </a:gdLst>
              <a:ahLst/>
              <a:cxnLst>
                <a:cxn ang="0">
                  <a:pos x="T0" y="T1"/>
                </a:cxn>
                <a:cxn ang="0">
                  <a:pos x="T2" y="T3"/>
                </a:cxn>
                <a:cxn ang="0">
                  <a:pos x="T4" y="T5"/>
                </a:cxn>
                <a:cxn ang="0">
                  <a:pos x="T6" y="T7"/>
                </a:cxn>
              </a:cxnLst>
              <a:rect l="0" t="0" r="r" b="b"/>
              <a:pathLst>
                <a:path w="79" h="6">
                  <a:moveTo>
                    <a:pt x="0" y="0"/>
                  </a:moveTo>
                  <a:lnTo>
                    <a:pt x="28" y="2"/>
                  </a:lnTo>
                  <a:lnTo>
                    <a:pt x="71" y="5"/>
                  </a:lnTo>
                  <a:lnTo>
                    <a:pt x="79" y="6"/>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89" name="Line 368"/>
            <p:cNvSpPr>
              <a:spLocks noChangeShapeType="1"/>
            </p:cNvSpPr>
            <p:nvPr/>
          </p:nvSpPr>
          <p:spPr bwMode="auto">
            <a:xfrm>
              <a:off x="3719" y="405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90" name="Line 369"/>
            <p:cNvSpPr>
              <a:spLocks noChangeShapeType="1"/>
            </p:cNvSpPr>
            <p:nvPr/>
          </p:nvSpPr>
          <p:spPr bwMode="auto">
            <a:xfrm>
              <a:off x="3719" y="405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91" name="Freeform 370"/>
            <p:cNvSpPr>
              <a:spLocks/>
            </p:cNvSpPr>
            <p:nvPr/>
          </p:nvSpPr>
          <p:spPr bwMode="auto">
            <a:xfrm>
              <a:off x="3719" y="4050"/>
              <a:ext cx="36" cy="17"/>
            </a:xfrm>
            <a:custGeom>
              <a:avLst/>
              <a:gdLst>
                <a:gd name="T0" fmla="*/ 0 w 71"/>
                <a:gd name="T1" fmla="*/ 0 h 17"/>
                <a:gd name="T2" fmla="*/ 2 w 71"/>
                <a:gd name="T3" fmla="*/ 0 h 17"/>
                <a:gd name="T4" fmla="*/ 39 w 71"/>
                <a:gd name="T5" fmla="*/ 9 h 17"/>
                <a:gd name="T6" fmla="*/ 71 w 71"/>
                <a:gd name="T7" fmla="*/ 17 h 17"/>
              </a:gdLst>
              <a:ahLst/>
              <a:cxnLst>
                <a:cxn ang="0">
                  <a:pos x="T0" y="T1"/>
                </a:cxn>
                <a:cxn ang="0">
                  <a:pos x="T2" y="T3"/>
                </a:cxn>
                <a:cxn ang="0">
                  <a:pos x="T4" y="T5"/>
                </a:cxn>
                <a:cxn ang="0">
                  <a:pos x="T6" y="T7"/>
                </a:cxn>
              </a:cxnLst>
              <a:rect l="0" t="0" r="r" b="b"/>
              <a:pathLst>
                <a:path w="71" h="17">
                  <a:moveTo>
                    <a:pt x="0" y="0"/>
                  </a:moveTo>
                  <a:lnTo>
                    <a:pt x="2" y="0"/>
                  </a:lnTo>
                  <a:lnTo>
                    <a:pt x="39" y="9"/>
                  </a:lnTo>
                  <a:lnTo>
                    <a:pt x="71" y="17"/>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92" name="Line 371"/>
            <p:cNvSpPr>
              <a:spLocks noChangeShapeType="1"/>
            </p:cNvSpPr>
            <p:nvPr/>
          </p:nvSpPr>
          <p:spPr bwMode="auto">
            <a:xfrm>
              <a:off x="3843" y="414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93" name="Line 372"/>
            <p:cNvSpPr>
              <a:spLocks noChangeShapeType="1"/>
            </p:cNvSpPr>
            <p:nvPr/>
          </p:nvSpPr>
          <p:spPr bwMode="auto">
            <a:xfrm>
              <a:off x="3843" y="414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94" name="Freeform 373"/>
            <p:cNvSpPr>
              <a:spLocks/>
            </p:cNvSpPr>
            <p:nvPr/>
          </p:nvSpPr>
          <p:spPr bwMode="auto">
            <a:xfrm>
              <a:off x="3843" y="4148"/>
              <a:ext cx="20" cy="35"/>
            </a:xfrm>
            <a:custGeom>
              <a:avLst/>
              <a:gdLst>
                <a:gd name="T0" fmla="*/ 0 w 40"/>
                <a:gd name="T1" fmla="*/ 0 h 35"/>
                <a:gd name="T2" fmla="*/ 20 w 40"/>
                <a:gd name="T3" fmla="*/ 15 h 35"/>
                <a:gd name="T4" fmla="*/ 40 w 40"/>
                <a:gd name="T5" fmla="*/ 33 h 35"/>
                <a:gd name="T6" fmla="*/ 40 w 40"/>
                <a:gd name="T7" fmla="*/ 35 h 35"/>
              </a:gdLst>
              <a:ahLst/>
              <a:cxnLst>
                <a:cxn ang="0">
                  <a:pos x="T0" y="T1"/>
                </a:cxn>
                <a:cxn ang="0">
                  <a:pos x="T2" y="T3"/>
                </a:cxn>
                <a:cxn ang="0">
                  <a:pos x="T4" y="T5"/>
                </a:cxn>
                <a:cxn ang="0">
                  <a:pos x="T6" y="T7"/>
                </a:cxn>
              </a:cxnLst>
              <a:rect l="0" t="0" r="r" b="b"/>
              <a:pathLst>
                <a:path w="40" h="35">
                  <a:moveTo>
                    <a:pt x="0" y="0"/>
                  </a:moveTo>
                  <a:lnTo>
                    <a:pt x="20" y="15"/>
                  </a:lnTo>
                  <a:lnTo>
                    <a:pt x="40" y="33"/>
                  </a:lnTo>
                  <a:lnTo>
                    <a:pt x="40" y="35"/>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95" name="Line 374"/>
            <p:cNvSpPr>
              <a:spLocks noChangeShapeType="1"/>
            </p:cNvSpPr>
            <p:nvPr/>
          </p:nvSpPr>
          <p:spPr bwMode="auto">
            <a:xfrm>
              <a:off x="3895" y="43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96" name="Line 375"/>
            <p:cNvSpPr>
              <a:spLocks noChangeShapeType="1"/>
            </p:cNvSpPr>
            <p:nvPr/>
          </p:nvSpPr>
          <p:spPr bwMode="auto">
            <a:xfrm>
              <a:off x="3895" y="43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297" name="Freeform 376"/>
            <p:cNvSpPr>
              <a:spLocks/>
            </p:cNvSpPr>
            <p:nvPr/>
          </p:nvSpPr>
          <p:spPr bwMode="auto">
            <a:xfrm>
              <a:off x="3895" y="4301"/>
              <a:ext cx="2" cy="40"/>
            </a:xfrm>
            <a:custGeom>
              <a:avLst/>
              <a:gdLst>
                <a:gd name="T0" fmla="*/ 0 w 4"/>
                <a:gd name="T1" fmla="*/ 0 h 40"/>
                <a:gd name="T2" fmla="*/ 2 w 4"/>
                <a:gd name="T3" fmla="*/ 19 h 40"/>
                <a:gd name="T4" fmla="*/ 4 w 4"/>
                <a:gd name="T5" fmla="*/ 40 h 40"/>
              </a:gdLst>
              <a:ahLst/>
              <a:cxnLst>
                <a:cxn ang="0">
                  <a:pos x="T0" y="T1"/>
                </a:cxn>
                <a:cxn ang="0">
                  <a:pos x="T2" y="T3"/>
                </a:cxn>
                <a:cxn ang="0">
                  <a:pos x="T4" y="T5"/>
                </a:cxn>
              </a:cxnLst>
              <a:rect l="0" t="0" r="r" b="b"/>
              <a:pathLst>
                <a:path w="4" h="40">
                  <a:moveTo>
                    <a:pt x="0" y="0"/>
                  </a:moveTo>
                  <a:lnTo>
                    <a:pt x="2" y="19"/>
                  </a:lnTo>
                  <a:lnTo>
                    <a:pt x="4" y="40"/>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grpSp>
      <p:sp>
        <p:nvSpPr>
          <p:cNvPr id="142" name="Freeform 141"/>
          <p:cNvSpPr/>
          <p:nvPr/>
        </p:nvSpPr>
        <p:spPr>
          <a:xfrm>
            <a:off x="6706999" y="1761810"/>
            <a:ext cx="565150" cy="388621"/>
          </a:xfrm>
          <a:custGeom>
            <a:avLst/>
            <a:gdLst>
              <a:gd name="connsiteX0" fmla="*/ 565150 w 565150"/>
              <a:gd name="connsiteY0" fmla="*/ 0 h 388621"/>
              <a:gd name="connsiteX1" fmla="*/ 508000 w 565150"/>
              <a:gd name="connsiteY1" fmla="*/ 88900 h 388621"/>
              <a:gd name="connsiteX2" fmla="*/ 336550 w 565150"/>
              <a:gd name="connsiteY2" fmla="*/ 57150 h 388621"/>
              <a:gd name="connsiteX3" fmla="*/ 215900 w 565150"/>
              <a:gd name="connsiteY3" fmla="*/ 95250 h 388621"/>
              <a:gd name="connsiteX4" fmla="*/ 184150 w 565150"/>
              <a:gd name="connsiteY4" fmla="*/ 241300 h 388621"/>
              <a:gd name="connsiteX5" fmla="*/ 63500 w 565150"/>
              <a:gd name="connsiteY5" fmla="*/ 336550 h 388621"/>
              <a:gd name="connsiteX6" fmla="*/ 44450 w 565150"/>
              <a:gd name="connsiteY6" fmla="*/ 387350 h 388621"/>
              <a:gd name="connsiteX7" fmla="*/ 0 w 565150"/>
              <a:gd name="connsiteY7" fmla="*/ 368300 h 38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150" h="388621">
                <a:moveTo>
                  <a:pt x="565150" y="0"/>
                </a:moveTo>
                <a:cubicBezTo>
                  <a:pt x="555625" y="39687"/>
                  <a:pt x="546100" y="79375"/>
                  <a:pt x="508000" y="88900"/>
                </a:cubicBezTo>
                <a:cubicBezTo>
                  <a:pt x="469900" y="98425"/>
                  <a:pt x="385233" y="56092"/>
                  <a:pt x="336550" y="57150"/>
                </a:cubicBezTo>
                <a:cubicBezTo>
                  <a:pt x="287867" y="58208"/>
                  <a:pt x="241300" y="64558"/>
                  <a:pt x="215900" y="95250"/>
                </a:cubicBezTo>
                <a:cubicBezTo>
                  <a:pt x="190500" y="125942"/>
                  <a:pt x="209550" y="201083"/>
                  <a:pt x="184150" y="241300"/>
                </a:cubicBezTo>
                <a:cubicBezTo>
                  <a:pt x="158750" y="281517"/>
                  <a:pt x="86783" y="312208"/>
                  <a:pt x="63500" y="336550"/>
                </a:cubicBezTo>
                <a:cubicBezTo>
                  <a:pt x="40217" y="360892"/>
                  <a:pt x="55033" y="382058"/>
                  <a:pt x="44450" y="387350"/>
                </a:cubicBezTo>
                <a:cubicBezTo>
                  <a:pt x="33867" y="392642"/>
                  <a:pt x="16933" y="380471"/>
                  <a:pt x="0" y="368300"/>
                </a:cubicBezTo>
              </a:path>
            </a:pathLst>
          </a:cu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4" name="Freeform 23"/>
          <p:cNvSpPr/>
          <p:nvPr/>
        </p:nvSpPr>
        <p:spPr>
          <a:xfrm rot="1014000">
            <a:off x="1811775" y="1986529"/>
            <a:ext cx="565150" cy="388621"/>
          </a:xfrm>
          <a:custGeom>
            <a:avLst/>
            <a:gdLst>
              <a:gd name="connsiteX0" fmla="*/ 565150 w 565150"/>
              <a:gd name="connsiteY0" fmla="*/ 0 h 388621"/>
              <a:gd name="connsiteX1" fmla="*/ 508000 w 565150"/>
              <a:gd name="connsiteY1" fmla="*/ 88900 h 388621"/>
              <a:gd name="connsiteX2" fmla="*/ 336550 w 565150"/>
              <a:gd name="connsiteY2" fmla="*/ 57150 h 388621"/>
              <a:gd name="connsiteX3" fmla="*/ 215900 w 565150"/>
              <a:gd name="connsiteY3" fmla="*/ 95250 h 388621"/>
              <a:gd name="connsiteX4" fmla="*/ 184150 w 565150"/>
              <a:gd name="connsiteY4" fmla="*/ 241300 h 388621"/>
              <a:gd name="connsiteX5" fmla="*/ 63500 w 565150"/>
              <a:gd name="connsiteY5" fmla="*/ 336550 h 388621"/>
              <a:gd name="connsiteX6" fmla="*/ 44450 w 565150"/>
              <a:gd name="connsiteY6" fmla="*/ 387350 h 388621"/>
              <a:gd name="connsiteX7" fmla="*/ 0 w 565150"/>
              <a:gd name="connsiteY7" fmla="*/ 368300 h 38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150" h="388621">
                <a:moveTo>
                  <a:pt x="565150" y="0"/>
                </a:moveTo>
                <a:cubicBezTo>
                  <a:pt x="555625" y="39687"/>
                  <a:pt x="546100" y="79375"/>
                  <a:pt x="508000" y="88900"/>
                </a:cubicBezTo>
                <a:cubicBezTo>
                  <a:pt x="469900" y="98425"/>
                  <a:pt x="385233" y="56092"/>
                  <a:pt x="336550" y="57150"/>
                </a:cubicBezTo>
                <a:cubicBezTo>
                  <a:pt x="287867" y="58208"/>
                  <a:pt x="241300" y="64558"/>
                  <a:pt x="215900" y="95250"/>
                </a:cubicBezTo>
                <a:cubicBezTo>
                  <a:pt x="190500" y="125942"/>
                  <a:pt x="209550" y="201083"/>
                  <a:pt x="184150" y="241300"/>
                </a:cubicBezTo>
                <a:cubicBezTo>
                  <a:pt x="158750" y="281517"/>
                  <a:pt x="86783" y="312208"/>
                  <a:pt x="63500" y="336550"/>
                </a:cubicBezTo>
                <a:cubicBezTo>
                  <a:pt x="40217" y="360892"/>
                  <a:pt x="55033" y="382058"/>
                  <a:pt x="44450" y="387350"/>
                </a:cubicBezTo>
                <a:cubicBezTo>
                  <a:pt x="33867" y="392642"/>
                  <a:pt x="16933" y="380471"/>
                  <a:pt x="0" y="368300"/>
                </a:cubicBezTo>
              </a:path>
            </a:pathLst>
          </a:cu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12" name="Group 11"/>
          <p:cNvGrpSpPr/>
          <p:nvPr/>
        </p:nvGrpSpPr>
        <p:grpSpPr>
          <a:xfrm>
            <a:off x="285321" y="4132912"/>
            <a:ext cx="1182319" cy="629089"/>
            <a:chOff x="-8604" y="3031291"/>
            <a:chExt cx="1182319" cy="629089"/>
          </a:xfrm>
        </p:grpSpPr>
        <p:sp>
          <p:nvSpPr>
            <p:cNvPr id="13" name="Freeform 183"/>
            <p:cNvSpPr>
              <a:spLocks/>
            </p:cNvSpPr>
            <p:nvPr/>
          </p:nvSpPr>
          <p:spPr bwMode="auto">
            <a:xfrm>
              <a:off x="-8604" y="3031291"/>
              <a:ext cx="1182319" cy="629088"/>
            </a:xfrm>
            <a:custGeom>
              <a:avLst/>
              <a:gdLst>
                <a:gd name="T0" fmla="*/ 79 w 99"/>
                <a:gd name="T1" fmla="*/ 72 h 72"/>
                <a:gd name="T2" fmla="*/ 23 w 99"/>
                <a:gd name="T3" fmla="*/ 72 h 72"/>
                <a:gd name="T4" fmla="*/ 0 w 99"/>
                <a:gd name="T5" fmla="*/ 49 h 72"/>
                <a:gd name="T6" fmla="*/ 14 w 99"/>
                <a:gd name="T7" fmla="*/ 29 h 72"/>
                <a:gd name="T8" fmla="*/ 13 w 99"/>
                <a:gd name="T9" fmla="*/ 26 h 72"/>
                <a:gd name="T10" fmla="*/ 40 w 99"/>
                <a:gd name="T11" fmla="*/ 0 h 72"/>
                <a:gd name="T12" fmla="*/ 64 w 99"/>
                <a:gd name="T13" fmla="*/ 17 h 72"/>
                <a:gd name="T14" fmla="*/ 73 w 99"/>
                <a:gd name="T15" fmla="*/ 13 h 72"/>
                <a:gd name="T16" fmla="*/ 86 w 99"/>
                <a:gd name="T17" fmla="*/ 26 h 72"/>
                <a:gd name="T18" fmla="*/ 84 w 99"/>
                <a:gd name="T19" fmla="*/ 34 h 72"/>
                <a:gd name="T20" fmla="*/ 99 w 99"/>
                <a:gd name="T21" fmla="*/ 53 h 72"/>
                <a:gd name="T22" fmla="*/ 79 w 99"/>
                <a:gd name="T23"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72">
                  <a:moveTo>
                    <a:pt x="79" y="72"/>
                  </a:moveTo>
                  <a:cubicBezTo>
                    <a:pt x="23" y="72"/>
                    <a:pt x="23" y="72"/>
                    <a:pt x="23" y="72"/>
                  </a:cubicBezTo>
                  <a:cubicBezTo>
                    <a:pt x="11" y="72"/>
                    <a:pt x="0" y="62"/>
                    <a:pt x="0" y="49"/>
                  </a:cubicBezTo>
                  <a:cubicBezTo>
                    <a:pt x="0" y="40"/>
                    <a:pt x="6" y="32"/>
                    <a:pt x="14" y="29"/>
                  </a:cubicBezTo>
                  <a:cubicBezTo>
                    <a:pt x="14" y="28"/>
                    <a:pt x="13" y="27"/>
                    <a:pt x="13" y="26"/>
                  </a:cubicBezTo>
                  <a:cubicBezTo>
                    <a:pt x="13" y="12"/>
                    <a:pt x="25" y="0"/>
                    <a:pt x="40" y="0"/>
                  </a:cubicBezTo>
                  <a:cubicBezTo>
                    <a:pt x="51" y="0"/>
                    <a:pt x="60" y="7"/>
                    <a:pt x="64" y="17"/>
                  </a:cubicBezTo>
                  <a:cubicBezTo>
                    <a:pt x="66" y="15"/>
                    <a:pt x="69" y="13"/>
                    <a:pt x="73" y="13"/>
                  </a:cubicBezTo>
                  <a:cubicBezTo>
                    <a:pt x="80" y="13"/>
                    <a:pt x="86" y="19"/>
                    <a:pt x="86" y="26"/>
                  </a:cubicBezTo>
                  <a:cubicBezTo>
                    <a:pt x="86" y="29"/>
                    <a:pt x="85" y="31"/>
                    <a:pt x="84" y="34"/>
                  </a:cubicBezTo>
                  <a:cubicBezTo>
                    <a:pt x="92" y="36"/>
                    <a:pt x="99" y="43"/>
                    <a:pt x="99" y="53"/>
                  </a:cubicBezTo>
                  <a:cubicBezTo>
                    <a:pt x="99" y="63"/>
                    <a:pt x="90" y="72"/>
                    <a:pt x="79" y="7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endParaRPr>
            </a:p>
          </p:txBody>
        </p:sp>
        <p:sp>
          <p:nvSpPr>
            <p:cNvPr id="14" name="Freeform 13"/>
            <p:cNvSpPr>
              <a:spLocks/>
            </p:cNvSpPr>
            <p:nvPr/>
          </p:nvSpPr>
          <p:spPr bwMode="auto">
            <a:xfrm>
              <a:off x="28575" y="3509094"/>
              <a:ext cx="1107443" cy="151286"/>
            </a:xfrm>
            <a:custGeom>
              <a:avLst/>
              <a:gdLst>
                <a:gd name="connsiteX0" fmla="*/ 358288 w 983751"/>
                <a:gd name="connsiteY0" fmla="*/ 0 h 94213"/>
                <a:gd name="connsiteX1" fmla="*/ 695056 w 983751"/>
                <a:gd name="connsiteY1" fmla="*/ 45040 h 94213"/>
                <a:gd name="connsiteX2" fmla="*/ 821344 w 983751"/>
                <a:gd name="connsiteY2" fmla="*/ 34442 h 94213"/>
                <a:gd name="connsiteX3" fmla="*/ 949386 w 983751"/>
                <a:gd name="connsiteY3" fmla="*/ 44708 h 94213"/>
                <a:gd name="connsiteX4" fmla="*/ 983751 w 983751"/>
                <a:gd name="connsiteY4" fmla="*/ 54208 h 94213"/>
                <a:gd name="connsiteX5" fmla="*/ 929048 w 983751"/>
                <a:gd name="connsiteY5" fmla="*/ 80561 h 94213"/>
                <a:gd name="connsiteX6" fmla="*/ 836306 w 983751"/>
                <a:gd name="connsiteY6" fmla="*/ 94213 h 94213"/>
                <a:gd name="connsiteX7" fmla="*/ 167519 w 983751"/>
                <a:gd name="connsiteY7" fmla="*/ 94213 h 94213"/>
                <a:gd name="connsiteX8" fmla="*/ 64141 w 983751"/>
                <a:gd name="connsiteY8" fmla="*/ 78786 h 94213"/>
                <a:gd name="connsiteX9" fmla="*/ 0 w 983751"/>
                <a:gd name="connsiteY9" fmla="*/ 47735 h 94213"/>
                <a:gd name="connsiteX10" fmla="*/ 9023 w 983751"/>
                <a:gd name="connsiteY10" fmla="*/ 42473 h 94213"/>
                <a:gd name="connsiteX11" fmla="*/ 358288 w 983751"/>
                <a:gd name="connsiteY11" fmla="*/ 0 h 9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3751" h="94213">
                  <a:moveTo>
                    <a:pt x="358288" y="0"/>
                  </a:moveTo>
                  <a:cubicBezTo>
                    <a:pt x="512640" y="0"/>
                    <a:pt x="638928" y="18546"/>
                    <a:pt x="695056" y="45040"/>
                  </a:cubicBezTo>
                  <a:cubicBezTo>
                    <a:pt x="723120" y="39741"/>
                    <a:pt x="765216" y="34442"/>
                    <a:pt x="821344" y="34442"/>
                  </a:cubicBezTo>
                  <a:cubicBezTo>
                    <a:pt x="870456" y="34442"/>
                    <a:pt x="916060" y="38416"/>
                    <a:pt x="949386" y="44708"/>
                  </a:cubicBezTo>
                  <a:lnTo>
                    <a:pt x="983751" y="54208"/>
                  </a:lnTo>
                  <a:lnTo>
                    <a:pt x="929048" y="80561"/>
                  </a:lnTo>
                  <a:cubicBezTo>
                    <a:pt x="900498" y="89298"/>
                    <a:pt x="869148" y="94213"/>
                    <a:pt x="836306" y="94213"/>
                  </a:cubicBezTo>
                  <a:cubicBezTo>
                    <a:pt x="167519" y="94213"/>
                    <a:pt x="167519" y="94213"/>
                    <a:pt x="167519" y="94213"/>
                  </a:cubicBezTo>
                  <a:cubicBezTo>
                    <a:pt x="131691" y="94213"/>
                    <a:pt x="96610" y="88752"/>
                    <a:pt x="64141" y="78786"/>
                  </a:cubicBezTo>
                  <a:lnTo>
                    <a:pt x="0" y="47735"/>
                  </a:lnTo>
                  <a:lnTo>
                    <a:pt x="9023" y="42473"/>
                  </a:lnTo>
                  <a:cubicBezTo>
                    <a:pt x="66247" y="17884"/>
                    <a:pt x="200428" y="0"/>
                    <a:pt x="358288"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IN" dirty="0">
                <a:solidFill>
                  <a:schemeClr val="bg1"/>
                </a:solidFill>
              </a:endParaRPr>
            </a:p>
          </p:txBody>
        </p:sp>
      </p:grpSp>
      <p:grpSp>
        <p:nvGrpSpPr>
          <p:cNvPr id="15" name="Group 14"/>
          <p:cNvGrpSpPr/>
          <p:nvPr/>
        </p:nvGrpSpPr>
        <p:grpSpPr>
          <a:xfrm>
            <a:off x="8554254" y="923503"/>
            <a:ext cx="1008686" cy="536702"/>
            <a:chOff x="-8604" y="3031291"/>
            <a:chExt cx="1182319" cy="629089"/>
          </a:xfrm>
        </p:grpSpPr>
        <p:sp>
          <p:nvSpPr>
            <p:cNvPr id="16" name="Freeform 183"/>
            <p:cNvSpPr>
              <a:spLocks/>
            </p:cNvSpPr>
            <p:nvPr/>
          </p:nvSpPr>
          <p:spPr bwMode="auto">
            <a:xfrm>
              <a:off x="-8604" y="3031291"/>
              <a:ext cx="1182319" cy="629088"/>
            </a:xfrm>
            <a:custGeom>
              <a:avLst/>
              <a:gdLst>
                <a:gd name="T0" fmla="*/ 79 w 99"/>
                <a:gd name="T1" fmla="*/ 72 h 72"/>
                <a:gd name="T2" fmla="*/ 23 w 99"/>
                <a:gd name="T3" fmla="*/ 72 h 72"/>
                <a:gd name="T4" fmla="*/ 0 w 99"/>
                <a:gd name="T5" fmla="*/ 49 h 72"/>
                <a:gd name="T6" fmla="*/ 14 w 99"/>
                <a:gd name="T7" fmla="*/ 29 h 72"/>
                <a:gd name="T8" fmla="*/ 13 w 99"/>
                <a:gd name="T9" fmla="*/ 26 h 72"/>
                <a:gd name="T10" fmla="*/ 40 w 99"/>
                <a:gd name="T11" fmla="*/ 0 h 72"/>
                <a:gd name="T12" fmla="*/ 64 w 99"/>
                <a:gd name="T13" fmla="*/ 17 h 72"/>
                <a:gd name="T14" fmla="*/ 73 w 99"/>
                <a:gd name="T15" fmla="*/ 13 h 72"/>
                <a:gd name="T16" fmla="*/ 86 w 99"/>
                <a:gd name="T17" fmla="*/ 26 h 72"/>
                <a:gd name="T18" fmla="*/ 84 w 99"/>
                <a:gd name="T19" fmla="*/ 34 h 72"/>
                <a:gd name="T20" fmla="*/ 99 w 99"/>
                <a:gd name="T21" fmla="*/ 53 h 72"/>
                <a:gd name="T22" fmla="*/ 79 w 99"/>
                <a:gd name="T23"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72">
                  <a:moveTo>
                    <a:pt x="79" y="72"/>
                  </a:moveTo>
                  <a:cubicBezTo>
                    <a:pt x="23" y="72"/>
                    <a:pt x="23" y="72"/>
                    <a:pt x="23" y="72"/>
                  </a:cubicBezTo>
                  <a:cubicBezTo>
                    <a:pt x="11" y="72"/>
                    <a:pt x="0" y="62"/>
                    <a:pt x="0" y="49"/>
                  </a:cubicBezTo>
                  <a:cubicBezTo>
                    <a:pt x="0" y="40"/>
                    <a:pt x="6" y="32"/>
                    <a:pt x="14" y="29"/>
                  </a:cubicBezTo>
                  <a:cubicBezTo>
                    <a:pt x="14" y="28"/>
                    <a:pt x="13" y="27"/>
                    <a:pt x="13" y="26"/>
                  </a:cubicBezTo>
                  <a:cubicBezTo>
                    <a:pt x="13" y="12"/>
                    <a:pt x="25" y="0"/>
                    <a:pt x="40" y="0"/>
                  </a:cubicBezTo>
                  <a:cubicBezTo>
                    <a:pt x="51" y="0"/>
                    <a:pt x="60" y="7"/>
                    <a:pt x="64" y="17"/>
                  </a:cubicBezTo>
                  <a:cubicBezTo>
                    <a:pt x="66" y="15"/>
                    <a:pt x="69" y="13"/>
                    <a:pt x="73" y="13"/>
                  </a:cubicBezTo>
                  <a:cubicBezTo>
                    <a:pt x="80" y="13"/>
                    <a:pt x="86" y="19"/>
                    <a:pt x="86" y="26"/>
                  </a:cubicBezTo>
                  <a:cubicBezTo>
                    <a:pt x="86" y="29"/>
                    <a:pt x="85" y="31"/>
                    <a:pt x="84" y="34"/>
                  </a:cubicBezTo>
                  <a:cubicBezTo>
                    <a:pt x="92" y="36"/>
                    <a:pt x="99" y="43"/>
                    <a:pt x="99" y="53"/>
                  </a:cubicBezTo>
                  <a:cubicBezTo>
                    <a:pt x="99" y="63"/>
                    <a:pt x="90" y="72"/>
                    <a:pt x="79" y="72"/>
                  </a:cubicBezTo>
                  <a:close/>
                </a:path>
              </a:pathLst>
            </a:custGeom>
            <a:gradFill flip="none" rotWithShape="1">
              <a:gsLst>
                <a:gs pos="0">
                  <a:schemeClr val="bg1">
                    <a:lumMod val="85000"/>
                  </a:schemeClr>
                </a:gs>
                <a:gs pos="100000">
                  <a:srgbClr val="EEEEEE"/>
                </a:gs>
              </a:gsLst>
              <a:lin ang="18900000" scaled="1"/>
              <a:tileRect/>
            </a:gra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endParaRPr>
            </a:p>
          </p:txBody>
        </p:sp>
        <p:sp>
          <p:nvSpPr>
            <p:cNvPr id="17" name="Freeform 16"/>
            <p:cNvSpPr>
              <a:spLocks/>
            </p:cNvSpPr>
            <p:nvPr/>
          </p:nvSpPr>
          <p:spPr bwMode="auto">
            <a:xfrm>
              <a:off x="28575" y="3509094"/>
              <a:ext cx="1107443" cy="151286"/>
            </a:xfrm>
            <a:custGeom>
              <a:avLst/>
              <a:gdLst>
                <a:gd name="connsiteX0" fmla="*/ 358288 w 983751"/>
                <a:gd name="connsiteY0" fmla="*/ 0 h 94213"/>
                <a:gd name="connsiteX1" fmla="*/ 695056 w 983751"/>
                <a:gd name="connsiteY1" fmla="*/ 45040 h 94213"/>
                <a:gd name="connsiteX2" fmla="*/ 821344 w 983751"/>
                <a:gd name="connsiteY2" fmla="*/ 34442 h 94213"/>
                <a:gd name="connsiteX3" fmla="*/ 949386 w 983751"/>
                <a:gd name="connsiteY3" fmla="*/ 44708 h 94213"/>
                <a:gd name="connsiteX4" fmla="*/ 983751 w 983751"/>
                <a:gd name="connsiteY4" fmla="*/ 54208 h 94213"/>
                <a:gd name="connsiteX5" fmla="*/ 929048 w 983751"/>
                <a:gd name="connsiteY5" fmla="*/ 80561 h 94213"/>
                <a:gd name="connsiteX6" fmla="*/ 836306 w 983751"/>
                <a:gd name="connsiteY6" fmla="*/ 94213 h 94213"/>
                <a:gd name="connsiteX7" fmla="*/ 167519 w 983751"/>
                <a:gd name="connsiteY7" fmla="*/ 94213 h 94213"/>
                <a:gd name="connsiteX8" fmla="*/ 64141 w 983751"/>
                <a:gd name="connsiteY8" fmla="*/ 78786 h 94213"/>
                <a:gd name="connsiteX9" fmla="*/ 0 w 983751"/>
                <a:gd name="connsiteY9" fmla="*/ 47735 h 94213"/>
                <a:gd name="connsiteX10" fmla="*/ 9023 w 983751"/>
                <a:gd name="connsiteY10" fmla="*/ 42473 h 94213"/>
                <a:gd name="connsiteX11" fmla="*/ 358288 w 983751"/>
                <a:gd name="connsiteY11" fmla="*/ 0 h 9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3751" h="94213">
                  <a:moveTo>
                    <a:pt x="358288" y="0"/>
                  </a:moveTo>
                  <a:cubicBezTo>
                    <a:pt x="512640" y="0"/>
                    <a:pt x="638928" y="18546"/>
                    <a:pt x="695056" y="45040"/>
                  </a:cubicBezTo>
                  <a:cubicBezTo>
                    <a:pt x="723120" y="39741"/>
                    <a:pt x="765216" y="34442"/>
                    <a:pt x="821344" y="34442"/>
                  </a:cubicBezTo>
                  <a:cubicBezTo>
                    <a:pt x="870456" y="34442"/>
                    <a:pt x="916060" y="38416"/>
                    <a:pt x="949386" y="44708"/>
                  </a:cubicBezTo>
                  <a:lnTo>
                    <a:pt x="983751" y="54208"/>
                  </a:lnTo>
                  <a:lnTo>
                    <a:pt x="929048" y="80561"/>
                  </a:lnTo>
                  <a:cubicBezTo>
                    <a:pt x="900498" y="89298"/>
                    <a:pt x="869148" y="94213"/>
                    <a:pt x="836306" y="94213"/>
                  </a:cubicBezTo>
                  <a:cubicBezTo>
                    <a:pt x="167519" y="94213"/>
                    <a:pt x="167519" y="94213"/>
                    <a:pt x="167519" y="94213"/>
                  </a:cubicBezTo>
                  <a:cubicBezTo>
                    <a:pt x="131691" y="94213"/>
                    <a:pt x="96610" y="88752"/>
                    <a:pt x="64141" y="78786"/>
                  </a:cubicBezTo>
                  <a:lnTo>
                    <a:pt x="0" y="47735"/>
                  </a:lnTo>
                  <a:lnTo>
                    <a:pt x="9023" y="42473"/>
                  </a:lnTo>
                  <a:cubicBezTo>
                    <a:pt x="66247" y="17884"/>
                    <a:pt x="200428" y="0"/>
                    <a:pt x="358288"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IN" dirty="0">
                <a:solidFill>
                  <a:schemeClr val="bg1"/>
                </a:solidFill>
              </a:endParaRPr>
            </a:p>
          </p:txBody>
        </p:sp>
      </p:grpSp>
      <p:grpSp>
        <p:nvGrpSpPr>
          <p:cNvPr id="18" name="Group 17"/>
          <p:cNvGrpSpPr/>
          <p:nvPr/>
        </p:nvGrpSpPr>
        <p:grpSpPr>
          <a:xfrm>
            <a:off x="10860814" y="4358890"/>
            <a:ext cx="1008686" cy="536702"/>
            <a:chOff x="-8604" y="3031291"/>
            <a:chExt cx="1182319" cy="629089"/>
          </a:xfrm>
        </p:grpSpPr>
        <p:sp>
          <p:nvSpPr>
            <p:cNvPr id="19" name="Freeform 183"/>
            <p:cNvSpPr>
              <a:spLocks/>
            </p:cNvSpPr>
            <p:nvPr/>
          </p:nvSpPr>
          <p:spPr bwMode="auto">
            <a:xfrm>
              <a:off x="-8604" y="3031291"/>
              <a:ext cx="1182319" cy="629088"/>
            </a:xfrm>
            <a:custGeom>
              <a:avLst/>
              <a:gdLst>
                <a:gd name="T0" fmla="*/ 79 w 99"/>
                <a:gd name="T1" fmla="*/ 72 h 72"/>
                <a:gd name="T2" fmla="*/ 23 w 99"/>
                <a:gd name="T3" fmla="*/ 72 h 72"/>
                <a:gd name="T4" fmla="*/ 0 w 99"/>
                <a:gd name="T5" fmla="*/ 49 h 72"/>
                <a:gd name="T6" fmla="*/ 14 w 99"/>
                <a:gd name="T7" fmla="*/ 29 h 72"/>
                <a:gd name="T8" fmla="*/ 13 w 99"/>
                <a:gd name="T9" fmla="*/ 26 h 72"/>
                <a:gd name="T10" fmla="*/ 40 w 99"/>
                <a:gd name="T11" fmla="*/ 0 h 72"/>
                <a:gd name="T12" fmla="*/ 64 w 99"/>
                <a:gd name="T13" fmla="*/ 17 h 72"/>
                <a:gd name="T14" fmla="*/ 73 w 99"/>
                <a:gd name="T15" fmla="*/ 13 h 72"/>
                <a:gd name="T16" fmla="*/ 86 w 99"/>
                <a:gd name="T17" fmla="*/ 26 h 72"/>
                <a:gd name="T18" fmla="*/ 84 w 99"/>
                <a:gd name="T19" fmla="*/ 34 h 72"/>
                <a:gd name="T20" fmla="*/ 99 w 99"/>
                <a:gd name="T21" fmla="*/ 53 h 72"/>
                <a:gd name="T22" fmla="*/ 79 w 99"/>
                <a:gd name="T23"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72">
                  <a:moveTo>
                    <a:pt x="79" y="72"/>
                  </a:moveTo>
                  <a:cubicBezTo>
                    <a:pt x="23" y="72"/>
                    <a:pt x="23" y="72"/>
                    <a:pt x="23" y="72"/>
                  </a:cubicBezTo>
                  <a:cubicBezTo>
                    <a:pt x="11" y="72"/>
                    <a:pt x="0" y="62"/>
                    <a:pt x="0" y="49"/>
                  </a:cubicBezTo>
                  <a:cubicBezTo>
                    <a:pt x="0" y="40"/>
                    <a:pt x="6" y="32"/>
                    <a:pt x="14" y="29"/>
                  </a:cubicBezTo>
                  <a:cubicBezTo>
                    <a:pt x="14" y="28"/>
                    <a:pt x="13" y="27"/>
                    <a:pt x="13" y="26"/>
                  </a:cubicBezTo>
                  <a:cubicBezTo>
                    <a:pt x="13" y="12"/>
                    <a:pt x="25" y="0"/>
                    <a:pt x="40" y="0"/>
                  </a:cubicBezTo>
                  <a:cubicBezTo>
                    <a:pt x="51" y="0"/>
                    <a:pt x="60" y="7"/>
                    <a:pt x="64" y="17"/>
                  </a:cubicBezTo>
                  <a:cubicBezTo>
                    <a:pt x="66" y="15"/>
                    <a:pt x="69" y="13"/>
                    <a:pt x="73" y="13"/>
                  </a:cubicBezTo>
                  <a:cubicBezTo>
                    <a:pt x="80" y="13"/>
                    <a:pt x="86" y="19"/>
                    <a:pt x="86" y="26"/>
                  </a:cubicBezTo>
                  <a:cubicBezTo>
                    <a:pt x="86" y="29"/>
                    <a:pt x="85" y="31"/>
                    <a:pt x="84" y="34"/>
                  </a:cubicBezTo>
                  <a:cubicBezTo>
                    <a:pt x="92" y="36"/>
                    <a:pt x="99" y="43"/>
                    <a:pt x="99" y="53"/>
                  </a:cubicBezTo>
                  <a:cubicBezTo>
                    <a:pt x="99" y="63"/>
                    <a:pt x="90" y="72"/>
                    <a:pt x="79" y="7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endParaRPr>
            </a:p>
          </p:txBody>
        </p:sp>
        <p:sp>
          <p:nvSpPr>
            <p:cNvPr id="20" name="Freeform 19"/>
            <p:cNvSpPr>
              <a:spLocks/>
            </p:cNvSpPr>
            <p:nvPr/>
          </p:nvSpPr>
          <p:spPr bwMode="auto">
            <a:xfrm>
              <a:off x="28575" y="3509094"/>
              <a:ext cx="1107443" cy="151286"/>
            </a:xfrm>
            <a:custGeom>
              <a:avLst/>
              <a:gdLst>
                <a:gd name="connsiteX0" fmla="*/ 358288 w 983751"/>
                <a:gd name="connsiteY0" fmla="*/ 0 h 94213"/>
                <a:gd name="connsiteX1" fmla="*/ 695056 w 983751"/>
                <a:gd name="connsiteY1" fmla="*/ 45040 h 94213"/>
                <a:gd name="connsiteX2" fmla="*/ 821344 w 983751"/>
                <a:gd name="connsiteY2" fmla="*/ 34442 h 94213"/>
                <a:gd name="connsiteX3" fmla="*/ 949386 w 983751"/>
                <a:gd name="connsiteY3" fmla="*/ 44708 h 94213"/>
                <a:gd name="connsiteX4" fmla="*/ 983751 w 983751"/>
                <a:gd name="connsiteY4" fmla="*/ 54208 h 94213"/>
                <a:gd name="connsiteX5" fmla="*/ 929048 w 983751"/>
                <a:gd name="connsiteY5" fmla="*/ 80561 h 94213"/>
                <a:gd name="connsiteX6" fmla="*/ 836306 w 983751"/>
                <a:gd name="connsiteY6" fmla="*/ 94213 h 94213"/>
                <a:gd name="connsiteX7" fmla="*/ 167519 w 983751"/>
                <a:gd name="connsiteY7" fmla="*/ 94213 h 94213"/>
                <a:gd name="connsiteX8" fmla="*/ 64141 w 983751"/>
                <a:gd name="connsiteY8" fmla="*/ 78786 h 94213"/>
                <a:gd name="connsiteX9" fmla="*/ 0 w 983751"/>
                <a:gd name="connsiteY9" fmla="*/ 47735 h 94213"/>
                <a:gd name="connsiteX10" fmla="*/ 9023 w 983751"/>
                <a:gd name="connsiteY10" fmla="*/ 42473 h 94213"/>
                <a:gd name="connsiteX11" fmla="*/ 358288 w 983751"/>
                <a:gd name="connsiteY11" fmla="*/ 0 h 9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3751" h="94213">
                  <a:moveTo>
                    <a:pt x="358288" y="0"/>
                  </a:moveTo>
                  <a:cubicBezTo>
                    <a:pt x="512640" y="0"/>
                    <a:pt x="638928" y="18546"/>
                    <a:pt x="695056" y="45040"/>
                  </a:cubicBezTo>
                  <a:cubicBezTo>
                    <a:pt x="723120" y="39741"/>
                    <a:pt x="765216" y="34442"/>
                    <a:pt x="821344" y="34442"/>
                  </a:cubicBezTo>
                  <a:cubicBezTo>
                    <a:pt x="870456" y="34442"/>
                    <a:pt x="916060" y="38416"/>
                    <a:pt x="949386" y="44708"/>
                  </a:cubicBezTo>
                  <a:lnTo>
                    <a:pt x="983751" y="54208"/>
                  </a:lnTo>
                  <a:lnTo>
                    <a:pt x="929048" y="80561"/>
                  </a:lnTo>
                  <a:cubicBezTo>
                    <a:pt x="900498" y="89298"/>
                    <a:pt x="869148" y="94213"/>
                    <a:pt x="836306" y="94213"/>
                  </a:cubicBezTo>
                  <a:cubicBezTo>
                    <a:pt x="167519" y="94213"/>
                    <a:pt x="167519" y="94213"/>
                    <a:pt x="167519" y="94213"/>
                  </a:cubicBezTo>
                  <a:cubicBezTo>
                    <a:pt x="131691" y="94213"/>
                    <a:pt x="96610" y="88752"/>
                    <a:pt x="64141" y="78786"/>
                  </a:cubicBezTo>
                  <a:lnTo>
                    <a:pt x="0" y="47735"/>
                  </a:lnTo>
                  <a:lnTo>
                    <a:pt x="9023" y="42473"/>
                  </a:lnTo>
                  <a:cubicBezTo>
                    <a:pt x="66247" y="17884"/>
                    <a:pt x="200428" y="0"/>
                    <a:pt x="358288"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IN" dirty="0">
                <a:solidFill>
                  <a:schemeClr val="bg1"/>
                </a:solidFill>
              </a:endParaRPr>
            </a:p>
          </p:txBody>
        </p:sp>
      </p:grpSp>
      <p:grpSp>
        <p:nvGrpSpPr>
          <p:cNvPr id="1650" name="Group 1649"/>
          <p:cNvGrpSpPr/>
          <p:nvPr/>
        </p:nvGrpSpPr>
        <p:grpSpPr>
          <a:xfrm>
            <a:off x="3032050" y="1550726"/>
            <a:ext cx="2012702" cy="594853"/>
            <a:chOff x="3041899" y="1610966"/>
            <a:chExt cx="2012702" cy="594853"/>
          </a:xfrm>
        </p:grpSpPr>
        <p:sp>
          <p:nvSpPr>
            <p:cNvPr id="47" name="TextBox 46"/>
            <p:cNvSpPr txBox="1"/>
            <p:nvPr/>
          </p:nvSpPr>
          <p:spPr>
            <a:xfrm>
              <a:off x="3041899" y="1867265"/>
              <a:ext cx="2012702" cy="338554"/>
            </a:xfrm>
            <a:prstGeom prst="rect">
              <a:avLst/>
            </a:prstGeom>
            <a:noFill/>
          </p:spPr>
          <p:txBody>
            <a:bodyPr wrap="square" lIns="0" tIns="0" rIns="0" bIns="0" rtlCol="0" anchor="ctr" anchorCtr="0">
              <a:spAutoFit/>
            </a:bodyPr>
            <a:lstStyle/>
            <a:p>
              <a:pPr algn="ctr"/>
              <a:r>
                <a:rPr lang="en-IN" sz="1100" b="1" dirty="0">
                  <a:solidFill>
                    <a:schemeClr val="tx1">
                      <a:lumMod val="95000"/>
                      <a:lumOff val="5000"/>
                    </a:schemeClr>
                  </a:solidFill>
                  <a:latin typeface="Microsoft YaHei UI" panose="020B0503020204020204" pitchFamily="34" charset="-122"/>
                  <a:ea typeface="Microsoft YaHei UI" panose="020B0503020204020204" pitchFamily="34" charset="-122"/>
                </a:rPr>
                <a:t>Acquired </a:t>
              </a:r>
              <a:r>
                <a:rPr lang="en-IN" sz="1100" b="1" dirty="0" err="1">
                  <a:solidFill>
                    <a:schemeClr val="tx1">
                      <a:lumMod val="95000"/>
                      <a:lumOff val="5000"/>
                    </a:schemeClr>
                  </a:solidFill>
                  <a:latin typeface="Microsoft YaHei UI" panose="020B0503020204020204" pitchFamily="34" charset="-122"/>
                  <a:ea typeface="Microsoft YaHei UI" panose="020B0503020204020204" pitchFamily="34" charset="-122"/>
                </a:rPr>
                <a:t>Fujin</a:t>
              </a:r>
              <a:r>
                <a:rPr lang="en-IN" sz="1100" b="1" dirty="0">
                  <a:solidFill>
                    <a:schemeClr val="tx1">
                      <a:lumMod val="95000"/>
                      <a:lumOff val="5000"/>
                    </a:schemeClr>
                  </a:solidFill>
                  <a:latin typeface="Microsoft YaHei UI" panose="020B0503020204020204" pitchFamily="34" charset="-122"/>
                  <a:ea typeface="Microsoft YaHei UI" panose="020B0503020204020204" pitchFamily="34" charset="-122"/>
                </a:rPr>
                <a:t> Pharma, Upgraded to GMP Standard</a:t>
              </a:r>
            </a:p>
          </p:txBody>
        </p:sp>
        <p:sp>
          <p:nvSpPr>
            <p:cNvPr id="48" name="TextBox 47"/>
            <p:cNvSpPr txBox="1"/>
            <p:nvPr/>
          </p:nvSpPr>
          <p:spPr>
            <a:xfrm>
              <a:off x="3110155" y="1610966"/>
              <a:ext cx="1857128" cy="276999"/>
            </a:xfrm>
            <a:prstGeom prst="rect">
              <a:avLst/>
            </a:prstGeom>
            <a:noFill/>
          </p:spPr>
          <p:txBody>
            <a:bodyPr wrap="square" lIns="0" tIns="0" rIns="0" bIns="0" rtlCol="0" anchor="ctr" anchorCtr="0">
              <a:spAutoFit/>
            </a:bodyPr>
            <a:lstStyle/>
            <a:p>
              <a:pPr algn="ctr"/>
              <a:r>
                <a:rPr lang="en-US" altLang="zh-TW" b="1" dirty="0">
                  <a:solidFill>
                    <a:srgbClr val="FFC000"/>
                  </a:solidFill>
                  <a:latin typeface="Microsoft JhengHei UI" panose="020B0604030504040204" pitchFamily="34" charset="-120"/>
                  <a:ea typeface="Microsoft JhengHei UI" panose="020B0604030504040204" pitchFamily="34" charset="-120"/>
                </a:rPr>
                <a:t>1984</a:t>
              </a:r>
              <a:endParaRPr lang="en-IN" b="1" dirty="0">
                <a:solidFill>
                  <a:srgbClr val="FFC000"/>
                </a:solidFill>
                <a:latin typeface="Microsoft JhengHei UI" panose="020B0604030504040204" pitchFamily="34" charset="-120"/>
                <a:ea typeface="Microsoft JhengHei UI" panose="020B0604030504040204" pitchFamily="34" charset="-120"/>
              </a:endParaRPr>
            </a:p>
          </p:txBody>
        </p:sp>
      </p:grpSp>
      <p:sp>
        <p:nvSpPr>
          <p:cNvPr id="102" name="TextBox 101"/>
          <p:cNvSpPr txBox="1"/>
          <p:nvPr/>
        </p:nvSpPr>
        <p:spPr>
          <a:xfrm>
            <a:off x="7562542" y="1942592"/>
            <a:ext cx="1862871" cy="553998"/>
          </a:xfrm>
          <a:prstGeom prst="rect">
            <a:avLst/>
          </a:prstGeom>
          <a:noFill/>
        </p:spPr>
        <p:txBody>
          <a:bodyPr wrap="square" lIns="0" tIns="0" rIns="0" bIns="0" rtlCol="0" anchor="ctr" anchorCtr="0">
            <a:spAutoFit/>
          </a:bodyPr>
          <a:lstStyle/>
          <a:p>
            <a:pPr algn="r"/>
            <a:r>
              <a:rPr lang="en-US" altLang="zh-TW" sz="1200" b="1" dirty="0">
                <a:solidFill>
                  <a:schemeClr val="tx1">
                    <a:lumMod val="95000"/>
                    <a:lumOff val="5000"/>
                  </a:schemeClr>
                </a:solidFill>
                <a:latin typeface="Microsoft YaHei UI" panose="020B0503020204020204" pitchFamily="34" charset="-122"/>
                <a:ea typeface="Microsoft YaHei UI" panose="020B0503020204020204" pitchFamily="34" charset="-122"/>
              </a:rPr>
              <a:t>Medicine Manufacturing Site certified cGMP</a:t>
            </a:r>
            <a:endParaRPr lang="en-IN" sz="1200" b="1" dirty="0">
              <a:solidFill>
                <a:schemeClr val="tx1">
                  <a:lumMod val="95000"/>
                  <a:lumOff val="5000"/>
                </a:schemeClr>
              </a:solidFill>
              <a:latin typeface="Microsoft YaHei UI" panose="020B0503020204020204" pitchFamily="34" charset="-122"/>
              <a:ea typeface="Microsoft YaHei UI" panose="020B0503020204020204" pitchFamily="34" charset="-122"/>
            </a:endParaRPr>
          </a:p>
        </p:txBody>
      </p:sp>
      <p:sp>
        <p:nvSpPr>
          <p:cNvPr id="128" name="Oval 127"/>
          <p:cNvSpPr/>
          <p:nvPr/>
        </p:nvSpPr>
        <p:spPr>
          <a:xfrm rot="10800000" flipV="1">
            <a:off x="6434139" y="1982054"/>
            <a:ext cx="360000" cy="360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latin typeface="FontAwesome" pitchFamily="50" charset="0"/>
            </a:endParaRPr>
          </a:p>
        </p:txBody>
      </p:sp>
      <p:sp>
        <p:nvSpPr>
          <p:cNvPr id="129" name="Oval 128"/>
          <p:cNvSpPr/>
          <p:nvPr/>
        </p:nvSpPr>
        <p:spPr>
          <a:xfrm>
            <a:off x="6014084" y="3146046"/>
            <a:ext cx="121418" cy="121418"/>
          </a:xfrm>
          <a:prstGeom prst="ellipse">
            <a:avLst/>
          </a:prstGeom>
          <a:solidFill>
            <a:schemeClr val="bg1">
              <a:lumMod val="8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1652" name="Group 1651"/>
          <p:cNvGrpSpPr/>
          <p:nvPr/>
        </p:nvGrpSpPr>
        <p:grpSpPr>
          <a:xfrm>
            <a:off x="183516" y="3082917"/>
            <a:ext cx="2402377" cy="871860"/>
            <a:chOff x="183534" y="3132388"/>
            <a:chExt cx="2402377" cy="871860"/>
          </a:xfrm>
        </p:grpSpPr>
        <p:sp>
          <p:nvSpPr>
            <p:cNvPr id="43" name="TextBox 42"/>
            <p:cNvSpPr txBox="1"/>
            <p:nvPr/>
          </p:nvSpPr>
          <p:spPr>
            <a:xfrm>
              <a:off x="183534" y="3357917"/>
              <a:ext cx="2402377" cy="646331"/>
            </a:xfrm>
            <a:prstGeom prst="rect">
              <a:avLst/>
            </a:prstGeom>
            <a:noFill/>
          </p:spPr>
          <p:txBody>
            <a:bodyPr wrap="square" lIns="0" tIns="0" rIns="0" bIns="0" rtlCol="0" anchor="ctr" anchorCtr="0">
              <a:spAutoFit/>
            </a:bodyPr>
            <a:lstStyle/>
            <a:p>
              <a:pPr eaLnBrk="0"/>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1988</a:t>
              </a:r>
              <a:r>
                <a:rPr lang="zh-TW" altLang="en-US" sz="105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Dermatology to Cosmetical</a:t>
              </a:r>
              <a:endParaRPr lang="zh-TW"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endParaRPr>
            </a:p>
            <a:p>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1990</a:t>
              </a:r>
              <a:r>
                <a:rPr lang="zh-TW" altLang="en-US" sz="105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Developed Controlled Releasing Platform</a:t>
              </a:r>
              <a:r>
                <a:rPr lang="zh-TW" altLang="en-US" sz="1050" b="1" dirty="0">
                  <a:solidFill>
                    <a:schemeClr val="tx1">
                      <a:lumMod val="95000"/>
                      <a:lumOff val="5000"/>
                    </a:schemeClr>
                  </a:solidFill>
                  <a:latin typeface="Microsoft YaHei UI" panose="020B0503020204020204" pitchFamily="34" charset="-122"/>
                  <a:ea typeface="Microsoft YaHei UI" panose="020B0503020204020204" pitchFamily="34" charset="-122"/>
                </a:rPr>
                <a:t>，</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Acquired TW 1</a:t>
              </a:r>
              <a:r>
                <a:rPr lang="en-US" altLang="zh-TW" sz="1050" b="1" baseline="30000" dirty="0">
                  <a:solidFill>
                    <a:schemeClr val="tx1">
                      <a:lumMod val="95000"/>
                      <a:lumOff val="5000"/>
                    </a:schemeClr>
                  </a:solidFill>
                  <a:latin typeface="Microsoft YaHei UI" panose="020B0503020204020204" pitchFamily="34" charset="-122"/>
                  <a:ea typeface="Microsoft YaHei UI" panose="020B0503020204020204" pitchFamily="34" charset="-122"/>
                </a:rPr>
                <a:t>st</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 New Drug Certificate</a:t>
              </a:r>
            </a:p>
          </p:txBody>
        </p:sp>
        <p:sp>
          <p:nvSpPr>
            <p:cNvPr id="44" name="TextBox 43"/>
            <p:cNvSpPr txBox="1"/>
            <p:nvPr/>
          </p:nvSpPr>
          <p:spPr>
            <a:xfrm>
              <a:off x="183534" y="3132388"/>
              <a:ext cx="2053649" cy="184666"/>
            </a:xfrm>
            <a:prstGeom prst="rect">
              <a:avLst/>
            </a:prstGeom>
            <a:noFill/>
          </p:spPr>
          <p:txBody>
            <a:bodyPr wrap="square" lIns="0" tIns="0" rIns="0" bIns="0" rtlCol="0" anchor="ctr" anchorCtr="0">
              <a:spAutoFit/>
            </a:bodyPr>
            <a:lstStyle/>
            <a:p>
              <a:pPr eaLnBrk="0"/>
              <a:r>
                <a:rPr lang="en-US" altLang="zh-TW" sz="1200" b="1" dirty="0">
                  <a:solidFill>
                    <a:schemeClr val="accent2"/>
                  </a:solidFill>
                  <a:latin typeface="Microsoft JhengHei UI" panose="020B0604030504040204" pitchFamily="34" charset="-120"/>
                  <a:ea typeface="Microsoft JhengHei UI" panose="020B0604030504040204" pitchFamily="34" charset="-120"/>
                </a:rPr>
                <a:t>Business Diversifications</a:t>
              </a:r>
            </a:p>
          </p:txBody>
        </p:sp>
      </p:grpSp>
      <p:sp>
        <p:nvSpPr>
          <p:cNvPr id="40" name="Oval 39"/>
          <p:cNvSpPr/>
          <p:nvPr/>
        </p:nvSpPr>
        <p:spPr>
          <a:xfrm rot="10800000" flipV="1">
            <a:off x="1511376" y="2050094"/>
            <a:ext cx="306059" cy="30665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dirty="0">
              <a:solidFill>
                <a:schemeClr val="bg1"/>
              </a:solidFill>
              <a:latin typeface="FontAwesome" pitchFamily="50" charset="0"/>
            </a:endParaRPr>
          </a:p>
        </p:txBody>
      </p:sp>
      <p:sp>
        <p:nvSpPr>
          <p:cNvPr id="132" name="Oval 131"/>
          <p:cNvSpPr/>
          <p:nvPr/>
        </p:nvSpPr>
        <p:spPr>
          <a:xfrm>
            <a:off x="1165002" y="2943767"/>
            <a:ext cx="121418" cy="121418"/>
          </a:xfrm>
          <a:prstGeom prst="ellipse">
            <a:avLst/>
          </a:prstGeom>
          <a:solidFill>
            <a:schemeClr val="bg1">
              <a:lumMod val="8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1654" name="Group 1653"/>
          <p:cNvGrpSpPr/>
          <p:nvPr/>
        </p:nvGrpSpPr>
        <p:grpSpPr>
          <a:xfrm>
            <a:off x="4329115" y="3249764"/>
            <a:ext cx="3366572" cy="759119"/>
            <a:chOff x="4304153" y="3373966"/>
            <a:chExt cx="3366572" cy="594562"/>
          </a:xfrm>
        </p:grpSpPr>
        <p:sp>
          <p:nvSpPr>
            <p:cNvPr id="144" name="TextBox 143"/>
            <p:cNvSpPr txBox="1"/>
            <p:nvPr/>
          </p:nvSpPr>
          <p:spPr>
            <a:xfrm>
              <a:off x="4304153" y="3588860"/>
              <a:ext cx="3327501" cy="379668"/>
            </a:xfrm>
            <a:prstGeom prst="rect">
              <a:avLst/>
            </a:prstGeom>
            <a:noFill/>
          </p:spPr>
          <p:txBody>
            <a:bodyPr wrap="square" lIns="0" tIns="0" rIns="0" bIns="0" rtlCol="0" anchor="ctr" anchorCtr="0">
              <a:spAutoFit/>
            </a:bodyPr>
            <a:lstStyle/>
            <a:p>
              <a:pPr indent="-355600" eaLnBrk="0">
                <a:buAutoNum type="arabicPlain" startAt="2001"/>
              </a:pPr>
              <a:r>
                <a:rPr lang="zh-TW" altLang="en-US" sz="105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Licensed in New Drug Compound</a:t>
              </a:r>
              <a:r>
                <a:rPr lang="zh-TW" altLang="en-US" sz="1050" b="1" dirty="0">
                  <a:solidFill>
                    <a:schemeClr val="tx1">
                      <a:lumMod val="95000"/>
                      <a:lumOff val="5000"/>
                    </a:schemeClr>
                  </a:solidFill>
                  <a:latin typeface="Microsoft YaHei UI" panose="020B0503020204020204" pitchFamily="34" charset="-122"/>
                  <a:ea typeface="Microsoft YaHei UI" panose="020B0503020204020204" pitchFamily="34" charset="-122"/>
                </a:rPr>
                <a:t>；</a:t>
              </a:r>
              <a:endPar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endParaRPr>
            </a:p>
            <a:p>
              <a:pPr eaLnBrk="0"/>
              <a:r>
                <a:rPr lang="zh-TW" altLang="en-US" sz="105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Corporate name changed to PBF Biotech</a:t>
              </a:r>
            </a:p>
            <a:p>
              <a:pPr eaLnBrk="0"/>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2003</a:t>
              </a:r>
              <a:r>
                <a:rPr lang="zh-TW" altLang="en-US" sz="105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Established New Drug Patent Profile</a:t>
              </a:r>
            </a:p>
          </p:txBody>
        </p:sp>
        <p:sp>
          <p:nvSpPr>
            <p:cNvPr id="145" name="TextBox 144"/>
            <p:cNvSpPr txBox="1"/>
            <p:nvPr/>
          </p:nvSpPr>
          <p:spPr>
            <a:xfrm>
              <a:off x="4632765" y="3373966"/>
              <a:ext cx="3037960" cy="168742"/>
            </a:xfrm>
            <a:prstGeom prst="rect">
              <a:avLst/>
            </a:prstGeom>
            <a:noFill/>
          </p:spPr>
          <p:txBody>
            <a:bodyPr wrap="square" lIns="0" tIns="0" rIns="0" bIns="0" rtlCol="0" anchor="ctr" anchorCtr="0">
              <a:spAutoFit/>
            </a:bodyPr>
            <a:lstStyle/>
            <a:p>
              <a:pPr marL="355600" indent="-355600" eaLnBrk="0"/>
              <a:r>
                <a:rPr lang="en-US" altLang="zh-TW" sz="1400" b="1" dirty="0">
                  <a:solidFill>
                    <a:srgbClr val="4472C4"/>
                  </a:solidFill>
                  <a:latin typeface="Microsoft YaHei UI" panose="020B0503020204020204" pitchFamily="34" charset="-122"/>
                  <a:ea typeface="Microsoft YaHei UI" panose="020B0503020204020204" pitchFamily="34" charset="-122"/>
                </a:rPr>
                <a:t>Global New Drug Development</a:t>
              </a:r>
            </a:p>
          </p:txBody>
        </p:sp>
      </p:grpSp>
      <p:grpSp>
        <p:nvGrpSpPr>
          <p:cNvPr id="159" name="Group 158"/>
          <p:cNvGrpSpPr/>
          <p:nvPr/>
        </p:nvGrpSpPr>
        <p:grpSpPr>
          <a:xfrm>
            <a:off x="1940607" y="5222908"/>
            <a:ext cx="2780620" cy="752164"/>
            <a:chOff x="2791149" y="1555813"/>
            <a:chExt cx="2780620" cy="752164"/>
          </a:xfrm>
        </p:grpSpPr>
        <p:sp>
          <p:nvSpPr>
            <p:cNvPr id="160" name="TextBox 159"/>
            <p:cNvSpPr txBox="1"/>
            <p:nvPr/>
          </p:nvSpPr>
          <p:spPr>
            <a:xfrm>
              <a:off x="2791149" y="1823229"/>
              <a:ext cx="2780620" cy="484748"/>
            </a:xfrm>
            <a:prstGeom prst="rect">
              <a:avLst/>
            </a:prstGeom>
            <a:noFill/>
          </p:spPr>
          <p:txBody>
            <a:bodyPr wrap="square" lIns="0" tIns="0" rIns="0" bIns="0" rtlCol="0" anchor="ctr" anchorCtr="0">
              <a:spAutoFit/>
            </a:bodyPr>
            <a:lstStyle/>
            <a:p>
              <a:pPr eaLnBrk="0"/>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Founded Wholly-Own China Subsidiary</a:t>
              </a:r>
            </a:p>
            <a:p>
              <a:pPr eaLnBrk="0"/>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Taiwan PIII Clinical Trial Completed</a:t>
              </a:r>
              <a:r>
                <a:rPr lang="zh-TW" altLang="en-US" sz="1050" b="1" dirty="0">
                  <a:solidFill>
                    <a:schemeClr val="tx1">
                      <a:lumMod val="95000"/>
                      <a:lumOff val="5000"/>
                    </a:schemeClr>
                  </a:solidFill>
                  <a:latin typeface="Microsoft YaHei UI" panose="020B0503020204020204" pitchFamily="34" charset="-122"/>
                  <a:ea typeface="Microsoft YaHei UI" panose="020B0503020204020204" pitchFamily="34" charset="-122"/>
                </a:rPr>
                <a:t>、</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NDA Submission</a:t>
              </a:r>
              <a:endParaRPr lang="en-IN" sz="1050" b="1" dirty="0">
                <a:solidFill>
                  <a:schemeClr val="tx1">
                    <a:lumMod val="95000"/>
                    <a:lumOff val="5000"/>
                  </a:schemeClr>
                </a:solidFill>
                <a:latin typeface="Microsoft YaHei UI" panose="020B0503020204020204" pitchFamily="34" charset="-122"/>
                <a:ea typeface="Microsoft YaHei UI" panose="020B0503020204020204" pitchFamily="34" charset="-122"/>
              </a:endParaRPr>
            </a:p>
          </p:txBody>
        </p:sp>
        <p:sp>
          <p:nvSpPr>
            <p:cNvPr id="161" name="TextBox 160"/>
            <p:cNvSpPr txBox="1"/>
            <p:nvPr/>
          </p:nvSpPr>
          <p:spPr>
            <a:xfrm>
              <a:off x="3069088" y="1555813"/>
              <a:ext cx="1008894" cy="215444"/>
            </a:xfrm>
            <a:prstGeom prst="rect">
              <a:avLst/>
            </a:prstGeom>
            <a:noFill/>
          </p:spPr>
          <p:txBody>
            <a:bodyPr wrap="square" lIns="0" tIns="0" rIns="0" bIns="0" rtlCol="0" anchor="ctr" anchorCtr="0">
              <a:spAutoFit/>
            </a:bodyPr>
            <a:lstStyle/>
            <a:p>
              <a:pPr algn="ctr"/>
              <a:r>
                <a:rPr lang="en-US" altLang="zh-TW" sz="1400" b="1" dirty="0">
                  <a:solidFill>
                    <a:srgbClr val="44546A"/>
                  </a:solidFill>
                  <a:latin typeface="Microsoft YaHei UI" panose="020B0503020204020204" pitchFamily="34" charset="-122"/>
                  <a:ea typeface="Microsoft YaHei UI" panose="020B0503020204020204" pitchFamily="34" charset="-122"/>
                </a:rPr>
                <a:t>2012</a:t>
              </a:r>
              <a:endParaRPr lang="en-IN" sz="1400" b="1" dirty="0">
                <a:solidFill>
                  <a:srgbClr val="44546A"/>
                </a:solidFill>
                <a:latin typeface="Microsoft YaHei UI" panose="020B0503020204020204" pitchFamily="34" charset="-122"/>
                <a:ea typeface="Microsoft YaHei UI" panose="020B0503020204020204" pitchFamily="34" charset="-122"/>
              </a:endParaRPr>
            </a:p>
          </p:txBody>
        </p:sp>
      </p:grpSp>
      <p:grpSp>
        <p:nvGrpSpPr>
          <p:cNvPr id="170" name="Group 169"/>
          <p:cNvGrpSpPr/>
          <p:nvPr/>
        </p:nvGrpSpPr>
        <p:grpSpPr>
          <a:xfrm>
            <a:off x="9186398" y="4947286"/>
            <a:ext cx="2490152" cy="788957"/>
            <a:chOff x="2909153" y="1551800"/>
            <a:chExt cx="2490152" cy="788957"/>
          </a:xfrm>
        </p:grpSpPr>
        <p:sp>
          <p:nvSpPr>
            <p:cNvPr id="171" name="TextBox 170"/>
            <p:cNvSpPr txBox="1"/>
            <p:nvPr/>
          </p:nvSpPr>
          <p:spPr>
            <a:xfrm>
              <a:off x="2909153" y="1832926"/>
              <a:ext cx="2490152" cy="507831"/>
            </a:xfrm>
            <a:prstGeom prst="rect">
              <a:avLst/>
            </a:prstGeom>
            <a:noFill/>
          </p:spPr>
          <p:txBody>
            <a:bodyPr wrap="square" lIns="0" tIns="0" rIns="0" bIns="0" rtlCol="0" anchor="ctr" anchorCtr="0">
              <a:spAutoFit/>
            </a:bodyPr>
            <a:lstStyle/>
            <a:p>
              <a:pPr eaLnBrk="0"/>
              <a:r>
                <a:rPr lang="en-US" altLang="zh-TW" sz="1100" b="1" dirty="0">
                  <a:solidFill>
                    <a:schemeClr val="tx1">
                      <a:lumMod val="95000"/>
                      <a:lumOff val="5000"/>
                    </a:schemeClr>
                  </a:solidFill>
                  <a:latin typeface="Microsoft YaHei UI" panose="020B0503020204020204" pitchFamily="34" charset="-122"/>
                  <a:ea typeface="Microsoft YaHei UI" panose="020B0503020204020204" pitchFamily="34" charset="-122"/>
                </a:rPr>
                <a:t>2007</a:t>
              </a:r>
              <a:r>
                <a:rPr lang="zh-TW" altLang="en-US" sz="110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100" b="1" dirty="0">
                  <a:solidFill>
                    <a:schemeClr val="tx1">
                      <a:lumMod val="95000"/>
                      <a:lumOff val="5000"/>
                    </a:schemeClr>
                  </a:solidFill>
                  <a:latin typeface="Microsoft YaHei UI" panose="020B0503020204020204" pitchFamily="34" charset="-122"/>
                  <a:ea typeface="Microsoft YaHei UI" panose="020B0503020204020204" pitchFamily="34" charset="-122"/>
                </a:rPr>
                <a:t>Sub-Licensed JT-Torii for Japanese Market</a:t>
              </a:r>
            </a:p>
            <a:p>
              <a:pPr eaLnBrk="0"/>
              <a:r>
                <a:rPr lang="en-US" altLang="zh-TW" sz="1100" b="1" dirty="0">
                  <a:solidFill>
                    <a:schemeClr val="tx1">
                      <a:lumMod val="95000"/>
                      <a:lumOff val="5000"/>
                    </a:schemeClr>
                  </a:solidFill>
                  <a:latin typeface="Microsoft YaHei UI" panose="020B0503020204020204" pitchFamily="34" charset="-122"/>
                  <a:ea typeface="Microsoft YaHei UI" panose="020B0503020204020204" pitchFamily="34" charset="-122"/>
                </a:rPr>
                <a:t>2009</a:t>
              </a:r>
              <a:r>
                <a:rPr lang="zh-TW" altLang="en-US" sz="110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100" b="1" dirty="0">
                  <a:solidFill>
                    <a:schemeClr val="tx1">
                      <a:lumMod val="95000"/>
                      <a:lumOff val="5000"/>
                    </a:schemeClr>
                  </a:solidFill>
                  <a:latin typeface="Microsoft YaHei UI" panose="020B0503020204020204" pitchFamily="34" charset="-122"/>
                  <a:ea typeface="Microsoft YaHei UI" panose="020B0503020204020204" pitchFamily="34" charset="-122"/>
                </a:rPr>
                <a:t>Cosmetics GMP Certified</a:t>
              </a:r>
            </a:p>
          </p:txBody>
        </p:sp>
        <p:sp>
          <p:nvSpPr>
            <p:cNvPr id="172" name="TextBox 171"/>
            <p:cNvSpPr txBox="1"/>
            <p:nvPr/>
          </p:nvSpPr>
          <p:spPr>
            <a:xfrm>
              <a:off x="3143653" y="1551800"/>
              <a:ext cx="1809194" cy="276999"/>
            </a:xfrm>
            <a:prstGeom prst="rect">
              <a:avLst/>
            </a:prstGeom>
            <a:noFill/>
          </p:spPr>
          <p:txBody>
            <a:bodyPr wrap="square" lIns="0" tIns="0" rIns="0" bIns="0" rtlCol="0" anchor="ctr" anchorCtr="0">
              <a:spAutoFit/>
            </a:bodyPr>
            <a:lstStyle/>
            <a:p>
              <a:pPr algn="ctr"/>
              <a:r>
                <a:rPr lang="en-US" b="1" dirty="0" err="1">
                  <a:solidFill>
                    <a:srgbClr val="FF0000"/>
                  </a:solidFill>
                  <a:latin typeface="Microsoft YaHei UI" panose="020B0503020204020204" pitchFamily="34" charset="-122"/>
                  <a:ea typeface="Microsoft YaHei UI" panose="020B0503020204020204" pitchFamily="34" charset="-122"/>
                </a:rPr>
                <a:t>Nephoxil</a:t>
              </a:r>
              <a:endParaRPr lang="en-IN" b="1" dirty="0">
                <a:solidFill>
                  <a:srgbClr val="FF0000"/>
                </a:solidFill>
                <a:latin typeface="Microsoft YaHei UI" panose="020B0503020204020204" pitchFamily="34" charset="-122"/>
                <a:ea typeface="Microsoft YaHei UI" panose="020B0503020204020204" pitchFamily="34" charset="-122"/>
              </a:endParaRPr>
            </a:p>
          </p:txBody>
        </p:sp>
      </p:grpSp>
      <p:sp>
        <p:nvSpPr>
          <p:cNvPr id="187" name="TextBox 186"/>
          <p:cNvSpPr txBox="1"/>
          <p:nvPr/>
        </p:nvSpPr>
        <p:spPr>
          <a:xfrm>
            <a:off x="8681078" y="3585248"/>
            <a:ext cx="1926599" cy="484748"/>
          </a:xfrm>
          <a:prstGeom prst="rect">
            <a:avLst/>
          </a:prstGeom>
          <a:noFill/>
        </p:spPr>
        <p:txBody>
          <a:bodyPr wrap="square" lIns="0" tIns="0" rIns="0" bIns="0" rtlCol="0" anchor="ctr" anchorCtr="0">
            <a:spAutoFit/>
          </a:bodyPr>
          <a:lstStyle/>
          <a:p>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Licensed out to </a:t>
            </a:r>
            <a:r>
              <a:rPr lang="en-US" altLang="zh-TW" sz="1050" b="1" dirty="0" err="1">
                <a:solidFill>
                  <a:schemeClr val="tx1">
                    <a:lumMod val="95000"/>
                    <a:lumOff val="5000"/>
                  </a:schemeClr>
                </a:solidFill>
                <a:latin typeface="Microsoft YaHei UI" panose="020B0503020204020204" pitchFamily="34" charset="-122"/>
                <a:ea typeface="Microsoft YaHei UI" panose="020B0503020204020204" pitchFamily="34" charset="-122"/>
              </a:rPr>
              <a:t>Keryx</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 for EU, USA, Japan</a:t>
            </a:r>
            <a:r>
              <a:rPr lang="zh-TW" altLang="en-US" sz="1050" b="1" dirty="0">
                <a:solidFill>
                  <a:schemeClr val="tx1">
                    <a:lumMod val="95000"/>
                    <a:lumOff val="5000"/>
                  </a:schemeClr>
                </a:solidFill>
                <a:latin typeface="Microsoft YaHei UI" panose="020B0503020204020204" pitchFamily="34" charset="-122"/>
                <a:ea typeface="Microsoft YaHei UI" panose="020B0503020204020204" pitchFamily="34" charset="-122"/>
              </a:rPr>
              <a:t>、</a:t>
            </a:r>
            <a:r>
              <a:rPr lang="en-US" altLang="zh-TW" sz="1050" b="1" dirty="0">
                <a:solidFill>
                  <a:schemeClr val="tx1">
                    <a:lumMod val="95000"/>
                    <a:lumOff val="5000"/>
                  </a:schemeClr>
                </a:solidFill>
                <a:latin typeface="Microsoft YaHei UI" panose="020B0503020204020204" pitchFamily="34" charset="-122"/>
                <a:ea typeface="Microsoft YaHei UI" panose="020B0503020204020204" pitchFamily="34" charset="-122"/>
              </a:rPr>
              <a:t>Global PII Clinical Trial Completed</a:t>
            </a:r>
            <a:endParaRPr lang="en-IN" sz="1050" b="1" dirty="0">
              <a:solidFill>
                <a:schemeClr val="tx1">
                  <a:lumMod val="95000"/>
                  <a:lumOff val="5000"/>
                </a:schemeClr>
              </a:solidFill>
              <a:latin typeface="Microsoft YaHei UI" panose="020B0503020204020204" pitchFamily="34" charset="-122"/>
              <a:ea typeface="Microsoft YaHei UI" panose="020B0503020204020204" pitchFamily="34" charset="-122"/>
            </a:endParaRPr>
          </a:p>
        </p:txBody>
      </p:sp>
      <p:sp>
        <p:nvSpPr>
          <p:cNvPr id="188" name="TextBox 187"/>
          <p:cNvSpPr txBox="1"/>
          <p:nvPr/>
        </p:nvSpPr>
        <p:spPr>
          <a:xfrm>
            <a:off x="8777715" y="3355735"/>
            <a:ext cx="1871609" cy="184666"/>
          </a:xfrm>
          <a:prstGeom prst="rect">
            <a:avLst/>
          </a:prstGeom>
          <a:noFill/>
        </p:spPr>
        <p:txBody>
          <a:bodyPr wrap="square" lIns="0" tIns="0" rIns="0" bIns="0" rtlCol="0" anchor="ctr" anchorCtr="0">
            <a:spAutoFit/>
          </a:bodyPr>
          <a:lstStyle/>
          <a:p>
            <a:pPr eaLnBrk="0"/>
            <a:r>
              <a:rPr lang="en-US" altLang="zh-TW" sz="1200" b="1" dirty="0">
                <a:solidFill>
                  <a:schemeClr val="accent6">
                    <a:lumMod val="75000"/>
                  </a:schemeClr>
                </a:solidFill>
                <a:latin typeface="Microsoft YaHei UI" panose="020B0503020204020204" pitchFamily="34" charset="-122"/>
                <a:ea typeface="Microsoft YaHei UI" panose="020B0503020204020204" pitchFamily="34" charset="-122"/>
              </a:rPr>
              <a:t>Global Collaboration</a:t>
            </a:r>
          </a:p>
        </p:txBody>
      </p:sp>
      <p:sp>
        <p:nvSpPr>
          <p:cNvPr id="182" name="Oval 181"/>
          <p:cNvSpPr/>
          <p:nvPr/>
        </p:nvSpPr>
        <p:spPr>
          <a:xfrm rot="10800000" flipV="1">
            <a:off x="8191385" y="3502812"/>
            <a:ext cx="312144" cy="31275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200" dirty="0">
              <a:latin typeface="FontAwesome" pitchFamily="50" charset="0"/>
            </a:endParaRPr>
          </a:p>
        </p:txBody>
      </p:sp>
      <p:sp>
        <p:nvSpPr>
          <p:cNvPr id="189" name="Oval 188"/>
          <p:cNvSpPr/>
          <p:nvPr/>
        </p:nvSpPr>
        <p:spPr>
          <a:xfrm>
            <a:off x="7853208" y="4290198"/>
            <a:ext cx="121418" cy="121418"/>
          </a:xfrm>
          <a:prstGeom prst="ellipse">
            <a:avLst/>
          </a:prstGeom>
          <a:solidFill>
            <a:schemeClr val="bg1">
              <a:lumMod val="8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93" name="TextBox 192"/>
          <p:cNvSpPr txBox="1"/>
          <p:nvPr/>
        </p:nvSpPr>
        <p:spPr>
          <a:xfrm>
            <a:off x="2636360" y="3772412"/>
            <a:ext cx="1649472" cy="553998"/>
          </a:xfrm>
          <a:prstGeom prst="rect">
            <a:avLst/>
          </a:prstGeom>
          <a:noFill/>
        </p:spPr>
        <p:txBody>
          <a:bodyPr wrap="square" lIns="0" tIns="0" rIns="0" bIns="0" rtlCol="0" anchor="ctr" anchorCtr="0">
            <a:spAutoFit/>
          </a:bodyPr>
          <a:lstStyle/>
          <a:p>
            <a:pPr eaLnBrk="0"/>
            <a:r>
              <a:rPr lang="en-US" altLang="zh-TW" sz="1200" b="1" dirty="0">
                <a:solidFill>
                  <a:srgbClr val="FF0000"/>
                </a:solidFill>
                <a:latin typeface="Microsoft JhengHei UI" panose="020B0604030504040204" pitchFamily="34" charset="-120"/>
                <a:ea typeface="Microsoft JhengHei UI" panose="020B0604030504040204" pitchFamily="34" charset="-120"/>
              </a:rPr>
              <a:t>Pic/s GMP Certified</a:t>
            </a:r>
          </a:p>
          <a:p>
            <a:pPr eaLnBrk="0"/>
            <a:r>
              <a:rPr lang="en-US" altLang="zh-TW" sz="1200" b="1" dirty="0">
                <a:solidFill>
                  <a:srgbClr val="FF0000"/>
                </a:solidFill>
                <a:latin typeface="Microsoft JhengHei UI" panose="020B0604030504040204" pitchFamily="34" charset="-120"/>
                <a:ea typeface="Microsoft JhengHei UI" panose="020B0604030504040204" pitchFamily="34" charset="-120"/>
              </a:rPr>
              <a:t>Global PIII Clinical Trial Completed</a:t>
            </a:r>
          </a:p>
        </p:txBody>
      </p:sp>
      <p:grpSp>
        <p:nvGrpSpPr>
          <p:cNvPr id="211" name="Group 210"/>
          <p:cNvGrpSpPr/>
          <p:nvPr/>
        </p:nvGrpSpPr>
        <p:grpSpPr>
          <a:xfrm flipH="1">
            <a:off x="446919" y="6294143"/>
            <a:ext cx="284125" cy="602864"/>
            <a:chOff x="3616325" y="6216650"/>
            <a:chExt cx="312738" cy="663575"/>
          </a:xfrm>
        </p:grpSpPr>
        <p:sp>
          <p:nvSpPr>
            <p:cNvPr id="212" name="Rectangle 98"/>
            <p:cNvSpPr>
              <a:spLocks noChangeArrowheads="1"/>
            </p:cNvSpPr>
            <p:nvPr/>
          </p:nvSpPr>
          <p:spPr bwMode="auto">
            <a:xfrm>
              <a:off x="3754438" y="6670675"/>
              <a:ext cx="36513" cy="209550"/>
            </a:xfrm>
            <a:prstGeom prst="rect">
              <a:avLst/>
            </a:prstGeom>
            <a:solidFill>
              <a:srgbClr val="0048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13" name="Freeform 99"/>
            <p:cNvSpPr>
              <a:spLocks/>
            </p:cNvSpPr>
            <p:nvPr/>
          </p:nvSpPr>
          <p:spPr bwMode="auto">
            <a:xfrm>
              <a:off x="3616325" y="6216650"/>
              <a:ext cx="157163" cy="527050"/>
            </a:xfrm>
            <a:custGeom>
              <a:avLst/>
              <a:gdLst>
                <a:gd name="T0" fmla="*/ 0 w 99"/>
                <a:gd name="T1" fmla="*/ 233 h 332"/>
                <a:gd name="T2" fmla="*/ 0 w 99"/>
                <a:gd name="T3" fmla="*/ 233 h 332"/>
                <a:gd name="T4" fmla="*/ 0 w 99"/>
                <a:gd name="T5" fmla="*/ 243 h 332"/>
                <a:gd name="T6" fmla="*/ 3 w 99"/>
                <a:gd name="T7" fmla="*/ 253 h 332"/>
                <a:gd name="T8" fmla="*/ 5 w 99"/>
                <a:gd name="T9" fmla="*/ 263 h 332"/>
                <a:gd name="T10" fmla="*/ 8 w 99"/>
                <a:gd name="T11" fmla="*/ 271 h 332"/>
                <a:gd name="T12" fmla="*/ 12 w 99"/>
                <a:gd name="T13" fmla="*/ 279 h 332"/>
                <a:gd name="T14" fmla="*/ 17 w 99"/>
                <a:gd name="T15" fmla="*/ 288 h 332"/>
                <a:gd name="T16" fmla="*/ 22 w 99"/>
                <a:gd name="T17" fmla="*/ 295 h 332"/>
                <a:gd name="T18" fmla="*/ 30 w 99"/>
                <a:gd name="T19" fmla="*/ 302 h 332"/>
                <a:gd name="T20" fmla="*/ 36 w 99"/>
                <a:gd name="T21" fmla="*/ 309 h 332"/>
                <a:gd name="T22" fmla="*/ 44 w 99"/>
                <a:gd name="T23" fmla="*/ 315 h 332"/>
                <a:gd name="T24" fmla="*/ 52 w 99"/>
                <a:gd name="T25" fmla="*/ 319 h 332"/>
                <a:gd name="T26" fmla="*/ 61 w 99"/>
                <a:gd name="T27" fmla="*/ 323 h 332"/>
                <a:gd name="T28" fmla="*/ 70 w 99"/>
                <a:gd name="T29" fmla="*/ 327 h 332"/>
                <a:gd name="T30" fmla="*/ 79 w 99"/>
                <a:gd name="T31" fmla="*/ 330 h 332"/>
                <a:gd name="T32" fmla="*/ 89 w 99"/>
                <a:gd name="T33" fmla="*/ 331 h 332"/>
                <a:gd name="T34" fmla="*/ 99 w 99"/>
                <a:gd name="T35" fmla="*/ 332 h 332"/>
                <a:gd name="T36" fmla="*/ 99 w 99"/>
                <a:gd name="T37" fmla="*/ 0 h 332"/>
                <a:gd name="T38" fmla="*/ 99 w 99"/>
                <a:gd name="T39" fmla="*/ 0 h 332"/>
                <a:gd name="T40" fmla="*/ 83 w 99"/>
                <a:gd name="T41" fmla="*/ 28 h 332"/>
                <a:gd name="T42" fmla="*/ 67 w 99"/>
                <a:gd name="T43" fmla="*/ 59 h 332"/>
                <a:gd name="T44" fmla="*/ 50 w 99"/>
                <a:gd name="T45" fmla="*/ 96 h 332"/>
                <a:gd name="T46" fmla="*/ 32 w 99"/>
                <a:gd name="T47" fmla="*/ 135 h 332"/>
                <a:gd name="T48" fmla="*/ 16 w 99"/>
                <a:gd name="T49" fmla="*/ 174 h 332"/>
                <a:gd name="T50" fmla="*/ 10 w 99"/>
                <a:gd name="T51" fmla="*/ 191 h 332"/>
                <a:gd name="T52" fmla="*/ 5 w 99"/>
                <a:gd name="T53" fmla="*/ 207 h 332"/>
                <a:gd name="T54" fmla="*/ 2 w 99"/>
                <a:gd name="T55" fmla="*/ 221 h 332"/>
                <a:gd name="T56" fmla="*/ 0 w 99"/>
                <a:gd name="T57" fmla="*/ 233 h 332"/>
                <a:gd name="T58" fmla="*/ 0 w 99"/>
                <a:gd name="T59" fmla="*/ 233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9" h="332">
                  <a:moveTo>
                    <a:pt x="0" y="233"/>
                  </a:moveTo>
                  <a:lnTo>
                    <a:pt x="0" y="233"/>
                  </a:lnTo>
                  <a:lnTo>
                    <a:pt x="0" y="243"/>
                  </a:lnTo>
                  <a:lnTo>
                    <a:pt x="3" y="253"/>
                  </a:lnTo>
                  <a:lnTo>
                    <a:pt x="5" y="263"/>
                  </a:lnTo>
                  <a:lnTo>
                    <a:pt x="8" y="271"/>
                  </a:lnTo>
                  <a:lnTo>
                    <a:pt x="12" y="279"/>
                  </a:lnTo>
                  <a:lnTo>
                    <a:pt x="17" y="288"/>
                  </a:lnTo>
                  <a:lnTo>
                    <a:pt x="22" y="295"/>
                  </a:lnTo>
                  <a:lnTo>
                    <a:pt x="30" y="302"/>
                  </a:lnTo>
                  <a:lnTo>
                    <a:pt x="36" y="309"/>
                  </a:lnTo>
                  <a:lnTo>
                    <a:pt x="44" y="315"/>
                  </a:lnTo>
                  <a:lnTo>
                    <a:pt x="52" y="319"/>
                  </a:lnTo>
                  <a:lnTo>
                    <a:pt x="61" y="323"/>
                  </a:lnTo>
                  <a:lnTo>
                    <a:pt x="70" y="327"/>
                  </a:lnTo>
                  <a:lnTo>
                    <a:pt x="79" y="330"/>
                  </a:lnTo>
                  <a:lnTo>
                    <a:pt x="89" y="331"/>
                  </a:lnTo>
                  <a:lnTo>
                    <a:pt x="99" y="332"/>
                  </a:lnTo>
                  <a:lnTo>
                    <a:pt x="99" y="0"/>
                  </a:lnTo>
                  <a:lnTo>
                    <a:pt x="99" y="0"/>
                  </a:lnTo>
                  <a:lnTo>
                    <a:pt x="83" y="28"/>
                  </a:lnTo>
                  <a:lnTo>
                    <a:pt x="67" y="59"/>
                  </a:lnTo>
                  <a:lnTo>
                    <a:pt x="50" y="96"/>
                  </a:lnTo>
                  <a:lnTo>
                    <a:pt x="32" y="135"/>
                  </a:lnTo>
                  <a:lnTo>
                    <a:pt x="16" y="174"/>
                  </a:lnTo>
                  <a:lnTo>
                    <a:pt x="10" y="191"/>
                  </a:lnTo>
                  <a:lnTo>
                    <a:pt x="5" y="207"/>
                  </a:lnTo>
                  <a:lnTo>
                    <a:pt x="2" y="221"/>
                  </a:lnTo>
                  <a:lnTo>
                    <a:pt x="0" y="233"/>
                  </a:lnTo>
                  <a:lnTo>
                    <a:pt x="0" y="233"/>
                  </a:lnTo>
                  <a:close/>
                </a:path>
              </a:pathLst>
            </a:custGeom>
            <a:solidFill>
              <a:srgbClr val="AFC0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14" name="Freeform 100"/>
            <p:cNvSpPr>
              <a:spLocks/>
            </p:cNvSpPr>
            <p:nvPr/>
          </p:nvSpPr>
          <p:spPr bwMode="auto">
            <a:xfrm>
              <a:off x="3773488" y="6216650"/>
              <a:ext cx="155575" cy="527050"/>
            </a:xfrm>
            <a:custGeom>
              <a:avLst/>
              <a:gdLst>
                <a:gd name="T0" fmla="*/ 98 w 98"/>
                <a:gd name="T1" fmla="*/ 233 h 332"/>
                <a:gd name="T2" fmla="*/ 98 w 98"/>
                <a:gd name="T3" fmla="*/ 233 h 332"/>
                <a:gd name="T4" fmla="*/ 97 w 98"/>
                <a:gd name="T5" fmla="*/ 221 h 332"/>
                <a:gd name="T6" fmla="*/ 94 w 98"/>
                <a:gd name="T7" fmla="*/ 207 h 332"/>
                <a:gd name="T8" fmla="*/ 90 w 98"/>
                <a:gd name="T9" fmla="*/ 191 h 332"/>
                <a:gd name="T10" fmla="*/ 84 w 98"/>
                <a:gd name="T11" fmla="*/ 174 h 332"/>
                <a:gd name="T12" fmla="*/ 68 w 98"/>
                <a:gd name="T13" fmla="*/ 135 h 332"/>
                <a:gd name="T14" fmla="*/ 49 w 98"/>
                <a:gd name="T15" fmla="*/ 96 h 332"/>
                <a:gd name="T16" fmla="*/ 31 w 98"/>
                <a:gd name="T17" fmla="*/ 59 h 332"/>
                <a:gd name="T18" fmla="*/ 16 w 98"/>
                <a:gd name="T19" fmla="*/ 28 h 332"/>
                <a:gd name="T20" fmla="*/ 0 w 98"/>
                <a:gd name="T21" fmla="*/ 0 h 332"/>
                <a:gd name="T22" fmla="*/ 0 w 98"/>
                <a:gd name="T23" fmla="*/ 332 h 332"/>
                <a:gd name="T24" fmla="*/ 0 w 98"/>
                <a:gd name="T25" fmla="*/ 332 h 332"/>
                <a:gd name="T26" fmla="*/ 10 w 98"/>
                <a:gd name="T27" fmla="*/ 331 h 332"/>
                <a:gd name="T28" fmla="*/ 20 w 98"/>
                <a:gd name="T29" fmla="*/ 330 h 332"/>
                <a:gd name="T30" fmla="*/ 29 w 98"/>
                <a:gd name="T31" fmla="*/ 327 h 332"/>
                <a:gd name="T32" fmla="*/ 39 w 98"/>
                <a:gd name="T33" fmla="*/ 323 h 332"/>
                <a:gd name="T34" fmla="*/ 47 w 98"/>
                <a:gd name="T35" fmla="*/ 319 h 332"/>
                <a:gd name="T36" fmla="*/ 55 w 98"/>
                <a:gd name="T37" fmla="*/ 315 h 332"/>
                <a:gd name="T38" fmla="*/ 63 w 98"/>
                <a:gd name="T39" fmla="*/ 309 h 332"/>
                <a:gd name="T40" fmla="*/ 70 w 98"/>
                <a:gd name="T41" fmla="*/ 302 h 332"/>
                <a:gd name="T42" fmla="*/ 76 w 98"/>
                <a:gd name="T43" fmla="*/ 295 h 332"/>
                <a:gd name="T44" fmla="*/ 82 w 98"/>
                <a:gd name="T45" fmla="*/ 288 h 332"/>
                <a:gd name="T46" fmla="*/ 87 w 98"/>
                <a:gd name="T47" fmla="*/ 279 h 332"/>
                <a:gd name="T48" fmla="*/ 91 w 98"/>
                <a:gd name="T49" fmla="*/ 271 h 332"/>
                <a:gd name="T50" fmla="*/ 94 w 98"/>
                <a:gd name="T51" fmla="*/ 263 h 332"/>
                <a:gd name="T52" fmla="*/ 96 w 98"/>
                <a:gd name="T53" fmla="*/ 253 h 332"/>
                <a:gd name="T54" fmla="*/ 98 w 98"/>
                <a:gd name="T55" fmla="*/ 243 h 332"/>
                <a:gd name="T56" fmla="*/ 98 w 98"/>
                <a:gd name="T57" fmla="*/ 233 h 332"/>
                <a:gd name="T58" fmla="*/ 98 w 98"/>
                <a:gd name="T59" fmla="*/ 233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 h="332">
                  <a:moveTo>
                    <a:pt x="98" y="233"/>
                  </a:moveTo>
                  <a:lnTo>
                    <a:pt x="98" y="233"/>
                  </a:lnTo>
                  <a:lnTo>
                    <a:pt x="97" y="221"/>
                  </a:lnTo>
                  <a:lnTo>
                    <a:pt x="94" y="207"/>
                  </a:lnTo>
                  <a:lnTo>
                    <a:pt x="90" y="191"/>
                  </a:lnTo>
                  <a:lnTo>
                    <a:pt x="84" y="174"/>
                  </a:lnTo>
                  <a:lnTo>
                    <a:pt x="68" y="135"/>
                  </a:lnTo>
                  <a:lnTo>
                    <a:pt x="49" y="96"/>
                  </a:lnTo>
                  <a:lnTo>
                    <a:pt x="31" y="59"/>
                  </a:lnTo>
                  <a:lnTo>
                    <a:pt x="16" y="28"/>
                  </a:lnTo>
                  <a:lnTo>
                    <a:pt x="0" y="0"/>
                  </a:lnTo>
                  <a:lnTo>
                    <a:pt x="0" y="332"/>
                  </a:lnTo>
                  <a:lnTo>
                    <a:pt x="0" y="332"/>
                  </a:lnTo>
                  <a:lnTo>
                    <a:pt x="10" y="331"/>
                  </a:lnTo>
                  <a:lnTo>
                    <a:pt x="20" y="330"/>
                  </a:lnTo>
                  <a:lnTo>
                    <a:pt x="29" y="327"/>
                  </a:lnTo>
                  <a:lnTo>
                    <a:pt x="39" y="323"/>
                  </a:lnTo>
                  <a:lnTo>
                    <a:pt x="47" y="319"/>
                  </a:lnTo>
                  <a:lnTo>
                    <a:pt x="55" y="315"/>
                  </a:lnTo>
                  <a:lnTo>
                    <a:pt x="63" y="309"/>
                  </a:lnTo>
                  <a:lnTo>
                    <a:pt x="70" y="302"/>
                  </a:lnTo>
                  <a:lnTo>
                    <a:pt x="76" y="295"/>
                  </a:lnTo>
                  <a:lnTo>
                    <a:pt x="82" y="288"/>
                  </a:lnTo>
                  <a:lnTo>
                    <a:pt x="87" y="279"/>
                  </a:lnTo>
                  <a:lnTo>
                    <a:pt x="91" y="271"/>
                  </a:lnTo>
                  <a:lnTo>
                    <a:pt x="94" y="263"/>
                  </a:lnTo>
                  <a:lnTo>
                    <a:pt x="96" y="253"/>
                  </a:lnTo>
                  <a:lnTo>
                    <a:pt x="98" y="243"/>
                  </a:lnTo>
                  <a:lnTo>
                    <a:pt x="98" y="233"/>
                  </a:lnTo>
                  <a:lnTo>
                    <a:pt x="98" y="233"/>
                  </a:lnTo>
                  <a:close/>
                </a:path>
              </a:pathLst>
            </a:custGeom>
            <a:solidFill>
              <a:srgbClr val="7EA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grpSp>
        <p:nvGrpSpPr>
          <p:cNvPr id="1656" name="Group 1655"/>
          <p:cNvGrpSpPr/>
          <p:nvPr/>
        </p:nvGrpSpPr>
        <p:grpSpPr>
          <a:xfrm>
            <a:off x="9427779" y="2369350"/>
            <a:ext cx="1452465" cy="602864"/>
            <a:chOff x="9427779" y="2369350"/>
            <a:chExt cx="1452465" cy="602864"/>
          </a:xfrm>
        </p:grpSpPr>
        <p:grpSp>
          <p:nvGrpSpPr>
            <p:cNvPr id="1488" name="Group 294"/>
            <p:cNvGrpSpPr>
              <a:grpSpLocks noChangeAspect="1"/>
            </p:cNvGrpSpPr>
            <p:nvPr/>
          </p:nvGrpSpPr>
          <p:grpSpPr bwMode="auto">
            <a:xfrm>
              <a:off x="9427779" y="2606545"/>
              <a:ext cx="1137316" cy="261093"/>
              <a:chOff x="3140" y="2004"/>
              <a:chExt cx="1400" cy="312"/>
            </a:xfrm>
          </p:grpSpPr>
          <p:sp>
            <p:nvSpPr>
              <p:cNvPr id="1489" name="AutoShape 293"/>
              <p:cNvSpPr>
                <a:spLocks noChangeAspect="1" noChangeArrowheads="1" noTextEdit="1"/>
              </p:cNvSpPr>
              <p:nvPr/>
            </p:nvSpPr>
            <p:spPr bwMode="auto">
              <a:xfrm>
                <a:off x="3140" y="2004"/>
                <a:ext cx="140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sp>
            <p:nvSpPr>
              <p:cNvPr id="1490" name="Freeform 295"/>
              <p:cNvSpPr>
                <a:spLocks/>
              </p:cNvSpPr>
              <p:nvPr/>
            </p:nvSpPr>
            <p:spPr bwMode="auto">
              <a:xfrm>
                <a:off x="3140" y="2004"/>
                <a:ext cx="1400" cy="312"/>
              </a:xfrm>
              <a:custGeom>
                <a:avLst/>
                <a:gdLst>
                  <a:gd name="T0" fmla="*/ 52 w 1400"/>
                  <a:gd name="T1" fmla="*/ 180 h 312"/>
                  <a:gd name="T2" fmla="*/ 66 w 1400"/>
                  <a:gd name="T3" fmla="*/ 142 h 312"/>
                  <a:gd name="T4" fmla="*/ 86 w 1400"/>
                  <a:gd name="T5" fmla="*/ 124 h 312"/>
                  <a:gd name="T6" fmla="*/ 120 w 1400"/>
                  <a:gd name="T7" fmla="*/ 116 h 312"/>
                  <a:gd name="T8" fmla="*/ 148 w 1400"/>
                  <a:gd name="T9" fmla="*/ 120 h 312"/>
                  <a:gd name="T10" fmla="*/ 176 w 1400"/>
                  <a:gd name="T11" fmla="*/ 118 h 312"/>
                  <a:gd name="T12" fmla="*/ 194 w 1400"/>
                  <a:gd name="T13" fmla="*/ 98 h 312"/>
                  <a:gd name="T14" fmla="*/ 232 w 1400"/>
                  <a:gd name="T15" fmla="*/ 52 h 312"/>
                  <a:gd name="T16" fmla="*/ 284 w 1400"/>
                  <a:gd name="T17" fmla="*/ 18 h 312"/>
                  <a:gd name="T18" fmla="*/ 324 w 1400"/>
                  <a:gd name="T19" fmla="*/ 2 h 312"/>
                  <a:gd name="T20" fmla="*/ 368 w 1400"/>
                  <a:gd name="T21" fmla="*/ 8 h 312"/>
                  <a:gd name="T22" fmla="*/ 402 w 1400"/>
                  <a:gd name="T23" fmla="*/ 32 h 312"/>
                  <a:gd name="T24" fmla="*/ 450 w 1400"/>
                  <a:gd name="T25" fmla="*/ 74 h 312"/>
                  <a:gd name="T26" fmla="*/ 502 w 1400"/>
                  <a:gd name="T27" fmla="*/ 92 h 312"/>
                  <a:gd name="T28" fmla="*/ 562 w 1400"/>
                  <a:gd name="T29" fmla="*/ 92 h 312"/>
                  <a:gd name="T30" fmla="*/ 604 w 1400"/>
                  <a:gd name="T31" fmla="*/ 76 h 312"/>
                  <a:gd name="T32" fmla="*/ 654 w 1400"/>
                  <a:gd name="T33" fmla="*/ 90 h 312"/>
                  <a:gd name="T34" fmla="*/ 724 w 1400"/>
                  <a:gd name="T35" fmla="*/ 118 h 312"/>
                  <a:gd name="T36" fmla="*/ 792 w 1400"/>
                  <a:gd name="T37" fmla="*/ 132 h 312"/>
                  <a:gd name="T38" fmla="*/ 850 w 1400"/>
                  <a:gd name="T39" fmla="*/ 128 h 312"/>
                  <a:gd name="T40" fmla="*/ 940 w 1400"/>
                  <a:gd name="T41" fmla="*/ 106 h 312"/>
                  <a:gd name="T42" fmla="*/ 1020 w 1400"/>
                  <a:gd name="T43" fmla="*/ 94 h 312"/>
                  <a:gd name="T44" fmla="*/ 1056 w 1400"/>
                  <a:gd name="T45" fmla="*/ 90 h 312"/>
                  <a:gd name="T46" fmla="*/ 1098 w 1400"/>
                  <a:gd name="T47" fmla="*/ 76 h 312"/>
                  <a:gd name="T48" fmla="*/ 1130 w 1400"/>
                  <a:gd name="T49" fmla="*/ 66 h 312"/>
                  <a:gd name="T50" fmla="*/ 1170 w 1400"/>
                  <a:gd name="T51" fmla="*/ 70 h 312"/>
                  <a:gd name="T52" fmla="*/ 1238 w 1400"/>
                  <a:gd name="T53" fmla="*/ 94 h 312"/>
                  <a:gd name="T54" fmla="*/ 1364 w 1400"/>
                  <a:gd name="T55" fmla="*/ 150 h 312"/>
                  <a:gd name="T56" fmla="*/ 1380 w 1400"/>
                  <a:gd name="T57" fmla="*/ 182 h 312"/>
                  <a:gd name="T58" fmla="*/ 1400 w 1400"/>
                  <a:gd name="T59" fmla="*/ 220 h 312"/>
                  <a:gd name="T60" fmla="*/ 1390 w 1400"/>
                  <a:gd name="T61" fmla="*/ 218 h 312"/>
                  <a:gd name="T62" fmla="*/ 1340 w 1400"/>
                  <a:gd name="T63" fmla="*/ 224 h 312"/>
                  <a:gd name="T64" fmla="*/ 1282 w 1400"/>
                  <a:gd name="T65" fmla="*/ 246 h 312"/>
                  <a:gd name="T66" fmla="*/ 1212 w 1400"/>
                  <a:gd name="T67" fmla="*/ 276 h 312"/>
                  <a:gd name="T68" fmla="*/ 1180 w 1400"/>
                  <a:gd name="T69" fmla="*/ 280 h 312"/>
                  <a:gd name="T70" fmla="*/ 1122 w 1400"/>
                  <a:gd name="T71" fmla="*/ 264 h 312"/>
                  <a:gd name="T72" fmla="*/ 1036 w 1400"/>
                  <a:gd name="T73" fmla="*/ 246 h 312"/>
                  <a:gd name="T74" fmla="*/ 900 w 1400"/>
                  <a:gd name="T75" fmla="*/ 234 h 312"/>
                  <a:gd name="T76" fmla="*/ 792 w 1400"/>
                  <a:gd name="T77" fmla="*/ 242 h 312"/>
                  <a:gd name="T78" fmla="*/ 654 w 1400"/>
                  <a:gd name="T79" fmla="*/ 256 h 312"/>
                  <a:gd name="T80" fmla="*/ 502 w 1400"/>
                  <a:gd name="T81" fmla="*/ 260 h 312"/>
                  <a:gd name="T82" fmla="*/ 354 w 1400"/>
                  <a:gd name="T83" fmla="*/ 280 h 312"/>
                  <a:gd name="T84" fmla="*/ 230 w 1400"/>
                  <a:gd name="T85" fmla="*/ 302 h 312"/>
                  <a:gd name="T86" fmla="*/ 78 w 1400"/>
                  <a:gd name="T87" fmla="*/ 312 h 312"/>
                  <a:gd name="T88" fmla="*/ 28 w 1400"/>
                  <a:gd name="T89" fmla="*/ 302 h 312"/>
                  <a:gd name="T90" fmla="*/ 4 w 1400"/>
                  <a:gd name="T91" fmla="*/ 280 h 312"/>
                  <a:gd name="T92" fmla="*/ 0 w 1400"/>
                  <a:gd name="T93" fmla="*/ 262 h 312"/>
                  <a:gd name="T94" fmla="*/ 10 w 1400"/>
                  <a:gd name="T95" fmla="*/ 232 h 312"/>
                  <a:gd name="T96" fmla="*/ 40 w 1400"/>
                  <a:gd name="T97" fmla="*/ 20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00" h="312">
                    <a:moveTo>
                      <a:pt x="50" y="194"/>
                    </a:moveTo>
                    <a:lnTo>
                      <a:pt x="50" y="194"/>
                    </a:lnTo>
                    <a:lnTo>
                      <a:pt x="52" y="180"/>
                    </a:lnTo>
                    <a:lnTo>
                      <a:pt x="54" y="166"/>
                    </a:lnTo>
                    <a:lnTo>
                      <a:pt x="62" y="150"/>
                    </a:lnTo>
                    <a:lnTo>
                      <a:pt x="66" y="142"/>
                    </a:lnTo>
                    <a:lnTo>
                      <a:pt x="72" y="136"/>
                    </a:lnTo>
                    <a:lnTo>
                      <a:pt x="78" y="128"/>
                    </a:lnTo>
                    <a:lnTo>
                      <a:pt x="86" y="124"/>
                    </a:lnTo>
                    <a:lnTo>
                      <a:pt x="96" y="120"/>
                    </a:lnTo>
                    <a:lnTo>
                      <a:pt x="108" y="118"/>
                    </a:lnTo>
                    <a:lnTo>
                      <a:pt x="120" y="116"/>
                    </a:lnTo>
                    <a:lnTo>
                      <a:pt x="134" y="118"/>
                    </a:lnTo>
                    <a:lnTo>
                      <a:pt x="134" y="118"/>
                    </a:lnTo>
                    <a:lnTo>
                      <a:pt x="148" y="120"/>
                    </a:lnTo>
                    <a:lnTo>
                      <a:pt x="160" y="122"/>
                    </a:lnTo>
                    <a:lnTo>
                      <a:pt x="168" y="120"/>
                    </a:lnTo>
                    <a:lnTo>
                      <a:pt x="176" y="118"/>
                    </a:lnTo>
                    <a:lnTo>
                      <a:pt x="182" y="116"/>
                    </a:lnTo>
                    <a:lnTo>
                      <a:pt x="186" y="110"/>
                    </a:lnTo>
                    <a:lnTo>
                      <a:pt x="194" y="98"/>
                    </a:lnTo>
                    <a:lnTo>
                      <a:pt x="204" y="82"/>
                    </a:lnTo>
                    <a:lnTo>
                      <a:pt x="220" y="62"/>
                    </a:lnTo>
                    <a:lnTo>
                      <a:pt x="232" y="52"/>
                    </a:lnTo>
                    <a:lnTo>
                      <a:pt x="246" y="40"/>
                    </a:lnTo>
                    <a:lnTo>
                      <a:pt x="264" y="30"/>
                    </a:lnTo>
                    <a:lnTo>
                      <a:pt x="284" y="18"/>
                    </a:lnTo>
                    <a:lnTo>
                      <a:pt x="284" y="18"/>
                    </a:lnTo>
                    <a:lnTo>
                      <a:pt x="306" y="8"/>
                    </a:lnTo>
                    <a:lnTo>
                      <a:pt x="324" y="2"/>
                    </a:lnTo>
                    <a:lnTo>
                      <a:pt x="340" y="0"/>
                    </a:lnTo>
                    <a:lnTo>
                      <a:pt x="356" y="2"/>
                    </a:lnTo>
                    <a:lnTo>
                      <a:pt x="368" y="8"/>
                    </a:lnTo>
                    <a:lnTo>
                      <a:pt x="380" y="14"/>
                    </a:lnTo>
                    <a:lnTo>
                      <a:pt x="392" y="22"/>
                    </a:lnTo>
                    <a:lnTo>
                      <a:pt x="402" y="32"/>
                    </a:lnTo>
                    <a:lnTo>
                      <a:pt x="424" y="54"/>
                    </a:lnTo>
                    <a:lnTo>
                      <a:pt x="436" y="64"/>
                    </a:lnTo>
                    <a:lnTo>
                      <a:pt x="450" y="74"/>
                    </a:lnTo>
                    <a:lnTo>
                      <a:pt x="464" y="82"/>
                    </a:lnTo>
                    <a:lnTo>
                      <a:pt x="482" y="88"/>
                    </a:lnTo>
                    <a:lnTo>
                      <a:pt x="502" y="92"/>
                    </a:lnTo>
                    <a:lnTo>
                      <a:pt x="524" y="94"/>
                    </a:lnTo>
                    <a:lnTo>
                      <a:pt x="524" y="94"/>
                    </a:lnTo>
                    <a:lnTo>
                      <a:pt x="562" y="92"/>
                    </a:lnTo>
                    <a:lnTo>
                      <a:pt x="584" y="86"/>
                    </a:lnTo>
                    <a:lnTo>
                      <a:pt x="598" y="82"/>
                    </a:lnTo>
                    <a:lnTo>
                      <a:pt x="604" y="76"/>
                    </a:lnTo>
                    <a:lnTo>
                      <a:pt x="614" y="76"/>
                    </a:lnTo>
                    <a:lnTo>
                      <a:pt x="628" y="80"/>
                    </a:lnTo>
                    <a:lnTo>
                      <a:pt x="654" y="90"/>
                    </a:lnTo>
                    <a:lnTo>
                      <a:pt x="698" y="108"/>
                    </a:lnTo>
                    <a:lnTo>
                      <a:pt x="698" y="108"/>
                    </a:lnTo>
                    <a:lnTo>
                      <a:pt x="724" y="118"/>
                    </a:lnTo>
                    <a:lnTo>
                      <a:pt x="748" y="126"/>
                    </a:lnTo>
                    <a:lnTo>
                      <a:pt x="770" y="130"/>
                    </a:lnTo>
                    <a:lnTo>
                      <a:pt x="792" y="132"/>
                    </a:lnTo>
                    <a:lnTo>
                      <a:pt x="812" y="132"/>
                    </a:lnTo>
                    <a:lnTo>
                      <a:pt x="832" y="132"/>
                    </a:lnTo>
                    <a:lnTo>
                      <a:pt x="850" y="128"/>
                    </a:lnTo>
                    <a:lnTo>
                      <a:pt x="868" y="124"/>
                    </a:lnTo>
                    <a:lnTo>
                      <a:pt x="904" y="116"/>
                    </a:lnTo>
                    <a:lnTo>
                      <a:pt x="940" y="106"/>
                    </a:lnTo>
                    <a:lnTo>
                      <a:pt x="978" y="98"/>
                    </a:lnTo>
                    <a:lnTo>
                      <a:pt x="998" y="94"/>
                    </a:lnTo>
                    <a:lnTo>
                      <a:pt x="1020" y="94"/>
                    </a:lnTo>
                    <a:lnTo>
                      <a:pt x="1020" y="94"/>
                    </a:lnTo>
                    <a:lnTo>
                      <a:pt x="1040" y="92"/>
                    </a:lnTo>
                    <a:lnTo>
                      <a:pt x="1056" y="90"/>
                    </a:lnTo>
                    <a:lnTo>
                      <a:pt x="1070" y="88"/>
                    </a:lnTo>
                    <a:lnTo>
                      <a:pt x="1082" y="84"/>
                    </a:lnTo>
                    <a:lnTo>
                      <a:pt x="1098" y="76"/>
                    </a:lnTo>
                    <a:lnTo>
                      <a:pt x="1114" y="70"/>
                    </a:lnTo>
                    <a:lnTo>
                      <a:pt x="1122" y="68"/>
                    </a:lnTo>
                    <a:lnTo>
                      <a:pt x="1130" y="66"/>
                    </a:lnTo>
                    <a:lnTo>
                      <a:pt x="1140" y="66"/>
                    </a:lnTo>
                    <a:lnTo>
                      <a:pt x="1154" y="68"/>
                    </a:lnTo>
                    <a:lnTo>
                      <a:pt x="1170" y="70"/>
                    </a:lnTo>
                    <a:lnTo>
                      <a:pt x="1188" y="76"/>
                    </a:lnTo>
                    <a:lnTo>
                      <a:pt x="1238" y="94"/>
                    </a:lnTo>
                    <a:lnTo>
                      <a:pt x="1238" y="94"/>
                    </a:lnTo>
                    <a:lnTo>
                      <a:pt x="1326" y="128"/>
                    </a:lnTo>
                    <a:lnTo>
                      <a:pt x="1350" y="140"/>
                    </a:lnTo>
                    <a:lnTo>
                      <a:pt x="1364" y="150"/>
                    </a:lnTo>
                    <a:lnTo>
                      <a:pt x="1372" y="158"/>
                    </a:lnTo>
                    <a:lnTo>
                      <a:pt x="1376" y="168"/>
                    </a:lnTo>
                    <a:lnTo>
                      <a:pt x="1380" y="182"/>
                    </a:lnTo>
                    <a:lnTo>
                      <a:pt x="1388" y="198"/>
                    </a:lnTo>
                    <a:lnTo>
                      <a:pt x="1388" y="198"/>
                    </a:lnTo>
                    <a:lnTo>
                      <a:pt x="1400" y="220"/>
                    </a:lnTo>
                    <a:lnTo>
                      <a:pt x="1400" y="220"/>
                    </a:lnTo>
                    <a:lnTo>
                      <a:pt x="1398" y="220"/>
                    </a:lnTo>
                    <a:lnTo>
                      <a:pt x="1390" y="218"/>
                    </a:lnTo>
                    <a:lnTo>
                      <a:pt x="1376" y="218"/>
                    </a:lnTo>
                    <a:lnTo>
                      <a:pt x="1354" y="220"/>
                    </a:lnTo>
                    <a:lnTo>
                      <a:pt x="1340" y="224"/>
                    </a:lnTo>
                    <a:lnTo>
                      <a:pt x="1322" y="228"/>
                    </a:lnTo>
                    <a:lnTo>
                      <a:pt x="1304" y="236"/>
                    </a:lnTo>
                    <a:lnTo>
                      <a:pt x="1282" y="246"/>
                    </a:lnTo>
                    <a:lnTo>
                      <a:pt x="1282" y="246"/>
                    </a:lnTo>
                    <a:lnTo>
                      <a:pt x="1242" y="266"/>
                    </a:lnTo>
                    <a:lnTo>
                      <a:pt x="1212" y="276"/>
                    </a:lnTo>
                    <a:lnTo>
                      <a:pt x="1202" y="280"/>
                    </a:lnTo>
                    <a:lnTo>
                      <a:pt x="1190" y="280"/>
                    </a:lnTo>
                    <a:lnTo>
                      <a:pt x="1180" y="280"/>
                    </a:lnTo>
                    <a:lnTo>
                      <a:pt x="1170" y="278"/>
                    </a:lnTo>
                    <a:lnTo>
                      <a:pt x="1150" y="272"/>
                    </a:lnTo>
                    <a:lnTo>
                      <a:pt x="1122" y="264"/>
                    </a:lnTo>
                    <a:lnTo>
                      <a:pt x="1086" y="256"/>
                    </a:lnTo>
                    <a:lnTo>
                      <a:pt x="1036" y="246"/>
                    </a:lnTo>
                    <a:lnTo>
                      <a:pt x="1036" y="246"/>
                    </a:lnTo>
                    <a:lnTo>
                      <a:pt x="984" y="240"/>
                    </a:lnTo>
                    <a:lnTo>
                      <a:pt x="938" y="236"/>
                    </a:lnTo>
                    <a:lnTo>
                      <a:pt x="900" y="234"/>
                    </a:lnTo>
                    <a:lnTo>
                      <a:pt x="864" y="236"/>
                    </a:lnTo>
                    <a:lnTo>
                      <a:pt x="828" y="238"/>
                    </a:lnTo>
                    <a:lnTo>
                      <a:pt x="792" y="242"/>
                    </a:lnTo>
                    <a:lnTo>
                      <a:pt x="702" y="252"/>
                    </a:lnTo>
                    <a:lnTo>
                      <a:pt x="702" y="252"/>
                    </a:lnTo>
                    <a:lnTo>
                      <a:pt x="654" y="256"/>
                    </a:lnTo>
                    <a:lnTo>
                      <a:pt x="612" y="258"/>
                    </a:lnTo>
                    <a:lnTo>
                      <a:pt x="538" y="258"/>
                    </a:lnTo>
                    <a:lnTo>
                      <a:pt x="502" y="260"/>
                    </a:lnTo>
                    <a:lnTo>
                      <a:pt x="460" y="264"/>
                    </a:lnTo>
                    <a:lnTo>
                      <a:pt x="412" y="270"/>
                    </a:lnTo>
                    <a:lnTo>
                      <a:pt x="354" y="280"/>
                    </a:lnTo>
                    <a:lnTo>
                      <a:pt x="354" y="280"/>
                    </a:lnTo>
                    <a:lnTo>
                      <a:pt x="290" y="292"/>
                    </a:lnTo>
                    <a:lnTo>
                      <a:pt x="230" y="302"/>
                    </a:lnTo>
                    <a:lnTo>
                      <a:pt x="172" y="310"/>
                    </a:lnTo>
                    <a:lnTo>
                      <a:pt x="122" y="312"/>
                    </a:lnTo>
                    <a:lnTo>
                      <a:pt x="78" y="312"/>
                    </a:lnTo>
                    <a:lnTo>
                      <a:pt x="58" y="310"/>
                    </a:lnTo>
                    <a:lnTo>
                      <a:pt x="42" y="306"/>
                    </a:lnTo>
                    <a:lnTo>
                      <a:pt x="28" y="302"/>
                    </a:lnTo>
                    <a:lnTo>
                      <a:pt x="18" y="296"/>
                    </a:lnTo>
                    <a:lnTo>
                      <a:pt x="10" y="290"/>
                    </a:lnTo>
                    <a:lnTo>
                      <a:pt x="4" y="280"/>
                    </a:lnTo>
                    <a:lnTo>
                      <a:pt x="4" y="280"/>
                    </a:lnTo>
                    <a:lnTo>
                      <a:pt x="2" y="272"/>
                    </a:lnTo>
                    <a:lnTo>
                      <a:pt x="0" y="262"/>
                    </a:lnTo>
                    <a:lnTo>
                      <a:pt x="2" y="254"/>
                    </a:lnTo>
                    <a:lnTo>
                      <a:pt x="4" y="246"/>
                    </a:lnTo>
                    <a:lnTo>
                      <a:pt x="10" y="232"/>
                    </a:lnTo>
                    <a:lnTo>
                      <a:pt x="20" y="218"/>
                    </a:lnTo>
                    <a:lnTo>
                      <a:pt x="30" y="208"/>
                    </a:lnTo>
                    <a:lnTo>
                      <a:pt x="40" y="200"/>
                    </a:lnTo>
                    <a:lnTo>
                      <a:pt x="50" y="194"/>
                    </a:lnTo>
                    <a:lnTo>
                      <a:pt x="50" y="194"/>
                    </a:lnTo>
                    <a:close/>
                  </a:path>
                </a:pathLst>
              </a:custGeom>
              <a:solidFill>
                <a:srgbClr val="6EAF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grpSp>
        <p:grpSp>
          <p:nvGrpSpPr>
            <p:cNvPr id="215" name="Group 214"/>
            <p:cNvGrpSpPr/>
            <p:nvPr/>
          </p:nvGrpSpPr>
          <p:grpSpPr>
            <a:xfrm flipH="1">
              <a:off x="10596119" y="2369350"/>
              <a:ext cx="284125" cy="602864"/>
              <a:chOff x="3616325" y="6216650"/>
              <a:chExt cx="312738" cy="663575"/>
            </a:xfrm>
          </p:grpSpPr>
          <p:sp>
            <p:nvSpPr>
              <p:cNvPr id="216" name="Rectangle 98"/>
              <p:cNvSpPr>
                <a:spLocks noChangeArrowheads="1"/>
              </p:cNvSpPr>
              <p:nvPr/>
            </p:nvSpPr>
            <p:spPr bwMode="auto">
              <a:xfrm>
                <a:off x="3754438" y="6670675"/>
                <a:ext cx="36513" cy="209550"/>
              </a:xfrm>
              <a:prstGeom prst="rect">
                <a:avLst/>
              </a:prstGeom>
              <a:solidFill>
                <a:srgbClr val="0048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sp>
            <p:nvSpPr>
              <p:cNvPr id="217" name="Freeform 99"/>
              <p:cNvSpPr>
                <a:spLocks/>
              </p:cNvSpPr>
              <p:nvPr/>
            </p:nvSpPr>
            <p:spPr bwMode="auto">
              <a:xfrm>
                <a:off x="3616325" y="6216650"/>
                <a:ext cx="157163" cy="527050"/>
              </a:xfrm>
              <a:custGeom>
                <a:avLst/>
                <a:gdLst>
                  <a:gd name="T0" fmla="*/ 0 w 99"/>
                  <a:gd name="T1" fmla="*/ 233 h 332"/>
                  <a:gd name="T2" fmla="*/ 0 w 99"/>
                  <a:gd name="T3" fmla="*/ 233 h 332"/>
                  <a:gd name="T4" fmla="*/ 0 w 99"/>
                  <a:gd name="T5" fmla="*/ 243 h 332"/>
                  <a:gd name="T6" fmla="*/ 3 w 99"/>
                  <a:gd name="T7" fmla="*/ 253 h 332"/>
                  <a:gd name="T8" fmla="*/ 5 w 99"/>
                  <a:gd name="T9" fmla="*/ 263 h 332"/>
                  <a:gd name="T10" fmla="*/ 8 w 99"/>
                  <a:gd name="T11" fmla="*/ 271 h 332"/>
                  <a:gd name="T12" fmla="*/ 12 w 99"/>
                  <a:gd name="T13" fmla="*/ 279 h 332"/>
                  <a:gd name="T14" fmla="*/ 17 w 99"/>
                  <a:gd name="T15" fmla="*/ 288 h 332"/>
                  <a:gd name="T16" fmla="*/ 22 w 99"/>
                  <a:gd name="T17" fmla="*/ 295 h 332"/>
                  <a:gd name="T18" fmla="*/ 30 w 99"/>
                  <a:gd name="T19" fmla="*/ 302 h 332"/>
                  <a:gd name="T20" fmla="*/ 36 w 99"/>
                  <a:gd name="T21" fmla="*/ 309 h 332"/>
                  <a:gd name="T22" fmla="*/ 44 w 99"/>
                  <a:gd name="T23" fmla="*/ 315 h 332"/>
                  <a:gd name="T24" fmla="*/ 52 w 99"/>
                  <a:gd name="T25" fmla="*/ 319 h 332"/>
                  <a:gd name="T26" fmla="*/ 61 w 99"/>
                  <a:gd name="T27" fmla="*/ 323 h 332"/>
                  <a:gd name="T28" fmla="*/ 70 w 99"/>
                  <a:gd name="T29" fmla="*/ 327 h 332"/>
                  <a:gd name="T30" fmla="*/ 79 w 99"/>
                  <a:gd name="T31" fmla="*/ 330 h 332"/>
                  <a:gd name="T32" fmla="*/ 89 w 99"/>
                  <a:gd name="T33" fmla="*/ 331 h 332"/>
                  <a:gd name="T34" fmla="*/ 99 w 99"/>
                  <a:gd name="T35" fmla="*/ 332 h 332"/>
                  <a:gd name="T36" fmla="*/ 99 w 99"/>
                  <a:gd name="T37" fmla="*/ 0 h 332"/>
                  <a:gd name="T38" fmla="*/ 99 w 99"/>
                  <a:gd name="T39" fmla="*/ 0 h 332"/>
                  <a:gd name="T40" fmla="*/ 83 w 99"/>
                  <a:gd name="T41" fmla="*/ 28 h 332"/>
                  <a:gd name="T42" fmla="*/ 67 w 99"/>
                  <a:gd name="T43" fmla="*/ 59 h 332"/>
                  <a:gd name="T44" fmla="*/ 50 w 99"/>
                  <a:gd name="T45" fmla="*/ 96 h 332"/>
                  <a:gd name="T46" fmla="*/ 32 w 99"/>
                  <a:gd name="T47" fmla="*/ 135 h 332"/>
                  <a:gd name="T48" fmla="*/ 16 w 99"/>
                  <a:gd name="T49" fmla="*/ 174 h 332"/>
                  <a:gd name="T50" fmla="*/ 10 w 99"/>
                  <a:gd name="T51" fmla="*/ 191 h 332"/>
                  <a:gd name="T52" fmla="*/ 5 w 99"/>
                  <a:gd name="T53" fmla="*/ 207 h 332"/>
                  <a:gd name="T54" fmla="*/ 2 w 99"/>
                  <a:gd name="T55" fmla="*/ 221 h 332"/>
                  <a:gd name="T56" fmla="*/ 0 w 99"/>
                  <a:gd name="T57" fmla="*/ 233 h 332"/>
                  <a:gd name="T58" fmla="*/ 0 w 99"/>
                  <a:gd name="T59" fmla="*/ 233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9" h="332">
                    <a:moveTo>
                      <a:pt x="0" y="233"/>
                    </a:moveTo>
                    <a:lnTo>
                      <a:pt x="0" y="233"/>
                    </a:lnTo>
                    <a:lnTo>
                      <a:pt x="0" y="243"/>
                    </a:lnTo>
                    <a:lnTo>
                      <a:pt x="3" y="253"/>
                    </a:lnTo>
                    <a:lnTo>
                      <a:pt x="5" y="263"/>
                    </a:lnTo>
                    <a:lnTo>
                      <a:pt x="8" y="271"/>
                    </a:lnTo>
                    <a:lnTo>
                      <a:pt x="12" y="279"/>
                    </a:lnTo>
                    <a:lnTo>
                      <a:pt x="17" y="288"/>
                    </a:lnTo>
                    <a:lnTo>
                      <a:pt x="22" y="295"/>
                    </a:lnTo>
                    <a:lnTo>
                      <a:pt x="30" y="302"/>
                    </a:lnTo>
                    <a:lnTo>
                      <a:pt x="36" y="309"/>
                    </a:lnTo>
                    <a:lnTo>
                      <a:pt x="44" y="315"/>
                    </a:lnTo>
                    <a:lnTo>
                      <a:pt x="52" y="319"/>
                    </a:lnTo>
                    <a:lnTo>
                      <a:pt x="61" y="323"/>
                    </a:lnTo>
                    <a:lnTo>
                      <a:pt x="70" y="327"/>
                    </a:lnTo>
                    <a:lnTo>
                      <a:pt x="79" y="330"/>
                    </a:lnTo>
                    <a:lnTo>
                      <a:pt x="89" y="331"/>
                    </a:lnTo>
                    <a:lnTo>
                      <a:pt x="99" y="332"/>
                    </a:lnTo>
                    <a:lnTo>
                      <a:pt x="99" y="0"/>
                    </a:lnTo>
                    <a:lnTo>
                      <a:pt x="99" y="0"/>
                    </a:lnTo>
                    <a:lnTo>
                      <a:pt x="83" y="28"/>
                    </a:lnTo>
                    <a:lnTo>
                      <a:pt x="67" y="59"/>
                    </a:lnTo>
                    <a:lnTo>
                      <a:pt x="50" y="96"/>
                    </a:lnTo>
                    <a:lnTo>
                      <a:pt x="32" y="135"/>
                    </a:lnTo>
                    <a:lnTo>
                      <a:pt x="16" y="174"/>
                    </a:lnTo>
                    <a:lnTo>
                      <a:pt x="10" y="191"/>
                    </a:lnTo>
                    <a:lnTo>
                      <a:pt x="5" y="207"/>
                    </a:lnTo>
                    <a:lnTo>
                      <a:pt x="2" y="221"/>
                    </a:lnTo>
                    <a:lnTo>
                      <a:pt x="0" y="233"/>
                    </a:lnTo>
                    <a:lnTo>
                      <a:pt x="0" y="233"/>
                    </a:lnTo>
                    <a:close/>
                  </a:path>
                </a:pathLst>
              </a:custGeom>
              <a:solidFill>
                <a:srgbClr val="AFC0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sp>
            <p:nvSpPr>
              <p:cNvPr id="218" name="Freeform 100"/>
              <p:cNvSpPr>
                <a:spLocks/>
              </p:cNvSpPr>
              <p:nvPr/>
            </p:nvSpPr>
            <p:spPr bwMode="auto">
              <a:xfrm>
                <a:off x="3773488" y="6216650"/>
                <a:ext cx="155575" cy="527050"/>
              </a:xfrm>
              <a:custGeom>
                <a:avLst/>
                <a:gdLst>
                  <a:gd name="T0" fmla="*/ 98 w 98"/>
                  <a:gd name="T1" fmla="*/ 233 h 332"/>
                  <a:gd name="T2" fmla="*/ 98 w 98"/>
                  <a:gd name="T3" fmla="*/ 233 h 332"/>
                  <a:gd name="T4" fmla="*/ 97 w 98"/>
                  <a:gd name="T5" fmla="*/ 221 h 332"/>
                  <a:gd name="T6" fmla="*/ 94 w 98"/>
                  <a:gd name="T7" fmla="*/ 207 h 332"/>
                  <a:gd name="T8" fmla="*/ 90 w 98"/>
                  <a:gd name="T9" fmla="*/ 191 h 332"/>
                  <a:gd name="T10" fmla="*/ 84 w 98"/>
                  <a:gd name="T11" fmla="*/ 174 h 332"/>
                  <a:gd name="T12" fmla="*/ 68 w 98"/>
                  <a:gd name="T13" fmla="*/ 135 h 332"/>
                  <a:gd name="T14" fmla="*/ 49 w 98"/>
                  <a:gd name="T15" fmla="*/ 96 h 332"/>
                  <a:gd name="T16" fmla="*/ 31 w 98"/>
                  <a:gd name="T17" fmla="*/ 59 h 332"/>
                  <a:gd name="T18" fmla="*/ 16 w 98"/>
                  <a:gd name="T19" fmla="*/ 28 h 332"/>
                  <a:gd name="T20" fmla="*/ 0 w 98"/>
                  <a:gd name="T21" fmla="*/ 0 h 332"/>
                  <a:gd name="T22" fmla="*/ 0 w 98"/>
                  <a:gd name="T23" fmla="*/ 332 h 332"/>
                  <a:gd name="T24" fmla="*/ 0 w 98"/>
                  <a:gd name="T25" fmla="*/ 332 h 332"/>
                  <a:gd name="T26" fmla="*/ 10 w 98"/>
                  <a:gd name="T27" fmla="*/ 331 h 332"/>
                  <a:gd name="T28" fmla="*/ 20 w 98"/>
                  <a:gd name="T29" fmla="*/ 330 h 332"/>
                  <a:gd name="T30" fmla="*/ 29 w 98"/>
                  <a:gd name="T31" fmla="*/ 327 h 332"/>
                  <a:gd name="T32" fmla="*/ 39 w 98"/>
                  <a:gd name="T33" fmla="*/ 323 h 332"/>
                  <a:gd name="T34" fmla="*/ 47 w 98"/>
                  <a:gd name="T35" fmla="*/ 319 h 332"/>
                  <a:gd name="T36" fmla="*/ 55 w 98"/>
                  <a:gd name="T37" fmla="*/ 315 h 332"/>
                  <a:gd name="T38" fmla="*/ 63 w 98"/>
                  <a:gd name="T39" fmla="*/ 309 h 332"/>
                  <a:gd name="T40" fmla="*/ 70 w 98"/>
                  <a:gd name="T41" fmla="*/ 302 h 332"/>
                  <a:gd name="T42" fmla="*/ 76 w 98"/>
                  <a:gd name="T43" fmla="*/ 295 h 332"/>
                  <a:gd name="T44" fmla="*/ 82 w 98"/>
                  <a:gd name="T45" fmla="*/ 288 h 332"/>
                  <a:gd name="T46" fmla="*/ 87 w 98"/>
                  <a:gd name="T47" fmla="*/ 279 h 332"/>
                  <a:gd name="T48" fmla="*/ 91 w 98"/>
                  <a:gd name="T49" fmla="*/ 271 h 332"/>
                  <a:gd name="T50" fmla="*/ 94 w 98"/>
                  <a:gd name="T51" fmla="*/ 263 h 332"/>
                  <a:gd name="T52" fmla="*/ 96 w 98"/>
                  <a:gd name="T53" fmla="*/ 253 h 332"/>
                  <a:gd name="T54" fmla="*/ 98 w 98"/>
                  <a:gd name="T55" fmla="*/ 243 h 332"/>
                  <a:gd name="T56" fmla="*/ 98 w 98"/>
                  <a:gd name="T57" fmla="*/ 233 h 332"/>
                  <a:gd name="T58" fmla="*/ 98 w 98"/>
                  <a:gd name="T59" fmla="*/ 233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 h="332">
                    <a:moveTo>
                      <a:pt x="98" y="233"/>
                    </a:moveTo>
                    <a:lnTo>
                      <a:pt x="98" y="233"/>
                    </a:lnTo>
                    <a:lnTo>
                      <a:pt x="97" y="221"/>
                    </a:lnTo>
                    <a:lnTo>
                      <a:pt x="94" y="207"/>
                    </a:lnTo>
                    <a:lnTo>
                      <a:pt x="90" y="191"/>
                    </a:lnTo>
                    <a:lnTo>
                      <a:pt x="84" y="174"/>
                    </a:lnTo>
                    <a:lnTo>
                      <a:pt x="68" y="135"/>
                    </a:lnTo>
                    <a:lnTo>
                      <a:pt x="49" y="96"/>
                    </a:lnTo>
                    <a:lnTo>
                      <a:pt x="31" y="59"/>
                    </a:lnTo>
                    <a:lnTo>
                      <a:pt x="16" y="28"/>
                    </a:lnTo>
                    <a:lnTo>
                      <a:pt x="0" y="0"/>
                    </a:lnTo>
                    <a:lnTo>
                      <a:pt x="0" y="332"/>
                    </a:lnTo>
                    <a:lnTo>
                      <a:pt x="0" y="332"/>
                    </a:lnTo>
                    <a:lnTo>
                      <a:pt x="10" y="331"/>
                    </a:lnTo>
                    <a:lnTo>
                      <a:pt x="20" y="330"/>
                    </a:lnTo>
                    <a:lnTo>
                      <a:pt x="29" y="327"/>
                    </a:lnTo>
                    <a:lnTo>
                      <a:pt x="39" y="323"/>
                    </a:lnTo>
                    <a:lnTo>
                      <a:pt x="47" y="319"/>
                    </a:lnTo>
                    <a:lnTo>
                      <a:pt x="55" y="315"/>
                    </a:lnTo>
                    <a:lnTo>
                      <a:pt x="63" y="309"/>
                    </a:lnTo>
                    <a:lnTo>
                      <a:pt x="70" y="302"/>
                    </a:lnTo>
                    <a:lnTo>
                      <a:pt x="76" y="295"/>
                    </a:lnTo>
                    <a:lnTo>
                      <a:pt x="82" y="288"/>
                    </a:lnTo>
                    <a:lnTo>
                      <a:pt x="87" y="279"/>
                    </a:lnTo>
                    <a:lnTo>
                      <a:pt x="91" y="271"/>
                    </a:lnTo>
                    <a:lnTo>
                      <a:pt x="94" y="263"/>
                    </a:lnTo>
                    <a:lnTo>
                      <a:pt x="96" y="253"/>
                    </a:lnTo>
                    <a:lnTo>
                      <a:pt x="98" y="243"/>
                    </a:lnTo>
                    <a:lnTo>
                      <a:pt x="98" y="233"/>
                    </a:lnTo>
                    <a:lnTo>
                      <a:pt x="98" y="233"/>
                    </a:lnTo>
                    <a:close/>
                  </a:path>
                </a:pathLst>
              </a:custGeom>
              <a:solidFill>
                <a:srgbClr val="7EA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grpSp>
      </p:grpSp>
      <p:grpSp>
        <p:nvGrpSpPr>
          <p:cNvPr id="1657" name="Group 1656"/>
          <p:cNvGrpSpPr/>
          <p:nvPr/>
        </p:nvGrpSpPr>
        <p:grpSpPr>
          <a:xfrm>
            <a:off x="1582946" y="3906255"/>
            <a:ext cx="1079381" cy="610184"/>
            <a:chOff x="1749492" y="3880607"/>
            <a:chExt cx="1079381" cy="610184"/>
          </a:xfrm>
        </p:grpSpPr>
        <p:grpSp>
          <p:nvGrpSpPr>
            <p:cNvPr id="120" name="Group 294"/>
            <p:cNvGrpSpPr>
              <a:grpSpLocks noChangeAspect="1"/>
            </p:cNvGrpSpPr>
            <p:nvPr/>
          </p:nvGrpSpPr>
          <p:grpSpPr bwMode="auto">
            <a:xfrm>
              <a:off x="2029751" y="4228162"/>
              <a:ext cx="799122" cy="183454"/>
              <a:chOff x="3140" y="2004"/>
              <a:chExt cx="1400" cy="312"/>
            </a:xfrm>
          </p:grpSpPr>
          <p:sp>
            <p:nvSpPr>
              <p:cNvPr id="122" name="AutoShape 293"/>
              <p:cNvSpPr>
                <a:spLocks noChangeAspect="1" noChangeArrowheads="1" noTextEdit="1"/>
              </p:cNvSpPr>
              <p:nvPr/>
            </p:nvSpPr>
            <p:spPr bwMode="auto">
              <a:xfrm>
                <a:off x="3140" y="2004"/>
                <a:ext cx="140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sp>
            <p:nvSpPr>
              <p:cNvPr id="123" name="Freeform 295"/>
              <p:cNvSpPr>
                <a:spLocks/>
              </p:cNvSpPr>
              <p:nvPr/>
            </p:nvSpPr>
            <p:spPr bwMode="auto">
              <a:xfrm>
                <a:off x="3140" y="2004"/>
                <a:ext cx="1400" cy="312"/>
              </a:xfrm>
              <a:custGeom>
                <a:avLst/>
                <a:gdLst>
                  <a:gd name="T0" fmla="*/ 52 w 1400"/>
                  <a:gd name="T1" fmla="*/ 180 h 312"/>
                  <a:gd name="T2" fmla="*/ 66 w 1400"/>
                  <a:gd name="T3" fmla="*/ 142 h 312"/>
                  <a:gd name="T4" fmla="*/ 86 w 1400"/>
                  <a:gd name="T5" fmla="*/ 124 h 312"/>
                  <a:gd name="T6" fmla="*/ 120 w 1400"/>
                  <a:gd name="T7" fmla="*/ 116 h 312"/>
                  <a:gd name="T8" fmla="*/ 148 w 1400"/>
                  <a:gd name="T9" fmla="*/ 120 h 312"/>
                  <a:gd name="T10" fmla="*/ 176 w 1400"/>
                  <a:gd name="T11" fmla="*/ 118 h 312"/>
                  <a:gd name="T12" fmla="*/ 194 w 1400"/>
                  <a:gd name="T13" fmla="*/ 98 h 312"/>
                  <a:gd name="T14" fmla="*/ 232 w 1400"/>
                  <a:gd name="T15" fmla="*/ 52 h 312"/>
                  <a:gd name="T16" fmla="*/ 284 w 1400"/>
                  <a:gd name="T17" fmla="*/ 18 h 312"/>
                  <a:gd name="T18" fmla="*/ 324 w 1400"/>
                  <a:gd name="T19" fmla="*/ 2 h 312"/>
                  <a:gd name="T20" fmla="*/ 368 w 1400"/>
                  <a:gd name="T21" fmla="*/ 8 h 312"/>
                  <a:gd name="T22" fmla="*/ 402 w 1400"/>
                  <a:gd name="T23" fmla="*/ 32 h 312"/>
                  <a:gd name="T24" fmla="*/ 450 w 1400"/>
                  <a:gd name="T25" fmla="*/ 74 h 312"/>
                  <a:gd name="T26" fmla="*/ 502 w 1400"/>
                  <a:gd name="T27" fmla="*/ 92 h 312"/>
                  <a:gd name="T28" fmla="*/ 562 w 1400"/>
                  <a:gd name="T29" fmla="*/ 92 h 312"/>
                  <a:gd name="T30" fmla="*/ 604 w 1400"/>
                  <a:gd name="T31" fmla="*/ 76 h 312"/>
                  <a:gd name="T32" fmla="*/ 654 w 1400"/>
                  <a:gd name="T33" fmla="*/ 90 h 312"/>
                  <a:gd name="T34" fmla="*/ 724 w 1400"/>
                  <a:gd name="T35" fmla="*/ 118 h 312"/>
                  <a:gd name="T36" fmla="*/ 792 w 1400"/>
                  <a:gd name="T37" fmla="*/ 132 h 312"/>
                  <a:gd name="T38" fmla="*/ 850 w 1400"/>
                  <a:gd name="T39" fmla="*/ 128 h 312"/>
                  <a:gd name="T40" fmla="*/ 940 w 1400"/>
                  <a:gd name="T41" fmla="*/ 106 h 312"/>
                  <a:gd name="T42" fmla="*/ 1020 w 1400"/>
                  <a:gd name="T43" fmla="*/ 94 h 312"/>
                  <a:gd name="T44" fmla="*/ 1056 w 1400"/>
                  <a:gd name="T45" fmla="*/ 90 h 312"/>
                  <a:gd name="T46" fmla="*/ 1098 w 1400"/>
                  <a:gd name="T47" fmla="*/ 76 h 312"/>
                  <a:gd name="T48" fmla="*/ 1130 w 1400"/>
                  <a:gd name="T49" fmla="*/ 66 h 312"/>
                  <a:gd name="T50" fmla="*/ 1170 w 1400"/>
                  <a:gd name="T51" fmla="*/ 70 h 312"/>
                  <a:gd name="T52" fmla="*/ 1238 w 1400"/>
                  <a:gd name="T53" fmla="*/ 94 h 312"/>
                  <a:gd name="T54" fmla="*/ 1364 w 1400"/>
                  <a:gd name="T55" fmla="*/ 150 h 312"/>
                  <a:gd name="T56" fmla="*/ 1380 w 1400"/>
                  <a:gd name="T57" fmla="*/ 182 h 312"/>
                  <a:gd name="T58" fmla="*/ 1400 w 1400"/>
                  <a:gd name="T59" fmla="*/ 220 h 312"/>
                  <a:gd name="T60" fmla="*/ 1390 w 1400"/>
                  <a:gd name="T61" fmla="*/ 218 h 312"/>
                  <a:gd name="T62" fmla="*/ 1340 w 1400"/>
                  <a:gd name="T63" fmla="*/ 224 h 312"/>
                  <a:gd name="T64" fmla="*/ 1282 w 1400"/>
                  <a:gd name="T65" fmla="*/ 246 h 312"/>
                  <a:gd name="T66" fmla="*/ 1212 w 1400"/>
                  <a:gd name="T67" fmla="*/ 276 h 312"/>
                  <a:gd name="T68" fmla="*/ 1180 w 1400"/>
                  <a:gd name="T69" fmla="*/ 280 h 312"/>
                  <a:gd name="T70" fmla="*/ 1122 w 1400"/>
                  <a:gd name="T71" fmla="*/ 264 h 312"/>
                  <a:gd name="T72" fmla="*/ 1036 w 1400"/>
                  <a:gd name="T73" fmla="*/ 246 h 312"/>
                  <a:gd name="T74" fmla="*/ 900 w 1400"/>
                  <a:gd name="T75" fmla="*/ 234 h 312"/>
                  <a:gd name="T76" fmla="*/ 792 w 1400"/>
                  <a:gd name="T77" fmla="*/ 242 h 312"/>
                  <a:gd name="T78" fmla="*/ 654 w 1400"/>
                  <a:gd name="T79" fmla="*/ 256 h 312"/>
                  <a:gd name="T80" fmla="*/ 502 w 1400"/>
                  <a:gd name="T81" fmla="*/ 260 h 312"/>
                  <a:gd name="T82" fmla="*/ 354 w 1400"/>
                  <a:gd name="T83" fmla="*/ 280 h 312"/>
                  <a:gd name="T84" fmla="*/ 230 w 1400"/>
                  <a:gd name="T85" fmla="*/ 302 h 312"/>
                  <a:gd name="T86" fmla="*/ 78 w 1400"/>
                  <a:gd name="T87" fmla="*/ 312 h 312"/>
                  <a:gd name="T88" fmla="*/ 28 w 1400"/>
                  <a:gd name="T89" fmla="*/ 302 h 312"/>
                  <a:gd name="T90" fmla="*/ 4 w 1400"/>
                  <a:gd name="T91" fmla="*/ 280 h 312"/>
                  <a:gd name="T92" fmla="*/ 0 w 1400"/>
                  <a:gd name="T93" fmla="*/ 262 h 312"/>
                  <a:gd name="T94" fmla="*/ 10 w 1400"/>
                  <a:gd name="T95" fmla="*/ 232 h 312"/>
                  <a:gd name="T96" fmla="*/ 40 w 1400"/>
                  <a:gd name="T97" fmla="*/ 20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00" h="312">
                    <a:moveTo>
                      <a:pt x="50" y="194"/>
                    </a:moveTo>
                    <a:lnTo>
                      <a:pt x="50" y="194"/>
                    </a:lnTo>
                    <a:lnTo>
                      <a:pt x="52" y="180"/>
                    </a:lnTo>
                    <a:lnTo>
                      <a:pt x="54" y="166"/>
                    </a:lnTo>
                    <a:lnTo>
                      <a:pt x="62" y="150"/>
                    </a:lnTo>
                    <a:lnTo>
                      <a:pt x="66" y="142"/>
                    </a:lnTo>
                    <a:lnTo>
                      <a:pt x="72" y="136"/>
                    </a:lnTo>
                    <a:lnTo>
                      <a:pt x="78" y="128"/>
                    </a:lnTo>
                    <a:lnTo>
                      <a:pt x="86" y="124"/>
                    </a:lnTo>
                    <a:lnTo>
                      <a:pt x="96" y="120"/>
                    </a:lnTo>
                    <a:lnTo>
                      <a:pt x="108" y="118"/>
                    </a:lnTo>
                    <a:lnTo>
                      <a:pt x="120" y="116"/>
                    </a:lnTo>
                    <a:lnTo>
                      <a:pt x="134" y="118"/>
                    </a:lnTo>
                    <a:lnTo>
                      <a:pt x="134" y="118"/>
                    </a:lnTo>
                    <a:lnTo>
                      <a:pt x="148" y="120"/>
                    </a:lnTo>
                    <a:lnTo>
                      <a:pt x="160" y="122"/>
                    </a:lnTo>
                    <a:lnTo>
                      <a:pt x="168" y="120"/>
                    </a:lnTo>
                    <a:lnTo>
                      <a:pt x="176" y="118"/>
                    </a:lnTo>
                    <a:lnTo>
                      <a:pt x="182" y="116"/>
                    </a:lnTo>
                    <a:lnTo>
                      <a:pt x="186" y="110"/>
                    </a:lnTo>
                    <a:lnTo>
                      <a:pt x="194" y="98"/>
                    </a:lnTo>
                    <a:lnTo>
                      <a:pt x="204" y="82"/>
                    </a:lnTo>
                    <a:lnTo>
                      <a:pt x="220" y="62"/>
                    </a:lnTo>
                    <a:lnTo>
                      <a:pt x="232" y="52"/>
                    </a:lnTo>
                    <a:lnTo>
                      <a:pt x="246" y="40"/>
                    </a:lnTo>
                    <a:lnTo>
                      <a:pt x="264" y="30"/>
                    </a:lnTo>
                    <a:lnTo>
                      <a:pt x="284" y="18"/>
                    </a:lnTo>
                    <a:lnTo>
                      <a:pt x="284" y="18"/>
                    </a:lnTo>
                    <a:lnTo>
                      <a:pt x="306" y="8"/>
                    </a:lnTo>
                    <a:lnTo>
                      <a:pt x="324" y="2"/>
                    </a:lnTo>
                    <a:lnTo>
                      <a:pt x="340" y="0"/>
                    </a:lnTo>
                    <a:lnTo>
                      <a:pt x="356" y="2"/>
                    </a:lnTo>
                    <a:lnTo>
                      <a:pt x="368" y="8"/>
                    </a:lnTo>
                    <a:lnTo>
                      <a:pt x="380" y="14"/>
                    </a:lnTo>
                    <a:lnTo>
                      <a:pt x="392" y="22"/>
                    </a:lnTo>
                    <a:lnTo>
                      <a:pt x="402" y="32"/>
                    </a:lnTo>
                    <a:lnTo>
                      <a:pt x="424" y="54"/>
                    </a:lnTo>
                    <a:lnTo>
                      <a:pt x="436" y="64"/>
                    </a:lnTo>
                    <a:lnTo>
                      <a:pt x="450" y="74"/>
                    </a:lnTo>
                    <a:lnTo>
                      <a:pt x="464" y="82"/>
                    </a:lnTo>
                    <a:lnTo>
                      <a:pt x="482" y="88"/>
                    </a:lnTo>
                    <a:lnTo>
                      <a:pt x="502" y="92"/>
                    </a:lnTo>
                    <a:lnTo>
                      <a:pt x="524" y="94"/>
                    </a:lnTo>
                    <a:lnTo>
                      <a:pt x="524" y="94"/>
                    </a:lnTo>
                    <a:lnTo>
                      <a:pt x="562" y="92"/>
                    </a:lnTo>
                    <a:lnTo>
                      <a:pt x="584" y="86"/>
                    </a:lnTo>
                    <a:lnTo>
                      <a:pt x="598" y="82"/>
                    </a:lnTo>
                    <a:lnTo>
                      <a:pt x="604" y="76"/>
                    </a:lnTo>
                    <a:lnTo>
                      <a:pt x="614" y="76"/>
                    </a:lnTo>
                    <a:lnTo>
                      <a:pt x="628" y="80"/>
                    </a:lnTo>
                    <a:lnTo>
                      <a:pt x="654" y="90"/>
                    </a:lnTo>
                    <a:lnTo>
                      <a:pt x="698" y="108"/>
                    </a:lnTo>
                    <a:lnTo>
                      <a:pt x="698" y="108"/>
                    </a:lnTo>
                    <a:lnTo>
                      <a:pt x="724" y="118"/>
                    </a:lnTo>
                    <a:lnTo>
                      <a:pt x="748" y="126"/>
                    </a:lnTo>
                    <a:lnTo>
                      <a:pt x="770" y="130"/>
                    </a:lnTo>
                    <a:lnTo>
                      <a:pt x="792" y="132"/>
                    </a:lnTo>
                    <a:lnTo>
                      <a:pt x="812" y="132"/>
                    </a:lnTo>
                    <a:lnTo>
                      <a:pt x="832" y="132"/>
                    </a:lnTo>
                    <a:lnTo>
                      <a:pt x="850" y="128"/>
                    </a:lnTo>
                    <a:lnTo>
                      <a:pt x="868" y="124"/>
                    </a:lnTo>
                    <a:lnTo>
                      <a:pt x="904" y="116"/>
                    </a:lnTo>
                    <a:lnTo>
                      <a:pt x="940" y="106"/>
                    </a:lnTo>
                    <a:lnTo>
                      <a:pt x="978" y="98"/>
                    </a:lnTo>
                    <a:lnTo>
                      <a:pt x="998" y="94"/>
                    </a:lnTo>
                    <a:lnTo>
                      <a:pt x="1020" y="94"/>
                    </a:lnTo>
                    <a:lnTo>
                      <a:pt x="1020" y="94"/>
                    </a:lnTo>
                    <a:lnTo>
                      <a:pt x="1040" y="92"/>
                    </a:lnTo>
                    <a:lnTo>
                      <a:pt x="1056" y="90"/>
                    </a:lnTo>
                    <a:lnTo>
                      <a:pt x="1070" y="88"/>
                    </a:lnTo>
                    <a:lnTo>
                      <a:pt x="1082" y="84"/>
                    </a:lnTo>
                    <a:lnTo>
                      <a:pt x="1098" y="76"/>
                    </a:lnTo>
                    <a:lnTo>
                      <a:pt x="1114" y="70"/>
                    </a:lnTo>
                    <a:lnTo>
                      <a:pt x="1122" y="68"/>
                    </a:lnTo>
                    <a:lnTo>
                      <a:pt x="1130" y="66"/>
                    </a:lnTo>
                    <a:lnTo>
                      <a:pt x="1140" y="66"/>
                    </a:lnTo>
                    <a:lnTo>
                      <a:pt x="1154" y="68"/>
                    </a:lnTo>
                    <a:lnTo>
                      <a:pt x="1170" y="70"/>
                    </a:lnTo>
                    <a:lnTo>
                      <a:pt x="1188" y="76"/>
                    </a:lnTo>
                    <a:lnTo>
                      <a:pt x="1238" y="94"/>
                    </a:lnTo>
                    <a:lnTo>
                      <a:pt x="1238" y="94"/>
                    </a:lnTo>
                    <a:lnTo>
                      <a:pt x="1326" y="128"/>
                    </a:lnTo>
                    <a:lnTo>
                      <a:pt x="1350" y="140"/>
                    </a:lnTo>
                    <a:lnTo>
                      <a:pt x="1364" y="150"/>
                    </a:lnTo>
                    <a:lnTo>
                      <a:pt x="1372" y="158"/>
                    </a:lnTo>
                    <a:lnTo>
                      <a:pt x="1376" y="168"/>
                    </a:lnTo>
                    <a:lnTo>
                      <a:pt x="1380" y="182"/>
                    </a:lnTo>
                    <a:lnTo>
                      <a:pt x="1388" y="198"/>
                    </a:lnTo>
                    <a:lnTo>
                      <a:pt x="1388" y="198"/>
                    </a:lnTo>
                    <a:lnTo>
                      <a:pt x="1400" y="220"/>
                    </a:lnTo>
                    <a:lnTo>
                      <a:pt x="1400" y="220"/>
                    </a:lnTo>
                    <a:lnTo>
                      <a:pt x="1398" y="220"/>
                    </a:lnTo>
                    <a:lnTo>
                      <a:pt x="1390" y="218"/>
                    </a:lnTo>
                    <a:lnTo>
                      <a:pt x="1376" y="218"/>
                    </a:lnTo>
                    <a:lnTo>
                      <a:pt x="1354" y="220"/>
                    </a:lnTo>
                    <a:lnTo>
                      <a:pt x="1340" y="224"/>
                    </a:lnTo>
                    <a:lnTo>
                      <a:pt x="1322" y="228"/>
                    </a:lnTo>
                    <a:lnTo>
                      <a:pt x="1304" y="236"/>
                    </a:lnTo>
                    <a:lnTo>
                      <a:pt x="1282" y="246"/>
                    </a:lnTo>
                    <a:lnTo>
                      <a:pt x="1282" y="246"/>
                    </a:lnTo>
                    <a:lnTo>
                      <a:pt x="1242" y="266"/>
                    </a:lnTo>
                    <a:lnTo>
                      <a:pt x="1212" y="276"/>
                    </a:lnTo>
                    <a:lnTo>
                      <a:pt x="1202" y="280"/>
                    </a:lnTo>
                    <a:lnTo>
                      <a:pt x="1190" y="280"/>
                    </a:lnTo>
                    <a:lnTo>
                      <a:pt x="1180" y="280"/>
                    </a:lnTo>
                    <a:lnTo>
                      <a:pt x="1170" y="278"/>
                    </a:lnTo>
                    <a:lnTo>
                      <a:pt x="1150" y="272"/>
                    </a:lnTo>
                    <a:lnTo>
                      <a:pt x="1122" y="264"/>
                    </a:lnTo>
                    <a:lnTo>
                      <a:pt x="1086" y="256"/>
                    </a:lnTo>
                    <a:lnTo>
                      <a:pt x="1036" y="246"/>
                    </a:lnTo>
                    <a:lnTo>
                      <a:pt x="1036" y="246"/>
                    </a:lnTo>
                    <a:lnTo>
                      <a:pt x="984" y="240"/>
                    </a:lnTo>
                    <a:lnTo>
                      <a:pt x="938" y="236"/>
                    </a:lnTo>
                    <a:lnTo>
                      <a:pt x="900" y="234"/>
                    </a:lnTo>
                    <a:lnTo>
                      <a:pt x="864" y="236"/>
                    </a:lnTo>
                    <a:lnTo>
                      <a:pt x="828" y="238"/>
                    </a:lnTo>
                    <a:lnTo>
                      <a:pt x="792" y="242"/>
                    </a:lnTo>
                    <a:lnTo>
                      <a:pt x="702" y="252"/>
                    </a:lnTo>
                    <a:lnTo>
                      <a:pt x="702" y="252"/>
                    </a:lnTo>
                    <a:lnTo>
                      <a:pt x="654" y="256"/>
                    </a:lnTo>
                    <a:lnTo>
                      <a:pt x="612" y="258"/>
                    </a:lnTo>
                    <a:lnTo>
                      <a:pt x="538" y="258"/>
                    </a:lnTo>
                    <a:lnTo>
                      <a:pt x="502" y="260"/>
                    </a:lnTo>
                    <a:lnTo>
                      <a:pt x="460" y="264"/>
                    </a:lnTo>
                    <a:lnTo>
                      <a:pt x="412" y="270"/>
                    </a:lnTo>
                    <a:lnTo>
                      <a:pt x="354" y="280"/>
                    </a:lnTo>
                    <a:lnTo>
                      <a:pt x="354" y="280"/>
                    </a:lnTo>
                    <a:lnTo>
                      <a:pt x="290" y="292"/>
                    </a:lnTo>
                    <a:lnTo>
                      <a:pt x="230" y="302"/>
                    </a:lnTo>
                    <a:lnTo>
                      <a:pt x="172" y="310"/>
                    </a:lnTo>
                    <a:lnTo>
                      <a:pt x="122" y="312"/>
                    </a:lnTo>
                    <a:lnTo>
                      <a:pt x="78" y="312"/>
                    </a:lnTo>
                    <a:lnTo>
                      <a:pt x="58" y="310"/>
                    </a:lnTo>
                    <a:lnTo>
                      <a:pt x="42" y="306"/>
                    </a:lnTo>
                    <a:lnTo>
                      <a:pt x="28" y="302"/>
                    </a:lnTo>
                    <a:lnTo>
                      <a:pt x="18" y="296"/>
                    </a:lnTo>
                    <a:lnTo>
                      <a:pt x="10" y="290"/>
                    </a:lnTo>
                    <a:lnTo>
                      <a:pt x="4" y="280"/>
                    </a:lnTo>
                    <a:lnTo>
                      <a:pt x="4" y="280"/>
                    </a:lnTo>
                    <a:lnTo>
                      <a:pt x="2" y="272"/>
                    </a:lnTo>
                    <a:lnTo>
                      <a:pt x="0" y="262"/>
                    </a:lnTo>
                    <a:lnTo>
                      <a:pt x="2" y="254"/>
                    </a:lnTo>
                    <a:lnTo>
                      <a:pt x="4" y="246"/>
                    </a:lnTo>
                    <a:lnTo>
                      <a:pt x="10" y="232"/>
                    </a:lnTo>
                    <a:lnTo>
                      <a:pt x="20" y="218"/>
                    </a:lnTo>
                    <a:lnTo>
                      <a:pt x="30" y="208"/>
                    </a:lnTo>
                    <a:lnTo>
                      <a:pt x="40" y="200"/>
                    </a:lnTo>
                    <a:lnTo>
                      <a:pt x="50" y="194"/>
                    </a:lnTo>
                    <a:lnTo>
                      <a:pt x="50" y="194"/>
                    </a:lnTo>
                    <a:close/>
                  </a:path>
                </a:pathLst>
              </a:custGeom>
              <a:solidFill>
                <a:srgbClr val="6EAF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grpSp>
        <p:grpSp>
          <p:nvGrpSpPr>
            <p:cNvPr id="219" name="Group 218"/>
            <p:cNvGrpSpPr/>
            <p:nvPr/>
          </p:nvGrpSpPr>
          <p:grpSpPr>
            <a:xfrm flipH="1">
              <a:off x="1749492" y="3880607"/>
              <a:ext cx="287575" cy="610184"/>
              <a:chOff x="3616325" y="6216650"/>
              <a:chExt cx="312738" cy="663575"/>
            </a:xfrm>
          </p:grpSpPr>
          <p:sp>
            <p:nvSpPr>
              <p:cNvPr id="220" name="Rectangle 98"/>
              <p:cNvSpPr>
                <a:spLocks noChangeArrowheads="1"/>
              </p:cNvSpPr>
              <p:nvPr/>
            </p:nvSpPr>
            <p:spPr bwMode="auto">
              <a:xfrm>
                <a:off x="3754438" y="6670675"/>
                <a:ext cx="36513" cy="209550"/>
              </a:xfrm>
              <a:prstGeom prst="rect">
                <a:avLst/>
              </a:prstGeom>
              <a:solidFill>
                <a:srgbClr val="0048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sp>
            <p:nvSpPr>
              <p:cNvPr id="221" name="Freeform 99"/>
              <p:cNvSpPr>
                <a:spLocks/>
              </p:cNvSpPr>
              <p:nvPr/>
            </p:nvSpPr>
            <p:spPr bwMode="auto">
              <a:xfrm>
                <a:off x="3616325" y="6216650"/>
                <a:ext cx="157163" cy="527050"/>
              </a:xfrm>
              <a:custGeom>
                <a:avLst/>
                <a:gdLst>
                  <a:gd name="T0" fmla="*/ 0 w 99"/>
                  <a:gd name="T1" fmla="*/ 233 h 332"/>
                  <a:gd name="T2" fmla="*/ 0 w 99"/>
                  <a:gd name="T3" fmla="*/ 233 h 332"/>
                  <a:gd name="T4" fmla="*/ 0 w 99"/>
                  <a:gd name="T5" fmla="*/ 243 h 332"/>
                  <a:gd name="T6" fmla="*/ 3 w 99"/>
                  <a:gd name="T7" fmla="*/ 253 h 332"/>
                  <a:gd name="T8" fmla="*/ 5 w 99"/>
                  <a:gd name="T9" fmla="*/ 263 h 332"/>
                  <a:gd name="T10" fmla="*/ 8 w 99"/>
                  <a:gd name="T11" fmla="*/ 271 h 332"/>
                  <a:gd name="T12" fmla="*/ 12 w 99"/>
                  <a:gd name="T13" fmla="*/ 279 h 332"/>
                  <a:gd name="T14" fmla="*/ 17 w 99"/>
                  <a:gd name="T15" fmla="*/ 288 h 332"/>
                  <a:gd name="T16" fmla="*/ 22 w 99"/>
                  <a:gd name="T17" fmla="*/ 295 h 332"/>
                  <a:gd name="T18" fmla="*/ 30 w 99"/>
                  <a:gd name="T19" fmla="*/ 302 h 332"/>
                  <a:gd name="T20" fmla="*/ 36 w 99"/>
                  <a:gd name="T21" fmla="*/ 309 h 332"/>
                  <a:gd name="T22" fmla="*/ 44 w 99"/>
                  <a:gd name="T23" fmla="*/ 315 h 332"/>
                  <a:gd name="T24" fmla="*/ 52 w 99"/>
                  <a:gd name="T25" fmla="*/ 319 h 332"/>
                  <a:gd name="T26" fmla="*/ 61 w 99"/>
                  <a:gd name="T27" fmla="*/ 323 h 332"/>
                  <a:gd name="T28" fmla="*/ 70 w 99"/>
                  <a:gd name="T29" fmla="*/ 327 h 332"/>
                  <a:gd name="T30" fmla="*/ 79 w 99"/>
                  <a:gd name="T31" fmla="*/ 330 h 332"/>
                  <a:gd name="T32" fmla="*/ 89 w 99"/>
                  <a:gd name="T33" fmla="*/ 331 h 332"/>
                  <a:gd name="T34" fmla="*/ 99 w 99"/>
                  <a:gd name="T35" fmla="*/ 332 h 332"/>
                  <a:gd name="T36" fmla="*/ 99 w 99"/>
                  <a:gd name="T37" fmla="*/ 0 h 332"/>
                  <a:gd name="T38" fmla="*/ 99 w 99"/>
                  <a:gd name="T39" fmla="*/ 0 h 332"/>
                  <a:gd name="T40" fmla="*/ 83 w 99"/>
                  <a:gd name="T41" fmla="*/ 28 h 332"/>
                  <a:gd name="T42" fmla="*/ 67 w 99"/>
                  <a:gd name="T43" fmla="*/ 59 h 332"/>
                  <a:gd name="T44" fmla="*/ 50 w 99"/>
                  <a:gd name="T45" fmla="*/ 96 h 332"/>
                  <a:gd name="T46" fmla="*/ 32 w 99"/>
                  <a:gd name="T47" fmla="*/ 135 h 332"/>
                  <a:gd name="T48" fmla="*/ 16 w 99"/>
                  <a:gd name="T49" fmla="*/ 174 h 332"/>
                  <a:gd name="T50" fmla="*/ 10 w 99"/>
                  <a:gd name="T51" fmla="*/ 191 h 332"/>
                  <a:gd name="T52" fmla="*/ 5 w 99"/>
                  <a:gd name="T53" fmla="*/ 207 h 332"/>
                  <a:gd name="T54" fmla="*/ 2 w 99"/>
                  <a:gd name="T55" fmla="*/ 221 h 332"/>
                  <a:gd name="T56" fmla="*/ 0 w 99"/>
                  <a:gd name="T57" fmla="*/ 233 h 332"/>
                  <a:gd name="T58" fmla="*/ 0 w 99"/>
                  <a:gd name="T59" fmla="*/ 233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9" h="332">
                    <a:moveTo>
                      <a:pt x="0" y="233"/>
                    </a:moveTo>
                    <a:lnTo>
                      <a:pt x="0" y="233"/>
                    </a:lnTo>
                    <a:lnTo>
                      <a:pt x="0" y="243"/>
                    </a:lnTo>
                    <a:lnTo>
                      <a:pt x="3" y="253"/>
                    </a:lnTo>
                    <a:lnTo>
                      <a:pt x="5" y="263"/>
                    </a:lnTo>
                    <a:lnTo>
                      <a:pt x="8" y="271"/>
                    </a:lnTo>
                    <a:lnTo>
                      <a:pt x="12" y="279"/>
                    </a:lnTo>
                    <a:lnTo>
                      <a:pt x="17" y="288"/>
                    </a:lnTo>
                    <a:lnTo>
                      <a:pt x="22" y="295"/>
                    </a:lnTo>
                    <a:lnTo>
                      <a:pt x="30" y="302"/>
                    </a:lnTo>
                    <a:lnTo>
                      <a:pt x="36" y="309"/>
                    </a:lnTo>
                    <a:lnTo>
                      <a:pt x="44" y="315"/>
                    </a:lnTo>
                    <a:lnTo>
                      <a:pt x="52" y="319"/>
                    </a:lnTo>
                    <a:lnTo>
                      <a:pt x="61" y="323"/>
                    </a:lnTo>
                    <a:lnTo>
                      <a:pt x="70" y="327"/>
                    </a:lnTo>
                    <a:lnTo>
                      <a:pt x="79" y="330"/>
                    </a:lnTo>
                    <a:lnTo>
                      <a:pt x="89" y="331"/>
                    </a:lnTo>
                    <a:lnTo>
                      <a:pt x="99" y="332"/>
                    </a:lnTo>
                    <a:lnTo>
                      <a:pt x="99" y="0"/>
                    </a:lnTo>
                    <a:lnTo>
                      <a:pt x="99" y="0"/>
                    </a:lnTo>
                    <a:lnTo>
                      <a:pt x="83" y="28"/>
                    </a:lnTo>
                    <a:lnTo>
                      <a:pt x="67" y="59"/>
                    </a:lnTo>
                    <a:lnTo>
                      <a:pt x="50" y="96"/>
                    </a:lnTo>
                    <a:lnTo>
                      <a:pt x="32" y="135"/>
                    </a:lnTo>
                    <a:lnTo>
                      <a:pt x="16" y="174"/>
                    </a:lnTo>
                    <a:lnTo>
                      <a:pt x="10" y="191"/>
                    </a:lnTo>
                    <a:lnTo>
                      <a:pt x="5" y="207"/>
                    </a:lnTo>
                    <a:lnTo>
                      <a:pt x="2" y="221"/>
                    </a:lnTo>
                    <a:lnTo>
                      <a:pt x="0" y="233"/>
                    </a:lnTo>
                    <a:lnTo>
                      <a:pt x="0" y="233"/>
                    </a:lnTo>
                    <a:close/>
                  </a:path>
                </a:pathLst>
              </a:custGeom>
              <a:solidFill>
                <a:srgbClr val="AFC0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sp>
            <p:nvSpPr>
              <p:cNvPr id="222" name="Freeform 100"/>
              <p:cNvSpPr>
                <a:spLocks/>
              </p:cNvSpPr>
              <p:nvPr/>
            </p:nvSpPr>
            <p:spPr bwMode="auto">
              <a:xfrm>
                <a:off x="3773488" y="6216650"/>
                <a:ext cx="155575" cy="527050"/>
              </a:xfrm>
              <a:custGeom>
                <a:avLst/>
                <a:gdLst>
                  <a:gd name="T0" fmla="*/ 98 w 98"/>
                  <a:gd name="T1" fmla="*/ 233 h 332"/>
                  <a:gd name="T2" fmla="*/ 98 w 98"/>
                  <a:gd name="T3" fmla="*/ 233 h 332"/>
                  <a:gd name="T4" fmla="*/ 97 w 98"/>
                  <a:gd name="T5" fmla="*/ 221 h 332"/>
                  <a:gd name="T6" fmla="*/ 94 w 98"/>
                  <a:gd name="T7" fmla="*/ 207 h 332"/>
                  <a:gd name="T8" fmla="*/ 90 w 98"/>
                  <a:gd name="T9" fmla="*/ 191 h 332"/>
                  <a:gd name="T10" fmla="*/ 84 w 98"/>
                  <a:gd name="T11" fmla="*/ 174 h 332"/>
                  <a:gd name="T12" fmla="*/ 68 w 98"/>
                  <a:gd name="T13" fmla="*/ 135 h 332"/>
                  <a:gd name="T14" fmla="*/ 49 w 98"/>
                  <a:gd name="T15" fmla="*/ 96 h 332"/>
                  <a:gd name="T16" fmla="*/ 31 w 98"/>
                  <a:gd name="T17" fmla="*/ 59 h 332"/>
                  <a:gd name="T18" fmla="*/ 16 w 98"/>
                  <a:gd name="T19" fmla="*/ 28 h 332"/>
                  <a:gd name="T20" fmla="*/ 0 w 98"/>
                  <a:gd name="T21" fmla="*/ 0 h 332"/>
                  <a:gd name="T22" fmla="*/ 0 w 98"/>
                  <a:gd name="T23" fmla="*/ 332 h 332"/>
                  <a:gd name="T24" fmla="*/ 0 w 98"/>
                  <a:gd name="T25" fmla="*/ 332 h 332"/>
                  <a:gd name="T26" fmla="*/ 10 w 98"/>
                  <a:gd name="T27" fmla="*/ 331 h 332"/>
                  <a:gd name="T28" fmla="*/ 20 w 98"/>
                  <a:gd name="T29" fmla="*/ 330 h 332"/>
                  <a:gd name="T30" fmla="*/ 29 w 98"/>
                  <a:gd name="T31" fmla="*/ 327 h 332"/>
                  <a:gd name="T32" fmla="*/ 39 w 98"/>
                  <a:gd name="T33" fmla="*/ 323 h 332"/>
                  <a:gd name="T34" fmla="*/ 47 w 98"/>
                  <a:gd name="T35" fmla="*/ 319 h 332"/>
                  <a:gd name="T36" fmla="*/ 55 w 98"/>
                  <a:gd name="T37" fmla="*/ 315 h 332"/>
                  <a:gd name="T38" fmla="*/ 63 w 98"/>
                  <a:gd name="T39" fmla="*/ 309 h 332"/>
                  <a:gd name="T40" fmla="*/ 70 w 98"/>
                  <a:gd name="T41" fmla="*/ 302 h 332"/>
                  <a:gd name="T42" fmla="*/ 76 w 98"/>
                  <a:gd name="T43" fmla="*/ 295 h 332"/>
                  <a:gd name="T44" fmla="*/ 82 w 98"/>
                  <a:gd name="T45" fmla="*/ 288 h 332"/>
                  <a:gd name="T46" fmla="*/ 87 w 98"/>
                  <a:gd name="T47" fmla="*/ 279 h 332"/>
                  <a:gd name="T48" fmla="*/ 91 w 98"/>
                  <a:gd name="T49" fmla="*/ 271 h 332"/>
                  <a:gd name="T50" fmla="*/ 94 w 98"/>
                  <a:gd name="T51" fmla="*/ 263 h 332"/>
                  <a:gd name="T52" fmla="*/ 96 w 98"/>
                  <a:gd name="T53" fmla="*/ 253 h 332"/>
                  <a:gd name="T54" fmla="*/ 98 w 98"/>
                  <a:gd name="T55" fmla="*/ 243 h 332"/>
                  <a:gd name="T56" fmla="*/ 98 w 98"/>
                  <a:gd name="T57" fmla="*/ 233 h 332"/>
                  <a:gd name="T58" fmla="*/ 98 w 98"/>
                  <a:gd name="T59" fmla="*/ 233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 h="332">
                    <a:moveTo>
                      <a:pt x="98" y="233"/>
                    </a:moveTo>
                    <a:lnTo>
                      <a:pt x="98" y="233"/>
                    </a:lnTo>
                    <a:lnTo>
                      <a:pt x="97" y="221"/>
                    </a:lnTo>
                    <a:lnTo>
                      <a:pt x="94" y="207"/>
                    </a:lnTo>
                    <a:lnTo>
                      <a:pt x="90" y="191"/>
                    </a:lnTo>
                    <a:lnTo>
                      <a:pt x="84" y="174"/>
                    </a:lnTo>
                    <a:lnTo>
                      <a:pt x="68" y="135"/>
                    </a:lnTo>
                    <a:lnTo>
                      <a:pt x="49" y="96"/>
                    </a:lnTo>
                    <a:lnTo>
                      <a:pt x="31" y="59"/>
                    </a:lnTo>
                    <a:lnTo>
                      <a:pt x="16" y="28"/>
                    </a:lnTo>
                    <a:lnTo>
                      <a:pt x="0" y="0"/>
                    </a:lnTo>
                    <a:lnTo>
                      <a:pt x="0" y="332"/>
                    </a:lnTo>
                    <a:lnTo>
                      <a:pt x="0" y="332"/>
                    </a:lnTo>
                    <a:lnTo>
                      <a:pt x="10" y="331"/>
                    </a:lnTo>
                    <a:lnTo>
                      <a:pt x="20" y="330"/>
                    </a:lnTo>
                    <a:lnTo>
                      <a:pt x="29" y="327"/>
                    </a:lnTo>
                    <a:lnTo>
                      <a:pt x="39" y="323"/>
                    </a:lnTo>
                    <a:lnTo>
                      <a:pt x="47" y="319"/>
                    </a:lnTo>
                    <a:lnTo>
                      <a:pt x="55" y="315"/>
                    </a:lnTo>
                    <a:lnTo>
                      <a:pt x="63" y="309"/>
                    </a:lnTo>
                    <a:lnTo>
                      <a:pt x="70" y="302"/>
                    </a:lnTo>
                    <a:lnTo>
                      <a:pt x="76" y="295"/>
                    </a:lnTo>
                    <a:lnTo>
                      <a:pt x="82" y="288"/>
                    </a:lnTo>
                    <a:lnTo>
                      <a:pt x="87" y="279"/>
                    </a:lnTo>
                    <a:lnTo>
                      <a:pt x="91" y="271"/>
                    </a:lnTo>
                    <a:lnTo>
                      <a:pt x="94" y="263"/>
                    </a:lnTo>
                    <a:lnTo>
                      <a:pt x="96" y="253"/>
                    </a:lnTo>
                    <a:lnTo>
                      <a:pt x="98" y="243"/>
                    </a:lnTo>
                    <a:lnTo>
                      <a:pt x="98" y="233"/>
                    </a:lnTo>
                    <a:lnTo>
                      <a:pt x="98" y="233"/>
                    </a:lnTo>
                    <a:close/>
                  </a:path>
                </a:pathLst>
              </a:custGeom>
              <a:solidFill>
                <a:srgbClr val="7EA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chemeClr val="bg1">
                      <a:lumMod val="50000"/>
                    </a:schemeClr>
                  </a:solidFill>
                  <a:latin typeface="微软雅黑 Light" panose="020B0502040204020203" pitchFamily="34" charset="-122"/>
                </a:endParaRPr>
              </a:p>
            </p:txBody>
          </p:sp>
        </p:grpSp>
      </p:grpSp>
      <p:grpSp>
        <p:nvGrpSpPr>
          <p:cNvPr id="1651" name="Group 1650"/>
          <p:cNvGrpSpPr/>
          <p:nvPr/>
        </p:nvGrpSpPr>
        <p:grpSpPr>
          <a:xfrm>
            <a:off x="3829587" y="962446"/>
            <a:ext cx="433904" cy="433904"/>
            <a:chOff x="3831298" y="1003155"/>
            <a:chExt cx="433904" cy="433904"/>
          </a:xfrm>
        </p:grpSpPr>
        <p:sp>
          <p:nvSpPr>
            <p:cNvPr id="8" name="Teardrop 7"/>
            <p:cNvSpPr/>
            <p:nvPr/>
          </p:nvSpPr>
          <p:spPr>
            <a:xfrm rot="8100000">
              <a:off x="3831298" y="1003155"/>
              <a:ext cx="433904" cy="433904"/>
            </a:xfrm>
            <a:prstGeom prst="teardrop">
              <a:avLst/>
            </a:prstGeom>
            <a:solidFill>
              <a:schemeClr val="accent4"/>
            </a:solidFill>
            <a:ln>
              <a:noFill/>
            </a:ln>
            <a:effectLst>
              <a:outerShdw blurRad="152400" dir="20460000" sy="23000" kx="1200000" algn="b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3" name="TextBox 142"/>
            <p:cNvSpPr txBox="1"/>
            <p:nvPr/>
          </p:nvSpPr>
          <p:spPr>
            <a:xfrm>
              <a:off x="4048217" y="1108555"/>
              <a:ext cx="65" cy="246221"/>
            </a:xfrm>
            <a:prstGeom prst="rect">
              <a:avLst/>
            </a:prstGeom>
            <a:noFill/>
          </p:spPr>
          <p:txBody>
            <a:bodyPr wrap="none" lIns="0" tIns="0" rIns="0" bIns="0" rtlCol="0">
              <a:spAutoFit/>
            </a:bodyPr>
            <a:lstStyle/>
            <a:p>
              <a:pPr algn="ctr"/>
              <a:endParaRPr lang="en-IN" sz="1600" dirty="0">
                <a:solidFill>
                  <a:schemeClr val="bg1"/>
                </a:solidFill>
              </a:endParaRPr>
            </a:p>
          </p:txBody>
        </p:sp>
      </p:grpSp>
      <p:grpSp>
        <p:nvGrpSpPr>
          <p:cNvPr id="1658" name="Group 1657"/>
          <p:cNvGrpSpPr/>
          <p:nvPr/>
        </p:nvGrpSpPr>
        <p:grpSpPr>
          <a:xfrm>
            <a:off x="2511839" y="4620402"/>
            <a:ext cx="433904" cy="433904"/>
            <a:chOff x="2980756" y="4670250"/>
            <a:chExt cx="433904" cy="433904"/>
          </a:xfrm>
        </p:grpSpPr>
        <p:sp>
          <p:nvSpPr>
            <p:cNvPr id="157" name="Teardrop 156"/>
            <p:cNvSpPr/>
            <p:nvPr/>
          </p:nvSpPr>
          <p:spPr>
            <a:xfrm rot="8100000">
              <a:off x="2980756" y="4670250"/>
              <a:ext cx="433904" cy="433904"/>
            </a:xfrm>
            <a:prstGeom prst="teardrop">
              <a:avLst/>
            </a:prstGeom>
            <a:solidFill>
              <a:schemeClr val="tx2"/>
            </a:solidFill>
            <a:ln>
              <a:noFill/>
            </a:ln>
            <a:effectLst>
              <a:outerShdw blurRad="152400" dir="20460000" sy="23000" kx="1200000" algn="b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6" name="TextBox 145"/>
            <p:cNvSpPr txBox="1"/>
            <p:nvPr/>
          </p:nvSpPr>
          <p:spPr>
            <a:xfrm>
              <a:off x="3194298" y="4784282"/>
              <a:ext cx="65" cy="246221"/>
            </a:xfrm>
            <a:prstGeom prst="rect">
              <a:avLst/>
            </a:prstGeom>
            <a:noFill/>
          </p:spPr>
          <p:txBody>
            <a:bodyPr wrap="none" lIns="0" tIns="0" rIns="0" bIns="0" rtlCol="0">
              <a:spAutoFit/>
            </a:bodyPr>
            <a:lstStyle/>
            <a:p>
              <a:pPr algn="ctr"/>
              <a:endParaRPr lang="en-IN" sz="1600" dirty="0">
                <a:solidFill>
                  <a:schemeClr val="bg1"/>
                </a:solidFill>
              </a:endParaRPr>
            </a:p>
          </p:txBody>
        </p:sp>
      </p:grpSp>
      <p:grpSp>
        <p:nvGrpSpPr>
          <p:cNvPr id="1659" name="Group 1658"/>
          <p:cNvGrpSpPr/>
          <p:nvPr/>
        </p:nvGrpSpPr>
        <p:grpSpPr>
          <a:xfrm>
            <a:off x="10108543" y="4398641"/>
            <a:ext cx="433904" cy="433904"/>
            <a:chOff x="8749525" y="4398641"/>
            <a:chExt cx="433904" cy="433904"/>
          </a:xfrm>
          <a:solidFill>
            <a:srgbClr val="C00000"/>
          </a:solidFill>
        </p:grpSpPr>
        <p:sp>
          <p:nvSpPr>
            <p:cNvPr id="168" name="Teardrop 167"/>
            <p:cNvSpPr/>
            <p:nvPr/>
          </p:nvSpPr>
          <p:spPr>
            <a:xfrm rot="8100000">
              <a:off x="8749525" y="4398641"/>
              <a:ext cx="433904" cy="433904"/>
            </a:xfrm>
            <a:prstGeom prst="teardrop">
              <a:avLst/>
            </a:prstGeom>
            <a:grpFill/>
            <a:ln>
              <a:noFill/>
            </a:ln>
            <a:effectLst>
              <a:outerShdw blurRad="152400" dir="20460000" sy="23000" kx="1200000" algn="b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7" name="TextBox 146"/>
            <p:cNvSpPr txBox="1"/>
            <p:nvPr/>
          </p:nvSpPr>
          <p:spPr>
            <a:xfrm>
              <a:off x="8970179" y="4520303"/>
              <a:ext cx="64" cy="246221"/>
            </a:xfrm>
            <a:prstGeom prst="rect">
              <a:avLst/>
            </a:prstGeom>
            <a:grpFill/>
          </p:spPr>
          <p:txBody>
            <a:bodyPr wrap="none" lIns="0" tIns="0" rIns="0" bIns="0" rtlCol="0">
              <a:spAutoFit/>
            </a:bodyPr>
            <a:lstStyle/>
            <a:p>
              <a:pPr algn="ctr"/>
              <a:endParaRPr lang="en-IN" sz="1600" dirty="0">
                <a:solidFill>
                  <a:schemeClr val="bg1"/>
                </a:solidFill>
              </a:endParaRPr>
            </a:p>
          </p:txBody>
        </p:sp>
      </p:grpSp>
      <p:sp>
        <p:nvSpPr>
          <p:cNvPr id="133" name="Freeform 132"/>
          <p:cNvSpPr/>
          <p:nvPr/>
        </p:nvSpPr>
        <p:spPr>
          <a:xfrm>
            <a:off x="5483852" y="318023"/>
            <a:ext cx="767098" cy="340404"/>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rmAutofit/>
          </a:bodyPr>
          <a:lstStyle/>
          <a:p>
            <a:pPr lvl="0" algn="ctr"/>
            <a:r>
              <a:rPr lang="en-IN" b="1" spc="40" dirty="0">
                <a:solidFill>
                  <a:prstClr val="white"/>
                </a:solidFill>
                <a:latin typeface="Microsoft JhengHei UI" panose="020B0604030504040204" pitchFamily="34" charset="-120"/>
                <a:ea typeface="Microsoft JhengHei UI" panose="020B0604030504040204" pitchFamily="34" charset="-120"/>
              </a:rPr>
              <a:t>19</a:t>
            </a:r>
            <a:r>
              <a:rPr lang="en-US" altLang="zh-TW" b="1" spc="40" dirty="0">
                <a:solidFill>
                  <a:prstClr val="white"/>
                </a:solidFill>
                <a:latin typeface="Microsoft JhengHei UI" panose="020B0604030504040204" pitchFamily="34" charset="-120"/>
                <a:ea typeface="Microsoft JhengHei UI" panose="020B0604030504040204" pitchFamily="34" charset="-120"/>
              </a:rPr>
              <a:t>76</a:t>
            </a:r>
            <a:endParaRPr lang="en-IN" b="1" spc="40" dirty="0">
              <a:solidFill>
                <a:prstClr val="white"/>
              </a:solidFill>
              <a:latin typeface="Microsoft JhengHei UI" panose="020B0604030504040204" pitchFamily="34" charset="-120"/>
              <a:ea typeface="Microsoft JhengHei UI" panose="020B0604030504040204" pitchFamily="34" charset="-120"/>
            </a:endParaRPr>
          </a:p>
        </p:txBody>
      </p:sp>
      <p:sp>
        <p:nvSpPr>
          <p:cNvPr id="134" name="Freeform 133"/>
          <p:cNvSpPr/>
          <p:nvPr/>
        </p:nvSpPr>
        <p:spPr>
          <a:xfrm>
            <a:off x="7067163" y="1358266"/>
            <a:ext cx="688164" cy="378210"/>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rmAutofit/>
          </a:bodyPr>
          <a:lstStyle/>
          <a:p>
            <a:pPr algn="ctr"/>
            <a:r>
              <a:rPr lang="en-US" altLang="zh-TW" b="1" spc="40" dirty="0">
                <a:solidFill>
                  <a:prstClr val="white"/>
                </a:solidFill>
                <a:latin typeface="Microsoft JhengHei UI" panose="020B0604030504040204" pitchFamily="34" charset="-120"/>
                <a:ea typeface="Microsoft JhengHei UI" panose="020B0604030504040204" pitchFamily="34" charset="-120"/>
              </a:rPr>
              <a:t>2001</a:t>
            </a:r>
            <a:endParaRPr lang="en-IN" b="1" spc="40" dirty="0">
              <a:solidFill>
                <a:prstClr val="white"/>
              </a:solidFill>
              <a:latin typeface="Microsoft JhengHei UI" panose="020B0604030504040204" pitchFamily="34" charset="-120"/>
              <a:ea typeface="Microsoft JhengHei UI" panose="020B0604030504040204" pitchFamily="34" charset="-120"/>
            </a:endParaRPr>
          </a:p>
        </p:txBody>
      </p:sp>
      <p:sp>
        <p:nvSpPr>
          <p:cNvPr id="135" name="Freeform 134"/>
          <p:cNvSpPr/>
          <p:nvPr/>
        </p:nvSpPr>
        <p:spPr>
          <a:xfrm>
            <a:off x="2123089" y="1712776"/>
            <a:ext cx="619374" cy="332252"/>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Autofit/>
          </a:bodyPr>
          <a:lstStyle/>
          <a:p>
            <a:pPr algn="ctr"/>
            <a:r>
              <a:rPr lang="en-IN" sz="1600" b="1" spc="40" dirty="0">
                <a:solidFill>
                  <a:prstClr val="white"/>
                </a:solidFill>
                <a:latin typeface="Microsoft JhengHei UI" panose="020B0604030504040204" pitchFamily="34" charset="-120"/>
                <a:ea typeface="Microsoft JhengHei UI" panose="020B0604030504040204" pitchFamily="34" charset="-120"/>
              </a:rPr>
              <a:t>199</a:t>
            </a:r>
            <a:r>
              <a:rPr lang="en-US" altLang="zh-TW" sz="1600" b="1" spc="40" dirty="0">
                <a:solidFill>
                  <a:prstClr val="white"/>
                </a:solidFill>
                <a:latin typeface="Microsoft JhengHei UI" panose="020B0604030504040204" pitchFamily="34" charset="-120"/>
                <a:ea typeface="Microsoft JhengHei UI" panose="020B0604030504040204" pitchFamily="34" charset="-120"/>
              </a:rPr>
              <a:t>0</a:t>
            </a:r>
            <a:endParaRPr lang="en-IN" sz="1600" b="1" spc="40" dirty="0">
              <a:solidFill>
                <a:prstClr val="white"/>
              </a:solidFill>
              <a:latin typeface="Microsoft JhengHei UI" panose="020B0604030504040204" pitchFamily="34" charset="-120"/>
              <a:ea typeface="Microsoft JhengHei UI" panose="020B0604030504040204" pitchFamily="34" charset="-120"/>
            </a:endParaRPr>
          </a:p>
        </p:txBody>
      </p:sp>
      <p:sp>
        <p:nvSpPr>
          <p:cNvPr id="136" name="Freeform 135"/>
          <p:cNvSpPr/>
          <p:nvPr/>
        </p:nvSpPr>
        <p:spPr>
          <a:xfrm>
            <a:off x="2925098" y="3373472"/>
            <a:ext cx="790793" cy="359571"/>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rmAutofit/>
          </a:bodyPr>
          <a:lstStyle/>
          <a:p>
            <a:pPr algn="ctr"/>
            <a:r>
              <a:rPr lang="en-IN" b="1" spc="40" dirty="0">
                <a:solidFill>
                  <a:prstClr val="white"/>
                </a:solidFill>
                <a:latin typeface="Microsoft JhengHei UI" panose="020B0604030504040204" pitchFamily="34" charset="-120"/>
                <a:ea typeface="Microsoft JhengHei UI" panose="020B0604030504040204" pitchFamily="34" charset="-120"/>
              </a:rPr>
              <a:t>2</a:t>
            </a:r>
            <a:r>
              <a:rPr lang="en-US" altLang="zh-TW" b="1" spc="40" dirty="0">
                <a:solidFill>
                  <a:prstClr val="white"/>
                </a:solidFill>
                <a:latin typeface="Microsoft JhengHei UI" panose="020B0604030504040204" pitchFamily="34" charset="-120"/>
                <a:ea typeface="Microsoft JhengHei UI" panose="020B0604030504040204" pitchFamily="34" charset="-120"/>
              </a:rPr>
              <a:t>012</a:t>
            </a:r>
            <a:endParaRPr lang="en-IN" b="1" spc="40" dirty="0">
              <a:solidFill>
                <a:prstClr val="white"/>
              </a:solidFill>
              <a:latin typeface="Microsoft JhengHei UI" panose="020B0604030504040204" pitchFamily="34" charset="-120"/>
              <a:ea typeface="Microsoft JhengHei UI" panose="020B0604030504040204" pitchFamily="34" charset="-120"/>
            </a:endParaRPr>
          </a:p>
        </p:txBody>
      </p:sp>
      <p:pic>
        <p:nvPicPr>
          <p:cNvPr id="7" name="圖片版面配置區 6">
            <a:extLst>
              <a:ext uri="{FF2B5EF4-FFF2-40B4-BE49-F238E27FC236}">
                <a16:creationId xmlns:a16="http://schemas.microsoft.com/office/drawing/2014/main" id="{3E588147-0514-4130-A4AA-552BF93C5D45}"/>
              </a:ext>
            </a:extLst>
          </p:cNvPr>
          <p:cNvPicPr>
            <a:picLocks noGrp="1" noChangeAspect="1"/>
          </p:cNvPicPr>
          <p:nvPr>
            <p:ph type="pic" sz="quarter" idx="21"/>
          </p:nvPr>
        </p:nvPicPr>
        <p:blipFill>
          <a:blip r:embed="rId4" cstate="print">
            <a:extLst>
              <a:ext uri="{28A0092B-C50C-407E-A947-70E740481C1C}">
                <a14:useLocalDpi xmlns:a14="http://schemas.microsoft.com/office/drawing/2010/main" val="0"/>
              </a:ext>
            </a:extLst>
          </a:blip>
          <a:srcRect l="21875" r="21875"/>
          <a:stretch>
            <a:fillRect/>
          </a:stretch>
        </p:blipFill>
        <p:spPr/>
      </p:pic>
      <p:pic>
        <p:nvPicPr>
          <p:cNvPr id="455" name="圖片版面配置區 454">
            <a:extLst>
              <a:ext uri="{FF2B5EF4-FFF2-40B4-BE49-F238E27FC236}">
                <a16:creationId xmlns:a16="http://schemas.microsoft.com/office/drawing/2014/main" id="{070166FC-CF5A-4ACB-86B0-DCEBFF119C2D}"/>
              </a:ext>
            </a:extLst>
          </p:cNvPr>
          <p:cNvPicPr>
            <a:picLocks noGrp="1" noChangeAspect="1"/>
          </p:cNvPicPr>
          <p:nvPr>
            <p:ph type="pic" sz="quarter" idx="25"/>
          </p:nvPr>
        </p:nvPicPr>
        <p:blipFill>
          <a:blip r:embed="rId5" cstate="print">
            <a:extLst>
              <a:ext uri="{28A0092B-C50C-407E-A947-70E740481C1C}">
                <a14:useLocalDpi xmlns:a14="http://schemas.microsoft.com/office/drawing/2010/main" val="0"/>
              </a:ext>
            </a:extLst>
          </a:blip>
          <a:srcRect t="87" b="87"/>
          <a:stretch>
            <a:fillRect/>
          </a:stretch>
        </p:blipFill>
        <p:spPr>
          <a:xfrm>
            <a:off x="7630177" y="3490709"/>
            <a:ext cx="811781" cy="811781"/>
          </a:xfrm>
        </p:spPr>
      </p:pic>
      <p:sp>
        <p:nvSpPr>
          <p:cNvPr id="494" name="Freeform 133">
            <a:extLst>
              <a:ext uri="{FF2B5EF4-FFF2-40B4-BE49-F238E27FC236}">
                <a16:creationId xmlns:a16="http://schemas.microsoft.com/office/drawing/2014/main" id="{1082516A-3106-4971-8338-F776D4693A33}"/>
              </a:ext>
            </a:extLst>
          </p:cNvPr>
          <p:cNvSpPr/>
          <p:nvPr/>
        </p:nvSpPr>
        <p:spPr>
          <a:xfrm>
            <a:off x="8057908" y="3237309"/>
            <a:ext cx="646356" cy="312754"/>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rmAutofit/>
          </a:bodyPr>
          <a:lstStyle/>
          <a:p>
            <a:pPr lvl="0" algn="ctr"/>
            <a:r>
              <a:rPr lang="en-US" altLang="zh-TW" sz="1600" b="1" spc="40" dirty="0">
                <a:solidFill>
                  <a:prstClr val="white"/>
                </a:solidFill>
                <a:latin typeface="Microsoft JhengHei UI" panose="020B0604030504040204" pitchFamily="34" charset="-120"/>
                <a:ea typeface="Microsoft JhengHei UI" panose="020B0604030504040204" pitchFamily="34" charset="-120"/>
              </a:rPr>
              <a:t>2005</a:t>
            </a:r>
            <a:endParaRPr lang="en-IN" sz="1600" b="1" dirty="0">
              <a:solidFill>
                <a:prstClr val="white"/>
              </a:solidFill>
              <a:latin typeface="Microsoft JhengHei UI" panose="020B0604030504040204" pitchFamily="34" charset="-120"/>
              <a:ea typeface="Microsoft JhengHei UI" panose="020B0604030504040204" pitchFamily="34" charset="-120"/>
            </a:endParaRPr>
          </a:p>
        </p:txBody>
      </p:sp>
      <p:sp>
        <p:nvSpPr>
          <p:cNvPr id="495" name="標題 1">
            <a:extLst>
              <a:ext uri="{FF2B5EF4-FFF2-40B4-BE49-F238E27FC236}">
                <a16:creationId xmlns:a16="http://schemas.microsoft.com/office/drawing/2014/main" id="{3F741777-D91E-4871-8479-44DAEC6265DA}"/>
              </a:ext>
            </a:extLst>
          </p:cNvPr>
          <p:cNvSpPr txBox="1">
            <a:spLocks/>
          </p:cNvSpPr>
          <p:nvPr/>
        </p:nvSpPr>
        <p:spPr>
          <a:xfrm>
            <a:off x="268290" y="135755"/>
            <a:ext cx="3863974" cy="638508"/>
          </a:xfrm>
          <a:prstGeom prst="rect">
            <a:avLst/>
          </a:prstGeom>
        </p:spPr>
        <p:txBody>
          <a:bodyPr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4000" b="1" dirty="0">
                <a:solidFill>
                  <a:srgbClr val="3F3F3F"/>
                </a:solidFill>
                <a:latin typeface="Microsoft JhengHei UI" panose="020B0604030504040204" pitchFamily="34" charset="-120"/>
                <a:ea typeface="Microsoft JhengHei UI" panose="020B0604030504040204" pitchFamily="34" charset="-120"/>
              </a:rPr>
              <a:t>Milestones</a:t>
            </a:r>
            <a:endParaRPr lang="zh-TW" altLang="en-US" sz="4000" b="1" dirty="0">
              <a:solidFill>
                <a:srgbClr val="3F3F3F"/>
              </a:solidFill>
              <a:latin typeface="Microsoft JhengHei UI" panose="020B0604030504040204" pitchFamily="34" charset="-120"/>
              <a:ea typeface="Microsoft JhengHei UI" panose="020B0604030504040204" pitchFamily="34" charset="-120"/>
            </a:endParaRPr>
          </a:p>
        </p:txBody>
      </p:sp>
      <p:sp>
        <p:nvSpPr>
          <p:cNvPr id="496" name="文字方塊 495">
            <a:extLst>
              <a:ext uri="{FF2B5EF4-FFF2-40B4-BE49-F238E27FC236}">
                <a16:creationId xmlns:a16="http://schemas.microsoft.com/office/drawing/2014/main" id="{9E5C1DFC-FCD7-4343-9A82-487812B2909F}"/>
              </a:ext>
            </a:extLst>
          </p:cNvPr>
          <p:cNvSpPr txBox="1"/>
          <p:nvPr/>
        </p:nvSpPr>
        <p:spPr>
          <a:xfrm>
            <a:off x="6282440" y="319033"/>
            <a:ext cx="3091705" cy="307777"/>
          </a:xfrm>
          <a:prstGeom prst="rect">
            <a:avLst/>
          </a:prstGeom>
          <a:noFill/>
        </p:spPr>
        <p:txBody>
          <a:bodyPr wrap="square" rtlCol="0">
            <a:spAutoFit/>
          </a:bodyPr>
          <a:lstStyle/>
          <a:p>
            <a:pPr eaLnBrk="0"/>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Bowling Pharma Founded</a:t>
            </a:r>
          </a:p>
        </p:txBody>
      </p:sp>
      <p:sp>
        <p:nvSpPr>
          <p:cNvPr id="3" name="矩形 2">
            <a:extLst>
              <a:ext uri="{FF2B5EF4-FFF2-40B4-BE49-F238E27FC236}">
                <a16:creationId xmlns:a16="http://schemas.microsoft.com/office/drawing/2014/main" id="{3D3880B7-17A8-4EFA-8392-825CAB34C446}"/>
              </a:ext>
            </a:extLst>
          </p:cNvPr>
          <p:cNvSpPr/>
          <p:nvPr/>
        </p:nvSpPr>
        <p:spPr>
          <a:xfrm>
            <a:off x="1711039" y="2219955"/>
            <a:ext cx="2344361" cy="369332"/>
          </a:xfrm>
          <a:prstGeom prst="rect">
            <a:avLst/>
          </a:prstGeom>
        </p:spPr>
        <p:txBody>
          <a:bodyPr wrap="none">
            <a:spAutoFit/>
          </a:bodyPr>
          <a:lstStyle/>
          <a:p>
            <a:pPr algn="ctr"/>
            <a:r>
              <a:rPr lang="en-US" altLang="zh-TW" b="1" dirty="0">
                <a:solidFill>
                  <a:schemeClr val="accent2"/>
                </a:solidFill>
                <a:latin typeface="微軟正黑體" panose="020B0604030504040204" pitchFamily="34" charset="-120"/>
                <a:ea typeface="微軟正黑體" panose="020B0604030504040204" pitchFamily="34" charset="-120"/>
              </a:rPr>
              <a:t>Drug Delivery Tech.</a:t>
            </a:r>
            <a:endParaRPr lang="zh-TW" altLang="en-US" b="1" dirty="0">
              <a:solidFill>
                <a:schemeClr val="accent2"/>
              </a:solidFill>
              <a:latin typeface="微軟正黑體" panose="020B0604030504040204" pitchFamily="34" charset="-120"/>
              <a:ea typeface="微軟正黑體" panose="020B0604030504040204" pitchFamily="34" charset="-120"/>
            </a:endParaRPr>
          </a:p>
        </p:txBody>
      </p:sp>
      <p:sp>
        <p:nvSpPr>
          <p:cNvPr id="506" name="Freeform 133">
            <a:extLst>
              <a:ext uri="{FF2B5EF4-FFF2-40B4-BE49-F238E27FC236}">
                <a16:creationId xmlns:a16="http://schemas.microsoft.com/office/drawing/2014/main" id="{12E7FA3E-9BDA-4D7D-92F6-956459EE132A}"/>
              </a:ext>
            </a:extLst>
          </p:cNvPr>
          <p:cNvSpPr/>
          <p:nvPr/>
        </p:nvSpPr>
        <p:spPr>
          <a:xfrm>
            <a:off x="9603574" y="1577175"/>
            <a:ext cx="646356" cy="312754"/>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rmAutofit/>
          </a:bodyPr>
          <a:lstStyle/>
          <a:p>
            <a:pPr lvl="0" algn="ctr"/>
            <a:r>
              <a:rPr lang="en-US" altLang="zh-TW" sz="1600" b="1" spc="40" dirty="0">
                <a:solidFill>
                  <a:prstClr val="white"/>
                </a:solidFill>
                <a:latin typeface="Microsoft JhengHei UI" panose="020B0604030504040204" pitchFamily="34" charset="-120"/>
                <a:ea typeface="Microsoft JhengHei UI" panose="020B0604030504040204" pitchFamily="34" charset="-120"/>
              </a:rPr>
              <a:t>2004</a:t>
            </a:r>
            <a:endParaRPr lang="en-IN" sz="1600" b="1" dirty="0">
              <a:solidFill>
                <a:prstClr val="white"/>
              </a:solidFill>
              <a:latin typeface="Microsoft JhengHei UI" panose="020B0604030504040204" pitchFamily="34" charset="-120"/>
              <a:ea typeface="Microsoft JhengHei UI" panose="020B0604030504040204" pitchFamily="34" charset="-120"/>
            </a:endParaRPr>
          </a:p>
        </p:txBody>
      </p:sp>
      <p:pic>
        <p:nvPicPr>
          <p:cNvPr id="453" name="圖片版面配置區 452">
            <a:extLst>
              <a:ext uri="{FF2B5EF4-FFF2-40B4-BE49-F238E27FC236}">
                <a16:creationId xmlns:a16="http://schemas.microsoft.com/office/drawing/2014/main" id="{C7D6C5C9-981A-4FD2-B7E9-A2D6514D33F6}"/>
              </a:ext>
            </a:extLst>
          </p:cNvPr>
          <p:cNvPicPr>
            <a:picLocks noGrp="1" noChangeAspect="1"/>
          </p:cNvPicPr>
          <p:nvPr>
            <p:ph type="pic" sz="quarter" idx="24"/>
          </p:nvPr>
        </p:nvPicPr>
        <p:blipFill>
          <a:blip r:embed="rId6" cstate="print">
            <a:extLst>
              <a:ext uri="{28A0092B-C50C-407E-A947-70E740481C1C}">
                <a14:useLocalDpi xmlns:a14="http://schemas.microsoft.com/office/drawing/2010/main" val="0"/>
              </a:ext>
            </a:extLst>
          </a:blip>
          <a:srcRect l="16667" r="16667"/>
          <a:stretch>
            <a:fillRect/>
          </a:stretch>
        </p:blipFill>
        <p:spPr>
          <a:xfrm>
            <a:off x="5507883" y="2016705"/>
            <a:ext cx="1132638" cy="1132638"/>
          </a:xfrm>
        </p:spPr>
      </p:pic>
      <p:pic>
        <p:nvPicPr>
          <p:cNvPr id="1034" name="Picture 10" descr="Health, kidney, kidneys, medical, organ, renal icon">
            <a:extLst>
              <a:ext uri="{FF2B5EF4-FFF2-40B4-BE49-F238E27FC236}">
                <a16:creationId xmlns:a16="http://schemas.microsoft.com/office/drawing/2014/main" id="{6F3AA83C-C6E3-48AC-9782-29665EAA431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47763" y="3931222"/>
            <a:ext cx="1147319" cy="114731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inical, medical, record, report icon">
            <a:extLst>
              <a:ext uri="{FF2B5EF4-FFF2-40B4-BE49-F238E27FC236}">
                <a16:creationId xmlns:a16="http://schemas.microsoft.com/office/drawing/2014/main" id="{5C75D598-5140-42C7-877F-10EC893D9A8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34070" y="3850668"/>
            <a:ext cx="628805" cy="62880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hina Icon | Flags Iconset | IconsCity">
            <a:extLst>
              <a:ext uri="{FF2B5EF4-FFF2-40B4-BE49-F238E27FC236}">
                <a16:creationId xmlns:a16="http://schemas.microsoft.com/office/drawing/2014/main" id="{B310AA7A-00CD-4F57-A7B7-1E394E9B8EC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64896" y="4745152"/>
            <a:ext cx="550995" cy="55099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拿百磷Nephoxil︱品牌識別設計︱ALLENHUANG DESIGN">
            <a:extLst>
              <a:ext uri="{FF2B5EF4-FFF2-40B4-BE49-F238E27FC236}">
                <a16:creationId xmlns:a16="http://schemas.microsoft.com/office/drawing/2014/main" id="{32F85477-0ECA-4E1C-938E-8C6DA3CB0656}"/>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0868" t="33717" r="19037" b="42789"/>
          <a:stretch/>
        </p:blipFill>
        <p:spPr bwMode="auto">
          <a:xfrm>
            <a:off x="6537327" y="6101343"/>
            <a:ext cx="2340632" cy="549041"/>
          </a:xfrm>
          <a:prstGeom prst="rect">
            <a:avLst/>
          </a:prstGeom>
          <a:noFill/>
          <a:extLst>
            <a:ext uri="{909E8E84-426E-40DD-AFC4-6F175D3DCCD1}">
              <a14:hiddenFill xmlns:a14="http://schemas.microsoft.com/office/drawing/2010/main">
                <a:solidFill>
                  <a:srgbClr val="FFFFFF"/>
                </a:solidFill>
              </a14:hiddenFill>
            </a:ext>
          </a:extLst>
        </p:spPr>
      </p:pic>
      <p:sp>
        <p:nvSpPr>
          <p:cNvPr id="518" name="Freeform 135">
            <a:extLst>
              <a:ext uri="{FF2B5EF4-FFF2-40B4-BE49-F238E27FC236}">
                <a16:creationId xmlns:a16="http://schemas.microsoft.com/office/drawing/2014/main" id="{5469F313-BC64-444A-8EEE-64521B54D290}"/>
              </a:ext>
            </a:extLst>
          </p:cNvPr>
          <p:cNvSpPr/>
          <p:nvPr/>
        </p:nvSpPr>
        <p:spPr>
          <a:xfrm>
            <a:off x="4505556" y="5800856"/>
            <a:ext cx="1056114" cy="520482"/>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rgbClr val="F2810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rmAutofit/>
          </a:bodyPr>
          <a:lstStyle/>
          <a:p>
            <a:pPr algn="ctr"/>
            <a:r>
              <a:rPr lang="en-IN" sz="2800" b="1" spc="40" dirty="0">
                <a:solidFill>
                  <a:prstClr val="white"/>
                </a:solidFill>
                <a:latin typeface="Microsoft JhengHei UI" panose="020B0604030504040204" pitchFamily="34" charset="-120"/>
                <a:ea typeface="Microsoft JhengHei UI" panose="020B0604030504040204" pitchFamily="34" charset="-120"/>
              </a:rPr>
              <a:t>2</a:t>
            </a:r>
            <a:r>
              <a:rPr lang="en-US" altLang="zh-TW" sz="2800" b="1" spc="40" dirty="0">
                <a:solidFill>
                  <a:prstClr val="white"/>
                </a:solidFill>
                <a:latin typeface="Microsoft JhengHei UI" panose="020B0604030504040204" pitchFamily="34" charset="-120"/>
                <a:ea typeface="Microsoft JhengHei UI" panose="020B0604030504040204" pitchFamily="34" charset="-120"/>
              </a:rPr>
              <a:t>014</a:t>
            </a:r>
            <a:endParaRPr lang="en-IN" sz="2800" b="1" spc="40" dirty="0">
              <a:solidFill>
                <a:prstClr val="white"/>
              </a:solidFill>
              <a:latin typeface="Microsoft JhengHei UI" panose="020B0604030504040204" pitchFamily="34" charset="-120"/>
              <a:ea typeface="Microsoft JhengHei UI" panose="020B0604030504040204" pitchFamily="34" charset="-120"/>
            </a:endParaRPr>
          </a:p>
        </p:txBody>
      </p:sp>
      <p:sp>
        <p:nvSpPr>
          <p:cNvPr id="456" name="矩形 455">
            <a:extLst>
              <a:ext uri="{FF2B5EF4-FFF2-40B4-BE49-F238E27FC236}">
                <a16:creationId xmlns:a16="http://schemas.microsoft.com/office/drawing/2014/main" id="{2B108081-FE57-4C9A-A5B6-3BF0BDC4F059}"/>
              </a:ext>
            </a:extLst>
          </p:cNvPr>
          <p:cNvSpPr/>
          <p:nvPr/>
        </p:nvSpPr>
        <p:spPr>
          <a:xfrm>
            <a:off x="5535051" y="5335281"/>
            <a:ext cx="3619874" cy="830997"/>
          </a:xfrm>
          <a:prstGeom prst="rect">
            <a:avLst/>
          </a:prstGeom>
        </p:spPr>
        <p:txBody>
          <a:bodyPr wrap="square">
            <a:spAutoFit/>
          </a:bodyPr>
          <a:lstStyle/>
          <a:p>
            <a:pPr marL="228600" indent="-228600" eaLnBrk="0">
              <a:buAutoNum type="arabicPlain" startAt="2014"/>
            </a:pPr>
            <a:r>
              <a:rPr lang="zh-TW" altLang="en-US" sz="1200" b="1" dirty="0">
                <a:solidFill>
                  <a:schemeClr val="accent2">
                    <a:lumMod val="75000"/>
                  </a:schemeClr>
                </a:solidFill>
                <a:latin typeface="Microsoft YaHei UI" panose="020B0503020204020204" pitchFamily="34" charset="-122"/>
                <a:ea typeface="Microsoft YaHei UI" panose="020B0503020204020204" pitchFamily="34" charset="-122"/>
              </a:rPr>
              <a:t>   </a:t>
            </a:r>
            <a:r>
              <a:rPr lang="en-US" altLang="zh-TW" sz="1200" b="1" dirty="0">
                <a:solidFill>
                  <a:schemeClr val="accent2">
                    <a:lumMod val="75000"/>
                  </a:schemeClr>
                </a:solidFill>
                <a:latin typeface="Microsoft YaHei UI" panose="020B0503020204020204" pitchFamily="34" charset="-122"/>
                <a:ea typeface="Microsoft YaHei UI" panose="020B0503020204020204" pitchFamily="34" charset="-122"/>
              </a:rPr>
              <a:t>Obtained Japan</a:t>
            </a:r>
            <a:r>
              <a:rPr lang="zh-TW" altLang="en-US" sz="1200" b="1" dirty="0">
                <a:solidFill>
                  <a:schemeClr val="accent2">
                    <a:lumMod val="75000"/>
                  </a:schemeClr>
                </a:solidFill>
                <a:latin typeface="Microsoft YaHei UI" panose="020B0503020204020204" pitchFamily="34" charset="-122"/>
                <a:ea typeface="Microsoft YaHei UI" panose="020B0503020204020204" pitchFamily="34" charset="-122"/>
              </a:rPr>
              <a:t>、</a:t>
            </a:r>
            <a:r>
              <a:rPr lang="en-US" altLang="zh-TW" sz="1200" b="1" dirty="0">
                <a:solidFill>
                  <a:schemeClr val="accent2">
                    <a:lumMod val="75000"/>
                  </a:schemeClr>
                </a:solidFill>
                <a:latin typeface="Microsoft YaHei UI" panose="020B0503020204020204" pitchFamily="34" charset="-122"/>
                <a:ea typeface="Microsoft YaHei UI" panose="020B0503020204020204" pitchFamily="34" charset="-122"/>
              </a:rPr>
              <a:t>US NDA Approval</a:t>
            </a:r>
          </a:p>
          <a:p>
            <a:pPr marL="228600" indent="-228600" eaLnBrk="0">
              <a:buAutoNum type="arabicPlain" startAt="2014"/>
            </a:pPr>
            <a:r>
              <a:rPr lang="zh-TW" altLang="en-US" sz="1200" b="1" dirty="0">
                <a:solidFill>
                  <a:schemeClr val="accent2">
                    <a:lumMod val="75000"/>
                  </a:schemeClr>
                </a:solidFill>
                <a:latin typeface="Microsoft YaHei UI" panose="020B0503020204020204" pitchFamily="34" charset="-122"/>
                <a:ea typeface="Microsoft YaHei UI" panose="020B0503020204020204" pitchFamily="34" charset="-122"/>
              </a:rPr>
              <a:t>   </a:t>
            </a:r>
            <a:r>
              <a:rPr lang="en-US" altLang="zh-TW" sz="1200" b="1" dirty="0">
                <a:solidFill>
                  <a:schemeClr val="accent2">
                    <a:lumMod val="75000"/>
                  </a:schemeClr>
                </a:solidFill>
                <a:latin typeface="Microsoft YaHei UI" panose="020B0503020204020204" pitchFamily="34" charset="-122"/>
                <a:ea typeface="Microsoft YaHei UI" panose="020B0503020204020204" pitchFamily="34" charset="-122"/>
              </a:rPr>
              <a:t>Allied with </a:t>
            </a:r>
            <a:r>
              <a:rPr lang="en-US" altLang="zh-TW" sz="1200" b="1" dirty="0" err="1">
                <a:solidFill>
                  <a:schemeClr val="accent2">
                    <a:lumMod val="75000"/>
                  </a:schemeClr>
                </a:solidFill>
                <a:latin typeface="Microsoft YaHei UI" panose="020B0503020204020204" pitchFamily="34" charset="-122"/>
                <a:ea typeface="Microsoft YaHei UI" panose="020B0503020204020204" pitchFamily="34" charset="-122"/>
              </a:rPr>
              <a:t>Wego</a:t>
            </a:r>
            <a:r>
              <a:rPr lang="en-US" altLang="zh-TW" sz="1200" b="1" dirty="0">
                <a:solidFill>
                  <a:schemeClr val="accent2">
                    <a:lumMod val="75000"/>
                  </a:schemeClr>
                </a:solidFill>
                <a:latin typeface="Microsoft YaHei UI" panose="020B0503020204020204" pitchFamily="34" charset="-122"/>
                <a:ea typeface="Microsoft YaHei UI" panose="020B0503020204020204" pitchFamily="34" charset="-122"/>
              </a:rPr>
              <a:t> China</a:t>
            </a:r>
            <a:r>
              <a:rPr lang="zh-TW" altLang="en-US" sz="1200" b="1" dirty="0">
                <a:solidFill>
                  <a:schemeClr val="accent2">
                    <a:lumMod val="75000"/>
                  </a:schemeClr>
                </a:solidFill>
                <a:latin typeface="Microsoft YaHei UI" panose="020B0503020204020204" pitchFamily="34" charset="-122"/>
                <a:ea typeface="Microsoft YaHei UI" panose="020B0503020204020204" pitchFamily="34" charset="-122"/>
              </a:rPr>
              <a:t> </a:t>
            </a:r>
            <a:endParaRPr lang="en-US" altLang="zh-TW" sz="1200" b="1" dirty="0">
              <a:solidFill>
                <a:schemeClr val="accent2">
                  <a:lumMod val="75000"/>
                </a:schemeClr>
              </a:solidFill>
              <a:latin typeface="Microsoft YaHei UI" panose="020B0503020204020204" pitchFamily="34" charset="-122"/>
              <a:ea typeface="Microsoft YaHei UI" panose="020B0503020204020204" pitchFamily="34" charset="-122"/>
            </a:endParaRPr>
          </a:p>
          <a:p>
            <a:pPr eaLnBrk="0"/>
            <a:r>
              <a:rPr lang="en-US" altLang="zh-TW" sz="1200" b="1" dirty="0">
                <a:solidFill>
                  <a:schemeClr val="accent2">
                    <a:lumMod val="75000"/>
                  </a:schemeClr>
                </a:solidFill>
                <a:latin typeface="Microsoft YaHei UI" panose="020B0503020204020204" pitchFamily="34" charset="-122"/>
                <a:ea typeface="Microsoft YaHei UI" panose="020B0503020204020204" pitchFamily="34" charset="-122"/>
              </a:rPr>
              <a:t>2015   Obtained Taiwan NDA Approval</a:t>
            </a:r>
          </a:p>
          <a:p>
            <a:pPr marL="228600" indent="-228600" eaLnBrk="0">
              <a:buAutoNum type="arabicPlain" startAt="2015"/>
            </a:pPr>
            <a:r>
              <a:rPr lang="zh-TW" altLang="en-US" sz="1200" b="1" dirty="0">
                <a:solidFill>
                  <a:schemeClr val="accent2">
                    <a:lumMod val="75000"/>
                  </a:schemeClr>
                </a:solidFill>
                <a:latin typeface="Microsoft YaHei UI" panose="020B0503020204020204" pitchFamily="34" charset="-122"/>
                <a:ea typeface="Microsoft YaHei UI" panose="020B0503020204020204" pitchFamily="34" charset="-122"/>
              </a:rPr>
              <a:t>   </a:t>
            </a:r>
            <a:r>
              <a:rPr lang="en-US" altLang="zh-TW" sz="1200" b="1" dirty="0">
                <a:solidFill>
                  <a:schemeClr val="accent2">
                    <a:lumMod val="75000"/>
                  </a:schemeClr>
                </a:solidFill>
                <a:latin typeface="Microsoft YaHei UI" panose="020B0503020204020204" pitchFamily="34" charset="-122"/>
                <a:ea typeface="Microsoft YaHei UI" panose="020B0503020204020204" pitchFamily="34" charset="-122"/>
              </a:rPr>
              <a:t>Obtained EU NDA Approval</a:t>
            </a:r>
            <a:endParaRPr lang="zh-TW" altLang="en-US" sz="1200" b="1" dirty="0">
              <a:solidFill>
                <a:schemeClr val="accent2">
                  <a:lumMod val="75000"/>
                </a:schemeClr>
              </a:solidFill>
              <a:latin typeface="Microsoft YaHei UI" panose="020B0503020204020204" pitchFamily="34" charset="-122"/>
              <a:ea typeface="Microsoft YaHei UI" panose="020B0503020204020204" pitchFamily="34" charset="-122"/>
            </a:endParaRPr>
          </a:p>
        </p:txBody>
      </p:sp>
      <p:pic>
        <p:nvPicPr>
          <p:cNvPr id="1046" name="Picture 22" descr="Car Icon - Free vector graphic on Pixabay">
            <a:extLst>
              <a:ext uri="{FF2B5EF4-FFF2-40B4-BE49-F238E27FC236}">
                <a16:creationId xmlns:a16="http://schemas.microsoft.com/office/drawing/2014/main" id="{E8B3F917-47D8-4D53-A4BC-22ED0F60C3C8}"/>
              </a:ext>
            </a:extLst>
          </p:cNvPr>
          <p:cNvPicPr>
            <a:picLocks noChangeAspect="1" noChangeArrowheads="1"/>
          </p:cNvPicPr>
          <p:nvPr/>
        </p:nvPicPr>
        <p:blipFill>
          <a:blip r:embed="rId11"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72721" y="747715"/>
            <a:ext cx="780891" cy="492124"/>
          </a:xfrm>
          <a:prstGeom prst="rect">
            <a:avLst/>
          </a:prstGeom>
          <a:noFill/>
          <a:extLst>
            <a:ext uri="{909E8E84-426E-40DD-AFC4-6F175D3DCCD1}">
              <a14:hiddenFill xmlns:a14="http://schemas.microsoft.com/office/drawing/2010/main">
                <a:solidFill>
                  <a:srgbClr val="FFFFFF"/>
                </a:solidFill>
              </a14:hiddenFill>
            </a:ext>
          </a:extLst>
        </p:spPr>
      </p:pic>
      <p:pic>
        <p:nvPicPr>
          <p:cNvPr id="522" name="Picture 22" descr="Car Icon - Free vector graphic on Pixabay">
            <a:extLst>
              <a:ext uri="{FF2B5EF4-FFF2-40B4-BE49-F238E27FC236}">
                <a16:creationId xmlns:a16="http://schemas.microsoft.com/office/drawing/2014/main" id="{14C3B604-C5B5-4BDD-84BA-501EA063EA2B}"/>
              </a:ext>
            </a:extLst>
          </p:cNvPr>
          <p:cNvPicPr>
            <a:picLocks noChangeAspect="1" noChangeArrowheads="1"/>
          </p:cNvPicPr>
          <p:nvPr/>
        </p:nvPicPr>
        <p:blipFill>
          <a:blip r:embed="rId1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2663321" y="2556452"/>
            <a:ext cx="802384" cy="481048"/>
          </a:xfrm>
          <a:prstGeom prst="rect">
            <a:avLst/>
          </a:prstGeom>
          <a:noFill/>
          <a:extLst>
            <a:ext uri="{909E8E84-426E-40DD-AFC4-6F175D3DCCD1}">
              <a14:hiddenFill xmlns:a14="http://schemas.microsoft.com/office/drawing/2010/main">
                <a:solidFill>
                  <a:srgbClr val="FFFFFF"/>
                </a:solidFill>
              </a14:hiddenFill>
            </a:ext>
          </a:extLst>
        </p:spPr>
      </p:pic>
      <p:pic>
        <p:nvPicPr>
          <p:cNvPr id="523" name="Picture 22" descr="Car Icon - Free vector graphic on Pixabay">
            <a:extLst>
              <a:ext uri="{FF2B5EF4-FFF2-40B4-BE49-F238E27FC236}">
                <a16:creationId xmlns:a16="http://schemas.microsoft.com/office/drawing/2014/main" id="{D3A63DAC-1935-440C-AE98-33CAFD6F9BD9}"/>
              </a:ext>
            </a:extLst>
          </p:cNvPr>
          <p:cNvPicPr>
            <a:picLocks noChangeAspect="1" noChangeArrowheads="1"/>
          </p:cNvPicPr>
          <p:nvPr/>
        </p:nvPicPr>
        <p:blipFill>
          <a:blip r:embed="rId13" cstate="print">
            <a:grayscl/>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8982021" y="4153914"/>
            <a:ext cx="780891" cy="492124"/>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Car Svg Png Icon Free Download (#553938) - OnlineWebFonts.COM">
            <a:extLst>
              <a:ext uri="{FF2B5EF4-FFF2-40B4-BE49-F238E27FC236}">
                <a16:creationId xmlns:a16="http://schemas.microsoft.com/office/drawing/2014/main" id="{97132616-64F2-45E1-B74F-AC400999B530}"/>
              </a:ext>
            </a:extLst>
          </p:cNvPr>
          <p:cNvPicPr>
            <a:picLocks noChangeAspect="1" noChangeArrowheads="1"/>
          </p:cNvPicPr>
          <p:nvPr/>
        </p:nvPicPr>
        <p:blipFill>
          <a:blip r:embed="rId1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04649" y="6261101"/>
            <a:ext cx="683880" cy="547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6619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2"/>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800"/>
                                      </p:stCondLst>
                                      <p:childTnLst>
                                        <p:set>
                                          <p:cBhvr>
                                            <p:cTn id="11" dur="1" fill="hold">
                                              <p:stCondLst>
                                                <p:cond delay="0"/>
                                              </p:stCondLst>
                                            </p:cTn>
                                            <p:tgtEl>
                                              <p:spTgt spid="1651"/>
                                            </p:tgtEl>
                                            <p:attrNameLst>
                                              <p:attrName>style.visibility</p:attrName>
                                            </p:attrNameLst>
                                          </p:cBhvr>
                                          <p:to>
                                            <p:strVal val="visible"/>
                                          </p:to>
                                        </p:set>
                                        <p:animEffect transition="in" filter="fade">
                                          <p:cBhvr>
                                            <p:cTn id="12" dur="1000"/>
                                            <p:tgtEl>
                                              <p:spTgt spid="1651"/>
                                            </p:tgtEl>
                                          </p:cBhvr>
                                        </p:animEffect>
                                        <p:anim calcmode="lin" valueType="num">
                                          <p:cBhvr>
                                            <p:cTn id="13" dur="1000" fill="hold"/>
                                            <p:tgtEl>
                                              <p:spTgt spid="1651"/>
                                            </p:tgtEl>
                                            <p:attrNameLst>
                                              <p:attrName>ppt_x</p:attrName>
                                            </p:attrNameLst>
                                          </p:cBhvr>
                                          <p:tavLst>
                                            <p:tav tm="0">
                                              <p:val>
                                                <p:strVal val="#ppt_x"/>
                                              </p:val>
                                            </p:tav>
                                            <p:tav tm="100000">
                                              <p:val>
                                                <p:strVal val="#ppt_x"/>
                                              </p:val>
                                            </p:tav>
                                          </p:tavLst>
                                        </p:anim>
                                        <p:anim calcmode="lin" valueType="num">
                                          <p:cBhvr>
                                            <p:cTn id="14" dur="1000" fill="hold"/>
                                            <p:tgtEl>
                                              <p:spTgt spid="165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900"/>
                                      </p:stCondLst>
                                      <p:childTnLst>
                                        <p:set>
                                          <p:cBhvr>
                                            <p:cTn id="16" dur="1" fill="hold">
                                              <p:stCondLst>
                                                <p:cond delay="0"/>
                                              </p:stCondLst>
                                            </p:cTn>
                                            <p:tgtEl>
                                              <p:spTgt spid="1650"/>
                                            </p:tgtEl>
                                            <p:attrNameLst>
                                              <p:attrName>style.visibility</p:attrName>
                                            </p:attrNameLst>
                                          </p:cBhvr>
                                          <p:to>
                                            <p:strVal val="visible"/>
                                          </p:to>
                                        </p:set>
                                        <p:animEffect transition="in" filter="fade">
                                          <p:cBhvr>
                                            <p:cTn id="17" dur="1000"/>
                                            <p:tgtEl>
                                              <p:spTgt spid="1650"/>
                                            </p:tgtEl>
                                          </p:cBhvr>
                                        </p:animEffect>
                                        <p:anim calcmode="lin" valueType="num">
                                          <p:cBhvr>
                                            <p:cTn id="18" dur="1000" fill="hold"/>
                                            <p:tgtEl>
                                              <p:spTgt spid="1650"/>
                                            </p:tgtEl>
                                            <p:attrNameLst>
                                              <p:attrName>ppt_x</p:attrName>
                                            </p:attrNameLst>
                                          </p:cBhvr>
                                          <p:tavLst>
                                            <p:tav tm="0">
                                              <p:val>
                                                <p:strVal val="#ppt_x"/>
                                              </p:val>
                                            </p:tav>
                                            <p:tav tm="100000">
                                              <p:val>
                                                <p:strVal val="#ppt_x"/>
                                              </p:val>
                                            </p:tav>
                                          </p:tavLst>
                                        </p:anim>
                                        <p:anim calcmode="lin" valueType="num">
                                          <p:cBhvr>
                                            <p:cTn id="19" dur="1000" fill="hold"/>
                                            <p:tgtEl>
                                              <p:spTgt spid="1650"/>
                                            </p:tgtEl>
                                            <p:attrNameLst>
                                              <p:attrName>ppt_y</p:attrName>
                                            </p:attrNameLst>
                                          </p:cBhvr>
                                          <p:tavLst>
                                            <p:tav tm="0">
                                              <p:val>
                                                <p:strVal val="#ppt_y+.1"/>
                                              </p:val>
                                            </p:tav>
                                            <p:tav tm="100000">
                                              <p:val>
                                                <p:strVal val="#ppt_y"/>
                                              </p:val>
                                            </p:tav>
                                          </p:tavLst>
                                        </p:anim>
                                      </p:childTnLst>
                                    </p:cTn>
                                  </p:par>
                                  <p:par>
                                    <p:cTn id="20" presetID="53" presetClass="entr" presetSubtype="16" fill="hold" grpId="0" nodeType="withEffect">
                                      <p:stCondLst>
                                        <p:cond delay="1900"/>
                                      </p:stCondLst>
                                      <p:childTnLst>
                                        <p:set>
                                          <p:cBhvr>
                                            <p:cTn id="21" dur="1" fill="hold">
                                              <p:stCondLst>
                                                <p:cond delay="0"/>
                                              </p:stCondLst>
                                            </p:cTn>
                                            <p:tgtEl>
                                              <p:spTgt spid="40"/>
                                            </p:tgtEl>
                                            <p:attrNameLst>
                                              <p:attrName>style.visibility</p:attrName>
                                            </p:attrNameLst>
                                          </p:cBhvr>
                                          <p:to>
                                            <p:strVal val="visible"/>
                                          </p:to>
                                        </p:set>
                                        <p:anim calcmode="lin" valueType="num">
                                          <p:cBhvr>
                                            <p:cTn id="22" dur="602" fill="hold"/>
                                            <p:tgtEl>
                                              <p:spTgt spid="40"/>
                                            </p:tgtEl>
                                            <p:attrNameLst>
                                              <p:attrName>ppt_w</p:attrName>
                                            </p:attrNameLst>
                                          </p:cBhvr>
                                          <p:tavLst>
                                            <p:tav tm="0">
                                              <p:val>
                                                <p:fltVal val="0"/>
                                              </p:val>
                                            </p:tav>
                                            <p:tav tm="100000">
                                              <p:val>
                                                <p:strVal val="#ppt_w"/>
                                              </p:val>
                                            </p:tav>
                                          </p:tavLst>
                                        </p:anim>
                                        <p:anim calcmode="lin" valueType="num">
                                          <p:cBhvr>
                                            <p:cTn id="23" dur="602" fill="hold"/>
                                            <p:tgtEl>
                                              <p:spTgt spid="40"/>
                                            </p:tgtEl>
                                            <p:attrNameLst>
                                              <p:attrName>ppt_h</p:attrName>
                                            </p:attrNameLst>
                                          </p:cBhvr>
                                          <p:tavLst>
                                            <p:tav tm="0">
                                              <p:val>
                                                <p:fltVal val="0"/>
                                              </p:val>
                                            </p:tav>
                                            <p:tav tm="100000">
                                              <p:val>
                                                <p:strVal val="#ppt_h"/>
                                              </p:val>
                                            </p:tav>
                                          </p:tavLst>
                                        </p:anim>
                                        <p:animEffect transition="in" filter="fade">
                                          <p:cBhvr>
                                            <p:cTn id="24" dur="602"/>
                                            <p:tgtEl>
                                              <p:spTgt spid="40"/>
                                            </p:tgtEl>
                                          </p:cBhvr>
                                        </p:animEffect>
                                      </p:childTnLst>
                                    </p:cTn>
                                  </p:par>
                                  <p:par>
                                    <p:cTn id="25" presetID="22" presetClass="entr" presetSubtype="4" fill="hold" grpId="0" nodeType="withEffect">
                                      <p:stCondLst>
                                        <p:cond delay="190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par>
                                    <p:cTn id="28" presetID="22" presetClass="entr" presetSubtype="4" fill="hold" grpId="0" nodeType="withEffect">
                                      <p:stCondLst>
                                        <p:cond delay="1900"/>
                                      </p:stCondLst>
                                      <p:childTnLst>
                                        <p:set>
                                          <p:cBhvr>
                                            <p:cTn id="29" dur="1" fill="hold">
                                              <p:stCondLst>
                                                <p:cond delay="0"/>
                                              </p:stCondLst>
                                            </p:cTn>
                                            <p:tgtEl>
                                              <p:spTgt spid="135"/>
                                            </p:tgtEl>
                                            <p:attrNameLst>
                                              <p:attrName>style.visibility</p:attrName>
                                            </p:attrNameLst>
                                          </p:cBhvr>
                                          <p:to>
                                            <p:strVal val="visible"/>
                                          </p:to>
                                        </p:set>
                                        <p:animEffect transition="in" filter="wipe(down)">
                                          <p:cBhvr>
                                            <p:cTn id="30" dur="500"/>
                                            <p:tgtEl>
                                              <p:spTgt spid="135"/>
                                            </p:tgtEl>
                                          </p:cBhvr>
                                        </p:animEffect>
                                      </p:childTnLst>
                                    </p:cTn>
                                  </p:par>
                                  <p:par>
                                    <p:cTn id="31" presetID="22" presetClass="entr" presetSubtype="4" fill="hold" grpId="0" nodeType="withEffect">
                                      <p:stCondLst>
                                        <p:cond delay="1900"/>
                                      </p:stCondLst>
                                      <p:childTnLst>
                                        <p:set>
                                          <p:cBhvr>
                                            <p:cTn id="32" dur="1" fill="hold">
                                              <p:stCondLst>
                                                <p:cond delay="0"/>
                                              </p:stCondLst>
                                            </p:cTn>
                                            <p:tgtEl>
                                              <p:spTgt spid="132"/>
                                            </p:tgtEl>
                                            <p:attrNameLst>
                                              <p:attrName>style.visibility</p:attrName>
                                            </p:attrNameLst>
                                          </p:cBhvr>
                                          <p:to>
                                            <p:strVal val="visible"/>
                                          </p:to>
                                        </p:set>
                                        <p:animEffect transition="in" filter="wipe(down)">
                                          <p:cBhvr>
                                            <p:cTn id="33" dur="500"/>
                                            <p:tgtEl>
                                              <p:spTgt spid="132"/>
                                            </p:tgtEl>
                                          </p:cBhvr>
                                        </p:animEffect>
                                      </p:childTnLst>
                                    </p:cTn>
                                  </p:par>
                                  <p:par>
                                    <p:cTn id="34" presetID="42" presetClass="entr" presetSubtype="0" fill="hold" nodeType="withEffect">
                                      <p:stCondLst>
                                        <p:cond delay="1900"/>
                                      </p:stCondLst>
                                      <p:childTnLst>
                                        <p:set>
                                          <p:cBhvr>
                                            <p:cTn id="35" dur="1" fill="hold">
                                              <p:stCondLst>
                                                <p:cond delay="0"/>
                                              </p:stCondLst>
                                            </p:cTn>
                                            <p:tgtEl>
                                              <p:spTgt spid="1652"/>
                                            </p:tgtEl>
                                            <p:attrNameLst>
                                              <p:attrName>style.visibility</p:attrName>
                                            </p:attrNameLst>
                                          </p:cBhvr>
                                          <p:to>
                                            <p:strVal val="visible"/>
                                          </p:to>
                                        </p:set>
                                        <p:animEffect transition="in" filter="fade">
                                          <p:cBhvr>
                                            <p:cTn id="36" dur="1000"/>
                                            <p:tgtEl>
                                              <p:spTgt spid="1652"/>
                                            </p:tgtEl>
                                          </p:cBhvr>
                                        </p:animEffect>
                                        <p:anim calcmode="lin" valueType="num">
                                          <p:cBhvr>
                                            <p:cTn id="37" dur="1000" fill="hold"/>
                                            <p:tgtEl>
                                              <p:spTgt spid="1652"/>
                                            </p:tgtEl>
                                            <p:attrNameLst>
                                              <p:attrName>ppt_x</p:attrName>
                                            </p:attrNameLst>
                                          </p:cBhvr>
                                          <p:tavLst>
                                            <p:tav tm="0">
                                              <p:val>
                                                <p:strVal val="#ppt_x"/>
                                              </p:val>
                                            </p:tav>
                                            <p:tav tm="100000">
                                              <p:val>
                                                <p:strVal val="#ppt_x"/>
                                              </p:val>
                                            </p:tav>
                                          </p:tavLst>
                                        </p:anim>
                                        <p:anim calcmode="lin" valueType="num">
                                          <p:cBhvr>
                                            <p:cTn id="38" dur="1000" fill="hold"/>
                                            <p:tgtEl>
                                              <p:spTgt spid="1652"/>
                                            </p:tgtEl>
                                            <p:attrNameLst>
                                              <p:attrName>ppt_y</p:attrName>
                                            </p:attrNameLst>
                                          </p:cBhvr>
                                          <p:tavLst>
                                            <p:tav tm="0">
                                              <p:val>
                                                <p:strVal val="#ppt_y+.1"/>
                                              </p:val>
                                            </p:tav>
                                            <p:tav tm="100000">
                                              <p:val>
                                                <p:strVal val="#ppt_y"/>
                                              </p:val>
                                            </p:tav>
                                          </p:tavLst>
                                        </p:anim>
                                      </p:childTnLst>
                                    </p:cTn>
                                  </p:par>
                                  <p:par>
                                    <p:cTn id="39" presetID="53" presetClass="entr" presetSubtype="16" fill="hold" grpId="0" nodeType="withEffect">
                                      <p:stCondLst>
                                        <p:cond delay="2900"/>
                                      </p:stCondLst>
                                      <p:childTnLst>
                                        <p:set>
                                          <p:cBhvr>
                                            <p:cTn id="40" dur="1" fill="hold">
                                              <p:stCondLst>
                                                <p:cond delay="0"/>
                                              </p:stCondLst>
                                            </p:cTn>
                                            <p:tgtEl>
                                              <p:spTgt spid="128"/>
                                            </p:tgtEl>
                                            <p:attrNameLst>
                                              <p:attrName>style.visibility</p:attrName>
                                            </p:attrNameLst>
                                          </p:cBhvr>
                                          <p:to>
                                            <p:strVal val="visible"/>
                                          </p:to>
                                        </p:set>
                                        <p:anim calcmode="lin" valueType="num">
                                          <p:cBhvr>
                                            <p:cTn id="41" dur="602" fill="hold"/>
                                            <p:tgtEl>
                                              <p:spTgt spid="128"/>
                                            </p:tgtEl>
                                            <p:attrNameLst>
                                              <p:attrName>ppt_w</p:attrName>
                                            </p:attrNameLst>
                                          </p:cBhvr>
                                          <p:tavLst>
                                            <p:tav tm="0">
                                              <p:val>
                                                <p:fltVal val="0"/>
                                              </p:val>
                                            </p:tav>
                                            <p:tav tm="100000">
                                              <p:val>
                                                <p:strVal val="#ppt_w"/>
                                              </p:val>
                                            </p:tav>
                                          </p:tavLst>
                                        </p:anim>
                                        <p:anim calcmode="lin" valueType="num">
                                          <p:cBhvr>
                                            <p:cTn id="42" dur="602" fill="hold"/>
                                            <p:tgtEl>
                                              <p:spTgt spid="128"/>
                                            </p:tgtEl>
                                            <p:attrNameLst>
                                              <p:attrName>ppt_h</p:attrName>
                                            </p:attrNameLst>
                                          </p:cBhvr>
                                          <p:tavLst>
                                            <p:tav tm="0">
                                              <p:val>
                                                <p:fltVal val="0"/>
                                              </p:val>
                                            </p:tav>
                                            <p:tav tm="100000">
                                              <p:val>
                                                <p:strVal val="#ppt_h"/>
                                              </p:val>
                                            </p:tav>
                                          </p:tavLst>
                                        </p:anim>
                                        <p:animEffect transition="in" filter="fade">
                                          <p:cBhvr>
                                            <p:cTn id="43" dur="602"/>
                                            <p:tgtEl>
                                              <p:spTgt spid="128"/>
                                            </p:tgtEl>
                                          </p:cBhvr>
                                        </p:animEffect>
                                      </p:childTnLst>
                                    </p:cTn>
                                  </p:par>
                                  <p:par>
                                    <p:cTn id="44" presetID="22" presetClass="entr" presetSubtype="4" fill="hold" grpId="0" nodeType="withEffect">
                                      <p:stCondLst>
                                        <p:cond delay="2900"/>
                                      </p:stCondLst>
                                      <p:childTnLst>
                                        <p:set>
                                          <p:cBhvr>
                                            <p:cTn id="45" dur="1" fill="hold">
                                              <p:stCondLst>
                                                <p:cond delay="0"/>
                                              </p:stCondLst>
                                            </p:cTn>
                                            <p:tgtEl>
                                              <p:spTgt spid="142"/>
                                            </p:tgtEl>
                                            <p:attrNameLst>
                                              <p:attrName>style.visibility</p:attrName>
                                            </p:attrNameLst>
                                          </p:cBhvr>
                                          <p:to>
                                            <p:strVal val="visible"/>
                                          </p:to>
                                        </p:set>
                                        <p:animEffect transition="in" filter="wipe(down)">
                                          <p:cBhvr>
                                            <p:cTn id="46" dur="500"/>
                                            <p:tgtEl>
                                              <p:spTgt spid="142"/>
                                            </p:tgtEl>
                                          </p:cBhvr>
                                        </p:animEffect>
                                      </p:childTnLst>
                                    </p:cTn>
                                  </p:par>
                                  <p:par>
                                    <p:cTn id="47" presetID="22" presetClass="entr" presetSubtype="4" fill="hold" grpId="0" nodeType="withEffect">
                                      <p:stCondLst>
                                        <p:cond delay="2900"/>
                                      </p:stCondLst>
                                      <p:childTnLst>
                                        <p:set>
                                          <p:cBhvr>
                                            <p:cTn id="48" dur="1" fill="hold">
                                              <p:stCondLst>
                                                <p:cond delay="0"/>
                                              </p:stCondLst>
                                            </p:cTn>
                                            <p:tgtEl>
                                              <p:spTgt spid="134"/>
                                            </p:tgtEl>
                                            <p:attrNameLst>
                                              <p:attrName>style.visibility</p:attrName>
                                            </p:attrNameLst>
                                          </p:cBhvr>
                                          <p:to>
                                            <p:strVal val="visible"/>
                                          </p:to>
                                        </p:set>
                                        <p:animEffect transition="in" filter="wipe(down)">
                                          <p:cBhvr>
                                            <p:cTn id="49" dur="500"/>
                                            <p:tgtEl>
                                              <p:spTgt spid="134"/>
                                            </p:tgtEl>
                                          </p:cBhvr>
                                        </p:animEffect>
                                      </p:childTnLst>
                                    </p:cTn>
                                  </p:par>
                                  <p:par>
                                    <p:cTn id="50" presetID="22" presetClass="entr" presetSubtype="4" fill="hold" grpId="0" nodeType="withEffect">
                                      <p:stCondLst>
                                        <p:cond delay="2900"/>
                                      </p:stCondLst>
                                      <p:childTnLst>
                                        <p:set>
                                          <p:cBhvr>
                                            <p:cTn id="51" dur="1" fill="hold">
                                              <p:stCondLst>
                                                <p:cond delay="0"/>
                                              </p:stCondLst>
                                            </p:cTn>
                                            <p:tgtEl>
                                              <p:spTgt spid="129"/>
                                            </p:tgtEl>
                                            <p:attrNameLst>
                                              <p:attrName>style.visibility</p:attrName>
                                            </p:attrNameLst>
                                          </p:cBhvr>
                                          <p:to>
                                            <p:strVal val="visible"/>
                                          </p:to>
                                        </p:set>
                                        <p:animEffect transition="in" filter="wipe(down)">
                                          <p:cBhvr>
                                            <p:cTn id="52" dur="500"/>
                                            <p:tgtEl>
                                              <p:spTgt spid="129"/>
                                            </p:tgtEl>
                                          </p:cBhvr>
                                        </p:animEffect>
                                      </p:childTnLst>
                                    </p:cTn>
                                  </p:par>
                                  <p:par>
                                    <p:cTn id="53" presetID="42" presetClass="entr" presetSubtype="0" fill="hold" nodeType="withEffect">
                                      <p:stCondLst>
                                        <p:cond delay="2900"/>
                                      </p:stCondLst>
                                      <p:childTnLst>
                                        <p:set>
                                          <p:cBhvr>
                                            <p:cTn id="54" dur="1" fill="hold">
                                              <p:stCondLst>
                                                <p:cond delay="0"/>
                                              </p:stCondLst>
                                            </p:cTn>
                                            <p:tgtEl>
                                              <p:spTgt spid="1654"/>
                                            </p:tgtEl>
                                            <p:attrNameLst>
                                              <p:attrName>style.visibility</p:attrName>
                                            </p:attrNameLst>
                                          </p:cBhvr>
                                          <p:to>
                                            <p:strVal val="visible"/>
                                          </p:to>
                                        </p:set>
                                        <p:animEffect transition="in" filter="fade">
                                          <p:cBhvr>
                                            <p:cTn id="55" dur="1000"/>
                                            <p:tgtEl>
                                              <p:spTgt spid="1654"/>
                                            </p:tgtEl>
                                          </p:cBhvr>
                                        </p:animEffect>
                                        <p:anim calcmode="lin" valueType="num">
                                          <p:cBhvr>
                                            <p:cTn id="56" dur="1000" fill="hold"/>
                                            <p:tgtEl>
                                              <p:spTgt spid="1654"/>
                                            </p:tgtEl>
                                            <p:attrNameLst>
                                              <p:attrName>ppt_x</p:attrName>
                                            </p:attrNameLst>
                                          </p:cBhvr>
                                          <p:tavLst>
                                            <p:tav tm="0">
                                              <p:val>
                                                <p:strVal val="#ppt_x"/>
                                              </p:val>
                                            </p:tav>
                                            <p:tav tm="100000">
                                              <p:val>
                                                <p:strVal val="#ppt_x"/>
                                              </p:val>
                                            </p:tav>
                                          </p:tavLst>
                                        </p:anim>
                                        <p:anim calcmode="lin" valueType="num">
                                          <p:cBhvr>
                                            <p:cTn id="57" dur="1000" fill="hold"/>
                                            <p:tgtEl>
                                              <p:spTgt spid="1654"/>
                                            </p:tgtEl>
                                            <p:attrNameLst>
                                              <p:attrName>ppt_y</p:attrName>
                                            </p:attrNameLst>
                                          </p:cBhvr>
                                          <p:tavLst>
                                            <p:tav tm="0">
                                              <p:val>
                                                <p:strVal val="#ppt_y+.1"/>
                                              </p:val>
                                            </p:tav>
                                            <p:tav tm="100000">
                                              <p:val>
                                                <p:strVal val="#ppt_y"/>
                                              </p:val>
                                            </p:tav>
                                          </p:tavLst>
                                        </p:anim>
                                      </p:childTnLst>
                                    </p:cTn>
                                  </p:par>
                                  <p:par>
                                    <p:cTn id="58" presetID="2" presetClass="entr" presetSubtype="2" accel="46000" fill="hold" grpId="0" nodeType="withEffect" p14:presetBounceEnd="72000">
                                      <p:stCondLst>
                                        <p:cond delay="4000"/>
                                      </p:stCondLst>
                                      <p:childTnLst>
                                        <p:set>
                                          <p:cBhvr>
                                            <p:cTn id="59" dur="1" fill="hold">
                                              <p:stCondLst>
                                                <p:cond delay="0"/>
                                              </p:stCondLst>
                                            </p:cTn>
                                            <p:tgtEl>
                                              <p:spTgt spid="102"/>
                                            </p:tgtEl>
                                            <p:attrNameLst>
                                              <p:attrName>style.visibility</p:attrName>
                                            </p:attrNameLst>
                                          </p:cBhvr>
                                          <p:to>
                                            <p:strVal val="visible"/>
                                          </p:to>
                                        </p:set>
                                        <p:anim calcmode="lin" valueType="num" p14:bounceEnd="72000">
                                          <p:cBhvr additive="base">
                                            <p:cTn id="60" dur="1000" fill="hold"/>
                                            <p:tgtEl>
                                              <p:spTgt spid="102"/>
                                            </p:tgtEl>
                                            <p:attrNameLst>
                                              <p:attrName>ppt_x</p:attrName>
                                            </p:attrNameLst>
                                          </p:cBhvr>
                                          <p:tavLst>
                                            <p:tav tm="0">
                                              <p:val>
                                                <p:strVal val="1+#ppt_w/2"/>
                                              </p:val>
                                            </p:tav>
                                            <p:tav tm="100000">
                                              <p:val>
                                                <p:strVal val="#ppt_x"/>
                                              </p:val>
                                            </p:tav>
                                          </p:tavLst>
                                        </p:anim>
                                        <p:anim calcmode="lin" valueType="num" p14:bounceEnd="72000">
                                          <p:cBhvr additive="base">
                                            <p:cTn id="61" dur="1000" fill="hold"/>
                                            <p:tgtEl>
                                              <p:spTgt spid="102"/>
                                            </p:tgtEl>
                                            <p:attrNameLst>
                                              <p:attrName>ppt_y</p:attrName>
                                            </p:attrNameLst>
                                          </p:cBhvr>
                                          <p:tavLst>
                                            <p:tav tm="0">
                                              <p:val>
                                                <p:strVal val="#ppt_y"/>
                                              </p:val>
                                            </p:tav>
                                            <p:tav tm="100000">
                                              <p:val>
                                                <p:strVal val="#ppt_y"/>
                                              </p:val>
                                            </p:tav>
                                          </p:tavLst>
                                        </p:anim>
                                      </p:childTnLst>
                                    </p:cTn>
                                  </p:par>
                                  <p:par>
                                    <p:cTn id="62" presetID="2" presetClass="entr" presetSubtype="8" accel="46000" fill="hold" nodeType="withEffect" p14:presetBounceEnd="72000">
                                      <p:stCondLst>
                                        <p:cond delay="4000"/>
                                      </p:stCondLst>
                                      <p:childTnLst>
                                        <p:set>
                                          <p:cBhvr>
                                            <p:cTn id="63" dur="1" fill="hold">
                                              <p:stCondLst>
                                                <p:cond delay="0"/>
                                              </p:stCondLst>
                                            </p:cTn>
                                            <p:tgtEl>
                                              <p:spTgt spid="1656"/>
                                            </p:tgtEl>
                                            <p:attrNameLst>
                                              <p:attrName>style.visibility</p:attrName>
                                            </p:attrNameLst>
                                          </p:cBhvr>
                                          <p:to>
                                            <p:strVal val="visible"/>
                                          </p:to>
                                        </p:set>
                                        <p:anim calcmode="lin" valueType="num" p14:bounceEnd="72000">
                                          <p:cBhvr additive="base">
                                            <p:cTn id="64" dur="1000" fill="hold"/>
                                            <p:tgtEl>
                                              <p:spTgt spid="1656"/>
                                            </p:tgtEl>
                                            <p:attrNameLst>
                                              <p:attrName>ppt_x</p:attrName>
                                            </p:attrNameLst>
                                          </p:cBhvr>
                                          <p:tavLst>
                                            <p:tav tm="0">
                                              <p:val>
                                                <p:strVal val="0-#ppt_w/2"/>
                                              </p:val>
                                            </p:tav>
                                            <p:tav tm="100000">
                                              <p:val>
                                                <p:strVal val="#ppt_x"/>
                                              </p:val>
                                            </p:tav>
                                          </p:tavLst>
                                        </p:anim>
                                        <p:anim calcmode="lin" valueType="num" p14:bounceEnd="72000">
                                          <p:cBhvr additive="base">
                                            <p:cTn id="65" dur="1000" fill="hold"/>
                                            <p:tgtEl>
                                              <p:spTgt spid="1656"/>
                                            </p:tgtEl>
                                            <p:attrNameLst>
                                              <p:attrName>ppt_y</p:attrName>
                                            </p:attrNameLst>
                                          </p:cBhvr>
                                          <p:tavLst>
                                            <p:tav tm="0">
                                              <p:val>
                                                <p:strVal val="#ppt_y"/>
                                              </p:val>
                                            </p:tav>
                                            <p:tav tm="100000">
                                              <p:val>
                                                <p:strVal val="#ppt_y"/>
                                              </p:val>
                                            </p:tav>
                                          </p:tavLst>
                                        </p:anim>
                                      </p:childTnLst>
                                    </p:cTn>
                                  </p:par>
                                </p:childTnLst>
                              </p:cTn>
                            </p:par>
                            <p:par>
                              <p:cTn id="66" fill="hold">
                                <p:stCondLst>
                                  <p:cond delay="5000"/>
                                </p:stCondLst>
                                <p:childTnLst>
                                  <p:par>
                                    <p:cTn id="67" presetID="53" presetClass="entr" presetSubtype="16" fill="hold" grpId="0" nodeType="afterEffect">
                                      <p:stCondLst>
                                        <p:cond delay="0"/>
                                      </p:stCondLst>
                                      <p:childTnLst>
                                        <p:set>
                                          <p:cBhvr>
                                            <p:cTn id="68" dur="1" fill="hold">
                                              <p:stCondLst>
                                                <p:cond delay="0"/>
                                              </p:stCondLst>
                                            </p:cTn>
                                            <p:tgtEl>
                                              <p:spTgt spid="182"/>
                                            </p:tgtEl>
                                            <p:attrNameLst>
                                              <p:attrName>style.visibility</p:attrName>
                                            </p:attrNameLst>
                                          </p:cBhvr>
                                          <p:to>
                                            <p:strVal val="visible"/>
                                          </p:to>
                                        </p:set>
                                        <p:anim calcmode="lin" valueType="num">
                                          <p:cBhvr>
                                            <p:cTn id="69" dur="602" fill="hold"/>
                                            <p:tgtEl>
                                              <p:spTgt spid="182"/>
                                            </p:tgtEl>
                                            <p:attrNameLst>
                                              <p:attrName>ppt_w</p:attrName>
                                            </p:attrNameLst>
                                          </p:cBhvr>
                                          <p:tavLst>
                                            <p:tav tm="0">
                                              <p:val>
                                                <p:fltVal val="0"/>
                                              </p:val>
                                            </p:tav>
                                            <p:tav tm="100000">
                                              <p:val>
                                                <p:strVal val="#ppt_w"/>
                                              </p:val>
                                            </p:tav>
                                          </p:tavLst>
                                        </p:anim>
                                        <p:anim calcmode="lin" valueType="num">
                                          <p:cBhvr>
                                            <p:cTn id="70" dur="602" fill="hold"/>
                                            <p:tgtEl>
                                              <p:spTgt spid="182"/>
                                            </p:tgtEl>
                                            <p:attrNameLst>
                                              <p:attrName>ppt_h</p:attrName>
                                            </p:attrNameLst>
                                          </p:cBhvr>
                                          <p:tavLst>
                                            <p:tav tm="0">
                                              <p:val>
                                                <p:fltVal val="0"/>
                                              </p:val>
                                            </p:tav>
                                            <p:tav tm="100000">
                                              <p:val>
                                                <p:strVal val="#ppt_h"/>
                                              </p:val>
                                            </p:tav>
                                          </p:tavLst>
                                        </p:anim>
                                        <p:animEffect transition="in" filter="fade">
                                          <p:cBhvr>
                                            <p:cTn id="71" dur="602"/>
                                            <p:tgtEl>
                                              <p:spTgt spid="182"/>
                                            </p:tgtEl>
                                          </p:cBhvr>
                                        </p:animEffect>
                                      </p:childTnLst>
                                    </p:cTn>
                                  </p:par>
                                  <p:par>
                                    <p:cTn id="72" presetID="2" presetClass="entr" presetSubtype="2" accel="46000" fill="hold" grpId="0" nodeType="withEffect" p14:presetBounceEnd="72000">
                                      <p:stCondLst>
                                        <p:cond delay="0"/>
                                      </p:stCondLst>
                                      <p:childTnLst>
                                        <p:set>
                                          <p:cBhvr>
                                            <p:cTn id="73" dur="1" fill="hold">
                                              <p:stCondLst>
                                                <p:cond delay="0"/>
                                              </p:stCondLst>
                                            </p:cTn>
                                            <p:tgtEl>
                                              <p:spTgt spid="188"/>
                                            </p:tgtEl>
                                            <p:attrNameLst>
                                              <p:attrName>style.visibility</p:attrName>
                                            </p:attrNameLst>
                                          </p:cBhvr>
                                          <p:to>
                                            <p:strVal val="visible"/>
                                          </p:to>
                                        </p:set>
                                        <p:anim calcmode="lin" valueType="num" p14:bounceEnd="72000">
                                          <p:cBhvr additive="base">
                                            <p:cTn id="74" dur="1000" fill="hold"/>
                                            <p:tgtEl>
                                              <p:spTgt spid="188"/>
                                            </p:tgtEl>
                                            <p:attrNameLst>
                                              <p:attrName>ppt_x</p:attrName>
                                            </p:attrNameLst>
                                          </p:cBhvr>
                                          <p:tavLst>
                                            <p:tav tm="0">
                                              <p:val>
                                                <p:strVal val="1+#ppt_w/2"/>
                                              </p:val>
                                            </p:tav>
                                            <p:tav tm="100000">
                                              <p:val>
                                                <p:strVal val="#ppt_x"/>
                                              </p:val>
                                            </p:tav>
                                          </p:tavLst>
                                        </p:anim>
                                        <p:anim calcmode="lin" valueType="num" p14:bounceEnd="72000">
                                          <p:cBhvr additive="base">
                                            <p:cTn id="75" dur="1000" fill="hold"/>
                                            <p:tgtEl>
                                              <p:spTgt spid="188"/>
                                            </p:tgtEl>
                                            <p:attrNameLst>
                                              <p:attrName>ppt_y</p:attrName>
                                            </p:attrNameLst>
                                          </p:cBhvr>
                                          <p:tavLst>
                                            <p:tav tm="0">
                                              <p:val>
                                                <p:strVal val="#ppt_y"/>
                                              </p:val>
                                            </p:tav>
                                            <p:tav tm="100000">
                                              <p:val>
                                                <p:strVal val="#ppt_y"/>
                                              </p:val>
                                            </p:tav>
                                          </p:tavLst>
                                        </p:anim>
                                      </p:childTnLst>
                                    </p:cTn>
                                  </p:par>
                                  <p:par>
                                    <p:cTn id="76" presetID="2" presetClass="entr" presetSubtype="2" accel="46000" fill="hold" grpId="0" nodeType="withEffect" p14:presetBounceEnd="72000">
                                      <p:stCondLst>
                                        <p:cond delay="0"/>
                                      </p:stCondLst>
                                      <p:childTnLst>
                                        <p:set>
                                          <p:cBhvr>
                                            <p:cTn id="77" dur="1" fill="hold">
                                              <p:stCondLst>
                                                <p:cond delay="0"/>
                                              </p:stCondLst>
                                            </p:cTn>
                                            <p:tgtEl>
                                              <p:spTgt spid="187"/>
                                            </p:tgtEl>
                                            <p:attrNameLst>
                                              <p:attrName>style.visibility</p:attrName>
                                            </p:attrNameLst>
                                          </p:cBhvr>
                                          <p:to>
                                            <p:strVal val="visible"/>
                                          </p:to>
                                        </p:set>
                                        <p:anim calcmode="lin" valueType="num" p14:bounceEnd="72000">
                                          <p:cBhvr additive="base">
                                            <p:cTn id="78" dur="1000" fill="hold"/>
                                            <p:tgtEl>
                                              <p:spTgt spid="187"/>
                                            </p:tgtEl>
                                            <p:attrNameLst>
                                              <p:attrName>ppt_x</p:attrName>
                                            </p:attrNameLst>
                                          </p:cBhvr>
                                          <p:tavLst>
                                            <p:tav tm="0">
                                              <p:val>
                                                <p:strVal val="1+#ppt_w/2"/>
                                              </p:val>
                                            </p:tav>
                                            <p:tav tm="100000">
                                              <p:val>
                                                <p:strVal val="#ppt_x"/>
                                              </p:val>
                                            </p:tav>
                                          </p:tavLst>
                                        </p:anim>
                                        <p:anim calcmode="lin" valueType="num" p14:bounceEnd="72000">
                                          <p:cBhvr additive="base">
                                            <p:cTn id="79" dur="1000" fill="hold"/>
                                            <p:tgtEl>
                                              <p:spTgt spid="187"/>
                                            </p:tgtEl>
                                            <p:attrNameLst>
                                              <p:attrName>ppt_y</p:attrName>
                                            </p:attrNameLst>
                                          </p:cBhvr>
                                          <p:tavLst>
                                            <p:tav tm="0">
                                              <p:val>
                                                <p:strVal val="#ppt_y"/>
                                              </p:val>
                                            </p:tav>
                                            <p:tav tm="100000">
                                              <p:val>
                                                <p:strVal val="#ppt_y"/>
                                              </p:val>
                                            </p:tav>
                                          </p:tavLst>
                                        </p:anim>
                                      </p:childTnLst>
                                    </p:cTn>
                                  </p:par>
                                  <p:par>
                                    <p:cTn id="80" presetID="22" presetClass="entr" presetSubtype="4" fill="hold" grpId="0" nodeType="withEffect">
                                      <p:stCondLst>
                                        <p:cond delay="0"/>
                                      </p:stCondLst>
                                      <p:childTnLst>
                                        <p:set>
                                          <p:cBhvr>
                                            <p:cTn id="81" dur="1" fill="hold">
                                              <p:stCondLst>
                                                <p:cond delay="0"/>
                                              </p:stCondLst>
                                            </p:cTn>
                                            <p:tgtEl>
                                              <p:spTgt spid="189"/>
                                            </p:tgtEl>
                                            <p:attrNameLst>
                                              <p:attrName>style.visibility</p:attrName>
                                            </p:attrNameLst>
                                          </p:cBhvr>
                                          <p:to>
                                            <p:strVal val="visible"/>
                                          </p:to>
                                        </p:set>
                                        <p:animEffect transition="in" filter="wipe(down)">
                                          <p:cBhvr>
                                            <p:cTn id="82" dur="500"/>
                                            <p:tgtEl>
                                              <p:spTgt spid="189"/>
                                            </p:tgtEl>
                                          </p:cBhvr>
                                        </p:animEffect>
                                      </p:childTnLst>
                                    </p:cTn>
                                  </p:par>
                                </p:childTnLst>
                              </p:cTn>
                            </p:par>
                            <p:par>
                              <p:cTn id="83" fill="hold">
                                <p:stCondLst>
                                  <p:cond delay="6000"/>
                                </p:stCondLst>
                                <p:childTnLst>
                                  <p:par>
                                    <p:cTn id="84" presetID="47" presetClass="entr" presetSubtype="0" fill="hold" grpId="0" nodeType="afterEffect">
                                      <p:stCondLst>
                                        <p:cond delay="0"/>
                                      </p:stCondLst>
                                      <p:childTnLst>
                                        <p:set>
                                          <p:cBhvr>
                                            <p:cTn id="85" dur="1" fill="hold">
                                              <p:stCondLst>
                                                <p:cond delay="0"/>
                                              </p:stCondLst>
                                            </p:cTn>
                                            <p:tgtEl>
                                              <p:spTgt spid="136"/>
                                            </p:tgtEl>
                                            <p:attrNameLst>
                                              <p:attrName>style.visibility</p:attrName>
                                            </p:attrNameLst>
                                          </p:cBhvr>
                                          <p:to>
                                            <p:strVal val="visible"/>
                                          </p:to>
                                        </p:set>
                                        <p:animEffect transition="in" filter="fade">
                                          <p:cBhvr>
                                            <p:cTn id="86" dur="1000"/>
                                            <p:tgtEl>
                                              <p:spTgt spid="136"/>
                                            </p:tgtEl>
                                          </p:cBhvr>
                                        </p:animEffect>
                                        <p:anim calcmode="lin" valueType="num">
                                          <p:cBhvr>
                                            <p:cTn id="87" dur="1000" fill="hold"/>
                                            <p:tgtEl>
                                              <p:spTgt spid="136"/>
                                            </p:tgtEl>
                                            <p:attrNameLst>
                                              <p:attrName>ppt_x</p:attrName>
                                            </p:attrNameLst>
                                          </p:cBhvr>
                                          <p:tavLst>
                                            <p:tav tm="0">
                                              <p:val>
                                                <p:strVal val="#ppt_x"/>
                                              </p:val>
                                            </p:tav>
                                            <p:tav tm="100000">
                                              <p:val>
                                                <p:strVal val="#ppt_x"/>
                                              </p:val>
                                            </p:tav>
                                          </p:tavLst>
                                        </p:anim>
                                        <p:anim calcmode="lin" valueType="num">
                                          <p:cBhvr>
                                            <p:cTn id="88" dur="1000" fill="hold"/>
                                            <p:tgtEl>
                                              <p:spTgt spid="136"/>
                                            </p:tgtEl>
                                            <p:attrNameLst>
                                              <p:attrName>ppt_y</p:attrName>
                                            </p:attrNameLst>
                                          </p:cBhvr>
                                          <p:tavLst>
                                            <p:tav tm="0">
                                              <p:val>
                                                <p:strVal val="#ppt_y-.1"/>
                                              </p:val>
                                            </p:tav>
                                            <p:tav tm="100000">
                                              <p:val>
                                                <p:strVal val="#ppt_y"/>
                                              </p:val>
                                            </p:tav>
                                          </p:tavLst>
                                        </p:anim>
                                      </p:childTnLst>
                                    </p:cTn>
                                  </p:par>
                                  <p:par>
                                    <p:cTn id="89" presetID="2" presetClass="entr" presetSubtype="2" accel="46000" fill="hold" grpId="0" nodeType="withEffect" p14:presetBounceEnd="72000">
                                      <p:stCondLst>
                                        <p:cond delay="0"/>
                                      </p:stCondLst>
                                      <p:childTnLst>
                                        <p:set>
                                          <p:cBhvr>
                                            <p:cTn id="90" dur="1" fill="hold">
                                              <p:stCondLst>
                                                <p:cond delay="0"/>
                                              </p:stCondLst>
                                            </p:cTn>
                                            <p:tgtEl>
                                              <p:spTgt spid="193"/>
                                            </p:tgtEl>
                                            <p:attrNameLst>
                                              <p:attrName>style.visibility</p:attrName>
                                            </p:attrNameLst>
                                          </p:cBhvr>
                                          <p:to>
                                            <p:strVal val="visible"/>
                                          </p:to>
                                        </p:set>
                                        <p:anim calcmode="lin" valueType="num" p14:bounceEnd="72000">
                                          <p:cBhvr additive="base">
                                            <p:cTn id="91" dur="1000" fill="hold"/>
                                            <p:tgtEl>
                                              <p:spTgt spid="193"/>
                                            </p:tgtEl>
                                            <p:attrNameLst>
                                              <p:attrName>ppt_x</p:attrName>
                                            </p:attrNameLst>
                                          </p:cBhvr>
                                          <p:tavLst>
                                            <p:tav tm="0">
                                              <p:val>
                                                <p:strVal val="1+#ppt_w/2"/>
                                              </p:val>
                                            </p:tav>
                                            <p:tav tm="100000">
                                              <p:val>
                                                <p:strVal val="#ppt_x"/>
                                              </p:val>
                                            </p:tav>
                                          </p:tavLst>
                                        </p:anim>
                                        <p:anim calcmode="lin" valueType="num" p14:bounceEnd="72000">
                                          <p:cBhvr additive="base">
                                            <p:cTn id="92" dur="1000" fill="hold"/>
                                            <p:tgtEl>
                                              <p:spTgt spid="193"/>
                                            </p:tgtEl>
                                            <p:attrNameLst>
                                              <p:attrName>ppt_y</p:attrName>
                                            </p:attrNameLst>
                                          </p:cBhvr>
                                          <p:tavLst>
                                            <p:tav tm="0">
                                              <p:val>
                                                <p:strVal val="#ppt_y"/>
                                              </p:val>
                                            </p:tav>
                                            <p:tav tm="100000">
                                              <p:val>
                                                <p:strVal val="#ppt_y"/>
                                              </p:val>
                                            </p:tav>
                                          </p:tavLst>
                                        </p:anim>
                                      </p:childTnLst>
                                    </p:cTn>
                                  </p:par>
                                  <p:par>
                                    <p:cTn id="93" presetID="2" presetClass="entr" presetSubtype="8" accel="46000" fill="hold" nodeType="withEffect" p14:presetBounceEnd="72000">
                                      <p:stCondLst>
                                        <p:cond delay="0"/>
                                      </p:stCondLst>
                                      <p:childTnLst>
                                        <p:set>
                                          <p:cBhvr>
                                            <p:cTn id="94" dur="1" fill="hold">
                                              <p:stCondLst>
                                                <p:cond delay="0"/>
                                              </p:stCondLst>
                                            </p:cTn>
                                            <p:tgtEl>
                                              <p:spTgt spid="1657"/>
                                            </p:tgtEl>
                                            <p:attrNameLst>
                                              <p:attrName>style.visibility</p:attrName>
                                            </p:attrNameLst>
                                          </p:cBhvr>
                                          <p:to>
                                            <p:strVal val="visible"/>
                                          </p:to>
                                        </p:set>
                                        <p:anim calcmode="lin" valueType="num" p14:bounceEnd="72000">
                                          <p:cBhvr additive="base">
                                            <p:cTn id="95" dur="1000" fill="hold"/>
                                            <p:tgtEl>
                                              <p:spTgt spid="1657"/>
                                            </p:tgtEl>
                                            <p:attrNameLst>
                                              <p:attrName>ppt_x</p:attrName>
                                            </p:attrNameLst>
                                          </p:cBhvr>
                                          <p:tavLst>
                                            <p:tav tm="0">
                                              <p:val>
                                                <p:strVal val="0-#ppt_w/2"/>
                                              </p:val>
                                            </p:tav>
                                            <p:tav tm="100000">
                                              <p:val>
                                                <p:strVal val="#ppt_x"/>
                                              </p:val>
                                            </p:tav>
                                          </p:tavLst>
                                        </p:anim>
                                        <p:anim calcmode="lin" valueType="num" p14:bounceEnd="72000">
                                          <p:cBhvr additive="base">
                                            <p:cTn id="96" dur="1000" fill="hold"/>
                                            <p:tgtEl>
                                              <p:spTgt spid="1657"/>
                                            </p:tgtEl>
                                            <p:attrNameLst>
                                              <p:attrName>ppt_y</p:attrName>
                                            </p:attrNameLst>
                                          </p:cBhvr>
                                          <p:tavLst>
                                            <p:tav tm="0">
                                              <p:val>
                                                <p:strVal val="#ppt_y"/>
                                              </p:val>
                                            </p:tav>
                                            <p:tav tm="100000">
                                              <p:val>
                                                <p:strVal val="#ppt_y"/>
                                              </p:val>
                                            </p:tav>
                                          </p:tavLst>
                                        </p:anim>
                                      </p:childTnLst>
                                    </p:cTn>
                                  </p:par>
                                </p:childTnLst>
                              </p:cTn>
                            </p:par>
                            <p:par>
                              <p:cTn id="97" fill="hold">
                                <p:stCondLst>
                                  <p:cond delay="7000"/>
                                </p:stCondLst>
                                <p:childTnLst>
                                  <p:par>
                                    <p:cTn id="98" presetID="47" presetClass="entr" presetSubtype="0" fill="hold" nodeType="afterEffect">
                                      <p:stCondLst>
                                        <p:cond delay="0"/>
                                      </p:stCondLst>
                                      <p:childTnLst>
                                        <p:set>
                                          <p:cBhvr>
                                            <p:cTn id="99" dur="1" fill="hold">
                                              <p:stCondLst>
                                                <p:cond delay="0"/>
                                              </p:stCondLst>
                                            </p:cTn>
                                            <p:tgtEl>
                                              <p:spTgt spid="1659"/>
                                            </p:tgtEl>
                                            <p:attrNameLst>
                                              <p:attrName>style.visibility</p:attrName>
                                            </p:attrNameLst>
                                          </p:cBhvr>
                                          <p:to>
                                            <p:strVal val="visible"/>
                                          </p:to>
                                        </p:set>
                                        <p:animEffect transition="in" filter="fade">
                                          <p:cBhvr>
                                            <p:cTn id="100" dur="1000"/>
                                            <p:tgtEl>
                                              <p:spTgt spid="1659"/>
                                            </p:tgtEl>
                                          </p:cBhvr>
                                        </p:animEffect>
                                        <p:anim calcmode="lin" valueType="num">
                                          <p:cBhvr>
                                            <p:cTn id="101" dur="1000" fill="hold"/>
                                            <p:tgtEl>
                                              <p:spTgt spid="1659"/>
                                            </p:tgtEl>
                                            <p:attrNameLst>
                                              <p:attrName>ppt_x</p:attrName>
                                            </p:attrNameLst>
                                          </p:cBhvr>
                                          <p:tavLst>
                                            <p:tav tm="0">
                                              <p:val>
                                                <p:strVal val="#ppt_x"/>
                                              </p:val>
                                            </p:tav>
                                            <p:tav tm="100000">
                                              <p:val>
                                                <p:strVal val="#ppt_x"/>
                                              </p:val>
                                            </p:tav>
                                          </p:tavLst>
                                        </p:anim>
                                        <p:anim calcmode="lin" valueType="num">
                                          <p:cBhvr>
                                            <p:cTn id="102" dur="1000" fill="hold"/>
                                            <p:tgtEl>
                                              <p:spTgt spid="1659"/>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170"/>
                                            </p:tgtEl>
                                            <p:attrNameLst>
                                              <p:attrName>style.visibility</p:attrName>
                                            </p:attrNameLst>
                                          </p:cBhvr>
                                          <p:to>
                                            <p:strVal val="visible"/>
                                          </p:to>
                                        </p:set>
                                        <p:animEffect transition="in" filter="fade">
                                          <p:cBhvr>
                                            <p:cTn id="105" dur="1000"/>
                                            <p:tgtEl>
                                              <p:spTgt spid="170"/>
                                            </p:tgtEl>
                                          </p:cBhvr>
                                        </p:animEffect>
                                        <p:anim calcmode="lin" valueType="num">
                                          <p:cBhvr>
                                            <p:cTn id="106" dur="1000" fill="hold"/>
                                            <p:tgtEl>
                                              <p:spTgt spid="170"/>
                                            </p:tgtEl>
                                            <p:attrNameLst>
                                              <p:attrName>ppt_x</p:attrName>
                                            </p:attrNameLst>
                                          </p:cBhvr>
                                          <p:tavLst>
                                            <p:tav tm="0">
                                              <p:val>
                                                <p:strVal val="#ppt_x"/>
                                              </p:val>
                                            </p:tav>
                                            <p:tav tm="100000">
                                              <p:val>
                                                <p:strVal val="#ppt_x"/>
                                              </p:val>
                                            </p:tav>
                                          </p:tavLst>
                                        </p:anim>
                                        <p:anim calcmode="lin" valueType="num">
                                          <p:cBhvr>
                                            <p:cTn id="107" dur="1000" fill="hold"/>
                                            <p:tgtEl>
                                              <p:spTgt spid="170"/>
                                            </p:tgtEl>
                                            <p:attrNameLst>
                                              <p:attrName>ppt_y</p:attrName>
                                            </p:attrNameLst>
                                          </p:cBhvr>
                                          <p:tavLst>
                                            <p:tav tm="0">
                                              <p:val>
                                                <p:strVal val="#ppt_y+.1"/>
                                              </p:val>
                                            </p:tav>
                                            <p:tav tm="100000">
                                              <p:val>
                                                <p:strVal val="#ppt_y"/>
                                              </p:val>
                                            </p:tav>
                                          </p:tavLst>
                                        </p:anim>
                                      </p:childTnLst>
                                    </p:cTn>
                                  </p:par>
                                  <p:par>
                                    <p:cTn id="108" presetID="47" presetClass="entr" presetSubtype="0" fill="hold" nodeType="withEffect">
                                      <p:stCondLst>
                                        <p:cond delay="1500"/>
                                      </p:stCondLst>
                                      <p:childTnLst>
                                        <p:set>
                                          <p:cBhvr>
                                            <p:cTn id="109" dur="1" fill="hold">
                                              <p:stCondLst>
                                                <p:cond delay="0"/>
                                              </p:stCondLst>
                                            </p:cTn>
                                            <p:tgtEl>
                                              <p:spTgt spid="1658"/>
                                            </p:tgtEl>
                                            <p:attrNameLst>
                                              <p:attrName>style.visibility</p:attrName>
                                            </p:attrNameLst>
                                          </p:cBhvr>
                                          <p:to>
                                            <p:strVal val="visible"/>
                                          </p:to>
                                        </p:set>
                                        <p:animEffect transition="in" filter="fade">
                                          <p:cBhvr>
                                            <p:cTn id="110" dur="1000"/>
                                            <p:tgtEl>
                                              <p:spTgt spid="1658"/>
                                            </p:tgtEl>
                                          </p:cBhvr>
                                        </p:animEffect>
                                        <p:anim calcmode="lin" valueType="num">
                                          <p:cBhvr>
                                            <p:cTn id="111" dur="1000" fill="hold"/>
                                            <p:tgtEl>
                                              <p:spTgt spid="1658"/>
                                            </p:tgtEl>
                                            <p:attrNameLst>
                                              <p:attrName>ppt_x</p:attrName>
                                            </p:attrNameLst>
                                          </p:cBhvr>
                                          <p:tavLst>
                                            <p:tav tm="0">
                                              <p:val>
                                                <p:strVal val="#ppt_x"/>
                                              </p:val>
                                            </p:tav>
                                            <p:tav tm="100000">
                                              <p:val>
                                                <p:strVal val="#ppt_x"/>
                                              </p:val>
                                            </p:tav>
                                          </p:tavLst>
                                        </p:anim>
                                        <p:anim calcmode="lin" valueType="num">
                                          <p:cBhvr>
                                            <p:cTn id="112" dur="1000" fill="hold"/>
                                            <p:tgtEl>
                                              <p:spTgt spid="1658"/>
                                            </p:tgtEl>
                                            <p:attrNameLst>
                                              <p:attrName>ppt_y</p:attrName>
                                            </p:attrNameLst>
                                          </p:cBhvr>
                                          <p:tavLst>
                                            <p:tav tm="0">
                                              <p:val>
                                                <p:strVal val="#ppt_y-.1"/>
                                              </p:val>
                                            </p:tav>
                                            <p:tav tm="100000">
                                              <p:val>
                                                <p:strVal val="#ppt_y"/>
                                              </p:val>
                                            </p:tav>
                                          </p:tavLst>
                                        </p:anim>
                                      </p:childTnLst>
                                    </p:cTn>
                                  </p:par>
                                  <p:par>
                                    <p:cTn id="113" presetID="42" presetClass="entr" presetSubtype="0" fill="hold" nodeType="withEffect">
                                      <p:stCondLst>
                                        <p:cond delay="1500"/>
                                      </p:stCondLst>
                                      <p:childTnLst>
                                        <p:set>
                                          <p:cBhvr>
                                            <p:cTn id="114" dur="1" fill="hold">
                                              <p:stCondLst>
                                                <p:cond delay="0"/>
                                              </p:stCondLst>
                                            </p:cTn>
                                            <p:tgtEl>
                                              <p:spTgt spid="159"/>
                                            </p:tgtEl>
                                            <p:attrNameLst>
                                              <p:attrName>style.visibility</p:attrName>
                                            </p:attrNameLst>
                                          </p:cBhvr>
                                          <p:to>
                                            <p:strVal val="visible"/>
                                          </p:to>
                                        </p:set>
                                        <p:animEffect transition="in" filter="fade">
                                          <p:cBhvr>
                                            <p:cTn id="115" dur="1000"/>
                                            <p:tgtEl>
                                              <p:spTgt spid="159"/>
                                            </p:tgtEl>
                                          </p:cBhvr>
                                        </p:animEffect>
                                        <p:anim calcmode="lin" valueType="num">
                                          <p:cBhvr>
                                            <p:cTn id="116" dur="1000" fill="hold"/>
                                            <p:tgtEl>
                                              <p:spTgt spid="159"/>
                                            </p:tgtEl>
                                            <p:attrNameLst>
                                              <p:attrName>ppt_x</p:attrName>
                                            </p:attrNameLst>
                                          </p:cBhvr>
                                          <p:tavLst>
                                            <p:tav tm="0">
                                              <p:val>
                                                <p:strVal val="#ppt_x"/>
                                              </p:val>
                                            </p:tav>
                                            <p:tav tm="100000">
                                              <p:val>
                                                <p:strVal val="#ppt_x"/>
                                              </p:val>
                                            </p:tav>
                                          </p:tavLst>
                                        </p:anim>
                                        <p:anim calcmode="lin" valueType="num">
                                          <p:cBhvr>
                                            <p:cTn id="117" dur="1000" fill="hold"/>
                                            <p:tgtEl>
                                              <p:spTgt spid="159"/>
                                            </p:tgtEl>
                                            <p:attrNameLst>
                                              <p:attrName>ppt_y</p:attrName>
                                            </p:attrNameLst>
                                          </p:cBhvr>
                                          <p:tavLst>
                                            <p:tav tm="0">
                                              <p:val>
                                                <p:strVal val="#ppt_y+.1"/>
                                              </p:val>
                                            </p:tav>
                                            <p:tav tm="100000">
                                              <p:val>
                                                <p:strVal val="#ppt_y"/>
                                              </p:val>
                                            </p:tav>
                                          </p:tavLst>
                                        </p:anim>
                                      </p:childTnLst>
                                    </p:cTn>
                                  </p:par>
                                  <p:par>
                                    <p:cTn id="118" presetID="22" presetClass="entr" presetSubtype="4" fill="hold" grpId="0" nodeType="withEffect">
                                      <p:stCondLst>
                                        <p:cond delay="2900"/>
                                      </p:stCondLst>
                                      <p:childTnLst>
                                        <p:set>
                                          <p:cBhvr>
                                            <p:cTn id="119" dur="1" fill="hold">
                                              <p:stCondLst>
                                                <p:cond delay="0"/>
                                              </p:stCondLst>
                                            </p:cTn>
                                            <p:tgtEl>
                                              <p:spTgt spid="494"/>
                                            </p:tgtEl>
                                            <p:attrNameLst>
                                              <p:attrName>style.visibility</p:attrName>
                                            </p:attrNameLst>
                                          </p:cBhvr>
                                          <p:to>
                                            <p:strVal val="visible"/>
                                          </p:to>
                                        </p:set>
                                        <p:animEffect transition="in" filter="wipe(down)">
                                          <p:cBhvr>
                                            <p:cTn id="120" dur="500"/>
                                            <p:tgtEl>
                                              <p:spTgt spid="494"/>
                                            </p:tgtEl>
                                          </p:cBhvr>
                                        </p:animEffect>
                                      </p:childTnLst>
                                    </p:cTn>
                                  </p:par>
                                  <p:par>
                                    <p:cTn id="121" presetID="22" presetClass="entr" presetSubtype="4" fill="hold" grpId="0" nodeType="withEffect">
                                      <p:stCondLst>
                                        <p:cond delay="2900"/>
                                      </p:stCondLst>
                                      <p:childTnLst>
                                        <p:set>
                                          <p:cBhvr>
                                            <p:cTn id="122" dur="1" fill="hold">
                                              <p:stCondLst>
                                                <p:cond delay="0"/>
                                              </p:stCondLst>
                                            </p:cTn>
                                            <p:tgtEl>
                                              <p:spTgt spid="506"/>
                                            </p:tgtEl>
                                            <p:attrNameLst>
                                              <p:attrName>style.visibility</p:attrName>
                                            </p:attrNameLst>
                                          </p:cBhvr>
                                          <p:to>
                                            <p:strVal val="visible"/>
                                          </p:to>
                                        </p:set>
                                        <p:animEffect transition="in" filter="wipe(down)">
                                          <p:cBhvr>
                                            <p:cTn id="123" dur="500"/>
                                            <p:tgtEl>
                                              <p:spTgt spid="506"/>
                                            </p:tgtEl>
                                          </p:cBhvr>
                                        </p:animEffect>
                                      </p:childTnLst>
                                    </p:cTn>
                                  </p:par>
                                </p:childTnLst>
                              </p:cTn>
                            </p:par>
                            <p:par>
                              <p:cTn id="124" fill="hold">
                                <p:stCondLst>
                                  <p:cond delay="10400"/>
                                </p:stCondLst>
                                <p:childTnLst>
                                  <p:par>
                                    <p:cTn id="125" presetID="47" presetClass="entr" presetSubtype="0" fill="hold" grpId="0" nodeType="afterEffect">
                                      <p:stCondLst>
                                        <p:cond delay="0"/>
                                      </p:stCondLst>
                                      <p:childTnLst>
                                        <p:set>
                                          <p:cBhvr>
                                            <p:cTn id="126" dur="1" fill="hold">
                                              <p:stCondLst>
                                                <p:cond delay="0"/>
                                              </p:stCondLst>
                                            </p:cTn>
                                            <p:tgtEl>
                                              <p:spTgt spid="518"/>
                                            </p:tgtEl>
                                            <p:attrNameLst>
                                              <p:attrName>style.visibility</p:attrName>
                                            </p:attrNameLst>
                                          </p:cBhvr>
                                          <p:to>
                                            <p:strVal val="visible"/>
                                          </p:to>
                                        </p:set>
                                        <p:animEffect transition="in" filter="fade">
                                          <p:cBhvr>
                                            <p:cTn id="127" dur="1000"/>
                                            <p:tgtEl>
                                              <p:spTgt spid="518"/>
                                            </p:tgtEl>
                                          </p:cBhvr>
                                        </p:animEffect>
                                        <p:anim calcmode="lin" valueType="num">
                                          <p:cBhvr>
                                            <p:cTn id="128" dur="1000" fill="hold"/>
                                            <p:tgtEl>
                                              <p:spTgt spid="518"/>
                                            </p:tgtEl>
                                            <p:attrNameLst>
                                              <p:attrName>ppt_x</p:attrName>
                                            </p:attrNameLst>
                                          </p:cBhvr>
                                          <p:tavLst>
                                            <p:tav tm="0">
                                              <p:val>
                                                <p:strVal val="#ppt_x"/>
                                              </p:val>
                                            </p:tav>
                                            <p:tav tm="100000">
                                              <p:val>
                                                <p:strVal val="#ppt_x"/>
                                              </p:val>
                                            </p:tav>
                                          </p:tavLst>
                                        </p:anim>
                                        <p:anim calcmode="lin" valueType="num">
                                          <p:cBhvr>
                                            <p:cTn id="129" dur="1000" fill="hold"/>
                                            <p:tgtEl>
                                              <p:spTgt spid="5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animBg="1"/>
          <p:bldP spid="24" grpId="0" animBg="1"/>
          <p:bldP spid="102" grpId="0"/>
          <p:bldP spid="128" grpId="0" animBg="1"/>
          <p:bldP spid="129" grpId="0" animBg="1"/>
          <p:bldP spid="40" grpId="0" animBg="1"/>
          <p:bldP spid="132" grpId="0" animBg="1"/>
          <p:bldP spid="187" grpId="0"/>
          <p:bldP spid="188" grpId="0"/>
          <p:bldP spid="182" grpId="0" animBg="1"/>
          <p:bldP spid="189" grpId="0" animBg="1"/>
          <p:bldP spid="193" grpId="0"/>
          <p:bldP spid="133" grpId="0" animBg="1"/>
          <p:bldP spid="134" grpId="0" animBg="1"/>
          <p:bldP spid="135" grpId="0" animBg="1"/>
          <p:bldP spid="136" grpId="0" animBg="1"/>
          <p:bldP spid="494" grpId="0" animBg="1"/>
          <p:bldP spid="506" grpId="0" animBg="1"/>
          <p:bldP spid="5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2"/>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800"/>
                                      </p:stCondLst>
                                      <p:childTnLst>
                                        <p:set>
                                          <p:cBhvr>
                                            <p:cTn id="11" dur="1" fill="hold">
                                              <p:stCondLst>
                                                <p:cond delay="0"/>
                                              </p:stCondLst>
                                            </p:cTn>
                                            <p:tgtEl>
                                              <p:spTgt spid="1651"/>
                                            </p:tgtEl>
                                            <p:attrNameLst>
                                              <p:attrName>style.visibility</p:attrName>
                                            </p:attrNameLst>
                                          </p:cBhvr>
                                          <p:to>
                                            <p:strVal val="visible"/>
                                          </p:to>
                                        </p:set>
                                        <p:animEffect transition="in" filter="fade">
                                          <p:cBhvr>
                                            <p:cTn id="12" dur="1000"/>
                                            <p:tgtEl>
                                              <p:spTgt spid="1651"/>
                                            </p:tgtEl>
                                          </p:cBhvr>
                                        </p:animEffect>
                                        <p:anim calcmode="lin" valueType="num">
                                          <p:cBhvr>
                                            <p:cTn id="13" dur="1000" fill="hold"/>
                                            <p:tgtEl>
                                              <p:spTgt spid="1651"/>
                                            </p:tgtEl>
                                            <p:attrNameLst>
                                              <p:attrName>ppt_x</p:attrName>
                                            </p:attrNameLst>
                                          </p:cBhvr>
                                          <p:tavLst>
                                            <p:tav tm="0">
                                              <p:val>
                                                <p:strVal val="#ppt_x"/>
                                              </p:val>
                                            </p:tav>
                                            <p:tav tm="100000">
                                              <p:val>
                                                <p:strVal val="#ppt_x"/>
                                              </p:val>
                                            </p:tav>
                                          </p:tavLst>
                                        </p:anim>
                                        <p:anim calcmode="lin" valueType="num">
                                          <p:cBhvr>
                                            <p:cTn id="14" dur="1000" fill="hold"/>
                                            <p:tgtEl>
                                              <p:spTgt spid="165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900"/>
                                      </p:stCondLst>
                                      <p:childTnLst>
                                        <p:set>
                                          <p:cBhvr>
                                            <p:cTn id="16" dur="1" fill="hold">
                                              <p:stCondLst>
                                                <p:cond delay="0"/>
                                              </p:stCondLst>
                                            </p:cTn>
                                            <p:tgtEl>
                                              <p:spTgt spid="1650"/>
                                            </p:tgtEl>
                                            <p:attrNameLst>
                                              <p:attrName>style.visibility</p:attrName>
                                            </p:attrNameLst>
                                          </p:cBhvr>
                                          <p:to>
                                            <p:strVal val="visible"/>
                                          </p:to>
                                        </p:set>
                                        <p:animEffect transition="in" filter="fade">
                                          <p:cBhvr>
                                            <p:cTn id="17" dur="1000"/>
                                            <p:tgtEl>
                                              <p:spTgt spid="1650"/>
                                            </p:tgtEl>
                                          </p:cBhvr>
                                        </p:animEffect>
                                        <p:anim calcmode="lin" valueType="num">
                                          <p:cBhvr>
                                            <p:cTn id="18" dur="1000" fill="hold"/>
                                            <p:tgtEl>
                                              <p:spTgt spid="1650"/>
                                            </p:tgtEl>
                                            <p:attrNameLst>
                                              <p:attrName>ppt_x</p:attrName>
                                            </p:attrNameLst>
                                          </p:cBhvr>
                                          <p:tavLst>
                                            <p:tav tm="0">
                                              <p:val>
                                                <p:strVal val="#ppt_x"/>
                                              </p:val>
                                            </p:tav>
                                            <p:tav tm="100000">
                                              <p:val>
                                                <p:strVal val="#ppt_x"/>
                                              </p:val>
                                            </p:tav>
                                          </p:tavLst>
                                        </p:anim>
                                        <p:anim calcmode="lin" valueType="num">
                                          <p:cBhvr>
                                            <p:cTn id="19" dur="1000" fill="hold"/>
                                            <p:tgtEl>
                                              <p:spTgt spid="1650"/>
                                            </p:tgtEl>
                                            <p:attrNameLst>
                                              <p:attrName>ppt_y</p:attrName>
                                            </p:attrNameLst>
                                          </p:cBhvr>
                                          <p:tavLst>
                                            <p:tav tm="0">
                                              <p:val>
                                                <p:strVal val="#ppt_y+.1"/>
                                              </p:val>
                                            </p:tav>
                                            <p:tav tm="100000">
                                              <p:val>
                                                <p:strVal val="#ppt_y"/>
                                              </p:val>
                                            </p:tav>
                                          </p:tavLst>
                                        </p:anim>
                                      </p:childTnLst>
                                    </p:cTn>
                                  </p:par>
                                  <p:par>
                                    <p:cTn id="20" presetID="53" presetClass="entr" presetSubtype="16" fill="hold" grpId="0" nodeType="withEffect">
                                      <p:stCondLst>
                                        <p:cond delay="1900"/>
                                      </p:stCondLst>
                                      <p:childTnLst>
                                        <p:set>
                                          <p:cBhvr>
                                            <p:cTn id="21" dur="1" fill="hold">
                                              <p:stCondLst>
                                                <p:cond delay="0"/>
                                              </p:stCondLst>
                                            </p:cTn>
                                            <p:tgtEl>
                                              <p:spTgt spid="40"/>
                                            </p:tgtEl>
                                            <p:attrNameLst>
                                              <p:attrName>style.visibility</p:attrName>
                                            </p:attrNameLst>
                                          </p:cBhvr>
                                          <p:to>
                                            <p:strVal val="visible"/>
                                          </p:to>
                                        </p:set>
                                        <p:anim calcmode="lin" valueType="num">
                                          <p:cBhvr>
                                            <p:cTn id="22" dur="602" fill="hold"/>
                                            <p:tgtEl>
                                              <p:spTgt spid="40"/>
                                            </p:tgtEl>
                                            <p:attrNameLst>
                                              <p:attrName>ppt_w</p:attrName>
                                            </p:attrNameLst>
                                          </p:cBhvr>
                                          <p:tavLst>
                                            <p:tav tm="0">
                                              <p:val>
                                                <p:fltVal val="0"/>
                                              </p:val>
                                            </p:tav>
                                            <p:tav tm="100000">
                                              <p:val>
                                                <p:strVal val="#ppt_w"/>
                                              </p:val>
                                            </p:tav>
                                          </p:tavLst>
                                        </p:anim>
                                        <p:anim calcmode="lin" valueType="num">
                                          <p:cBhvr>
                                            <p:cTn id="23" dur="602" fill="hold"/>
                                            <p:tgtEl>
                                              <p:spTgt spid="40"/>
                                            </p:tgtEl>
                                            <p:attrNameLst>
                                              <p:attrName>ppt_h</p:attrName>
                                            </p:attrNameLst>
                                          </p:cBhvr>
                                          <p:tavLst>
                                            <p:tav tm="0">
                                              <p:val>
                                                <p:fltVal val="0"/>
                                              </p:val>
                                            </p:tav>
                                            <p:tav tm="100000">
                                              <p:val>
                                                <p:strVal val="#ppt_h"/>
                                              </p:val>
                                            </p:tav>
                                          </p:tavLst>
                                        </p:anim>
                                        <p:animEffect transition="in" filter="fade">
                                          <p:cBhvr>
                                            <p:cTn id="24" dur="602"/>
                                            <p:tgtEl>
                                              <p:spTgt spid="40"/>
                                            </p:tgtEl>
                                          </p:cBhvr>
                                        </p:animEffect>
                                      </p:childTnLst>
                                    </p:cTn>
                                  </p:par>
                                  <p:par>
                                    <p:cTn id="25" presetID="22" presetClass="entr" presetSubtype="4" fill="hold" grpId="0" nodeType="withEffect">
                                      <p:stCondLst>
                                        <p:cond delay="190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par>
                                    <p:cTn id="28" presetID="22" presetClass="entr" presetSubtype="4" fill="hold" grpId="0" nodeType="withEffect">
                                      <p:stCondLst>
                                        <p:cond delay="1900"/>
                                      </p:stCondLst>
                                      <p:childTnLst>
                                        <p:set>
                                          <p:cBhvr>
                                            <p:cTn id="29" dur="1" fill="hold">
                                              <p:stCondLst>
                                                <p:cond delay="0"/>
                                              </p:stCondLst>
                                            </p:cTn>
                                            <p:tgtEl>
                                              <p:spTgt spid="135"/>
                                            </p:tgtEl>
                                            <p:attrNameLst>
                                              <p:attrName>style.visibility</p:attrName>
                                            </p:attrNameLst>
                                          </p:cBhvr>
                                          <p:to>
                                            <p:strVal val="visible"/>
                                          </p:to>
                                        </p:set>
                                        <p:animEffect transition="in" filter="wipe(down)">
                                          <p:cBhvr>
                                            <p:cTn id="30" dur="500"/>
                                            <p:tgtEl>
                                              <p:spTgt spid="135"/>
                                            </p:tgtEl>
                                          </p:cBhvr>
                                        </p:animEffect>
                                      </p:childTnLst>
                                    </p:cTn>
                                  </p:par>
                                  <p:par>
                                    <p:cTn id="31" presetID="22" presetClass="entr" presetSubtype="4" fill="hold" grpId="0" nodeType="withEffect">
                                      <p:stCondLst>
                                        <p:cond delay="1900"/>
                                      </p:stCondLst>
                                      <p:childTnLst>
                                        <p:set>
                                          <p:cBhvr>
                                            <p:cTn id="32" dur="1" fill="hold">
                                              <p:stCondLst>
                                                <p:cond delay="0"/>
                                              </p:stCondLst>
                                            </p:cTn>
                                            <p:tgtEl>
                                              <p:spTgt spid="132"/>
                                            </p:tgtEl>
                                            <p:attrNameLst>
                                              <p:attrName>style.visibility</p:attrName>
                                            </p:attrNameLst>
                                          </p:cBhvr>
                                          <p:to>
                                            <p:strVal val="visible"/>
                                          </p:to>
                                        </p:set>
                                        <p:animEffect transition="in" filter="wipe(down)">
                                          <p:cBhvr>
                                            <p:cTn id="33" dur="500"/>
                                            <p:tgtEl>
                                              <p:spTgt spid="132"/>
                                            </p:tgtEl>
                                          </p:cBhvr>
                                        </p:animEffect>
                                      </p:childTnLst>
                                    </p:cTn>
                                  </p:par>
                                  <p:par>
                                    <p:cTn id="34" presetID="42" presetClass="entr" presetSubtype="0" fill="hold" nodeType="withEffect">
                                      <p:stCondLst>
                                        <p:cond delay="1900"/>
                                      </p:stCondLst>
                                      <p:childTnLst>
                                        <p:set>
                                          <p:cBhvr>
                                            <p:cTn id="35" dur="1" fill="hold">
                                              <p:stCondLst>
                                                <p:cond delay="0"/>
                                              </p:stCondLst>
                                            </p:cTn>
                                            <p:tgtEl>
                                              <p:spTgt spid="1652"/>
                                            </p:tgtEl>
                                            <p:attrNameLst>
                                              <p:attrName>style.visibility</p:attrName>
                                            </p:attrNameLst>
                                          </p:cBhvr>
                                          <p:to>
                                            <p:strVal val="visible"/>
                                          </p:to>
                                        </p:set>
                                        <p:animEffect transition="in" filter="fade">
                                          <p:cBhvr>
                                            <p:cTn id="36" dur="1000"/>
                                            <p:tgtEl>
                                              <p:spTgt spid="1652"/>
                                            </p:tgtEl>
                                          </p:cBhvr>
                                        </p:animEffect>
                                        <p:anim calcmode="lin" valueType="num">
                                          <p:cBhvr>
                                            <p:cTn id="37" dur="1000" fill="hold"/>
                                            <p:tgtEl>
                                              <p:spTgt spid="1652"/>
                                            </p:tgtEl>
                                            <p:attrNameLst>
                                              <p:attrName>ppt_x</p:attrName>
                                            </p:attrNameLst>
                                          </p:cBhvr>
                                          <p:tavLst>
                                            <p:tav tm="0">
                                              <p:val>
                                                <p:strVal val="#ppt_x"/>
                                              </p:val>
                                            </p:tav>
                                            <p:tav tm="100000">
                                              <p:val>
                                                <p:strVal val="#ppt_x"/>
                                              </p:val>
                                            </p:tav>
                                          </p:tavLst>
                                        </p:anim>
                                        <p:anim calcmode="lin" valueType="num">
                                          <p:cBhvr>
                                            <p:cTn id="38" dur="1000" fill="hold"/>
                                            <p:tgtEl>
                                              <p:spTgt spid="1652"/>
                                            </p:tgtEl>
                                            <p:attrNameLst>
                                              <p:attrName>ppt_y</p:attrName>
                                            </p:attrNameLst>
                                          </p:cBhvr>
                                          <p:tavLst>
                                            <p:tav tm="0">
                                              <p:val>
                                                <p:strVal val="#ppt_y+.1"/>
                                              </p:val>
                                            </p:tav>
                                            <p:tav tm="100000">
                                              <p:val>
                                                <p:strVal val="#ppt_y"/>
                                              </p:val>
                                            </p:tav>
                                          </p:tavLst>
                                        </p:anim>
                                      </p:childTnLst>
                                    </p:cTn>
                                  </p:par>
                                  <p:par>
                                    <p:cTn id="39" presetID="53" presetClass="entr" presetSubtype="16" fill="hold" grpId="0" nodeType="withEffect">
                                      <p:stCondLst>
                                        <p:cond delay="2900"/>
                                      </p:stCondLst>
                                      <p:childTnLst>
                                        <p:set>
                                          <p:cBhvr>
                                            <p:cTn id="40" dur="1" fill="hold">
                                              <p:stCondLst>
                                                <p:cond delay="0"/>
                                              </p:stCondLst>
                                            </p:cTn>
                                            <p:tgtEl>
                                              <p:spTgt spid="128"/>
                                            </p:tgtEl>
                                            <p:attrNameLst>
                                              <p:attrName>style.visibility</p:attrName>
                                            </p:attrNameLst>
                                          </p:cBhvr>
                                          <p:to>
                                            <p:strVal val="visible"/>
                                          </p:to>
                                        </p:set>
                                        <p:anim calcmode="lin" valueType="num">
                                          <p:cBhvr>
                                            <p:cTn id="41" dur="602" fill="hold"/>
                                            <p:tgtEl>
                                              <p:spTgt spid="128"/>
                                            </p:tgtEl>
                                            <p:attrNameLst>
                                              <p:attrName>ppt_w</p:attrName>
                                            </p:attrNameLst>
                                          </p:cBhvr>
                                          <p:tavLst>
                                            <p:tav tm="0">
                                              <p:val>
                                                <p:fltVal val="0"/>
                                              </p:val>
                                            </p:tav>
                                            <p:tav tm="100000">
                                              <p:val>
                                                <p:strVal val="#ppt_w"/>
                                              </p:val>
                                            </p:tav>
                                          </p:tavLst>
                                        </p:anim>
                                        <p:anim calcmode="lin" valueType="num">
                                          <p:cBhvr>
                                            <p:cTn id="42" dur="602" fill="hold"/>
                                            <p:tgtEl>
                                              <p:spTgt spid="128"/>
                                            </p:tgtEl>
                                            <p:attrNameLst>
                                              <p:attrName>ppt_h</p:attrName>
                                            </p:attrNameLst>
                                          </p:cBhvr>
                                          <p:tavLst>
                                            <p:tav tm="0">
                                              <p:val>
                                                <p:fltVal val="0"/>
                                              </p:val>
                                            </p:tav>
                                            <p:tav tm="100000">
                                              <p:val>
                                                <p:strVal val="#ppt_h"/>
                                              </p:val>
                                            </p:tav>
                                          </p:tavLst>
                                        </p:anim>
                                        <p:animEffect transition="in" filter="fade">
                                          <p:cBhvr>
                                            <p:cTn id="43" dur="602"/>
                                            <p:tgtEl>
                                              <p:spTgt spid="128"/>
                                            </p:tgtEl>
                                          </p:cBhvr>
                                        </p:animEffect>
                                      </p:childTnLst>
                                    </p:cTn>
                                  </p:par>
                                  <p:par>
                                    <p:cTn id="44" presetID="22" presetClass="entr" presetSubtype="4" fill="hold" grpId="0" nodeType="withEffect">
                                      <p:stCondLst>
                                        <p:cond delay="2900"/>
                                      </p:stCondLst>
                                      <p:childTnLst>
                                        <p:set>
                                          <p:cBhvr>
                                            <p:cTn id="45" dur="1" fill="hold">
                                              <p:stCondLst>
                                                <p:cond delay="0"/>
                                              </p:stCondLst>
                                            </p:cTn>
                                            <p:tgtEl>
                                              <p:spTgt spid="142"/>
                                            </p:tgtEl>
                                            <p:attrNameLst>
                                              <p:attrName>style.visibility</p:attrName>
                                            </p:attrNameLst>
                                          </p:cBhvr>
                                          <p:to>
                                            <p:strVal val="visible"/>
                                          </p:to>
                                        </p:set>
                                        <p:animEffect transition="in" filter="wipe(down)">
                                          <p:cBhvr>
                                            <p:cTn id="46" dur="500"/>
                                            <p:tgtEl>
                                              <p:spTgt spid="142"/>
                                            </p:tgtEl>
                                          </p:cBhvr>
                                        </p:animEffect>
                                      </p:childTnLst>
                                    </p:cTn>
                                  </p:par>
                                  <p:par>
                                    <p:cTn id="47" presetID="22" presetClass="entr" presetSubtype="4" fill="hold" grpId="0" nodeType="withEffect">
                                      <p:stCondLst>
                                        <p:cond delay="2900"/>
                                      </p:stCondLst>
                                      <p:childTnLst>
                                        <p:set>
                                          <p:cBhvr>
                                            <p:cTn id="48" dur="1" fill="hold">
                                              <p:stCondLst>
                                                <p:cond delay="0"/>
                                              </p:stCondLst>
                                            </p:cTn>
                                            <p:tgtEl>
                                              <p:spTgt spid="134"/>
                                            </p:tgtEl>
                                            <p:attrNameLst>
                                              <p:attrName>style.visibility</p:attrName>
                                            </p:attrNameLst>
                                          </p:cBhvr>
                                          <p:to>
                                            <p:strVal val="visible"/>
                                          </p:to>
                                        </p:set>
                                        <p:animEffect transition="in" filter="wipe(down)">
                                          <p:cBhvr>
                                            <p:cTn id="49" dur="500"/>
                                            <p:tgtEl>
                                              <p:spTgt spid="134"/>
                                            </p:tgtEl>
                                          </p:cBhvr>
                                        </p:animEffect>
                                      </p:childTnLst>
                                    </p:cTn>
                                  </p:par>
                                  <p:par>
                                    <p:cTn id="50" presetID="22" presetClass="entr" presetSubtype="4" fill="hold" grpId="0" nodeType="withEffect">
                                      <p:stCondLst>
                                        <p:cond delay="2900"/>
                                      </p:stCondLst>
                                      <p:childTnLst>
                                        <p:set>
                                          <p:cBhvr>
                                            <p:cTn id="51" dur="1" fill="hold">
                                              <p:stCondLst>
                                                <p:cond delay="0"/>
                                              </p:stCondLst>
                                            </p:cTn>
                                            <p:tgtEl>
                                              <p:spTgt spid="129"/>
                                            </p:tgtEl>
                                            <p:attrNameLst>
                                              <p:attrName>style.visibility</p:attrName>
                                            </p:attrNameLst>
                                          </p:cBhvr>
                                          <p:to>
                                            <p:strVal val="visible"/>
                                          </p:to>
                                        </p:set>
                                        <p:animEffect transition="in" filter="wipe(down)">
                                          <p:cBhvr>
                                            <p:cTn id="52" dur="500"/>
                                            <p:tgtEl>
                                              <p:spTgt spid="129"/>
                                            </p:tgtEl>
                                          </p:cBhvr>
                                        </p:animEffect>
                                      </p:childTnLst>
                                    </p:cTn>
                                  </p:par>
                                  <p:par>
                                    <p:cTn id="53" presetID="42" presetClass="entr" presetSubtype="0" fill="hold" nodeType="withEffect">
                                      <p:stCondLst>
                                        <p:cond delay="2900"/>
                                      </p:stCondLst>
                                      <p:childTnLst>
                                        <p:set>
                                          <p:cBhvr>
                                            <p:cTn id="54" dur="1" fill="hold">
                                              <p:stCondLst>
                                                <p:cond delay="0"/>
                                              </p:stCondLst>
                                            </p:cTn>
                                            <p:tgtEl>
                                              <p:spTgt spid="1654"/>
                                            </p:tgtEl>
                                            <p:attrNameLst>
                                              <p:attrName>style.visibility</p:attrName>
                                            </p:attrNameLst>
                                          </p:cBhvr>
                                          <p:to>
                                            <p:strVal val="visible"/>
                                          </p:to>
                                        </p:set>
                                        <p:animEffect transition="in" filter="fade">
                                          <p:cBhvr>
                                            <p:cTn id="55" dur="1000"/>
                                            <p:tgtEl>
                                              <p:spTgt spid="1654"/>
                                            </p:tgtEl>
                                          </p:cBhvr>
                                        </p:animEffect>
                                        <p:anim calcmode="lin" valueType="num">
                                          <p:cBhvr>
                                            <p:cTn id="56" dur="1000" fill="hold"/>
                                            <p:tgtEl>
                                              <p:spTgt spid="1654"/>
                                            </p:tgtEl>
                                            <p:attrNameLst>
                                              <p:attrName>ppt_x</p:attrName>
                                            </p:attrNameLst>
                                          </p:cBhvr>
                                          <p:tavLst>
                                            <p:tav tm="0">
                                              <p:val>
                                                <p:strVal val="#ppt_x"/>
                                              </p:val>
                                            </p:tav>
                                            <p:tav tm="100000">
                                              <p:val>
                                                <p:strVal val="#ppt_x"/>
                                              </p:val>
                                            </p:tav>
                                          </p:tavLst>
                                        </p:anim>
                                        <p:anim calcmode="lin" valueType="num">
                                          <p:cBhvr>
                                            <p:cTn id="57" dur="1000" fill="hold"/>
                                            <p:tgtEl>
                                              <p:spTgt spid="1654"/>
                                            </p:tgtEl>
                                            <p:attrNameLst>
                                              <p:attrName>ppt_y</p:attrName>
                                            </p:attrNameLst>
                                          </p:cBhvr>
                                          <p:tavLst>
                                            <p:tav tm="0">
                                              <p:val>
                                                <p:strVal val="#ppt_y+.1"/>
                                              </p:val>
                                            </p:tav>
                                            <p:tav tm="100000">
                                              <p:val>
                                                <p:strVal val="#ppt_y"/>
                                              </p:val>
                                            </p:tav>
                                          </p:tavLst>
                                        </p:anim>
                                      </p:childTnLst>
                                    </p:cTn>
                                  </p:par>
                                  <p:par>
                                    <p:cTn id="58" presetID="2" presetClass="entr" presetSubtype="2" accel="46000" fill="hold" grpId="0" nodeType="withEffect">
                                      <p:stCondLst>
                                        <p:cond delay="4000"/>
                                      </p:stCondLst>
                                      <p:childTnLst>
                                        <p:set>
                                          <p:cBhvr>
                                            <p:cTn id="59" dur="1" fill="hold">
                                              <p:stCondLst>
                                                <p:cond delay="0"/>
                                              </p:stCondLst>
                                            </p:cTn>
                                            <p:tgtEl>
                                              <p:spTgt spid="102"/>
                                            </p:tgtEl>
                                            <p:attrNameLst>
                                              <p:attrName>style.visibility</p:attrName>
                                            </p:attrNameLst>
                                          </p:cBhvr>
                                          <p:to>
                                            <p:strVal val="visible"/>
                                          </p:to>
                                        </p:set>
                                        <p:anim calcmode="lin" valueType="num">
                                          <p:cBhvr additive="base">
                                            <p:cTn id="60" dur="1000" fill="hold"/>
                                            <p:tgtEl>
                                              <p:spTgt spid="102"/>
                                            </p:tgtEl>
                                            <p:attrNameLst>
                                              <p:attrName>ppt_x</p:attrName>
                                            </p:attrNameLst>
                                          </p:cBhvr>
                                          <p:tavLst>
                                            <p:tav tm="0">
                                              <p:val>
                                                <p:strVal val="1+#ppt_w/2"/>
                                              </p:val>
                                            </p:tav>
                                            <p:tav tm="100000">
                                              <p:val>
                                                <p:strVal val="#ppt_x"/>
                                              </p:val>
                                            </p:tav>
                                          </p:tavLst>
                                        </p:anim>
                                        <p:anim calcmode="lin" valueType="num">
                                          <p:cBhvr additive="base">
                                            <p:cTn id="61" dur="1000" fill="hold"/>
                                            <p:tgtEl>
                                              <p:spTgt spid="102"/>
                                            </p:tgtEl>
                                            <p:attrNameLst>
                                              <p:attrName>ppt_y</p:attrName>
                                            </p:attrNameLst>
                                          </p:cBhvr>
                                          <p:tavLst>
                                            <p:tav tm="0">
                                              <p:val>
                                                <p:strVal val="#ppt_y"/>
                                              </p:val>
                                            </p:tav>
                                            <p:tav tm="100000">
                                              <p:val>
                                                <p:strVal val="#ppt_y"/>
                                              </p:val>
                                            </p:tav>
                                          </p:tavLst>
                                        </p:anim>
                                      </p:childTnLst>
                                    </p:cTn>
                                  </p:par>
                                  <p:par>
                                    <p:cTn id="62" presetID="2" presetClass="entr" presetSubtype="8" accel="46000" fill="hold" nodeType="withEffect">
                                      <p:stCondLst>
                                        <p:cond delay="4000"/>
                                      </p:stCondLst>
                                      <p:childTnLst>
                                        <p:set>
                                          <p:cBhvr>
                                            <p:cTn id="63" dur="1" fill="hold">
                                              <p:stCondLst>
                                                <p:cond delay="0"/>
                                              </p:stCondLst>
                                            </p:cTn>
                                            <p:tgtEl>
                                              <p:spTgt spid="1656"/>
                                            </p:tgtEl>
                                            <p:attrNameLst>
                                              <p:attrName>style.visibility</p:attrName>
                                            </p:attrNameLst>
                                          </p:cBhvr>
                                          <p:to>
                                            <p:strVal val="visible"/>
                                          </p:to>
                                        </p:set>
                                        <p:anim calcmode="lin" valueType="num">
                                          <p:cBhvr additive="base">
                                            <p:cTn id="64" dur="1000" fill="hold"/>
                                            <p:tgtEl>
                                              <p:spTgt spid="1656"/>
                                            </p:tgtEl>
                                            <p:attrNameLst>
                                              <p:attrName>ppt_x</p:attrName>
                                            </p:attrNameLst>
                                          </p:cBhvr>
                                          <p:tavLst>
                                            <p:tav tm="0">
                                              <p:val>
                                                <p:strVal val="0-#ppt_w/2"/>
                                              </p:val>
                                            </p:tav>
                                            <p:tav tm="100000">
                                              <p:val>
                                                <p:strVal val="#ppt_x"/>
                                              </p:val>
                                            </p:tav>
                                          </p:tavLst>
                                        </p:anim>
                                        <p:anim calcmode="lin" valueType="num">
                                          <p:cBhvr additive="base">
                                            <p:cTn id="65" dur="1000" fill="hold"/>
                                            <p:tgtEl>
                                              <p:spTgt spid="1656"/>
                                            </p:tgtEl>
                                            <p:attrNameLst>
                                              <p:attrName>ppt_y</p:attrName>
                                            </p:attrNameLst>
                                          </p:cBhvr>
                                          <p:tavLst>
                                            <p:tav tm="0">
                                              <p:val>
                                                <p:strVal val="#ppt_y"/>
                                              </p:val>
                                            </p:tav>
                                            <p:tav tm="100000">
                                              <p:val>
                                                <p:strVal val="#ppt_y"/>
                                              </p:val>
                                            </p:tav>
                                          </p:tavLst>
                                        </p:anim>
                                      </p:childTnLst>
                                    </p:cTn>
                                  </p:par>
                                </p:childTnLst>
                              </p:cTn>
                            </p:par>
                            <p:par>
                              <p:cTn id="66" fill="hold">
                                <p:stCondLst>
                                  <p:cond delay="5000"/>
                                </p:stCondLst>
                                <p:childTnLst>
                                  <p:par>
                                    <p:cTn id="67" presetID="53" presetClass="entr" presetSubtype="16" fill="hold" grpId="0" nodeType="afterEffect">
                                      <p:stCondLst>
                                        <p:cond delay="0"/>
                                      </p:stCondLst>
                                      <p:childTnLst>
                                        <p:set>
                                          <p:cBhvr>
                                            <p:cTn id="68" dur="1" fill="hold">
                                              <p:stCondLst>
                                                <p:cond delay="0"/>
                                              </p:stCondLst>
                                            </p:cTn>
                                            <p:tgtEl>
                                              <p:spTgt spid="182"/>
                                            </p:tgtEl>
                                            <p:attrNameLst>
                                              <p:attrName>style.visibility</p:attrName>
                                            </p:attrNameLst>
                                          </p:cBhvr>
                                          <p:to>
                                            <p:strVal val="visible"/>
                                          </p:to>
                                        </p:set>
                                        <p:anim calcmode="lin" valueType="num">
                                          <p:cBhvr>
                                            <p:cTn id="69" dur="602" fill="hold"/>
                                            <p:tgtEl>
                                              <p:spTgt spid="182"/>
                                            </p:tgtEl>
                                            <p:attrNameLst>
                                              <p:attrName>ppt_w</p:attrName>
                                            </p:attrNameLst>
                                          </p:cBhvr>
                                          <p:tavLst>
                                            <p:tav tm="0">
                                              <p:val>
                                                <p:fltVal val="0"/>
                                              </p:val>
                                            </p:tav>
                                            <p:tav tm="100000">
                                              <p:val>
                                                <p:strVal val="#ppt_w"/>
                                              </p:val>
                                            </p:tav>
                                          </p:tavLst>
                                        </p:anim>
                                        <p:anim calcmode="lin" valueType="num">
                                          <p:cBhvr>
                                            <p:cTn id="70" dur="602" fill="hold"/>
                                            <p:tgtEl>
                                              <p:spTgt spid="182"/>
                                            </p:tgtEl>
                                            <p:attrNameLst>
                                              <p:attrName>ppt_h</p:attrName>
                                            </p:attrNameLst>
                                          </p:cBhvr>
                                          <p:tavLst>
                                            <p:tav tm="0">
                                              <p:val>
                                                <p:fltVal val="0"/>
                                              </p:val>
                                            </p:tav>
                                            <p:tav tm="100000">
                                              <p:val>
                                                <p:strVal val="#ppt_h"/>
                                              </p:val>
                                            </p:tav>
                                          </p:tavLst>
                                        </p:anim>
                                        <p:animEffect transition="in" filter="fade">
                                          <p:cBhvr>
                                            <p:cTn id="71" dur="602"/>
                                            <p:tgtEl>
                                              <p:spTgt spid="182"/>
                                            </p:tgtEl>
                                          </p:cBhvr>
                                        </p:animEffect>
                                      </p:childTnLst>
                                    </p:cTn>
                                  </p:par>
                                  <p:par>
                                    <p:cTn id="72" presetID="2" presetClass="entr" presetSubtype="2" accel="46000" fill="hold" grpId="0" nodeType="withEffect">
                                      <p:stCondLst>
                                        <p:cond delay="0"/>
                                      </p:stCondLst>
                                      <p:childTnLst>
                                        <p:set>
                                          <p:cBhvr>
                                            <p:cTn id="73" dur="1" fill="hold">
                                              <p:stCondLst>
                                                <p:cond delay="0"/>
                                              </p:stCondLst>
                                            </p:cTn>
                                            <p:tgtEl>
                                              <p:spTgt spid="188"/>
                                            </p:tgtEl>
                                            <p:attrNameLst>
                                              <p:attrName>style.visibility</p:attrName>
                                            </p:attrNameLst>
                                          </p:cBhvr>
                                          <p:to>
                                            <p:strVal val="visible"/>
                                          </p:to>
                                        </p:set>
                                        <p:anim calcmode="lin" valueType="num">
                                          <p:cBhvr additive="base">
                                            <p:cTn id="74" dur="1000" fill="hold"/>
                                            <p:tgtEl>
                                              <p:spTgt spid="188"/>
                                            </p:tgtEl>
                                            <p:attrNameLst>
                                              <p:attrName>ppt_x</p:attrName>
                                            </p:attrNameLst>
                                          </p:cBhvr>
                                          <p:tavLst>
                                            <p:tav tm="0">
                                              <p:val>
                                                <p:strVal val="1+#ppt_w/2"/>
                                              </p:val>
                                            </p:tav>
                                            <p:tav tm="100000">
                                              <p:val>
                                                <p:strVal val="#ppt_x"/>
                                              </p:val>
                                            </p:tav>
                                          </p:tavLst>
                                        </p:anim>
                                        <p:anim calcmode="lin" valueType="num">
                                          <p:cBhvr additive="base">
                                            <p:cTn id="75" dur="1000" fill="hold"/>
                                            <p:tgtEl>
                                              <p:spTgt spid="188"/>
                                            </p:tgtEl>
                                            <p:attrNameLst>
                                              <p:attrName>ppt_y</p:attrName>
                                            </p:attrNameLst>
                                          </p:cBhvr>
                                          <p:tavLst>
                                            <p:tav tm="0">
                                              <p:val>
                                                <p:strVal val="#ppt_y"/>
                                              </p:val>
                                            </p:tav>
                                            <p:tav tm="100000">
                                              <p:val>
                                                <p:strVal val="#ppt_y"/>
                                              </p:val>
                                            </p:tav>
                                          </p:tavLst>
                                        </p:anim>
                                      </p:childTnLst>
                                    </p:cTn>
                                  </p:par>
                                  <p:par>
                                    <p:cTn id="76" presetID="2" presetClass="entr" presetSubtype="2" accel="46000" fill="hold" grpId="0" nodeType="withEffect">
                                      <p:stCondLst>
                                        <p:cond delay="0"/>
                                      </p:stCondLst>
                                      <p:childTnLst>
                                        <p:set>
                                          <p:cBhvr>
                                            <p:cTn id="77" dur="1" fill="hold">
                                              <p:stCondLst>
                                                <p:cond delay="0"/>
                                              </p:stCondLst>
                                            </p:cTn>
                                            <p:tgtEl>
                                              <p:spTgt spid="187"/>
                                            </p:tgtEl>
                                            <p:attrNameLst>
                                              <p:attrName>style.visibility</p:attrName>
                                            </p:attrNameLst>
                                          </p:cBhvr>
                                          <p:to>
                                            <p:strVal val="visible"/>
                                          </p:to>
                                        </p:set>
                                        <p:anim calcmode="lin" valueType="num">
                                          <p:cBhvr additive="base">
                                            <p:cTn id="78" dur="1000" fill="hold"/>
                                            <p:tgtEl>
                                              <p:spTgt spid="187"/>
                                            </p:tgtEl>
                                            <p:attrNameLst>
                                              <p:attrName>ppt_x</p:attrName>
                                            </p:attrNameLst>
                                          </p:cBhvr>
                                          <p:tavLst>
                                            <p:tav tm="0">
                                              <p:val>
                                                <p:strVal val="1+#ppt_w/2"/>
                                              </p:val>
                                            </p:tav>
                                            <p:tav tm="100000">
                                              <p:val>
                                                <p:strVal val="#ppt_x"/>
                                              </p:val>
                                            </p:tav>
                                          </p:tavLst>
                                        </p:anim>
                                        <p:anim calcmode="lin" valueType="num">
                                          <p:cBhvr additive="base">
                                            <p:cTn id="79" dur="1000" fill="hold"/>
                                            <p:tgtEl>
                                              <p:spTgt spid="187"/>
                                            </p:tgtEl>
                                            <p:attrNameLst>
                                              <p:attrName>ppt_y</p:attrName>
                                            </p:attrNameLst>
                                          </p:cBhvr>
                                          <p:tavLst>
                                            <p:tav tm="0">
                                              <p:val>
                                                <p:strVal val="#ppt_y"/>
                                              </p:val>
                                            </p:tav>
                                            <p:tav tm="100000">
                                              <p:val>
                                                <p:strVal val="#ppt_y"/>
                                              </p:val>
                                            </p:tav>
                                          </p:tavLst>
                                        </p:anim>
                                      </p:childTnLst>
                                    </p:cTn>
                                  </p:par>
                                  <p:par>
                                    <p:cTn id="80" presetID="22" presetClass="entr" presetSubtype="4" fill="hold" grpId="0" nodeType="withEffect">
                                      <p:stCondLst>
                                        <p:cond delay="0"/>
                                      </p:stCondLst>
                                      <p:childTnLst>
                                        <p:set>
                                          <p:cBhvr>
                                            <p:cTn id="81" dur="1" fill="hold">
                                              <p:stCondLst>
                                                <p:cond delay="0"/>
                                              </p:stCondLst>
                                            </p:cTn>
                                            <p:tgtEl>
                                              <p:spTgt spid="189"/>
                                            </p:tgtEl>
                                            <p:attrNameLst>
                                              <p:attrName>style.visibility</p:attrName>
                                            </p:attrNameLst>
                                          </p:cBhvr>
                                          <p:to>
                                            <p:strVal val="visible"/>
                                          </p:to>
                                        </p:set>
                                        <p:animEffect transition="in" filter="wipe(down)">
                                          <p:cBhvr>
                                            <p:cTn id="82" dur="500"/>
                                            <p:tgtEl>
                                              <p:spTgt spid="189"/>
                                            </p:tgtEl>
                                          </p:cBhvr>
                                        </p:animEffect>
                                      </p:childTnLst>
                                    </p:cTn>
                                  </p:par>
                                </p:childTnLst>
                              </p:cTn>
                            </p:par>
                            <p:par>
                              <p:cTn id="83" fill="hold">
                                <p:stCondLst>
                                  <p:cond delay="6000"/>
                                </p:stCondLst>
                                <p:childTnLst>
                                  <p:par>
                                    <p:cTn id="84" presetID="47" presetClass="entr" presetSubtype="0" fill="hold" grpId="0" nodeType="afterEffect">
                                      <p:stCondLst>
                                        <p:cond delay="0"/>
                                      </p:stCondLst>
                                      <p:childTnLst>
                                        <p:set>
                                          <p:cBhvr>
                                            <p:cTn id="85" dur="1" fill="hold">
                                              <p:stCondLst>
                                                <p:cond delay="0"/>
                                              </p:stCondLst>
                                            </p:cTn>
                                            <p:tgtEl>
                                              <p:spTgt spid="136"/>
                                            </p:tgtEl>
                                            <p:attrNameLst>
                                              <p:attrName>style.visibility</p:attrName>
                                            </p:attrNameLst>
                                          </p:cBhvr>
                                          <p:to>
                                            <p:strVal val="visible"/>
                                          </p:to>
                                        </p:set>
                                        <p:animEffect transition="in" filter="fade">
                                          <p:cBhvr>
                                            <p:cTn id="86" dur="1000"/>
                                            <p:tgtEl>
                                              <p:spTgt spid="136"/>
                                            </p:tgtEl>
                                          </p:cBhvr>
                                        </p:animEffect>
                                        <p:anim calcmode="lin" valueType="num">
                                          <p:cBhvr>
                                            <p:cTn id="87" dur="1000" fill="hold"/>
                                            <p:tgtEl>
                                              <p:spTgt spid="136"/>
                                            </p:tgtEl>
                                            <p:attrNameLst>
                                              <p:attrName>ppt_x</p:attrName>
                                            </p:attrNameLst>
                                          </p:cBhvr>
                                          <p:tavLst>
                                            <p:tav tm="0">
                                              <p:val>
                                                <p:strVal val="#ppt_x"/>
                                              </p:val>
                                            </p:tav>
                                            <p:tav tm="100000">
                                              <p:val>
                                                <p:strVal val="#ppt_x"/>
                                              </p:val>
                                            </p:tav>
                                          </p:tavLst>
                                        </p:anim>
                                        <p:anim calcmode="lin" valueType="num">
                                          <p:cBhvr>
                                            <p:cTn id="88" dur="1000" fill="hold"/>
                                            <p:tgtEl>
                                              <p:spTgt spid="136"/>
                                            </p:tgtEl>
                                            <p:attrNameLst>
                                              <p:attrName>ppt_y</p:attrName>
                                            </p:attrNameLst>
                                          </p:cBhvr>
                                          <p:tavLst>
                                            <p:tav tm="0">
                                              <p:val>
                                                <p:strVal val="#ppt_y-.1"/>
                                              </p:val>
                                            </p:tav>
                                            <p:tav tm="100000">
                                              <p:val>
                                                <p:strVal val="#ppt_y"/>
                                              </p:val>
                                            </p:tav>
                                          </p:tavLst>
                                        </p:anim>
                                      </p:childTnLst>
                                    </p:cTn>
                                  </p:par>
                                  <p:par>
                                    <p:cTn id="89" presetID="2" presetClass="entr" presetSubtype="2" accel="46000" fill="hold" grpId="0" nodeType="withEffect">
                                      <p:stCondLst>
                                        <p:cond delay="0"/>
                                      </p:stCondLst>
                                      <p:childTnLst>
                                        <p:set>
                                          <p:cBhvr>
                                            <p:cTn id="90" dur="1" fill="hold">
                                              <p:stCondLst>
                                                <p:cond delay="0"/>
                                              </p:stCondLst>
                                            </p:cTn>
                                            <p:tgtEl>
                                              <p:spTgt spid="193"/>
                                            </p:tgtEl>
                                            <p:attrNameLst>
                                              <p:attrName>style.visibility</p:attrName>
                                            </p:attrNameLst>
                                          </p:cBhvr>
                                          <p:to>
                                            <p:strVal val="visible"/>
                                          </p:to>
                                        </p:set>
                                        <p:anim calcmode="lin" valueType="num">
                                          <p:cBhvr additive="base">
                                            <p:cTn id="91" dur="1000" fill="hold"/>
                                            <p:tgtEl>
                                              <p:spTgt spid="193"/>
                                            </p:tgtEl>
                                            <p:attrNameLst>
                                              <p:attrName>ppt_x</p:attrName>
                                            </p:attrNameLst>
                                          </p:cBhvr>
                                          <p:tavLst>
                                            <p:tav tm="0">
                                              <p:val>
                                                <p:strVal val="1+#ppt_w/2"/>
                                              </p:val>
                                            </p:tav>
                                            <p:tav tm="100000">
                                              <p:val>
                                                <p:strVal val="#ppt_x"/>
                                              </p:val>
                                            </p:tav>
                                          </p:tavLst>
                                        </p:anim>
                                        <p:anim calcmode="lin" valueType="num">
                                          <p:cBhvr additive="base">
                                            <p:cTn id="92" dur="1000" fill="hold"/>
                                            <p:tgtEl>
                                              <p:spTgt spid="193"/>
                                            </p:tgtEl>
                                            <p:attrNameLst>
                                              <p:attrName>ppt_y</p:attrName>
                                            </p:attrNameLst>
                                          </p:cBhvr>
                                          <p:tavLst>
                                            <p:tav tm="0">
                                              <p:val>
                                                <p:strVal val="#ppt_y"/>
                                              </p:val>
                                            </p:tav>
                                            <p:tav tm="100000">
                                              <p:val>
                                                <p:strVal val="#ppt_y"/>
                                              </p:val>
                                            </p:tav>
                                          </p:tavLst>
                                        </p:anim>
                                      </p:childTnLst>
                                    </p:cTn>
                                  </p:par>
                                  <p:par>
                                    <p:cTn id="93" presetID="2" presetClass="entr" presetSubtype="8" accel="46000" fill="hold" nodeType="withEffect">
                                      <p:stCondLst>
                                        <p:cond delay="0"/>
                                      </p:stCondLst>
                                      <p:childTnLst>
                                        <p:set>
                                          <p:cBhvr>
                                            <p:cTn id="94" dur="1" fill="hold">
                                              <p:stCondLst>
                                                <p:cond delay="0"/>
                                              </p:stCondLst>
                                            </p:cTn>
                                            <p:tgtEl>
                                              <p:spTgt spid="1657"/>
                                            </p:tgtEl>
                                            <p:attrNameLst>
                                              <p:attrName>style.visibility</p:attrName>
                                            </p:attrNameLst>
                                          </p:cBhvr>
                                          <p:to>
                                            <p:strVal val="visible"/>
                                          </p:to>
                                        </p:set>
                                        <p:anim calcmode="lin" valueType="num">
                                          <p:cBhvr additive="base">
                                            <p:cTn id="95" dur="1000" fill="hold"/>
                                            <p:tgtEl>
                                              <p:spTgt spid="1657"/>
                                            </p:tgtEl>
                                            <p:attrNameLst>
                                              <p:attrName>ppt_x</p:attrName>
                                            </p:attrNameLst>
                                          </p:cBhvr>
                                          <p:tavLst>
                                            <p:tav tm="0">
                                              <p:val>
                                                <p:strVal val="0-#ppt_w/2"/>
                                              </p:val>
                                            </p:tav>
                                            <p:tav tm="100000">
                                              <p:val>
                                                <p:strVal val="#ppt_x"/>
                                              </p:val>
                                            </p:tav>
                                          </p:tavLst>
                                        </p:anim>
                                        <p:anim calcmode="lin" valueType="num">
                                          <p:cBhvr additive="base">
                                            <p:cTn id="96" dur="1000" fill="hold"/>
                                            <p:tgtEl>
                                              <p:spTgt spid="1657"/>
                                            </p:tgtEl>
                                            <p:attrNameLst>
                                              <p:attrName>ppt_y</p:attrName>
                                            </p:attrNameLst>
                                          </p:cBhvr>
                                          <p:tavLst>
                                            <p:tav tm="0">
                                              <p:val>
                                                <p:strVal val="#ppt_y"/>
                                              </p:val>
                                            </p:tav>
                                            <p:tav tm="100000">
                                              <p:val>
                                                <p:strVal val="#ppt_y"/>
                                              </p:val>
                                            </p:tav>
                                          </p:tavLst>
                                        </p:anim>
                                      </p:childTnLst>
                                    </p:cTn>
                                  </p:par>
                                </p:childTnLst>
                              </p:cTn>
                            </p:par>
                            <p:par>
                              <p:cTn id="97" fill="hold">
                                <p:stCondLst>
                                  <p:cond delay="7000"/>
                                </p:stCondLst>
                                <p:childTnLst>
                                  <p:par>
                                    <p:cTn id="98" presetID="47" presetClass="entr" presetSubtype="0" fill="hold" nodeType="afterEffect">
                                      <p:stCondLst>
                                        <p:cond delay="0"/>
                                      </p:stCondLst>
                                      <p:childTnLst>
                                        <p:set>
                                          <p:cBhvr>
                                            <p:cTn id="99" dur="1" fill="hold">
                                              <p:stCondLst>
                                                <p:cond delay="0"/>
                                              </p:stCondLst>
                                            </p:cTn>
                                            <p:tgtEl>
                                              <p:spTgt spid="1659"/>
                                            </p:tgtEl>
                                            <p:attrNameLst>
                                              <p:attrName>style.visibility</p:attrName>
                                            </p:attrNameLst>
                                          </p:cBhvr>
                                          <p:to>
                                            <p:strVal val="visible"/>
                                          </p:to>
                                        </p:set>
                                        <p:animEffect transition="in" filter="fade">
                                          <p:cBhvr>
                                            <p:cTn id="100" dur="1000"/>
                                            <p:tgtEl>
                                              <p:spTgt spid="1659"/>
                                            </p:tgtEl>
                                          </p:cBhvr>
                                        </p:animEffect>
                                        <p:anim calcmode="lin" valueType="num">
                                          <p:cBhvr>
                                            <p:cTn id="101" dur="1000" fill="hold"/>
                                            <p:tgtEl>
                                              <p:spTgt spid="1659"/>
                                            </p:tgtEl>
                                            <p:attrNameLst>
                                              <p:attrName>ppt_x</p:attrName>
                                            </p:attrNameLst>
                                          </p:cBhvr>
                                          <p:tavLst>
                                            <p:tav tm="0">
                                              <p:val>
                                                <p:strVal val="#ppt_x"/>
                                              </p:val>
                                            </p:tav>
                                            <p:tav tm="100000">
                                              <p:val>
                                                <p:strVal val="#ppt_x"/>
                                              </p:val>
                                            </p:tav>
                                          </p:tavLst>
                                        </p:anim>
                                        <p:anim calcmode="lin" valueType="num">
                                          <p:cBhvr>
                                            <p:cTn id="102" dur="1000" fill="hold"/>
                                            <p:tgtEl>
                                              <p:spTgt spid="1659"/>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170"/>
                                            </p:tgtEl>
                                            <p:attrNameLst>
                                              <p:attrName>style.visibility</p:attrName>
                                            </p:attrNameLst>
                                          </p:cBhvr>
                                          <p:to>
                                            <p:strVal val="visible"/>
                                          </p:to>
                                        </p:set>
                                        <p:animEffect transition="in" filter="fade">
                                          <p:cBhvr>
                                            <p:cTn id="105" dur="1000"/>
                                            <p:tgtEl>
                                              <p:spTgt spid="170"/>
                                            </p:tgtEl>
                                          </p:cBhvr>
                                        </p:animEffect>
                                        <p:anim calcmode="lin" valueType="num">
                                          <p:cBhvr>
                                            <p:cTn id="106" dur="1000" fill="hold"/>
                                            <p:tgtEl>
                                              <p:spTgt spid="170"/>
                                            </p:tgtEl>
                                            <p:attrNameLst>
                                              <p:attrName>ppt_x</p:attrName>
                                            </p:attrNameLst>
                                          </p:cBhvr>
                                          <p:tavLst>
                                            <p:tav tm="0">
                                              <p:val>
                                                <p:strVal val="#ppt_x"/>
                                              </p:val>
                                            </p:tav>
                                            <p:tav tm="100000">
                                              <p:val>
                                                <p:strVal val="#ppt_x"/>
                                              </p:val>
                                            </p:tav>
                                          </p:tavLst>
                                        </p:anim>
                                        <p:anim calcmode="lin" valueType="num">
                                          <p:cBhvr>
                                            <p:cTn id="107" dur="1000" fill="hold"/>
                                            <p:tgtEl>
                                              <p:spTgt spid="170"/>
                                            </p:tgtEl>
                                            <p:attrNameLst>
                                              <p:attrName>ppt_y</p:attrName>
                                            </p:attrNameLst>
                                          </p:cBhvr>
                                          <p:tavLst>
                                            <p:tav tm="0">
                                              <p:val>
                                                <p:strVal val="#ppt_y+.1"/>
                                              </p:val>
                                            </p:tav>
                                            <p:tav tm="100000">
                                              <p:val>
                                                <p:strVal val="#ppt_y"/>
                                              </p:val>
                                            </p:tav>
                                          </p:tavLst>
                                        </p:anim>
                                      </p:childTnLst>
                                    </p:cTn>
                                  </p:par>
                                  <p:par>
                                    <p:cTn id="108" presetID="47" presetClass="entr" presetSubtype="0" fill="hold" nodeType="withEffect">
                                      <p:stCondLst>
                                        <p:cond delay="1500"/>
                                      </p:stCondLst>
                                      <p:childTnLst>
                                        <p:set>
                                          <p:cBhvr>
                                            <p:cTn id="109" dur="1" fill="hold">
                                              <p:stCondLst>
                                                <p:cond delay="0"/>
                                              </p:stCondLst>
                                            </p:cTn>
                                            <p:tgtEl>
                                              <p:spTgt spid="1658"/>
                                            </p:tgtEl>
                                            <p:attrNameLst>
                                              <p:attrName>style.visibility</p:attrName>
                                            </p:attrNameLst>
                                          </p:cBhvr>
                                          <p:to>
                                            <p:strVal val="visible"/>
                                          </p:to>
                                        </p:set>
                                        <p:animEffect transition="in" filter="fade">
                                          <p:cBhvr>
                                            <p:cTn id="110" dur="1000"/>
                                            <p:tgtEl>
                                              <p:spTgt spid="1658"/>
                                            </p:tgtEl>
                                          </p:cBhvr>
                                        </p:animEffect>
                                        <p:anim calcmode="lin" valueType="num">
                                          <p:cBhvr>
                                            <p:cTn id="111" dur="1000" fill="hold"/>
                                            <p:tgtEl>
                                              <p:spTgt spid="1658"/>
                                            </p:tgtEl>
                                            <p:attrNameLst>
                                              <p:attrName>ppt_x</p:attrName>
                                            </p:attrNameLst>
                                          </p:cBhvr>
                                          <p:tavLst>
                                            <p:tav tm="0">
                                              <p:val>
                                                <p:strVal val="#ppt_x"/>
                                              </p:val>
                                            </p:tav>
                                            <p:tav tm="100000">
                                              <p:val>
                                                <p:strVal val="#ppt_x"/>
                                              </p:val>
                                            </p:tav>
                                          </p:tavLst>
                                        </p:anim>
                                        <p:anim calcmode="lin" valueType="num">
                                          <p:cBhvr>
                                            <p:cTn id="112" dur="1000" fill="hold"/>
                                            <p:tgtEl>
                                              <p:spTgt spid="1658"/>
                                            </p:tgtEl>
                                            <p:attrNameLst>
                                              <p:attrName>ppt_y</p:attrName>
                                            </p:attrNameLst>
                                          </p:cBhvr>
                                          <p:tavLst>
                                            <p:tav tm="0">
                                              <p:val>
                                                <p:strVal val="#ppt_y-.1"/>
                                              </p:val>
                                            </p:tav>
                                            <p:tav tm="100000">
                                              <p:val>
                                                <p:strVal val="#ppt_y"/>
                                              </p:val>
                                            </p:tav>
                                          </p:tavLst>
                                        </p:anim>
                                      </p:childTnLst>
                                    </p:cTn>
                                  </p:par>
                                  <p:par>
                                    <p:cTn id="113" presetID="42" presetClass="entr" presetSubtype="0" fill="hold" nodeType="withEffect">
                                      <p:stCondLst>
                                        <p:cond delay="1500"/>
                                      </p:stCondLst>
                                      <p:childTnLst>
                                        <p:set>
                                          <p:cBhvr>
                                            <p:cTn id="114" dur="1" fill="hold">
                                              <p:stCondLst>
                                                <p:cond delay="0"/>
                                              </p:stCondLst>
                                            </p:cTn>
                                            <p:tgtEl>
                                              <p:spTgt spid="159"/>
                                            </p:tgtEl>
                                            <p:attrNameLst>
                                              <p:attrName>style.visibility</p:attrName>
                                            </p:attrNameLst>
                                          </p:cBhvr>
                                          <p:to>
                                            <p:strVal val="visible"/>
                                          </p:to>
                                        </p:set>
                                        <p:animEffect transition="in" filter="fade">
                                          <p:cBhvr>
                                            <p:cTn id="115" dur="1000"/>
                                            <p:tgtEl>
                                              <p:spTgt spid="159"/>
                                            </p:tgtEl>
                                          </p:cBhvr>
                                        </p:animEffect>
                                        <p:anim calcmode="lin" valueType="num">
                                          <p:cBhvr>
                                            <p:cTn id="116" dur="1000" fill="hold"/>
                                            <p:tgtEl>
                                              <p:spTgt spid="159"/>
                                            </p:tgtEl>
                                            <p:attrNameLst>
                                              <p:attrName>ppt_x</p:attrName>
                                            </p:attrNameLst>
                                          </p:cBhvr>
                                          <p:tavLst>
                                            <p:tav tm="0">
                                              <p:val>
                                                <p:strVal val="#ppt_x"/>
                                              </p:val>
                                            </p:tav>
                                            <p:tav tm="100000">
                                              <p:val>
                                                <p:strVal val="#ppt_x"/>
                                              </p:val>
                                            </p:tav>
                                          </p:tavLst>
                                        </p:anim>
                                        <p:anim calcmode="lin" valueType="num">
                                          <p:cBhvr>
                                            <p:cTn id="117" dur="1000" fill="hold"/>
                                            <p:tgtEl>
                                              <p:spTgt spid="159"/>
                                            </p:tgtEl>
                                            <p:attrNameLst>
                                              <p:attrName>ppt_y</p:attrName>
                                            </p:attrNameLst>
                                          </p:cBhvr>
                                          <p:tavLst>
                                            <p:tav tm="0">
                                              <p:val>
                                                <p:strVal val="#ppt_y+.1"/>
                                              </p:val>
                                            </p:tav>
                                            <p:tav tm="100000">
                                              <p:val>
                                                <p:strVal val="#ppt_y"/>
                                              </p:val>
                                            </p:tav>
                                          </p:tavLst>
                                        </p:anim>
                                      </p:childTnLst>
                                    </p:cTn>
                                  </p:par>
                                  <p:par>
                                    <p:cTn id="118" presetID="22" presetClass="entr" presetSubtype="4" fill="hold" grpId="0" nodeType="withEffect">
                                      <p:stCondLst>
                                        <p:cond delay="2900"/>
                                      </p:stCondLst>
                                      <p:childTnLst>
                                        <p:set>
                                          <p:cBhvr>
                                            <p:cTn id="119" dur="1" fill="hold">
                                              <p:stCondLst>
                                                <p:cond delay="0"/>
                                              </p:stCondLst>
                                            </p:cTn>
                                            <p:tgtEl>
                                              <p:spTgt spid="494"/>
                                            </p:tgtEl>
                                            <p:attrNameLst>
                                              <p:attrName>style.visibility</p:attrName>
                                            </p:attrNameLst>
                                          </p:cBhvr>
                                          <p:to>
                                            <p:strVal val="visible"/>
                                          </p:to>
                                        </p:set>
                                        <p:animEffect transition="in" filter="wipe(down)">
                                          <p:cBhvr>
                                            <p:cTn id="120" dur="500"/>
                                            <p:tgtEl>
                                              <p:spTgt spid="494"/>
                                            </p:tgtEl>
                                          </p:cBhvr>
                                        </p:animEffect>
                                      </p:childTnLst>
                                    </p:cTn>
                                  </p:par>
                                  <p:par>
                                    <p:cTn id="121" presetID="22" presetClass="entr" presetSubtype="4" fill="hold" grpId="0" nodeType="withEffect">
                                      <p:stCondLst>
                                        <p:cond delay="2900"/>
                                      </p:stCondLst>
                                      <p:childTnLst>
                                        <p:set>
                                          <p:cBhvr>
                                            <p:cTn id="122" dur="1" fill="hold">
                                              <p:stCondLst>
                                                <p:cond delay="0"/>
                                              </p:stCondLst>
                                            </p:cTn>
                                            <p:tgtEl>
                                              <p:spTgt spid="506"/>
                                            </p:tgtEl>
                                            <p:attrNameLst>
                                              <p:attrName>style.visibility</p:attrName>
                                            </p:attrNameLst>
                                          </p:cBhvr>
                                          <p:to>
                                            <p:strVal val="visible"/>
                                          </p:to>
                                        </p:set>
                                        <p:animEffect transition="in" filter="wipe(down)">
                                          <p:cBhvr>
                                            <p:cTn id="123" dur="500"/>
                                            <p:tgtEl>
                                              <p:spTgt spid="506"/>
                                            </p:tgtEl>
                                          </p:cBhvr>
                                        </p:animEffect>
                                      </p:childTnLst>
                                    </p:cTn>
                                  </p:par>
                                </p:childTnLst>
                              </p:cTn>
                            </p:par>
                            <p:par>
                              <p:cTn id="124" fill="hold">
                                <p:stCondLst>
                                  <p:cond delay="10400"/>
                                </p:stCondLst>
                                <p:childTnLst>
                                  <p:par>
                                    <p:cTn id="125" presetID="47" presetClass="entr" presetSubtype="0" fill="hold" grpId="0" nodeType="afterEffect">
                                      <p:stCondLst>
                                        <p:cond delay="0"/>
                                      </p:stCondLst>
                                      <p:childTnLst>
                                        <p:set>
                                          <p:cBhvr>
                                            <p:cTn id="126" dur="1" fill="hold">
                                              <p:stCondLst>
                                                <p:cond delay="0"/>
                                              </p:stCondLst>
                                            </p:cTn>
                                            <p:tgtEl>
                                              <p:spTgt spid="518"/>
                                            </p:tgtEl>
                                            <p:attrNameLst>
                                              <p:attrName>style.visibility</p:attrName>
                                            </p:attrNameLst>
                                          </p:cBhvr>
                                          <p:to>
                                            <p:strVal val="visible"/>
                                          </p:to>
                                        </p:set>
                                        <p:animEffect transition="in" filter="fade">
                                          <p:cBhvr>
                                            <p:cTn id="127" dur="1000"/>
                                            <p:tgtEl>
                                              <p:spTgt spid="518"/>
                                            </p:tgtEl>
                                          </p:cBhvr>
                                        </p:animEffect>
                                        <p:anim calcmode="lin" valueType="num">
                                          <p:cBhvr>
                                            <p:cTn id="128" dur="1000" fill="hold"/>
                                            <p:tgtEl>
                                              <p:spTgt spid="518"/>
                                            </p:tgtEl>
                                            <p:attrNameLst>
                                              <p:attrName>ppt_x</p:attrName>
                                            </p:attrNameLst>
                                          </p:cBhvr>
                                          <p:tavLst>
                                            <p:tav tm="0">
                                              <p:val>
                                                <p:strVal val="#ppt_x"/>
                                              </p:val>
                                            </p:tav>
                                            <p:tav tm="100000">
                                              <p:val>
                                                <p:strVal val="#ppt_x"/>
                                              </p:val>
                                            </p:tav>
                                          </p:tavLst>
                                        </p:anim>
                                        <p:anim calcmode="lin" valueType="num">
                                          <p:cBhvr>
                                            <p:cTn id="129" dur="1000" fill="hold"/>
                                            <p:tgtEl>
                                              <p:spTgt spid="5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animBg="1"/>
          <p:bldP spid="24" grpId="0" animBg="1"/>
          <p:bldP spid="102" grpId="0"/>
          <p:bldP spid="128" grpId="0" animBg="1"/>
          <p:bldP spid="129" grpId="0" animBg="1"/>
          <p:bldP spid="40" grpId="0" animBg="1"/>
          <p:bldP spid="132" grpId="0" animBg="1"/>
          <p:bldP spid="187" grpId="0"/>
          <p:bldP spid="188" grpId="0"/>
          <p:bldP spid="182" grpId="0" animBg="1"/>
          <p:bldP spid="189" grpId="0" animBg="1"/>
          <p:bldP spid="193" grpId="0"/>
          <p:bldP spid="133" grpId="0" animBg="1"/>
          <p:bldP spid="134" grpId="0" animBg="1"/>
          <p:bldP spid="135" grpId="0" animBg="1"/>
          <p:bldP spid="136" grpId="0" animBg="1"/>
          <p:bldP spid="494" grpId="0" animBg="1"/>
          <p:bldP spid="506" grpId="0" animBg="1"/>
          <p:bldP spid="518"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1066800" y="-347663"/>
            <a:ext cx="10058400" cy="4470401"/>
            <a:chOff x="672" y="-219"/>
            <a:chExt cx="6336" cy="2816"/>
          </a:xfrm>
        </p:grpSpPr>
        <p:sp>
          <p:nvSpPr>
            <p:cNvPr id="15" name="AutoShape 3"/>
            <p:cNvSpPr>
              <a:spLocks noChangeAspect="1" noChangeArrowheads="1" noTextEdit="1"/>
            </p:cNvSpPr>
            <p:nvPr/>
          </p:nvSpPr>
          <p:spPr bwMode="auto">
            <a:xfrm>
              <a:off x="672" y="-219"/>
              <a:ext cx="6336" cy="2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nvGrpSpPr>
            <p:cNvPr id="16" name="Group 205"/>
            <p:cNvGrpSpPr>
              <a:grpSpLocks/>
            </p:cNvGrpSpPr>
            <p:nvPr/>
          </p:nvGrpSpPr>
          <p:grpSpPr bwMode="auto">
            <a:xfrm>
              <a:off x="785" y="-100"/>
              <a:ext cx="6106" cy="2683"/>
              <a:chOff x="785" y="-100"/>
              <a:chExt cx="6106" cy="2683"/>
            </a:xfrm>
          </p:grpSpPr>
          <p:sp>
            <p:nvSpPr>
              <p:cNvPr id="189" name="Freeform 5"/>
              <p:cNvSpPr>
                <a:spLocks/>
              </p:cNvSpPr>
              <p:nvPr/>
            </p:nvSpPr>
            <p:spPr bwMode="auto">
              <a:xfrm>
                <a:off x="791" y="-100"/>
                <a:ext cx="6098" cy="2112"/>
              </a:xfrm>
              <a:custGeom>
                <a:avLst/>
                <a:gdLst>
                  <a:gd name="T0" fmla="*/ 6170 w 12196"/>
                  <a:gd name="T1" fmla="*/ 42 h 4224"/>
                  <a:gd name="T2" fmla="*/ 6160 w 12196"/>
                  <a:gd name="T3" fmla="*/ 160 h 4224"/>
                  <a:gd name="T4" fmla="*/ 6141 w 12196"/>
                  <a:gd name="T5" fmla="*/ 268 h 4224"/>
                  <a:gd name="T6" fmla="*/ 6109 w 12196"/>
                  <a:gd name="T7" fmla="*/ 363 h 4224"/>
                  <a:gd name="T8" fmla="*/ 6069 w 12196"/>
                  <a:gd name="T9" fmla="*/ 446 h 4224"/>
                  <a:gd name="T10" fmla="*/ 6020 w 12196"/>
                  <a:gd name="T11" fmla="*/ 519 h 4224"/>
                  <a:gd name="T12" fmla="*/ 5960 w 12196"/>
                  <a:gd name="T13" fmla="*/ 583 h 4224"/>
                  <a:gd name="T14" fmla="*/ 5895 w 12196"/>
                  <a:gd name="T15" fmla="*/ 638 h 4224"/>
                  <a:gd name="T16" fmla="*/ 5796 w 12196"/>
                  <a:gd name="T17" fmla="*/ 698 h 4224"/>
                  <a:gd name="T18" fmla="*/ 5627 w 12196"/>
                  <a:gd name="T19" fmla="*/ 763 h 4224"/>
                  <a:gd name="T20" fmla="*/ 5437 w 12196"/>
                  <a:gd name="T21" fmla="*/ 803 h 4224"/>
                  <a:gd name="T22" fmla="*/ 5229 w 12196"/>
                  <a:gd name="T23" fmla="*/ 825 h 4224"/>
                  <a:gd name="T24" fmla="*/ 4937 w 12196"/>
                  <a:gd name="T25" fmla="*/ 834 h 4224"/>
                  <a:gd name="T26" fmla="*/ 4489 w 12196"/>
                  <a:gd name="T27" fmla="*/ 832 h 4224"/>
                  <a:gd name="T28" fmla="*/ 1015 w 12196"/>
                  <a:gd name="T29" fmla="*/ 834 h 4224"/>
                  <a:gd name="T30" fmla="*/ 815 w 12196"/>
                  <a:gd name="T31" fmla="*/ 854 h 4224"/>
                  <a:gd name="T32" fmla="*/ 638 w 12196"/>
                  <a:gd name="T33" fmla="*/ 896 h 4224"/>
                  <a:gd name="T34" fmla="*/ 486 w 12196"/>
                  <a:gd name="T35" fmla="*/ 957 h 4224"/>
                  <a:gd name="T36" fmla="*/ 353 w 12196"/>
                  <a:gd name="T37" fmla="*/ 1037 h 4224"/>
                  <a:gd name="T38" fmla="*/ 242 w 12196"/>
                  <a:gd name="T39" fmla="*/ 1132 h 4224"/>
                  <a:gd name="T40" fmla="*/ 153 w 12196"/>
                  <a:gd name="T41" fmla="*/ 1239 h 4224"/>
                  <a:gd name="T42" fmla="*/ 83 w 12196"/>
                  <a:gd name="T43" fmla="*/ 1356 h 4224"/>
                  <a:gd name="T44" fmla="*/ 36 w 12196"/>
                  <a:gd name="T45" fmla="*/ 1481 h 4224"/>
                  <a:gd name="T46" fmla="*/ 8 w 12196"/>
                  <a:gd name="T47" fmla="*/ 1612 h 4224"/>
                  <a:gd name="T48" fmla="*/ 0 w 12196"/>
                  <a:gd name="T49" fmla="*/ 1744 h 4224"/>
                  <a:gd name="T50" fmla="*/ 10 w 12196"/>
                  <a:gd name="T51" fmla="*/ 1879 h 4224"/>
                  <a:gd name="T52" fmla="*/ 40 w 12196"/>
                  <a:gd name="T53" fmla="*/ 2012 h 4224"/>
                  <a:gd name="T54" fmla="*/ 87 w 12196"/>
                  <a:gd name="T55" fmla="*/ 2141 h 4224"/>
                  <a:gd name="T56" fmla="*/ 153 w 12196"/>
                  <a:gd name="T57" fmla="*/ 2264 h 4224"/>
                  <a:gd name="T58" fmla="*/ 236 w 12196"/>
                  <a:gd name="T59" fmla="*/ 2379 h 4224"/>
                  <a:gd name="T60" fmla="*/ 337 w 12196"/>
                  <a:gd name="T61" fmla="*/ 2482 h 4224"/>
                  <a:gd name="T62" fmla="*/ 456 w 12196"/>
                  <a:gd name="T63" fmla="*/ 2571 h 4224"/>
                  <a:gd name="T64" fmla="*/ 589 w 12196"/>
                  <a:gd name="T65" fmla="*/ 2644 h 4224"/>
                  <a:gd name="T66" fmla="*/ 740 w 12196"/>
                  <a:gd name="T67" fmla="*/ 2700 h 4224"/>
                  <a:gd name="T68" fmla="*/ 906 w 12196"/>
                  <a:gd name="T69" fmla="*/ 2736 h 4224"/>
                  <a:gd name="T70" fmla="*/ 1087 w 12196"/>
                  <a:gd name="T71" fmla="*/ 2747 h 4224"/>
                  <a:gd name="T72" fmla="*/ 11516 w 12196"/>
                  <a:gd name="T73" fmla="*/ 2747 h 4224"/>
                  <a:gd name="T74" fmla="*/ 11635 w 12196"/>
                  <a:gd name="T75" fmla="*/ 2757 h 4224"/>
                  <a:gd name="T76" fmla="*/ 11742 w 12196"/>
                  <a:gd name="T77" fmla="*/ 2783 h 4224"/>
                  <a:gd name="T78" fmla="*/ 11839 w 12196"/>
                  <a:gd name="T79" fmla="*/ 2823 h 4224"/>
                  <a:gd name="T80" fmla="*/ 11924 w 12196"/>
                  <a:gd name="T81" fmla="*/ 2876 h 4224"/>
                  <a:gd name="T82" fmla="*/ 11998 w 12196"/>
                  <a:gd name="T83" fmla="*/ 2942 h 4224"/>
                  <a:gd name="T84" fmla="*/ 12059 w 12196"/>
                  <a:gd name="T85" fmla="*/ 3019 h 4224"/>
                  <a:gd name="T86" fmla="*/ 12111 w 12196"/>
                  <a:gd name="T87" fmla="*/ 3102 h 4224"/>
                  <a:gd name="T88" fmla="*/ 12150 w 12196"/>
                  <a:gd name="T89" fmla="*/ 3192 h 4224"/>
                  <a:gd name="T90" fmla="*/ 12176 w 12196"/>
                  <a:gd name="T91" fmla="*/ 3287 h 4224"/>
                  <a:gd name="T92" fmla="*/ 12192 w 12196"/>
                  <a:gd name="T93" fmla="*/ 3384 h 4224"/>
                  <a:gd name="T94" fmla="*/ 12196 w 12196"/>
                  <a:gd name="T95" fmla="*/ 3483 h 4224"/>
                  <a:gd name="T96" fmla="*/ 12188 w 12196"/>
                  <a:gd name="T97" fmla="*/ 3580 h 4224"/>
                  <a:gd name="T98" fmla="*/ 12166 w 12196"/>
                  <a:gd name="T99" fmla="*/ 3675 h 4224"/>
                  <a:gd name="T100" fmla="*/ 12135 w 12196"/>
                  <a:gd name="T101" fmla="*/ 3768 h 4224"/>
                  <a:gd name="T102" fmla="*/ 12089 w 12196"/>
                  <a:gd name="T103" fmla="*/ 3854 h 4224"/>
                  <a:gd name="T104" fmla="*/ 12031 w 12196"/>
                  <a:gd name="T105" fmla="*/ 3931 h 4224"/>
                  <a:gd name="T106" fmla="*/ 11962 w 12196"/>
                  <a:gd name="T107" fmla="*/ 4000 h 4224"/>
                  <a:gd name="T108" fmla="*/ 11881 w 12196"/>
                  <a:gd name="T109" fmla="*/ 4060 h 4224"/>
                  <a:gd name="T110" fmla="*/ 11786 w 12196"/>
                  <a:gd name="T111" fmla="*/ 4103 h 4224"/>
                  <a:gd name="T112" fmla="*/ 11679 w 12196"/>
                  <a:gd name="T113" fmla="*/ 4135 h 4224"/>
                  <a:gd name="T114" fmla="*/ 11560 w 12196"/>
                  <a:gd name="T115" fmla="*/ 4149 h 4224"/>
                  <a:gd name="T116" fmla="*/ 7164 w 12196"/>
                  <a:gd name="T117" fmla="*/ 4151 h 4224"/>
                  <a:gd name="T118" fmla="*/ 7045 w 12196"/>
                  <a:gd name="T119" fmla="*/ 4155 h 4224"/>
                  <a:gd name="T120" fmla="*/ 6862 w 12196"/>
                  <a:gd name="T121" fmla="*/ 4177 h 4224"/>
                  <a:gd name="T122" fmla="*/ 6678 w 12196"/>
                  <a:gd name="T123" fmla="*/ 4224 h 4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196" h="4224">
                    <a:moveTo>
                      <a:pt x="6170" y="0"/>
                    </a:moveTo>
                    <a:lnTo>
                      <a:pt x="6170" y="0"/>
                    </a:lnTo>
                    <a:lnTo>
                      <a:pt x="6170" y="42"/>
                    </a:lnTo>
                    <a:lnTo>
                      <a:pt x="6168" y="83"/>
                    </a:lnTo>
                    <a:lnTo>
                      <a:pt x="6164" y="123"/>
                    </a:lnTo>
                    <a:lnTo>
                      <a:pt x="6160" y="160"/>
                    </a:lnTo>
                    <a:lnTo>
                      <a:pt x="6155" y="198"/>
                    </a:lnTo>
                    <a:lnTo>
                      <a:pt x="6149" y="234"/>
                    </a:lnTo>
                    <a:lnTo>
                      <a:pt x="6141" y="268"/>
                    </a:lnTo>
                    <a:lnTo>
                      <a:pt x="6131" y="301"/>
                    </a:lnTo>
                    <a:lnTo>
                      <a:pt x="6121" y="333"/>
                    </a:lnTo>
                    <a:lnTo>
                      <a:pt x="6109" y="363"/>
                    </a:lnTo>
                    <a:lnTo>
                      <a:pt x="6097" y="392"/>
                    </a:lnTo>
                    <a:lnTo>
                      <a:pt x="6083" y="420"/>
                    </a:lnTo>
                    <a:lnTo>
                      <a:pt x="6069" y="446"/>
                    </a:lnTo>
                    <a:lnTo>
                      <a:pt x="6053" y="472"/>
                    </a:lnTo>
                    <a:lnTo>
                      <a:pt x="6036" y="495"/>
                    </a:lnTo>
                    <a:lnTo>
                      <a:pt x="6020" y="519"/>
                    </a:lnTo>
                    <a:lnTo>
                      <a:pt x="6000" y="541"/>
                    </a:lnTo>
                    <a:lnTo>
                      <a:pt x="5982" y="563"/>
                    </a:lnTo>
                    <a:lnTo>
                      <a:pt x="5960" y="583"/>
                    </a:lnTo>
                    <a:lnTo>
                      <a:pt x="5940" y="603"/>
                    </a:lnTo>
                    <a:lnTo>
                      <a:pt x="5919" y="620"/>
                    </a:lnTo>
                    <a:lnTo>
                      <a:pt x="5895" y="638"/>
                    </a:lnTo>
                    <a:lnTo>
                      <a:pt x="5871" y="654"/>
                    </a:lnTo>
                    <a:lnTo>
                      <a:pt x="5847" y="670"/>
                    </a:lnTo>
                    <a:lnTo>
                      <a:pt x="5796" y="698"/>
                    </a:lnTo>
                    <a:lnTo>
                      <a:pt x="5742" y="721"/>
                    </a:lnTo>
                    <a:lnTo>
                      <a:pt x="5685" y="743"/>
                    </a:lnTo>
                    <a:lnTo>
                      <a:pt x="5627" y="763"/>
                    </a:lnTo>
                    <a:lnTo>
                      <a:pt x="5566" y="779"/>
                    </a:lnTo>
                    <a:lnTo>
                      <a:pt x="5502" y="791"/>
                    </a:lnTo>
                    <a:lnTo>
                      <a:pt x="5437" y="803"/>
                    </a:lnTo>
                    <a:lnTo>
                      <a:pt x="5369" y="813"/>
                    </a:lnTo>
                    <a:lnTo>
                      <a:pt x="5300" y="819"/>
                    </a:lnTo>
                    <a:lnTo>
                      <a:pt x="5229" y="825"/>
                    </a:lnTo>
                    <a:lnTo>
                      <a:pt x="5157" y="829"/>
                    </a:lnTo>
                    <a:lnTo>
                      <a:pt x="5086" y="832"/>
                    </a:lnTo>
                    <a:lnTo>
                      <a:pt x="4937" y="834"/>
                    </a:lnTo>
                    <a:lnTo>
                      <a:pt x="4788" y="834"/>
                    </a:lnTo>
                    <a:lnTo>
                      <a:pt x="4489" y="832"/>
                    </a:lnTo>
                    <a:lnTo>
                      <a:pt x="4489" y="832"/>
                    </a:lnTo>
                    <a:lnTo>
                      <a:pt x="1087" y="832"/>
                    </a:lnTo>
                    <a:lnTo>
                      <a:pt x="1087" y="832"/>
                    </a:lnTo>
                    <a:lnTo>
                      <a:pt x="1015" y="834"/>
                    </a:lnTo>
                    <a:lnTo>
                      <a:pt x="946" y="838"/>
                    </a:lnTo>
                    <a:lnTo>
                      <a:pt x="880" y="844"/>
                    </a:lnTo>
                    <a:lnTo>
                      <a:pt x="815" y="854"/>
                    </a:lnTo>
                    <a:lnTo>
                      <a:pt x="753" y="866"/>
                    </a:lnTo>
                    <a:lnTo>
                      <a:pt x="696" y="880"/>
                    </a:lnTo>
                    <a:lnTo>
                      <a:pt x="638" y="896"/>
                    </a:lnTo>
                    <a:lnTo>
                      <a:pt x="585" y="914"/>
                    </a:lnTo>
                    <a:lnTo>
                      <a:pt x="533" y="936"/>
                    </a:lnTo>
                    <a:lnTo>
                      <a:pt x="486" y="957"/>
                    </a:lnTo>
                    <a:lnTo>
                      <a:pt x="438" y="983"/>
                    </a:lnTo>
                    <a:lnTo>
                      <a:pt x="395" y="1009"/>
                    </a:lnTo>
                    <a:lnTo>
                      <a:pt x="353" y="1037"/>
                    </a:lnTo>
                    <a:lnTo>
                      <a:pt x="313" y="1066"/>
                    </a:lnTo>
                    <a:lnTo>
                      <a:pt x="276" y="1098"/>
                    </a:lnTo>
                    <a:lnTo>
                      <a:pt x="242" y="1132"/>
                    </a:lnTo>
                    <a:lnTo>
                      <a:pt x="210" y="1166"/>
                    </a:lnTo>
                    <a:lnTo>
                      <a:pt x="180" y="1201"/>
                    </a:lnTo>
                    <a:lnTo>
                      <a:pt x="153" y="1239"/>
                    </a:lnTo>
                    <a:lnTo>
                      <a:pt x="127" y="1277"/>
                    </a:lnTo>
                    <a:lnTo>
                      <a:pt x="105" y="1316"/>
                    </a:lnTo>
                    <a:lnTo>
                      <a:pt x="83" y="1356"/>
                    </a:lnTo>
                    <a:lnTo>
                      <a:pt x="65" y="1397"/>
                    </a:lnTo>
                    <a:lnTo>
                      <a:pt x="50" y="1439"/>
                    </a:lnTo>
                    <a:lnTo>
                      <a:pt x="36" y="1481"/>
                    </a:lnTo>
                    <a:lnTo>
                      <a:pt x="24" y="1524"/>
                    </a:lnTo>
                    <a:lnTo>
                      <a:pt x="16" y="1568"/>
                    </a:lnTo>
                    <a:lnTo>
                      <a:pt x="8" y="1612"/>
                    </a:lnTo>
                    <a:lnTo>
                      <a:pt x="2" y="1655"/>
                    </a:lnTo>
                    <a:lnTo>
                      <a:pt x="0" y="1701"/>
                    </a:lnTo>
                    <a:lnTo>
                      <a:pt x="0" y="1744"/>
                    </a:lnTo>
                    <a:lnTo>
                      <a:pt x="0" y="1790"/>
                    </a:lnTo>
                    <a:lnTo>
                      <a:pt x="4" y="1836"/>
                    </a:lnTo>
                    <a:lnTo>
                      <a:pt x="10" y="1879"/>
                    </a:lnTo>
                    <a:lnTo>
                      <a:pt x="18" y="1925"/>
                    </a:lnTo>
                    <a:lnTo>
                      <a:pt x="28" y="1968"/>
                    </a:lnTo>
                    <a:lnTo>
                      <a:pt x="40" y="2012"/>
                    </a:lnTo>
                    <a:lnTo>
                      <a:pt x="53" y="2056"/>
                    </a:lnTo>
                    <a:lnTo>
                      <a:pt x="69" y="2099"/>
                    </a:lnTo>
                    <a:lnTo>
                      <a:pt x="87" y="2141"/>
                    </a:lnTo>
                    <a:lnTo>
                      <a:pt x="107" y="2183"/>
                    </a:lnTo>
                    <a:lnTo>
                      <a:pt x="129" y="2224"/>
                    </a:lnTo>
                    <a:lnTo>
                      <a:pt x="153" y="2264"/>
                    </a:lnTo>
                    <a:lnTo>
                      <a:pt x="178" y="2303"/>
                    </a:lnTo>
                    <a:lnTo>
                      <a:pt x="206" y="2341"/>
                    </a:lnTo>
                    <a:lnTo>
                      <a:pt x="236" y="2379"/>
                    </a:lnTo>
                    <a:lnTo>
                      <a:pt x="268" y="2414"/>
                    </a:lnTo>
                    <a:lnTo>
                      <a:pt x="301" y="2448"/>
                    </a:lnTo>
                    <a:lnTo>
                      <a:pt x="337" y="2482"/>
                    </a:lnTo>
                    <a:lnTo>
                      <a:pt x="375" y="2514"/>
                    </a:lnTo>
                    <a:lnTo>
                      <a:pt x="414" y="2543"/>
                    </a:lnTo>
                    <a:lnTo>
                      <a:pt x="456" y="2571"/>
                    </a:lnTo>
                    <a:lnTo>
                      <a:pt x="498" y="2597"/>
                    </a:lnTo>
                    <a:lnTo>
                      <a:pt x="543" y="2623"/>
                    </a:lnTo>
                    <a:lnTo>
                      <a:pt x="589" y="2644"/>
                    </a:lnTo>
                    <a:lnTo>
                      <a:pt x="638" y="2664"/>
                    </a:lnTo>
                    <a:lnTo>
                      <a:pt x="688" y="2684"/>
                    </a:lnTo>
                    <a:lnTo>
                      <a:pt x="740" y="2700"/>
                    </a:lnTo>
                    <a:lnTo>
                      <a:pt x="793" y="2714"/>
                    </a:lnTo>
                    <a:lnTo>
                      <a:pt x="849" y="2726"/>
                    </a:lnTo>
                    <a:lnTo>
                      <a:pt x="906" y="2736"/>
                    </a:lnTo>
                    <a:lnTo>
                      <a:pt x="964" y="2742"/>
                    </a:lnTo>
                    <a:lnTo>
                      <a:pt x="1025" y="2746"/>
                    </a:lnTo>
                    <a:lnTo>
                      <a:pt x="1087" y="2747"/>
                    </a:lnTo>
                    <a:lnTo>
                      <a:pt x="1087" y="2747"/>
                    </a:lnTo>
                    <a:lnTo>
                      <a:pt x="11516" y="2747"/>
                    </a:lnTo>
                    <a:lnTo>
                      <a:pt x="11516" y="2747"/>
                    </a:lnTo>
                    <a:lnTo>
                      <a:pt x="11558" y="2749"/>
                    </a:lnTo>
                    <a:lnTo>
                      <a:pt x="11597" y="2751"/>
                    </a:lnTo>
                    <a:lnTo>
                      <a:pt x="11635" y="2757"/>
                    </a:lnTo>
                    <a:lnTo>
                      <a:pt x="11673" y="2763"/>
                    </a:lnTo>
                    <a:lnTo>
                      <a:pt x="11708" y="2771"/>
                    </a:lnTo>
                    <a:lnTo>
                      <a:pt x="11742" y="2783"/>
                    </a:lnTo>
                    <a:lnTo>
                      <a:pt x="11776" y="2795"/>
                    </a:lnTo>
                    <a:lnTo>
                      <a:pt x="11807" y="2807"/>
                    </a:lnTo>
                    <a:lnTo>
                      <a:pt x="11839" y="2823"/>
                    </a:lnTo>
                    <a:lnTo>
                      <a:pt x="11869" y="2839"/>
                    </a:lnTo>
                    <a:lnTo>
                      <a:pt x="11897" y="2859"/>
                    </a:lnTo>
                    <a:lnTo>
                      <a:pt x="11924" y="2876"/>
                    </a:lnTo>
                    <a:lnTo>
                      <a:pt x="11950" y="2898"/>
                    </a:lnTo>
                    <a:lnTo>
                      <a:pt x="11974" y="2920"/>
                    </a:lnTo>
                    <a:lnTo>
                      <a:pt x="11998" y="2942"/>
                    </a:lnTo>
                    <a:lnTo>
                      <a:pt x="12020" y="2968"/>
                    </a:lnTo>
                    <a:lnTo>
                      <a:pt x="12041" y="2991"/>
                    </a:lnTo>
                    <a:lnTo>
                      <a:pt x="12059" y="3019"/>
                    </a:lnTo>
                    <a:lnTo>
                      <a:pt x="12079" y="3045"/>
                    </a:lnTo>
                    <a:lnTo>
                      <a:pt x="12095" y="3073"/>
                    </a:lnTo>
                    <a:lnTo>
                      <a:pt x="12111" y="3102"/>
                    </a:lnTo>
                    <a:lnTo>
                      <a:pt x="12125" y="3130"/>
                    </a:lnTo>
                    <a:lnTo>
                      <a:pt x="12139" y="3162"/>
                    </a:lnTo>
                    <a:lnTo>
                      <a:pt x="12150" y="3192"/>
                    </a:lnTo>
                    <a:lnTo>
                      <a:pt x="12160" y="3223"/>
                    </a:lnTo>
                    <a:lnTo>
                      <a:pt x="12168" y="3255"/>
                    </a:lnTo>
                    <a:lnTo>
                      <a:pt x="12176" y="3287"/>
                    </a:lnTo>
                    <a:lnTo>
                      <a:pt x="12184" y="3318"/>
                    </a:lnTo>
                    <a:lnTo>
                      <a:pt x="12188" y="3350"/>
                    </a:lnTo>
                    <a:lnTo>
                      <a:pt x="12192" y="3384"/>
                    </a:lnTo>
                    <a:lnTo>
                      <a:pt x="12194" y="3416"/>
                    </a:lnTo>
                    <a:lnTo>
                      <a:pt x="12196" y="3449"/>
                    </a:lnTo>
                    <a:lnTo>
                      <a:pt x="12196" y="3483"/>
                    </a:lnTo>
                    <a:lnTo>
                      <a:pt x="12194" y="3515"/>
                    </a:lnTo>
                    <a:lnTo>
                      <a:pt x="12192" y="3548"/>
                    </a:lnTo>
                    <a:lnTo>
                      <a:pt x="12188" y="3580"/>
                    </a:lnTo>
                    <a:lnTo>
                      <a:pt x="12182" y="3612"/>
                    </a:lnTo>
                    <a:lnTo>
                      <a:pt x="12174" y="3644"/>
                    </a:lnTo>
                    <a:lnTo>
                      <a:pt x="12166" y="3675"/>
                    </a:lnTo>
                    <a:lnTo>
                      <a:pt x="12156" y="3707"/>
                    </a:lnTo>
                    <a:lnTo>
                      <a:pt x="12146" y="3737"/>
                    </a:lnTo>
                    <a:lnTo>
                      <a:pt x="12135" y="3768"/>
                    </a:lnTo>
                    <a:lnTo>
                      <a:pt x="12121" y="3796"/>
                    </a:lnTo>
                    <a:lnTo>
                      <a:pt x="12105" y="3826"/>
                    </a:lnTo>
                    <a:lnTo>
                      <a:pt x="12089" y="3854"/>
                    </a:lnTo>
                    <a:lnTo>
                      <a:pt x="12071" y="3879"/>
                    </a:lnTo>
                    <a:lnTo>
                      <a:pt x="12053" y="3907"/>
                    </a:lnTo>
                    <a:lnTo>
                      <a:pt x="12031" y="3931"/>
                    </a:lnTo>
                    <a:lnTo>
                      <a:pt x="12010" y="3957"/>
                    </a:lnTo>
                    <a:lnTo>
                      <a:pt x="11988" y="3979"/>
                    </a:lnTo>
                    <a:lnTo>
                      <a:pt x="11962" y="4000"/>
                    </a:lnTo>
                    <a:lnTo>
                      <a:pt x="11936" y="4022"/>
                    </a:lnTo>
                    <a:lnTo>
                      <a:pt x="11909" y="4040"/>
                    </a:lnTo>
                    <a:lnTo>
                      <a:pt x="11881" y="4060"/>
                    </a:lnTo>
                    <a:lnTo>
                      <a:pt x="11851" y="4076"/>
                    </a:lnTo>
                    <a:lnTo>
                      <a:pt x="11819" y="4092"/>
                    </a:lnTo>
                    <a:lnTo>
                      <a:pt x="11786" y="4103"/>
                    </a:lnTo>
                    <a:lnTo>
                      <a:pt x="11752" y="4115"/>
                    </a:lnTo>
                    <a:lnTo>
                      <a:pt x="11716" y="4127"/>
                    </a:lnTo>
                    <a:lnTo>
                      <a:pt x="11679" y="4135"/>
                    </a:lnTo>
                    <a:lnTo>
                      <a:pt x="11641" y="4141"/>
                    </a:lnTo>
                    <a:lnTo>
                      <a:pt x="11599" y="4147"/>
                    </a:lnTo>
                    <a:lnTo>
                      <a:pt x="11560" y="4149"/>
                    </a:lnTo>
                    <a:lnTo>
                      <a:pt x="11516" y="4151"/>
                    </a:lnTo>
                    <a:lnTo>
                      <a:pt x="11516" y="4151"/>
                    </a:lnTo>
                    <a:lnTo>
                      <a:pt x="7164" y="4151"/>
                    </a:lnTo>
                    <a:lnTo>
                      <a:pt x="7164" y="4151"/>
                    </a:lnTo>
                    <a:lnTo>
                      <a:pt x="7106" y="4151"/>
                    </a:lnTo>
                    <a:lnTo>
                      <a:pt x="7045" y="4155"/>
                    </a:lnTo>
                    <a:lnTo>
                      <a:pt x="6985" y="4159"/>
                    </a:lnTo>
                    <a:lnTo>
                      <a:pt x="6924" y="4167"/>
                    </a:lnTo>
                    <a:lnTo>
                      <a:pt x="6862" y="4177"/>
                    </a:lnTo>
                    <a:lnTo>
                      <a:pt x="6801" y="4189"/>
                    </a:lnTo>
                    <a:lnTo>
                      <a:pt x="6739" y="4205"/>
                    </a:lnTo>
                    <a:lnTo>
                      <a:pt x="6678" y="4224"/>
                    </a:lnTo>
                  </a:path>
                </a:pathLst>
              </a:custGeom>
              <a:noFill/>
              <a:ln w="377825">
                <a:solidFill>
                  <a:srgbClr val="3F3F3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0" name="Freeform 6"/>
              <p:cNvSpPr>
                <a:spLocks/>
              </p:cNvSpPr>
              <p:nvPr/>
            </p:nvSpPr>
            <p:spPr bwMode="auto">
              <a:xfrm>
                <a:off x="3769" y="1896"/>
                <a:ext cx="609" cy="659"/>
              </a:xfrm>
              <a:custGeom>
                <a:avLst/>
                <a:gdLst>
                  <a:gd name="T0" fmla="*/ 1140 w 1220"/>
                  <a:gd name="T1" fmla="*/ 456 h 1318"/>
                  <a:gd name="T2" fmla="*/ 1119 w 1220"/>
                  <a:gd name="T3" fmla="*/ 485 h 1318"/>
                  <a:gd name="T4" fmla="*/ 1053 w 1220"/>
                  <a:gd name="T5" fmla="*/ 487 h 1318"/>
                  <a:gd name="T6" fmla="*/ 1010 w 1220"/>
                  <a:gd name="T7" fmla="*/ 483 h 1318"/>
                  <a:gd name="T8" fmla="*/ 984 w 1220"/>
                  <a:gd name="T9" fmla="*/ 523 h 1318"/>
                  <a:gd name="T10" fmla="*/ 966 w 1220"/>
                  <a:gd name="T11" fmla="*/ 541 h 1318"/>
                  <a:gd name="T12" fmla="*/ 891 w 1220"/>
                  <a:gd name="T13" fmla="*/ 539 h 1318"/>
                  <a:gd name="T14" fmla="*/ 861 w 1220"/>
                  <a:gd name="T15" fmla="*/ 533 h 1318"/>
                  <a:gd name="T16" fmla="*/ 857 w 1220"/>
                  <a:gd name="T17" fmla="*/ 569 h 1318"/>
                  <a:gd name="T18" fmla="*/ 827 w 1220"/>
                  <a:gd name="T19" fmla="*/ 658 h 1318"/>
                  <a:gd name="T20" fmla="*/ 754 w 1220"/>
                  <a:gd name="T21" fmla="*/ 761 h 1318"/>
                  <a:gd name="T22" fmla="*/ 740 w 1220"/>
                  <a:gd name="T23" fmla="*/ 783 h 1318"/>
                  <a:gd name="T24" fmla="*/ 766 w 1220"/>
                  <a:gd name="T25" fmla="*/ 818 h 1318"/>
                  <a:gd name="T26" fmla="*/ 758 w 1220"/>
                  <a:gd name="T27" fmla="*/ 878 h 1318"/>
                  <a:gd name="T28" fmla="*/ 752 w 1220"/>
                  <a:gd name="T29" fmla="*/ 894 h 1318"/>
                  <a:gd name="T30" fmla="*/ 770 w 1220"/>
                  <a:gd name="T31" fmla="*/ 935 h 1318"/>
                  <a:gd name="T32" fmla="*/ 764 w 1220"/>
                  <a:gd name="T33" fmla="*/ 959 h 1318"/>
                  <a:gd name="T34" fmla="*/ 694 w 1220"/>
                  <a:gd name="T35" fmla="*/ 999 h 1318"/>
                  <a:gd name="T36" fmla="*/ 661 w 1220"/>
                  <a:gd name="T37" fmla="*/ 1029 h 1318"/>
                  <a:gd name="T38" fmla="*/ 599 w 1220"/>
                  <a:gd name="T39" fmla="*/ 1062 h 1318"/>
                  <a:gd name="T40" fmla="*/ 565 w 1220"/>
                  <a:gd name="T41" fmla="*/ 1116 h 1318"/>
                  <a:gd name="T42" fmla="*/ 536 w 1220"/>
                  <a:gd name="T43" fmla="*/ 1148 h 1318"/>
                  <a:gd name="T44" fmla="*/ 494 w 1220"/>
                  <a:gd name="T45" fmla="*/ 1151 h 1318"/>
                  <a:gd name="T46" fmla="*/ 450 w 1220"/>
                  <a:gd name="T47" fmla="*/ 1122 h 1318"/>
                  <a:gd name="T48" fmla="*/ 429 w 1220"/>
                  <a:gd name="T49" fmla="*/ 1078 h 1318"/>
                  <a:gd name="T50" fmla="*/ 397 w 1220"/>
                  <a:gd name="T51" fmla="*/ 1060 h 1318"/>
                  <a:gd name="T52" fmla="*/ 337 w 1220"/>
                  <a:gd name="T53" fmla="*/ 971 h 1318"/>
                  <a:gd name="T54" fmla="*/ 308 w 1220"/>
                  <a:gd name="T55" fmla="*/ 993 h 1318"/>
                  <a:gd name="T56" fmla="*/ 260 w 1220"/>
                  <a:gd name="T57" fmla="*/ 1052 h 1318"/>
                  <a:gd name="T58" fmla="*/ 242 w 1220"/>
                  <a:gd name="T59" fmla="*/ 1100 h 1318"/>
                  <a:gd name="T60" fmla="*/ 197 w 1220"/>
                  <a:gd name="T61" fmla="*/ 1173 h 1318"/>
                  <a:gd name="T62" fmla="*/ 163 w 1220"/>
                  <a:gd name="T63" fmla="*/ 1223 h 1318"/>
                  <a:gd name="T64" fmla="*/ 133 w 1220"/>
                  <a:gd name="T65" fmla="*/ 1270 h 1318"/>
                  <a:gd name="T66" fmla="*/ 92 w 1220"/>
                  <a:gd name="T67" fmla="*/ 1310 h 1318"/>
                  <a:gd name="T68" fmla="*/ 52 w 1220"/>
                  <a:gd name="T69" fmla="*/ 1318 h 1318"/>
                  <a:gd name="T70" fmla="*/ 2 w 1220"/>
                  <a:gd name="T71" fmla="*/ 1300 h 1318"/>
                  <a:gd name="T72" fmla="*/ 6 w 1220"/>
                  <a:gd name="T73" fmla="*/ 1280 h 1318"/>
                  <a:gd name="T74" fmla="*/ 30 w 1220"/>
                  <a:gd name="T75" fmla="*/ 1209 h 1318"/>
                  <a:gd name="T76" fmla="*/ 48 w 1220"/>
                  <a:gd name="T77" fmla="*/ 1173 h 1318"/>
                  <a:gd name="T78" fmla="*/ 70 w 1220"/>
                  <a:gd name="T79" fmla="*/ 1122 h 1318"/>
                  <a:gd name="T80" fmla="*/ 99 w 1220"/>
                  <a:gd name="T81" fmla="*/ 1038 h 1318"/>
                  <a:gd name="T82" fmla="*/ 105 w 1220"/>
                  <a:gd name="T83" fmla="*/ 1001 h 1318"/>
                  <a:gd name="T84" fmla="*/ 115 w 1220"/>
                  <a:gd name="T85" fmla="*/ 985 h 1318"/>
                  <a:gd name="T86" fmla="*/ 123 w 1220"/>
                  <a:gd name="T87" fmla="*/ 953 h 1318"/>
                  <a:gd name="T88" fmla="*/ 165 w 1220"/>
                  <a:gd name="T89" fmla="*/ 860 h 1318"/>
                  <a:gd name="T90" fmla="*/ 193 w 1220"/>
                  <a:gd name="T91" fmla="*/ 771 h 1318"/>
                  <a:gd name="T92" fmla="*/ 220 w 1220"/>
                  <a:gd name="T93" fmla="*/ 670 h 1318"/>
                  <a:gd name="T94" fmla="*/ 238 w 1220"/>
                  <a:gd name="T95" fmla="*/ 634 h 1318"/>
                  <a:gd name="T96" fmla="*/ 504 w 1220"/>
                  <a:gd name="T97" fmla="*/ 398 h 1318"/>
                  <a:gd name="T98" fmla="*/ 510 w 1220"/>
                  <a:gd name="T99" fmla="*/ 386 h 1318"/>
                  <a:gd name="T100" fmla="*/ 504 w 1220"/>
                  <a:gd name="T101" fmla="*/ 370 h 1318"/>
                  <a:gd name="T102" fmla="*/ 494 w 1220"/>
                  <a:gd name="T103" fmla="*/ 339 h 1318"/>
                  <a:gd name="T104" fmla="*/ 522 w 1220"/>
                  <a:gd name="T105" fmla="*/ 275 h 1318"/>
                  <a:gd name="T106" fmla="*/ 508 w 1220"/>
                  <a:gd name="T107" fmla="*/ 251 h 1318"/>
                  <a:gd name="T108" fmla="*/ 510 w 1220"/>
                  <a:gd name="T109" fmla="*/ 224 h 1318"/>
                  <a:gd name="T110" fmla="*/ 593 w 1220"/>
                  <a:gd name="T111" fmla="*/ 41 h 1318"/>
                  <a:gd name="T112" fmla="*/ 611 w 1220"/>
                  <a:gd name="T113" fmla="*/ 4 h 1318"/>
                  <a:gd name="T114" fmla="*/ 639 w 1220"/>
                  <a:gd name="T115" fmla="*/ 4 h 1318"/>
                  <a:gd name="T116" fmla="*/ 1218 w 1220"/>
                  <a:gd name="T117" fmla="*/ 253 h 1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0" h="1318">
                    <a:moveTo>
                      <a:pt x="1218" y="269"/>
                    </a:moveTo>
                    <a:lnTo>
                      <a:pt x="1218" y="269"/>
                    </a:lnTo>
                    <a:lnTo>
                      <a:pt x="1184" y="345"/>
                    </a:lnTo>
                    <a:lnTo>
                      <a:pt x="1140" y="456"/>
                    </a:lnTo>
                    <a:lnTo>
                      <a:pt x="1140" y="456"/>
                    </a:lnTo>
                    <a:lnTo>
                      <a:pt x="1134" y="470"/>
                    </a:lnTo>
                    <a:lnTo>
                      <a:pt x="1127" y="479"/>
                    </a:lnTo>
                    <a:lnTo>
                      <a:pt x="1119" y="485"/>
                    </a:lnTo>
                    <a:lnTo>
                      <a:pt x="1107" y="489"/>
                    </a:lnTo>
                    <a:lnTo>
                      <a:pt x="1093" y="491"/>
                    </a:lnTo>
                    <a:lnTo>
                      <a:pt x="1075" y="491"/>
                    </a:lnTo>
                    <a:lnTo>
                      <a:pt x="1053" y="487"/>
                    </a:lnTo>
                    <a:lnTo>
                      <a:pt x="1027" y="481"/>
                    </a:lnTo>
                    <a:lnTo>
                      <a:pt x="1027" y="481"/>
                    </a:lnTo>
                    <a:lnTo>
                      <a:pt x="1018" y="481"/>
                    </a:lnTo>
                    <a:lnTo>
                      <a:pt x="1010" y="483"/>
                    </a:lnTo>
                    <a:lnTo>
                      <a:pt x="1004" y="487"/>
                    </a:lnTo>
                    <a:lnTo>
                      <a:pt x="1000" y="495"/>
                    </a:lnTo>
                    <a:lnTo>
                      <a:pt x="990" y="513"/>
                    </a:lnTo>
                    <a:lnTo>
                      <a:pt x="984" y="523"/>
                    </a:lnTo>
                    <a:lnTo>
                      <a:pt x="978" y="535"/>
                    </a:lnTo>
                    <a:lnTo>
                      <a:pt x="978" y="535"/>
                    </a:lnTo>
                    <a:lnTo>
                      <a:pt x="972" y="539"/>
                    </a:lnTo>
                    <a:lnTo>
                      <a:pt x="966" y="541"/>
                    </a:lnTo>
                    <a:lnTo>
                      <a:pt x="952" y="545"/>
                    </a:lnTo>
                    <a:lnTo>
                      <a:pt x="934" y="545"/>
                    </a:lnTo>
                    <a:lnTo>
                      <a:pt x="918" y="545"/>
                    </a:lnTo>
                    <a:lnTo>
                      <a:pt x="891" y="539"/>
                    </a:lnTo>
                    <a:lnTo>
                      <a:pt x="879" y="535"/>
                    </a:lnTo>
                    <a:lnTo>
                      <a:pt x="879" y="535"/>
                    </a:lnTo>
                    <a:lnTo>
                      <a:pt x="869" y="533"/>
                    </a:lnTo>
                    <a:lnTo>
                      <a:pt x="861" y="533"/>
                    </a:lnTo>
                    <a:lnTo>
                      <a:pt x="859" y="537"/>
                    </a:lnTo>
                    <a:lnTo>
                      <a:pt x="857" y="543"/>
                    </a:lnTo>
                    <a:lnTo>
                      <a:pt x="857" y="543"/>
                    </a:lnTo>
                    <a:lnTo>
                      <a:pt x="857" y="569"/>
                    </a:lnTo>
                    <a:lnTo>
                      <a:pt x="853" y="592"/>
                    </a:lnTo>
                    <a:lnTo>
                      <a:pt x="845" y="616"/>
                    </a:lnTo>
                    <a:lnTo>
                      <a:pt x="837" y="638"/>
                    </a:lnTo>
                    <a:lnTo>
                      <a:pt x="827" y="658"/>
                    </a:lnTo>
                    <a:lnTo>
                      <a:pt x="817" y="678"/>
                    </a:lnTo>
                    <a:lnTo>
                      <a:pt x="795" y="711"/>
                    </a:lnTo>
                    <a:lnTo>
                      <a:pt x="772" y="739"/>
                    </a:lnTo>
                    <a:lnTo>
                      <a:pt x="754" y="761"/>
                    </a:lnTo>
                    <a:lnTo>
                      <a:pt x="742" y="775"/>
                    </a:lnTo>
                    <a:lnTo>
                      <a:pt x="740" y="781"/>
                    </a:lnTo>
                    <a:lnTo>
                      <a:pt x="740" y="783"/>
                    </a:lnTo>
                    <a:lnTo>
                      <a:pt x="740" y="783"/>
                    </a:lnTo>
                    <a:lnTo>
                      <a:pt x="750" y="791"/>
                    </a:lnTo>
                    <a:lnTo>
                      <a:pt x="756" y="801"/>
                    </a:lnTo>
                    <a:lnTo>
                      <a:pt x="762" y="811"/>
                    </a:lnTo>
                    <a:lnTo>
                      <a:pt x="766" y="818"/>
                    </a:lnTo>
                    <a:lnTo>
                      <a:pt x="768" y="836"/>
                    </a:lnTo>
                    <a:lnTo>
                      <a:pt x="768" y="852"/>
                    </a:lnTo>
                    <a:lnTo>
                      <a:pt x="764" y="866"/>
                    </a:lnTo>
                    <a:lnTo>
                      <a:pt x="758" y="878"/>
                    </a:lnTo>
                    <a:lnTo>
                      <a:pt x="750" y="886"/>
                    </a:lnTo>
                    <a:lnTo>
                      <a:pt x="742" y="888"/>
                    </a:lnTo>
                    <a:lnTo>
                      <a:pt x="742" y="888"/>
                    </a:lnTo>
                    <a:lnTo>
                      <a:pt x="752" y="894"/>
                    </a:lnTo>
                    <a:lnTo>
                      <a:pt x="760" y="902"/>
                    </a:lnTo>
                    <a:lnTo>
                      <a:pt x="764" y="912"/>
                    </a:lnTo>
                    <a:lnTo>
                      <a:pt x="768" y="924"/>
                    </a:lnTo>
                    <a:lnTo>
                      <a:pt x="770" y="935"/>
                    </a:lnTo>
                    <a:lnTo>
                      <a:pt x="768" y="945"/>
                    </a:lnTo>
                    <a:lnTo>
                      <a:pt x="766" y="953"/>
                    </a:lnTo>
                    <a:lnTo>
                      <a:pt x="764" y="959"/>
                    </a:lnTo>
                    <a:lnTo>
                      <a:pt x="764" y="959"/>
                    </a:lnTo>
                    <a:lnTo>
                      <a:pt x="748" y="969"/>
                    </a:lnTo>
                    <a:lnTo>
                      <a:pt x="734" y="979"/>
                    </a:lnTo>
                    <a:lnTo>
                      <a:pt x="712" y="989"/>
                    </a:lnTo>
                    <a:lnTo>
                      <a:pt x="694" y="999"/>
                    </a:lnTo>
                    <a:lnTo>
                      <a:pt x="686" y="1005"/>
                    </a:lnTo>
                    <a:lnTo>
                      <a:pt x="676" y="1015"/>
                    </a:lnTo>
                    <a:lnTo>
                      <a:pt x="676" y="1015"/>
                    </a:lnTo>
                    <a:lnTo>
                      <a:pt x="661" y="1029"/>
                    </a:lnTo>
                    <a:lnTo>
                      <a:pt x="645" y="1038"/>
                    </a:lnTo>
                    <a:lnTo>
                      <a:pt x="619" y="1050"/>
                    </a:lnTo>
                    <a:lnTo>
                      <a:pt x="609" y="1056"/>
                    </a:lnTo>
                    <a:lnTo>
                      <a:pt x="599" y="1062"/>
                    </a:lnTo>
                    <a:lnTo>
                      <a:pt x="589" y="1074"/>
                    </a:lnTo>
                    <a:lnTo>
                      <a:pt x="579" y="1092"/>
                    </a:lnTo>
                    <a:lnTo>
                      <a:pt x="579" y="1092"/>
                    </a:lnTo>
                    <a:lnTo>
                      <a:pt x="565" y="1116"/>
                    </a:lnTo>
                    <a:lnTo>
                      <a:pt x="554" y="1132"/>
                    </a:lnTo>
                    <a:lnTo>
                      <a:pt x="544" y="1142"/>
                    </a:lnTo>
                    <a:lnTo>
                      <a:pt x="536" y="1148"/>
                    </a:lnTo>
                    <a:lnTo>
                      <a:pt x="536" y="1148"/>
                    </a:lnTo>
                    <a:lnTo>
                      <a:pt x="524" y="1151"/>
                    </a:lnTo>
                    <a:lnTo>
                      <a:pt x="514" y="1153"/>
                    </a:lnTo>
                    <a:lnTo>
                      <a:pt x="504" y="1153"/>
                    </a:lnTo>
                    <a:lnTo>
                      <a:pt x="494" y="1151"/>
                    </a:lnTo>
                    <a:lnTo>
                      <a:pt x="486" y="1149"/>
                    </a:lnTo>
                    <a:lnTo>
                      <a:pt x="478" y="1146"/>
                    </a:lnTo>
                    <a:lnTo>
                      <a:pt x="462" y="1136"/>
                    </a:lnTo>
                    <a:lnTo>
                      <a:pt x="450" y="1122"/>
                    </a:lnTo>
                    <a:lnTo>
                      <a:pt x="441" y="1108"/>
                    </a:lnTo>
                    <a:lnTo>
                      <a:pt x="433" y="1092"/>
                    </a:lnTo>
                    <a:lnTo>
                      <a:pt x="429" y="1078"/>
                    </a:lnTo>
                    <a:lnTo>
                      <a:pt x="429" y="1078"/>
                    </a:lnTo>
                    <a:lnTo>
                      <a:pt x="421" y="1076"/>
                    </a:lnTo>
                    <a:lnTo>
                      <a:pt x="413" y="1072"/>
                    </a:lnTo>
                    <a:lnTo>
                      <a:pt x="405" y="1066"/>
                    </a:lnTo>
                    <a:lnTo>
                      <a:pt x="397" y="1060"/>
                    </a:lnTo>
                    <a:lnTo>
                      <a:pt x="385" y="1044"/>
                    </a:lnTo>
                    <a:lnTo>
                      <a:pt x="371" y="1027"/>
                    </a:lnTo>
                    <a:lnTo>
                      <a:pt x="349" y="987"/>
                    </a:lnTo>
                    <a:lnTo>
                      <a:pt x="337" y="971"/>
                    </a:lnTo>
                    <a:lnTo>
                      <a:pt x="327" y="957"/>
                    </a:lnTo>
                    <a:lnTo>
                      <a:pt x="327" y="957"/>
                    </a:lnTo>
                    <a:lnTo>
                      <a:pt x="320" y="973"/>
                    </a:lnTo>
                    <a:lnTo>
                      <a:pt x="308" y="993"/>
                    </a:lnTo>
                    <a:lnTo>
                      <a:pt x="290" y="1015"/>
                    </a:lnTo>
                    <a:lnTo>
                      <a:pt x="268" y="1040"/>
                    </a:lnTo>
                    <a:lnTo>
                      <a:pt x="268" y="1040"/>
                    </a:lnTo>
                    <a:lnTo>
                      <a:pt x="260" y="1052"/>
                    </a:lnTo>
                    <a:lnTo>
                      <a:pt x="256" y="1062"/>
                    </a:lnTo>
                    <a:lnTo>
                      <a:pt x="252" y="1076"/>
                    </a:lnTo>
                    <a:lnTo>
                      <a:pt x="248" y="1086"/>
                    </a:lnTo>
                    <a:lnTo>
                      <a:pt x="242" y="1100"/>
                    </a:lnTo>
                    <a:lnTo>
                      <a:pt x="242" y="1100"/>
                    </a:lnTo>
                    <a:lnTo>
                      <a:pt x="224" y="1134"/>
                    </a:lnTo>
                    <a:lnTo>
                      <a:pt x="209" y="1157"/>
                    </a:lnTo>
                    <a:lnTo>
                      <a:pt x="197" y="1173"/>
                    </a:lnTo>
                    <a:lnTo>
                      <a:pt x="185" y="1185"/>
                    </a:lnTo>
                    <a:lnTo>
                      <a:pt x="185" y="1185"/>
                    </a:lnTo>
                    <a:lnTo>
                      <a:pt x="175" y="1199"/>
                    </a:lnTo>
                    <a:lnTo>
                      <a:pt x="163" y="1223"/>
                    </a:lnTo>
                    <a:lnTo>
                      <a:pt x="149" y="1249"/>
                    </a:lnTo>
                    <a:lnTo>
                      <a:pt x="141" y="1261"/>
                    </a:lnTo>
                    <a:lnTo>
                      <a:pt x="133" y="1270"/>
                    </a:lnTo>
                    <a:lnTo>
                      <a:pt x="133" y="1270"/>
                    </a:lnTo>
                    <a:lnTo>
                      <a:pt x="123" y="1284"/>
                    </a:lnTo>
                    <a:lnTo>
                      <a:pt x="113" y="1296"/>
                    </a:lnTo>
                    <a:lnTo>
                      <a:pt x="101" y="1304"/>
                    </a:lnTo>
                    <a:lnTo>
                      <a:pt x="92" y="1310"/>
                    </a:lnTo>
                    <a:lnTo>
                      <a:pt x="82" y="1314"/>
                    </a:lnTo>
                    <a:lnTo>
                      <a:pt x="72" y="1318"/>
                    </a:lnTo>
                    <a:lnTo>
                      <a:pt x="62" y="1318"/>
                    </a:lnTo>
                    <a:lnTo>
                      <a:pt x="52" y="1318"/>
                    </a:lnTo>
                    <a:lnTo>
                      <a:pt x="34" y="1314"/>
                    </a:lnTo>
                    <a:lnTo>
                      <a:pt x="18" y="1310"/>
                    </a:lnTo>
                    <a:lnTo>
                      <a:pt x="8" y="1304"/>
                    </a:lnTo>
                    <a:lnTo>
                      <a:pt x="2" y="1300"/>
                    </a:lnTo>
                    <a:lnTo>
                      <a:pt x="2" y="1300"/>
                    </a:lnTo>
                    <a:lnTo>
                      <a:pt x="0" y="1298"/>
                    </a:lnTo>
                    <a:lnTo>
                      <a:pt x="0" y="1296"/>
                    </a:lnTo>
                    <a:lnTo>
                      <a:pt x="6" y="1280"/>
                    </a:lnTo>
                    <a:lnTo>
                      <a:pt x="6" y="1280"/>
                    </a:lnTo>
                    <a:lnTo>
                      <a:pt x="14" y="1261"/>
                    </a:lnTo>
                    <a:lnTo>
                      <a:pt x="22" y="1237"/>
                    </a:lnTo>
                    <a:lnTo>
                      <a:pt x="30" y="1209"/>
                    </a:lnTo>
                    <a:lnTo>
                      <a:pt x="36" y="1197"/>
                    </a:lnTo>
                    <a:lnTo>
                      <a:pt x="42" y="1185"/>
                    </a:lnTo>
                    <a:lnTo>
                      <a:pt x="42" y="1185"/>
                    </a:lnTo>
                    <a:lnTo>
                      <a:pt x="48" y="1173"/>
                    </a:lnTo>
                    <a:lnTo>
                      <a:pt x="52" y="1159"/>
                    </a:lnTo>
                    <a:lnTo>
                      <a:pt x="58" y="1142"/>
                    </a:lnTo>
                    <a:lnTo>
                      <a:pt x="70" y="1122"/>
                    </a:lnTo>
                    <a:lnTo>
                      <a:pt x="70" y="1122"/>
                    </a:lnTo>
                    <a:lnTo>
                      <a:pt x="74" y="1106"/>
                    </a:lnTo>
                    <a:lnTo>
                      <a:pt x="78" y="1092"/>
                    </a:lnTo>
                    <a:lnTo>
                      <a:pt x="90" y="1066"/>
                    </a:lnTo>
                    <a:lnTo>
                      <a:pt x="99" y="1038"/>
                    </a:lnTo>
                    <a:lnTo>
                      <a:pt x="101" y="1023"/>
                    </a:lnTo>
                    <a:lnTo>
                      <a:pt x="103" y="1005"/>
                    </a:lnTo>
                    <a:lnTo>
                      <a:pt x="103" y="1005"/>
                    </a:lnTo>
                    <a:lnTo>
                      <a:pt x="105" y="1001"/>
                    </a:lnTo>
                    <a:lnTo>
                      <a:pt x="107" y="999"/>
                    </a:lnTo>
                    <a:lnTo>
                      <a:pt x="111" y="995"/>
                    </a:lnTo>
                    <a:lnTo>
                      <a:pt x="115" y="985"/>
                    </a:lnTo>
                    <a:lnTo>
                      <a:pt x="115" y="985"/>
                    </a:lnTo>
                    <a:lnTo>
                      <a:pt x="115" y="981"/>
                    </a:lnTo>
                    <a:lnTo>
                      <a:pt x="115" y="975"/>
                    </a:lnTo>
                    <a:lnTo>
                      <a:pt x="117" y="967"/>
                    </a:lnTo>
                    <a:lnTo>
                      <a:pt x="123" y="953"/>
                    </a:lnTo>
                    <a:lnTo>
                      <a:pt x="123" y="953"/>
                    </a:lnTo>
                    <a:lnTo>
                      <a:pt x="135" y="933"/>
                    </a:lnTo>
                    <a:lnTo>
                      <a:pt x="145" y="910"/>
                    </a:lnTo>
                    <a:lnTo>
                      <a:pt x="165" y="860"/>
                    </a:lnTo>
                    <a:lnTo>
                      <a:pt x="165" y="860"/>
                    </a:lnTo>
                    <a:lnTo>
                      <a:pt x="173" y="836"/>
                    </a:lnTo>
                    <a:lnTo>
                      <a:pt x="183" y="809"/>
                    </a:lnTo>
                    <a:lnTo>
                      <a:pt x="193" y="771"/>
                    </a:lnTo>
                    <a:lnTo>
                      <a:pt x="209" y="717"/>
                    </a:lnTo>
                    <a:lnTo>
                      <a:pt x="209" y="717"/>
                    </a:lnTo>
                    <a:lnTo>
                      <a:pt x="214" y="694"/>
                    </a:lnTo>
                    <a:lnTo>
                      <a:pt x="220" y="670"/>
                    </a:lnTo>
                    <a:lnTo>
                      <a:pt x="222" y="660"/>
                    </a:lnTo>
                    <a:lnTo>
                      <a:pt x="226" y="650"/>
                    </a:lnTo>
                    <a:lnTo>
                      <a:pt x="230" y="642"/>
                    </a:lnTo>
                    <a:lnTo>
                      <a:pt x="238" y="634"/>
                    </a:lnTo>
                    <a:lnTo>
                      <a:pt x="238" y="634"/>
                    </a:lnTo>
                    <a:lnTo>
                      <a:pt x="337" y="545"/>
                    </a:lnTo>
                    <a:lnTo>
                      <a:pt x="415" y="475"/>
                    </a:lnTo>
                    <a:lnTo>
                      <a:pt x="504" y="398"/>
                    </a:lnTo>
                    <a:lnTo>
                      <a:pt x="504" y="398"/>
                    </a:lnTo>
                    <a:lnTo>
                      <a:pt x="506" y="394"/>
                    </a:lnTo>
                    <a:lnTo>
                      <a:pt x="510" y="388"/>
                    </a:lnTo>
                    <a:lnTo>
                      <a:pt x="510" y="386"/>
                    </a:lnTo>
                    <a:lnTo>
                      <a:pt x="510" y="382"/>
                    </a:lnTo>
                    <a:lnTo>
                      <a:pt x="508" y="376"/>
                    </a:lnTo>
                    <a:lnTo>
                      <a:pt x="504" y="370"/>
                    </a:lnTo>
                    <a:lnTo>
                      <a:pt x="504" y="370"/>
                    </a:lnTo>
                    <a:lnTo>
                      <a:pt x="496" y="362"/>
                    </a:lnTo>
                    <a:lnTo>
                      <a:pt x="494" y="355"/>
                    </a:lnTo>
                    <a:lnTo>
                      <a:pt x="492" y="347"/>
                    </a:lnTo>
                    <a:lnTo>
                      <a:pt x="494" y="339"/>
                    </a:lnTo>
                    <a:lnTo>
                      <a:pt x="502" y="319"/>
                    </a:lnTo>
                    <a:lnTo>
                      <a:pt x="518" y="287"/>
                    </a:lnTo>
                    <a:lnTo>
                      <a:pt x="518" y="287"/>
                    </a:lnTo>
                    <a:lnTo>
                      <a:pt x="522" y="275"/>
                    </a:lnTo>
                    <a:lnTo>
                      <a:pt x="520" y="267"/>
                    </a:lnTo>
                    <a:lnTo>
                      <a:pt x="518" y="261"/>
                    </a:lnTo>
                    <a:lnTo>
                      <a:pt x="512" y="255"/>
                    </a:lnTo>
                    <a:lnTo>
                      <a:pt x="508" y="251"/>
                    </a:lnTo>
                    <a:lnTo>
                      <a:pt x="506" y="246"/>
                    </a:lnTo>
                    <a:lnTo>
                      <a:pt x="506" y="236"/>
                    </a:lnTo>
                    <a:lnTo>
                      <a:pt x="510" y="224"/>
                    </a:lnTo>
                    <a:lnTo>
                      <a:pt x="510" y="224"/>
                    </a:lnTo>
                    <a:lnTo>
                      <a:pt x="530" y="180"/>
                    </a:lnTo>
                    <a:lnTo>
                      <a:pt x="548" y="144"/>
                    </a:lnTo>
                    <a:lnTo>
                      <a:pt x="567" y="101"/>
                    </a:lnTo>
                    <a:lnTo>
                      <a:pt x="593" y="41"/>
                    </a:lnTo>
                    <a:lnTo>
                      <a:pt x="593" y="41"/>
                    </a:lnTo>
                    <a:lnTo>
                      <a:pt x="603" y="18"/>
                    </a:lnTo>
                    <a:lnTo>
                      <a:pt x="607" y="10"/>
                    </a:lnTo>
                    <a:lnTo>
                      <a:pt x="611" y="4"/>
                    </a:lnTo>
                    <a:lnTo>
                      <a:pt x="617" y="2"/>
                    </a:lnTo>
                    <a:lnTo>
                      <a:pt x="623" y="0"/>
                    </a:lnTo>
                    <a:lnTo>
                      <a:pt x="629" y="0"/>
                    </a:lnTo>
                    <a:lnTo>
                      <a:pt x="639" y="4"/>
                    </a:lnTo>
                    <a:lnTo>
                      <a:pt x="1208" y="246"/>
                    </a:lnTo>
                    <a:lnTo>
                      <a:pt x="1208" y="246"/>
                    </a:lnTo>
                    <a:lnTo>
                      <a:pt x="1214" y="249"/>
                    </a:lnTo>
                    <a:lnTo>
                      <a:pt x="1218" y="253"/>
                    </a:lnTo>
                    <a:lnTo>
                      <a:pt x="1220" y="261"/>
                    </a:lnTo>
                    <a:lnTo>
                      <a:pt x="1218" y="269"/>
                    </a:lnTo>
                    <a:lnTo>
                      <a:pt x="1218" y="269"/>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91" name="Freeform 7"/>
              <p:cNvSpPr>
                <a:spLocks/>
              </p:cNvSpPr>
              <p:nvPr/>
            </p:nvSpPr>
            <p:spPr bwMode="auto">
              <a:xfrm>
                <a:off x="3719" y="2543"/>
                <a:ext cx="20" cy="40"/>
              </a:xfrm>
              <a:custGeom>
                <a:avLst/>
                <a:gdLst>
                  <a:gd name="T0" fmla="*/ 0 w 42"/>
                  <a:gd name="T1" fmla="*/ 77 h 79"/>
                  <a:gd name="T2" fmla="*/ 0 w 42"/>
                  <a:gd name="T3" fmla="*/ 77 h 79"/>
                  <a:gd name="T4" fmla="*/ 4 w 42"/>
                  <a:gd name="T5" fmla="*/ 79 h 79"/>
                  <a:gd name="T6" fmla="*/ 8 w 42"/>
                  <a:gd name="T7" fmla="*/ 79 h 79"/>
                  <a:gd name="T8" fmla="*/ 16 w 42"/>
                  <a:gd name="T9" fmla="*/ 77 h 79"/>
                  <a:gd name="T10" fmla="*/ 24 w 42"/>
                  <a:gd name="T11" fmla="*/ 69 h 79"/>
                  <a:gd name="T12" fmla="*/ 30 w 42"/>
                  <a:gd name="T13" fmla="*/ 61 h 79"/>
                  <a:gd name="T14" fmla="*/ 38 w 42"/>
                  <a:gd name="T15" fmla="*/ 40 h 79"/>
                  <a:gd name="T16" fmla="*/ 42 w 42"/>
                  <a:gd name="T17" fmla="*/ 20 h 79"/>
                  <a:gd name="T18" fmla="*/ 42 w 42"/>
                  <a:gd name="T19" fmla="*/ 20 h 79"/>
                  <a:gd name="T20" fmla="*/ 42 w 42"/>
                  <a:gd name="T21" fmla="*/ 16 h 79"/>
                  <a:gd name="T22" fmla="*/ 42 w 42"/>
                  <a:gd name="T23" fmla="*/ 12 h 79"/>
                  <a:gd name="T24" fmla="*/ 36 w 42"/>
                  <a:gd name="T25" fmla="*/ 4 h 79"/>
                  <a:gd name="T26" fmla="*/ 34 w 42"/>
                  <a:gd name="T27" fmla="*/ 0 h 79"/>
                  <a:gd name="T28" fmla="*/ 30 w 42"/>
                  <a:gd name="T29" fmla="*/ 0 h 79"/>
                  <a:gd name="T30" fmla="*/ 26 w 42"/>
                  <a:gd name="T31" fmla="*/ 0 h 79"/>
                  <a:gd name="T32" fmla="*/ 22 w 42"/>
                  <a:gd name="T33" fmla="*/ 2 h 79"/>
                  <a:gd name="T34" fmla="*/ 0 w 42"/>
                  <a:gd name="T35" fmla="*/ 73 h 79"/>
                  <a:gd name="T36" fmla="*/ 0 w 42"/>
                  <a:gd name="T37" fmla="*/ 73 h 79"/>
                  <a:gd name="T38" fmla="*/ 0 w 42"/>
                  <a:gd name="T39" fmla="*/ 77 h 79"/>
                  <a:gd name="T40" fmla="*/ 0 w 42"/>
                  <a:gd name="T41" fmla="*/ 7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79">
                    <a:moveTo>
                      <a:pt x="0" y="77"/>
                    </a:moveTo>
                    <a:lnTo>
                      <a:pt x="0" y="77"/>
                    </a:lnTo>
                    <a:lnTo>
                      <a:pt x="4" y="79"/>
                    </a:lnTo>
                    <a:lnTo>
                      <a:pt x="8" y="79"/>
                    </a:lnTo>
                    <a:lnTo>
                      <a:pt x="16" y="77"/>
                    </a:lnTo>
                    <a:lnTo>
                      <a:pt x="24" y="69"/>
                    </a:lnTo>
                    <a:lnTo>
                      <a:pt x="30" y="61"/>
                    </a:lnTo>
                    <a:lnTo>
                      <a:pt x="38" y="40"/>
                    </a:lnTo>
                    <a:lnTo>
                      <a:pt x="42" y="20"/>
                    </a:lnTo>
                    <a:lnTo>
                      <a:pt x="42" y="20"/>
                    </a:lnTo>
                    <a:lnTo>
                      <a:pt x="42" y="16"/>
                    </a:lnTo>
                    <a:lnTo>
                      <a:pt x="42" y="12"/>
                    </a:lnTo>
                    <a:lnTo>
                      <a:pt x="36" y="4"/>
                    </a:lnTo>
                    <a:lnTo>
                      <a:pt x="34" y="0"/>
                    </a:lnTo>
                    <a:lnTo>
                      <a:pt x="30" y="0"/>
                    </a:lnTo>
                    <a:lnTo>
                      <a:pt x="26" y="0"/>
                    </a:lnTo>
                    <a:lnTo>
                      <a:pt x="22" y="2"/>
                    </a:lnTo>
                    <a:lnTo>
                      <a:pt x="0" y="73"/>
                    </a:lnTo>
                    <a:lnTo>
                      <a:pt x="0" y="73"/>
                    </a:lnTo>
                    <a:lnTo>
                      <a:pt x="0" y="77"/>
                    </a:lnTo>
                    <a:lnTo>
                      <a:pt x="0" y="7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2" name="Freeform 8"/>
              <p:cNvSpPr>
                <a:spLocks/>
              </p:cNvSpPr>
              <p:nvPr/>
            </p:nvSpPr>
            <p:spPr bwMode="auto">
              <a:xfrm>
                <a:off x="3797" y="2082"/>
                <a:ext cx="322" cy="463"/>
              </a:xfrm>
              <a:custGeom>
                <a:avLst/>
                <a:gdLst>
                  <a:gd name="T0" fmla="*/ 430 w 642"/>
                  <a:gd name="T1" fmla="*/ 657 h 926"/>
                  <a:gd name="T2" fmla="*/ 450 w 642"/>
                  <a:gd name="T3" fmla="*/ 637 h 926"/>
                  <a:gd name="T4" fmla="*/ 456 w 642"/>
                  <a:gd name="T5" fmla="*/ 601 h 926"/>
                  <a:gd name="T6" fmla="*/ 486 w 642"/>
                  <a:gd name="T7" fmla="*/ 534 h 926"/>
                  <a:gd name="T8" fmla="*/ 494 w 642"/>
                  <a:gd name="T9" fmla="*/ 510 h 926"/>
                  <a:gd name="T10" fmla="*/ 505 w 642"/>
                  <a:gd name="T11" fmla="*/ 494 h 926"/>
                  <a:gd name="T12" fmla="*/ 531 w 642"/>
                  <a:gd name="T13" fmla="*/ 439 h 926"/>
                  <a:gd name="T14" fmla="*/ 551 w 642"/>
                  <a:gd name="T15" fmla="*/ 395 h 926"/>
                  <a:gd name="T16" fmla="*/ 547 w 642"/>
                  <a:gd name="T17" fmla="*/ 339 h 926"/>
                  <a:gd name="T18" fmla="*/ 553 w 642"/>
                  <a:gd name="T19" fmla="*/ 314 h 926"/>
                  <a:gd name="T20" fmla="*/ 613 w 642"/>
                  <a:gd name="T21" fmla="*/ 197 h 926"/>
                  <a:gd name="T22" fmla="*/ 642 w 642"/>
                  <a:gd name="T23" fmla="*/ 86 h 926"/>
                  <a:gd name="T24" fmla="*/ 609 w 642"/>
                  <a:gd name="T25" fmla="*/ 34 h 926"/>
                  <a:gd name="T26" fmla="*/ 543 w 642"/>
                  <a:gd name="T27" fmla="*/ 6 h 926"/>
                  <a:gd name="T28" fmla="*/ 490 w 642"/>
                  <a:gd name="T29" fmla="*/ 10 h 926"/>
                  <a:gd name="T30" fmla="*/ 361 w 642"/>
                  <a:gd name="T31" fmla="*/ 129 h 926"/>
                  <a:gd name="T32" fmla="*/ 204 w 642"/>
                  <a:gd name="T33" fmla="*/ 282 h 926"/>
                  <a:gd name="T34" fmla="*/ 178 w 642"/>
                  <a:gd name="T35" fmla="*/ 339 h 926"/>
                  <a:gd name="T36" fmla="*/ 141 w 642"/>
                  <a:gd name="T37" fmla="*/ 476 h 926"/>
                  <a:gd name="T38" fmla="*/ 95 w 642"/>
                  <a:gd name="T39" fmla="*/ 583 h 926"/>
                  <a:gd name="T40" fmla="*/ 93 w 642"/>
                  <a:gd name="T41" fmla="*/ 629 h 926"/>
                  <a:gd name="T42" fmla="*/ 81 w 642"/>
                  <a:gd name="T43" fmla="*/ 647 h 926"/>
                  <a:gd name="T44" fmla="*/ 57 w 642"/>
                  <a:gd name="T45" fmla="*/ 688 h 926"/>
                  <a:gd name="T46" fmla="*/ 18 w 642"/>
                  <a:gd name="T47" fmla="*/ 787 h 926"/>
                  <a:gd name="T48" fmla="*/ 12 w 642"/>
                  <a:gd name="T49" fmla="*/ 821 h 926"/>
                  <a:gd name="T50" fmla="*/ 28 w 642"/>
                  <a:gd name="T51" fmla="*/ 849 h 926"/>
                  <a:gd name="T52" fmla="*/ 8 w 642"/>
                  <a:gd name="T53" fmla="*/ 908 h 926"/>
                  <a:gd name="T54" fmla="*/ 0 w 642"/>
                  <a:gd name="T55" fmla="*/ 922 h 926"/>
                  <a:gd name="T56" fmla="*/ 10 w 642"/>
                  <a:gd name="T57" fmla="*/ 922 h 926"/>
                  <a:gd name="T58" fmla="*/ 53 w 642"/>
                  <a:gd name="T59" fmla="*/ 875 h 926"/>
                  <a:gd name="T60" fmla="*/ 81 w 642"/>
                  <a:gd name="T61" fmla="*/ 811 h 926"/>
                  <a:gd name="T62" fmla="*/ 107 w 642"/>
                  <a:gd name="T63" fmla="*/ 770 h 926"/>
                  <a:gd name="T64" fmla="*/ 133 w 642"/>
                  <a:gd name="T65" fmla="*/ 708 h 926"/>
                  <a:gd name="T66" fmla="*/ 154 w 642"/>
                  <a:gd name="T67" fmla="*/ 670 h 926"/>
                  <a:gd name="T68" fmla="*/ 184 w 642"/>
                  <a:gd name="T69" fmla="*/ 603 h 926"/>
                  <a:gd name="T70" fmla="*/ 202 w 642"/>
                  <a:gd name="T71" fmla="*/ 555 h 926"/>
                  <a:gd name="T72" fmla="*/ 242 w 642"/>
                  <a:gd name="T73" fmla="*/ 506 h 926"/>
                  <a:gd name="T74" fmla="*/ 266 w 642"/>
                  <a:gd name="T75" fmla="*/ 450 h 926"/>
                  <a:gd name="T76" fmla="*/ 277 w 642"/>
                  <a:gd name="T77" fmla="*/ 377 h 926"/>
                  <a:gd name="T78" fmla="*/ 285 w 642"/>
                  <a:gd name="T79" fmla="*/ 371 h 926"/>
                  <a:gd name="T80" fmla="*/ 321 w 642"/>
                  <a:gd name="T81" fmla="*/ 389 h 926"/>
                  <a:gd name="T82" fmla="*/ 349 w 642"/>
                  <a:gd name="T83" fmla="*/ 379 h 926"/>
                  <a:gd name="T84" fmla="*/ 341 w 642"/>
                  <a:gd name="T85" fmla="*/ 349 h 926"/>
                  <a:gd name="T86" fmla="*/ 329 w 642"/>
                  <a:gd name="T87" fmla="*/ 314 h 926"/>
                  <a:gd name="T88" fmla="*/ 353 w 642"/>
                  <a:gd name="T89" fmla="*/ 316 h 926"/>
                  <a:gd name="T90" fmla="*/ 377 w 642"/>
                  <a:gd name="T91" fmla="*/ 339 h 926"/>
                  <a:gd name="T92" fmla="*/ 398 w 642"/>
                  <a:gd name="T93" fmla="*/ 341 h 926"/>
                  <a:gd name="T94" fmla="*/ 410 w 642"/>
                  <a:gd name="T95" fmla="*/ 320 h 926"/>
                  <a:gd name="T96" fmla="*/ 412 w 642"/>
                  <a:gd name="T97" fmla="*/ 250 h 926"/>
                  <a:gd name="T98" fmla="*/ 430 w 642"/>
                  <a:gd name="T99" fmla="*/ 222 h 926"/>
                  <a:gd name="T100" fmla="*/ 440 w 642"/>
                  <a:gd name="T101" fmla="*/ 222 h 926"/>
                  <a:gd name="T102" fmla="*/ 442 w 642"/>
                  <a:gd name="T103" fmla="*/ 240 h 926"/>
                  <a:gd name="T104" fmla="*/ 438 w 642"/>
                  <a:gd name="T105" fmla="*/ 296 h 926"/>
                  <a:gd name="T106" fmla="*/ 450 w 642"/>
                  <a:gd name="T107" fmla="*/ 363 h 926"/>
                  <a:gd name="T108" fmla="*/ 450 w 642"/>
                  <a:gd name="T109" fmla="*/ 439 h 926"/>
                  <a:gd name="T110" fmla="*/ 432 w 642"/>
                  <a:gd name="T111" fmla="*/ 502 h 926"/>
                  <a:gd name="T112" fmla="*/ 436 w 642"/>
                  <a:gd name="T113" fmla="*/ 522 h 926"/>
                  <a:gd name="T114" fmla="*/ 414 w 642"/>
                  <a:gd name="T115" fmla="*/ 550 h 926"/>
                  <a:gd name="T116" fmla="*/ 388 w 642"/>
                  <a:gd name="T117" fmla="*/ 601 h 926"/>
                  <a:gd name="T118" fmla="*/ 384 w 642"/>
                  <a:gd name="T119" fmla="*/ 692 h 926"/>
                  <a:gd name="T120" fmla="*/ 396 w 642"/>
                  <a:gd name="T121" fmla="*/ 710 h 926"/>
                  <a:gd name="T122" fmla="*/ 408 w 642"/>
                  <a:gd name="T123" fmla="*/ 700 h 926"/>
                  <a:gd name="T124" fmla="*/ 420 w 642"/>
                  <a:gd name="T125" fmla="*/ 670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42" h="926">
                    <a:moveTo>
                      <a:pt x="420" y="670"/>
                    </a:moveTo>
                    <a:lnTo>
                      <a:pt x="420" y="670"/>
                    </a:lnTo>
                    <a:lnTo>
                      <a:pt x="426" y="663"/>
                    </a:lnTo>
                    <a:lnTo>
                      <a:pt x="430" y="657"/>
                    </a:lnTo>
                    <a:lnTo>
                      <a:pt x="440" y="651"/>
                    </a:lnTo>
                    <a:lnTo>
                      <a:pt x="446" y="645"/>
                    </a:lnTo>
                    <a:lnTo>
                      <a:pt x="448" y="641"/>
                    </a:lnTo>
                    <a:lnTo>
                      <a:pt x="450" y="637"/>
                    </a:lnTo>
                    <a:lnTo>
                      <a:pt x="450" y="637"/>
                    </a:lnTo>
                    <a:lnTo>
                      <a:pt x="452" y="627"/>
                    </a:lnTo>
                    <a:lnTo>
                      <a:pt x="452" y="619"/>
                    </a:lnTo>
                    <a:lnTo>
                      <a:pt x="456" y="601"/>
                    </a:lnTo>
                    <a:lnTo>
                      <a:pt x="470" y="565"/>
                    </a:lnTo>
                    <a:lnTo>
                      <a:pt x="470" y="565"/>
                    </a:lnTo>
                    <a:lnTo>
                      <a:pt x="480" y="544"/>
                    </a:lnTo>
                    <a:lnTo>
                      <a:pt x="486" y="534"/>
                    </a:lnTo>
                    <a:lnTo>
                      <a:pt x="496" y="528"/>
                    </a:lnTo>
                    <a:lnTo>
                      <a:pt x="496" y="528"/>
                    </a:lnTo>
                    <a:lnTo>
                      <a:pt x="494" y="520"/>
                    </a:lnTo>
                    <a:lnTo>
                      <a:pt x="494" y="510"/>
                    </a:lnTo>
                    <a:lnTo>
                      <a:pt x="498" y="500"/>
                    </a:lnTo>
                    <a:lnTo>
                      <a:pt x="501" y="496"/>
                    </a:lnTo>
                    <a:lnTo>
                      <a:pt x="505" y="494"/>
                    </a:lnTo>
                    <a:lnTo>
                      <a:pt x="505" y="494"/>
                    </a:lnTo>
                    <a:lnTo>
                      <a:pt x="507" y="480"/>
                    </a:lnTo>
                    <a:lnTo>
                      <a:pt x="509" y="470"/>
                    </a:lnTo>
                    <a:lnTo>
                      <a:pt x="515" y="460"/>
                    </a:lnTo>
                    <a:lnTo>
                      <a:pt x="531" y="439"/>
                    </a:lnTo>
                    <a:lnTo>
                      <a:pt x="531" y="439"/>
                    </a:lnTo>
                    <a:lnTo>
                      <a:pt x="541" y="423"/>
                    </a:lnTo>
                    <a:lnTo>
                      <a:pt x="547" y="407"/>
                    </a:lnTo>
                    <a:lnTo>
                      <a:pt x="551" y="395"/>
                    </a:lnTo>
                    <a:lnTo>
                      <a:pt x="553" y="383"/>
                    </a:lnTo>
                    <a:lnTo>
                      <a:pt x="551" y="371"/>
                    </a:lnTo>
                    <a:lnTo>
                      <a:pt x="549" y="361"/>
                    </a:lnTo>
                    <a:lnTo>
                      <a:pt x="547" y="339"/>
                    </a:lnTo>
                    <a:lnTo>
                      <a:pt x="547" y="339"/>
                    </a:lnTo>
                    <a:lnTo>
                      <a:pt x="547" y="329"/>
                    </a:lnTo>
                    <a:lnTo>
                      <a:pt x="549" y="322"/>
                    </a:lnTo>
                    <a:lnTo>
                      <a:pt x="553" y="314"/>
                    </a:lnTo>
                    <a:lnTo>
                      <a:pt x="553" y="314"/>
                    </a:lnTo>
                    <a:lnTo>
                      <a:pt x="583" y="264"/>
                    </a:lnTo>
                    <a:lnTo>
                      <a:pt x="599" y="234"/>
                    </a:lnTo>
                    <a:lnTo>
                      <a:pt x="613" y="197"/>
                    </a:lnTo>
                    <a:lnTo>
                      <a:pt x="640" y="121"/>
                    </a:lnTo>
                    <a:lnTo>
                      <a:pt x="640" y="121"/>
                    </a:lnTo>
                    <a:lnTo>
                      <a:pt x="642" y="101"/>
                    </a:lnTo>
                    <a:lnTo>
                      <a:pt x="642" y="86"/>
                    </a:lnTo>
                    <a:lnTo>
                      <a:pt x="638" y="72"/>
                    </a:lnTo>
                    <a:lnTo>
                      <a:pt x="632" y="58"/>
                    </a:lnTo>
                    <a:lnTo>
                      <a:pt x="622" y="46"/>
                    </a:lnTo>
                    <a:lnTo>
                      <a:pt x="609" y="34"/>
                    </a:lnTo>
                    <a:lnTo>
                      <a:pt x="591" y="24"/>
                    </a:lnTo>
                    <a:lnTo>
                      <a:pt x="567" y="14"/>
                    </a:lnTo>
                    <a:lnTo>
                      <a:pt x="567" y="14"/>
                    </a:lnTo>
                    <a:lnTo>
                      <a:pt x="543" y="6"/>
                    </a:lnTo>
                    <a:lnTo>
                      <a:pt x="523" y="2"/>
                    </a:lnTo>
                    <a:lnTo>
                      <a:pt x="509" y="0"/>
                    </a:lnTo>
                    <a:lnTo>
                      <a:pt x="499" y="4"/>
                    </a:lnTo>
                    <a:lnTo>
                      <a:pt x="490" y="10"/>
                    </a:lnTo>
                    <a:lnTo>
                      <a:pt x="482" y="18"/>
                    </a:lnTo>
                    <a:lnTo>
                      <a:pt x="462" y="40"/>
                    </a:lnTo>
                    <a:lnTo>
                      <a:pt x="462" y="40"/>
                    </a:lnTo>
                    <a:lnTo>
                      <a:pt x="361" y="129"/>
                    </a:lnTo>
                    <a:lnTo>
                      <a:pt x="279" y="203"/>
                    </a:lnTo>
                    <a:lnTo>
                      <a:pt x="248" y="232"/>
                    </a:lnTo>
                    <a:lnTo>
                      <a:pt x="222" y="260"/>
                    </a:lnTo>
                    <a:lnTo>
                      <a:pt x="204" y="282"/>
                    </a:lnTo>
                    <a:lnTo>
                      <a:pt x="198" y="292"/>
                    </a:lnTo>
                    <a:lnTo>
                      <a:pt x="194" y="300"/>
                    </a:lnTo>
                    <a:lnTo>
                      <a:pt x="194" y="300"/>
                    </a:lnTo>
                    <a:lnTo>
                      <a:pt x="178" y="339"/>
                    </a:lnTo>
                    <a:lnTo>
                      <a:pt x="168" y="371"/>
                    </a:lnTo>
                    <a:lnTo>
                      <a:pt x="156" y="421"/>
                    </a:lnTo>
                    <a:lnTo>
                      <a:pt x="151" y="444"/>
                    </a:lnTo>
                    <a:lnTo>
                      <a:pt x="141" y="476"/>
                    </a:lnTo>
                    <a:lnTo>
                      <a:pt x="125" y="516"/>
                    </a:lnTo>
                    <a:lnTo>
                      <a:pt x="103" y="567"/>
                    </a:lnTo>
                    <a:lnTo>
                      <a:pt x="103" y="567"/>
                    </a:lnTo>
                    <a:lnTo>
                      <a:pt x="95" y="583"/>
                    </a:lnTo>
                    <a:lnTo>
                      <a:pt x="91" y="597"/>
                    </a:lnTo>
                    <a:lnTo>
                      <a:pt x="89" y="607"/>
                    </a:lnTo>
                    <a:lnTo>
                      <a:pt x="91" y="615"/>
                    </a:lnTo>
                    <a:lnTo>
                      <a:pt x="93" y="629"/>
                    </a:lnTo>
                    <a:lnTo>
                      <a:pt x="93" y="635"/>
                    </a:lnTo>
                    <a:lnTo>
                      <a:pt x="91" y="643"/>
                    </a:lnTo>
                    <a:lnTo>
                      <a:pt x="91" y="643"/>
                    </a:lnTo>
                    <a:lnTo>
                      <a:pt x="81" y="647"/>
                    </a:lnTo>
                    <a:lnTo>
                      <a:pt x="75" y="651"/>
                    </a:lnTo>
                    <a:lnTo>
                      <a:pt x="71" y="655"/>
                    </a:lnTo>
                    <a:lnTo>
                      <a:pt x="67" y="661"/>
                    </a:lnTo>
                    <a:lnTo>
                      <a:pt x="57" y="688"/>
                    </a:lnTo>
                    <a:lnTo>
                      <a:pt x="57" y="688"/>
                    </a:lnTo>
                    <a:lnTo>
                      <a:pt x="45" y="724"/>
                    </a:lnTo>
                    <a:lnTo>
                      <a:pt x="36" y="750"/>
                    </a:lnTo>
                    <a:lnTo>
                      <a:pt x="18" y="787"/>
                    </a:lnTo>
                    <a:lnTo>
                      <a:pt x="12" y="799"/>
                    </a:lnTo>
                    <a:lnTo>
                      <a:pt x="8" y="807"/>
                    </a:lnTo>
                    <a:lnTo>
                      <a:pt x="8" y="815"/>
                    </a:lnTo>
                    <a:lnTo>
                      <a:pt x="12" y="821"/>
                    </a:lnTo>
                    <a:lnTo>
                      <a:pt x="12" y="821"/>
                    </a:lnTo>
                    <a:lnTo>
                      <a:pt x="22" y="835"/>
                    </a:lnTo>
                    <a:lnTo>
                      <a:pt x="26" y="841"/>
                    </a:lnTo>
                    <a:lnTo>
                      <a:pt x="28" y="849"/>
                    </a:lnTo>
                    <a:lnTo>
                      <a:pt x="28" y="859"/>
                    </a:lnTo>
                    <a:lnTo>
                      <a:pt x="24" y="871"/>
                    </a:lnTo>
                    <a:lnTo>
                      <a:pt x="18" y="889"/>
                    </a:lnTo>
                    <a:lnTo>
                      <a:pt x="8" y="908"/>
                    </a:lnTo>
                    <a:lnTo>
                      <a:pt x="8" y="908"/>
                    </a:lnTo>
                    <a:lnTo>
                      <a:pt x="2" y="918"/>
                    </a:lnTo>
                    <a:lnTo>
                      <a:pt x="2" y="918"/>
                    </a:lnTo>
                    <a:lnTo>
                      <a:pt x="0" y="922"/>
                    </a:lnTo>
                    <a:lnTo>
                      <a:pt x="0" y="924"/>
                    </a:lnTo>
                    <a:lnTo>
                      <a:pt x="4" y="926"/>
                    </a:lnTo>
                    <a:lnTo>
                      <a:pt x="10" y="922"/>
                    </a:lnTo>
                    <a:lnTo>
                      <a:pt x="10" y="922"/>
                    </a:lnTo>
                    <a:lnTo>
                      <a:pt x="22" y="912"/>
                    </a:lnTo>
                    <a:lnTo>
                      <a:pt x="32" y="902"/>
                    </a:lnTo>
                    <a:lnTo>
                      <a:pt x="43" y="890"/>
                    </a:lnTo>
                    <a:lnTo>
                      <a:pt x="53" y="875"/>
                    </a:lnTo>
                    <a:lnTo>
                      <a:pt x="65" y="855"/>
                    </a:lnTo>
                    <a:lnTo>
                      <a:pt x="75" y="835"/>
                    </a:lnTo>
                    <a:lnTo>
                      <a:pt x="81" y="811"/>
                    </a:lnTo>
                    <a:lnTo>
                      <a:pt x="81" y="811"/>
                    </a:lnTo>
                    <a:lnTo>
                      <a:pt x="85" y="799"/>
                    </a:lnTo>
                    <a:lnTo>
                      <a:pt x="89" y="793"/>
                    </a:lnTo>
                    <a:lnTo>
                      <a:pt x="97" y="783"/>
                    </a:lnTo>
                    <a:lnTo>
                      <a:pt x="107" y="770"/>
                    </a:lnTo>
                    <a:lnTo>
                      <a:pt x="113" y="758"/>
                    </a:lnTo>
                    <a:lnTo>
                      <a:pt x="121" y="740"/>
                    </a:lnTo>
                    <a:lnTo>
                      <a:pt x="121" y="740"/>
                    </a:lnTo>
                    <a:lnTo>
                      <a:pt x="133" y="708"/>
                    </a:lnTo>
                    <a:lnTo>
                      <a:pt x="139" y="690"/>
                    </a:lnTo>
                    <a:lnTo>
                      <a:pt x="139" y="690"/>
                    </a:lnTo>
                    <a:lnTo>
                      <a:pt x="147" y="680"/>
                    </a:lnTo>
                    <a:lnTo>
                      <a:pt x="154" y="670"/>
                    </a:lnTo>
                    <a:lnTo>
                      <a:pt x="168" y="645"/>
                    </a:lnTo>
                    <a:lnTo>
                      <a:pt x="178" y="621"/>
                    </a:lnTo>
                    <a:lnTo>
                      <a:pt x="184" y="603"/>
                    </a:lnTo>
                    <a:lnTo>
                      <a:pt x="184" y="603"/>
                    </a:lnTo>
                    <a:lnTo>
                      <a:pt x="186" y="587"/>
                    </a:lnTo>
                    <a:lnTo>
                      <a:pt x="188" y="575"/>
                    </a:lnTo>
                    <a:lnTo>
                      <a:pt x="192" y="565"/>
                    </a:lnTo>
                    <a:lnTo>
                      <a:pt x="202" y="555"/>
                    </a:lnTo>
                    <a:lnTo>
                      <a:pt x="202" y="555"/>
                    </a:lnTo>
                    <a:lnTo>
                      <a:pt x="216" y="542"/>
                    </a:lnTo>
                    <a:lnTo>
                      <a:pt x="234" y="520"/>
                    </a:lnTo>
                    <a:lnTo>
                      <a:pt x="242" y="506"/>
                    </a:lnTo>
                    <a:lnTo>
                      <a:pt x="252" y="490"/>
                    </a:lnTo>
                    <a:lnTo>
                      <a:pt x="260" y="470"/>
                    </a:lnTo>
                    <a:lnTo>
                      <a:pt x="266" y="450"/>
                    </a:lnTo>
                    <a:lnTo>
                      <a:pt x="266" y="450"/>
                    </a:lnTo>
                    <a:lnTo>
                      <a:pt x="271" y="427"/>
                    </a:lnTo>
                    <a:lnTo>
                      <a:pt x="275" y="409"/>
                    </a:lnTo>
                    <a:lnTo>
                      <a:pt x="277" y="387"/>
                    </a:lnTo>
                    <a:lnTo>
                      <a:pt x="277" y="377"/>
                    </a:lnTo>
                    <a:lnTo>
                      <a:pt x="277" y="375"/>
                    </a:lnTo>
                    <a:lnTo>
                      <a:pt x="279" y="373"/>
                    </a:lnTo>
                    <a:lnTo>
                      <a:pt x="279" y="373"/>
                    </a:lnTo>
                    <a:lnTo>
                      <a:pt x="285" y="371"/>
                    </a:lnTo>
                    <a:lnTo>
                      <a:pt x="291" y="373"/>
                    </a:lnTo>
                    <a:lnTo>
                      <a:pt x="305" y="383"/>
                    </a:lnTo>
                    <a:lnTo>
                      <a:pt x="311" y="387"/>
                    </a:lnTo>
                    <a:lnTo>
                      <a:pt x="321" y="389"/>
                    </a:lnTo>
                    <a:lnTo>
                      <a:pt x="331" y="387"/>
                    </a:lnTo>
                    <a:lnTo>
                      <a:pt x="345" y="381"/>
                    </a:lnTo>
                    <a:lnTo>
                      <a:pt x="345" y="381"/>
                    </a:lnTo>
                    <a:lnTo>
                      <a:pt x="349" y="379"/>
                    </a:lnTo>
                    <a:lnTo>
                      <a:pt x="351" y="377"/>
                    </a:lnTo>
                    <a:lnTo>
                      <a:pt x="351" y="369"/>
                    </a:lnTo>
                    <a:lnTo>
                      <a:pt x="347" y="359"/>
                    </a:lnTo>
                    <a:lnTo>
                      <a:pt x="341" y="349"/>
                    </a:lnTo>
                    <a:lnTo>
                      <a:pt x="331" y="329"/>
                    </a:lnTo>
                    <a:lnTo>
                      <a:pt x="329" y="322"/>
                    </a:lnTo>
                    <a:lnTo>
                      <a:pt x="329" y="314"/>
                    </a:lnTo>
                    <a:lnTo>
                      <a:pt x="329" y="314"/>
                    </a:lnTo>
                    <a:lnTo>
                      <a:pt x="335" y="310"/>
                    </a:lnTo>
                    <a:lnTo>
                      <a:pt x="341" y="308"/>
                    </a:lnTo>
                    <a:lnTo>
                      <a:pt x="347" y="312"/>
                    </a:lnTo>
                    <a:lnTo>
                      <a:pt x="353" y="316"/>
                    </a:lnTo>
                    <a:lnTo>
                      <a:pt x="353" y="316"/>
                    </a:lnTo>
                    <a:lnTo>
                      <a:pt x="359" y="324"/>
                    </a:lnTo>
                    <a:lnTo>
                      <a:pt x="371" y="335"/>
                    </a:lnTo>
                    <a:lnTo>
                      <a:pt x="377" y="339"/>
                    </a:lnTo>
                    <a:lnTo>
                      <a:pt x="383" y="343"/>
                    </a:lnTo>
                    <a:lnTo>
                      <a:pt x="390" y="343"/>
                    </a:lnTo>
                    <a:lnTo>
                      <a:pt x="398" y="341"/>
                    </a:lnTo>
                    <a:lnTo>
                      <a:pt x="398" y="341"/>
                    </a:lnTo>
                    <a:lnTo>
                      <a:pt x="402" y="337"/>
                    </a:lnTo>
                    <a:lnTo>
                      <a:pt x="406" y="331"/>
                    </a:lnTo>
                    <a:lnTo>
                      <a:pt x="408" y="326"/>
                    </a:lnTo>
                    <a:lnTo>
                      <a:pt x="410" y="320"/>
                    </a:lnTo>
                    <a:lnTo>
                      <a:pt x="412" y="304"/>
                    </a:lnTo>
                    <a:lnTo>
                      <a:pt x="410" y="286"/>
                    </a:lnTo>
                    <a:lnTo>
                      <a:pt x="410" y="268"/>
                    </a:lnTo>
                    <a:lnTo>
                      <a:pt x="412" y="250"/>
                    </a:lnTo>
                    <a:lnTo>
                      <a:pt x="416" y="242"/>
                    </a:lnTo>
                    <a:lnTo>
                      <a:pt x="418" y="234"/>
                    </a:lnTo>
                    <a:lnTo>
                      <a:pt x="424" y="228"/>
                    </a:lnTo>
                    <a:lnTo>
                      <a:pt x="430" y="222"/>
                    </a:lnTo>
                    <a:lnTo>
                      <a:pt x="430" y="222"/>
                    </a:lnTo>
                    <a:lnTo>
                      <a:pt x="434" y="222"/>
                    </a:lnTo>
                    <a:lnTo>
                      <a:pt x="438" y="222"/>
                    </a:lnTo>
                    <a:lnTo>
                      <a:pt x="440" y="222"/>
                    </a:lnTo>
                    <a:lnTo>
                      <a:pt x="442" y="226"/>
                    </a:lnTo>
                    <a:lnTo>
                      <a:pt x="444" y="232"/>
                    </a:lnTo>
                    <a:lnTo>
                      <a:pt x="442" y="240"/>
                    </a:lnTo>
                    <a:lnTo>
                      <a:pt x="442" y="240"/>
                    </a:lnTo>
                    <a:lnTo>
                      <a:pt x="438" y="248"/>
                    </a:lnTo>
                    <a:lnTo>
                      <a:pt x="436" y="256"/>
                    </a:lnTo>
                    <a:lnTo>
                      <a:pt x="436" y="276"/>
                    </a:lnTo>
                    <a:lnTo>
                      <a:pt x="438" y="296"/>
                    </a:lnTo>
                    <a:lnTo>
                      <a:pt x="442" y="312"/>
                    </a:lnTo>
                    <a:lnTo>
                      <a:pt x="442" y="312"/>
                    </a:lnTo>
                    <a:lnTo>
                      <a:pt x="446" y="335"/>
                    </a:lnTo>
                    <a:lnTo>
                      <a:pt x="450" y="363"/>
                    </a:lnTo>
                    <a:lnTo>
                      <a:pt x="452" y="393"/>
                    </a:lnTo>
                    <a:lnTo>
                      <a:pt x="452" y="413"/>
                    </a:lnTo>
                    <a:lnTo>
                      <a:pt x="452" y="413"/>
                    </a:lnTo>
                    <a:lnTo>
                      <a:pt x="450" y="439"/>
                    </a:lnTo>
                    <a:lnTo>
                      <a:pt x="446" y="458"/>
                    </a:lnTo>
                    <a:lnTo>
                      <a:pt x="442" y="472"/>
                    </a:lnTo>
                    <a:lnTo>
                      <a:pt x="438" y="486"/>
                    </a:lnTo>
                    <a:lnTo>
                      <a:pt x="432" y="502"/>
                    </a:lnTo>
                    <a:lnTo>
                      <a:pt x="432" y="510"/>
                    </a:lnTo>
                    <a:lnTo>
                      <a:pt x="434" y="516"/>
                    </a:lnTo>
                    <a:lnTo>
                      <a:pt x="434" y="516"/>
                    </a:lnTo>
                    <a:lnTo>
                      <a:pt x="436" y="522"/>
                    </a:lnTo>
                    <a:lnTo>
                      <a:pt x="434" y="526"/>
                    </a:lnTo>
                    <a:lnTo>
                      <a:pt x="430" y="532"/>
                    </a:lnTo>
                    <a:lnTo>
                      <a:pt x="426" y="538"/>
                    </a:lnTo>
                    <a:lnTo>
                      <a:pt x="414" y="550"/>
                    </a:lnTo>
                    <a:lnTo>
                      <a:pt x="402" y="563"/>
                    </a:lnTo>
                    <a:lnTo>
                      <a:pt x="402" y="563"/>
                    </a:lnTo>
                    <a:lnTo>
                      <a:pt x="394" y="579"/>
                    </a:lnTo>
                    <a:lnTo>
                      <a:pt x="388" y="601"/>
                    </a:lnTo>
                    <a:lnTo>
                      <a:pt x="384" y="627"/>
                    </a:lnTo>
                    <a:lnTo>
                      <a:pt x="381" y="651"/>
                    </a:lnTo>
                    <a:lnTo>
                      <a:pt x="381" y="674"/>
                    </a:lnTo>
                    <a:lnTo>
                      <a:pt x="384" y="692"/>
                    </a:lnTo>
                    <a:lnTo>
                      <a:pt x="386" y="700"/>
                    </a:lnTo>
                    <a:lnTo>
                      <a:pt x="388" y="706"/>
                    </a:lnTo>
                    <a:lnTo>
                      <a:pt x="392" y="710"/>
                    </a:lnTo>
                    <a:lnTo>
                      <a:pt x="396" y="710"/>
                    </a:lnTo>
                    <a:lnTo>
                      <a:pt x="396" y="710"/>
                    </a:lnTo>
                    <a:lnTo>
                      <a:pt x="402" y="708"/>
                    </a:lnTo>
                    <a:lnTo>
                      <a:pt x="406" y="706"/>
                    </a:lnTo>
                    <a:lnTo>
                      <a:pt x="408" y="700"/>
                    </a:lnTo>
                    <a:lnTo>
                      <a:pt x="410" y="694"/>
                    </a:lnTo>
                    <a:lnTo>
                      <a:pt x="410" y="694"/>
                    </a:lnTo>
                    <a:lnTo>
                      <a:pt x="412" y="682"/>
                    </a:lnTo>
                    <a:lnTo>
                      <a:pt x="420" y="670"/>
                    </a:lnTo>
                    <a:lnTo>
                      <a:pt x="420"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4" name="Freeform 9"/>
              <p:cNvSpPr>
                <a:spLocks/>
              </p:cNvSpPr>
              <p:nvPr/>
            </p:nvSpPr>
            <p:spPr bwMode="auto">
              <a:xfrm>
                <a:off x="4013" y="2416"/>
                <a:ext cx="31" cy="47"/>
              </a:xfrm>
              <a:custGeom>
                <a:avLst/>
                <a:gdLst>
                  <a:gd name="T0" fmla="*/ 52 w 64"/>
                  <a:gd name="T1" fmla="*/ 0 h 94"/>
                  <a:gd name="T2" fmla="*/ 52 w 64"/>
                  <a:gd name="T3" fmla="*/ 0 h 94"/>
                  <a:gd name="T4" fmla="*/ 36 w 64"/>
                  <a:gd name="T5" fmla="*/ 2 h 94"/>
                  <a:gd name="T6" fmla="*/ 26 w 64"/>
                  <a:gd name="T7" fmla="*/ 4 h 94"/>
                  <a:gd name="T8" fmla="*/ 18 w 64"/>
                  <a:gd name="T9" fmla="*/ 8 h 94"/>
                  <a:gd name="T10" fmla="*/ 10 w 64"/>
                  <a:gd name="T11" fmla="*/ 20 h 94"/>
                  <a:gd name="T12" fmla="*/ 10 w 64"/>
                  <a:gd name="T13" fmla="*/ 20 h 94"/>
                  <a:gd name="T14" fmla="*/ 6 w 64"/>
                  <a:gd name="T15" fmla="*/ 26 h 94"/>
                  <a:gd name="T16" fmla="*/ 4 w 64"/>
                  <a:gd name="T17" fmla="*/ 38 h 94"/>
                  <a:gd name="T18" fmla="*/ 2 w 64"/>
                  <a:gd name="T19" fmla="*/ 50 h 94"/>
                  <a:gd name="T20" fmla="*/ 0 w 64"/>
                  <a:gd name="T21" fmla="*/ 62 h 94"/>
                  <a:gd name="T22" fmla="*/ 2 w 64"/>
                  <a:gd name="T23" fmla="*/ 74 h 94"/>
                  <a:gd name="T24" fmla="*/ 4 w 64"/>
                  <a:gd name="T25" fmla="*/ 84 h 94"/>
                  <a:gd name="T26" fmla="*/ 10 w 64"/>
                  <a:gd name="T27" fmla="*/ 92 h 94"/>
                  <a:gd name="T28" fmla="*/ 12 w 64"/>
                  <a:gd name="T29" fmla="*/ 94 h 94"/>
                  <a:gd name="T30" fmla="*/ 16 w 64"/>
                  <a:gd name="T31" fmla="*/ 94 h 94"/>
                  <a:gd name="T32" fmla="*/ 16 w 64"/>
                  <a:gd name="T33" fmla="*/ 94 h 94"/>
                  <a:gd name="T34" fmla="*/ 20 w 64"/>
                  <a:gd name="T35" fmla="*/ 94 h 94"/>
                  <a:gd name="T36" fmla="*/ 24 w 64"/>
                  <a:gd name="T37" fmla="*/ 90 h 94"/>
                  <a:gd name="T38" fmla="*/ 30 w 64"/>
                  <a:gd name="T39" fmla="*/ 80 h 94"/>
                  <a:gd name="T40" fmla="*/ 44 w 64"/>
                  <a:gd name="T41" fmla="*/ 60 h 94"/>
                  <a:gd name="T42" fmla="*/ 44 w 64"/>
                  <a:gd name="T43" fmla="*/ 60 h 94"/>
                  <a:gd name="T44" fmla="*/ 54 w 64"/>
                  <a:gd name="T45" fmla="*/ 44 h 94"/>
                  <a:gd name="T46" fmla="*/ 62 w 64"/>
                  <a:gd name="T47" fmla="*/ 26 h 94"/>
                  <a:gd name="T48" fmla="*/ 64 w 64"/>
                  <a:gd name="T49" fmla="*/ 16 h 94"/>
                  <a:gd name="T50" fmla="*/ 62 w 64"/>
                  <a:gd name="T51" fmla="*/ 10 h 94"/>
                  <a:gd name="T52" fmla="*/ 60 w 64"/>
                  <a:gd name="T53" fmla="*/ 4 h 94"/>
                  <a:gd name="T54" fmla="*/ 52 w 64"/>
                  <a:gd name="T55" fmla="*/ 0 h 94"/>
                  <a:gd name="T56" fmla="*/ 52 w 64"/>
                  <a:gd name="T5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94">
                    <a:moveTo>
                      <a:pt x="52" y="0"/>
                    </a:moveTo>
                    <a:lnTo>
                      <a:pt x="52" y="0"/>
                    </a:lnTo>
                    <a:lnTo>
                      <a:pt x="36" y="2"/>
                    </a:lnTo>
                    <a:lnTo>
                      <a:pt x="26" y="4"/>
                    </a:lnTo>
                    <a:lnTo>
                      <a:pt x="18" y="8"/>
                    </a:lnTo>
                    <a:lnTo>
                      <a:pt x="10" y="20"/>
                    </a:lnTo>
                    <a:lnTo>
                      <a:pt x="10" y="20"/>
                    </a:lnTo>
                    <a:lnTo>
                      <a:pt x="6" y="26"/>
                    </a:lnTo>
                    <a:lnTo>
                      <a:pt x="4" y="38"/>
                    </a:lnTo>
                    <a:lnTo>
                      <a:pt x="2" y="50"/>
                    </a:lnTo>
                    <a:lnTo>
                      <a:pt x="0" y="62"/>
                    </a:lnTo>
                    <a:lnTo>
                      <a:pt x="2" y="74"/>
                    </a:lnTo>
                    <a:lnTo>
                      <a:pt x="4" y="84"/>
                    </a:lnTo>
                    <a:lnTo>
                      <a:pt x="10" y="92"/>
                    </a:lnTo>
                    <a:lnTo>
                      <a:pt x="12" y="94"/>
                    </a:lnTo>
                    <a:lnTo>
                      <a:pt x="16" y="94"/>
                    </a:lnTo>
                    <a:lnTo>
                      <a:pt x="16" y="94"/>
                    </a:lnTo>
                    <a:lnTo>
                      <a:pt x="20" y="94"/>
                    </a:lnTo>
                    <a:lnTo>
                      <a:pt x="24" y="90"/>
                    </a:lnTo>
                    <a:lnTo>
                      <a:pt x="30" y="80"/>
                    </a:lnTo>
                    <a:lnTo>
                      <a:pt x="44" y="60"/>
                    </a:lnTo>
                    <a:lnTo>
                      <a:pt x="44" y="60"/>
                    </a:lnTo>
                    <a:lnTo>
                      <a:pt x="54" y="44"/>
                    </a:lnTo>
                    <a:lnTo>
                      <a:pt x="62" y="26"/>
                    </a:lnTo>
                    <a:lnTo>
                      <a:pt x="64" y="16"/>
                    </a:lnTo>
                    <a:lnTo>
                      <a:pt x="62" y="10"/>
                    </a:lnTo>
                    <a:lnTo>
                      <a:pt x="60" y="4"/>
                    </a:lnTo>
                    <a:lnTo>
                      <a:pt x="52" y="0"/>
                    </a:lnTo>
                    <a:lnTo>
                      <a:pt x="5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5" name="Freeform 10"/>
              <p:cNvSpPr>
                <a:spLocks/>
              </p:cNvSpPr>
              <p:nvPr/>
            </p:nvSpPr>
            <p:spPr bwMode="auto">
              <a:xfrm>
                <a:off x="4031" y="2020"/>
                <a:ext cx="234" cy="130"/>
              </a:xfrm>
              <a:custGeom>
                <a:avLst/>
                <a:gdLst>
                  <a:gd name="T0" fmla="*/ 446 w 468"/>
                  <a:gd name="T1" fmla="*/ 243 h 259"/>
                  <a:gd name="T2" fmla="*/ 446 w 468"/>
                  <a:gd name="T3" fmla="*/ 243 h 259"/>
                  <a:gd name="T4" fmla="*/ 442 w 468"/>
                  <a:gd name="T5" fmla="*/ 249 h 259"/>
                  <a:gd name="T6" fmla="*/ 438 w 468"/>
                  <a:gd name="T7" fmla="*/ 255 h 259"/>
                  <a:gd name="T8" fmla="*/ 434 w 468"/>
                  <a:gd name="T9" fmla="*/ 257 h 259"/>
                  <a:gd name="T10" fmla="*/ 428 w 468"/>
                  <a:gd name="T11" fmla="*/ 259 h 259"/>
                  <a:gd name="T12" fmla="*/ 418 w 468"/>
                  <a:gd name="T13" fmla="*/ 259 h 259"/>
                  <a:gd name="T14" fmla="*/ 408 w 468"/>
                  <a:gd name="T15" fmla="*/ 257 h 259"/>
                  <a:gd name="T16" fmla="*/ 408 w 468"/>
                  <a:gd name="T17" fmla="*/ 257 h 259"/>
                  <a:gd name="T18" fmla="*/ 398 w 468"/>
                  <a:gd name="T19" fmla="*/ 255 h 259"/>
                  <a:gd name="T20" fmla="*/ 382 w 468"/>
                  <a:gd name="T21" fmla="*/ 247 h 259"/>
                  <a:gd name="T22" fmla="*/ 341 w 468"/>
                  <a:gd name="T23" fmla="*/ 226 h 259"/>
                  <a:gd name="T24" fmla="*/ 283 w 468"/>
                  <a:gd name="T25" fmla="*/ 196 h 259"/>
                  <a:gd name="T26" fmla="*/ 216 w 468"/>
                  <a:gd name="T27" fmla="*/ 162 h 259"/>
                  <a:gd name="T28" fmla="*/ 216 w 468"/>
                  <a:gd name="T29" fmla="*/ 162 h 259"/>
                  <a:gd name="T30" fmla="*/ 152 w 468"/>
                  <a:gd name="T31" fmla="*/ 136 h 259"/>
                  <a:gd name="T32" fmla="*/ 107 w 468"/>
                  <a:gd name="T33" fmla="*/ 118 h 259"/>
                  <a:gd name="T34" fmla="*/ 69 w 468"/>
                  <a:gd name="T35" fmla="*/ 105 h 259"/>
                  <a:gd name="T36" fmla="*/ 30 w 468"/>
                  <a:gd name="T37" fmla="*/ 91 h 259"/>
                  <a:gd name="T38" fmla="*/ 30 w 468"/>
                  <a:gd name="T39" fmla="*/ 91 h 259"/>
                  <a:gd name="T40" fmla="*/ 20 w 468"/>
                  <a:gd name="T41" fmla="*/ 89 h 259"/>
                  <a:gd name="T42" fmla="*/ 8 w 468"/>
                  <a:gd name="T43" fmla="*/ 87 h 259"/>
                  <a:gd name="T44" fmla="*/ 4 w 468"/>
                  <a:gd name="T45" fmla="*/ 85 h 259"/>
                  <a:gd name="T46" fmla="*/ 2 w 468"/>
                  <a:gd name="T47" fmla="*/ 83 h 259"/>
                  <a:gd name="T48" fmla="*/ 0 w 468"/>
                  <a:gd name="T49" fmla="*/ 79 h 259"/>
                  <a:gd name="T50" fmla="*/ 2 w 468"/>
                  <a:gd name="T51" fmla="*/ 73 h 259"/>
                  <a:gd name="T52" fmla="*/ 2 w 468"/>
                  <a:gd name="T53" fmla="*/ 73 h 259"/>
                  <a:gd name="T54" fmla="*/ 16 w 468"/>
                  <a:gd name="T55" fmla="*/ 33 h 259"/>
                  <a:gd name="T56" fmla="*/ 22 w 468"/>
                  <a:gd name="T57" fmla="*/ 21 h 259"/>
                  <a:gd name="T58" fmla="*/ 30 w 468"/>
                  <a:gd name="T59" fmla="*/ 9 h 259"/>
                  <a:gd name="T60" fmla="*/ 37 w 468"/>
                  <a:gd name="T61" fmla="*/ 3 h 259"/>
                  <a:gd name="T62" fmla="*/ 47 w 468"/>
                  <a:gd name="T63" fmla="*/ 0 h 259"/>
                  <a:gd name="T64" fmla="*/ 61 w 468"/>
                  <a:gd name="T65" fmla="*/ 0 h 259"/>
                  <a:gd name="T66" fmla="*/ 77 w 468"/>
                  <a:gd name="T67" fmla="*/ 2 h 259"/>
                  <a:gd name="T68" fmla="*/ 77 w 468"/>
                  <a:gd name="T69" fmla="*/ 2 h 259"/>
                  <a:gd name="T70" fmla="*/ 107 w 468"/>
                  <a:gd name="T71" fmla="*/ 9 h 259"/>
                  <a:gd name="T72" fmla="*/ 146 w 468"/>
                  <a:gd name="T73" fmla="*/ 23 h 259"/>
                  <a:gd name="T74" fmla="*/ 196 w 468"/>
                  <a:gd name="T75" fmla="*/ 43 h 259"/>
                  <a:gd name="T76" fmla="*/ 250 w 468"/>
                  <a:gd name="T77" fmla="*/ 65 h 259"/>
                  <a:gd name="T78" fmla="*/ 305 w 468"/>
                  <a:gd name="T79" fmla="*/ 89 h 259"/>
                  <a:gd name="T80" fmla="*/ 361 w 468"/>
                  <a:gd name="T81" fmla="*/ 115 h 259"/>
                  <a:gd name="T82" fmla="*/ 412 w 468"/>
                  <a:gd name="T83" fmla="*/ 140 h 259"/>
                  <a:gd name="T84" fmla="*/ 456 w 468"/>
                  <a:gd name="T85" fmla="*/ 164 h 259"/>
                  <a:gd name="T86" fmla="*/ 456 w 468"/>
                  <a:gd name="T87" fmla="*/ 164 h 259"/>
                  <a:gd name="T88" fmla="*/ 462 w 468"/>
                  <a:gd name="T89" fmla="*/ 170 h 259"/>
                  <a:gd name="T90" fmla="*/ 466 w 468"/>
                  <a:gd name="T91" fmla="*/ 174 h 259"/>
                  <a:gd name="T92" fmla="*/ 468 w 468"/>
                  <a:gd name="T93" fmla="*/ 178 h 259"/>
                  <a:gd name="T94" fmla="*/ 468 w 468"/>
                  <a:gd name="T95" fmla="*/ 188 h 259"/>
                  <a:gd name="T96" fmla="*/ 464 w 468"/>
                  <a:gd name="T97" fmla="*/ 200 h 259"/>
                  <a:gd name="T98" fmla="*/ 458 w 468"/>
                  <a:gd name="T99" fmla="*/ 220 h 259"/>
                  <a:gd name="T100" fmla="*/ 446 w 468"/>
                  <a:gd name="T101" fmla="*/ 243 h 259"/>
                  <a:gd name="T102" fmla="*/ 446 w 468"/>
                  <a:gd name="T103" fmla="*/ 243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68" h="259">
                    <a:moveTo>
                      <a:pt x="446" y="243"/>
                    </a:moveTo>
                    <a:lnTo>
                      <a:pt x="446" y="243"/>
                    </a:lnTo>
                    <a:lnTo>
                      <a:pt x="442" y="249"/>
                    </a:lnTo>
                    <a:lnTo>
                      <a:pt x="438" y="255"/>
                    </a:lnTo>
                    <a:lnTo>
                      <a:pt x="434" y="257"/>
                    </a:lnTo>
                    <a:lnTo>
                      <a:pt x="428" y="259"/>
                    </a:lnTo>
                    <a:lnTo>
                      <a:pt x="418" y="259"/>
                    </a:lnTo>
                    <a:lnTo>
                      <a:pt x="408" y="257"/>
                    </a:lnTo>
                    <a:lnTo>
                      <a:pt x="408" y="257"/>
                    </a:lnTo>
                    <a:lnTo>
                      <a:pt x="398" y="255"/>
                    </a:lnTo>
                    <a:lnTo>
                      <a:pt x="382" y="247"/>
                    </a:lnTo>
                    <a:lnTo>
                      <a:pt x="341" y="226"/>
                    </a:lnTo>
                    <a:lnTo>
                      <a:pt x="283" y="196"/>
                    </a:lnTo>
                    <a:lnTo>
                      <a:pt x="216" y="162"/>
                    </a:lnTo>
                    <a:lnTo>
                      <a:pt x="216" y="162"/>
                    </a:lnTo>
                    <a:lnTo>
                      <a:pt x="152" y="136"/>
                    </a:lnTo>
                    <a:lnTo>
                      <a:pt x="107" y="118"/>
                    </a:lnTo>
                    <a:lnTo>
                      <a:pt x="69" y="105"/>
                    </a:lnTo>
                    <a:lnTo>
                      <a:pt x="30" y="91"/>
                    </a:lnTo>
                    <a:lnTo>
                      <a:pt x="30" y="91"/>
                    </a:lnTo>
                    <a:lnTo>
                      <a:pt x="20" y="89"/>
                    </a:lnTo>
                    <a:lnTo>
                      <a:pt x="8" y="87"/>
                    </a:lnTo>
                    <a:lnTo>
                      <a:pt x="4" y="85"/>
                    </a:lnTo>
                    <a:lnTo>
                      <a:pt x="2" y="83"/>
                    </a:lnTo>
                    <a:lnTo>
                      <a:pt x="0" y="79"/>
                    </a:lnTo>
                    <a:lnTo>
                      <a:pt x="2" y="73"/>
                    </a:lnTo>
                    <a:lnTo>
                      <a:pt x="2" y="73"/>
                    </a:lnTo>
                    <a:lnTo>
                      <a:pt x="16" y="33"/>
                    </a:lnTo>
                    <a:lnTo>
                      <a:pt x="22" y="21"/>
                    </a:lnTo>
                    <a:lnTo>
                      <a:pt x="30" y="9"/>
                    </a:lnTo>
                    <a:lnTo>
                      <a:pt x="37" y="3"/>
                    </a:lnTo>
                    <a:lnTo>
                      <a:pt x="47" y="0"/>
                    </a:lnTo>
                    <a:lnTo>
                      <a:pt x="61" y="0"/>
                    </a:lnTo>
                    <a:lnTo>
                      <a:pt x="77" y="2"/>
                    </a:lnTo>
                    <a:lnTo>
                      <a:pt x="77" y="2"/>
                    </a:lnTo>
                    <a:lnTo>
                      <a:pt x="107" y="9"/>
                    </a:lnTo>
                    <a:lnTo>
                      <a:pt x="146" y="23"/>
                    </a:lnTo>
                    <a:lnTo>
                      <a:pt x="196" y="43"/>
                    </a:lnTo>
                    <a:lnTo>
                      <a:pt x="250" y="65"/>
                    </a:lnTo>
                    <a:lnTo>
                      <a:pt x="305" y="89"/>
                    </a:lnTo>
                    <a:lnTo>
                      <a:pt x="361" y="115"/>
                    </a:lnTo>
                    <a:lnTo>
                      <a:pt x="412" y="140"/>
                    </a:lnTo>
                    <a:lnTo>
                      <a:pt x="456" y="164"/>
                    </a:lnTo>
                    <a:lnTo>
                      <a:pt x="456" y="164"/>
                    </a:lnTo>
                    <a:lnTo>
                      <a:pt x="462" y="170"/>
                    </a:lnTo>
                    <a:lnTo>
                      <a:pt x="466" y="174"/>
                    </a:lnTo>
                    <a:lnTo>
                      <a:pt x="468" y="178"/>
                    </a:lnTo>
                    <a:lnTo>
                      <a:pt x="468" y="188"/>
                    </a:lnTo>
                    <a:lnTo>
                      <a:pt x="464" y="200"/>
                    </a:lnTo>
                    <a:lnTo>
                      <a:pt x="458" y="220"/>
                    </a:lnTo>
                    <a:lnTo>
                      <a:pt x="446" y="243"/>
                    </a:lnTo>
                    <a:lnTo>
                      <a:pt x="446" y="2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6" name="Freeform 11"/>
              <p:cNvSpPr>
                <a:spLocks/>
              </p:cNvSpPr>
              <p:nvPr/>
            </p:nvSpPr>
            <p:spPr bwMode="auto">
              <a:xfrm>
                <a:off x="3856" y="6"/>
                <a:ext cx="9" cy="39"/>
              </a:xfrm>
              <a:custGeom>
                <a:avLst/>
                <a:gdLst>
                  <a:gd name="T0" fmla="*/ 18 w 18"/>
                  <a:gd name="T1" fmla="*/ 0 h 77"/>
                  <a:gd name="T2" fmla="*/ 12 w 18"/>
                  <a:gd name="T3" fmla="*/ 34 h 77"/>
                  <a:gd name="T4" fmla="*/ 4 w 18"/>
                  <a:gd name="T5" fmla="*/ 67 h 77"/>
                  <a:gd name="T6" fmla="*/ 0 w 18"/>
                  <a:gd name="T7" fmla="*/ 77 h 77"/>
                </a:gdLst>
                <a:ahLst/>
                <a:cxnLst>
                  <a:cxn ang="0">
                    <a:pos x="T0" y="T1"/>
                  </a:cxn>
                  <a:cxn ang="0">
                    <a:pos x="T2" y="T3"/>
                  </a:cxn>
                  <a:cxn ang="0">
                    <a:pos x="T4" y="T5"/>
                  </a:cxn>
                  <a:cxn ang="0">
                    <a:pos x="T6" y="T7"/>
                  </a:cxn>
                </a:cxnLst>
                <a:rect l="0" t="0" r="r" b="b"/>
                <a:pathLst>
                  <a:path w="18" h="77">
                    <a:moveTo>
                      <a:pt x="18" y="0"/>
                    </a:moveTo>
                    <a:lnTo>
                      <a:pt x="12" y="34"/>
                    </a:lnTo>
                    <a:lnTo>
                      <a:pt x="4" y="67"/>
                    </a:lnTo>
                    <a:lnTo>
                      <a:pt x="0" y="77"/>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14" name="Line 12"/>
              <p:cNvSpPr>
                <a:spLocks noChangeShapeType="1"/>
              </p:cNvSpPr>
              <p:nvPr/>
            </p:nvSpPr>
            <p:spPr bwMode="auto">
              <a:xfrm>
                <a:off x="3799" y="14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15" name="Line 13"/>
              <p:cNvSpPr>
                <a:spLocks noChangeShapeType="1"/>
              </p:cNvSpPr>
              <p:nvPr/>
            </p:nvSpPr>
            <p:spPr bwMode="auto">
              <a:xfrm>
                <a:off x="3799" y="14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16" name="Freeform 14"/>
              <p:cNvSpPr>
                <a:spLocks/>
              </p:cNvSpPr>
              <p:nvPr/>
            </p:nvSpPr>
            <p:spPr bwMode="auto">
              <a:xfrm>
                <a:off x="3772" y="148"/>
                <a:ext cx="27" cy="28"/>
              </a:xfrm>
              <a:custGeom>
                <a:avLst/>
                <a:gdLst>
                  <a:gd name="T0" fmla="*/ 54 w 54"/>
                  <a:gd name="T1" fmla="*/ 0 h 58"/>
                  <a:gd name="T2" fmla="*/ 52 w 54"/>
                  <a:gd name="T3" fmla="*/ 2 h 58"/>
                  <a:gd name="T4" fmla="*/ 26 w 54"/>
                  <a:gd name="T5" fmla="*/ 30 h 58"/>
                  <a:gd name="T6" fmla="*/ 0 w 54"/>
                  <a:gd name="T7" fmla="*/ 58 h 58"/>
                  <a:gd name="T8" fmla="*/ 0 w 54"/>
                  <a:gd name="T9" fmla="*/ 58 h 58"/>
                </a:gdLst>
                <a:ahLst/>
                <a:cxnLst>
                  <a:cxn ang="0">
                    <a:pos x="T0" y="T1"/>
                  </a:cxn>
                  <a:cxn ang="0">
                    <a:pos x="T2" y="T3"/>
                  </a:cxn>
                  <a:cxn ang="0">
                    <a:pos x="T4" y="T5"/>
                  </a:cxn>
                  <a:cxn ang="0">
                    <a:pos x="T6" y="T7"/>
                  </a:cxn>
                  <a:cxn ang="0">
                    <a:pos x="T8" y="T9"/>
                  </a:cxn>
                </a:cxnLst>
                <a:rect l="0" t="0" r="r" b="b"/>
                <a:pathLst>
                  <a:path w="54" h="58">
                    <a:moveTo>
                      <a:pt x="54" y="0"/>
                    </a:moveTo>
                    <a:lnTo>
                      <a:pt x="52" y="2"/>
                    </a:lnTo>
                    <a:lnTo>
                      <a:pt x="26" y="30"/>
                    </a:lnTo>
                    <a:lnTo>
                      <a:pt x="0" y="58"/>
                    </a:lnTo>
                    <a:lnTo>
                      <a:pt x="0" y="58"/>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19" name="Line 15"/>
              <p:cNvSpPr>
                <a:spLocks noChangeShapeType="1"/>
              </p:cNvSpPr>
              <p:nvPr/>
            </p:nvSpPr>
            <p:spPr bwMode="auto">
              <a:xfrm>
                <a:off x="3677" y="24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1" name="Line 16"/>
              <p:cNvSpPr>
                <a:spLocks noChangeShapeType="1"/>
              </p:cNvSpPr>
              <p:nvPr/>
            </p:nvSpPr>
            <p:spPr bwMode="auto">
              <a:xfrm>
                <a:off x="3677" y="24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2" name="Freeform 17"/>
              <p:cNvSpPr>
                <a:spLocks/>
              </p:cNvSpPr>
              <p:nvPr/>
            </p:nvSpPr>
            <p:spPr bwMode="auto">
              <a:xfrm>
                <a:off x="3641" y="248"/>
                <a:ext cx="36" cy="18"/>
              </a:xfrm>
              <a:custGeom>
                <a:avLst/>
                <a:gdLst>
                  <a:gd name="T0" fmla="*/ 72 w 72"/>
                  <a:gd name="T1" fmla="*/ 0 h 35"/>
                  <a:gd name="T2" fmla="*/ 70 w 72"/>
                  <a:gd name="T3" fmla="*/ 0 h 35"/>
                  <a:gd name="T4" fmla="*/ 32 w 72"/>
                  <a:gd name="T5" fmla="*/ 20 h 35"/>
                  <a:gd name="T6" fmla="*/ 0 w 72"/>
                  <a:gd name="T7" fmla="*/ 35 h 35"/>
                </a:gdLst>
                <a:ahLst/>
                <a:cxnLst>
                  <a:cxn ang="0">
                    <a:pos x="T0" y="T1"/>
                  </a:cxn>
                  <a:cxn ang="0">
                    <a:pos x="T2" y="T3"/>
                  </a:cxn>
                  <a:cxn ang="0">
                    <a:pos x="T4" y="T5"/>
                  </a:cxn>
                  <a:cxn ang="0">
                    <a:pos x="T6" y="T7"/>
                  </a:cxn>
                </a:cxnLst>
                <a:rect l="0" t="0" r="r" b="b"/>
                <a:pathLst>
                  <a:path w="72" h="35">
                    <a:moveTo>
                      <a:pt x="72" y="0"/>
                    </a:moveTo>
                    <a:lnTo>
                      <a:pt x="70" y="0"/>
                    </a:lnTo>
                    <a:lnTo>
                      <a:pt x="32" y="20"/>
                    </a:lnTo>
                    <a:lnTo>
                      <a:pt x="0" y="35"/>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3" name="Line 18"/>
              <p:cNvSpPr>
                <a:spLocks noChangeShapeType="1"/>
              </p:cNvSpPr>
              <p:nvPr/>
            </p:nvSpPr>
            <p:spPr bwMode="auto">
              <a:xfrm>
                <a:off x="3530" y="30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6" name="Line 19"/>
              <p:cNvSpPr>
                <a:spLocks noChangeShapeType="1"/>
              </p:cNvSpPr>
              <p:nvPr/>
            </p:nvSpPr>
            <p:spPr bwMode="auto">
              <a:xfrm>
                <a:off x="3530" y="30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7" name="Freeform 20"/>
              <p:cNvSpPr>
                <a:spLocks/>
              </p:cNvSpPr>
              <p:nvPr/>
            </p:nvSpPr>
            <p:spPr bwMode="auto">
              <a:xfrm>
                <a:off x="3492" y="307"/>
                <a:ext cx="38" cy="9"/>
              </a:xfrm>
              <a:custGeom>
                <a:avLst/>
                <a:gdLst>
                  <a:gd name="T0" fmla="*/ 77 w 77"/>
                  <a:gd name="T1" fmla="*/ 0 h 17"/>
                  <a:gd name="T2" fmla="*/ 42 w 77"/>
                  <a:gd name="T3" fmla="*/ 8 h 17"/>
                  <a:gd name="T4" fmla="*/ 0 w 77"/>
                  <a:gd name="T5" fmla="*/ 17 h 17"/>
                </a:gdLst>
                <a:ahLst/>
                <a:cxnLst>
                  <a:cxn ang="0">
                    <a:pos x="T0" y="T1"/>
                  </a:cxn>
                  <a:cxn ang="0">
                    <a:pos x="T2" y="T3"/>
                  </a:cxn>
                  <a:cxn ang="0">
                    <a:pos x="T4" y="T5"/>
                  </a:cxn>
                </a:cxnLst>
                <a:rect l="0" t="0" r="r" b="b"/>
                <a:pathLst>
                  <a:path w="77" h="17">
                    <a:moveTo>
                      <a:pt x="77" y="0"/>
                    </a:moveTo>
                    <a:lnTo>
                      <a:pt x="42" y="8"/>
                    </a:lnTo>
                    <a:lnTo>
                      <a:pt x="0" y="17"/>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8" name="Line 21"/>
              <p:cNvSpPr>
                <a:spLocks noChangeShapeType="1"/>
              </p:cNvSpPr>
              <p:nvPr/>
            </p:nvSpPr>
            <p:spPr bwMode="auto">
              <a:xfrm>
                <a:off x="3374"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9" name="Line 22"/>
              <p:cNvSpPr>
                <a:spLocks noChangeShapeType="1"/>
              </p:cNvSpPr>
              <p:nvPr/>
            </p:nvSpPr>
            <p:spPr bwMode="auto">
              <a:xfrm>
                <a:off x="3374"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0" name="Freeform 23"/>
              <p:cNvSpPr>
                <a:spLocks/>
              </p:cNvSpPr>
              <p:nvPr/>
            </p:nvSpPr>
            <p:spPr bwMode="auto">
              <a:xfrm>
                <a:off x="3334" y="330"/>
                <a:ext cx="40" cy="1"/>
              </a:xfrm>
              <a:custGeom>
                <a:avLst/>
                <a:gdLst>
                  <a:gd name="T0" fmla="*/ 79 w 79"/>
                  <a:gd name="T1" fmla="*/ 0 h 2"/>
                  <a:gd name="T2" fmla="*/ 79 w 79"/>
                  <a:gd name="T3" fmla="*/ 2 h 2"/>
                  <a:gd name="T4" fmla="*/ 30 w 79"/>
                  <a:gd name="T5" fmla="*/ 2 h 2"/>
                  <a:gd name="T6" fmla="*/ 0 w 79"/>
                  <a:gd name="T7" fmla="*/ 2 h 2"/>
                </a:gdLst>
                <a:ahLst/>
                <a:cxnLst>
                  <a:cxn ang="0">
                    <a:pos x="T0" y="T1"/>
                  </a:cxn>
                  <a:cxn ang="0">
                    <a:pos x="T2" y="T3"/>
                  </a:cxn>
                  <a:cxn ang="0">
                    <a:pos x="T4" y="T5"/>
                  </a:cxn>
                  <a:cxn ang="0">
                    <a:pos x="T6" y="T7"/>
                  </a:cxn>
                </a:cxnLst>
                <a:rect l="0" t="0" r="r" b="b"/>
                <a:pathLst>
                  <a:path w="79" h="2">
                    <a:moveTo>
                      <a:pt x="79" y="0"/>
                    </a:moveTo>
                    <a:lnTo>
                      <a:pt x="79" y="2"/>
                    </a:lnTo>
                    <a:lnTo>
                      <a:pt x="30" y="2"/>
                    </a:lnTo>
                    <a:lnTo>
                      <a:pt x="0" y="2"/>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1" name="Line 24"/>
              <p:cNvSpPr>
                <a:spLocks noChangeShapeType="1"/>
              </p:cNvSpPr>
              <p:nvPr/>
            </p:nvSpPr>
            <p:spPr bwMode="auto">
              <a:xfrm>
                <a:off x="3215" y="33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2" name="Line 25"/>
              <p:cNvSpPr>
                <a:spLocks noChangeShapeType="1"/>
              </p:cNvSpPr>
              <p:nvPr/>
            </p:nvSpPr>
            <p:spPr bwMode="auto">
              <a:xfrm>
                <a:off x="3215" y="33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3" name="Line 26"/>
              <p:cNvSpPr>
                <a:spLocks noChangeShapeType="1"/>
              </p:cNvSpPr>
              <p:nvPr/>
            </p:nvSpPr>
            <p:spPr bwMode="auto">
              <a:xfrm flipH="1">
                <a:off x="3175" y="33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4" name="Line 27"/>
              <p:cNvSpPr>
                <a:spLocks noChangeShapeType="1"/>
              </p:cNvSpPr>
              <p:nvPr/>
            </p:nvSpPr>
            <p:spPr bwMode="auto">
              <a:xfrm>
                <a:off x="3056" y="33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5" name="Line 28"/>
              <p:cNvSpPr>
                <a:spLocks noChangeShapeType="1"/>
              </p:cNvSpPr>
              <p:nvPr/>
            </p:nvSpPr>
            <p:spPr bwMode="auto">
              <a:xfrm>
                <a:off x="3056" y="33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6" name="Line 29"/>
              <p:cNvSpPr>
                <a:spLocks noChangeShapeType="1"/>
              </p:cNvSpPr>
              <p:nvPr/>
            </p:nvSpPr>
            <p:spPr bwMode="auto">
              <a:xfrm flipH="1">
                <a:off x="3017" y="331"/>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7" name="Line 30"/>
              <p:cNvSpPr>
                <a:spLocks noChangeShapeType="1"/>
              </p:cNvSpPr>
              <p:nvPr/>
            </p:nvSpPr>
            <p:spPr bwMode="auto">
              <a:xfrm>
                <a:off x="2898" y="33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8" name="Line 31"/>
              <p:cNvSpPr>
                <a:spLocks noChangeShapeType="1"/>
              </p:cNvSpPr>
              <p:nvPr/>
            </p:nvSpPr>
            <p:spPr bwMode="auto">
              <a:xfrm>
                <a:off x="2898" y="33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69" name="Line 32"/>
              <p:cNvSpPr>
                <a:spLocks noChangeShapeType="1"/>
              </p:cNvSpPr>
              <p:nvPr/>
            </p:nvSpPr>
            <p:spPr bwMode="auto">
              <a:xfrm flipH="1">
                <a:off x="2858" y="33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0" name="Line 33"/>
              <p:cNvSpPr>
                <a:spLocks noChangeShapeType="1"/>
              </p:cNvSpPr>
              <p:nvPr/>
            </p:nvSpPr>
            <p:spPr bwMode="auto">
              <a:xfrm>
                <a:off x="2739"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1" name="Line 34"/>
              <p:cNvSpPr>
                <a:spLocks noChangeShapeType="1"/>
              </p:cNvSpPr>
              <p:nvPr/>
            </p:nvSpPr>
            <p:spPr bwMode="auto">
              <a:xfrm>
                <a:off x="2739"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2" name="Freeform 35"/>
              <p:cNvSpPr>
                <a:spLocks/>
              </p:cNvSpPr>
              <p:nvPr/>
            </p:nvSpPr>
            <p:spPr bwMode="auto">
              <a:xfrm>
                <a:off x="2699" y="330"/>
                <a:ext cx="40" cy="0"/>
              </a:xfrm>
              <a:custGeom>
                <a:avLst/>
                <a:gdLst>
                  <a:gd name="T0" fmla="*/ 79 w 79"/>
                  <a:gd name="T1" fmla="*/ 30 w 79"/>
                  <a:gd name="T2" fmla="*/ 0 w 79"/>
                </a:gdLst>
                <a:ahLst/>
                <a:cxnLst>
                  <a:cxn ang="0">
                    <a:pos x="T0" y="0"/>
                  </a:cxn>
                  <a:cxn ang="0">
                    <a:pos x="T1" y="0"/>
                  </a:cxn>
                  <a:cxn ang="0">
                    <a:pos x="T2" y="0"/>
                  </a:cxn>
                </a:cxnLst>
                <a:rect l="0" t="0" r="r" b="b"/>
                <a:pathLst>
                  <a:path w="79">
                    <a:moveTo>
                      <a:pt x="79" y="0"/>
                    </a:moveTo>
                    <a:lnTo>
                      <a:pt x="30" y="0"/>
                    </a:lnTo>
                    <a:lnTo>
                      <a:pt x="0" y="0"/>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3" name="Line 36"/>
              <p:cNvSpPr>
                <a:spLocks noChangeShapeType="1"/>
              </p:cNvSpPr>
              <p:nvPr/>
            </p:nvSpPr>
            <p:spPr bwMode="auto">
              <a:xfrm>
                <a:off x="2580"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4" name="Line 37"/>
              <p:cNvSpPr>
                <a:spLocks noChangeShapeType="1"/>
              </p:cNvSpPr>
              <p:nvPr/>
            </p:nvSpPr>
            <p:spPr bwMode="auto">
              <a:xfrm>
                <a:off x="2580"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5" name="Line 38"/>
              <p:cNvSpPr>
                <a:spLocks noChangeShapeType="1"/>
              </p:cNvSpPr>
              <p:nvPr/>
            </p:nvSpPr>
            <p:spPr bwMode="auto">
              <a:xfrm flipH="1">
                <a:off x="2541" y="330"/>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6" name="Line 39"/>
              <p:cNvSpPr>
                <a:spLocks noChangeShapeType="1"/>
              </p:cNvSpPr>
              <p:nvPr/>
            </p:nvSpPr>
            <p:spPr bwMode="auto">
              <a:xfrm>
                <a:off x="2422"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7" name="Line 40"/>
              <p:cNvSpPr>
                <a:spLocks noChangeShapeType="1"/>
              </p:cNvSpPr>
              <p:nvPr/>
            </p:nvSpPr>
            <p:spPr bwMode="auto">
              <a:xfrm>
                <a:off x="2422"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8" name="Line 41"/>
              <p:cNvSpPr>
                <a:spLocks noChangeShapeType="1"/>
              </p:cNvSpPr>
              <p:nvPr/>
            </p:nvSpPr>
            <p:spPr bwMode="auto">
              <a:xfrm flipH="1">
                <a:off x="2382" y="330"/>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79" name="Line 42"/>
              <p:cNvSpPr>
                <a:spLocks noChangeShapeType="1"/>
              </p:cNvSpPr>
              <p:nvPr/>
            </p:nvSpPr>
            <p:spPr bwMode="auto">
              <a:xfrm>
                <a:off x="2263"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0" name="Line 43"/>
              <p:cNvSpPr>
                <a:spLocks noChangeShapeType="1"/>
              </p:cNvSpPr>
              <p:nvPr/>
            </p:nvSpPr>
            <p:spPr bwMode="auto">
              <a:xfrm>
                <a:off x="2263" y="33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1" name="Line 44"/>
              <p:cNvSpPr>
                <a:spLocks noChangeShapeType="1"/>
              </p:cNvSpPr>
              <p:nvPr/>
            </p:nvSpPr>
            <p:spPr bwMode="auto">
              <a:xfrm flipH="1">
                <a:off x="2224" y="330"/>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2" name="Line 45"/>
              <p:cNvSpPr>
                <a:spLocks noChangeShapeType="1"/>
              </p:cNvSpPr>
              <p:nvPr/>
            </p:nvSpPr>
            <p:spPr bwMode="auto">
              <a:xfrm>
                <a:off x="2105" y="32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3" name="Line 46"/>
              <p:cNvSpPr>
                <a:spLocks noChangeShapeType="1"/>
              </p:cNvSpPr>
              <p:nvPr/>
            </p:nvSpPr>
            <p:spPr bwMode="auto">
              <a:xfrm>
                <a:off x="2105" y="32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4" name="Freeform 47"/>
              <p:cNvSpPr>
                <a:spLocks/>
              </p:cNvSpPr>
              <p:nvPr/>
            </p:nvSpPr>
            <p:spPr bwMode="auto">
              <a:xfrm>
                <a:off x="2065" y="329"/>
                <a:ext cx="40" cy="0"/>
              </a:xfrm>
              <a:custGeom>
                <a:avLst/>
                <a:gdLst>
                  <a:gd name="T0" fmla="*/ 79 w 79"/>
                  <a:gd name="T1" fmla="*/ 30 w 79"/>
                  <a:gd name="T2" fmla="*/ 0 w 79"/>
                </a:gdLst>
                <a:ahLst/>
                <a:cxnLst>
                  <a:cxn ang="0">
                    <a:pos x="T0" y="0"/>
                  </a:cxn>
                  <a:cxn ang="0">
                    <a:pos x="T1" y="0"/>
                  </a:cxn>
                  <a:cxn ang="0">
                    <a:pos x="T2" y="0"/>
                  </a:cxn>
                </a:cxnLst>
                <a:rect l="0" t="0" r="r" b="b"/>
                <a:pathLst>
                  <a:path w="79">
                    <a:moveTo>
                      <a:pt x="79" y="0"/>
                    </a:moveTo>
                    <a:lnTo>
                      <a:pt x="30" y="0"/>
                    </a:lnTo>
                    <a:lnTo>
                      <a:pt x="0" y="0"/>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5" name="Line 48"/>
              <p:cNvSpPr>
                <a:spLocks noChangeShapeType="1"/>
              </p:cNvSpPr>
              <p:nvPr/>
            </p:nvSpPr>
            <p:spPr bwMode="auto">
              <a:xfrm>
                <a:off x="1946" y="32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6" name="Line 49"/>
              <p:cNvSpPr>
                <a:spLocks noChangeShapeType="1"/>
              </p:cNvSpPr>
              <p:nvPr/>
            </p:nvSpPr>
            <p:spPr bwMode="auto">
              <a:xfrm>
                <a:off x="1946" y="32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7" name="Line 50"/>
              <p:cNvSpPr>
                <a:spLocks noChangeShapeType="1"/>
              </p:cNvSpPr>
              <p:nvPr/>
            </p:nvSpPr>
            <p:spPr bwMode="auto">
              <a:xfrm flipH="1">
                <a:off x="1906" y="329"/>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8" name="Line 51"/>
              <p:cNvSpPr>
                <a:spLocks noChangeShapeType="1"/>
              </p:cNvSpPr>
              <p:nvPr/>
            </p:nvSpPr>
            <p:spPr bwMode="auto">
              <a:xfrm>
                <a:off x="1787" y="32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89" name="Line 52"/>
              <p:cNvSpPr>
                <a:spLocks noChangeShapeType="1"/>
              </p:cNvSpPr>
              <p:nvPr/>
            </p:nvSpPr>
            <p:spPr bwMode="auto">
              <a:xfrm>
                <a:off x="1787" y="32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0" name="Line 53"/>
              <p:cNvSpPr>
                <a:spLocks noChangeShapeType="1"/>
              </p:cNvSpPr>
              <p:nvPr/>
            </p:nvSpPr>
            <p:spPr bwMode="auto">
              <a:xfrm flipH="1">
                <a:off x="1748" y="329"/>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1" name="Line 54"/>
              <p:cNvSpPr>
                <a:spLocks noChangeShapeType="1"/>
              </p:cNvSpPr>
              <p:nvPr/>
            </p:nvSpPr>
            <p:spPr bwMode="auto">
              <a:xfrm>
                <a:off x="1629" y="32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2" name="Line 55"/>
              <p:cNvSpPr>
                <a:spLocks noChangeShapeType="1"/>
              </p:cNvSpPr>
              <p:nvPr/>
            </p:nvSpPr>
            <p:spPr bwMode="auto">
              <a:xfrm>
                <a:off x="1629" y="32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3" name="Line 56"/>
              <p:cNvSpPr>
                <a:spLocks noChangeShapeType="1"/>
              </p:cNvSpPr>
              <p:nvPr/>
            </p:nvSpPr>
            <p:spPr bwMode="auto">
              <a:xfrm flipH="1" flipV="1">
                <a:off x="1589" y="328"/>
                <a:ext cx="40" cy="1"/>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4" name="Line 57"/>
              <p:cNvSpPr>
                <a:spLocks noChangeShapeType="1"/>
              </p:cNvSpPr>
              <p:nvPr/>
            </p:nvSpPr>
            <p:spPr bwMode="auto">
              <a:xfrm>
                <a:off x="1470" y="3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5" name="Line 58"/>
              <p:cNvSpPr>
                <a:spLocks noChangeShapeType="1"/>
              </p:cNvSpPr>
              <p:nvPr/>
            </p:nvSpPr>
            <p:spPr bwMode="auto">
              <a:xfrm>
                <a:off x="1470" y="3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6" name="Line 59"/>
              <p:cNvSpPr>
                <a:spLocks noChangeShapeType="1"/>
              </p:cNvSpPr>
              <p:nvPr/>
            </p:nvSpPr>
            <p:spPr bwMode="auto">
              <a:xfrm flipH="1">
                <a:off x="1430" y="328"/>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7" name="Line 60"/>
              <p:cNvSpPr>
                <a:spLocks noChangeShapeType="1"/>
              </p:cNvSpPr>
              <p:nvPr/>
            </p:nvSpPr>
            <p:spPr bwMode="auto">
              <a:xfrm>
                <a:off x="1311" y="3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8" name="Line 61"/>
              <p:cNvSpPr>
                <a:spLocks noChangeShapeType="1"/>
              </p:cNvSpPr>
              <p:nvPr/>
            </p:nvSpPr>
            <p:spPr bwMode="auto">
              <a:xfrm>
                <a:off x="1311" y="32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99" name="Freeform 62"/>
              <p:cNvSpPr>
                <a:spLocks/>
              </p:cNvSpPr>
              <p:nvPr/>
            </p:nvSpPr>
            <p:spPr bwMode="auto">
              <a:xfrm>
                <a:off x="1272" y="328"/>
                <a:ext cx="39" cy="2"/>
              </a:xfrm>
              <a:custGeom>
                <a:avLst/>
                <a:gdLst>
                  <a:gd name="T0" fmla="*/ 79 w 79"/>
                  <a:gd name="T1" fmla="*/ 0 h 4"/>
                  <a:gd name="T2" fmla="*/ 41 w 79"/>
                  <a:gd name="T3" fmla="*/ 2 h 4"/>
                  <a:gd name="T4" fmla="*/ 0 w 79"/>
                  <a:gd name="T5" fmla="*/ 4 h 4"/>
                </a:gdLst>
                <a:ahLst/>
                <a:cxnLst>
                  <a:cxn ang="0">
                    <a:pos x="T0" y="T1"/>
                  </a:cxn>
                  <a:cxn ang="0">
                    <a:pos x="T2" y="T3"/>
                  </a:cxn>
                  <a:cxn ang="0">
                    <a:pos x="T4" y="T5"/>
                  </a:cxn>
                </a:cxnLst>
                <a:rect l="0" t="0" r="r" b="b"/>
                <a:pathLst>
                  <a:path w="79" h="4">
                    <a:moveTo>
                      <a:pt x="79" y="0"/>
                    </a:moveTo>
                    <a:lnTo>
                      <a:pt x="41" y="2"/>
                    </a:lnTo>
                    <a:lnTo>
                      <a:pt x="0" y="4"/>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0" name="Line 63"/>
              <p:cNvSpPr>
                <a:spLocks noChangeShapeType="1"/>
              </p:cNvSpPr>
              <p:nvPr/>
            </p:nvSpPr>
            <p:spPr bwMode="auto">
              <a:xfrm>
                <a:off x="1154" y="3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1" name="Line 64"/>
              <p:cNvSpPr>
                <a:spLocks noChangeShapeType="1"/>
              </p:cNvSpPr>
              <p:nvPr/>
            </p:nvSpPr>
            <p:spPr bwMode="auto">
              <a:xfrm>
                <a:off x="1154" y="34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2" name="Freeform 65"/>
              <p:cNvSpPr>
                <a:spLocks/>
              </p:cNvSpPr>
              <p:nvPr/>
            </p:nvSpPr>
            <p:spPr bwMode="auto">
              <a:xfrm>
                <a:off x="1116" y="347"/>
                <a:ext cx="38" cy="10"/>
              </a:xfrm>
              <a:custGeom>
                <a:avLst/>
                <a:gdLst>
                  <a:gd name="T0" fmla="*/ 76 w 76"/>
                  <a:gd name="T1" fmla="*/ 0 h 20"/>
                  <a:gd name="T2" fmla="*/ 34 w 76"/>
                  <a:gd name="T3" fmla="*/ 10 h 20"/>
                  <a:gd name="T4" fmla="*/ 0 w 76"/>
                  <a:gd name="T5" fmla="*/ 20 h 20"/>
                </a:gdLst>
                <a:ahLst/>
                <a:cxnLst>
                  <a:cxn ang="0">
                    <a:pos x="T0" y="T1"/>
                  </a:cxn>
                  <a:cxn ang="0">
                    <a:pos x="T2" y="T3"/>
                  </a:cxn>
                  <a:cxn ang="0">
                    <a:pos x="T4" y="T5"/>
                  </a:cxn>
                </a:cxnLst>
                <a:rect l="0" t="0" r="r" b="b"/>
                <a:pathLst>
                  <a:path w="76" h="20">
                    <a:moveTo>
                      <a:pt x="76" y="0"/>
                    </a:moveTo>
                    <a:lnTo>
                      <a:pt x="34" y="10"/>
                    </a:lnTo>
                    <a:lnTo>
                      <a:pt x="0" y="20"/>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3" name="Line 66"/>
              <p:cNvSpPr>
                <a:spLocks noChangeShapeType="1"/>
              </p:cNvSpPr>
              <p:nvPr/>
            </p:nvSpPr>
            <p:spPr bwMode="auto">
              <a:xfrm>
                <a:off x="1006" y="40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4" name="Line 67"/>
              <p:cNvSpPr>
                <a:spLocks noChangeShapeType="1"/>
              </p:cNvSpPr>
              <p:nvPr/>
            </p:nvSpPr>
            <p:spPr bwMode="auto">
              <a:xfrm>
                <a:off x="1006" y="40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5" name="Freeform 68"/>
              <p:cNvSpPr>
                <a:spLocks/>
              </p:cNvSpPr>
              <p:nvPr/>
            </p:nvSpPr>
            <p:spPr bwMode="auto">
              <a:xfrm>
                <a:off x="972" y="402"/>
                <a:ext cx="34" cy="21"/>
              </a:xfrm>
              <a:custGeom>
                <a:avLst/>
                <a:gdLst>
                  <a:gd name="T0" fmla="*/ 67 w 67"/>
                  <a:gd name="T1" fmla="*/ 0 h 42"/>
                  <a:gd name="T2" fmla="*/ 63 w 67"/>
                  <a:gd name="T3" fmla="*/ 2 h 42"/>
                  <a:gd name="T4" fmla="*/ 20 w 67"/>
                  <a:gd name="T5" fmla="*/ 30 h 42"/>
                  <a:gd name="T6" fmla="*/ 0 w 67"/>
                  <a:gd name="T7" fmla="*/ 42 h 42"/>
                </a:gdLst>
                <a:ahLst/>
                <a:cxnLst>
                  <a:cxn ang="0">
                    <a:pos x="T0" y="T1"/>
                  </a:cxn>
                  <a:cxn ang="0">
                    <a:pos x="T2" y="T3"/>
                  </a:cxn>
                  <a:cxn ang="0">
                    <a:pos x="T4" y="T5"/>
                  </a:cxn>
                  <a:cxn ang="0">
                    <a:pos x="T6" y="T7"/>
                  </a:cxn>
                </a:cxnLst>
                <a:rect l="0" t="0" r="r" b="b"/>
                <a:pathLst>
                  <a:path w="67" h="42">
                    <a:moveTo>
                      <a:pt x="67" y="0"/>
                    </a:moveTo>
                    <a:lnTo>
                      <a:pt x="63" y="2"/>
                    </a:lnTo>
                    <a:lnTo>
                      <a:pt x="20" y="30"/>
                    </a:lnTo>
                    <a:lnTo>
                      <a:pt x="0" y="42"/>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6" name="Line 69"/>
              <p:cNvSpPr>
                <a:spLocks noChangeShapeType="1"/>
              </p:cNvSpPr>
              <p:nvPr/>
            </p:nvSpPr>
            <p:spPr bwMode="auto">
              <a:xfrm>
                <a:off x="884" y="50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7" name="Line 70"/>
              <p:cNvSpPr>
                <a:spLocks noChangeShapeType="1"/>
              </p:cNvSpPr>
              <p:nvPr/>
            </p:nvSpPr>
            <p:spPr bwMode="auto">
              <a:xfrm>
                <a:off x="884" y="50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8" name="Freeform 71"/>
              <p:cNvSpPr>
                <a:spLocks/>
              </p:cNvSpPr>
              <p:nvPr/>
            </p:nvSpPr>
            <p:spPr bwMode="auto">
              <a:xfrm>
                <a:off x="860" y="503"/>
                <a:ext cx="24" cy="31"/>
              </a:xfrm>
              <a:custGeom>
                <a:avLst/>
                <a:gdLst>
                  <a:gd name="T0" fmla="*/ 47 w 47"/>
                  <a:gd name="T1" fmla="*/ 0 h 64"/>
                  <a:gd name="T2" fmla="*/ 29 w 47"/>
                  <a:gd name="T3" fmla="*/ 22 h 64"/>
                  <a:gd name="T4" fmla="*/ 2 w 47"/>
                  <a:gd name="T5" fmla="*/ 60 h 64"/>
                  <a:gd name="T6" fmla="*/ 0 w 47"/>
                  <a:gd name="T7" fmla="*/ 64 h 64"/>
                </a:gdLst>
                <a:ahLst/>
                <a:cxnLst>
                  <a:cxn ang="0">
                    <a:pos x="T0" y="T1"/>
                  </a:cxn>
                  <a:cxn ang="0">
                    <a:pos x="T2" y="T3"/>
                  </a:cxn>
                  <a:cxn ang="0">
                    <a:pos x="T4" y="T5"/>
                  </a:cxn>
                  <a:cxn ang="0">
                    <a:pos x="T6" y="T7"/>
                  </a:cxn>
                </a:cxnLst>
                <a:rect l="0" t="0" r="r" b="b"/>
                <a:pathLst>
                  <a:path w="47" h="64">
                    <a:moveTo>
                      <a:pt x="47" y="0"/>
                    </a:moveTo>
                    <a:lnTo>
                      <a:pt x="29" y="22"/>
                    </a:lnTo>
                    <a:lnTo>
                      <a:pt x="2" y="60"/>
                    </a:lnTo>
                    <a:lnTo>
                      <a:pt x="0" y="64"/>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09" name="Line 72"/>
              <p:cNvSpPr>
                <a:spLocks noChangeShapeType="1"/>
              </p:cNvSpPr>
              <p:nvPr/>
            </p:nvSpPr>
            <p:spPr bwMode="auto">
              <a:xfrm>
                <a:off x="808" y="64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0" name="Line 73"/>
              <p:cNvSpPr>
                <a:spLocks noChangeShapeType="1"/>
              </p:cNvSpPr>
              <p:nvPr/>
            </p:nvSpPr>
            <p:spPr bwMode="auto">
              <a:xfrm>
                <a:off x="808" y="64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1" name="Freeform 74"/>
              <p:cNvSpPr>
                <a:spLocks/>
              </p:cNvSpPr>
              <p:nvPr/>
            </p:nvSpPr>
            <p:spPr bwMode="auto">
              <a:xfrm>
                <a:off x="797" y="640"/>
                <a:ext cx="11" cy="39"/>
              </a:xfrm>
              <a:custGeom>
                <a:avLst/>
                <a:gdLst>
                  <a:gd name="T0" fmla="*/ 22 w 22"/>
                  <a:gd name="T1" fmla="*/ 0 h 77"/>
                  <a:gd name="T2" fmla="*/ 12 w 22"/>
                  <a:gd name="T3" fmla="*/ 27 h 77"/>
                  <a:gd name="T4" fmla="*/ 0 w 22"/>
                  <a:gd name="T5" fmla="*/ 71 h 77"/>
                  <a:gd name="T6" fmla="*/ 0 w 22"/>
                  <a:gd name="T7" fmla="*/ 77 h 77"/>
                </a:gdLst>
                <a:ahLst/>
                <a:cxnLst>
                  <a:cxn ang="0">
                    <a:pos x="T0" y="T1"/>
                  </a:cxn>
                  <a:cxn ang="0">
                    <a:pos x="T2" y="T3"/>
                  </a:cxn>
                  <a:cxn ang="0">
                    <a:pos x="T4" y="T5"/>
                  </a:cxn>
                  <a:cxn ang="0">
                    <a:pos x="T6" y="T7"/>
                  </a:cxn>
                </a:cxnLst>
                <a:rect l="0" t="0" r="r" b="b"/>
                <a:pathLst>
                  <a:path w="22" h="77">
                    <a:moveTo>
                      <a:pt x="22" y="0"/>
                    </a:moveTo>
                    <a:lnTo>
                      <a:pt x="12" y="27"/>
                    </a:lnTo>
                    <a:lnTo>
                      <a:pt x="0" y="71"/>
                    </a:lnTo>
                    <a:lnTo>
                      <a:pt x="0" y="77"/>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2" name="Line 75"/>
              <p:cNvSpPr>
                <a:spLocks noChangeShapeType="1"/>
              </p:cNvSpPr>
              <p:nvPr/>
            </p:nvSpPr>
            <p:spPr bwMode="auto">
              <a:xfrm>
                <a:off x="785" y="79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3" name="Line 76"/>
              <p:cNvSpPr>
                <a:spLocks noChangeShapeType="1"/>
              </p:cNvSpPr>
              <p:nvPr/>
            </p:nvSpPr>
            <p:spPr bwMode="auto">
              <a:xfrm>
                <a:off x="785" y="79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4" name="Freeform 77"/>
              <p:cNvSpPr>
                <a:spLocks/>
              </p:cNvSpPr>
              <p:nvPr/>
            </p:nvSpPr>
            <p:spPr bwMode="auto">
              <a:xfrm>
                <a:off x="785" y="797"/>
                <a:ext cx="3" cy="40"/>
              </a:xfrm>
              <a:custGeom>
                <a:avLst/>
                <a:gdLst>
                  <a:gd name="T0" fmla="*/ 0 w 6"/>
                  <a:gd name="T1" fmla="*/ 0 h 79"/>
                  <a:gd name="T2" fmla="*/ 2 w 6"/>
                  <a:gd name="T3" fmla="*/ 26 h 79"/>
                  <a:gd name="T4" fmla="*/ 4 w 6"/>
                  <a:gd name="T5" fmla="*/ 71 h 79"/>
                  <a:gd name="T6" fmla="*/ 6 w 6"/>
                  <a:gd name="T7" fmla="*/ 79 h 79"/>
                </a:gdLst>
                <a:ahLst/>
                <a:cxnLst>
                  <a:cxn ang="0">
                    <a:pos x="T0" y="T1"/>
                  </a:cxn>
                  <a:cxn ang="0">
                    <a:pos x="T2" y="T3"/>
                  </a:cxn>
                  <a:cxn ang="0">
                    <a:pos x="T4" y="T5"/>
                  </a:cxn>
                  <a:cxn ang="0">
                    <a:pos x="T6" y="T7"/>
                  </a:cxn>
                </a:cxnLst>
                <a:rect l="0" t="0" r="r" b="b"/>
                <a:pathLst>
                  <a:path w="6" h="79">
                    <a:moveTo>
                      <a:pt x="0" y="0"/>
                    </a:moveTo>
                    <a:lnTo>
                      <a:pt x="2" y="26"/>
                    </a:lnTo>
                    <a:lnTo>
                      <a:pt x="4" y="71"/>
                    </a:lnTo>
                    <a:lnTo>
                      <a:pt x="6" y="79"/>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5" name="Line 78"/>
              <p:cNvSpPr>
                <a:spLocks noChangeShapeType="1"/>
              </p:cNvSpPr>
              <p:nvPr/>
            </p:nvSpPr>
            <p:spPr bwMode="auto">
              <a:xfrm>
                <a:off x="815" y="95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6" name="Line 79"/>
              <p:cNvSpPr>
                <a:spLocks noChangeShapeType="1"/>
              </p:cNvSpPr>
              <p:nvPr/>
            </p:nvSpPr>
            <p:spPr bwMode="auto">
              <a:xfrm>
                <a:off x="815" y="95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7" name="Freeform 80"/>
              <p:cNvSpPr>
                <a:spLocks/>
              </p:cNvSpPr>
              <p:nvPr/>
            </p:nvSpPr>
            <p:spPr bwMode="auto">
              <a:xfrm>
                <a:off x="815" y="952"/>
                <a:ext cx="15" cy="36"/>
              </a:xfrm>
              <a:custGeom>
                <a:avLst/>
                <a:gdLst>
                  <a:gd name="T0" fmla="*/ 0 w 29"/>
                  <a:gd name="T1" fmla="*/ 0 h 74"/>
                  <a:gd name="T2" fmla="*/ 9 w 29"/>
                  <a:gd name="T3" fmla="*/ 28 h 74"/>
                  <a:gd name="T4" fmla="*/ 27 w 29"/>
                  <a:gd name="T5" fmla="*/ 70 h 74"/>
                  <a:gd name="T6" fmla="*/ 29 w 29"/>
                  <a:gd name="T7" fmla="*/ 74 h 74"/>
                </a:gdLst>
                <a:ahLst/>
                <a:cxnLst>
                  <a:cxn ang="0">
                    <a:pos x="T0" y="T1"/>
                  </a:cxn>
                  <a:cxn ang="0">
                    <a:pos x="T2" y="T3"/>
                  </a:cxn>
                  <a:cxn ang="0">
                    <a:pos x="T4" y="T5"/>
                  </a:cxn>
                  <a:cxn ang="0">
                    <a:pos x="T6" y="T7"/>
                  </a:cxn>
                </a:cxnLst>
                <a:rect l="0" t="0" r="r" b="b"/>
                <a:pathLst>
                  <a:path w="29" h="74">
                    <a:moveTo>
                      <a:pt x="0" y="0"/>
                    </a:moveTo>
                    <a:lnTo>
                      <a:pt x="9" y="28"/>
                    </a:lnTo>
                    <a:lnTo>
                      <a:pt x="27" y="70"/>
                    </a:lnTo>
                    <a:lnTo>
                      <a:pt x="29" y="74"/>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8" name="Line 81"/>
              <p:cNvSpPr>
                <a:spLocks noChangeShapeType="1"/>
              </p:cNvSpPr>
              <p:nvPr/>
            </p:nvSpPr>
            <p:spPr bwMode="auto">
              <a:xfrm>
                <a:off x="891" y="109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19" name="Line 82"/>
              <p:cNvSpPr>
                <a:spLocks noChangeShapeType="1"/>
              </p:cNvSpPr>
              <p:nvPr/>
            </p:nvSpPr>
            <p:spPr bwMode="auto">
              <a:xfrm>
                <a:off x="891" y="1090"/>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0" name="Freeform 83"/>
              <p:cNvSpPr>
                <a:spLocks/>
              </p:cNvSpPr>
              <p:nvPr/>
            </p:nvSpPr>
            <p:spPr bwMode="auto">
              <a:xfrm>
                <a:off x="891" y="1090"/>
                <a:ext cx="26" cy="30"/>
              </a:xfrm>
              <a:custGeom>
                <a:avLst/>
                <a:gdLst>
                  <a:gd name="T0" fmla="*/ 0 w 52"/>
                  <a:gd name="T1" fmla="*/ 0 h 59"/>
                  <a:gd name="T2" fmla="*/ 26 w 52"/>
                  <a:gd name="T3" fmla="*/ 31 h 59"/>
                  <a:gd name="T4" fmla="*/ 52 w 52"/>
                  <a:gd name="T5" fmla="*/ 59 h 59"/>
                </a:gdLst>
                <a:ahLst/>
                <a:cxnLst>
                  <a:cxn ang="0">
                    <a:pos x="T0" y="T1"/>
                  </a:cxn>
                  <a:cxn ang="0">
                    <a:pos x="T2" y="T3"/>
                  </a:cxn>
                  <a:cxn ang="0">
                    <a:pos x="T4" y="T5"/>
                  </a:cxn>
                </a:cxnLst>
                <a:rect l="0" t="0" r="r" b="b"/>
                <a:pathLst>
                  <a:path w="52" h="59">
                    <a:moveTo>
                      <a:pt x="0" y="0"/>
                    </a:moveTo>
                    <a:lnTo>
                      <a:pt x="26" y="31"/>
                    </a:lnTo>
                    <a:lnTo>
                      <a:pt x="52" y="59"/>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1" name="Line 84"/>
              <p:cNvSpPr>
                <a:spLocks noChangeShapeType="1"/>
              </p:cNvSpPr>
              <p:nvPr/>
            </p:nvSpPr>
            <p:spPr bwMode="auto">
              <a:xfrm>
                <a:off x="1006" y="119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2" name="Line 85"/>
              <p:cNvSpPr>
                <a:spLocks noChangeShapeType="1"/>
              </p:cNvSpPr>
              <p:nvPr/>
            </p:nvSpPr>
            <p:spPr bwMode="auto">
              <a:xfrm>
                <a:off x="1006" y="119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3" name="Freeform 86"/>
              <p:cNvSpPr>
                <a:spLocks/>
              </p:cNvSpPr>
              <p:nvPr/>
            </p:nvSpPr>
            <p:spPr bwMode="auto">
              <a:xfrm>
                <a:off x="1006" y="1198"/>
                <a:ext cx="34" cy="21"/>
              </a:xfrm>
              <a:custGeom>
                <a:avLst/>
                <a:gdLst>
                  <a:gd name="T0" fmla="*/ 0 w 68"/>
                  <a:gd name="T1" fmla="*/ 0 h 41"/>
                  <a:gd name="T2" fmla="*/ 14 w 68"/>
                  <a:gd name="T3" fmla="*/ 8 h 41"/>
                  <a:gd name="T4" fmla="*/ 56 w 68"/>
                  <a:gd name="T5" fmla="*/ 36 h 41"/>
                  <a:gd name="T6" fmla="*/ 68 w 68"/>
                  <a:gd name="T7" fmla="*/ 41 h 41"/>
                </a:gdLst>
                <a:ahLst/>
                <a:cxnLst>
                  <a:cxn ang="0">
                    <a:pos x="T0" y="T1"/>
                  </a:cxn>
                  <a:cxn ang="0">
                    <a:pos x="T2" y="T3"/>
                  </a:cxn>
                  <a:cxn ang="0">
                    <a:pos x="T4" y="T5"/>
                  </a:cxn>
                  <a:cxn ang="0">
                    <a:pos x="T6" y="T7"/>
                  </a:cxn>
                </a:cxnLst>
                <a:rect l="0" t="0" r="r" b="b"/>
                <a:pathLst>
                  <a:path w="68" h="41">
                    <a:moveTo>
                      <a:pt x="0" y="0"/>
                    </a:moveTo>
                    <a:lnTo>
                      <a:pt x="14" y="8"/>
                    </a:lnTo>
                    <a:lnTo>
                      <a:pt x="56" y="36"/>
                    </a:lnTo>
                    <a:lnTo>
                      <a:pt x="68" y="41"/>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4" name="Line 87"/>
              <p:cNvSpPr>
                <a:spLocks noChangeShapeType="1"/>
              </p:cNvSpPr>
              <p:nvPr/>
            </p:nvSpPr>
            <p:spPr bwMode="auto">
              <a:xfrm>
                <a:off x="1149" y="1266"/>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5" name="Line 88"/>
              <p:cNvSpPr>
                <a:spLocks noChangeShapeType="1"/>
              </p:cNvSpPr>
              <p:nvPr/>
            </p:nvSpPr>
            <p:spPr bwMode="auto">
              <a:xfrm>
                <a:off x="1149" y="1266"/>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6" name="Freeform 89"/>
              <p:cNvSpPr>
                <a:spLocks/>
              </p:cNvSpPr>
              <p:nvPr/>
            </p:nvSpPr>
            <p:spPr bwMode="auto">
              <a:xfrm>
                <a:off x="1149" y="1266"/>
                <a:ext cx="39" cy="10"/>
              </a:xfrm>
              <a:custGeom>
                <a:avLst/>
                <a:gdLst>
                  <a:gd name="T0" fmla="*/ 0 w 77"/>
                  <a:gd name="T1" fmla="*/ 0 h 19"/>
                  <a:gd name="T2" fmla="*/ 12 w 77"/>
                  <a:gd name="T3" fmla="*/ 4 h 19"/>
                  <a:gd name="T4" fmla="*/ 65 w 77"/>
                  <a:gd name="T5" fmla="*/ 17 h 19"/>
                  <a:gd name="T6" fmla="*/ 77 w 77"/>
                  <a:gd name="T7" fmla="*/ 19 h 19"/>
                </a:gdLst>
                <a:ahLst/>
                <a:cxnLst>
                  <a:cxn ang="0">
                    <a:pos x="T0" y="T1"/>
                  </a:cxn>
                  <a:cxn ang="0">
                    <a:pos x="T2" y="T3"/>
                  </a:cxn>
                  <a:cxn ang="0">
                    <a:pos x="T4" y="T5"/>
                  </a:cxn>
                  <a:cxn ang="0">
                    <a:pos x="T6" y="T7"/>
                  </a:cxn>
                </a:cxnLst>
                <a:rect l="0" t="0" r="r" b="b"/>
                <a:pathLst>
                  <a:path w="77" h="19">
                    <a:moveTo>
                      <a:pt x="0" y="0"/>
                    </a:moveTo>
                    <a:lnTo>
                      <a:pt x="12" y="4"/>
                    </a:lnTo>
                    <a:lnTo>
                      <a:pt x="65" y="17"/>
                    </a:lnTo>
                    <a:lnTo>
                      <a:pt x="77" y="19"/>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7" name="Line 90"/>
              <p:cNvSpPr>
                <a:spLocks noChangeShapeType="1"/>
              </p:cNvSpPr>
              <p:nvPr/>
            </p:nvSpPr>
            <p:spPr bwMode="auto">
              <a:xfrm>
                <a:off x="1306" y="129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8" name="Line 91"/>
              <p:cNvSpPr>
                <a:spLocks noChangeShapeType="1"/>
              </p:cNvSpPr>
              <p:nvPr/>
            </p:nvSpPr>
            <p:spPr bwMode="auto">
              <a:xfrm>
                <a:off x="1306" y="129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29" name="Freeform 92"/>
              <p:cNvSpPr>
                <a:spLocks/>
              </p:cNvSpPr>
              <p:nvPr/>
            </p:nvSpPr>
            <p:spPr bwMode="auto">
              <a:xfrm>
                <a:off x="1306" y="1291"/>
                <a:ext cx="39" cy="1"/>
              </a:xfrm>
              <a:custGeom>
                <a:avLst/>
                <a:gdLst>
                  <a:gd name="T0" fmla="*/ 0 w 79"/>
                  <a:gd name="T1" fmla="*/ 0 h 2"/>
                  <a:gd name="T2" fmla="*/ 46 w 79"/>
                  <a:gd name="T3" fmla="*/ 2 h 2"/>
                  <a:gd name="T4" fmla="*/ 79 w 79"/>
                  <a:gd name="T5" fmla="*/ 2 h 2"/>
                </a:gdLst>
                <a:ahLst/>
                <a:cxnLst>
                  <a:cxn ang="0">
                    <a:pos x="T0" y="T1"/>
                  </a:cxn>
                  <a:cxn ang="0">
                    <a:pos x="T2" y="T3"/>
                  </a:cxn>
                  <a:cxn ang="0">
                    <a:pos x="T4" y="T5"/>
                  </a:cxn>
                </a:cxnLst>
                <a:rect l="0" t="0" r="r" b="b"/>
                <a:pathLst>
                  <a:path w="79" h="2">
                    <a:moveTo>
                      <a:pt x="0" y="0"/>
                    </a:moveTo>
                    <a:lnTo>
                      <a:pt x="46" y="2"/>
                    </a:lnTo>
                    <a:lnTo>
                      <a:pt x="79" y="2"/>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0" name="Line 93"/>
              <p:cNvSpPr>
                <a:spLocks noChangeShapeType="1"/>
              </p:cNvSpPr>
              <p:nvPr/>
            </p:nvSpPr>
            <p:spPr bwMode="auto">
              <a:xfrm>
                <a:off x="1464"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1" name="Line 94"/>
              <p:cNvSpPr>
                <a:spLocks noChangeShapeType="1"/>
              </p:cNvSpPr>
              <p:nvPr/>
            </p:nvSpPr>
            <p:spPr bwMode="auto">
              <a:xfrm>
                <a:off x="1464"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2" name="Line 95"/>
              <p:cNvSpPr>
                <a:spLocks noChangeShapeType="1"/>
              </p:cNvSpPr>
              <p:nvPr/>
            </p:nvSpPr>
            <p:spPr bwMode="auto">
              <a:xfrm>
                <a:off x="1464"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3" name="Line 96"/>
              <p:cNvSpPr>
                <a:spLocks noChangeShapeType="1"/>
              </p:cNvSpPr>
              <p:nvPr/>
            </p:nvSpPr>
            <p:spPr bwMode="auto">
              <a:xfrm>
                <a:off x="1623"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4" name="Line 97"/>
              <p:cNvSpPr>
                <a:spLocks noChangeShapeType="1"/>
              </p:cNvSpPr>
              <p:nvPr/>
            </p:nvSpPr>
            <p:spPr bwMode="auto">
              <a:xfrm>
                <a:off x="1623"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5" name="Line 98"/>
              <p:cNvSpPr>
                <a:spLocks noChangeShapeType="1"/>
              </p:cNvSpPr>
              <p:nvPr/>
            </p:nvSpPr>
            <p:spPr bwMode="auto">
              <a:xfrm>
                <a:off x="1623"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6" name="Line 99"/>
              <p:cNvSpPr>
                <a:spLocks noChangeShapeType="1"/>
              </p:cNvSpPr>
              <p:nvPr/>
            </p:nvSpPr>
            <p:spPr bwMode="auto">
              <a:xfrm>
                <a:off x="1781"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7" name="Line 100"/>
              <p:cNvSpPr>
                <a:spLocks noChangeShapeType="1"/>
              </p:cNvSpPr>
              <p:nvPr/>
            </p:nvSpPr>
            <p:spPr bwMode="auto">
              <a:xfrm>
                <a:off x="1781"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8" name="Line 101"/>
              <p:cNvSpPr>
                <a:spLocks noChangeShapeType="1"/>
              </p:cNvSpPr>
              <p:nvPr/>
            </p:nvSpPr>
            <p:spPr bwMode="auto">
              <a:xfrm>
                <a:off x="1781"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39" name="Line 102"/>
              <p:cNvSpPr>
                <a:spLocks noChangeShapeType="1"/>
              </p:cNvSpPr>
              <p:nvPr/>
            </p:nvSpPr>
            <p:spPr bwMode="auto">
              <a:xfrm>
                <a:off x="1940"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0" name="Line 103"/>
              <p:cNvSpPr>
                <a:spLocks noChangeShapeType="1"/>
              </p:cNvSpPr>
              <p:nvPr/>
            </p:nvSpPr>
            <p:spPr bwMode="auto">
              <a:xfrm>
                <a:off x="1940"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1" name="Line 104"/>
              <p:cNvSpPr>
                <a:spLocks noChangeShapeType="1"/>
              </p:cNvSpPr>
              <p:nvPr/>
            </p:nvSpPr>
            <p:spPr bwMode="auto">
              <a:xfrm>
                <a:off x="1940"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2" name="Line 105"/>
              <p:cNvSpPr>
                <a:spLocks noChangeShapeType="1"/>
              </p:cNvSpPr>
              <p:nvPr/>
            </p:nvSpPr>
            <p:spPr bwMode="auto">
              <a:xfrm>
                <a:off x="2099"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3" name="Line 106"/>
              <p:cNvSpPr>
                <a:spLocks noChangeShapeType="1"/>
              </p:cNvSpPr>
              <p:nvPr/>
            </p:nvSpPr>
            <p:spPr bwMode="auto">
              <a:xfrm>
                <a:off x="2099"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4" name="Line 107"/>
              <p:cNvSpPr>
                <a:spLocks noChangeShapeType="1"/>
              </p:cNvSpPr>
              <p:nvPr/>
            </p:nvSpPr>
            <p:spPr bwMode="auto">
              <a:xfrm>
                <a:off x="2099"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5" name="Line 108"/>
              <p:cNvSpPr>
                <a:spLocks noChangeShapeType="1"/>
              </p:cNvSpPr>
              <p:nvPr/>
            </p:nvSpPr>
            <p:spPr bwMode="auto">
              <a:xfrm>
                <a:off x="2257"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6" name="Line 109"/>
              <p:cNvSpPr>
                <a:spLocks noChangeShapeType="1"/>
              </p:cNvSpPr>
              <p:nvPr/>
            </p:nvSpPr>
            <p:spPr bwMode="auto">
              <a:xfrm>
                <a:off x="2257"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7" name="Line 110"/>
              <p:cNvSpPr>
                <a:spLocks noChangeShapeType="1"/>
              </p:cNvSpPr>
              <p:nvPr/>
            </p:nvSpPr>
            <p:spPr bwMode="auto">
              <a:xfrm>
                <a:off x="2257"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8" name="Line 111"/>
              <p:cNvSpPr>
                <a:spLocks noChangeShapeType="1"/>
              </p:cNvSpPr>
              <p:nvPr/>
            </p:nvSpPr>
            <p:spPr bwMode="auto">
              <a:xfrm>
                <a:off x="2416"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49" name="Line 112"/>
              <p:cNvSpPr>
                <a:spLocks noChangeShapeType="1"/>
              </p:cNvSpPr>
              <p:nvPr/>
            </p:nvSpPr>
            <p:spPr bwMode="auto">
              <a:xfrm>
                <a:off x="2416"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0" name="Line 113"/>
              <p:cNvSpPr>
                <a:spLocks noChangeShapeType="1"/>
              </p:cNvSpPr>
              <p:nvPr/>
            </p:nvSpPr>
            <p:spPr bwMode="auto">
              <a:xfrm>
                <a:off x="2416"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1" name="Line 114"/>
              <p:cNvSpPr>
                <a:spLocks noChangeShapeType="1"/>
              </p:cNvSpPr>
              <p:nvPr/>
            </p:nvSpPr>
            <p:spPr bwMode="auto">
              <a:xfrm>
                <a:off x="2574"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2" name="Line 115"/>
              <p:cNvSpPr>
                <a:spLocks noChangeShapeType="1"/>
              </p:cNvSpPr>
              <p:nvPr/>
            </p:nvSpPr>
            <p:spPr bwMode="auto">
              <a:xfrm>
                <a:off x="2574"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3" name="Line 116"/>
              <p:cNvSpPr>
                <a:spLocks noChangeShapeType="1"/>
              </p:cNvSpPr>
              <p:nvPr/>
            </p:nvSpPr>
            <p:spPr bwMode="auto">
              <a:xfrm>
                <a:off x="2574"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4" name="Line 117"/>
              <p:cNvSpPr>
                <a:spLocks noChangeShapeType="1"/>
              </p:cNvSpPr>
              <p:nvPr/>
            </p:nvSpPr>
            <p:spPr bwMode="auto">
              <a:xfrm>
                <a:off x="2733"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5" name="Line 118"/>
              <p:cNvSpPr>
                <a:spLocks noChangeShapeType="1"/>
              </p:cNvSpPr>
              <p:nvPr/>
            </p:nvSpPr>
            <p:spPr bwMode="auto">
              <a:xfrm>
                <a:off x="2733"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6" name="Line 119"/>
              <p:cNvSpPr>
                <a:spLocks noChangeShapeType="1"/>
              </p:cNvSpPr>
              <p:nvPr/>
            </p:nvSpPr>
            <p:spPr bwMode="auto">
              <a:xfrm>
                <a:off x="2733"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7" name="Line 120"/>
              <p:cNvSpPr>
                <a:spLocks noChangeShapeType="1"/>
              </p:cNvSpPr>
              <p:nvPr/>
            </p:nvSpPr>
            <p:spPr bwMode="auto">
              <a:xfrm>
                <a:off x="2892"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8" name="Line 121"/>
              <p:cNvSpPr>
                <a:spLocks noChangeShapeType="1"/>
              </p:cNvSpPr>
              <p:nvPr/>
            </p:nvSpPr>
            <p:spPr bwMode="auto">
              <a:xfrm>
                <a:off x="2892"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59" name="Line 122"/>
              <p:cNvSpPr>
                <a:spLocks noChangeShapeType="1"/>
              </p:cNvSpPr>
              <p:nvPr/>
            </p:nvSpPr>
            <p:spPr bwMode="auto">
              <a:xfrm>
                <a:off x="2892"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0" name="Line 123"/>
              <p:cNvSpPr>
                <a:spLocks noChangeShapeType="1"/>
              </p:cNvSpPr>
              <p:nvPr/>
            </p:nvSpPr>
            <p:spPr bwMode="auto">
              <a:xfrm>
                <a:off x="3050"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1" name="Line 124"/>
              <p:cNvSpPr>
                <a:spLocks noChangeShapeType="1"/>
              </p:cNvSpPr>
              <p:nvPr/>
            </p:nvSpPr>
            <p:spPr bwMode="auto">
              <a:xfrm>
                <a:off x="3050"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2" name="Line 125"/>
              <p:cNvSpPr>
                <a:spLocks noChangeShapeType="1"/>
              </p:cNvSpPr>
              <p:nvPr/>
            </p:nvSpPr>
            <p:spPr bwMode="auto">
              <a:xfrm>
                <a:off x="3050"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3" name="Line 126"/>
              <p:cNvSpPr>
                <a:spLocks noChangeShapeType="1"/>
              </p:cNvSpPr>
              <p:nvPr/>
            </p:nvSpPr>
            <p:spPr bwMode="auto">
              <a:xfrm>
                <a:off x="3209"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4" name="Line 127"/>
              <p:cNvSpPr>
                <a:spLocks noChangeShapeType="1"/>
              </p:cNvSpPr>
              <p:nvPr/>
            </p:nvSpPr>
            <p:spPr bwMode="auto">
              <a:xfrm>
                <a:off x="3209"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5" name="Line 128"/>
              <p:cNvSpPr>
                <a:spLocks noChangeShapeType="1"/>
              </p:cNvSpPr>
              <p:nvPr/>
            </p:nvSpPr>
            <p:spPr bwMode="auto">
              <a:xfrm>
                <a:off x="3209"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6" name="Line 129"/>
              <p:cNvSpPr>
                <a:spLocks noChangeShapeType="1"/>
              </p:cNvSpPr>
              <p:nvPr/>
            </p:nvSpPr>
            <p:spPr bwMode="auto">
              <a:xfrm>
                <a:off x="3368"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7" name="Line 130"/>
              <p:cNvSpPr>
                <a:spLocks noChangeShapeType="1"/>
              </p:cNvSpPr>
              <p:nvPr/>
            </p:nvSpPr>
            <p:spPr bwMode="auto">
              <a:xfrm>
                <a:off x="3368"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8" name="Line 131"/>
              <p:cNvSpPr>
                <a:spLocks noChangeShapeType="1"/>
              </p:cNvSpPr>
              <p:nvPr/>
            </p:nvSpPr>
            <p:spPr bwMode="auto">
              <a:xfrm>
                <a:off x="3368"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69" name="Line 132"/>
              <p:cNvSpPr>
                <a:spLocks noChangeShapeType="1"/>
              </p:cNvSpPr>
              <p:nvPr/>
            </p:nvSpPr>
            <p:spPr bwMode="auto">
              <a:xfrm>
                <a:off x="3526"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0" name="Line 133"/>
              <p:cNvSpPr>
                <a:spLocks noChangeShapeType="1"/>
              </p:cNvSpPr>
              <p:nvPr/>
            </p:nvSpPr>
            <p:spPr bwMode="auto">
              <a:xfrm>
                <a:off x="3526"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1" name="Line 134"/>
              <p:cNvSpPr>
                <a:spLocks noChangeShapeType="1"/>
              </p:cNvSpPr>
              <p:nvPr/>
            </p:nvSpPr>
            <p:spPr bwMode="auto">
              <a:xfrm>
                <a:off x="3526"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2" name="Line 135"/>
              <p:cNvSpPr>
                <a:spLocks noChangeShapeType="1"/>
              </p:cNvSpPr>
              <p:nvPr/>
            </p:nvSpPr>
            <p:spPr bwMode="auto">
              <a:xfrm>
                <a:off x="3685"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3" name="Line 136"/>
              <p:cNvSpPr>
                <a:spLocks noChangeShapeType="1"/>
              </p:cNvSpPr>
              <p:nvPr/>
            </p:nvSpPr>
            <p:spPr bwMode="auto">
              <a:xfrm>
                <a:off x="3685"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4" name="Line 137"/>
              <p:cNvSpPr>
                <a:spLocks noChangeShapeType="1"/>
              </p:cNvSpPr>
              <p:nvPr/>
            </p:nvSpPr>
            <p:spPr bwMode="auto">
              <a:xfrm>
                <a:off x="3685"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5" name="Line 138"/>
              <p:cNvSpPr>
                <a:spLocks noChangeShapeType="1"/>
              </p:cNvSpPr>
              <p:nvPr/>
            </p:nvSpPr>
            <p:spPr bwMode="auto">
              <a:xfrm>
                <a:off x="3843"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6" name="Line 139"/>
              <p:cNvSpPr>
                <a:spLocks noChangeShapeType="1"/>
              </p:cNvSpPr>
              <p:nvPr/>
            </p:nvSpPr>
            <p:spPr bwMode="auto">
              <a:xfrm>
                <a:off x="3843"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7" name="Line 140"/>
              <p:cNvSpPr>
                <a:spLocks noChangeShapeType="1"/>
              </p:cNvSpPr>
              <p:nvPr/>
            </p:nvSpPr>
            <p:spPr bwMode="auto">
              <a:xfrm>
                <a:off x="3843"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8" name="Line 141"/>
              <p:cNvSpPr>
                <a:spLocks noChangeShapeType="1"/>
              </p:cNvSpPr>
              <p:nvPr/>
            </p:nvSpPr>
            <p:spPr bwMode="auto">
              <a:xfrm>
                <a:off x="4002"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79" name="Line 142"/>
              <p:cNvSpPr>
                <a:spLocks noChangeShapeType="1"/>
              </p:cNvSpPr>
              <p:nvPr/>
            </p:nvSpPr>
            <p:spPr bwMode="auto">
              <a:xfrm>
                <a:off x="4002"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0" name="Line 143"/>
              <p:cNvSpPr>
                <a:spLocks noChangeShapeType="1"/>
              </p:cNvSpPr>
              <p:nvPr/>
            </p:nvSpPr>
            <p:spPr bwMode="auto">
              <a:xfrm>
                <a:off x="4002"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1" name="Line 144"/>
              <p:cNvSpPr>
                <a:spLocks noChangeShapeType="1"/>
              </p:cNvSpPr>
              <p:nvPr/>
            </p:nvSpPr>
            <p:spPr bwMode="auto">
              <a:xfrm>
                <a:off x="4161"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2" name="Line 145"/>
              <p:cNvSpPr>
                <a:spLocks noChangeShapeType="1"/>
              </p:cNvSpPr>
              <p:nvPr/>
            </p:nvSpPr>
            <p:spPr bwMode="auto">
              <a:xfrm>
                <a:off x="4161"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3" name="Line 146"/>
              <p:cNvSpPr>
                <a:spLocks noChangeShapeType="1"/>
              </p:cNvSpPr>
              <p:nvPr/>
            </p:nvSpPr>
            <p:spPr bwMode="auto">
              <a:xfrm>
                <a:off x="4161"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4" name="Line 147"/>
              <p:cNvSpPr>
                <a:spLocks noChangeShapeType="1"/>
              </p:cNvSpPr>
              <p:nvPr/>
            </p:nvSpPr>
            <p:spPr bwMode="auto">
              <a:xfrm>
                <a:off x="4319"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5" name="Line 148"/>
              <p:cNvSpPr>
                <a:spLocks noChangeShapeType="1"/>
              </p:cNvSpPr>
              <p:nvPr/>
            </p:nvSpPr>
            <p:spPr bwMode="auto">
              <a:xfrm>
                <a:off x="4319"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6" name="Line 149"/>
              <p:cNvSpPr>
                <a:spLocks noChangeShapeType="1"/>
              </p:cNvSpPr>
              <p:nvPr/>
            </p:nvSpPr>
            <p:spPr bwMode="auto">
              <a:xfrm>
                <a:off x="4319"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7" name="Line 150"/>
              <p:cNvSpPr>
                <a:spLocks noChangeShapeType="1"/>
              </p:cNvSpPr>
              <p:nvPr/>
            </p:nvSpPr>
            <p:spPr bwMode="auto">
              <a:xfrm>
                <a:off x="4478"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8" name="Line 151"/>
              <p:cNvSpPr>
                <a:spLocks noChangeShapeType="1"/>
              </p:cNvSpPr>
              <p:nvPr/>
            </p:nvSpPr>
            <p:spPr bwMode="auto">
              <a:xfrm>
                <a:off x="4478"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89" name="Line 152"/>
              <p:cNvSpPr>
                <a:spLocks noChangeShapeType="1"/>
              </p:cNvSpPr>
              <p:nvPr/>
            </p:nvSpPr>
            <p:spPr bwMode="auto">
              <a:xfrm>
                <a:off x="4478"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0" name="Line 153"/>
              <p:cNvSpPr>
                <a:spLocks noChangeShapeType="1"/>
              </p:cNvSpPr>
              <p:nvPr/>
            </p:nvSpPr>
            <p:spPr bwMode="auto">
              <a:xfrm>
                <a:off x="4637"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1" name="Line 154"/>
              <p:cNvSpPr>
                <a:spLocks noChangeShapeType="1"/>
              </p:cNvSpPr>
              <p:nvPr/>
            </p:nvSpPr>
            <p:spPr bwMode="auto">
              <a:xfrm>
                <a:off x="4637"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2" name="Line 155"/>
              <p:cNvSpPr>
                <a:spLocks noChangeShapeType="1"/>
              </p:cNvSpPr>
              <p:nvPr/>
            </p:nvSpPr>
            <p:spPr bwMode="auto">
              <a:xfrm>
                <a:off x="4637"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3" name="Line 156"/>
              <p:cNvSpPr>
                <a:spLocks noChangeShapeType="1"/>
              </p:cNvSpPr>
              <p:nvPr/>
            </p:nvSpPr>
            <p:spPr bwMode="auto">
              <a:xfrm>
                <a:off x="4795"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4" name="Line 157"/>
              <p:cNvSpPr>
                <a:spLocks noChangeShapeType="1"/>
              </p:cNvSpPr>
              <p:nvPr/>
            </p:nvSpPr>
            <p:spPr bwMode="auto">
              <a:xfrm>
                <a:off x="4795"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5" name="Line 158"/>
              <p:cNvSpPr>
                <a:spLocks noChangeShapeType="1"/>
              </p:cNvSpPr>
              <p:nvPr/>
            </p:nvSpPr>
            <p:spPr bwMode="auto">
              <a:xfrm>
                <a:off x="4795"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6" name="Line 159"/>
              <p:cNvSpPr>
                <a:spLocks noChangeShapeType="1"/>
              </p:cNvSpPr>
              <p:nvPr/>
            </p:nvSpPr>
            <p:spPr bwMode="auto">
              <a:xfrm>
                <a:off x="4954"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7" name="Line 160"/>
              <p:cNvSpPr>
                <a:spLocks noChangeShapeType="1"/>
              </p:cNvSpPr>
              <p:nvPr/>
            </p:nvSpPr>
            <p:spPr bwMode="auto">
              <a:xfrm>
                <a:off x="4954"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8" name="Line 161"/>
              <p:cNvSpPr>
                <a:spLocks noChangeShapeType="1"/>
              </p:cNvSpPr>
              <p:nvPr/>
            </p:nvSpPr>
            <p:spPr bwMode="auto">
              <a:xfrm>
                <a:off x="4954"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399" name="Line 162"/>
              <p:cNvSpPr>
                <a:spLocks noChangeShapeType="1"/>
              </p:cNvSpPr>
              <p:nvPr/>
            </p:nvSpPr>
            <p:spPr bwMode="auto">
              <a:xfrm>
                <a:off x="5112"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0" name="Line 163"/>
              <p:cNvSpPr>
                <a:spLocks noChangeShapeType="1"/>
              </p:cNvSpPr>
              <p:nvPr/>
            </p:nvSpPr>
            <p:spPr bwMode="auto">
              <a:xfrm>
                <a:off x="5112"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1" name="Line 164"/>
              <p:cNvSpPr>
                <a:spLocks noChangeShapeType="1"/>
              </p:cNvSpPr>
              <p:nvPr/>
            </p:nvSpPr>
            <p:spPr bwMode="auto">
              <a:xfrm>
                <a:off x="5112"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2" name="Line 165"/>
              <p:cNvSpPr>
                <a:spLocks noChangeShapeType="1"/>
              </p:cNvSpPr>
              <p:nvPr/>
            </p:nvSpPr>
            <p:spPr bwMode="auto">
              <a:xfrm>
                <a:off x="5271"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3" name="Line 166"/>
              <p:cNvSpPr>
                <a:spLocks noChangeShapeType="1"/>
              </p:cNvSpPr>
              <p:nvPr/>
            </p:nvSpPr>
            <p:spPr bwMode="auto">
              <a:xfrm>
                <a:off x="5271"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4" name="Line 167"/>
              <p:cNvSpPr>
                <a:spLocks noChangeShapeType="1"/>
              </p:cNvSpPr>
              <p:nvPr/>
            </p:nvSpPr>
            <p:spPr bwMode="auto">
              <a:xfrm>
                <a:off x="5271"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5" name="Line 168"/>
              <p:cNvSpPr>
                <a:spLocks noChangeShapeType="1"/>
              </p:cNvSpPr>
              <p:nvPr/>
            </p:nvSpPr>
            <p:spPr bwMode="auto">
              <a:xfrm>
                <a:off x="5430"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6" name="Line 169"/>
              <p:cNvSpPr>
                <a:spLocks noChangeShapeType="1"/>
              </p:cNvSpPr>
              <p:nvPr/>
            </p:nvSpPr>
            <p:spPr bwMode="auto">
              <a:xfrm>
                <a:off x="5430"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7" name="Line 170"/>
              <p:cNvSpPr>
                <a:spLocks noChangeShapeType="1"/>
              </p:cNvSpPr>
              <p:nvPr/>
            </p:nvSpPr>
            <p:spPr bwMode="auto">
              <a:xfrm>
                <a:off x="5430"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8" name="Line 171"/>
              <p:cNvSpPr>
                <a:spLocks noChangeShapeType="1"/>
              </p:cNvSpPr>
              <p:nvPr/>
            </p:nvSpPr>
            <p:spPr bwMode="auto">
              <a:xfrm>
                <a:off x="5588"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09" name="Line 172"/>
              <p:cNvSpPr>
                <a:spLocks noChangeShapeType="1"/>
              </p:cNvSpPr>
              <p:nvPr/>
            </p:nvSpPr>
            <p:spPr bwMode="auto">
              <a:xfrm>
                <a:off x="5588"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0" name="Line 173"/>
              <p:cNvSpPr>
                <a:spLocks noChangeShapeType="1"/>
              </p:cNvSpPr>
              <p:nvPr/>
            </p:nvSpPr>
            <p:spPr bwMode="auto">
              <a:xfrm>
                <a:off x="5588"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1" name="Line 174"/>
              <p:cNvSpPr>
                <a:spLocks noChangeShapeType="1"/>
              </p:cNvSpPr>
              <p:nvPr/>
            </p:nvSpPr>
            <p:spPr bwMode="auto">
              <a:xfrm>
                <a:off x="5747"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2" name="Line 175"/>
              <p:cNvSpPr>
                <a:spLocks noChangeShapeType="1"/>
              </p:cNvSpPr>
              <p:nvPr/>
            </p:nvSpPr>
            <p:spPr bwMode="auto">
              <a:xfrm>
                <a:off x="5747"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3" name="Line 176"/>
              <p:cNvSpPr>
                <a:spLocks noChangeShapeType="1"/>
              </p:cNvSpPr>
              <p:nvPr/>
            </p:nvSpPr>
            <p:spPr bwMode="auto">
              <a:xfrm>
                <a:off x="5747"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4" name="Line 177"/>
              <p:cNvSpPr>
                <a:spLocks noChangeShapeType="1"/>
              </p:cNvSpPr>
              <p:nvPr/>
            </p:nvSpPr>
            <p:spPr bwMode="auto">
              <a:xfrm>
                <a:off x="5906"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5" name="Line 178"/>
              <p:cNvSpPr>
                <a:spLocks noChangeShapeType="1"/>
              </p:cNvSpPr>
              <p:nvPr/>
            </p:nvSpPr>
            <p:spPr bwMode="auto">
              <a:xfrm>
                <a:off x="5906"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6" name="Line 179"/>
              <p:cNvSpPr>
                <a:spLocks noChangeShapeType="1"/>
              </p:cNvSpPr>
              <p:nvPr/>
            </p:nvSpPr>
            <p:spPr bwMode="auto">
              <a:xfrm>
                <a:off x="5906"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7" name="Line 180"/>
              <p:cNvSpPr>
                <a:spLocks noChangeShapeType="1"/>
              </p:cNvSpPr>
              <p:nvPr/>
            </p:nvSpPr>
            <p:spPr bwMode="auto">
              <a:xfrm>
                <a:off x="6064"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8" name="Line 181"/>
              <p:cNvSpPr>
                <a:spLocks noChangeShapeType="1"/>
              </p:cNvSpPr>
              <p:nvPr/>
            </p:nvSpPr>
            <p:spPr bwMode="auto">
              <a:xfrm>
                <a:off x="6064"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19" name="Line 182"/>
              <p:cNvSpPr>
                <a:spLocks noChangeShapeType="1"/>
              </p:cNvSpPr>
              <p:nvPr/>
            </p:nvSpPr>
            <p:spPr bwMode="auto">
              <a:xfrm>
                <a:off x="6064"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0" name="Line 183"/>
              <p:cNvSpPr>
                <a:spLocks noChangeShapeType="1"/>
              </p:cNvSpPr>
              <p:nvPr/>
            </p:nvSpPr>
            <p:spPr bwMode="auto">
              <a:xfrm>
                <a:off x="6223"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1" name="Line 184"/>
              <p:cNvSpPr>
                <a:spLocks noChangeShapeType="1"/>
              </p:cNvSpPr>
              <p:nvPr/>
            </p:nvSpPr>
            <p:spPr bwMode="auto">
              <a:xfrm>
                <a:off x="6223"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2" name="Line 185"/>
              <p:cNvSpPr>
                <a:spLocks noChangeShapeType="1"/>
              </p:cNvSpPr>
              <p:nvPr/>
            </p:nvSpPr>
            <p:spPr bwMode="auto">
              <a:xfrm>
                <a:off x="6223" y="1292"/>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3" name="Line 186"/>
              <p:cNvSpPr>
                <a:spLocks noChangeShapeType="1"/>
              </p:cNvSpPr>
              <p:nvPr/>
            </p:nvSpPr>
            <p:spPr bwMode="auto">
              <a:xfrm>
                <a:off x="6381"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4" name="Line 187"/>
              <p:cNvSpPr>
                <a:spLocks noChangeShapeType="1"/>
              </p:cNvSpPr>
              <p:nvPr/>
            </p:nvSpPr>
            <p:spPr bwMode="auto">
              <a:xfrm>
                <a:off x="6381" y="1292"/>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5" name="Line 188"/>
              <p:cNvSpPr>
                <a:spLocks noChangeShapeType="1"/>
              </p:cNvSpPr>
              <p:nvPr/>
            </p:nvSpPr>
            <p:spPr bwMode="auto">
              <a:xfrm>
                <a:off x="6381" y="1292"/>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6" name="Line 189"/>
              <p:cNvSpPr>
                <a:spLocks noChangeShapeType="1"/>
              </p:cNvSpPr>
              <p:nvPr/>
            </p:nvSpPr>
            <p:spPr bwMode="auto">
              <a:xfrm>
                <a:off x="6539" y="1296"/>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7" name="Line 190"/>
              <p:cNvSpPr>
                <a:spLocks noChangeShapeType="1"/>
              </p:cNvSpPr>
              <p:nvPr/>
            </p:nvSpPr>
            <p:spPr bwMode="auto">
              <a:xfrm>
                <a:off x="6539" y="1296"/>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8" name="Freeform 191"/>
              <p:cNvSpPr>
                <a:spLocks/>
              </p:cNvSpPr>
              <p:nvPr/>
            </p:nvSpPr>
            <p:spPr bwMode="auto">
              <a:xfrm>
                <a:off x="6539" y="1296"/>
                <a:ext cx="40" cy="6"/>
              </a:xfrm>
              <a:custGeom>
                <a:avLst/>
                <a:gdLst>
                  <a:gd name="T0" fmla="*/ 0 w 79"/>
                  <a:gd name="T1" fmla="*/ 0 h 12"/>
                  <a:gd name="T2" fmla="*/ 16 w 79"/>
                  <a:gd name="T3" fmla="*/ 2 h 12"/>
                  <a:gd name="T4" fmla="*/ 62 w 79"/>
                  <a:gd name="T5" fmla="*/ 8 h 12"/>
                  <a:gd name="T6" fmla="*/ 79 w 79"/>
                  <a:gd name="T7" fmla="*/ 12 h 12"/>
                </a:gdLst>
                <a:ahLst/>
                <a:cxnLst>
                  <a:cxn ang="0">
                    <a:pos x="T0" y="T1"/>
                  </a:cxn>
                  <a:cxn ang="0">
                    <a:pos x="T2" y="T3"/>
                  </a:cxn>
                  <a:cxn ang="0">
                    <a:pos x="T4" y="T5"/>
                  </a:cxn>
                  <a:cxn ang="0">
                    <a:pos x="T6" y="T7"/>
                  </a:cxn>
                </a:cxnLst>
                <a:rect l="0" t="0" r="r" b="b"/>
                <a:pathLst>
                  <a:path w="79" h="12">
                    <a:moveTo>
                      <a:pt x="0" y="0"/>
                    </a:moveTo>
                    <a:lnTo>
                      <a:pt x="16" y="2"/>
                    </a:lnTo>
                    <a:lnTo>
                      <a:pt x="62" y="8"/>
                    </a:lnTo>
                    <a:lnTo>
                      <a:pt x="79" y="12"/>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29" name="Line 192"/>
              <p:cNvSpPr>
                <a:spLocks noChangeShapeType="1"/>
              </p:cNvSpPr>
              <p:nvPr/>
            </p:nvSpPr>
            <p:spPr bwMode="auto">
              <a:xfrm>
                <a:off x="6691" y="133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0" name="Line 193"/>
              <p:cNvSpPr>
                <a:spLocks noChangeShapeType="1"/>
              </p:cNvSpPr>
              <p:nvPr/>
            </p:nvSpPr>
            <p:spPr bwMode="auto">
              <a:xfrm>
                <a:off x="6691" y="133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1" name="Freeform 194"/>
              <p:cNvSpPr>
                <a:spLocks/>
              </p:cNvSpPr>
              <p:nvPr/>
            </p:nvSpPr>
            <p:spPr bwMode="auto">
              <a:xfrm>
                <a:off x="6691" y="1339"/>
                <a:ext cx="34" cy="19"/>
              </a:xfrm>
              <a:custGeom>
                <a:avLst/>
                <a:gdLst>
                  <a:gd name="T0" fmla="*/ 0 w 69"/>
                  <a:gd name="T1" fmla="*/ 0 h 38"/>
                  <a:gd name="T2" fmla="*/ 31 w 69"/>
                  <a:gd name="T3" fmla="*/ 16 h 38"/>
                  <a:gd name="T4" fmla="*/ 65 w 69"/>
                  <a:gd name="T5" fmla="*/ 36 h 38"/>
                  <a:gd name="T6" fmla="*/ 69 w 69"/>
                  <a:gd name="T7" fmla="*/ 38 h 38"/>
                </a:gdLst>
                <a:ahLst/>
                <a:cxnLst>
                  <a:cxn ang="0">
                    <a:pos x="T0" y="T1"/>
                  </a:cxn>
                  <a:cxn ang="0">
                    <a:pos x="T2" y="T3"/>
                  </a:cxn>
                  <a:cxn ang="0">
                    <a:pos x="T4" y="T5"/>
                  </a:cxn>
                  <a:cxn ang="0">
                    <a:pos x="T6" y="T7"/>
                  </a:cxn>
                </a:cxnLst>
                <a:rect l="0" t="0" r="r" b="b"/>
                <a:pathLst>
                  <a:path w="69" h="38">
                    <a:moveTo>
                      <a:pt x="0" y="0"/>
                    </a:moveTo>
                    <a:lnTo>
                      <a:pt x="31" y="16"/>
                    </a:lnTo>
                    <a:lnTo>
                      <a:pt x="65" y="36"/>
                    </a:lnTo>
                    <a:lnTo>
                      <a:pt x="69" y="38"/>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2" name="Line 195"/>
              <p:cNvSpPr>
                <a:spLocks noChangeShapeType="1"/>
              </p:cNvSpPr>
              <p:nvPr/>
            </p:nvSpPr>
            <p:spPr bwMode="auto">
              <a:xfrm>
                <a:off x="6815" y="143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3" name="Line 196"/>
              <p:cNvSpPr>
                <a:spLocks noChangeShapeType="1"/>
              </p:cNvSpPr>
              <p:nvPr/>
            </p:nvSpPr>
            <p:spPr bwMode="auto">
              <a:xfrm>
                <a:off x="6815" y="1437"/>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4" name="Freeform 197"/>
              <p:cNvSpPr>
                <a:spLocks/>
              </p:cNvSpPr>
              <p:nvPr/>
            </p:nvSpPr>
            <p:spPr bwMode="auto">
              <a:xfrm>
                <a:off x="6815" y="1437"/>
                <a:ext cx="22" cy="32"/>
              </a:xfrm>
              <a:custGeom>
                <a:avLst/>
                <a:gdLst>
                  <a:gd name="T0" fmla="*/ 0 w 46"/>
                  <a:gd name="T1" fmla="*/ 0 h 63"/>
                  <a:gd name="T2" fmla="*/ 8 w 46"/>
                  <a:gd name="T3" fmla="*/ 10 h 63"/>
                  <a:gd name="T4" fmla="*/ 28 w 46"/>
                  <a:gd name="T5" fmla="*/ 37 h 63"/>
                  <a:gd name="T6" fmla="*/ 46 w 46"/>
                  <a:gd name="T7" fmla="*/ 63 h 63"/>
                </a:gdLst>
                <a:ahLst/>
                <a:cxnLst>
                  <a:cxn ang="0">
                    <a:pos x="T0" y="T1"/>
                  </a:cxn>
                  <a:cxn ang="0">
                    <a:pos x="T2" y="T3"/>
                  </a:cxn>
                  <a:cxn ang="0">
                    <a:pos x="T4" y="T5"/>
                  </a:cxn>
                  <a:cxn ang="0">
                    <a:pos x="T6" y="T7"/>
                  </a:cxn>
                </a:cxnLst>
                <a:rect l="0" t="0" r="r" b="b"/>
                <a:pathLst>
                  <a:path w="46" h="63">
                    <a:moveTo>
                      <a:pt x="0" y="0"/>
                    </a:moveTo>
                    <a:lnTo>
                      <a:pt x="8" y="10"/>
                    </a:lnTo>
                    <a:lnTo>
                      <a:pt x="28" y="37"/>
                    </a:lnTo>
                    <a:lnTo>
                      <a:pt x="46" y="63"/>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5" name="Line 198"/>
              <p:cNvSpPr>
                <a:spLocks noChangeShapeType="1"/>
              </p:cNvSpPr>
              <p:nvPr/>
            </p:nvSpPr>
            <p:spPr bwMode="auto">
              <a:xfrm>
                <a:off x="6884" y="157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6" name="Line 199"/>
              <p:cNvSpPr>
                <a:spLocks noChangeShapeType="1"/>
              </p:cNvSpPr>
              <p:nvPr/>
            </p:nvSpPr>
            <p:spPr bwMode="auto">
              <a:xfrm>
                <a:off x="6884" y="1578"/>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7" name="Freeform 200"/>
              <p:cNvSpPr>
                <a:spLocks/>
              </p:cNvSpPr>
              <p:nvPr/>
            </p:nvSpPr>
            <p:spPr bwMode="auto">
              <a:xfrm>
                <a:off x="6884" y="1578"/>
                <a:ext cx="7" cy="39"/>
              </a:xfrm>
              <a:custGeom>
                <a:avLst/>
                <a:gdLst>
                  <a:gd name="T0" fmla="*/ 0 w 14"/>
                  <a:gd name="T1" fmla="*/ 0 h 77"/>
                  <a:gd name="T2" fmla="*/ 2 w 14"/>
                  <a:gd name="T3" fmla="*/ 4 h 77"/>
                  <a:gd name="T4" fmla="*/ 8 w 14"/>
                  <a:gd name="T5" fmla="*/ 38 h 77"/>
                  <a:gd name="T6" fmla="*/ 14 w 14"/>
                  <a:gd name="T7" fmla="*/ 69 h 77"/>
                  <a:gd name="T8" fmla="*/ 14 w 14"/>
                  <a:gd name="T9" fmla="*/ 77 h 77"/>
                </a:gdLst>
                <a:ahLst/>
                <a:cxnLst>
                  <a:cxn ang="0">
                    <a:pos x="T0" y="T1"/>
                  </a:cxn>
                  <a:cxn ang="0">
                    <a:pos x="T2" y="T3"/>
                  </a:cxn>
                  <a:cxn ang="0">
                    <a:pos x="T4" y="T5"/>
                  </a:cxn>
                  <a:cxn ang="0">
                    <a:pos x="T6" y="T7"/>
                  </a:cxn>
                  <a:cxn ang="0">
                    <a:pos x="T8" y="T9"/>
                  </a:cxn>
                </a:cxnLst>
                <a:rect l="0" t="0" r="r" b="b"/>
                <a:pathLst>
                  <a:path w="14" h="77">
                    <a:moveTo>
                      <a:pt x="0" y="0"/>
                    </a:moveTo>
                    <a:lnTo>
                      <a:pt x="2" y="4"/>
                    </a:lnTo>
                    <a:lnTo>
                      <a:pt x="8" y="38"/>
                    </a:lnTo>
                    <a:lnTo>
                      <a:pt x="14" y="69"/>
                    </a:lnTo>
                    <a:lnTo>
                      <a:pt x="14" y="77"/>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8" name="Line 201"/>
              <p:cNvSpPr>
                <a:spLocks noChangeShapeType="1"/>
              </p:cNvSpPr>
              <p:nvPr/>
            </p:nvSpPr>
            <p:spPr bwMode="auto">
              <a:xfrm>
                <a:off x="6884" y="173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39" name="Line 202"/>
              <p:cNvSpPr>
                <a:spLocks noChangeShapeType="1"/>
              </p:cNvSpPr>
              <p:nvPr/>
            </p:nvSpPr>
            <p:spPr bwMode="auto">
              <a:xfrm>
                <a:off x="6884" y="1735"/>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40" name="Freeform 203"/>
              <p:cNvSpPr>
                <a:spLocks/>
              </p:cNvSpPr>
              <p:nvPr/>
            </p:nvSpPr>
            <p:spPr bwMode="auto">
              <a:xfrm>
                <a:off x="6873" y="1735"/>
                <a:ext cx="11" cy="38"/>
              </a:xfrm>
              <a:custGeom>
                <a:avLst/>
                <a:gdLst>
                  <a:gd name="T0" fmla="*/ 22 w 22"/>
                  <a:gd name="T1" fmla="*/ 0 h 78"/>
                  <a:gd name="T2" fmla="*/ 18 w 22"/>
                  <a:gd name="T3" fmla="*/ 22 h 78"/>
                  <a:gd name="T4" fmla="*/ 8 w 22"/>
                  <a:gd name="T5" fmla="*/ 54 h 78"/>
                  <a:gd name="T6" fmla="*/ 0 w 22"/>
                  <a:gd name="T7" fmla="*/ 78 h 78"/>
                </a:gdLst>
                <a:ahLst/>
                <a:cxnLst>
                  <a:cxn ang="0">
                    <a:pos x="T0" y="T1"/>
                  </a:cxn>
                  <a:cxn ang="0">
                    <a:pos x="T2" y="T3"/>
                  </a:cxn>
                  <a:cxn ang="0">
                    <a:pos x="T4" y="T5"/>
                  </a:cxn>
                  <a:cxn ang="0">
                    <a:pos x="T6" y="T7"/>
                  </a:cxn>
                </a:cxnLst>
                <a:rect l="0" t="0" r="r" b="b"/>
                <a:pathLst>
                  <a:path w="22" h="78">
                    <a:moveTo>
                      <a:pt x="22" y="0"/>
                    </a:moveTo>
                    <a:lnTo>
                      <a:pt x="18" y="22"/>
                    </a:lnTo>
                    <a:lnTo>
                      <a:pt x="8" y="54"/>
                    </a:lnTo>
                    <a:lnTo>
                      <a:pt x="0" y="78"/>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41" name="Line 204"/>
              <p:cNvSpPr>
                <a:spLocks noChangeShapeType="1"/>
              </p:cNvSpPr>
              <p:nvPr/>
            </p:nvSpPr>
            <p:spPr bwMode="auto">
              <a:xfrm>
                <a:off x="6812" y="187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grpSp>
        <p:sp>
          <p:nvSpPr>
            <p:cNvPr id="17" name="Line 206"/>
            <p:cNvSpPr>
              <a:spLocks noChangeShapeType="1"/>
            </p:cNvSpPr>
            <p:nvPr/>
          </p:nvSpPr>
          <p:spPr bwMode="auto">
            <a:xfrm>
              <a:off x="6812" y="1873"/>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 name="Freeform 207"/>
            <p:cNvSpPr>
              <a:spLocks/>
            </p:cNvSpPr>
            <p:nvPr/>
          </p:nvSpPr>
          <p:spPr bwMode="auto">
            <a:xfrm>
              <a:off x="6783" y="1873"/>
              <a:ext cx="29" cy="29"/>
            </a:xfrm>
            <a:custGeom>
              <a:avLst/>
              <a:gdLst>
                <a:gd name="T0" fmla="*/ 57 w 57"/>
                <a:gd name="T1" fmla="*/ 0 h 57"/>
                <a:gd name="T2" fmla="*/ 49 w 57"/>
                <a:gd name="T3" fmla="*/ 8 h 57"/>
                <a:gd name="T4" fmla="*/ 26 w 57"/>
                <a:gd name="T5" fmla="*/ 34 h 57"/>
                <a:gd name="T6" fmla="*/ 0 w 57"/>
                <a:gd name="T7" fmla="*/ 57 h 57"/>
              </a:gdLst>
              <a:ahLst/>
              <a:cxnLst>
                <a:cxn ang="0">
                  <a:pos x="T0" y="T1"/>
                </a:cxn>
                <a:cxn ang="0">
                  <a:pos x="T2" y="T3"/>
                </a:cxn>
                <a:cxn ang="0">
                  <a:pos x="T4" y="T5"/>
                </a:cxn>
                <a:cxn ang="0">
                  <a:pos x="T6" y="T7"/>
                </a:cxn>
              </a:cxnLst>
              <a:rect l="0" t="0" r="r" b="b"/>
              <a:pathLst>
                <a:path w="57" h="57">
                  <a:moveTo>
                    <a:pt x="57" y="0"/>
                  </a:moveTo>
                  <a:lnTo>
                    <a:pt x="49" y="8"/>
                  </a:lnTo>
                  <a:lnTo>
                    <a:pt x="26" y="34"/>
                  </a:lnTo>
                  <a:lnTo>
                    <a:pt x="0" y="57"/>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9" name="Line 208"/>
            <p:cNvSpPr>
              <a:spLocks noChangeShapeType="1"/>
            </p:cNvSpPr>
            <p:nvPr/>
          </p:nvSpPr>
          <p:spPr bwMode="auto">
            <a:xfrm>
              <a:off x="6683" y="1964"/>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4" name="Line 209"/>
            <p:cNvSpPr>
              <a:spLocks noChangeShapeType="1"/>
            </p:cNvSpPr>
            <p:nvPr/>
          </p:nvSpPr>
          <p:spPr bwMode="auto">
            <a:xfrm>
              <a:off x="6683" y="1964"/>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5" name="Freeform 210"/>
            <p:cNvSpPr>
              <a:spLocks/>
            </p:cNvSpPr>
            <p:nvPr/>
          </p:nvSpPr>
          <p:spPr bwMode="auto">
            <a:xfrm>
              <a:off x="6645" y="1964"/>
              <a:ext cx="38" cy="13"/>
            </a:xfrm>
            <a:custGeom>
              <a:avLst/>
              <a:gdLst>
                <a:gd name="T0" fmla="*/ 76 w 76"/>
                <a:gd name="T1" fmla="*/ 0 h 28"/>
                <a:gd name="T2" fmla="*/ 38 w 76"/>
                <a:gd name="T3" fmla="*/ 14 h 28"/>
                <a:gd name="T4" fmla="*/ 0 w 76"/>
                <a:gd name="T5" fmla="*/ 28 h 28"/>
              </a:gdLst>
              <a:ahLst/>
              <a:cxnLst>
                <a:cxn ang="0">
                  <a:pos x="T0" y="T1"/>
                </a:cxn>
                <a:cxn ang="0">
                  <a:pos x="T2" y="T3"/>
                </a:cxn>
                <a:cxn ang="0">
                  <a:pos x="T4" y="T5"/>
                </a:cxn>
              </a:cxnLst>
              <a:rect l="0" t="0" r="r" b="b"/>
              <a:pathLst>
                <a:path w="76" h="28">
                  <a:moveTo>
                    <a:pt x="76" y="0"/>
                  </a:moveTo>
                  <a:lnTo>
                    <a:pt x="38" y="14"/>
                  </a:lnTo>
                  <a:lnTo>
                    <a:pt x="0" y="28"/>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6" name="Line 211"/>
            <p:cNvSpPr>
              <a:spLocks noChangeShapeType="1"/>
            </p:cNvSpPr>
            <p:nvPr/>
          </p:nvSpPr>
          <p:spPr bwMode="auto">
            <a:xfrm>
              <a:off x="6528" y="199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7" name="Line 212"/>
            <p:cNvSpPr>
              <a:spLocks noChangeShapeType="1"/>
            </p:cNvSpPr>
            <p:nvPr/>
          </p:nvSpPr>
          <p:spPr bwMode="auto">
            <a:xfrm>
              <a:off x="6528" y="1999"/>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8" name="Freeform 213"/>
            <p:cNvSpPr>
              <a:spLocks/>
            </p:cNvSpPr>
            <p:nvPr/>
          </p:nvSpPr>
          <p:spPr bwMode="auto">
            <a:xfrm>
              <a:off x="6489" y="1999"/>
              <a:ext cx="39" cy="2"/>
            </a:xfrm>
            <a:custGeom>
              <a:avLst/>
              <a:gdLst>
                <a:gd name="T0" fmla="*/ 79 w 79"/>
                <a:gd name="T1" fmla="*/ 0 h 4"/>
                <a:gd name="T2" fmla="*/ 79 w 79"/>
                <a:gd name="T3" fmla="*/ 0 h 4"/>
                <a:gd name="T4" fmla="*/ 28 w 79"/>
                <a:gd name="T5" fmla="*/ 2 h 4"/>
                <a:gd name="T6" fmla="*/ 0 w 79"/>
                <a:gd name="T7" fmla="*/ 4 h 4"/>
              </a:gdLst>
              <a:ahLst/>
              <a:cxnLst>
                <a:cxn ang="0">
                  <a:pos x="T0" y="T1"/>
                </a:cxn>
                <a:cxn ang="0">
                  <a:pos x="T2" y="T3"/>
                </a:cxn>
                <a:cxn ang="0">
                  <a:pos x="T4" y="T5"/>
                </a:cxn>
                <a:cxn ang="0">
                  <a:pos x="T6" y="T7"/>
                </a:cxn>
              </a:cxnLst>
              <a:rect l="0" t="0" r="r" b="b"/>
              <a:pathLst>
                <a:path w="79" h="4">
                  <a:moveTo>
                    <a:pt x="79" y="0"/>
                  </a:moveTo>
                  <a:lnTo>
                    <a:pt x="79" y="0"/>
                  </a:lnTo>
                  <a:lnTo>
                    <a:pt x="28" y="2"/>
                  </a:lnTo>
                  <a:lnTo>
                    <a:pt x="0" y="4"/>
                  </a:lnTo>
                </a:path>
              </a:pathLst>
            </a:custGeom>
            <a:noFill/>
            <a:ln w="1905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29" name="Line 214"/>
            <p:cNvSpPr>
              <a:spLocks noChangeShapeType="1"/>
            </p:cNvSpPr>
            <p:nvPr/>
          </p:nvSpPr>
          <p:spPr bwMode="auto">
            <a:xfrm>
              <a:off x="6370"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0" name="Line 215"/>
            <p:cNvSpPr>
              <a:spLocks noChangeShapeType="1"/>
            </p:cNvSpPr>
            <p:nvPr/>
          </p:nvSpPr>
          <p:spPr bwMode="auto">
            <a:xfrm>
              <a:off x="6370"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1" name="Line 216"/>
            <p:cNvSpPr>
              <a:spLocks noChangeShapeType="1"/>
            </p:cNvSpPr>
            <p:nvPr/>
          </p:nvSpPr>
          <p:spPr bwMode="auto">
            <a:xfrm flipH="1">
              <a:off x="6330" y="2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2" name="Line 217"/>
            <p:cNvSpPr>
              <a:spLocks noChangeShapeType="1"/>
            </p:cNvSpPr>
            <p:nvPr/>
          </p:nvSpPr>
          <p:spPr bwMode="auto">
            <a:xfrm>
              <a:off x="6211"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3" name="Line 218"/>
            <p:cNvSpPr>
              <a:spLocks noChangeShapeType="1"/>
            </p:cNvSpPr>
            <p:nvPr/>
          </p:nvSpPr>
          <p:spPr bwMode="auto">
            <a:xfrm>
              <a:off x="6211"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4" name="Line 219"/>
            <p:cNvSpPr>
              <a:spLocks noChangeShapeType="1"/>
            </p:cNvSpPr>
            <p:nvPr/>
          </p:nvSpPr>
          <p:spPr bwMode="auto">
            <a:xfrm flipH="1">
              <a:off x="6171" y="2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5" name="Line 220"/>
            <p:cNvSpPr>
              <a:spLocks noChangeShapeType="1"/>
            </p:cNvSpPr>
            <p:nvPr/>
          </p:nvSpPr>
          <p:spPr bwMode="auto">
            <a:xfrm>
              <a:off x="6052"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6" name="Line 221"/>
            <p:cNvSpPr>
              <a:spLocks noChangeShapeType="1"/>
            </p:cNvSpPr>
            <p:nvPr/>
          </p:nvSpPr>
          <p:spPr bwMode="auto">
            <a:xfrm>
              <a:off x="6052"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39" name="Line 222"/>
            <p:cNvSpPr>
              <a:spLocks noChangeShapeType="1"/>
            </p:cNvSpPr>
            <p:nvPr/>
          </p:nvSpPr>
          <p:spPr bwMode="auto">
            <a:xfrm flipH="1">
              <a:off x="6013" y="2001"/>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0" name="Line 223"/>
            <p:cNvSpPr>
              <a:spLocks noChangeShapeType="1"/>
            </p:cNvSpPr>
            <p:nvPr/>
          </p:nvSpPr>
          <p:spPr bwMode="auto">
            <a:xfrm>
              <a:off x="5894"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1" name="Line 224"/>
            <p:cNvSpPr>
              <a:spLocks noChangeShapeType="1"/>
            </p:cNvSpPr>
            <p:nvPr/>
          </p:nvSpPr>
          <p:spPr bwMode="auto">
            <a:xfrm>
              <a:off x="5894"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2" name="Line 225"/>
            <p:cNvSpPr>
              <a:spLocks noChangeShapeType="1"/>
            </p:cNvSpPr>
            <p:nvPr/>
          </p:nvSpPr>
          <p:spPr bwMode="auto">
            <a:xfrm flipH="1">
              <a:off x="5854" y="2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3" name="Line 226"/>
            <p:cNvSpPr>
              <a:spLocks noChangeShapeType="1"/>
            </p:cNvSpPr>
            <p:nvPr/>
          </p:nvSpPr>
          <p:spPr bwMode="auto">
            <a:xfrm>
              <a:off x="5735"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4" name="Line 227"/>
            <p:cNvSpPr>
              <a:spLocks noChangeShapeType="1"/>
            </p:cNvSpPr>
            <p:nvPr/>
          </p:nvSpPr>
          <p:spPr bwMode="auto">
            <a:xfrm>
              <a:off x="5735"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5" name="Line 228"/>
            <p:cNvSpPr>
              <a:spLocks noChangeShapeType="1"/>
            </p:cNvSpPr>
            <p:nvPr/>
          </p:nvSpPr>
          <p:spPr bwMode="auto">
            <a:xfrm flipH="1">
              <a:off x="5695" y="2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6" name="Line 229"/>
            <p:cNvSpPr>
              <a:spLocks noChangeShapeType="1"/>
            </p:cNvSpPr>
            <p:nvPr/>
          </p:nvSpPr>
          <p:spPr bwMode="auto">
            <a:xfrm>
              <a:off x="5576"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7" name="Line 230"/>
            <p:cNvSpPr>
              <a:spLocks noChangeShapeType="1"/>
            </p:cNvSpPr>
            <p:nvPr/>
          </p:nvSpPr>
          <p:spPr bwMode="auto">
            <a:xfrm>
              <a:off x="5576"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8" name="Line 231"/>
            <p:cNvSpPr>
              <a:spLocks noChangeShapeType="1"/>
            </p:cNvSpPr>
            <p:nvPr/>
          </p:nvSpPr>
          <p:spPr bwMode="auto">
            <a:xfrm flipH="1">
              <a:off x="5537" y="2001"/>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49" name="Line 232"/>
            <p:cNvSpPr>
              <a:spLocks noChangeShapeType="1"/>
            </p:cNvSpPr>
            <p:nvPr/>
          </p:nvSpPr>
          <p:spPr bwMode="auto">
            <a:xfrm>
              <a:off x="5418"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0" name="Line 233"/>
            <p:cNvSpPr>
              <a:spLocks noChangeShapeType="1"/>
            </p:cNvSpPr>
            <p:nvPr/>
          </p:nvSpPr>
          <p:spPr bwMode="auto">
            <a:xfrm>
              <a:off x="5418"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1" name="Line 234"/>
            <p:cNvSpPr>
              <a:spLocks noChangeShapeType="1"/>
            </p:cNvSpPr>
            <p:nvPr/>
          </p:nvSpPr>
          <p:spPr bwMode="auto">
            <a:xfrm flipH="1">
              <a:off x="5378" y="2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2" name="Line 235"/>
            <p:cNvSpPr>
              <a:spLocks noChangeShapeType="1"/>
            </p:cNvSpPr>
            <p:nvPr/>
          </p:nvSpPr>
          <p:spPr bwMode="auto">
            <a:xfrm>
              <a:off x="5259"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3" name="Line 236"/>
            <p:cNvSpPr>
              <a:spLocks noChangeShapeType="1"/>
            </p:cNvSpPr>
            <p:nvPr/>
          </p:nvSpPr>
          <p:spPr bwMode="auto">
            <a:xfrm>
              <a:off x="5259"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4" name="Line 237"/>
            <p:cNvSpPr>
              <a:spLocks noChangeShapeType="1"/>
            </p:cNvSpPr>
            <p:nvPr/>
          </p:nvSpPr>
          <p:spPr bwMode="auto">
            <a:xfrm flipH="1">
              <a:off x="5220" y="2001"/>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255" name="Line 238"/>
            <p:cNvSpPr>
              <a:spLocks noChangeShapeType="1"/>
            </p:cNvSpPr>
            <p:nvPr/>
          </p:nvSpPr>
          <p:spPr bwMode="auto">
            <a:xfrm>
              <a:off x="5101"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67" name="Line 239"/>
            <p:cNvSpPr>
              <a:spLocks noChangeShapeType="1"/>
            </p:cNvSpPr>
            <p:nvPr/>
          </p:nvSpPr>
          <p:spPr bwMode="auto">
            <a:xfrm>
              <a:off x="5101"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38" name="Line 240"/>
            <p:cNvSpPr>
              <a:spLocks noChangeShapeType="1"/>
            </p:cNvSpPr>
            <p:nvPr/>
          </p:nvSpPr>
          <p:spPr bwMode="auto">
            <a:xfrm flipH="1">
              <a:off x="5061" y="2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3" name="Line 241"/>
            <p:cNvSpPr>
              <a:spLocks noChangeShapeType="1"/>
            </p:cNvSpPr>
            <p:nvPr/>
          </p:nvSpPr>
          <p:spPr bwMode="auto">
            <a:xfrm>
              <a:off x="4942"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4" name="Line 242"/>
            <p:cNvSpPr>
              <a:spLocks noChangeShapeType="1"/>
            </p:cNvSpPr>
            <p:nvPr/>
          </p:nvSpPr>
          <p:spPr bwMode="auto">
            <a:xfrm>
              <a:off x="4942"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5" name="Line 243"/>
            <p:cNvSpPr>
              <a:spLocks noChangeShapeType="1"/>
            </p:cNvSpPr>
            <p:nvPr/>
          </p:nvSpPr>
          <p:spPr bwMode="auto">
            <a:xfrm flipH="1">
              <a:off x="4902" y="2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6" name="Line 244"/>
            <p:cNvSpPr>
              <a:spLocks noChangeShapeType="1"/>
            </p:cNvSpPr>
            <p:nvPr/>
          </p:nvSpPr>
          <p:spPr bwMode="auto">
            <a:xfrm>
              <a:off x="4783"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7" name="Line 245"/>
            <p:cNvSpPr>
              <a:spLocks noChangeShapeType="1"/>
            </p:cNvSpPr>
            <p:nvPr/>
          </p:nvSpPr>
          <p:spPr bwMode="auto">
            <a:xfrm>
              <a:off x="4783"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8" name="Line 246"/>
            <p:cNvSpPr>
              <a:spLocks noChangeShapeType="1"/>
            </p:cNvSpPr>
            <p:nvPr/>
          </p:nvSpPr>
          <p:spPr bwMode="auto">
            <a:xfrm flipH="1">
              <a:off x="4744" y="2001"/>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49" name="Line 247"/>
            <p:cNvSpPr>
              <a:spLocks noChangeShapeType="1"/>
            </p:cNvSpPr>
            <p:nvPr/>
          </p:nvSpPr>
          <p:spPr bwMode="auto">
            <a:xfrm>
              <a:off x="4625"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0" name="Line 248"/>
            <p:cNvSpPr>
              <a:spLocks noChangeShapeType="1"/>
            </p:cNvSpPr>
            <p:nvPr/>
          </p:nvSpPr>
          <p:spPr bwMode="auto">
            <a:xfrm>
              <a:off x="4625"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1" name="Line 249"/>
            <p:cNvSpPr>
              <a:spLocks noChangeShapeType="1"/>
            </p:cNvSpPr>
            <p:nvPr/>
          </p:nvSpPr>
          <p:spPr bwMode="auto">
            <a:xfrm flipH="1">
              <a:off x="4585" y="2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2" name="Line 250"/>
            <p:cNvSpPr>
              <a:spLocks noChangeShapeType="1"/>
            </p:cNvSpPr>
            <p:nvPr/>
          </p:nvSpPr>
          <p:spPr bwMode="auto">
            <a:xfrm>
              <a:off x="4466"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3" name="Line 251"/>
            <p:cNvSpPr>
              <a:spLocks noChangeShapeType="1"/>
            </p:cNvSpPr>
            <p:nvPr/>
          </p:nvSpPr>
          <p:spPr bwMode="auto">
            <a:xfrm>
              <a:off x="4466"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54" name="Line 252"/>
            <p:cNvSpPr>
              <a:spLocks noChangeShapeType="1"/>
            </p:cNvSpPr>
            <p:nvPr/>
          </p:nvSpPr>
          <p:spPr bwMode="auto">
            <a:xfrm flipH="1">
              <a:off x="4426" y="2001"/>
              <a:ext cx="4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2" name="Line 253"/>
            <p:cNvSpPr>
              <a:spLocks noChangeShapeType="1"/>
            </p:cNvSpPr>
            <p:nvPr/>
          </p:nvSpPr>
          <p:spPr bwMode="auto">
            <a:xfrm>
              <a:off x="4307"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4" name="Line 254"/>
            <p:cNvSpPr>
              <a:spLocks noChangeShapeType="1"/>
            </p:cNvSpPr>
            <p:nvPr/>
          </p:nvSpPr>
          <p:spPr bwMode="auto">
            <a:xfrm>
              <a:off x="4307" y="2001"/>
              <a:ext cx="0"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185" name="Line 255"/>
            <p:cNvSpPr>
              <a:spLocks noChangeShapeType="1"/>
            </p:cNvSpPr>
            <p:nvPr/>
          </p:nvSpPr>
          <p:spPr bwMode="auto">
            <a:xfrm flipH="1">
              <a:off x="4268" y="2001"/>
              <a:ext cx="39"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IN" dirty="0"/>
            </a:p>
          </p:txBody>
        </p:sp>
      </p:grpSp>
      <p:grpSp>
        <p:nvGrpSpPr>
          <p:cNvPr id="5" name="Group 4"/>
          <p:cNvGrpSpPr/>
          <p:nvPr/>
        </p:nvGrpSpPr>
        <p:grpSpPr>
          <a:xfrm>
            <a:off x="384265" y="3270237"/>
            <a:ext cx="1483037" cy="931251"/>
            <a:chOff x="-8604" y="3031291"/>
            <a:chExt cx="1182319" cy="629089"/>
          </a:xfrm>
        </p:grpSpPr>
        <p:sp>
          <p:nvSpPr>
            <p:cNvPr id="6" name="Freeform 183"/>
            <p:cNvSpPr>
              <a:spLocks/>
            </p:cNvSpPr>
            <p:nvPr/>
          </p:nvSpPr>
          <p:spPr bwMode="auto">
            <a:xfrm>
              <a:off x="-8604" y="3031291"/>
              <a:ext cx="1182319" cy="629088"/>
            </a:xfrm>
            <a:custGeom>
              <a:avLst/>
              <a:gdLst>
                <a:gd name="T0" fmla="*/ 79 w 99"/>
                <a:gd name="T1" fmla="*/ 72 h 72"/>
                <a:gd name="T2" fmla="*/ 23 w 99"/>
                <a:gd name="T3" fmla="*/ 72 h 72"/>
                <a:gd name="T4" fmla="*/ 0 w 99"/>
                <a:gd name="T5" fmla="*/ 49 h 72"/>
                <a:gd name="T6" fmla="*/ 14 w 99"/>
                <a:gd name="T7" fmla="*/ 29 h 72"/>
                <a:gd name="T8" fmla="*/ 13 w 99"/>
                <a:gd name="T9" fmla="*/ 26 h 72"/>
                <a:gd name="T10" fmla="*/ 40 w 99"/>
                <a:gd name="T11" fmla="*/ 0 h 72"/>
                <a:gd name="T12" fmla="*/ 64 w 99"/>
                <a:gd name="T13" fmla="*/ 17 h 72"/>
                <a:gd name="T14" fmla="*/ 73 w 99"/>
                <a:gd name="T15" fmla="*/ 13 h 72"/>
                <a:gd name="T16" fmla="*/ 86 w 99"/>
                <a:gd name="T17" fmla="*/ 26 h 72"/>
                <a:gd name="T18" fmla="*/ 84 w 99"/>
                <a:gd name="T19" fmla="*/ 34 h 72"/>
                <a:gd name="T20" fmla="*/ 99 w 99"/>
                <a:gd name="T21" fmla="*/ 53 h 72"/>
                <a:gd name="T22" fmla="*/ 79 w 99"/>
                <a:gd name="T23"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72">
                  <a:moveTo>
                    <a:pt x="79" y="72"/>
                  </a:moveTo>
                  <a:cubicBezTo>
                    <a:pt x="23" y="72"/>
                    <a:pt x="23" y="72"/>
                    <a:pt x="23" y="72"/>
                  </a:cubicBezTo>
                  <a:cubicBezTo>
                    <a:pt x="11" y="72"/>
                    <a:pt x="0" y="62"/>
                    <a:pt x="0" y="49"/>
                  </a:cubicBezTo>
                  <a:cubicBezTo>
                    <a:pt x="0" y="40"/>
                    <a:pt x="6" y="32"/>
                    <a:pt x="14" y="29"/>
                  </a:cubicBezTo>
                  <a:cubicBezTo>
                    <a:pt x="14" y="28"/>
                    <a:pt x="13" y="27"/>
                    <a:pt x="13" y="26"/>
                  </a:cubicBezTo>
                  <a:cubicBezTo>
                    <a:pt x="13" y="12"/>
                    <a:pt x="25" y="0"/>
                    <a:pt x="40" y="0"/>
                  </a:cubicBezTo>
                  <a:cubicBezTo>
                    <a:pt x="51" y="0"/>
                    <a:pt x="60" y="7"/>
                    <a:pt x="64" y="17"/>
                  </a:cubicBezTo>
                  <a:cubicBezTo>
                    <a:pt x="66" y="15"/>
                    <a:pt x="69" y="13"/>
                    <a:pt x="73" y="13"/>
                  </a:cubicBezTo>
                  <a:cubicBezTo>
                    <a:pt x="80" y="13"/>
                    <a:pt x="86" y="19"/>
                    <a:pt x="86" y="26"/>
                  </a:cubicBezTo>
                  <a:cubicBezTo>
                    <a:pt x="86" y="29"/>
                    <a:pt x="85" y="31"/>
                    <a:pt x="84" y="34"/>
                  </a:cubicBezTo>
                  <a:cubicBezTo>
                    <a:pt x="92" y="36"/>
                    <a:pt x="99" y="43"/>
                    <a:pt x="99" y="53"/>
                  </a:cubicBezTo>
                  <a:cubicBezTo>
                    <a:pt x="99" y="63"/>
                    <a:pt x="90" y="72"/>
                    <a:pt x="79" y="72"/>
                  </a:cubicBezTo>
                  <a:close/>
                </a:path>
              </a:pathLst>
            </a:custGeom>
            <a:gradFill flip="none" rotWithShape="1">
              <a:gsLst>
                <a:gs pos="0">
                  <a:schemeClr val="bg1">
                    <a:lumMod val="85000"/>
                  </a:schemeClr>
                </a:gs>
                <a:gs pos="100000">
                  <a:srgbClr val="EEEEEE"/>
                </a:gs>
              </a:gsLst>
              <a:lin ang="18900000" scaled="1"/>
              <a:tileRect/>
            </a:gra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endParaRPr>
            </a:p>
          </p:txBody>
        </p:sp>
        <p:sp>
          <p:nvSpPr>
            <p:cNvPr id="7" name="Freeform 6"/>
            <p:cNvSpPr>
              <a:spLocks/>
            </p:cNvSpPr>
            <p:nvPr/>
          </p:nvSpPr>
          <p:spPr bwMode="auto">
            <a:xfrm>
              <a:off x="28575" y="3509094"/>
              <a:ext cx="1107443" cy="151286"/>
            </a:xfrm>
            <a:custGeom>
              <a:avLst/>
              <a:gdLst>
                <a:gd name="connsiteX0" fmla="*/ 358288 w 983751"/>
                <a:gd name="connsiteY0" fmla="*/ 0 h 94213"/>
                <a:gd name="connsiteX1" fmla="*/ 695056 w 983751"/>
                <a:gd name="connsiteY1" fmla="*/ 45040 h 94213"/>
                <a:gd name="connsiteX2" fmla="*/ 821344 w 983751"/>
                <a:gd name="connsiteY2" fmla="*/ 34442 h 94213"/>
                <a:gd name="connsiteX3" fmla="*/ 949386 w 983751"/>
                <a:gd name="connsiteY3" fmla="*/ 44708 h 94213"/>
                <a:gd name="connsiteX4" fmla="*/ 983751 w 983751"/>
                <a:gd name="connsiteY4" fmla="*/ 54208 h 94213"/>
                <a:gd name="connsiteX5" fmla="*/ 929048 w 983751"/>
                <a:gd name="connsiteY5" fmla="*/ 80561 h 94213"/>
                <a:gd name="connsiteX6" fmla="*/ 836306 w 983751"/>
                <a:gd name="connsiteY6" fmla="*/ 94213 h 94213"/>
                <a:gd name="connsiteX7" fmla="*/ 167519 w 983751"/>
                <a:gd name="connsiteY7" fmla="*/ 94213 h 94213"/>
                <a:gd name="connsiteX8" fmla="*/ 64141 w 983751"/>
                <a:gd name="connsiteY8" fmla="*/ 78786 h 94213"/>
                <a:gd name="connsiteX9" fmla="*/ 0 w 983751"/>
                <a:gd name="connsiteY9" fmla="*/ 47735 h 94213"/>
                <a:gd name="connsiteX10" fmla="*/ 9023 w 983751"/>
                <a:gd name="connsiteY10" fmla="*/ 42473 h 94213"/>
                <a:gd name="connsiteX11" fmla="*/ 358288 w 983751"/>
                <a:gd name="connsiteY11" fmla="*/ 0 h 9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3751" h="94213">
                  <a:moveTo>
                    <a:pt x="358288" y="0"/>
                  </a:moveTo>
                  <a:cubicBezTo>
                    <a:pt x="512640" y="0"/>
                    <a:pt x="638928" y="18546"/>
                    <a:pt x="695056" y="45040"/>
                  </a:cubicBezTo>
                  <a:cubicBezTo>
                    <a:pt x="723120" y="39741"/>
                    <a:pt x="765216" y="34442"/>
                    <a:pt x="821344" y="34442"/>
                  </a:cubicBezTo>
                  <a:cubicBezTo>
                    <a:pt x="870456" y="34442"/>
                    <a:pt x="916060" y="38416"/>
                    <a:pt x="949386" y="44708"/>
                  </a:cubicBezTo>
                  <a:lnTo>
                    <a:pt x="983751" y="54208"/>
                  </a:lnTo>
                  <a:lnTo>
                    <a:pt x="929048" y="80561"/>
                  </a:lnTo>
                  <a:cubicBezTo>
                    <a:pt x="900498" y="89298"/>
                    <a:pt x="869148" y="94213"/>
                    <a:pt x="836306" y="94213"/>
                  </a:cubicBezTo>
                  <a:cubicBezTo>
                    <a:pt x="167519" y="94213"/>
                    <a:pt x="167519" y="94213"/>
                    <a:pt x="167519" y="94213"/>
                  </a:cubicBezTo>
                  <a:cubicBezTo>
                    <a:pt x="131691" y="94213"/>
                    <a:pt x="96610" y="88752"/>
                    <a:pt x="64141" y="78786"/>
                  </a:cubicBezTo>
                  <a:lnTo>
                    <a:pt x="0" y="47735"/>
                  </a:lnTo>
                  <a:lnTo>
                    <a:pt x="9023" y="42473"/>
                  </a:lnTo>
                  <a:cubicBezTo>
                    <a:pt x="66247" y="17884"/>
                    <a:pt x="200428" y="0"/>
                    <a:pt x="358288"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IN" dirty="0">
                <a:solidFill>
                  <a:schemeClr val="bg1"/>
                </a:solidFill>
              </a:endParaRPr>
            </a:p>
          </p:txBody>
        </p:sp>
      </p:grpSp>
      <p:grpSp>
        <p:nvGrpSpPr>
          <p:cNvPr id="9" name="Group 8"/>
          <p:cNvGrpSpPr/>
          <p:nvPr/>
        </p:nvGrpSpPr>
        <p:grpSpPr>
          <a:xfrm>
            <a:off x="3464227" y="217976"/>
            <a:ext cx="1008686" cy="536702"/>
            <a:chOff x="-8604" y="3031291"/>
            <a:chExt cx="1182319" cy="629089"/>
          </a:xfrm>
        </p:grpSpPr>
        <p:sp>
          <p:nvSpPr>
            <p:cNvPr id="10" name="Freeform 183"/>
            <p:cNvSpPr>
              <a:spLocks/>
            </p:cNvSpPr>
            <p:nvPr/>
          </p:nvSpPr>
          <p:spPr bwMode="auto">
            <a:xfrm>
              <a:off x="-8604" y="3031291"/>
              <a:ext cx="1182319" cy="629088"/>
            </a:xfrm>
            <a:custGeom>
              <a:avLst/>
              <a:gdLst>
                <a:gd name="T0" fmla="*/ 79 w 99"/>
                <a:gd name="T1" fmla="*/ 72 h 72"/>
                <a:gd name="T2" fmla="*/ 23 w 99"/>
                <a:gd name="T3" fmla="*/ 72 h 72"/>
                <a:gd name="T4" fmla="*/ 0 w 99"/>
                <a:gd name="T5" fmla="*/ 49 h 72"/>
                <a:gd name="T6" fmla="*/ 14 w 99"/>
                <a:gd name="T7" fmla="*/ 29 h 72"/>
                <a:gd name="T8" fmla="*/ 13 w 99"/>
                <a:gd name="T9" fmla="*/ 26 h 72"/>
                <a:gd name="T10" fmla="*/ 40 w 99"/>
                <a:gd name="T11" fmla="*/ 0 h 72"/>
                <a:gd name="T12" fmla="*/ 64 w 99"/>
                <a:gd name="T13" fmla="*/ 17 h 72"/>
                <a:gd name="T14" fmla="*/ 73 w 99"/>
                <a:gd name="T15" fmla="*/ 13 h 72"/>
                <a:gd name="T16" fmla="*/ 86 w 99"/>
                <a:gd name="T17" fmla="*/ 26 h 72"/>
                <a:gd name="T18" fmla="*/ 84 w 99"/>
                <a:gd name="T19" fmla="*/ 34 h 72"/>
                <a:gd name="T20" fmla="*/ 99 w 99"/>
                <a:gd name="T21" fmla="*/ 53 h 72"/>
                <a:gd name="T22" fmla="*/ 79 w 99"/>
                <a:gd name="T23"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72">
                  <a:moveTo>
                    <a:pt x="79" y="72"/>
                  </a:moveTo>
                  <a:cubicBezTo>
                    <a:pt x="23" y="72"/>
                    <a:pt x="23" y="72"/>
                    <a:pt x="23" y="72"/>
                  </a:cubicBezTo>
                  <a:cubicBezTo>
                    <a:pt x="11" y="72"/>
                    <a:pt x="0" y="62"/>
                    <a:pt x="0" y="49"/>
                  </a:cubicBezTo>
                  <a:cubicBezTo>
                    <a:pt x="0" y="40"/>
                    <a:pt x="6" y="32"/>
                    <a:pt x="14" y="29"/>
                  </a:cubicBezTo>
                  <a:cubicBezTo>
                    <a:pt x="14" y="28"/>
                    <a:pt x="13" y="27"/>
                    <a:pt x="13" y="26"/>
                  </a:cubicBezTo>
                  <a:cubicBezTo>
                    <a:pt x="13" y="12"/>
                    <a:pt x="25" y="0"/>
                    <a:pt x="40" y="0"/>
                  </a:cubicBezTo>
                  <a:cubicBezTo>
                    <a:pt x="51" y="0"/>
                    <a:pt x="60" y="7"/>
                    <a:pt x="64" y="17"/>
                  </a:cubicBezTo>
                  <a:cubicBezTo>
                    <a:pt x="66" y="15"/>
                    <a:pt x="69" y="13"/>
                    <a:pt x="73" y="13"/>
                  </a:cubicBezTo>
                  <a:cubicBezTo>
                    <a:pt x="80" y="13"/>
                    <a:pt x="86" y="19"/>
                    <a:pt x="86" y="26"/>
                  </a:cubicBezTo>
                  <a:cubicBezTo>
                    <a:pt x="86" y="29"/>
                    <a:pt x="85" y="31"/>
                    <a:pt x="84" y="34"/>
                  </a:cubicBezTo>
                  <a:cubicBezTo>
                    <a:pt x="92" y="36"/>
                    <a:pt x="99" y="43"/>
                    <a:pt x="99" y="53"/>
                  </a:cubicBezTo>
                  <a:cubicBezTo>
                    <a:pt x="99" y="63"/>
                    <a:pt x="90" y="72"/>
                    <a:pt x="79" y="72"/>
                  </a:cubicBezTo>
                  <a:close/>
                </a:path>
              </a:pathLst>
            </a:custGeom>
            <a:gradFill flip="none" rotWithShape="1">
              <a:gsLst>
                <a:gs pos="0">
                  <a:schemeClr val="bg1">
                    <a:lumMod val="85000"/>
                  </a:schemeClr>
                </a:gs>
                <a:gs pos="100000">
                  <a:srgbClr val="EEEEEE"/>
                </a:gs>
              </a:gsLst>
              <a:lin ang="18900000" scaled="1"/>
              <a:tileRect/>
            </a:gra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endParaRPr>
            </a:p>
          </p:txBody>
        </p:sp>
        <p:sp>
          <p:nvSpPr>
            <p:cNvPr id="11" name="Freeform 10"/>
            <p:cNvSpPr>
              <a:spLocks/>
            </p:cNvSpPr>
            <p:nvPr/>
          </p:nvSpPr>
          <p:spPr bwMode="auto">
            <a:xfrm>
              <a:off x="28575" y="3509094"/>
              <a:ext cx="1107443" cy="151286"/>
            </a:xfrm>
            <a:custGeom>
              <a:avLst/>
              <a:gdLst>
                <a:gd name="connsiteX0" fmla="*/ 358288 w 983751"/>
                <a:gd name="connsiteY0" fmla="*/ 0 h 94213"/>
                <a:gd name="connsiteX1" fmla="*/ 695056 w 983751"/>
                <a:gd name="connsiteY1" fmla="*/ 45040 h 94213"/>
                <a:gd name="connsiteX2" fmla="*/ 821344 w 983751"/>
                <a:gd name="connsiteY2" fmla="*/ 34442 h 94213"/>
                <a:gd name="connsiteX3" fmla="*/ 949386 w 983751"/>
                <a:gd name="connsiteY3" fmla="*/ 44708 h 94213"/>
                <a:gd name="connsiteX4" fmla="*/ 983751 w 983751"/>
                <a:gd name="connsiteY4" fmla="*/ 54208 h 94213"/>
                <a:gd name="connsiteX5" fmla="*/ 929048 w 983751"/>
                <a:gd name="connsiteY5" fmla="*/ 80561 h 94213"/>
                <a:gd name="connsiteX6" fmla="*/ 836306 w 983751"/>
                <a:gd name="connsiteY6" fmla="*/ 94213 h 94213"/>
                <a:gd name="connsiteX7" fmla="*/ 167519 w 983751"/>
                <a:gd name="connsiteY7" fmla="*/ 94213 h 94213"/>
                <a:gd name="connsiteX8" fmla="*/ 64141 w 983751"/>
                <a:gd name="connsiteY8" fmla="*/ 78786 h 94213"/>
                <a:gd name="connsiteX9" fmla="*/ 0 w 983751"/>
                <a:gd name="connsiteY9" fmla="*/ 47735 h 94213"/>
                <a:gd name="connsiteX10" fmla="*/ 9023 w 983751"/>
                <a:gd name="connsiteY10" fmla="*/ 42473 h 94213"/>
                <a:gd name="connsiteX11" fmla="*/ 358288 w 983751"/>
                <a:gd name="connsiteY11" fmla="*/ 0 h 9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3751" h="94213">
                  <a:moveTo>
                    <a:pt x="358288" y="0"/>
                  </a:moveTo>
                  <a:cubicBezTo>
                    <a:pt x="512640" y="0"/>
                    <a:pt x="638928" y="18546"/>
                    <a:pt x="695056" y="45040"/>
                  </a:cubicBezTo>
                  <a:cubicBezTo>
                    <a:pt x="723120" y="39741"/>
                    <a:pt x="765216" y="34442"/>
                    <a:pt x="821344" y="34442"/>
                  </a:cubicBezTo>
                  <a:cubicBezTo>
                    <a:pt x="870456" y="34442"/>
                    <a:pt x="916060" y="38416"/>
                    <a:pt x="949386" y="44708"/>
                  </a:cubicBezTo>
                  <a:lnTo>
                    <a:pt x="983751" y="54208"/>
                  </a:lnTo>
                  <a:lnTo>
                    <a:pt x="929048" y="80561"/>
                  </a:lnTo>
                  <a:cubicBezTo>
                    <a:pt x="900498" y="89298"/>
                    <a:pt x="869148" y="94213"/>
                    <a:pt x="836306" y="94213"/>
                  </a:cubicBezTo>
                  <a:cubicBezTo>
                    <a:pt x="167519" y="94213"/>
                    <a:pt x="167519" y="94213"/>
                    <a:pt x="167519" y="94213"/>
                  </a:cubicBezTo>
                  <a:cubicBezTo>
                    <a:pt x="131691" y="94213"/>
                    <a:pt x="96610" y="88752"/>
                    <a:pt x="64141" y="78786"/>
                  </a:cubicBezTo>
                  <a:lnTo>
                    <a:pt x="0" y="47735"/>
                  </a:lnTo>
                  <a:lnTo>
                    <a:pt x="9023" y="42473"/>
                  </a:lnTo>
                  <a:cubicBezTo>
                    <a:pt x="66247" y="17884"/>
                    <a:pt x="200428" y="0"/>
                    <a:pt x="358288"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IN" dirty="0">
                <a:solidFill>
                  <a:schemeClr val="bg1"/>
                </a:solidFill>
              </a:endParaRPr>
            </a:p>
          </p:txBody>
        </p:sp>
      </p:grpSp>
      <p:grpSp>
        <p:nvGrpSpPr>
          <p:cNvPr id="12" name="Group 11"/>
          <p:cNvGrpSpPr/>
          <p:nvPr/>
        </p:nvGrpSpPr>
        <p:grpSpPr>
          <a:xfrm>
            <a:off x="10456777" y="4760786"/>
            <a:ext cx="1008686" cy="536702"/>
            <a:chOff x="-8604" y="3031291"/>
            <a:chExt cx="1182319" cy="629089"/>
          </a:xfrm>
        </p:grpSpPr>
        <p:sp>
          <p:nvSpPr>
            <p:cNvPr id="13" name="Freeform 183"/>
            <p:cNvSpPr>
              <a:spLocks/>
            </p:cNvSpPr>
            <p:nvPr/>
          </p:nvSpPr>
          <p:spPr bwMode="auto">
            <a:xfrm>
              <a:off x="-8604" y="3031291"/>
              <a:ext cx="1182319" cy="629088"/>
            </a:xfrm>
            <a:custGeom>
              <a:avLst/>
              <a:gdLst>
                <a:gd name="T0" fmla="*/ 79 w 99"/>
                <a:gd name="T1" fmla="*/ 72 h 72"/>
                <a:gd name="T2" fmla="*/ 23 w 99"/>
                <a:gd name="T3" fmla="*/ 72 h 72"/>
                <a:gd name="T4" fmla="*/ 0 w 99"/>
                <a:gd name="T5" fmla="*/ 49 h 72"/>
                <a:gd name="T6" fmla="*/ 14 w 99"/>
                <a:gd name="T7" fmla="*/ 29 h 72"/>
                <a:gd name="T8" fmla="*/ 13 w 99"/>
                <a:gd name="T9" fmla="*/ 26 h 72"/>
                <a:gd name="T10" fmla="*/ 40 w 99"/>
                <a:gd name="T11" fmla="*/ 0 h 72"/>
                <a:gd name="T12" fmla="*/ 64 w 99"/>
                <a:gd name="T13" fmla="*/ 17 h 72"/>
                <a:gd name="T14" fmla="*/ 73 w 99"/>
                <a:gd name="T15" fmla="*/ 13 h 72"/>
                <a:gd name="T16" fmla="*/ 86 w 99"/>
                <a:gd name="T17" fmla="*/ 26 h 72"/>
                <a:gd name="T18" fmla="*/ 84 w 99"/>
                <a:gd name="T19" fmla="*/ 34 h 72"/>
                <a:gd name="T20" fmla="*/ 99 w 99"/>
                <a:gd name="T21" fmla="*/ 53 h 72"/>
                <a:gd name="T22" fmla="*/ 79 w 99"/>
                <a:gd name="T23"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72">
                  <a:moveTo>
                    <a:pt x="79" y="72"/>
                  </a:moveTo>
                  <a:cubicBezTo>
                    <a:pt x="23" y="72"/>
                    <a:pt x="23" y="72"/>
                    <a:pt x="23" y="72"/>
                  </a:cubicBezTo>
                  <a:cubicBezTo>
                    <a:pt x="11" y="72"/>
                    <a:pt x="0" y="62"/>
                    <a:pt x="0" y="49"/>
                  </a:cubicBezTo>
                  <a:cubicBezTo>
                    <a:pt x="0" y="40"/>
                    <a:pt x="6" y="32"/>
                    <a:pt x="14" y="29"/>
                  </a:cubicBezTo>
                  <a:cubicBezTo>
                    <a:pt x="14" y="28"/>
                    <a:pt x="13" y="27"/>
                    <a:pt x="13" y="26"/>
                  </a:cubicBezTo>
                  <a:cubicBezTo>
                    <a:pt x="13" y="12"/>
                    <a:pt x="25" y="0"/>
                    <a:pt x="40" y="0"/>
                  </a:cubicBezTo>
                  <a:cubicBezTo>
                    <a:pt x="51" y="0"/>
                    <a:pt x="60" y="7"/>
                    <a:pt x="64" y="17"/>
                  </a:cubicBezTo>
                  <a:cubicBezTo>
                    <a:pt x="66" y="15"/>
                    <a:pt x="69" y="13"/>
                    <a:pt x="73" y="13"/>
                  </a:cubicBezTo>
                  <a:cubicBezTo>
                    <a:pt x="80" y="13"/>
                    <a:pt x="86" y="19"/>
                    <a:pt x="86" y="26"/>
                  </a:cubicBezTo>
                  <a:cubicBezTo>
                    <a:pt x="86" y="29"/>
                    <a:pt x="85" y="31"/>
                    <a:pt x="84" y="34"/>
                  </a:cubicBezTo>
                  <a:cubicBezTo>
                    <a:pt x="92" y="36"/>
                    <a:pt x="99" y="43"/>
                    <a:pt x="99" y="53"/>
                  </a:cubicBezTo>
                  <a:cubicBezTo>
                    <a:pt x="99" y="63"/>
                    <a:pt x="90" y="72"/>
                    <a:pt x="79" y="72"/>
                  </a:cubicBezTo>
                  <a:close/>
                </a:path>
              </a:pathLst>
            </a:custGeom>
            <a:gradFill flip="none" rotWithShape="1">
              <a:gsLst>
                <a:gs pos="0">
                  <a:schemeClr val="bg1">
                    <a:lumMod val="85000"/>
                  </a:schemeClr>
                </a:gs>
                <a:gs pos="100000">
                  <a:srgbClr val="EEEEEE"/>
                </a:gs>
              </a:gsLst>
              <a:lin ang="18900000" scaled="1"/>
              <a:tileRect/>
            </a:gradFill>
            <a:ln>
              <a:noFill/>
            </a:ln>
          </p:spPr>
          <p:txBody>
            <a:bodyPr vert="horz" wrap="square" lIns="91440" tIns="45720" rIns="91440" bIns="45720" numCol="1" anchor="t" anchorCtr="0" compatLnSpc="1">
              <a:prstTxWarp prst="textNoShape">
                <a:avLst/>
              </a:prstTxWarp>
            </a:bodyPr>
            <a:lstStyle/>
            <a:p>
              <a:endParaRPr lang="en-IN" dirty="0">
                <a:solidFill>
                  <a:schemeClr val="bg1"/>
                </a:solidFill>
              </a:endParaRPr>
            </a:p>
          </p:txBody>
        </p:sp>
        <p:sp>
          <p:nvSpPr>
            <p:cNvPr id="14" name="Freeform 13"/>
            <p:cNvSpPr>
              <a:spLocks/>
            </p:cNvSpPr>
            <p:nvPr/>
          </p:nvSpPr>
          <p:spPr bwMode="auto">
            <a:xfrm>
              <a:off x="28575" y="3509094"/>
              <a:ext cx="1107443" cy="151286"/>
            </a:xfrm>
            <a:custGeom>
              <a:avLst/>
              <a:gdLst>
                <a:gd name="connsiteX0" fmla="*/ 358288 w 983751"/>
                <a:gd name="connsiteY0" fmla="*/ 0 h 94213"/>
                <a:gd name="connsiteX1" fmla="*/ 695056 w 983751"/>
                <a:gd name="connsiteY1" fmla="*/ 45040 h 94213"/>
                <a:gd name="connsiteX2" fmla="*/ 821344 w 983751"/>
                <a:gd name="connsiteY2" fmla="*/ 34442 h 94213"/>
                <a:gd name="connsiteX3" fmla="*/ 949386 w 983751"/>
                <a:gd name="connsiteY3" fmla="*/ 44708 h 94213"/>
                <a:gd name="connsiteX4" fmla="*/ 983751 w 983751"/>
                <a:gd name="connsiteY4" fmla="*/ 54208 h 94213"/>
                <a:gd name="connsiteX5" fmla="*/ 929048 w 983751"/>
                <a:gd name="connsiteY5" fmla="*/ 80561 h 94213"/>
                <a:gd name="connsiteX6" fmla="*/ 836306 w 983751"/>
                <a:gd name="connsiteY6" fmla="*/ 94213 h 94213"/>
                <a:gd name="connsiteX7" fmla="*/ 167519 w 983751"/>
                <a:gd name="connsiteY7" fmla="*/ 94213 h 94213"/>
                <a:gd name="connsiteX8" fmla="*/ 64141 w 983751"/>
                <a:gd name="connsiteY8" fmla="*/ 78786 h 94213"/>
                <a:gd name="connsiteX9" fmla="*/ 0 w 983751"/>
                <a:gd name="connsiteY9" fmla="*/ 47735 h 94213"/>
                <a:gd name="connsiteX10" fmla="*/ 9023 w 983751"/>
                <a:gd name="connsiteY10" fmla="*/ 42473 h 94213"/>
                <a:gd name="connsiteX11" fmla="*/ 358288 w 983751"/>
                <a:gd name="connsiteY11" fmla="*/ 0 h 9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3751" h="94213">
                  <a:moveTo>
                    <a:pt x="358288" y="0"/>
                  </a:moveTo>
                  <a:cubicBezTo>
                    <a:pt x="512640" y="0"/>
                    <a:pt x="638928" y="18546"/>
                    <a:pt x="695056" y="45040"/>
                  </a:cubicBezTo>
                  <a:cubicBezTo>
                    <a:pt x="723120" y="39741"/>
                    <a:pt x="765216" y="34442"/>
                    <a:pt x="821344" y="34442"/>
                  </a:cubicBezTo>
                  <a:cubicBezTo>
                    <a:pt x="870456" y="34442"/>
                    <a:pt x="916060" y="38416"/>
                    <a:pt x="949386" y="44708"/>
                  </a:cubicBezTo>
                  <a:lnTo>
                    <a:pt x="983751" y="54208"/>
                  </a:lnTo>
                  <a:lnTo>
                    <a:pt x="929048" y="80561"/>
                  </a:lnTo>
                  <a:cubicBezTo>
                    <a:pt x="900498" y="89298"/>
                    <a:pt x="869148" y="94213"/>
                    <a:pt x="836306" y="94213"/>
                  </a:cubicBezTo>
                  <a:cubicBezTo>
                    <a:pt x="167519" y="94213"/>
                    <a:pt x="167519" y="94213"/>
                    <a:pt x="167519" y="94213"/>
                  </a:cubicBezTo>
                  <a:cubicBezTo>
                    <a:pt x="131691" y="94213"/>
                    <a:pt x="96610" y="88752"/>
                    <a:pt x="64141" y="78786"/>
                  </a:cubicBezTo>
                  <a:lnTo>
                    <a:pt x="0" y="47735"/>
                  </a:lnTo>
                  <a:lnTo>
                    <a:pt x="9023" y="42473"/>
                  </a:lnTo>
                  <a:cubicBezTo>
                    <a:pt x="66247" y="17884"/>
                    <a:pt x="200428" y="0"/>
                    <a:pt x="358288"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IN" dirty="0">
                <a:solidFill>
                  <a:schemeClr val="bg1"/>
                </a:solidFill>
              </a:endParaRPr>
            </a:p>
          </p:txBody>
        </p:sp>
      </p:grpSp>
      <p:sp>
        <p:nvSpPr>
          <p:cNvPr id="183" name="Oval 182"/>
          <p:cNvSpPr/>
          <p:nvPr/>
        </p:nvSpPr>
        <p:spPr>
          <a:xfrm>
            <a:off x="7024179" y="2403914"/>
            <a:ext cx="130249" cy="130249"/>
          </a:xfrm>
          <a:prstGeom prst="ellipse">
            <a:avLst/>
          </a:prstGeom>
          <a:solidFill>
            <a:schemeClr val="bg1">
              <a:lumMod val="8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186" name="Group 185"/>
          <p:cNvGrpSpPr/>
          <p:nvPr/>
        </p:nvGrpSpPr>
        <p:grpSpPr>
          <a:xfrm>
            <a:off x="7877969" y="847726"/>
            <a:ext cx="3348481" cy="841787"/>
            <a:chOff x="3347426" y="1744694"/>
            <a:chExt cx="2783332" cy="525926"/>
          </a:xfrm>
        </p:grpSpPr>
        <p:sp>
          <p:nvSpPr>
            <p:cNvPr id="187" name="TextBox 186"/>
            <p:cNvSpPr txBox="1"/>
            <p:nvPr/>
          </p:nvSpPr>
          <p:spPr>
            <a:xfrm>
              <a:off x="3363745" y="2001413"/>
              <a:ext cx="2767013" cy="269207"/>
            </a:xfrm>
            <a:prstGeom prst="rect">
              <a:avLst/>
            </a:prstGeom>
            <a:noFill/>
          </p:spPr>
          <p:txBody>
            <a:bodyPr wrap="square" lIns="0" tIns="0" rIns="0" bIns="0" rtlCol="0" anchor="t" anchorCtr="0">
              <a:spAutoFit/>
            </a:bodyPr>
            <a:lstStyle/>
            <a:p>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Approved by CFDA to proceed </a:t>
              </a:r>
              <a:r>
                <a:rPr lang="en-US" altLang="zh-TW" sz="1400" b="1" dirty="0" err="1">
                  <a:solidFill>
                    <a:schemeClr val="tx1">
                      <a:lumMod val="95000"/>
                      <a:lumOff val="5000"/>
                    </a:schemeClr>
                  </a:solidFill>
                  <a:latin typeface="Microsoft YaHei UI" panose="020B0503020204020204" pitchFamily="34" charset="-122"/>
                  <a:ea typeface="Microsoft YaHei UI" panose="020B0503020204020204" pitchFamily="34" charset="-122"/>
                </a:rPr>
                <a:t>Nephoxil</a:t>
              </a:r>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 Clinical Trial</a:t>
              </a:r>
              <a:endParaRPr lang="en-IN" sz="1400" b="1" dirty="0">
                <a:solidFill>
                  <a:schemeClr val="tx1">
                    <a:lumMod val="95000"/>
                    <a:lumOff val="5000"/>
                  </a:schemeClr>
                </a:solidFill>
                <a:latin typeface="Microsoft YaHei UI" panose="020B0503020204020204" pitchFamily="34" charset="-122"/>
                <a:ea typeface="Microsoft YaHei UI" panose="020B0503020204020204" pitchFamily="34" charset="-122"/>
              </a:endParaRPr>
            </a:p>
          </p:txBody>
        </p:sp>
        <p:sp>
          <p:nvSpPr>
            <p:cNvPr id="188" name="TextBox 187"/>
            <p:cNvSpPr txBox="1"/>
            <p:nvPr/>
          </p:nvSpPr>
          <p:spPr>
            <a:xfrm>
              <a:off x="3347426" y="1744694"/>
              <a:ext cx="2226477" cy="134604"/>
            </a:xfrm>
            <a:prstGeom prst="rect">
              <a:avLst/>
            </a:prstGeom>
            <a:noFill/>
          </p:spPr>
          <p:txBody>
            <a:bodyPr wrap="square" lIns="0" tIns="0" rIns="0" bIns="0" rtlCol="0" anchor="t" anchorCtr="0">
              <a:spAutoFit/>
            </a:bodyPr>
            <a:lstStyle/>
            <a:p>
              <a:r>
                <a:rPr lang="en-US" altLang="zh-TW" sz="1400" b="1" dirty="0">
                  <a:solidFill>
                    <a:srgbClr val="FF0000"/>
                  </a:solidFill>
                  <a:latin typeface="Microsoft YaHei UI" panose="020B0503020204020204" pitchFamily="34" charset="-122"/>
                  <a:ea typeface="Microsoft YaHei UI" panose="020B0503020204020204" pitchFamily="34" charset="-122"/>
                </a:rPr>
                <a:t>Successful IPO in TW Index</a:t>
              </a:r>
            </a:p>
          </p:txBody>
        </p:sp>
      </p:grpSp>
      <p:sp>
        <p:nvSpPr>
          <p:cNvPr id="193" name="TextBox 192"/>
          <p:cNvSpPr txBox="1"/>
          <p:nvPr/>
        </p:nvSpPr>
        <p:spPr>
          <a:xfrm>
            <a:off x="3038670" y="4107306"/>
            <a:ext cx="4343399" cy="553998"/>
          </a:xfrm>
          <a:prstGeom prst="rect">
            <a:avLst/>
          </a:prstGeom>
          <a:noFill/>
        </p:spPr>
        <p:txBody>
          <a:bodyPr wrap="square" lIns="0" tIns="0" rIns="0" bIns="0" rtlCol="0" anchor="t" anchorCtr="0">
            <a:spAutoFit/>
          </a:bodyPr>
          <a:lstStyle/>
          <a:p>
            <a:pPr algn="ctr"/>
            <a:r>
              <a:rPr lang="en-US" altLang="zh-TW" b="1" dirty="0">
                <a:solidFill>
                  <a:srgbClr val="5B9BD5"/>
                </a:solidFill>
                <a:latin typeface="Microsoft YaHei UI" panose="020B0503020204020204" pitchFamily="34" charset="-122"/>
                <a:ea typeface="Microsoft YaHei UI" panose="020B0503020204020204" pitchFamily="34" charset="-122"/>
              </a:rPr>
              <a:t>Obtained China Certified Approval to Manufacture Antiseptics</a:t>
            </a:r>
            <a:endParaRPr lang="en-IN" b="1" dirty="0">
              <a:solidFill>
                <a:srgbClr val="5B9BD5"/>
              </a:solidFill>
              <a:latin typeface="Microsoft YaHei UI" panose="020B0503020204020204" pitchFamily="34" charset="-122"/>
              <a:ea typeface="Microsoft YaHei UI" panose="020B0503020204020204" pitchFamily="34" charset="-122"/>
            </a:endParaRPr>
          </a:p>
        </p:txBody>
      </p:sp>
      <p:sp>
        <p:nvSpPr>
          <p:cNvPr id="203" name="Freeform 202"/>
          <p:cNvSpPr/>
          <p:nvPr/>
        </p:nvSpPr>
        <p:spPr>
          <a:xfrm rot="1014000">
            <a:off x="2198350" y="1199312"/>
            <a:ext cx="565150" cy="388621"/>
          </a:xfrm>
          <a:custGeom>
            <a:avLst/>
            <a:gdLst>
              <a:gd name="connsiteX0" fmla="*/ 565150 w 565150"/>
              <a:gd name="connsiteY0" fmla="*/ 0 h 388621"/>
              <a:gd name="connsiteX1" fmla="*/ 508000 w 565150"/>
              <a:gd name="connsiteY1" fmla="*/ 88900 h 388621"/>
              <a:gd name="connsiteX2" fmla="*/ 336550 w 565150"/>
              <a:gd name="connsiteY2" fmla="*/ 57150 h 388621"/>
              <a:gd name="connsiteX3" fmla="*/ 215900 w 565150"/>
              <a:gd name="connsiteY3" fmla="*/ 95250 h 388621"/>
              <a:gd name="connsiteX4" fmla="*/ 184150 w 565150"/>
              <a:gd name="connsiteY4" fmla="*/ 241300 h 388621"/>
              <a:gd name="connsiteX5" fmla="*/ 63500 w 565150"/>
              <a:gd name="connsiteY5" fmla="*/ 336550 h 388621"/>
              <a:gd name="connsiteX6" fmla="*/ 44450 w 565150"/>
              <a:gd name="connsiteY6" fmla="*/ 387350 h 388621"/>
              <a:gd name="connsiteX7" fmla="*/ 0 w 565150"/>
              <a:gd name="connsiteY7" fmla="*/ 368300 h 38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150" h="388621">
                <a:moveTo>
                  <a:pt x="565150" y="0"/>
                </a:moveTo>
                <a:cubicBezTo>
                  <a:pt x="555625" y="39687"/>
                  <a:pt x="546100" y="79375"/>
                  <a:pt x="508000" y="88900"/>
                </a:cubicBezTo>
                <a:cubicBezTo>
                  <a:pt x="469900" y="98425"/>
                  <a:pt x="385233" y="56092"/>
                  <a:pt x="336550" y="57150"/>
                </a:cubicBezTo>
                <a:cubicBezTo>
                  <a:pt x="287867" y="58208"/>
                  <a:pt x="241300" y="64558"/>
                  <a:pt x="215900" y="95250"/>
                </a:cubicBezTo>
                <a:cubicBezTo>
                  <a:pt x="190500" y="125942"/>
                  <a:pt x="209550" y="201083"/>
                  <a:pt x="184150" y="241300"/>
                </a:cubicBezTo>
                <a:cubicBezTo>
                  <a:pt x="158750" y="281517"/>
                  <a:pt x="86783" y="312208"/>
                  <a:pt x="63500" y="336550"/>
                </a:cubicBezTo>
                <a:cubicBezTo>
                  <a:pt x="40217" y="360892"/>
                  <a:pt x="55033" y="382058"/>
                  <a:pt x="44450" y="387350"/>
                </a:cubicBezTo>
                <a:cubicBezTo>
                  <a:pt x="33867" y="392642"/>
                  <a:pt x="16933" y="380471"/>
                  <a:pt x="0" y="368300"/>
                </a:cubicBezTo>
              </a:path>
            </a:pathLst>
          </a:cu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08" name="TextBox 207"/>
          <p:cNvSpPr txBox="1"/>
          <p:nvPr/>
        </p:nvSpPr>
        <p:spPr>
          <a:xfrm>
            <a:off x="327630" y="2385809"/>
            <a:ext cx="5021024" cy="646331"/>
          </a:xfrm>
          <a:prstGeom prst="rect">
            <a:avLst/>
          </a:prstGeom>
          <a:noFill/>
        </p:spPr>
        <p:txBody>
          <a:bodyPr wrap="square" lIns="0" tIns="0" rIns="0" bIns="0" rtlCol="0" anchor="t" anchorCtr="0">
            <a:spAutoFit/>
          </a:bodyPr>
          <a:lstStyle/>
          <a:p>
            <a:pPr marL="285750" indent="-285750" eaLnBrk="0">
              <a:buFont typeface="Wingdings" panose="05000000000000000000" pitchFamily="2" charset="2"/>
              <a:buChar char="n"/>
            </a:pPr>
            <a:r>
              <a:rPr lang="en-US" altLang="zh-TW" sz="1400" b="1" dirty="0" err="1">
                <a:solidFill>
                  <a:schemeClr val="tx1">
                    <a:lumMod val="95000"/>
                    <a:lumOff val="5000"/>
                  </a:schemeClr>
                </a:solidFill>
                <a:latin typeface="Microsoft YaHei UI" panose="020B0503020204020204" pitchFamily="34" charset="-122"/>
                <a:ea typeface="Microsoft YaHei UI" panose="020B0503020204020204" pitchFamily="34" charset="-122"/>
              </a:rPr>
              <a:t>Auryxia</a:t>
            </a:r>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 Included in US Federal</a:t>
            </a:r>
            <a:r>
              <a:rPr lang="zh-TW" altLang="en-US" sz="140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Medicare</a:t>
            </a:r>
            <a:r>
              <a:rPr lang="zh-TW" altLang="en-US" sz="140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Part-</a:t>
            </a:r>
            <a:r>
              <a:rPr lang="zh-TW" altLang="en-US" sz="140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D</a:t>
            </a:r>
          </a:p>
          <a:p>
            <a:pPr marL="285750" indent="-285750" eaLnBrk="0">
              <a:buFont typeface="Wingdings" panose="05000000000000000000" pitchFamily="2" charset="2"/>
              <a:buChar char="n"/>
            </a:pPr>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KKKR (Korea) Applied NDA</a:t>
            </a:r>
          </a:p>
          <a:p>
            <a:pPr marL="285750" indent="-285750" eaLnBrk="0">
              <a:buFont typeface="Wingdings" panose="05000000000000000000" pitchFamily="2" charset="2"/>
              <a:buChar char="n"/>
            </a:pPr>
            <a:r>
              <a:rPr lang="en-US" altLang="zh-TW" sz="1400" b="1" dirty="0" err="1">
                <a:solidFill>
                  <a:schemeClr val="tx1">
                    <a:lumMod val="95000"/>
                    <a:lumOff val="5000"/>
                  </a:schemeClr>
                </a:solidFill>
                <a:latin typeface="Microsoft YaHei UI" panose="020B0503020204020204" pitchFamily="34" charset="-122"/>
                <a:ea typeface="Microsoft YaHei UI" panose="020B0503020204020204" pitchFamily="34" charset="-122"/>
              </a:rPr>
              <a:t>Auryxia</a:t>
            </a:r>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 Obtained USFDA</a:t>
            </a:r>
            <a:r>
              <a:rPr lang="zh-TW" altLang="en-US" sz="1400" b="1" dirty="0">
                <a:solidFill>
                  <a:schemeClr val="tx1">
                    <a:lumMod val="95000"/>
                    <a:lumOff val="5000"/>
                  </a:schemeClr>
                </a:solidFill>
                <a:latin typeface="Microsoft YaHei UI" panose="020B0503020204020204" pitchFamily="34" charset="-122"/>
                <a:ea typeface="Microsoft YaHei UI" panose="020B0503020204020204" pitchFamily="34" charset="-122"/>
              </a:rPr>
              <a:t> </a:t>
            </a:r>
            <a:r>
              <a:rPr lang="en-US" altLang="zh-TW" sz="1400" b="1" dirty="0" err="1">
                <a:solidFill>
                  <a:schemeClr val="tx1">
                    <a:lumMod val="95000"/>
                    <a:lumOff val="5000"/>
                  </a:schemeClr>
                </a:solidFill>
                <a:latin typeface="Microsoft YaHei UI" panose="020B0503020204020204" pitchFamily="34" charset="-122"/>
                <a:ea typeface="Microsoft YaHei UI" panose="020B0503020204020204" pitchFamily="34" charset="-122"/>
              </a:rPr>
              <a:t>sNDA</a:t>
            </a:r>
            <a:r>
              <a:rPr lang="en-US" altLang="zh-TW" sz="1400" b="1" dirty="0">
                <a:solidFill>
                  <a:schemeClr val="tx1">
                    <a:lumMod val="95000"/>
                    <a:lumOff val="5000"/>
                  </a:schemeClr>
                </a:solidFill>
                <a:latin typeface="Microsoft YaHei UI" panose="020B0503020204020204" pitchFamily="34" charset="-122"/>
                <a:ea typeface="Microsoft YaHei UI" panose="020B0503020204020204" pitchFamily="34" charset="-122"/>
              </a:rPr>
              <a:t> Approval</a:t>
            </a:r>
          </a:p>
        </p:txBody>
      </p:sp>
      <p:sp>
        <p:nvSpPr>
          <p:cNvPr id="213" name="Oval 212"/>
          <p:cNvSpPr/>
          <p:nvPr/>
        </p:nvSpPr>
        <p:spPr>
          <a:xfrm rot="10800000" flipV="1">
            <a:off x="1897951" y="1262877"/>
            <a:ext cx="306059" cy="306657"/>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100" dirty="0">
              <a:latin typeface="FontAwesome" pitchFamily="50" charset="0"/>
            </a:endParaRPr>
          </a:p>
        </p:txBody>
      </p:sp>
      <p:sp>
        <p:nvSpPr>
          <p:cNvPr id="211" name="Oval 210"/>
          <p:cNvSpPr/>
          <p:nvPr/>
        </p:nvSpPr>
        <p:spPr>
          <a:xfrm>
            <a:off x="1551577" y="2156550"/>
            <a:ext cx="121418" cy="121418"/>
          </a:xfrm>
          <a:prstGeom prst="ellipse">
            <a:avLst/>
          </a:prstGeom>
          <a:solidFill>
            <a:schemeClr val="bg1">
              <a:lumMod val="8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7" name="TextBox 216"/>
          <p:cNvSpPr txBox="1"/>
          <p:nvPr/>
        </p:nvSpPr>
        <p:spPr>
          <a:xfrm>
            <a:off x="7849751" y="3473015"/>
            <a:ext cx="3753458" cy="1815882"/>
          </a:xfrm>
          <a:prstGeom prst="rect">
            <a:avLst/>
          </a:prstGeom>
          <a:noFill/>
        </p:spPr>
        <p:txBody>
          <a:bodyPr wrap="square" rtlCol="0">
            <a:spAutoFit/>
          </a:bodyPr>
          <a:lstStyle/>
          <a:p>
            <a:r>
              <a:rPr lang="en-US" altLang="zh-TW" sz="1400" b="1" dirty="0">
                <a:solidFill>
                  <a:srgbClr val="FF0000"/>
                </a:solidFill>
                <a:latin typeface="Microsoft YaHei UI" panose="020B0503020204020204" pitchFamily="34" charset="-122"/>
                <a:ea typeface="Microsoft YaHei UI" panose="020B0503020204020204" pitchFamily="34" charset="-122"/>
              </a:rPr>
              <a:t>Received USFDA 510K for H-Pylori IVD</a:t>
            </a:r>
          </a:p>
          <a:p>
            <a:r>
              <a:rPr lang="en-US" altLang="zh-TW" sz="1400" b="1" dirty="0">
                <a:latin typeface="Microsoft YaHei UI" panose="020B0503020204020204" pitchFamily="34" charset="-122"/>
                <a:ea typeface="Microsoft YaHei UI" panose="020B0503020204020204" pitchFamily="34" charset="-122"/>
              </a:rPr>
              <a:t>TFDA Approved </a:t>
            </a:r>
            <a:r>
              <a:rPr lang="en-US" altLang="zh-TW" sz="1400" b="1" dirty="0" err="1">
                <a:latin typeface="Microsoft YaHei UI" panose="020B0503020204020204" pitchFamily="34" charset="-122"/>
                <a:ea typeface="Microsoft YaHei UI" panose="020B0503020204020204" pitchFamily="34" charset="-122"/>
              </a:rPr>
              <a:t>Nephoxil</a:t>
            </a:r>
            <a:r>
              <a:rPr lang="en-US" altLang="zh-TW" sz="1400" b="1" dirty="0">
                <a:latin typeface="Microsoft YaHei UI" panose="020B0503020204020204" pitchFamily="34" charset="-122"/>
                <a:ea typeface="Microsoft YaHei UI" panose="020B0503020204020204" pitchFamily="34" charset="-122"/>
              </a:rPr>
              <a:t> to proceed Clinical Trial for CKD-IDA</a:t>
            </a:r>
            <a:r>
              <a:rPr lang="zh-TW" altLang="zh-TW" sz="1400" b="1" dirty="0">
                <a:latin typeface="Microsoft YaHei UI" panose="020B0503020204020204" pitchFamily="34" charset="-122"/>
                <a:ea typeface="Microsoft YaHei UI" panose="020B0503020204020204" pitchFamily="34" charset="-122"/>
              </a:rPr>
              <a:t> </a:t>
            </a:r>
            <a:endParaRPr lang="en-US" altLang="zh-TW" sz="1400" b="1" dirty="0">
              <a:latin typeface="Microsoft YaHei UI" panose="020B0503020204020204" pitchFamily="34" charset="-122"/>
              <a:ea typeface="Microsoft YaHei UI" panose="020B0503020204020204" pitchFamily="34" charset="-122"/>
            </a:endParaRPr>
          </a:p>
          <a:p>
            <a:r>
              <a:rPr lang="en-US" altLang="zh-TW" sz="1400" b="1" dirty="0">
                <a:latin typeface="Microsoft YaHei UI" panose="020B0503020204020204" pitchFamily="34" charset="-122"/>
                <a:ea typeface="Microsoft YaHei UI" panose="020B0503020204020204" pitchFamily="34" charset="-122"/>
              </a:rPr>
              <a:t>China </a:t>
            </a:r>
            <a:r>
              <a:rPr lang="en-US" altLang="zh-TW" sz="1400" b="1" dirty="0" err="1">
                <a:latin typeface="Microsoft YaHei UI" panose="020B0503020204020204" pitchFamily="34" charset="-122"/>
                <a:ea typeface="Microsoft YaHei UI" panose="020B0503020204020204" pitchFamily="34" charset="-122"/>
              </a:rPr>
              <a:t>Nephoxil</a:t>
            </a:r>
            <a:r>
              <a:rPr lang="en-US" altLang="zh-TW" sz="1400" b="1" dirty="0">
                <a:latin typeface="Microsoft YaHei UI" panose="020B0503020204020204" pitchFamily="34" charset="-122"/>
                <a:ea typeface="Microsoft YaHei UI" panose="020B0503020204020204" pitchFamily="34" charset="-122"/>
              </a:rPr>
              <a:t> Clinical Trial Kicked Off</a:t>
            </a:r>
          </a:p>
          <a:p>
            <a:r>
              <a:rPr lang="en-US" altLang="zh-TW" sz="1400" b="1" dirty="0">
                <a:latin typeface="Microsoft YaHei UI" panose="020B0503020204020204" pitchFamily="34" charset="-122"/>
                <a:ea typeface="Microsoft YaHei UI" panose="020B0503020204020204" pitchFamily="34" charset="-122"/>
              </a:rPr>
              <a:t>Thailand </a:t>
            </a:r>
            <a:r>
              <a:rPr lang="en-US" altLang="zh-TW" sz="1400" b="1" dirty="0" err="1">
                <a:latin typeface="Microsoft YaHei UI" panose="020B0503020204020204" pitchFamily="34" charset="-122"/>
                <a:ea typeface="Microsoft YaHei UI" panose="020B0503020204020204" pitchFamily="34" charset="-122"/>
              </a:rPr>
              <a:t>Nephoxil</a:t>
            </a:r>
            <a:r>
              <a:rPr lang="en-US" altLang="zh-TW" sz="1400" b="1" dirty="0">
                <a:latin typeface="Microsoft YaHei UI" panose="020B0503020204020204" pitchFamily="34" charset="-122"/>
                <a:ea typeface="Microsoft YaHei UI" panose="020B0503020204020204" pitchFamily="34" charset="-122"/>
              </a:rPr>
              <a:t> Exclusive Distributional Agreement with DKSH Limited</a:t>
            </a:r>
          </a:p>
          <a:p>
            <a:endParaRPr lang="en-US" altLang="zh-TW" sz="1400" b="1" dirty="0">
              <a:solidFill>
                <a:srgbClr val="FF0000"/>
              </a:solidFill>
              <a:latin typeface="Microsoft YaHei UI" panose="020B0503020204020204" pitchFamily="34" charset="-122"/>
              <a:ea typeface="Microsoft YaHei UI" panose="020B0503020204020204" pitchFamily="34" charset="-122"/>
            </a:endParaRPr>
          </a:p>
        </p:txBody>
      </p:sp>
      <p:grpSp>
        <p:nvGrpSpPr>
          <p:cNvPr id="447" name="Group 446"/>
          <p:cNvGrpSpPr/>
          <p:nvPr/>
        </p:nvGrpSpPr>
        <p:grpSpPr>
          <a:xfrm>
            <a:off x="5364568" y="3517359"/>
            <a:ext cx="433904" cy="433904"/>
            <a:chOff x="5193246" y="3446294"/>
            <a:chExt cx="433904" cy="433904"/>
          </a:xfrm>
        </p:grpSpPr>
        <p:sp>
          <p:nvSpPr>
            <p:cNvPr id="196" name="Teardrop 195"/>
            <p:cNvSpPr/>
            <p:nvPr/>
          </p:nvSpPr>
          <p:spPr>
            <a:xfrm rot="8100000">
              <a:off x="5193246" y="3446294"/>
              <a:ext cx="433904" cy="433904"/>
            </a:xfrm>
            <a:prstGeom prst="teardrop">
              <a:avLst/>
            </a:prstGeom>
            <a:solidFill>
              <a:schemeClr val="accent1"/>
            </a:solidFill>
            <a:ln>
              <a:noFill/>
            </a:ln>
            <a:effectLst>
              <a:outerShdw blurRad="152400" dir="20460000" sy="23000" kx="1200000" algn="b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0" name="TextBox 209"/>
            <p:cNvSpPr txBox="1"/>
            <p:nvPr/>
          </p:nvSpPr>
          <p:spPr>
            <a:xfrm>
              <a:off x="5344764" y="3571444"/>
              <a:ext cx="153097" cy="247640"/>
            </a:xfrm>
            <a:prstGeom prst="rect">
              <a:avLst/>
            </a:prstGeom>
            <a:noFill/>
          </p:spPr>
          <p:txBody>
            <a:bodyPr wrap="square" lIns="0" tIns="0" rIns="0" bIns="0" rtlCol="0">
              <a:spAutoFit/>
            </a:bodyPr>
            <a:lstStyle/>
            <a:p>
              <a:pPr algn="ctr"/>
              <a:endParaRPr lang="en-IN" sz="1600" dirty="0">
                <a:solidFill>
                  <a:schemeClr val="bg1"/>
                </a:solidFill>
              </a:endParaRPr>
            </a:p>
          </p:txBody>
        </p:sp>
      </p:grpSp>
      <p:sp>
        <p:nvSpPr>
          <p:cNvPr id="195" name="Freeform 194"/>
          <p:cNvSpPr/>
          <p:nvPr/>
        </p:nvSpPr>
        <p:spPr>
          <a:xfrm>
            <a:off x="9193912" y="2409163"/>
            <a:ext cx="827788" cy="454946"/>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rmAutofit/>
          </a:bodyPr>
          <a:lstStyle/>
          <a:p>
            <a:pPr algn="ctr"/>
            <a:r>
              <a:rPr lang="en-IN" sz="2000" b="1" spc="40" dirty="0">
                <a:solidFill>
                  <a:prstClr val="white"/>
                </a:solidFill>
                <a:latin typeface="Microsoft JhengHei UI" panose="020B0604030504040204" pitchFamily="34" charset="-120"/>
                <a:ea typeface="Microsoft JhengHei UI" panose="020B0604030504040204" pitchFamily="34" charset="-120"/>
              </a:rPr>
              <a:t>2</a:t>
            </a:r>
            <a:r>
              <a:rPr lang="en-US" altLang="zh-TW" sz="2000" b="1" spc="40" dirty="0">
                <a:solidFill>
                  <a:prstClr val="white"/>
                </a:solidFill>
                <a:latin typeface="Microsoft JhengHei UI" panose="020B0604030504040204" pitchFamily="34" charset="-120"/>
                <a:ea typeface="Microsoft JhengHei UI" panose="020B0604030504040204" pitchFamily="34" charset="-120"/>
              </a:rPr>
              <a:t>019</a:t>
            </a:r>
            <a:endParaRPr lang="en-IN" sz="2000" b="1" spc="40" dirty="0">
              <a:solidFill>
                <a:prstClr val="white"/>
              </a:solidFill>
              <a:latin typeface="Microsoft JhengHei UI" panose="020B0604030504040204" pitchFamily="34" charset="-120"/>
              <a:ea typeface="Microsoft JhengHei UI" panose="020B0604030504040204" pitchFamily="34" charset="-120"/>
            </a:endParaRPr>
          </a:p>
        </p:txBody>
      </p:sp>
      <p:sp>
        <p:nvSpPr>
          <p:cNvPr id="197" name="Freeform 196"/>
          <p:cNvSpPr/>
          <p:nvPr/>
        </p:nvSpPr>
        <p:spPr>
          <a:xfrm>
            <a:off x="2519700" y="749578"/>
            <a:ext cx="661988" cy="363824"/>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rmAutofit/>
          </a:bodyPr>
          <a:lstStyle/>
          <a:p>
            <a:pPr lvl="0" algn="ctr"/>
            <a:r>
              <a:rPr lang="en-IN" b="1" spc="40" dirty="0">
                <a:solidFill>
                  <a:prstClr val="white"/>
                </a:solidFill>
                <a:latin typeface="Microsoft JhengHei UI" panose="020B0604030504040204" pitchFamily="34" charset="-120"/>
                <a:ea typeface="Microsoft JhengHei UI" panose="020B0604030504040204" pitchFamily="34" charset="-120"/>
              </a:rPr>
              <a:t>2</a:t>
            </a:r>
            <a:r>
              <a:rPr lang="en-US" altLang="zh-TW" b="1" spc="40" dirty="0">
                <a:solidFill>
                  <a:prstClr val="white"/>
                </a:solidFill>
                <a:latin typeface="Microsoft JhengHei UI" panose="020B0604030504040204" pitchFamily="34" charset="-120"/>
                <a:ea typeface="Microsoft JhengHei UI" panose="020B0604030504040204" pitchFamily="34" charset="-120"/>
              </a:rPr>
              <a:t>017</a:t>
            </a:r>
            <a:endParaRPr lang="en-IN" b="1" spc="40" dirty="0">
              <a:solidFill>
                <a:prstClr val="white"/>
              </a:solidFill>
              <a:latin typeface="Microsoft JhengHei UI" panose="020B0604030504040204" pitchFamily="34" charset="-120"/>
              <a:ea typeface="Microsoft JhengHei UI" panose="020B0604030504040204" pitchFamily="34" charset="-120"/>
            </a:endParaRPr>
          </a:p>
        </p:txBody>
      </p:sp>
      <p:sp>
        <p:nvSpPr>
          <p:cNvPr id="448" name="Freeform 194">
            <a:extLst>
              <a:ext uri="{FF2B5EF4-FFF2-40B4-BE49-F238E27FC236}">
                <a16:creationId xmlns:a16="http://schemas.microsoft.com/office/drawing/2014/main" id="{CABF84A8-7AD3-4888-A2B0-B2CE3425513E}"/>
              </a:ext>
            </a:extLst>
          </p:cNvPr>
          <p:cNvSpPr/>
          <p:nvPr/>
        </p:nvSpPr>
        <p:spPr>
          <a:xfrm>
            <a:off x="4252179" y="3607927"/>
            <a:ext cx="827788" cy="454946"/>
          </a:xfrm>
          <a:custGeom>
            <a:avLst/>
            <a:gdLst>
              <a:gd name="connsiteX0" fmla="*/ 0 w 563852"/>
              <a:gd name="connsiteY0" fmla="*/ 0 h 309890"/>
              <a:gd name="connsiteX1" fmla="*/ 563852 w 563852"/>
              <a:gd name="connsiteY1" fmla="*/ 0 h 309890"/>
              <a:gd name="connsiteX2" fmla="*/ 563852 w 563852"/>
              <a:gd name="connsiteY2" fmla="*/ 282657 h 309890"/>
              <a:gd name="connsiteX3" fmla="*/ 329817 w 563852"/>
              <a:gd name="connsiteY3" fmla="*/ 282657 h 309890"/>
              <a:gd name="connsiteX4" fmla="*/ 281926 w 563852"/>
              <a:gd name="connsiteY4" fmla="*/ 309890 h 309890"/>
              <a:gd name="connsiteX5" fmla="*/ 234036 w 563852"/>
              <a:gd name="connsiteY5" fmla="*/ 282657 h 309890"/>
              <a:gd name="connsiteX6" fmla="*/ 0 w 563852"/>
              <a:gd name="connsiteY6" fmla="*/ 282657 h 309890"/>
              <a:gd name="connsiteX7" fmla="*/ 0 w 563852"/>
              <a:gd name="connsiteY7" fmla="*/ 0 h 30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852" h="309890">
                <a:moveTo>
                  <a:pt x="0" y="0"/>
                </a:moveTo>
                <a:lnTo>
                  <a:pt x="563852" y="0"/>
                </a:lnTo>
                <a:lnTo>
                  <a:pt x="563852" y="282657"/>
                </a:lnTo>
                <a:lnTo>
                  <a:pt x="329817" y="282657"/>
                </a:lnTo>
                <a:lnTo>
                  <a:pt x="281926" y="309890"/>
                </a:lnTo>
                <a:lnTo>
                  <a:pt x="234036" y="282657"/>
                </a:lnTo>
                <a:lnTo>
                  <a:pt x="0" y="282657"/>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normAutofit/>
          </a:bodyPr>
          <a:lstStyle/>
          <a:p>
            <a:pPr lvl="0" algn="ctr"/>
            <a:r>
              <a:rPr lang="en-IN" sz="2400" b="1" spc="40" dirty="0">
                <a:solidFill>
                  <a:prstClr val="white"/>
                </a:solidFill>
                <a:latin typeface="Microsoft JhengHei UI" panose="020B0604030504040204" pitchFamily="34" charset="-120"/>
                <a:ea typeface="Microsoft JhengHei UI" panose="020B0604030504040204" pitchFamily="34" charset="-120"/>
              </a:rPr>
              <a:t>2</a:t>
            </a:r>
            <a:r>
              <a:rPr lang="en-US" altLang="zh-TW" sz="2400" b="1" spc="40" dirty="0">
                <a:solidFill>
                  <a:prstClr val="white"/>
                </a:solidFill>
                <a:latin typeface="Microsoft JhengHei UI" panose="020B0604030504040204" pitchFamily="34" charset="-120"/>
                <a:ea typeface="Microsoft JhengHei UI" panose="020B0604030504040204" pitchFamily="34" charset="-120"/>
              </a:rPr>
              <a:t>020</a:t>
            </a:r>
            <a:endParaRPr lang="en-IN" sz="2400" b="1" spc="40" dirty="0">
              <a:solidFill>
                <a:prstClr val="white"/>
              </a:solidFill>
              <a:latin typeface="Microsoft JhengHei UI" panose="020B0604030504040204" pitchFamily="34" charset="-120"/>
              <a:ea typeface="Microsoft JhengHei UI" panose="020B0604030504040204" pitchFamily="34" charset="-120"/>
            </a:endParaRPr>
          </a:p>
        </p:txBody>
      </p:sp>
      <p:pic>
        <p:nvPicPr>
          <p:cNvPr id="449" name="Picture 22" descr="Car Icon - Free vector graphic on Pixabay">
            <a:extLst>
              <a:ext uri="{FF2B5EF4-FFF2-40B4-BE49-F238E27FC236}">
                <a16:creationId xmlns:a16="http://schemas.microsoft.com/office/drawing/2014/main" id="{FEC53479-DCAA-4D66-B825-E4255666F30B}"/>
              </a:ext>
            </a:extLst>
          </p:cNvPr>
          <p:cNvPicPr>
            <a:picLocks noChangeAspect="1" noChangeArrowheads="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3999804" y="1533169"/>
            <a:ext cx="802384" cy="48104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wen Healthcare Conference March 12, 2018">
            <a:extLst>
              <a:ext uri="{FF2B5EF4-FFF2-40B4-BE49-F238E27FC236}">
                <a16:creationId xmlns:a16="http://schemas.microsoft.com/office/drawing/2014/main" id="{5E218A14-22E6-4168-BAC1-09E43F1E694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717" b="93117" l="9804" r="90196">
                        <a14:foregroundMark x1="69608" y1="89879" x2="75000" y2="89879"/>
                        <a14:foregroundMark x1="75000" y1="93522" x2="75000" y2="93522"/>
                        <a14:foregroundMark x1="90196" y1="89879" x2="90196" y2="89879"/>
                      </a14:backgroundRemoval>
                    </a14:imgEffect>
                  </a14:imgLayer>
                </a14:imgProps>
              </a:ext>
              <a:ext uri="{28A0092B-C50C-407E-A947-70E740481C1C}">
                <a14:useLocalDpi xmlns:a14="http://schemas.microsoft.com/office/drawing/2010/main" val="0"/>
              </a:ext>
            </a:extLst>
          </a:blip>
          <a:srcRect/>
          <a:stretch>
            <a:fillRect/>
          </a:stretch>
        </p:blipFill>
        <p:spPr bwMode="auto">
          <a:xfrm>
            <a:off x="527152" y="559425"/>
            <a:ext cx="1421268" cy="172084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po - Free seo and web icons">
            <a:extLst>
              <a:ext uri="{FF2B5EF4-FFF2-40B4-BE49-F238E27FC236}">
                <a16:creationId xmlns:a16="http://schemas.microsoft.com/office/drawing/2014/main" id="{F4D67116-D393-4261-B74A-687463B1F87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05575" y="594270"/>
            <a:ext cx="133985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con Global at GetDrawings | Free download">
            <a:extLst>
              <a:ext uri="{FF2B5EF4-FFF2-40B4-BE49-F238E27FC236}">
                <a16:creationId xmlns:a16="http://schemas.microsoft.com/office/drawing/2014/main" id="{4C38FA74-657E-4F6A-AA47-D5B3EF2DAAE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3060" y="3482809"/>
            <a:ext cx="1757573" cy="1757573"/>
          </a:xfrm>
          <a:prstGeom prst="rect">
            <a:avLst/>
          </a:prstGeom>
          <a:noFill/>
          <a:extLst>
            <a:ext uri="{909E8E84-426E-40DD-AFC4-6F175D3DCCD1}">
              <a14:hiddenFill xmlns:a14="http://schemas.microsoft.com/office/drawing/2010/main">
                <a:solidFill>
                  <a:srgbClr val="FFFFFF"/>
                </a:solidFill>
              </a14:hiddenFill>
            </a:ext>
          </a:extLst>
        </p:spPr>
      </p:pic>
      <p:pic>
        <p:nvPicPr>
          <p:cNvPr id="442" name="圖片 441">
            <a:extLst>
              <a:ext uri="{FF2B5EF4-FFF2-40B4-BE49-F238E27FC236}">
                <a16:creationId xmlns:a16="http://schemas.microsoft.com/office/drawing/2014/main" id="{00000000-0008-0000-0000-00000800000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30579" y="5029136"/>
            <a:ext cx="972064" cy="1536022"/>
          </a:xfrm>
          <a:prstGeom prst="rect">
            <a:avLst/>
          </a:prstGeom>
        </p:spPr>
      </p:pic>
      <p:pic>
        <p:nvPicPr>
          <p:cNvPr id="21" name="圖片 20">
            <a:extLst>
              <a:ext uri="{FF2B5EF4-FFF2-40B4-BE49-F238E27FC236}">
                <a16:creationId xmlns:a16="http://schemas.microsoft.com/office/drawing/2014/main" id="{142CD682-3084-4F19-B3A0-EDC686A992B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79699" y="4625220"/>
            <a:ext cx="1515545" cy="2273318"/>
          </a:xfrm>
          <a:prstGeom prst="rect">
            <a:avLst/>
          </a:prstGeom>
        </p:spPr>
      </p:pic>
      <p:pic>
        <p:nvPicPr>
          <p:cNvPr id="25" name="圖片 24">
            <a:extLst>
              <a:ext uri="{FF2B5EF4-FFF2-40B4-BE49-F238E27FC236}">
                <a16:creationId xmlns:a16="http://schemas.microsoft.com/office/drawing/2014/main" id="{ADE65D78-12C2-4C96-A9F5-86C99C3331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83288" y="4650353"/>
            <a:ext cx="605315" cy="1932315"/>
          </a:xfrm>
          <a:prstGeom prst="rect">
            <a:avLst/>
          </a:prstGeom>
        </p:spPr>
      </p:pic>
      <p:pic>
        <p:nvPicPr>
          <p:cNvPr id="2" name="Picture 2" descr="Aerosol, can, disinfection, hand, spray icon">
            <a:extLst>
              <a:ext uri="{FF2B5EF4-FFF2-40B4-BE49-F238E27FC236}">
                <a16:creationId xmlns:a16="http://schemas.microsoft.com/office/drawing/2014/main" id="{3794B1FA-A1D4-432F-B4E9-936C0B47F6A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09545" y="4696814"/>
            <a:ext cx="1979766" cy="1979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875401"/>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900"/>
                                      </p:stCondLst>
                                      <p:childTnLst>
                                        <p:set>
                                          <p:cBhvr>
                                            <p:cTn id="6" dur="1" fill="hold">
                                              <p:stCondLst>
                                                <p:cond delay="0"/>
                                              </p:stCondLst>
                                            </p:cTn>
                                            <p:tgtEl>
                                              <p:spTgt spid="213"/>
                                            </p:tgtEl>
                                            <p:attrNameLst>
                                              <p:attrName>style.visibility</p:attrName>
                                            </p:attrNameLst>
                                          </p:cBhvr>
                                          <p:to>
                                            <p:strVal val="visible"/>
                                          </p:to>
                                        </p:set>
                                        <p:anim calcmode="lin" valueType="num">
                                          <p:cBhvr>
                                            <p:cTn id="7" dur="602" fill="hold"/>
                                            <p:tgtEl>
                                              <p:spTgt spid="213"/>
                                            </p:tgtEl>
                                            <p:attrNameLst>
                                              <p:attrName>ppt_w</p:attrName>
                                            </p:attrNameLst>
                                          </p:cBhvr>
                                          <p:tavLst>
                                            <p:tav tm="0">
                                              <p:val>
                                                <p:fltVal val="0"/>
                                              </p:val>
                                            </p:tav>
                                            <p:tav tm="100000">
                                              <p:val>
                                                <p:strVal val="#ppt_w"/>
                                              </p:val>
                                            </p:tav>
                                          </p:tavLst>
                                        </p:anim>
                                        <p:anim calcmode="lin" valueType="num">
                                          <p:cBhvr>
                                            <p:cTn id="8" dur="602" fill="hold"/>
                                            <p:tgtEl>
                                              <p:spTgt spid="213"/>
                                            </p:tgtEl>
                                            <p:attrNameLst>
                                              <p:attrName>ppt_h</p:attrName>
                                            </p:attrNameLst>
                                          </p:cBhvr>
                                          <p:tavLst>
                                            <p:tav tm="0">
                                              <p:val>
                                                <p:fltVal val="0"/>
                                              </p:val>
                                            </p:tav>
                                            <p:tav tm="100000">
                                              <p:val>
                                                <p:strVal val="#ppt_h"/>
                                              </p:val>
                                            </p:tav>
                                          </p:tavLst>
                                        </p:anim>
                                        <p:animEffect transition="in" filter="fade">
                                          <p:cBhvr>
                                            <p:cTn id="9" dur="602"/>
                                            <p:tgtEl>
                                              <p:spTgt spid="213"/>
                                            </p:tgtEl>
                                          </p:cBhvr>
                                        </p:animEffect>
                                      </p:childTnLst>
                                    </p:cTn>
                                  </p:par>
                                  <p:par>
                                    <p:cTn id="10" presetID="22" presetClass="entr" presetSubtype="4" fill="hold" grpId="0" nodeType="withEffect">
                                      <p:stCondLst>
                                        <p:cond delay="1900"/>
                                      </p:stCondLst>
                                      <p:childTnLst>
                                        <p:set>
                                          <p:cBhvr>
                                            <p:cTn id="11" dur="1" fill="hold">
                                              <p:stCondLst>
                                                <p:cond delay="0"/>
                                              </p:stCondLst>
                                            </p:cTn>
                                            <p:tgtEl>
                                              <p:spTgt spid="203"/>
                                            </p:tgtEl>
                                            <p:attrNameLst>
                                              <p:attrName>style.visibility</p:attrName>
                                            </p:attrNameLst>
                                          </p:cBhvr>
                                          <p:to>
                                            <p:strVal val="visible"/>
                                          </p:to>
                                        </p:set>
                                        <p:animEffect transition="in" filter="wipe(down)">
                                          <p:cBhvr>
                                            <p:cTn id="12" dur="500"/>
                                            <p:tgtEl>
                                              <p:spTgt spid="203"/>
                                            </p:tgtEl>
                                          </p:cBhvr>
                                        </p:animEffect>
                                      </p:childTnLst>
                                    </p:cTn>
                                  </p:par>
                                  <p:par>
                                    <p:cTn id="13" presetID="22" presetClass="entr" presetSubtype="4" fill="hold" grpId="0" nodeType="withEffect">
                                      <p:stCondLst>
                                        <p:cond delay="1900"/>
                                      </p:stCondLst>
                                      <p:childTnLst>
                                        <p:set>
                                          <p:cBhvr>
                                            <p:cTn id="14" dur="1" fill="hold">
                                              <p:stCondLst>
                                                <p:cond delay="0"/>
                                              </p:stCondLst>
                                            </p:cTn>
                                            <p:tgtEl>
                                              <p:spTgt spid="197"/>
                                            </p:tgtEl>
                                            <p:attrNameLst>
                                              <p:attrName>style.visibility</p:attrName>
                                            </p:attrNameLst>
                                          </p:cBhvr>
                                          <p:to>
                                            <p:strVal val="visible"/>
                                          </p:to>
                                        </p:set>
                                        <p:animEffect transition="in" filter="wipe(down)">
                                          <p:cBhvr>
                                            <p:cTn id="15" dur="500"/>
                                            <p:tgtEl>
                                              <p:spTgt spid="197"/>
                                            </p:tgtEl>
                                          </p:cBhvr>
                                        </p:animEffect>
                                      </p:childTnLst>
                                    </p:cTn>
                                  </p:par>
                                  <p:par>
                                    <p:cTn id="16" presetID="22" presetClass="entr" presetSubtype="4" fill="hold" grpId="0" nodeType="withEffect">
                                      <p:stCondLst>
                                        <p:cond delay="1900"/>
                                      </p:stCondLst>
                                      <p:childTnLst>
                                        <p:set>
                                          <p:cBhvr>
                                            <p:cTn id="17" dur="1" fill="hold">
                                              <p:stCondLst>
                                                <p:cond delay="0"/>
                                              </p:stCondLst>
                                            </p:cTn>
                                            <p:tgtEl>
                                              <p:spTgt spid="211"/>
                                            </p:tgtEl>
                                            <p:attrNameLst>
                                              <p:attrName>style.visibility</p:attrName>
                                            </p:attrNameLst>
                                          </p:cBhvr>
                                          <p:to>
                                            <p:strVal val="visible"/>
                                          </p:to>
                                        </p:set>
                                        <p:animEffect transition="in" filter="wipe(down)">
                                          <p:cBhvr>
                                            <p:cTn id="18" dur="500"/>
                                            <p:tgtEl>
                                              <p:spTgt spid="211"/>
                                            </p:tgtEl>
                                          </p:cBhvr>
                                        </p:animEffect>
                                      </p:childTnLst>
                                    </p:cTn>
                                  </p:par>
                                  <p:par>
                                    <p:cTn id="19" presetID="22" presetClass="entr" presetSubtype="4" fill="hold" grpId="0" nodeType="withEffect">
                                      <p:stCondLst>
                                        <p:cond delay="2900"/>
                                      </p:stCondLst>
                                      <p:childTnLst>
                                        <p:set>
                                          <p:cBhvr>
                                            <p:cTn id="20" dur="1" fill="hold">
                                              <p:stCondLst>
                                                <p:cond delay="0"/>
                                              </p:stCondLst>
                                            </p:cTn>
                                            <p:tgtEl>
                                              <p:spTgt spid="183"/>
                                            </p:tgtEl>
                                            <p:attrNameLst>
                                              <p:attrName>style.visibility</p:attrName>
                                            </p:attrNameLst>
                                          </p:cBhvr>
                                          <p:to>
                                            <p:strVal val="visible"/>
                                          </p:to>
                                        </p:set>
                                        <p:animEffect transition="in" filter="wipe(down)">
                                          <p:cBhvr>
                                            <p:cTn id="21" dur="500"/>
                                            <p:tgtEl>
                                              <p:spTgt spid="183"/>
                                            </p:tgtEl>
                                          </p:cBhvr>
                                        </p:animEffect>
                                      </p:childTnLst>
                                    </p:cTn>
                                  </p:par>
                                  <p:par>
                                    <p:cTn id="22" presetID="2" presetClass="entr" presetSubtype="2" accel="46000" fill="hold" nodeType="withEffect" p14:presetBounceEnd="72000">
                                      <p:stCondLst>
                                        <p:cond delay="2900"/>
                                      </p:stCondLst>
                                      <p:childTnLst>
                                        <p:set>
                                          <p:cBhvr>
                                            <p:cTn id="23" dur="1" fill="hold">
                                              <p:stCondLst>
                                                <p:cond delay="0"/>
                                              </p:stCondLst>
                                            </p:cTn>
                                            <p:tgtEl>
                                              <p:spTgt spid="186"/>
                                            </p:tgtEl>
                                            <p:attrNameLst>
                                              <p:attrName>style.visibility</p:attrName>
                                            </p:attrNameLst>
                                          </p:cBhvr>
                                          <p:to>
                                            <p:strVal val="visible"/>
                                          </p:to>
                                        </p:set>
                                        <p:anim calcmode="lin" valueType="num" p14:bounceEnd="72000">
                                          <p:cBhvr additive="base">
                                            <p:cTn id="24" dur="1000" fill="hold"/>
                                            <p:tgtEl>
                                              <p:spTgt spid="186"/>
                                            </p:tgtEl>
                                            <p:attrNameLst>
                                              <p:attrName>ppt_x</p:attrName>
                                            </p:attrNameLst>
                                          </p:cBhvr>
                                          <p:tavLst>
                                            <p:tav tm="0">
                                              <p:val>
                                                <p:strVal val="1+#ppt_w/2"/>
                                              </p:val>
                                            </p:tav>
                                            <p:tav tm="100000">
                                              <p:val>
                                                <p:strVal val="#ppt_x"/>
                                              </p:val>
                                            </p:tav>
                                          </p:tavLst>
                                        </p:anim>
                                        <p:anim calcmode="lin" valueType="num" p14:bounceEnd="72000">
                                          <p:cBhvr additive="base">
                                            <p:cTn id="25" dur="1000" fill="hold"/>
                                            <p:tgtEl>
                                              <p:spTgt spid="186"/>
                                            </p:tgtEl>
                                            <p:attrNameLst>
                                              <p:attrName>ppt_y</p:attrName>
                                            </p:attrNameLst>
                                          </p:cBhvr>
                                          <p:tavLst>
                                            <p:tav tm="0">
                                              <p:val>
                                                <p:strVal val="#ppt_y"/>
                                              </p:val>
                                            </p:tav>
                                            <p:tav tm="100000">
                                              <p:val>
                                                <p:strVal val="#ppt_y"/>
                                              </p:val>
                                            </p:tav>
                                          </p:tavLst>
                                        </p:anim>
                                      </p:childTnLst>
                                    </p:cTn>
                                  </p:par>
                                  <p:par>
                                    <p:cTn id="26" presetID="22" presetClass="entr" presetSubtype="4" fill="hold" grpId="0" nodeType="withEffect">
                                      <p:stCondLst>
                                        <p:cond delay="2900"/>
                                      </p:stCondLst>
                                      <p:childTnLst>
                                        <p:set>
                                          <p:cBhvr>
                                            <p:cTn id="27" dur="1" fill="hold">
                                              <p:stCondLst>
                                                <p:cond delay="0"/>
                                              </p:stCondLst>
                                            </p:cTn>
                                            <p:tgtEl>
                                              <p:spTgt spid="195"/>
                                            </p:tgtEl>
                                            <p:attrNameLst>
                                              <p:attrName>style.visibility</p:attrName>
                                            </p:attrNameLst>
                                          </p:cBhvr>
                                          <p:to>
                                            <p:strVal val="visible"/>
                                          </p:to>
                                        </p:set>
                                        <p:animEffect transition="in" filter="wipe(down)">
                                          <p:cBhvr>
                                            <p:cTn id="28" dur="500"/>
                                            <p:tgtEl>
                                              <p:spTgt spid="195"/>
                                            </p:tgtEl>
                                          </p:cBhvr>
                                        </p:animEffect>
                                      </p:childTnLst>
                                    </p:cTn>
                                  </p:par>
                                  <p:par>
                                    <p:cTn id="29" presetID="2" presetClass="entr" presetSubtype="8" accel="46000" fill="hold" grpId="0" nodeType="withEffect" p14:presetBounceEnd="72000">
                                      <p:stCondLst>
                                        <p:cond delay="0"/>
                                      </p:stCondLst>
                                      <p:childTnLst>
                                        <p:set>
                                          <p:cBhvr>
                                            <p:cTn id="30" dur="1" fill="hold">
                                              <p:stCondLst>
                                                <p:cond delay="0"/>
                                              </p:stCondLst>
                                            </p:cTn>
                                            <p:tgtEl>
                                              <p:spTgt spid="217"/>
                                            </p:tgtEl>
                                            <p:attrNameLst>
                                              <p:attrName>style.visibility</p:attrName>
                                            </p:attrNameLst>
                                          </p:cBhvr>
                                          <p:to>
                                            <p:strVal val="visible"/>
                                          </p:to>
                                        </p:set>
                                        <p:anim calcmode="lin" valueType="num" p14:bounceEnd="72000">
                                          <p:cBhvr additive="base">
                                            <p:cTn id="31" dur="1000" fill="hold"/>
                                            <p:tgtEl>
                                              <p:spTgt spid="217"/>
                                            </p:tgtEl>
                                            <p:attrNameLst>
                                              <p:attrName>ppt_x</p:attrName>
                                            </p:attrNameLst>
                                          </p:cBhvr>
                                          <p:tavLst>
                                            <p:tav tm="0">
                                              <p:val>
                                                <p:strVal val="0-#ppt_w/2"/>
                                              </p:val>
                                            </p:tav>
                                            <p:tav tm="100000">
                                              <p:val>
                                                <p:strVal val="#ppt_x"/>
                                              </p:val>
                                            </p:tav>
                                          </p:tavLst>
                                        </p:anim>
                                        <p:anim calcmode="lin" valueType="num" p14:bounceEnd="72000">
                                          <p:cBhvr additive="base">
                                            <p:cTn id="32" dur="1000" fill="hold"/>
                                            <p:tgtEl>
                                              <p:spTgt spid="217"/>
                                            </p:tgtEl>
                                            <p:attrNameLst>
                                              <p:attrName>ppt_y</p:attrName>
                                            </p:attrNameLst>
                                          </p:cBhvr>
                                          <p:tavLst>
                                            <p:tav tm="0">
                                              <p:val>
                                                <p:strVal val="#ppt_y"/>
                                              </p:val>
                                            </p:tav>
                                            <p:tav tm="100000">
                                              <p:val>
                                                <p:strVal val="#ppt_y"/>
                                              </p:val>
                                            </p:tav>
                                          </p:tavLst>
                                        </p:anim>
                                      </p:childTnLst>
                                    </p:cTn>
                                  </p:par>
                                </p:childTnLst>
                              </p:cTn>
                            </p:par>
                            <p:par>
                              <p:cTn id="33" fill="hold">
                                <p:stCondLst>
                                  <p:cond delay="3900"/>
                                </p:stCondLst>
                                <p:childTnLst>
                                  <p:par>
                                    <p:cTn id="34" presetID="47" presetClass="entr" presetSubtype="0" fill="hold" nodeType="afterEffect">
                                      <p:stCondLst>
                                        <p:cond delay="0"/>
                                      </p:stCondLst>
                                      <p:childTnLst>
                                        <p:set>
                                          <p:cBhvr>
                                            <p:cTn id="35" dur="1" fill="hold">
                                              <p:stCondLst>
                                                <p:cond delay="0"/>
                                              </p:stCondLst>
                                            </p:cTn>
                                            <p:tgtEl>
                                              <p:spTgt spid="447"/>
                                            </p:tgtEl>
                                            <p:attrNameLst>
                                              <p:attrName>style.visibility</p:attrName>
                                            </p:attrNameLst>
                                          </p:cBhvr>
                                          <p:to>
                                            <p:strVal val="visible"/>
                                          </p:to>
                                        </p:set>
                                        <p:animEffect transition="in" filter="fade">
                                          <p:cBhvr>
                                            <p:cTn id="36" dur="1000"/>
                                            <p:tgtEl>
                                              <p:spTgt spid="447"/>
                                            </p:tgtEl>
                                          </p:cBhvr>
                                        </p:animEffect>
                                        <p:anim calcmode="lin" valueType="num">
                                          <p:cBhvr>
                                            <p:cTn id="37" dur="1000" fill="hold"/>
                                            <p:tgtEl>
                                              <p:spTgt spid="447"/>
                                            </p:tgtEl>
                                            <p:attrNameLst>
                                              <p:attrName>ppt_x</p:attrName>
                                            </p:attrNameLst>
                                          </p:cBhvr>
                                          <p:tavLst>
                                            <p:tav tm="0">
                                              <p:val>
                                                <p:strVal val="#ppt_x"/>
                                              </p:val>
                                            </p:tav>
                                            <p:tav tm="100000">
                                              <p:val>
                                                <p:strVal val="#ppt_x"/>
                                              </p:val>
                                            </p:tav>
                                          </p:tavLst>
                                        </p:anim>
                                        <p:anim calcmode="lin" valueType="num">
                                          <p:cBhvr>
                                            <p:cTn id="38" dur="1000" fill="hold"/>
                                            <p:tgtEl>
                                              <p:spTgt spid="447"/>
                                            </p:tgtEl>
                                            <p:attrNameLst>
                                              <p:attrName>ppt_y</p:attrName>
                                            </p:attrNameLst>
                                          </p:cBhvr>
                                          <p:tavLst>
                                            <p:tav tm="0">
                                              <p:val>
                                                <p:strVal val="#ppt_y-.1"/>
                                              </p:val>
                                            </p:tav>
                                            <p:tav tm="100000">
                                              <p:val>
                                                <p:strVal val="#ppt_y"/>
                                              </p:val>
                                            </p:tav>
                                          </p:tavLst>
                                        </p:anim>
                                      </p:childTnLst>
                                    </p:cTn>
                                  </p:par>
                                  <p:par>
                                    <p:cTn id="39" presetID="22" presetClass="entr" presetSubtype="4" fill="hold" grpId="0" nodeType="withEffect">
                                      <p:stCondLst>
                                        <p:cond delay="2900"/>
                                      </p:stCondLst>
                                      <p:childTnLst>
                                        <p:set>
                                          <p:cBhvr>
                                            <p:cTn id="40" dur="1" fill="hold">
                                              <p:stCondLst>
                                                <p:cond delay="0"/>
                                              </p:stCondLst>
                                            </p:cTn>
                                            <p:tgtEl>
                                              <p:spTgt spid="448"/>
                                            </p:tgtEl>
                                            <p:attrNameLst>
                                              <p:attrName>style.visibility</p:attrName>
                                            </p:attrNameLst>
                                          </p:cBhvr>
                                          <p:to>
                                            <p:strVal val="visible"/>
                                          </p:to>
                                        </p:set>
                                        <p:animEffect transition="in" filter="wipe(down)">
                                          <p:cBhvr>
                                            <p:cTn id="41" dur="5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animBg="1"/>
          <p:bldP spid="203" grpId="0" animBg="1"/>
          <p:bldP spid="213" grpId="0" animBg="1"/>
          <p:bldP spid="211" grpId="0" animBg="1"/>
          <p:bldP spid="217" grpId="0"/>
          <p:bldP spid="195" grpId="0" animBg="1"/>
          <p:bldP spid="197" grpId="0" animBg="1"/>
          <p:bldP spid="44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900"/>
                                      </p:stCondLst>
                                      <p:childTnLst>
                                        <p:set>
                                          <p:cBhvr>
                                            <p:cTn id="6" dur="1" fill="hold">
                                              <p:stCondLst>
                                                <p:cond delay="0"/>
                                              </p:stCondLst>
                                            </p:cTn>
                                            <p:tgtEl>
                                              <p:spTgt spid="213"/>
                                            </p:tgtEl>
                                            <p:attrNameLst>
                                              <p:attrName>style.visibility</p:attrName>
                                            </p:attrNameLst>
                                          </p:cBhvr>
                                          <p:to>
                                            <p:strVal val="visible"/>
                                          </p:to>
                                        </p:set>
                                        <p:anim calcmode="lin" valueType="num">
                                          <p:cBhvr>
                                            <p:cTn id="7" dur="602" fill="hold"/>
                                            <p:tgtEl>
                                              <p:spTgt spid="213"/>
                                            </p:tgtEl>
                                            <p:attrNameLst>
                                              <p:attrName>ppt_w</p:attrName>
                                            </p:attrNameLst>
                                          </p:cBhvr>
                                          <p:tavLst>
                                            <p:tav tm="0">
                                              <p:val>
                                                <p:fltVal val="0"/>
                                              </p:val>
                                            </p:tav>
                                            <p:tav tm="100000">
                                              <p:val>
                                                <p:strVal val="#ppt_w"/>
                                              </p:val>
                                            </p:tav>
                                          </p:tavLst>
                                        </p:anim>
                                        <p:anim calcmode="lin" valueType="num">
                                          <p:cBhvr>
                                            <p:cTn id="8" dur="602" fill="hold"/>
                                            <p:tgtEl>
                                              <p:spTgt spid="213"/>
                                            </p:tgtEl>
                                            <p:attrNameLst>
                                              <p:attrName>ppt_h</p:attrName>
                                            </p:attrNameLst>
                                          </p:cBhvr>
                                          <p:tavLst>
                                            <p:tav tm="0">
                                              <p:val>
                                                <p:fltVal val="0"/>
                                              </p:val>
                                            </p:tav>
                                            <p:tav tm="100000">
                                              <p:val>
                                                <p:strVal val="#ppt_h"/>
                                              </p:val>
                                            </p:tav>
                                          </p:tavLst>
                                        </p:anim>
                                        <p:animEffect transition="in" filter="fade">
                                          <p:cBhvr>
                                            <p:cTn id="9" dur="602"/>
                                            <p:tgtEl>
                                              <p:spTgt spid="213"/>
                                            </p:tgtEl>
                                          </p:cBhvr>
                                        </p:animEffect>
                                      </p:childTnLst>
                                    </p:cTn>
                                  </p:par>
                                  <p:par>
                                    <p:cTn id="10" presetID="22" presetClass="entr" presetSubtype="4" fill="hold" grpId="0" nodeType="withEffect">
                                      <p:stCondLst>
                                        <p:cond delay="1900"/>
                                      </p:stCondLst>
                                      <p:childTnLst>
                                        <p:set>
                                          <p:cBhvr>
                                            <p:cTn id="11" dur="1" fill="hold">
                                              <p:stCondLst>
                                                <p:cond delay="0"/>
                                              </p:stCondLst>
                                            </p:cTn>
                                            <p:tgtEl>
                                              <p:spTgt spid="203"/>
                                            </p:tgtEl>
                                            <p:attrNameLst>
                                              <p:attrName>style.visibility</p:attrName>
                                            </p:attrNameLst>
                                          </p:cBhvr>
                                          <p:to>
                                            <p:strVal val="visible"/>
                                          </p:to>
                                        </p:set>
                                        <p:animEffect transition="in" filter="wipe(down)">
                                          <p:cBhvr>
                                            <p:cTn id="12" dur="500"/>
                                            <p:tgtEl>
                                              <p:spTgt spid="203"/>
                                            </p:tgtEl>
                                          </p:cBhvr>
                                        </p:animEffect>
                                      </p:childTnLst>
                                    </p:cTn>
                                  </p:par>
                                  <p:par>
                                    <p:cTn id="13" presetID="22" presetClass="entr" presetSubtype="4" fill="hold" grpId="0" nodeType="withEffect">
                                      <p:stCondLst>
                                        <p:cond delay="1900"/>
                                      </p:stCondLst>
                                      <p:childTnLst>
                                        <p:set>
                                          <p:cBhvr>
                                            <p:cTn id="14" dur="1" fill="hold">
                                              <p:stCondLst>
                                                <p:cond delay="0"/>
                                              </p:stCondLst>
                                            </p:cTn>
                                            <p:tgtEl>
                                              <p:spTgt spid="197"/>
                                            </p:tgtEl>
                                            <p:attrNameLst>
                                              <p:attrName>style.visibility</p:attrName>
                                            </p:attrNameLst>
                                          </p:cBhvr>
                                          <p:to>
                                            <p:strVal val="visible"/>
                                          </p:to>
                                        </p:set>
                                        <p:animEffect transition="in" filter="wipe(down)">
                                          <p:cBhvr>
                                            <p:cTn id="15" dur="500"/>
                                            <p:tgtEl>
                                              <p:spTgt spid="197"/>
                                            </p:tgtEl>
                                          </p:cBhvr>
                                        </p:animEffect>
                                      </p:childTnLst>
                                    </p:cTn>
                                  </p:par>
                                  <p:par>
                                    <p:cTn id="16" presetID="22" presetClass="entr" presetSubtype="4" fill="hold" grpId="0" nodeType="withEffect">
                                      <p:stCondLst>
                                        <p:cond delay="1900"/>
                                      </p:stCondLst>
                                      <p:childTnLst>
                                        <p:set>
                                          <p:cBhvr>
                                            <p:cTn id="17" dur="1" fill="hold">
                                              <p:stCondLst>
                                                <p:cond delay="0"/>
                                              </p:stCondLst>
                                            </p:cTn>
                                            <p:tgtEl>
                                              <p:spTgt spid="211"/>
                                            </p:tgtEl>
                                            <p:attrNameLst>
                                              <p:attrName>style.visibility</p:attrName>
                                            </p:attrNameLst>
                                          </p:cBhvr>
                                          <p:to>
                                            <p:strVal val="visible"/>
                                          </p:to>
                                        </p:set>
                                        <p:animEffect transition="in" filter="wipe(down)">
                                          <p:cBhvr>
                                            <p:cTn id="18" dur="500"/>
                                            <p:tgtEl>
                                              <p:spTgt spid="211"/>
                                            </p:tgtEl>
                                          </p:cBhvr>
                                        </p:animEffect>
                                      </p:childTnLst>
                                    </p:cTn>
                                  </p:par>
                                  <p:par>
                                    <p:cTn id="19" presetID="22" presetClass="entr" presetSubtype="4" fill="hold" grpId="0" nodeType="withEffect">
                                      <p:stCondLst>
                                        <p:cond delay="2900"/>
                                      </p:stCondLst>
                                      <p:childTnLst>
                                        <p:set>
                                          <p:cBhvr>
                                            <p:cTn id="20" dur="1" fill="hold">
                                              <p:stCondLst>
                                                <p:cond delay="0"/>
                                              </p:stCondLst>
                                            </p:cTn>
                                            <p:tgtEl>
                                              <p:spTgt spid="183"/>
                                            </p:tgtEl>
                                            <p:attrNameLst>
                                              <p:attrName>style.visibility</p:attrName>
                                            </p:attrNameLst>
                                          </p:cBhvr>
                                          <p:to>
                                            <p:strVal val="visible"/>
                                          </p:to>
                                        </p:set>
                                        <p:animEffect transition="in" filter="wipe(down)">
                                          <p:cBhvr>
                                            <p:cTn id="21" dur="500"/>
                                            <p:tgtEl>
                                              <p:spTgt spid="183"/>
                                            </p:tgtEl>
                                          </p:cBhvr>
                                        </p:animEffect>
                                      </p:childTnLst>
                                    </p:cTn>
                                  </p:par>
                                  <p:par>
                                    <p:cTn id="22" presetID="2" presetClass="entr" presetSubtype="2" accel="46000" fill="hold" nodeType="withEffect">
                                      <p:stCondLst>
                                        <p:cond delay="2900"/>
                                      </p:stCondLst>
                                      <p:childTnLst>
                                        <p:set>
                                          <p:cBhvr>
                                            <p:cTn id="23" dur="1" fill="hold">
                                              <p:stCondLst>
                                                <p:cond delay="0"/>
                                              </p:stCondLst>
                                            </p:cTn>
                                            <p:tgtEl>
                                              <p:spTgt spid="186"/>
                                            </p:tgtEl>
                                            <p:attrNameLst>
                                              <p:attrName>style.visibility</p:attrName>
                                            </p:attrNameLst>
                                          </p:cBhvr>
                                          <p:to>
                                            <p:strVal val="visible"/>
                                          </p:to>
                                        </p:set>
                                        <p:anim calcmode="lin" valueType="num">
                                          <p:cBhvr additive="base">
                                            <p:cTn id="24" dur="1000" fill="hold"/>
                                            <p:tgtEl>
                                              <p:spTgt spid="186"/>
                                            </p:tgtEl>
                                            <p:attrNameLst>
                                              <p:attrName>ppt_x</p:attrName>
                                            </p:attrNameLst>
                                          </p:cBhvr>
                                          <p:tavLst>
                                            <p:tav tm="0">
                                              <p:val>
                                                <p:strVal val="1+#ppt_w/2"/>
                                              </p:val>
                                            </p:tav>
                                            <p:tav tm="100000">
                                              <p:val>
                                                <p:strVal val="#ppt_x"/>
                                              </p:val>
                                            </p:tav>
                                          </p:tavLst>
                                        </p:anim>
                                        <p:anim calcmode="lin" valueType="num">
                                          <p:cBhvr additive="base">
                                            <p:cTn id="25" dur="1000" fill="hold"/>
                                            <p:tgtEl>
                                              <p:spTgt spid="186"/>
                                            </p:tgtEl>
                                            <p:attrNameLst>
                                              <p:attrName>ppt_y</p:attrName>
                                            </p:attrNameLst>
                                          </p:cBhvr>
                                          <p:tavLst>
                                            <p:tav tm="0">
                                              <p:val>
                                                <p:strVal val="#ppt_y"/>
                                              </p:val>
                                            </p:tav>
                                            <p:tav tm="100000">
                                              <p:val>
                                                <p:strVal val="#ppt_y"/>
                                              </p:val>
                                            </p:tav>
                                          </p:tavLst>
                                        </p:anim>
                                      </p:childTnLst>
                                    </p:cTn>
                                  </p:par>
                                  <p:par>
                                    <p:cTn id="26" presetID="22" presetClass="entr" presetSubtype="4" fill="hold" grpId="0" nodeType="withEffect">
                                      <p:stCondLst>
                                        <p:cond delay="2900"/>
                                      </p:stCondLst>
                                      <p:childTnLst>
                                        <p:set>
                                          <p:cBhvr>
                                            <p:cTn id="27" dur="1" fill="hold">
                                              <p:stCondLst>
                                                <p:cond delay="0"/>
                                              </p:stCondLst>
                                            </p:cTn>
                                            <p:tgtEl>
                                              <p:spTgt spid="195"/>
                                            </p:tgtEl>
                                            <p:attrNameLst>
                                              <p:attrName>style.visibility</p:attrName>
                                            </p:attrNameLst>
                                          </p:cBhvr>
                                          <p:to>
                                            <p:strVal val="visible"/>
                                          </p:to>
                                        </p:set>
                                        <p:animEffect transition="in" filter="wipe(down)">
                                          <p:cBhvr>
                                            <p:cTn id="28" dur="500"/>
                                            <p:tgtEl>
                                              <p:spTgt spid="195"/>
                                            </p:tgtEl>
                                          </p:cBhvr>
                                        </p:animEffect>
                                      </p:childTnLst>
                                    </p:cTn>
                                  </p:par>
                                  <p:par>
                                    <p:cTn id="29" presetID="2" presetClass="entr" presetSubtype="8" accel="46000" fill="hold" grpId="0" nodeType="withEffect">
                                      <p:stCondLst>
                                        <p:cond delay="0"/>
                                      </p:stCondLst>
                                      <p:childTnLst>
                                        <p:set>
                                          <p:cBhvr>
                                            <p:cTn id="30" dur="1" fill="hold">
                                              <p:stCondLst>
                                                <p:cond delay="0"/>
                                              </p:stCondLst>
                                            </p:cTn>
                                            <p:tgtEl>
                                              <p:spTgt spid="217"/>
                                            </p:tgtEl>
                                            <p:attrNameLst>
                                              <p:attrName>style.visibility</p:attrName>
                                            </p:attrNameLst>
                                          </p:cBhvr>
                                          <p:to>
                                            <p:strVal val="visible"/>
                                          </p:to>
                                        </p:set>
                                        <p:anim calcmode="lin" valueType="num">
                                          <p:cBhvr additive="base">
                                            <p:cTn id="31" dur="1000" fill="hold"/>
                                            <p:tgtEl>
                                              <p:spTgt spid="217"/>
                                            </p:tgtEl>
                                            <p:attrNameLst>
                                              <p:attrName>ppt_x</p:attrName>
                                            </p:attrNameLst>
                                          </p:cBhvr>
                                          <p:tavLst>
                                            <p:tav tm="0">
                                              <p:val>
                                                <p:strVal val="0-#ppt_w/2"/>
                                              </p:val>
                                            </p:tav>
                                            <p:tav tm="100000">
                                              <p:val>
                                                <p:strVal val="#ppt_x"/>
                                              </p:val>
                                            </p:tav>
                                          </p:tavLst>
                                        </p:anim>
                                        <p:anim calcmode="lin" valueType="num">
                                          <p:cBhvr additive="base">
                                            <p:cTn id="32" dur="1000" fill="hold"/>
                                            <p:tgtEl>
                                              <p:spTgt spid="217"/>
                                            </p:tgtEl>
                                            <p:attrNameLst>
                                              <p:attrName>ppt_y</p:attrName>
                                            </p:attrNameLst>
                                          </p:cBhvr>
                                          <p:tavLst>
                                            <p:tav tm="0">
                                              <p:val>
                                                <p:strVal val="#ppt_y"/>
                                              </p:val>
                                            </p:tav>
                                            <p:tav tm="100000">
                                              <p:val>
                                                <p:strVal val="#ppt_y"/>
                                              </p:val>
                                            </p:tav>
                                          </p:tavLst>
                                        </p:anim>
                                      </p:childTnLst>
                                    </p:cTn>
                                  </p:par>
                                </p:childTnLst>
                              </p:cTn>
                            </p:par>
                            <p:par>
                              <p:cTn id="33" fill="hold">
                                <p:stCondLst>
                                  <p:cond delay="3900"/>
                                </p:stCondLst>
                                <p:childTnLst>
                                  <p:par>
                                    <p:cTn id="34" presetID="47" presetClass="entr" presetSubtype="0" fill="hold" nodeType="afterEffect">
                                      <p:stCondLst>
                                        <p:cond delay="0"/>
                                      </p:stCondLst>
                                      <p:childTnLst>
                                        <p:set>
                                          <p:cBhvr>
                                            <p:cTn id="35" dur="1" fill="hold">
                                              <p:stCondLst>
                                                <p:cond delay="0"/>
                                              </p:stCondLst>
                                            </p:cTn>
                                            <p:tgtEl>
                                              <p:spTgt spid="447"/>
                                            </p:tgtEl>
                                            <p:attrNameLst>
                                              <p:attrName>style.visibility</p:attrName>
                                            </p:attrNameLst>
                                          </p:cBhvr>
                                          <p:to>
                                            <p:strVal val="visible"/>
                                          </p:to>
                                        </p:set>
                                        <p:animEffect transition="in" filter="fade">
                                          <p:cBhvr>
                                            <p:cTn id="36" dur="1000"/>
                                            <p:tgtEl>
                                              <p:spTgt spid="447"/>
                                            </p:tgtEl>
                                          </p:cBhvr>
                                        </p:animEffect>
                                        <p:anim calcmode="lin" valueType="num">
                                          <p:cBhvr>
                                            <p:cTn id="37" dur="1000" fill="hold"/>
                                            <p:tgtEl>
                                              <p:spTgt spid="447"/>
                                            </p:tgtEl>
                                            <p:attrNameLst>
                                              <p:attrName>ppt_x</p:attrName>
                                            </p:attrNameLst>
                                          </p:cBhvr>
                                          <p:tavLst>
                                            <p:tav tm="0">
                                              <p:val>
                                                <p:strVal val="#ppt_x"/>
                                              </p:val>
                                            </p:tav>
                                            <p:tav tm="100000">
                                              <p:val>
                                                <p:strVal val="#ppt_x"/>
                                              </p:val>
                                            </p:tav>
                                          </p:tavLst>
                                        </p:anim>
                                        <p:anim calcmode="lin" valueType="num">
                                          <p:cBhvr>
                                            <p:cTn id="38" dur="1000" fill="hold"/>
                                            <p:tgtEl>
                                              <p:spTgt spid="447"/>
                                            </p:tgtEl>
                                            <p:attrNameLst>
                                              <p:attrName>ppt_y</p:attrName>
                                            </p:attrNameLst>
                                          </p:cBhvr>
                                          <p:tavLst>
                                            <p:tav tm="0">
                                              <p:val>
                                                <p:strVal val="#ppt_y-.1"/>
                                              </p:val>
                                            </p:tav>
                                            <p:tav tm="100000">
                                              <p:val>
                                                <p:strVal val="#ppt_y"/>
                                              </p:val>
                                            </p:tav>
                                          </p:tavLst>
                                        </p:anim>
                                      </p:childTnLst>
                                    </p:cTn>
                                  </p:par>
                                  <p:par>
                                    <p:cTn id="39" presetID="22" presetClass="entr" presetSubtype="4" fill="hold" grpId="0" nodeType="withEffect">
                                      <p:stCondLst>
                                        <p:cond delay="2900"/>
                                      </p:stCondLst>
                                      <p:childTnLst>
                                        <p:set>
                                          <p:cBhvr>
                                            <p:cTn id="40" dur="1" fill="hold">
                                              <p:stCondLst>
                                                <p:cond delay="0"/>
                                              </p:stCondLst>
                                            </p:cTn>
                                            <p:tgtEl>
                                              <p:spTgt spid="448"/>
                                            </p:tgtEl>
                                            <p:attrNameLst>
                                              <p:attrName>style.visibility</p:attrName>
                                            </p:attrNameLst>
                                          </p:cBhvr>
                                          <p:to>
                                            <p:strVal val="visible"/>
                                          </p:to>
                                        </p:set>
                                        <p:animEffect transition="in" filter="wipe(down)">
                                          <p:cBhvr>
                                            <p:cTn id="41" dur="5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animBg="1"/>
          <p:bldP spid="203" grpId="0" animBg="1"/>
          <p:bldP spid="213" grpId="0" animBg="1"/>
          <p:bldP spid="211" grpId="0" animBg="1"/>
          <p:bldP spid="217" grpId="0"/>
          <p:bldP spid="195" grpId="0" animBg="1"/>
          <p:bldP spid="197" grpId="0" animBg="1"/>
          <p:bldP spid="448"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8F0F8512-8A61-439C-809E-A8AADC968567}"/>
              </a:ext>
            </a:extLst>
          </p:cNvPr>
          <p:cNvGrpSpPr/>
          <p:nvPr/>
        </p:nvGrpSpPr>
        <p:grpSpPr>
          <a:xfrm>
            <a:off x="594932" y="2182505"/>
            <a:ext cx="7080089" cy="2492990"/>
            <a:chOff x="804657" y="1969202"/>
            <a:chExt cx="7080089" cy="2492990"/>
          </a:xfrm>
        </p:grpSpPr>
        <p:sp>
          <p:nvSpPr>
            <p:cNvPr id="5" name="矩形 4">
              <a:extLst>
                <a:ext uri="{FF2B5EF4-FFF2-40B4-BE49-F238E27FC236}">
                  <a16:creationId xmlns:a16="http://schemas.microsoft.com/office/drawing/2014/main" id="{42E94F4A-B9D3-4355-9C8E-C717278144EF}"/>
                </a:ext>
              </a:extLst>
            </p:cNvPr>
            <p:cNvSpPr/>
            <p:nvPr/>
          </p:nvSpPr>
          <p:spPr>
            <a:xfrm>
              <a:off x="896936" y="1969202"/>
              <a:ext cx="6987810" cy="2492990"/>
            </a:xfrm>
            <a:prstGeom prst="rect">
              <a:avLst/>
            </a:prstGeom>
          </p:spPr>
          <p:txBody>
            <a:bodyPr wrap="none">
              <a:spAutoFit/>
            </a:bodyPr>
            <a:lstStyle/>
            <a:p>
              <a:r>
                <a:rPr lang="en-US" altLang="zh-TW" sz="6000" b="1" dirty="0">
                  <a:solidFill>
                    <a:schemeClr val="accent5">
                      <a:lumMod val="50000"/>
                    </a:schemeClr>
                  </a:solidFill>
                  <a:latin typeface="Microsoft YaHei UI" panose="020B0503020204020204" pitchFamily="34" charset="-122"/>
                  <a:ea typeface="Microsoft YaHei UI" panose="020B0503020204020204" pitchFamily="34" charset="-122"/>
                  <a:cs typeface="+mj-cs"/>
                </a:rPr>
                <a:t>Financial Analysis</a:t>
              </a:r>
            </a:p>
            <a:p>
              <a:r>
                <a:rPr lang="zh-TW" altLang="en-US" sz="4800" dirty="0">
                  <a:solidFill>
                    <a:srgbClr val="202020"/>
                  </a:solidFill>
                  <a:latin typeface="Microsoft YaHei UI" panose="020B0503020204020204" pitchFamily="34" charset="-122"/>
                  <a:ea typeface="Microsoft YaHei UI" panose="020B0503020204020204" pitchFamily="34" charset="-122"/>
                  <a:cs typeface="+mj-cs"/>
                </a:rPr>
                <a:t>   </a:t>
              </a:r>
              <a:r>
                <a:rPr lang="en-US" altLang="zh-TW" sz="4800" dirty="0">
                  <a:solidFill>
                    <a:srgbClr val="202020"/>
                  </a:solidFill>
                  <a:latin typeface="Microsoft YaHei UI" panose="020B0503020204020204" pitchFamily="34" charset="-122"/>
                  <a:ea typeface="Microsoft YaHei UI" panose="020B0503020204020204" pitchFamily="34" charset="-122"/>
                  <a:cs typeface="+mj-cs"/>
                </a:rPr>
                <a:t>Stable Growth</a:t>
              </a:r>
            </a:p>
            <a:p>
              <a:r>
                <a:rPr lang="zh-TW" altLang="en-US" sz="4800" dirty="0">
                  <a:solidFill>
                    <a:srgbClr val="202020"/>
                  </a:solidFill>
                  <a:latin typeface="Microsoft YaHei UI" panose="020B0503020204020204" pitchFamily="34" charset="-122"/>
                  <a:ea typeface="Microsoft YaHei UI" panose="020B0503020204020204" pitchFamily="34" charset="-122"/>
                  <a:cs typeface="+mj-cs"/>
                </a:rPr>
                <a:t>   </a:t>
              </a:r>
              <a:r>
                <a:rPr lang="en-US" altLang="zh-TW" sz="4800" dirty="0">
                  <a:solidFill>
                    <a:srgbClr val="202020"/>
                  </a:solidFill>
                  <a:latin typeface="Microsoft YaHei UI" panose="020B0503020204020204" pitchFamily="34" charset="-122"/>
                  <a:ea typeface="Microsoft YaHei UI" panose="020B0503020204020204" pitchFamily="34" charset="-122"/>
                  <a:cs typeface="+mj-cs"/>
                </a:rPr>
                <a:t>Elite in New Drug</a:t>
              </a:r>
              <a:endParaRPr lang="zh-TW" altLang="en-US" sz="4800" dirty="0">
                <a:solidFill>
                  <a:srgbClr val="202020"/>
                </a:solidFill>
                <a:latin typeface="Microsoft YaHei UI" panose="020B0503020204020204" pitchFamily="34" charset="-122"/>
                <a:ea typeface="Microsoft YaHei UI" panose="020B0503020204020204" pitchFamily="34" charset="-122"/>
                <a:cs typeface="+mj-cs"/>
              </a:endParaRPr>
            </a:p>
          </p:txBody>
        </p:sp>
        <p:pic>
          <p:nvPicPr>
            <p:cNvPr id="6" name="图片 19">
              <a:extLst>
                <a:ext uri="{FF2B5EF4-FFF2-40B4-BE49-F238E27FC236}">
                  <a16:creationId xmlns:a16="http://schemas.microsoft.com/office/drawing/2014/main" id="{788697BA-8D71-4494-BD36-8B74FC4ED0B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07" t="1399" r="64002" b="53090"/>
            <a:stretch/>
          </p:blipFill>
          <p:spPr>
            <a:xfrm>
              <a:off x="804657" y="2974459"/>
              <a:ext cx="671708" cy="591395"/>
            </a:xfrm>
            <a:prstGeom prst="rect">
              <a:avLst/>
            </a:prstGeom>
          </p:spPr>
        </p:pic>
        <p:pic>
          <p:nvPicPr>
            <p:cNvPr id="7" name="图片 19">
              <a:extLst>
                <a:ext uri="{FF2B5EF4-FFF2-40B4-BE49-F238E27FC236}">
                  <a16:creationId xmlns:a16="http://schemas.microsoft.com/office/drawing/2014/main" id="{25D98C57-16A8-426B-A5E7-F03AF1FBB70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07" t="1399" r="64002" b="53090"/>
            <a:stretch/>
          </p:blipFill>
          <p:spPr>
            <a:xfrm>
              <a:off x="804657" y="3675859"/>
              <a:ext cx="671708" cy="591395"/>
            </a:xfrm>
            <a:prstGeom prst="rect">
              <a:avLst/>
            </a:prstGeom>
          </p:spPr>
        </p:pic>
      </p:grpSp>
      <p:pic>
        <p:nvPicPr>
          <p:cNvPr id="8" name="图片 3">
            <a:extLst>
              <a:ext uri="{FF2B5EF4-FFF2-40B4-BE49-F238E27FC236}">
                <a16:creationId xmlns:a16="http://schemas.microsoft.com/office/drawing/2014/main" id="{63D93861-C2E1-4D1E-AC1E-248D9E9776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68674" y="437186"/>
            <a:ext cx="5733051" cy="5733051"/>
          </a:xfrm>
          <a:prstGeom prst="rect">
            <a:avLst/>
          </a:prstGeom>
        </p:spPr>
      </p:pic>
    </p:spTree>
    <p:extLst>
      <p:ext uri="{BB962C8B-B14F-4D97-AF65-F5344CB8AC3E}">
        <p14:creationId xmlns:p14="http://schemas.microsoft.com/office/powerpoint/2010/main" val="238581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0"/>
  <p:tag name="ISPRING_CUSTOM_TIMING_USED" val="0"/>
</p:tagLst>
</file>

<file path=ppt/tags/tag10.xml><?xml version="1.0" encoding="utf-8"?>
<p:tagLst xmlns:a="http://schemas.openxmlformats.org/drawingml/2006/main" xmlns:r="http://schemas.openxmlformats.org/officeDocument/2006/relationships" xmlns:p="http://schemas.openxmlformats.org/presentationml/2006/main">
  <p:tag name="PA" val="v3.0.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PA" val="v3.0.0"/>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0.0"/>
</p:tagLst>
</file>

<file path=ppt/tags/tag15.xml><?xml version="1.0" encoding="utf-8"?>
<p:tagLst xmlns:a="http://schemas.openxmlformats.org/drawingml/2006/main" xmlns:r="http://schemas.openxmlformats.org/officeDocument/2006/relationships" xmlns:p="http://schemas.openxmlformats.org/presentationml/2006/main">
  <p:tag name="PA" val="v3.0.0"/>
</p:tagLst>
</file>

<file path=ppt/tags/tag16.xml><?xml version="1.0" encoding="utf-8"?>
<p:tagLst xmlns:a="http://schemas.openxmlformats.org/drawingml/2006/main" xmlns:r="http://schemas.openxmlformats.org/officeDocument/2006/relationships" xmlns:p="http://schemas.openxmlformats.org/presentationml/2006/main">
  <p:tag name="PA" val="v3.0.0"/>
</p:tagLst>
</file>

<file path=ppt/tags/tag17.xml><?xml version="1.0" encoding="utf-8"?>
<p:tagLst xmlns:a="http://schemas.openxmlformats.org/drawingml/2006/main" xmlns:r="http://schemas.openxmlformats.org/officeDocument/2006/relationships" xmlns:p="http://schemas.openxmlformats.org/presentationml/2006/main">
  <p:tag name="PA" val="v3.0.0"/>
</p:tagLst>
</file>

<file path=ppt/tags/tag18.xml><?xml version="1.0" encoding="utf-8"?>
<p:tagLst xmlns:a="http://schemas.openxmlformats.org/drawingml/2006/main" xmlns:r="http://schemas.openxmlformats.org/officeDocument/2006/relationships" xmlns:p="http://schemas.openxmlformats.org/presentationml/2006/main">
  <p:tag name="PA" val="v3.0.0"/>
</p:tagLst>
</file>

<file path=ppt/tags/tag19.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0"/>
  <p:tag name="ISPRING_CUSTOM_TIMING_USED" val="0"/>
</p:tagLst>
</file>

<file path=ppt/tags/tag20.xml><?xml version="1.0" encoding="utf-8"?>
<p:tagLst xmlns:a="http://schemas.openxmlformats.org/drawingml/2006/main" xmlns:r="http://schemas.openxmlformats.org/officeDocument/2006/relationships" xmlns:p="http://schemas.openxmlformats.org/presentationml/2006/main">
  <p:tag name="PA" val="v3.0.0"/>
</p:tagLst>
</file>

<file path=ppt/tags/tag21.xml><?xml version="1.0" encoding="utf-8"?>
<p:tagLst xmlns:a="http://schemas.openxmlformats.org/drawingml/2006/main" xmlns:r="http://schemas.openxmlformats.org/officeDocument/2006/relationships" xmlns:p="http://schemas.openxmlformats.org/presentationml/2006/main">
  <p:tag name="PA" val="v3.0.0"/>
</p:tagLst>
</file>

<file path=ppt/tags/tag22.xml><?xml version="1.0" encoding="utf-8"?>
<p:tagLst xmlns:a="http://schemas.openxmlformats.org/drawingml/2006/main" xmlns:r="http://schemas.openxmlformats.org/officeDocument/2006/relationships" xmlns:p="http://schemas.openxmlformats.org/presentationml/2006/main">
  <p:tag name="PA" val="v3.0.0"/>
</p:tagLst>
</file>

<file path=ppt/tags/tag23.xml><?xml version="1.0" encoding="utf-8"?>
<p:tagLst xmlns:a="http://schemas.openxmlformats.org/drawingml/2006/main" xmlns:r="http://schemas.openxmlformats.org/officeDocument/2006/relationships" xmlns:p="http://schemas.openxmlformats.org/presentationml/2006/main">
  <p:tag name="PA" val="v3.0.0"/>
</p:tagLst>
</file>

<file path=ppt/tags/tag24.xml><?xml version="1.0" encoding="utf-8"?>
<p:tagLst xmlns:a="http://schemas.openxmlformats.org/drawingml/2006/main" xmlns:r="http://schemas.openxmlformats.org/officeDocument/2006/relationships" xmlns:p="http://schemas.openxmlformats.org/presentationml/2006/main">
  <p:tag name="PA" val="v3.0.0"/>
</p:tagLst>
</file>

<file path=ppt/tags/tag25.xml><?xml version="1.0" encoding="utf-8"?>
<p:tagLst xmlns:a="http://schemas.openxmlformats.org/drawingml/2006/main" xmlns:r="http://schemas.openxmlformats.org/officeDocument/2006/relationships" xmlns:p="http://schemas.openxmlformats.org/presentationml/2006/main">
  <p:tag name="PA" val="v3.0.0"/>
</p:tagLst>
</file>

<file path=ppt/tags/tag26.xml><?xml version="1.0" encoding="utf-8"?>
<p:tagLst xmlns:a="http://schemas.openxmlformats.org/drawingml/2006/main" xmlns:r="http://schemas.openxmlformats.org/officeDocument/2006/relationships" xmlns:p="http://schemas.openxmlformats.org/presentationml/2006/main">
  <p:tag name="PA" val="v3.0.0"/>
</p:tagLst>
</file>

<file path=ppt/tags/tag27.xml><?xml version="1.0" encoding="utf-8"?>
<p:tagLst xmlns:a="http://schemas.openxmlformats.org/drawingml/2006/main" xmlns:r="http://schemas.openxmlformats.org/officeDocument/2006/relationships" xmlns:p="http://schemas.openxmlformats.org/presentationml/2006/main">
  <p:tag name="PA" val="v3.0.0"/>
</p:tagLst>
</file>

<file path=ppt/tags/tag28.xml><?xml version="1.0" encoding="utf-8"?>
<p:tagLst xmlns:a="http://schemas.openxmlformats.org/drawingml/2006/main" xmlns:r="http://schemas.openxmlformats.org/officeDocument/2006/relationships" xmlns:p="http://schemas.openxmlformats.org/presentationml/2006/main">
  <p:tag name="PA" val="v3.0.0"/>
</p:tagLst>
</file>

<file path=ppt/tags/tag29.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0"/>
  <p:tag name="ISPRING_CUSTOM_TIMING_USED" val="0"/>
</p:tagLst>
</file>

<file path=ppt/tags/tag30.xml><?xml version="1.0" encoding="utf-8"?>
<p:tagLst xmlns:a="http://schemas.openxmlformats.org/drawingml/2006/main" xmlns:r="http://schemas.openxmlformats.org/officeDocument/2006/relationships" xmlns:p="http://schemas.openxmlformats.org/presentationml/2006/main">
  <p:tag name="PA" val="v3.0.0"/>
</p:tagLst>
</file>

<file path=ppt/tags/tag31.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0.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13153</TotalTime>
  <Words>3128</Words>
  <Application>Microsoft Office PowerPoint</Application>
  <PresentationFormat>寬螢幕</PresentationFormat>
  <Paragraphs>714</Paragraphs>
  <Slides>56</Slides>
  <Notes>10</Notes>
  <HiddenSlides>0</HiddenSlides>
  <MMClips>0</MMClips>
  <ScaleCrop>false</ScaleCrop>
  <HeadingPairs>
    <vt:vector size="6" baseType="variant">
      <vt:variant>
        <vt:lpstr>使用字型</vt:lpstr>
      </vt:variant>
      <vt:variant>
        <vt:i4>23</vt:i4>
      </vt:variant>
      <vt:variant>
        <vt:lpstr>佈景主題</vt:lpstr>
      </vt:variant>
      <vt:variant>
        <vt:i4>1</vt:i4>
      </vt:variant>
      <vt:variant>
        <vt:lpstr>投影片標題</vt:lpstr>
      </vt:variant>
      <vt:variant>
        <vt:i4>56</vt:i4>
      </vt:variant>
    </vt:vector>
  </HeadingPairs>
  <TitlesOfParts>
    <vt:vector size="80" baseType="lpstr">
      <vt:lpstr>Adobe 繁黑體 Std B</vt:lpstr>
      <vt:lpstr>Bebas Kai</vt:lpstr>
      <vt:lpstr>FontAwesome</vt:lpstr>
      <vt:lpstr>Microsoft JhengHei UI</vt:lpstr>
      <vt:lpstr>Microsoft YaHei</vt:lpstr>
      <vt:lpstr>Microsoft YaHei UI</vt:lpstr>
      <vt:lpstr>Noto Sans CJK TC</vt:lpstr>
      <vt:lpstr>Noto Sans CJK TC Light</vt:lpstr>
      <vt:lpstr>王漢宗特黑體繁</vt:lpstr>
      <vt:lpstr>王漢宗特圓體繁</vt:lpstr>
      <vt:lpstr>王漢宗細圓體繁</vt:lpstr>
      <vt:lpstr>微软雅黑 Light</vt:lpstr>
      <vt:lpstr>微軟正黑體</vt:lpstr>
      <vt:lpstr>微軟正黑體</vt:lpstr>
      <vt:lpstr>Arial</vt:lpstr>
      <vt:lpstr>Arial Black</vt:lpstr>
      <vt:lpstr>Arial Narrow</vt:lpstr>
      <vt:lpstr>Baskerville Old Face</vt:lpstr>
      <vt:lpstr>Bookman Old Style</vt:lpstr>
      <vt:lpstr>Calibri</vt:lpstr>
      <vt:lpstr>Calibri Light</vt:lpstr>
      <vt:lpstr>Century Gothic</vt:lpstr>
      <vt:lpstr>Wingdings</vt:lpstr>
      <vt:lpstr>Office 佈景主題</vt:lpstr>
      <vt:lpstr>Panion &amp;BF Biotech Inc 2020.04.20</vt:lpstr>
      <vt:lpstr>Disclaimer </vt:lpstr>
      <vt:lpstr>PowerPoint 簡報</vt:lpstr>
      <vt:lpstr>PowerPoint 簡報</vt:lpstr>
      <vt:lpstr>Company History –  Panion Group </vt:lpstr>
      <vt:lpstr>PBF Details </vt:lpstr>
      <vt:lpstr>PowerPoint 簡報</vt:lpstr>
      <vt:lpstr>PowerPoint 簡報</vt:lpstr>
      <vt:lpstr>PowerPoint 簡報</vt:lpstr>
      <vt:lpstr>PowerPoint 簡報</vt:lpstr>
      <vt:lpstr>PowerPoint 簡報</vt:lpstr>
      <vt:lpstr>Five Business Unit Analysis and Prospects</vt:lpstr>
      <vt:lpstr>PBF Product Development Platform Innovative Development Platform From Successful Nephoxil (New Drug) Development Process，         Incubated Skilled R&amp;D Professionals and Development Platform</vt:lpstr>
      <vt:lpstr>PowerPoint 簡報</vt:lpstr>
      <vt:lpstr>PBF Taiwan Business Unit</vt:lpstr>
      <vt:lpstr>PBF Taiwan Business Unit</vt:lpstr>
      <vt:lpstr>PBF Taiwan Business Unit</vt:lpstr>
      <vt:lpstr>PBF China Business Unit</vt:lpstr>
      <vt:lpstr>PBF China Business Unit</vt:lpstr>
      <vt:lpstr>Innovative Aesthetic Business Unit</vt:lpstr>
      <vt:lpstr>Innovative Aesthetic Business Unit</vt:lpstr>
      <vt:lpstr>Innovative Diagnostics Business Unit</vt:lpstr>
      <vt:lpstr>Conventional IVD         vs            All-in-One</vt:lpstr>
      <vt:lpstr>Innovative Diagnostics Business Unit</vt:lpstr>
      <vt:lpstr>Innovative Diagnostics Business Unit</vt:lpstr>
      <vt:lpstr>PowerPoint 簡報</vt:lpstr>
      <vt:lpstr>PowerPoint 簡報</vt:lpstr>
      <vt:lpstr>Innovative Medication  (A) Channel Development Strategy:</vt:lpstr>
      <vt:lpstr>PowerPoint 簡報</vt:lpstr>
      <vt:lpstr>PowerPoint 簡報</vt:lpstr>
      <vt:lpstr>Other Global Market Update</vt:lpstr>
      <vt:lpstr>Innovative Medication  </vt:lpstr>
      <vt:lpstr>Innovative Medication  </vt:lpstr>
      <vt:lpstr>Indication Expansion: CKD IDA and All IDA</vt:lpstr>
      <vt:lpstr>Delay CKD Progression Study</vt:lpstr>
      <vt:lpstr>Anti Cardiovascular Sclerosis </vt:lpstr>
      <vt:lpstr>PowerPoint 簡報</vt:lpstr>
      <vt:lpstr>PowerPoint 簡報</vt:lpstr>
      <vt:lpstr>PowerPoint 簡報</vt:lpstr>
      <vt:lpstr>PowerPoint 簡報</vt:lpstr>
      <vt:lpstr>PowerPoint 簡報</vt:lpstr>
      <vt:lpstr>Risk vs. Challenge</vt:lpstr>
      <vt:lpstr>PowerPoint 簡報</vt:lpstr>
      <vt:lpstr>Covid-19-Corporate New Risk and Challenge Specific Report</vt:lpstr>
      <vt:lpstr>COVID-19</vt:lpstr>
      <vt:lpstr>COVID-19(Cont.)</vt:lpstr>
      <vt:lpstr>COVID-19(Cont.)</vt:lpstr>
      <vt:lpstr>COVID-19(Cont.)</vt:lpstr>
      <vt:lpstr>COVID-19 Rapid Testing</vt:lpstr>
      <vt:lpstr>COVID-19 Rapid Testing(Cont.)</vt:lpstr>
      <vt:lpstr>COVID-19 Rapid Test(Cont.)</vt:lpstr>
      <vt:lpstr>COVID-19 Rapid Test(Cont.)</vt:lpstr>
      <vt:lpstr>COVID-19 Rapid Test(Cont.)</vt:lpstr>
      <vt:lpstr>PBF - COVID-19 Antigen Test</vt:lpstr>
      <vt:lpstr>Business Model</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寶齡富錦生技  公司簡介 2018.10.25</dc:title>
  <dc:creator>丁爾昆</dc:creator>
  <cp:lastModifiedBy>楊久盈</cp:lastModifiedBy>
  <cp:revision>306</cp:revision>
  <cp:lastPrinted>2020-04-11T03:46:31Z</cp:lastPrinted>
  <dcterms:created xsi:type="dcterms:W3CDTF">2018-10-24T09:01:00Z</dcterms:created>
  <dcterms:modified xsi:type="dcterms:W3CDTF">2020-04-20T02:16:29Z</dcterms:modified>
</cp:coreProperties>
</file>