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theme/themeOverride2.xml" ContentType="application/vnd.openxmlformats-officedocument.themeOverride+xml"/>
  <Override PartName="/ppt/drawings/drawing2.xml" ContentType="application/vnd.openxmlformats-officedocument.drawingml.chartshape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22" r:id="rId2"/>
  </p:sldMasterIdLst>
  <p:notesMasterIdLst>
    <p:notesMasterId r:id="rId29"/>
  </p:notesMasterIdLst>
  <p:sldIdLst>
    <p:sldId id="353" r:id="rId3"/>
    <p:sldId id="362" r:id="rId4"/>
    <p:sldId id="354" r:id="rId5"/>
    <p:sldId id="319" r:id="rId6"/>
    <p:sldId id="363" r:id="rId7"/>
    <p:sldId id="364" r:id="rId8"/>
    <p:sldId id="365" r:id="rId9"/>
    <p:sldId id="288" r:id="rId10"/>
    <p:sldId id="301" r:id="rId11"/>
    <p:sldId id="381" r:id="rId12"/>
    <p:sldId id="382" r:id="rId13"/>
    <p:sldId id="383" r:id="rId14"/>
    <p:sldId id="384" r:id="rId15"/>
    <p:sldId id="385" r:id="rId16"/>
    <p:sldId id="386" r:id="rId17"/>
    <p:sldId id="387" r:id="rId18"/>
    <p:sldId id="388" r:id="rId19"/>
    <p:sldId id="389" r:id="rId20"/>
    <p:sldId id="377" r:id="rId21"/>
    <p:sldId id="287" r:id="rId22"/>
    <p:sldId id="380" r:id="rId23"/>
    <p:sldId id="390" r:id="rId24"/>
    <p:sldId id="392" r:id="rId25"/>
    <p:sldId id="391" r:id="rId26"/>
    <p:sldId id="393" r:id="rId27"/>
    <p:sldId id="356" r:id="rId28"/>
  </p:sldIdLst>
  <p:sldSz cx="12192000" cy="6858000"/>
  <p:notesSz cx="6858000" cy="9144000"/>
  <p:defaultTextStyle>
    <a:defPPr>
      <a:defRPr lang="zh-CN"/>
    </a:defPPr>
    <a:lvl1pPr algn="l" rtl="0" eaLnBrk="0" fontAlgn="base" hangingPunct="0">
      <a:spcBef>
        <a:spcPct val="0"/>
      </a:spcBef>
      <a:spcAft>
        <a:spcPct val="0"/>
      </a:spcAft>
      <a:defRPr kern="1200">
        <a:solidFill>
          <a:schemeClr val="tx1"/>
        </a:solidFill>
        <a:latin typeface="Arial" pitchFamily="34" charset="0"/>
        <a:ea typeface="微软雅黑" pitchFamily="34" charset="-122"/>
        <a:cs typeface="+mn-cs"/>
      </a:defRPr>
    </a:lvl1pPr>
    <a:lvl2pPr marL="457200" algn="l" rtl="0" eaLnBrk="0" fontAlgn="base" hangingPunct="0">
      <a:spcBef>
        <a:spcPct val="0"/>
      </a:spcBef>
      <a:spcAft>
        <a:spcPct val="0"/>
      </a:spcAft>
      <a:defRPr kern="1200">
        <a:solidFill>
          <a:schemeClr val="tx1"/>
        </a:solidFill>
        <a:latin typeface="Arial" pitchFamily="34" charset="0"/>
        <a:ea typeface="微软雅黑" pitchFamily="34" charset="-122"/>
        <a:cs typeface="+mn-cs"/>
      </a:defRPr>
    </a:lvl2pPr>
    <a:lvl3pPr marL="914400" algn="l" rtl="0" eaLnBrk="0" fontAlgn="base" hangingPunct="0">
      <a:spcBef>
        <a:spcPct val="0"/>
      </a:spcBef>
      <a:spcAft>
        <a:spcPct val="0"/>
      </a:spcAft>
      <a:defRPr kern="1200">
        <a:solidFill>
          <a:schemeClr val="tx1"/>
        </a:solidFill>
        <a:latin typeface="Arial" pitchFamily="34" charset="0"/>
        <a:ea typeface="微软雅黑" pitchFamily="34" charset="-122"/>
        <a:cs typeface="+mn-cs"/>
      </a:defRPr>
    </a:lvl3pPr>
    <a:lvl4pPr marL="1371600" algn="l" rtl="0" eaLnBrk="0" fontAlgn="base" hangingPunct="0">
      <a:spcBef>
        <a:spcPct val="0"/>
      </a:spcBef>
      <a:spcAft>
        <a:spcPct val="0"/>
      </a:spcAft>
      <a:defRPr kern="1200">
        <a:solidFill>
          <a:schemeClr val="tx1"/>
        </a:solidFill>
        <a:latin typeface="Arial" pitchFamily="34" charset="0"/>
        <a:ea typeface="微软雅黑" pitchFamily="34" charset="-122"/>
        <a:cs typeface="+mn-cs"/>
      </a:defRPr>
    </a:lvl4pPr>
    <a:lvl5pPr marL="1828800" algn="l" rtl="0" eaLnBrk="0" fontAlgn="base" hangingPunct="0">
      <a:spcBef>
        <a:spcPct val="0"/>
      </a:spcBef>
      <a:spcAft>
        <a:spcPct val="0"/>
      </a:spcAft>
      <a:defRPr kern="1200">
        <a:solidFill>
          <a:schemeClr val="tx1"/>
        </a:solidFill>
        <a:latin typeface="Arial" pitchFamily="34" charset="0"/>
        <a:ea typeface="微软雅黑" pitchFamily="34" charset="-122"/>
        <a:cs typeface="+mn-cs"/>
      </a:defRPr>
    </a:lvl5pPr>
    <a:lvl6pPr marL="2286000" algn="l" defTabSz="914400" rtl="0" eaLnBrk="1" latinLnBrk="0" hangingPunct="1">
      <a:defRPr kern="1200">
        <a:solidFill>
          <a:schemeClr val="tx1"/>
        </a:solidFill>
        <a:latin typeface="Arial" pitchFamily="34" charset="0"/>
        <a:ea typeface="微软雅黑" pitchFamily="34" charset="-122"/>
        <a:cs typeface="+mn-cs"/>
      </a:defRPr>
    </a:lvl6pPr>
    <a:lvl7pPr marL="2743200" algn="l" defTabSz="914400" rtl="0" eaLnBrk="1" latinLnBrk="0" hangingPunct="1">
      <a:defRPr kern="1200">
        <a:solidFill>
          <a:schemeClr val="tx1"/>
        </a:solidFill>
        <a:latin typeface="Arial" pitchFamily="34" charset="0"/>
        <a:ea typeface="微软雅黑" pitchFamily="34" charset="-122"/>
        <a:cs typeface="+mn-cs"/>
      </a:defRPr>
    </a:lvl7pPr>
    <a:lvl8pPr marL="3200400" algn="l" defTabSz="914400" rtl="0" eaLnBrk="1" latinLnBrk="0" hangingPunct="1">
      <a:defRPr kern="1200">
        <a:solidFill>
          <a:schemeClr val="tx1"/>
        </a:solidFill>
        <a:latin typeface="Arial" pitchFamily="34" charset="0"/>
        <a:ea typeface="微软雅黑" pitchFamily="34" charset="-122"/>
        <a:cs typeface="+mn-cs"/>
      </a:defRPr>
    </a:lvl8pPr>
    <a:lvl9pPr marL="3657600" algn="l" defTabSz="914400" rtl="0" eaLnBrk="1" latinLnBrk="0" hangingPunct="1">
      <a:defRPr kern="1200">
        <a:solidFill>
          <a:schemeClr val="tx1"/>
        </a:solidFill>
        <a:latin typeface="Arial" pitchFamily="34" charset="0"/>
        <a:ea typeface="微软雅黑" pitchFamily="34"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C00"/>
    <a:srgbClr val="5AAB31"/>
    <a:srgbClr val="315B2F"/>
    <a:srgbClr val="006A32"/>
    <a:srgbClr val="FFFFFF"/>
    <a:srgbClr val="000000"/>
    <a:srgbClr val="D72B1D"/>
    <a:srgbClr val="456B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中等深淺樣式 3 - 輔色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985" autoAdjust="0"/>
    <p:restoredTop sz="87972" autoAdjust="0"/>
  </p:normalViewPr>
  <p:slideViewPr>
    <p:cSldViewPr snapToGrid="0">
      <p:cViewPr>
        <p:scale>
          <a:sx n="90" d="100"/>
          <a:sy n="90" d="100"/>
        </p:scale>
        <p:origin x="-370" y="-53"/>
      </p:cViewPr>
      <p:guideLst>
        <p:guide orient="horz" pos="2160"/>
        <p:guide pos="3840"/>
      </p:guideLst>
    </p:cSldViewPr>
  </p:slideViewPr>
  <p:notesTextViewPr>
    <p:cViewPr>
      <p:scale>
        <a:sx n="1" d="1"/>
        <a:sy n="1" d="1"/>
      </p:scale>
      <p:origin x="0" y="0"/>
    </p:cViewPr>
  </p:notesTextViewPr>
  <p:sorterViewPr>
    <p:cViewPr>
      <p:scale>
        <a:sx n="25" d="100"/>
        <a:sy n="2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embeddings/oleObject2.bin"/><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3.5592957130358704E-2"/>
          <c:y val="0.20078158925924836"/>
          <c:w val="0.70941272965879265"/>
          <c:h val="0.78552378585619986"/>
        </c:manualLayout>
      </c:layout>
      <c:pie3DChart>
        <c:varyColors val="1"/>
        <c:ser>
          <c:idx val="0"/>
          <c:order val="0"/>
          <c:dLbls>
            <c:dLbl>
              <c:idx val="0"/>
              <c:layout>
                <c:manualLayout>
                  <c:x val="-0.20616010498687665"/>
                  <c:y val="-9.7848862642169687E-2"/>
                </c:manualLayout>
              </c:layout>
              <c:showLegendKey val="0"/>
              <c:showVal val="1"/>
              <c:showCatName val="0"/>
              <c:showSerName val="0"/>
              <c:showPercent val="0"/>
              <c:showBubbleSize val="0"/>
            </c:dLbl>
            <c:showLegendKey val="0"/>
            <c:showVal val="1"/>
            <c:showCatName val="0"/>
            <c:showSerName val="0"/>
            <c:showPercent val="0"/>
            <c:showBubbleSize val="0"/>
            <c:showLeaderLines val="1"/>
          </c:dLbls>
          <c:cat>
            <c:strRef>
              <c:f>'[地區別營收110 &amp;111 年.xlsx]110&amp;111Q1-Q3'!$G$3:$G$7</c:f>
              <c:strCache>
                <c:ptCount val="5"/>
                <c:pt idx="0">
                  <c:v>台灣</c:v>
                </c:pt>
                <c:pt idx="1">
                  <c:v>大陸</c:v>
                </c:pt>
                <c:pt idx="2">
                  <c:v>越南</c:v>
                </c:pt>
                <c:pt idx="3">
                  <c:v>印度</c:v>
                </c:pt>
                <c:pt idx="4">
                  <c:v>其他</c:v>
                </c:pt>
              </c:strCache>
            </c:strRef>
          </c:cat>
          <c:val>
            <c:numRef>
              <c:f>'[地區別營收110 &amp;111 年.xlsx]110&amp;111Q1-Q3'!$H$3:$H$7</c:f>
              <c:numCache>
                <c:formatCode>0%</c:formatCode>
                <c:ptCount val="5"/>
                <c:pt idx="0">
                  <c:v>0.5</c:v>
                </c:pt>
                <c:pt idx="1">
                  <c:v>0.17</c:v>
                </c:pt>
                <c:pt idx="2">
                  <c:v>0.26</c:v>
                </c:pt>
                <c:pt idx="3">
                  <c:v>0.02</c:v>
                </c:pt>
                <c:pt idx="4">
                  <c:v>0.05</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gap"/>
    <c:showDLblsOverMax val="0"/>
  </c:chart>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5.0314469271684259E-2"/>
          <c:y val="0.22186250623054588"/>
          <c:w val="0.72000421749153432"/>
          <c:h val="0.77761186226223711"/>
        </c:manualLayout>
      </c:layout>
      <c:pie3DChart>
        <c:varyColors val="1"/>
        <c:ser>
          <c:idx val="0"/>
          <c:order val="0"/>
          <c:dLbls>
            <c:dLbl>
              <c:idx val="0"/>
              <c:layout>
                <c:manualLayout>
                  <c:x val="-0.22285695104943565"/>
                  <c:y val="-0.10178990516280445"/>
                </c:manualLayout>
              </c:layout>
              <c:showLegendKey val="0"/>
              <c:showVal val="1"/>
              <c:showCatName val="0"/>
              <c:showSerName val="0"/>
              <c:showPercent val="0"/>
              <c:showBubbleSize val="0"/>
            </c:dLbl>
            <c:showLegendKey val="0"/>
            <c:showVal val="1"/>
            <c:showCatName val="0"/>
            <c:showSerName val="0"/>
            <c:showPercent val="0"/>
            <c:showBubbleSize val="0"/>
            <c:showLeaderLines val="1"/>
          </c:dLbls>
          <c:cat>
            <c:strRef>
              <c:f>'[地區別營收110 &amp;111 年.xlsx]110&amp;111Q1-Q3'!$B$3:$B$7</c:f>
              <c:strCache>
                <c:ptCount val="5"/>
                <c:pt idx="0">
                  <c:v>台灣</c:v>
                </c:pt>
                <c:pt idx="1">
                  <c:v>大陸</c:v>
                </c:pt>
                <c:pt idx="2">
                  <c:v>越南</c:v>
                </c:pt>
                <c:pt idx="3">
                  <c:v>印度</c:v>
                </c:pt>
                <c:pt idx="4">
                  <c:v>其他</c:v>
                </c:pt>
              </c:strCache>
            </c:strRef>
          </c:cat>
          <c:val>
            <c:numRef>
              <c:f>'[地區別營收110 &amp;111 年.xlsx]110&amp;111Q1-Q3'!$C$3:$C$7</c:f>
              <c:numCache>
                <c:formatCode>0%</c:formatCode>
                <c:ptCount val="5"/>
                <c:pt idx="0">
                  <c:v>0.51</c:v>
                </c:pt>
                <c:pt idx="1">
                  <c:v>0.23</c:v>
                </c:pt>
                <c:pt idx="2">
                  <c:v>0.22</c:v>
                </c:pt>
                <c:pt idx="3">
                  <c:v>0.01</c:v>
                </c:pt>
                <c:pt idx="4">
                  <c:v>0.03</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gap"/>
    <c:showDLblsOverMax val="0"/>
  </c:chart>
  <c:externalData r:id="rId2">
    <c:autoUpdate val="0"/>
  </c:externalData>
  <c:userShapes r:id="rId3"/>
</c:chartSpace>
</file>

<file path=ppt/diagrams/_rels/data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 Id="rId5" Type="http://schemas.openxmlformats.org/officeDocument/2006/relationships/image" Target="../media/image21.png"/><Relationship Id="rId4" Type="http://schemas.openxmlformats.org/officeDocument/2006/relationships/image" Target="../media/image20.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 Id="rId5" Type="http://schemas.openxmlformats.org/officeDocument/2006/relationships/image" Target="../media/image21.png"/><Relationship Id="rId4" Type="http://schemas.openxmlformats.org/officeDocument/2006/relationships/image" Target="../media/image20.pn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D42977-984C-4B39-B890-EF58EDE41747}" type="doc">
      <dgm:prSet loTypeId="urn:microsoft.com/office/officeart/2005/8/layout/vList2" loCatId="list" qsTypeId="urn:microsoft.com/office/officeart/2005/8/quickstyle/simple3" qsCatId="simple" csTypeId="urn:microsoft.com/office/officeart/2005/8/colors/accent2_1" csCatId="accent2" phldr="1"/>
      <dgm:spPr/>
      <dgm:t>
        <a:bodyPr/>
        <a:lstStyle/>
        <a:p>
          <a:endParaRPr lang="zh-TW" altLang="en-US"/>
        </a:p>
      </dgm:t>
    </dgm:pt>
    <dgm:pt modelId="{B3E32E01-FBC1-4B1E-9622-A10AE1EC2D56}">
      <dgm:prSet phldrT="[文字]" custT="1"/>
      <dgm:spPr/>
      <dgm:t>
        <a:bodyPr/>
        <a:lstStyle/>
        <a:p>
          <a:pPr algn="l"/>
          <a:r>
            <a:rPr lang="zh-TW" altLang="en-US" sz="2000" b="1" dirty="0" smtClean="0">
              <a:latin typeface="Times New Roman" pitchFamily="18" charset="0"/>
              <a:ea typeface="標楷體" pitchFamily="65" charset="-120"/>
              <a:cs typeface="Times New Roman" pitchFamily="18" charset="0"/>
            </a:rPr>
            <a:t>設立日期 ：</a:t>
          </a:r>
          <a:r>
            <a:rPr lang="en-US" altLang="zh-TW" sz="2000" b="1" dirty="0" smtClean="0">
              <a:latin typeface="Times New Roman" pitchFamily="18" charset="0"/>
              <a:ea typeface="標楷體" pitchFamily="65" charset="-120"/>
              <a:cs typeface="Times New Roman" pitchFamily="18" charset="0"/>
            </a:rPr>
            <a:t>1976</a:t>
          </a:r>
          <a:r>
            <a:rPr lang="zh-TW" altLang="en-US" sz="2000" b="1" dirty="0" smtClean="0">
              <a:latin typeface="Times New Roman" pitchFamily="18" charset="0"/>
              <a:ea typeface="標楷體" pitchFamily="65" charset="-120"/>
              <a:cs typeface="Times New Roman" pitchFamily="18" charset="0"/>
            </a:rPr>
            <a:t>年 </a:t>
          </a:r>
          <a:r>
            <a:rPr lang="en-US" altLang="zh-TW" sz="2000" b="1" dirty="0" smtClean="0">
              <a:latin typeface="Times New Roman" pitchFamily="18" charset="0"/>
              <a:ea typeface="標楷體" pitchFamily="65" charset="-120"/>
              <a:cs typeface="Times New Roman" pitchFamily="18" charset="0"/>
            </a:rPr>
            <a:t>4</a:t>
          </a:r>
          <a:r>
            <a:rPr lang="zh-TW" altLang="en-US" sz="2000" b="1" dirty="0" smtClean="0">
              <a:latin typeface="Times New Roman" pitchFamily="18" charset="0"/>
              <a:ea typeface="標楷體" pitchFamily="65" charset="-120"/>
              <a:cs typeface="Times New Roman" pitchFamily="18" charset="0"/>
            </a:rPr>
            <a:t>月</a:t>
          </a:r>
          <a:endParaRPr lang="zh-TW" altLang="en-US" sz="2000" b="1" dirty="0">
            <a:latin typeface="Times New Roman" pitchFamily="18" charset="0"/>
            <a:ea typeface="標楷體" pitchFamily="65" charset="-120"/>
            <a:cs typeface="Times New Roman" pitchFamily="18" charset="0"/>
          </a:endParaRPr>
        </a:p>
      </dgm:t>
    </dgm:pt>
    <dgm:pt modelId="{F6D17F8F-4480-4A83-9EE5-E2BB98022465}" type="parTrans" cxnId="{CA092106-FA08-46C1-9DCB-25EC0644F944}">
      <dgm:prSet/>
      <dgm:spPr/>
      <dgm:t>
        <a:bodyPr/>
        <a:lstStyle/>
        <a:p>
          <a:pPr algn="ctr"/>
          <a:endParaRPr lang="zh-TW" altLang="en-US" sz="1400">
            <a:solidFill>
              <a:schemeClr val="tx2"/>
            </a:solidFill>
            <a:latin typeface="Times New Roman" pitchFamily="18" charset="0"/>
            <a:ea typeface="標楷體" pitchFamily="65" charset="-120"/>
            <a:cs typeface="Times New Roman" pitchFamily="18" charset="0"/>
          </a:endParaRPr>
        </a:p>
      </dgm:t>
    </dgm:pt>
    <dgm:pt modelId="{BE92E902-5A67-409A-90F4-2224AE2542BC}" type="sibTrans" cxnId="{CA092106-FA08-46C1-9DCB-25EC0644F944}">
      <dgm:prSet/>
      <dgm:spPr/>
      <dgm:t>
        <a:bodyPr/>
        <a:lstStyle/>
        <a:p>
          <a:pPr algn="ctr"/>
          <a:endParaRPr lang="zh-TW" altLang="en-US" sz="1400">
            <a:solidFill>
              <a:schemeClr val="tx2"/>
            </a:solidFill>
            <a:latin typeface="Times New Roman" pitchFamily="18" charset="0"/>
            <a:ea typeface="標楷體" pitchFamily="65" charset="-120"/>
            <a:cs typeface="Times New Roman" pitchFamily="18" charset="0"/>
          </a:endParaRPr>
        </a:p>
      </dgm:t>
    </dgm:pt>
    <dgm:pt modelId="{3AC1421B-6D60-484B-BCFE-BDC0C4E51AC1}">
      <dgm:prSet phldrT="[文字]" custT="1"/>
      <dgm:spPr/>
      <dgm:t>
        <a:bodyPr/>
        <a:lstStyle/>
        <a:p>
          <a:pPr algn="l"/>
          <a:r>
            <a:rPr lang="zh-TW" altLang="en-US" sz="2000" b="1" dirty="0" smtClean="0">
              <a:latin typeface="Times New Roman" pitchFamily="18" charset="0"/>
              <a:ea typeface="標楷體" pitchFamily="65" charset="-120"/>
              <a:cs typeface="Times New Roman" pitchFamily="18" charset="0"/>
            </a:rPr>
            <a:t>上市日期 ：</a:t>
          </a:r>
          <a:r>
            <a:rPr lang="en-US" altLang="zh-TW" sz="2000" b="1" dirty="0" smtClean="0">
              <a:latin typeface="Times New Roman" pitchFamily="18" charset="0"/>
              <a:ea typeface="標楷體" pitchFamily="65" charset="-120"/>
              <a:cs typeface="Times New Roman" pitchFamily="18" charset="0"/>
            </a:rPr>
            <a:t>2016</a:t>
          </a:r>
          <a:r>
            <a:rPr lang="zh-TW" altLang="en-US" sz="2000" b="1" dirty="0" smtClean="0">
              <a:latin typeface="Times New Roman" pitchFamily="18" charset="0"/>
              <a:ea typeface="標楷體" pitchFamily="65" charset="-120"/>
              <a:cs typeface="Times New Roman" pitchFamily="18" charset="0"/>
            </a:rPr>
            <a:t>年 </a:t>
          </a:r>
          <a:r>
            <a:rPr lang="en-US" altLang="zh-TW" sz="2000" b="1" dirty="0" smtClean="0">
              <a:latin typeface="Times New Roman" pitchFamily="18" charset="0"/>
              <a:ea typeface="標楷體" pitchFamily="65" charset="-120"/>
              <a:cs typeface="Times New Roman" pitchFamily="18" charset="0"/>
            </a:rPr>
            <a:t>5</a:t>
          </a:r>
          <a:r>
            <a:rPr lang="zh-TW" altLang="en-US" sz="2000" b="1" dirty="0" smtClean="0">
              <a:latin typeface="Times New Roman" pitchFamily="18" charset="0"/>
              <a:ea typeface="標楷體" pitchFamily="65" charset="-120"/>
              <a:cs typeface="Times New Roman" pitchFamily="18" charset="0"/>
            </a:rPr>
            <a:t>月 </a:t>
          </a:r>
          <a:endParaRPr lang="zh-TW" altLang="en-US" sz="2000" b="1" dirty="0">
            <a:latin typeface="Times New Roman" pitchFamily="18" charset="0"/>
            <a:ea typeface="標楷體" pitchFamily="65" charset="-120"/>
            <a:cs typeface="Times New Roman" pitchFamily="18" charset="0"/>
          </a:endParaRPr>
        </a:p>
      </dgm:t>
    </dgm:pt>
    <dgm:pt modelId="{5555FCE7-0BD7-4AA8-96A1-CA097F4CA7A4}" type="parTrans" cxnId="{51EFDF19-8347-4286-B88A-B8AF80916CC4}">
      <dgm:prSet/>
      <dgm:spPr/>
      <dgm:t>
        <a:bodyPr/>
        <a:lstStyle/>
        <a:p>
          <a:pPr algn="ctr"/>
          <a:endParaRPr lang="zh-TW" altLang="en-US" sz="1400">
            <a:solidFill>
              <a:schemeClr val="tx2"/>
            </a:solidFill>
            <a:latin typeface="Times New Roman" pitchFamily="18" charset="0"/>
            <a:ea typeface="標楷體" pitchFamily="65" charset="-120"/>
            <a:cs typeface="Times New Roman" pitchFamily="18" charset="0"/>
          </a:endParaRPr>
        </a:p>
      </dgm:t>
    </dgm:pt>
    <dgm:pt modelId="{668B2254-A035-4837-95E8-3ABA18753E8E}" type="sibTrans" cxnId="{51EFDF19-8347-4286-B88A-B8AF80916CC4}">
      <dgm:prSet/>
      <dgm:spPr/>
      <dgm:t>
        <a:bodyPr/>
        <a:lstStyle/>
        <a:p>
          <a:pPr algn="ctr"/>
          <a:endParaRPr lang="zh-TW" altLang="en-US" sz="1400">
            <a:solidFill>
              <a:schemeClr val="tx2"/>
            </a:solidFill>
            <a:latin typeface="Times New Roman" pitchFamily="18" charset="0"/>
            <a:ea typeface="標楷體" pitchFamily="65" charset="-120"/>
            <a:cs typeface="Times New Roman" pitchFamily="18" charset="0"/>
          </a:endParaRPr>
        </a:p>
      </dgm:t>
    </dgm:pt>
    <dgm:pt modelId="{73969705-028E-4EE7-95B2-EB6CABED3E2C}">
      <dgm:prSet phldrT="[文字]" custT="1"/>
      <dgm:spPr/>
      <dgm:t>
        <a:bodyPr/>
        <a:lstStyle/>
        <a:p>
          <a:pPr algn="l"/>
          <a:r>
            <a:rPr lang="zh-TW" altLang="en-US" sz="2000" b="1" dirty="0" smtClean="0">
              <a:latin typeface="Times New Roman" pitchFamily="18" charset="0"/>
              <a:ea typeface="標楷體" pitchFamily="65" charset="-120"/>
              <a:cs typeface="Times New Roman" pitchFamily="18" charset="0"/>
            </a:rPr>
            <a:t>董 事 長 ：劉 漢 瀛 </a:t>
          </a:r>
          <a:endParaRPr lang="zh-TW" altLang="en-US" sz="2000" b="1" dirty="0">
            <a:latin typeface="Times New Roman" pitchFamily="18" charset="0"/>
            <a:ea typeface="標楷體" pitchFamily="65" charset="-120"/>
            <a:cs typeface="Times New Roman" pitchFamily="18" charset="0"/>
          </a:endParaRPr>
        </a:p>
      </dgm:t>
    </dgm:pt>
    <dgm:pt modelId="{A4333FF6-C950-483C-A42C-95E8A5335F24}" type="parTrans" cxnId="{739FCB47-C39C-4ED3-BE1C-CD09D47E6B09}">
      <dgm:prSet/>
      <dgm:spPr/>
      <dgm:t>
        <a:bodyPr/>
        <a:lstStyle/>
        <a:p>
          <a:pPr algn="ctr"/>
          <a:endParaRPr lang="zh-TW" altLang="en-US" sz="1400">
            <a:solidFill>
              <a:schemeClr val="tx2"/>
            </a:solidFill>
            <a:latin typeface="Times New Roman" pitchFamily="18" charset="0"/>
            <a:ea typeface="標楷體" pitchFamily="65" charset="-120"/>
            <a:cs typeface="Times New Roman" pitchFamily="18" charset="0"/>
          </a:endParaRPr>
        </a:p>
      </dgm:t>
    </dgm:pt>
    <dgm:pt modelId="{C01F3010-FC39-436E-A68A-B51CE94411D6}" type="sibTrans" cxnId="{739FCB47-C39C-4ED3-BE1C-CD09D47E6B09}">
      <dgm:prSet/>
      <dgm:spPr/>
      <dgm:t>
        <a:bodyPr/>
        <a:lstStyle/>
        <a:p>
          <a:pPr algn="ctr"/>
          <a:endParaRPr lang="zh-TW" altLang="en-US" sz="1400">
            <a:solidFill>
              <a:schemeClr val="tx2"/>
            </a:solidFill>
            <a:latin typeface="Times New Roman" pitchFamily="18" charset="0"/>
            <a:ea typeface="標楷體" pitchFamily="65" charset="-120"/>
            <a:cs typeface="Times New Roman" pitchFamily="18" charset="0"/>
          </a:endParaRPr>
        </a:p>
      </dgm:t>
    </dgm:pt>
    <dgm:pt modelId="{8EAFBFE9-E0D6-4649-B992-FF470BCA100C}">
      <dgm:prSet phldrT="[文字]" custT="1"/>
      <dgm:spPr/>
      <dgm:t>
        <a:bodyPr/>
        <a:lstStyle/>
        <a:p>
          <a:pPr algn="l"/>
          <a:r>
            <a:rPr lang="zh-TW" altLang="en-US" sz="2000" b="1" dirty="0" smtClean="0">
              <a:latin typeface="Times New Roman" pitchFamily="18" charset="0"/>
              <a:ea typeface="標楷體" pitchFamily="65" charset="-120"/>
              <a:cs typeface="Times New Roman" pitchFamily="18" charset="0"/>
            </a:rPr>
            <a:t>總 經 理 ：趙 偉 君 </a:t>
          </a:r>
          <a:endParaRPr lang="zh-TW" altLang="en-US" sz="2000" b="1" dirty="0">
            <a:latin typeface="Times New Roman" pitchFamily="18" charset="0"/>
            <a:ea typeface="標楷體" pitchFamily="65" charset="-120"/>
            <a:cs typeface="Times New Roman" pitchFamily="18" charset="0"/>
          </a:endParaRPr>
        </a:p>
      </dgm:t>
    </dgm:pt>
    <dgm:pt modelId="{98540F86-E236-4C1B-8D10-45E34FB190DD}" type="parTrans" cxnId="{6D8986C5-CC0F-453C-BC17-AFAF1D2CA7B0}">
      <dgm:prSet/>
      <dgm:spPr/>
      <dgm:t>
        <a:bodyPr/>
        <a:lstStyle/>
        <a:p>
          <a:pPr algn="ctr"/>
          <a:endParaRPr lang="zh-TW" altLang="en-US" sz="1400">
            <a:solidFill>
              <a:schemeClr val="tx2"/>
            </a:solidFill>
            <a:latin typeface="Times New Roman" pitchFamily="18" charset="0"/>
            <a:ea typeface="標楷體" pitchFamily="65" charset="-120"/>
            <a:cs typeface="Times New Roman" pitchFamily="18" charset="0"/>
          </a:endParaRPr>
        </a:p>
      </dgm:t>
    </dgm:pt>
    <dgm:pt modelId="{33DB330D-E88A-4E7B-8A27-AF35339EE01B}" type="sibTrans" cxnId="{6D8986C5-CC0F-453C-BC17-AFAF1D2CA7B0}">
      <dgm:prSet/>
      <dgm:spPr/>
      <dgm:t>
        <a:bodyPr/>
        <a:lstStyle/>
        <a:p>
          <a:pPr algn="ctr"/>
          <a:endParaRPr lang="zh-TW" altLang="en-US" sz="1400">
            <a:solidFill>
              <a:schemeClr val="tx2"/>
            </a:solidFill>
            <a:latin typeface="Times New Roman" pitchFamily="18" charset="0"/>
            <a:ea typeface="標楷體" pitchFamily="65" charset="-120"/>
            <a:cs typeface="Times New Roman" pitchFamily="18" charset="0"/>
          </a:endParaRPr>
        </a:p>
      </dgm:t>
    </dgm:pt>
    <dgm:pt modelId="{AF704B4F-5009-404E-847C-36A63F98C871}">
      <dgm:prSet phldrT="[文字]" custT="1"/>
      <dgm:spPr/>
      <dgm:t>
        <a:bodyPr/>
        <a:lstStyle/>
        <a:p>
          <a:pPr algn="l"/>
          <a:r>
            <a:rPr lang="zh-TW" altLang="en-US" sz="2000" b="1" dirty="0" smtClean="0">
              <a:latin typeface="Times New Roman" pitchFamily="18" charset="0"/>
              <a:ea typeface="標楷體" pitchFamily="65" charset="-120"/>
              <a:cs typeface="Times New Roman" pitchFamily="18" charset="0"/>
            </a:rPr>
            <a:t>主要營業項目：</a:t>
          </a:r>
          <a:r>
            <a:rPr lang="en-US" altLang="zh-TW" sz="2000" b="1" dirty="0" smtClean="0">
              <a:latin typeface="Times New Roman" pitchFamily="18" charset="0"/>
              <a:ea typeface="標楷體" pitchFamily="65" charset="-120"/>
              <a:cs typeface="Times New Roman" pitchFamily="18" charset="0"/>
            </a:rPr>
            <a:t>PU</a:t>
          </a:r>
          <a:r>
            <a:rPr lang="zh-TW" altLang="en-US" sz="2000" b="1" dirty="0" smtClean="0">
              <a:latin typeface="Times New Roman" pitchFamily="18" charset="0"/>
              <a:ea typeface="標楷體" pitchFamily="65" charset="-120"/>
              <a:cs typeface="Times New Roman" pitchFamily="18" charset="0"/>
            </a:rPr>
            <a:t>樹脂、</a:t>
          </a:r>
          <a:r>
            <a:rPr lang="en-US" altLang="zh-TW" sz="2000" b="1" dirty="0" smtClean="0">
              <a:latin typeface="Times New Roman" pitchFamily="18" charset="0"/>
              <a:ea typeface="標楷體" pitchFamily="65" charset="-120"/>
              <a:cs typeface="Times New Roman" pitchFamily="18" charset="0"/>
            </a:rPr>
            <a:t>TPU</a:t>
          </a:r>
          <a:r>
            <a:rPr lang="zh-TW" altLang="en-US" sz="2000" b="1" dirty="0" smtClean="0">
              <a:latin typeface="Times New Roman" pitchFamily="18" charset="0"/>
              <a:ea typeface="標楷體" pitchFamily="65" charset="-120"/>
              <a:cs typeface="Times New Roman" pitchFamily="18" charset="0"/>
            </a:rPr>
            <a:t>塑粒</a:t>
          </a:r>
          <a:endParaRPr lang="zh-TW" altLang="en-US" sz="2000" b="1" dirty="0">
            <a:latin typeface="Times New Roman" pitchFamily="18" charset="0"/>
            <a:ea typeface="標楷體" pitchFamily="65" charset="-120"/>
            <a:cs typeface="Times New Roman" pitchFamily="18" charset="0"/>
          </a:endParaRPr>
        </a:p>
      </dgm:t>
    </dgm:pt>
    <dgm:pt modelId="{6289E7B8-689D-4C1A-AC73-3B0D57B89525}" type="parTrans" cxnId="{27965FC8-E691-47FB-AB5F-554BE43A00B3}">
      <dgm:prSet/>
      <dgm:spPr/>
      <dgm:t>
        <a:bodyPr/>
        <a:lstStyle/>
        <a:p>
          <a:pPr algn="ctr"/>
          <a:endParaRPr lang="zh-TW" altLang="en-US" sz="1400">
            <a:solidFill>
              <a:schemeClr val="tx2"/>
            </a:solidFill>
            <a:latin typeface="Times New Roman" pitchFamily="18" charset="0"/>
            <a:ea typeface="標楷體" pitchFamily="65" charset="-120"/>
            <a:cs typeface="Times New Roman" pitchFamily="18" charset="0"/>
          </a:endParaRPr>
        </a:p>
      </dgm:t>
    </dgm:pt>
    <dgm:pt modelId="{290E660C-B8C9-4784-833F-DC3A420D74F4}" type="sibTrans" cxnId="{27965FC8-E691-47FB-AB5F-554BE43A00B3}">
      <dgm:prSet/>
      <dgm:spPr/>
      <dgm:t>
        <a:bodyPr/>
        <a:lstStyle/>
        <a:p>
          <a:pPr algn="ctr"/>
          <a:endParaRPr lang="zh-TW" altLang="en-US" sz="1400">
            <a:solidFill>
              <a:schemeClr val="tx2"/>
            </a:solidFill>
            <a:latin typeface="Times New Roman" pitchFamily="18" charset="0"/>
            <a:ea typeface="標楷體" pitchFamily="65" charset="-120"/>
            <a:cs typeface="Times New Roman" pitchFamily="18" charset="0"/>
          </a:endParaRPr>
        </a:p>
      </dgm:t>
    </dgm:pt>
    <dgm:pt modelId="{E31D7FF7-B331-4D5F-A58A-C01F36C71D02}">
      <dgm:prSet phldrT="[文字]" custT="1"/>
      <dgm:spPr/>
      <dgm:t>
        <a:bodyPr/>
        <a:lstStyle/>
        <a:p>
          <a:pPr algn="l"/>
          <a:r>
            <a:rPr lang="zh-TW" altLang="en-US" sz="2000" b="1" dirty="0" smtClean="0">
              <a:latin typeface="Times New Roman" pitchFamily="18" charset="0"/>
              <a:ea typeface="標楷體" pitchFamily="65" charset="-120"/>
              <a:cs typeface="Times New Roman" pitchFamily="18" charset="0"/>
            </a:rPr>
            <a:t>實收資本 ：新台幣</a:t>
          </a:r>
          <a:r>
            <a:rPr lang="en-US" altLang="zh-TW" sz="2000" b="1" dirty="0" smtClean="0">
              <a:latin typeface="Times New Roman" pitchFamily="18" charset="0"/>
              <a:ea typeface="標楷體" pitchFamily="65" charset="-120"/>
              <a:cs typeface="Times New Roman" pitchFamily="18" charset="0"/>
            </a:rPr>
            <a:t>703,353</a:t>
          </a:r>
          <a:r>
            <a:rPr lang="zh-TW" altLang="en-US" sz="2000" b="1" dirty="0" smtClean="0">
              <a:latin typeface="Times New Roman" pitchFamily="18" charset="0"/>
              <a:ea typeface="標楷體" pitchFamily="65" charset="-120"/>
              <a:cs typeface="Times New Roman" pitchFamily="18" charset="0"/>
            </a:rPr>
            <a:t>仟</a:t>
          </a:r>
          <a:r>
            <a:rPr lang="zh-TW" altLang="en-US" sz="2000" b="1" dirty="0" smtClean="0">
              <a:latin typeface="Times New Roman" pitchFamily="18" charset="0"/>
              <a:ea typeface="標楷體" pitchFamily="65" charset="-120"/>
              <a:cs typeface="Times New Roman" pitchFamily="18" charset="0"/>
            </a:rPr>
            <a:t>元 </a:t>
          </a:r>
          <a:r>
            <a:rPr lang="en-US" altLang="zh-TW" sz="2000" b="1" dirty="0" smtClean="0">
              <a:latin typeface="Times New Roman" pitchFamily="18" charset="0"/>
              <a:ea typeface="標楷體" pitchFamily="65" charset="-120"/>
              <a:cs typeface="Times New Roman" pitchFamily="18" charset="0"/>
            </a:rPr>
            <a:t>(</a:t>
          </a:r>
          <a:r>
            <a:rPr lang="zh-TW" altLang="en-US" sz="2000" b="1" dirty="0" smtClean="0">
              <a:latin typeface="Times New Roman" pitchFamily="18" charset="0"/>
              <a:ea typeface="標楷體" pitchFamily="65" charset="-120"/>
              <a:cs typeface="Times New Roman" pitchFamily="18" charset="0"/>
            </a:rPr>
            <a:t>截至</a:t>
          </a:r>
          <a:r>
            <a:rPr lang="en-US" altLang="zh-TW" sz="2000" b="1" dirty="0" smtClean="0">
              <a:latin typeface="Times New Roman" pitchFamily="18" charset="0"/>
              <a:ea typeface="標楷體" pitchFamily="65" charset="-120"/>
              <a:cs typeface="Times New Roman" pitchFamily="18" charset="0"/>
            </a:rPr>
            <a:t>2022</a:t>
          </a:r>
          <a:r>
            <a:rPr lang="zh-TW" altLang="en-US" sz="2000" b="1" dirty="0" smtClean="0">
              <a:latin typeface="Times New Roman" pitchFamily="18" charset="0"/>
              <a:ea typeface="標楷體" pitchFamily="65" charset="-120"/>
              <a:cs typeface="Times New Roman" pitchFamily="18" charset="0"/>
            </a:rPr>
            <a:t>年</a:t>
          </a:r>
          <a:r>
            <a:rPr lang="en-US" altLang="zh-TW" sz="2000" b="1" dirty="0" smtClean="0">
              <a:latin typeface="Times New Roman" pitchFamily="18" charset="0"/>
              <a:ea typeface="標楷體" pitchFamily="65" charset="-120"/>
              <a:cs typeface="Times New Roman" pitchFamily="18" charset="0"/>
            </a:rPr>
            <a:t>9</a:t>
          </a:r>
          <a:r>
            <a:rPr lang="zh-TW" altLang="en-US" sz="2000" b="1" dirty="0" smtClean="0">
              <a:latin typeface="Times New Roman" pitchFamily="18" charset="0"/>
              <a:ea typeface="標楷體" pitchFamily="65" charset="-120"/>
              <a:cs typeface="Times New Roman" pitchFamily="18" charset="0"/>
            </a:rPr>
            <a:t>月底</a:t>
          </a:r>
          <a:r>
            <a:rPr lang="en-US" altLang="zh-TW" sz="2000" b="1" dirty="0" smtClean="0">
              <a:latin typeface="Times New Roman" pitchFamily="18" charset="0"/>
              <a:ea typeface="標楷體" pitchFamily="65" charset="-120"/>
              <a:cs typeface="Times New Roman" pitchFamily="18" charset="0"/>
            </a:rPr>
            <a:t>)</a:t>
          </a:r>
          <a:endParaRPr lang="zh-TW" altLang="en-US" sz="2000" b="1" dirty="0">
            <a:latin typeface="Times New Roman" pitchFamily="18" charset="0"/>
            <a:ea typeface="標楷體" pitchFamily="65" charset="-120"/>
            <a:cs typeface="Times New Roman" pitchFamily="18" charset="0"/>
          </a:endParaRPr>
        </a:p>
      </dgm:t>
    </dgm:pt>
    <dgm:pt modelId="{B7C0B7BD-05B8-4D7B-981D-8FE577740634}" type="parTrans" cxnId="{8A12BFC1-D3CF-4C0A-A901-8F68B1933BB3}">
      <dgm:prSet/>
      <dgm:spPr/>
      <dgm:t>
        <a:bodyPr/>
        <a:lstStyle/>
        <a:p>
          <a:endParaRPr lang="zh-TW" altLang="en-US" sz="1400">
            <a:solidFill>
              <a:schemeClr val="tx2"/>
            </a:solidFill>
            <a:latin typeface="Times New Roman" pitchFamily="18" charset="0"/>
            <a:ea typeface="標楷體" pitchFamily="65" charset="-120"/>
            <a:cs typeface="Times New Roman" pitchFamily="18" charset="0"/>
          </a:endParaRPr>
        </a:p>
      </dgm:t>
    </dgm:pt>
    <dgm:pt modelId="{382D036B-E3CA-4C31-8B56-AF0961007CDB}" type="sibTrans" cxnId="{8A12BFC1-D3CF-4C0A-A901-8F68B1933BB3}">
      <dgm:prSet/>
      <dgm:spPr/>
      <dgm:t>
        <a:bodyPr/>
        <a:lstStyle/>
        <a:p>
          <a:endParaRPr lang="zh-TW" altLang="en-US" sz="1400">
            <a:solidFill>
              <a:schemeClr val="tx2"/>
            </a:solidFill>
            <a:latin typeface="Times New Roman" pitchFamily="18" charset="0"/>
            <a:ea typeface="標楷體" pitchFamily="65" charset="-120"/>
            <a:cs typeface="Times New Roman" pitchFamily="18" charset="0"/>
          </a:endParaRPr>
        </a:p>
      </dgm:t>
    </dgm:pt>
    <dgm:pt modelId="{7DF68D2F-8CB7-4952-BF38-FB8598761FF6}">
      <dgm:prSet phldrT="[文字]" custT="1"/>
      <dgm:spPr/>
      <dgm:t>
        <a:bodyPr/>
        <a:lstStyle/>
        <a:p>
          <a:pPr algn="l"/>
          <a:r>
            <a:rPr lang="zh-TW" altLang="en-US" sz="2000" b="1" dirty="0" smtClean="0">
              <a:latin typeface="Times New Roman" pitchFamily="18" charset="0"/>
              <a:ea typeface="標楷體" pitchFamily="65" charset="-120"/>
              <a:cs typeface="Times New Roman" pitchFamily="18" charset="0"/>
            </a:rPr>
            <a:t>集團總部：台灣新竹</a:t>
          </a:r>
          <a:r>
            <a:rPr lang="en-US" altLang="zh-TW" sz="2000" b="1" dirty="0" smtClean="0">
              <a:latin typeface="Times New Roman" pitchFamily="18" charset="0"/>
              <a:ea typeface="標楷體" pitchFamily="65" charset="-120"/>
              <a:cs typeface="Times New Roman" pitchFamily="18" charset="0"/>
            </a:rPr>
            <a:t>(</a:t>
          </a:r>
          <a:r>
            <a:rPr lang="zh-TW" altLang="en-US" sz="2000" b="1" dirty="0" smtClean="0">
              <a:latin typeface="Times New Roman" pitchFamily="18" charset="0"/>
              <a:ea typeface="標楷體" pitchFamily="65" charset="-120"/>
              <a:cs typeface="Times New Roman" pitchFamily="18" charset="0"/>
            </a:rPr>
            <a:t>一廠、二廠</a:t>
          </a:r>
          <a:r>
            <a:rPr lang="en-US" altLang="zh-TW" sz="2000" b="1" dirty="0" smtClean="0">
              <a:latin typeface="Times New Roman" pitchFamily="18" charset="0"/>
              <a:ea typeface="標楷體" pitchFamily="65" charset="-120"/>
              <a:cs typeface="Times New Roman" pitchFamily="18" charset="0"/>
            </a:rPr>
            <a:t>)</a:t>
          </a:r>
          <a:endParaRPr lang="zh-TW" altLang="en-US" sz="2000" b="1" dirty="0">
            <a:latin typeface="Times New Roman" pitchFamily="18" charset="0"/>
            <a:ea typeface="標楷體" pitchFamily="65" charset="-120"/>
            <a:cs typeface="Times New Roman" pitchFamily="18" charset="0"/>
          </a:endParaRPr>
        </a:p>
      </dgm:t>
    </dgm:pt>
    <dgm:pt modelId="{B70F7C5E-BBAB-44EB-85BA-9F65AA896A27}" type="parTrans" cxnId="{8AD5BA07-A9A3-4059-B7B6-204D2B7ACF6F}">
      <dgm:prSet/>
      <dgm:spPr/>
      <dgm:t>
        <a:bodyPr/>
        <a:lstStyle/>
        <a:p>
          <a:endParaRPr lang="zh-TW" altLang="en-US" sz="1400">
            <a:solidFill>
              <a:schemeClr val="tx2"/>
            </a:solidFill>
            <a:latin typeface="Times New Roman" pitchFamily="18" charset="0"/>
            <a:ea typeface="標楷體" pitchFamily="65" charset="-120"/>
            <a:cs typeface="Times New Roman" pitchFamily="18" charset="0"/>
          </a:endParaRPr>
        </a:p>
      </dgm:t>
    </dgm:pt>
    <dgm:pt modelId="{5B76B6C8-0791-417A-8356-DDB7D5E9C9FE}" type="sibTrans" cxnId="{8AD5BA07-A9A3-4059-B7B6-204D2B7ACF6F}">
      <dgm:prSet/>
      <dgm:spPr/>
      <dgm:t>
        <a:bodyPr/>
        <a:lstStyle/>
        <a:p>
          <a:endParaRPr lang="zh-TW" altLang="en-US" sz="1400">
            <a:solidFill>
              <a:schemeClr val="tx2"/>
            </a:solidFill>
            <a:latin typeface="Times New Roman" pitchFamily="18" charset="0"/>
            <a:ea typeface="標楷體" pitchFamily="65" charset="-120"/>
            <a:cs typeface="Times New Roman" pitchFamily="18" charset="0"/>
          </a:endParaRPr>
        </a:p>
      </dgm:t>
    </dgm:pt>
    <dgm:pt modelId="{E706CD99-50E5-40E1-9A8F-FF1D00FF2E60}" type="pres">
      <dgm:prSet presAssocID="{55D42977-984C-4B39-B890-EF58EDE41747}" presName="linear" presStyleCnt="0">
        <dgm:presLayoutVars>
          <dgm:animLvl val="lvl"/>
          <dgm:resizeHandles val="exact"/>
        </dgm:presLayoutVars>
      </dgm:prSet>
      <dgm:spPr/>
      <dgm:t>
        <a:bodyPr/>
        <a:lstStyle/>
        <a:p>
          <a:endParaRPr lang="zh-TW" altLang="en-US"/>
        </a:p>
      </dgm:t>
    </dgm:pt>
    <dgm:pt modelId="{F30208C2-6BE3-49E6-B133-3E9D360346BD}" type="pres">
      <dgm:prSet presAssocID="{B3E32E01-FBC1-4B1E-9622-A10AE1EC2D56}" presName="parentText" presStyleLbl="node1" presStyleIdx="0" presStyleCnt="7" custScaleX="98120" custScaleY="109890" custLinFactY="-7219" custLinFactNeighborX="1829" custLinFactNeighborY="-100000">
        <dgm:presLayoutVars>
          <dgm:chMax val="0"/>
          <dgm:bulletEnabled val="1"/>
        </dgm:presLayoutVars>
      </dgm:prSet>
      <dgm:spPr/>
      <dgm:t>
        <a:bodyPr/>
        <a:lstStyle/>
        <a:p>
          <a:endParaRPr lang="zh-TW" altLang="en-US"/>
        </a:p>
      </dgm:t>
    </dgm:pt>
    <dgm:pt modelId="{5FDD30A1-8347-4616-B932-409CA4540A6B}" type="pres">
      <dgm:prSet presAssocID="{BE92E902-5A67-409A-90F4-2224AE2542BC}" presName="spacer" presStyleCnt="0"/>
      <dgm:spPr/>
      <dgm:t>
        <a:bodyPr/>
        <a:lstStyle/>
        <a:p>
          <a:endParaRPr lang="zh-TW" altLang="en-US"/>
        </a:p>
      </dgm:t>
    </dgm:pt>
    <dgm:pt modelId="{803425F9-BE75-43B9-A3FB-94F8C411769D}" type="pres">
      <dgm:prSet presAssocID="{3AC1421B-6D60-484B-BCFE-BDC0C4E51AC1}" presName="parentText" presStyleLbl="node1" presStyleIdx="1" presStyleCnt="7" custScaleX="98120" custScaleY="109890" custLinFactNeighborX="878" custLinFactNeighborY="21006">
        <dgm:presLayoutVars>
          <dgm:chMax val="0"/>
          <dgm:bulletEnabled val="1"/>
        </dgm:presLayoutVars>
      </dgm:prSet>
      <dgm:spPr/>
      <dgm:t>
        <a:bodyPr/>
        <a:lstStyle/>
        <a:p>
          <a:endParaRPr lang="zh-TW" altLang="en-US"/>
        </a:p>
      </dgm:t>
    </dgm:pt>
    <dgm:pt modelId="{89B4DA50-503D-458B-9523-D482C39AD05E}" type="pres">
      <dgm:prSet presAssocID="{668B2254-A035-4837-95E8-3ABA18753E8E}" presName="spacer" presStyleCnt="0"/>
      <dgm:spPr/>
      <dgm:t>
        <a:bodyPr/>
        <a:lstStyle/>
        <a:p>
          <a:endParaRPr lang="zh-TW" altLang="en-US"/>
        </a:p>
      </dgm:t>
    </dgm:pt>
    <dgm:pt modelId="{93D204E7-2E21-4896-87B9-7343763292D7}" type="pres">
      <dgm:prSet presAssocID="{73969705-028E-4EE7-95B2-EB6CABED3E2C}" presName="parentText" presStyleLbl="node1" presStyleIdx="2" presStyleCnt="7" custScaleX="98120" custScaleY="106101" custLinFactNeighborX="799" custLinFactNeighborY="-18057">
        <dgm:presLayoutVars>
          <dgm:chMax val="0"/>
          <dgm:bulletEnabled val="1"/>
        </dgm:presLayoutVars>
      </dgm:prSet>
      <dgm:spPr/>
      <dgm:t>
        <a:bodyPr/>
        <a:lstStyle/>
        <a:p>
          <a:endParaRPr lang="zh-TW" altLang="en-US"/>
        </a:p>
      </dgm:t>
    </dgm:pt>
    <dgm:pt modelId="{2E88F885-49D8-4BF4-91AD-4A594FF70ABC}" type="pres">
      <dgm:prSet presAssocID="{C01F3010-FC39-436E-A68A-B51CE94411D6}" presName="spacer" presStyleCnt="0"/>
      <dgm:spPr/>
      <dgm:t>
        <a:bodyPr/>
        <a:lstStyle/>
        <a:p>
          <a:endParaRPr lang="zh-TW" altLang="en-US"/>
        </a:p>
      </dgm:t>
    </dgm:pt>
    <dgm:pt modelId="{646358DA-1421-4AD8-ABC5-2F83411F34DC}" type="pres">
      <dgm:prSet presAssocID="{8EAFBFE9-E0D6-4649-B992-FF470BCA100C}" presName="parentText" presStyleLbl="node1" presStyleIdx="3" presStyleCnt="7" custScaleX="98120" custScaleY="106101" custLinFactNeighborX="583" custLinFactNeighborY="-36086">
        <dgm:presLayoutVars>
          <dgm:chMax val="0"/>
          <dgm:bulletEnabled val="1"/>
        </dgm:presLayoutVars>
      </dgm:prSet>
      <dgm:spPr/>
      <dgm:t>
        <a:bodyPr/>
        <a:lstStyle/>
        <a:p>
          <a:endParaRPr lang="zh-TW" altLang="en-US"/>
        </a:p>
      </dgm:t>
    </dgm:pt>
    <dgm:pt modelId="{4C9F4706-5C1B-4F0B-9C69-BB9DB46EEE26}" type="pres">
      <dgm:prSet presAssocID="{33DB330D-E88A-4E7B-8A27-AF35339EE01B}" presName="spacer" presStyleCnt="0"/>
      <dgm:spPr/>
      <dgm:t>
        <a:bodyPr/>
        <a:lstStyle/>
        <a:p>
          <a:endParaRPr lang="zh-TW" altLang="en-US"/>
        </a:p>
      </dgm:t>
    </dgm:pt>
    <dgm:pt modelId="{5CDA5EB9-6159-4FD9-90B9-6BB898CA6E88}" type="pres">
      <dgm:prSet presAssocID="{E31D7FF7-B331-4D5F-A58A-C01F36C71D02}" presName="parentText" presStyleLbl="node1" presStyleIdx="4" presStyleCnt="7" custScaleX="98120" custScaleY="106101" custLinFactNeighborX="583" custLinFactNeighborY="-52743">
        <dgm:presLayoutVars>
          <dgm:chMax val="0"/>
          <dgm:bulletEnabled val="1"/>
        </dgm:presLayoutVars>
      </dgm:prSet>
      <dgm:spPr/>
      <dgm:t>
        <a:bodyPr/>
        <a:lstStyle/>
        <a:p>
          <a:endParaRPr lang="zh-TW" altLang="en-US"/>
        </a:p>
      </dgm:t>
    </dgm:pt>
    <dgm:pt modelId="{2D59361A-6831-41A9-9949-E31EA163DF11}" type="pres">
      <dgm:prSet presAssocID="{382D036B-E3CA-4C31-8B56-AF0961007CDB}" presName="spacer" presStyleCnt="0"/>
      <dgm:spPr/>
      <dgm:t>
        <a:bodyPr/>
        <a:lstStyle/>
        <a:p>
          <a:endParaRPr lang="zh-TW" altLang="en-US"/>
        </a:p>
      </dgm:t>
    </dgm:pt>
    <dgm:pt modelId="{1974B249-BBA1-4E86-A309-289CFF3B32FB}" type="pres">
      <dgm:prSet presAssocID="{7DF68D2F-8CB7-4952-BF38-FB8598761FF6}" presName="parentText" presStyleLbl="node1" presStyleIdx="5" presStyleCnt="7" custScaleX="98120" custScaleY="106101" custLinFactNeighborX="583" custLinFactNeighborY="-92316">
        <dgm:presLayoutVars>
          <dgm:chMax val="0"/>
          <dgm:bulletEnabled val="1"/>
        </dgm:presLayoutVars>
      </dgm:prSet>
      <dgm:spPr/>
      <dgm:t>
        <a:bodyPr/>
        <a:lstStyle/>
        <a:p>
          <a:endParaRPr lang="zh-TW" altLang="en-US"/>
        </a:p>
      </dgm:t>
    </dgm:pt>
    <dgm:pt modelId="{9C78FB22-B5AF-4795-99B5-8B903BA9D775}" type="pres">
      <dgm:prSet presAssocID="{5B76B6C8-0791-417A-8356-DDB7D5E9C9FE}" presName="spacer" presStyleCnt="0"/>
      <dgm:spPr/>
      <dgm:t>
        <a:bodyPr/>
        <a:lstStyle/>
        <a:p>
          <a:endParaRPr lang="zh-TW" altLang="en-US"/>
        </a:p>
      </dgm:t>
    </dgm:pt>
    <dgm:pt modelId="{D0FFE731-EF35-4187-9F06-069F336D2D66}" type="pres">
      <dgm:prSet presAssocID="{AF704B4F-5009-404E-847C-36A63F98C871}" presName="parentText" presStyleLbl="node1" presStyleIdx="6" presStyleCnt="7" custScaleX="98120" custScaleY="106101" custLinFactNeighborX="583" custLinFactNeighborY="-71462">
        <dgm:presLayoutVars>
          <dgm:chMax val="0"/>
          <dgm:bulletEnabled val="1"/>
        </dgm:presLayoutVars>
      </dgm:prSet>
      <dgm:spPr/>
      <dgm:t>
        <a:bodyPr/>
        <a:lstStyle/>
        <a:p>
          <a:endParaRPr lang="zh-TW" altLang="en-US"/>
        </a:p>
      </dgm:t>
    </dgm:pt>
  </dgm:ptLst>
  <dgm:cxnLst>
    <dgm:cxn modelId="{6F410F0D-B888-46B6-B200-CF39DB457872}" type="presOf" srcId="{3AC1421B-6D60-484B-BCFE-BDC0C4E51AC1}" destId="{803425F9-BE75-43B9-A3FB-94F8C411769D}" srcOrd="0" destOrd="0" presId="urn:microsoft.com/office/officeart/2005/8/layout/vList2"/>
    <dgm:cxn modelId="{66A6C3F2-BDB4-4963-9FF4-9004434456F6}" type="presOf" srcId="{73969705-028E-4EE7-95B2-EB6CABED3E2C}" destId="{93D204E7-2E21-4896-87B9-7343763292D7}" srcOrd="0" destOrd="0" presId="urn:microsoft.com/office/officeart/2005/8/layout/vList2"/>
    <dgm:cxn modelId="{12CCDF23-1E46-4BB3-9150-69C6C6164BF0}" type="presOf" srcId="{7DF68D2F-8CB7-4952-BF38-FB8598761FF6}" destId="{1974B249-BBA1-4E86-A309-289CFF3B32FB}" srcOrd="0" destOrd="0" presId="urn:microsoft.com/office/officeart/2005/8/layout/vList2"/>
    <dgm:cxn modelId="{51EFDF19-8347-4286-B88A-B8AF80916CC4}" srcId="{55D42977-984C-4B39-B890-EF58EDE41747}" destId="{3AC1421B-6D60-484B-BCFE-BDC0C4E51AC1}" srcOrd="1" destOrd="0" parTransId="{5555FCE7-0BD7-4AA8-96A1-CA097F4CA7A4}" sibTransId="{668B2254-A035-4837-95E8-3ABA18753E8E}"/>
    <dgm:cxn modelId="{8A12BFC1-D3CF-4C0A-A901-8F68B1933BB3}" srcId="{55D42977-984C-4B39-B890-EF58EDE41747}" destId="{E31D7FF7-B331-4D5F-A58A-C01F36C71D02}" srcOrd="4" destOrd="0" parTransId="{B7C0B7BD-05B8-4D7B-981D-8FE577740634}" sibTransId="{382D036B-E3CA-4C31-8B56-AF0961007CDB}"/>
    <dgm:cxn modelId="{739FCB47-C39C-4ED3-BE1C-CD09D47E6B09}" srcId="{55D42977-984C-4B39-B890-EF58EDE41747}" destId="{73969705-028E-4EE7-95B2-EB6CABED3E2C}" srcOrd="2" destOrd="0" parTransId="{A4333FF6-C950-483C-A42C-95E8A5335F24}" sibTransId="{C01F3010-FC39-436E-A68A-B51CE94411D6}"/>
    <dgm:cxn modelId="{8AD5BA07-A9A3-4059-B7B6-204D2B7ACF6F}" srcId="{55D42977-984C-4B39-B890-EF58EDE41747}" destId="{7DF68D2F-8CB7-4952-BF38-FB8598761FF6}" srcOrd="5" destOrd="0" parTransId="{B70F7C5E-BBAB-44EB-85BA-9F65AA896A27}" sibTransId="{5B76B6C8-0791-417A-8356-DDB7D5E9C9FE}"/>
    <dgm:cxn modelId="{69E4B3BA-34C3-4131-9897-72869D1CA6C1}" type="presOf" srcId="{AF704B4F-5009-404E-847C-36A63F98C871}" destId="{D0FFE731-EF35-4187-9F06-069F336D2D66}" srcOrd="0" destOrd="0" presId="urn:microsoft.com/office/officeart/2005/8/layout/vList2"/>
    <dgm:cxn modelId="{3E1892FD-F861-4DE8-8FB5-4BAFEC0D1656}" type="presOf" srcId="{E31D7FF7-B331-4D5F-A58A-C01F36C71D02}" destId="{5CDA5EB9-6159-4FD9-90B9-6BB898CA6E88}" srcOrd="0" destOrd="0" presId="urn:microsoft.com/office/officeart/2005/8/layout/vList2"/>
    <dgm:cxn modelId="{6D8986C5-CC0F-453C-BC17-AFAF1D2CA7B0}" srcId="{55D42977-984C-4B39-B890-EF58EDE41747}" destId="{8EAFBFE9-E0D6-4649-B992-FF470BCA100C}" srcOrd="3" destOrd="0" parTransId="{98540F86-E236-4C1B-8D10-45E34FB190DD}" sibTransId="{33DB330D-E88A-4E7B-8A27-AF35339EE01B}"/>
    <dgm:cxn modelId="{CA092106-FA08-46C1-9DCB-25EC0644F944}" srcId="{55D42977-984C-4B39-B890-EF58EDE41747}" destId="{B3E32E01-FBC1-4B1E-9622-A10AE1EC2D56}" srcOrd="0" destOrd="0" parTransId="{F6D17F8F-4480-4A83-9EE5-E2BB98022465}" sibTransId="{BE92E902-5A67-409A-90F4-2224AE2542BC}"/>
    <dgm:cxn modelId="{E8CAE277-1AD5-4B46-905D-9F6D7290BDCC}" type="presOf" srcId="{55D42977-984C-4B39-B890-EF58EDE41747}" destId="{E706CD99-50E5-40E1-9A8F-FF1D00FF2E60}" srcOrd="0" destOrd="0" presId="urn:microsoft.com/office/officeart/2005/8/layout/vList2"/>
    <dgm:cxn modelId="{27965FC8-E691-47FB-AB5F-554BE43A00B3}" srcId="{55D42977-984C-4B39-B890-EF58EDE41747}" destId="{AF704B4F-5009-404E-847C-36A63F98C871}" srcOrd="6" destOrd="0" parTransId="{6289E7B8-689D-4C1A-AC73-3B0D57B89525}" sibTransId="{290E660C-B8C9-4784-833F-DC3A420D74F4}"/>
    <dgm:cxn modelId="{69EE1F4C-4C2B-468C-A3C2-1729477C87EE}" type="presOf" srcId="{B3E32E01-FBC1-4B1E-9622-A10AE1EC2D56}" destId="{F30208C2-6BE3-49E6-B133-3E9D360346BD}" srcOrd="0" destOrd="0" presId="urn:microsoft.com/office/officeart/2005/8/layout/vList2"/>
    <dgm:cxn modelId="{7CC914B8-6E09-4627-8C7E-021CAD902ADC}" type="presOf" srcId="{8EAFBFE9-E0D6-4649-B992-FF470BCA100C}" destId="{646358DA-1421-4AD8-ABC5-2F83411F34DC}" srcOrd="0" destOrd="0" presId="urn:microsoft.com/office/officeart/2005/8/layout/vList2"/>
    <dgm:cxn modelId="{A83B5D96-629E-48D6-9794-D1C5BA8E2145}" type="presParOf" srcId="{E706CD99-50E5-40E1-9A8F-FF1D00FF2E60}" destId="{F30208C2-6BE3-49E6-B133-3E9D360346BD}" srcOrd="0" destOrd="0" presId="urn:microsoft.com/office/officeart/2005/8/layout/vList2"/>
    <dgm:cxn modelId="{C7154D45-90D4-4026-BDE1-128EE0098F60}" type="presParOf" srcId="{E706CD99-50E5-40E1-9A8F-FF1D00FF2E60}" destId="{5FDD30A1-8347-4616-B932-409CA4540A6B}" srcOrd="1" destOrd="0" presId="urn:microsoft.com/office/officeart/2005/8/layout/vList2"/>
    <dgm:cxn modelId="{F57A69AE-C2C7-4501-BAAA-C7CFFA7CB6A2}" type="presParOf" srcId="{E706CD99-50E5-40E1-9A8F-FF1D00FF2E60}" destId="{803425F9-BE75-43B9-A3FB-94F8C411769D}" srcOrd="2" destOrd="0" presId="urn:microsoft.com/office/officeart/2005/8/layout/vList2"/>
    <dgm:cxn modelId="{9AE3F9BF-C946-42BB-A056-F86DFF98E32F}" type="presParOf" srcId="{E706CD99-50E5-40E1-9A8F-FF1D00FF2E60}" destId="{89B4DA50-503D-458B-9523-D482C39AD05E}" srcOrd="3" destOrd="0" presId="urn:microsoft.com/office/officeart/2005/8/layout/vList2"/>
    <dgm:cxn modelId="{43582307-2ABE-4D25-B62D-1CA8AF8B539B}" type="presParOf" srcId="{E706CD99-50E5-40E1-9A8F-FF1D00FF2E60}" destId="{93D204E7-2E21-4896-87B9-7343763292D7}" srcOrd="4" destOrd="0" presId="urn:microsoft.com/office/officeart/2005/8/layout/vList2"/>
    <dgm:cxn modelId="{54E5E4C3-EC8C-444B-8DAE-B7274B35CFBA}" type="presParOf" srcId="{E706CD99-50E5-40E1-9A8F-FF1D00FF2E60}" destId="{2E88F885-49D8-4BF4-91AD-4A594FF70ABC}" srcOrd="5" destOrd="0" presId="urn:microsoft.com/office/officeart/2005/8/layout/vList2"/>
    <dgm:cxn modelId="{51C4F2FC-187E-43D7-AC07-7705ABB4886F}" type="presParOf" srcId="{E706CD99-50E5-40E1-9A8F-FF1D00FF2E60}" destId="{646358DA-1421-4AD8-ABC5-2F83411F34DC}" srcOrd="6" destOrd="0" presId="urn:microsoft.com/office/officeart/2005/8/layout/vList2"/>
    <dgm:cxn modelId="{C1B02C34-E184-49C2-872A-F15039F9504F}" type="presParOf" srcId="{E706CD99-50E5-40E1-9A8F-FF1D00FF2E60}" destId="{4C9F4706-5C1B-4F0B-9C69-BB9DB46EEE26}" srcOrd="7" destOrd="0" presId="urn:microsoft.com/office/officeart/2005/8/layout/vList2"/>
    <dgm:cxn modelId="{DD61D8B6-15DF-4A2E-A643-8C7A2FDFABD6}" type="presParOf" srcId="{E706CD99-50E5-40E1-9A8F-FF1D00FF2E60}" destId="{5CDA5EB9-6159-4FD9-90B9-6BB898CA6E88}" srcOrd="8" destOrd="0" presId="urn:microsoft.com/office/officeart/2005/8/layout/vList2"/>
    <dgm:cxn modelId="{6045A85A-2A68-4F0D-9F93-DCAECDD82DF1}" type="presParOf" srcId="{E706CD99-50E5-40E1-9A8F-FF1D00FF2E60}" destId="{2D59361A-6831-41A9-9949-E31EA163DF11}" srcOrd="9" destOrd="0" presId="urn:microsoft.com/office/officeart/2005/8/layout/vList2"/>
    <dgm:cxn modelId="{A0508C23-30D1-43A5-8567-0C0AAEA96E09}" type="presParOf" srcId="{E706CD99-50E5-40E1-9A8F-FF1D00FF2E60}" destId="{1974B249-BBA1-4E86-A309-289CFF3B32FB}" srcOrd="10" destOrd="0" presId="urn:microsoft.com/office/officeart/2005/8/layout/vList2"/>
    <dgm:cxn modelId="{99651D59-4648-4C53-8A5A-C3D81C0513FF}" type="presParOf" srcId="{E706CD99-50E5-40E1-9A8F-FF1D00FF2E60}" destId="{9C78FB22-B5AF-4795-99B5-8B903BA9D775}" srcOrd="11" destOrd="0" presId="urn:microsoft.com/office/officeart/2005/8/layout/vList2"/>
    <dgm:cxn modelId="{ECD0F00A-6B0B-4AD2-8DF2-0D7243B3B75F}" type="presParOf" srcId="{E706CD99-50E5-40E1-9A8F-FF1D00FF2E60}" destId="{D0FFE731-EF35-4187-9F06-069F336D2D66}" srcOrd="12" destOrd="0" presId="urn:microsoft.com/office/officeart/2005/8/layout/vList2"/>
  </dgm:cxnLst>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D42977-984C-4B39-B890-EF58EDE41747}" type="doc">
      <dgm:prSet loTypeId="urn:microsoft.com/office/officeart/2005/8/layout/hList7#1" loCatId="list" qsTypeId="urn:microsoft.com/office/officeart/2005/8/quickstyle/simple2" qsCatId="simple" csTypeId="urn:microsoft.com/office/officeart/2005/8/colors/accent1_2" csCatId="accent1" phldr="1"/>
      <dgm:spPr/>
      <dgm:t>
        <a:bodyPr/>
        <a:lstStyle/>
        <a:p>
          <a:endParaRPr lang="zh-TW" altLang="en-US"/>
        </a:p>
      </dgm:t>
    </dgm:pt>
    <dgm:pt modelId="{B3E32E01-FBC1-4B1E-9622-A10AE1EC2D56}">
      <dgm:prSet phldrT="[文字]" custT="1"/>
      <dgm:spPr/>
      <dgm:t>
        <a:bodyPr/>
        <a:lstStyle/>
        <a:p>
          <a:pPr algn="ctr"/>
          <a:r>
            <a:rPr lang="zh-TW" altLang="en-US" sz="2000" b="1" dirty="0" smtClean="0">
              <a:solidFill>
                <a:schemeClr val="bg1"/>
              </a:solidFill>
              <a:latin typeface="微軟正黑體" pitchFamily="34" charset="-120"/>
              <a:ea typeface="微軟正黑體" pitchFamily="34" charset="-120"/>
              <a:cs typeface="Times New Roman" panose="02020603050405020304" pitchFamily="18" charset="0"/>
            </a:rPr>
            <a:t>溶劑型</a:t>
          </a:r>
          <a:endParaRPr lang="en-US" altLang="zh-TW" sz="2000" b="1" dirty="0" smtClean="0">
            <a:solidFill>
              <a:schemeClr val="bg1"/>
            </a:solidFill>
            <a:latin typeface="微軟正黑體" pitchFamily="34" charset="-120"/>
            <a:ea typeface="微軟正黑體" pitchFamily="34" charset="-120"/>
            <a:cs typeface="Times New Roman" panose="02020603050405020304" pitchFamily="18" charset="0"/>
          </a:endParaRPr>
        </a:p>
        <a:p>
          <a:pPr algn="ctr"/>
          <a:r>
            <a:rPr lang="en-US" altLang="zh-TW" sz="2000" b="1" dirty="0" smtClean="0">
              <a:solidFill>
                <a:schemeClr val="bg1"/>
              </a:solidFill>
              <a:latin typeface="微軟正黑體" pitchFamily="34" charset="-120"/>
              <a:ea typeface="微軟正黑體" pitchFamily="34" charset="-120"/>
              <a:cs typeface="Times New Roman" panose="02020603050405020304" pitchFamily="18" charset="0"/>
            </a:rPr>
            <a:t>PU</a:t>
          </a:r>
          <a:r>
            <a:rPr lang="zh-TW" altLang="en-US" sz="2000" b="1" dirty="0" smtClean="0">
              <a:solidFill>
                <a:schemeClr val="bg1"/>
              </a:solidFill>
              <a:latin typeface="微軟正黑體" pitchFamily="34" charset="-120"/>
              <a:ea typeface="微軟正黑體" pitchFamily="34" charset="-120"/>
              <a:cs typeface="Times New Roman" panose="02020603050405020304" pitchFamily="18" charset="0"/>
            </a:rPr>
            <a:t>樹脂</a:t>
          </a:r>
          <a:endParaRPr lang="zh-TW" altLang="en-US" sz="2000" b="1" dirty="0">
            <a:latin typeface="微軟正黑體" pitchFamily="34" charset="-120"/>
            <a:ea typeface="微軟正黑體" pitchFamily="34" charset="-120"/>
          </a:endParaRPr>
        </a:p>
      </dgm:t>
    </dgm:pt>
    <dgm:pt modelId="{F6D17F8F-4480-4A83-9EE5-E2BB98022465}" type="parTrans" cxnId="{CA092106-FA08-46C1-9DCB-25EC0644F944}">
      <dgm:prSet/>
      <dgm:spPr/>
      <dgm:t>
        <a:bodyPr/>
        <a:lstStyle/>
        <a:p>
          <a:pPr algn="ctr"/>
          <a:endParaRPr lang="zh-TW" altLang="en-US" sz="1400"/>
        </a:p>
      </dgm:t>
    </dgm:pt>
    <dgm:pt modelId="{BE92E902-5A67-409A-90F4-2224AE2542BC}" type="sibTrans" cxnId="{CA092106-FA08-46C1-9DCB-25EC0644F944}">
      <dgm:prSet/>
      <dgm:spPr/>
      <dgm:t>
        <a:bodyPr/>
        <a:lstStyle/>
        <a:p>
          <a:pPr algn="ctr"/>
          <a:endParaRPr lang="zh-TW" altLang="en-US" sz="1400"/>
        </a:p>
      </dgm:t>
    </dgm:pt>
    <dgm:pt modelId="{5A165F1C-4A26-4A88-9B1F-BDFC0BE8452A}">
      <dgm:prSet phldrT="[文字]" custT="1"/>
      <dgm:spPr/>
      <dgm:t>
        <a:bodyPr/>
        <a:lstStyle/>
        <a:p>
          <a:r>
            <a:rPr lang="en-US" altLang="zh-TW" sz="1600" b="1" dirty="0" smtClean="0">
              <a:solidFill>
                <a:schemeClr val="bg1"/>
              </a:solidFill>
              <a:latin typeface="微軟正黑體" pitchFamily="34" charset="-120"/>
              <a:ea typeface="微軟正黑體" pitchFamily="34" charset="-120"/>
            </a:rPr>
            <a:t>PU</a:t>
          </a:r>
          <a:r>
            <a:rPr lang="zh-TW" altLang="en-US" sz="1600" b="1" dirty="0" smtClean="0">
              <a:solidFill>
                <a:schemeClr val="bg1"/>
              </a:solidFill>
              <a:latin typeface="微軟正黑體" pitchFamily="34" charset="-120"/>
              <a:ea typeface="微軟正黑體" pitchFamily="34" charset="-120"/>
            </a:rPr>
            <a:t>硬化劑、架橋劑</a:t>
          </a:r>
          <a:endParaRPr lang="en-US" altLang="zh-TW" sz="1600" b="1" dirty="0" smtClean="0">
            <a:solidFill>
              <a:schemeClr val="bg1"/>
            </a:solidFill>
            <a:latin typeface="微軟正黑體" pitchFamily="34" charset="-120"/>
            <a:ea typeface="微軟正黑體" pitchFamily="34" charset="-120"/>
          </a:endParaRPr>
        </a:p>
        <a:p>
          <a:r>
            <a:rPr lang="en-US" altLang="zh-TW" sz="1800" b="1" dirty="0" smtClean="0">
              <a:solidFill>
                <a:schemeClr val="bg1"/>
              </a:solidFill>
              <a:latin typeface="微軟正黑體" pitchFamily="34" charset="-120"/>
              <a:ea typeface="微軟正黑體" pitchFamily="34" charset="-120"/>
            </a:rPr>
            <a:t>(</a:t>
          </a:r>
          <a:r>
            <a:rPr lang="zh-TW" altLang="en-US" sz="1800" b="1" dirty="0" smtClean="0">
              <a:solidFill>
                <a:schemeClr val="bg1"/>
              </a:solidFill>
              <a:latin typeface="微軟正黑體" pitchFamily="34" charset="-120"/>
              <a:ea typeface="微軟正黑體" pitchFamily="34" charset="-120"/>
            </a:rPr>
            <a:t>聚異氰酸酯</a:t>
          </a:r>
          <a:r>
            <a:rPr lang="en-US" altLang="zh-TW" sz="1800" b="1" dirty="0" smtClean="0">
              <a:solidFill>
                <a:schemeClr val="bg1"/>
              </a:solidFill>
              <a:latin typeface="微軟正黑體" pitchFamily="34" charset="-120"/>
              <a:ea typeface="微軟正黑體" pitchFamily="34" charset="-120"/>
            </a:rPr>
            <a:t>)</a:t>
          </a:r>
          <a:endParaRPr lang="zh-TW" altLang="en-US" sz="1800" b="1" dirty="0">
            <a:latin typeface="微軟正黑體" pitchFamily="34" charset="-120"/>
            <a:ea typeface="微軟正黑體" pitchFamily="34" charset="-120"/>
          </a:endParaRPr>
        </a:p>
      </dgm:t>
    </dgm:pt>
    <dgm:pt modelId="{B5C8C1BC-814C-4EF7-ACD9-C36F5AB338D4}" type="parTrans" cxnId="{C604D45A-27EC-4E6F-89DD-967A56241BD0}">
      <dgm:prSet/>
      <dgm:spPr/>
      <dgm:t>
        <a:bodyPr/>
        <a:lstStyle/>
        <a:p>
          <a:endParaRPr lang="zh-TW" altLang="en-US" sz="1400"/>
        </a:p>
      </dgm:t>
    </dgm:pt>
    <dgm:pt modelId="{2BBD3CBA-3E39-41DC-B491-C427F7A64D11}" type="sibTrans" cxnId="{C604D45A-27EC-4E6F-89DD-967A56241BD0}">
      <dgm:prSet/>
      <dgm:spPr/>
      <dgm:t>
        <a:bodyPr/>
        <a:lstStyle/>
        <a:p>
          <a:endParaRPr lang="zh-TW" altLang="en-US" sz="1400"/>
        </a:p>
      </dgm:t>
    </dgm:pt>
    <dgm:pt modelId="{46F1CBA5-5778-408E-858C-CECDF7F56812}">
      <dgm:prSet phldrT="[文字]" custT="1">
        <dgm:style>
          <a:lnRef idx="3">
            <a:schemeClr val="lt1"/>
          </a:lnRef>
          <a:fillRef idx="1">
            <a:schemeClr val="accent5"/>
          </a:fillRef>
          <a:effectRef idx="1">
            <a:schemeClr val="accent5"/>
          </a:effectRef>
          <a:fontRef idx="minor">
            <a:schemeClr val="lt1"/>
          </a:fontRef>
        </dgm:style>
      </dgm:prSet>
      <dgm:spPr>
        <a:solidFill>
          <a:srgbClr val="00B050"/>
        </a:solidFill>
      </dgm:spPr>
      <dgm:t>
        <a:bodyPr/>
        <a:lstStyle/>
        <a:p>
          <a:pPr algn="ctr"/>
          <a:r>
            <a:rPr lang="zh-TW" altLang="en-US" sz="2000" b="1" dirty="0" smtClean="0">
              <a:solidFill>
                <a:schemeClr val="bg1"/>
              </a:solidFill>
              <a:latin typeface="微軟正黑體" pitchFamily="34" charset="-120"/>
              <a:ea typeface="微軟正黑體" pitchFamily="34" charset="-120"/>
              <a:cs typeface="Times New Roman" panose="02020603050405020304" pitchFamily="18" charset="0"/>
            </a:rPr>
            <a:t>水性</a:t>
          </a:r>
          <a:endParaRPr lang="en-US" altLang="zh-TW" sz="2000" b="1" dirty="0" smtClean="0">
            <a:solidFill>
              <a:schemeClr val="bg1"/>
            </a:solidFill>
            <a:latin typeface="微軟正黑體" pitchFamily="34" charset="-120"/>
            <a:ea typeface="微軟正黑體" pitchFamily="34" charset="-120"/>
            <a:cs typeface="Times New Roman" panose="02020603050405020304" pitchFamily="18" charset="0"/>
          </a:endParaRPr>
        </a:p>
        <a:p>
          <a:pPr algn="ctr"/>
          <a:r>
            <a:rPr lang="en-US" altLang="zh-TW" sz="2000" b="1" dirty="0" smtClean="0">
              <a:solidFill>
                <a:schemeClr val="bg1"/>
              </a:solidFill>
              <a:latin typeface="微軟正黑體" pitchFamily="34" charset="-120"/>
              <a:ea typeface="微軟正黑體" pitchFamily="34" charset="-120"/>
              <a:cs typeface="Times New Roman" panose="02020603050405020304" pitchFamily="18" charset="0"/>
            </a:rPr>
            <a:t>PU</a:t>
          </a:r>
          <a:r>
            <a:rPr lang="zh-TW" altLang="en-US" sz="2000" b="1" dirty="0" smtClean="0">
              <a:solidFill>
                <a:schemeClr val="bg1"/>
              </a:solidFill>
              <a:latin typeface="微軟正黑體" pitchFamily="34" charset="-120"/>
              <a:ea typeface="微軟正黑體" pitchFamily="34" charset="-120"/>
              <a:cs typeface="Times New Roman" panose="02020603050405020304" pitchFamily="18" charset="0"/>
            </a:rPr>
            <a:t>樹脂</a:t>
          </a:r>
          <a:endParaRPr lang="zh-TW" altLang="en-US" sz="2000" b="1" dirty="0">
            <a:latin typeface="微軟正黑體" pitchFamily="34" charset="-120"/>
            <a:ea typeface="微軟正黑體" pitchFamily="34" charset="-120"/>
          </a:endParaRPr>
        </a:p>
      </dgm:t>
    </dgm:pt>
    <dgm:pt modelId="{890CF277-2FAA-4F81-BD22-F08CBB5486B7}" type="parTrans" cxnId="{96F33156-D229-4CEC-B27F-E7078491B111}">
      <dgm:prSet/>
      <dgm:spPr/>
      <dgm:t>
        <a:bodyPr/>
        <a:lstStyle/>
        <a:p>
          <a:endParaRPr lang="zh-TW" altLang="en-US" sz="1400"/>
        </a:p>
      </dgm:t>
    </dgm:pt>
    <dgm:pt modelId="{117C0856-7F3A-4B84-A850-8DD1C81C1CAC}" type="sibTrans" cxnId="{96F33156-D229-4CEC-B27F-E7078491B111}">
      <dgm:prSet/>
      <dgm:spPr/>
      <dgm:t>
        <a:bodyPr/>
        <a:lstStyle/>
        <a:p>
          <a:endParaRPr lang="zh-TW" altLang="en-US" sz="1400"/>
        </a:p>
      </dgm:t>
    </dgm:pt>
    <dgm:pt modelId="{79C24321-C057-4A52-A5CB-1A8D2B3A57CE}">
      <dgm:prSet phldrT="[文字]" custT="1">
        <dgm:style>
          <a:lnRef idx="2">
            <a:schemeClr val="accent5">
              <a:shade val="50000"/>
            </a:schemeClr>
          </a:lnRef>
          <a:fillRef idx="1">
            <a:schemeClr val="accent5"/>
          </a:fillRef>
          <a:effectRef idx="0">
            <a:schemeClr val="accent5"/>
          </a:effectRef>
          <a:fontRef idx="minor">
            <a:schemeClr val="lt1"/>
          </a:fontRef>
        </dgm:style>
      </dgm:prSet>
      <dgm:spPr>
        <a:solidFill>
          <a:srgbClr val="00B050"/>
        </a:solidFill>
        <a:ln>
          <a:noFill/>
        </a:ln>
      </dgm:spPr>
      <dgm:t>
        <a:bodyPr/>
        <a:lstStyle/>
        <a:p>
          <a:pPr algn="ctr"/>
          <a:r>
            <a:rPr lang="zh-TW" altLang="en-US" sz="2000" b="1" dirty="0" smtClean="0">
              <a:solidFill>
                <a:schemeClr val="bg1"/>
              </a:solidFill>
              <a:latin typeface="微軟正黑體" pitchFamily="34" charset="-120"/>
              <a:ea typeface="微軟正黑體" pitchFamily="34" charset="-120"/>
              <a:cs typeface="Times New Roman" panose="02020603050405020304" pitchFamily="18" charset="0"/>
            </a:rPr>
            <a:t>無溶劑</a:t>
          </a:r>
          <a:endParaRPr lang="en-US" altLang="zh-TW" sz="2000" b="1" dirty="0" smtClean="0">
            <a:solidFill>
              <a:schemeClr val="bg1"/>
            </a:solidFill>
            <a:latin typeface="微軟正黑體" pitchFamily="34" charset="-120"/>
            <a:ea typeface="微軟正黑體" pitchFamily="34" charset="-120"/>
            <a:cs typeface="Times New Roman" panose="02020603050405020304" pitchFamily="18" charset="0"/>
          </a:endParaRPr>
        </a:p>
        <a:p>
          <a:pPr algn="ctr"/>
          <a:r>
            <a:rPr lang="en-US" altLang="zh-TW" sz="2000" b="1" dirty="0" smtClean="0">
              <a:solidFill>
                <a:schemeClr val="bg1"/>
              </a:solidFill>
              <a:latin typeface="微軟正黑體" pitchFamily="34" charset="-120"/>
              <a:ea typeface="微軟正黑體" pitchFamily="34" charset="-120"/>
              <a:cs typeface="Times New Roman" panose="02020603050405020304" pitchFamily="18" charset="0"/>
            </a:rPr>
            <a:t>PU</a:t>
          </a:r>
          <a:r>
            <a:rPr lang="zh-TW" altLang="en-US" sz="2000" b="1" dirty="0" smtClean="0">
              <a:solidFill>
                <a:schemeClr val="bg1"/>
              </a:solidFill>
              <a:latin typeface="微軟正黑體" pitchFamily="34" charset="-120"/>
              <a:ea typeface="微軟正黑體" pitchFamily="34" charset="-120"/>
              <a:cs typeface="Times New Roman" panose="02020603050405020304" pitchFamily="18" charset="0"/>
            </a:rPr>
            <a:t>樹脂</a:t>
          </a:r>
          <a:endParaRPr lang="zh-TW" altLang="en-US" sz="2000" b="1" dirty="0">
            <a:latin typeface="微軟正黑體" pitchFamily="34" charset="-120"/>
            <a:ea typeface="微軟正黑體" pitchFamily="34" charset="-120"/>
          </a:endParaRPr>
        </a:p>
      </dgm:t>
    </dgm:pt>
    <dgm:pt modelId="{CB1F12B3-017C-4719-AEBD-487EB9353E12}" type="parTrans" cxnId="{87CE3FAB-9960-4990-A8B5-B30F138A388D}">
      <dgm:prSet/>
      <dgm:spPr/>
      <dgm:t>
        <a:bodyPr/>
        <a:lstStyle/>
        <a:p>
          <a:endParaRPr lang="zh-TW" altLang="en-US" sz="1400"/>
        </a:p>
      </dgm:t>
    </dgm:pt>
    <dgm:pt modelId="{02AD905E-1127-4914-973A-9634D6051D34}" type="sibTrans" cxnId="{87CE3FAB-9960-4990-A8B5-B30F138A388D}">
      <dgm:prSet/>
      <dgm:spPr/>
      <dgm:t>
        <a:bodyPr/>
        <a:lstStyle/>
        <a:p>
          <a:endParaRPr lang="zh-TW" altLang="en-US" sz="1400"/>
        </a:p>
      </dgm:t>
    </dgm:pt>
    <dgm:pt modelId="{E4AD0B9A-7AC4-4AC8-939A-DD781A002D1F}">
      <dgm:prSet phldrT="[文字]" custT="1">
        <dgm:style>
          <a:lnRef idx="2">
            <a:schemeClr val="accent5">
              <a:shade val="50000"/>
            </a:schemeClr>
          </a:lnRef>
          <a:fillRef idx="1">
            <a:schemeClr val="accent5"/>
          </a:fillRef>
          <a:effectRef idx="0">
            <a:schemeClr val="accent5"/>
          </a:effectRef>
          <a:fontRef idx="minor">
            <a:schemeClr val="lt1"/>
          </a:fontRef>
        </dgm:style>
      </dgm:prSet>
      <dgm:spPr>
        <a:solidFill>
          <a:srgbClr val="00B050"/>
        </a:solidFill>
        <a:ln>
          <a:noFill/>
        </a:ln>
      </dgm:spPr>
      <dgm:t>
        <a:bodyPr anchor="ctr" anchorCtr="0"/>
        <a:lstStyle/>
        <a:p>
          <a:r>
            <a:rPr lang="en-US" altLang="zh-TW" sz="2000" b="1" dirty="0" smtClean="0">
              <a:solidFill>
                <a:schemeClr val="bg1"/>
              </a:solidFill>
              <a:latin typeface="微軟正黑體" pitchFamily="34" charset="-120"/>
              <a:ea typeface="微軟正黑體" pitchFamily="34" charset="-120"/>
              <a:cs typeface="Times New Roman" panose="02020603050405020304" pitchFamily="18" charset="0"/>
            </a:rPr>
            <a:t>TPU</a:t>
          </a:r>
          <a:r>
            <a:rPr lang="zh-TW" altLang="en-US" sz="2000" b="1" dirty="0" smtClean="0">
              <a:solidFill>
                <a:schemeClr val="bg1"/>
              </a:solidFill>
              <a:latin typeface="微軟正黑體" pitchFamily="34" charset="-120"/>
              <a:ea typeface="微軟正黑體" pitchFamily="34" charset="-120"/>
              <a:cs typeface="Times New Roman" panose="02020603050405020304" pitchFamily="18" charset="0"/>
            </a:rPr>
            <a:t>塑粒</a:t>
          </a:r>
          <a:endParaRPr lang="en-US" altLang="zh-TW" sz="2000" b="1" dirty="0" smtClean="0">
            <a:solidFill>
              <a:schemeClr val="bg1"/>
            </a:solidFill>
            <a:latin typeface="微軟正黑體" pitchFamily="34" charset="-120"/>
            <a:ea typeface="微軟正黑體" pitchFamily="34" charset="-120"/>
            <a:cs typeface="Times New Roman" panose="02020603050405020304" pitchFamily="18" charset="0"/>
          </a:endParaRPr>
        </a:p>
        <a:p>
          <a:r>
            <a:rPr lang="en-US" altLang="zh-TW" sz="1800" b="1" dirty="0" smtClean="0">
              <a:solidFill>
                <a:schemeClr val="bg1"/>
              </a:solidFill>
              <a:latin typeface="微軟正黑體" pitchFamily="34" charset="-120"/>
              <a:ea typeface="微軟正黑體" pitchFamily="34" charset="-120"/>
              <a:cs typeface="Times New Roman" panose="02020603050405020304" pitchFamily="18" charset="0"/>
            </a:rPr>
            <a:t>(</a:t>
          </a:r>
          <a:r>
            <a:rPr lang="zh-TW" altLang="en-US" sz="1800" b="1" dirty="0" smtClean="0">
              <a:solidFill>
                <a:schemeClr val="bg1"/>
              </a:solidFill>
              <a:latin typeface="微軟正黑體" pitchFamily="34" charset="-120"/>
              <a:ea typeface="微軟正黑體" pitchFamily="34" charset="-120"/>
              <a:cs typeface="Times New Roman" panose="02020603050405020304" pitchFamily="18" charset="0"/>
            </a:rPr>
            <a:t>熱可塑性聚氨酯</a:t>
          </a:r>
          <a:r>
            <a:rPr lang="en-US" altLang="zh-TW" sz="1800" b="1" dirty="0" smtClean="0">
              <a:solidFill>
                <a:schemeClr val="bg1"/>
              </a:solidFill>
              <a:latin typeface="微軟正黑體" pitchFamily="34" charset="-120"/>
              <a:ea typeface="微軟正黑體" pitchFamily="34" charset="-120"/>
              <a:cs typeface="Times New Roman" panose="02020603050405020304" pitchFamily="18" charset="0"/>
            </a:rPr>
            <a:t>)</a:t>
          </a:r>
          <a:endParaRPr lang="zh-TW" altLang="en-US" sz="1800" b="1" dirty="0">
            <a:latin typeface="微軟正黑體" pitchFamily="34" charset="-120"/>
            <a:ea typeface="微軟正黑體" pitchFamily="34" charset="-120"/>
          </a:endParaRPr>
        </a:p>
      </dgm:t>
    </dgm:pt>
    <dgm:pt modelId="{F277FB31-686F-4C7C-813C-45D06B150304}" type="parTrans" cxnId="{AD08905A-073C-45BA-B414-E1FFDD3CC400}">
      <dgm:prSet/>
      <dgm:spPr/>
      <dgm:t>
        <a:bodyPr/>
        <a:lstStyle/>
        <a:p>
          <a:endParaRPr lang="zh-TW" altLang="en-US" sz="1400"/>
        </a:p>
      </dgm:t>
    </dgm:pt>
    <dgm:pt modelId="{001C06D6-D0D6-4C58-8320-ABB3EB2D330D}" type="sibTrans" cxnId="{AD08905A-073C-45BA-B414-E1FFDD3CC400}">
      <dgm:prSet/>
      <dgm:spPr/>
      <dgm:t>
        <a:bodyPr/>
        <a:lstStyle/>
        <a:p>
          <a:endParaRPr lang="zh-TW" altLang="en-US" sz="1400"/>
        </a:p>
      </dgm:t>
    </dgm:pt>
    <dgm:pt modelId="{EF2C7D4B-0164-4BEE-984E-86C9384F0B30}" type="pres">
      <dgm:prSet presAssocID="{55D42977-984C-4B39-B890-EF58EDE41747}" presName="Name0" presStyleCnt="0">
        <dgm:presLayoutVars>
          <dgm:dir/>
          <dgm:resizeHandles val="exact"/>
        </dgm:presLayoutVars>
      </dgm:prSet>
      <dgm:spPr/>
      <dgm:t>
        <a:bodyPr/>
        <a:lstStyle/>
        <a:p>
          <a:endParaRPr lang="zh-TW" altLang="en-US"/>
        </a:p>
      </dgm:t>
    </dgm:pt>
    <dgm:pt modelId="{7B580707-E462-45D4-9485-7DBD091F78EB}" type="pres">
      <dgm:prSet presAssocID="{55D42977-984C-4B39-B890-EF58EDE41747}" presName="fgShape" presStyleLbl="fgShp" presStyleIdx="0" presStyleCnt="1" custScaleX="21124" custScaleY="69697" custLinFactNeighborX="43614" custLinFactNeighborY="-16799"/>
      <dgm:spPr/>
      <dgm:t>
        <a:bodyPr/>
        <a:lstStyle/>
        <a:p>
          <a:endParaRPr lang="zh-TW" altLang="en-US"/>
        </a:p>
      </dgm:t>
    </dgm:pt>
    <dgm:pt modelId="{8FEF339D-562A-4D5F-889B-4333C6F7649B}" type="pres">
      <dgm:prSet presAssocID="{55D42977-984C-4B39-B890-EF58EDE41747}" presName="linComp" presStyleCnt="0"/>
      <dgm:spPr/>
    </dgm:pt>
    <dgm:pt modelId="{D756DAD4-A7AB-4DD6-B38F-B2CB0A86225A}" type="pres">
      <dgm:prSet presAssocID="{B3E32E01-FBC1-4B1E-9622-A10AE1EC2D56}" presName="compNode" presStyleCnt="0"/>
      <dgm:spPr/>
    </dgm:pt>
    <dgm:pt modelId="{1FC5B4C7-111F-41E7-8391-F698226BF22C}" type="pres">
      <dgm:prSet presAssocID="{B3E32E01-FBC1-4B1E-9622-A10AE1EC2D56}" presName="bkgdShape" presStyleLbl="node1" presStyleIdx="0" presStyleCnt="5"/>
      <dgm:spPr/>
      <dgm:t>
        <a:bodyPr/>
        <a:lstStyle/>
        <a:p>
          <a:endParaRPr lang="zh-TW" altLang="en-US"/>
        </a:p>
      </dgm:t>
    </dgm:pt>
    <dgm:pt modelId="{F4A177D1-DB70-487D-923B-01D0236D6442}" type="pres">
      <dgm:prSet presAssocID="{B3E32E01-FBC1-4B1E-9622-A10AE1EC2D56}" presName="nodeTx" presStyleLbl="node1" presStyleIdx="0" presStyleCnt="5">
        <dgm:presLayoutVars>
          <dgm:bulletEnabled val="1"/>
        </dgm:presLayoutVars>
      </dgm:prSet>
      <dgm:spPr/>
      <dgm:t>
        <a:bodyPr/>
        <a:lstStyle/>
        <a:p>
          <a:endParaRPr lang="zh-TW" altLang="en-US"/>
        </a:p>
      </dgm:t>
    </dgm:pt>
    <dgm:pt modelId="{6B972583-6090-4D87-8320-A76EEA2D0F87}" type="pres">
      <dgm:prSet presAssocID="{B3E32E01-FBC1-4B1E-9622-A10AE1EC2D56}" presName="invisiNode" presStyleLbl="node1" presStyleIdx="0" presStyleCnt="5"/>
      <dgm:spPr/>
    </dgm:pt>
    <dgm:pt modelId="{FAE516CF-6363-47D8-851C-CE52A33733B1}" type="pres">
      <dgm:prSet presAssocID="{B3E32E01-FBC1-4B1E-9622-A10AE1EC2D56}" presName="imagNode" presStyleLbl="fgImgPlace1" presStyleIdx="0" presStyleCnt="5"/>
      <dgm:spPr>
        <a:blipFill rotWithShape="0">
          <a:blip xmlns:r="http://schemas.openxmlformats.org/officeDocument/2006/relationships" r:embed="rId1"/>
          <a:stretch>
            <a:fillRect/>
          </a:stretch>
        </a:blipFill>
      </dgm:spPr>
      <dgm:t>
        <a:bodyPr/>
        <a:lstStyle/>
        <a:p>
          <a:endParaRPr lang="zh-TW" altLang="en-US"/>
        </a:p>
      </dgm:t>
    </dgm:pt>
    <dgm:pt modelId="{1F4C324D-8385-4CEA-9D06-0FED5AAD7947}" type="pres">
      <dgm:prSet presAssocID="{BE92E902-5A67-409A-90F4-2224AE2542BC}" presName="sibTrans" presStyleLbl="sibTrans2D1" presStyleIdx="0" presStyleCnt="0"/>
      <dgm:spPr/>
      <dgm:t>
        <a:bodyPr/>
        <a:lstStyle/>
        <a:p>
          <a:endParaRPr lang="zh-TW" altLang="en-US"/>
        </a:p>
      </dgm:t>
    </dgm:pt>
    <dgm:pt modelId="{7B20394B-84F8-4E6C-B2D7-F6133F9242B8}" type="pres">
      <dgm:prSet presAssocID="{46F1CBA5-5778-408E-858C-CECDF7F56812}" presName="compNode" presStyleCnt="0"/>
      <dgm:spPr/>
    </dgm:pt>
    <dgm:pt modelId="{51576AD2-0D6A-40A3-A146-05F487A64CBC}" type="pres">
      <dgm:prSet presAssocID="{46F1CBA5-5778-408E-858C-CECDF7F56812}" presName="bkgdShape" presStyleLbl="node1" presStyleIdx="1" presStyleCnt="5"/>
      <dgm:spPr/>
      <dgm:t>
        <a:bodyPr/>
        <a:lstStyle/>
        <a:p>
          <a:endParaRPr lang="zh-TW" altLang="en-US"/>
        </a:p>
      </dgm:t>
    </dgm:pt>
    <dgm:pt modelId="{9EE57274-2701-4523-A827-B7647CC6FE5A}" type="pres">
      <dgm:prSet presAssocID="{46F1CBA5-5778-408E-858C-CECDF7F56812}" presName="nodeTx" presStyleLbl="node1" presStyleIdx="1" presStyleCnt="5">
        <dgm:presLayoutVars>
          <dgm:bulletEnabled val="1"/>
        </dgm:presLayoutVars>
      </dgm:prSet>
      <dgm:spPr/>
      <dgm:t>
        <a:bodyPr/>
        <a:lstStyle/>
        <a:p>
          <a:endParaRPr lang="zh-TW" altLang="en-US"/>
        </a:p>
      </dgm:t>
    </dgm:pt>
    <dgm:pt modelId="{5419BC50-6131-4471-890F-FCB831FE8E86}" type="pres">
      <dgm:prSet presAssocID="{46F1CBA5-5778-408E-858C-CECDF7F56812}" presName="invisiNode" presStyleLbl="node1" presStyleIdx="1" presStyleCnt="5"/>
      <dgm:spPr/>
    </dgm:pt>
    <dgm:pt modelId="{A7E1BE32-8311-4C9D-BF0E-9588782450DB}" type="pres">
      <dgm:prSet presAssocID="{46F1CBA5-5778-408E-858C-CECDF7F56812}" presName="imagNode" presStyleLbl="fgImgPlace1" presStyleIdx="1" presStyleCnt="5"/>
      <dgm:spPr>
        <a:blipFill rotWithShape="0">
          <a:blip xmlns:r="http://schemas.openxmlformats.org/officeDocument/2006/relationships" r:embed="rId2"/>
          <a:stretch>
            <a:fillRect/>
          </a:stretch>
        </a:blipFill>
      </dgm:spPr>
      <dgm:t>
        <a:bodyPr/>
        <a:lstStyle/>
        <a:p>
          <a:endParaRPr lang="zh-TW" altLang="en-US"/>
        </a:p>
      </dgm:t>
    </dgm:pt>
    <dgm:pt modelId="{C9ACF043-850C-4BB8-9D2C-2772AC5CD1EF}" type="pres">
      <dgm:prSet presAssocID="{117C0856-7F3A-4B84-A850-8DD1C81C1CAC}" presName="sibTrans" presStyleLbl="sibTrans2D1" presStyleIdx="0" presStyleCnt="0"/>
      <dgm:spPr/>
      <dgm:t>
        <a:bodyPr/>
        <a:lstStyle/>
        <a:p>
          <a:endParaRPr lang="zh-TW" altLang="en-US"/>
        </a:p>
      </dgm:t>
    </dgm:pt>
    <dgm:pt modelId="{B534EA53-7A6B-45C7-B075-C9462DCBD670}" type="pres">
      <dgm:prSet presAssocID="{79C24321-C057-4A52-A5CB-1A8D2B3A57CE}" presName="compNode" presStyleCnt="0"/>
      <dgm:spPr/>
    </dgm:pt>
    <dgm:pt modelId="{7DA94F6A-DC9F-4C4F-90BC-E9DE2740BB74}" type="pres">
      <dgm:prSet presAssocID="{79C24321-C057-4A52-A5CB-1A8D2B3A57CE}" presName="bkgdShape" presStyleLbl="node1" presStyleIdx="2" presStyleCnt="5" custLinFactNeighborX="-84" custLinFactNeighborY="1825"/>
      <dgm:spPr/>
      <dgm:t>
        <a:bodyPr/>
        <a:lstStyle/>
        <a:p>
          <a:endParaRPr lang="zh-TW" altLang="en-US"/>
        </a:p>
      </dgm:t>
    </dgm:pt>
    <dgm:pt modelId="{07DB9A9D-79A2-4594-8E7F-98D4EF1369C2}" type="pres">
      <dgm:prSet presAssocID="{79C24321-C057-4A52-A5CB-1A8D2B3A57CE}" presName="nodeTx" presStyleLbl="node1" presStyleIdx="2" presStyleCnt="5">
        <dgm:presLayoutVars>
          <dgm:bulletEnabled val="1"/>
        </dgm:presLayoutVars>
      </dgm:prSet>
      <dgm:spPr/>
      <dgm:t>
        <a:bodyPr/>
        <a:lstStyle/>
        <a:p>
          <a:endParaRPr lang="zh-TW" altLang="en-US"/>
        </a:p>
      </dgm:t>
    </dgm:pt>
    <dgm:pt modelId="{CDD775F0-0E68-4E1E-9FFF-09C298BE2411}" type="pres">
      <dgm:prSet presAssocID="{79C24321-C057-4A52-A5CB-1A8D2B3A57CE}" presName="invisiNode" presStyleLbl="node1" presStyleIdx="2" presStyleCnt="5"/>
      <dgm:spPr/>
    </dgm:pt>
    <dgm:pt modelId="{0538B1F6-17B0-4B90-824B-A1DED8892AB4}" type="pres">
      <dgm:prSet presAssocID="{79C24321-C057-4A52-A5CB-1A8D2B3A57CE}" presName="imagNode" presStyleLbl="fgImgPlace1" presStyleIdx="2" presStyleCnt="5"/>
      <dgm:spPr>
        <a:blipFill rotWithShape="0">
          <a:blip xmlns:r="http://schemas.openxmlformats.org/officeDocument/2006/relationships" r:embed="rId3"/>
          <a:stretch>
            <a:fillRect/>
          </a:stretch>
        </a:blipFill>
      </dgm:spPr>
      <dgm:t>
        <a:bodyPr/>
        <a:lstStyle/>
        <a:p>
          <a:endParaRPr lang="zh-TW" altLang="en-US"/>
        </a:p>
      </dgm:t>
    </dgm:pt>
    <dgm:pt modelId="{456C7B32-5CFC-4642-B3FD-80F7CE350BFD}" type="pres">
      <dgm:prSet presAssocID="{02AD905E-1127-4914-973A-9634D6051D34}" presName="sibTrans" presStyleLbl="sibTrans2D1" presStyleIdx="0" presStyleCnt="0"/>
      <dgm:spPr/>
      <dgm:t>
        <a:bodyPr/>
        <a:lstStyle/>
        <a:p>
          <a:endParaRPr lang="zh-TW" altLang="en-US"/>
        </a:p>
      </dgm:t>
    </dgm:pt>
    <dgm:pt modelId="{6B7CDC96-AF9F-44D9-B2FE-9B41559B7049}" type="pres">
      <dgm:prSet presAssocID="{5A165F1C-4A26-4A88-9B1F-BDFC0BE8452A}" presName="compNode" presStyleCnt="0"/>
      <dgm:spPr/>
    </dgm:pt>
    <dgm:pt modelId="{4807F669-B10B-4EC3-BC11-0216A4F1C056}" type="pres">
      <dgm:prSet presAssocID="{5A165F1C-4A26-4A88-9B1F-BDFC0BE8452A}" presName="bkgdShape" presStyleLbl="node1" presStyleIdx="3" presStyleCnt="5"/>
      <dgm:spPr/>
      <dgm:t>
        <a:bodyPr/>
        <a:lstStyle/>
        <a:p>
          <a:endParaRPr lang="zh-TW" altLang="en-US"/>
        </a:p>
      </dgm:t>
    </dgm:pt>
    <dgm:pt modelId="{93974B1B-B371-4C78-8F38-1D63480E674E}" type="pres">
      <dgm:prSet presAssocID="{5A165F1C-4A26-4A88-9B1F-BDFC0BE8452A}" presName="nodeTx" presStyleLbl="node1" presStyleIdx="3" presStyleCnt="5">
        <dgm:presLayoutVars>
          <dgm:bulletEnabled val="1"/>
        </dgm:presLayoutVars>
      </dgm:prSet>
      <dgm:spPr/>
      <dgm:t>
        <a:bodyPr/>
        <a:lstStyle/>
        <a:p>
          <a:endParaRPr lang="zh-TW" altLang="en-US"/>
        </a:p>
      </dgm:t>
    </dgm:pt>
    <dgm:pt modelId="{D8717CCA-90F7-4715-8057-894537F4A311}" type="pres">
      <dgm:prSet presAssocID="{5A165F1C-4A26-4A88-9B1F-BDFC0BE8452A}" presName="invisiNode" presStyleLbl="node1" presStyleIdx="3" presStyleCnt="5"/>
      <dgm:spPr/>
    </dgm:pt>
    <dgm:pt modelId="{CD5DC22D-E08D-4120-BA5E-9A44BCEAC47C}" type="pres">
      <dgm:prSet presAssocID="{5A165F1C-4A26-4A88-9B1F-BDFC0BE8452A}" presName="imagNode" presStyleLbl="fgImgPlace1" presStyleIdx="3" presStyleCnt="5"/>
      <dgm:spPr>
        <a:blipFill rotWithShape="0">
          <a:blip xmlns:r="http://schemas.openxmlformats.org/officeDocument/2006/relationships" r:embed="rId4"/>
          <a:stretch>
            <a:fillRect/>
          </a:stretch>
        </a:blipFill>
      </dgm:spPr>
      <dgm:t>
        <a:bodyPr/>
        <a:lstStyle/>
        <a:p>
          <a:endParaRPr lang="zh-TW" altLang="en-US"/>
        </a:p>
      </dgm:t>
    </dgm:pt>
    <dgm:pt modelId="{62948F31-0E65-4A75-ACF5-AE5CA2A8276C}" type="pres">
      <dgm:prSet presAssocID="{2BBD3CBA-3E39-41DC-B491-C427F7A64D11}" presName="sibTrans" presStyleLbl="sibTrans2D1" presStyleIdx="0" presStyleCnt="0"/>
      <dgm:spPr/>
      <dgm:t>
        <a:bodyPr/>
        <a:lstStyle/>
        <a:p>
          <a:endParaRPr lang="zh-TW" altLang="en-US"/>
        </a:p>
      </dgm:t>
    </dgm:pt>
    <dgm:pt modelId="{9D78F79E-2F0A-4633-94DD-637E3A3A6F51}" type="pres">
      <dgm:prSet presAssocID="{E4AD0B9A-7AC4-4AC8-939A-DD781A002D1F}" presName="compNode" presStyleCnt="0"/>
      <dgm:spPr/>
    </dgm:pt>
    <dgm:pt modelId="{821DE4B9-1CCE-4A2B-A239-FC4F6E37F777}" type="pres">
      <dgm:prSet presAssocID="{E4AD0B9A-7AC4-4AC8-939A-DD781A002D1F}" presName="bkgdShape" presStyleLbl="node1" presStyleIdx="4" presStyleCnt="5" custLinFactNeighborX="11876"/>
      <dgm:spPr/>
      <dgm:t>
        <a:bodyPr/>
        <a:lstStyle/>
        <a:p>
          <a:endParaRPr lang="zh-TW" altLang="en-US"/>
        </a:p>
      </dgm:t>
    </dgm:pt>
    <dgm:pt modelId="{07AA1EC6-A2D9-4A69-B311-E36E9AA0A106}" type="pres">
      <dgm:prSet presAssocID="{E4AD0B9A-7AC4-4AC8-939A-DD781A002D1F}" presName="nodeTx" presStyleLbl="node1" presStyleIdx="4" presStyleCnt="5">
        <dgm:presLayoutVars>
          <dgm:bulletEnabled val="1"/>
        </dgm:presLayoutVars>
      </dgm:prSet>
      <dgm:spPr/>
      <dgm:t>
        <a:bodyPr/>
        <a:lstStyle/>
        <a:p>
          <a:endParaRPr lang="zh-TW" altLang="en-US"/>
        </a:p>
      </dgm:t>
    </dgm:pt>
    <dgm:pt modelId="{D12C8B76-1DCA-4AAD-B339-544FC8AB91FA}" type="pres">
      <dgm:prSet presAssocID="{E4AD0B9A-7AC4-4AC8-939A-DD781A002D1F}" presName="invisiNode" presStyleLbl="node1" presStyleIdx="4" presStyleCnt="5"/>
      <dgm:spPr/>
    </dgm:pt>
    <dgm:pt modelId="{CD09A82C-ADE1-4DE3-ABDB-E52E16CDEE8F}" type="pres">
      <dgm:prSet presAssocID="{E4AD0B9A-7AC4-4AC8-939A-DD781A002D1F}" presName="imagNode" presStyleLbl="fgImgPlace1" presStyleIdx="4" presStyleCnt="5"/>
      <dgm:spPr>
        <a:blipFill rotWithShape="0">
          <a:blip xmlns:r="http://schemas.openxmlformats.org/officeDocument/2006/relationships" r:embed="rId5"/>
          <a:stretch>
            <a:fillRect/>
          </a:stretch>
        </a:blipFill>
      </dgm:spPr>
      <dgm:t>
        <a:bodyPr/>
        <a:lstStyle/>
        <a:p>
          <a:endParaRPr lang="zh-TW" altLang="en-US"/>
        </a:p>
      </dgm:t>
    </dgm:pt>
  </dgm:ptLst>
  <dgm:cxnLst>
    <dgm:cxn modelId="{2F603029-A20F-49C2-B90A-AE928C24A607}" type="presOf" srcId="{5A165F1C-4A26-4A88-9B1F-BDFC0BE8452A}" destId="{4807F669-B10B-4EC3-BC11-0216A4F1C056}" srcOrd="0" destOrd="0" presId="urn:microsoft.com/office/officeart/2005/8/layout/hList7#1"/>
    <dgm:cxn modelId="{AD08905A-073C-45BA-B414-E1FFDD3CC400}" srcId="{55D42977-984C-4B39-B890-EF58EDE41747}" destId="{E4AD0B9A-7AC4-4AC8-939A-DD781A002D1F}" srcOrd="4" destOrd="0" parTransId="{F277FB31-686F-4C7C-813C-45D06B150304}" sibTransId="{001C06D6-D0D6-4C58-8320-ABB3EB2D330D}"/>
    <dgm:cxn modelId="{15792B40-F92F-4A7E-97E1-A08FFD6EF6FB}" type="presOf" srcId="{5A165F1C-4A26-4A88-9B1F-BDFC0BE8452A}" destId="{93974B1B-B371-4C78-8F38-1D63480E674E}" srcOrd="1" destOrd="0" presId="urn:microsoft.com/office/officeart/2005/8/layout/hList7#1"/>
    <dgm:cxn modelId="{D13C99A8-D393-40E9-9B13-3A5A70E0C9B3}" type="presOf" srcId="{46F1CBA5-5778-408E-858C-CECDF7F56812}" destId="{9EE57274-2701-4523-A827-B7647CC6FE5A}" srcOrd="1" destOrd="0" presId="urn:microsoft.com/office/officeart/2005/8/layout/hList7#1"/>
    <dgm:cxn modelId="{CE1A6CB6-8950-438E-8014-25F4EAFE3EFA}" type="presOf" srcId="{02AD905E-1127-4914-973A-9634D6051D34}" destId="{456C7B32-5CFC-4642-B3FD-80F7CE350BFD}" srcOrd="0" destOrd="0" presId="urn:microsoft.com/office/officeart/2005/8/layout/hList7#1"/>
    <dgm:cxn modelId="{EC4B61C4-B23C-4901-8F0C-CFC6F865977F}" type="presOf" srcId="{BE92E902-5A67-409A-90F4-2224AE2542BC}" destId="{1F4C324D-8385-4CEA-9D06-0FED5AAD7947}" srcOrd="0" destOrd="0" presId="urn:microsoft.com/office/officeart/2005/8/layout/hList7#1"/>
    <dgm:cxn modelId="{CA092106-FA08-46C1-9DCB-25EC0644F944}" srcId="{55D42977-984C-4B39-B890-EF58EDE41747}" destId="{B3E32E01-FBC1-4B1E-9622-A10AE1EC2D56}" srcOrd="0" destOrd="0" parTransId="{F6D17F8F-4480-4A83-9EE5-E2BB98022465}" sibTransId="{BE92E902-5A67-409A-90F4-2224AE2542BC}"/>
    <dgm:cxn modelId="{7D010C4F-7A0E-4A4F-A6FC-AD0B3D80AC52}" type="presOf" srcId="{2BBD3CBA-3E39-41DC-B491-C427F7A64D11}" destId="{62948F31-0E65-4A75-ACF5-AE5CA2A8276C}" srcOrd="0" destOrd="0" presId="urn:microsoft.com/office/officeart/2005/8/layout/hList7#1"/>
    <dgm:cxn modelId="{87CE3FAB-9960-4990-A8B5-B30F138A388D}" srcId="{55D42977-984C-4B39-B890-EF58EDE41747}" destId="{79C24321-C057-4A52-A5CB-1A8D2B3A57CE}" srcOrd="2" destOrd="0" parTransId="{CB1F12B3-017C-4719-AEBD-487EB9353E12}" sibTransId="{02AD905E-1127-4914-973A-9634D6051D34}"/>
    <dgm:cxn modelId="{BCDF3B3B-94DE-458E-87EE-14A0A1DF082D}" type="presOf" srcId="{E4AD0B9A-7AC4-4AC8-939A-DD781A002D1F}" destId="{07AA1EC6-A2D9-4A69-B311-E36E9AA0A106}" srcOrd="1" destOrd="0" presId="urn:microsoft.com/office/officeart/2005/8/layout/hList7#1"/>
    <dgm:cxn modelId="{C604D45A-27EC-4E6F-89DD-967A56241BD0}" srcId="{55D42977-984C-4B39-B890-EF58EDE41747}" destId="{5A165F1C-4A26-4A88-9B1F-BDFC0BE8452A}" srcOrd="3" destOrd="0" parTransId="{B5C8C1BC-814C-4EF7-ACD9-C36F5AB338D4}" sibTransId="{2BBD3CBA-3E39-41DC-B491-C427F7A64D11}"/>
    <dgm:cxn modelId="{3D401E3F-1239-44A7-8CA6-A3FDCF39BB0A}" type="presOf" srcId="{46F1CBA5-5778-408E-858C-CECDF7F56812}" destId="{51576AD2-0D6A-40A3-A146-05F487A64CBC}" srcOrd="0" destOrd="0" presId="urn:microsoft.com/office/officeart/2005/8/layout/hList7#1"/>
    <dgm:cxn modelId="{EC571C58-8488-4236-8C99-7BE06BCFDC07}" type="presOf" srcId="{79C24321-C057-4A52-A5CB-1A8D2B3A57CE}" destId="{7DA94F6A-DC9F-4C4F-90BC-E9DE2740BB74}" srcOrd="0" destOrd="0" presId="urn:microsoft.com/office/officeart/2005/8/layout/hList7#1"/>
    <dgm:cxn modelId="{96F33156-D229-4CEC-B27F-E7078491B111}" srcId="{55D42977-984C-4B39-B890-EF58EDE41747}" destId="{46F1CBA5-5778-408E-858C-CECDF7F56812}" srcOrd="1" destOrd="0" parTransId="{890CF277-2FAA-4F81-BD22-F08CBB5486B7}" sibTransId="{117C0856-7F3A-4B84-A850-8DD1C81C1CAC}"/>
    <dgm:cxn modelId="{3B128DA8-504E-4CFB-9887-57B995EB0A67}" type="presOf" srcId="{E4AD0B9A-7AC4-4AC8-939A-DD781A002D1F}" destId="{821DE4B9-1CCE-4A2B-A239-FC4F6E37F777}" srcOrd="0" destOrd="0" presId="urn:microsoft.com/office/officeart/2005/8/layout/hList7#1"/>
    <dgm:cxn modelId="{765553F7-4981-4A28-9795-F77B91197E37}" type="presOf" srcId="{55D42977-984C-4B39-B890-EF58EDE41747}" destId="{EF2C7D4B-0164-4BEE-984E-86C9384F0B30}" srcOrd="0" destOrd="0" presId="urn:microsoft.com/office/officeart/2005/8/layout/hList7#1"/>
    <dgm:cxn modelId="{DADC2D08-9DBB-4982-AE19-F9F5E3E5BEDF}" type="presOf" srcId="{B3E32E01-FBC1-4B1E-9622-A10AE1EC2D56}" destId="{1FC5B4C7-111F-41E7-8391-F698226BF22C}" srcOrd="0" destOrd="0" presId="urn:microsoft.com/office/officeart/2005/8/layout/hList7#1"/>
    <dgm:cxn modelId="{C8B1A856-2147-4FFC-BBA4-3CBFC4AB78D1}" type="presOf" srcId="{B3E32E01-FBC1-4B1E-9622-A10AE1EC2D56}" destId="{F4A177D1-DB70-487D-923B-01D0236D6442}" srcOrd="1" destOrd="0" presId="urn:microsoft.com/office/officeart/2005/8/layout/hList7#1"/>
    <dgm:cxn modelId="{F71773F4-53E0-4520-AC58-54E31460080C}" type="presOf" srcId="{117C0856-7F3A-4B84-A850-8DD1C81C1CAC}" destId="{C9ACF043-850C-4BB8-9D2C-2772AC5CD1EF}" srcOrd="0" destOrd="0" presId="urn:microsoft.com/office/officeart/2005/8/layout/hList7#1"/>
    <dgm:cxn modelId="{006125EC-F6FB-4C4F-A028-1AB2E43B98FE}" type="presOf" srcId="{79C24321-C057-4A52-A5CB-1A8D2B3A57CE}" destId="{07DB9A9D-79A2-4594-8E7F-98D4EF1369C2}" srcOrd="1" destOrd="0" presId="urn:microsoft.com/office/officeart/2005/8/layout/hList7#1"/>
    <dgm:cxn modelId="{E6458694-7D5C-4428-9C17-084FEE8CC67F}" type="presParOf" srcId="{EF2C7D4B-0164-4BEE-984E-86C9384F0B30}" destId="{7B580707-E462-45D4-9485-7DBD091F78EB}" srcOrd="0" destOrd="0" presId="urn:microsoft.com/office/officeart/2005/8/layout/hList7#1"/>
    <dgm:cxn modelId="{12B2B757-9E3D-449A-AF54-7730485204DF}" type="presParOf" srcId="{EF2C7D4B-0164-4BEE-984E-86C9384F0B30}" destId="{8FEF339D-562A-4D5F-889B-4333C6F7649B}" srcOrd="1" destOrd="0" presId="urn:microsoft.com/office/officeart/2005/8/layout/hList7#1"/>
    <dgm:cxn modelId="{EAA1F72D-29FE-438C-801A-EC3DC3A40F9D}" type="presParOf" srcId="{8FEF339D-562A-4D5F-889B-4333C6F7649B}" destId="{D756DAD4-A7AB-4DD6-B38F-B2CB0A86225A}" srcOrd="0" destOrd="0" presId="urn:microsoft.com/office/officeart/2005/8/layout/hList7#1"/>
    <dgm:cxn modelId="{9FE6937D-E39C-48A0-AC51-4CE19FEAEAFB}" type="presParOf" srcId="{D756DAD4-A7AB-4DD6-B38F-B2CB0A86225A}" destId="{1FC5B4C7-111F-41E7-8391-F698226BF22C}" srcOrd="0" destOrd="0" presId="urn:microsoft.com/office/officeart/2005/8/layout/hList7#1"/>
    <dgm:cxn modelId="{2C019697-071F-4470-82A4-D0AB33E92F72}" type="presParOf" srcId="{D756DAD4-A7AB-4DD6-B38F-B2CB0A86225A}" destId="{F4A177D1-DB70-487D-923B-01D0236D6442}" srcOrd="1" destOrd="0" presId="urn:microsoft.com/office/officeart/2005/8/layout/hList7#1"/>
    <dgm:cxn modelId="{4C4D2535-3DC7-42CE-983F-F08AE9CF5505}" type="presParOf" srcId="{D756DAD4-A7AB-4DD6-B38F-B2CB0A86225A}" destId="{6B972583-6090-4D87-8320-A76EEA2D0F87}" srcOrd="2" destOrd="0" presId="urn:microsoft.com/office/officeart/2005/8/layout/hList7#1"/>
    <dgm:cxn modelId="{BC186002-B294-4234-B324-09B021F9D0E2}" type="presParOf" srcId="{D756DAD4-A7AB-4DD6-B38F-B2CB0A86225A}" destId="{FAE516CF-6363-47D8-851C-CE52A33733B1}" srcOrd="3" destOrd="0" presId="urn:microsoft.com/office/officeart/2005/8/layout/hList7#1"/>
    <dgm:cxn modelId="{DECFD945-6F74-44D2-B8AC-BFEE1389F63C}" type="presParOf" srcId="{8FEF339D-562A-4D5F-889B-4333C6F7649B}" destId="{1F4C324D-8385-4CEA-9D06-0FED5AAD7947}" srcOrd="1" destOrd="0" presId="urn:microsoft.com/office/officeart/2005/8/layout/hList7#1"/>
    <dgm:cxn modelId="{1A79EF9E-22ED-472D-8254-14CFCB89D95D}" type="presParOf" srcId="{8FEF339D-562A-4D5F-889B-4333C6F7649B}" destId="{7B20394B-84F8-4E6C-B2D7-F6133F9242B8}" srcOrd="2" destOrd="0" presId="urn:microsoft.com/office/officeart/2005/8/layout/hList7#1"/>
    <dgm:cxn modelId="{B4401D0C-4BA8-4AE6-89FB-2E69B2EE3A56}" type="presParOf" srcId="{7B20394B-84F8-4E6C-B2D7-F6133F9242B8}" destId="{51576AD2-0D6A-40A3-A146-05F487A64CBC}" srcOrd="0" destOrd="0" presId="urn:microsoft.com/office/officeart/2005/8/layout/hList7#1"/>
    <dgm:cxn modelId="{C6F3B274-3DEC-4967-A685-C67C2101D179}" type="presParOf" srcId="{7B20394B-84F8-4E6C-B2D7-F6133F9242B8}" destId="{9EE57274-2701-4523-A827-B7647CC6FE5A}" srcOrd="1" destOrd="0" presId="urn:microsoft.com/office/officeart/2005/8/layout/hList7#1"/>
    <dgm:cxn modelId="{71F99E55-9580-41AE-A994-7290946DF8B8}" type="presParOf" srcId="{7B20394B-84F8-4E6C-B2D7-F6133F9242B8}" destId="{5419BC50-6131-4471-890F-FCB831FE8E86}" srcOrd="2" destOrd="0" presId="urn:microsoft.com/office/officeart/2005/8/layout/hList7#1"/>
    <dgm:cxn modelId="{8502D982-04BB-49B3-BBB6-15296A6B38E1}" type="presParOf" srcId="{7B20394B-84F8-4E6C-B2D7-F6133F9242B8}" destId="{A7E1BE32-8311-4C9D-BF0E-9588782450DB}" srcOrd="3" destOrd="0" presId="urn:microsoft.com/office/officeart/2005/8/layout/hList7#1"/>
    <dgm:cxn modelId="{4D509DE6-680F-4546-AB5C-B00F8A4E93C6}" type="presParOf" srcId="{8FEF339D-562A-4D5F-889B-4333C6F7649B}" destId="{C9ACF043-850C-4BB8-9D2C-2772AC5CD1EF}" srcOrd="3" destOrd="0" presId="urn:microsoft.com/office/officeart/2005/8/layout/hList7#1"/>
    <dgm:cxn modelId="{8306A4CD-00B7-40FC-8EF4-53E2612620C3}" type="presParOf" srcId="{8FEF339D-562A-4D5F-889B-4333C6F7649B}" destId="{B534EA53-7A6B-45C7-B075-C9462DCBD670}" srcOrd="4" destOrd="0" presId="urn:microsoft.com/office/officeart/2005/8/layout/hList7#1"/>
    <dgm:cxn modelId="{C7946CE7-89EE-4A27-9AC4-224DA604E9DB}" type="presParOf" srcId="{B534EA53-7A6B-45C7-B075-C9462DCBD670}" destId="{7DA94F6A-DC9F-4C4F-90BC-E9DE2740BB74}" srcOrd="0" destOrd="0" presId="urn:microsoft.com/office/officeart/2005/8/layout/hList7#1"/>
    <dgm:cxn modelId="{BD56F405-9800-4A5E-9249-E3E8D3ED2485}" type="presParOf" srcId="{B534EA53-7A6B-45C7-B075-C9462DCBD670}" destId="{07DB9A9D-79A2-4594-8E7F-98D4EF1369C2}" srcOrd="1" destOrd="0" presId="urn:microsoft.com/office/officeart/2005/8/layout/hList7#1"/>
    <dgm:cxn modelId="{25E3053A-500A-4B12-9155-BE5BDC6BE526}" type="presParOf" srcId="{B534EA53-7A6B-45C7-B075-C9462DCBD670}" destId="{CDD775F0-0E68-4E1E-9FFF-09C298BE2411}" srcOrd="2" destOrd="0" presId="urn:microsoft.com/office/officeart/2005/8/layout/hList7#1"/>
    <dgm:cxn modelId="{91951E08-8CF5-464F-967B-966020D2A10E}" type="presParOf" srcId="{B534EA53-7A6B-45C7-B075-C9462DCBD670}" destId="{0538B1F6-17B0-4B90-824B-A1DED8892AB4}" srcOrd="3" destOrd="0" presId="urn:microsoft.com/office/officeart/2005/8/layout/hList7#1"/>
    <dgm:cxn modelId="{DD711AC5-563D-407F-BC38-1D9B2C234329}" type="presParOf" srcId="{8FEF339D-562A-4D5F-889B-4333C6F7649B}" destId="{456C7B32-5CFC-4642-B3FD-80F7CE350BFD}" srcOrd="5" destOrd="0" presId="urn:microsoft.com/office/officeart/2005/8/layout/hList7#1"/>
    <dgm:cxn modelId="{B79F09CB-26FF-4E63-8E15-4BE2838F3F13}" type="presParOf" srcId="{8FEF339D-562A-4D5F-889B-4333C6F7649B}" destId="{6B7CDC96-AF9F-44D9-B2FE-9B41559B7049}" srcOrd="6" destOrd="0" presId="urn:microsoft.com/office/officeart/2005/8/layout/hList7#1"/>
    <dgm:cxn modelId="{E457FD39-C6A4-4C23-8BA0-A30B0B8A3A59}" type="presParOf" srcId="{6B7CDC96-AF9F-44D9-B2FE-9B41559B7049}" destId="{4807F669-B10B-4EC3-BC11-0216A4F1C056}" srcOrd="0" destOrd="0" presId="urn:microsoft.com/office/officeart/2005/8/layout/hList7#1"/>
    <dgm:cxn modelId="{FFD51136-4D3E-40A4-AF7C-975540F18301}" type="presParOf" srcId="{6B7CDC96-AF9F-44D9-B2FE-9B41559B7049}" destId="{93974B1B-B371-4C78-8F38-1D63480E674E}" srcOrd="1" destOrd="0" presId="urn:microsoft.com/office/officeart/2005/8/layout/hList7#1"/>
    <dgm:cxn modelId="{346DA4B7-1850-4046-B563-39CB062543F6}" type="presParOf" srcId="{6B7CDC96-AF9F-44D9-B2FE-9B41559B7049}" destId="{D8717CCA-90F7-4715-8057-894537F4A311}" srcOrd="2" destOrd="0" presId="urn:microsoft.com/office/officeart/2005/8/layout/hList7#1"/>
    <dgm:cxn modelId="{9A2AC1F1-B7D7-4548-9921-2E24815E6C3A}" type="presParOf" srcId="{6B7CDC96-AF9F-44D9-B2FE-9B41559B7049}" destId="{CD5DC22D-E08D-4120-BA5E-9A44BCEAC47C}" srcOrd="3" destOrd="0" presId="urn:microsoft.com/office/officeart/2005/8/layout/hList7#1"/>
    <dgm:cxn modelId="{342EA95C-CB8E-4553-8EB6-34455AF516DB}" type="presParOf" srcId="{8FEF339D-562A-4D5F-889B-4333C6F7649B}" destId="{62948F31-0E65-4A75-ACF5-AE5CA2A8276C}" srcOrd="7" destOrd="0" presId="urn:microsoft.com/office/officeart/2005/8/layout/hList7#1"/>
    <dgm:cxn modelId="{B7F815EB-2A68-4EA4-B43F-9B63BCABB5C8}" type="presParOf" srcId="{8FEF339D-562A-4D5F-889B-4333C6F7649B}" destId="{9D78F79E-2F0A-4633-94DD-637E3A3A6F51}" srcOrd="8" destOrd="0" presId="urn:microsoft.com/office/officeart/2005/8/layout/hList7#1"/>
    <dgm:cxn modelId="{07B2CEBA-01DC-4DFC-A20B-724C207533BB}" type="presParOf" srcId="{9D78F79E-2F0A-4633-94DD-637E3A3A6F51}" destId="{821DE4B9-1CCE-4A2B-A239-FC4F6E37F777}" srcOrd="0" destOrd="0" presId="urn:microsoft.com/office/officeart/2005/8/layout/hList7#1"/>
    <dgm:cxn modelId="{20C6E89C-36EE-4991-8090-628B9B03570D}" type="presParOf" srcId="{9D78F79E-2F0A-4633-94DD-637E3A3A6F51}" destId="{07AA1EC6-A2D9-4A69-B311-E36E9AA0A106}" srcOrd="1" destOrd="0" presId="urn:microsoft.com/office/officeart/2005/8/layout/hList7#1"/>
    <dgm:cxn modelId="{B79D3492-EC16-494F-842D-2BAD72B671C7}" type="presParOf" srcId="{9D78F79E-2F0A-4633-94DD-637E3A3A6F51}" destId="{D12C8B76-1DCA-4AAD-B339-544FC8AB91FA}" srcOrd="2" destOrd="0" presId="urn:microsoft.com/office/officeart/2005/8/layout/hList7#1"/>
    <dgm:cxn modelId="{626B8C81-20D3-4C90-A414-2998DAA15AF4}" type="presParOf" srcId="{9D78F79E-2F0A-4633-94DD-637E3A3A6F51}" destId="{CD09A82C-ADE1-4DE3-ABDB-E52E16CDEE8F}" srcOrd="3" destOrd="0" presId="urn:microsoft.com/office/officeart/2005/8/layout/hList7#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0208C2-6BE3-49E6-B133-3E9D360346BD}">
      <dsp:nvSpPr>
        <dsp:cNvPr id="0" name=""/>
        <dsp:cNvSpPr/>
      </dsp:nvSpPr>
      <dsp:spPr>
        <a:xfrm>
          <a:off x="201767" y="0"/>
          <a:ext cx="10530525" cy="719999"/>
        </a:xfrm>
        <a:prstGeom prst="round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zh-TW" altLang="en-US" sz="2000" b="1" kern="1200" dirty="0" smtClean="0">
              <a:latin typeface="Times New Roman" pitchFamily="18" charset="0"/>
              <a:ea typeface="標楷體" pitchFamily="65" charset="-120"/>
              <a:cs typeface="Times New Roman" pitchFamily="18" charset="0"/>
            </a:rPr>
            <a:t>設立日期 ：</a:t>
          </a:r>
          <a:r>
            <a:rPr lang="en-US" altLang="zh-TW" sz="2000" b="1" kern="1200" dirty="0" smtClean="0">
              <a:latin typeface="Times New Roman" pitchFamily="18" charset="0"/>
              <a:ea typeface="標楷體" pitchFamily="65" charset="-120"/>
              <a:cs typeface="Times New Roman" pitchFamily="18" charset="0"/>
            </a:rPr>
            <a:t>1976</a:t>
          </a:r>
          <a:r>
            <a:rPr lang="zh-TW" altLang="en-US" sz="2000" b="1" kern="1200" dirty="0" smtClean="0">
              <a:latin typeface="Times New Roman" pitchFamily="18" charset="0"/>
              <a:ea typeface="標楷體" pitchFamily="65" charset="-120"/>
              <a:cs typeface="Times New Roman" pitchFamily="18" charset="0"/>
            </a:rPr>
            <a:t>年 </a:t>
          </a:r>
          <a:r>
            <a:rPr lang="en-US" altLang="zh-TW" sz="2000" b="1" kern="1200" dirty="0" smtClean="0">
              <a:latin typeface="Times New Roman" pitchFamily="18" charset="0"/>
              <a:ea typeface="標楷體" pitchFamily="65" charset="-120"/>
              <a:cs typeface="Times New Roman" pitchFamily="18" charset="0"/>
            </a:rPr>
            <a:t>4</a:t>
          </a:r>
          <a:r>
            <a:rPr lang="zh-TW" altLang="en-US" sz="2000" b="1" kern="1200" dirty="0" smtClean="0">
              <a:latin typeface="Times New Roman" pitchFamily="18" charset="0"/>
              <a:ea typeface="標楷體" pitchFamily="65" charset="-120"/>
              <a:cs typeface="Times New Roman" pitchFamily="18" charset="0"/>
            </a:rPr>
            <a:t>月</a:t>
          </a:r>
          <a:endParaRPr lang="zh-TW" altLang="en-US" sz="2000" b="1" kern="1200" dirty="0">
            <a:latin typeface="Times New Roman" pitchFamily="18" charset="0"/>
            <a:ea typeface="標楷體" pitchFamily="65" charset="-120"/>
            <a:cs typeface="Times New Roman" pitchFamily="18" charset="0"/>
          </a:endParaRPr>
        </a:p>
      </dsp:txBody>
      <dsp:txXfrm>
        <a:off x="236914" y="35147"/>
        <a:ext cx="10460231" cy="649705"/>
      </dsp:txXfrm>
    </dsp:sp>
    <dsp:sp modelId="{803425F9-BE75-43B9-A3FB-94F8C411769D}">
      <dsp:nvSpPr>
        <dsp:cNvPr id="0" name=""/>
        <dsp:cNvSpPr/>
      </dsp:nvSpPr>
      <dsp:spPr>
        <a:xfrm>
          <a:off x="195113" y="848097"/>
          <a:ext cx="10530525" cy="719999"/>
        </a:xfrm>
        <a:prstGeom prst="round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zh-TW" altLang="en-US" sz="2000" b="1" kern="1200" dirty="0" smtClean="0">
              <a:latin typeface="Times New Roman" pitchFamily="18" charset="0"/>
              <a:ea typeface="標楷體" pitchFamily="65" charset="-120"/>
              <a:cs typeface="Times New Roman" pitchFamily="18" charset="0"/>
            </a:rPr>
            <a:t>上市日期 ：</a:t>
          </a:r>
          <a:r>
            <a:rPr lang="en-US" altLang="zh-TW" sz="2000" b="1" kern="1200" dirty="0" smtClean="0">
              <a:latin typeface="Times New Roman" pitchFamily="18" charset="0"/>
              <a:ea typeface="標楷體" pitchFamily="65" charset="-120"/>
              <a:cs typeface="Times New Roman" pitchFamily="18" charset="0"/>
            </a:rPr>
            <a:t>2016</a:t>
          </a:r>
          <a:r>
            <a:rPr lang="zh-TW" altLang="en-US" sz="2000" b="1" kern="1200" dirty="0" smtClean="0">
              <a:latin typeface="Times New Roman" pitchFamily="18" charset="0"/>
              <a:ea typeface="標楷體" pitchFamily="65" charset="-120"/>
              <a:cs typeface="Times New Roman" pitchFamily="18" charset="0"/>
            </a:rPr>
            <a:t>年 </a:t>
          </a:r>
          <a:r>
            <a:rPr lang="en-US" altLang="zh-TW" sz="2000" b="1" kern="1200" dirty="0" smtClean="0">
              <a:latin typeface="Times New Roman" pitchFamily="18" charset="0"/>
              <a:ea typeface="標楷體" pitchFamily="65" charset="-120"/>
              <a:cs typeface="Times New Roman" pitchFamily="18" charset="0"/>
            </a:rPr>
            <a:t>5</a:t>
          </a:r>
          <a:r>
            <a:rPr lang="zh-TW" altLang="en-US" sz="2000" b="1" kern="1200" dirty="0" smtClean="0">
              <a:latin typeface="Times New Roman" pitchFamily="18" charset="0"/>
              <a:ea typeface="標楷體" pitchFamily="65" charset="-120"/>
              <a:cs typeface="Times New Roman" pitchFamily="18" charset="0"/>
            </a:rPr>
            <a:t>月 </a:t>
          </a:r>
          <a:endParaRPr lang="zh-TW" altLang="en-US" sz="2000" b="1" kern="1200" dirty="0">
            <a:latin typeface="Times New Roman" pitchFamily="18" charset="0"/>
            <a:ea typeface="標楷體" pitchFamily="65" charset="-120"/>
            <a:cs typeface="Times New Roman" pitchFamily="18" charset="0"/>
          </a:endParaRPr>
        </a:p>
      </dsp:txBody>
      <dsp:txXfrm>
        <a:off x="230260" y="883244"/>
        <a:ext cx="10460231" cy="649705"/>
      </dsp:txXfrm>
    </dsp:sp>
    <dsp:sp modelId="{93D204E7-2E21-4896-87B9-7343763292D7}">
      <dsp:nvSpPr>
        <dsp:cNvPr id="0" name=""/>
        <dsp:cNvSpPr/>
      </dsp:nvSpPr>
      <dsp:spPr>
        <a:xfrm>
          <a:off x="186634" y="1629521"/>
          <a:ext cx="10530525" cy="695173"/>
        </a:xfrm>
        <a:prstGeom prst="round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zh-TW" altLang="en-US" sz="2000" b="1" kern="1200" dirty="0" smtClean="0">
              <a:latin typeface="Times New Roman" pitchFamily="18" charset="0"/>
              <a:ea typeface="標楷體" pitchFamily="65" charset="-120"/>
              <a:cs typeface="Times New Roman" pitchFamily="18" charset="0"/>
            </a:rPr>
            <a:t>董 事 長 ：劉 漢 瀛 </a:t>
          </a:r>
          <a:endParaRPr lang="zh-TW" altLang="en-US" sz="2000" b="1" kern="1200" dirty="0">
            <a:latin typeface="Times New Roman" pitchFamily="18" charset="0"/>
            <a:ea typeface="標楷體" pitchFamily="65" charset="-120"/>
            <a:cs typeface="Times New Roman" pitchFamily="18" charset="0"/>
          </a:endParaRPr>
        </a:p>
      </dsp:txBody>
      <dsp:txXfrm>
        <a:off x="220570" y="1663457"/>
        <a:ext cx="10462653" cy="627301"/>
      </dsp:txXfrm>
    </dsp:sp>
    <dsp:sp modelId="{646358DA-1421-4AD8-ABC5-2F83411F34DC}">
      <dsp:nvSpPr>
        <dsp:cNvPr id="0" name=""/>
        <dsp:cNvSpPr/>
      </dsp:nvSpPr>
      <dsp:spPr>
        <a:xfrm>
          <a:off x="163452" y="2407321"/>
          <a:ext cx="10530525" cy="695173"/>
        </a:xfrm>
        <a:prstGeom prst="round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zh-TW" altLang="en-US" sz="2000" b="1" kern="1200" dirty="0" smtClean="0">
              <a:latin typeface="Times New Roman" pitchFamily="18" charset="0"/>
              <a:ea typeface="標楷體" pitchFamily="65" charset="-120"/>
              <a:cs typeface="Times New Roman" pitchFamily="18" charset="0"/>
            </a:rPr>
            <a:t>總 經 理 ：趙 偉 君 </a:t>
          </a:r>
          <a:endParaRPr lang="zh-TW" altLang="en-US" sz="2000" b="1" kern="1200" dirty="0">
            <a:latin typeface="Times New Roman" pitchFamily="18" charset="0"/>
            <a:ea typeface="標楷體" pitchFamily="65" charset="-120"/>
            <a:cs typeface="Times New Roman" pitchFamily="18" charset="0"/>
          </a:endParaRPr>
        </a:p>
      </dsp:txBody>
      <dsp:txXfrm>
        <a:off x="197388" y="2441257"/>
        <a:ext cx="10462653" cy="627301"/>
      </dsp:txXfrm>
    </dsp:sp>
    <dsp:sp modelId="{5CDA5EB9-6159-4FD9-90B9-6BB898CA6E88}">
      <dsp:nvSpPr>
        <dsp:cNvPr id="0" name=""/>
        <dsp:cNvSpPr/>
      </dsp:nvSpPr>
      <dsp:spPr>
        <a:xfrm>
          <a:off x="163452" y="3186505"/>
          <a:ext cx="10530525" cy="695173"/>
        </a:xfrm>
        <a:prstGeom prst="round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zh-TW" altLang="en-US" sz="2000" b="1" kern="1200" dirty="0" smtClean="0">
              <a:latin typeface="Times New Roman" pitchFamily="18" charset="0"/>
              <a:ea typeface="標楷體" pitchFamily="65" charset="-120"/>
              <a:cs typeface="Times New Roman" pitchFamily="18" charset="0"/>
            </a:rPr>
            <a:t>實收資本 ：新台幣</a:t>
          </a:r>
          <a:r>
            <a:rPr lang="en-US" altLang="zh-TW" sz="2000" b="1" kern="1200" dirty="0" smtClean="0">
              <a:latin typeface="Times New Roman" pitchFamily="18" charset="0"/>
              <a:ea typeface="標楷體" pitchFamily="65" charset="-120"/>
              <a:cs typeface="Times New Roman" pitchFamily="18" charset="0"/>
            </a:rPr>
            <a:t>703,353</a:t>
          </a:r>
          <a:r>
            <a:rPr lang="zh-TW" altLang="en-US" sz="2000" b="1" kern="1200" dirty="0" smtClean="0">
              <a:latin typeface="Times New Roman" pitchFamily="18" charset="0"/>
              <a:ea typeface="標楷體" pitchFamily="65" charset="-120"/>
              <a:cs typeface="Times New Roman" pitchFamily="18" charset="0"/>
            </a:rPr>
            <a:t>仟</a:t>
          </a:r>
          <a:r>
            <a:rPr lang="zh-TW" altLang="en-US" sz="2000" b="1" kern="1200" dirty="0" smtClean="0">
              <a:latin typeface="Times New Roman" pitchFamily="18" charset="0"/>
              <a:ea typeface="標楷體" pitchFamily="65" charset="-120"/>
              <a:cs typeface="Times New Roman" pitchFamily="18" charset="0"/>
            </a:rPr>
            <a:t>元 </a:t>
          </a:r>
          <a:r>
            <a:rPr lang="en-US" altLang="zh-TW" sz="2000" b="1" kern="1200" dirty="0" smtClean="0">
              <a:latin typeface="Times New Roman" pitchFamily="18" charset="0"/>
              <a:ea typeface="標楷體" pitchFamily="65" charset="-120"/>
              <a:cs typeface="Times New Roman" pitchFamily="18" charset="0"/>
            </a:rPr>
            <a:t>(</a:t>
          </a:r>
          <a:r>
            <a:rPr lang="zh-TW" altLang="en-US" sz="2000" b="1" kern="1200" dirty="0" smtClean="0">
              <a:latin typeface="Times New Roman" pitchFamily="18" charset="0"/>
              <a:ea typeface="標楷體" pitchFamily="65" charset="-120"/>
              <a:cs typeface="Times New Roman" pitchFamily="18" charset="0"/>
            </a:rPr>
            <a:t>截至</a:t>
          </a:r>
          <a:r>
            <a:rPr lang="en-US" altLang="zh-TW" sz="2000" b="1" kern="1200" dirty="0" smtClean="0">
              <a:latin typeface="Times New Roman" pitchFamily="18" charset="0"/>
              <a:ea typeface="標楷體" pitchFamily="65" charset="-120"/>
              <a:cs typeface="Times New Roman" pitchFamily="18" charset="0"/>
            </a:rPr>
            <a:t>2022</a:t>
          </a:r>
          <a:r>
            <a:rPr lang="zh-TW" altLang="en-US" sz="2000" b="1" kern="1200" dirty="0" smtClean="0">
              <a:latin typeface="Times New Roman" pitchFamily="18" charset="0"/>
              <a:ea typeface="標楷體" pitchFamily="65" charset="-120"/>
              <a:cs typeface="Times New Roman" pitchFamily="18" charset="0"/>
            </a:rPr>
            <a:t>年</a:t>
          </a:r>
          <a:r>
            <a:rPr lang="en-US" altLang="zh-TW" sz="2000" b="1" kern="1200" dirty="0" smtClean="0">
              <a:latin typeface="Times New Roman" pitchFamily="18" charset="0"/>
              <a:ea typeface="標楷體" pitchFamily="65" charset="-120"/>
              <a:cs typeface="Times New Roman" pitchFamily="18" charset="0"/>
            </a:rPr>
            <a:t>9</a:t>
          </a:r>
          <a:r>
            <a:rPr lang="zh-TW" altLang="en-US" sz="2000" b="1" kern="1200" dirty="0" smtClean="0">
              <a:latin typeface="Times New Roman" pitchFamily="18" charset="0"/>
              <a:ea typeface="標楷體" pitchFamily="65" charset="-120"/>
              <a:cs typeface="Times New Roman" pitchFamily="18" charset="0"/>
            </a:rPr>
            <a:t>月底</a:t>
          </a:r>
          <a:r>
            <a:rPr lang="en-US" altLang="zh-TW" sz="2000" b="1" kern="1200" dirty="0" smtClean="0">
              <a:latin typeface="Times New Roman" pitchFamily="18" charset="0"/>
              <a:ea typeface="標楷體" pitchFamily="65" charset="-120"/>
              <a:cs typeface="Times New Roman" pitchFamily="18" charset="0"/>
            </a:rPr>
            <a:t>)</a:t>
          </a:r>
          <a:endParaRPr lang="zh-TW" altLang="en-US" sz="2000" b="1" kern="1200" dirty="0">
            <a:latin typeface="Times New Roman" pitchFamily="18" charset="0"/>
            <a:ea typeface="標楷體" pitchFamily="65" charset="-120"/>
            <a:cs typeface="Times New Roman" pitchFamily="18" charset="0"/>
          </a:endParaRPr>
        </a:p>
      </dsp:txBody>
      <dsp:txXfrm>
        <a:off x="197388" y="3220441"/>
        <a:ext cx="10462653" cy="627301"/>
      </dsp:txXfrm>
    </dsp:sp>
    <dsp:sp modelId="{1974B249-BBA1-4E86-A309-289CFF3B32FB}">
      <dsp:nvSpPr>
        <dsp:cNvPr id="0" name=""/>
        <dsp:cNvSpPr/>
      </dsp:nvSpPr>
      <dsp:spPr>
        <a:xfrm>
          <a:off x="163452" y="3942589"/>
          <a:ext cx="10530525" cy="695173"/>
        </a:xfrm>
        <a:prstGeom prst="round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zh-TW" altLang="en-US" sz="2000" b="1" kern="1200" dirty="0" smtClean="0">
              <a:latin typeface="Times New Roman" pitchFamily="18" charset="0"/>
              <a:ea typeface="標楷體" pitchFamily="65" charset="-120"/>
              <a:cs typeface="Times New Roman" pitchFamily="18" charset="0"/>
            </a:rPr>
            <a:t>集團總部：台灣新竹</a:t>
          </a:r>
          <a:r>
            <a:rPr lang="en-US" altLang="zh-TW" sz="2000" b="1" kern="1200" dirty="0" smtClean="0">
              <a:latin typeface="Times New Roman" pitchFamily="18" charset="0"/>
              <a:ea typeface="標楷體" pitchFamily="65" charset="-120"/>
              <a:cs typeface="Times New Roman" pitchFamily="18" charset="0"/>
            </a:rPr>
            <a:t>(</a:t>
          </a:r>
          <a:r>
            <a:rPr lang="zh-TW" altLang="en-US" sz="2000" b="1" kern="1200" dirty="0" smtClean="0">
              <a:latin typeface="Times New Roman" pitchFamily="18" charset="0"/>
              <a:ea typeface="標楷體" pitchFamily="65" charset="-120"/>
              <a:cs typeface="Times New Roman" pitchFamily="18" charset="0"/>
            </a:rPr>
            <a:t>一廠、二廠</a:t>
          </a:r>
          <a:r>
            <a:rPr lang="en-US" altLang="zh-TW" sz="2000" b="1" kern="1200" dirty="0" smtClean="0">
              <a:latin typeface="Times New Roman" pitchFamily="18" charset="0"/>
              <a:ea typeface="標楷體" pitchFamily="65" charset="-120"/>
              <a:cs typeface="Times New Roman" pitchFamily="18" charset="0"/>
            </a:rPr>
            <a:t>)</a:t>
          </a:r>
          <a:endParaRPr lang="zh-TW" altLang="en-US" sz="2000" b="1" kern="1200" dirty="0">
            <a:latin typeface="Times New Roman" pitchFamily="18" charset="0"/>
            <a:ea typeface="標楷體" pitchFamily="65" charset="-120"/>
            <a:cs typeface="Times New Roman" pitchFamily="18" charset="0"/>
          </a:endParaRPr>
        </a:p>
      </dsp:txBody>
      <dsp:txXfrm>
        <a:off x="197388" y="3976525"/>
        <a:ext cx="10462653" cy="627301"/>
      </dsp:txXfrm>
    </dsp:sp>
    <dsp:sp modelId="{D0FFE731-EF35-4187-9F06-069F336D2D66}">
      <dsp:nvSpPr>
        <dsp:cNvPr id="0" name=""/>
        <dsp:cNvSpPr/>
      </dsp:nvSpPr>
      <dsp:spPr>
        <a:xfrm>
          <a:off x="163452" y="4759584"/>
          <a:ext cx="10530525" cy="695173"/>
        </a:xfrm>
        <a:prstGeom prst="round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zh-TW" altLang="en-US" sz="2000" b="1" kern="1200" dirty="0" smtClean="0">
              <a:latin typeface="Times New Roman" pitchFamily="18" charset="0"/>
              <a:ea typeface="標楷體" pitchFamily="65" charset="-120"/>
              <a:cs typeface="Times New Roman" pitchFamily="18" charset="0"/>
            </a:rPr>
            <a:t>主要營業項目：</a:t>
          </a:r>
          <a:r>
            <a:rPr lang="en-US" altLang="zh-TW" sz="2000" b="1" kern="1200" dirty="0" smtClean="0">
              <a:latin typeface="Times New Roman" pitchFamily="18" charset="0"/>
              <a:ea typeface="標楷體" pitchFamily="65" charset="-120"/>
              <a:cs typeface="Times New Roman" pitchFamily="18" charset="0"/>
            </a:rPr>
            <a:t>PU</a:t>
          </a:r>
          <a:r>
            <a:rPr lang="zh-TW" altLang="en-US" sz="2000" b="1" kern="1200" dirty="0" smtClean="0">
              <a:latin typeface="Times New Roman" pitchFamily="18" charset="0"/>
              <a:ea typeface="標楷體" pitchFamily="65" charset="-120"/>
              <a:cs typeface="Times New Roman" pitchFamily="18" charset="0"/>
            </a:rPr>
            <a:t>樹脂、</a:t>
          </a:r>
          <a:r>
            <a:rPr lang="en-US" altLang="zh-TW" sz="2000" b="1" kern="1200" dirty="0" smtClean="0">
              <a:latin typeface="Times New Roman" pitchFamily="18" charset="0"/>
              <a:ea typeface="標楷體" pitchFamily="65" charset="-120"/>
              <a:cs typeface="Times New Roman" pitchFamily="18" charset="0"/>
            </a:rPr>
            <a:t>TPU</a:t>
          </a:r>
          <a:r>
            <a:rPr lang="zh-TW" altLang="en-US" sz="2000" b="1" kern="1200" dirty="0" smtClean="0">
              <a:latin typeface="Times New Roman" pitchFamily="18" charset="0"/>
              <a:ea typeface="標楷體" pitchFamily="65" charset="-120"/>
              <a:cs typeface="Times New Roman" pitchFamily="18" charset="0"/>
            </a:rPr>
            <a:t>塑粒</a:t>
          </a:r>
          <a:endParaRPr lang="zh-TW" altLang="en-US" sz="2000" b="1" kern="1200" dirty="0">
            <a:latin typeface="Times New Roman" pitchFamily="18" charset="0"/>
            <a:ea typeface="標楷體" pitchFamily="65" charset="-120"/>
            <a:cs typeface="Times New Roman" pitchFamily="18" charset="0"/>
          </a:endParaRPr>
        </a:p>
      </dsp:txBody>
      <dsp:txXfrm>
        <a:off x="197388" y="4793520"/>
        <a:ext cx="10462653" cy="6273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C5B4C7-111F-41E7-8391-F698226BF22C}">
      <dsp:nvSpPr>
        <dsp:cNvPr id="0" name=""/>
        <dsp:cNvSpPr/>
      </dsp:nvSpPr>
      <dsp:spPr>
        <a:xfrm>
          <a:off x="0" y="0"/>
          <a:ext cx="2016425" cy="489504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zh-TW" altLang="en-US" sz="2000" b="1" kern="1200" dirty="0" smtClean="0">
              <a:solidFill>
                <a:schemeClr val="bg1"/>
              </a:solidFill>
              <a:latin typeface="微軟正黑體" pitchFamily="34" charset="-120"/>
              <a:ea typeface="微軟正黑體" pitchFamily="34" charset="-120"/>
              <a:cs typeface="Times New Roman" panose="02020603050405020304" pitchFamily="18" charset="0"/>
            </a:rPr>
            <a:t>溶劑型</a:t>
          </a:r>
          <a:endParaRPr lang="en-US" altLang="zh-TW" sz="2000" b="1" kern="1200" dirty="0" smtClean="0">
            <a:solidFill>
              <a:schemeClr val="bg1"/>
            </a:solidFill>
            <a:latin typeface="微軟正黑體" pitchFamily="34" charset="-120"/>
            <a:ea typeface="微軟正黑體" pitchFamily="34" charset="-120"/>
            <a:cs typeface="Times New Roman" panose="02020603050405020304" pitchFamily="18" charset="0"/>
          </a:endParaRPr>
        </a:p>
        <a:p>
          <a:pPr lvl="0" algn="ctr" defTabSz="889000">
            <a:lnSpc>
              <a:spcPct val="90000"/>
            </a:lnSpc>
            <a:spcBef>
              <a:spcPct val="0"/>
            </a:spcBef>
            <a:spcAft>
              <a:spcPct val="35000"/>
            </a:spcAft>
          </a:pPr>
          <a:r>
            <a:rPr lang="en-US" altLang="zh-TW" sz="2000" b="1" kern="1200" dirty="0" smtClean="0">
              <a:solidFill>
                <a:schemeClr val="bg1"/>
              </a:solidFill>
              <a:latin typeface="微軟正黑體" pitchFamily="34" charset="-120"/>
              <a:ea typeface="微軟正黑體" pitchFamily="34" charset="-120"/>
              <a:cs typeface="Times New Roman" panose="02020603050405020304" pitchFamily="18" charset="0"/>
            </a:rPr>
            <a:t>PU</a:t>
          </a:r>
          <a:r>
            <a:rPr lang="zh-TW" altLang="en-US" sz="2000" b="1" kern="1200" dirty="0" smtClean="0">
              <a:solidFill>
                <a:schemeClr val="bg1"/>
              </a:solidFill>
              <a:latin typeface="微軟正黑體" pitchFamily="34" charset="-120"/>
              <a:ea typeface="微軟正黑體" pitchFamily="34" charset="-120"/>
              <a:cs typeface="Times New Roman" panose="02020603050405020304" pitchFamily="18" charset="0"/>
            </a:rPr>
            <a:t>樹脂</a:t>
          </a:r>
          <a:endParaRPr lang="zh-TW" altLang="en-US" sz="2000" b="1" kern="1200" dirty="0">
            <a:latin typeface="微軟正黑體" pitchFamily="34" charset="-120"/>
            <a:ea typeface="微軟正黑體" pitchFamily="34" charset="-120"/>
          </a:endParaRPr>
        </a:p>
      </dsp:txBody>
      <dsp:txXfrm>
        <a:off x="0" y="1958019"/>
        <a:ext cx="2016425" cy="1958019"/>
      </dsp:txXfrm>
    </dsp:sp>
    <dsp:sp modelId="{FAE516CF-6363-47D8-851C-CE52A33733B1}">
      <dsp:nvSpPr>
        <dsp:cNvPr id="0" name=""/>
        <dsp:cNvSpPr/>
      </dsp:nvSpPr>
      <dsp:spPr>
        <a:xfrm>
          <a:off x="193187" y="293702"/>
          <a:ext cx="1630050" cy="1630050"/>
        </a:xfrm>
        <a:prstGeom prst="ellipse">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51576AD2-0D6A-40A3-A146-05F487A64CBC}">
      <dsp:nvSpPr>
        <dsp:cNvPr id="0" name=""/>
        <dsp:cNvSpPr/>
      </dsp:nvSpPr>
      <dsp:spPr>
        <a:xfrm>
          <a:off x="2076918" y="0"/>
          <a:ext cx="2016425" cy="4895048"/>
        </a:xfrm>
        <a:prstGeom prst="roundRect">
          <a:avLst>
            <a:gd name="adj" fmla="val 10000"/>
          </a:avLst>
        </a:prstGeom>
        <a:solidFill>
          <a:srgbClr val="00B050"/>
        </a:solidFill>
        <a:ln w="19050" cap="flat" cmpd="sng" algn="ctr">
          <a:solidFill>
            <a:schemeClr val="lt1"/>
          </a:solidFill>
          <a:prstDash val="solid"/>
          <a:miter lim="800000"/>
        </a:ln>
        <a:effectLst/>
      </dsp:spPr>
      <dsp:style>
        <a:lnRef idx="3">
          <a:schemeClr val="lt1"/>
        </a:lnRef>
        <a:fillRef idx="1">
          <a:schemeClr val="accent5"/>
        </a:fillRef>
        <a:effectRef idx="1">
          <a:schemeClr val="accent5"/>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zh-TW" altLang="en-US" sz="2000" b="1" kern="1200" dirty="0" smtClean="0">
              <a:solidFill>
                <a:schemeClr val="bg1"/>
              </a:solidFill>
              <a:latin typeface="微軟正黑體" pitchFamily="34" charset="-120"/>
              <a:ea typeface="微軟正黑體" pitchFamily="34" charset="-120"/>
              <a:cs typeface="Times New Roman" panose="02020603050405020304" pitchFamily="18" charset="0"/>
            </a:rPr>
            <a:t>水性</a:t>
          </a:r>
          <a:endParaRPr lang="en-US" altLang="zh-TW" sz="2000" b="1" kern="1200" dirty="0" smtClean="0">
            <a:solidFill>
              <a:schemeClr val="bg1"/>
            </a:solidFill>
            <a:latin typeface="微軟正黑體" pitchFamily="34" charset="-120"/>
            <a:ea typeface="微軟正黑體" pitchFamily="34" charset="-120"/>
            <a:cs typeface="Times New Roman" panose="02020603050405020304" pitchFamily="18" charset="0"/>
          </a:endParaRPr>
        </a:p>
        <a:p>
          <a:pPr lvl="0" algn="ctr" defTabSz="889000">
            <a:lnSpc>
              <a:spcPct val="90000"/>
            </a:lnSpc>
            <a:spcBef>
              <a:spcPct val="0"/>
            </a:spcBef>
            <a:spcAft>
              <a:spcPct val="35000"/>
            </a:spcAft>
          </a:pPr>
          <a:r>
            <a:rPr lang="en-US" altLang="zh-TW" sz="2000" b="1" kern="1200" dirty="0" smtClean="0">
              <a:solidFill>
                <a:schemeClr val="bg1"/>
              </a:solidFill>
              <a:latin typeface="微軟正黑體" pitchFamily="34" charset="-120"/>
              <a:ea typeface="微軟正黑體" pitchFamily="34" charset="-120"/>
              <a:cs typeface="Times New Roman" panose="02020603050405020304" pitchFamily="18" charset="0"/>
            </a:rPr>
            <a:t>PU</a:t>
          </a:r>
          <a:r>
            <a:rPr lang="zh-TW" altLang="en-US" sz="2000" b="1" kern="1200" dirty="0" smtClean="0">
              <a:solidFill>
                <a:schemeClr val="bg1"/>
              </a:solidFill>
              <a:latin typeface="微軟正黑體" pitchFamily="34" charset="-120"/>
              <a:ea typeface="微軟正黑體" pitchFamily="34" charset="-120"/>
              <a:cs typeface="Times New Roman" panose="02020603050405020304" pitchFamily="18" charset="0"/>
            </a:rPr>
            <a:t>樹脂</a:t>
          </a:r>
          <a:endParaRPr lang="zh-TW" altLang="en-US" sz="2000" b="1" kern="1200" dirty="0">
            <a:latin typeface="微軟正黑體" pitchFamily="34" charset="-120"/>
            <a:ea typeface="微軟正黑體" pitchFamily="34" charset="-120"/>
          </a:endParaRPr>
        </a:p>
      </dsp:txBody>
      <dsp:txXfrm>
        <a:off x="2076918" y="1958019"/>
        <a:ext cx="2016425" cy="1958019"/>
      </dsp:txXfrm>
    </dsp:sp>
    <dsp:sp modelId="{A7E1BE32-8311-4C9D-BF0E-9588782450DB}">
      <dsp:nvSpPr>
        <dsp:cNvPr id="0" name=""/>
        <dsp:cNvSpPr/>
      </dsp:nvSpPr>
      <dsp:spPr>
        <a:xfrm>
          <a:off x="2270106" y="293702"/>
          <a:ext cx="1630050" cy="1630050"/>
        </a:xfrm>
        <a:prstGeom prst="ellipse">
          <a:avLst/>
        </a:prstGeom>
        <a:blipFill rotWithShape="0">
          <a:blip xmlns:r="http://schemas.openxmlformats.org/officeDocument/2006/relationships" r:embed="rId2"/>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7DA94F6A-DC9F-4C4F-90BC-E9DE2740BB74}">
      <dsp:nvSpPr>
        <dsp:cNvPr id="0" name=""/>
        <dsp:cNvSpPr/>
      </dsp:nvSpPr>
      <dsp:spPr>
        <a:xfrm>
          <a:off x="4152143" y="0"/>
          <a:ext cx="2016425" cy="4895048"/>
        </a:xfrm>
        <a:prstGeom prst="roundRect">
          <a:avLst>
            <a:gd name="adj" fmla="val 10000"/>
          </a:avLst>
        </a:prstGeom>
        <a:solidFill>
          <a:srgbClr val="00B050"/>
        </a:solidFill>
        <a:ln w="12700" cap="flat" cmpd="sng" algn="ctr">
          <a:noFill/>
          <a:prstDash val="solid"/>
          <a:miter lim="800000"/>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zh-TW" altLang="en-US" sz="2000" b="1" kern="1200" dirty="0" smtClean="0">
              <a:solidFill>
                <a:schemeClr val="bg1"/>
              </a:solidFill>
              <a:latin typeface="微軟正黑體" pitchFamily="34" charset="-120"/>
              <a:ea typeface="微軟正黑體" pitchFamily="34" charset="-120"/>
              <a:cs typeface="Times New Roman" panose="02020603050405020304" pitchFamily="18" charset="0"/>
            </a:rPr>
            <a:t>無溶劑</a:t>
          </a:r>
          <a:endParaRPr lang="en-US" altLang="zh-TW" sz="2000" b="1" kern="1200" dirty="0" smtClean="0">
            <a:solidFill>
              <a:schemeClr val="bg1"/>
            </a:solidFill>
            <a:latin typeface="微軟正黑體" pitchFamily="34" charset="-120"/>
            <a:ea typeface="微軟正黑體" pitchFamily="34" charset="-120"/>
            <a:cs typeface="Times New Roman" panose="02020603050405020304" pitchFamily="18" charset="0"/>
          </a:endParaRPr>
        </a:p>
        <a:p>
          <a:pPr lvl="0" algn="ctr" defTabSz="889000">
            <a:lnSpc>
              <a:spcPct val="90000"/>
            </a:lnSpc>
            <a:spcBef>
              <a:spcPct val="0"/>
            </a:spcBef>
            <a:spcAft>
              <a:spcPct val="35000"/>
            </a:spcAft>
          </a:pPr>
          <a:r>
            <a:rPr lang="en-US" altLang="zh-TW" sz="2000" b="1" kern="1200" dirty="0" smtClean="0">
              <a:solidFill>
                <a:schemeClr val="bg1"/>
              </a:solidFill>
              <a:latin typeface="微軟正黑體" pitchFamily="34" charset="-120"/>
              <a:ea typeface="微軟正黑體" pitchFamily="34" charset="-120"/>
              <a:cs typeface="Times New Roman" panose="02020603050405020304" pitchFamily="18" charset="0"/>
            </a:rPr>
            <a:t>PU</a:t>
          </a:r>
          <a:r>
            <a:rPr lang="zh-TW" altLang="en-US" sz="2000" b="1" kern="1200" dirty="0" smtClean="0">
              <a:solidFill>
                <a:schemeClr val="bg1"/>
              </a:solidFill>
              <a:latin typeface="微軟正黑體" pitchFamily="34" charset="-120"/>
              <a:ea typeface="微軟正黑體" pitchFamily="34" charset="-120"/>
              <a:cs typeface="Times New Roman" panose="02020603050405020304" pitchFamily="18" charset="0"/>
            </a:rPr>
            <a:t>樹脂</a:t>
          </a:r>
          <a:endParaRPr lang="zh-TW" altLang="en-US" sz="2000" b="1" kern="1200" dirty="0">
            <a:latin typeface="微軟正黑體" pitchFamily="34" charset="-120"/>
            <a:ea typeface="微軟正黑體" pitchFamily="34" charset="-120"/>
          </a:endParaRPr>
        </a:p>
      </dsp:txBody>
      <dsp:txXfrm>
        <a:off x="4152143" y="1958019"/>
        <a:ext cx="2016425" cy="1958019"/>
      </dsp:txXfrm>
    </dsp:sp>
    <dsp:sp modelId="{0538B1F6-17B0-4B90-824B-A1DED8892AB4}">
      <dsp:nvSpPr>
        <dsp:cNvPr id="0" name=""/>
        <dsp:cNvSpPr/>
      </dsp:nvSpPr>
      <dsp:spPr>
        <a:xfrm>
          <a:off x="4347025" y="293702"/>
          <a:ext cx="1630050" cy="1630050"/>
        </a:xfrm>
        <a:prstGeom prst="ellipse">
          <a:avLst/>
        </a:prstGeom>
        <a:blipFill rotWithShape="0">
          <a:blip xmlns:r="http://schemas.openxmlformats.org/officeDocument/2006/relationships" r:embed="rId3"/>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4807F669-B10B-4EC3-BC11-0216A4F1C056}">
      <dsp:nvSpPr>
        <dsp:cNvPr id="0" name=""/>
        <dsp:cNvSpPr/>
      </dsp:nvSpPr>
      <dsp:spPr>
        <a:xfrm>
          <a:off x="6230756" y="0"/>
          <a:ext cx="2016425" cy="489504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altLang="zh-TW" sz="1600" b="1" kern="1200" dirty="0" smtClean="0">
              <a:solidFill>
                <a:schemeClr val="bg1"/>
              </a:solidFill>
              <a:latin typeface="微軟正黑體" pitchFamily="34" charset="-120"/>
              <a:ea typeface="微軟正黑體" pitchFamily="34" charset="-120"/>
            </a:rPr>
            <a:t>PU</a:t>
          </a:r>
          <a:r>
            <a:rPr lang="zh-TW" altLang="en-US" sz="1600" b="1" kern="1200" dirty="0" smtClean="0">
              <a:solidFill>
                <a:schemeClr val="bg1"/>
              </a:solidFill>
              <a:latin typeface="微軟正黑體" pitchFamily="34" charset="-120"/>
              <a:ea typeface="微軟正黑體" pitchFamily="34" charset="-120"/>
            </a:rPr>
            <a:t>硬化劑、架橋劑</a:t>
          </a:r>
          <a:endParaRPr lang="en-US" altLang="zh-TW" sz="1600" b="1" kern="1200" dirty="0" smtClean="0">
            <a:solidFill>
              <a:schemeClr val="bg1"/>
            </a:solidFill>
            <a:latin typeface="微軟正黑體" pitchFamily="34" charset="-120"/>
            <a:ea typeface="微軟正黑體" pitchFamily="34" charset="-120"/>
          </a:endParaRPr>
        </a:p>
        <a:p>
          <a:pPr lvl="0" algn="ctr" defTabSz="711200">
            <a:lnSpc>
              <a:spcPct val="90000"/>
            </a:lnSpc>
            <a:spcBef>
              <a:spcPct val="0"/>
            </a:spcBef>
            <a:spcAft>
              <a:spcPct val="35000"/>
            </a:spcAft>
          </a:pPr>
          <a:r>
            <a:rPr lang="en-US" altLang="zh-TW" sz="1800" b="1" kern="1200" dirty="0" smtClean="0">
              <a:solidFill>
                <a:schemeClr val="bg1"/>
              </a:solidFill>
              <a:latin typeface="微軟正黑體" pitchFamily="34" charset="-120"/>
              <a:ea typeface="微軟正黑體" pitchFamily="34" charset="-120"/>
            </a:rPr>
            <a:t>(</a:t>
          </a:r>
          <a:r>
            <a:rPr lang="zh-TW" altLang="en-US" sz="1800" b="1" kern="1200" dirty="0" smtClean="0">
              <a:solidFill>
                <a:schemeClr val="bg1"/>
              </a:solidFill>
              <a:latin typeface="微軟正黑體" pitchFamily="34" charset="-120"/>
              <a:ea typeface="微軟正黑體" pitchFamily="34" charset="-120"/>
            </a:rPr>
            <a:t>聚異氰酸酯</a:t>
          </a:r>
          <a:r>
            <a:rPr lang="en-US" altLang="zh-TW" sz="1800" b="1" kern="1200" dirty="0" smtClean="0">
              <a:solidFill>
                <a:schemeClr val="bg1"/>
              </a:solidFill>
              <a:latin typeface="微軟正黑體" pitchFamily="34" charset="-120"/>
              <a:ea typeface="微軟正黑體" pitchFamily="34" charset="-120"/>
            </a:rPr>
            <a:t>)</a:t>
          </a:r>
          <a:endParaRPr lang="zh-TW" altLang="en-US" sz="1800" b="1" kern="1200" dirty="0">
            <a:latin typeface="微軟正黑體" pitchFamily="34" charset="-120"/>
            <a:ea typeface="微軟正黑體" pitchFamily="34" charset="-120"/>
          </a:endParaRPr>
        </a:p>
      </dsp:txBody>
      <dsp:txXfrm>
        <a:off x="6230756" y="1958019"/>
        <a:ext cx="2016425" cy="1958019"/>
      </dsp:txXfrm>
    </dsp:sp>
    <dsp:sp modelId="{CD5DC22D-E08D-4120-BA5E-9A44BCEAC47C}">
      <dsp:nvSpPr>
        <dsp:cNvPr id="0" name=""/>
        <dsp:cNvSpPr/>
      </dsp:nvSpPr>
      <dsp:spPr>
        <a:xfrm>
          <a:off x="6423943" y="293702"/>
          <a:ext cx="1630050" cy="1630050"/>
        </a:xfrm>
        <a:prstGeom prst="ellipse">
          <a:avLst/>
        </a:prstGeom>
        <a:blipFill rotWithShape="0">
          <a:blip xmlns:r="http://schemas.openxmlformats.org/officeDocument/2006/relationships" r:embed="rId4"/>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821DE4B9-1CCE-4A2B-A239-FC4F6E37F777}">
      <dsp:nvSpPr>
        <dsp:cNvPr id="0" name=""/>
        <dsp:cNvSpPr/>
      </dsp:nvSpPr>
      <dsp:spPr>
        <a:xfrm>
          <a:off x="8307675" y="0"/>
          <a:ext cx="2016425" cy="4895048"/>
        </a:xfrm>
        <a:prstGeom prst="roundRect">
          <a:avLst>
            <a:gd name="adj" fmla="val 10000"/>
          </a:avLst>
        </a:prstGeom>
        <a:solidFill>
          <a:srgbClr val="00B050"/>
        </a:solidFill>
        <a:ln w="12700" cap="flat" cmpd="sng" algn="ctr">
          <a:noFill/>
          <a:prstDash val="solid"/>
          <a:miter lim="800000"/>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b="1" kern="1200" dirty="0" smtClean="0">
              <a:solidFill>
                <a:schemeClr val="bg1"/>
              </a:solidFill>
              <a:latin typeface="微軟正黑體" pitchFamily="34" charset="-120"/>
              <a:ea typeface="微軟正黑體" pitchFamily="34" charset="-120"/>
              <a:cs typeface="Times New Roman" panose="02020603050405020304" pitchFamily="18" charset="0"/>
            </a:rPr>
            <a:t>TPU</a:t>
          </a:r>
          <a:r>
            <a:rPr lang="zh-TW" altLang="en-US" sz="2000" b="1" kern="1200" dirty="0" smtClean="0">
              <a:solidFill>
                <a:schemeClr val="bg1"/>
              </a:solidFill>
              <a:latin typeface="微軟正黑體" pitchFamily="34" charset="-120"/>
              <a:ea typeface="微軟正黑體" pitchFamily="34" charset="-120"/>
              <a:cs typeface="Times New Roman" panose="02020603050405020304" pitchFamily="18" charset="0"/>
            </a:rPr>
            <a:t>塑粒</a:t>
          </a:r>
          <a:endParaRPr lang="en-US" altLang="zh-TW" sz="2000" b="1" kern="1200" dirty="0" smtClean="0">
            <a:solidFill>
              <a:schemeClr val="bg1"/>
            </a:solidFill>
            <a:latin typeface="微軟正黑體" pitchFamily="34" charset="-120"/>
            <a:ea typeface="微軟正黑體" pitchFamily="34" charset="-120"/>
            <a:cs typeface="Times New Roman" panose="02020603050405020304" pitchFamily="18" charset="0"/>
          </a:endParaRPr>
        </a:p>
        <a:p>
          <a:pPr lvl="0" algn="ctr" defTabSz="889000">
            <a:lnSpc>
              <a:spcPct val="90000"/>
            </a:lnSpc>
            <a:spcBef>
              <a:spcPct val="0"/>
            </a:spcBef>
            <a:spcAft>
              <a:spcPct val="35000"/>
            </a:spcAft>
          </a:pPr>
          <a:r>
            <a:rPr lang="en-US" altLang="zh-TW" sz="1800" b="1" kern="1200" dirty="0" smtClean="0">
              <a:solidFill>
                <a:schemeClr val="bg1"/>
              </a:solidFill>
              <a:latin typeface="微軟正黑體" pitchFamily="34" charset="-120"/>
              <a:ea typeface="微軟正黑體" pitchFamily="34" charset="-120"/>
              <a:cs typeface="Times New Roman" panose="02020603050405020304" pitchFamily="18" charset="0"/>
            </a:rPr>
            <a:t>(</a:t>
          </a:r>
          <a:r>
            <a:rPr lang="zh-TW" altLang="en-US" sz="1800" b="1" kern="1200" dirty="0" smtClean="0">
              <a:solidFill>
                <a:schemeClr val="bg1"/>
              </a:solidFill>
              <a:latin typeface="微軟正黑體" pitchFamily="34" charset="-120"/>
              <a:ea typeface="微軟正黑體" pitchFamily="34" charset="-120"/>
              <a:cs typeface="Times New Roman" panose="02020603050405020304" pitchFamily="18" charset="0"/>
            </a:rPr>
            <a:t>熱可塑性聚氨酯</a:t>
          </a:r>
          <a:r>
            <a:rPr lang="en-US" altLang="zh-TW" sz="1800" b="1" kern="1200" dirty="0" smtClean="0">
              <a:solidFill>
                <a:schemeClr val="bg1"/>
              </a:solidFill>
              <a:latin typeface="微軟正黑體" pitchFamily="34" charset="-120"/>
              <a:ea typeface="微軟正黑體" pitchFamily="34" charset="-120"/>
              <a:cs typeface="Times New Roman" panose="02020603050405020304" pitchFamily="18" charset="0"/>
            </a:rPr>
            <a:t>)</a:t>
          </a:r>
          <a:endParaRPr lang="zh-TW" altLang="en-US" sz="1800" b="1" kern="1200" dirty="0">
            <a:latin typeface="微軟正黑體" pitchFamily="34" charset="-120"/>
            <a:ea typeface="微軟正黑體" pitchFamily="34" charset="-120"/>
          </a:endParaRPr>
        </a:p>
      </dsp:txBody>
      <dsp:txXfrm>
        <a:off x="8307675" y="1958019"/>
        <a:ext cx="2016425" cy="1958019"/>
      </dsp:txXfrm>
    </dsp:sp>
    <dsp:sp modelId="{CD09A82C-ADE1-4DE3-ABDB-E52E16CDEE8F}">
      <dsp:nvSpPr>
        <dsp:cNvPr id="0" name=""/>
        <dsp:cNvSpPr/>
      </dsp:nvSpPr>
      <dsp:spPr>
        <a:xfrm>
          <a:off x="8500862" y="293702"/>
          <a:ext cx="1630050" cy="1630050"/>
        </a:xfrm>
        <a:prstGeom prst="ellipse">
          <a:avLst/>
        </a:prstGeom>
        <a:blipFill rotWithShape="0">
          <a:blip xmlns:r="http://schemas.openxmlformats.org/officeDocument/2006/relationships" r:embed="rId5"/>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7B580707-E462-45D4-9485-7DBD091F78EB}">
      <dsp:nvSpPr>
        <dsp:cNvPr id="0" name=""/>
        <dsp:cNvSpPr/>
      </dsp:nvSpPr>
      <dsp:spPr>
        <a:xfrm>
          <a:off x="8301386" y="3903941"/>
          <a:ext cx="2006394" cy="511755"/>
        </a:xfrm>
        <a:prstGeom prst="leftRight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0.58099</cdr:x>
      <cdr:y>0.03998</cdr:y>
    </cdr:from>
    <cdr:to>
      <cdr:x>0.97272</cdr:x>
      <cdr:y>0.20827</cdr:y>
    </cdr:to>
    <cdr:sp macro="" textlink="">
      <cdr:nvSpPr>
        <cdr:cNvPr id="2" name="文字方塊 1"/>
        <cdr:cNvSpPr txBox="1"/>
      </cdr:nvSpPr>
      <cdr:spPr>
        <a:xfrm xmlns:a="http://schemas.openxmlformats.org/drawingml/2006/main">
          <a:off x="2656264" y="124853"/>
          <a:ext cx="1791005" cy="52549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400" b="1" dirty="0" smtClean="0">
              <a:latin typeface="+mj-ea"/>
              <a:ea typeface="+mj-ea"/>
            </a:rPr>
            <a:t>2022</a:t>
          </a:r>
          <a:r>
            <a:rPr lang="zh-TW" altLang="en-US" sz="1400" b="1" dirty="0" smtClean="0">
              <a:latin typeface="+mj-ea"/>
              <a:ea typeface="+mj-ea"/>
            </a:rPr>
            <a:t>年</a:t>
          </a:r>
          <a:r>
            <a:rPr lang="en-US" altLang="zh-TW" sz="1400" b="1" dirty="0" smtClean="0">
              <a:latin typeface="+mj-ea"/>
              <a:ea typeface="+mj-ea"/>
            </a:rPr>
            <a:t>Q1~Q3</a:t>
          </a:r>
          <a:r>
            <a:rPr lang="zh-TW" altLang="en-US" sz="1400" b="1" dirty="0">
              <a:latin typeface="+mj-ea"/>
              <a:ea typeface="+mj-ea"/>
            </a:rPr>
            <a:t> </a:t>
          </a:r>
          <a:r>
            <a:rPr lang="zh-TW" altLang="en-US" sz="1400" b="1" dirty="0" smtClean="0">
              <a:latin typeface="+mj-ea"/>
              <a:ea typeface="+mj-ea"/>
            </a:rPr>
            <a:t>地區別</a:t>
          </a:r>
          <a:endParaRPr lang="en-US" altLang="zh-TW" sz="1400" b="1" dirty="0" smtClean="0">
            <a:latin typeface="+mj-ea"/>
            <a:ea typeface="+mj-ea"/>
          </a:endParaRPr>
        </a:p>
        <a:p xmlns:a="http://schemas.openxmlformats.org/drawingml/2006/main">
          <a:r>
            <a:rPr lang="zh-TW" altLang="en-US" sz="1400" b="1" dirty="0" smtClean="0">
              <a:latin typeface="+mj-ea"/>
              <a:ea typeface="+mj-ea"/>
            </a:rPr>
            <a:t>營收比例</a:t>
          </a:r>
          <a:endParaRPr lang="zh-TW" altLang="en-US" sz="1400" b="1" dirty="0">
            <a:latin typeface="+mj-ea"/>
            <a:ea typeface="+mj-ea"/>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0.66927</cdr:x>
      <cdr:y>0.03187</cdr:y>
    </cdr:from>
    <cdr:to>
      <cdr:x>0.96256</cdr:x>
      <cdr:y>0.25494</cdr:y>
    </cdr:to>
    <cdr:sp macro="" textlink="">
      <cdr:nvSpPr>
        <cdr:cNvPr id="2" name="文字方塊 1"/>
        <cdr:cNvSpPr txBox="1"/>
      </cdr:nvSpPr>
      <cdr:spPr>
        <a:xfrm xmlns:a="http://schemas.openxmlformats.org/drawingml/2006/main">
          <a:off x="3268996" y="91433"/>
          <a:ext cx="1432551" cy="63998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lvl="0"/>
          <a:r>
            <a:rPr lang="en-US" altLang="zh-TW" sz="1400" b="1" dirty="0" smtClean="0">
              <a:latin typeface="新細明體"/>
            </a:rPr>
            <a:t>2021</a:t>
          </a:r>
          <a:r>
            <a:rPr lang="zh-TW" altLang="en-US" sz="1400" b="1" dirty="0" smtClean="0">
              <a:latin typeface="新細明體"/>
            </a:rPr>
            <a:t>年 </a:t>
          </a:r>
          <a:r>
            <a:rPr lang="zh-TW" altLang="en-US" sz="1400" b="1" dirty="0">
              <a:latin typeface="新細明體"/>
            </a:rPr>
            <a:t>地區別</a:t>
          </a:r>
          <a:endParaRPr lang="en-US" altLang="zh-TW" sz="1400" b="1" dirty="0">
            <a:latin typeface="新細明體"/>
          </a:endParaRPr>
        </a:p>
        <a:p xmlns:a="http://schemas.openxmlformats.org/drawingml/2006/main">
          <a:pPr lvl="0"/>
          <a:r>
            <a:rPr lang="zh-TW" altLang="en-US" sz="1400" b="1" dirty="0">
              <a:latin typeface="新細明體"/>
            </a:rPr>
            <a:t>營收比例</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a:defRPr/>
            </a:pPr>
            <a:fld id="{749061AB-A26C-470B-AC85-7C54C1F385D3}" type="datetimeFigureOut">
              <a:rPr lang="zh-CN" altLang="en-US"/>
              <a:pPr>
                <a:defRPr/>
              </a:pPr>
              <a:t>2022/12/27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smtClean="0"/>
              <a:t>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等线" pitchFamily="2" charset="-122"/>
                <a:ea typeface="等线" pitchFamily="2" charset="-122"/>
              </a:defRPr>
            </a:lvl1pPr>
          </a:lstStyle>
          <a:p>
            <a:pPr>
              <a:defRPr/>
            </a:pPr>
            <a:fld id="{E9014E29-F8E7-4C52-9839-AD5A1544E5AB}" type="slidenum">
              <a:rPr lang="zh-CN" altLang="en-US"/>
              <a:pPr>
                <a:defRPr/>
              </a:pPr>
              <a:t>‹#›</a:t>
            </a:fld>
            <a:endParaRPr lang="zh-CN" altLang="en-US"/>
          </a:p>
        </p:txBody>
      </p:sp>
    </p:spTree>
    <p:extLst>
      <p:ext uri="{BB962C8B-B14F-4D97-AF65-F5344CB8AC3E}">
        <p14:creationId xmlns:p14="http://schemas.microsoft.com/office/powerpoint/2010/main" val="13427467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1E0DA317-48DC-4CB8-8532-97BA744A8A51}" type="datetimeFigureOut">
              <a:rPr lang="zh-CN" altLang="en-US"/>
              <a:pPr>
                <a:defRPr/>
              </a:pPr>
              <a:t>2022/12/27</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4D756BB3-6DA3-4DE6-8FDD-712E98F7C6AD}" type="slidenum">
              <a:rPr lang="zh-CN" altLang="en-US"/>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80BED989-F680-4821-8987-0BA72EC71936}" type="datetimeFigureOut">
              <a:rPr lang="zh-CN" altLang="en-US"/>
              <a:pPr>
                <a:defRPr/>
              </a:pPr>
              <a:t>2022/12/27</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8C31CB26-077E-40D6-8724-F686564A63F0}"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1665954B-EEA8-4459-B839-5A3E682AABC7}" type="datetimeFigureOut">
              <a:rPr lang="zh-CN" altLang="en-US"/>
              <a:pPr>
                <a:defRPr/>
              </a:pPr>
              <a:t>2022/12/27</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601F6756-0F50-4D5E-9985-56A7414565C0}" type="slidenum">
              <a:rPr lang="zh-CN" altLang="en-US"/>
              <a:pPr>
                <a:defRPr/>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1E0DA317-48DC-4CB8-8532-97BA744A8A51}" type="datetimeFigureOut">
              <a:rPr lang="zh-CN" altLang="en-US">
                <a:solidFill>
                  <a:prstClr val="black"/>
                </a:solidFill>
              </a:rPr>
              <a:pPr>
                <a:defRPr/>
              </a:pPr>
              <a:t>2022/12/27</a:t>
            </a:fld>
            <a:endParaRPr lang="zh-CN" altLang="en-US">
              <a:solidFill>
                <a:prstClr val="black"/>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solidFill>
                <a:prstClr val="black"/>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4D756BB3-6DA3-4DE6-8FDD-712E98F7C6AD}" type="slidenum">
              <a:rPr lang="zh-CN" altLang="en-US">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22875379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1BA88629-45A9-4A4C-A723-A269B6AB9A9D}" type="datetimeFigureOut">
              <a:rPr lang="zh-CN" altLang="en-US">
                <a:solidFill>
                  <a:prstClr val="black"/>
                </a:solidFill>
              </a:rPr>
              <a:pPr>
                <a:defRPr/>
              </a:pPr>
              <a:t>2022/12/27</a:t>
            </a:fld>
            <a:endParaRPr lang="zh-CN" altLang="en-US">
              <a:solidFill>
                <a:prstClr val="black"/>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solidFill>
                <a:prstClr val="black"/>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D7E1A7FB-4086-437B-9F57-485AC25549F2}" type="slidenum">
              <a:rPr lang="zh-CN" altLang="en-US">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4050293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1D69ECF6-5D78-42A0-A378-1634AD0D2E97}" type="datetimeFigureOut">
              <a:rPr lang="zh-CN" altLang="en-US">
                <a:solidFill>
                  <a:prstClr val="black"/>
                </a:solidFill>
              </a:rPr>
              <a:pPr>
                <a:defRPr/>
              </a:pPr>
              <a:t>2022/12/27</a:t>
            </a:fld>
            <a:endParaRPr lang="zh-CN" altLang="en-US">
              <a:solidFill>
                <a:prstClr val="black"/>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solidFill>
                <a:prstClr val="black"/>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A0FFB34F-8E5C-4A94-AA61-EBC490A00BBC}" type="slidenum">
              <a:rPr lang="zh-CN" altLang="en-US">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9197666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6D411FD7-308B-41F1-9C9A-E312B49C2E33}" type="datetimeFigureOut">
              <a:rPr lang="zh-CN" altLang="en-US">
                <a:solidFill>
                  <a:prstClr val="black"/>
                </a:solidFill>
              </a:rPr>
              <a:pPr>
                <a:defRPr/>
              </a:pPr>
              <a:t>2022/12/27</a:t>
            </a:fld>
            <a:endParaRPr lang="zh-CN" altLang="en-US">
              <a:solidFill>
                <a:prstClr val="black"/>
              </a:solidFill>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solidFill>
                <a:prstClr val="black"/>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D6100F32-87B3-46AC-847E-D05A0DB35AA9}" type="slidenum">
              <a:rPr lang="zh-CN" altLang="en-US">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12190159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D3FEA013-4FD9-4D43-A998-0118A3E27C07}" type="datetimeFigureOut">
              <a:rPr lang="zh-CN" altLang="en-US">
                <a:solidFill>
                  <a:prstClr val="black"/>
                </a:solidFill>
              </a:rPr>
              <a:pPr>
                <a:defRPr/>
              </a:pPr>
              <a:t>2022/12/27</a:t>
            </a:fld>
            <a:endParaRPr lang="zh-CN" altLang="en-US">
              <a:solidFill>
                <a:prstClr val="black"/>
              </a:solidFill>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solidFill>
                <a:prstClr val="black"/>
              </a:solidFill>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154019E8-621B-4E14-AA56-4C2C3E7C1EFF}" type="slidenum">
              <a:rPr lang="zh-CN" altLang="en-US">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38700769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387D6481-1569-4E27-A731-A4128EA90D87}" type="datetimeFigureOut">
              <a:rPr lang="zh-CN" altLang="en-US">
                <a:solidFill>
                  <a:prstClr val="black"/>
                </a:solidFill>
              </a:rPr>
              <a:pPr>
                <a:defRPr/>
              </a:pPr>
              <a:t>2022/12/27</a:t>
            </a:fld>
            <a:endParaRPr lang="zh-CN" altLang="en-US">
              <a:solidFill>
                <a:prstClr val="black"/>
              </a:solidFill>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solidFill>
                <a:prstClr val="black"/>
              </a:solidFill>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A8CA33AF-AF11-45F4-B12F-DF301D0ED7AF}" type="slidenum">
              <a:rPr lang="zh-CN" altLang="en-US">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33238250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B8897DDE-6CBD-4FBD-8A49-E4745CABDE46}" type="datetimeFigureOut">
              <a:rPr lang="zh-CN" altLang="en-US">
                <a:solidFill>
                  <a:prstClr val="black"/>
                </a:solidFill>
              </a:rPr>
              <a:pPr>
                <a:defRPr/>
              </a:pPr>
              <a:t>2022/12/27</a:t>
            </a:fld>
            <a:endParaRPr lang="zh-CN" altLang="en-US">
              <a:solidFill>
                <a:prstClr val="black"/>
              </a:solidFill>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solidFill>
                <a:prstClr val="black"/>
              </a:solidFill>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DF97CF00-82FE-4C85-9A4D-C90BF0B8A9CA}" type="slidenum">
              <a:rPr lang="zh-CN" altLang="en-US">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2051952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1BA88629-45A9-4A4C-A723-A269B6AB9A9D}" type="datetimeFigureOut">
              <a:rPr lang="zh-CN" altLang="en-US"/>
              <a:pPr>
                <a:defRPr/>
              </a:pPr>
              <a:t>2022/12/27</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D7E1A7FB-4086-437B-9F57-485AC25549F2}" type="slidenum">
              <a:rPr lang="zh-CN" altLang="en-US"/>
              <a:pPr>
                <a:defRPr/>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CB62F3D2-BBE9-4D01-A833-AD43207B532E}" type="datetimeFigureOut">
              <a:rPr lang="zh-CN" altLang="en-US">
                <a:solidFill>
                  <a:prstClr val="black"/>
                </a:solidFill>
              </a:rPr>
              <a:pPr>
                <a:defRPr/>
              </a:pPr>
              <a:t>2022/12/27</a:t>
            </a:fld>
            <a:endParaRPr lang="zh-CN" altLang="en-US">
              <a:solidFill>
                <a:prstClr val="black"/>
              </a:solidFill>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solidFill>
                <a:prstClr val="black"/>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D77D0907-E415-473E-9329-26CC5AC83228}" type="slidenum">
              <a:rPr lang="zh-CN" altLang="en-US">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384507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004975ED-6F40-47BD-B478-925E60048268}" type="datetimeFigureOut">
              <a:rPr lang="zh-CN" altLang="en-US">
                <a:solidFill>
                  <a:prstClr val="black"/>
                </a:solidFill>
              </a:rPr>
              <a:pPr>
                <a:defRPr/>
              </a:pPr>
              <a:t>2022/12/27</a:t>
            </a:fld>
            <a:endParaRPr lang="zh-CN" altLang="en-US">
              <a:solidFill>
                <a:prstClr val="black"/>
              </a:solidFill>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solidFill>
                <a:prstClr val="black"/>
              </a:solidFill>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9CAAAAB4-F317-4F05-983C-34CB7D019863}" type="slidenum">
              <a:rPr lang="zh-CN" altLang="en-US">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39879617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80BED989-F680-4821-8987-0BA72EC71936}" type="datetimeFigureOut">
              <a:rPr lang="zh-CN" altLang="en-US">
                <a:solidFill>
                  <a:prstClr val="black"/>
                </a:solidFill>
              </a:rPr>
              <a:pPr>
                <a:defRPr/>
              </a:pPr>
              <a:t>2022/12/27</a:t>
            </a:fld>
            <a:endParaRPr lang="zh-CN" altLang="en-US">
              <a:solidFill>
                <a:prstClr val="black"/>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solidFill>
                <a:prstClr val="black"/>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8C31CB26-077E-40D6-8724-F686564A63F0}" type="slidenum">
              <a:rPr lang="zh-CN" altLang="en-US">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10459243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1665954B-EEA8-4459-B839-5A3E682AABC7}" type="datetimeFigureOut">
              <a:rPr lang="zh-CN" altLang="en-US">
                <a:solidFill>
                  <a:prstClr val="black"/>
                </a:solidFill>
              </a:rPr>
              <a:pPr>
                <a:defRPr/>
              </a:pPr>
              <a:t>2022/12/27</a:t>
            </a:fld>
            <a:endParaRPr lang="zh-CN" altLang="en-US">
              <a:solidFill>
                <a:prstClr val="black"/>
              </a:solidFill>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solidFill>
                <a:prstClr val="black"/>
              </a:solidFill>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601F6756-0F50-4D5E-9985-56A7414565C0}" type="slidenum">
              <a:rPr lang="zh-CN" altLang="en-US">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2674018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1D69ECF6-5D78-42A0-A378-1634AD0D2E97}" type="datetimeFigureOut">
              <a:rPr lang="zh-CN" altLang="en-US"/>
              <a:pPr>
                <a:defRPr/>
              </a:pPr>
              <a:t>2022/12/27</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A0FFB34F-8E5C-4A94-AA61-EBC490A00BBC}" type="slidenum">
              <a:rPr lang="zh-CN" altLang="en-US"/>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6D411FD7-308B-41F1-9C9A-E312B49C2E33}" type="datetimeFigureOut">
              <a:rPr lang="zh-CN" altLang="en-US"/>
              <a:pPr>
                <a:defRPr/>
              </a:pPr>
              <a:t>2022/12/27</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D6100F32-87B3-46AC-847E-D05A0DB35AA9}" type="slidenum">
              <a:rPr lang="zh-CN" altLang="en-US"/>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D3FEA013-4FD9-4D43-A998-0118A3E27C07}" type="datetimeFigureOut">
              <a:rPr lang="zh-CN" altLang="en-US"/>
              <a:pPr>
                <a:defRPr/>
              </a:pPr>
              <a:t>2022/12/27</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154019E8-621B-4E14-AA56-4C2C3E7C1EFF}" type="slidenum">
              <a:rPr lang="zh-CN" altLang="en-US"/>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387D6481-1569-4E27-A731-A4128EA90D87}" type="datetimeFigureOut">
              <a:rPr lang="zh-CN" altLang="en-US"/>
              <a:pPr>
                <a:defRPr/>
              </a:pPr>
              <a:t>2022/12/27</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A8CA33AF-AF11-45F4-B12F-DF301D0ED7AF}" type="slidenum">
              <a:rPr lang="zh-CN" altLang="en-US"/>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B8897DDE-6CBD-4FBD-8A49-E4745CABDE46}" type="datetimeFigureOut">
              <a:rPr lang="zh-CN" altLang="en-US"/>
              <a:pPr>
                <a:defRPr/>
              </a:pPr>
              <a:t>2022/12/27</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DF97CF00-82FE-4C85-9A4D-C90BF0B8A9CA}" type="slidenum">
              <a:rPr lang="zh-CN" altLang="en-US"/>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CB62F3D2-BBE9-4D01-A833-AD43207B532E}" type="datetimeFigureOut">
              <a:rPr lang="zh-CN" altLang="en-US"/>
              <a:pPr>
                <a:defRPr/>
              </a:pPr>
              <a:t>2022/12/27</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D77D0907-E415-473E-9329-26CC5AC83228}"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004975ED-6F40-47BD-B478-925E60048268}" type="datetimeFigureOut">
              <a:rPr lang="zh-CN" altLang="en-US"/>
              <a:pPr>
                <a:defRPr/>
              </a:pPr>
              <a:t>2022/12/27</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9CAAAAB4-F317-4F05-983C-34CB7D019863}"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椭圆 6"/>
          <p:cNvSpPr/>
          <p:nvPr userDrawn="1"/>
        </p:nvSpPr>
        <p:spPr>
          <a:xfrm flipH="1">
            <a:off x="5411788" y="-1219200"/>
            <a:ext cx="681037" cy="682625"/>
          </a:xfrm>
          <a:prstGeom prst="ellipse">
            <a:avLst/>
          </a:prstGeom>
          <a:solidFill>
            <a:srgbClr val="5AAB3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8" name="椭圆 7"/>
          <p:cNvSpPr/>
          <p:nvPr userDrawn="1"/>
        </p:nvSpPr>
        <p:spPr>
          <a:xfrm flipH="1">
            <a:off x="6354763" y="-1219200"/>
            <a:ext cx="682625" cy="682625"/>
          </a:xfrm>
          <a:prstGeom prst="ellipse">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09" r:id="rId12"/>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pitchFamily="34" charset="0"/>
          <a:ea typeface="微软雅黑" pitchFamily="34" charset="-122"/>
        </a:defRPr>
      </a:lvl2pPr>
      <a:lvl3pPr algn="l" rtl="0" eaLnBrk="0" fontAlgn="base" hangingPunct="0">
        <a:lnSpc>
          <a:spcPct val="90000"/>
        </a:lnSpc>
        <a:spcBef>
          <a:spcPct val="0"/>
        </a:spcBef>
        <a:spcAft>
          <a:spcPct val="0"/>
        </a:spcAft>
        <a:defRPr sz="4400">
          <a:solidFill>
            <a:schemeClr val="tx1"/>
          </a:solidFill>
          <a:latin typeface="Arial" pitchFamily="34" charset="0"/>
          <a:ea typeface="微软雅黑" pitchFamily="34" charset="-122"/>
        </a:defRPr>
      </a:lvl3pPr>
      <a:lvl4pPr algn="l" rtl="0" eaLnBrk="0" fontAlgn="base" hangingPunct="0">
        <a:lnSpc>
          <a:spcPct val="90000"/>
        </a:lnSpc>
        <a:spcBef>
          <a:spcPct val="0"/>
        </a:spcBef>
        <a:spcAft>
          <a:spcPct val="0"/>
        </a:spcAft>
        <a:defRPr sz="4400">
          <a:solidFill>
            <a:schemeClr val="tx1"/>
          </a:solidFill>
          <a:latin typeface="Arial" pitchFamily="34" charset="0"/>
          <a:ea typeface="微软雅黑" pitchFamily="34" charset="-122"/>
        </a:defRPr>
      </a:lvl4pPr>
      <a:lvl5pPr algn="l" rtl="0" eaLnBrk="0" fontAlgn="base" hangingPunct="0">
        <a:lnSpc>
          <a:spcPct val="90000"/>
        </a:lnSpc>
        <a:spcBef>
          <a:spcPct val="0"/>
        </a:spcBef>
        <a:spcAft>
          <a:spcPct val="0"/>
        </a:spcAft>
        <a:defRPr sz="4400">
          <a:solidFill>
            <a:schemeClr val="tx1"/>
          </a:solidFill>
          <a:latin typeface="Arial" pitchFamily="34" charset="0"/>
          <a:ea typeface="微软雅黑" pitchFamily="34" charset="-122"/>
        </a:defRPr>
      </a:lvl5pPr>
      <a:lvl6pPr marL="457200" algn="l" rtl="0" fontAlgn="base">
        <a:lnSpc>
          <a:spcPct val="90000"/>
        </a:lnSpc>
        <a:spcBef>
          <a:spcPct val="0"/>
        </a:spcBef>
        <a:spcAft>
          <a:spcPct val="0"/>
        </a:spcAft>
        <a:defRPr sz="4400">
          <a:solidFill>
            <a:schemeClr val="tx1"/>
          </a:solidFill>
          <a:latin typeface="Arial" pitchFamily="34" charset="0"/>
          <a:ea typeface="微软雅黑" pitchFamily="34" charset="-122"/>
        </a:defRPr>
      </a:lvl6pPr>
      <a:lvl7pPr marL="914400" algn="l" rtl="0" fontAlgn="base">
        <a:lnSpc>
          <a:spcPct val="90000"/>
        </a:lnSpc>
        <a:spcBef>
          <a:spcPct val="0"/>
        </a:spcBef>
        <a:spcAft>
          <a:spcPct val="0"/>
        </a:spcAft>
        <a:defRPr sz="4400">
          <a:solidFill>
            <a:schemeClr val="tx1"/>
          </a:solidFill>
          <a:latin typeface="Arial" pitchFamily="34" charset="0"/>
          <a:ea typeface="微软雅黑" pitchFamily="34" charset="-122"/>
        </a:defRPr>
      </a:lvl7pPr>
      <a:lvl8pPr marL="1371600" algn="l" rtl="0" fontAlgn="base">
        <a:lnSpc>
          <a:spcPct val="90000"/>
        </a:lnSpc>
        <a:spcBef>
          <a:spcPct val="0"/>
        </a:spcBef>
        <a:spcAft>
          <a:spcPct val="0"/>
        </a:spcAft>
        <a:defRPr sz="4400">
          <a:solidFill>
            <a:schemeClr val="tx1"/>
          </a:solidFill>
          <a:latin typeface="Arial" pitchFamily="34" charset="0"/>
          <a:ea typeface="微软雅黑" pitchFamily="34" charset="-122"/>
        </a:defRPr>
      </a:lvl8pPr>
      <a:lvl9pPr marL="1828800" algn="l" rtl="0" fontAlgn="base">
        <a:lnSpc>
          <a:spcPct val="90000"/>
        </a:lnSpc>
        <a:spcBef>
          <a:spcPct val="0"/>
        </a:spcBef>
        <a:spcAft>
          <a:spcPct val="0"/>
        </a:spcAft>
        <a:defRPr sz="4400">
          <a:solidFill>
            <a:schemeClr val="tx1"/>
          </a:solidFill>
          <a:latin typeface="Arial" pitchFamily="34" charset="0"/>
          <a:ea typeface="微软雅黑" pitchFamily="34" charset="-122"/>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椭圆 6"/>
          <p:cNvSpPr/>
          <p:nvPr userDrawn="1"/>
        </p:nvSpPr>
        <p:spPr>
          <a:xfrm flipH="1">
            <a:off x="5411788" y="-1219200"/>
            <a:ext cx="681037" cy="682625"/>
          </a:xfrm>
          <a:prstGeom prst="ellipse">
            <a:avLst/>
          </a:prstGeom>
          <a:solidFill>
            <a:srgbClr val="5AAB3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
        <p:nvSpPr>
          <p:cNvPr id="8" name="椭圆 7"/>
          <p:cNvSpPr/>
          <p:nvPr userDrawn="1"/>
        </p:nvSpPr>
        <p:spPr>
          <a:xfrm flipH="1">
            <a:off x="6354763" y="-1219200"/>
            <a:ext cx="682625" cy="682625"/>
          </a:xfrm>
          <a:prstGeom prst="ellipse">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endParaRPr>
          </a:p>
        </p:txBody>
      </p:sp>
    </p:spTree>
    <p:extLst>
      <p:ext uri="{BB962C8B-B14F-4D97-AF65-F5344CB8AC3E}">
        <p14:creationId xmlns:p14="http://schemas.microsoft.com/office/powerpoint/2010/main" val="1205654799"/>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pitchFamily="34" charset="0"/>
          <a:ea typeface="微软雅黑" pitchFamily="34" charset="-122"/>
        </a:defRPr>
      </a:lvl2pPr>
      <a:lvl3pPr algn="l" rtl="0" eaLnBrk="0" fontAlgn="base" hangingPunct="0">
        <a:lnSpc>
          <a:spcPct val="90000"/>
        </a:lnSpc>
        <a:spcBef>
          <a:spcPct val="0"/>
        </a:spcBef>
        <a:spcAft>
          <a:spcPct val="0"/>
        </a:spcAft>
        <a:defRPr sz="4400">
          <a:solidFill>
            <a:schemeClr val="tx1"/>
          </a:solidFill>
          <a:latin typeface="Arial" pitchFamily="34" charset="0"/>
          <a:ea typeface="微软雅黑" pitchFamily="34" charset="-122"/>
        </a:defRPr>
      </a:lvl3pPr>
      <a:lvl4pPr algn="l" rtl="0" eaLnBrk="0" fontAlgn="base" hangingPunct="0">
        <a:lnSpc>
          <a:spcPct val="90000"/>
        </a:lnSpc>
        <a:spcBef>
          <a:spcPct val="0"/>
        </a:spcBef>
        <a:spcAft>
          <a:spcPct val="0"/>
        </a:spcAft>
        <a:defRPr sz="4400">
          <a:solidFill>
            <a:schemeClr val="tx1"/>
          </a:solidFill>
          <a:latin typeface="Arial" pitchFamily="34" charset="0"/>
          <a:ea typeface="微软雅黑" pitchFamily="34" charset="-122"/>
        </a:defRPr>
      </a:lvl4pPr>
      <a:lvl5pPr algn="l" rtl="0" eaLnBrk="0" fontAlgn="base" hangingPunct="0">
        <a:lnSpc>
          <a:spcPct val="90000"/>
        </a:lnSpc>
        <a:spcBef>
          <a:spcPct val="0"/>
        </a:spcBef>
        <a:spcAft>
          <a:spcPct val="0"/>
        </a:spcAft>
        <a:defRPr sz="4400">
          <a:solidFill>
            <a:schemeClr val="tx1"/>
          </a:solidFill>
          <a:latin typeface="Arial" pitchFamily="34" charset="0"/>
          <a:ea typeface="微软雅黑" pitchFamily="34" charset="-122"/>
        </a:defRPr>
      </a:lvl5pPr>
      <a:lvl6pPr marL="457200" algn="l" rtl="0" fontAlgn="base">
        <a:lnSpc>
          <a:spcPct val="90000"/>
        </a:lnSpc>
        <a:spcBef>
          <a:spcPct val="0"/>
        </a:spcBef>
        <a:spcAft>
          <a:spcPct val="0"/>
        </a:spcAft>
        <a:defRPr sz="4400">
          <a:solidFill>
            <a:schemeClr val="tx1"/>
          </a:solidFill>
          <a:latin typeface="Arial" pitchFamily="34" charset="0"/>
          <a:ea typeface="微软雅黑" pitchFamily="34" charset="-122"/>
        </a:defRPr>
      </a:lvl6pPr>
      <a:lvl7pPr marL="914400" algn="l" rtl="0" fontAlgn="base">
        <a:lnSpc>
          <a:spcPct val="90000"/>
        </a:lnSpc>
        <a:spcBef>
          <a:spcPct val="0"/>
        </a:spcBef>
        <a:spcAft>
          <a:spcPct val="0"/>
        </a:spcAft>
        <a:defRPr sz="4400">
          <a:solidFill>
            <a:schemeClr val="tx1"/>
          </a:solidFill>
          <a:latin typeface="Arial" pitchFamily="34" charset="0"/>
          <a:ea typeface="微软雅黑" pitchFamily="34" charset="-122"/>
        </a:defRPr>
      </a:lvl7pPr>
      <a:lvl8pPr marL="1371600" algn="l" rtl="0" fontAlgn="base">
        <a:lnSpc>
          <a:spcPct val="90000"/>
        </a:lnSpc>
        <a:spcBef>
          <a:spcPct val="0"/>
        </a:spcBef>
        <a:spcAft>
          <a:spcPct val="0"/>
        </a:spcAft>
        <a:defRPr sz="4400">
          <a:solidFill>
            <a:schemeClr val="tx1"/>
          </a:solidFill>
          <a:latin typeface="Arial" pitchFamily="34" charset="0"/>
          <a:ea typeface="微软雅黑" pitchFamily="34" charset="-122"/>
        </a:defRPr>
      </a:lvl8pPr>
      <a:lvl9pPr marL="1828800" algn="l" rtl="0" fontAlgn="base">
        <a:lnSpc>
          <a:spcPct val="90000"/>
        </a:lnSpc>
        <a:spcBef>
          <a:spcPct val="0"/>
        </a:spcBef>
        <a:spcAft>
          <a:spcPct val="0"/>
        </a:spcAft>
        <a:defRPr sz="4400">
          <a:solidFill>
            <a:schemeClr val="tx1"/>
          </a:solidFill>
          <a:latin typeface="Arial" pitchFamily="34" charset="0"/>
          <a:ea typeface="微软雅黑" pitchFamily="34" charset="-122"/>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5.jpg"/><Relationship Id="rId11" Type="http://schemas.openxmlformats.org/officeDocument/2006/relationships/image" Target="../media/image30.png"/><Relationship Id="rId5" Type="http://schemas.openxmlformats.org/officeDocument/2006/relationships/image" Target="../media/image24.jpg"/><Relationship Id="rId10" Type="http://schemas.openxmlformats.org/officeDocument/2006/relationships/image" Target="../media/image29.png"/><Relationship Id="rId4" Type="http://schemas.openxmlformats.org/officeDocument/2006/relationships/image" Target="../media/image23.jpg"/><Relationship Id="rId9" Type="http://schemas.openxmlformats.org/officeDocument/2006/relationships/image" Target="../media/image28.jpeg"/></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1.jpg"/><Relationship Id="rId7" Type="http://schemas.openxmlformats.org/officeDocument/2006/relationships/image" Target="../media/image3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0.png"/><Relationship Id="rId10" Type="http://schemas.openxmlformats.org/officeDocument/2006/relationships/image" Target="../media/image37.png"/><Relationship Id="rId4" Type="http://schemas.openxmlformats.org/officeDocument/2006/relationships/image" Target="../media/image32.png"/><Relationship Id="rId9" Type="http://schemas.openxmlformats.org/officeDocument/2006/relationships/image" Target="../media/image36.png"/></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8.jpeg"/><Relationship Id="rId7" Type="http://schemas.openxmlformats.org/officeDocument/2006/relationships/image" Target="../media/image40.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0.png"/><Relationship Id="rId10" Type="http://schemas.openxmlformats.org/officeDocument/2006/relationships/image" Target="../media/image43.jpeg"/><Relationship Id="rId4" Type="http://schemas.openxmlformats.org/officeDocument/2006/relationships/image" Target="../media/image22.jpeg"/><Relationship Id="rId9" Type="http://schemas.openxmlformats.org/officeDocument/2006/relationships/image" Target="../media/image42.jpeg"/></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0.png"/><Relationship Id="rId7" Type="http://schemas.openxmlformats.org/officeDocument/2006/relationships/image" Target="../media/image46.png"/><Relationship Id="rId12" Type="http://schemas.openxmlformats.org/officeDocument/2006/relationships/image" Target="../media/image50.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45.jpeg"/><Relationship Id="rId11" Type="http://schemas.openxmlformats.org/officeDocument/2006/relationships/image" Target="../media/image49.png"/><Relationship Id="rId5" Type="http://schemas.openxmlformats.org/officeDocument/2006/relationships/image" Target="../media/image44.png"/><Relationship Id="rId10" Type="http://schemas.openxmlformats.org/officeDocument/2006/relationships/image" Target="../media/image38.jpeg"/><Relationship Id="rId4" Type="http://schemas.openxmlformats.org/officeDocument/2006/relationships/image" Target="../media/image29.png"/><Relationship Id="rId9" Type="http://schemas.openxmlformats.org/officeDocument/2006/relationships/image" Target="../media/image48.png"/></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0" y="6115050"/>
            <a:ext cx="12192000" cy="771525"/>
          </a:xfrm>
          <a:custGeom>
            <a:avLst/>
            <a:gdLst>
              <a:gd name="connsiteX0" fmla="*/ 0 w 12192000"/>
              <a:gd name="connsiteY0" fmla="*/ 0 h 663915"/>
              <a:gd name="connsiteX1" fmla="*/ 12192000 w 12192000"/>
              <a:gd name="connsiteY1" fmla="*/ 0 h 663915"/>
              <a:gd name="connsiteX2" fmla="*/ 12192000 w 12192000"/>
              <a:gd name="connsiteY2" fmla="*/ 663915 h 663915"/>
              <a:gd name="connsiteX3" fmla="*/ 0 w 12192000"/>
              <a:gd name="connsiteY3" fmla="*/ 663915 h 663915"/>
              <a:gd name="connsiteX4" fmla="*/ 0 w 12192000"/>
              <a:gd name="connsiteY4" fmla="*/ 0 h 663915"/>
              <a:gd name="connsiteX0" fmla="*/ 0 w 12192000"/>
              <a:gd name="connsiteY0" fmla="*/ 220133 h 884048"/>
              <a:gd name="connsiteX1" fmla="*/ 12192000 w 12192000"/>
              <a:gd name="connsiteY1" fmla="*/ 220133 h 884048"/>
              <a:gd name="connsiteX2" fmla="*/ 12192000 w 12192000"/>
              <a:gd name="connsiteY2" fmla="*/ 884048 h 884048"/>
              <a:gd name="connsiteX3" fmla="*/ 0 w 12192000"/>
              <a:gd name="connsiteY3" fmla="*/ 884048 h 884048"/>
              <a:gd name="connsiteX4" fmla="*/ 0 w 12192000"/>
              <a:gd name="connsiteY4" fmla="*/ 220133 h 884048"/>
              <a:gd name="connsiteX0" fmla="*/ 0 w 12192000"/>
              <a:gd name="connsiteY0" fmla="*/ 186551 h 850466"/>
              <a:gd name="connsiteX1" fmla="*/ 12192000 w 12192000"/>
              <a:gd name="connsiteY1" fmla="*/ 338951 h 850466"/>
              <a:gd name="connsiteX2" fmla="*/ 12192000 w 12192000"/>
              <a:gd name="connsiteY2" fmla="*/ 850466 h 850466"/>
              <a:gd name="connsiteX3" fmla="*/ 0 w 12192000"/>
              <a:gd name="connsiteY3" fmla="*/ 850466 h 850466"/>
              <a:gd name="connsiteX4" fmla="*/ 0 w 12192000"/>
              <a:gd name="connsiteY4" fmla="*/ 186551 h 850466"/>
              <a:gd name="connsiteX0" fmla="*/ 0 w 12192000"/>
              <a:gd name="connsiteY0" fmla="*/ 108198 h 772113"/>
              <a:gd name="connsiteX1" fmla="*/ 12192000 w 12192000"/>
              <a:gd name="connsiteY1" fmla="*/ 260598 h 772113"/>
              <a:gd name="connsiteX2" fmla="*/ 12192000 w 12192000"/>
              <a:gd name="connsiteY2" fmla="*/ 772113 h 772113"/>
              <a:gd name="connsiteX3" fmla="*/ 0 w 12192000"/>
              <a:gd name="connsiteY3" fmla="*/ 772113 h 772113"/>
              <a:gd name="connsiteX4" fmla="*/ 0 w 12192000"/>
              <a:gd name="connsiteY4" fmla="*/ 108198 h 77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772113">
                <a:moveTo>
                  <a:pt x="0" y="108198"/>
                </a:moveTo>
                <a:cubicBezTo>
                  <a:pt x="1435100" y="-387102"/>
                  <a:pt x="7759700" y="1022598"/>
                  <a:pt x="12192000" y="260598"/>
                </a:cubicBezTo>
                <a:lnTo>
                  <a:pt x="12192000" y="772113"/>
                </a:lnTo>
                <a:lnTo>
                  <a:pt x="0" y="772113"/>
                </a:lnTo>
                <a:lnTo>
                  <a:pt x="0" y="108198"/>
                </a:lnTo>
                <a:close/>
              </a:path>
            </a:pathLst>
          </a:custGeom>
          <a:solidFill>
            <a:srgbClr val="4280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等线" panose="020F0502020204030204"/>
              <a:ea typeface="等线" panose="02010600030101010101" pitchFamily="2" charset="-122"/>
            </a:endParaRPr>
          </a:p>
        </p:txBody>
      </p:sp>
      <p:sp>
        <p:nvSpPr>
          <p:cNvPr id="6" name="文本框 5"/>
          <p:cNvSpPr txBox="1">
            <a:spLocks noChangeArrowheads="1"/>
          </p:cNvSpPr>
          <p:nvPr/>
        </p:nvSpPr>
        <p:spPr bwMode="auto">
          <a:xfrm>
            <a:off x="2517775" y="4495895"/>
            <a:ext cx="7156450" cy="769441"/>
          </a:xfrm>
          <a:prstGeom prst="rect">
            <a:avLst/>
          </a:prstGeom>
          <a:noFill/>
          <a:ln w="9525">
            <a:noFill/>
            <a:miter lim="800000"/>
            <a:headEnd/>
            <a:tailEnd/>
          </a:ln>
        </p:spPr>
        <p:txBody>
          <a:bodyPr>
            <a:spAutoFit/>
          </a:bodyPr>
          <a:lstStyle/>
          <a:p>
            <a:pPr algn="ctr" eaLnBrk="1" hangingPunct="1"/>
            <a:r>
              <a:rPr lang="zh-TW" altLang="en-US" sz="4400" b="1" dirty="0" smtClean="0">
                <a:solidFill>
                  <a:srgbClr val="4B8E37"/>
                </a:solidFill>
                <a:latin typeface="微软雅黑" pitchFamily="34" charset="-122"/>
              </a:rPr>
              <a:t>展宇科技材料股份有限公</a:t>
            </a:r>
            <a:r>
              <a:rPr lang="zh-TW" altLang="en-US" sz="4400" b="1" dirty="0">
                <a:solidFill>
                  <a:srgbClr val="4B8E37"/>
                </a:solidFill>
                <a:latin typeface="微软雅黑" pitchFamily="34" charset="-122"/>
              </a:rPr>
              <a:t>司</a:t>
            </a:r>
            <a:endParaRPr lang="zh-CN" altLang="en-US" sz="4400" b="1" dirty="0">
              <a:solidFill>
                <a:srgbClr val="4B8E37"/>
              </a:solidFill>
              <a:latin typeface="微软雅黑" pitchFamily="34" charset="-122"/>
            </a:endParaRPr>
          </a:p>
        </p:txBody>
      </p:sp>
      <p:sp>
        <p:nvSpPr>
          <p:cNvPr id="10" name="文本框 9"/>
          <p:cNvSpPr txBox="1">
            <a:spLocks noChangeArrowheads="1"/>
          </p:cNvSpPr>
          <p:nvPr/>
        </p:nvSpPr>
        <p:spPr bwMode="auto">
          <a:xfrm>
            <a:off x="4423620" y="5265336"/>
            <a:ext cx="3646383" cy="369888"/>
          </a:xfrm>
          <a:prstGeom prst="rect">
            <a:avLst/>
          </a:prstGeom>
          <a:noFill/>
          <a:ln w="9525">
            <a:noFill/>
            <a:miter lim="800000"/>
            <a:headEnd/>
            <a:tailEnd/>
          </a:ln>
        </p:spPr>
        <p:txBody>
          <a:bodyPr wrap="square">
            <a:spAutoFit/>
          </a:bodyPr>
          <a:lstStyle/>
          <a:p>
            <a:pPr algn="dist" eaLnBrk="1" hangingPunct="1"/>
            <a:r>
              <a:rPr lang="zh-TW" altLang="en-US" b="1" dirty="0" smtClean="0">
                <a:solidFill>
                  <a:srgbClr val="4B8E37"/>
                </a:solidFill>
                <a:latin typeface="微软雅黑" pitchFamily="34" charset="-122"/>
              </a:rPr>
              <a:t>法人說明會</a:t>
            </a:r>
            <a:endParaRPr lang="zh-CN" altLang="en-US" b="1" dirty="0">
              <a:solidFill>
                <a:srgbClr val="4B8E37"/>
              </a:solidFill>
              <a:latin typeface="微软雅黑" pitchFamily="34" charset="-122"/>
            </a:endParaRPr>
          </a:p>
        </p:txBody>
      </p:sp>
      <p:pic>
        <p:nvPicPr>
          <p:cNvPr id="4" name="图片 3"/>
          <p:cNvPicPr>
            <a:picLocks noChangeAspect="1"/>
          </p:cNvPicPr>
          <p:nvPr/>
        </p:nvPicPr>
        <p:blipFill>
          <a:blip r:embed="rId2" cstate="email"/>
          <a:srcRect/>
          <a:stretch>
            <a:fillRect/>
          </a:stretch>
        </p:blipFill>
        <p:spPr bwMode="auto">
          <a:xfrm>
            <a:off x="1035050" y="198438"/>
            <a:ext cx="10423525" cy="4587875"/>
          </a:xfrm>
          <a:prstGeom prst="rect">
            <a:avLst/>
          </a:prstGeom>
          <a:noFill/>
          <a:ln w="9525">
            <a:noFill/>
            <a:miter lim="800000"/>
            <a:headEnd/>
            <a:tailEnd/>
          </a:ln>
        </p:spPr>
      </p:pic>
      <p:sp>
        <p:nvSpPr>
          <p:cNvPr id="17" name="矩形 14"/>
          <p:cNvSpPr/>
          <p:nvPr/>
        </p:nvSpPr>
        <p:spPr>
          <a:xfrm flipH="1">
            <a:off x="0" y="6115050"/>
            <a:ext cx="12192000" cy="771525"/>
          </a:xfrm>
          <a:custGeom>
            <a:avLst/>
            <a:gdLst>
              <a:gd name="connsiteX0" fmla="*/ 0 w 12192000"/>
              <a:gd name="connsiteY0" fmla="*/ 0 h 663915"/>
              <a:gd name="connsiteX1" fmla="*/ 12192000 w 12192000"/>
              <a:gd name="connsiteY1" fmla="*/ 0 h 663915"/>
              <a:gd name="connsiteX2" fmla="*/ 12192000 w 12192000"/>
              <a:gd name="connsiteY2" fmla="*/ 663915 h 663915"/>
              <a:gd name="connsiteX3" fmla="*/ 0 w 12192000"/>
              <a:gd name="connsiteY3" fmla="*/ 663915 h 663915"/>
              <a:gd name="connsiteX4" fmla="*/ 0 w 12192000"/>
              <a:gd name="connsiteY4" fmla="*/ 0 h 663915"/>
              <a:gd name="connsiteX0" fmla="*/ 0 w 12192000"/>
              <a:gd name="connsiteY0" fmla="*/ 220133 h 884048"/>
              <a:gd name="connsiteX1" fmla="*/ 12192000 w 12192000"/>
              <a:gd name="connsiteY1" fmla="*/ 220133 h 884048"/>
              <a:gd name="connsiteX2" fmla="*/ 12192000 w 12192000"/>
              <a:gd name="connsiteY2" fmla="*/ 884048 h 884048"/>
              <a:gd name="connsiteX3" fmla="*/ 0 w 12192000"/>
              <a:gd name="connsiteY3" fmla="*/ 884048 h 884048"/>
              <a:gd name="connsiteX4" fmla="*/ 0 w 12192000"/>
              <a:gd name="connsiteY4" fmla="*/ 220133 h 884048"/>
              <a:gd name="connsiteX0" fmla="*/ 0 w 12192000"/>
              <a:gd name="connsiteY0" fmla="*/ 186551 h 850466"/>
              <a:gd name="connsiteX1" fmla="*/ 12192000 w 12192000"/>
              <a:gd name="connsiteY1" fmla="*/ 338951 h 850466"/>
              <a:gd name="connsiteX2" fmla="*/ 12192000 w 12192000"/>
              <a:gd name="connsiteY2" fmla="*/ 850466 h 850466"/>
              <a:gd name="connsiteX3" fmla="*/ 0 w 12192000"/>
              <a:gd name="connsiteY3" fmla="*/ 850466 h 850466"/>
              <a:gd name="connsiteX4" fmla="*/ 0 w 12192000"/>
              <a:gd name="connsiteY4" fmla="*/ 186551 h 850466"/>
              <a:gd name="connsiteX0" fmla="*/ 0 w 12192000"/>
              <a:gd name="connsiteY0" fmla="*/ 108198 h 772113"/>
              <a:gd name="connsiteX1" fmla="*/ 12192000 w 12192000"/>
              <a:gd name="connsiteY1" fmla="*/ 260598 h 772113"/>
              <a:gd name="connsiteX2" fmla="*/ 12192000 w 12192000"/>
              <a:gd name="connsiteY2" fmla="*/ 772113 h 772113"/>
              <a:gd name="connsiteX3" fmla="*/ 0 w 12192000"/>
              <a:gd name="connsiteY3" fmla="*/ 772113 h 772113"/>
              <a:gd name="connsiteX4" fmla="*/ 0 w 12192000"/>
              <a:gd name="connsiteY4" fmla="*/ 108198 h 77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772113">
                <a:moveTo>
                  <a:pt x="0" y="108198"/>
                </a:moveTo>
                <a:cubicBezTo>
                  <a:pt x="1435100" y="-387102"/>
                  <a:pt x="7759700" y="1022598"/>
                  <a:pt x="12192000" y="260598"/>
                </a:cubicBezTo>
                <a:lnTo>
                  <a:pt x="12192000" y="772113"/>
                </a:lnTo>
                <a:lnTo>
                  <a:pt x="0" y="772113"/>
                </a:lnTo>
                <a:lnTo>
                  <a:pt x="0" y="108198"/>
                </a:lnTo>
                <a:close/>
              </a:path>
            </a:pathLst>
          </a:custGeom>
          <a:solidFill>
            <a:srgbClr val="55A033">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等线" panose="020F0502020204030204"/>
              <a:ea typeface="等线" panose="02010600030101010101" pitchFamily="2" charset="-122"/>
            </a:endParaRPr>
          </a:p>
        </p:txBody>
      </p:sp>
      <p:grpSp>
        <p:nvGrpSpPr>
          <p:cNvPr id="2" name="组合 4"/>
          <p:cNvGrpSpPr>
            <a:grpSpLocks/>
          </p:cNvGrpSpPr>
          <p:nvPr/>
        </p:nvGrpSpPr>
        <p:grpSpPr bwMode="auto">
          <a:xfrm>
            <a:off x="9315450" y="5310188"/>
            <a:ext cx="1865313" cy="1085850"/>
            <a:chOff x="9315080" y="5310277"/>
            <a:chExt cx="1865823" cy="1086231"/>
          </a:xfrm>
        </p:grpSpPr>
        <p:pic>
          <p:nvPicPr>
            <p:cNvPr id="13321" name="图片 11"/>
            <p:cNvPicPr>
              <a:picLocks noChangeAspect="1"/>
            </p:cNvPicPr>
            <p:nvPr/>
          </p:nvPicPr>
          <p:blipFill>
            <a:blip r:embed="rId3" cstate="email"/>
            <a:srcRect/>
            <a:stretch>
              <a:fillRect/>
            </a:stretch>
          </p:blipFill>
          <p:spPr bwMode="auto">
            <a:xfrm rot="3880167">
              <a:off x="9704876" y="4920481"/>
              <a:ext cx="1086231" cy="1865823"/>
            </a:xfrm>
            <a:prstGeom prst="rect">
              <a:avLst/>
            </a:prstGeom>
            <a:noFill/>
            <a:ln w="9525">
              <a:noFill/>
              <a:miter lim="800000"/>
              <a:headEnd/>
              <a:tailEnd/>
            </a:ln>
          </p:spPr>
        </p:pic>
        <p:sp>
          <p:nvSpPr>
            <p:cNvPr id="13322" name="文本框 17"/>
            <p:cNvSpPr txBox="1">
              <a:spLocks noChangeArrowheads="1"/>
            </p:cNvSpPr>
            <p:nvPr/>
          </p:nvSpPr>
          <p:spPr bwMode="auto">
            <a:xfrm>
              <a:off x="9472654" y="5853393"/>
              <a:ext cx="1567933" cy="338673"/>
            </a:xfrm>
            <a:prstGeom prst="rect">
              <a:avLst/>
            </a:prstGeom>
            <a:noFill/>
            <a:ln w="9525">
              <a:noFill/>
              <a:miter lim="800000"/>
              <a:headEnd/>
              <a:tailEnd/>
            </a:ln>
          </p:spPr>
          <p:txBody>
            <a:bodyPr wrap="square">
              <a:spAutoFit/>
            </a:bodyPr>
            <a:lstStyle/>
            <a:p>
              <a:pPr eaLnBrk="1" hangingPunct="1"/>
              <a:r>
                <a:rPr lang="en-US" altLang="zh-CN" sz="1600" b="1" dirty="0" smtClean="0">
                  <a:solidFill>
                    <a:srgbClr val="FFFFFF"/>
                  </a:solidFill>
                  <a:latin typeface="微软雅黑" pitchFamily="34" charset="-122"/>
                </a:rPr>
                <a:t>2022/12/28</a:t>
              </a:r>
              <a:endParaRPr lang="zh-CN" altLang="en-US" sz="1600" b="1" dirty="0">
                <a:solidFill>
                  <a:srgbClr val="FFFFFF"/>
                </a:solidFill>
                <a:latin typeface="微软雅黑" pitchFamily="34" charset="-122"/>
              </a:endParaRPr>
            </a:p>
          </p:txBody>
        </p:sp>
      </p:grpSp>
      <p:pic>
        <p:nvPicPr>
          <p:cNvPr id="11" name="圖片 10" descr="LOGO.png"/>
          <p:cNvPicPr>
            <a:picLocks noChangeAspect="1"/>
          </p:cNvPicPr>
          <p:nvPr/>
        </p:nvPicPr>
        <p:blipFill>
          <a:blip r:embed="rId4" cstate="print"/>
          <a:stretch>
            <a:fillRect/>
          </a:stretch>
        </p:blipFill>
        <p:spPr>
          <a:xfrm>
            <a:off x="358395" y="198438"/>
            <a:ext cx="1198033" cy="1758581"/>
          </a:xfrm>
          <a:prstGeom prst="rect">
            <a:avLst/>
          </a:prstGeom>
        </p:spPr>
      </p:pic>
      <p:sp>
        <p:nvSpPr>
          <p:cNvPr id="13" name="副標題 2"/>
          <p:cNvSpPr txBox="1">
            <a:spLocks/>
          </p:cNvSpPr>
          <p:nvPr/>
        </p:nvSpPr>
        <p:spPr>
          <a:xfrm>
            <a:off x="9794989" y="198438"/>
            <a:ext cx="2155427" cy="432048"/>
          </a:xfrm>
          <a:prstGeom prst="rect">
            <a:avLst/>
          </a:prstGeom>
        </p:spPr>
        <p:txBody>
          <a:bodyPr vert="horz" lIns="91440" tIns="45720" rIns="91440" bIns="45720" rtlCol="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zh-TW" altLang="en-US" sz="2000" b="1" i="0" u="none" strike="noStrike" kern="1200" cap="none" spc="0" normalizeH="0" baseline="0" noProof="0" dirty="0" smtClean="0">
                <a:ln>
                  <a:noFill/>
                </a:ln>
                <a:effectLst/>
                <a:uLnTx/>
                <a:uFillTx/>
                <a:latin typeface="Times New Roman" panose="02020603050405020304" pitchFamily="18" charset="0"/>
                <a:ea typeface="標楷體" pitchFamily="65" charset="-120"/>
                <a:cs typeface="Times New Roman" panose="02020603050405020304" pitchFamily="18" charset="0"/>
              </a:rPr>
              <a:t>股票代號：</a:t>
            </a:r>
            <a:r>
              <a:rPr kumimoji="0" lang="en-US" altLang="zh-TW" sz="2000" b="1" i="0" u="none" strike="noStrike" kern="1200" cap="none" spc="0" normalizeH="0" baseline="0" noProof="0" dirty="0" smtClean="0">
                <a:ln>
                  <a:noFill/>
                </a:ln>
                <a:effectLst/>
                <a:uLnTx/>
                <a:uFillTx/>
                <a:latin typeface="Times New Roman" panose="02020603050405020304" pitchFamily="18" charset="0"/>
                <a:ea typeface="標楷體" pitchFamily="65" charset="-120"/>
                <a:cs typeface="Times New Roman" panose="02020603050405020304" pitchFamily="18" charset="0"/>
              </a:rPr>
              <a:t>1776</a:t>
            </a:r>
            <a:endParaRPr kumimoji="0" lang="zh-TW" altLang="en-US" sz="2000" b="1" i="0" u="none" strike="noStrike" kern="1200" cap="none" spc="0" normalizeH="0" baseline="0" noProof="0" dirty="0" smtClean="0">
              <a:ln>
                <a:noFill/>
              </a:ln>
              <a:effectLst/>
              <a:uLnTx/>
              <a:uFillTx/>
              <a:latin typeface="Times New Roman" panose="02020603050405020304" pitchFamily="18" charset="0"/>
              <a:ea typeface="標楷體" pitchFamily="65" charset="-120"/>
              <a:cs typeface="Times New Roman" panose="02020603050405020304" pitchFamily="18" charset="0"/>
            </a:endParaRPr>
          </a:p>
        </p:txBody>
      </p:sp>
      <p:sp>
        <p:nvSpPr>
          <p:cNvPr id="14" name="文本框 9"/>
          <p:cNvSpPr txBox="1">
            <a:spLocks noChangeArrowheads="1"/>
          </p:cNvSpPr>
          <p:nvPr/>
        </p:nvSpPr>
        <p:spPr bwMode="auto">
          <a:xfrm>
            <a:off x="4423620" y="5668169"/>
            <a:ext cx="3646383" cy="369888"/>
          </a:xfrm>
          <a:prstGeom prst="rect">
            <a:avLst/>
          </a:prstGeom>
          <a:noFill/>
          <a:ln w="9525">
            <a:noFill/>
            <a:miter lim="800000"/>
            <a:headEnd/>
            <a:tailEnd/>
          </a:ln>
        </p:spPr>
        <p:txBody>
          <a:bodyPr wrap="square">
            <a:spAutoFit/>
          </a:bodyPr>
          <a:lstStyle/>
          <a:p>
            <a:pPr algn="dist" eaLnBrk="1" hangingPunct="1"/>
            <a:r>
              <a:rPr lang="zh-TW" altLang="en-US" b="1" dirty="0" smtClean="0">
                <a:solidFill>
                  <a:srgbClr val="4B8E37"/>
                </a:solidFill>
                <a:latin typeface="微软雅黑" pitchFamily="34" charset="-122"/>
              </a:rPr>
              <a:t>報告人：廖培宏</a:t>
            </a:r>
            <a:endParaRPr lang="zh-CN" altLang="en-US" b="1" dirty="0">
              <a:solidFill>
                <a:srgbClr val="4B8E37"/>
              </a:solidFill>
              <a:latin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right)">
                                      <p:cBhvr>
                                        <p:cTn id="7" dur="500"/>
                                        <p:tgtEl>
                                          <p:spTgt spid="17"/>
                                        </p:tgtEl>
                                      </p:cBhvr>
                                    </p:animEffect>
                                  </p:childTnLst>
                                </p:cTn>
                              </p:par>
                              <p:par>
                                <p:cTn id="8" presetID="22" presetClass="entr" presetSubtype="8"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500"/>
                                        <p:tgtEl>
                                          <p:spTgt spid="15"/>
                                        </p:tgtEl>
                                      </p:cBhvr>
                                    </p:animEffect>
                                  </p:childTnLst>
                                </p:cTn>
                              </p:par>
                            </p:childTnLst>
                          </p:cTn>
                        </p:par>
                        <p:par>
                          <p:cTn id="11" fill="hold">
                            <p:stCondLst>
                              <p:cond delay="500"/>
                            </p:stCondLst>
                            <p:childTnLst>
                              <p:par>
                                <p:cTn id="12" presetID="21" presetClass="entr" presetSubtype="1"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heel(1)">
                                      <p:cBhvr>
                                        <p:cTn id="14" dur="2000"/>
                                        <p:tgtEl>
                                          <p:spTgt spid="4"/>
                                        </p:tgtEl>
                                      </p:cBhvr>
                                    </p:animEffect>
                                  </p:childTnLst>
                                </p:cTn>
                              </p:par>
                              <p:par>
                                <p:cTn id="15" presetID="41" presetClass="entr" presetSubtype="0" fill="hold" grpId="0" nodeType="withEffect">
                                  <p:stCondLst>
                                    <p:cond delay="500"/>
                                  </p:stCondLst>
                                  <p:iterate type="lt">
                                    <p:tmPct val="10000"/>
                                  </p:iterate>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8" dur="500" fill="hold"/>
                                        <p:tgtEl>
                                          <p:spTgt spid="6"/>
                                        </p:tgtEl>
                                        <p:attrNameLst>
                                          <p:attrName>ppt_y</p:attrName>
                                        </p:attrNameLst>
                                      </p:cBhvr>
                                      <p:tavLst>
                                        <p:tav tm="0">
                                          <p:val>
                                            <p:strVal val="#ppt_y"/>
                                          </p:val>
                                        </p:tav>
                                        <p:tav tm="100000">
                                          <p:val>
                                            <p:strVal val="#ppt_y"/>
                                          </p:val>
                                        </p:tav>
                                      </p:tavLst>
                                    </p:anim>
                                    <p:anim calcmode="lin" valueType="num">
                                      <p:cBhvr>
                                        <p:cTn id="1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1" dur="500" tmFilter="0,0; .5, 1; 1, 1"/>
                                        <p:tgtEl>
                                          <p:spTgt spid="6"/>
                                        </p:tgtEl>
                                      </p:cBhvr>
                                    </p:animEffect>
                                  </p:childTnLst>
                                </p:cTn>
                              </p:par>
                              <p:par>
                                <p:cTn id="22" presetID="41" presetClass="entr" presetSubtype="0" fill="hold" grpId="0" nodeType="withEffect">
                                  <p:stCondLst>
                                    <p:cond delay="1250"/>
                                  </p:stCondLst>
                                  <p:iterate type="lt">
                                    <p:tmPct val="10000"/>
                                  </p:iterate>
                                  <p:childTnLst>
                                    <p:set>
                                      <p:cBhvr>
                                        <p:cTn id="23" dur="1" fill="hold">
                                          <p:stCondLst>
                                            <p:cond delay="0"/>
                                          </p:stCondLst>
                                        </p:cTn>
                                        <p:tgtEl>
                                          <p:spTgt spid="10"/>
                                        </p:tgtEl>
                                        <p:attrNameLst>
                                          <p:attrName>style.visibility</p:attrName>
                                        </p:attrNameLst>
                                      </p:cBhvr>
                                      <p:to>
                                        <p:strVal val="visible"/>
                                      </p:to>
                                    </p:set>
                                    <p:anim calcmode="lin" valueType="num">
                                      <p:cBhvr>
                                        <p:cTn id="24"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10"/>
                                        </p:tgtEl>
                                        <p:attrNameLst>
                                          <p:attrName>ppt_y</p:attrName>
                                        </p:attrNameLst>
                                      </p:cBhvr>
                                      <p:tavLst>
                                        <p:tav tm="0">
                                          <p:val>
                                            <p:strVal val="#ppt_y"/>
                                          </p:val>
                                        </p:tav>
                                        <p:tav tm="100000">
                                          <p:val>
                                            <p:strVal val="#ppt_y"/>
                                          </p:val>
                                        </p:tav>
                                      </p:tavLst>
                                    </p:anim>
                                    <p:anim calcmode="lin" valueType="num">
                                      <p:cBhvr>
                                        <p:cTn id="26"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10"/>
                                        </p:tgtEl>
                                      </p:cBhvr>
                                    </p:animEffect>
                                  </p:childTnLst>
                                </p:cTn>
                              </p:par>
                            </p:childTnLst>
                          </p:cTn>
                        </p:par>
                        <p:par>
                          <p:cTn id="29" fill="hold">
                            <p:stCondLst>
                              <p:cond delay="2500"/>
                            </p:stCondLst>
                            <p:childTnLst>
                              <p:par>
                                <p:cTn id="30" presetID="53" presetClass="entr" presetSubtype="16" fill="hold" nodeType="after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500" fill="hold"/>
                                        <p:tgtEl>
                                          <p:spTgt spid="2"/>
                                        </p:tgtEl>
                                        <p:attrNameLst>
                                          <p:attrName>ppt_w</p:attrName>
                                        </p:attrNameLst>
                                      </p:cBhvr>
                                      <p:tavLst>
                                        <p:tav tm="0">
                                          <p:val>
                                            <p:fltVal val="0"/>
                                          </p:val>
                                        </p:tav>
                                        <p:tav tm="100000">
                                          <p:val>
                                            <p:strVal val="#ppt_w"/>
                                          </p:val>
                                        </p:tav>
                                      </p:tavLst>
                                    </p:anim>
                                    <p:anim calcmode="lin" valueType="num">
                                      <p:cBhvr>
                                        <p:cTn id="33" dur="500" fill="hold"/>
                                        <p:tgtEl>
                                          <p:spTgt spid="2"/>
                                        </p:tgtEl>
                                        <p:attrNameLst>
                                          <p:attrName>ppt_h</p:attrName>
                                        </p:attrNameLst>
                                      </p:cBhvr>
                                      <p:tavLst>
                                        <p:tav tm="0">
                                          <p:val>
                                            <p:fltVal val="0"/>
                                          </p:val>
                                        </p:tav>
                                        <p:tav tm="100000">
                                          <p:val>
                                            <p:strVal val="#ppt_h"/>
                                          </p:val>
                                        </p:tav>
                                      </p:tavLst>
                                    </p:anim>
                                    <p:animEffect transition="in" filter="fade">
                                      <p:cBhvr>
                                        <p:cTn id="34" dur="500"/>
                                        <p:tgtEl>
                                          <p:spTgt spid="2"/>
                                        </p:tgtEl>
                                      </p:cBhvr>
                                    </p:animEffect>
                                  </p:childTnLst>
                                </p:cTn>
                              </p:par>
                              <p:par>
                                <p:cTn id="35" presetID="8" presetClass="emph" presetSubtype="0" fill="hold" nodeType="withEffect">
                                  <p:stCondLst>
                                    <p:cond delay="0"/>
                                  </p:stCondLst>
                                  <p:childTnLst>
                                    <p:animRot by="21600000">
                                      <p:cBhvr>
                                        <p:cTn id="36" dur="1000" fill="hold"/>
                                        <p:tgtEl>
                                          <p:spTgt spid="2"/>
                                        </p:tgtEl>
                                        <p:attrNameLst>
                                          <p:attrName>r</p:attrName>
                                        </p:attrNameLst>
                                      </p:cBhvr>
                                    </p:animRot>
                                  </p:childTnLst>
                                </p:cTn>
                              </p:par>
                              <p:par>
                                <p:cTn id="37" presetID="41" presetClass="entr" presetSubtype="0" fill="hold" grpId="0" nodeType="withEffect">
                                  <p:stCondLst>
                                    <p:cond delay="1250"/>
                                  </p:stCondLst>
                                  <p:iterate type="lt">
                                    <p:tmPct val="10000"/>
                                  </p:iterate>
                                  <p:childTnLst>
                                    <p:set>
                                      <p:cBhvr>
                                        <p:cTn id="38" dur="1" fill="hold">
                                          <p:stCondLst>
                                            <p:cond delay="0"/>
                                          </p:stCondLst>
                                        </p:cTn>
                                        <p:tgtEl>
                                          <p:spTgt spid="14"/>
                                        </p:tgtEl>
                                        <p:attrNameLst>
                                          <p:attrName>style.visibility</p:attrName>
                                        </p:attrNameLst>
                                      </p:cBhvr>
                                      <p:to>
                                        <p:strVal val="visible"/>
                                      </p:to>
                                    </p:set>
                                    <p:anim calcmode="lin" valueType="num">
                                      <p:cBhvr>
                                        <p:cTn id="39" dur="500" fill="hold"/>
                                        <p:tgtEl>
                                          <p:spTgt spid="14"/>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14"/>
                                        </p:tgtEl>
                                        <p:attrNameLst>
                                          <p:attrName>ppt_y</p:attrName>
                                        </p:attrNameLst>
                                      </p:cBhvr>
                                      <p:tavLst>
                                        <p:tav tm="0">
                                          <p:val>
                                            <p:strVal val="#ppt_y"/>
                                          </p:val>
                                        </p:tav>
                                        <p:tav tm="100000">
                                          <p:val>
                                            <p:strVal val="#ppt_y"/>
                                          </p:val>
                                        </p:tav>
                                      </p:tavLst>
                                    </p:anim>
                                    <p:anim calcmode="lin" valueType="num">
                                      <p:cBhvr>
                                        <p:cTn id="41" dur="500" fill="hold"/>
                                        <p:tgtEl>
                                          <p:spTgt spid="14"/>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14"/>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p:cNvGrpSpPr/>
          <p:nvPr/>
        </p:nvGrpSpPr>
        <p:grpSpPr>
          <a:xfrm>
            <a:off x="284163" y="55563"/>
            <a:ext cx="4458166" cy="857250"/>
            <a:chOff x="284163" y="55563"/>
            <a:chExt cx="4458166" cy="857250"/>
          </a:xfrm>
        </p:grpSpPr>
        <p:sp>
          <p:nvSpPr>
            <p:cNvPr id="60" name="圆角矩形 59"/>
            <p:cNvSpPr/>
            <p:nvPr/>
          </p:nvSpPr>
          <p:spPr bwMode="auto">
            <a:xfrm>
              <a:off x="339724" y="325438"/>
              <a:ext cx="4402605" cy="381000"/>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8441" name="图片 63"/>
            <p:cNvPicPr>
              <a:picLocks noChangeAspect="1"/>
            </p:cNvPicPr>
            <p:nvPr/>
          </p:nvPicPr>
          <p:blipFill>
            <a:blip r:embed="rId2" cstate="email"/>
            <a:srcRect/>
            <a:stretch>
              <a:fillRect/>
            </a:stretch>
          </p:blipFill>
          <p:spPr bwMode="auto">
            <a:xfrm rot="2055465">
              <a:off x="284163" y="55563"/>
              <a:ext cx="498555" cy="857250"/>
            </a:xfrm>
            <a:prstGeom prst="rect">
              <a:avLst/>
            </a:prstGeom>
            <a:noFill/>
            <a:ln w="9525">
              <a:noFill/>
              <a:miter lim="800000"/>
              <a:headEnd/>
              <a:tailEnd/>
            </a:ln>
          </p:spPr>
        </p:pic>
        <p:sp>
          <p:nvSpPr>
            <p:cNvPr id="18442" name="文本框 64"/>
            <p:cNvSpPr txBox="1">
              <a:spLocks noChangeArrowheads="1"/>
            </p:cNvSpPr>
            <p:nvPr/>
          </p:nvSpPr>
          <p:spPr bwMode="auto">
            <a:xfrm>
              <a:off x="817541" y="325292"/>
              <a:ext cx="1670650" cy="369332"/>
            </a:xfrm>
            <a:prstGeom prst="rect">
              <a:avLst/>
            </a:prstGeom>
            <a:noFill/>
            <a:ln w="9525">
              <a:noFill/>
              <a:miter lim="800000"/>
              <a:headEnd/>
              <a:tailEnd/>
            </a:ln>
          </p:spPr>
          <p:txBody>
            <a:bodyPr wrap="none">
              <a:spAutoFit/>
            </a:bodyPr>
            <a:lstStyle/>
            <a:p>
              <a:pPr eaLnBrk="1" hangingPunct="1"/>
              <a:r>
                <a:rPr lang="zh-TW" altLang="en-US" b="1" dirty="0" smtClean="0">
                  <a:solidFill>
                    <a:srgbClr val="3C7832"/>
                  </a:solidFill>
                  <a:latin typeface="微软雅黑" pitchFamily="34" charset="-122"/>
                </a:rPr>
                <a:t>溶劑型</a:t>
              </a:r>
              <a:r>
                <a:rPr lang="en-US" altLang="zh-TW" b="1" dirty="0" smtClean="0">
                  <a:solidFill>
                    <a:srgbClr val="3C7832"/>
                  </a:solidFill>
                  <a:latin typeface="微软雅黑" pitchFamily="34" charset="-122"/>
                </a:rPr>
                <a:t>PU</a:t>
              </a:r>
              <a:r>
                <a:rPr lang="zh-TW" altLang="en-US" b="1" dirty="0" smtClean="0">
                  <a:solidFill>
                    <a:srgbClr val="3C7832"/>
                  </a:solidFill>
                  <a:latin typeface="微软雅黑" pitchFamily="34" charset="-122"/>
                </a:rPr>
                <a:t>樹脂</a:t>
              </a:r>
              <a:endParaRPr lang="zh-CN" altLang="en-US" b="1" dirty="0">
                <a:solidFill>
                  <a:srgbClr val="3C7832"/>
                </a:solidFill>
                <a:latin typeface="微软雅黑" pitchFamily="34" charset="-122"/>
              </a:endParaRPr>
            </a:p>
          </p:txBody>
        </p:sp>
        <p:sp>
          <p:nvSpPr>
            <p:cNvPr id="18443" name="文本框 65"/>
            <p:cNvSpPr txBox="1">
              <a:spLocks noChangeArrowheads="1"/>
            </p:cNvSpPr>
            <p:nvPr/>
          </p:nvSpPr>
          <p:spPr bwMode="auto">
            <a:xfrm>
              <a:off x="376642" y="330302"/>
              <a:ext cx="346570" cy="36971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graphicFrame>
        <p:nvGraphicFramePr>
          <p:cNvPr id="7" name="表格 6"/>
          <p:cNvGraphicFramePr>
            <a:graphicFrameLocks noGrp="1"/>
          </p:cNvGraphicFramePr>
          <p:nvPr>
            <p:extLst>
              <p:ext uri="{D42A27DB-BD31-4B8C-83A1-F6EECF244321}">
                <p14:modId xmlns:p14="http://schemas.microsoft.com/office/powerpoint/2010/main" val="1326024238"/>
              </p:ext>
            </p:extLst>
          </p:nvPr>
        </p:nvGraphicFramePr>
        <p:xfrm>
          <a:off x="516000" y="863475"/>
          <a:ext cx="11160000" cy="5256000"/>
        </p:xfrm>
        <a:graphic>
          <a:graphicData uri="http://schemas.openxmlformats.org/drawingml/2006/table">
            <a:tbl>
              <a:tblPr>
                <a:tableStyleId>{08FB837D-C827-4EFA-A057-4D05807E0F7C}</a:tableStyleId>
              </a:tblPr>
              <a:tblGrid>
                <a:gridCol w="1800000">
                  <a:extLst>
                    <a:ext uri="{9D8B030D-6E8A-4147-A177-3AD203B41FA5}">
                      <a16:colId xmlns:a16="http://schemas.microsoft.com/office/drawing/2014/main" xmlns="" val="20000"/>
                    </a:ext>
                  </a:extLst>
                </a:gridCol>
                <a:gridCol w="2340000">
                  <a:extLst>
                    <a:ext uri="{9D8B030D-6E8A-4147-A177-3AD203B41FA5}">
                      <a16:colId xmlns:a16="http://schemas.microsoft.com/office/drawing/2014/main" xmlns="" val="20001"/>
                    </a:ext>
                  </a:extLst>
                </a:gridCol>
                <a:gridCol w="2340000">
                  <a:extLst>
                    <a:ext uri="{9D8B030D-6E8A-4147-A177-3AD203B41FA5}">
                      <a16:colId xmlns:a16="http://schemas.microsoft.com/office/drawing/2014/main" xmlns="" val="20002"/>
                    </a:ext>
                  </a:extLst>
                </a:gridCol>
                <a:gridCol w="2340000">
                  <a:extLst>
                    <a:ext uri="{9D8B030D-6E8A-4147-A177-3AD203B41FA5}">
                      <a16:colId xmlns:a16="http://schemas.microsoft.com/office/drawing/2014/main" xmlns="" val="20003"/>
                    </a:ext>
                  </a:extLst>
                </a:gridCol>
                <a:gridCol w="2340000">
                  <a:extLst>
                    <a:ext uri="{9D8B030D-6E8A-4147-A177-3AD203B41FA5}">
                      <a16:colId xmlns:a16="http://schemas.microsoft.com/office/drawing/2014/main" xmlns="" val="20004"/>
                    </a:ext>
                  </a:extLst>
                </a:gridCol>
              </a:tblGrid>
              <a:tr h="792000">
                <a:tc>
                  <a:txBody>
                    <a:bodyPr/>
                    <a:lstStyle/>
                    <a:p>
                      <a:pPr algn="ctr">
                        <a:lnSpc>
                          <a:spcPct val="150000"/>
                        </a:lnSpc>
                        <a:spcAft>
                          <a:spcPts val="0"/>
                        </a:spcAft>
                      </a:pPr>
                      <a:r>
                        <a:rPr lang="zh-TW" sz="1800" kern="100" dirty="0" smtClean="0">
                          <a:latin typeface="微軟正黑體" panose="020B0604030504040204" pitchFamily="34" charset="-120"/>
                          <a:ea typeface="微軟正黑體" panose="020B0604030504040204" pitchFamily="34" charset="-120"/>
                        </a:rPr>
                        <a:t>應用領域</a:t>
                      </a:r>
                      <a:endParaRPr lang="zh-TW" sz="1800"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zh-TW" sz="2400" kern="100" dirty="0" smtClean="0">
                          <a:latin typeface="微軟正黑體" panose="020B0604030504040204" pitchFamily="34" charset="-120"/>
                          <a:ea typeface="微軟正黑體" panose="020B0604030504040204" pitchFamily="34" charset="-120"/>
                        </a:rPr>
                        <a:t>皮</a:t>
                      </a:r>
                      <a:r>
                        <a:rPr lang="zh-TW" altLang="en-US" sz="2400" kern="100" dirty="0" smtClean="0">
                          <a:latin typeface="微軟正黑體" panose="020B0604030504040204" pitchFamily="34" charset="-120"/>
                          <a:ea typeface="微軟正黑體" panose="020B0604030504040204" pitchFamily="34" charset="-120"/>
                        </a:rPr>
                        <a:t>革</a:t>
                      </a:r>
                      <a:endParaRPr lang="zh-TW" sz="2400" b="1"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zh-TW" sz="2400" kern="100" dirty="0">
                          <a:latin typeface="微軟正黑體" panose="020B0604030504040204" pitchFamily="34" charset="-120"/>
                          <a:ea typeface="微軟正黑體" panose="020B0604030504040204" pitchFamily="34" charset="-120"/>
                        </a:rPr>
                        <a:t>紡織</a:t>
                      </a:r>
                      <a:endParaRPr lang="zh-TW" sz="2400" b="1"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zh-TW" sz="2400" kern="100" dirty="0">
                          <a:latin typeface="微軟正黑體" panose="020B0604030504040204" pitchFamily="34" charset="-120"/>
                          <a:ea typeface="微軟正黑體" panose="020B0604030504040204" pitchFamily="34" charset="-120"/>
                        </a:rPr>
                        <a:t>油墨</a:t>
                      </a:r>
                      <a:endParaRPr lang="zh-TW" sz="2400" b="1"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zh-TW" sz="2400" kern="100" dirty="0">
                          <a:latin typeface="微軟正黑體" panose="020B0604030504040204" pitchFamily="34" charset="-120"/>
                          <a:ea typeface="微軟正黑體" panose="020B0604030504040204" pitchFamily="34" charset="-120"/>
                        </a:rPr>
                        <a:t>塗料</a:t>
                      </a:r>
                      <a:endParaRPr lang="zh-TW" sz="2400" b="1"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0"/>
                  </a:ext>
                </a:extLst>
              </a:tr>
              <a:tr h="792000">
                <a:tc>
                  <a:txBody>
                    <a:bodyPr/>
                    <a:lstStyle/>
                    <a:p>
                      <a:pPr algn="ctr">
                        <a:lnSpc>
                          <a:spcPct val="150000"/>
                        </a:lnSpc>
                        <a:spcAft>
                          <a:spcPts val="0"/>
                        </a:spcAft>
                      </a:pPr>
                      <a:r>
                        <a:rPr lang="zh-TW" sz="1800" kern="100" dirty="0">
                          <a:latin typeface="微軟正黑體" panose="020B0604030504040204" pitchFamily="34" charset="-120"/>
                          <a:ea typeface="微軟正黑體" panose="020B0604030504040204" pitchFamily="34" charset="-120"/>
                        </a:rPr>
                        <a:t>產品系列</a:t>
                      </a:r>
                      <a:endParaRPr lang="zh-TW" sz="1800"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sz="1600" kern="100" dirty="0">
                          <a:latin typeface="微軟正黑體" panose="020B0604030504040204" pitchFamily="34" charset="-120"/>
                          <a:ea typeface="微軟正黑體" panose="020B0604030504040204" pitchFamily="34" charset="-120"/>
                        </a:rPr>
                        <a:t>HU, UB, MU</a:t>
                      </a:r>
                      <a:endParaRPr lang="zh-TW" sz="1600"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sz="1600" kern="100" dirty="0">
                          <a:latin typeface="微軟正黑體" panose="020B0604030504040204" pitchFamily="34" charset="-120"/>
                          <a:ea typeface="微軟正黑體" panose="020B0604030504040204" pitchFamily="34" charset="-120"/>
                        </a:rPr>
                        <a:t>HU, UB</a:t>
                      </a:r>
                      <a:endParaRPr lang="zh-TW" sz="1600"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sz="1600" kern="100" dirty="0">
                          <a:latin typeface="微軟正黑體" panose="020B0604030504040204" pitchFamily="34" charset="-120"/>
                          <a:ea typeface="微軟正黑體" panose="020B0604030504040204" pitchFamily="34" charset="-120"/>
                        </a:rPr>
                        <a:t>HU, HUL, UL</a:t>
                      </a:r>
                      <a:endParaRPr lang="zh-TW" sz="1600"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sz="1600" kern="100" dirty="0">
                          <a:latin typeface="微軟正黑體" panose="020B0604030504040204" pitchFamily="34" charset="-120"/>
                          <a:ea typeface="微軟正黑體" panose="020B0604030504040204" pitchFamily="34" charset="-120"/>
                        </a:rPr>
                        <a:t>MU, UA</a:t>
                      </a:r>
                      <a:endParaRPr lang="zh-TW" sz="1600"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1"/>
                  </a:ext>
                </a:extLst>
              </a:tr>
              <a:tr h="1800000">
                <a:tc>
                  <a:txBody>
                    <a:bodyPr/>
                    <a:lstStyle/>
                    <a:p>
                      <a:pPr algn="ctr">
                        <a:lnSpc>
                          <a:spcPct val="150000"/>
                        </a:lnSpc>
                        <a:spcAft>
                          <a:spcPts val="0"/>
                        </a:spcAft>
                      </a:pPr>
                      <a:r>
                        <a:rPr lang="zh-TW" sz="1800" kern="100" dirty="0" smtClean="0">
                          <a:latin typeface="微軟正黑體" panose="020B0604030504040204" pitchFamily="34" charset="-120"/>
                          <a:ea typeface="微軟正黑體" panose="020B0604030504040204" pitchFamily="34" charset="-120"/>
                        </a:rPr>
                        <a:t>功能</a:t>
                      </a:r>
                      <a:r>
                        <a:rPr lang="zh-TW" altLang="en-US" sz="1800" kern="100" dirty="0" smtClean="0">
                          <a:latin typeface="微軟正黑體" panose="020B0604030504040204" pitchFamily="34" charset="-120"/>
                          <a:ea typeface="微軟正黑體" panose="020B0604030504040204" pitchFamily="34" charset="-120"/>
                        </a:rPr>
                        <a:t>及</a:t>
                      </a:r>
                      <a:r>
                        <a:rPr lang="zh-TW" sz="1800" kern="100" dirty="0" smtClean="0">
                          <a:latin typeface="微軟正黑體" panose="020B0604030504040204" pitchFamily="34" charset="-120"/>
                          <a:ea typeface="微軟正黑體" panose="020B0604030504040204" pitchFamily="34" charset="-120"/>
                        </a:rPr>
                        <a:t>特性</a:t>
                      </a:r>
                      <a:endParaRPr lang="zh-TW" sz="1800"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l">
                        <a:lnSpc>
                          <a:spcPct val="150000"/>
                        </a:lnSpc>
                        <a:spcAft>
                          <a:spcPts val="0"/>
                        </a:spcAft>
                      </a:pPr>
                      <a:r>
                        <a:rPr lang="zh-TW" sz="1600" kern="100" spc="-100" dirty="0">
                          <a:latin typeface="微軟正黑體" panose="020B0604030504040204" pitchFamily="34" charset="-120"/>
                          <a:ea typeface="微軟正黑體" panose="020B0604030504040204" pitchFamily="34" charset="-120"/>
                        </a:rPr>
                        <a:t>織布、二榔皮上披覆</a:t>
                      </a:r>
                      <a:r>
                        <a:rPr lang="en-US" sz="1600" kern="100" spc="-100" dirty="0">
                          <a:latin typeface="微軟正黑體" panose="020B0604030504040204" pitchFamily="34" charset="-120"/>
                          <a:ea typeface="微軟正黑體" panose="020B0604030504040204" pitchFamily="34" charset="-120"/>
                        </a:rPr>
                        <a:t>PU</a:t>
                      </a:r>
                      <a:r>
                        <a:rPr lang="zh-TW" sz="1600" kern="100" spc="-100" dirty="0">
                          <a:latin typeface="微軟正黑體" panose="020B0604030504040204" pitchFamily="34" charset="-120"/>
                          <a:ea typeface="微軟正黑體" panose="020B0604030504040204" pitchFamily="34" charset="-120"/>
                        </a:rPr>
                        <a:t>膠層，仿牛羊皮紋路及手感，具耐</a:t>
                      </a:r>
                      <a:r>
                        <a:rPr lang="zh-TW" sz="1600" kern="100" spc="-100" dirty="0" smtClean="0">
                          <a:latin typeface="微軟正黑體" panose="020B0604030504040204" pitchFamily="34" charset="-120"/>
                          <a:ea typeface="微軟正黑體" panose="020B0604030504040204" pitchFamily="34" charset="-120"/>
                        </a:rPr>
                        <a:t>磨</a:t>
                      </a:r>
                      <a:r>
                        <a:rPr lang="zh-TW" altLang="en-US" sz="1600" kern="100" spc="-100" dirty="0" smtClean="0">
                          <a:latin typeface="微軟正黑體" panose="020B0604030504040204" pitchFamily="34" charset="-120"/>
                          <a:ea typeface="微軟正黑體" panose="020B0604030504040204" pitchFamily="34" charset="-120"/>
                        </a:rPr>
                        <a:t>、</a:t>
                      </a:r>
                      <a:r>
                        <a:rPr lang="zh-TW" sz="1600" kern="100" spc="-100" dirty="0" smtClean="0">
                          <a:latin typeface="微軟正黑體" panose="020B0604030504040204" pitchFamily="34" charset="-120"/>
                          <a:ea typeface="微軟正黑體" panose="020B0604030504040204" pitchFamily="34" charset="-120"/>
                        </a:rPr>
                        <a:t>柔軟…</a:t>
                      </a:r>
                      <a:r>
                        <a:rPr lang="zh-TW" altLang="en-US" sz="1600" kern="100" spc="-100" dirty="0" smtClean="0">
                          <a:latin typeface="微軟正黑體" panose="020B0604030504040204" pitchFamily="34" charset="-120"/>
                          <a:ea typeface="微軟正黑體" panose="020B0604030504040204" pitchFamily="34" charset="-120"/>
                        </a:rPr>
                        <a:t>等</a:t>
                      </a:r>
                      <a:r>
                        <a:rPr lang="zh-TW" sz="1600" kern="100" spc="-100" dirty="0" smtClean="0">
                          <a:latin typeface="微軟正黑體" panose="020B0604030504040204" pitchFamily="34" charset="-120"/>
                          <a:ea typeface="微軟正黑體" panose="020B0604030504040204" pitchFamily="34" charset="-120"/>
                        </a:rPr>
                        <a:t>特性</a:t>
                      </a:r>
                      <a:endParaRPr lang="zh-TW" sz="1600" kern="100" dirty="0">
                        <a:latin typeface="微軟正黑體" panose="020B0604030504040204" pitchFamily="34" charset="-120"/>
                        <a:ea typeface="微軟正黑體" panose="020B0604030504040204" pitchFamily="34" charset="-120"/>
                        <a:cs typeface="Times New Roman"/>
                      </a:endParaRPr>
                    </a:p>
                  </a:txBody>
                  <a:tcPr marL="42567" marR="42567" marT="0" marB="0">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l">
                        <a:lnSpc>
                          <a:spcPct val="150000"/>
                        </a:lnSpc>
                        <a:spcAft>
                          <a:spcPts val="0"/>
                        </a:spcAft>
                      </a:pPr>
                      <a:r>
                        <a:rPr lang="zh-TW" sz="1600" kern="100" spc="-100" dirty="0">
                          <a:latin typeface="微軟正黑體" panose="020B0604030504040204" pitchFamily="34" charset="-120"/>
                          <a:ea typeface="微軟正黑體" panose="020B0604030504040204" pitchFamily="34" charset="-120"/>
                        </a:rPr>
                        <a:t>織布上披覆</a:t>
                      </a:r>
                      <a:r>
                        <a:rPr lang="en-US" sz="1600" kern="100" spc="-100" dirty="0">
                          <a:latin typeface="微軟正黑體" panose="020B0604030504040204" pitchFamily="34" charset="-120"/>
                          <a:ea typeface="微軟正黑體" panose="020B0604030504040204" pitchFamily="34" charset="-120"/>
                        </a:rPr>
                        <a:t>PU</a:t>
                      </a:r>
                      <a:r>
                        <a:rPr lang="zh-TW" sz="1600" kern="100" spc="-100" dirty="0">
                          <a:latin typeface="微軟正黑體" panose="020B0604030504040204" pitchFamily="34" charset="-120"/>
                          <a:ea typeface="微軟正黑體" panose="020B0604030504040204" pitchFamily="34" charset="-120"/>
                        </a:rPr>
                        <a:t>膠層，具防脫紗、防水透氣</a:t>
                      </a:r>
                      <a:r>
                        <a:rPr lang="zh-TW" sz="1600" kern="100" spc="-100" dirty="0" smtClean="0">
                          <a:latin typeface="微軟正黑體" panose="020B0604030504040204" pitchFamily="34" charset="-120"/>
                          <a:ea typeface="微軟正黑體" panose="020B0604030504040204" pitchFamily="34" charset="-120"/>
                        </a:rPr>
                        <a:t>…</a:t>
                      </a:r>
                      <a:r>
                        <a:rPr lang="zh-TW" altLang="en-US" sz="1600" kern="100" spc="-100" dirty="0" smtClean="0">
                          <a:latin typeface="微軟正黑體" panose="020B0604030504040204" pitchFamily="34" charset="-120"/>
                          <a:ea typeface="微軟正黑體" panose="020B0604030504040204" pitchFamily="34" charset="-120"/>
                        </a:rPr>
                        <a:t>等</a:t>
                      </a:r>
                      <a:r>
                        <a:rPr lang="zh-TW" sz="1600" kern="100" spc="-100" dirty="0" smtClean="0">
                          <a:latin typeface="微軟正黑體" panose="020B0604030504040204" pitchFamily="34" charset="-120"/>
                          <a:ea typeface="微軟正黑體" panose="020B0604030504040204" pitchFamily="34" charset="-120"/>
                        </a:rPr>
                        <a:t>功能</a:t>
                      </a:r>
                      <a:endParaRPr lang="zh-TW" sz="1600" kern="100" dirty="0">
                        <a:latin typeface="微軟正黑體" panose="020B0604030504040204" pitchFamily="34" charset="-120"/>
                        <a:ea typeface="微軟正黑體" panose="020B0604030504040204" pitchFamily="34" charset="-120"/>
                        <a:cs typeface="Times New Roman"/>
                      </a:endParaRPr>
                    </a:p>
                  </a:txBody>
                  <a:tcPr marL="42567" marR="42567" marT="0" marB="0">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l">
                        <a:lnSpc>
                          <a:spcPct val="150000"/>
                        </a:lnSpc>
                        <a:spcAft>
                          <a:spcPts val="0"/>
                        </a:spcAft>
                      </a:pPr>
                      <a:r>
                        <a:rPr lang="zh-TW" sz="1600" kern="100" spc="-100" dirty="0">
                          <a:latin typeface="微軟正黑體" panose="020B0604030504040204" pitchFamily="34" charset="-120"/>
                          <a:ea typeface="微軟正黑體" panose="020B0604030504040204" pitchFamily="34" charset="-120"/>
                        </a:rPr>
                        <a:t>印刷在布料或皮料上，具耐</a:t>
                      </a:r>
                      <a:r>
                        <a:rPr lang="zh-TW" sz="1600" kern="100" spc="-100" dirty="0" smtClean="0">
                          <a:latin typeface="微軟正黑體" panose="020B0604030504040204" pitchFamily="34" charset="-120"/>
                          <a:ea typeface="微軟正黑體" panose="020B0604030504040204" pitchFamily="34" charset="-120"/>
                        </a:rPr>
                        <a:t>磨</a:t>
                      </a:r>
                      <a:r>
                        <a:rPr lang="zh-TW" altLang="en-US" sz="1600" kern="100" spc="-100" dirty="0" smtClean="0">
                          <a:latin typeface="微軟正黑體" panose="020B0604030504040204" pitchFamily="34" charset="-120"/>
                          <a:ea typeface="微軟正黑體" panose="020B0604030504040204" pitchFamily="34" charset="-120"/>
                        </a:rPr>
                        <a:t>、</a:t>
                      </a:r>
                      <a:r>
                        <a:rPr lang="zh-TW" sz="1600" kern="100" spc="-100" dirty="0" smtClean="0">
                          <a:latin typeface="微軟正黑體" panose="020B0604030504040204" pitchFamily="34" charset="-120"/>
                          <a:ea typeface="微軟正黑體" panose="020B0604030504040204" pitchFamily="34" charset="-120"/>
                        </a:rPr>
                        <a:t>柔軟</a:t>
                      </a:r>
                      <a:r>
                        <a:rPr lang="zh-TW" altLang="en-US" sz="1600" kern="100" spc="-100" dirty="0" smtClean="0">
                          <a:latin typeface="微軟正黑體" panose="020B0604030504040204" pitchFamily="34" charset="-120"/>
                          <a:ea typeface="微軟正黑體" panose="020B0604030504040204" pitchFamily="34" charset="-120"/>
                        </a:rPr>
                        <a:t>、</a:t>
                      </a:r>
                      <a:r>
                        <a:rPr lang="zh-TW" sz="1600" kern="100" spc="-100" dirty="0" smtClean="0">
                          <a:latin typeface="微軟正黑體" panose="020B0604030504040204" pitchFamily="34" charset="-120"/>
                          <a:ea typeface="微軟正黑體" panose="020B0604030504040204" pitchFamily="34" charset="-120"/>
                        </a:rPr>
                        <a:t>耐</a:t>
                      </a:r>
                      <a:r>
                        <a:rPr lang="zh-TW" sz="1600" kern="100" spc="-100" dirty="0">
                          <a:latin typeface="微軟正黑體" panose="020B0604030504040204" pitchFamily="34" charset="-120"/>
                          <a:ea typeface="微軟正黑體" panose="020B0604030504040204" pitchFamily="34" charset="-120"/>
                        </a:rPr>
                        <a:t>彎曲</a:t>
                      </a:r>
                      <a:r>
                        <a:rPr lang="zh-TW" sz="1600" kern="100" spc="-100" dirty="0" smtClean="0">
                          <a:latin typeface="微軟正黑體" panose="020B0604030504040204" pitchFamily="34" charset="-120"/>
                          <a:ea typeface="微軟正黑體" panose="020B0604030504040204" pitchFamily="34" charset="-120"/>
                        </a:rPr>
                        <a:t>…</a:t>
                      </a:r>
                      <a:r>
                        <a:rPr lang="zh-TW" altLang="en-US" sz="1600" kern="100" spc="-100" dirty="0" smtClean="0">
                          <a:latin typeface="微軟正黑體" panose="020B0604030504040204" pitchFamily="34" charset="-120"/>
                          <a:ea typeface="微軟正黑體" panose="020B0604030504040204" pitchFamily="34" charset="-120"/>
                        </a:rPr>
                        <a:t>等</a:t>
                      </a:r>
                      <a:r>
                        <a:rPr lang="zh-TW" sz="1600" kern="100" spc="-100" dirty="0" smtClean="0">
                          <a:latin typeface="微軟正黑體" panose="020B0604030504040204" pitchFamily="34" charset="-120"/>
                          <a:ea typeface="微軟正黑體" panose="020B0604030504040204" pitchFamily="34" charset="-120"/>
                        </a:rPr>
                        <a:t>特性</a:t>
                      </a:r>
                      <a:endParaRPr lang="zh-TW" sz="1600" kern="100" dirty="0">
                        <a:latin typeface="微軟正黑體" panose="020B0604030504040204" pitchFamily="34" charset="-120"/>
                        <a:ea typeface="微軟正黑體" panose="020B0604030504040204" pitchFamily="34" charset="-120"/>
                        <a:cs typeface="Times New Roman"/>
                      </a:endParaRPr>
                    </a:p>
                  </a:txBody>
                  <a:tcPr marL="42567" marR="42567" marT="0" marB="0">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l">
                        <a:lnSpc>
                          <a:spcPct val="150000"/>
                        </a:lnSpc>
                        <a:spcAft>
                          <a:spcPts val="0"/>
                        </a:spcAft>
                      </a:pPr>
                      <a:r>
                        <a:rPr lang="zh-TW" sz="1600" kern="100" spc="-100" dirty="0">
                          <a:latin typeface="微軟正黑體" panose="020B0604030504040204" pitchFamily="34" charset="-120"/>
                          <a:ea typeface="微軟正黑體" panose="020B0604030504040204" pitchFamily="34" charset="-120"/>
                        </a:rPr>
                        <a:t>木材、塑膠金屬表面噴塗或刷</a:t>
                      </a:r>
                      <a:r>
                        <a:rPr lang="zh-TW" sz="1600" kern="100" spc="-100" dirty="0" smtClean="0">
                          <a:latin typeface="微軟正黑體" panose="020B0604030504040204" pitchFamily="34" charset="-120"/>
                          <a:ea typeface="微軟正黑體" panose="020B0604030504040204" pitchFamily="34" charset="-120"/>
                        </a:rPr>
                        <a:t>塗</a:t>
                      </a:r>
                      <a:r>
                        <a:rPr lang="zh-TW" altLang="en-US" sz="1600" kern="100" spc="-100" dirty="0" smtClean="0">
                          <a:latin typeface="微軟正黑體" panose="020B0604030504040204" pitchFamily="34" charset="-120"/>
                          <a:ea typeface="微軟正黑體" panose="020B0604030504040204" pitchFamily="34" charset="-120"/>
                        </a:rPr>
                        <a:t>，</a:t>
                      </a:r>
                      <a:r>
                        <a:rPr lang="zh-TW" sz="1600" kern="100" spc="-100" dirty="0" smtClean="0">
                          <a:latin typeface="微軟正黑體" panose="020B0604030504040204" pitchFamily="34" charset="-120"/>
                          <a:ea typeface="微軟正黑體" panose="020B0604030504040204" pitchFamily="34" charset="-120"/>
                        </a:rPr>
                        <a:t>具</a:t>
                      </a:r>
                      <a:r>
                        <a:rPr lang="zh-TW" sz="1600" kern="100" spc="-100" dirty="0">
                          <a:latin typeface="微軟正黑體" panose="020B0604030504040204" pitchFamily="34" charset="-120"/>
                          <a:ea typeface="微軟正黑體" panose="020B0604030504040204" pitchFamily="34" charset="-120"/>
                        </a:rPr>
                        <a:t>高</a:t>
                      </a:r>
                      <a:r>
                        <a:rPr lang="zh-TW" sz="1600" kern="100" spc="-100" dirty="0" smtClean="0">
                          <a:latin typeface="微軟正黑體" panose="020B0604030504040204" pitchFamily="34" charset="-120"/>
                          <a:ea typeface="微軟正黑體" panose="020B0604030504040204" pitchFamily="34" charset="-120"/>
                        </a:rPr>
                        <a:t>亮</a:t>
                      </a:r>
                      <a:r>
                        <a:rPr lang="zh-TW" altLang="en-US" sz="1600" kern="100" spc="-100" dirty="0" smtClean="0">
                          <a:latin typeface="微軟正黑體" panose="020B0604030504040204" pitchFamily="34" charset="-120"/>
                          <a:ea typeface="微軟正黑體" panose="020B0604030504040204" pitchFamily="34" charset="-120"/>
                        </a:rPr>
                        <a:t>、</a:t>
                      </a:r>
                      <a:r>
                        <a:rPr lang="zh-TW" sz="1600" kern="100" spc="-100" dirty="0" smtClean="0">
                          <a:latin typeface="微軟正黑體" panose="020B0604030504040204" pitchFamily="34" charset="-120"/>
                          <a:ea typeface="微軟正黑體" panose="020B0604030504040204" pitchFamily="34" charset="-120"/>
                        </a:rPr>
                        <a:t>耐水</a:t>
                      </a:r>
                      <a:r>
                        <a:rPr lang="zh-TW" altLang="en-US" sz="1600" kern="100" spc="-100" dirty="0" smtClean="0">
                          <a:latin typeface="微軟正黑體" panose="020B0604030504040204" pitchFamily="34" charset="-120"/>
                          <a:ea typeface="微軟正黑體" panose="020B0604030504040204" pitchFamily="34" charset="-120"/>
                        </a:rPr>
                        <a:t>、</a:t>
                      </a:r>
                      <a:r>
                        <a:rPr lang="zh-TW" sz="1600" kern="100" spc="-100" dirty="0" smtClean="0">
                          <a:latin typeface="微軟正黑體" panose="020B0604030504040204" pitchFamily="34" charset="-120"/>
                          <a:ea typeface="微軟正黑體" panose="020B0604030504040204" pitchFamily="34" charset="-120"/>
                        </a:rPr>
                        <a:t>耐磨</a:t>
                      </a:r>
                      <a:r>
                        <a:rPr lang="zh-TW" altLang="en-US" sz="1600" kern="100" spc="-100" dirty="0" smtClean="0">
                          <a:latin typeface="微軟正黑體" panose="020B0604030504040204" pitchFamily="34" charset="-120"/>
                          <a:ea typeface="微軟正黑體" panose="020B0604030504040204" pitchFamily="34" charset="-120"/>
                        </a:rPr>
                        <a:t>、</a:t>
                      </a:r>
                      <a:r>
                        <a:rPr lang="zh-TW" sz="1600" kern="100" spc="-100" dirty="0" smtClean="0">
                          <a:latin typeface="微軟正黑體" panose="020B0604030504040204" pitchFamily="34" charset="-120"/>
                          <a:ea typeface="微軟正黑體" panose="020B0604030504040204" pitchFamily="34" charset="-120"/>
                        </a:rPr>
                        <a:t>耐</a:t>
                      </a:r>
                      <a:r>
                        <a:rPr lang="zh-TW" altLang="en-US" sz="1600" kern="100" spc="-100" dirty="0" smtClean="0">
                          <a:latin typeface="微軟正黑體" panose="020B0604030504040204" pitchFamily="34" charset="-120"/>
                          <a:ea typeface="微軟正黑體" panose="020B0604030504040204" pitchFamily="34" charset="-120"/>
                        </a:rPr>
                        <a:t>候</a:t>
                      </a:r>
                      <a:r>
                        <a:rPr lang="zh-TW" sz="1600" kern="100" spc="-100" dirty="0" smtClean="0">
                          <a:latin typeface="微軟正黑體" panose="020B0604030504040204" pitchFamily="34" charset="-120"/>
                          <a:ea typeface="微軟正黑體" panose="020B0604030504040204" pitchFamily="34" charset="-120"/>
                        </a:rPr>
                        <a:t>…</a:t>
                      </a:r>
                      <a:r>
                        <a:rPr lang="zh-TW" sz="1600" kern="100" spc="-100" dirty="0">
                          <a:latin typeface="微軟正黑體" panose="020B0604030504040204" pitchFamily="34" charset="-120"/>
                          <a:ea typeface="微軟正黑體" panose="020B0604030504040204" pitchFamily="34" charset="-120"/>
                        </a:rPr>
                        <a:t>等特性</a:t>
                      </a:r>
                      <a:endParaRPr lang="zh-TW" sz="1600" kern="100" dirty="0">
                        <a:latin typeface="微軟正黑體" panose="020B0604030504040204" pitchFamily="34" charset="-120"/>
                        <a:ea typeface="微軟正黑體" panose="020B0604030504040204" pitchFamily="34" charset="-120"/>
                        <a:cs typeface="Times New Roman"/>
                      </a:endParaRPr>
                    </a:p>
                  </a:txBody>
                  <a:tcPr marL="42567" marR="42567" marT="0" marB="0">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2"/>
                  </a:ext>
                </a:extLst>
              </a:tr>
              <a:tr h="792000">
                <a:tc>
                  <a:txBody>
                    <a:bodyPr/>
                    <a:lstStyle/>
                    <a:p>
                      <a:pPr algn="ctr">
                        <a:lnSpc>
                          <a:spcPct val="150000"/>
                        </a:lnSpc>
                        <a:spcAft>
                          <a:spcPts val="0"/>
                        </a:spcAft>
                      </a:pPr>
                      <a:r>
                        <a:rPr lang="zh-TW" sz="1800" kern="100" dirty="0">
                          <a:latin typeface="微軟正黑體" panose="020B0604030504040204" pitchFamily="34" charset="-120"/>
                          <a:ea typeface="微軟正黑體" panose="020B0604030504040204" pitchFamily="34" charset="-120"/>
                        </a:rPr>
                        <a:t>加工方式</a:t>
                      </a:r>
                      <a:endParaRPr lang="zh-TW" sz="1800"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l">
                        <a:lnSpc>
                          <a:spcPct val="150000"/>
                        </a:lnSpc>
                        <a:spcAft>
                          <a:spcPts val="0"/>
                        </a:spcAft>
                      </a:pPr>
                      <a:r>
                        <a:rPr lang="zh-TW" sz="1600" kern="100" spc="-100" dirty="0" smtClean="0">
                          <a:latin typeface="微軟正黑體" panose="020B0604030504040204" pitchFamily="34" charset="-120"/>
                          <a:ea typeface="微軟正黑體" panose="020B0604030504040204" pitchFamily="34" charset="-120"/>
                        </a:rPr>
                        <a:t>滾輪</a:t>
                      </a:r>
                      <a:endParaRPr lang="en-US" altLang="zh-TW" sz="1600" kern="100" spc="-100" dirty="0" smtClean="0">
                        <a:latin typeface="微軟正黑體" panose="020B0604030504040204" pitchFamily="34" charset="-120"/>
                        <a:ea typeface="微軟正黑體" panose="020B0604030504040204" pitchFamily="34" charset="-120"/>
                      </a:endParaRPr>
                    </a:p>
                    <a:p>
                      <a:pPr algn="l">
                        <a:lnSpc>
                          <a:spcPct val="150000"/>
                        </a:lnSpc>
                        <a:spcAft>
                          <a:spcPts val="0"/>
                        </a:spcAft>
                      </a:pPr>
                      <a:r>
                        <a:rPr lang="zh-TW" altLang="en-US" sz="1600" kern="100" spc="-100" dirty="0" smtClean="0">
                          <a:latin typeface="微軟正黑體" panose="020B0604030504040204" pitchFamily="34" charset="-120"/>
                          <a:ea typeface="微軟正黑體" panose="020B0604030504040204" pitchFamily="34" charset="-120"/>
                        </a:rPr>
                        <a:t>刮刀</a:t>
                      </a:r>
                      <a:r>
                        <a:rPr lang="zh-TW" sz="1600" kern="100" spc="-100" dirty="0" smtClean="0">
                          <a:latin typeface="微軟正黑體" panose="020B0604030504040204" pitchFamily="34" charset="-120"/>
                          <a:ea typeface="微軟正黑體" panose="020B0604030504040204" pitchFamily="34" charset="-120"/>
                        </a:rPr>
                        <a:t>塗</a:t>
                      </a:r>
                      <a:r>
                        <a:rPr lang="zh-TW" sz="1600" kern="100" spc="-100" dirty="0">
                          <a:latin typeface="微軟正黑體" panose="020B0604030504040204" pitchFamily="34" charset="-120"/>
                          <a:ea typeface="微軟正黑體" panose="020B0604030504040204" pitchFamily="34" charset="-120"/>
                        </a:rPr>
                        <a:t>佈</a:t>
                      </a:r>
                      <a:endParaRPr lang="zh-TW" sz="1600"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l">
                        <a:lnSpc>
                          <a:spcPct val="150000"/>
                        </a:lnSpc>
                        <a:spcAft>
                          <a:spcPts val="0"/>
                        </a:spcAft>
                      </a:pPr>
                      <a:r>
                        <a:rPr lang="zh-TW" sz="1600" kern="100" spc="-100" dirty="0">
                          <a:latin typeface="微軟正黑體" panose="020B0604030504040204" pitchFamily="34" charset="-120"/>
                          <a:ea typeface="微軟正黑體" panose="020B0604030504040204" pitchFamily="34" charset="-120"/>
                        </a:rPr>
                        <a:t>滾輪塗</a:t>
                      </a:r>
                      <a:r>
                        <a:rPr lang="zh-TW" sz="1600" kern="100" spc="-100" dirty="0" smtClean="0">
                          <a:latin typeface="微軟正黑體" panose="020B0604030504040204" pitchFamily="34" charset="-120"/>
                          <a:ea typeface="微軟正黑體" panose="020B0604030504040204" pitchFamily="34" charset="-120"/>
                        </a:rPr>
                        <a:t>佈</a:t>
                      </a:r>
                      <a:endParaRPr lang="en-US" altLang="zh-TW" sz="1600" kern="100" spc="-100" dirty="0" smtClean="0">
                        <a:latin typeface="微軟正黑體" panose="020B0604030504040204" pitchFamily="34" charset="-120"/>
                        <a:ea typeface="微軟正黑體" panose="020B0604030504040204" pitchFamily="34" charset="-120"/>
                      </a:endParaRPr>
                    </a:p>
                    <a:p>
                      <a:pPr algn="l">
                        <a:lnSpc>
                          <a:spcPct val="150000"/>
                        </a:lnSpc>
                        <a:spcAft>
                          <a:spcPts val="0"/>
                        </a:spcAft>
                      </a:pPr>
                      <a:r>
                        <a:rPr lang="zh-TW" altLang="en-US" sz="1600" kern="100" spc="-100" dirty="0" smtClean="0">
                          <a:latin typeface="微軟正黑體" panose="020B0604030504040204" pitchFamily="34" charset="-120"/>
                          <a:ea typeface="微軟正黑體" panose="020B0604030504040204" pitchFamily="34" charset="-120"/>
                        </a:rPr>
                        <a:t>含浸</a:t>
                      </a:r>
                      <a:endParaRPr lang="zh-TW" sz="1600"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l">
                        <a:lnSpc>
                          <a:spcPct val="150000"/>
                        </a:lnSpc>
                        <a:spcAft>
                          <a:spcPts val="0"/>
                        </a:spcAft>
                      </a:pPr>
                      <a:r>
                        <a:rPr lang="zh-TW" sz="1600" kern="100" spc="-100" dirty="0">
                          <a:latin typeface="微軟正黑體" panose="020B0604030504040204" pitchFamily="34" charset="-120"/>
                          <a:ea typeface="微軟正黑體" panose="020B0604030504040204" pitchFamily="34" charset="-120"/>
                        </a:rPr>
                        <a:t>噴</a:t>
                      </a:r>
                      <a:r>
                        <a:rPr lang="zh-TW" sz="1600" kern="100" spc="-100" dirty="0" smtClean="0">
                          <a:latin typeface="微軟正黑體" panose="020B0604030504040204" pitchFamily="34" charset="-120"/>
                          <a:ea typeface="微軟正黑體" panose="020B0604030504040204" pitchFamily="34" charset="-120"/>
                        </a:rPr>
                        <a:t>塗</a:t>
                      </a:r>
                      <a:endParaRPr lang="en-US" altLang="zh-TW" sz="1600" kern="100" spc="-100" dirty="0" smtClean="0">
                        <a:latin typeface="微軟正黑體" panose="020B0604030504040204" pitchFamily="34" charset="-120"/>
                        <a:ea typeface="微軟正黑體" panose="020B0604030504040204" pitchFamily="34" charset="-120"/>
                      </a:endParaRPr>
                    </a:p>
                    <a:p>
                      <a:pPr algn="l">
                        <a:lnSpc>
                          <a:spcPct val="150000"/>
                        </a:lnSpc>
                        <a:spcAft>
                          <a:spcPts val="0"/>
                        </a:spcAft>
                      </a:pPr>
                      <a:r>
                        <a:rPr lang="zh-TW" altLang="zh-TW" sz="1600" kern="100" spc="-100" dirty="0" smtClean="0">
                          <a:latin typeface="微軟正黑體" panose="020B0604030504040204" pitchFamily="34" charset="-120"/>
                          <a:ea typeface="微軟正黑體" panose="020B0604030504040204" pitchFamily="34" charset="-120"/>
                        </a:rPr>
                        <a:t>網版凹版印刷</a:t>
                      </a:r>
                      <a:endParaRPr lang="zh-TW" altLang="zh-TW" sz="1600"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l">
                        <a:lnSpc>
                          <a:spcPct val="150000"/>
                        </a:lnSpc>
                        <a:spcAft>
                          <a:spcPts val="0"/>
                        </a:spcAft>
                      </a:pPr>
                      <a:r>
                        <a:rPr lang="zh-TW" sz="1600" kern="100" spc="-100" dirty="0">
                          <a:latin typeface="微軟正黑體" panose="020B0604030504040204" pitchFamily="34" charset="-120"/>
                          <a:ea typeface="微軟正黑體" panose="020B0604030504040204" pitchFamily="34" charset="-120"/>
                        </a:rPr>
                        <a:t>噴</a:t>
                      </a:r>
                      <a:r>
                        <a:rPr lang="zh-TW" sz="1600" kern="100" spc="-100" dirty="0" smtClean="0">
                          <a:latin typeface="微軟正黑體" panose="020B0604030504040204" pitchFamily="34" charset="-120"/>
                          <a:ea typeface="微軟正黑體" panose="020B0604030504040204" pitchFamily="34" charset="-120"/>
                        </a:rPr>
                        <a:t>塗</a:t>
                      </a:r>
                      <a:endParaRPr lang="en-US" sz="1600" kern="100" spc="-100" dirty="0" smtClean="0">
                        <a:latin typeface="微軟正黑體" panose="020B0604030504040204" pitchFamily="34" charset="-120"/>
                        <a:ea typeface="微軟正黑體" panose="020B0604030504040204" pitchFamily="34" charset="-120"/>
                      </a:endParaRPr>
                    </a:p>
                    <a:p>
                      <a:pPr algn="l">
                        <a:lnSpc>
                          <a:spcPct val="150000"/>
                        </a:lnSpc>
                        <a:spcAft>
                          <a:spcPts val="0"/>
                        </a:spcAft>
                      </a:pPr>
                      <a:r>
                        <a:rPr lang="zh-TW" sz="1600" kern="100" spc="-100" dirty="0" smtClean="0">
                          <a:latin typeface="微軟正黑體" panose="020B0604030504040204" pitchFamily="34" charset="-120"/>
                          <a:ea typeface="微軟正黑體" panose="020B0604030504040204" pitchFamily="34" charset="-120"/>
                        </a:rPr>
                        <a:t>刷</a:t>
                      </a:r>
                      <a:r>
                        <a:rPr lang="zh-TW" sz="1600" kern="100" spc="-100" dirty="0">
                          <a:latin typeface="微軟正黑體" panose="020B0604030504040204" pitchFamily="34" charset="-120"/>
                          <a:ea typeface="微軟正黑體" panose="020B0604030504040204" pitchFamily="34" charset="-120"/>
                        </a:rPr>
                        <a:t>塗</a:t>
                      </a:r>
                      <a:endParaRPr lang="zh-TW" sz="1600"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3"/>
                  </a:ext>
                </a:extLst>
              </a:tr>
              <a:tr h="1080000">
                <a:tc>
                  <a:txBody>
                    <a:bodyPr/>
                    <a:lstStyle/>
                    <a:p>
                      <a:pPr algn="ctr">
                        <a:lnSpc>
                          <a:spcPct val="150000"/>
                        </a:lnSpc>
                        <a:spcAft>
                          <a:spcPts val="0"/>
                        </a:spcAft>
                      </a:pPr>
                      <a:r>
                        <a:rPr lang="zh-TW" altLang="en-US" sz="1800" kern="100" dirty="0" smtClean="0">
                          <a:latin typeface="微軟正黑體" panose="020B0604030504040204" pitchFamily="34" charset="-120"/>
                          <a:ea typeface="微軟正黑體" panose="020B0604030504040204" pitchFamily="34" charset="-120"/>
                        </a:rPr>
                        <a:t>具體產品</a:t>
                      </a:r>
                      <a:endParaRPr lang="zh-TW" sz="1800"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1600" kern="100" spc="-150" dirty="0" smtClean="0">
                          <a:latin typeface="微軟正黑體" panose="020B0604030504040204" pitchFamily="34" charset="-120"/>
                          <a:ea typeface="微軟正黑體" panose="020B0604030504040204" pitchFamily="34" charset="-120"/>
                        </a:rPr>
                        <a:t>合成皮、真皮表面處理</a:t>
                      </a:r>
                      <a:endParaRPr lang="zh-TW" sz="1600" b="1" kern="100" spc="-15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l">
                        <a:lnSpc>
                          <a:spcPct val="150000"/>
                        </a:lnSpc>
                        <a:spcAft>
                          <a:spcPts val="0"/>
                        </a:spcAft>
                      </a:pPr>
                      <a:r>
                        <a:rPr lang="zh-TW" altLang="en-US" sz="1600" kern="100" spc="-150" dirty="0" smtClean="0">
                          <a:latin typeface="微軟正黑體" panose="020B0604030504040204" pitchFamily="34" charset="-120"/>
                          <a:ea typeface="微軟正黑體" panose="020B0604030504040204" pitchFamily="34" charset="-120"/>
                        </a:rPr>
                        <a:t>防水布、防潑水布、</a:t>
                      </a:r>
                      <a:endParaRPr lang="en-US" altLang="zh-TW" sz="1600" kern="100" spc="-150" dirty="0" smtClean="0">
                        <a:latin typeface="微軟正黑體" panose="020B0604030504040204" pitchFamily="34" charset="-120"/>
                        <a:ea typeface="微軟正黑體" panose="020B0604030504040204" pitchFamily="34" charset="-120"/>
                      </a:endParaRPr>
                    </a:p>
                    <a:p>
                      <a:pPr algn="l">
                        <a:lnSpc>
                          <a:spcPct val="150000"/>
                        </a:lnSpc>
                        <a:spcAft>
                          <a:spcPts val="0"/>
                        </a:spcAft>
                      </a:pPr>
                      <a:r>
                        <a:rPr lang="zh-TW" altLang="en-US" sz="1600" kern="100" spc="-150" dirty="0" smtClean="0">
                          <a:latin typeface="微軟正黑體" panose="020B0604030504040204" pitchFamily="34" charset="-120"/>
                          <a:ea typeface="微軟正黑體" panose="020B0604030504040204" pitchFamily="34" charset="-120"/>
                        </a:rPr>
                        <a:t>布料透溼防水塗佈、貼合</a:t>
                      </a:r>
                      <a:endParaRPr lang="zh-TW" sz="1600" b="1" kern="100" spc="-15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l">
                        <a:lnSpc>
                          <a:spcPct val="150000"/>
                        </a:lnSpc>
                        <a:spcAft>
                          <a:spcPts val="0"/>
                        </a:spcAft>
                      </a:pPr>
                      <a:r>
                        <a:rPr lang="zh-TW" altLang="en-US" sz="1600" kern="100" dirty="0" smtClean="0">
                          <a:latin typeface="微軟正黑體" panose="020B0604030504040204" pitchFamily="34" charset="-120"/>
                          <a:ea typeface="微軟正黑體" panose="020B0604030504040204" pitchFamily="34" charset="-120"/>
                        </a:rPr>
                        <a:t>鞋材油墨及網版印刷</a:t>
                      </a:r>
                      <a:endParaRPr lang="zh-TW" sz="1600" b="1" kern="100" spc="-15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l">
                        <a:lnSpc>
                          <a:spcPct val="150000"/>
                        </a:lnSpc>
                        <a:spcAft>
                          <a:spcPts val="0"/>
                        </a:spcAft>
                      </a:pPr>
                      <a:r>
                        <a:rPr lang="zh-TW" altLang="en-US" sz="1600" kern="100" dirty="0" smtClean="0">
                          <a:latin typeface="微軟正黑體" panose="020B0604030504040204" pitchFamily="34" charset="-120"/>
                          <a:ea typeface="微軟正黑體" panose="020B0604030504040204" pitchFamily="34" charset="-120"/>
                        </a:rPr>
                        <a:t>木器家俱塗料</a:t>
                      </a:r>
                      <a:endParaRPr lang="zh-TW" sz="1600" b="1"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21135628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p:cNvGrpSpPr/>
          <p:nvPr/>
        </p:nvGrpSpPr>
        <p:grpSpPr>
          <a:xfrm>
            <a:off x="284163" y="55563"/>
            <a:ext cx="4458166" cy="857250"/>
            <a:chOff x="284163" y="55563"/>
            <a:chExt cx="4458166" cy="857250"/>
          </a:xfrm>
        </p:grpSpPr>
        <p:sp>
          <p:nvSpPr>
            <p:cNvPr id="60" name="圆角矩形 59"/>
            <p:cNvSpPr/>
            <p:nvPr/>
          </p:nvSpPr>
          <p:spPr bwMode="auto">
            <a:xfrm>
              <a:off x="339724" y="325438"/>
              <a:ext cx="4402605" cy="381000"/>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8441" name="图片 63"/>
            <p:cNvPicPr>
              <a:picLocks noChangeAspect="1"/>
            </p:cNvPicPr>
            <p:nvPr/>
          </p:nvPicPr>
          <p:blipFill>
            <a:blip r:embed="rId2" cstate="email"/>
            <a:srcRect/>
            <a:stretch>
              <a:fillRect/>
            </a:stretch>
          </p:blipFill>
          <p:spPr bwMode="auto">
            <a:xfrm rot="2055465">
              <a:off x="284163" y="55563"/>
              <a:ext cx="498555" cy="857250"/>
            </a:xfrm>
            <a:prstGeom prst="rect">
              <a:avLst/>
            </a:prstGeom>
            <a:noFill/>
            <a:ln w="9525">
              <a:noFill/>
              <a:miter lim="800000"/>
              <a:headEnd/>
              <a:tailEnd/>
            </a:ln>
          </p:spPr>
        </p:pic>
        <p:sp>
          <p:nvSpPr>
            <p:cNvPr id="18442" name="文本框 64"/>
            <p:cNvSpPr txBox="1">
              <a:spLocks noChangeArrowheads="1"/>
            </p:cNvSpPr>
            <p:nvPr/>
          </p:nvSpPr>
          <p:spPr bwMode="auto">
            <a:xfrm>
              <a:off x="817541" y="325292"/>
              <a:ext cx="1439818" cy="369332"/>
            </a:xfrm>
            <a:prstGeom prst="rect">
              <a:avLst/>
            </a:prstGeom>
            <a:noFill/>
            <a:ln w="9525">
              <a:noFill/>
              <a:miter lim="800000"/>
              <a:headEnd/>
              <a:tailEnd/>
            </a:ln>
          </p:spPr>
          <p:txBody>
            <a:bodyPr wrap="none">
              <a:spAutoFit/>
            </a:bodyPr>
            <a:lstStyle/>
            <a:p>
              <a:pPr eaLnBrk="1" hangingPunct="1"/>
              <a:r>
                <a:rPr lang="zh-TW" altLang="en-US" b="1" dirty="0" smtClean="0">
                  <a:solidFill>
                    <a:srgbClr val="3C7832"/>
                  </a:solidFill>
                  <a:latin typeface="微软雅黑" pitchFamily="34" charset="-122"/>
                </a:rPr>
                <a:t>水性</a:t>
              </a:r>
              <a:r>
                <a:rPr lang="en-US" altLang="zh-TW" b="1" dirty="0" smtClean="0">
                  <a:solidFill>
                    <a:srgbClr val="3C7832"/>
                  </a:solidFill>
                  <a:latin typeface="微软雅黑" pitchFamily="34" charset="-122"/>
                </a:rPr>
                <a:t>PU</a:t>
              </a:r>
              <a:r>
                <a:rPr lang="zh-TW" altLang="en-US" b="1" dirty="0" smtClean="0">
                  <a:solidFill>
                    <a:srgbClr val="3C7832"/>
                  </a:solidFill>
                  <a:latin typeface="微软雅黑" pitchFamily="34" charset="-122"/>
                </a:rPr>
                <a:t>樹脂</a:t>
              </a:r>
              <a:endParaRPr lang="zh-CN" altLang="en-US" b="1" dirty="0">
                <a:solidFill>
                  <a:srgbClr val="3C7832"/>
                </a:solidFill>
                <a:latin typeface="微软雅黑" pitchFamily="34" charset="-122"/>
              </a:endParaRPr>
            </a:p>
          </p:txBody>
        </p:sp>
        <p:sp>
          <p:nvSpPr>
            <p:cNvPr id="18443" name="文本框 65"/>
            <p:cNvSpPr txBox="1">
              <a:spLocks noChangeArrowheads="1"/>
            </p:cNvSpPr>
            <p:nvPr/>
          </p:nvSpPr>
          <p:spPr bwMode="auto">
            <a:xfrm>
              <a:off x="376642" y="330302"/>
              <a:ext cx="346570" cy="36971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graphicFrame>
        <p:nvGraphicFramePr>
          <p:cNvPr id="15" name="表格 14"/>
          <p:cNvGraphicFramePr>
            <a:graphicFrameLocks noGrp="1"/>
          </p:cNvGraphicFramePr>
          <p:nvPr>
            <p:extLst>
              <p:ext uri="{D42A27DB-BD31-4B8C-83A1-F6EECF244321}">
                <p14:modId xmlns:p14="http://schemas.microsoft.com/office/powerpoint/2010/main" val="1046663416"/>
              </p:ext>
            </p:extLst>
          </p:nvPr>
        </p:nvGraphicFramePr>
        <p:xfrm>
          <a:off x="516000" y="863475"/>
          <a:ext cx="11160000" cy="5256000"/>
        </p:xfrm>
        <a:graphic>
          <a:graphicData uri="http://schemas.openxmlformats.org/drawingml/2006/table">
            <a:tbl>
              <a:tblPr>
                <a:tableStyleId>{08FB837D-C827-4EFA-A057-4D05807E0F7C}</a:tableStyleId>
              </a:tblPr>
              <a:tblGrid>
                <a:gridCol w="1800000">
                  <a:extLst>
                    <a:ext uri="{9D8B030D-6E8A-4147-A177-3AD203B41FA5}">
                      <a16:colId xmlns:a16="http://schemas.microsoft.com/office/drawing/2014/main" xmlns="" val="20000"/>
                    </a:ext>
                  </a:extLst>
                </a:gridCol>
                <a:gridCol w="2340000">
                  <a:extLst>
                    <a:ext uri="{9D8B030D-6E8A-4147-A177-3AD203B41FA5}">
                      <a16:colId xmlns:a16="http://schemas.microsoft.com/office/drawing/2014/main" xmlns="" val="20001"/>
                    </a:ext>
                  </a:extLst>
                </a:gridCol>
                <a:gridCol w="2340000">
                  <a:extLst>
                    <a:ext uri="{9D8B030D-6E8A-4147-A177-3AD203B41FA5}">
                      <a16:colId xmlns:a16="http://schemas.microsoft.com/office/drawing/2014/main" xmlns="" val="20002"/>
                    </a:ext>
                  </a:extLst>
                </a:gridCol>
                <a:gridCol w="2340000">
                  <a:extLst>
                    <a:ext uri="{9D8B030D-6E8A-4147-A177-3AD203B41FA5}">
                      <a16:colId xmlns:a16="http://schemas.microsoft.com/office/drawing/2014/main" xmlns="" val="20003"/>
                    </a:ext>
                  </a:extLst>
                </a:gridCol>
                <a:gridCol w="2340000">
                  <a:extLst>
                    <a:ext uri="{9D8B030D-6E8A-4147-A177-3AD203B41FA5}">
                      <a16:colId xmlns:a16="http://schemas.microsoft.com/office/drawing/2014/main" xmlns="" val="20004"/>
                    </a:ext>
                  </a:extLst>
                </a:gridCol>
              </a:tblGrid>
              <a:tr h="792000">
                <a:tc>
                  <a:txBody>
                    <a:bodyPr/>
                    <a:lstStyle/>
                    <a:p>
                      <a:pPr algn="ctr">
                        <a:lnSpc>
                          <a:spcPct val="150000"/>
                        </a:lnSpc>
                        <a:spcAft>
                          <a:spcPts val="0"/>
                        </a:spcAft>
                      </a:pPr>
                      <a:r>
                        <a:rPr lang="zh-TW" sz="1800" kern="100" dirty="0">
                          <a:latin typeface="微軟正黑體" panose="020B0604030504040204" pitchFamily="34" charset="-120"/>
                          <a:ea typeface="微軟正黑體" panose="020B0604030504040204" pitchFamily="34" charset="-120"/>
                        </a:rPr>
                        <a:t>應用領域</a:t>
                      </a:r>
                      <a:endParaRPr lang="zh-TW" sz="1800" kern="100" dirty="0">
                        <a:latin typeface="微軟正黑體" panose="020B0604030504040204" pitchFamily="34" charset="-120"/>
                        <a:ea typeface="微軟正黑體" panose="020B0604030504040204" pitchFamily="34" charset="-120"/>
                        <a:cs typeface="Times New Roman"/>
                      </a:endParaRPr>
                    </a:p>
                  </a:txBody>
                  <a:tcPr marL="42707" marR="4270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Aft>
                          <a:spcPts val="0"/>
                        </a:spcAft>
                      </a:pPr>
                      <a:r>
                        <a:rPr lang="zh-TW" sz="2400" kern="100" dirty="0" smtClean="0">
                          <a:latin typeface="微軟正黑體" panose="020B0604030504040204" pitchFamily="34" charset="-120"/>
                          <a:ea typeface="微軟正黑體" panose="020B0604030504040204" pitchFamily="34" charset="-120"/>
                        </a:rPr>
                        <a:t>皮</a:t>
                      </a:r>
                      <a:r>
                        <a:rPr lang="zh-TW" altLang="en-US" sz="2400" kern="100" dirty="0" smtClean="0">
                          <a:latin typeface="微軟正黑體" panose="020B0604030504040204" pitchFamily="34" charset="-120"/>
                          <a:ea typeface="微軟正黑體" panose="020B0604030504040204" pitchFamily="34" charset="-120"/>
                        </a:rPr>
                        <a:t>革</a:t>
                      </a:r>
                      <a:endParaRPr lang="zh-TW" sz="2400" b="0" kern="100" dirty="0">
                        <a:latin typeface="微軟正黑體" panose="020B0604030504040204" pitchFamily="34" charset="-120"/>
                        <a:ea typeface="微軟正黑體" panose="020B0604030504040204" pitchFamily="34" charset="-120"/>
                        <a:cs typeface="Times New Roman"/>
                      </a:endParaRPr>
                    </a:p>
                  </a:txBody>
                  <a:tcPr marL="42707" marR="4270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Aft>
                          <a:spcPts val="0"/>
                        </a:spcAft>
                      </a:pPr>
                      <a:r>
                        <a:rPr lang="zh-TW" sz="2400" kern="100" dirty="0">
                          <a:latin typeface="微軟正黑體" panose="020B0604030504040204" pitchFamily="34" charset="-120"/>
                          <a:ea typeface="微軟正黑體" panose="020B0604030504040204" pitchFamily="34" charset="-120"/>
                        </a:rPr>
                        <a:t>紡織</a:t>
                      </a:r>
                      <a:endParaRPr lang="zh-TW" sz="2400" b="0" kern="100" dirty="0">
                        <a:latin typeface="微軟正黑體" panose="020B0604030504040204" pitchFamily="34" charset="-120"/>
                        <a:ea typeface="微軟正黑體" panose="020B0604030504040204" pitchFamily="34" charset="-120"/>
                        <a:cs typeface="Times New Roman"/>
                      </a:endParaRPr>
                    </a:p>
                  </a:txBody>
                  <a:tcPr marL="42707" marR="4270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Aft>
                          <a:spcPts val="0"/>
                        </a:spcAft>
                      </a:pPr>
                      <a:r>
                        <a:rPr lang="zh-TW" sz="2400" kern="100" dirty="0">
                          <a:latin typeface="微軟正黑體" panose="020B0604030504040204" pitchFamily="34" charset="-120"/>
                          <a:ea typeface="微軟正黑體" panose="020B0604030504040204" pitchFamily="34" charset="-120"/>
                        </a:rPr>
                        <a:t>油墨</a:t>
                      </a:r>
                      <a:endParaRPr lang="zh-TW" sz="2400" b="0" kern="100" dirty="0">
                        <a:latin typeface="微軟正黑體" panose="020B0604030504040204" pitchFamily="34" charset="-120"/>
                        <a:ea typeface="微軟正黑體" panose="020B0604030504040204" pitchFamily="34" charset="-120"/>
                        <a:cs typeface="Times New Roman"/>
                      </a:endParaRPr>
                    </a:p>
                  </a:txBody>
                  <a:tcPr marL="42707" marR="4270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Aft>
                          <a:spcPts val="0"/>
                        </a:spcAft>
                      </a:pPr>
                      <a:r>
                        <a:rPr lang="zh-TW" sz="2400" kern="100" dirty="0">
                          <a:latin typeface="微軟正黑體" panose="020B0604030504040204" pitchFamily="34" charset="-120"/>
                          <a:ea typeface="微軟正黑體" panose="020B0604030504040204" pitchFamily="34" charset="-120"/>
                        </a:rPr>
                        <a:t>塗料</a:t>
                      </a:r>
                      <a:endParaRPr lang="zh-TW" sz="2400" b="0" kern="100" dirty="0">
                        <a:latin typeface="微軟正黑體" panose="020B0604030504040204" pitchFamily="34" charset="-120"/>
                        <a:ea typeface="微軟正黑體" panose="020B0604030504040204" pitchFamily="34" charset="-120"/>
                        <a:cs typeface="Times New Roman"/>
                      </a:endParaRPr>
                    </a:p>
                  </a:txBody>
                  <a:tcPr marL="42707" marR="4270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0"/>
                  </a:ext>
                </a:extLst>
              </a:tr>
              <a:tr h="792000">
                <a:tc>
                  <a:txBody>
                    <a:bodyPr/>
                    <a:lstStyle/>
                    <a:p>
                      <a:pPr algn="ctr">
                        <a:lnSpc>
                          <a:spcPct val="150000"/>
                        </a:lnSpc>
                        <a:spcAft>
                          <a:spcPts val="0"/>
                        </a:spcAft>
                      </a:pPr>
                      <a:r>
                        <a:rPr lang="zh-TW" sz="1800" kern="100" dirty="0">
                          <a:latin typeface="微軟正黑體" panose="020B0604030504040204" pitchFamily="34" charset="-120"/>
                          <a:ea typeface="微軟正黑體" panose="020B0604030504040204" pitchFamily="34" charset="-120"/>
                        </a:rPr>
                        <a:t>產品系列</a:t>
                      </a:r>
                      <a:endParaRPr lang="zh-TW" sz="1800" kern="100" dirty="0">
                        <a:latin typeface="微軟正黑體" panose="020B0604030504040204" pitchFamily="34" charset="-120"/>
                        <a:ea typeface="微軟正黑體" panose="020B0604030504040204" pitchFamily="34" charset="-120"/>
                        <a:cs typeface="Times New Roman"/>
                      </a:endParaRPr>
                    </a:p>
                  </a:txBody>
                  <a:tcPr marL="42707" marR="4270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Aft>
                          <a:spcPts val="0"/>
                        </a:spcAft>
                      </a:pPr>
                      <a:r>
                        <a:rPr lang="en-US" sz="1600" kern="100" spc="-100" dirty="0">
                          <a:latin typeface="微軟正黑體" panose="020B0604030504040204" pitchFamily="34" charset="-120"/>
                          <a:ea typeface="微軟正黑體" panose="020B0604030504040204" pitchFamily="34" charset="-120"/>
                        </a:rPr>
                        <a:t>HUD</a:t>
                      </a:r>
                      <a:endParaRPr lang="zh-TW" sz="1600" kern="100" dirty="0">
                        <a:latin typeface="微軟正黑體" panose="020B0604030504040204" pitchFamily="34" charset="-120"/>
                        <a:ea typeface="微軟正黑體" panose="020B0604030504040204" pitchFamily="34" charset="-120"/>
                        <a:cs typeface="Times New Roman"/>
                      </a:endParaRPr>
                    </a:p>
                  </a:txBody>
                  <a:tcPr marL="42707" marR="4270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Aft>
                          <a:spcPts val="0"/>
                        </a:spcAft>
                      </a:pPr>
                      <a:r>
                        <a:rPr lang="en-US" sz="1600" kern="100" spc="-100" dirty="0">
                          <a:latin typeface="微軟正黑體" panose="020B0604030504040204" pitchFamily="34" charset="-120"/>
                          <a:ea typeface="微軟正黑體" panose="020B0604030504040204" pitchFamily="34" charset="-120"/>
                        </a:rPr>
                        <a:t>HUD</a:t>
                      </a:r>
                      <a:endParaRPr lang="zh-TW" sz="1600" kern="100" dirty="0">
                        <a:latin typeface="微軟正黑體" panose="020B0604030504040204" pitchFamily="34" charset="-120"/>
                        <a:ea typeface="微軟正黑體" panose="020B0604030504040204" pitchFamily="34" charset="-120"/>
                        <a:cs typeface="Times New Roman"/>
                      </a:endParaRPr>
                    </a:p>
                  </a:txBody>
                  <a:tcPr marL="42707" marR="4270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Aft>
                          <a:spcPts val="0"/>
                        </a:spcAft>
                      </a:pPr>
                      <a:r>
                        <a:rPr lang="en-US" sz="1600" kern="100" spc="-100" dirty="0">
                          <a:latin typeface="微軟正黑體" panose="020B0604030504040204" pitchFamily="34" charset="-120"/>
                          <a:ea typeface="微軟正黑體" panose="020B0604030504040204" pitchFamily="34" charset="-120"/>
                        </a:rPr>
                        <a:t>HUD</a:t>
                      </a:r>
                      <a:endParaRPr lang="zh-TW" sz="1600" kern="100" dirty="0">
                        <a:latin typeface="微軟正黑體" panose="020B0604030504040204" pitchFamily="34" charset="-120"/>
                        <a:ea typeface="微軟正黑體" panose="020B0604030504040204" pitchFamily="34" charset="-120"/>
                        <a:cs typeface="Times New Roman"/>
                      </a:endParaRPr>
                    </a:p>
                  </a:txBody>
                  <a:tcPr marL="42707" marR="4270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Aft>
                          <a:spcPts val="0"/>
                        </a:spcAft>
                      </a:pPr>
                      <a:r>
                        <a:rPr lang="en-US" sz="1600" kern="100" spc="-100" dirty="0">
                          <a:latin typeface="微軟正黑體" panose="020B0604030504040204" pitchFamily="34" charset="-120"/>
                          <a:ea typeface="微軟正黑體" panose="020B0604030504040204" pitchFamily="34" charset="-120"/>
                        </a:rPr>
                        <a:t>HUD</a:t>
                      </a:r>
                      <a:endParaRPr lang="zh-TW" sz="1600" kern="100" dirty="0">
                        <a:latin typeface="微軟正黑體" panose="020B0604030504040204" pitchFamily="34" charset="-120"/>
                        <a:ea typeface="微軟正黑體" panose="020B0604030504040204" pitchFamily="34" charset="-120"/>
                        <a:cs typeface="Times New Roman"/>
                      </a:endParaRPr>
                    </a:p>
                  </a:txBody>
                  <a:tcPr marL="42707" marR="4270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1"/>
                  </a:ext>
                </a:extLst>
              </a:tr>
              <a:tr h="1800000">
                <a:tc>
                  <a:txBody>
                    <a:bodyPr/>
                    <a:lstStyle/>
                    <a:p>
                      <a:pPr algn="ctr">
                        <a:lnSpc>
                          <a:spcPct val="150000"/>
                        </a:lnSpc>
                        <a:spcAft>
                          <a:spcPts val="0"/>
                        </a:spcAft>
                      </a:pPr>
                      <a:r>
                        <a:rPr lang="zh-TW" sz="1800" kern="100" dirty="0" smtClean="0">
                          <a:latin typeface="微軟正黑體" panose="020B0604030504040204" pitchFamily="34" charset="-120"/>
                          <a:ea typeface="微軟正黑體" panose="020B0604030504040204" pitchFamily="34" charset="-120"/>
                        </a:rPr>
                        <a:t>功能</a:t>
                      </a:r>
                      <a:r>
                        <a:rPr lang="zh-TW" altLang="en-US" sz="1800" kern="100" dirty="0" smtClean="0">
                          <a:latin typeface="微軟正黑體" panose="020B0604030504040204" pitchFamily="34" charset="-120"/>
                          <a:ea typeface="微軟正黑體" panose="020B0604030504040204" pitchFamily="34" charset="-120"/>
                        </a:rPr>
                        <a:t>及</a:t>
                      </a:r>
                      <a:r>
                        <a:rPr lang="zh-TW" sz="1800" kern="100" dirty="0" smtClean="0">
                          <a:latin typeface="微軟正黑體" panose="020B0604030504040204" pitchFamily="34" charset="-120"/>
                          <a:ea typeface="微軟正黑體" panose="020B0604030504040204" pitchFamily="34" charset="-120"/>
                        </a:rPr>
                        <a:t>特性</a:t>
                      </a:r>
                      <a:endParaRPr lang="zh-TW" sz="1800" kern="100" dirty="0">
                        <a:latin typeface="微軟正黑體" panose="020B0604030504040204" pitchFamily="34" charset="-120"/>
                        <a:ea typeface="微軟正黑體" panose="020B0604030504040204" pitchFamily="34" charset="-120"/>
                        <a:cs typeface="Times New Roman"/>
                      </a:endParaRPr>
                    </a:p>
                  </a:txBody>
                  <a:tcPr marL="42707" marR="4270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l">
                        <a:lnSpc>
                          <a:spcPct val="150000"/>
                        </a:lnSpc>
                        <a:spcAft>
                          <a:spcPts val="0"/>
                        </a:spcAft>
                      </a:pPr>
                      <a:r>
                        <a:rPr lang="zh-TW" sz="1600" kern="100" spc="-100" dirty="0">
                          <a:latin typeface="微軟正黑體" panose="020B0604030504040204" pitchFamily="34" charset="-120"/>
                          <a:ea typeface="微軟正黑體" panose="020B0604030504040204" pitchFamily="34" charset="-120"/>
                        </a:rPr>
                        <a:t>織布、二榔皮上披覆</a:t>
                      </a:r>
                      <a:r>
                        <a:rPr lang="en-US" sz="1600" kern="100" spc="-100" dirty="0">
                          <a:latin typeface="微軟正黑體" panose="020B0604030504040204" pitchFamily="34" charset="-120"/>
                          <a:ea typeface="微軟正黑體" panose="020B0604030504040204" pitchFamily="34" charset="-120"/>
                        </a:rPr>
                        <a:t>PU</a:t>
                      </a:r>
                      <a:r>
                        <a:rPr lang="zh-TW" sz="1600" kern="100" spc="-100" dirty="0">
                          <a:latin typeface="微軟正黑體" panose="020B0604030504040204" pitchFamily="34" charset="-120"/>
                          <a:ea typeface="微軟正黑體" panose="020B0604030504040204" pitchFamily="34" charset="-120"/>
                        </a:rPr>
                        <a:t>膠層，仿牛羊皮紋路及手感，具耐</a:t>
                      </a:r>
                      <a:r>
                        <a:rPr lang="zh-TW" sz="1600" kern="100" spc="-100" dirty="0" smtClean="0">
                          <a:latin typeface="微軟正黑體" panose="020B0604030504040204" pitchFamily="34" charset="-120"/>
                          <a:ea typeface="微軟正黑體" panose="020B0604030504040204" pitchFamily="34" charset="-120"/>
                        </a:rPr>
                        <a:t>磨</a:t>
                      </a:r>
                      <a:r>
                        <a:rPr lang="zh-TW" altLang="en-US" sz="1600" kern="100" spc="-100" dirty="0" smtClean="0">
                          <a:latin typeface="微軟正黑體" panose="020B0604030504040204" pitchFamily="34" charset="-120"/>
                          <a:ea typeface="微軟正黑體" panose="020B0604030504040204" pitchFamily="34" charset="-120"/>
                        </a:rPr>
                        <a:t>、</a:t>
                      </a:r>
                      <a:r>
                        <a:rPr lang="zh-TW" sz="1600" kern="100" spc="-100" dirty="0" smtClean="0">
                          <a:latin typeface="微軟正黑體" panose="020B0604030504040204" pitchFamily="34" charset="-120"/>
                          <a:ea typeface="微軟正黑體" panose="020B0604030504040204" pitchFamily="34" charset="-120"/>
                        </a:rPr>
                        <a:t>柔軟…</a:t>
                      </a:r>
                      <a:r>
                        <a:rPr lang="zh-TW" altLang="en-US" sz="1600" kern="100" spc="-100" dirty="0" smtClean="0">
                          <a:latin typeface="微軟正黑體" panose="020B0604030504040204" pitchFamily="34" charset="-120"/>
                          <a:ea typeface="微軟正黑體" panose="020B0604030504040204" pitchFamily="34" charset="-120"/>
                        </a:rPr>
                        <a:t>等</a:t>
                      </a:r>
                      <a:r>
                        <a:rPr lang="zh-TW" sz="1600" kern="100" spc="-100" dirty="0" smtClean="0">
                          <a:latin typeface="微軟正黑體" panose="020B0604030504040204" pitchFamily="34" charset="-120"/>
                          <a:ea typeface="微軟正黑體" panose="020B0604030504040204" pitchFamily="34" charset="-120"/>
                        </a:rPr>
                        <a:t>特性</a:t>
                      </a:r>
                      <a:endParaRPr lang="zh-TW" sz="1600" kern="100" dirty="0">
                        <a:latin typeface="微軟正黑體" panose="020B0604030504040204" pitchFamily="34" charset="-120"/>
                        <a:ea typeface="微軟正黑體" panose="020B0604030504040204" pitchFamily="34" charset="-120"/>
                        <a:cs typeface="Times New Roman"/>
                      </a:endParaRPr>
                    </a:p>
                  </a:txBody>
                  <a:tcPr marL="42567" marR="42567" marT="0" marB="0">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l">
                        <a:lnSpc>
                          <a:spcPct val="150000"/>
                        </a:lnSpc>
                        <a:spcAft>
                          <a:spcPts val="0"/>
                        </a:spcAft>
                      </a:pPr>
                      <a:r>
                        <a:rPr lang="zh-TW" sz="1600" kern="100" spc="-100" dirty="0">
                          <a:latin typeface="微軟正黑體" panose="020B0604030504040204" pitchFamily="34" charset="-120"/>
                          <a:ea typeface="微軟正黑體" panose="020B0604030504040204" pitchFamily="34" charset="-120"/>
                        </a:rPr>
                        <a:t>織布上披覆</a:t>
                      </a:r>
                      <a:r>
                        <a:rPr lang="en-US" sz="1600" kern="100" spc="-100" dirty="0">
                          <a:latin typeface="微軟正黑體" panose="020B0604030504040204" pitchFamily="34" charset="-120"/>
                          <a:ea typeface="微軟正黑體" panose="020B0604030504040204" pitchFamily="34" charset="-120"/>
                        </a:rPr>
                        <a:t>PU</a:t>
                      </a:r>
                      <a:r>
                        <a:rPr lang="zh-TW" sz="1600" kern="100" spc="-100" dirty="0">
                          <a:latin typeface="微軟正黑體" panose="020B0604030504040204" pitchFamily="34" charset="-120"/>
                          <a:ea typeface="微軟正黑體" panose="020B0604030504040204" pitchFamily="34" charset="-120"/>
                        </a:rPr>
                        <a:t>膠層，具防脫紗、防水透氣</a:t>
                      </a:r>
                      <a:r>
                        <a:rPr lang="zh-TW" sz="1600" kern="100" spc="-100" dirty="0" smtClean="0">
                          <a:latin typeface="微軟正黑體" panose="020B0604030504040204" pitchFamily="34" charset="-120"/>
                          <a:ea typeface="微軟正黑體" panose="020B0604030504040204" pitchFamily="34" charset="-120"/>
                        </a:rPr>
                        <a:t>…</a:t>
                      </a:r>
                      <a:r>
                        <a:rPr lang="zh-TW" altLang="en-US" sz="1600" kern="100" spc="-100" dirty="0" smtClean="0">
                          <a:latin typeface="微軟正黑體" panose="020B0604030504040204" pitchFamily="34" charset="-120"/>
                          <a:ea typeface="微軟正黑體" panose="020B0604030504040204" pitchFamily="34" charset="-120"/>
                        </a:rPr>
                        <a:t>等</a:t>
                      </a:r>
                      <a:r>
                        <a:rPr lang="zh-TW" sz="1600" kern="100" spc="-100" dirty="0" smtClean="0">
                          <a:latin typeface="微軟正黑體" panose="020B0604030504040204" pitchFamily="34" charset="-120"/>
                          <a:ea typeface="微軟正黑體" panose="020B0604030504040204" pitchFamily="34" charset="-120"/>
                        </a:rPr>
                        <a:t>功能</a:t>
                      </a:r>
                      <a:endParaRPr lang="zh-TW" sz="1600" kern="100" dirty="0">
                        <a:latin typeface="微軟正黑體" panose="020B0604030504040204" pitchFamily="34" charset="-120"/>
                        <a:ea typeface="微軟正黑體" panose="020B0604030504040204" pitchFamily="34" charset="-120"/>
                        <a:cs typeface="Times New Roman"/>
                      </a:endParaRPr>
                    </a:p>
                  </a:txBody>
                  <a:tcPr marL="42567" marR="42567" marT="0" marB="0">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l">
                        <a:lnSpc>
                          <a:spcPct val="150000"/>
                        </a:lnSpc>
                        <a:spcAft>
                          <a:spcPts val="0"/>
                        </a:spcAft>
                      </a:pPr>
                      <a:r>
                        <a:rPr lang="zh-TW" sz="1600" kern="100" spc="-100" dirty="0">
                          <a:latin typeface="微軟正黑體" panose="020B0604030504040204" pitchFamily="34" charset="-120"/>
                          <a:ea typeface="微軟正黑體" panose="020B0604030504040204" pitchFamily="34" charset="-120"/>
                        </a:rPr>
                        <a:t>印刷在布料或皮料上，具耐</a:t>
                      </a:r>
                      <a:r>
                        <a:rPr lang="zh-TW" sz="1600" kern="100" spc="-100" dirty="0" smtClean="0">
                          <a:latin typeface="微軟正黑體" panose="020B0604030504040204" pitchFamily="34" charset="-120"/>
                          <a:ea typeface="微軟正黑體" panose="020B0604030504040204" pitchFamily="34" charset="-120"/>
                        </a:rPr>
                        <a:t>磨</a:t>
                      </a:r>
                      <a:r>
                        <a:rPr lang="zh-TW" altLang="en-US" sz="1600" kern="100" spc="-100" dirty="0" smtClean="0">
                          <a:latin typeface="微軟正黑體" panose="020B0604030504040204" pitchFamily="34" charset="-120"/>
                          <a:ea typeface="微軟正黑體" panose="020B0604030504040204" pitchFamily="34" charset="-120"/>
                        </a:rPr>
                        <a:t>、</a:t>
                      </a:r>
                      <a:r>
                        <a:rPr lang="zh-TW" sz="1600" kern="100" spc="-100" dirty="0" smtClean="0">
                          <a:latin typeface="微軟正黑體" panose="020B0604030504040204" pitchFamily="34" charset="-120"/>
                          <a:ea typeface="微軟正黑體" panose="020B0604030504040204" pitchFamily="34" charset="-120"/>
                        </a:rPr>
                        <a:t>柔軟</a:t>
                      </a:r>
                      <a:r>
                        <a:rPr lang="zh-TW" altLang="en-US" sz="1600" kern="100" spc="-100" dirty="0" smtClean="0">
                          <a:latin typeface="微軟正黑體" panose="020B0604030504040204" pitchFamily="34" charset="-120"/>
                          <a:ea typeface="微軟正黑體" panose="020B0604030504040204" pitchFamily="34" charset="-120"/>
                        </a:rPr>
                        <a:t>、</a:t>
                      </a:r>
                      <a:r>
                        <a:rPr lang="zh-TW" sz="1600" kern="100" spc="-100" dirty="0" smtClean="0">
                          <a:latin typeface="微軟正黑體" panose="020B0604030504040204" pitchFamily="34" charset="-120"/>
                          <a:ea typeface="微軟正黑體" panose="020B0604030504040204" pitchFamily="34" charset="-120"/>
                        </a:rPr>
                        <a:t>耐</a:t>
                      </a:r>
                      <a:r>
                        <a:rPr lang="zh-TW" sz="1600" kern="100" spc="-100" dirty="0">
                          <a:latin typeface="微軟正黑體" panose="020B0604030504040204" pitchFamily="34" charset="-120"/>
                          <a:ea typeface="微軟正黑體" panose="020B0604030504040204" pitchFamily="34" charset="-120"/>
                        </a:rPr>
                        <a:t>彎曲</a:t>
                      </a:r>
                      <a:r>
                        <a:rPr lang="zh-TW" sz="1600" kern="100" spc="-100" dirty="0" smtClean="0">
                          <a:latin typeface="微軟正黑體" panose="020B0604030504040204" pitchFamily="34" charset="-120"/>
                          <a:ea typeface="微軟正黑體" panose="020B0604030504040204" pitchFamily="34" charset="-120"/>
                        </a:rPr>
                        <a:t>…</a:t>
                      </a:r>
                      <a:r>
                        <a:rPr lang="zh-TW" altLang="en-US" sz="1600" kern="100" spc="-100" dirty="0" smtClean="0">
                          <a:latin typeface="微軟正黑體" panose="020B0604030504040204" pitchFamily="34" charset="-120"/>
                          <a:ea typeface="微軟正黑體" panose="020B0604030504040204" pitchFamily="34" charset="-120"/>
                        </a:rPr>
                        <a:t>等</a:t>
                      </a:r>
                      <a:r>
                        <a:rPr lang="zh-TW" sz="1600" kern="100" spc="-100" dirty="0" smtClean="0">
                          <a:latin typeface="微軟正黑體" panose="020B0604030504040204" pitchFamily="34" charset="-120"/>
                          <a:ea typeface="微軟正黑體" panose="020B0604030504040204" pitchFamily="34" charset="-120"/>
                        </a:rPr>
                        <a:t>特性</a:t>
                      </a:r>
                      <a:endParaRPr lang="zh-TW" sz="1600" kern="100" dirty="0">
                        <a:latin typeface="微軟正黑體" panose="020B0604030504040204" pitchFamily="34" charset="-120"/>
                        <a:ea typeface="微軟正黑體" panose="020B0604030504040204" pitchFamily="34" charset="-120"/>
                        <a:cs typeface="Times New Roman"/>
                      </a:endParaRPr>
                    </a:p>
                  </a:txBody>
                  <a:tcPr marL="42567" marR="42567" marT="0" marB="0">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l">
                        <a:lnSpc>
                          <a:spcPct val="150000"/>
                        </a:lnSpc>
                        <a:spcAft>
                          <a:spcPts val="0"/>
                        </a:spcAft>
                      </a:pPr>
                      <a:r>
                        <a:rPr lang="zh-TW" sz="1600" kern="100" spc="-100" dirty="0">
                          <a:latin typeface="微軟正黑體" panose="020B0604030504040204" pitchFamily="34" charset="-120"/>
                          <a:ea typeface="微軟正黑體" panose="020B0604030504040204" pitchFamily="34" charset="-120"/>
                        </a:rPr>
                        <a:t>木材、塑膠金屬表面噴塗或刷</a:t>
                      </a:r>
                      <a:r>
                        <a:rPr lang="zh-TW" sz="1600" kern="100" spc="-100" dirty="0" smtClean="0">
                          <a:latin typeface="微軟正黑體" panose="020B0604030504040204" pitchFamily="34" charset="-120"/>
                          <a:ea typeface="微軟正黑體" panose="020B0604030504040204" pitchFamily="34" charset="-120"/>
                        </a:rPr>
                        <a:t>塗</a:t>
                      </a:r>
                      <a:r>
                        <a:rPr lang="zh-TW" altLang="en-US" sz="1600" kern="100" spc="-100" dirty="0">
                          <a:latin typeface="微軟正黑體" panose="020B0604030504040204" pitchFamily="34" charset="-120"/>
                          <a:ea typeface="微軟正黑體" panose="020B0604030504040204" pitchFamily="34" charset="-120"/>
                        </a:rPr>
                        <a:t>，</a:t>
                      </a:r>
                      <a:r>
                        <a:rPr lang="zh-TW" sz="1600" kern="100" spc="-100" dirty="0" smtClean="0">
                          <a:latin typeface="微軟正黑體" panose="020B0604030504040204" pitchFamily="34" charset="-120"/>
                          <a:ea typeface="微軟正黑體" panose="020B0604030504040204" pitchFamily="34" charset="-120"/>
                        </a:rPr>
                        <a:t>具</a:t>
                      </a:r>
                      <a:r>
                        <a:rPr lang="zh-TW" sz="1600" kern="100" spc="-100" dirty="0">
                          <a:latin typeface="微軟正黑體" panose="020B0604030504040204" pitchFamily="34" charset="-120"/>
                          <a:ea typeface="微軟正黑體" panose="020B0604030504040204" pitchFamily="34" charset="-120"/>
                        </a:rPr>
                        <a:t>高</a:t>
                      </a:r>
                      <a:r>
                        <a:rPr lang="zh-TW" sz="1600" kern="100" spc="-100" dirty="0" smtClean="0">
                          <a:latin typeface="微軟正黑體" panose="020B0604030504040204" pitchFamily="34" charset="-120"/>
                          <a:ea typeface="微軟正黑體" panose="020B0604030504040204" pitchFamily="34" charset="-120"/>
                        </a:rPr>
                        <a:t>亮</a:t>
                      </a:r>
                      <a:r>
                        <a:rPr lang="zh-TW" altLang="en-US" sz="1600" kern="100" spc="-100" dirty="0" smtClean="0">
                          <a:latin typeface="微軟正黑體" panose="020B0604030504040204" pitchFamily="34" charset="-120"/>
                          <a:ea typeface="微軟正黑體" panose="020B0604030504040204" pitchFamily="34" charset="-120"/>
                        </a:rPr>
                        <a:t>、</a:t>
                      </a:r>
                      <a:r>
                        <a:rPr lang="zh-TW" sz="1600" kern="100" spc="-100" dirty="0" smtClean="0">
                          <a:latin typeface="微軟正黑體" panose="020B0604030504040204" pitchFamily="34" charset="-120"/>
                          <a:ea typeface="微軟正黑體" panose="020B0604030504040204" pitchFamily="34" charset="-120"/>
                        </a:rPr>
                        <a:t>耐水</a:t>
                      </a:r>
                      <a:r>
                        <a:rPr lang="zh-TW" altLang="en-US" sz="1600" kern="100" spc="-100" dirty="0" smtClean="0">
                          <a:latin typeface="微軟正黑體" panose="020B0604030504040204" pitchFamily="34" charset="-120"/>
                          <a:ea typeface="微軟正黑體" panose="020B0604030504040204" pitchFamily="34" charset="-120"/>
                        </a:rPr>
                        <a:t>、</a:t>
                      </a:r>
                      <a:r>
                        <a:rPr lang="zh-TW" sz="1600" kern="100" spc="-100" dirty="0" smtClean="0">
                          <a:latin typeface="微軟正黑體" panose="020B0604030504040204" pitchFamily="34" charset="-120"/>
                          <a:ea typeface="微軟正黑體" panose="020B0604030504040204" pitchFamily="34" charset="-120"/>
                        </a:rPr>
                        <a:t>耐磨</a:t>
                      </a:r>
                      <a:r>
                        <a:rPr lang="zh-TW" altLang="en-US" sz="1600" kern="100" spc="-100" dirty="0" smtClean="0">
                          <a:latin typeface="微軟正黑體" panose="020B0604030504040204" pitchFamily="34" charset="-120"/>
                          <a:ea typeface="微軟正黑體" panose="020B0604030504040204" pitchFamily="34" charset="-120"/>
                        </a:rPr>
                        <a:t>、</a:t>
                      </a:r>
                      <a:r>
                        <a:rPr lang="zh-TW" sz="1600" kern="100" spc="-100" dirty="0" smtClean="0">
                          <a:latin typeface="微軟正黑體" panose="020B0604030504040204" pitchFamily="34" charset="-120"/>
                          <a:ea typeface="微軟正黑體" panose="020B0604030504040204" pitchFamily="34" charset="-120"/>
                        </a:rPr>
                        <a:t>耐</a:t>
                      </a:r>
                      <a:r>
                        <a:rPr lang="zh-TW" altLang="en-US" sz="1600" kern="100" spc="-100" dirty="0">
                          <a:latin typeface="微軟正黑體" panose="020B0604030504040204" pitchFamily="34" charset="-120"/>
                          <a:ea typeface="微軟正黑體" panose="020B0604030504040204" pitchFamily="34" charset="-120"/>
                        </a:rPr>
                        <a:t>候</a:t>
                      </a:r>
                      <a:r>
                        <a:rPr lang="zh-TW" sz="1600" kern="100" spc="-100" dirty="0" smtClean="0">
                          <a:latin typeface="微軟正黑體" panose="020B0604030504040204" pitchFamily="34" charset="-120"/>
                          <a:ea typeface="微軟正黑體" panose="020B0604030504040204" pitchFamily="34" charset="-120"/>
                        </a:rPr>
                        <a:t>…</a:t>
                      </a:r>
                      <a:r>
                        <a:rPr lang="zh-TW" sz="1600" kern="100" spc="-100" dirty="0">
                          <a:latin typeface="微軟正黑體" panose="020B0604030504040204" pitchFamily="34" charset="-120"/>
                          <a:ea typeface="微軟正黑體" panose="020B0604030504040204" pitchFamily="34" charset="-120"/>
                        </a:rPr>
                        <a:t>等特性</a:t>
                      </a:r>
                      <a:endParaRPr lang="zh-TW" sz="1600" kern="100" dirty="0">
                        <a:latin typeface="微軟正黑體" panose="020B0604030504040204" pitchFamily="34" charset="-120"/>
                        <a:ea typeface="微軟正黑體" panose="020B0604030504040204" pitchFamily="34" charset="-120"/>
                        <a:cs typeface="Times New Roman"/>
                      </a:endParaRPr>
                    </a:p>
                  </a:txBody>
                  <a:tcPr marL="42567" marR="42567" marT="0" marB="0">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2"/>
                  </a:ext>
                </a:extLst>
              </a:tr>
              <a:tr h="792000">
                <a:tc>
                  <a:txBody>
                    <a:bodyPr/>
                    <a:lstStyle/>
                    <a:p>
                      <a:pPr algn="ctr">
                        <a:lnSpc>
                          <a:spcPct val="150000"/>
                        </a:lnSpc>
                        <a:spcAft>
                          <a:spcPts val="0"/>
                        </a:spcAft>
                      </a:pPr>
                      <a:r>
                        <a:rPr lang="zh-TW" sz="1800" kern="100" dirty="0">
                          <a:latin typeface="微軟正黑體" panose="020B0604030504040204" pitchFamily="34" charset="-120"/>
                          <a:ea typeface="微軟正黑體" panose="020B0604030504040204" pitchFamily="34" charset="-120"/>
                        </a:rPr>
                        <a:t>加工方式</a:t>
                      </a:r>
                      <a:endParaRPr lang="zh-TW" sz="1800" kern="100" dirty="0">
                        <a:latin typeface="微軟正黑體" panose="020B0604030504040204" pitchFamily="34" charset="-120"/>
                        <a:ea typeface="微軟正黑體" panose="020B0604030504040204" pitchFamily="34" charset="-120"/>
                        <a:cs typeface="Times New Roman"/>
                      </a:endParaRPr>
                    </a:p>
                  </a:txBody>
                  <a:tcPr marL="42707" marR="4270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l">
                        <a:lnSpc>
                          <a:spcPct val="150000"/>
                        </a:lnSpc>
                        <a:spcAft>
                          <a:spcPts val="0"/>
                        </a:spcAft>
                      </a:pPr>
                      <a:r>
                        <a:rPr lang="zh-TW" sz="1600" kern="100" spc="-100" dirty="0" smtClean="0">
                          <a:latin typeface="微軟正黑體" panose="020B0604030504040204" pitchFamily="34" charset="-120"/>
                          <a:ea typeface="微軟正黑體" panose="020B0604030504040204" pitchFamily="34" charset="-120"/>
                        </a:rPr>
                        <a:t>滾輪</a:t>
                      </a:r>
                      <a:endParaRPr lang="en-US" altLang="zh-TW" sz="1600" kern="100" spc="-100" dirty="0" smtClean="0">
                        <a:latin typeface="微軟正黑體" panose="020B0604030504040204" pitchFamily="34" charset="-120"/>
                        <a:ea typeface="微軟正黑體" panose="020B0604030504040204" pitchFamily="34" charset="-120"/>
                      </a:endParaRPr>
                    </a:p>
                    <a:p>
                      <a:pPr algn="l">
                        <a:lnSpc>
                          <a:spcPct val="150000"/>
                        </a:lnSpc>
                        <a:spcAft>
                          <a:spcPts val="0"/>
                        </a:spcAft>
                      </a:pPr>
                      <a:r>
                        <a:rPr lang="zh-TW" altLang="en-US" sz="1600" kern="100" spc="-100" dirty="0" smtClean="0">
                          <a:latin typeface="微軟正黑體" panose="020B0604030504040204" pitchFamily="34" charset="-120"/>
                          <a:ea typeface="微軟正黑體" panose="020B0604030504040204" pitchFamily="34" charset="-120"/>
                        </a:rPr>
                        <a:t>刮刀</a:t>
                      </a:r>
                      <a:r>
                        <a:rPr lang="zh-TW" sz="1600" kern="100" spc="-100" dirty="0" smtClean="0">
                          <a:latin typeface="微軟正黑體" panose="020B0604030504040204" pitchFamily="34" charset="-120"/>
                          <a:ea typeface="微軟正黑體" panose="020B0604030504040204" pitchFamily="34" charset="-120"/>
                        </a:rPr>
                        <a:t>塗</a:t>
                      </a:r>
                      <a:r>
                        <a:rPr lang="zh-TW" sz="1600" kern="100" spc="-100" dirty="0">
                          <a:latin typeface="微軟正黑體" panose="020B0604030504040204" pitchFamily="34" charset="-120"/>
                          <a:ea typeface="微軟正黑體" panose="020B0604030504040204" pitchFamily="34" charset="-120"/>
                        </a:rPr>
                        <a:t>佈</a:t>
                      </a:r>
                      <a:endParaRPr lang="zh-TW" sz="1600"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l">
                        <a:lnSpc>
                          <a:spcPct val="150000"/>
                        </a:lnSpc>
                        <a:spcAft>
                          <a:spcPts val="0"/>
                        </a:spcAft>
                      </a:pPr>
                      <a:r>
                        <a:rPr lang="zh-TW" sz="1600" kern="100" spc="-100" dirty="0">
                          <a:latin typeface="微軟正黑體" panose="020B0604030504040204" pitchFamily="34" charset="-120"/>
                          <a:ea typeface="微軟正黑體" panose="020B0604030504040204" pitchFamily="34" charset="-120"/>
                        </a:rPr>
                        <a:t>滾輪塗</a:t>
                      </a:r>
                      <a:r>
                        <a:rPr lang="zh-TW" sz="1600" kern="100" spc="-100" dirty="0" smtClean="0">
                          <a:latin typeface="微軟正黑體" panose="020B0604030504040204" pitchFamily="34" charset="-120"/>
                          <a:ea typeface="微軟正黑體" panose="020B0604030504040204" pitchFamily="34" charset="-120"/>
                        </a:rPr>
                        <a:t>佈</a:t>
                      </a:r>
                      <a:endParaRPr lang="en-US" altLang="zh-TW" sz="1600" kern="100" spc="-100" dirty="0" smtClean="0">
                        <a:latin typeface="微軟正黑體" panose="020B0604030504040204" pitchFamily="34" charset="-120"/>
                        <a:ea typeface="微軟正黑體" panose="020B0604030504040204" pitchFamily="34" charset="-120"/>
                      </a:endParaRPr>
                    </a:p>
                    <a:p>
                      <a:pPr algn="l">
                        <a:lnSpc>
                          <a:spcPct val="150000"/>
                        </a:lnSpc>
                        <a:spcAft>
                          <a:spcPts val="0"/>
                        </a:spcAft>
                      </a:pPr>
                      <a:r>
                        <a:rPr lang="zh-TW" altLang="en-US" sz="1600" kern="100" spc="-100" dirty="0" smtClean="0">
                          <a:latin typeface="微軟正黑體" panose="020B0604030504040204" pitchFamily="34" charset="-120"/>
                          <a:ea typeface="微軟正黑體" panose="020B0604030504040204" pitchFamily="34" charset="-120"/>
                        </a:rPr>
                        <a:t>含浸</a:t>
                      </a:r>
                      <a:endParaRPr lang="zh-TW" sz="1600"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l">
                        <a:lnSpc>
                          <a:spcPct val="150000"/>
                        </a:lnSpc>
                        <a:spcAft>
                          <a:spcPts val="0"/>
                        </a:spcAft>
                      </a:pPr>
                      <a:r>
                        <a:rPr lang="zh-TW" sz="1600" kern="100" spc="-100" dirty="0">
                          <a:latin typeface="微軟正黑體" panose="020B0604030504040204" pitchFamily="34" charset="-120"/>
                          <a:ea typeface="微軟正黑體" panose="020B0604030504040204" pitchFamily="34" charset="-120"/>
                        </a:rPr>
                        <a:t>噴</a:t>
                      </a:r>
                      <a:r>
                        <a:rPr lang="zh-TW" sz="1600" kern="100" spc="-100" dirty="0" smtClean="0">
                          <a:latin typeface="微軟正黑體" panose="020B0604030504040204" pitchFamily="34" charset="-120"/>
                          <a:ea typeface="微軟正黑體" panose="020B0604030504040204" pitchFamily="34" charset="-120"/>
                        </a:rPr>
                        <a:t>塗</a:t>
                      </a:r>
                      <a:endParaRPr lang="en-US" altLang="zh-TW" sz="1600" kern="100" spc="-100" dirty="0" smtClean="0">
                        <a:latin typeface="微軟正黑體" panose="020B0604030504040204" pitchFamily="34" charset="-120"/>
                        <a:ea typeface="微軟正黑體" panose="020B0604030504040204" pitchFamily="34" charset="-120"/>
                      </a:endParaRPr>
                    </a:p>
                    <a:p>
                      <a:pPr algn="l">
                        <a:lnSpc>
                          <a:spcPct val="150000"/>
                        </a:lnSpc>
                        <a:spcAft>
                          <a:spcPts val="0"/>
                        </a:spcAft>
                      </a:pPr>
                      <a:r>
                        <a:rPr lang="zh-TW" altLang="zh-TW" sz="1600" kern="100" spc="-100" dirty="0" smtClean="0">
                          <a:latin typeface="微軟正黑體" panose="020B0604030504040204" pitchFamily="34" charset="-120"/>
                          <a:ea typeface="微軟正黑體" panose="020B0604030504040204" pitchFamily="34" charset="-120"/>
                        </a:rPr>
                        <a:t>網版凹版印刷</a:t>
                      </a:r>
                      <a:endParaRPr lang="zh-TW" altLang="zh-TW" sz="1600"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l">
                        <a:lnSpc>
                          <a:spcPct val="150000"/>
                        </a:lnSpc>
                        <a:spcAft>
                          <a:spcPts val="0"/>
                        </a:spcAft>
                      </a:pPr>
                      <a:r>
                        <a:rPr lang="zh-TW" sz="1600" kern="100" spc="-100" dirty="0">
                          <a:latin typeface="微軟正黑體" panose="020B0604030504040204" pitchFamily="34" charset="-120"/>
                          <a:ea typeface="微軟正黑體" panose="020B0604030504040204" pitchFamily="34" charset="-120"/>
                        </a:rPr>
                        <a:t>噴</a:t>
                      </a:r>
                      <a:r>
                        <a:rPr lang="zh-TW" sz="1600" kern="100" spc="-100" dirty="0" smtClean="0">
                          <a:latin typeface="微軟正黑體" panose="020B0604030504040204" pitchFamily="34" charset="-120"/>
                          <a:ea typeface="微軟正黑體" panose="020B0604030504040204" pitchFamily="34" charset="-120"/>
                        </a:rPr>
                        <a:t>塗</a:t>
                      </a:r>
                      <a:endParaRPr lang="en-US" sz="1600" kern="100" spc="-100" dirty="0" smtClean="0">
                        <a:latin typeface="微軟正黑體" panose="020B0604030504040204" pitchFamily="34" charset="-120"/>
                        <a:ea typeface="微軟正黑體" panose="020B0604030504040204" pitchFamily="34" charset="-120"/>
                      </a:endParaRPr>
                    </a:p>
                    <a:p>
                      <a:pPr algn="l">
                        <a:lnSpc>
                          <a:spcPct val="150000"/>
                        </a:lnSpc>
                        <a:spcAft>
                          <a:spcPts val="0"/>
                        </a:spcAft>
                      </a:pPr>
                      <a:r>
                        <a:rPr lang="zh-TW" sz="1600" kern="100" spc="-100" dirty="0" smtClean="0">
                          <a:latin typeface="微軟正黑體" panose="020B0604030504040204" pitchFamily="34" charset="-120"/>
                          <a:ea typeface="微軟正黑體" panose="020B0604030504040204" pitchFamily="34" charset="-120"/>
                        </a:rPr>
                        <a:t>刷</a:t>
                      </a:r>
                      <a:r>
                        <a:rPr lang="zh-TW" sz="1600" kern="100" spc="-100" dirty="0">
                          <a:latin typeface="微軟正黑體" panose="020B0604030504040204" pitchFamily="34" charset="-120"/>
                          <a:ea typeface="微軟正黑體" panose="020B0604030504040204" pitchFamily="34" charset="-120"/>
                        </a:rPr>
                        <a:t>塗</a:t>
                      </a:r>
                      <a:endParaRPr lang="zh-TW" sz="1600"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3"/>
                  </a:ext>
                </a:extLst>
              </a:tr>
              <a:tr h="1080000">
                <a:tc>
                  <a:txBody>
                    <a:bodyPr/>
                    <a:lstStyle/>
                    <a:p>
                      <a:pPr algn="ctr">
                        <a:lnSpc>
                          <a:spcPct val="150000"/>
                        </a:lnSpc>
                        <a:spcAft>
                          <a:spcPts val="0"/>
                        </a:spcAft>
                      </a:pPr>
                      <a:r>
                        <a:rPr lang="zh-TW" altLang="en-US" sz="1800" kern="100" dirty="0" smtClean="0">
                          <a:latin typeface="微軟正黑體" panose="020B0604030504040204" pitchFamily="34" charset="-120"/>
                          <a:ea typeface="微軟正黑體" panose="020B0604030504040204" pitchFamily="34" charset="-120"/>
                        </a:rPr>
                        <a:t>具體產品</a:t>
                      </a:r>
                      <a:endParaRPr lang="zh-TW" sz="1800"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zh-TW" altLang="en-US" sz="1600" kern="100" spc="-150" dirty="0" smtClean="0">
                          <a:latin typeface="微軟正黑體" panose="020B0604030504040204" pitchFamily="34" charset="-120"/>
                          <a:ea typeface="微軟正黑體" panose="020B0604030504040204" pitchFamily="34" charset="-120"/>
                        </a:rPr>
                        <a:t>合成皮、真皮表面處理</a:t>
                      </a:r>
                      <a:endParaRPr lang="zh-TW" sz="1600" b="1" kern="100" spc="-15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l">
                        <a:lnSpc>
                          <a:spcPct val="150000"/>
                        </a:lnSpc>
                        <a:spcAft>
                          <a:spcPts val="0"/>
                        </a:spcAft>
                      </a:pPr>
                      <a:r>
                        <a:rPr lang="zh-TW" altLang="en-US" sz="1600" kern="100" spc="-150" dirty="0" smtClean="0">
                          <a:latin typeface="微軟正黑體" panose="020B0604030504040204" pitchFamily="34" charset="-120"/>
                          <a:ea typeface="微軟正黑體" panose="020B0604030504040204" pitchFamily="34" charset="-120"/>
                        </a:rPr>
                        <a:t>防水布、防潑水布、</a:t>
                      </a:r>
                      <a:endParaRPr lang="en-US" altLang="zh-TW" sz="1600" kern="100" spc="-150" dirty="0" smtClean="0">
                        <a:latin typeface="微軟正黑體" panose="020B0604030504040204" pitchFamily="34" charset="-120"/>
                        <a:ea typeface="微軟正黑體" panose="020B0604030504040204" pitchFamily="34" charset="-120"/>
                      </a:endParaRPr>
                    </a:p>
                    <a:p>
                      <a:pPr algn="l">
                        <a:lnSpc>
                          <a:spcPct val="150000"/>
                        </a:lnSpc>
                        <a:spcAft>
                          <a:spcPts val="0"/>
                        </a:spcAft>
                      </a:pPr>
                      <a:r>
                        <a:rPr lang="zh-TW" altLang="en-US" sz="1600" kern="100" spc="-150" dirty="0" smtClean="0">
                          <a:latin typeface="微軟正黑體" panose="020B0604030504040204" pitchFamily="34" charset="-120"/>
                          <a:ea typeface="微軟正黑體" panose="020B0604030504040204" pitchFamily="34" charset="-120"/>
                        </a:rPr>
                        <a:t>布料透溼防水塗佈、貼合</a:t>
                      </a:r>
                      <a:endParaRPr lang="zh-TW" sz="1600" b="1" kern="100" spc="-15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l">
                        <a:lnSpc>
                          <a:spcPct val="150000"/>
                        </a:lnSpc>
                        <a:spcAft>
                          <a:spcPts val="0"/>
                        </a:spcAft>
                      </a:pPr>
                      <a:r>
                        <a:rPr lang="zh-TW" altLang="en-US" sz="1600" kern="100" dirty="0" smtClean="0">
                          <a:latin typeface="微軟正黑體" panose="020B0604030504040204" pitchFamily="34" charset="-120"/>
                          <a:ea typeface="微軟正黑體" panose="020B0604030504040204" pitchFamily="34" charset="-120"/>
                        </a:rPr>
                        <a:t>鞋材油墨及網版印刷</a:t>
                      </a:r>
                      <a:endParaRPr lang="zh-TW" altLang="zh-TW" sz="1600" b="1" kern="100" spc="-15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l">
                        <a:lnSpc>
                          <a:spcPct val="150000"/>
                        </a:lnSpc>
                        <a:spcAft>
                          <a:spcPts val="0"/>
                        </a:spcAft>
                      </a:pPr>
                      <a:r>
                        <a:rPr lang="zh-TW" altLang="en-US" sz="1600" kern="100" dirty="0" smtClean="0">
                          <a:latin typeface="微軟正黑體" panose="020B0604030504040204" pitchFamily="34" charset="-120"/>
                          <a:ea typeface="微軟正黑體" panose="020B0604030504040204" pitchFamily="34" charset="-120"/>
                        </a:rPr>
                        <a:t>木器家俱塗料</a:t>
                      </a:r>
                      <a:endParaRPr lang="zh-TW" sz="1600" b="1" kern="100" dirty="0">
                        <a:latin typeface="微軟正黑體" panose="020B0604030504040204" pitchFamily="34" charset="-120"/>
                        <a:ea typeface="微軟正黑體" panose="020B0604030504040204" pitchFamily="34" charset="-120"/>
                        <a:cs typeface="Times New Roman"/>
                      </a:endParaRPr>
                    </a:p>
                  </a:txBody>
                  <a:tcPr marL="42567" marR="4256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37236310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p:cNvGrpSpPr/>
          <p:nvPr/>
        </p:nvGrpSpPr>
        <p:grpSpPr>
          <a:xfrm>
            <a:off x="284163" y="55563"/>
            <a:ext cx="4458166" cy="857250"/>
            <a:chOff x="284163" y="55563"/>
            <a:chExt cx="4458166" cy="857250"/>
          </a:xfrm>
        </p:grpSpPr>
        <p:sp>
          <p:nvSpPr>
            <p:cNvPr id="60" name="圆角矩形 59"/>
            <p:cNvSpPr/>
            <p:nvPr/>
          </p:nvSpPr>
          <p:spPr bwMode="auto">
            <a:xfrm>
              <a:off x="339724" y="325438"/>
              <a:ext cx="4402605" cy="381000"/>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8441" name="图片 63"/>
            <p:cNvPicPr>
              <a:picLocks noChangeAspect="1"/>
            </p:cNvPicPr>
            <p:nvPr/>
          </p:nvPicPr>
          <p:blipFill>
            <a:blip r:embed="rId2" cstate="email"/>
            <a:srcRect/>
            <a:stretch>
              <a:fillRect/>
            </a:stretch>
          </p:blipFill>
          <p:spPr bwMode="auto">
            <a:xfrm rot="2055465">
              <a:off x="284163" y="55563"/>
              <a:ext cx="498555" cy="857250"/>
            </a:xfrm>
            <a:prstGeom prst="rect">
              <a:avLst/>
            </a:prstGeom>
            <a:noFill/>
            <a:ln w="9525">
              <a:noFill/>
              <a:miter lim="800000"/>
              <a:headEnd/>
              <a:tailEnd/>
            </a:ln>
          </p:spPr>
        </p:pic>
        <p:sp>
          <p:nvSpPr>
            <p:cNvPr id="18442" name="文本框 64"/>
            <p:cNvSpPr txBox="1">
              <a:spLocks noChangeArrowheads="1"/>
            </p:cNvSpPr>
            <p:nvPr/>
          </p:nvSpPr>
          <p:spPr bwMode="auto">
            <a:xfrm>
              <a:off x="817541" y="325292"/>
              <a:ext cx="3534942" cy="369332"/>
            </a:xfrm>
            <a:prstGeom prst="rect">
              <a:avLst/>
            </a:prstGeom>
            <a:noFill/>
            <a:ln w="9525">
              <a:noFill/>
              <a:miter lim="800000"/>
              <a:headEnd/>
              <a:tailEnd/>
            </a:ln>
          </p:spPr>
          <p:txBody>
            <a:bodyPr wrap="none">
              <a:spAutoFit/>
            </a:bodyPr>
            <a:lstStyle/>
            <a:p>
              <a:pPr eaLnBrk="1" hangingPunct="1"/>
              <a:r>
                <a:rPr lang="zh-TW" altLang="en-US" b="1" dirty="0" smtClean="0">
                  <a:solidFill>
                    <a:srgbClr val="3C7832"/>
                  </a:solidFill>
                  <a:latin typeface="微软雅黑" pitchFamily="34" charset="-122"/>
                </a:rPr>
                <a:t>產品應</a:t>
              </a:r>
              <a:r>
                <a:rPr lang="zh-TW" altLang="en-US" b="1" dirty="0">
                  <a:solidFill>
                    <a:srgbClr val="3C7832"/>
                  </a:solidFill>
                  <a:latin typeface="微软雅黑" pitchFamily="34" charset="-122"/>
                </a:rPr>
                <a:t>用</a:t>
              </a:r>
              <a:r>
                <a:rPr lang="zh-TW" altLang="en-US" b="1" dirty="0" smtClean="0">
                  <a:solidFill>
                    <a:srgbClr val="3C7832"/>
                  </a:solidFill>
                  <a:latin typeface="微软雅黑" pitchFamily="34" charset="-122"/>
                </a:rPr>
                <a:t> </a:t>
              </a:r>
              <a:r>
                <a:rPr lang="en-US" altLang="zh-TW" b="1" dirty="0" smtClean="0">
                  <a:solidFill>
                    <a:srgbClr val="3C7832"/>
                  </a:solidFill>
                  <a:latin typeface="微软雅黑" pitchFamily="34" charset="-122"/>
                </a:rPr>
                <a:t>(</a:t>
              </a:r>
              <a:r>
                <a:rPr lang="zh-TW" altLang="en-US" b="1" dirty="0" smtClean="0">
                  <a:solidFill>
                    <a:srgbClr val="3C7832"/>
                  </a:solidFill>
                  <a:latin typeface="微软雅黑" pitchFamily="34" charset="-122"/>
                </a:rPr>
                <a:t>溶劑型與水性</a:t>
              </a:r>
              <a:r>
                <a:rPr lang="en-US" altLang="zh-TW" b="1" dirty="0" smtClean="0">
                  <a:solidFill>
                    <a:srgbClr val="3C7832"/>
                  </a:solidFill>
                  <a:latin typeface="微软雅黑" pitchFamily="34" charset="-122"/>
                </a:rPr>
                <a:t>PU</a:t>
              </a:r>
              <a:r>
                <a:rPr lang="zh-TW" altLang="en-US" b="1" dirty="0" smtClean="0">
                  <a:solidFill>
                    <a:srgbClr val="3C7832"/>
                  </a:solidFill>
                  <a:latin typeface="微软雅黑" pitchFamily="34" charset="-122"/>
                </a:rPr>
                <a:t>樹脂</a:t>
              </a:r>
              <a:r>
                <a:rPr lang="en-US" altLang="zh-TW" b="1" dirty="0" smtClean="0">
                  <a:solidFill>
                    <a:srgbClr val="3C7832"/>
                  </a:solidFill>
                  <a:latin typeface="微软雅黑" pitchFamily="34" charset="-122"/>
                </a:rPr>
                <a:t>)</a:t>
              </a:r>
              <a:endParaRPr lang="zh-CN" altLang="en-US" b="1" dirty="0">
                <a:solidFill>
                  <a:srgbClr val="3C7832"/>
                </a:solidFill>
                <a:latin typeface="微软雅黑" pitchFamily="34" charset="-122"/>
              </a:endParaRPr>
            </a:p>
          </p:txBody>
        </p:sp>
        <p:sp>
          <p:nvSpPr>
            <p:cNvPr id="18443" name="文本框 65"/>
            <p:cNvSpPr txBox="1">
              <a:spLocks noChangeArrowheads="1"/>
            </p:cNvSpPr>
            <p:nvPr/>
          </p:nvSpPr>
          <p:spPr bwMode="auto">
            <a:xfrm>
              <a:off x="376642" y="330302"/>
              <a:ext cx="346570" cy="36971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grpSp>
        <p:nvGrpSpPr>
          <p:cNvPr id="25" name="群組 24"/>
          <p:cNvGrpSpPr/>
          <p:nvPr/>
        </p:nvGrpSpPr>
        <p:grpSpPr>
          <a:xfrm>
            <a:off x="817541" y="1037885"/>
            <a:ext cx="1466850" cy="2590800"/>
            <a:chOff x="384481" y="3433982"/>
            <a:chExt cx="1466850" cy="2590800"/>
          </a:xfrm>
        </p:grpSpPr>
        <p:pic>
          <p:nvPicPr>
            <p:cNvPr id="26" name="圖片 25"/>
            <p:cNvPicPr>
              <a:picLocks noChangeAspect="1"/>
            </p:cNvPicPr>
            <p:nvPr/>
          </p:nvPicPr>
          <p:blipFill>
            <a:blip r:embed="rId3" cstate="print">
              <a:extLst>
                <a:ext uri="{28A0092B-C50C-407E-A947-70E740481C1C}">
                  <a14:useLocalDpi xmlns:a14="http://schemas.microsoft.com/office/drawing/2010/main" val="0"/>
                </a:ext>
              </a:extLst>
            </a:blip>
            <a:srcRect l="40550" t="1040" r="12347" b="4487"/>
            <a:stretch>
              <a:fillRect/>
            </a:stretch>
          </p:blipFill>
          <p:spPr>
            <a:xfrm>
              <a:off x="388366" y="3433982"/>
              <a:ext cx="1460500" cy="1912938"/>
            </a:xfrm>
            <a:custGeom>
              <a:avLst/>
              <a:gdLst>
                <a:gd name="connsiteX0" fmla="*/ 0 w 1460500"/>
                <a:gd name="connsiteY0" fmla="*/ 0 h 1912938"/>
                <a:gd name="connsiteX1" fmla="*/ 1460500 w 1460500"/>
                <a:gd name="connsiteY1" fmla="*/ 0 h 1912938"/>
                <a:gd name="connsiteX2" fmla="*/ 1460500 w 1460500"/>
                <a:gd name="connsiteY2" fmla="*/ 1912938 h 1912938"/>
                <a:gd name="connsiteX3" fmla="*/ 0 w 1460500"/>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0500" h="1912938">
                  <a:moveTo>
                    <a:pt x="0" y="0"/>
                  </a:moveTo>
                  <a:lnTo>
                    <a:pt x="1460500" y="0"/>
                  </a:lnTo>
                  <a:lnTo>
                    <a:pt x="1460500" y="1912938"/>
                  </a:lnTo>
                  <a:lnTo>
                    <a:pt x="0" y="1912938"/>
                  </a:lnTo>
                  <a:close/>
                </a:path>
              </a:pathLst>
            </a:custGeom>
            <a:noFill/>
            <a:ln>
              <a:noFill/>
            </a:ln>
          </p:spPr>
        </p:pic>
        <p:sp>
          <p:nvSpPr>
            <p:cNvPr id="27" name="Rectangle 23@|1FFC:3347200|FBC:16777215|LFC:16777215|LBC:16777215"/>
            <p:cNvSpPr/>
            <p:nvPr/>
          </p:nvSpPr>
          <p:spPr bwMode="auto">
            <a:xfrm>
              <a:off x="385751" y="5365970"/>
              <a:ext cx="1463115"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28" name="TextBox 24@|17FFC:16777215|FBC:16777215|LFC:16777215|LBC:16777215"/>
            <p:cNvSpPr txBox="1">
              <a:spLocks noChangeArrowheads="1"/>
            </p:cNvSpPr>
            <p:nvPr/>
          </p:nvSpPr>
          <p:spPr bwMode="auto">
            <a:xfrm>
              <a:off x="708882" y="5531655"/>
              <a:ext cx="800219"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傢俱</a:t>
              </a:r>
              <a:r>
                <a:rPr lang="zh-TW" altLang="en-US" sz="1600" b="1" dirty="0">
                  <a:solidFill>
                    <a:srgbClr val="FFFFFF"/>
                  </a:solidFill>
                  <a:latin typeface="微软雅黑" pitchFamily="34" charset="-122"/>
                  <a:sym typeface="微软雅黑" pitchFamily="34" charset="-122"/>
                </a:rPr>
                <a:t>漆</a:t>
              </a:r>
              <a:endParaRPr lang="zh-CN" altLang="en-US" sz="1600" b="1" dirty="0">
                <a:solidFill>
                  <a:srgbClr val="FFFFFF"/>
                </a:solidFill>
                <a:latin typeface="微软雅黑" pitchFamily="34" charset="-122"/>
                <a:sym typeface="微软雅黑" pitchFamily="34" charset="-122"/>
              </a:endParaRPr>
            </a:p>
          </p:txBody>
        </p:sp>
        <p:sp>
          <p:nvSpPr>
            <p:cNvPr id="29" name="Rectangle 26@|1FFC:192|FBC:16777215|LFC:16777215|LBC:16777215"/>
            <p:cNvSpPr/>
            <p:nvPr/>
          </p:nvSpPr>
          <p:spPr bwMode="auto">
            <a:xfrm>
              <a:off x="384481" y="5335807"/>
              <a:ext cx="1466850" cy="41275"/>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30" name="群組 29"/>
          <p:cNvGrpSpPr/>
          <p:nvPr/>
        </p:nvGrpSpPr>
        <p:grpSpPr>
          <a:xfrm>
            <a:off x="2605057" y="1037885"/>
            <a:ext cx="1460500" cy="2590800"/>
            <a:chOff x="4012079" y="1992328"/>
            <a:chExt cx="1460500" cy="2590800"/>
          </a:xfrm>
        </p:grpSpPr>
        <p:pic>
          <p:nvPicPr>
            <p:cNvPr id="31" name="圖片 30"/>
            <p:cNvPicPr>
              <a:picLocks noChangeAspect="1"/>
            </p:cNvPicPr>
            <p:nvPr/>
          </p:nvPicPr>
          <p:blipFill>
            <a:blip r:embed="rId4">
              <a:extLst>
                <a:ext uri="{28A0092B-C50C-407E-A947-70E740481C1C}">
                  <a14:useLocalDpi xmlns:a14="http://schemas.microsoft.com/office/drawing/2010/main" val="0"/>
                </a:ext>
              </a:extLst>
            </a:blip>
            <a:srcRect l="15426" t="31083" r="47481" b="4139"/>
            <a:stretch>
              <a:fillRect/>
            </a:stretch>
          </p:blipFill>
          <p:spPr>
            <a:xfrm>
              <a:off x="4012079" y="1992328"/>
              <a:ext cx="1460500" cy="1912938"/>
            </a:xfrm>
            <a:custGeom>
              <a:avLst/>
              <a:gdLst>
                <a:gd name="connsiteX0" fmla="*/ 0 w 1460500"/>
                <a:gd name="connsiteY0" fmla="*/ 0 h 1912938"/>
                <a:gd name="connsiteX1" fmla="*/ 1460500 w 1460500"/>
                <a:gd name="connsiteY1" fmla="*/ 0 h 1912938"/>
                <a:gd name="connsiteX2" fmla="*/ 1460500 w 1460500"/>
                <a:gd name="connsiteY2" fmla="*/ 1912938 h 1912938"/>
                <a:gd name="connsiteX3" fmla="*/ 0 w 1460500"/>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0500" h="1912938">
                  <a:moveTo>
                    <a:pt x="0" y="0"/>
                  </a:moveTo>
                  <a:lnTo>
                    <a:pt x="1460500" y="0"/>
                  </a:lnTo>
                  <a:lnTo>
                    <a:pt x="1460500" y="1912938"/>
                  </a:lnTo>
                  <a:lnTo>
                    <a:pt x="0" y="1912938"/>
                  </a:lnTo>
                  <a:close/>
                </a:path>
              </a:pathLst>
            </a:custGeom>
          </p:spPr>
        </p:pic>
        <p:sp>
          <p:nvSpPr>
            <p:cNvPr id="32" name="Rectangle 29@|1FFC:3347200|FBC:16777215|LFC:16777215|LBC:16777215"/>
            <p:cNvSpPr/>
            <p:nvPr/>
          </p:nvSpPr>
          <p:spPr bwMode="auto">
            <a:xfrm>
              <a:off x="4012079" y="3924316"/>
              <a:ext cx="1460500"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33" name="TextBox 30@|17FFC:16777215|FBC:16777215|LFC:16777215|LBC:16777215"/>
            <p:cNvSpPr txBox="1">
              <a:spLocks noChangeArrowheads="1"/>
            </p:cNvSpPr>
            <p:nvPr/>
          </p:nvSpPr>
          <p:spPr bwMode="auto">
            <a:xfrm>
              <a:off x="4342219" y="4085861"/>
              <a:ext cx="800219"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地板漆</a:t>
              </a:r>
              <a:endParaRPr lang="zh-CN" altLang="en-US" sz="1600" b="1" dirty="0">
                <a:solidFill>
                  <a:srgbClr val="FFFFFF"/>
                </a:solidFill>
                <a:latin typeface="微软雅黑" pitchFamily="34" charset="-122"/>
                <a:sym typeface="微软雅黑" pitchFamily="34" charset="-122"/>
              </a:endParaRPr>
            </a:p>
          </p:txBody>
        </p:sp>
        <p:sp>
          <p:nvSpPr>
            <p:cNvPr id="34" name="Rectangle 32@|1FFC:192|FBC:16777215|LFC:16777215|LBC:16777215"/>
            <p:cNvSpPr/>
            <p:nvPr/>
          </p:nvSpPr>
          <p:spPr bwMode="auto">
            <a:xfrm>
              <a:off x="4013667" y="3889709"/>
              <a:ext cx="1458912"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35" name="群組 34"/>
          <p:cNvGrpSpPr/>
          <p:nvPr/>
        </p:nvGrpSpPr>
        <p:grpSpPr>
          <a:xfrm>
            <a:off x="4395697" y="989280"/>
            <a:ext cx="1462087" cy="2590800"/>
            <a:chOff x="6230777" y="1393461"/>
            <a:chExt cx="1462087" cy="2590800"/>
          </a:xfrm>
        </p:grpSpPr>
        <p:pic>
          <p:nvPicPr>
            <p:cNvPr id="36" name="圖片 35"/>
            <p:cNvPicPr>
              <a:picLocks noChangeAspect="1"/>
            </p:cNvPicPr>
            <p:nvPr/>
          </p:nvPicPr>
          <p:blipFill>
            <a:blip r:embed="rId5">
              <a:extLst>
                <a:ext uri="{28A0092B-C50C-407E-A947-70E740481C1C}">
                  <a14:useLocalDpi xmlns:a14="http://schemas.microsoft.com/office/drawing/2010/main" val="0"/>
                </a:ext>
              </a:extLst>
            </a:blip>
            <a:srcRect l="2602" t="5882" r="50000" b="928"/>
            <a:stretch>
              <a:fillRect/>
            </a:stretch>
          </p:blipFill>
          <p:spPr>
            <a:xfrm>
              <a:off x="6230777" y="1393461"/>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37" name="Rectangle 35@|1FFC:3347200|FBC:16777215|LFC:16777215|LBC:16777215"/>
            <p:cNvSpPr/>
            <p:nvPr/>
          </p:nvSpPr>
          <p:spPr bwMode="auto">
            <a:xfrm>
              <a:off x="6230777" y="3325449"/>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38" name="TextBox 36@|17FFC:16777215|FBC:16777215|LFC:16777215|LBC:16777215"/>
            <p:cNvSpPr txBox="1">
              <a:spLocks noChangeArrowheads="1"/>
            </p:cNvSpPr>
            <p:nvPr/>
          </p:nvSpPr>
          <p:spPr bwMode="auto">
            <a:xfrm>
              <a:off x="6561710" y="3485578"/>
              <a:ext cx="800219"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木器漆</a:t>
              </a:r>
              <a:endParaRPr lang="zh-CN" altLang="en-US" sz="1600" b="1" dirty="0">
                <a:solidFill>
                  <a:srgbClr val="FFFFFF"/>
                </a:solidFill>
                <a:latin typeface="微软雅黑" pitchFamily="34" charset="-122"/>
                <a:sym typeface="微软雅黑" pitchFamily="34" charset="-122"/>
              </a:endParaRPr>
            </a:p>
          </p:txBody>
        </p:sp>
        <p:sp>
          <p:nvSpPr>
            <p:cNvPr id="39" name="Rectangle 38@|1FFC:192|FBC:16777215|LFC:16777215|LBC:16777215"/>
            <p:cNvSpPr/>
            <p:nvPr/>
          </p:nvSpPr>
          <p:spPr bwMode="auto">
            <a:xfrm>
              <a:off x="6230777" y="3290842"/>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40" name="群組 39"/>
          <p:cNvGrpSpPr/>
          <p:nvPr/>
        </p:nvGrpSpPr>
        <p:grpSpPr>
          <a:xfrm>
            <a:off x="8936985" y="989280"/>
            <a:ext cx="1462087" cy="2590800"/>
            <a:chOff x="6696943" y="706438"/>
            <a:chExt cx="1462087" cy="2590800"/>
          </a:xfrm>
        </p:grpSpPr>
        <p:pic>
          <p:nvPicPr>
            <p:cNvPr id="41" name="圖片 40"/>
            <p:cNvPicPr>
              <a:picLocks noChangeAspect="1"/>
            </p:cNvPicPr>
            <p:nvPr/>
          </p:nvPicPr>
          <p:blipFill>
            <a:blip r:embed="rId6">
              <a:extLst>
                <a:ext uri="{28A0092B-C50C-407E-A947-70E740481C1C}">
                  <a14:useLocalDpi xmlns:a14="http://schemas.microsoft.com/office/drawing/2010/main" val="0"/>
                </a:ext>
              </a:extLst>
            </a:blip>
            <a:srcRect l="15889" t="5370" r="15889" b="5370"/>
            <a:stretch>
              <a:fillRect/>
            </a:stretch>
          </p:blipFill>
          <p:spPr>
            <a:xfrm>
              <a:off x="6696943" y="706438"/>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42" name="Rectangle 35@|1FFC:3347200|FBC:16777215|LFC:16777215|LBC:16777215"/>
            <p:cNvSpPr/>
            <p:nvPr/>
          </p:nvSpPr>
          <p:spPr bwMode="auto">
            <a:xfrm>
              <a:off x="6696943" y="2638426"/>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43" name="TextBox 36@|17FFC:16777215|FBC:16777215|LFC:16777215|LBC:16777215"/>
            <p:cNvSpPr txBox="1">
              <a:spLocks noChangeArrowheads="1"/>
            </p:cNvSpPr>
            <p:nvPr/>
          </p:nvSpPr>
          <p:spPr bwMode="auto">
            <a:xfrm>
              <a:off x="6925284" y="2804111"/>
              <a:ext cx="1005403"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屋頂防</a:t>
              </a:r>
              <a:r>
                <a:rPr lang="zh-TW" altLang="en-US" sz="1600" b="1" dirty="0">
                  <a:solidFill>
                    <a:srgbClr val="FFFFFF"/>
                  </a:solidFill>
                  <a:latin typeface="微软雅黑" pitchFamily="34" charset="-122"/>
                  <a:sym typeface="微软雅黑" pitchFamily="34" charset="-122"/>
                </a:rPr>
                <a:t>水</a:t>
              </a:r>
              <a:endParaRPr lang="zh-CN" altLang="en-US" sz="1600" b="1" dirty="0">
                <a:solidFill>
                  <a:srgbClr val="FFFFFF"/>
                </a:solidFill>
                <a:latin typeface="微软雅黑" pitchFamily="34" charset="-122"/>
                <a:sym typeface="微软雅黑" pitchFamily="34" charset="-122"/>
              </a:endParaRPr>
            </a:p>
          </p:txBody>
        </p:sp>
        <p:sp>
          <p:nvSpPr>
            <p:cNvPr id="44" name="Rectangle 38@|1FFC:192|FBC:16777215|LFC:16777215|LBC:16777215"/>
            <p:cNvSpPr/>
            <p:nvPr/>
          </p:nvSpPr>
          <p:spPr bwMode="auto">
            <a:xfrm>
              <a:off x="6696943" y="2603819"/>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45" name="群組 44"/>
          <p:cNvGrpSpPr/>
          <p:nvPr/>
        </p:nvGrpSpPr>
        <p:grpSpPr>
          <a:xfrm>
            <a:off x="7143388" y="989280"/>
            <a:ext cx="1462087" cy="2590800"/>
            <a:chOff x="8561602" y="3433982"/>
            <a:chExt cx="1462087" cy="2590800"/>
          </a:xfrm>
        </p:grpSpPr>
        <p:pic>
          <p:nvPicPr>
            <p:cNvPr id="46" name="圖片 45"/>
            <p:cNvPicPr>
              <a:picLocks noChangeAspect="1"/>
            </p:cNvPicPr>
            <p:nvPr/>
          </p:nvPicPr>
          <p:blipFill>
            <a:blip r:embed="rId7" cstate="print">
              <a:extLst>
                <a:ext uri="{28A0092B-C50C-407E-A947-70E740481C1C}">
                  <a14:useLocalDpi xmlns:a14="http://schemas.microsoft.com/office/drawing/2010/main" val="0"/>
                </a:ext>
              </a:extLst>
            </a:blip>
            <a:srcRect l="36409" t="3218" r="30103" b="18855"/>
            <a:stretch>
              <a:fillRect/>
            </a:stretch>
          </p:blipFill>
          <p:spPr>
            <a:xfrm>
              <a:off x="8561602" y="3433982"/>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a:noFill/>
            </a:ln>
          </p:spPr>
        </p:pic>
        <p:sp>
          <p:nvSpPr>
            <p:cNvPr id="47" name="Rectangle 35@|1FFC:3347200|FBC:16777215|LFC:16777215|LBC:16777215"/>
            <p:cNvSpPr/>
            <p:nvPr/>
          </p:nvSpPr>
          <p:spPr bwMode="auto">
            <a:xfrm>
              <a:off x="8561602" y="5365970"/>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48" name="TextBox 36@|17FFC:16777215|FBC:16777215|LFC:16777215|LBC:16777215"/>
            <p:cNvSpPr txBox="1">
              <a:spLocks noChangeArrowheads="1"/>
            </p:cNvSpPr>
            <p:nvPr/>
          </p:nvSpPr>
          <p:spPr bwMode="auto">
            <a:xfrm>
              <a:off x="8584758" y="5535000"/>
              <a:ext cx="1415772"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防水地坪施</a:t>
              </a:r>
              <a:r>
                <a:rPr lang="zh-TW" altLang="en-US" sz="1600" b="1" dirty="0">
                  <a:solidFill>
                    <a:srgbClr val="FFFFFF"/>
                  </a:solidFill>
                  <a:latin typeface="微软雅黑" pitchFamily="34" charset="-122"/>
                  <a:sym typeface="微软雅黑" pitchFamily="34" charset="-122"/>
                </a:rPr>
                <a:t>工</a:t>
              </a:r>
              <a:endParaRPr lang="zh-CN" altLang="en-US" sz="1600" b="1" dirty="0">
                <a:solidFill>
                  <a:srgbClr val="FFFFFF"/>
                </a:solidFill>
                <a:latin typeface="微软雅黑" pitchFamily="34" charset="-122"/>
                <a:sym typeface="微软雅黑" pitchFamily="34" charset="-122"/>
              </a:endParaRPr>
            </a:p>
          </p:txBody>
        </p:sp>
        <p:sp>
          <p:nvSpPr>
            <p:cNvPr id="49" name="Rectangle 38@|1FFC:192|FBC:16777215|LFC:16777215|LBC:16777215"/>
            <p:cNvSpPr/>
            <p:nvPr/>
          </p:nvSpPr>
          <p:spPr bwMode="auto">
            <a:xfrm>
              <a:off x="8561602" y="5331363"/>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2" name="群組 1"/>
          <p:cNvGrpSpPr/>
          <p:nvPr/>
        </p:nvGrpSpPr>
        <p:grpSpPr>
          <a:xfrm>
            <a:off x="7166544" y="3962400"/>
            <a:ext cx="1462087" cy="2594729"/>
            <a:chOff x="5926857" y="3962400"/>
            <a:chExt cx="1462087" cy="2594729"/>
          </a:xfrm>
        </p:grpSpPr>
        <p:pic>
          <p:nvPicPr>
            <p:cNvPr id="51" name="圖片 50"/>
            <p:cNvPicPr>
              <a:picLocks noChangeAspect="1"/>
            </p:cNvPicPr>
            <p:nvPr/>
          </p:nvPicPr>
          <p:blipFill rotWithShape="1">
            <a:blip r:embed="rId8" cstate="screen">
              <a:extLst>
                <a:ext uri="{28A0092B-C50C-407E-A947-70E740481C1C}">
                  <a14:useLocalDpi xmlns:a14="http://schemas.microsoft.com/office/drawing/2010/main"/>
                </a:ext>
              </a:extLst>
            </a:blip>
            <a:srcRect l="50000" t="8278" b="4317"/>
            <a:stretch/>
          </p:blipFill>
          <p:spPr>
            <a:xfrm>
              <a:off x="5926858" y="3962400"/>
              <a:ext cx="1462086" cy="1916867"/>
            </a:xfrm>
            <a:custGeom>
              <a:avLst/>
              <a:gdLst>
                <a:gd name="connsiteX0" fmla="*/ 0 w 1395815"/>
                <a:gd name="connsiteY0" fmla="*/ 0 h 1912938"/>
                <a:gd name="connsiteX1" fmla="*/ 1395815 w 1395815"/>
                <a:gd name="connsiteY1" fmla="*/ 0 h 1912938"/>
                <a:gd name="connsiteX2" fmla="*/ 1395815 w 1395815"/>
                <a:gd name="connsiteY2" fmla="*/ 1912938 h 1912938"/>
                <a:gd name="connsiteX3" fmla="*/ 0 w 1395815"/>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395815" h="1912938">
                  <a:moveTo>
                    <a:pt x="0" y="0"/>
                  </a:moveTo>
                  <a:lnTo>
                    <a:pt x="1395815" y="0"/>
                  </a:lnTo>
                  <a:lnTo>
                    <a:pt x="1395815" y="1912938"/>
                  </a:lnTo>
                  <a:lnTo>
                    <a:pt x="0" y="1912938"/>
                  </a:lnTo>
                  <a:close/>
                </a:path>
              </a:pathLst>
            </a:custGeom>
          </p:spPr>
        </p:pic>
        <p:sp>
          <p:nvSpPr>
            <p:cNvPr id="52" name="Rectangle 35@|1FFC:3347200|FBC:16777215|LFC:16777215|LBC:16777215"/>
            <p:cNvSpPr/>
            <p:nvPr/>
          </p:nvSpPr>
          <p:spPr bwMode="auto">
            <a:xfrm>
              <a:off x="5926857" y="5898317"/>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53" name="TextBox 36@|17FFC:16777215|FBC:16777215|LFC:16777215|LBC:16777215"/>
            <p:cNvSpPr txBox="1">
              <a:spLocks noChangeArrowheads="1"/>
            </p:cNvSpPr>
            <p:nvPr/>
          </p:nvSpPr>
          <p:spPr bwMode="auto">
            <a:xfrm>
              <a:off x="6122063" y="6064002"/>
              <a:ext cx="1005403"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皮革沙</a:t>
              </a:r>
              <a:r>
                <a:rPr lang="zh-TW" altLang="en-US" sz="1600" b="1" dirty="0">
                  <a:solidFill>
                    <a:srgbClr val="FFFFFF"/>
                  </a:solidFill>
                  <a:latin typeface="微软雅黑" pitchFamily="34" charset="-122"/>
                  <a:sym typeface="微软雅黑" pitchFamily="34" charset="-122"/>
                </a:rPr>
                <a:t>發</a:t>
              </a:r>
              <a:endParaRPr lang="zh-CN" altLang="en-US" sz="1600" b="1" dirty="0">
                <a:solidFill>
                  <a:srgbClr val="FFFFFF"/>
                </a:solidFill>
                <a:latin typeface="微软雅黑" pitchFamily="34" charset="-122"/>
                <a:sym typeface="微软雅黑" pitchFamily="34" charset="-122"/>
              </a:endParaRPr>
            </a:p>
          </p:txBody>
        </p:sp>
        <p:sp>
          <p:nvSpPr>
            <p:cNvPr id="54" name="Rectangle 38@|1FFC:192|FBC:16777215|LFC:16777215|LBC:16777215"/>
            <p:cNvSpPr/>
            <p:nvPr/>
          </p:nvSpPr>
          <p:spPr bwMode="auto">
            <a:xfrm>
              <a:off x="5926857" y="5863710"/>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55" name="群組 54"/>
          <p:cNvGrpSpPr/>
          <p:nvPr/>
        </p:nvGrpSpPr>
        <p:grpSpPr>
          <a:xfrm>
            <a:off x="819839" y="3966329"/>
            <a:ext cx="1462087" cy="2590800"/>
            <a:chOff x="5572126" y="3458098"/>
            <a:chExt cx="1462087" cy="2590800"/>
          </a:xfrm>
        </p:grpSpPr>
        <p:pic>
          <p:nvPicPr>
            <p:cNvPr id="56" name="圖片 55" descr="旅行袋.jpg"/>
            <p:cNvPicPr>
              <a:picLocks noChangeAspect="1"/>
            </p:cNvPicPr>
            <p:nvPr/>
          </p:nvPicPr>
          <p:blipFill>
            <a:blip r:embed="rId9" cstate="print"/>
            <a:srcRect l="7306" t="4825" r="32137"/>
            <a:stretch>
              <a:fillRect/>
            </a:stretch>
          </p:blipFill>
          <p:spPr>
            <a:xfrm flipH="1">
              <a:off x="5572126" y="3458098"/>
              <a:ext cx="1462087" cy="1848548"/>
            </a:xfrm>
            <a:custGeom>
              <a:avLst/>
              <a:gdLst>
                <a:gd name="connsiteX0" fmla="*/ 1462087 w 1462087"/>
                <a:gd name="connsiteY0" fmla="*/ 0 h 1848548"/>
                <a:gd name="connsiteX1" fmla="*/ 0 w 1462087"/>
                <a:gd name="connsiteY1" fmla="*/ 0 h 1848548"/>
                <a:gd name="connsiteX2" fmla="*/ 0 w 1462087"/>
                <a:gd name="connsiteY2" fmla="*/ 1848548 h 1848548"/>
                <a:gd name="connsiteX3" fmla="*/ 1462087 w 1462087"/>
                <a:gd name="connsiteY3" fmla="*/ 1848548 h 1848548"/>
              </a:gdLst>
              <a:ahLst/>
              <a:cxnLst>
                <a:cxn ang="0">
                  <a:pos x="connsiteX0" y="connsiteY0"/>
                </a:cxn>
                <a:cxn ang="0">
                  <a:pos x="connsiteX1" y="connsiteY1"/>
                </a:cxn>
                <a:cxn ang="0">
                  <a:pos x="connsiteX2" y="connsiteY2"/>
                </a:cxn>
                <a:cxn ang="0">
                  <a:pos x="connsiteX3" y="connsiteY3"/>
                </a:cxn>
              </a:cxnLst>
              <a:rect l="l" t="t" r="r" b="b"/>
              <a:pathLst>
                <a:path w="1462087" h="1848548">
                  <a:moveTo>
                    <a:pt x="1462087" y="0"/>
                  </a:moveTo>
                  <a:lnTo>
                    <a:pt x="0" y="0"/>
                  </a:lnTo>
                  <a:lnTo>
                    <a:pt x="0" y="1848548"/>
                  </a:lnTo>
                  <a:lnTo>
                    <a:pt x="1462087" y="1848548"/>
                  </a:lnTo>
                  <a:close/>
                </a:path>
              </a:pathLst>
            </a:custGeom>
          </p:spPr>
        </p:pic>
        <p:sp>
          <p:nvSpPr>
            <p:cNvPr id="57" name="Rectangle 35@|1FFC:3347200|FBC:16777215|LFC:16777215|LBC:16777215"/>
            <p:cNvSpPr/>
            <p:nvPr/>
          </p:nvSpPr>
          <p:spPr bwMode="auto">
            <a:xfrm>
              <a:off x="5572126" y="5390086"/>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58" name="TextBox 36@|17FFC:16777215|FBC:16777215|LFC:16777215|LBC:16777215"/>
            <p:cNvSpPr txBox="1">
              <a:spLocks noChangeArrowheads="1"/>
            </p:cNvSpPr>
            <p:nvPr/>
          </p:nvSpPr>
          <p:spPr bwMode="auto">
            <a:xfrm>
              <a:off x="5902545" y="5550215"/>
              <a:ext cx="800219"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旅行袋</a:t>
              </a:r>
              <a:endParaRPr lang="zh-CN" altLang="en-US" sz="1600" b="1" dirty="0">
                <a:solidFill>
                  <a:srgbClr val="FFFFFF"/>
                </a:solidFill>
                <a:latin typeface="微软雅黑" pitchFamily="34" charset="-122"/>
                <a:sym typeface="微软雅黑" pitchFamily="34" charset="-122"/>
              </a:endParaRPr>
            </a:p>
          </p:txBody>
        </p:sp>
        <p:sp>
          <p:nvSpPr>
            <p:cNvPr id="59" name="Rectangle 38@|1FFC:192|FBC:16777215|LFC:16777215|LBC:16777215"/>
            <p:cNvSpPr/>
            <p:nvPr/>
          </p:nvSpPr>
          <p:spPr bwMode="auto">
            <a:xfrm>
              <a:off x="5572126" y="5355479"/>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61" name="群組 60"/>
          <p:cNvGrpSpPr/>
          <p:nvPr/>
        </p:nvGrpSpPr>
        <p:grpSpPr>
          <a:xfrm>
            <a:off x="2612345" y="3966329"/>
            <a:ext cx="1462088" cy="2590800"/>
            <a:chOff x="5925978" y="3117439"/>
            <a:chExt cx="1462088" cy="2590800"/>
          </a:xfrm>
        </p:grpSpPr>
        <p:pic>
          <p:nvPicPr>
            <p:cNvPr id="62" name="圖片 61"/>
            <p:cNvPicPr>
              <a:picLocks noChangeAspect="1"/>
            </p:cNvPicPr>
            <p:nvPr/>
          </p:nvPicPr>
          <p:blipFill>
            <a:blip r:embed="rId10" cstate="screen">
              <a:clrChange>
                <a:clrFrom>
                  <a:srgbClr val="FEFEFE"/>
                </a:clrFrom>
                <a:clrTo>
                  <a:srgbClr val="FEFEFE">
                    <a:alpha val="0"/>
                  </a:srgbClr>
                </a:clrTo>
              </a:clrChange>
              <a:extLst>
                <a:ext uri="{28A0092B-C50C-407E-A947-70E740481C1C}">
                  <a14:useLocalDpi xmlns:a14="http://schemas.microsoft.com/office/drawing/2010/main"/>
                </a:ext>
              </a:extLst>
            </a:blip>
            <a:srcRect l="16772" t="6463" r="16468" b="6463"/>
            <a:stretch>
              <a:fillRect/>
            </a:stretch>
          </p:blipFill>
          <p:spPr>
            <a:xfrm>
              <a:off x="5925979" y="3117439"/>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63" name="Rectangle 35@|1FFC:3347200|FBC:16777215|LFC:16777215|LBC:16777215"/>
            <p:cNvSpPr/>
            <p:nvPr/>
          </p:nvSpPr>
          <p:spPr bwMode="auto">
            <a:xfrm>
              <a:off x="5925978" y="5049427"/>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64" name="TextBox 36@|17FFC:16777215|FBC:16777215|LFC:16777215|LBC:16777215"/>
            <p:cNvSpPr txBox="1">
              <a:spLocks noChangeArrowheads="1"/>
            </p:cNvSpPr>
            <p:nvPr/>
          </p:nvSpPr>
          <p:spPr bwMode="auto">
            <a:xfrm>
              <a:off x="6051727" y="5209556"/>
              <a:ext cx="1210588"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透溼防水衣</a:t>
              </a:r>
              <a:endParaRPr lang="zh-CN" altLang="en-US" sz="1600" b="1" dirty="0">
                <a:solidFill>
                  <a:srgbClr val="FFFFFF"/>
                </a:solidFill>
                <a:latin typeface="微软雅黑" pitchFamily="34" charset="-122"/>
                <a:sym typeface="微软雅黑" pitchFamily="34" charset="-122"/>
              </a:endParaRPr>
            </a:p>
          </p:txBody>
        </p:sp>
        <p:sp>
          <p:nvSpPr>
            <p:cNvPr id="65" name="Rectangle 38@|1FFC:192|FBC:16777215|LFC:16777215|LBC:16777215"/>
            <p:cNvSpPr/>
            <p:nvPr/>
          </p:nvSpPr>
          <p:spPr bwMode="auto">
            <a:xfrm>
              <a:off x="5925978" y="5014820"/>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66" name="群組 65"/>
          <p:cNvGrpSpPr/>
          <p:nvPr/>
        </p:nvGrpSpPr>
        <p:grpSpPr>
          <a:xfrm>
            <a:off x="4404851" y="3966329"/>
            <a:ext cx="1462088" cy="2590800"/>
            <a:chOff x="4330260" y="3330983"/>
            <a:chExt cx="1462088" cy="2590800"/>
          </a:xfrm>
        </p:grpSpPr>
        <p:pic>
          <p:nvPicPr>
            <p:cNvPr id="67" name="圖片 66"/>
            <p:cNvPicPr>
              <a:picLocks noChangeAspect="1" noChangeArrowheads="1"/>
            </p:cNvPicPr>
            <p:nvPr/>
          </p:nvPicPr>
          <p:blipFill>
            <a:blip r:embed="rId11" cstate="print"/>
            <a:srcRect l="10716" t="4934" r="29351" b="3331"/>
            <a:stretch>
              <a:fillRect/>
            </a:stretch>
          </p:blipFill>
          <p:spPr bwMode="auto">
            <a:xfrm>
              <a:off x="4330261" y="3330983"/>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68" name="Rectangle 35@|1FFC:3347200|FBC:16777215|LFC:16777215|LBC:16777215"/>
            <p:cNvSpPr/>
            <p:nvPr/>
          </p:nvSpPr>
          <p:spPr bwMode="auto">
            <a:xfrm>
              <a:off x="4330260" y="5262971"/>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69" name="TextBox 36@|17FFC:16777215|FBC:16777215|LFC:16777215|LBC:16777215"/>
            <p:cNvSpPr txBox="1">
              <a:spLocks noChangeArrowheads="1"/>
            </p:cNvSpPr>
            <p:nvPr/>
          </p:nvSpPr>
          <p:spPr bwMode="auto">
            <a:xfrm>
              <a:off x="4661193" y="5423100"/>
              <a:ext cx="800219"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運動鞋</a:t>
              </a:r>
              <a:endParaRPr lang="zh-CN" altLang="en-US" sz="1600" b="1" dirty="0">
                <a:solidFill>
                  <a:srgbClr val="FFFFFF"/>
                </a:solidFill>
                <a:latin typeface="微软雅黑" pitchFamily="34" charset="-122"/>
                <a:sym typeface="微软雅黑" pitchFamily="34" charset="-122"/>
              </a:endParaRPr>
            </a:p>
          </p:txBody>
        </p:sp>
        <p:sp>
          <p:nvSpPr>
            <p:cNvPr id="70" name="Rectangle 38@|1FFC:192|FBC:16777215|LFC:16777215|LBC:16777215"/>
            <p:cNvSpPr/>
            <p:nvPr/>
          </p:nvSpPr>
          <p:spPr bwMode="auto">
            <a:xfrm>
              <a:off x="4330260" y="5228364"/>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spTree>
    <p:extLst>
      <p:ext uri="{BB962C8B-B14F-4D97-AF65-F5344CB8AC3E}">
        <p14:creationId xmlns:p14="http://schemas.microsoft.com/office/powerpoint/2010/main" val="39297925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p:cNvGrpSpPr/>
          <p:nvPr/>
        </p:nvGrpSpPr>
        <p:grpSpPr>
          <a:xfrm>
            <a:off x="284163" y="55563"/>
            <a:ext cx="4458166" cy="857250"/>
            <a:chOff x="284163" y="55563"/>
            <a:chExt cx="4458166" cy="857250"/>
          </a:xfrm>
        </p:grpSpPr>
        <p:sp>
          <p:nvSpPr>
            <p:cNvPr id="60" name="圆角矩形 59"/>
            <p:cNvSpPr/>
            <p:nvPr/>
          </p:nvSpPr>
          <p:spPr bwMode="auto">
            <a:xfrm>
              <a:off x="339724" y="325438"/>
              <a:ext cx="4402605" cy="381000"/>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8441" name="图片 63"/>
            <p:cNvPicPr>
              <a:picLocks noChangeAspect="1"/>
            </p:cNvPicPr>
            <p:nvPr/>
          </p:nvPicPr>
          <p:blipFill>
            <a:blip r:embed="rId2" cstate="email"/>
            <a:srcRect/>
            <a:stretch>
              <a:fillRect/>
            </a:stretch>
          </p:blipFill>
          <p:spPr bwMode="auto">
            <a:xfrm rot="2055465">
              <a:off x="284163" y="55563"/>
              <a:ext cx="498555" cy="857250"/>
            </a:xfrm>
            <a:prstGeom prst="rect">
              <a:avLst/>
            </a:prstGeom>
            <a:noFill/>
            <a:ln w="9525">
              <a:noFill/>
              <a:miter lim="800000"/>
              <a:headEnd/>
              <a:tailEnd/>
            </a:ln>
          </p:spPr>
        </p:pic>
        <p:sp>
          <p:nvSpPr>
            <p:cNvPr id="18442" name="文本框 64"/>
            <p:cNvSpPr txBox="1">
              <a:spLocks noChangeArrowheads="1"/>
            </p:cNvSpPr>
            <p:nvPr/>
          </p:nvSpPr>
          <p:spPr bwMode="auto">
            <a:xfrm>
              <a:off x="817541" y="325292"/>
              <a:ext cx="1901483" cy="369332"/>
            </a:xfrm>
            <a:prstGeom prst="rect">
              <a:avLst/>
            </a:prstGeom>
            <a:noFill/>
            <a:ln w="9525">
              <a:noFill/>
              <a:miter lim="800000"/>
              <a:headEnd/>
              <a:tailEnd/>
            </a:ln>
          </p:spPr>
          <p:txBody>
            <a:bodyPr wrap="none">
              <a:spAutoFit/>
            </a:bodyPr>
            <a:lstStyle/>
            <a:p>
              <a:pPr eaLnBrk="1" hangingPunct="1"/>
              <a:r>
                <a:rPr lang="zh-TW" altLang="en-US" b="1" dirty="0" smtClean="0">
                  <a:solidFill>
                    <a:srgbClr val="3C7832"/>
                  </a:solidFill>
                  <a:latin typeface="微软雅黑" pitchFamily="34" charset="-122"/>
                </a:rPr>
                <a:t>無溶劑型</a:t>
              </a:r>
              <a:r>
                <a:rPr lang="en-US" altLang="zh-TW" b="1" dirty="0" smtClean="0">
                  <a:solidFill>
                    <a:srgbClr val="3C7832"/>
                  </a:solidFill>
                  <a:latin typeface="微软雅黑" pitchFamily="34" charset="-122"/>
                </a:rPr>
                <a:t>PU</a:t>
              </a:r>
              <a:r>
                <a:rPr lang="zh-TW" altLang="en-US" b="1" dirty="0" smtClean="0">
                  <a:solidFill>
                    <a:srgbClr val="3C7832"/>
                  </a:solidFill>
                  <a:latin typeface="微软雅黑" pitchFamily="34" charset="-122"/>
                </a:rPr>
                <a:t>樹脂</a:t>
              </a:r>
              <a:endParaRPr lang="zh-CN" altLang="en-US" b="1" dirty="0">
                <a:solidFill>
                  <a:srgbClr val="3C7832"/>
                </a:solidFill>
                <a:latin typeface="微软雅黑" pitchFamily="34" charset="-122"/>
              </a:endParaRPr>
            </a:p>
          </p:txBody>
        </p:sp>
        <p:sp>
          <p:nvSpPr>
            <p:cNvPr id="18443" name="文本框 65"/>
            <p:cNvSpPr txBox="1">
              <a:spLocks noChangeArrowheads="1"/>
            </p:cNvSpPr>
            <p:nvPr/>
          </p:nvSpPr>
          <p:spPr bwMode="auto">
            <a:xfrm>
              <a:off x="376642" y="330302"/>
              <a:ext cx="346570" cy="36971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graphicFrame>
        <p:nvGraphicFramePr>
          <p:cNvPr id="7" name="表格 6"/>
          <p:cNvGraphicFramePr>
            <a:graphicFrameLocks noGrp="1"/>
          </p:cNvGraphicFramePr>
          <p:nvPr>
            <p:extLst>
              <p:ext uri="{D42A27DB-BD31-4B8C-83A1-F6EECF244321}">
                <p14:modId xmlns:p14="http://schemas.microsoft.com/office/powerpoint/2010/main" val="1458333429"/>
              </p:ext>
            </p:extLst>
          </p:nvPr>
        </p:nvGraphicFramePr>
        <p:xfrm>
          <a:off x="477089" y="1044742"/>
          <a:ext cx="11160000" cy="5379840"/>
        </p:xfrm>
        <a:graphic>
          <a:graphicData uri="http://schemas.openxmlformats.org/drawingml/2006/table">
            <a:tbl>
              <a:tblPr>
                <a:tableStyleId>{08FB837D-C827-4EFA-A057-4D05807E0F7C}</a:tableStyleId>
              </a:tblPr>
              <a:tblGrid>
                <a:gridCol w="1800000">
                  <a:extLst>
                    <a:ext uri="{9D8B030D-6E8A-4147-A177-3AD203B41FA5}">
                      <a16:colId xmlns:a16="http://schemas.microsoft.com/office/drawing/2014/main" xmlns="" val="20000"/>
                    </a:ext>
                  </a:extLst>
                </a:gridCol>
                <a:gridCol w="1872000">
                  <a:extLst>
                    <a:ext uri="{9D8B030D-6E8A-4147-A177-3AD203B41FA5}">
                      <a16:colId xmlns:a16="http://schemas.microsoft.com/office/drawing/2014/main" xmlns="" val="20001"/>
                    </a:ext>
                  </a:extLst>
                </a:gridCol>
                <a:gridCol w="1872000">
                  <a:extLst>
                    <a:ext uri="{9D8B030D-6E8A-4147-A177-3AD203B41FA5}">
                      <a16:colId xmlns:a16="http://schemas.microsoft.com/office/drawing/2014/main" xmlns="" val="20002"/>
                    </a:ext>
                  </a:extLst>
                </a:gridCol>
                <a:gridCol w="1872000">
                  <a:extLst>
                    <a:ext uri="{9D8B030D-6E8A-4147-A177-3AD203B41FA5}">
                      <a16:colId xmlns:a16="http://schemas.microsoft.com/office/drawing/2014/main" xmlns="" val="20003"/>
                    </a:ext>
                  </a:extLst>
                </a:gridCol>
                <a:gridCol w="1872000">
                  <a:extLst>
                    <a:ext uri="{9D8B030D-6E8A-4147-A177-3AD203B41FA5}">
                      <a16:colId xmlns:a16="http://schemas.microsoft.com/office/drawing/2014/main" xmlns="" val="20004"/>
                    </a:ext>
                  </a:extLst>
                </a:gridCol>
                <a:gridCol w="1872000">
                  <a:extLst>
                    <a:ext uri="{9D8B030D-6E8A-4147-A177-3AD203B41FA5}">
                      <a16:colId xmlns:a16="http://schemas.microsoft.com/office/drawing/2014/main" xmlns="" val="20005"/>
                    </a:ext>
                  </a:extLst>
                </a:gridCol>
              </a:tblGrid>
              <a:tr h="720000">
                <a:tc>
                  <a:txBody>
                    <a:bodyPr/>
                    <a:lstStyle/>
                    <a:p>
                      <a:pPr marL="0" algn="ctr" defTabSz="914400" rtl="0" eaLnBrk="1" latinLnBrk="0" hangingPunct="1">
                        <a:lnSpc>
                          <a:spcPct val="150000"/>
                        </a:lnSpc>
                        <a:spcAft>
                          <a:spcPts val="0"/>
                        </a:spcAft>
                      </a:pPr>
                      <a:r>
                        <a:rPr lang="zh-TW" sz="1800" kern="100" dirty="0" smtClean="0">
                          <a:latin typeface="微軟正黑體" panose="020B0604030504040204" pitchFamily="34" charset="-120"/>
                          <a:ea typeface="微軟正黑體" panose="020B0604030504040204" pitchFamily="34" charset="-120"/>
                        </a:rPr>
                        <a:t>應用</a:t>
                      </a:r>
                      <a:r>
                        <a:rPr lang="zh-TW" sz="1800" kern="100" dirty="0">
                          <a:latin typeface="微軟正黑體" panose="020B0604030504040204" pitchFamily="34" charset="-120"/>
                          <a:ea typeface="微軟正黑體" panose="020B0604030504040204" pitchFamily="34" charset="-120"/>
                        </a:rPr>
                        <a:t>領域</a:t>
                      </a:r>
                      <a:endParaRPr lang="zh-TW" sz="1800" kern="100" dirty="0">
                        <a:solidFill>
                          <a:schemeClr val="dk1"/>
                        </a:solidFill>
                        <a:latin typeface="微軟正黑體" panose="020B0604030504040204" pitchFamily="34" charset="-120"/>
                        <a:ea typeface="微軟正黑體" panose="020B0604030504040204" pitchFamily="34" charset="-120"/>
                        <a:cs typeface="+mn-cs"/>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algn="ctr" defTabSz="914400" rtl="0" eaLnBrk="1" latinLnBrk="0" hangingPunct="1">
                        <a:lnSpc>
                          <a:spcPct val="150000"/>
                        </a:lnSpc>
                        <a:spcAft>
                          <a:spcPts val="0"/>
                        </a:spcAft>
                      </a:pPr>
                      <a:r>
                        <a:rPr lang="zh-TW" sz="2000" kern="100" dirty="0">
                          <a:latin typeface="微軟正黑體" panose="020B0604030504040204" pitchFamily="34" charset="-120"/>
                          <a:ea typeface="微軟正黑體" panose="020B0604030504040204" pitchFamily="34" charset="-120"/>
                        </a:rPr>
                        <a:t>鞋材</a:t>
                      </a:r>
                      <a:endParaRPr lang="zh-TW" sz="2000" kern="100" dirty="0">
                        <a:solidFill>
                          <a:schemeClr val="dk1"/>
                        </a:solidFill>
                        <a:latin typeface="微軟正黑體" panose="020B0604030504040204" pitchFamily="34" charset="-120"/>
                        <a:ea typeface="微軟正黑體" panose="020B0604030504040204" pitchFamily="34" charset="-120"/>
                        <a:cs typeface="+mn-cs"/>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algn="ctr" defTabSz="914400" rtl="0" eaLnBrk="1" latinLnBrk="0" hangingPunct="1">
                        <a:lnSpc>
                          <a:spcPct val="150000"/>
                        </a:lnSpc>
                        <a:spcAft>
                          <a:spcPts val="0"/>
                        </a:spcAft>
                      </a:pPr>
                      <a:r>
                        <a:rPr lang="zh-TW" sz="2000" kern="100" dirty="0">
                          <a:latin typeface="微軟正黑體" panose="020B0604030504040204" pitchFamily="34" charset="-120"/>
                          <a:ea typeface="微軟正黑體" panose="020B0604030504040204" pitchFamily="34" charset="-120"/>
                        </a:rPr>
                        <a:t>紡織</a:t>
                      </a:r>
                      <a:endParaRPr lang="zh-TW" sz="2000" kern="100" dirty="0">
                        <a:solidFill>
                          <a:schemeClr val="dk1"/>
                        </a:solidFill>
                        <a:latin typeface="微軟正黑體" panose="020B0604030504040204" pitchFamily="34" charset="-120"/>
                        <a:ea typeface="微軟正黑體" panose="020B0604030504040204" pitchFamily="34" charset="-120"/>
                        <a:cs typeface="+mn-cs"/>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sz="1600" b="1" kern="100" dirty="0">
                          <a:latin typeface="標楷體" pitchFamily="65" charset="-120"/>
                          <a:ea typeface="標楷體" pitchFamily="65" charset="-120"/>
                        </a:rPr>
                        <a:t>機械</a:t>
                      </a:r>
                      <a:endParaRPr lang="zh-TW" sz="1600" b="1" kern="100" dirty="0">
                        <a:latin typeface="標楷體" pitchFamily="65" charset="-120"/>
                        <a:ea typeface="標楷體" pitchFamily="65" charset="-120"/>
                        <a:cs typeface="Times New Roman"/>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altLang="en-US" sz="1600" b="1" kern="100" dirty="0" smtClean="0">
                          <a:latin typeface="標楷體" pitchFamily="65" charset="-120"/>
                          <a:ea typeface="標楷體" pitchFamily="65" charset="-120"/>
                          <a:cs typeface="+mn-cs"/>
                        </a:rPr>
                        <a:t>模塑發泡</a:t>
                      </a:r>
                      <a:endParaRPr lang="zh-TW" sz="1600" b="1" kern="100" dirty="0">
                        <a:latin typeface="標楷體" pitchFamily="65" charset="-120"/>
                        <a:ea typeface="標楷體" pitchFamily="65" charset="-120"/>
                        <a:cs typeface="Times New Roman"/>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sz="1600" b="1" kern="100" dirty="0" smtClean="0">
                          <a:latin typeface="標楷體" pitchFamily="65" charset="-120"/>
                          <a:ea typeface="標楷體" pitchFamily="65" charset="-120"/>
                        </a:rPr>
                        <a:t>工程</a:t>
                      </a:r>
                      <a:r>
                        <a:rPr lang="zh-TW" altLang="en-US" sz="1600" b="1" kern="100" dirty="0" smtClean="0">
                          <a:latin typeface="標楷體" pitchFamily="65" charset="-120"/>
                          <a:ea typeface="標楷體" pitchFamily="65" charset="-120"/>
                        </a:rPr>
                        <a:t>及跑道材</a:t>
                      </a:r>
                      <a:endParaRPr lang="zh-TW" sz="1600" b="1" kern="100" dirty="0">
                        <a:latin typeface="標楷體" pitchFamily="65" charset="-120"/>
                        <a:ea typeface="標楷體" pitchFamily="65" charset="-120"/>
                        <a:cs typeface="Times New Roman"/>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0"/>
                  </a:ext>
                </a:extLst>
              </a:tr>
              <a:tr h="720000">
                <a:tc>
                  <a:txBody>
                    <a:bodyPr/>
                    <a:lstStyle/>
                    <a:p>
                      <a:pPr marL="0" algn="ctr" defTabSz="914400" rtl="0" eaLnBrk="1" latinLnBrk="0" hangingPunct="1">
                        <a:lnSpc>
                          <a:spcPct val="150000"/>
                        </a:lnSpc>
                        <a:spcAft>
                          <a:spcPts val="0"/>
                        </a:spcAft>
                      </a:pPr>
                      <a:r>
                        <a:rPr lang="zh-TW" sz="1800" kern="100" dirty="0">
                          <a:latin typeface="微軟正黑體" panose="020B0604030504040204" pitchFamily="34" charset="-120"/>
                          <a:ea typeface="微軟正黑體" panose="020B0604030504040204" pitchFamily="34" charset="-120"/>
                        </a:rPr>
                        <a:t>產品系列</a:t>
                      </a:r>
                      <a:endParaRPr lang="zh-TW" sz="1800" kern="100" dirty="0">
                        <a:solidFill>
                          <a:schemeClr val="dk1"/>
                        </a:solidFill>
                        <a:latin typeface="微軟正黑體" panose="020B0604030504040204" pitchFamily="34" charset="-120"/>
                        <a:ea typeface="微軟正黑體" panose="020B0604030504040204" pitchFamily="34" charset="-120"/>
                        <a:cs typeface="+mn-cs"/>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algn="ctr" defTabSz="914400" rtl="0" eaLnBrk="1" latinLnBrk="0" hangingPunct="1">
                        <a:lnSpc>
                          <a:spcPct val="150000"/>
                        </a:lnSpc>
                        <a:spcAft>
                          <a:spcPts val="0"/>
                        </a:spcAft>
                      </a:pPr>
                      <a:r>
                        <a:rPr lang="en-US" sz="1400" kern="100" dirty="0">
                          <a:latin typeface="微軟正黑體" panose="020B0604030504040204" pitchFamily="34" charset="-120"/>
                          <a:ea typeface="微軟正黑體" panose="020B0604030504040204" pitchFamily="34" charset="-120"/>
                        </a:rPr>
                        <a:t>MUP(</a:t>
                      </a:r>
                      <a:r>
                        <a:rPr lang="en-US" sz="1400" kern="100" dirty="0" err="1">
                          <a:latin typeface="微軟正黑體" panose="020B0604030504040204" pitchFamily="34" charset="-120"/>
                          <a:ea typeface="微軟正黑體" panose="020B0604030504040204" pitchFamily="34" charset="-120"/>
                        </a:rPr>
                        <a:t>pur</a:t>
                      </a:r>
                      <a:r>
                        <a:rPr lang="en-US" sz="1400" kern="100" dirty="0" smtClean="0">
                          <a:latin typeface="微軟正黑體" panose="020B0604030504040204" pitchFamily="34" charset="-120"/>
                          <a:ea typeface="微軟正黑體" panose="020B0604030504040204" pitchFamily="34" charset="-120"/>
                        </a:rPr>
                        <a:t>),CLC(I</a:t>
                      </a:r>
                      <a:r>
                        <a:rPr lang="en-US" sz="1400" kern="100" dirty="0">
                          <a:latin typeface="微軟正黑體" panose="020B0604030504040204" pitchFamily="34" charset="-120"/>
                          <a:ea typeface="微軟正黑體" panose="020B0604030504040204" pitchFamily="34" charset="-120"/>
                        </a:rPr>
                        <a:t>), P</a:t>
                      </a:r>
                      <a:endParaRPr lang="zh-TW" sz="1400" kern="100" dirty="0">
                        <a:solidFill>
                          <a:schemeClr val="dk1"/>
                        </a:solidFill>
                        <a:latin typeface="微軟正黑體" panose="020B0604030504040204" pitchFamily="34" charset="-120"/>
                        <a:ea typeface="微軟正黑體" panose="020B0604030504040204" pitchFamily="34" charset="-120"/>
                        <a:cs typeface="+mn-cs"/>
                      </a:endParaRPr>
                    </a:p>
                  </a:txBody>
                  <a:tcPr marL="68580" marR="68580"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algn="ctr" defTabSz="914400" rtl="0" eaLnBrk="1" latinLnBrk="0" hangingPunct="1">
                        <a:lnSpc>
                          <a:spcPct val="150000"/>
                        </a:lnSpc>
                        <a:spcAft>
                          <a:spcPts val="0"/>
                        </a:spcAft>
                      </a:pPr>
                      <a:r>
                        <a:rPr lang="en-US" sz="1400" kern="100" dirty="0">
                          <a:latin typeface="微軟正黑體" panose="020B0604030504040204" pitchFamily="34" charset="-120"/>
                          <a:ea typeface="微軟正黑體" panose="020B0604030504040204" pitchFamily="34" charset="-120"/>
                        </a:rPr>
                        <a:t>MUP(</a:t>
                      </a:r>
                      <a:r>
                        <a:rPr lang="en-US" sz="1400" kern="100" dirty="0" err="1">
                          <a:latin typeface="微軟正黑體" panose="020B0604030504040204" pitchFamily="34" charset="-120"/>
                          <a:ea typeface="微軟正黑體" panose="020B0604030504040204" pitchFamily="34" charset="-120"/>
                        </a:rPr>
                        <a:t>pur</a:t>
                      </a:r>
                      <a:r>
                        <a:rPr lang="en-US" sz="1400" kern="100" dirty="0" smtClean="0">
                          <a:latin typeface="微軟正黑體" panose="020B0604030504040204" pitchFamily="34" charset="-120"/>
                          <a:ea typeface="微軟正黑體" panose="020B0604030504040204" pitchFamily="34" charset="-120"/>
                        </a:rPr>
                        <a:t>),CLC(I), </a:t>
                      </a:r>
                      <a:r>
                        <a:rPr lang="en-US" sz="1400" kern="100" dirty="0">
                          <a:latin typeface="微軟正黑體" panose="020B0604030504040204" pitchFamily="34" charset="-120"/>
                          <a:ea typeface="微軟正黑體" panose="020B0604030504040204" pitchFamily="34" charset="-120"/>
                        </a:rPr>
                        <a:t>P</a:t>
                      </a:r>
                      <a:endParaRPr lang="zh-TW" sz="1400" kern="100" dirty="0">
                        <a:solidFill>
                          <a:schemeClr val="dk1"/>
                        </a:solidFill>
                        <a:latin typeface="微軟正黑體" panose="020B0604030504040204" pitchFamily="34" charset="-120"/>
                        <a:ea typeface="微軟正黑體" panose="020B0604030504040204" pitchFamily="34" charset="-120"/>
                        <a:cs typeface="+mn-cs"/>
                      </a:endParaRPr>
                    </a:p>
                  </a:txBody>
                  <a:tcPr marL="68580" marR="68580"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spcAft>
                          <a:spcPts val="0"/>
                        </a:spcAft>
                      </a:pPr>
                      <a:r>
                        <a:rPr lang="en-US" sz="1400" kern="100" dirty="0">
                          <a:solidFill>
                            <a:schemeClr val="dk1"/>
                          </a:solidFill>
                          <a:latin typeface="微軟正黑體" panose="020B0604030504040204" pitchFamily="34" charset="-120"/>
                          <a:ea typeface="微軟正黑體" panose="020B0604030504040204" pitchFamily="34" charset="-120"/>
                          <a:cs typeface="+mn-cs"/>
                        </a:rPr>
                        <a:t>CPU, CLC</a:t>
                      </a:r>
                      <a:endParaRPr lang="zh-TW" sz="1400" kern="100" dirty="0">
                        <a:solidFill>
                          <a:schemeClr val="dk1"/>
                        </a:solidFill>
                        <a:latin typeface="微軟正黑體" panose="020B0604030504040204" pitchFamily="34" charset="-120"/>
                        <a:ea typeface="微軟正黑體" panose="020B0604030504040204" pitchFamily="34" charset="-120"/>
                        <a:cs typeface="+mn-cs"/>
                      </a:endParaRPr>
                    </a:p>
                  </a:txBody>
                  <a:tcPr marL="68580" marR="68580"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spcAft>
                          <a:spcPts val="0"/>
                        </a:spcAft>
                      </a:pPr>
                      <a:r>
                        <a:rPr lang="en-US" sz="1400" kern="100" dirty="0">
                          <a:solidFill>
                            <a:schemeClr val="dk1"/>
                          </a:solidFill>
                          <a:latin typeface="微軟正黑體" panose="020B0604030504040204" pitchFamily="34" charset="-120"/>
                          <a:ea typeface="微軟正黑體" panose="020B0604030504040204" pitchFamily="34" charset="-120"/>
                          <a:cs typeface="+mn-cs"/>
                        </a:rPr>
                        <a:t>CLC(I), P</a:t>
                      </a:r>
                      <a:endParaRPr lang="zh-TW" sz="1400" kern="100" dirty="0">
                        <a:solidFill>
                          <a:schemeClr val="dk1"/>
                        </a:solidFill>
                        <a:latin typeface="微軟正黑體" panose="020B0604030504040204" pitchFamily="34" charset="-120"/>
                        <a:ea typeface="微軟正黑體" panose="020B0604030504040204" pitchFamily="34" charset="-120"/>
                        <a:cs typeface="+mn-cs"/>
                      </a:endParaRPr>
                    </a:p>
                  </a:txBody>
                  <a:tcPr marL="68580" marR="68580"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spcAft>
                          <a:spcPts val="0"/>
                        </a:spcAft>
                      </a:pPr>
                      <a:r>
                        <a:rPr lang="en-US" sz="1400" kern="100" dirty="0">
                          <a:solidFill>
                            <a:schemeClr val="dk1"/>
                          </a:solidFill>
                          <a:latin typeface="微軟正黑體" panose="020B0604030504040204" pitchFamily="34" charset="-120"/>
                          <a:ea typeface="微軟正黑體" panose="020B0604030504040204" pitchFamily="34" charset="-120"/>
                          <a:cs typeface="+mn-cs"/>
                        </a:rPr>
                        <a:t>CLC(I),</a:t>
                      </a:r>
                      <a:r>
                        <a:rPr lang="en-US" sz="1400" kern="100" dirty="0" smtClean="0">
                          <a:solidFill>
                            <a:schemeClr val="dk1"/>
                          </a:solidFill>
                          <a:latin typeface="微軟正黑體" panose="020B0604030504040204" pitchFamily="34" charset="-120"/>
                          <a:ea typeface="微軟正黑體" panose="020B0604030504040204" pitchFamily="34" charset="-120"/>
                          <a:cs typeface="+mn-cs"/>
                        </a:rPr>
                        <a:t>P,MUP</a:t>
                      </a:r>
                      <a:endParaRPr lang="zh-TW" sz="1400" kern="100" dirty="0">
                        <a:solidFill>
                          <a:schemeClr val="dk1"/>
                        </a:solidFill>
                        <a:latin typeface="微軟正黑體" panose="020B0604030504040204" pitchFamily="34" charset="-120"/>
                        <a:ea typeface="微軟正黑體" panose="020B0604030504040204" pitchFamily="34" charset="-120"/>
                        <a:cs typeface="+mn-cs"/>
                      </a:endParaRPr>
                    </a:p>
                  </a:txBody>
                  <a:tcPr marL="68580" marR="68580"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1"/>
                  </a:ext>
                </a:extLst>
              </a:tr>
              <a:tr h="1368000">
                <a:tc>
                  <a:txBody>
                    <a:bodyPr/>
                    <a:lstStyle/>
                    <a:p>
                      <a:pPr marL="0" algn="ctr" defTabSz="914400" rtl="0" eaLnBrk="1" latinLnBrk="0" hangingPunct="1">
                        <a:lnSpc>
                          <a:spcPct val="150000"/>
                        </a:lnSpc>
                        <a:spcAft>
                          <a:spcPts val="0"/>
                        </a:spcAft>
                      </a:pPr>
                      <a:r>
                        <a:rPr lang="zh-TW" sz="2000" kern="100" dirty="0" smtClean="0">
                          <a:latin typeface="微軟正黑體" panose="020B0604030504040204" pitchFamily="34" charset="-120"/>
                          <a:ea typeface="微軟正黑體" panose="020B0604030504040204" pitchFamily="34" charset="-120"/>
                        </a:rPr>
                        <a:t>功能</a:t>
                      </a:r>
                      <a:r>
                        <a:rPr lang="zh-TW" altLang="en-US" sz="2000" kern="100" dirty="0" smtClean="0">
                          <a:latin typeface="微軟正黑體" panose="020B0604030504040204" pitchFamily="34" charset="-120"/>
                          <a:ea typeface="微軟正黑體" panose="020B0604030504040204" pitchFamily="34" charset="-120"/>
                        </a:rPr>
                        <a:t>及</a:t>
                      </a:r>
                      <a:r>
                        <a:rPr lang="zh-TW" sz="2000" kern="100" dirty="0" smtClean="0">
                          <a:latin typeface="微軟正黑體" panose="020B0604030504040204" pitchFamily="34" charset="-120"/>
                          <a:ea typeface="微軟正黑體" panose="020B0604030504040204" pitchFamily="34" charset="-120"/>
                        </a:rPr>
                        <a:t>特性</a:t>
                      </a:r>
                      <a:endParaRPr lang="zh-TW" sz="2000" kern="100" dirty="0">
                        <a:solidFill>
                          <a:schemeClr val="dk1"/>
                        </a:solidFill>
                        <a:latin typeface="微軟正黑體" panose="020B0604030504040204" pitchFamily="34" charset="-120"/>
                        <a:ea typeface="微軟正黑體" panose="020B0604030504040204" pitchFamily="34" charset="-120"/>
                        <a:cs typeface="+mn-cs"/>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algn="l" defTabSz="914400" rtl="0" eaLnBrk="1" latinLnBrk="0" hangingPunct="1">
                        <a:lnSpc>
                          <a:spcPct val="150000"/>
                        </a:lnSpc>
                        <a:spcAft>
                          <a:spcPts val="0"/>
                        </a:spcAft>
                      </a:pPr>
                      <a:r>
                        <a:rPr lang="zh-TW" altLang="en-US" sz="1200" kern="100" dirty="0" smtClean="0">
                          <a:latin typeface="微軟正黑體" panose="020B0604030504040204" pitchFamily="34" charset="-120"/>
                          <a:ea typeface="微軟正黑體" panose="020B0604030504040204" pitchFamily="34" charset="-120"/>
                        </a:rPr>
                        <a:t>使用模具灌注</a:t>
                      </a:r>
                      <a:r>
                        <a:rPr lang="en-US" altLang="zh-TW" sz="1200" kern="100" dirty="0" smtClean="0">
                          <a:latin typeface="微軟正黑體" panose="020B0604030504040204" pitchFamily="34" charset="-120"/>
                          <a:ea typeface="微軟正黑體" panose="020B0604030504040204" pitchFamily="34" charset="-120"/>
                        </a:rPr>
                        <a:t>AB</a:t>
                      </a:r>
                      <a:r>
                        <a:rPr lang="zh-TW" altLang="en-US" sz="1200" kern="100" dirty="0" smtClean="0">
                          <a:latin typeface="微軟正黑體" panose="020B0604030504040204" pitchFamily="34" charset="-120"/>
                          <a:ea typeface="微軟正黑體" panose="020B0604030504040204" pitchFamily="34" charset="-120"/>
                        </a:rPr>
                        <a:t>組合料製成鞋大底及中底或鞋面具</a:t>
                      </a:r>
                      <a:r>
                        <a:rPr lang="zh-TW" sz="1200" kern="100" dirty="0" smtClean="0">
                          <a:latin typeface="微軟正黑體" panose="020B0604030504040204" pitchFamily="34" charset="-120"/>
                          <a:ea typeface="微軟正黑體" panose="020B0604030504040204" pitchFamily="34" charset="-120"/>
                        </a:rPr>
                        <a:t>質輕</a:t>
                      </a:r>
                      <a:r>
                        <a:rPr lang="zh-TW" altLang="en-US" sz="1200" kern="100" dirty="0" smtClean="0">
                          <a:latin typeface="微軟正黑體" panose="020B0604030504040204" pitchFamily="34" charset="-120"/>
                          <a:ea typeface="微軟正黑體" panose="020B0604030504040204" pitchFamily="34" charset="-120"/>
                        </a:rPr>
                        <a:t>，</a:t>
                      </a:r>
                      <a:r>
                        <a:rPr lang="zh-TW" sz="1200" kern="100" dirty="0" smtClean="0">
                          <a:latin typeface="微軟正黑體" panose="020B0604030504040204" pitchFamily="34" charset="-120"/>
                          <a:ea typeface="微軟正黑體" panose="020B0604030504040204" pitchFamily="34" charset="-120"/>
                        </a:rPr>
                        <a:t>彈性好</a:t>
                      </a:r>
                      <a:r>
                        <a:rPr lang="zh-TW" altLang="en-US" sz="1200" kern="100" dirty="0" smtClean="0">
                          <a:latin typeface="微軟正黑體" panose="020B0604030504040204" pitchFamily="34" charset="-120"/>
                          <a:ea typeface="微軟正黑體" panose="020B0604030504040204" pitchFamily="34" charset="-120"/>
                        </a:rPr>
                        <a:t>，</a:t>
                      </a:r>
                      <a:r>
                        <a:rPr lang="zh-TW" sz="1200" kern="100" dirty="0" smtClean="0">
                          <a:latin typeface="微軟正黑體" panose="020B0604030504040204" pitchFamily="34" charset="-120"/>
                          <a:ea typeface="微軟正黑體" panose="020B0604030504040204" pitchFamily="34" charset="-120"/>
                        </a:rPr>
                        <a:t>耐磨</a:t>
                      </a:r>
                      <a:r>
                        <a:rPr lang="en-US" altLang="zh-TW" sz="1200" kern="100" dirty="0" smtClean="0">
                          <a:latin typeface="微軟正黑體" panose="020B0604030504040204" pitchFamily="34" charset="-120"/>
                          <a:ea typeface="微軟正黑體" panose="020B0604030504040204" pitchFamily="34" charset="-120"/>
                        </a:rPr>
                        <a:t>…</a:t>
                      </a:r>
                      <a:r>
                        <a:rPr lang="zh-TW" altLang="en-US" sz="1200" kern="100" dirty="0" smtClean="0">
                          <a:latin typeface="微軟正黑體" panose="020B0604030504040204" pitchFamily="34" charset="-120"/>
                          <a:ea typeface="微軟正黑體" panose="020B0604030504040204" pitchFamily="34" charset="-120"/>
                        </a:rPr>
                        <a:t>等特性</a:t>
                      </a:r>
                      <a:endParaRPr lang="zh-TW" sz="1200" kern="100" dirty="0">
                        <a:solidFill>
                          <a:schemeClr val="dk1"/>
                        </a:solidFill>
                        <a:latin typeface="微軟正黑體" panose="020B0604030504040204" pitchFamily="34" charset="-120"/>
                        <a:ea typeface="微軟正黑體" panose="020B0604030504040204" pitchFamily="34" charset="-120"/>
                        <a:cs typeface="+mn-cs"/>
                      </a:endParaRPr>
                    </a:p>
                  </a:txBody>
                  <a:tcPr marL="41317" marR="41317" marT="0" marB="0">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zh-TW" altLang="en-US" sz="1200" kern="100" noProof="0" dirty="0" smtClean="0">
                          <a:latin typeface="微軟正黑體" panose="020B0604030504040204" pitchFamily="34" charset="-120"/>
                          <a:ea typeface="微軟正黑體" panose="020B0604030504040204" pitchFamily="34" charset="-120"/>
                        </a:rPr>
                        <a:t>織布上披覆無溶劑</a:t>
                      </a:r>
                      <a:r>
                        <a:rPr lang="en-US" altLang="zh-TW" sz="1200" kern="100" noProof="0" dirty="0" smtClean="0">
                          <a:latin typeface="微軟正黑體" panose="020B0604030504040204" pitchFamily="34" charset="-120"/>
                          <a:ea typeface="微軟正黑體" panose="020B0604030504040204" pitchFamily="34" charset="-120"/>
                        </a:rPr>
                        <a:t>PU</a:t>
                      </a:r>
                      <a:r>
                        <a:rPr lang="zh-TW" altLang="en-US" sz="1200" kern="100" noProof="0" dirty="0" smtClean="0">
                          <a:latin typeface="微軟正黑體" panose="020B0604030504040204" pitchFamily="34" charset="-120"/>
                          <a:ea typeface="微軟正黑體" panose="020B0604030504040204" pitchFamily="34" charset="-120"/>
                        </a:rPr>
                        <a:t>膠層，具防脫紗、防水透氣</a:t>
                      </a:r>
                      <a:r>
                        <a:rPr lang="en-US" altLang="zh-TW" sz="1200" kern="100" noProof="0" dirty="0" smtClean="0">
                          <a:latin typeface="微軟正黑體" panose="020B0604030504040204" pitchFamily="34" charset="-120"/>
                          <a:ea typeface="微軟正黑體" panose="020B0604030504040204" pitchFamily="34" charset="-120"/>
                        </a:rPr>
                        <a:t>…</a:t>
                      </a:r>
                      <a:r>
                        <a:rPr lang="zh-TW" altLang="en-US" sz="1200" kern="100" noProof="0" dirty="0" smtClean="0">
                          <a:latin typeface="微軟正黑體" panose="020B0604030504040204" pitchFamily="34" charset="-120"/>
                          <a:ea typeface="微軟正黑體" panose="020B0604030504040204" pitchFamily="34" charset="-120"/>
                        </a:rPr>
                        <a:t>等功能</a:t>
                      </a:r>
                      <a:endParaRPr lang="zh-TW" altLang="en-US" sz="1200" kern="100" noProof="0" dirty="0">
                        <a:solidFill>
                          <a:schemeClr val="dk1"/>
                        </a:solidFill>
                        <a:latin typeface="微軟正黑體" panose="020B0604030504040204" pitchFamily="34" charset="-120"/>
                        <a:ea typeface="微軟正黑體" panose="020B0604030504040204" pitchFamily="34" charset="-120"/>
                        <a:cs typeface="+mn-cs"/>
                      </a:endParaRPr>
                    </a:p>
                  </a:txBody>
                  <a:tcPr marL="41317" marR="41317" marT="0" marB="0">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l">
                        <a:lnSpc>
                          <a:spcPct val="150000"/>
                        </a:lnSpc>
                        <a:spcAft>
                          <a:spcPts val="0"/>
                        </a:spcAft>
                      </a:pPr>
                      <a:r>
                        <a:rPr lang="zh-TW" altLang="en-US" sz="1200" kern="100" noProof="0" dirty="0" smtClean="0">
                          <a:solidFill>
                            <a:schemeClr val="dk1"/>
                          </a:solidFill>
                          <a:latin typeface="微軟正黑體" panose="020B0604030504040204" pitchFamily="34" charset="-120"/>
                          <a:ea typeface="微軟正黑體" panose="020B0604030504040204" pitchFamily="34" charset="-120"/>
                          <a:cs typeface="+mn-cs"/>
                        </a:rPr>
                        <a:t>使用模具灌注</a:t>
                      </a:r>
                      <a:r>
                        <a:rPr lang="en-US" altLang="zh-TW" sz="1200" kern="100" noProof="0" dirty="0" smtClean="0">
                          <a:solidFill>
                            <a:schemeClr val="dk1"/>
                          </a:solidFill>
                          <a:latin typeface="微軟正黑體" panose="020B0604030504040204" pitchFamily="34" charset="-120"/>
                          <a:ea typeface="微軟正黑體" panose="020B0604030504040204" pitchFamily="34" charset="-120"/>
                          <a:cs typeface="+mn-cs"/>
                        </a:rPr>
                        <a:t>AB</a:t>
                      </a:r>
                      <a:r>
                        <a:rPr lang="zh-TW" altLang="en-US" sz="1200" kern="100" noProof="0" dirty="0" smtClean="0">
                          <a:solidFill>
                            <a:schemeClr val="dk1"/>
                          </a:solidFill>
                          <a:latin typeface="微軟正黑體" panose="020B0604030504040204" pitchFamily="34" charset="-120"/>
                          <a:ea typeface="微軟正黑體" panose="020B0604030504040204" pitchFamily="34" charset="-120"/>
                          <a:cs typeface="+mn-cs"/>
                        </a:rPr>
                        <a:t>組合料製成各種</a:t>
                      </a:r>
                      <a:r>
                        <a:rPr lang="zh-TW" sz="1200" kern="100" dirty="0" smtClean="0">
                          <a:solidFill>
                            <a:schemeClr val="dk1"/>
                          </a:solidFill>
                          <a:latin typeface="微軟正黑體" panose="020B0604030504040204" pitchFamily="34" charset="-120"/>
                          <a:ea typeface="微軟正黑體" panose="020B0604030504040204" pitchFamily="34" charset="-120"/>
                          <a:cs typeface="+mn-cs"/>
                        </a:rPr>
                        <a:t>硬度</a:t>
                      </a:r>
                      <a:r>
                        <a:rPr lang="zh-TW" altLang="en-US" sz="1200" kern="100" dirty="0" smtClean="0">
                          <a:solidFill>
                            <a:schemeClr val="dk1"/>
                          </a:solidFill>
                          <a:latin typeface="微軟正黑體" panose="020B0604030504040204" pitchFamily="34" charset="-120"/>
                          <a:ea typeface="微軟正黑體" panose="020B0604030504040204" pitchFamily="34" charset="-120"/>
                          <a:cs typeface="+mn-cs"/>
                        </a:rPr>
                        <a:t>之工程塑膠零組件及工業輪材，</a:t>
                      </a:r>
                      <a:r>
                        <a:rPr lang="zh-TW" sz="1200" kern="100" dirty="0" smtClean="0">
                          <a:solidFill>
                            <a:schemeClr val="dk1"/>
                          </a:solidFill>
                          <a:latin typeface="微軟正黑體" panose="020B0604030504040204" pitchFamily="34" charset="-120"/>
                          <a:ea typeface="微軟正黑體" panose="020B0604030504040204" pitchFamily="34" charset="-120"/>
                          <a:cs typeface="+mn-cs"/>
                        </a:rPr>
                        <a:t>可</a:t>
                      </a:r>
                      <a:r>
                        <a:rPr lang="zh-TW" sz="1200" kern="100" dirty="0">
                          <a:solidFill>
                            <a:schemeClr val="dk1"/>
                          </a:solidFill>
                          <a:latin typeface="微軟正黑體" panose="020B0604030504040204" pitchFamily="34" charset="-120"/>
                          <a:ea typeface="微軟正黑體" panose="020B0604030504040204" pitchFamily="34" charset="-120"/>
                          <a:cs typeface="+mn-cs"/>
                        </a:rPr>
                        <a:t>替代</a:t>
                      </a:r>
                      <a:r>
                        <a:rPr lang="zh-TW" sz="1200" kern="100" dirty="0" smtClean="0">
                          <a:solidFill>
                            <a:schemeClr val="dk1"/>
                          </a:solidFill>
                          <a:latin typeface="微軟正黑體" panose="020B0604030504040204" pitchFamily="34" charset="-120"/>
                          <a:ea typeface="微軟正黑體" panose="020B0604030504040204" pitchFamily="34" charset="-120"/>
                          <a:cs typeface="+mn-cs"/>
                        </a:rPr>
                        <a:t>橡膠</a:t>
                      </a:r>
                      <a:r>
                        <a:rPr lang="zh-TW" altLang="en-US" sz="1200" kern="100" spc="-150" dirty="0" smtClean="0">
                          <a:latin typeface="微軟正黑體" panose="020B0604030504040204" pitchFamily="34" charset="-120"/>
                          <a:ea typeface="微軟正黑體" panose="020B0604030504040204" pitchFamily="34" charset="-120"/>
                        </a:rPr>
                        <a:t>、</a:t>
                      </a:r>
                      <a:r>
                        <a:rPr lang="zh-TW" sz="1200" kern="100" dirty="0" smtClean="0">
                          <a:solidFill>
                            <a:schemeClr val="dk1"/>
                          </a:solidFill>
                          <a:latin typeface="微軟正黑體" panose="020B0604030504040204" pitchFamily="34" charset="-120"/>
                          <a:ea typeface="微軟正黑體" panose="020B0604030504040204" pitchFamily="34" charset="-120"/>
                          <a:cs typeface="+mn-cs"/>
                        </a:rPr>
                        <a:t>金屬</a:t>
                      </a:r>
                      <a:r>
                        <a:rPr lang="zh-TW" altLang="en-US" sz="1200" kern="100" spc="-150" dirty="0" smtClean="0">
                          <a:latin typeface="微軟正黑體" panose="020B0604030504040204" pitchFamily="34" charset="-120"/>
                          <a:ea typeface="微軟正黑體" panose="020B0604030504040204" pitchFamily="34" charset="-120"/>
                        </a:rPr>
                        <a:t>、</a:t>
                      </a:r>
                      <a:r>
                        <a:rPr lang="zh-TW" altLang="en-US" sz="1200" kern="100" dirty="0" smtClean="0">
                          <a:solidFill>
                            <a:schemeClr val="dk1"/>
                          </a:solidFill>
                          <a:latin typeface="微軟正黑體" panose="020B0604030504040204" pitchFamily="34" charset="-120"/>
                          <a:ea typeface="微軟正黑體" panose="020B0604030504040204" pitchFamily="34" charset="-120"/>
                          <a:cs typeface="+mn-cs"/>
                        </a:rPr>
                        <a:t>具</a:t>
                      </a:r>
                      <a:r>
                        <a:rPr lang="zh-TW" sz="1200" kern="100" dirty="0" smtClean="0">
                          <a:solidFill>
                            <a:schemeClr val="dk1"/>
                          </a:solidFill>
                          <a:latin typeface="微軟正黑體" panose="020B0604030504040204" pitchFamily="34" charset="-120"/>
                          <a:ea typeface="微軟正黑體" panose="020B0604030504040204" pitchFamily="34" charset="-120"/>
                          <a:cs typeface="+mn-cs"/>
                        </a:rPr>
                        <a:t>耐磨</a:t>
                      </a:r>
                      <a:r>
                        <a:rPr lang="zh-TW" altLang="en-US" sz="1200" kern="100" spc="-150" dirty="0" smtClean="0">
                          <a:latin typeface="微軟正黑體" panose="020B0604030504040204" pitchFamily="34" charset="-120"/>
                          <a:ea typeface="微軟正黑體" panose="020B0604030504040204" pitchFamily="34" charset="-120"/>
                        </a:rPr>
                        <a:t>、</a:t>
                      </a:r>
                      <a:r>
                        <a:rPr lang="zh-TW" sz="1200" kern="100" dirty="0" smtClean="0">
                          <a:solidFill>
                            <a:schemeClr val="dk1"/>
                          </a:solidFill>
                          <a:latin typeface="微軟正黑體" panose="020B0604030504040204" pitchFamily="34" charset="-120"/>
                          <a:ea typeface="微軟正黑體" panose="020B0604030504040204" pitchFamily="34" charset="-120"/>
                          <a:cs typeface="+mn-cs"/>
                        </a:rPr>
                        <a:t>耐高溫</a:t>
                      </a:r>
                      <a:r>
                        <a:rPr lang="zh-TW" altLang="en-US" sz="1200" kern="100" spc="-150" dirty="0" smtClean="0">
                          <a:latin typeface="微軟正黑體" panose="020B0604030504040204" pitchFamily="34" charset="-120"/>
                          <a:ea typeface="微軟正黑體" panose="020B0604030504040204" pitchFamily="34" charset="-120"/>
                        </a:rPr>
                        <a:t>、</a:t>
                      </a:r>
                      <a:r>
                        <a:rPr lang="zh-TW" sz="1200" kern="100" dirty="0" smtClean="0">
                          <a:solidFill>
                            <a:schemeClr val="dk1"/>
                          </a:solidFill>
                          <a:latin typeface="微軟正黑體" panose="020B0604030504040204" pitchFamily="34" charset="-120"/>
                          <a:ea typeface="微軟正黑體" panose="020B0604030504040204" pitchFamily="34" charset="-120"/>
                          <a:cs typeface="+mn-cs"/>
                        </a:rPr>
                        <a:t>耐酸鹼</a:t>
                      </a:r>
                      <a:r>
                        <a:rPr lang="en-US" altLang="zh-TW" sz="1200" kern="100" dirty="0" smtClean="0">
                          <a:solidFill>
                            <a:schemeClr val="dk1"/>
                          </a:solidFill>
                          <a:latin typeface="微軟正黑體" panose="020B0604030504040204" pitchFamily="34" charset="-120"/>
                          <a:ea typeface="微軟正黑體" panose="020B0604030504040204" pitchFamily="34" charset="-120"/>
                          <a:cs typeface="+mn-cs"/>
                        </a:rPr>
                        <a:t>…</a:t>
                      </a:r>
                      <a:r>
                        <a:rPr lang="zh-TW" altLang="en-US" sz="1200" kern="100" dirty="0" smtClean="0">
                          <a:solidFill>
                            <a:schemeClr val="dk1"/>
                          </a:solidFill>
                          <a:latin typeface="微軟正黑體" panose="020B0604030504040204" pitchFamily="34" charset="-120"/>
                          <a:ea typeface="微軟正黑體" panose="020B0604030504040204" pitchFamily="34" charset="-120"/>
                          <a:cs typeface="+mn-cs"/>
                        </a:rPr>
                        <a:t>等特性</a:t>
                      </a:r>
                      <a:endParaRPr lang="zh-TW" sz="1200" kern="100" dirty="0">
                        <a:solidFill>
                          <a:schemeClr val="dk1"/>
                        </a:solidFill>
                        <a:latin typeface="微軟正黑體" panose="020B0604030504040204" pitchFamily="34" charset="-120"/>
                        <a:ea typeface="微軟正黑體" panose="020B0604030504040204" pitchFamily="34" charset="-120"/>
                        <a:cs typeface="+mn-cs"/>
                      </a:endParaRPr>
                    </a:p>
                  </a:txBody>
                  <a:tcPr marL="41317" marR="41317" marT="0" marB="0">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l">
                        <a:lnSpc>
                          <a:spcPct val="150000"/>
                        </a:lnSpc>
                        <a:spcAft>
                          <a:spcPts val="0"/>
                        </a:spcAft>
                      </a:pPr>
                      <a:r>
                        <a:rPr lang="zh-TW" altLang="en-US" sz="1200" kern="100" noProof="0" dirty="0" smtClean="0">
                          <a:solidFill>
                            <a:schemeClr val="dk1"/>
                          </a:solidFill>
                          <a:latin typeface="微軟正黑體" panose="020B0604030504040204" pitchFamily="34" charset="-120"/>
                          <a:ea typeface="微軟正黑體" panose="020B0604030504040204" pitchFamily="34" charset="-120"/>
                          <a:cs typeface="+mn-cs"/>
                        </a:rPr>
                        <a:t>使用模具灌注</a:t>
                      </a:r>
                      <a:r>
                        <a:rPr lang="en-US" altLang="zh-TW" sz="1200" kern="100" noProof="0" dirty="0" smtClean="0">
                          <a:solidFill>
                            <a:schemeClr val="dk1"/>
                          </a:solidFill>
                          <a:latin typeface="微軟正黑體" panose="020B0604030504040204" pitchFamily="34" charset="-120"/>
                          <a:ea typeface="微軟正黑體" panose="020B0604030504040204" pitchFamily="34" charset="-120"/>
                          <a:cs typeface="+mn-cs"/>
                        </a:rPr>
                        <a:t>AB</a:t>
                      </a:r>
                      <a:r>
                        <a:rPr lang="zh-TW" altLang="en-US" sz="1200" kern="100" noProof="0" dirty="0" smtClean="0">
                          <a:solidFill>
                            <a:schemeClr val="dk1"/>
                          </a:solidFill>
                          <a:latin typeface="微軟正黑體" panose="020B0604030504040204" pitchFamily="34" charset="-120"/>
                          <a:ea typeface="微軟正黑體" panose="020B0604030504040204" pitchFamily="34" charset="-120"/>
                          <a:cs typeface="+mn-cs"/>
                        </a:rPr>
                        <a:t>組合料，製成各種裝潢建材及高品質生活用品，具</a:t>
                      </a:r>
                      <a:r>
                        <a:rPr lang="zh-TW" sz="1200" kern="100" dirty="0" smtClean="0">
                          <a:solidFill>
                            <a:schemeClr val="dk1"/>
                          </a:solidFill>
                          <a:latin typeface="微軟正黑體" panose="020B0604030504040204" pitchFamily="34" charset="-120"/>
                          <a:ea typeface="微軟正黑體" panose="020B0604030504040204" pitchFamily="34" charset="-120"/>
                          <a:cs typeface="+mn-cs"/>
                        </a:rPr>
                        <a:t>高硬度</a:t>
                      </a:r>
                      <a:r>
                        <a:rPr lang="zh-TW" altLang="en-US" sz="1200" kern="100" dirty="0" smtClean="0">
                          <a:solidFill>
                            <a:schemeClr val="dk1"/>
                          </a:solidFill>
                          <a:latin typeface="微軟正黑體" panose="020B0604030504040204" pitchFamily="34" charset="-120"/>
                          <a:ea typeface="微軟正黑體" panose="020B0604030504040204" pitchFamily="34" charset="-120"/>
                          <a:cs typeface="+mn-cs"/>
                        </a:rPr>
                        <a:t>，</a:t>
                      </a:r>
                      <a:r>
                        <a:rPr lang="zh-TW" sz="1200" kern="100" dirty="0" smtClean="0">
                          <a:solidFill>
                            <a:schemeClr val="dk1"/>
                          </a:solidFill>
                          <a:latin typeface="微軟正黑體" panose="020B0604030504040204" pitchFamily="34" charset="-120"/>
                          <a:ea typeface="微軟正黑體" panose="020B0604030504040204" pitchFamily="34" charset="-120"/>
                          <a:cs typeface="+mn-cs"/>
                        </a:rPr>
                        <a:t>質輕</a:t>
                      </a:r>
                      <a:r>
                        <a:rPr lang="en-US" altLang="zh-TW" sz="1200" kern="100" dirty="0" smtClean="0">
                          <a:solidFill>
                            <a:schemeClr val="dk1"/>
                          </a:solidFill>
                          <a:latin typeface="微軟正黑體" panose="020B0604030504040204" pitchFamily="34" charset="-120"/>
                          <a:ea typeface="微軟正黑體" panose="020B0604030504040204" pitchFamily="34" charset="-120"/>
                          <a:cs typeface="+mn-cs"/>
                        </a:rPr>
                        <a:t>…</a:t>
                      </a:r>
                      <a:r>
                        <a:rPr lang="zh-TW" altLang="en-US" sz="1200" kern="100" dirty="0" smtClean="0">
                          <a:solidFill>
                            <a:schemeClr val="dk1"/>
                          </a:solidFill>
                          <a:latin typeface="微軟正黑體" panose="020B0604030504040204" pitchFamily="34" charset="-120"/>
                          <a:ea typeface="微軟正黑體" panose="020B0604030504040204" pitchFamily="34" charset="-120"/>
                          <a:cs typeface="+mn-cs"/>
                        </a:rPr>
                        <a:t>等特性</a:t>
                      </a:r>
                      <a:endParaRPr lang="zh-TW" sz="1200" kern="100" dirty="0">
                        <a:solidFill>
                          <a:schemeClr val="dk1"/>
                        </a:solidFill>
                        <a:latin typeface="微軟正黑體" panose="020B0604030504040204" pitchFamily="34" charset="-120"/>
                        <a:ea typeface="微軟正黑體" panose="020B0604030504040204" pitchFamily="34" charset="-120"/>
                        <a:cs typeface="+mn-cs"/>
                      </a:endParaRPr>
                    </a:p>
                  </a:txBody>
                  <a:tcPr marL="41317" marR="41317" marT="0" marB="0">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l">
                        <a:lnSpc>
                          <a:spcPct val="150000"/>
                        </a:lnSpc>
                        <a:spcAft>
                          <a:spcPts val="0"/>
                        </a:spcAft>
                      </a:pPr>
                      <a:r>
                        <a:rPr kumimoji="0" lang="zh-TW" altLang="en-US" sz="1200" b="0" i="0" u="none" strike="noStrike" kern="1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高強度、耐水解、耐低溫、耐候性、吸震</a:t>
                      </a:r>
                      <a:endParaRPr lang="zh-TW" sz="1200" kern="100" dirty="0">
                        <a:solidFill>
                          <a:srgbClr val="FF0000"/>
                        </a:solidFill>
                        <a:latin typeface="微軟正黑體" panose="020B0604030504040204" pitchFamily="34" charset="-120"/>
                        <a:ea typeface="微軟正黑體" panose="020B0604030504040204" pitchFamily="34" charset="-120"/>
                        <a:cs typeface="Times New Roman"/>
                      </a:endParaRPr>
                    </a:p>
                  </a:txBody>
                  <a:tcPr marL="41317" marR="41317" marT="0" marB="0">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2"/>
                  </a:ext>
                </a:extLst>
              </a:tr>
              <a:tr h="648000">
                <a:tc>
                  <a:txBody>
                    <a:bodyPr/>
                    <a:lstStyle/>
                    <a:p>
                      <a:pPr marL="0" algn="ctr" defTabSz="914400" rtl="0" eaLnBrk="1" latinLnBrk="0" hangingPunct="1">
                        <a:lnSpc>
                          <a:spcPct val="150000"/>
                        </a:lnSpc>
                        <a:spcAft>
                          <a:spcPts val="0"/>
                        </a:spcAft>
                      </a:pPr>
                      <a:r>
                        <a:rPr lang="zh-TW" sz="1800" kern="100" dirty="0">
                          <a:latin typeface="微軟正黑體" panose="020B0604030504040204" pitchFamily="34" charset="-120"/>
                          <a:ea typeface="微軟正黑體" panose="020B0604030504040204" pitchFamily="34" charset="-120"/>
                        </a:rPr>
                        <a:t>加工方式</a:t>
                      </a:r>
                      <a:endParaRPr lang="zh-TW" sz="1800" kern="100" dirty="0">
                        <a:solidFill>
                          <a:schemeClr val="dk1"/>
                        </a:solidFill>
                        <a:latin typeface="微軟正黑體" panose="020B0604030504040204" pitchFamily="34" charset="-120"/>
                        <a:ea typeface="微軟正黑體" panose="020B0604030504040204" pitchFamily="34" charset="-120"/>
                        <a:cs typeface="+mn-cs"/>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algn="l" defTabSz="914400" rtl="0" eaLnBrk="1" latinLnBrk="0" hangingPunct="1">
                        <a:lnSpc>
                          <a:spcPct val="150000"/>
                        </a:lnSpc>
                        <a:spcAft>
                          <a:spcPts val="0"/>
                        </a:spcAft>
                      </a:pPr>
                      <a:r>
                        <a:rPr lang="zh-TW" sz="1200" kern="100" dirty="0">
                          <a:latin typeface="微軟正黑體" panose="020B0604030504040204" pitchFamily="34" charset="-120"/>
                          <a:ea typeface="微軟正黑體" panose="020B0604030504040204" pitchFamily="34" charset="-120"/>
                        </a:rPr>
                        <a:t>機械</a:t>
                      </a:r>
                      <a:r>
                        <a:rPr lang="zh-TW" sz="1200" kern="100" dirty="0" smtClean="0">
                          <a:latin typeface="微軟正黑體" panose="020B0604030504040204" pitchFamily="34" charset="-120"/>
                          <a:ea typeface="微軟正黑體" panose="020B0604030504040204" pitchFamily="34" charset="-120"/>
                        </a:rPr>
                        <a:t>灌注</a:t>
                      </a:r>
                      <a:endParaRPr lang="zh-TW" sz="1200" kern="100" dirty="0">
                        <a:solidFill>
                          <a:schemeClr val="dk1"/>
                        </a:solidFill>
                        <a:latin typeface="微軟正黑體" panose="020B0604030504040204" pitchFamily="34" charset="-120"/>
                        <a:ea typeface="微軟正黑體" panose="020B0604030504040204" pitchFamily="34" charset="-120"/>
                        <a:cs typeface="+mn-cs"/>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algn="l" defTabSz="914400" rtl="0" eaLnBrk="1" latinLnBrk="0" hangingPunct="1">
                        <a:lnSpc>
                          <a:spcPct val="150000"/>
                        </a:lnSpc>
                        <a:spcAft>
                          <a:spcPts val="0"/>
                        </a:spcAft>
                      </a:pPr>
                      <a:r>
                        <a:rPr lang="zh-TW" sz="1200" kern="100" dirty="0">
                          <a:latin typeface="微軟正黑體" panose="020B0604030504040204" pitchFamily="34" charset="-120"/>
                          <a:ea typeface="微軟正黑體" panose="020B0604030504040204" pitchFamily="34" charset="-120"/>
                        </a:rPr>
                        <a:t>滾輪塗佈</a:t>
                      </a:r>
                      <a:endParaRPr lang="zh-TW" sz="1200" kern="100" dirty="0">
                        <a:solidFill>
                          <a:schemeClr val="dk1"/>
                        </a:solidFill>
                        <a:latin typeface="微軟正黑體" panose="020B0604030504040204" pitchFamily="34" charset="-120"/>
                        <a:ea typeface="微軟正黑體" panose="020B0604030504040204" pitchFamily="34" charset="-120"/>
                        <a:cs typeface="+mn-cs"/>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sz="1200" kern="100" dirty="0" smtClean="0">
                          <a:latin typeface="微軟正黑體" panose="020B0604030504040204" pitchFamily="34" charset="-120"/>
                          <a:ea typeface="微軟正黑體" panose="020B0604030504040204" pitchFamily="34" charset="-120"/>
                        </a:rPr>
                        <a:t>灌注成型</a:t>
                      </a:r>
                      <a:endParaRPr lang="en-US" sz="1200" kern="100" dirty="0" smtClean="0">
                        <a:latin typeface="微軟正黑體" panose="020B0604030504040204" pitchFamily="34" charset="-120"/>
                        <a:ea typeface="微軟正黑體" panose="020B0604030504040204" pitchFamily="34" charset="-120"/>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sz="1200" kern="100" dirty="0">
                          <a:latin typeface="微軟正黑體" panose="020B0604030504040204" pitchFamily="34" charset="-120"/>
                          <a:ea typeface="微軟正黑體" panose="020B0604030504040204" pitchFamily="34" charset="-120"/>
                        </a:rPr>
                        <a:t>機械</a:t>
                      </a:r>
                      <a:r>
                        <a:rPr lang="zh-TW" sz="1200" kern="100" dirty="0" smtClean="0">
                          <a:latin typeface="微軟正黑體" panose="020B0604030504040204" pitchFamily="34" charset="-120"/>
                          <a:ea typeface="微軟正黑體" panose="020B0604030504040204" pitchFamily="34" charset="-120"/>
                        </a:rPr>
                        <a:t>灌注</a:t>
                      </a:r>
                      <a:endParaRPr lang="zh-TW" sz="1200" kern="100" dirty="0">
                        <a:latin typeface="微軟正黑體" panose="020B0604030504040204" pitchFamily="34" charset="-120"/>
                        <a:ea typeface="微軟正黑體" panose="020B0604030504040204" pitchFamily="34" charset="-120"/>
                        <a:cs typeface="Times New Roman"/>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sz="1200" kern="100" dirty="0">
                          <a:latin typeface="微軟正黑體" panose="020B0604030504040204" pitchFamily="34" charset="-120"/>
                          <a:ea typeface="微軟正黑體" panose="020B0604030504040204" pitchFamily="34" charset="-120"/>
                        </a:rPr>
                        <a:t>機械</a:t>
                      </a:r>
                      <a:r>
                        <a:rPr lang="zh-TW" sz="1200" kern="100" dirty="0" smtClean="0">
                          <a:latin typeface="微軟正黑體" panose="020B0604030504040204" pitchFamily="34" charset="-120"/>
                          <a:ea typeface="微軟正黑體" panose="020B0604030504040204" pitchFamily="34" charset="-120"/>
                        </a:rPr>
                        <a:t>灌注</a:t>
                      </a:r>
                      <a:endParaRPr lang="en-US" altLang="zh-TW" sz="1200" kern="100" dirty="0" smtClean="0">
                        <a:latin typeface="微軟正黑體" panose="020B0604030504040204" pitchFamily="34" charset="-120"/>
                        <a:ea typeface="微軟正黑體" panose="020B0604030504040204" pitchFamily="34" charset="-120"/>
                      </a:endParaRPr>
                    </a:p>
                    <a:p>
                      <a:pPr algn="ctr">
                        <a:spcAft>
                          <a:spcPts val="0"/>
                        </a:spcAft>
                      </a:pPr>
                      <a:r>
                        <a:rPr lang="zh-TW" altLang="en-US" sz="1200" kern="100" dirty="0" smtClean="0">
                          <a:latin typeface="微軟正黑體" panose="020B0604030504040204" pitchFamily="34" charset="-120"/>
                          <a:ea typeface="微軟正黑體" panose="020B0604030504040204" pitchFamily="34" charset="-120"/>
                          <a:cs typeface="Times New Roman"/>
                        </a:rPr>
                        <a:t>機械鋪裝</a:t>
                      </a:r>
                      <a:endParaRPr lang="zh-TW" sz="1200" kern="100" dirty="0">
                        <a:latin typeface="微軟正黑體" panose="020B0604030504040204" pitchFamily="34" charset="-120"/>
                        <a:ea typeface="微軟正黑體" panose="020B0604030504040204" pitchFamily="34" charset="-120"/>
                        <a:cs typeface="Times New Roman"/>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3"/>
                  </a:ext>
                </a:extLst>
              </a:tr>
              <a:tr h="1800000">
                <a:tc>
                  <a:txBody>
                    <a:bodyPr/>
                    <a:lstStyle/>
                    <a:p>
                      <a:pPr marL="0" algn="ctr" defTabSz="914400" rtl="0" eaLnBrk="1" latinLnBrk="0" hangingPunct="1">
                        <a:lnSpc>
                          <a:spcPct val="150000"/>
                        </a:lnSpc>
                        <a:spcAft>
                          <a:spcPts val="0"/>
                        </a:spcAft>
                      </a:pPr>
                      <a:r>
                        <a:rPr lang="zh-TW" altLang="en-US" sz="1800" kern="100" dirty="0" smtClean="0">
                          <a:latin typeface="微軟正黑體" panose="020B0604030504040204" pitchFamily="34" charset="-120"/>
                          <a:ea typeface="微軟正黑體" panose="020B0604030504040204" pitchFamily="34" charset="-120"/>
                        </a:rPr>
                        <a:t>具體產品</a:t>
                      </a:r>
                      <a:endParaRPr lang="zh-TW" sz="1800" kern="100" dirty="0">
                        <a:solidFill>
                          <a:schemeClr val="dk1"/>
                        </a:solidFill>
                        <a:latin typeface="微軟正黑體" panose="020B0604030504040204" pitchFamily="34" charset="-120"/>
                        <a:ea typeface="微軟正黑體" panose="020B0604030504040204" pitchFamily="34" charset="-120"/>
                        <a:cs typeface="+mn-cs"/>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algn="l" defTabSz="914400" rtl="0" eaLnBrk="1" latinLnBrk="0" hangingPunct="1">
                        <a:lnSpc>
                          <a:spcPct val="150000"/>
                        </a:lnSpc>
                        <a:spcAft>
                          <a:spcPts val="0"/>
                        </a:spcAft>
                      </a:pPr>
                      <a:r>
                        <a:rPr lang="zh-TW" altLang="en-US" sz="1200" kern="100" dirty="0" smtClean="0">
                          <a:latin typeface="微軟正黑體" panose="020B0604030504040204" pitchFamily="34" charset="-120"/>
                          <a:ea typeface="微軟正黑體" panose="020B0604030504040204" pitchFamily="34" charset="-120"/>
                        </a:rPr>
                        <a:t>鞋材之鞋底，鞋墊</a:t>
                      </a:r>
                      <a:endParaRPr lang="zh-TW" sz="1200" kern="100" dirty="0">
                        <a:solidFill>
                          <a:schemeClr val="dk1"/>
                        </a:solidFill>
                        <a:latin typeface="微軟正黑體" panose="020B0604030504040204" pitchFamily="34" charset="-120"/>
                        <a:ea typeface="微軟正黑體" panose="020B0604030504040204" pitchFamily="34" charset="-120"/>
                        <a:cs typeface="+mn-cs"/>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zh-TW" altLang="en-US" sz="1200" kern="100" dirty="0" smtClean="0">
                          <a:latin typeface="微軟正黑體" panose="020B0604030504040204" pitchFamily="34" charset="-120"/>
                          <a:ea typeface="微軟正黑體" panose="020B0604030504040204" pitchFamily="34" charset="-120"/>
                        </a:rPr>
                        <a:t>紡織塗佈及貼合</a:t>
                      </a:r>
                      <a:endParaRPr lang="zh-TW" sz="1200" kern="100" dirty="0">
                        <a:solidFill>
                          <a:schemeClr val="dk1"/>
                        </a:solidFill>
                        <a:latin typeface="微軟正黑體" panose="020B0604030504040204" pitchFamily="34" charset="-120"/>
                        <a:ea typeface="微軟正黑體" panose="020B0604030504040204" pitchFamily="34" charset="-120"/>
                        <a:cs typeface="+mn-cs"/>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l">
                        <a:lnSpc>
                          <a:spcPct val="150000"/>
                        </a:lnSpc>
                        <a:spcAft>
                          <a:spcPts val="0"/>
                        </a:spcAft>
                      </a:pPr>
                      <a:r>
                        <a:rPr lang="zh-TW" altLang="en-US" sz="1200" b="1" kern="100" dirty="0" smtClean="0">
                          <a:latin typeface="微軟正黑體" panose="020B0604030504040204" pitchFamily="34" charset="-120"/>
                          <a:ea typeface="微軟正黑體" panose="020B0604030504040204" pitchFamily="34" charset="-120"/>
                          <a:cs typeface="Times New Roman"/>
                        </a:rPr>
                        <a:t>工業機械零件及輪件，</a:t>
                      </a:r>
                      <a:r>
                        <a:rPr lang="en-US" altLang="zh-TW" sz="1200" b="1" kern="100" dirty="0" smtClean="0">
                          <a:latin typeface="微軟正黑體" panose="020B0604030504040204" pitchFamily="34" charset="-120"/>
                          <a:ea typeface="微軟正黑體" panose="020B0604030504040204" pitchFamily="34" charset="-120"/>
                          <a:cs typeface="Times New Roman"/>
                        </a:rPr>
                        <a:t> </a:t>
                      </a:r>
                      <a:r>
                        <a:rPr lang="zh-TW" altLang="en-US" sz="1200" b="1" kern="100" dirty="0" smtClean="0">
                          <a:solidFill>
                            <a:srgbClr val="FF0000"/>
                          </a:solidFill>
                          <a:latin typeface="微軟正黑體" panose="020B0604030504040204" pitchFamily="34" charset="-120"/>
                          <a:ea typeface="微軟正黑體" panose="020B0604030504040204" pitchFamily="34" charset="-120"/>
                          <a:cs typeface="Times New Roman"/>
                        </a:rPr>
                        <a:t>時規傳動皮帶</a:t>
                      </a:r>
                      <a:endParaRPr lang="zh-TW" sz="1200" b="1" kern="100" dirty="0">
                        <a:solidFill>
                          <a:srgbClr val="FF0000"/>
                        </a:solidFill>
                        <a:latin typeface="微軟正黑體" panose="020B0604030504040204" pitchFamily="34" charset="-120"/>
                        <a:ea typeface="微軟正黑體" panose="020B0604030504040204" pitchFamily="34" charset="-120"/>
                        <a:cs typeface="Times New Roman"/>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l">
                        <a:lnSpc>
                          <a:spcPct val="150000"/>
                        </a:lnSpc>
                        <a:spcAft>
                          <a:spcPts val="0"/>
                        </a:spcAft>
                      </a:pPr>
                      <a:r>
                        <a:rPr lang="zh-TW" altLang="en-US" sz="1200" b="1" kern="100" dirty="0" smtClean="0">
                          <a:latin typeface="微軟正黑體" panose="020B0604030504040204" pitchFamily="34" charset="-120"/>
                          <a:ea typeface="微軟正黑體" panose="020B0604030504040204" pitchFamily="34" charset="-120"/>
                          <a:cs typeface="Times New Roman"/>
                        </a:rPr>
                        <a:t>模具成形之料件</a:t>
                      </a:r>
                      <a:r>
                        <a:rPr lang="zh-TW" altLang="en-US" sz="1200" kern="100" dirty="0" smtClean="0">
                          <a:latin typeface="微軟正黑體" panose="020B0604030504040204" pitchFamily="34" charset="-120"/>
                          <a:ea typeface="微軟正黑體" panose="020B0604030504040204" pitchFamily="34" charset="-120"/>
                          <a:cs typeface="Times New Roman"/>
                        </a:rPr>
                        <a:t>：</a:t>
                      </a:r>
                      <a:endParaRPr lang="en-US" altLang="zh-TW" sz="1200" kern="100" dirty="0" smtClean="0">
                        <a:latin typeface="微軟正黑體" panose="020B0604030504040204" pitchFamily="34" charset="-120"/>
                        <a:ea typeface="微軟正黑體" panose="020B0604030504040204" pitchFamily="34" charset="-120"/>
                        <a:cs typeface="Times New Roman"/>
                      </a:endParaRPr>
                    </a:p>
                    <a:p>
                      <a:pPr algn="l">
                        <a:lnSpc>
                          <a:spcPct val="150000"/>
                        </a:lnSpc>
                        <a:spcAft>
                          <a:spcPts val="0"/>
                        </a:spcAft>
                      </a:pPr>
                      <a:r>
                        <a:rPr lang="zh-TW" altLang="en-US" sz="1200" kern="100" dirty="0" smtClean="0">
                          <a:latin typeface="微軟正黑體" panose="020B0604030504040204" pitchFamily="34" charset="-120"/>
                          <a:ea typeface="微軟正黑體" panose="020B0604030504040204" pitchFamily="34" charset="-120"/>
                          <a:cs typeface="Times New Roman"/>
                        </a:rPr>
                        <a:t>自成皮</a:t>
                      </a:r>
                      <a:r>
                        <a:rPr lang="en-US" altLang="zh-TW" sz="1200" kern="100" dirty="0" smtClean="0">
                          <a:latin typeface="微軟正黑體" panose="020B0604030504040204" pitchFamily="34" charset="-120"/>
                          <a:ea typeface="微軟正黑體" panose="020B0604030504040204" pitchFamily="34" charset="-120"/>
                          <a:cs typeface="Times New Roman"/>
                        </a:rPr>
                        <a:t>PU</a:t>
                      </a:r>
                      <a:r>
                        <a:rPr lang="zh-TW" altLang="en-US" sz="1200" kern="100" dirty="0" smtClean="0">
                          <a:latin typeface="微軟正黑體" panose="020B0604030504040204" pitchFamily="34" charset="-120"/>
                          <a:ea typeface="微軟正黑體" panose="020B0604030504040204" pitchFamily="34" charset="-120"/>
                          <a:cs typeface="Times New Roman"/>
                        </a:rPr>
                        <a:t>扶手</a:t>
                      </a:r>
                      <a:endParaRPr lang="en-US" altLang="zh-TW" sz="1200" kern="100" dirty="0" smtClean="0">
                        <a:latin typeface="微軟正黑體" panose="020B0604030504040204" pitchFamily="34" charset="-120"/>
                        <a:ea typeface="微軟正黑體" panose="020B0604030504040204" pitchFamily="34" charset="-120"/>
                        <a:cs typeface="Times New Roman"/>
                      </a:endParaRPr>
                    </a:p>
                    <a:p>
                      <a:pPr algn="l">
                        <a:lnSpc>
                          <a:spcPct val="150000"/>
                        </a:lnSpc>
                        <a:spcAft>
                          <a:spcPts val="0"/>
                        </a:spcAft>
                      </a:pPr>
                      <a:r>
                        <a:rPr lang="zh-TW" altLang="en-US" sz="1200" kern="100" dirty="0" smtClean="0">
                          <a:latin typeface="微軟正黑體" panose="020B0604030504040204" pitchFamily="34" charset="-120"/>
                          <a:ea typeface="微軟正黑體" panose="020B0604030504040204" pitchFamily="34" charset="-120"/>
                          <a:cs typeface="Times New Roman"/>
                        </a:rPr>
                        <a:t>仿木傢俱裝飾</a:t>
                      </a:r>
                      <a:endParaRPr lang="en-US" altLang="zh-TW" sz="1200" kern="100" dirty="0" smtClean="0">
                        <a:latin typeface="微軟正黑體" panose="020B0604030504040204" pitchFamily="34" charset="-120"/>
                        <a:ea typeface="微軟正黑體" panose="020B0604030504040204" pitchFamily="34" charset="-120"/>
                        <a:cs typeface="Times New Roman"/>
                      </a:endParaRPr>
                    </a:p>
                    <a:p>
                      <a:pPr algn="l">
                        <a:lnSpc>
                          <a:spcPct val="150000"/>
                        </a:lnSpc>
                        <a:spcAft>
                          <a:spcPts val="0"/>
                        </a:spcAft>
                      </a:pPr>
                      <a:r>
                        <a:rPr lang="zh-TW" altLang="en-US" sz="1200" kern="100" dirty="0" smtClean="0">
                          <a:solidFill>
                            <a:srgbClr val="FF0000"/>
                          </a:solidFill>
                          <a:latin typeface="微軟正黑體" panose="020B0604030504040204" pitchFamily="34" charset="-120"/>
                          <a:ea typeface="微軟正黑體" panose="020B0604030504040204" pitchFamily="34" charset="-120"/>
                          <a:cs typeface="Times New Roman"/>
                        </a:rPr>
                        <a:t>寢具、耳塞 </a:t>
                      </a:r>
                      <a:endParaRPr lang="en-US" altLang="zh-TW" sz="1200" kern="100" dirty="0" smtClean="0">
                        <a:solidFill>
                          <a:srgbClr val="FF0000"/>
                        </a:solidFill>
                        <a:latin typeface="微軟正黑體" panose="020B0604030504040204" pitchFamily="34" charset="-120"/>
                        <a:ea typeface="微軟正黑體" panose="020B0604030504040204" pitchFamily="34" charset="-120"/>
                        <a:cs typeface="Times New Roman"/>
                      </a:endParaRPr>
                    </a:p>
                    <a:p>
                      <a:pPr algn="l">
                        <a:lnSpc>
                          <a:spcPct val="150000"/>
                        </a:lnSpc>
                        <a:spcAft>
                          <a:spcPts val="0"/>
                        </a:spcAft>
                      </a:pPr>
                      <a:r>
                        <a:rPr lang="zh-TW" altLang="en-US" sz="1200" kern="100" dirty="0" smtClean="0">
                          <a:latin typeface="微軟正黑體" panose="020B0604030504040204" pitchFamily="34" charset="-120"/>
                          <a:ea typeface="微軟正黑體" panose="020B0604030504040204" pitchFamily="34" charset="-120"/>
                          <a:cs typeface="Times New Roman"/>
                        </a:rPr>
                        <a:t>汽車方向盤</a:t>
                      </a:r>
                      <a:endParaRPr lang="en-US" altLang="zh-TW" sz="1200" kern="100" dirty="0" smtClean="0">
                        <a:latin typeface="微軟正黑體" panose="020B0604030504040204" pitchFamily="34" charset="-120"/>
                        <a:ea typeface="微軟正黑體" panose="020B0604030504040204" pitchFamily="34" charset="-120"/>
                        <a:cs typeface="Times New Roman"/>
                      </a:endParaRPr>
                    </a:p>
                    <a:p>
                      <a:pPr algn="l">
                        <a:lnSpc>
                          <a:spcPct val="150000"/>
                        </a:lnSpc>
                        <a:spcAft>
                          <a:spcPts val="0"/>
                        </a:spcAft>
                      </a:pPr>
                      <a:r>
                        <a:rPr lang="zh-TW" altLang="en-US" sz="1200" kern="100" dirty="0" smtClean="0">
                          <a:latin typeface="微軟正黑體" panose="020B0604030504040204" pitchFamily="34" charset="-120"/>
                          <a:ea typeface="微軟正黑體" panose="020B0604030504040204" pitchFamily="34" charset="-120"/>
                          <a:cs typeface="Times New Roman"/>
                        </a:rPr>
                        <a:t>棒壘球心</a:t>
                      </a:r>
                      <a:endParaRPr lang="en-US" altLang="zh-TW" sz="1200" kern="100" dirty="0" smtClean="0">
                        <a:latin typeface="微軟正黑體" panose="020B0604030504040204" pitchFamily="34" charset="-120"/>
                        <a:ea typeface="微軟正黑體" panose="020B0604030504040204" pitchFamily="34" charset="-120"/>
                        <a:cs typeface="Times New Roman"/>
                      </a:endParaRPr>
                    </a:p>
                    <a:p>
                      <a:pPr algn="l">
                        <a:lnSpc>
                          <a:spcPct val="150000"/>
                        </a:lnSpc>
                        <a:spcAft>
                          <a:spcPts val="0"/>
                        </a:spcAft>
                      </a:pPr>
                      <a:r>
                        <a:rPr lang="zh-TW" altLang="en-US" sz="1200" kern="100" dirty="0" smtClean="0">
                          <a:solidFill>
                            <a:srgbClr val="FF0000"/>
                          </a:solidFill>
                          <a:latin typeface="微軟正黑體" panose="020B0604030504040204" pitchFamily="34" charset="-120"/>
                          <a:ea typeface="微軟正黑體" panose="020B0604030504040204" pitchFamily="34" charset="-120"/>
                          <a:cs typeface="Times New Roman"/>
                        </a:rPr>
                        <a:t>坐墊</a:t>
                      </a:r>
                      <a:endParaRPr lang="en-US" sz="1200" kern="100" dirty="0">
                        <a:solidFill>
                          <a:srgbClr val="FF0000"/>
                        </a:solidFill>
                        <a:latin typeface="微軟正黑體" panose="020B0604030504040204" pitchFamily="34" charset="-120"/>
                        <a:ea typeface="微軟正黑體" panose="020B0604030504040204" pitchFamily="34" charset="-120"/>
                        <a:cs typeface="Times New Roman"/>
                      </a:endParaRPr>
                    </a:p>
                  </a:txBody>
                  <a:tcPr marL="41317" marR="41317" marT="0" marB="0">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marR="0" indent="0" algn="l" defTabSz="914400" rtl="0" eaLnBrk="1" fontAlgn="auto" latinLnBrk="0" hangingPunct="1">
                        <a:lnSpc>
                          <a:spcPct val="150000"/>
                        </a:lnSpc>
                        <a:spcBef>
                          <a:spcPts val="0"/>
                        </a:spcBef>
                        <a:spcAft>
                          <a:spcPts val="0"/>
                        </a:spcAft>
                        <a:buClrTx/>
                        <a:buSzTx/>
                        <a:buFont typeface="Arial" pitchFamily="34" charset="0"/>
                        <a:buNone/>
                        <a:tabLst/>
                        <a:defRPr/>
                      </a:pPr>
                      <a:r>
                        <a:rPr kumimoji="0" lang="zh-TW" altLang="en-US" sz="1200" b="0" i="0" u="none" strike="noStrike" kern="1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吸震鋪材</a:t>
                      </a:r>
                      <a:endParaRPr kumimoji="0" lang="en-US" altLang="zh-TW" sz="1200" b="0" i="0" u="none" strike="noStrike" kern="1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endParaRPr>
                    </a:p>
                    <a:p>
                      <a:pPr marL="0" marR="0" indent="0" algn="l" defTabSz="914400" rtl="0" eaLnBrk="1" fontAlgn="auto" latinLnBrk="0" hangingPunct="1">
                        <a:lnSpc>
                          <a:spcPct val="150000"/>
                        </a:lnSpc>
                        <a:spcBef>
                          <a:spcPts val="0"/>
                        </a:spcBef>
                        <a:spcAft>
                          <a:spcPts val="0"/>
                        </a:spcAft>
                        <a:buClrTx/>
                        <a:buSzTx/>
                        <a:buFont typeface="Arial" pitchFamily="34" charset="0"/>
                        <a:buNone/>
                        <a:tabLst/>
                        <a:defRPr/>
                      </a:pPr>
                      <a:r>
                        <a:rPr kumimoji="0" lang="zh-TW" altLang="en-US" sz="1200" b="0" i="0" u="none" strike="noStrike" kern="1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rPr>
                        <a:t>木工及人造地板貼合</a:t>
                      </a:r>
                      <a:endParaRPr kumimoji="0" lang="en-US" altLang="zh-TW" sz="1200" b="0" i="0" u="none" strike="noStrike" kern="100" cap="none" spc="0" normalizeH="0" baseline="0" noProof="0" dirty="0" smtClean="0">
                        <a:ln>
                          <a:noFill/>
                        </a:ln>
                        <a:solidFill>
                          <a:srgbClr val="FF0000"/>
                        </a:solidFill>
                        <a:effectLst/>
                        <a:uLnTx/>
                        <a:uFillTx/>
                        <a:latin typeface="微軟正黑體" panose="020B0604030504040204" pitchFamily="34" charset="-120"/>
                        <a:ea typeface="微軟正黑體" panose="020B0604030504040204" pitchFamily="34" charset="-120"/>
                        <a:cs typeface="+mn-cs"/>
                      </a:endParaRPr>
                    </a:p>
                    <a:p>
                      <a:pPr marL="0" marR="0" indent="0" algn="l" defTabSz="914400" rtl="0" eaLnBrk="1" fontAlgn="auto" latinLnBrk="0" hangingPunct="1">
                        <a:lnSpc>
                          <a:spcPct val="150000"/>
                        </a:lnSpc>
                        <a:spcBef>
                          <a:spcPts val="0"/>
                        </a:spcBef>
                        <a:spcAft>
                          <a:spcPts val="0"/>
                        </a:spcAft>
                        <a:buClrTx/>
                        <a:buSzTx/>
                        <a:buFont typeface="Arial" pitchFamily="34" charset="0"/>
                        <a:buNone/>
                        <a:tabLst/>
                        <a:defRPr/>
                      </a:pPr>
                      <a:r>
                        <a:rPr lang="zh-TW" altLang="en-US" sz="1200" b="1" kern="100" dirty="0" smtClean="0">
                          <a:solidFill>
                            <a:srgbClr val="FF0000"/>
                          </a:solidFill>
                          <a:latin typeface="微軟正黑體" panose="020B0604030504040204" pitchFamily="34" charset="-120"/>
                          <a:ea typeface="微軟正黑體" panose="020B0604030504040204" pitchFamily="34" charset="-120"/>
                          <a:cs typeface="Times New Roman"/>
                        </a:rPr>
                        <a:t>高速鐵路吸震材及</a:t>
                      </a:r>
                      <a:r>
                        <a:rPr lang="en-US" altLang="zh-TW" sz="1200" b="1" kern="100" dirty="0" smtClean="0">
                          <a:solidFill>
                            <a:srgbClr val="FF0000"/>
                          </a:solidFill>
                          <a:latin typeface="微軟正黑體" panose="020B0604030504040204" pitchFamily="34" charset="-120"/>
                          <a:ea typeface="微軟正黑體" panose="020B0604030504040204" pitchFamily="34" charset="-120"/>
                          <a:cs typeface="Times New Roman"/>
                        </a:rPr>
                        <a:t>PU</a:t>
                      </a:r>
                      <a:r>
                        <a:rPr lang="zh-TW" altLang="en-US" sz="1200" b="1" kern="100" dirty="0" smtClean="0">
                          <a:solidFill>
                            <a:srgbClr val="FF0000"/>
                          </a:solidFill>
                          <a:latin typeface="微軟正黑體" panose="020B0604030504040204" pitchFamily="34" charset="-120"/>
                          <a:ea typeface="微軟正黑體" panose="020B0604030504040204" pitchFamily="34" charset="-120"/>
                          <a:cs typeface="Times New Roman"/>
                        </a:rPr>
                        <a:t>跑道材料</a:t>
                      </a:r>
                      <a:endParaRPr lang="zh-TW" sz="1200" b="1" kern="100" dirty="0">
                        <a:solidFill>
                          <a:srgbClr val="FF0000"/>
                        </a:solidFill>
                        <a:latin typeface="微軟正黑體" panose="020B0604030504040204" pitchFamily="34" charset="-120"/>
                        <a:ea typeface="微軟正黑體" panose="020B0604030504040204" pitchFamily="34" charset="-120"/>
                        <a:cs typeface="Times New Roman"/>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21245249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p:cNvGrpSpPr/>
          <p:nvPr/>
        </p:nvGrpSpPr>
        <p:grpSpPr>
          <a:xfrm>
            <a:off x="284163" y="55563"/>
            <a:ext cx="4458166" cy="857250"/>
            <a:chOff x="284163" y="55563"/>
            <a:chExt cx="4458166" cy="857250"/>
          </a:xfrm>
        </p:grpSpPr>
        <p:sp>
          <p:nvSpPr>
            <p:cNvPr id="60" name="圆角矩形 59"/>
            <p:cNvSpPr/>
            <p:nvPr/>
          </p:nvSpPr>
          <p:spPr bwMode="auto">
            <a:xfrm>
              <a:off x="339724" y="325438"/>
              <a:ext cx="4402605" cy="381000"/>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8441" name="图片 63"/>
            <p:cNvPicPr>
              <a:picLocks noChangeAspect="1"/>
            </p:cNvPicPr>
            <p:nvPr/>
          </p:nvPicPr>
          <p:blipFill>
            <a:blip r:embed="rId2" cstate="email"/>
            <a:srcRect/>
            <a:stretch>
              <a:fillRect/>
            </a:stretch>
          </p:blipFill>
          <p:spPr bwMode="auto">
            <a:xfrm rot="2055465">
              <a:off x="284163" y="55563"/>
              <a:ext cx="498555" cy="857250"/>
            </a:xfrm>
            <a:prstGeom prst="rect">
              <a:avLst/>
            </a:prstGeom>
            <a:noFill/>
            <a:ln w="9525">
              <a:noFill/>
              <a:miter lim="800000"/>
              <a:headEnd/>
              <a:tailEnd/>
            </a:ln>
          </p:spPr>
        </p:pic>
        <p:sp>
          <p:nvSpPr>
            <p:cNvPr id="18442" name="文本框 64"/>
            <p:cNvSpPr txBox="1">
              <a:spLocks noChangeArrowheads="1"/>
            </p:cNvSpPr>
            <p:nvPr/>
          </p:nvSpPr>
          <p:spPr bwMode="auto">
            <a:xfrm>
              <a:off x="817541" y="325292"/>
              <a:ext cx="3073277" cy="369332"/>
            </a:xfrm>
            <a:prstGeom prst="rect">
              <a:avLst/>
            </a:prstGeom>
            <a:noFill/>
            <a:ln w="9525">
              <a:noFill/>
              <a:miter lim="800000"/>
              <a:headEnd/>
              <a:tailEnd/>
            </a:ln>
          </p:spPr>
          <p:txBody>
            <a:bodyPr wrap="none">
              <a:spAutoFit/>
            </a:bodyPr>
            <a:lstStyle/>
            <a:p>
              <a:pPr eaLnBrk="1" hangingPunct="1"/>
              <a:r>
                <a:rPr lang="zh-TW" altLang="en-US" b="1" dirty="0" smtClean="0">
                  <a:solidFill>
                    <a:srgbClr val="3C7832"/>
                  </a:solidFill>
                  <a:latin typeface="微软雅黑" pitchFamily="34" charset="-122"/>
                </a:rPr>
                <a:t>產品應</a:t>
              </a:r>
              <a:r>
                <a:rPr lang="zh-TW" altLang="en-US" b="1" dirty="0">
                  <a:solidFill>
                    <a:srgbClr val="3C7832"/>
                  </a:solidFill>
                  <a:latin typeface="微软雅黑" pitchFamily="34" charset="-122"/>
                </a:rPr>
                <a:t>用</a:t>
              </a:r>
              <a:r>
                <a:rPr lang="zh-TW" altLang="en-US" b="1" dirty="0" smtClean="0">
                  <a:solidFill>
                    <a:srgbClr val="3C7832"/>
                  </a:solidFill>
                  <a:latin typeface="微软雅黑" pitchFamily="34" charset="-122"/>
                </a:rPr>
                <a:t> </a:t>
              </a:r>
              <a:r>
                <a:rPr lang="en-US" altLang="zh-TW" b="1" dirty="0" smtClean="0">
                  <a:solidFill>
                    <a:srgbClr val="3C7832"/>
                  </a:solidFill>
                  <a:latin typeface="微软雅黑" pitchFamily="34" charset="-122"/>
                </a:rPr>
                <a:t>(</a:t>
              </a:r>
              <a:r>
                <a:rPr lang="zh-TW" altLang="en-US" b="1" dirty="0" smtClean="0">
                  <a:solidFill>
                    <a:srgbClr val="3C7832"/>
                  </a:solidFill>
                  <a:latin typeface="微软雅黑" pitchFamily="34" charset="-122"/>
                </a:rPr>
                <a:t>無溶劑型</a:t>
              </a:r>
              <a:r>
                <a:rPr lang="en-US" altLang="zh-TW" b="1" dirty="0" smtClean="0">
                  <a:solidFill>
                    <a:srgbClr val="3C7832"/>
                  </a:solidFill>
                  <a:latin typeface="微软雅黑" pitchFamily="34" charset="-122"/>
                </a:rPr>
                <a:t>PU</a:t>
              </a:r>
              <a:r>
                <a:rPr lang="zh-TW" altLang="en-US" b="1" dirty="0" smtClean="0">
                  <a:solidFill>
                    <a:srgbClr val="3C7832"/>
                  </a:solidFill>
                  <a:latin typeface="微软雅黑" pitchFamily="34" charset="-122"/>
                </a:rPr>
                <a:t>樹脂</a:t>
              </a:r>
              <a:r>
                <a:rPr lang="en-US" altLang="zh-TW" b="1" dirty="0" smtClean="0">
                  <a:solidFill>
                    <a:srgbClr val="3C7832"/>
                  </a:solidFill>
                  <a:latin typeface="微软雅黑" pitchFamily="34" charset="-122"/>
                </a:rPr>
                <a:t>)</a:t>
              </a:r>
              <a:endParaRPr lang="zh-CN" altLang="en-US" b="1" dirty="0">
                <a:solidFill>
                  <a:srgbClr val="3C7832"/>
                </a:solidFill>
                <a:latin typeface="微软雅黑" pitchFamily="34" charset="-122"/>
              </a:endParaRPr>
            </a:p>
          </p:txBody>
        </p:sp>
        <p:sp>
          <p:nvSpPr>
            <p:cNvPr id="18443" name="文本框 65"/>
            <p:cNvSpPr txBox="1">
              <a:spLocks noChangeArrowheads="1"/>
            </p:cNvSpPr>
            <p:nvPr/>
          </p:nvSpPr>
          <p:spPr bwMode="auto">
            <a:xfrm>
              <a:off x="376642" y="330302"/>
              <a:ext cx="346570" cy="36971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grpSp>
        <p:nvGrpSpPr>
          <p:cNvPr id="71" name="群組 70"/>
          <p:cNvGrpSpPr/>
          <p:nvPr/>
        </p:nvGrpSpPr>
        <p:grpSpPr>
          <a:xfrm>
            <a:off x="817541" y="1042275"/>
            <a:ext cx="1462088" cy="2590800"/>
            <a:chOff x="2745332" y="3161111"/>
            <a:chExt cx="1462088" cy="2590800"/>
          </a:xfrm>
        </p:grpSpPr>
        <p:pic>
          <p:nvPicPr>
            <p:cNvPr id="72" name="圖片 71"/>
            <p:cNvPicPr>
              <a:picLocks noChangeAspect="1"/>
            </p:cNvPicPr>
            <p:nvPr/>
          </p:nvPicPr>
          <p:blipFill>
            <a:blip r:embed="rId3">
              <a:extLst>
                <a:ext uri="{28A0092B-C50C-407E-A947-70E740481C1C}">
                  <a14:useLocalDpi xmlns:a14="http://schemas.microsoft.com/office/drawing/2010/main" val="0"/>
                </a:ext>
              </a:extLst>
            </a:blip>
            <a:srcRect l="24809" r="20140" b="3966"/>
            <a:stretch>
              <a:fillRect/>
            </a:stretch>
          </p:blipFill>
          <p:spPr>
            <a:xfrm>
              <a:off x="2745333" y="3161111"/>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73" name="Rectangle 35@|1FFC:3347200|FBC:16777215|LFC:16777215|LBC:16777215"/>
            <p:cNvSpPr/>
            <p:nvPr/>
          </p:nvSpPr>
          <p:spPr bwMode="auto">
            <a:xfrm>
              <a:off x="2745332" y="5093099"/>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74" name="TextBox 36@|17FFC:16777215|FBC:16777215|LFC:16777215|LBC:16777215"/>
            <p:cNvSpPr txBox="1">
              <a:spLocks noChangeArrowheads="1"/>
            </p:cNvSpPr>
            <p:nvPr/>
          </p:nvSpPr>
          <p:spPr bwMode="auto">
            <a:xfrm>
              <a:off x="2973673" y="5253228"/>
              <a:ext cx="1005403"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壘球球心</a:t>
              </a:r>
              <a:endParaRPr lang="zh-CN" altLang="en-US" sz="1600" b="1" dirty="0">
                <a:solidFill>
                  <a:srgbClr val="FFFFFF"/>
                </a:solidFill>
                <a:latin typeface="微软雅黑" pitchFamily="34" charset="-122"/>
                <a:sym typeface="微软雅黑" pitchFamily="34" charset="-122"/>
              </a:endParaRPr>
            </a:p>
          </p:txBody>
        </p:sp>
        <p:sp>
          <p:nvSpPr>
            <p:cNvPr id="75" name="Rectangle 38@|1FFC:192|FBC:16777215|LFC:16777215|LBC:16777215"/>
            <p:cNvSpPr/>
            <p:nvPr/>
          </p:nvSpPr>
          <p:spPr bwMode="auto">
            <a:xfrm>
              <a:off x="2745332" y="5058492"/>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76" name="群組 75"/>
          <p:cNvGrpSpPr/>
          <p:nvPr/>
        </p:nvGrpSpPr>
        <p:grpSpPr>
          <a:xfrm>
            <a:off x="2566478" y="1042275"/>
            <a:ext cx="1462087" cy="2590800"/>
            <a:chOff x="1674846" y="3211316"/>
            <a:chExt cx="1462087" cy="2590800"/>
          </a:xfrm>
        </p:grpSpPr>
        <p:pic>
          <p:nvPicPr>
            <p:cNvPr id="77" name="圖片 76"/>
            <p:cNvPicPr>
              <a:picLocks noChangeAspect="1" noChangeArrowheads="1"/>
            </p:cNvPicPr>
            <p:nvPr/>
          </p:nvPicPr>
          <p:blipFill>
            <a:blip r:embed="rId4" cstate="print"/>
            <a:srcRect l="7030" t="4409" r="32160" b="3791"/>
            <a:stretch>
              <a:fillRect/>
            </a:stretch>
          </p:blipFill>
          <p:spPr bwMode="auto">
            <a:xfrm>
              <a:off x="1674846" y="3211316"/>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78" name="Rectangle 35@|1FFC:3347200|FBC:16777215|LFC:16777215|LBC:16777215"/>
            <p:cNvSpPr/>
            <p:nvPr/>
          </p:nvSpPr>
          <p:spPr bwMode="auto">
            <a:xfrm>
              <a:off x="1674846" y="5143304"/>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79" name="TextBox 36@|17FFC:16777215|FBC:16777215|LFC:16777215|LBC:16777215"/>
            <p:cNvSpPr txBox="1">
              <a:spLocks noChangeArrowheads="1"/>
            </p:cNvSpPr>
            <p:nvPr/>
          </p:nvSpPr>
          <p:spPr bwMode="auto">
            <a:xfrm>
              <a:off x="1800595" y="5303433"/>
              <a:ext cx="1210588"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機能性</a:t>
              </a:r>
              <a:r>
                <a:rPr lang="zh-TW" altLang="en-US" sz="1600" b="1" dirty="0">
                  <a:solidFill>
                    <a:srgbClr val="FFFFFF"/>
                  </a:solidFill>
                  <a:latin typeface="微软雅黑" pitchFamily="34" charset="-122"/>
                  <a:sym typeface="微软雅黑" pitchFamily="34" charset="-122"/>
                </a:rPr>
                <a:t>布料</a:t>
              </a:r>
              <a:endParaRPr lang="zh-CN" altLang="en-US" sz="1600" b="1" dirty="0">
                <a:solidFill>
                  <a:srgbClr val="FFFFFF"/>
                </a:solidFill>
                <a:latin typeface="微软雅黑" pitchFamily="34" charset="-122"/>
                <a:sym typeface="微软雅黑" pitchFamily="34" charset="-122"/>
              </a:endParaRPr>
            </a:p>
          </p:txBody>
        </p:sp>
        <p:sp>
          <p:nvSpPr>
            <p:cNvPr id="80" name="Rectangle 38@|1FFC:192|FBC:16777215|LFC:16777215|LBC:16777215"/>
            <p:cNvSpPr/>
            <p:nvPr/>
          </p:nvSpPr>
          <p:spPr bwMode="auto">
            <a:xfrm>
              <a:off x="1674846" y="5108697"/>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81" name="群組 80"/>
          <p:cNvGrpSpPr/>
          <p:nvPr/>
        </p:nvGrpSpPr>
        <p:grpSpPr>
          <a:xfrm>
            <a:off x="7813285" y="1042275"/>
            <a:ext cx="1462088" cy="2590800"/>
            <a:chOff x="4330260" y="3330983"/>
            <a:chExt cx="1462088" cy="2590800"/>
          </a:xfrm>
        </p:grpSpPr>
        <p:pic>
          <p:nvPicPr>
            <p:cNvPr id="82" name="圖片 81"/>
            <p:cNvPicPr>
              <a:picLocks noChangeAspect="1" noChangeArrowheads="1"/>
            </p:cNvPicPr>
            <p:nvPr/>
          </p:nvPicPr>
          <p:blipFill>
            <a:blip r:embed="rId5" cstate="print"/>
            <a:srcRect l="10716" t="4934" r="29351" b="3331"/>
            <a:stretch>
              <a:fillRect/>
            </a:stretch>
          </p:blipFill>
          <p:spPr bwMode="auto">
            <a:xfrm>
              <a:off x="4330261" y="3330983"/>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83" name="Rectangle 35@|1FFC:3347200|FBC:16777215|LFC:16777215|LBC:16777215"/>
            <p:cNvSpPr/>
            <p:nvPr/>
          </p:nvSpPr>
          <p:spPr bwMode="auto">
            <a:xfrm>
              <a:off x="4330260" y="5262971"/>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84" name="TextBox 36@|17FFC:16777215|FBC:16777215|LFC:16777215|LBC:16777215"/>
            <p:cNvSpPr txBox="1">
              <a:spLocks noChangeArrowheads="1"/>
            </p:cNvSpPr>
            <p:nvPr/>
          </p:nvSpPr>
          <p:spPr bwMode="auto">
            <a:xfrm>
              <a:off x="4661193" y="5423100"/>
              <a:ext cx="800219"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運動鞋</a:t>
              </a:r>
              <a:endParaRPr lang="zh-CN" altLang="en-US" sz="1600" b="1" dirty="0">
                <a:solidFill>
                  <a:srgbClr val="FFFFFF"/>
                </a:solidFill>
                <a:latin typeface="微软雅黑" pitchFamily="34" charset="-122"/>
                <a:sym typeface="微软雅黑" pitchFamily="34" charset="-122"/>
              </a:endParaRPr>
            </a:p>
          </p:txBody>
        </p:sp>
        <p:sp>
          <p:nvSpPr>
            <p:cNvPr id="85" name="Rectangle 38@|1FFC:192|FBC:16777215|LFC:16777215|LBC:16777215"/>
            <p:cNvSpPr/>
            <p:nvPr/>
          </p:nvSpPr>
          <p:spPr bwMode="auto">
            <a:xfrm>
              <a:off x="4330260" y="5228364"/>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86" name="群組 85"/>
          <p:cNvGrpSpPr/>
          <p:nvPr/>
        </p:nvGrpSpPr>
        <p:grpSpPr>
          <a:xfrm>
            <a:off x="4315414" y="1042275"/>
            <a:ext cx="1462088" cy="2590800"/>
            <a:chOff x="2641005" y="2590720"/>
            <a:chExt cx="1462088" cy="2590800"/>
          </a:xfrm>
        </p:grpSpPr>
        <p:pic>
          <p:nvPicPr>
            <p:cNvPr id="87" name="圖片 86"/>
            <p:cNvPicPr>
              <a:picLocks noChangeAspect="1" noChangeArrowheads="1"/>
            </p:cNvPicPr>
            <p:nvPr/>
          </p:nvPicPr>
          <p:blipFill>
            <a:blip r:embed="rId6" cstate="print"/>
            <a:srcRect l="18645" t="5483" r="26111" b="3748"/>
            <a:stretch>
              <a:fillRect/>
            </a:stretch>
          </p:blipFill>
          <p:spPr bwMode="auto">
            <a:xfrm>
              <a:off x="2641006" y="2590720"/>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88" name="Rectangle 35@|1FFC:3347200|FBC:16777215|LFC:16777215|LBC:16777215"/>
            <p:cNvSpPr/>
            <p:nvPr/>
          </p:nvSpPr>
          <p:spPr bwMode="auto">
            <a:xfrm>
              <a:off x="2641005" y="4522708"/>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89" name="TextBox 36@|17FFC:16777215|FBC:16777215|LFC:16777215|LBC:16777215"/>
            <p:cNvSpPr txBox="1">
              <a:spLocks noChangeArrowheads="1"/>
            </p:cNvSpPr>
            <p:nvPr/>
          </p:nvSpPr>
          <p:spPr bwMode="auto">
            <a:xfrm>
              <a:off x="2927855" y="4688393"/>
              <a:ext cx="888385" cy="338554"/>
            </a:xfrm>
            <a:prstGeom prst="rect">
              <a:avLst/>
            </a:prstGeom>
            <a:noFill/>
            <a:ln w="9525">
              <a:noFill/>
              <a:miter lim="800000"/>
              <a:headEnd/>
              <a:tailEnd/>
            </a:ln>
          </p:spPr>
          <p:txBody>
            <a:bodyPr wrap="none">
              <a:spAutoFit/>
            </a:bodyPr>
            <a:lstStyle/>
            <a:p>
              <a:pPr eaLnBrk="1" hangingPunct="1"/>
              <a:r>
                <a:rPr lang="en-US" altLang="zh-TW" sz="1600" b="1" dirty="0" smtClean="0">
                  <a:solidFill>
                    <a:srgbClr val="FFFFFF"/>
                  </a:solidFill>
                  <a:latin typeface="微软雅黑" pitchFamily="34" charset="-122"/>
                  <a:sym typeface="微软雅黑" pitchFamily="34" charset="-122"/>
                </a:rPr>
                <a:t>PU</a:t>
              </a:r>
              <a:r>
                <a:rPr lang="zh-TW" altLang="en-US" sz="1600" b="1" dirty="0" smtClean="0">
                  <a:solidFill>
                    <a:srgbClr val="FFFFFF"/>
                  </a:solidFill>
                  <a:latin typeface="微软雅黑" pitchFamily="34" charset="-122"/>
                  <a:sym typeface="微软雅黑" pitchFamily="34" charset="-122"/>
                </a:rPr>
                <a:t>跑道</a:t>
              </a:r>
              <a:endParaRPr lang="zh-CN" altLang="en-US" sz="1600" b="1" dirty="0">
                <a:solidFill>
                  <a:srgbClr val="FFFFFF"/>
                </a:solidFill>
                <a:latin typeface="微软雅黑" pitchFamily="34" charset="-122"/>
                <a:sym typeface="微软雅黑" pitchFamily="34" charset="-122"/>
              </a:endParaRPr>
            </a:p>
          </p:txBody>
        </p:sp>
        <p:sp>
          <p:nvSpPr>
            <p:cNvPr id="90" name="Rectangle 38@|1FFC:192|FBC:16777215|LFC:16777215|LBC:16777215"/>
            <p:cNvSpPr/>
            <p:nvPr/>
          </p:nvSpPr>
          <p:spPr bwMode="auto">
            <a:xfrm>
              <a:off x="2641005" y="4488101"/>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91" name="群組 90"/>
          <p:cNvGrpSpPr/>
          <p:nvPr/>
        </p:nvGrpSpPr>
        <p:grpSpPr>
          <a:xfrm>
            <a:off x="6064350" y="1042275"/>
            <a:ext cx="1462087" cy="2590800"/>
            <a:chOff x="1423948" y="2957391"/>
            <a:chExt cx="1462087" cy="2590800"/>
          </a:xfrm>
        </p:grpSpPr>
        <p:sp>
          <p:nvSpPr>
            <p:cNvPr id="92" name="Rectangle 35@|1FFC:3347200|FBC:16777215|LFC:16777215|LBC:16777215"/>
            <p:cNvSpPr/>
            <p:nvPr/>
          </p:nvSpPr>
          <p:spPr bwMode="auto">
            <a:xfrm>
              <a:off x="1423948" y="4889379"/>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pic>
          <p:nvPicPr>
            <p:cNvPr id="93" name="圖片 92"/>
            <p:cNvPicPr>
              <a:picLocks noChangeAspect="1" noChangeArrowheads="1"/>
            </p:cNvPicPr>
            <p:nvPr/>
          </p:nvPicPr>
          <p:blipFill>
            <a:blip r:embed="rId7" cstate="print"/>
            <a:srcRect l="25772" t="4423" r="25772" b="2651"/>
            <a:stretch>
              <a:fillRect/>
            </a:stretch>
          </p:blipFill>
          <p:spPr bwMode="auto">
            <a:xfrm>
              <a:off x="1423948" y="2957391"/>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94" name="TextBox 36@|17FFC:16777215|FBC:16777215|LFC:16777215|LBC:16777215"/>
            <p:cNvSpPr txBox="1">
              <a:spLocks noChangeArrowheads="1"/>
            </p:cNvSpPr>
            <p:nvPr/>
          </p:nvSpPr>
          <p:spPr bwMode="auto">
            <a:xfrm>
              <a:off x="1608206" y="5055064"/>
              <a:ext cx="1093569" cy="338554"/>
            </a:xfrm>
            <a:prstGeom prst="rect">
              <a:avLst/>
            </a:prstGeom>
            <a:noFill/>
            <a:ln w="9525">
              <a:noFill/>
              <a:miter lim="800000"/>
              <a:headEnd/>
              <a:tailEnd/>
            </a:ln>
          </p:spPr>
          <p:txBody>
            <a:bodyPr wrap="none">
              <a:spAutoFit/>
            </a:bodyPr>
            <a:lstStyle/>
            <a:p>
              <a:pPr eaLnBrk="1" hangingPunct="1"/>
              <a:r>
                <a:rPr lang="en-US" altLang="zh-CN" sz="1600" b="1" dirty="0" smtClean="0">
                  <a:solidFill>
                    <a:srgbClr val="FFFFFF"/>
                  </a:solidFill>
                  <a:latin typeface="微软雅黑" pitchFamily="34" charset="-122"/>
                  <a:sym typeface="微软雅黑" pitchFamily="34" charset="-122"/>
                </a:rPr>
                <a:t>PU</a:t>
              </a:r>
              <a:r>
                <a:rPr lang="zh-TW" altLang="en-US" sz="1600" b="1" dirty="0" smtClean="0">
                  <a:solidFill>
                    <a:srgbClr val="FFFFFF"/>
                  </a:solidFill>
                  <a:latin typeface="微软雅黑" pitchFamily="34" charset="-122"/>
                  <a:sym typeface="微软雅黑" pitchFamily="34" charset="-122"/>
                </a:rPr>
                <a:t>跑道材</a:t>
              </a:r>
              <a:endParaRPr lang="zh-CN" altLang="en-US" sz="1600" b="1" dirty="0">
                <a:solidFill>
                  <a:srgbClr val="FFFFFF"/>
                </a:solidFill>
                <a:latin typeface="微软雅黑" pitchFamily="34" charset="-122"/>
                <a:sym typeface="微软雅黑" pitchFamily="34" charset="-122"/>
              </a:endParaRPr>
            </a:p>
          </p:txBody>
        </p:sp>
        <p:sp>
          <p:nvSpPr>
            <p:cNvPr id="95" name="Rectangle 38@|1FFC:192|FBC:16777215|LFC:16777215|LBC:16777215"/>
            <p:cNvSpPr/>
            <p:nvPr/>
          </p:nvSpPr>
          <p:spPr bwMode="auto">
            <a:xfrm>
              <a:off x="1423948" y="4854772"/>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96" name="群組 95"/>
          <p:cNvGrpSpPr/>
          <p:nvPr/>
        </p:nvGrpSpPr>
        <p:grpSpPr>
          <a:xfrm>
            <a:off x="817541" y="3782092"/>
            <a:ext cx="1462087" cy="2590800"/>
            <a:chOff x="3150999" y="3321004"/>
            <a:chExt cx="1462087" cy="2590800"/>
          </a:xfrm>
        </p:grpSpPr>
        <p:pic>
          <p:nvPicPr>
            <p:cNvPr id="97" name="圖片 96" descr="201505042313482025.jpg"/>
            <p:cNvPicPr>
              <a:picLocks noChangeAspect="1"/>
            </p:cNvPicPr>
            <p:nvPr/>
          </p:nvPicPr>
          <p:blipFill>
            <a:blip r:embed="rId8" cstate="print"/>
            <a:srcRect l="35204" t="11459" r="14638" b="3511"/>
            <a:stretch>
              <a:fillRect/>
            </a:stretch>
          </p:blipFill>
          <p:spPr>
            <a:xfrm>
              <a:off x="3150999" y="3321004"/>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98" name="Rectangle 35@|1FFC:3347200|FBC:16777215|LFC:16777215|LBC:16777215"/>
            <p:cNvSpPr/>
            <p:nvPr/>
          </p:nvSpPr>
          <p:spPr bwMode="auto">
            <a:xfrm>
              <a:off x="3150999" y="5252992"/>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99" name="TextBox 36@|17FFC:16777215|FBC:16777215|LFC:16777215|LBC:16777215"/>
            <p:cNvSpPr txBox="1">
              <a:spLocks noChangeArrowheads="1"/>
            </p:cNvSpPr>
            <p:nvPr/>
          </p:nvSpPr>
          <p:spPr bwMode="auto">
            <a:xfrm>
              <a:off x="3379340" y="5413121"/>
              <a:ext cx="1005403"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塗佈滾輪</a:t>
              </a:r>
              <a:endParaRPr lang="zh-CN" altLang="en-US" sz="1600" b="1" dirty="0">
                <a:solidFill>
                  <a:srgbClr val="FFFFFF"/>
                </a:solidFill>
                <a:latin typeface="微软雅黑" pitchFamily="34" charset="-122"/>
                <a:sym typeface="微软雅黑" pitchFamily="34" charset="-122"/>
              </a:endParaRPr>
            </a:p>
          </p:txBody>
        </p:sp>
        <p:sp>
          <p:nvSpPr>
            <p:cNvPr id="100" name="Rectangle 38@|1FFC:192|FBC:16777215|LFC:16777215|LBC:16777215"/>
            <p:cNvSpPr/>
            <p:nvPr/>
          </p:nvSpPr>
          <p:spPr bwMode="auto">
            <a:xfrm>
              <a:off x="3150999" y="5218385"/>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101" name="群組 100"/>
          <p:cNvGrpSpPr/>
          <p:nvPr/>
        </p:nvGrpSpPr>
        <p:grpSpPr>
          <a:xfrm>
            <a:off x="4315414" y="3782092"/>
            <a:ext cx="1462088" cy="2590800"/>
            <a:chOff x="3447166" y="3171479"/>
            <a:chExt cx="1462088" cy="2590800"/>
          </a:xfrm>
        </p:grpSpPr>
        <p:pic>
          <p:nvPicPr>
            <p:cNvPr id="102" name="圖片 101"/>
            <p:cNvPicPr>
              <a:picLocks noChangeAspect="1" noChangeArrowheads="1"/>
            </p:cNvPicPr>
            <p:nvPr/>
          </p:nvPicPr>
          <p:blipFill>
            <a:blip r:embed="rId9" cstate="print"/>
            <a:srcRect l="9467" t="3089" r="9467" b="5556"/>
            <a:stretch>
              <a:fillRect/>
            </a:stretch>
          </p:blipFill>
          <p:spPr bwMode="auto">
            <a:xfrm>
              <a:off x="3447167" y="3171479"/>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103" name="Rectangle 35@|1FFC:3347200|FBC:16777215|LFC:16777215|LBC:16777215"/>
            <p:cNvSpPr/>
            <p:nvPr/>
          </p:nvSpPr>
          <p:spPr bwMode="auto">
            <a:xfrm>
              <a:off x="3447166" y="5103467"/>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104" name="TextBox 36@|17FFC:16777215|FBC:16777215|LFC:16777215|LBC:16777215"/>
            <p:cNvSpPr txBox="1">
              <a:spLocks noChangeArrowheads="1"/>
            </p:cNvSpPr>
            <p:nvPr/>
          </p:nvSpPr>
          <p:spPr bwMode="auto">
            <a:xfrm>
              <a:off x="3675507" y="5269152"/>
              <a:ext cx="1005403"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仿木線</a:t>
              </a:r>
              <a:r>
                <a:rPr lang="zh-TW" altLang="en-US" sz="1600" b="1" dirty="0">
                  <a:solidFill>
                    <a:srgbClr val="FFFFFF"/>
                  </a:solidFill>
                  <a:latin typeface="微软雅黑" pitchFamily="34" charset="-122"/>
                  <a:sym typeface="微软雅黑" pitchFamily="34" charset="-122"/>
                </a:rPr>
                <a:t>板</a:t>
              </a:r>
              <a:endParaRPr lang="zh-CN" altLang="en-US" sz="1600" b="1" dirty="0">
                <a:solidFill>
                  <a:srgbClr val="FFFFFF"/>
                </a:solidFill>
                <a:latin typeface="微软雅黑" pitchFamily="34" charset="-122"/>
                <a:sym typeface="微软雅黑" pitchFamily="34" charset="-122"/>
              </a:endParaRPr>
            </a:p>
          </p:txBody>
        </p:sp>
        <p:sp>
          <p:nvSpPr>
            <p:cNvPr id="105" name="Rectangle 38@|1FFC:192|FBC:16777215|LFC:16777215|LBC:16777215"/>
            <p:cNvSpPr/>
            <p:nvPr/>
          </p:nvSpPr>
          <p:spPr bwMode="auto">
            <a:xfrm>
              <a:off x="3447166" y="5068860"/>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106" name="群組 105"/>
          <p:cNvGrpSpPr/>
          <p:nvPr/>
        </p:nvGrpSpPr>
        <p:grpSpPr>
          <a:xfrm>
            <a:off x="6064350" y="3782092"/>
            <a:ext cx="1462087" cy="2590800"/>
            <a:chOff x="1448713" y="3725014"/>
            <a:chExt cx="1462087" cy="2590800"/>
          </a:xfrm>
        </p:grpSpPr>
        <p:pic>
          <p:nvPicPr>
            <p:cNvPr id="107" name="圖片 106"/>
            <p:cNvPicPr>
              <a:picLocks noChangeAspect="1"/>
            </p:cNvPicPr>
            <p:nvPr/>
          </p:nvPicPr>
          <p:blipFill>
            <a:blip r:embed="rId10"/>
            <a:srcRect l="8853" t="13892" r="8853" b="3415"/>
            <a:stretch>
              <a:fillRect/>
            </a:stretch>
          </p:blipFill>
          <p:spPr>
            <a:xfrm>
              <a:off x="1448713" y="3725014"/>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108" name="Rectangle 35@|1FFC:3347200|FBC:16777215|LFC:16777215|LBC:16777215"/>
            <p:cNvSpPr/>
            <p:nvPr/>
          </p:nvSpPr>
          <p:spPr bwMode="auto">
            <a:xfrm>
              <a:off x="1448713" y="5657002"/>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109" name="TextBox 36@|17FFC:16777215|FBC:16777215|LFC:16777215|LBC:16777215"/>
            <p:cNvSpPr txBox="1">
              <a:spLocks noChangeArrowheads="1"/>
            </p:cNvSpPr>
            <p:nvPr/>
          </p:nvSpPr>
          <p:spPr bwMode="auto">
            <a:xfrm>
              <a:off x="1471870" y="5822687"/>
              <a:ext cx="1415772"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仿真傢俱配件</a:t>
              </a:r>
              <a:endParaRPr lang="zh-CN" altLang="en-US" sz="1600" b="1" dirty="0">
                <a:solidFill>
                  <a:srgbClr val="FFFFFF"/>
                </a:solidFill>
                <a:latin typeface="微软雅黑" pitchFamily="34" charset="-122"/>
                <a:sym typeface="微软雅黑" pitchFamily="34" charset="-122"/>
              </a:endParaRPr>
            </a:p>
          </p:txBody>
        </p:sp>
        <p:sp>
          <p:nvSpPr>
            <p:cNvPr id="110" name="Rectangle 38@|1FFC:192|FBC:16777215|LFC:16777215|LBC:16777215"/>
            <p:cNvSpPr/>
            <p:nvPr/>
          </p:nvSpPr>
          <p:spPr bwMode="auto">
            <a:xfrm>
              <a:off x="1448713" y="5622395"/>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spTree>
    <p:extLst>
      <p:ext uri="{BB962C8B-B14F-4D97-AF65-F5344CB8AC3E}">
        <p14:creationId xmlns:p14="http://schemas.microsoft.com/office/powerpoint/2010/main" val="4761740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p:cNvGrpSpPr/>
          <p:nvPr/>
        </p:nvGrpSpPr>
        <p:grpSpPr>
          <a:xfrm>
            <a:off x="284163" y="55563"/>
            <a:ext cx="4458166" cy="857250"/>
            <a:chOff x="284163" y="55563"/>
            <a:chExt cx="4458166" cy="857250"/>
          </a:xfrm>
        </p:grpSpPr>
        <p:sp>
          <p:nvSpPr>
            <p:cNvPr id="60" name="圆角矩形 59"/>
            <p:cNvSpPr/>
            <p:nvPr/>
          </p:nvSpPr>
          <p:spPr bwMode="auto">
            <a:xfrm>
              <a:off x="339724" y="325438"/>
              <a:ext cx="4402605" cy="381000"/>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8441" name="图片 63"/>
            <p:cNvPicPr>
              <a:picLocks noChangeAspect="1"/>
            </p:cNvPicPr>
            <p:nvPr/>
          </p:nvPicPr>
          <p:blipFill>
            <a:blip r:embed="rId2" cstate="email"/>
            <a:srcRect/>
            <a:stretch>
              <a:fillRect/>
            </a:stretch>
          </p:blipFill>
          <p:spPr bwMode="auto">
            <a:xfrm rot="2055465">
              <a:off x="284163" y="55563"/>
              <a:ext cx="498555" cy="857250"/>
            </a:xfrm>
            <a:prstGeom prst="rect">
              <a:avLst/>
            </a:prstGeom>
            <a:noFill/>
            <a:ln w="9525">
              <a:noFill/>
              <a:miter lim="800000"/>
              <a:headEnd/>
              <a:tailEnd/>
            </a:ln>
          </p:spPr>
        </p:pic>
        <p:sp>
          <p:nvSpPr>
            <p:cNvPr id="18442" name="文本框 64"/>
            <p:cNvSpPr txBox="1">
              <a:spLocks noChangeArrowheads="1"/>
            </p:cNvSpPr>
            <p:nvPr/>
          </p:nvSpPr>
          <p:spPr bwMode="auto">
            <a:xfrm>
              <a:off x="817541" y="325292"/>
              <a:ext cx="1800493" cy="369332"/>
            </a:xfrm>
            <a:prstGeom prst="rect">
              <a:avLst/>
            </a:prstGeom>
            <a:noFill/>
            <a:ln w="9525">
              <a:noFill/>
              <a:miter lim="800000"/>
              <a:headEnd/>
              <a:tailEnd/>
            </a:ln>
          </p:spPr>
          <p:txBody>
            <a:bodyPr wrap="none">
              <a:spAutoFit/>
            </a:bodyPr>
            <a:lstStyle/>
            <a:p>
              <a:pPr eaLnBrk="1" hangingPunct="1"/>
              <a:r>
                <a:rPr lang="zh-TW" altLang="en-US" b="1" dirty="0" smtClean="0">
                  <a:solidFill>
                    <a:srgbClr val="3C7832"/>
                  </a:solidFill>
                  <a:latin typeface="微软雅黑" pitchFamily="34" charset="-122"/>
                </a:rPr>
                <a:t>硬化劑、架橋劑</a:t>
              </a:r>
              <a:endParaRPr lang="zh-CN" altLang="en-US" b="1" dirty="0">
                <a:solidFill>
                  <a:srgbClr val="3C7832"/>
                </a:solidFill>
                <a:latin typeface="微软雅黑" pitchFamily="34" charset="-122"/>
              </a:endParaRPr>
            </a:p>
          </p:txBody>
        </p:sp>
        <p:sp>
          <p:nvSpPr>
            <p:cNvPr id="18443" name="文本框 65"/>
            <p:cNvSpPr txBox="1">
              <a:spLocks noChangeArrowheads="1"/>
            </p:cNvSpPr>
            <p:nvPr/>
          </p:nvSpPr>
          <p:spPr bwMode="auto">
            <a:xfrm>
              <a:off x="376642" y="330302"/>
              <a:ext cx="346570" cy="36971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graphicFrame>
        <p:nvGraphicFramePr>
          <p:cNvPr id="8" name="表格 7"/>
          <p:cNvGraphicFramePr>
            <a:graphicFrameLocks noGrp="1"/>
          </p:cNvGraphicFramePr>
          <p:nvPr>
            <p:extLst>
              <p:ext uri="{D42A27DB-BD31-4B8C-83A1-F6EECF244321}">
                <p14:modId xmlns:p14="http://schemas.microsoft.com/office/powerpoint/2010/main" val="3232977838"/>
              </p:ext>
            </p:extLst>
          </p:nvPr>
        </p:nvGraphicFramePr>
        <p:xfrm>
          <a:off x="516000" y="1203108"/>
          <a:ext cx="11160000" cy="4464000"/>
        </p:xfrm>
        <a:graphic>
          <a:graphicData uri="http://schemas.openxmlformats.org/drawingml/2006/table">
            <a:tbl>
              <a:tblPr>
                <a:tableStyleId>{3C2FFA5D-87B4-456A-9821-1D502468CF0F}</a:tableStyleId>
              </a:tblPr>
              <a:tblGrid>
                <a:gridCol w="1800000">
                  <a:extLst>
                    <a:ext uri="{9D8B030D-6E8A-4147-A177-3AD203B41FA5}">
                      <a16:colId xmlns:a16="http://schemas.microsoft.com/office/drawing/2014/main" xmlns="" val="20000"/>
                    </a:ext>
                  </a:extLst>
                </a:gridCol>
                <a:gridCol w="2340000">
                  <a:extLst>
                    <a:ext uri="{9D8B030D-6E8A-4147-A177-3AD203B41FA5}">
                      <a16:colId xmlns:a16="http://schemas.microsoft.com/office/drawing/2014/main" xmlns="" val="20001"/>
                    </a:ext>
                  </a:extLst>
                </a:gridCol>
                <a:gridCol w="2340000">
                  <a:extLst>
                    <a:ext uri="{9D8B030D-6E8A-4147-A177-3AD203B41FA5}">
                      <a16:colId xmlns:a16="http://schemas.microsoft.com/office/drawing/2014/main" xmlns="" val="20002"/>
                    </a:ext>
                  </a:extLst>
                </a:gridCol>
                <a:gridCol w="2340000">
                  <a:extLst>
                    <a:ext uri="{9D8B030D-6E8A-4147-A177-3AD203B41FA5}">
                      <a16:colId xmlns:a16="http://schemas.microsoft.com/office/drawing/2014/main" xmlns="" val="20003"/>
                    </a:ext>
                  </a:extLst>
                </a:gridCol>
                <a:gridCol w="2340000">
                  <a:extLst>
                    <a:ext uri="{9D8B030D-6E8A-4147-A177-3AD203B41FA5}">
                      <a16:colId xmlns:a16="http://schemas.microsoft.com/office/drawing/2014/main" xmlns="" val="20004"/>
                    </a:ext>
                  </a:extLst>
                </a:gridCol>
              </a:tblGrid>
              <a:tr h="792000">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應用領域</a:t>
                      </a:r>
                      <a:endParaRPr lang="zh-TW" sz="1600" kern="100" dirty="0">
                        <a:latin typeface="微軟正黑體" panose="020B0604030504040204" pitchFamily="34" charset="-120"/>
                        <a:ea typeface="微軟正黑體" panose="020B0604030504040204" pitchFamily="34" charset="-120"/>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塗料</a:t>
                      </a:r>
                      <a:endParaRPr lang="zh-TW" sz="1600" b="1" kern="100" dirty="0">
                        <a:latin typeface="微軟正黑體" panose="020B0604030504040204" pitchFamily="34" charset="-120"/>
                        <a:ea typeface="微軟正黑體" panose="020B0604030504040204" pitchFamily="34" charset="-120"/>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ctr">
                        <a:spcAft>
                          <a:spcPts val="0"/>
                        </a:spcAft>
                      </a:pPr>
                      <a:r>
                        <a:rPr lang="zh-TW" altLang="en-US" sz="1600" kern="100" dirty="0" smtClean="0">
                          <a:latin typeface="微軟正黑體" panose="020B0604030504040204" pitchFamily="34" charset="-120"/>
                          <a:ea typeface="微軟正黑體" panose="020B0604030504040204" pitchFamily="34" charset="-120"/>
                        </a:rPr>
                        <a:t>皮革</a:t>
                      </a:r>
                      <a:endParaRPr lang="zh-TW" sz="1600" b="1" kern="100" dirty="0">
                        <a:latin typeface="微軟正黑體" panose="020B0604030504040204" pitchFamily="34" charset="-120"/>
                        <a:ea typeface="微軟正黑體" panose="020B0604030504040204" pitchFamily="34" charset="-120"/>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紡織</a:t>
                      </a:r>
                      <a:endParaRPr lang="zh-TW" sz="1600" b="1" kern="100" dirty="0">
                        <a:latin typeface="微軟正黑體" panose="020B0604030504040204" pitchFamily="34" charset="-120"/>
                        <a:ea typeface="微軟正黑體" panose="020B0604030504040204" pitchFamily="34" charset="-120"/>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油墨</a:t>
                      </a:r>
                      <a:endParaRPr lang="zh-TW" sz="1600" b="1" kern="100" dirty="0">
                        <a:latin typeface="微軟正黑體" panose="020B0604030504040204" pitchFamily="34" charset="-120"/>
                        <a:ea typeface="微軟正黑體" panose="020B0604030504040204" pitchFamily="34" charset="-120"/>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xmlns="" val="10000"/>
                  </a:ext>
                </a:extLst>
              </a:tr>
              <a:tr h="792000">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產品系列</a:t>
                      </a:r>
                      <a:endParaRPr lang="zh-TW" sz="1600" kern="100" dirty="0">
                        <a:latin typeface="微軟正黑體" panose="020B0604030504040204" pitchFamily="34" charset="-120"/>
                        <a:ea typeface="微軟正黑體" panose="020B0604030504040204" pitchFamily="34" charset="-120"/>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ctr">
                        <a:spcAft>
                          <a:spcPts val="0"/>
                        </a:spcAft>
                      </a:pPr>
                      <a:r>
                        <a:rPr lang="en-US" sz="1600" kern="100" dirty="0">
                          <a:latin typeface="微軟正黑體" panose="020B0604030504040204" pitchFamily="34" charset="-120"/>
                          <a:ea typeface="微軟正黑體" panose="020B0604030504040204" pitchFamily="34" charset="-120"/>
                        </a:rPr>
                        <a:t>CL, SUP, CLN</a:t>
                      </a:r>
                      <a:endParaRPr lang="zh-TW" sz="1600" kern="100" dirty="0">
                        <a:latin typeface="微軟正黑體" panose="020B0604030504040204" pitchFamily="34" charset="-120"/>
                        <a:ea typeface="微軟正黑體" panose="020B0604030504040204" pitchFamily="34" charset="-120"/>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ctr">
                        <a:spcAft>
                          <a:spcPts val="0"/>
                        </a:spcAft>
                      </a:pPr>
                      <a:r>
                        <a:rPr lang="en-US" sz="1600" kern="100" dirty="0">
                          <a:latin typeface="微軟正黑體" panose="020B0604030504040204" pitchFamily="34" charset="-120"/>
                          <a:ea typeface="微軟正黑體" panose="020B0604030504040204" pitchFamily="34" charset="-120"/>
                        </a:rPr>
                        <a:t>CL, CLN</a:t>
                      </a:r>
                      <a:endParaRPr lang="zh-TW" sz="1600" kern="100" dirty="0">
                        <a:latin typeface="微軟正黑體" panose="020B0604030504040204" pitchFamily="34" charset="-120"/>
                        <a:ea typeface="微軟正黑體" panose="020B0604030504040204" pitchFamily="34" charset="-120"/>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ctr">
                        <a:spcAft>
                          <a:spcPts val="0"/>
                        </a:spcAft>
                      </a:pPr>
                      <a:r>
                        <a:rPr lang="en-US" sz="1600" kern="100" dirty="0">
                          <a:latin typeface="微軟正黑體" panose="020B0604030504040204" pitchFamily="34" charset="-120"/>
                          <a:ea typeface="微軟正黑體" panose="020B0604030504040204" pitchFamily="34" charset="-120"/>
                        </a:rPr>
                        <a:t>CL, CLN</a:t>
                      </a:r>
                      <a:endParaRPr lang="zh-TW" sz="1600" kern="100" dirty="0">
                        <a:latin typeface="微軟正黑體" panose="020B0604030504040204" pitchFamily="34" charset="-120"/>
                        <a:ea typeface="微軟正黑體" panose="020B0604030504040204" pitchFamily="34" charset="-120"/>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ctr">
                        <a:spcAft>
                          <a:spcPts val="0"/>
                        </a:spcAft>
                      </a:pPr>
                      <a:r>
                        <a:rPr lang="en-US" sz="1600" kern="100" dirty="0">
                          <a:latin typeface="微軟正黑體" panose="020B0604030504040204" pitchFamily="34" charset="-120"/>
                          <a:ea typeface="微軟正黑體" panose="020B0604030504040204" pitchFamily="34" charset="-120"/>
                        </a:rPr>
                        <a:t>CL, SUP, CLN, S</a:t>
                      </a:r>
                      <a:endParaRPr lang="zh-TW" sz="1600" kern="100" dirty="0">
                        <a:latin typeface="微軟正黑體" panose="020B0604030504040204" pitchFamily="34" charset="-120"/>
                        <a:ea typeface="微軟正黑體" panose="020B0604030504040204" pitchFamily="34" charset="-120"/>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xmlns="" val="10001"/>
                  </a:ext>
                </a:extLst>
              </a:tr>
              <a:tr h="1800000">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功能特性</a:t>
                      </a:r>
                      <a:endParaRPr lang="zh-TW" sz="1600" kern="100" dirty="0">
                        <a:latin typeface="微軟正黑體" panose="020B0604030504040204" pitchFamily="34" charset="-120"/>
                        <a:ea typeface="微軟正黑體" panose="020B0604030504040204" pitchFamily="34" charset="-120"/>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l">
                        <a:lnSpc>
                          <a:spcPct val="150000"/>
                        </a:lnSpc>
                        <a:spcAft>
                          <a:spcPts val="0"/>
                        </a:spcAft>
                      </a:pPr>
                      <a:r>
                        <a:rPr lang="zh-TW" sz="1600" kern="100" dirty="0">
                          <a:latin typeface="微軟正黑體" panose="020B0604030504040204" pitchFamily="34" charset="-120"/>
                          <a:ea typeface="微軟正黑體" panose="020B0604030504040204" pitchFamily="34" charset="-120"/>
                        </a:rPr>
                        <a:t>塗料添加之硬化劑增強耐</a:t>
                      </a:r>
                      <a:r>
                        <a:rPr lang="zh-TW" sz="1600" kern="100" dirty="0" smtClean="0">
                          <a:latin typeface="微軟正黑體" panose="020B0604030504040204" pitchFamily="34" charset="-120"/>
                          <a:ea typeface="微軟正黑體" panose="020B0604030504040204" pitchFamily="34" charset="-120"/>
                        </a:rPr>
                        <a:t>刮</a:t>
                      </a:r>
                      <a:r>
                        <a:rPr lang="zh-TW" altLang="en-US" sz="1600" kern="100" dirty="0" smtClean="0">
                          <a:latin typeface="微軟正黑體" panose="020B0604030504040204" pitchFamily="34" charset="-120"/>
                          <a:ea typeface="微軟正黑體" panose="020B0604030504040204" pitchFamily="34" charset="-120"/>
                        </a:rPr>
                        <a:t>、</a:t>
                      </a:r>
                      <a:r>
                        <a:rPr lang="zh-TW" sz="1600" kern="100" dirty="0" smtClean="0">
                          <a:latin typeface="微軟正黑體" panose="020B0604030504040204" pitchFamily="34" charset="-120"/>
                          <a:ea typeface="微軟正黑體" panose="020B0604030504040204" pitchFamily="34" charset="-120"/>
                        </a:rPr>
                        <a:t>耐磨</a:t>
                      </a:r>
                      <a:r>
                        <a:rPr lang="zh-TW" altLang="en-US" sz="1600" kern="100" dirty="0" smtClean="0">
                          <a:latin typeface="微軟正黑體" panose="020B0604030504040204" pitchFamily="34" charset="-120"/>
                          <a:ea typeface="微軟正黑體" panose="020B0604030504040204" pitchFamily="34" charset="-120"/>
                        </a:rPr>
                        <a:t>、</a:t>
                      </a:r>
                      <a:r>
                        <a:rPr lang="zh-TW" sz="1600" kern="100" dirty="0" smtClean="0">
                          <a:latin typeface="微軟正黑體" panose="020B0604030504040204" pitchFamily="34" charset="-120"/>
                          <a:ea typeface="微軟正黑體" panose="020B0604030504040204" pitchFamily="34" charset="-120"/>
                        </a:rPr>
                        <a:t>光澤</a:t>
                      </a:r>
                      <a:r>
                        <a:rPr lang="zh-TW" altLang="en-US" sz="1600" kern="100" dirty="0" smtClean="0">
                          <a:latin typeface="微軟正黑體" panose="020B0604030504040204" pitchFamily="34" charset="-120"/>
                          <a:ea typeface="微軟正黑體" panose="020B0604030504040204" pitchFamily="34" charset="-120"/>
                        </a:rPr>
                        <a:t>、</a:t>
                      </a:r>
                      <a:r>
                        <a:rPr lang="zh-TW" sz="1600" kern="100" dirty="0" smtClean="0">
                          <a:latin typeface="微軟正黑體" panose="020B0604030504040204" pitchFamily="34" charset="-120"/>
                          <a:ea typeface="微軟正黑體" panose="020B0604030504040204" pitchFamily="34" charset="-120"/>
                        </a:rPr>
                        <a:t>硬度</a:t>
                      </a:r>
                      <a:r>
                        <a:rPr lang="zh-TW" altLang="en-US" sz="1600" kern="100" dirty="0" smtClean="0">
                          <a:latin typeface="微軟正黑體" panose="020B0604030504040204" pitchFamily="34" charset="-120"/>
                          <a:ea typeface="微軟正黑體" panose="020B0604030504040204" pitchFamily="34" charset="-120"/>
                        </a:rPr>
                        <a:t>、</a:t>
                      </a:r>
                      <a:r>
                        <a:rPr lang="zh-TW" sz="1600" kern="100" dirty="0" smtClean="0">
                          <a:latin typeface="微軟正黑體" panose="020B0604030504040204" pitchFamily="34" charset="-120"/>
                          <a:ea typeface="微軟正黑體" panose="020B0604030504040204" pitchFamily="34" charset="-120"/>
                        </a:rPr>
                        <a:t>耐</a:t>
                      </a:r>
                      <a:r>
                        <a:rPr lang="zh-TW" sz="1600" kern="100" dirty="0">
                          <a:latin typeface="微軟正黑體" panose="020B0604030504040204" pitchFamily="34" charset="-120"/>
                          <a:ea typeface="微軟正黑體" panose="020B0604030504040204" pitchFamily="34" charset="-120"/>
                        </a:rPr>
                        <a:t>候</a:t>
                      </a:r>
                      <a:r>
                        <a:rPr lang="zh-TW" sz="1600" kern="100" dirty="0" smtClean="0">
                          <a:latin typeface="微軟正黑體" panose="020B0604030504040204" pitchFamily="34" charset="-120"/>
                          <a:ea typeface="微軟正黑體" panose="020B0604030504040204" pitchFamily="34" charset="-120"/>
                        </a:rPr>
                        <a:t>…</a:t>
                      </a:r>
                      <a:r>
                        <a:rPr lang="zh-TW" altLang="en-US" sz="1600" kern="100" dirty="0" smtClean="0">
                          <a:latin typeface="微軟正黑體" panose="020B0604030504040204" pitchFamily="34" charset="-120"/>
                          <a:ea typeface="微軟正黑體" panose="020B0604030504040204" pitchFamily="34" charset="-120"/>
                        </a:rPr>
                        <a:t>等</a:t>
                      </a:r>
                      <a:r>
                        <a:rPr lang="zh-TW" sz="1600" kern="100" dirty="0" smtClean="0">
                          <a:latin typeface="微軟正黑體" panose="020B0604030504040204" pitchFamily="34" charset="-120"/>
                          <a:ea typeface="微軟正黑體" panose="020B0604030504040204" pitchFamily="34" charset="-120"/>
                        </a:rPr>
                        <a:t>特性</a:t>
                      </a:r>
                      <a:endParaRPr lang="zh-TW" sz="1600" kern="100" dirty="0">
                        <a:latin typeface="微軟正黑體" panose="020B0604030504040204" pitchFamily="34" charset="-120"/>
                        <a:ea typeface="微軟正黑體" panose="020B0604030504040204" pitchFamily="34" charset="-120"/>
                        <a:cs typeface="Times New Roman"/>
                      </a:endParaRPr>
                    </a:p>
                  </a:txBody>
                  <a:tcPr marL="42070" marR="42070" marT="0" marB="0">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l">
                        <a:lnSpc>
                          <a:spcPct val="150000"/>
                        </a:lnSpc>
                        <a:spcAft>
                          <a:spcPts val="0"/>
                        </a:spcAft>
                      </a:pPr>
                      <a:r>
                        <a:rPr lang="zh-TW" sz="1600" kern="100" spc="-100" dirty="0">
                          <a:latin typeface="微軟正黑體" panose="020B0604030504040204" pitchFamily="34" charset="-120"/>
                          <a:ea typeface="微軟正黑體" panose="020B0604030504040204" pitchFamily="34" charset="-120"/>
                        </a:rPr>
                        <a:t>織布、二榔皮上披覆</a:t>
                      </a:r>
                      <a:r>
                        <a:rPr lang="en-US" sz="1600" kern="100" spc="-100" dirty="0">
                          <a:latin typeface="微軟正黑體" panose="020B0604030504040204" pitchFamily="34" charset="-120"/>
                          <a:ea typeface="微軟正黑體" panose="020B0604030504040204" pitchFamily="34" charset="-120"/>
                        </a:rPr>
                        <a:t>PU</a:t>
                      </a:r>
                      <a:r>
                        <a:rPr lang="zh-TW" sz="1600" kern="100" spc="-100" dirty="0">
                          <a:latin typeface="微軟正黑體" panose="020B0604030504040204" pitchFamily="34" charset="-120"/>
                          <a:ea typeface="微軟正黑體" panose="020B0604030504040204" pitchFamily="34" charset="-120"/>
                        </a:rPr>
                        <a:t>膠層之硬化劑，增強耐</a:t>
                      </a:r>
                      <a:r>
                        <a:rPr lang="zh-TW" sz="1600" kern="100" spc="-100" dirty="0" smtClean="0">
                          <a:latin typeface="微軟正黑體" panose="020B0604030504040204" pitchFamily="34" charset="-120"/>
                          <a:ea typeface="微軟正黑體" panose="020B0604030504040204" pitchFamily="34" charset="-120"/>
                        </a:rPr>
                        <a:t>磨</a:t>
                      </a:r>
                      <a:r>
                        <a:rPr lang="zh-TW" altLang="en-US" sz="1600" kern="100" spc="-100" dirty="0" smtClean="0">
                          <a:latin typeface="微軟正黑體" panose="020B0604030504040204" pitchFamily="34" charset="-120"/>
                          <a:ea typeface="微軟正黑體" panose="020B0604030504040204" pitchFamily="34" charset="-120"/>
                        </a:rPr>
                        <a:t>、</a:t>
                      </a:r>
                      <a:r>
                        <a:rPr lang="zh-TW" sz="1600" kern="100" spc="-100" dirty="0" smtClean="0">
                          <a:latin typeface="微軟正黑體" panose="020B0604030504040204" pitchFamily="34" charset="-120"/>
                          <a:ea typeface="微軟正黑體" panose="020B0604030504040204" pitchFamily="34" charset="-120"/>
                        </a:rPr>
                        <a:t>柔軟…</a:t>
                      </a:r>
                      <a:r>
                        <a:rPr lang="zh-TW" altLang="en-US" sz="1600" kern="100" spc="-100" dirty="0" smtClean="0">
                          <a:latin typeface="微軟正黑體" panose="020B0604030504040204" pitchFamily="34" charset="-120"/>
                          <a:ea typeface="微軟正黑體" panose="020B0604030504040204" pitchFamily="34" charset="-120"/>
                        </a:rPr>
                        <a:t>等</a:t>
                      </a:r>
                      <a:r>
                        <a:rPr lang="zh-TW" sz="1600" kern="100" spc="-100" dirty="0" smtClean="0">
                          <a:latin typeface="微軟正黑體" panose="020B0604030504040204" pitchFamily="34" charset="-120"/>
                          <a:ea typeface="微軟正黑體" panose="020B0604030504040204" pitchFamily="34" charset="-120"/>
                        </a:rPr>
                        <a:t>特性</a:t>
                      </a:r>
                      <a:endParaRPr lang="zh-TW" sz="1600" kern="100" dirty="0">
                        <a:latin typeface="微軟正黑體" panose="020B0604030504040204" pitchFamily="34" charset="-120"/>
                        <a:ea typeface="微軟正黑體" panose="020B0604030504040204" pitchFamily="34" charset="-120"/>
                        <a:cs typeface="Times New Roman"/>
                      </a:endParaRPr>
                    </a:p>
                  </a:txBody>
                  <a:tcPr marL="42070" marR="42070" marT="0" marB="0">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l">
                        <a:lnSpc>
                          <a:spcPct val="150000"/>
                        </a:lnSpc>
                        <a:spcAft>
                          <a:spcPts val="0"/>
                        </a:spcAft>
                      </a:pPr>
                      <a:r>
                        <a:rPr lang="zh-TW" sz="1600" kern="100" spc="-100" dirty="0">
                          <a:latin typeface="微軟正黑體" panose="020B0604030504040204" pitchFamily="34" charset="-120"/>
                          <a:ea typeface="微軟正黑體" panose="020B0604030504040204" pitchFamily="34" charset="-120"/>
                        </a:rPr>
                        <a:t>織布上披覆</a:t>
                      </a:r>
                      <a:r>
                        <a:rPr lang="en-US" sz="1600" kern="100" spc="-100" dirty="0">
                          <a:latin typeface="微軟正黑體" panose="020B0604030504040204" pitchFamily="34" charset="-120"/>
                          <a:ea typeface="微軟正黑體" panose="020B0604030504040204" pitchFamily="34" charset="-120"/>
                        </a:rPr>
                        <a:t>PU</a:t>
                      </a:r>
                      <a:r>
                        <a:rPr lang="zh-TW" sz="1600" kern="100" spc="-100" dirty="0">
                          <a:latin typeface="微軟正黑體" panose="020B0604030504040204" pitchFamily="34" charset="-120"/>
                          <a:ea typeface="微軟正黑體" panose="020B0604030504040204" pitchFamily="34" charset="-120"/>
                        </a:rPr>
                        <a:t>膠層之硬化</a:t>
                      </a:r>
                      <a:r>
                        <a:rPr lang="zh-TW" sz="1600" kern="100" spc="-100" dirty="0" smtClean="0">
                          <a:latin typeface="微軟正黑體" panose="020B0604030504040204" pitchFamily="34" charset="-120"/>
                          <a:ea typeface="微軟正黑體" panose="020B0604030504040204" pitchFamily="34" charset="-120"/>
                        </a:rPr>
                        <a:t>劑</a:t>
                      </a:r>
                      <a:r>
                        <a:rPr lang="zh-TW" altLang="en-US" sz="1600" kern="100" spc="-100" dirty="0" smtClean="0">
                          <a:latin typeface="微軟正黑體" panose="020B0604030504040204" pitchFamily="34" charset="-120"/>
                          <a:ea typeface="微軟正黑體" panose="020B0604030504040204" pitchFamily="34" charset="-120"/>
                        </a:rPr>
                        <a:t>，</a:t>
                      </a:r>
                      <a:r>
                        <a:rPr lang="zh-TW" sz="1600" kern="100" dirty="0" smtClean="0">
                          <a:latin typeface="微軟正黑體" panose="020B0604030504040204" pitchFamily="34" charset="-120"/>
                          <a:ea typeface="微軟正黑體" panose="020B0604030504040204" pitchFamily="34" charset="-120"/>
                        </a:rPr>
                        <a:t>增加防水</a:t>
                      </a:r>
                      <a:r>
                        <a:rPr lang="zh-TW" altLang="en-US" sz="1600" kern="100" dirty="0" smtClean="0">
                          <a:latin typeface="微軟正黑體" panose="020B0604030504040204" pitchFamily="34" charset="-120"/>
                          <a:ea typeface="微軟正黑體" panose="020B0604030504040204" pitchFamily="34" charset="-120"/>
                        </a:rPr>
                        <a:t>、</a:t>
                      </a:r>
                      <a:r>
                        <a:rPr lang="zh-TW" sz="1600" kern="100" spc="-100" dirty="0" smtClean="0">
                          <a:latin typeface="微軟正黑體" panose="020B0604030504040204" pitchFamily="34" charset="-120"/>
                          <a:ea typeface="微軟正黑體" panose="020B0604030504040204" pitchFamily="34" charset="-120"/>
                        </a:rPr>
                        <a:t>耐</a:t>
                      </a:r>
                      <a:r>
                        <a:rPr lang="zh-TW" sz="1600" kern="100" spc="-100" dirty="0">
                          <a:latin typeface="微軟正黑體" panose="020B0604030504040204" pitchFamily="34" charset="-120"/>
                          <a:ea typeface="微軟正黑體" panose="020B0604030504040204" pitchFamily="34" charset="-120"/>
                        </a:rPr>
                        <a:t>磨</a:t>
                      </a:r>
                      <a:r>
                        <a:rPr lang="zh-TW" sz="1600" kern="100" dirty="0" smtClean="0">
                          <a:latin typeface="微軟正黑體" panose="020B0604030504040204" pitchFamily="34" charset="-120"/>
                          <a:ea typeface="微軟正黑體" panose="020B0604030504040204" pitchFamily="34" charset="-120"/>
                        </a:rPr>
                        <a:t>…</a:t>
                      </a:r>
                      <a:r>
                        <a:rPr lang="zh-TW" altLang="en-US" sz="1600" kern="100" dirty="0" smtClean="0">
                          <a:latin typeface="微軟正黑體" panose="020B0604030504040204" pitchFamily="34" charset="-120"/>
                          <a:ea typeface="微軟正黑體" panose="020B0604030504040204" pitchFamily="34" charset="-120"/>
                        </a:rPr>
                        <a:t>等</a:t>
                      </a:r>
                      <a:r>
                        <a:rPr lang="zh-TW" sz="1600" kern="100" dirty="0" smtClean="0">
                          <a:latin typeface="微軟正黑體" panose="020B0604030504040204" pitchFamily="34" charset="-120"/>
                          <a:ea typeface="微軟正黑體" panose="020B0604030504040204" pitchFamily="34" charset="-120"/>
                        </a:rPr>
                        <a:t>特性</a:t>
                      </a:r>
                      <a:endParaRPr lang="zh-TW" sz="1600" kern="100" dirty="0">
                        <a:latin typeface="微軟正黑體" panose="020B0604030504040204" pitchFamily="34" charset="-120"/>
                        <a:ea typeface="微軟正黑體" panose="020B0604030504040204" pitchFamily="34" charset="-120"/>
                        <a:cs typeface="Times New Roman"/>
                      </a:endParaRPr>
                    </a:p>
                  </a:txBody>
                  <a:tcPr marL="42070" marR="42070" marT="0" marB="0">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l">
                        <a:lnSpc>
                          <a:spcPct val="150000"/>
                        </a:lnSpc>
                        <a:spcAft>
                          <a:spcPts val="0"/>
                        </a:spcAft>
                      </a:pPr>
                      <a:r>
                        <a:rPr lang="zh-TW" sz="1600" kern="100" dirty="0">
                          <a:latin typeface="微軟正黑體" panose="020B0604030504040204" pitchFamily="34" charset="-120"/>
                          <a:ea typeface="微軟正黑體" panose="020B0604030504040204" pitchFamily="34" charset="-120"/>
                        </a:rPr>
                        <a:t>油墨添加之硬化劑增強耐</a:t>
                      </a:r>
                      <a:r>
                        <a:rPr lang="zh-TW" sz="1600" kern="100" dirty="0" smtClean="0">
                          <a:latin typeface="微軟正黑體" panose="020B0604030504040204" pitchFamily="34" charset="-120"/>
                          <a:ea typeface="微軟正黑體" panose="020B0604030504040204" pitchFamily="34" charset="-120"/>
                        </a:rPr>
                        <a:t>刮</a:t>
                      </a:r>
                      <a:r>
                        <a:rPr lang="zh-TW" altLang="en-US" sz="1600" kern="100" dirty="0" smtClean="0">
                          <a:latin typeface="微軟正黑體" panose="020B0604030504040204" pitchFamily="34" charset="-120"/>
                          <a:ea typeface="微軟正黑體" panose="020B0604030504040204" pitchFamily="34" charset="-120"/>
                        </a:rPr>
                        <a:t>、</a:t>
                      </a:r>
                      <a:r>
                        <a:rPr lang="zh-TW" sz="1600" kern="100" dirty="0" smtClean="0">
                          <a:latin typeface="微軟正黑體" panose="020B0604030504040204" pitchFamily="34" charset="-120"/>
                          <a:ea typeface="微軟正黑體" panose="020B0604030504040204" pitchFamily="34" charset="-120"/>
                        </a:rPr>
                        <a:t>耐磨</a:t>
                      </a:r>
                      <a:r>
                        <a:rPr lang="zh-TW" altLang="en-US" sz="1600" kern="100" dirty="0" smtClean="0">
                          <a:latin typeface="微軟正黑體" panose="020B0604030504040204" pitchFamily="34" charset="-120"/>
                          <a:ea typeface="微軟正黑體" panose="020B0604030504040204" pitchFamily="34" charset="-120"/>
                        </a:rPr>
                        <a:t>、</a:t>
                      </a:r>
                      <a:r>
                        <a:rPr lang="zh-TW" sz="1600" kern="100" dirty="0" smtClean="0">
                          <a:latin typeface="微軟正黑體" panose="020B0604030504040204" pitchFamily="34" charset="-120"/>
                          <a:ea typeface="微軟正黑體" panose="020B0604030504040204" pitchFamily="34" charset="-120"/>
                        </a:rPr>
                        <a:t>光澤</a:t>
                      </a:r>
                      <a:r>
                        <a:rPr lang="zh-TW" altLang="en-US" sz="1600" kern="100" dirty="0" smtClean="0">
                          <a:latin typeface="微軟正黑體" panose="020B0604030504040204" pitchFamily="34" charset="-120"/>
                          <a:ea typeface="微軟正黑體" panose="020B0604030504040204" pitchFamily="34" charset="-120"/>
                        </a:rPr>
                        <a:t>、</a:t>
                      </a:r>
                      <a:r>
                        <a:rPr lang="zh-TW" sz="1600" kern="100" dirty="0" smtClean="0">
                          <a:latin typeface="微軟正黑體" panose="020B0604030504040204" pitchFamily="34" charset="-120"/>
                          <a:ea typeface="微軟正黑體" panose="020B0604030504040204" pitchFamily="34" charset="-120"/>
                        </a:rPr>
                        <a:t>密</a:t>
                      </a:r>
                      <a:r>
                        <a:rPr lang="zh-TW" sz="1600" kern="100" dirty="0">
                          <a:latin typeface="微軟正黑體" panose="020B0604030504040204" pitchFamily="34" charset="-120"/>
                          <a:ea typeface="微軟正黑體" panose="020B0604030504040204" pitchFamily="34" charset="-120"/>
                        </a:rPr>
                        <a:t>著</a:t>
                      </a:r>
                      <a:r>
                        <a:rPr lang="zh-TW" sz="1600" kern="100" dirty="0" smtClean="0">
                          <a:latin typeface="微軟正黑體" panose="020B0604030504040204" pitchFamily="34" charset="-120"/>
                          <a:ea typeface="微軟正黑體" panose="020B0604030504040204" pitchFamily="34" charset="-120"/>
                        </a:rPr>
                        <a:t>…</a:t>
                      </a:r>
                      <a:r>
                        <a:rPr lang="zh-TW" altLang="en-US" sz="1600" kern="100" dirty="0" smtClean="0">
                          <a:latin typeface="微軟正黑體" panose="020B0604030504040204" pitchFamily="34" charset="-120"/>
                          <a:ea typeface="微軟正黑體" panose="020B0604030504040204" pitchFamily="34" charset="-120"/>
                        </a:rPr>
                        <a:t>等</a:t>
                      </a:r>
                      <a:r>
                        <a:rPr lang="zh-TW" sz="1600" kern="100" dirty="0" smtClean="0">
                          <a:latin typeface="微軟正黑體" panose="020B0604030504040204" pitchFamily="34" charset="-120"/>
                          <a:ea typeface="微軟正黑體" panose="020B0604030504040204" pitchFamily="34" charset="-120"/>
                        </a:rPr>
                        <a:t>特性</a:t>
                      </a:r>
                      <a:endParaRPr lang="zh-TW" sz="1600" kern="100" dirty="0">
                        <a:latin typeface="微軟正黑體" panose="020B0604030504040204" pitchFamily="34" charset="-120"/>
                        <a:ea typeface="微軟正黑體" panose="020B0604030504040204" pitchFamily="34" charset="-120"/>
                        <a:cs typeface="Times New Roman"/>
                      </a:endParaRPr>
                    </a:p>
                  </a:txBody>
                  <a:tcPr marL="42070" marR="42070" marT="0" marB="0">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xmlns="" val="10002"/>
                  </a:ext>
                </a:extLst>
              </a:tr>
              <a:tr h="1080000">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加工方式</a:t>
                      </a:r>
                      <a:endParaRPr lang="zh-TW" sz="1600" kern="100" dirty="0">
                        <a:latin typeface="微軟正黑體" panose="020B0604030504040204" pitchFamily="34" charset="-120"/>
                        <a:ea typeface="微軟正黑體" panose="020B0604030504040204" pitchFamily="34" charset="-120"/>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l">
                        <a:spcAft>
                          <a:spcPts val="0"/>
                        </a:spcAft>
                      </a:pPr>
                      <a:r>
                        <a:rPr lang="zh-TW" sz="1600" kern="100" dirty="0">
                          <a:latin typeface="微軟正黑體" panose="020B0604030504040204" pitchFamily="34" charset="-120"/>
                          <a:ea typeface="微軟正黑體" panose="020B0604030504040204" pitchFamily="34" charset="-120"/>
                        </a:rPr>
                        <a:t>噴</a:t>
                      </a:r>
                      <a:r>
                        <a:rPr lang="zh-TW" sz="1600" kern="100" dirty="0" smtClean="0">
                          <a:latin typeface="微軟正黑體" panose="020B0604030504040204" pitchFamily="34" charset="-120"/>
                          <a:ea typeface="微軟正黑體" panose="020B0604030504040204" pitchFamily="34" charset="-120"/>
                        </a:rPr>
                        <a:t>塗</a:t>
                      </a:r>
                      <a:endParaRPr lang="en-US" sz="1600" kern="100" dirty="0" smtClean="0">
                        <a:latin typeface="微軟正黑體" panose="020B0604030504040204" pitchFamily="34" charset="-120"/>
                        <a:ea typeface="微軟正黑體" panose="020B0604030504040204" pitchFamily="34" charset="-120"/>
                      </a:endParaRPr>
                    </a:p>
                    <a:p>
                      <a:pPr algn="l">
                        <a:spcAft>
                          <a:spcPts val="0"/>
                        </a:spcAft>
                      </a:pPr>
                      <a:r>
                        <a:rPr lang="zh-TW" sz="1600" kern="100" dirty="0" smtClean="0">
                          <a:latin typeface="微軟正黑體" panose="020B0604030504040204" pitchFamily="34" charset="-120"/>
                          <a:ea typeface="微軟正黑體" panose="020B0604030504040204" pitchFamily="34" charset="-120"/>
                        </a:rPr>
                        <a:t>刷</a:t>
                      </a:r>
                      <a:r>
                        <a:rPr lang="zh-TW" sz="1600" kern="100" dirty="0">
                          <a:latin typeface="微軟正黑體" panose="020B0604030504040204" pitchFamily="34" charset="-120"/>
                          <a:ea typeface="微軟正黑體" panose="020B0604030504040204" pitchFamily="34" charset="-120"/>
                        </a:rPr>
                        <a:t>塗</a:t>
                      </a:r>
                      <a:endParaRPr lang="zh-TW" sz="1600" kern="100" dirty="0">
                        <a:latin typeface="微軟正黑體" panose="020B0604030504040204" pitchFamily="34" charset="-120"/>
                        <a:ea typeface="微軟正黑體" panose="020B0604030504040204" pitchFamily="34" charset="-120"/>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l">
                        <a:spcAft>
                          <a:spcPts val="0"/>
                        </a:spcAft>
                      </a:pPr>
                      <a:r>
                        <a:rPr lang="zh-TW" sz="1600" kern="100" dirty="0">
                          <a:latin typeface="微軟正黑體" panose="020B0604030504040204" pitchFamily="34" charset="-120"/>
                          <a:ea typeface="微軟正黑體" panose="020B0604030504040204" pitchFamily="34" charset="-120"/>
                        </a:rPr>
                        <a:t>滾輪塗佈</a:t>
                      </a:r>
                      <a:endParaRPr lang="zh-TW" sz="1600" kern="100" dirty="0">
                        <a:latin typeface="微軟正黑體" panose="020B0604030504040204" pitchFamily="34" charset="-120"/>
                        <a:ea typeface="微軟正黑體" panose="020B0604030504040204" pitchFamily="34" charset="-120"/>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l">
                        <a:spcAft>
                          <a:spcPts val="0"/>
                        </a:spcAft>
                      </a:pPr>
                      <a:r>
                        <a:rPr lang="zh-TW" sz="1600" kern="100" dirty="0">
                          <a:latin typeface="微軟正黑體" panose="020B0604030504040204" pitchFamily="34" charset="-120"/>
                          <a:ea typeface="微軟正黑體" panose="020B0604030504040204" pitchFamily="34" charset="-120"/>
                        </a:rPr>
                        <a:t>滾輪塗佈</a:t>
                      </a:r>
                      <a:endParaRPr lang="zh-TW" sz="1600" kern="100" dirty="0">
                        <a:latin typeface="微軟正黑體" panose="020B0604030504040204" pitchFamily="34" charset="-120"/>
                        <a:ea typeface="微軟正黑體" panose="020B0604030504040204" pitchFamily="34" charset="-120"/>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sz="1600" kern="100" dirty="0">
                          <a:latin typeface="微軟正黑體" panose="020B0604030504040204" pitchFamily="34" charset="-120"/>
                          <a:ea typeface="微軟正黑體" panose="020B0604030504040204" pitchFamily="34" charset="-120"/>
                        </a:rPr>
                        <a:t>噴</a:t>
                      </a:r>
                      <a:r>
                        <a:rPr lang="zh-TW" sz="1600" kern="100" dirty="0" smtClean="0">
                          <a:latin typeface="微軟正黑體" panose="020B0604030504040204" pitchFamily="34" charset="-120"/>
                          <a:ea typeface="微軟正黑體" panose="020B0604030504040204" pitchFamily="34" charset="-120"/>
                        </a:rPr>
                        <a:t>塗</a:t>
                      </a:r>
                      <a:endParaRPr lang="en-US" sz="1600" kern="100" dirty="0" smtClean="0">
                        <a:latin typeface="微軟正黑體" panose="020B0604030504040204" pitchFamily="34" charset="-120"/>
                        <a:ea typeface="微軟正黑體" panose="020B0604030504040204"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zh-TW" sz="1600" kern="100" spc="-100" dirty="0" smtClean="0">
                          <a:latin typeface="微軟正黑體" panose="020B0604030504040204" pitchFamily="34" charset="-120"/>
                          <a:ea typeface="微軟正黑體" panose="020B0604030504040204" pitchFamily="34" charset="-120"/>
                        </a:rPr>
                        <a:t>網版凹版印刷</a:t>
                      </a:r>
                      <a:endParaRPr lang="zh-TW" sz="1600" kern="100" dirty="0">
                        <a:latin typeface="微軟正黑體" panose="020B0604030504040204" pitchFamily="34" charset="-120"/>
                        <a:ea typeface="微軟正黑體" panose="020B0604030504040204" pitchFamily="34" charset="-120"/>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4197805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p:cNvGrpSpPr/>
          <p:nvPr/>
        </p:nvGrpSpPr>
        <p:grpSpPr>
          <a:xfrm>
            <a:off x="284163" y="55563"/>
            <a:ext cx="4458166" cy="857250"/>
            <a:chOff x="284163" y="55563"/>
            <a:chExt cx="4458166" cy="857250"/>
          </a:xfrm>
        </p:grpSpPr>
        <p:sp>
          <p:nvSpPr>
            <p:cNvPr id="60" name="圆角矩形 59"/>
            <p:cNvSpPr/>
            <p:nvPr/>
          </p:nvSpPr>
          <p:spPr bwMode="auto">
            <a:xfrm>
              <a:off x="339724" y="325438"/>
              <a:ext cx="4402605" cy="381000"/>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8441" name="图片 63"/>
            <p:cNvPicPr>
              <a:picLocks noChangeAspect="1"/>
            </p:cNvPicPr>
            <p:nvPr/>
          </p:nvPicPr>
          <p:blipFill>
            <a:blip r:embed="rId2" cstate="email"/>
            <a:srcRect/>
            <a:stretch>
              <a:fillRect/>
            </a:stretch>
          </p:blipFill>
          <p:spPr bwMode="auto">
            <a:xfrm rot="2055465">
              <a:off x="284163" y="55563"/>
              <a:ext cx="498555" cy="857250"/>
            </a:xfrm>
            <a:prstGeom prst="rect">
              <a:avLst/>
            </a:prstGeom>
            <a:noFill/>
            <a:ln w="9525">
              <a:noFill/>
              <a:miter lim="800000"/>
              <a:headEnd/>
              <a:tailEnd/>
            </a:ln>
          </p:spPr>
        </p:pic>
        <p:sp>
          <p:nvSpPr>
            <p:cNvPr id="18442" name="文本框 64"/>
            <p:cNvSpPr txBox="1">
              <a:spLocks noChangeArrowheads="1"/>
            </p:cNvSpPr>
            <p:nvPr/>
          </p:nvSpPr>
          <p:spPr bwMode="auto">
            <a:xfrm>
              <a:off x="817541" y="325292"/>
              <a:ext cx="2972289" cy="369332"/>
            </a:xfrm>
            <a:prstGeom prst="rect">
              <a:avLst/>
            </a:prstGeom>
            <a:noFill/>
            <a:ln w="9525">
              <a:noFill/>
              <a:miter lim="800000"/>
              <a:headEnd/>
              <a:tailEnd/>
            </a:ln>
          </p:spPr>
          <p:txBody>
            <a:bodyPr wrap="none">
              <a:spAutoFit/>
            </a:bodyPr>
            <a:lstStyle/>
            <a:p>
              <a:pPr eaLnBrk="1" hangingPunct="1"/>
              <a:r>
                <a:rPr lang="zh-TW" altLang="en-US" b="1" dirty="0" smtClean="0">
                  <a:solidFill>
                    <a:srgbClr val="3C7832"/>
                  </a:solidFill>
                  <a:latin typeface="微软雅黑" pitchFamily="34" charset="-122"/>
                </a:rPr>
                <a:t>產品應用 </a:t>
              </a:r>
              <a:r>
                <a:rPr lang="en-US" altLang="zh-TW" b="1" dirty="0" smtClean="0">
                  <a:solidFill>
                    <a:srgbClr val="3C7832"/>
                  </a:solidFill>
                  <a:latin typeface="微软雅黑" pitchFamily="34" charset="-122"/>
                </a:rPr>
                <a:t>(</a:t>
              </a:r>
              <a:r>
                <a:rPr lang="zh-TW" altLang="en-US" b="1" dirty="0" smtClean="0">
                  <a:solidFill>
                    <a:srgbClr val="3C7832"/>
                  </a:solidFill>
                  <a:latin typeface="微软雅黑" pitchFamily="34" charset="-122"/>
                </a:rPr>
                <a:t>硬化劑、架橋劑</a:t>
              </a:r>
              <a:r>
                <a:rPr lang="en-US" altLang="zh-TW" b="1" dirty="0" smtClean="0">
                  <a:solidFill>
                    <a:srgbClr val="3C7832"/>
                  </a:solidFill>
                  <a:latin typeface="微软雅黑" pitchFamily="34" charset="-122"/>
                </a:rPr>
                <a:t>)</a:t>
              </a:r>
              <a:endParaRPr lang="zh-CN" altLang="en-US" b="1" dirty="0">
                <a:solidFill>
                  <a:srgbClr val="3C7832"/>
                </a:solidFill>
                <a:latin typeface="微软雅黑" pitchFamily="34" charset="-122"/>
              </a:endParaRPr>
            </a:p>
          </p:txBody>
        </p:sp>
        <p:sp>
          <p:nvSpPr>
            <p:cNvPr id="18443" name="文本框 65"/>
            <p:cNvSpPr txBox="1">
              <a:spLocks noChangeArrowheads="1"/>
            </p:cNvSpPr>
            <p:nvPr/>
          </p:nvSpPr>
          <p:spPr bwMode="auto">
            <a:xfrm>
              <a:off x="376642" y="330302"/>
              <a:ext cx="346570" cy="36971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grpSp>
        <p:nvGrpSpPr>
          <p:cNvPr id="227" name="群組 226"/>
          <p:cNvGrpSpPr/>
          <p:nvPr/>
        </p:nvGrpSpPr>
        <p:grpSpPr>
          <a:xfrm>
            <a:off x="6191092" y="1037885"/>
            <a:ext cx="1462087" cy="2590800"/>
            <a:chOff x="3492446" y="2150773"/>
            <a:chExt cx="1462087" cy="2590800"/>
          </a:xfrm>
        </p:grpSpPr>
        <p:pic>
          <p:nvPicPr>
            <p:cNvPr id="228" name="圖片 227" descr="x2.jpg"/>
            <p:cNvPicPr>
              <a:picLocks noChangeAspect="1"/>
            </p:cNvPicPr>
            <p:nvPr/>
          </p:nvPicPr>
          <p:blipFill>
            <a:blip r:embed="rId3" cstate="print"/>
            <a:srcRect l="17025" t="5487" r="17025" b="5487"/>
            <a:stretch>
              <a:fillRect/>
            </a:stretch>
          </p:blipFill>
          <p:spPr>
            <a:xfrm>
              <a:off x="3492446" y="2150773"/>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229" name="Rectangle 35@|1FFC:3347200|FBC:16777215|LFC:16777215|LBC:16777215"/>
            <p:cNvSpPr/>
            <p:nvPr/>
          </p:nvSpPr>
          <p:spPr bwMode="auto">
            <a:xfrm>
              <a:off x="3492446" y="4082761"/>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230" name="TextBox 36@|17FFC:16777215|FBC:16777215|LFC:16777215|LBC:16777215"/>
            <p:cNvSpPr txBox="1">
              <a:spLocks noChangeArrowheads="1"/>
            </p:cNvSpPr>
            <p:nvPr/>
          </p:nvSpPr>
          <p:spPr bwMode="auto">
            <a:xfrm>
              <a:off x="3925971" y="4248446"/>
              <a:ext cx="595035"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油墨</a:t>
              </a:r>
              <a:endParaRPr lang="zh-CN" altLang="en-US" sz="1600" b="1" dirty="0">
                <a:solidFill>
                  <a:srgbClr val="FFFFFF"/>
                </a:solidFill>
                <a:latin typeface="微软雅黑" pitchFamily="34" charset="-122"/>
                <a:sym typeface="微软雅黑" pitchFamily="34" charset="-122"/>
              </a:endParaRPr>
            </a:p>
          </p:txBody>
        </p:sp>
        <p:sp>
          <p:nvSpPr>
            <p:cNvPr id="231" name="Rectangle 38@|1FFC:192|FBC:16777215|LFC:16777215|LBC:16777215"/>
            <p:cNvSpPr/>
            <p:nvPr/>
          </p:nvSpPr>
          <p:spPr bwMode="auto">
            <a:xfrm>
              <a:off x="3492446" y="4048154"/>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232" name="群組 231"/>
          <p:cNvGrpSpPr/>
          <p:nvPr/>
        </p:nvGrpSpPr>
        <p:grpSpPr>
          <a:xfrm>
            <a:off x="817541" y="1037885"/>
            <a:ext cx="1466850" cy="2590800"/>
            <a:chOff x="384481" y="3433982"/>
            <a:chExt cx="1466850" cy="2590800"/>
          </a:xfrm>
        </p:grpSpPr>
        <p:pic>
          <p:nvPicPr>
            <p:cNvPr id="233" name="圖片 232"/>
            <p:cNvPicPr>
              <a:picLocks noChangeAspect="1"/>
            </p:cNvPicPr>
            <p:nvPr/>
          </p:nvPicPr>
          <p:blipFill>
            <a:blip r:embed="rId4" cstate="print">
              <a:extLst>
                <a:ext uri="{28A0092B-C50C-407E-A947-70E740481C1C}">
                  <a14:useLocalDpi xmlns:a14="http://schemas.microsoft.com/office/drawing/2010/main" val="0"/>
                </a:ext>
              </a:extLst>
            </a:blip>
            <a:srcRect l="40550" t="1040" r="12347" b="4487"/>
            <a:stretch>
              <a:fillRect/>
            </a:stretch>
          </p:blipFill>
          <p:spPr>
            <a:xfrm>
              <a:off x="388366" y="3433982"/>
              <a:ext cx="1460500" cy="1912938"/>
            </a:xfrm>
            <a:custGeom>
              <a:avLst/>
              <a:gdLst>
                <a:gd name="connsiteX0" fmla="*/ 0 w 1460500"/>
                <a:gd name="connsiteY0" fmla="*/ 0 h 1912938"/>
                <a:gd name="connsiteX1" fmla="*/ 1460500 w 1460500"/>
                <a:gd name="connsiteY1" fmla="*/ 0 h 1912938"/>
                <a:gd name="connsiteX2" fmla="*/ 1460500 w 1460500"/>
                <a:gd name="connsiteY2" fmla="*/ 1912938 h 1912938"/>
                <a:gd name="connsiteX3" fmla="*/ 0 w 1460500"/>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0500" h="1912938">
                  <a:moveTo>
                    <a:pt x="0" y="0"/>
                  </a:moveTo>
                  <a:lnTo>
                    <a:pt x="1460500" y="0"/>
                  </a:lnTo>
                  <a:lnTo>
                    <a:pt x="1460500" y="1912938"/>
                  </a:lnTo>
                  <a:lnTo>
                    <a:pt x="0" y="1912938"/>
                  </a:lnTo>
                  <a:close/>
                </a:path>
              </a:pathLst>
            </a:custGeom>
            <a:noFill/>
            <a:ln>
              <a:noFill/>
            </a:ln>
          </p:spPr>
        </p:pic>
        <p:sp>
          <p:nvSpPr>
            <p:cNvPr id="234" name="Rectangle 23@|1FFC:3347200|FBC:16777215|LFC:16777215|LBC:16777215"/>
            <p:cNvSpPr/>
            <p:nvPr/>
          </p:nvSpPr>
          <p:spPr bwMode="auto">
            <a:xfrm>
              <a:off x="385751" y="5365970"/>
              <a:ext cx="1463115"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235" name="TextBox 24@|17FFC:16777215|FBC:16777215|LFC:16777215|LBC:16777215"/>
            <p:cNvSpPr txBox="1">
              <a:spLocks noChangeArrowheads="1"/>
            </p:cNvSpPr>
            <p:nvPr/>
          </p:nvSpPr>
          <p:spPr bwMode="auto">
            <a:xfrm>
              <a:off x="708882" y="5531655"/>
              <a:ext cx="800219"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傢俱</a:t>
              </a:r>
              <a:r>
                <a:rPr lang="zh-TW" altLang="en-US" sz="1600" b="1" dirty="0">
                  <a:solidFill>
                    <a:srgbClr val="FFFFFF"/>
                  </a:solidFill>
                  <a:latin typeface="微软雅黑" pitchFamily="34" charset="-122"/>
                  <a:sym typeface="微软雅黑" pitchFamily="34" charset="-122"/>
                </a:rPr>
                <a:t>漆</a:t>
              </a:r>
              <a:endParaRPr lang="zh-CN" altLang="en-US" sz="1600" b="1" dirty="0">
                <a:solidFill>
                  <a:srgbClr val="FFFFFF"/>
                </a:solidFill>
                <a:latin typeface="微软雅黑" pitchFamily="34" charset="-122"/>
                <a:sym typeface="微软雅黑" pitchFamily="34" charset="-122"/>
              </a:endParaRPr>
            </a:p>
          </p:txBody>
        </p:sp>
        <p:sp>
          <p:nvSpPr>
            <p:cNvPr id="236" name="Rectangle 26@|1FFC:192|FBC:16777215|LFC:16777215|LBC:16777215"/>
            <p:cNvSpPr/>
            <p:nvPr/>
          </p:nvSpPr>
          <p:spPr bwMode="auto">
            <a:xfrm>
              <a:off x="384481" y="5335807"/>
              <a:ext cx="1466850" cy="41275"/>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237" name="群組 236"/>
          <p:cNvGrpSpPr/>
          <p:nvPr/>
        </p:nvGrpSpPr>
        <p:grpSpPr>
          <a:xfrm>
            <a:off x="4398075" y="3918857"/>
            <a:ext cx="1462088" cy="2590800"/>
            <a:chOff x="4330260" y="3330983"/>
            <a:chExt cx="1462088" cy="2590800"/>
          </a:xfrm>
        </p:grpSpPr>
        <p:pic>
          <p:nvPicPr>
            <p:cNvPr id="238" name="圖片 237"/>
            <p:cNvPicPr>
              <a:picLocks noChangeAspect="1" noChangeArrowheads="1"/>
            </p:cNvPicPr>
            <p:nvPr/>
          </p:nvPicPr>
          <p:blipFill>
            <a:blip r:embed="rId5" cstate="print"/>
            <a:srcRect l="10716" t="4934" r="29351" b="3331"/>
            <a:stretch>
              <a:fillRect/>
            </a:stretch>
          </p:blipFill>
          <p:spPr bwMode="auto">
            <a:xfrm>
              <a:off x="4330261" y="3330983"/>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239" name="Rectangle 35@|1FFC:3347200|FBC:16777215|LFC:16777215|LBC:16777215"/>
            <p:cNvSpPr/>
            <p:nvPr/>
          </p:nvSpPr>
          <p:spPr bwMode="auto">
            <a:xfrm>
              <a:off x="4330260" y="5262971"/>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240" name="TextBox 36@|17FFC:16777215|FBC:16777215|LFC:16777215|LBC:16777215"/>
            <p:cNvSpPr txBox="1">
              <a:spLocks noChangeArrowheads="1"/>
            </p:cNvSpPr>
            <p:nvPr/>
          </p:nvSpPr>
          <p:spPr bwMode="auto">
            <a:xfrm>
              <a:off x="4661193" y="5423100"/>
              <a:ext cx="800219"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運動鞋</a:t>
              </a:r>
              <a:endParaRPr lang="zh-CN" altLang="en-US" sz="1600" b="1" dirty="0">
                <a:solidFill>
                  <a:srgbClr val="FFFFFF"/>
                </a:solidFill>
                <a:latin typeface="微软雅黑" pitchFamily="34" charset="-122"/>
                <a:sym typeface="微软雅黑" pitchFamily="34" charset="-122"/>
              </a:endParaRPr>
            </a:p>
          </p:txBody>
        </p:sp>
        <p:sp>
          <p:nvSpPr>
            <p:cNvPr id="241" name="Rectangle 38@|1FFC:192|FBC:16777215|LFC:16777215|LBC:16777215"/>
            <p:cNvSpPr/>
            <p:nvPr/>
          </p:nvSpPr>
          <p:spPr bwMode="auto">
            <a:xfrm>
              <a:off x="4330260" y="5228364"/>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242" name="群組 241"/>
          <p:cNvGrpSpPr/>
          <p:nvPr/>
        </p:nvGrpSpPr>
        <p:grpSpPr>
          <a:xfrm>
            <a:off x="2605057" y="1037885"/>
            <a:ext cx="1462088" cy="2590800"/>
            <a:chOff x="2830786" y="2428925"/>
            <a:chExt cx="1462088" cy="2590800"/>
          </a:xfrm>
        </p:grpSpPr>
        <p:sp>
          <p:nvSpPr>
            <p:cNvPr id="243" name="Rectangle 35@|1FFC:3347200|FBC:16777215|LFC:16777215|LBC:16777215"/>
            <p:cNvSpPr/>
            <p:nvPr/>
          </p:nvSpPr>
          <p:spPr bwMode="auto">
            <a:xfrm>
              <a:off x="2830786" y="4360913"/>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244" name="TextBox 36@|17FFC:16777215|FBC:16777215|LFC:16777215|LBC:16777215"/>
            <p:cNvSpPr txBox="1">
              <a:spLocks noChangeArrowheads="1"/>
            </p:cNvSpPr>
            <p:nvPr/>
          </p:nvSpPr>
          <p:spPr bwMode="auto">
            <a:xfrm>
              <a:off x="3264311" y="4526598"/>
              <a:ext cx="595035"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傢俱</a:t>
              </a:r>
              <a:endParaRPr lang="zh-CN" altLang="en-US" sz="1600" b="1" dirty="0">
                <a:solidFill>
                  <a:srgbClr val="FFFFFF"/>
                </a:solidFill>
                <a:latin typeface="微软雅黑" pitchFamily="34" charset="-122"/>
                <a:sym typeface="微软雅黑" pitchFamily="34" charset="-122"/>
              </a:endParaRPr>
            </a:p>
          </p:txBody>
        </p:sp>
        <p:sp>
          <p:nvSpPr>
            <p:cNvPr id="245" name="Rectangle 38@|1FFC:192|FBC:16777215|LFC:16777215|LBC:16777215"/>
            <p:cNvSpPr/>
            <p:nvPr/>
          </p:nvSpPr>
          <p:spPr bwMode="auto">
            <a:xfrm>
              <a:off x="2830786" y="4326306"/>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pic>
          <p:nvPicPr>
            <p:cNvPr id="246" name="圖片 245"/>
            <p:cNvPicPr>
              <a:picLocks noChangeAspect="1"/>
            </p:cNvPicPr>
            <p:nvPr/>
          </p:nvPicPr>
          <p:blipFill>
            <a:blip r:embed="rId6" cstate="print">
              <a:extLst>
                <a:ext uri="{28A0092B-C50C-407E-A947-70E740481C1C}">
                  <a14:useLocalDpi xmlns:a14="http://schemas.microsoft.com/office/drawing/2010/main" val="0"/>
                </a:ext>
              </a:extLst>
            </a:blip>
            <a:srcRect l="3266" t="7960" r="3266" b="10513"/>
            <a:stretch>
              <a:fillRect/>
            </a:stretch>
          </p:blipFill>
          <p:spPr>
            <a:xfrm>
              <a:off x="2830787" y="2428925"/>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grpSp>
      <p:grpSp>
        <p:nvGrpSpPr>
          <p:cNvPr id="251" name="群組 250"/>
          <p:cNvGrpSpPr/>
          <p:nvPr/>
        </p:nvGrpSpPr>
        <p:grpSpPr>
          <a:xfrm>
            <a:off x="819839" y="3918857"/>
            <a:ext cx="1462087" cy="2590800"/>
            <a:chOff x="1191767" y="3401603"/>
            <a:chExt cx="1462087" cy="2590800"/>
          </a:xfrm>
        </p:grpSpPr>
        <p:pic>
          <p:nvPicPr>
            <p:cNvPr id="252" name="圖片 251" descr="1331213220-2652843696.jpg"/>
            <p:cNvPicPr>
              <a:picLocks noChangeAspect="1"/>
            </p:cNvPicPr>
            <p:nvPr/>
          </p:nvPicPr>
          <p:blipFill>
            <a:blip r:embed="rId7" cstate="print"/>
            <a:srcRect l="10800" t="287" r="14367" b="1804"/>
            <a:stretch>
              <a:fillRect/>
            </a:stretch>
          </p:blipFill>
          <p:spPr>
            <a:xfrm>
              <a:off x="1191767" y="3401603"/>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253" name="Rectangle 35@|1FFC:3347200|FBC:16777215|LFC:16777215|LBC:16777215"/>
            <p:cNvSpPr/>
            <p:nvPr/>
          </p:nvSpPr>
          <p:spPr bwMode="auto">
            <a:xfrm>
              <a:off x="1191767" y="5333591"/>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254" name="TextBox 36@|17FFC:16777215|FBC:16777215|LFC:16777215|LBC:16777215"/>
            <p:cNvSpPr txBox="1">
              <a:spLocks noChangeArrowheads="1"/>
            </p:cNvSpPr>
            <p:nvPr/>
          </p:nvSpPr>
          <p:spPr bwMode="auto">
            <a:xfrm>
              <a:off x="1625292" y="5493720"/>
              <a:ext cx="595035"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皮衣</a:t>
              </a:r>
              <a:endParaRPr lang="zh-CN" altLang="en-US" sz="1600" b="1" dirty="0">
                <a:solidFill>
                  <a:srgbClr val="FFFFFF"/>
                </a:solidFill>
                <a:latin typeface="微软雅黑" pitchFamily="34" charset="-122"/>
                <a:sym typeface="微软雅黑" pitchFamily="34" charset="-122"/>
              </a:endParaRPr>
            </a:p>
          </p:txBody>
        </p:sp>
        <p:sp>
          <p:nvSpPr>
            <p:cNvPr id="255" name="Rectangle 38@|1FFC:192|FBC:16777215|LFC:16777215|LBC:16777215"/>
            <p:cNvSpPr/>
            <p:nvPr/>
          </p:nvSpPr>
          <p:spPr bwMode="auto">
            <a:xfrm>
              <a:off x="1191767" y="5298984"/>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256" name="群組 255"/>
          <p:cNvGrpSpPr/>
          <p:nvPr/>
        </p:nvGrpSpPr>
        <p:grpSpPr>
          <a:xfrm>
            <a:off x="2605055" y="3919523"/>
            <a:ext cx="1462088" cy="2590134"/>
            <a:chOff x="1564566" y="3444732"/>
            <a:chExt cx="1462088" cy="2590134"/>
          </a:xfrm>
        </p:grpSpPr>
        <p:pic>
          <p:nvPicPr>
            <p:cNvPr id="257" name="圖片 256"/>
            <p:cNvPicPr>
              <a:picLocks noChangeAspect="1"/>
            </p:cNvPicPr>
            <p:nvPr/>
          </p:nvPicPr>
          <p:blipFill rotWithShape="1">
            <a:blip r:embed="rId8" cstate="screen">
              <a:extLst>
                <a:ext uri="{28A0092B-C50C-407E-A947-70E740481C1C}">
                  <a14:useLocalDpi xmlns:a14="http://schemas.microsoft.com/office/drawing/2010/main"/>
                </a:ext>
              </a:extLst>
            </a:blip>
            <a:srcRect l="23933" r="6935"/>
            <a:stretch/>
          </p:blipFill>
          <p:spPr>
            <a:xfrm>
              <a:off x="1564567" y="3444732"/>
              <a:ext cx="1462087" cy="1906906"/>
            </a:xfrm>
            <a:custGeom>
              <a:avLst/>
              <a:gdLst>
                <a:gd name="connsiteX0" fmla="*/ 0 w 1462087"/>
                <a:gd name="connsiteY0" fmla="*/ 0 h 1906906"/>
                <a:gd name="connsiteX1" fmla="*/ 1462087 w 1462087"/>
                <a:gd name="connsiteY1" fmla="*/ 0 h 1906906"/>
                <a:gd name="connsiteX2" fmla="*/ 1462087 w 1462087"/>
                <a:gd name="connsiteY2" fmla="*/ 1906906 h 1906906"/>
                <a:gd name="connsiteX3" fmla="*/ 0 w 1462087"/>
                <a:gd name="connsiteY3" fmla="*/ 1906906 h 1906906"/>
              </a:gdLst>
              <a:ahLst/>
              <a:cxnLst>
                <a:cxn ang="0">
                  <a:pos x="connsiteX0" y="connsiteY0"/>
                </a:cxn>
                <a:cxn ang="0">
                  <a:pos x="connsiteX1" y="connsiteY1"/>
                </a:cxn>
                <a:cxn ang="0">
                  <a:pos x="connsiteX2" y="connsiteY2"/>
                </a:cxn>
                <a:cxn ang="0">
                  <a:pos x="connsiteX3" y="connsiteY3"/>
                </a:cxn>
              </a:cxnLst>
              <a:rect l="l" t="t" r="r" b="b"/>
              <a:pathLst>
                <a:path w="1462087" h="1906906">
                  <a:moveTo>
                    <a:pt x="0" y="0"/>
                  </a:moveTo>
                  <a:lnTo>
                    <a:pt x="1462087" y="0"/>
                  </a:lnTo>
                  <a:lnTo>
                    <a:pt x="1462087" y="1906906"/>
                  </a:lnTo>
                  <a:lnTo>
                    <a:pt x="0" y="1906906"/>
                  </a:lnTo>
                  <a:close/>
                </a:path>
              </a:pathLst>
            </a:custGeom>
          </p:spPr>
        </p:pic>
        <p:sp>
          <p:nvSpPr>
            <p:cNvPr id="258" name="Rectangle 35@|1FFC:3347200|FBC:16777215|LFC:16777215|LBC:16777215"/>
            <p:cNvSpPr/>
            <p:nvPr/>
          </p:nvSpPr>
          <p:spPr bwMode="auto">
            <a:xfrm>
              <a:off x="1564566" y="5376054"/>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259" name="TextBox 36@|17FFC:16777215|FBC:16777215|LFC:16777215|LBC:16777215"/>
            <p:cNvSpPr txBox="1">
              <a:spLocks noChangeArrowheads="1"/>
            </p:cNvSpPr>
            <p:nvPr/>
          </p:nvSpPr>
          <p:spPr bwMode="auto">
            <a:xfrm>
              <a:off x="1895499" y="5536183"/>
              <a:ext cx="800219"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合成</a:t>
              </a:r>
              <a:r>
                <a:rPr lang="zh-TW" altLang="en-US" sz="1600" b="1" dirty="0">
                  <a:solidFill>
                    <a:srgbClr val="FFFFFF"/>
                  </a:solidFill>
                  <a:latin typeface="微软雅黑" pitchFamily="34" charset="-122"/>
                  <a:sym typeface="微软雅黑" pitchFamily="34" charset="-122"/>
                </a:rPr>
                <a:t>皮</a:t>
              </a:r>
              <a:endParaRPr lang="zh-CN" altLang="en-US" sz="1600" b="1" dirty="0">
                <a:solidFill>
                  <a:srgbClr val="FFFFFF"/>
                </a:solidFill>
                <a:latin typeface="微软雅黑" pitchFamily="34" charset="-122"/>
                <a:sym typeface="微软雅黑" pitchFamily="34" charset="-122"/>
              </a:endParaRPr>
            </a:p>
          </p:txBody>
        </p:sp>
        <p:sp>
          <p:nvSpPr>
            <p:cNvPr id="260" name="Rectangle 38@|1FFC:192|FBC:16777215|LFC:16777215|LBC:16777215"/>
            <p:cNvSpPr/>
            <p:nvPr/>
          </p:nvSpPr>
          <p:spPr bwMode="auto">
            <a:xfrm>
              <a:off x="1564566" y="5341447"/>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261" name="群組 260"/>
          <p:cNvGrpSpPr/>
          <p:nvPr/>
        </p:nvGrpSpPr>
        <p:grpSpPr>
          <a:xfrm>
            <a:off x="6183292" y="3918857"/>
            <a:ext cx="1462088" cy="2590800"/>
            <a:chOff x="1812869" y="3444066"/>
            <a:chExt cx="1462088" cy="2590800"/>
          </a:xfrm>
        </p:grpSpPr>
        <p:pic>
          <p:nvPicPr>
            <p:cNvPr id="262" name="圖片 261" descr="images (7).jpg"/>
            <p:cNvPicPr>
              <a:picLocks noChangeAspect="1"/>
            </p:cNvPicPr>
            <p:nvPr/>
          </p:nvPicPr>
          <p:blipFill>
            <a:blip r:embed="rId9" cstate="print"/>
            <a:srcRect l="10275" t="1484" r="35561" b="3907"/>
            <a:stretch>
              <a:fillRect/>
            </a:stretch>
          </p:blipFill>
          <p:spPr>
            <a:xfrm>
              <a:off x="1812870" y="3444066"/>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263" name="Rectangle 35@|1FFC:3347200|FBC:16777215|LFC:16777215|LBC:16777215"/>
            <p:cNvSpPr/>
            <p:nvPr/>
          </p:nvSpPr>
          <p:spPr bwMode="auto">
            <a:xfrm>
              <a:off x="1812869" y="5376054"/>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264" name="TextBox 36@|17FFC:16777215|FBC:16777215|LFC:16777215|LBC:16777215"/>
            <p:cNvSpPr txBox="1">
              <a:spLocks noChangeArrowheads="1"/>
            </p:cNvSpPr>
            <p:nvPr/>
          </p:nvSpPr>
          <p:spPr bwMode="auto">
            <a:xfrm>
              <a:off x="2038324" y="5541739"/>
              <a:ext cx="1005403"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防水布料</a:t>
              </a:r>
              <a:endParaRPr lang="zh-CN" altLang="en-US" sz="1600" b="1" dirty="0">
                <a:solidFill>
                  <a:srgbClr val="FFFFFF"/>
                </a:solidFill>
                <a:latin typeface="微软雅黑" pitchFamily="34" charset="-122"/>
                <a:sym typeface="微软雅黑" pitchFamily="34" charset="-122"/>
              </a:endParaRPr>
            </a:p>
          </p:txBody>
        </p:sp>
        <p:sp>
          <p:nvSpPr>
            <p:cNvPr id="265" name="Rectangle 38@|1FFC:192|FBC:16777215|LFC:16777215|LBC:16777215"/>
            <p:cNvSpPr/>
            <p:nvPr/>
          </p:nvSpPr>
          <p:spPr bwMode="auto">
            <a:xfrm>
              <a:off x="1812869" y="5341447"/>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266" name="群組 265"/>
          <p:cNvGrpSpPr/>
          <p:nvPr/>
        </p:nvGrpSpPr>
        <p:grpSpPr>
          <a:xfrm>
            <a:off x="7984112" y="3918857"/>
            <a:ext cx="1462087" cy="2590800"/>
            <a:chOff x="2356333" y="2927151"/>
            <a:chExt cx="1462087" cy="2590800"/>
          </a:xfrm>
        </p:grpSpPr>
        <p:pic>
          <p:nvPicPr>
            <p:cNvPr id="267" name="圖片 266" descr="images (6).jpg"/>
            <p:cNvPicPr>
              <a:picLocks noChangeAspect="1"/>
            </p:cNvPicPr>
            <p:nvPr/>
          </p:nvPicPr>
          <p:blipFill>
            <a:blip r:embed="rId10" cstate="print"/>
            <a:srcRect l="13988" t="1488" r="22563" b="1529"/>
            <a:stretch>
              <a:fillRect/>
            </a:stretch>
          </p:blipFill>
          <p:spPr>
            <a:xfrm>
              <a:off x="2356333" y="2927151"/>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268" name="Rectangle 35@|1FFC:3347200|FBC:16777215|LFC:16777215|LBC:16777215"/>
            <p:cNvSpPr/>
            <p:nvPr/>
          </p:nvSpPr>
          <p:spPr bwMode="auto">
            <a:xfrm>
              <a:off x="2356333" y="4859139"/>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269" name="TextBox 36@|17FFC:16777215|FBC:16777215|LFC:16777215|LBC:16777215"/>
            <p:cNvSpPr txBox="1">
              <a:spLocks noChangeArrowheads="1"/>
            </p:cNvSpPr>
            <p:nvPr/>
          </p:nvSpPr>
          <p:spPr bwMode="auto">
            <a:xfrm>
              <a:off x="2789858" y="5019268"/>
              <a:ext cx="595035" cy="338554"/>
            </a:xfrm>
            <a:prstGeom prst="rect">
              <a:avLst/>
            </a:prstGeom>
            <a:noFill/>
            <a:ln w="9525">
              <a:noFill/>
              <a:miter lim="800000"/>
              <a:headEnd/>
              <a:tailEnd/>
            </a:ln>
          </p:spPr>
          <p:txBody>
            <a:bodyPr wrap="none">
              <a:spAutoFit/>
            </a:bodyPr>
            <a:lstStyle/>
            <a:p>
              <a:pPr eaLnBrk="1" hangingPunct="1"/>
              <a:r>
                <a:rPr lang="zh-TW" altLang="en-US" sz="1600" b="1" dirty="0">
                  <a:solidFill>
                    <a:srgbClr val="FFFFFF"/>
                  </a:solidFill>
                  <a:latin typeface="微软雅黑" pitchFamily="34" charset="-122"/>
                  <a:sym typeface="微软雅黑" pitchFamily="34" charset="-122"/>
                </a:rPr>
                <a:t>雨傘</a:t>
              </a:r>
              <a:endParaRPr lang="zh-CN" altLang="en-US" sz="1600" b="1" dirty="0">
                <a:solidFill>
                  <a:srgbClr val="FFFFFF"/>
                </a:solidFill>
                <a:latin typeface="微软雅黑" pitchFamily="34" charset="-122"/>
                <a:sym typeface="微软雅黑" pitchFamily="34" charset="-122"/>
              </a:endParaRPr>
            </a:p>
          </p:txBody>
        </p:sp>
        <p:sp>
          <p:nvSpPr>
            <p:cNvPr id="270" name="Rectangle 38@|1FFC:192|FBC:16777215|LFC:16777215|LBC:16777215"/>
            <p:cNvSpPr/>
            <p:nvPr/>
          </p:nvSpPr>
          <p:spPr bwMode="auto">
            <a:xfrm>
              <a:off x="2356333" y="4824532"/>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spTree>
    <p:extLst>
      <p:ext uri="{BB962C8B-B14F-4D97-AF65-F5344CB8AC3E}">
        <p14:creationId xmlns:p14="http://schemas.microsoft.com/office/powerpoint/2010/main" val="17744462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圆角矩形 59"/>
          <p:cNvSpPr/>
          <p:nvPr/>
        </p:nvSpPr>
        <p:spPr bwMode="auto">
          <a:xfrm>
            <a:off x="339724" y="325438"/>
            <a:ext cx="5163929" cy="381000"/>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8441" name="图片 63"/>
          <p:cNvPicPr>
            <a:picLocks noChangeAspect="1"/>
          </p:cNvPicPr>
          <p:nvPr/>
        </p:nvPicPr>
        <p:blipFill>
          <a:blip r:embed="rId2" cstate="email"/>
          <a:srcRect/>
          <a:stretch>
            <a:fillRect/>
          </a:stretch>
        </p:blipFill>
        <p:spPr bwMode="auto">
          <a:xfrm rot="2055465">
            <a:off x="284163" y="55563"/>
            <a:ext cx="498555" cy="857250"/>
          </a:xfrm>
          <a:prstGeom prst="rect">
            <a:avLst/>
          </a:prstGeom>
          <a:noFill/>
          <a:ln w="9525">
            <a:noFill/>
            <a:miter lim="800000"/>
            <a:headEnd/>
            <a:tailEnd/>
          </a:ln>
        </p:spPr>
      </p:pic>
      <p:sp>
        <p:nvSpPr>
          <p:cNvPr id="18442" name="文本框 64"/>
          <p:cNvSpPr txBox="1">
            <a:spLocks noChangeArrowheads="1"/>
          </p:cNvSpPr>
          <p:nvPr/>
        </p:nvSpPr>
        <p:spPr bwMode="auto">
          <a:xfrm>
            <a:off x="817541" y="325292"/>
            <a:ext cx="1122423" cy="369332"/>
          </a:xfrm>
          <a:prstGeom prst="rect">
            <a:avLst/>
          </a:prstGeom>
          <a:noFill/>
          <a:ln w="9525">
            <a:noFill/>
            <a:miter lim="800000"/>
            <a:headEnd/>
            <a:tailEnd/>
          </a:ln>
        </p:spPr>
        <p:txBody>
          <a:bodyPr wrap="none">
            <a:spAutoFit/>
          </a:bodyPr>
          <a:lstStyle/>
          <a:p>
            <a:pPr eaLnBrk="1" hangingPunct="1"/>
            <a:r>
              <a:rPr lang="en-US" altLang="zh-TW" b="1" dirty="0" smtClean="0">
                <a:solidFill>
                  <a:srgbClr val="3C7832"/>
                </a:solidFill>
                <a:latin typeface="微软雅黑" pitchFamily="34" charset="-122"/>
              </a:rPr>
              <a:t>TPU</a:t>
            </a:r>
            <a:r>
              <a:rPr lang="zh-TW" altLang="en-US" b="1" dirty="0" smtClean="0">
                <a:solidFill>
                  <a:srgbClr val="3C7832"/>
                </a:solidFill>
                <a:latin typeface="微软雅黑" pitchFamily="34" charset="-122"/>
              </a:rPr>
              <a:t>塑粒</a:t>
            </a:r>
            <a:endParaRPr lang="zh-CN" altLang="en-US" b="1" dirty="0">
              <a:solidFill>
                <a:srgbClr val="3C7832"/>
              </a:solidFill>
              <a:latin typeface="微软雅黑" pitchFamily="34" charset="-122"/>
            </a:endParaRPr>
          </a:p>
        </p:txBody>
      </p:sp>
      <p:sp>
        <p:nvSpPr>
          <p:cNvPr id="18443" name="文本框 65"/>
          <p:cNvSpPr txBox="1">
            <a:spLocks noChangeArrowheads="1"/>
          </p:cNvSpPr>
          <p:nvPr/>
        </p:nvSpPr>
        <p:spPr bwMode="auto">
          <a:xfrm>
            <a:off x="376642" y="330302"/>
            <a:ext cx="346570" cy="36971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aphicFrame>
        <p:nvGraphicFramePr>
          <p:cNvPr id="26" name="表格 25"/>
          <p:cNvGraphicFramePr>
            <a:graphicFrameLocks noGrp="1"/>
          </p:cNvGraphicFramePr>
          <p:nvPr>
            <p:extLst>
              <p:ext uri="{D42A27DB-BD31-4B8C-83A1-F6EECF244321}">
                <p14:modId xmlns:p14="http://schemas.microsoft.com/office/powerpoint/2010/main" val="3291283200"/>
              </p:ext>
            </p:extLst>
          </p:nvPr>
        </p:nvGraphicFramePr>
        <p:xfrm>
          <a:off x="426000" y="1100147"/>
          <a:ext cx="11340000" cy="4896000"/>
        </p:xfrm>
        <a:graphic>
          <a:graphicData uri="http://schemas.openxmlformats.org/drawingml/2006/table">
            <a:tbl>
              <a:tblPr>
                <a:tableStyleId>{08FB837D-C827-4EFA-A057-4D05807E0F7C}</a:tableStyleId>
              </a:tblPr>
              <a:tblGrid>
                <a:gridCol w="1440000">
                  <a:extLst>
                    <a:ext uri="{9D8B030D-6E8A-4147-A177-3AD203B41FA5}">
                      <a16:colId xmlns:a16="http://schemas.microsoft.com/office/drawing/2014/main" xmlns="" val="20000"/>
                    </a:ext>
                  </a:extLst>
                </a:gridCol>
                <a:gridCol w="1980000">
                  <a:extLst>
                    <a:ext uri="{9D8B030D-6E8A-4147-A177-3AD203B41FA5}">
                      <a16:colId xmlns:a16="http://schemas.microsoft.com/office/drawing/2014/main" xmlns="" val="20001"/>
                    </a:ext>
                  </a:extLst>
                </a:gridCol>
                <a:gridCol w="1980000">
                  <a:extLst>
                    <a:ext uri="{9D8B030D-6E8A-4147-A177-3AD203B41FA5}">
                      <a16:colId xmlns:a16="http://schemas.microsoft.com/office/drawing/2014/main" xmlns="" val="20002"/>
                    </a:ext>
                  </a:extLst>
                </a:gridCol>
                <a:gridCol w="1980000">
                  <a:extLst>
                    <a:ext uri="{9D8B030D-6E8A-4147-A177-3AD203B41FA5}">
                      <a16:colId xmlns:a16="http://schemas.microsoft.com/office/drawing/2014/main" xmlns="" val="20003"/>
                    </a:ext>
                  </a:extLst>
                </a:gridCol>
                <a:gridCol w="1980000">
                  <a:extLst>
                    <a:ext uri="{9D8B030D-6E8A-4147-A177-3AD203B41FA5}">
                      <a16:colId xmlns:a16="http://schemas.microsoft.com/office/drawing/2014/main" xmlns="" val="20004"/>
                    </a:ext>
                  </a:extLst>
                </a:gridCol>
                <a:gridCol w="1980000">
                  <a:extLst>
                    <a:ext uri="{9D8B030D-6E8A-4147-A177-3AD203B41FA5}">
                      <a16:colId xmlns:a16="http://schemas.microsoft.com/office/drawing/2014/main" xmlns="" val="20005"/>
                    </a:ext>
                  </a:extLst>
                </a:gridCol>
              </a:tblGrid>
              <a:tr h="792000">
                <a:tc>
                  <a:txBody>
                    <a:bodyPr/>
                    <a:lstStyle/>
                    <a:p>
                      <a:pPr algn="ctr">
                        <a:spcAft>
                          <a:spcPts val="0"/>
                        </a:spcAft>
                      </a:pPr>
                      <a:r>
                        <a:rPr lang="en-US" sz="1800" kern="100" dirty="0" smtClean="0">
                          <a:latin typeface="微軟正黑體" panose="020B0604030504040204" pitchFamily="34" charset="-120"/>
                          <a:ea typeface="微軟正黑體" panose="020B0604030504040204" pitchFamily="34" charset="-120"/>
                        </a:rPr>
                        <a:t> </a:t>
                      </a:r>
                      <a:r>
                        <a:rPr lang="zh-TW" sz="1800" kern="100" dirty="0">
                          <a:latin typeface="微軟正黑體" panose="020B0604030504040204" pitchFamily="34" charset="-120"/>
                          <a:ea typeface="微軟正黑體" panose="020B0604030504040204" pitchFamily="34" charset="-120"/>
                        </a:rPr>
                        <a:t>應用領域</a:t>
                      </a:r>
                      <a:endParaRPr lang="zh-TW" sz="180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sz="2000" kern="100" dirty="0">
                          <a:latin typeface="微軟正黑體" panose="020B0604030504040204" pitchFamily="34" charset="-120"/>
                          <a:ea typeface="微軟正黑體" panose="020B0604030504040204" pitchFamily="34" charset="-120"/>
                        </a:rPr>
                        <a:t>鞋</a:t>
                      </a:r>
                      <a:r>
                        <a:rPr lang="zh-TW" sz="2000" kern="100" dirty="0" smtClean="0">
                          <a:latin typeface="微軟正黑體" panose="020B0604030504040204" pitchFamily="34" charset="-120"/>
                          <a:ea typeface="微軟正黑體" panose="020B0604030504040204" pitchFamily="34" charset="-120"/>
                        </a:rPr>
                        <a:t>材</a:t>
                      </a:r>
                      <a:r>
                        <a:rPr lang="zh-TW" altLang="en-US" sz="2000" kern="100" dirty="0" smtClean="0">
                          <a:latin typeface="微軟正黑體" panose="020B0604030504040204" pitchFamily="34" charset="-120"/>
                          <a:ea typeface="微軟正黑體" panose="020B0604030504040204" pitchFamily="34" charset="-120"/>
                        </a:rPr>
                        <a:t>及射出產品</a:t>
                      </a:r>
                      <a:endParaRPr lang="zh-TW" sz="2000" b="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sz="2000" kern="100" dirty="0">
                          <a:latin typeface="微軟正黑體" panose="020B0604030504040204" pitchFamily="34" charset="-120"/>
                          <a:ea typeface="微軟正黑體" panose="020B0604030504040204" pitchFamily="34" charset="-120"/>
                        </a:rPr>
                        <a:t>織物</a:t>
                      </a:r>
                      <a:endParaRPr lang="zh-TW" sz="2000" b="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sz="2000" kern="0" dirty="0">
                          <a:latin typeface="微軟正黑體" panose="020B0604030504040204" pitchFamily="34" charset="-120"/>
                          <a:ea typeface="微軟正黑體" panose="020B0604030504040204" pitchFamily="34" charset="-120"/>
                        </a:rPr>
                        <a:t>油墨</a:t>
                      </a:r>
                      <a:endParaRPr lang="zh-TW" sz="2000" b="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sz="2000" kern="0" dirty="0">
                          <a:latin typeface="微軟正黑體" panose="020B0604030504040204" pitchFamily="34" charset="-120"/>
                          <a:ea typeface="微軟正黑體" panose="020B0604030504040204" pitchFamily="34" charset="-120"/>
                        </a:rPr>
                        <a:t>壓延</a:t>
                      </a:r>
                      <a:endParaRPr lang="zh-TW" sz="2000" b="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sz="2000" kern="0" dirty="0">
                          <a:latin typeface="微軟正黑體" panose="020B0604030504040204" pitchFamily="34" charset="-120"/>
                          <a:ea typeface="微軟正黑體" panose="020B0604030504040204" pitchFamily="34" charset="-120"/>
                        </a:rPr>
                        <a:t>管材與線材</a:t>
                      </a:r>
                      <a:endParaRPr lang="zh-TW" sz="2000" b="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0"/>
                  </a:ext>
                </a:extLst>
              </a:tr>
              <a:tr h="792000">
                <a:tc>
                  <a:txBody>
                    <a:bodyPr/>
                    <a:lstStyle/>
                    <a:p>
                      <a:pPr algn="ctr">
                        <a:spcAft>
                          <a:spcPts val="0"/>
                        </a:spcAft>
                      </a:pPr>
                      <a:r>
                        <a:rPr lang="zh-TW" sz="1800" kern="100" dirty="0">
                          <a:latin typeface="微軟正黑體" panose="020B0604030504040204" pitchFamily="34" charset="-120"/>
                          <a:ea typeface="微軟正黑體" panose="020B0604030504040204" pitchFamily="34" charset="-120"/>
                        </a:rPr>
                        <a:t>產品系列</a:t>
                      </a:r>
                      <a:endParaRPr lang="zh-TW" sz="180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lnSpc>
                          <a:spcPts val="1600"/>
                        </a:lnSpc>
                        <a:spcAft>
                          <a:spcPts val="0"/>
                        </a:spcAft>
                      </a:pPr>
                      <a:r>
                        <a:rPr lang="en-US" sz="1600" kern="100" dirty="0" smtClean="0">
                          <a:latin typeface="微軟正黑體" panose="020B0604030504040204" pitchFamily="34" charset="-120"/>
                          <a:ea typeface="微軟正黑體" panose="020B0604030504040204" pitchFamily="34" charset="-120"/>
                        </a:rPr>
                        <a:t>HE,CH,HB,HT,HI</a:t>
                      </a:r>
                      <a:endParaRPr lang="zh-TW" sz="160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sz="1600" kern="100" dirty="0" smtClean="0">
                          <a:latin typeface="微軟正黑體" panose="020B0604030504040204" pitchFamily="34" charset="-120"/>
                          <a:ea typeface="微軟正黑體" panose="020B0604030504040204" pitchFamily="34" charset="-120"/>
                        </a:rPr>
                        <a:t>HV,HE,CH</a:t>
                      </a:r>
                      <a:endParaRPr lang="zh-TW" sz="160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sz="1600" kern="100" dirty="0">
                          <a:latin typeface="微軟正黑體" panose="020B0604030504040204" pitchFamily="34" charset="-120"/>
                          <a:ea typeface="微軟正黑體" panose="020B0604030504040204" pitchFamily="34" charset="-120"/>
                        </a:rPr>
                        <a:t>HP</a:t>
                      </a:r>
                      <a:endParaRPr lang="zh-TW" sz="160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sz="1600" kern="100" dirty="0">
                          <a:latin typeface="微軟正黑體" panose="020B0604030504040204" pitchFamily="34" charset="-120"/>
                          <a:ea typeface="微軟正黑體" panose="020B0604030504040204" pitchFamily="34" charset="-120"/>
                        </a:rPr>
                        <a:t>HC</a:t>
                      </a:r>
                      <a:endParaRPr lang="zh-TW" sz="160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sz="1600" kern="100" dirty="0">
                          <a:latin typeface="微軟正黑體" panose="020B0604030504040204" pitchFamily="34" charset="-120"/>
                          <a:ea typeface="微軟正黑體" panose="020B0604030504040204" pitchFamily="34" charset="-120"/>
                        </a:rPr>
                        <a:t>HE</a:t>
                      </a:r>
                      <a:endParaRPr lang="zh-TW" sz="160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1"/>
                  </a:ext>
                </a:extLst>
              </a:tr>
              <a:tr h="1080000">
                <a:tc>
                  <a:txBody>
                    <a:bodyPr/>
                    <a:lstStyle/>
                    <a:p>
                      <a:pPr algn="ctr">
                        <a:spcAft>
                          <a:spcPts val="0"/>
                        </a:spcAft>
                      </a:pPr>
                      <a:r>
                        <a:rPr lang="zh-TW" sz="1800" kern="100" dirty="0">
                          <a:latin typeface="微軟正黑體" panose="020B0604030504040204" pitchFamily="34" charset="-120"/>
                          <a:ea typeface="微軟正黑體" panose="020B0604030504040204" pitchFamily="34" charset="-120"/>
                        </a:rPr>
                        <a:t>功能特性</a:t>
                      </a:r>
                      <a:endParaRPr lang="zh-TW" sz="180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lnSpc>
                          <a:spcPts val="1600"/>
                        </a:lnSpc>
                        <a:spcAft>
                          <a:spcPts val="0"/>
                        </a:spcAft>
                      </a:pPr>
                      <a:r>
                        <a:rPr lang="zh-TW" sz="1600" kern="100" dirty="0">
                          <a:latin typeface="微軟正黑體" panose="020B0604030504040204" pitchFamily="34" charset="-120"/>
                          <a:ea typeface="微軟正黑體" panose="020B0604030504040204" pitchFamily="34" charset="-120"/>
                        </a:rPr>
                        <a:t>融熔後製成</a:t>
                      </a:r>
                      <a:r>
                        <a:rPr lang="zh-TW" sz="1600" kern="100" dirty="0" smtClean="0">
                          <a:latin typeface="微軟正黑體" panose="020B0604030504040204" pitchFamily="34" charset="-120"/>
                          <a:ea typeface="微軟正黑體" panose="020B0604030504040204" pitchFamily="34" charset="-120"/>
                        </a:rPr>
                        <a:t>皮面</a:t>
                      </a:r>
                      <a:r>
                        <a:rPr lang="zh-TW" altLang="en-US" sz="1600" kern="100" dirty="0" smtClean="0">
                          <a:latin typeface="微軟正黑體" panose="020B0604030504040204" pitchFamily="34" charset="-120"/>
                          <a:ea typeface="微軟正黑體" panose="020B0604030504040204" pitchFamily="34" charset="-120"/>
                        </a:rPr>
                        <a:t>、</a:t>
                      </a:r>
                      <a:r>
                        <a:rPr lang="zh-TW" sz="1600" kern="100" dirty="0" smtClean="0">
                          <a:latin typeface="微軟正黑體" panose="020B0604030504040204" pitchFamily="34" charset="-120"/>
                          <a:ea typeface="微軟正黑體" panose="020B0604030504040204" pitchFamily="34" charset="-120"/>
                        </a:rPr>
                        <a:t>膠片</a:t>
                      </a:r>
                      <a:endParaRPr lang="zh-TW" sz="160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織物貼膜</a:t>
                      </a:r>
                      <a:endParaRPr lang="zh-TW" sz="160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織物</a:t>
                      </a:r>
                      <a:r>
                        <a:rPr lang="zh-TW" sz="1600" kern="100" dirty="0" smtClean="0">
                          <a:latin typeface="微軟正黑體" panose="020B0604030504040204" pitchFamily="34" charset="-120"/>
                          <a:ea typeface="微軟正黑體" panose="020B0604030504040204" pitchFamily="34" charset="-120"/>
                        </a:rPr>
                        <a:t>印刷</a:t>
                      </a:r>
                      <a:r>
                        <a:rPr lang="zh-TW" altLang="en-US" sz="1600" kern="100" dirty="0" smtClean="0">
                          <a:latin typeface="微軟正黑體" panose="020B0604030504040204" pitchFamily="34" charset="-120"/>
                          <a:ea typeface="微軟正黑體" panose="020B0604030504040204" pitchFamily="34" charset="-120"/>
                        </a:rPr>
                        <a:t>、</a:t>
                      </a:r>
                      <a:r>
                        <a:rPr lang="zh-TW" sz="1600" kern="100" dirty="0" smtClean="0">
                          <a:latin typeface="微軟正黑體" panose="020B0604030504040204" pitchFamily="34" charset="-120"/>
                          <a:ea typeface="微軟正黑體" panose="020B0604030504040204" pitchFamily="34" charset="-120"/>
                        </a:rPr>
                        <a:t>鞋</a:t>
                      </a:r>
                      <a:r>
                        <a:rPr lang="zh-TW" sz="1600" kern="100" dirty="0">
                          <a:latin typeface="微軟正黑體" panose="020B0604030504040204" pitchFamily="34" charset="-120"/>
                          <a:ea typeface="微軟正黑體" panose="020B0604030504040204" pitchFamily="34" charset="-120"/>
                        </a:rPr>
                        <a:t>材印刷</a:t>
                      </a:r>
                      <a:endParaRPr lang="zh-TW" sz="160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sz="1600" b="1" kern="100" dirty="0">
                          <a:solidFill>
                            <a:srgbClr val="FF3C00"/>
                          </a:solidFill>
                          <a:latin typeface="微軟正黑體" panose="020B0604030504040204" pitchFamily="34" charset="-120"/>
                          <a:ea typeface="微軟正黑體" panose="020B0604030504040204" pitchFamily="34" charset="-120"/>
                        </a:rPr>
                        <a:t>可用</a:t>
                      </a:r>
                      <a:r>
                        <a:rPr lang="en-US" sz="1600" b="1" kern="100" dirty="0">
                          <a:solidFill>
                            <a:srgbClr val="FF3C00"/>
                          </a:solidFill>
                          <a:latin typeface="微軟正黑體" panose="020B0604030504040204" pitchFamily="34" charset="-120"/>
                          <a:ea typeface="微軟正黑體" panose="020B0604030504040204" pitchFamily="34" charset="-120"/>
                        </a:rPr>
                        <a:t>PVC</a:t>
                      </a:r>
                      <a:r>
                        <a:rPr lang="zh-TW" sz="1600" b="1" kern="100" dirty="0">
                          <a:solidFill>
                            <a:srgbClr val="FF3C00"/>
                          </a:solidFill>
                          <a:latin typeface="微軟正黑體" panose="020B0604030504040204" pitchFamily="34" charset="-120"/>
                          <a:ea typeface="微軟正黑體" panose="020B0604030504040204" pitchFamily="34" charset="-120"/>
                        </a:rPr>
                        <a:t>製程生產</a:t>
                      </a:r>
                      <a:endParaRPr lang="zh-TW" sz="1600" b="1" kern="100" dirty="0">
                        <a:solidFill>
                          <a:srgbClr val="FF3C00"/>
                        </a:solidFill>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可用異形押出生產</a:t>
                      </a:r>
                      <a:endParaRPr lang="zh-TW" sz="160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2"/>
                  </a:ext>
                </a:extLst>
              </a:tr>
              <a:tr h="792000">
                <a:tc>
                  <a:txBody>
                    <a:bodyPr/>
                    <a:lstStyle/>
                    <a:p>
                      <a:pPr algn="ctr">
                        <a:spcAft>
                          <a:spcPts val="0"/>
                        </a:spcAft>
                      </a:pPr>
                      <a:r>
                        <a:rPr lang="zh-TW" sz="1800" kern="100" dirty="0">
                          <a:latin typeface="微軟正黑體" panose="020B0604030504040204" pitchFamily="34" charset="-120"/>
                          <a:ea typeface="微軟正黑體" panose="020B0604030504040204" pitchFamily="34" charset="-120"/>
                        </a:rPr>
                        <a:t>加工方式</a:t>
                      </a:r>
                      <a:endParaRPr lang="zh-TW" sz="180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sz="1600" kern="100" dirty="0" smtClean="0">
                          <a:latin typeface="微軟正黑體" panose="020B0604030504040204" pitchFamily="34" charset="-120"/>
                          <a:ea typeface="微軟正黑體" panose="020B0604030504040204" pitchFamily="34" charset="-120"/>
                        </a:rPr>
                        <a:t>押出</a:t>
                      </a:r>
                      <a:r>
                        <a:rPr lang="zh-TW" altLang="en-US" sz="1600" kern="100" dirty="0" smtClean="0">
                          <a:latin typeface="微軟正黑體" panose="020B0604030504040204" pitchFamily="34" charset="-120"/>
                          <a:ea typeface="微軟正黑體" panose="020B0604030504040204" pitchFamily="34" charset="-120"/>
                        </a:rPr>
                        <a:t>、</a:t>
                      </a:r>
                      <a:r>
                        <a:rPr lang="zh-TW" sz="1600" kern="100" dirty="0" smtClean="0">
                          <a:latin typeface="微軟正黑體" panose="020B0604030504040204" pitchFamily="34" charset="-120"/>
                          <a:ea typeface="微軟正黑體" panose="020B0604030504040204" pitchFamily="34" charset="-120"/>
                        </a:rPr>
                        <a:t>射</a:t>
                      </a:r>
                      <a:r>
                        <a:rPr lang="zh-TW" sz="1600" kern="100" dirty="0">
                          <a:latin typeface="微軟正黑體" panose="020B0604030504040204" pitchFamily="34" charset="-120"/>
                          <a:ea typeface="微軟正黑體" panose="020B0604030504040204" pitchFamily="34" charset="-120"/>
                        </a:rPr>
                        <a:t>出</a:t>
                      </a:r>
                      <a:endParaRPr lang="zh-TW" sz="160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sz="1600" kern="100" dirty="0" smtClean="0">
                          <a:latin typeface="微軟正黑體" panose="020B0604030504040204" pitchFamily="34" charset="-120"/>
                          <a:ea typeface="微軟正黑體" panose="020B0604030504040204" pitchFamily="34" charset="-120"/>
                        </a:rPr>
                        <a:t>押出</a:t>
                      </a:r>
                      <a:r>
                        <a:rPr lang="zh-TW" altLang="en-US" sz="1600" kern="100" dirty="0" smtClean="0">
                          <a:latin typeface="微軟正黑體" panose="020B0604030504040204" pitchFamily="34" charset="-120"/>
                          <a:ea typeface="微軟正黑體" panose="020B0604030504040204" pitchFamily="34" charset="-120"/>
                        </a:rPr>
                        <a:t>、</a:t>
                      </a:r>
                      <a:r>
                        <a:rPr lang="zh-TW" sz="1600" kern="100" dirty="0" smtClean="0">
                          <a:latin typeface="微軟正黑體" panose="020B0604030504040204" pitchFamily="34" charset="-120"/>
                          <a:ea typeface="微軟正黑體" panose="020B0604030504040204" pitchFamily="34" charset="-120"/>
                        </a:rPr>
                        <a:t>吹</a:t>
                      </a:r>
                      <a:r>
                        <a:rPr lang="zh-TW" sz="1600" kern="100" dirty="0">
                          <a:latin typeface="微軟正黑體" panose="020B0604030504040204" pitchFamily="34" charset="-120"/>
                          <a:ea typeface="微軟正黑體" panose="020B0604030504040204" pitchFamily="34" charset="-120"/>
                        </a:rPr>
                        <a:t>膜</a:t>
                      </a:r>
                      <a:endParaRPr lang="zh-TW" sz="160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溶解塗佈</a:t>
                      </a:r>
                      <a:endParaRPr lang="zh-TW" sz="160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壓延機</a:t>
                      </a:r>
                      <a:endParaRPr lang="zh-TW" sz="160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押出</a:t>
                      </a:r>
                      <a:endParaRPr lang="zh-TW" sz="160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3"/>
                  </a:ext>
                </a:extLst>
              </a:tr>
              <a:tr h="1440000">
                <a:tc>
                  <a:txBody>
                    <a:bodyPr/>
                    <a:lstStyle/>
                    <a:p>
                      <a:pPr algn="ctr">
                        <a:spcAft>
                          <a:spcPts val="0"/>
                        </a:spcAft>
                      </a:pPr>
                      <a:r>
                        <a:rPr lang="zh-TW" altLang="en-US" sz="1800" kern="100" dirty="0" smtClean="0">
                          <a:latin typeface="微軟正黑體" panose="020B0604030504040204" pitchFamily="34" charset="-120"/>
                          <a:ea typeface="微軟正黑體" panose="020B0604030504040204" pitchFamily="34" charset="-120"/>
                        </a:rPr>
                        <a:t>具體產品</a:t>
                      </a:r>
                      <a:endParaRPr lang="zh-TW" sz="1800"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altLang="en-US" sz="1600" kern="100" dirty="0" smtClean="0">
                          <a:latin typeface="微軟正黑體" panose="020B0604030504040204" pitchFamily="34" charset="-120"/>
                          <a:ea typeface="微軟正黑體" panose="020B0604030504040204" pitchFamily="34" charset="-120"/>
                        </a:rPr>
                        <a:t>鞋用飾條</a:t>
                      </a:r>
                      <a:endParaRPr lang="en-US" altLang="zh-TW" sz="1600" kern="100" dirty="0" smtClean="0">
                        <a:latin typeface="微軟正黑體" panose="020B0604030504040204" pitchFamily="34" charset="-120"/>
                        <a:ea typeface="微軟正黑體" panose="020B0604030504040204" pitchFamily="34" charset="-120"/>
                      </a:endParaRPr>
                    </a:p>
                    <a:p>
                      <a:pPr algn="ctr">
                        <a:spcAft>
                          <a:spcPts val="0"/>
                        </a:spcAft>
                      </a:pPr>
                      <a:r>
                        <a:rPr lang="zh-TW" altLang="en-US" sz="1600" kern="100" dirty="0" smtClean="0">
                          <a:latin typeface="微軟正黑體" panose="020B0604030504040204" pitchFamily="34" charset="-120"/>
                          <a:ea typeface="微軟正黑體" panose="020B0604030504040204" pitchFamily="34" charset="-120"/>
                        </a:rPr>
                        <a:t>氣墊鞋跟天皮</a:t>
                      </a:r>
                      <a:endParaRPr lang="en-US" altLang="zh-TW" sz="1600" kern="100" dirty="0" smtClean="0">
                        <a:latin typeface="微軟正黑體" panose="020B0604030504040204" pitchFamily="34" charset="-120"/>
                        <a:ea typeface="微軟正黑體" panose="020B0604030504040204" pitchFamily="34" charset="-120"/>
                      </a:endParaRPr>
                    </a:p>
                    <a:p>
                      <a:pPr algn="ctr">
                        <a:spcAft>
                          <a:spcPts val="0"/>
                        </a:spcAft>
                      </a:pPr>
                      <a:r>
                        <a:rPr lang="zh-TW" altLang="en-US" sz="1600" kern="100" dirty="0" smtClean="0">
                          <a:latin typeface="微軟正黑體" panose="020B0604030504040204" pitchFamily="34" charset="-120"/>
                          <a:ea typeface="微軟正黑體" panose="020B0604030504040204" pitchFamily="34" charset="-120"/>
                        </a:rPr>
                        <a:t>高爾夫球外殼</a:t>
                      </a:r>
                      <a:endParaRPr lang="en-US" altLang="zh-TW" sz="1600" kern="100" dirty="0" smtClean="0">
                        <a:latin typeface="微軟正黑體" panose="020B0604030504040204" pitchFamily="34" charset="-120"/>
                        <a:ea typeface="微軟正黑體" panose="020B0604030504040204" pitchFamily="34" charset="-120"/>
                      </a:endParaRPr>
                    </a:p>
                    <a:p>
                      <a:pPr algn="ctr">
                        <a:spcAft>
                          <a:spcPts val="0"/>
                        </a:spcAft>
                      </a:pPr>
                      <a:r>
                        <a:rPr lang="zh-TW" altLang="en-US" sz="1600" kern="100" baseline="0" dirty="0" smtClean="0">
                          <a:latin typeface="微軟正黑體" panose="020B0604030504040204" pitchFamily="34" charset="-120"/>
                          <a:ea typeface="微軟正黑體" panose="020B0604030504040204" pitchFamily="34" charset="-120"/>
                        </a:rPr>
                        <a:t>智慧手機外殼</a:t>
                      </a:r>
                      <a:endParaRPr lang="en-US" altLang="zh-TW" sz="1600" b="1" kern="100" dirty="0" smtClean="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altLang="en-US" sz="1600" kern="100" dirty="0" smtClean="0">
                          <a:latin typeface="微軟正黑體" panose="020B0604030504040204" pitchFamily="34" charset="-120"/>
                          <a:ea typeface="微軟正黑體" panose="020B0604030504040204" pitchFamily="34" charset="-120"/>
                        </a:rPr>
                        <a:t>帳蓬、雨傘、</a:t>
                      </a:r>
                      <a:endParaRPr lang="en-US" altLang="zh-TW" sz="1600" kern="100" dirty="0" smtClean="0">
                        <a:latin typeface="微軟正黑體" panose="020B0604030504040204" pitchFamily="34" charset="-120"/>
                        <a:ea typeface="微軟正黑體" panose="020B0604030504040204" pitchFamily="34" charset="-120"/>
                      </a:endParaRPr>
                    </a:p>
                    <a:p>
                      <a:pPr algn="ctr">
                        <a:spcAft>
                          <a:spcPts val="0"/>
                        </a:spcAft>
                      </a:pPr>
                      <a:r>
                        <a:rPr lang="zh-TW" altLang="en-US" sz="1600" kern="100" dirty="0" smtClean="0">
                          <a:latin typeface="微軟正黑體" panose="020B0604030504040204" pitchFamily="34" charset="-120"/>
                          <a:ea typeface="微軟正黑體" panose="020B0604030504040204" pitchFamily="34" charset="-120"/>
                        </a:rPr>
                        <a:t>旅行袋、透濕防水衣</a:t>
                      </a:r>
                      <a:endParaRPr lang="zh-TW" sz="1600" b="1"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l">
                        <a:spcAft>
                          <a:spcPts val="0"/>
                        </a:spcAft>
                        <a:buClr>
                          <a:srgbClr val="FF0000"/>
                        </a:buClr>
                        <a:buFont typeface="Wingdings" pitchFamily="2" charset="2"/>
                        <a:buNone/>
                      </a:pPr>
                      <a:r>
                        <a:rPr lang="zh-TW" altLang="en-US" sz="1600" kern="100" dirty="0" smtClean="0">
                          <a:latin typeface="微軟正黑體" panose="020B0604030504040204" pitchFamily="34" charset="-120"/>
                          <a:ea typeface="微軟正黑體" panose="020B0604030504040204" pitchFamily="34" charset="-120"/>
                        </a:rPr>
                        <a:t>鞋材及網版印刷</a:t>
                      </a:r>
                      <a:endParaRPr lang="en-US" altLang="zh-TW" sz="1600" kern="100" smtClean="0">
                        <a:latin typeface="微軟正黑體" panose="020B0604030504040204" pitchFamily="34" charset="-120"/>
                        <a:ea typeface="微軟正黑體" panose="020B0604030504040204" pitchFamily="34" charset="-120"/>
                      </a:endParaRPr>
                    </a:p>
                    <a:p>
                      <a:pPr algn="l">
                        <a:spcAft>
                          <a:spcPts val="0"/>
                        </a:spcAft>
                        <a:buClr>
                          <a:srgbClr val="FF0000"/>
                        </a:buClr>
                        <a:buFont typeface="Wingdings" pitchFamily="2" charset="2"/>
                        <a:buNone/>
                      </a:pPr>
                      <a:r>
                        <a:rPr lang="en-US" altLang="zh-TW" sz="1400" kern="100" dirty="0" smtClean="0">
                          <a:latin typeface="微軟正黑體" panose="020B0604030504040204" pitchFamily="34" charset="-120"/>
                          <a:ea typeface="微軟正黑體" panose="020B0604030504040204" pitchFamily="34" charset="-120"/>
                        </a:rPr>
                        <a:t>(</a:t>
                      </a:r>
                      <a:r>
                        <a:rPr lang="zh-TW" altLang="en-US" sz="1200" kern="100" dirty="0" smtClean="0">
                          <a:latin typeface="微軟正黑體" panose="020B0604030504040204" pitchFamily="34" charset="-120"/>
                          <a:ea typeface="微軟正黑體" panose="020B0604030504040204" pitchFamily="34" charset="-120"/>
                        </a:rPr>
                        <a:t>如</a:t>
                      </a:r>
                      <a:r>
                        <a:rPr lang="en-US" altLang="zh-TW" sz="1200" kern="100" dirty="0" smtClean="0">
                          <a:latin typeface="微軟正黑體" panose="020B0604030504040204" pitchFamily="34" charset="-120"/>
                          <a:ea typeface="微軟正黑體" panose="020B0604030504040204" pitchFamily="34" charset="-120"/>
                        </a:rPr>
                        <a:t>:</a:t>
                      </a:r>
                      <a:r>
                        <a:rPr lang="zh-TW" altLang="en-US" sz="1200" kern="100" dirty="0" smtClean="0">
                          <a:latin typeface="微軟正黑體" panose="020B0604030504040204" pitchFamily="34" charset="-120"/>
                          <a:ea typeface="微軟正黑體" panose="020B0604030504040204" pitchFamily="34" charset="-120"/>
                        </a:rPr>
                        <a:t>布條看板</a:t>
                      </a:r>
                      <a:r>
                        <a:rPr lang="en-US" altLang="zh-TW" sz="1200" kern="100" dirty="0" smtClean="0">
                          <a:latin typeface="微軟正黑體" panose="020B0604030504040204" pitchFamily="34" charset="-120"/>
                          <a:ea typeface="微軟正黑體" panose="020B0604030504040204" pitchFamily="34" charset="-120"/>
                        </a:rPr>
                        <a:t>,</a:t>
                      </a:r>
                      <a:r>
                        <a:rPr lang="zh-TW" altLang="en-US" sz="1200" kern="100" dirty="0" smtClean="0">
                          <a:latin typeface="微軟正黑體" panose="020B0604030504040204" pitchFamily="34" charset="-120"/>
                          <a:ea typeface="微軟正黑體" panose="020B0604030504040204" pitchFamily="34" charset="-120"/>
                        </a:rPr>
                        <a:t>旗幟</a:t>
                      </a:r>
                      <a:r>
                        <a:rPr lang="en-US" altLang="zh-TW" sz="1200" kern="100" dirty="0" smtClean="0">
                          <a:latin typeface="微軟正黑體" panose="020B0604030504040204" pitchFamily="34" charset="-120"/>
                          <a:ea typeface="微軟正黑體" panose="020B0604030504040204" pitchFamily="34" charset="-120"/>
                        </a:rPr>
                        <a:t>,</a:t>
                      </a:r>
                      <a:r>
                        <a:rPr lang="zh-TW" altLang="en-US" sz="1200" kern="100" dirty="0" smtClean="0">
                          <a:latin typeface="微軟正黑體" panose="020B0604030504040204" pitchFamily="34" charset="-120"/>
                          <a:ea typeface="微軟正黑體" panose="020B0604030504040204" pitchFamily="34" charset="-120"/>
                        </a:rPr>
                        <a:t>印刷文具</a:t>
                      </a:r>
                      <a:r>
                        <a:rPr lang="en-US" altLang="zh-TW" sz="1400" kern="100" dirty="0" smtClean="0">
                          <a:latin typeface="微軟正黑體" panose="020B0604030504040204" pitchFamily="34" charset="-120"/>
                          <a:ea typeface="微軟正黑體" panose="020B0604030504040204" pitchFamily="34" charset="-120"/>
                        </a:rPr>
                        <a:t>)</a:t>
                      </a:r>
                      <a:endParaRPr lang="zh-TW" sz="1400" b="1"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altLang="en-US" sz="1600" kern="100" dirty="0" smtClean="0">
                          <a:latin typeface="微軟正黑體" panose="020B0604030504040204" pitchFamily="34" charset="-120"/>
                          <a:ea typeface="微軟正黑體" panose="020B0604030504040204" pitchFamily="34" charset="-120"/>
                        </a:rPr>
                        <a:t>皮箱、旅行袋、</a:t>
                      </a:r>
                      <a:endParaRPr lang="en-US" altLang="zh-TW" sz="1600" kern="100" dirty="0" smtClean="0">
                        <a:latin typeface="微軟正黑體" panose="020B0604030504040204" pitchFamily="34" charset="-120"/>
                        <a:ea typeface="微軟正黑體" panose="020B0604030504040204" pitchFamily="34" charset="-120"/>
                      </a:endParaRPr>
                    </a:p>
                    <a:p>
                      <a:pPr algn="ctr">
                        <a:spcAft>
                          <a:spcPts val="0"/>
                        </a:spcAft>
                      </a:pPr>
                      <a:r>
                        <a:rPr lang="zh-TW" altLang="en-US" sz="1600" kern="100" dirty="0" smtClean="0">
                          <a:latin typeface="微軟正黑體" panose="020B0604030504040204" pitchFamily="34" charset="-120"/>
                          <a:ea typeface="微軟正黑體" panose="020B0604030504040204" pitchFamily="34" charset="-120"/>
                        </a:rPr>
                        <a:t>汽車椅、鞋用皮</a:t>
                      </a:r>
                      <a:endParaRPr lang="zh-TW" sz="1600" b="1"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zh-TW" altLang="en-US" sz="1600" kern="100" dirty="0" smtClean="0">
                          <a:latin typeface="微軟正黑體" panose="020B0604030504040204" pitchFamily="34" charset="-120"/>
                          <a:ea typeface="微軟正黑體" panose="020B0604030504040204" pitchFamily="34" charset="-120"/>
                        </a:rPr>
                        <a:t>水管、空壓管</a:t>
                      </a:r>
                      <a:endParaRPr lang="zh-TW" sz="1600" b="1" kern="100" dirty="0">
                        <a:latin typeface="微軟正黑體" panose="020B0604030504040204" pitchFamily="34" charset="-120"/>
                        <a:ea typeface="微軟正黑體" panose="020B0604030504040204" pitchFamily="34" charset="-120"/>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2200125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p:cNvGrpSpPr/>
          <p:nvPr/>
        </p:nvGrpSpPr>
        <p:grpSpPr>
          <a:xfrm>
            <a:off x="284163" y="55563"/>
            <a:ext cx="4458166" cy="857250"/>
            <a:chOff x="284163" y="55563"/>
            <a:chExt cx="4458166" cy="857250"/>
          </a:xfrm>
        </p:grpSpPr>
        <p:sp>
          <p:nvSpPr>
            <p:cNvPr id="60" name="圆角矩形 59"/>
            <p:cNvSpPr/>
            <p:nvPr/>
          </p:nvSpPr>
          <p:spPr bwMode="auto">
            <a:xfrm>
              <a:off x="339724" y="325438"/>
              <a:ext cx="4402605" cy="381000"/>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8441" name="图片 63"/>
            <p:cNvPicPr>
              <a:picLocks noChangeAspect="1"/>
            </p:cNvPicPr>
            <p:nvPr/>
          </p:nvPicPr>
          <p:blipFill>
            <a:blip r:embed="rId2" cstate="email"/>
            <a:srcRect/>
            <a:stretch>
              <a:fillRect/>
            </a:stretch>
          </p:blipFill>
          <p:spPr bwMode="auto">
            <a:xfrm rot="2055465">
              <a:off x="284163" y="55563"/>
              <a:ext cx="498555" cy="857250"/>
            </a:xfrm>
            <a:prstGeom prst="rect">
              <a:avLst/>
            </a:prstGeom>
            <a:noFill/>
            <a:ln w="9525">
              <a:noFill/>
              <a:miter lim="800000"/>
              <a:headEnd/>
              <a:tailEnd/>
            </a:ln>
          </p:spPr>
        </p:pic>
        <p:sp>
          <p:nvSpPr>
            <p:cNvPr id="18442" name="文本框 64"/>
            <p:cNvSpPr txBox="1">
              <a:spLocks noChangeArrowheads="1"/>
            </p:cNvSpPr>
            <p:nvPr/>
          </p:nvSpPr>
          <p:spPr bwMode="auto">
            <a:xfrm>
              <a:off x="817541" y="325292"/>
              <a:ext cx="2294218" cy="369332"/>
            </a:xfrm>
            <a:prstGeom prst="rect">
              <a:avLst/>
            </a:prstGeom>
            <a:noFill/>
            <a:ln w="9525">
              <a:noFill/>
              <a:miter lim="800000"/>
              <a:headEnd/>
              <a:tailEnd/>
            </a:ln>
          </p:spPr>
          <p:txBody>
            <a:bodyPr wrap="none">
              <a:spAutoFit/>
            </a:bodyPr>
            <a:lstStyle/>
            <a:p>
              <a:pPr eaLnBrk="1" hangingPunct="1"/>
              <a:r>
                <a:rPr lang="zh-TW" altLang="en-US" b="1" dirty="0" smtClean="0">
                  <a:solidFill>
                    <a:srgbClr val="3C7832"/>
                  </a:solidFill>
                  <a:latin typeface="微软雅黑" pitchFamily="34" charset="-122"/>
                </a:rPr>
                <a:t>產品應</a:t>
              </a:r>
              <a:r>
                <a:rPr lang="zh-TW" altLang="en-US" b="1" dirty="0">
                  <a:solidFill>
                    <a:srgbClr val="3C7832"/>
                  </a:solidFill>
                  <a:latin typeface="微软雅黑" pitchFamily="34" charset="-122"/>
                </a:rPr>
                <a:t>用</a:t>
              </a:r>
              <a:r>
                <a:rPr lang="zh-TW" altLang="en-US" b="1" dirty="0" smtClean="0">
                  <a:solidFill>
                    <a:srgbClr val="3C7832"/>
                  </a:solidFill>
                  <a:latin typeface="微软雅黑" pitchFamily="34" charset="-122"/>
                </a:rPr>
                <a:t> </a:t>
              </a:r>
              <a:r>
                <a:rPr lang="en-US" altLang="zh-TW" b="1" dirty="0" smtClean="0">
                  <a:solidFill>
                    <a:srgbClr val="3C7832"/>
                  </a:solidFill>
                  <a:latin typeface="微软雅黑" pitchFamily="34" charset="-122"/>
                </a:rPr>
                <a:t>(TPU</a:t>
              </a:r>
              <a:r>
                <a:rPr lang="zh-TW" altLang="en-US" b="1" dirty="0" smtClean="0">
                  <a:solidFill>
                    <a:srgbClr val="3C7832"/>
                  </a:solidFill>
                  <a:latin typeface="微软雅黑" pitchFamily="34" charset="-122"/>
                </a:rPr>
                <a:t>塑粒</a:t>
              </a:r>
              <a:r>
                <a:rPr lang="en-US" altLang="zh-TW" b="1" dirty="0" smtClean="0">
                  <a:solidFill>
                    <a:srgbClr val="3C7832"/>
                  </a:solidFill>
                  <a:latin typeface="微软雅黑" pitchFamily="34" charset="-122"/>
                </a:rPr>
                <a:t>)</a:t>
              </a:r>
              <a:endParaRPr lang="zh-CN" altLang="en-US" b="1" dirty="0">
                <a:solidFill>
                  <a:srgbClr val="3C7832"/>
                </a:solidFill>
                <a:latin typeface="微软雅黑" pitchFamily="34" charset="-122"/>
              </a:endParaRPr>
            </a:p>
          </p:txBody>
        </p:sp>
        <p:sp>
          <p:nvSpPr>
            <p:cNvPr id="18443" name="文本框 65"/>
            <p:cNvSpPr txBox="1">
              <a:spLocks noChangeArrowheads="1"/>
            </p:cNvSpPr>
            <p:nvPr/>
          </p:nvSpPr>
          <p:spPr bwMode="auto">
            <a:xfrm>
              <a:off x="376642" y="330302"/>
              <a:ext cx="346570" cy="36971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grpSp>
        <p:nvGrpSpPr>
          <p:cNvPr id="81" name="群組 80"/>
          <p:cNvGrpSpPr/>
          <p:nvPr/>
        </p:nvGrpSpPr>
        <p:grpSpPr>
          <a:xfrm>
            <a:off x="2541026" y="1042275"/>
            <a:ext cx="1462088" cy="2590800"/>
            <a:chOff x="4330260" y="3330983"/>
            <a:chExt cx="1462088" cy="2590800"/>
          </a:xfrm>
        </p:grpSpPr>
        <p:pic>
          <p:nvPicPr>
            <p:cNvPr id="82" name="圖片 81"/>
            <p:cNvPicPr>
              <a:picLocks noChangeAspect="1" noChangeArrowheads="1"/>
            </p:cNvPicPr>
            <p:nvPr/>
          </p:nvPicPr>
          <p:blipFill>
            <a:blip r:embed="rId3" cstate="print"/>
            <a:srcRect l="10716" t="4934" r="29351" b="3331"/>
            <a:stretch>
              <a:fillRect/>
            </a:stretch>
          </p:blipFill>
          <p:spPr bwMode="auto">
            <a:xfrm>
              <a:off x="4330261" y="3330983"/>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83" name="Rectangle 35@|1FFC:3347200|FBC:16777215|LFC:16777215|LBC:16777215"/>
            <p:cNvSpPr/>
            <p:nvPr/>
          </p:nvSpPr>
          <p:spPr bwMode="auto">
            <a:xfrm>
              <a:off x="4330260" y="5262971"/>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84" name="TextBox 36@|17FFC:16777215|FBC:16777215|LFC:16777215|LBC:16777215"/>
            <p:cNvSpPr txBox="1">
              <a:spLocks noChangeArrowheads="1"/>
            </p:cNvSpPr>
            <p:nvPr/>
          </p:nvSpPr>
          <p:spPr bwMode="auto">
            <a:xfrm>
              <a:off x="4661193" y="5423100"/>
              <a:ext cx="800219"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運動鞋</a:t>
              </a:r>
              <a:endParaRPr lang="zh-CN" altLang="en-US" sz="1600" b="1" dirty="0">
                <a:solidFill>
                  <a:srgbClr val="FFFFFF"/>
                </a:solidFill>
                <a:latin typeface="微软雅黑" pitchFamily="34" charset="-122"/>
                <a:sym typeface="微软雅黑" pitchFamily="34" charset="-122"/>
              </a:endParaRPr>
            </a:p>
          </p:txBody>
        </p:sp>
        <p:sp>
          <p:nvSpPr>
            <p:cNvPr id="85" name="Rectangle 38@|1FFC:192|FBC:16777215|LFC:16777215|LBC:16777215"/>
            <p:cNvSpPr/>
            <p:nvPr/>
          </p:nvSpPr>
          <p:spPr bwMode="auto">
            <a:xfrm>
              <a:off x="4330260" y="5228364"/>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47" name="群組 46"/>
          <p:cNvGrpSpPr/>
          <p:nvPr/>
        </p:nvGrpSpPr>
        <p:grpSpPr>
          <a:xfrm>
            <a:off x="723212" y="1042275"/>
            <a:ext cx="1462088" cy="2590800"/>
            <a:chOff x="5925978" y="3117439"/>
            <a:chExt cx="1462088" cy="2590800"/>
          </a:xfrm>
        </p:grpSpPr>
        <p:pic>
          <p:nvPicPr>
            <p:cNvPr id="48" name="圖片 47"/>
            <p:cNvPicPr>
              <a:picLocks noChangeAspect="1"/>
            </p:cNvPicPr>
            <p:nvPr/>
          </p:nvPicPr>
          <p:blipFill>
            <a:blip r:embed="rId4" cstate="screen">
              <a:clrChange>
                <a:clrFrom>
                  <a:srgbClr val="FEFEFE"/>
                </a:clrFrom>
                <a:clrTo>
                  <a:srgbClr val="FEFEFE">
                    <a:alpha val="0"/>
                  </a:srgbClr>
                </a:clrTo>
              </a:clrChange>
              <a:extLst>
                <a:ext uri="{28A0092B-C50C-407E-A947-70E740481C1C}">
                  <a14:useLocalDpi xmlns:a14="http://schemas.microsoft.com/office/drawing/2010/main"/>
                </a:ext>
              </a:extLst>
            </a:blip>
            <a:srcRect l="16772" t="6463" r="16468" b="6463"/>
            <a:stretch>
              <a:fillRect/>
            </a:stretch>
          </p:blipFill>
          <p:spPr>
            <a:xfrm>
              <a:off x="5925979" y="3117439"/>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49" name="Rectangle 35@|1FFC:3347200|FBC:16777215|LFC:16777215|LBC:16777215"/>
            <p:cNvSpPr/>
            <p:nvPr/>
          </p:nvSpPr>
          <p:spPr bwMode="auto">
            <a:xfrm>
              <a:off x="5925978" y="5049427"/>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50" name="TextBox 36@|17FFC:16777215|FBC:16777215|LFC:16777215|LBC:16777215"/>
            <p:cNvSpPr txBox="1">
              <a:spLocks noChangeArrowheads="1"/>
            </p:cNvSpPr>
            <p:nvPr/>
          </p:nvSpPr>
          <p:spPr bwMode="auto">
            <a:xfrm>
              <a:off x="6051727" y="5209556"/>
              <a:ext cx="1210588"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透溼防水衣</a:t>
              </a:r>
              <a:endParaRPr lang="zh-CN" altLang="en-US" sz="1600" b="1" dirty="0">
                <a:solidFill>
                  <a:srgbClr val="FFFFFF"/>
                </a:solidFill>
                <a:latin typeface="微软雅黑" pitchFamily="34" charset="-122"/>
                <a:sym typeface="微软雅黑" pitchFamily="34" charset="-122"/>
              </a:endParaRPr>
            </a:p>
          </p:txBody>
        </p:sp>
        <p:sp>
          <p:nvSpPr>
            <p:cNvPr id="51" name="Rectangle 38@|1FFC:192|FBC:16777215|LFC:16777215|LBC:16777215"/>
            <p:cNvSpPr/>
            <p:nvPr/>
          </p:nvSpPr>
          <p:spPr bwMode="auto">
            <a:xfrm>
              <a:off x="5925978" y="5014820"/>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52" name="群組 51"/>
          <p:cNvGrpSpPr/>
          <p:nvPr/>
        </p:nvGrpSpPr>
        <p:grpSpPr>
          <a:xfrm>
            <a:off x="6182022" y="1042275"/>
            <a:ext cx="1462088" cy="2590800"/>
            <a:chOff x="4072989" y="2764296"/>
            <a:chExt cx="1462088" cy="2590800"/>
          </a:xfrm>
        </p:grpSpPr>
        <p:pic>
          <p:nvPicPr>
            <p:cNvPr id="53" name="圖片 52"/>
            <p:cNvPicPr>
              <a:picLocks noChangeAspect="1" noChangeArrowheads="1"/>
            </p:cNvPicPr>
            <p:nvPr/>
          </p:nvPicPr>
          <p:blipFill>
            <a:blip r:embed="rId5" cstate="print"/>
            <a:srcRect l="17550" t="4313" r="20319" b="4313"/>
            <a:stretch>
              <a:fillRect/>
            </a:stretch>
          </p:blipFill>
          <p:spPr bwMode="auto">
            <a:xfrm>
              <a:off x="4072990" y="2764296"/>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54" name="Rectangle 35@|1FFC:3347200|FBC:16777215|LFC:16777215|LBC:16777215"/>
            <p:cNvSpPr/>
            <p:nvPr/>
          </p:nvSpPr>
          <p:spPr bwMode="auto">
            <a:xfrm>
              <a:off x="4072989" y="4696284"/>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55" name="TextBox 36@|17FFC:16777215|FBC:16777215|LFC:16777215|LBC:16777215"/>
            <p:cNvSpPr txBox="1">
              <a:spLocks noChangeArrowheads="1"/>
            </p:cNvSpPr>
            <p:nvPr/>
          </p:nvSpPr>
          <p:spPr bwMode="auto">
            <a:xfrm>
              <a:off x="4506514" y="4861969"/>
              <a:ext cx="595035"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氣墊</a:t>
              </a:r>
              <a:endParaRPr lang="zh-CN" altLang="en-US" sz="1600" b="1" dirty="0">
                <a:solidFill>
                  <a:srgbClr val="FFFFFF"/>
                </a:solidFill>
                <a:latin typeface="微软雅黑" pitchFamily="34" charset="-122"/>
                <a:sym typeface="微软雅黑" pitchFamily="34" charset="-122"/>
              </a:endParaRPr>
            </a:p>
          </p:txBody>
        </p:sp>
        <p:sp>
          <p:nvSpPr>
            <p:cNvPr id="56" name="Rectangle 38@|1FFC:192|FBC:16777215|LFC:16777215|LBC:16777215"/>
            <p:cNvSpPr/>
            <p:nvPr/>
          </p:nvSpPr>
          <p:spPr bwMode="auto">
            <a:xfrm>
              <a:off x="4072989" y="4661677"/>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57" name="群組 56"/>
          <p:cNvGrpSpPr/>
          <p:nvPr/>
        </p:nvGrpSpPr>
        <p:grpSpPr>
          <a:xfrm>
            <a:off x="4358839" y="1042275"/>
            <a:ext cx="1462087" cy="2590800"/>
            <a:chOff x="3280242" y="2651105"/>
            <a:chExt cx="1462087" cy="2590800"/>
          </a:xfrm>
        </p:grpSpPr>
        <p:pic>
          <p:nvPicPr>
            <p:cNvPr id="58" name="圖片 57" descr="b4aa7d37b1c6cd63.jpg"/>
            <p:cNvPicPr>
              <a:picLocks noChangeAspect="1"/>
            </p:cNvPicPr>
            <p:nvPr/>
          </p:nvPicPr>
          <p:blipFill>
            <a:blip r:embed="rId6" cstate="print"/>
            <a:srcRect l="18062" t="1256" r="26772" b="2509"/>
            <a:stretch>
              <a:fillRect/>
            </a:stretch>
          </p:blipFill>
          <p:spPr>
            <a:xfrm>
              <a:off x="3280242" y="2651105"/>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59" name="Rectangle 35@|1FFC:3347200|FBC:16777215|LFC:16777215|LBC:16777215"/>
            <p:cNvSpPr/>
            <p:nvPr/>
          </p:nvSpPr>
          <p:spPr bwMode="auto">
            <a:xfrm>
              <a:off x="3280242" y="4583093"/>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61" name="TextBox 36@|17FFC:16777215|FBC:16777215|LFC:16777215|LBC:16777215"/>
            <p:cNvSpPr txBox="1">
              <a:spLocks noChangeArrowheads="1"/>
            </p:cNvSpPr>
            <p:nvPr/>
          </p:nvSpPr>
          <p:spPr bwMode="auto">
            <a:xfrm>
              <a:off x="3611175" y="4743222"/>
              <a:ext cx="800219"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氣墊鞋</a:t>
              </a:r>
              <a:endParaRPr lang="zh-CN" altLang="en-US" sz="1600" b="1" dirty="0">
                <a:solidFill>
                  <a:srgbClr val="FFFFFF"/>
                </a:solidFill>
                <a:latin typeface="微软雅黑" pitchFamily="34" charset="-122"/>
                <a:sym typeface="微软雅黑" pitchFamily="34" charset="-122"/>
              </a:endParaRPr>
            </a:p>
          </p:txBody>
        </p:sp>
        <p:sp>
          <p:nvSpPr>
            <p:cNvPr id="62" name="Rectangle 38@|1FFC:192|FBC:16777215|LFC:16777215|LBC:16777215"/>
            <p:cNvSpPr/>
            <p:nvPr/>
          </p:nvSpPr>
          <p:spPr bwMode="auto">
            <a:xfrm>
              <a:off x="3280242" y="4548486"/>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63" name="群組 62"/>
          <p:cNvGrpSpPr/>
          <p:nvPr/>
        </p:nvGrpSpPr>
        <p:grpSpPr>
          <a:xfrm>
            <a:off x="723212" y="3962320"/>
            <a:ext cx="1462087" cy="2590800"/>
            <a:chOff x="1627733" y="3349845"/>
            <a:chExt cx="1462087" cy="2590800"/>
          </a:xfrm>
        </p:grpSpPr>
        <p:pic>
          <p:nvPicPr>
            <p:cNvPr id="64" name="圖片 63"/>
            <p:cNvPicPr>
              <a:picLocks noChangeAspect="1" noChangeArrowheads="1"/>
            </p:cNvPicPr>
            <p:nvPr/>
          </p:nvPicPr>
          <p:blipFill>
            <a:blip r:embed="rId7" cstate="print"/>
            <a:srcRect l="15327" t="3074" r="17274" b="3844"/>
            <a:stretch>
              <a:fillRect/>
            </a:stretch>
          </p:blipFill>
          <p:spPr bwMode="auto">
            <a:xfrm>
              <a:off x="1627733" y="3349845"/>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65" name="Rectangle 35@|1FFC:3347200|FBC:16777215|LFC:16777215|LBC:16777215"/>
            <p:cNvSpPr/>
            <p:nvPr/>
          </p:nvSpPr>
          <p:spPr bwMode="auto">
            <a:xfrm>
              <a:off x="1627733" y="5281833"/>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66" name="TextBox 36@|17FFC:16777215|FBC:16777215|LFC:16777215|LBC:16777215"/>
            <p:cNvSpPr txBox="1">
              <a:spLocks noChangeArrowheads="1"/>
            </p:cNvSpPr>
            <p:nvPr/>
          </p:nvSpPr>
          <p:spPr bwMode="auto">
            <a:xfrm>
              <a:off x="1958666" y="5447518"/>
              <a:ext cx="800219"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空心管</a:t>
              </a:r>
              <a:endParaRPr lang="zh-CN" altLang="en-US" sz="1600" b="1" dirty="0">
                <a:solidFill>
                  <a:srgbClr val="FFFFFF"/>
                </a:solidFill>
                <a:latin typeface="微软雅黑" pitchFamily="34" charset="-122"/>
                <a:sym typeface="微软雅黑" pitchFamily="34" charset="-122"/>
              </a:endParaRPr>
            </a:p>
          </p:txBody>
        </p:sp>
        <p:sp>
          <p:nvSpPr>
            <p:cNvPr id="67" name="Rectangle 38@|1FFC:192|FBC:16777215|LFC:16777215|LBC:16777215"/>
            <p:cNvSpPr/>
            <p:nvPr/>
          </p:nvSpPr>
          <p:spPr bwMode="auto">
            <a:xfrm>
              <a:off x="1627733" y="5247226"/>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68" name="群組 67"/>
          <p:cNvGrpSpPr/>
          <p:nvPr/>
        </p:nvGrpSpPr>
        <p:grpSpPr>
          <a:xfrm>
            <a:off x="2541026" y="3962320"/>
            <a:ext cx="1462088" cy="2590800"/>
            <a:chOff x="2081045" y="3358471"/>
            <a:chExt cx="1462088" cy="2590800"/>
          </a:xfrm>
        </p:grpSpPr>
        <p:pic>
          <p:nvPicPr>
            <p:cNvPr id="69" name="圖片 68"/>
            <p:cNvPicPr>
              <a:picLocks noChangeAspect="1" noChangeArrowheads="1"/>
            </p:cNvPicPr>
            <p:nvPr/>
          </p:nvPicPr>
          <p:blipFill>
            <a:blip r:embed="rId8" cstate="print"/>
            <a:srcRect l="3810" t="2714" r="34556" b="482"/>
            <a:stretch>
              <a:fillRect/>
            </a:stretch>
          </p:blipFill>
          <p:spPr bwMode="auto">
            <a:xfrm>
              <a:off x="2081046" y="3358471"/>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70" name="Rectangle 35@|1FFC:3347200|FBC:16777215|LFC:16777215|LBC:16777215"/>
            <p:cNvSpPr/>
            <p:nvPr/>
          </p:nvSpPr>
          <p:spPr bwMode="auto">
            <a:xfrm>
              <a:off x="2081045" y="5290459"/>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111" name="TextBox 36@|17FFC:16777215|FBC:16777215|LFC:16777215|LBC:16777215"/>
            <p:cNvSpPr txBox="1">
              <a:spLocks noChangeArrowheads="1"/>
            </p:cNvSpPr>
            <p:nvPr/>
          </p:nvSpPr>
          <p:spPr bwMode="auto">
            <a:xfrm>
              <a:off x="2514570" y="5456144"/>
              <a:ext cx="595035"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水</a:t>
              </a:r>
              <a:r>
                <a:rPr lang="zh-TW" altLang="en-US" sz="1600" b="1" dirty="0">
                  <a:solidFill>
                    <a:srgbClr val="FFFFFF"/>
                  </a:solidFill>
                  <a:latin typeface="微软雅黑" pitchFamily="34" charset="-122"/>
                  <a:sym typeface="微软雅黑" pitchFamily="34" charset="-122"/>
                </a:rPr>
                <a:t>管</a:t>
              </a:r>
              <a:endParaRPr lang="zh-CN" altLang="en-US" sz="1600" b="1" dirty="0">
                <a:solidFill>
                  <a:srgbClr val="FFFFFF"/>
                </a:solidFill>
                <a:latin typeface="微软雅黑" pitchFamily="34" charset="-122"/>
                <a:sym typeface="微软雅黑" pitchFamily="34" charset="-122"/>
              </a:endParaRPr>
            </a:p>
          </p:txBody>
        </p:sp>
        <p:sp>
          <p:nvSpPr>
            <p:cNvPr id="112" name="Rectangle 38@|1FFC:192|FBC:16777215|LFC:16777215|LBC:16777215"/>
            <p:cNvSpPr/>
            <p:nvPr/>
          </p:nvSpPr>
          <p:spPr bwMode="auto">
            <a:xfrm>
              <a:off x="2081045" y="5255852"/>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113" name="群組 112"/>
          <p:cNvGrpSpPr/>
          <p:nvPr/>
        </p:nvGrpSpPr>
        <p:grpSpPr>
          <a:xfrm>
            <a:off x="8005205" y="1042275"/>
            <a:ext cx="1462087" cy="2590800"/>
            <a:chOff x="4742329" y="2961656"/>
            <a:chExt cx="1462087" cy="2590800"/>
          </a:xfrm>
        </p:grpSpPr>
        <p:pic>
          <p:nvPicPr>
            <p:cNvPr id="114" name="圖片 113"/>
            <p:cNvPicPr>
              <a:picLocks noChangeAspect="1" noChangeArrowheads="1"/>
            </p:cNvPicPr>
            <p:nvPr/>
          </p:nvPicPr>
          <p:blipFill>
            <a:blip r:embed="rId9" cstate="print"/>
            <a:srcRect l="13005" t="1223" r="23555" b="3917"/>
            <a:stretch>
              <a:fillRect/>
            </a:stretch>
          </p:blipFill>
          <p:spPr bwMode="auto">
            <a:xfrm>
              <a:off x="4742329" y="2961656"/>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115" name="Rectangle 35@|1FFC:3347200|FBC:16777215|LFC:16777215|LBC:16777215"/>
            <p:cNvSpPr/>
            <p:nvPr/>
          </p:nvSpPr>
          <p:spPr bwMode="auto">
            <a:xfrm>
              <a:off x="4742329" y="4893644"/>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116" name="TextBox 36@|17FFC:16777215|FBC:16777215|LFC:16777215|LBC:16777215"/>
            <p:cNvSpPr txBox="1">
              <a:spLocks noChangeArrowheads="1"/>
            </p:cNvSpPr>
            <p:nvPr/>
          </p:nvSpPr>
          <p:spPr bwMode="auto">
            <a:xfrm>
              <a:off x="5073262" y="5059329"/>
              <a:ext cx="800219"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透濕膜</a:t>
              </a:r>
              <a:endParaRPr lang="zh-CN" altLang="en-US" sz="1600" b="1" dirty="0">
                <a:solidFill>
                  <a:srgbClr val="FFFFFF"/>
                </a:solidFill>
                <a:latin typeface="微软雅黑" pitchFamily="34" charset="-122"/>
                <a:sym typeface="微软雅黑" pitchFamily="34" charset="-122"/>
              </a:endParaRPr>
            </a:p>
          </p:txBody>
        </p:sp>
        <p:sp>
          <p:nvSpPr>
            <p:cNvPr id="117" name="Rectangle 38@|1FFC:192|FBC:16777215|LFC:16777215|LBC:16777215"/>
            <p:cNvSpPr/>
            <p:nvPr/>
          </p:nvSpPr>
          <p:spPr bwMode="auto">
            <a:xfrm>
              <a:off x="4742329" y="4859037"/>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118" name="群組 117"/>
          <p:cNvGrpSpPr/>
          <p:nvPr/>
        </p:nvGrpSpPr>
        <p:grpSpPr>
          <a:xfrm>
            <a:off x="8988614" y="3962320"/>
            <a:ext cx="1462087" cy="2590800"/>
            <a:chOff x="3492446" y="2150773"/>
            <a:chExt cx="1462087" cy="2590800"/>
          </a:xfrm>
        </p:grpSpPr>
        <p:pic>
          <p:nvPicPr>
            <p:cNvPr id="119" name="圖片 118" descr="x2.jpg"/>
            <p:cNvPicPr>
              <a:picLocks noChangeAspect="1"/>
            </p:cNvPicPr>
            <p:nvPr/>
          </p:nvPicPr>
          <p:blipFill>
            <a:blip r:embed="rId10" cstate="print"/>
            <a:srcRect l="17025" t="5487" r="17025" b="5487"/>
            <a:stretch>
              <a:fillRect/>
            </a:stretch>
          </p:blipFill>
          <p:spPr>
            <a:xfrm>
              <a:off x="3492446" y="2150773"/>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120" name="Rectangle 35@|1FFC:3347200|FBC:16777215|LFC:16777215|LBC:16777215"/>
            <p:cNvSpPr/>
            <p:nvPr/>
          </p:nvSpPr>
          <p:spPr bwMode="auto">
            <a:xfrm>
              <a:off x="3492446" y="4082761"/>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121" name="TextBox 36@|17FFC:16777215|FBC:16777215|LFC:16777215|LBC:16777215"/>
            <p:cNvSpPr txBox="1">
              <a:spLocks noChangeArrowheads="1"/>
            </p:cNvSpPr>
            <p:nvPr/>
          </p:nvSpPr>
          <p:spPr bwMode="auto">
            <a:xfrm>
              <a:off x="3925971" y="4248446"/>
              <a:ext cx="595035"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油墨</a:t>
              </a:r>
              <a:endParaRPr lang="zh-CN" altLang="en-US" sz="1600" b="1" dirty="0">
                <a:solidFill>
                  <a:srgbClr val="FFFFFF"/>
                </a:solidFill>
                <a:latin typeface="微软雅黑" pitchFamily="34" charset="-122"/>
                <a:sym typeface="微软雅黑" pitchFamily="34" charset="-122"/>
              </a:endParaRPr>
            </a:p>
          </p:txBody>
        </p:sp>
        <p:sp>
          <p:nvSpPr>
            <p:cNvPr id="122" name="Rectangle 38@|1FFC:192|FBC:16777215|LFC:16777215|LBC:16777215"/>
            <p:cNvSpPr/>
            <p:nvPr/>
          </p:nvSpPr>
          <p:spPr bwMode="auto">
            <a:xfrm>
              <a:off x="3492446" y="4048154"/>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123" name="群組 122"/>
          <p:cNvGrpSpPr/>
          <p:nvPr/>
        </p:nvGrpSpPr>
        <p:grpSpPr>
          <a:xfrm>
            <a:off x="6182022" y="3962320"/>
            <a:ext cx="1462088" cy="2590800"/>
            <a:chOff x="4564695" y="2858139"/>
            <a:chExt cx="1462088" cy="2590800"/>
          </a:xfrm>
        </p:grpSpPr>
        <p:pic>
          <p:nvPicPr>
            <p:cNvPr id="124" name="圖片 123"/>
            <p:cNvPicPr>
              <a:picLocks noChangeAspect="1"/>
            </p:cNvPicPr>
            <p:nvPr/>
          </p:nvPicPr>
          <p:blipFill>
            <a:blip r:embed="rId11" cstate="print"/>
            <a:srcRect l="27091" r="6099" b="8409"/>
            <a:stretch>
              <a:fillRect/>
            </a:stretch>
          </p:blipFill>
          <p:spPr>
            <a:xfrm>
              <a:off x="4564696" y="2858139"/>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125" name="Rectangle 35@|1FFC:3347200|FBC:16777215|LFC:16777215|LBC:16777215"/>
            <p:cNvSpPr/>
            <p:nvPr/>
          </p:nvSpPr>
          <p:spPr bwMode="auto">
            <a:xfrm>
              <a:off x="4564695" y="4790127"/>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126" name="TextBox 36@|17FFC:16777215|FBC:16777215|LFC:16777215|LBC:16777215"/>
            <p:cNvSpPr txBox="1">
              <a:spLocks noChangeArrowheads="1"/>
            </p:cNvSpPr>
            <p:nvPr/>
          </p:nvSpPr>
          <p:spPr bwMode="auto">
            <a:xfrm>
              <a:off x="4895628" y="4955812"/>
              <a:ext cx="800219"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汽車椅</a:t>
              </a:r>
              <a:endParaRPr lang="zh-CN" altLang="en-US" sz="1600" b="1" dirty="0">
                <a:solidFill>
                  <a:srgbClr val="FFFFFF"/>
                </a:solidFill>
                <a:latin typeface="微软雅黑" pitchFamily="34" charset="-122"/>
                <a:sym typeface="微软雅黑" pitchFamily="34" charset="-122"/>
              </a:endParaRPr>
            </a:p>
          </p:txBody>
        </p:sp>
        <p:sp>
          <p:nvSpPr>
            <p:cNvPr id="127" name="Rectangle 38@|1FFC:192|FBC:16777215|LFC:16777215|LBC:16777215"/>
            <p:cNvSpPr/>
            <p:nvPr/>
          </p:nvSpPr>
          <p:spPr bwMode="auto">
            <a:xfrm>
              <a:off x="4564695" y="4755520"/>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128" name="群組 127"/>
          <p:cNvGrpSpPr/>
          <p:nvPr/>
        </p:nvGrpSpPr>
        <p:grpSpPr>
          <a:xfrm>
            <a:off x="4358839" y="3962320"/>
            <a:ext cx="1462088" cy="2590800"/>
            <a:chOff x="2468476" y="2513082"/>
            <a:chExt cx="1462088" cy="2590800"/>
          </a:xfrm>
        </p:grpSpPr>
        <p:pic>
          <p:nvPicPr>
            <p:cNvPr id="129" name="圖片 128" descr="下載 (2).jpg"/>
            <p:cNvPicPr>
              <a:picLocks noChangeAspect="1"/>
            </p:cNvPicPr>
            <p:nvPr/>
          </p:nvPicPr>
          <p:blipFill>
            <a:blip r:embed="rId12" cstate="print"/>
            <a:srcRect l="22498" t="12445" r="22498" b="15589"/>
            <a:stretch>
              <a:fillRect/>
            </a:stretch>
          </p:blipFill>
          <p:spPr>
            <a:xfrm>
              <a:off x="2468477" y="2513082"/>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130" name="Rectangle 35@|1FFC:3347200|FBC:16777215|LFC:16777215|LBC:16777215"/>
            <p:cNvSpPr/>
            <p:nvPr/>
          </p:nvSpPr>
          <p:spPr bwMode="auto">
            <a:xfrm>
              <a:off x="2468476" y="4445070"/>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131" name="TextBox 36@|17FFC:16777215|FBC:16777215|LFC:16777215|LBC:16777215"/>
            <p:cNvSpPr txBox="1">
              <a:spLocks noChangeArrowheads="1"/>
            </p:cNvSpPr>
            <p:nvPr/>
          </p:nvSpPr>
          <p:spPr bwMode="auto">
            <a:xfrm>
              <a:off x="2902001" y="4610755"/>
              <a:ext cx="595035" cy="338554"/>
            </a:xfrm>
            <a:prstGeom prst="rect">
              <a:avLst/>
            </a:prstGeom>
            <a:noFill/>
            <a:ln w="9525">
              <a:noFill/>
              <a:miter lim="800000"/>
              <a:headEnd/>
              <a:tailEnd/>
            </a:ln>
          </p:spPr>
          <p:txBody>
            <a:bodyPr wrap="none">
              <a:spAutoFit/>
            </a:bodyPr>
            <a:lstStyle/>
            <a:p>
              <a:pPr eaLnBrk="1" hangingPunct="1"/>
              <a:r>
                <a:rPr lang="zh-TW" altLang="en-US" sz="1600" b="1" dirty="0" smtClean="0">
                  <a:solidFill>
                    <a:srgbClr val="FFFFFF"/>
                  </a:solidFill>
                  <a:latin typeface="微软雅黑" pitchFamily="34" charset="-122"/>
                  <a:sym typeface="微软雅黑" pitchFamily="34" charset="-122"/>
                </a:rPr>
                <a:t>皮</a:t>
              </a:r>
              <a:r>
                <a:rPr lang="zh-TW" altLang="en-US" sz="1600" b="1" dirty="0">
                  <a:solidFill>
                    <a:srgbClr val="FFFFFF"/>
                  </a:solidFill>
                  <a:latin typeface="微软雅黑" pitchFamily="34" charset="-122"/>
                  <a:sym typeface="微软雅黑" pitchFamily="34" charset="-122"/>
                </a:rPr>
                <a:t>革</a:t>
              </a:r>
              <a:endParaRPr lang="zh-CN" altLang="en-US" sz="1600" b="1" dirty="0">
                <a:solidFill>
                  <a:srgbClr val="FFFFFF"/>
                </a:solidFill>
                <a:latin typeface="微软雅黑" pitchFamily="34" charset="-122"/>
                <a:sym typeface="微软雅黑" pitchFamily="34" charset="-122"/>
              </a:endParaRPr>
            </a:p>
          </p:txBody>
        </p:sp>
        <p:sp>
          <p:nvSpPr>
            <p:cNvPr id="132" name="Rectangle 38@|1FFC:192|FBC:16777215|LFC:16777215|LBC:16777215"/>
            <p:cNvSpPr/>
            <p:nvPr/>
          </p:nvSpPr>
          <p:spPr bwMode="auto">
            <a:xfrm>
              <a:off x="2468476" y="4410463"/>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spTree>
    <p:extLst>
      <p:ext uri="{BB962C8B-B14F-4D97-AF65-F5344CB8AC3E}">
        <p14:creationId xmlns:p14="http://schemas.microsoft.com/office/powerpoint/2010/main" val="21541305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p:cNvGrpSpPr/>
          <p:nvPr/>
        </p:nvGrpSpPr>
        <p:grpSpPr>
          <a:xfrm>
            <a:off x="284163" y="55563"/>
            <a:ext cx="4458166" cy="857250"/>
            <a:chOff x="284163" y="55563"/>
            <a:chExt cx="4458166" cy="857250"/>
          </a:xfrm>
        </p:grpSpPr>
        <p:sp>
          <p:nvSpPr>
            <p:cNvPr id="60" name="圆角矩形 59"/>
            <p:cNvSpPr/>
            <p:nvPr/>
          </p:nvSpPr>
          <p:spPr bwMode="auto">
            <a:xfrm>
              <a:off x="339724" y="325438"/>
              <a:ext cx="4402605" cy="381000"/>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8441" name="图片 63"/>
            <p:cNvPicPr>
              <a:picLocks noChangeAspect="1"/>
            </p:cNvPicPr>
            <p:nvPr/>
          </p:nvPicPr>
          <p:blipFill>
            <a:blip r:embed="rId2" cstate="email"/>
            <a:srcRect/>
            <a:stretch>
              <a:fillRect/>
            </a:stretch>
          </p:blipFill>
          <p:spPr bwMode="auto">
            <a:xfrm rot="2055465">
              <a:off x="284163" y="55563"/>
              <a:ext cx="498555" cy="857250"/>
            </a:xfrm>
            <a:prstGeom prst="rect">
              <a:avLst/>
            </a:prstGeom>
            <a:noFill/>
            <a:ln w="9525">
              <a:noFill/>
              <a:miter lim="800000"/>
              <a:headEnd/>
              <a:tailEnd/>
            </a:ln>
          </p:spPr>
        </p:pic>
        <p:sp>
          <p:nvSpPr>
            <p:cNvPr id="18442" name="文本框 64"/>
            <p:cNvSpPr txBox="1">
              <a:spLocks noChangeArrowheads="1"/>
            </p:cNvSpPr>
            <p:nvPr/>
          </p:nvSpPr>
          <p:spPr bwMode="auto">
            <a:xfrm>
              <a:off x="817541" y="325292"/>
              <a:ext cx="3664786" cy="369332"/>
            </a:xfrm>
            <a:prstGeom prst="rect">
              <a:avLst/>
            </a:prstGeom>
            <a:noFill/>
            <a:ln w="9525">
              <a:noFill/>
              <a:miter lim="800000"/>
              <a:headEnd/>
              <a:tailEnd/>
            </a:ln>
          </p:spPr>
          <p:txBody>
            <a:bodyPr wrap="none">
              <a:spAutoFit/>
            </a:bodyPr>
            <a:lstStyle/>
            <a:p>
              <a:pPr eaLnBrk="1" hangingPunct="1"/>
              <a:r>
                <a:rPr lang="zh-TW" altLang="en-US" b="1" dirty="0" smtClean="0">
                  <a:solidFill>
                    <a:srgbClr val="3C7832"/>
                  </a:solidFill>
                  <a:latin typeface="微软雅黑" pitchFamily="34" charset="-122"/>
                </a:rPr>
                <a:t>產品類型 </a:t>
              </a:r>
              <a:r>
                <a:rPr lang="en-US" altLang="zh-TW" b="1" dirty="0" smtClean="0">
                  <a:solidFill>
                    <a:srgbClr val="3C7832"/>
                  </a:solidFill>
                  <a:latin typeface="微软雅黑" pitchFamily="34" charset="-122"/>
                </a:rPr>
                <a:t>(</a:t>
              </a:r>
              <a:r>
                <a:rPr lang="zh-TW" altLang="en-US" b="1" dirty="0" smtClean="0">
                  <a:solidFill>
                    <a:srgbClr val="3C7832"/>
                  </a:solidFill>
                  <a:latin typeface="微软雅黑" pitchFamily="34" charset="-122"/>
                </a:rPr>
                <a:t>各項應用材料解決方案</a:t>
              </a:r>
              <a:r>
                <a:rPr lang="en-US" altLang="zh-TW" b="1" dirty="0" smtClean="0">
                  <a:solidFill>
                    <a:srgbClr val="3C7832"/>
                  </a:solidFill>
                  <a:latin typeface="微软雅黑" pitchFamily="34" charset="-122"/>
                </a:rPr>
                <a:t>)</a:t>
              </a:r>
              <a:endParaRPr lang="zh-CN" altLang="en-US" b="1" dirty="0">
                <a:solidFill>
                  <a:srgbClr val="3C7832"/>
                </a:solidFill>
                <a:latin typeface="微软雅黑" pitchFamily="34" charset="-122"/>
              </a:endParaRPr>
            </a:p>
          </p:txBody>
        </p:sp>
        <p:sp>
          <p:nvSpPr>
            <p:cNvPr id="18443" name="文本框 65"/>
            <p:cNvSpPr txBox="1">
              <a:spLocks noChangeArrowheads="1"/>
            </p:cNvSpPr>
            <p:nvPr/>
          </p:nvSpPr>
          <p:spPr bwMode="auto">
            <a:xfrm>
              <a:off x="376642" y="330302"/>
              <a:ext cx="346570" cy="36971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graphicFrame>
        <p:nvGraphicFramePr>
          <p:cNvPr id="76" name="表格 75"/>
          <p:cNvGraphicFramePr>
            <a:graphicFrameLocks noGrp="1"/>
          </p:cNvGraphicFramePr>
          <p:nvPr>
            <p:extLst>
              <p:ext uri="{D42A27DB-BD31-4B8C-83A1-F6EECF244321}">
                <p14:modId xmlns:p14="http://schemas.microsoft.com/office/powerpoint/2010/main" val="1835243665"/>
              </p:ext>
            </p:extLst>
          </p:nvPr>
        </p:nvGraphicFramePr>
        <p:xfrm>
          <a:off x="723212" y="1056413"/>
          <a:ext cx="10800000" cy="5400000"/>
        </p:xfrm>
        <a:graphic>
          <a:graphicData uri="http://schemas.openxmlformats.org/drawingml/2006/table">
            <a:tbl>
              <a:tblPr>
                <a:tableStyleId>{16D9F66E-5EB9-4882-86FB-DCBF35E3C3E4}</a:tableStyleId>
              </a:tblPr>
              <a:tblGrid>
                <a:gridCol w="1800000">
                  <a:extLst>
                    <a:ext uri="{9D8B030D-6E8A-4147-A177-3AD203B41FA5}">
                      <a16:colId xmlns:a16="http://schemas.microsoft.com/office/drawing/2014/main" xmlns="" val="20000"/>
                    </a:ext>
                  </a:extLst>
                </a:gridCol>
                <a:gridCol w="1800000">
                  <a:extLst>
                    <a:ext uri="{9D8B030D-6E8A-4147-A177-3AD203B41FA5}">
                      <a16:colId xmlns:a16="http://schemas.microsoft.com/office/drawing/2014/main" xmlns="" val="20001"/>
                    </a:ext>
                  </a:extLst>
                </a:gridCol>
                <a:gridCol w="1800000">
                  <a:extLst>
                    <a:ext uri="{9D8B030D-6E8A-4147-A177-3AD203B41FA5}">
                      <a16:colId xmlns:a16="http://schemas.microsoft.com/office/drawing/2014/main" xmlns="" val="20002"/>
                    </a:ext>
                  </a:extLst>
                </a:gridCol>
                <a:gridCol w="1800000">
                  <a:extLst>
                    <a:ext uri="{9D8B030D-6E8A-4147-A177-3AD203B41FA5}">
                      <a16:colId xmlns:a16="http://schemas.microsoft.com/office/drawing/2014/main" xmlns="" val="20003"/>
                    </a:ext>
                  </a:extLst>
                </a:gridCol>
                <a:gridCol w="1800000">
                  <a:extLst>
                    <a:ext uri="{9D8B030D-6E8A-4147-A177-3AD203B41FA5}">
                      <a16:colId xmlns:a16="http://schemas.microsoft.com/office/drawing/2014/main" xmlns="" val="20004"/>
                    </a:ext>
                  </a:extLst>
                </a:gridCol>
                <a:gridCol w="1800000">
                  <a:extLst>
                    <a:ext uri="{9D8B030D-6E8A-4147-A177-3AD203B41FA5}">
                      <a16:colId xmlns:a16="http://schemas.microsoft.com/office/drawing/2014/main" xmlns="" val="20005"/>
                    </a:ext>
                  </a:extLst>
                </a:gridCol>
              </a:tblGrid>
              <a:tr h="540000">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應用 </a:t>
                      </a:r>
                      <a:r>
                        <a:rPr lang="en-US" sz="1600" kern="100" dirty="0">
                          <a:latin typeface="微軟正黑體" panose="020B0604030504040204" pitchFamily="34" charset="-120"/>
                          <a:ea typeface="微軟正黑體" panose="020B0604030504040204" pitchFamily="34" charset="-120"/>
                        </a:rPr>
                        <a:t>\ </a:t>
                      </a:r>
                      <a:r>
                        <a:rPr lang="zh-TW" sz="1600" kern="100" dirty="0">
                          <a:latin typeface="微軟正黑體" panose="020B0604030504040204" pitchFamily="34" charset="-120"/>
                          <a:ea typeface="微軟正黑體" panose="020B0604030504040204" pitchFamily="34" charset="-120"/>
                        </a:rPr>
                        <a:t>產品分類</a:t>
                      </a:r>
                      <a:endParaRPr lang="zh-TW" sz="1600" b="1" kern="100" dirty="0">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noFill/>
                  </a:tcPr>
                </a:tc>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溶劑型</a:t>
                      </a:r>
                      <a:r>
                        <a:rPr lang="en-US" sz="1600" kern="100" dirty="0">
                          <a:latin typeface="微軟正黑體" panose="020B0604030504040204" pitchFamily="34" charset="-120"/>
                          <a:ea typeface="微軟正黑體" panose="020B0604030504040204" pitchFamily="34" charset="-120"/>
                        </a:rPr>
                        <a:t>PU</a:t>
                      </a:r>
                      <a:r>
                        <a:rPr lang="zh-TW" sz="1600" kern="100" dirty="0">
                          <a:latin typeface="微軟正黑體" panose="020B0604030504040204" pitchFamily="34" charset="-120"/>
                          <a:ea typeface="微軟正黑體" panose="020B0604030504040204" pitchFamily="34" charset="-120"/>
                        </a:rPr>
                        <a:t>樹脂</a:t>
                      </a:r>
                      <a:endParaRPr lang="zh-TW" sz="1600" b="1" kern="100" dirty="0">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水性</a:t>
                      </a:r>
                      <a:r>
                        <a:rPr lang="en-US" sz="1600" kern="100" dirty="0">
                          <a:latin typeface="微軟正黑體" panose="020B0604030504040204" pitchFamily="34" charset="-120"/>
                          <a:ea typeface="微軟正黑體" panose="020B0604030504040204" pitchFamily="34" charset="-120"/>
                        </a:rPr>
                        <a:t>PU</a:t>
                      </a:r>
                      <a:r>
                        <a:rPr lang="zh-TW" sz="1600" kern="100" dirty="0">
                          <a:latin typeface="微軟正黑體" panose="020B0604030504040204" pitchFamily="34" charset="-120"/>
                          <a:ea typeface="微軟正黑體" panose="020B0604030504040204" pitchFamily="34" charset="-120"/>
                        </a:rPr>
                        <a:t>樹脂</a:t>
                      </a:r>
                      <a:endParaRPr lang="zh-TW" sz="1600" b="1" kern="100" dirty="0">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無溶劑</a:t>
                      </a:r>
                      <a:r>
                        <a:rPr lang="en-US" sz="1600" kern="100" dirty="0">
                          <a:latin typeface="微軟正黑體" panose="020B0604030504040204" pitchFamily="34" charset="-120"/>
                          <a:ea typeface="微軟正黑體" panose="020B0604030504040204" pitchFamily="34" charset="-120"/>
                        </a:rPr>
                        <a:t>PU</a:t>
                      </a:r>
                      <a:r>
                        <a:rPr lang="zh-TW" sz="1600" kern="100" dirty="0">
                          <a:latin typeface="微軟正黑體" panose="020B0604030504040204" pitchFamily="34" charset="-120"/>
                          <a:ea typeface="微軟正黑體" panose="020B0604030504040204" pitchFamily="34" charset="-120"/>
                        </a:rPr>
                        <a:t>樹脂</a:t>
                      </a:r>
                      <a:endParaRPr lang="zh-TW" sz="1600" b="1" kern="100" dirty="0">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en-US" sz="1600" kern="100" dirty="0">
                          <a:latin typeface="微軟正黑體" panose="020B0604030504040204" pitchFamily="34" charset="-120"/>
                          <a:ea typeface="微軟正黑體" panose="020B0604030504040204" pitchFamily="34" charset="-120"/>
                        </a:rPr>
                        <a:t>TPU</a:t>
                      </a:r>
                      <a:r>
                        <a:rPr lang="zh-TW" sz="1600" kern="100" dirty="0">
                          <a:latin typeface="微軟正黑體" panose="020B0604030504040204" pitchFamily="34" charset="-120"/>
                          <a:ea typeface="微軟正黑體" panose="020B0604030504040204" pitchFamily="34" charset="-120"/>
                        </a:rPr>
                        <a:t>塑粒</a:t>
                      </a:r>
                      <a:endParaRPr lang="zh-TW" sz="1600" b="1" kern="100" dirty="0">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1600" kern="100" dirty="0" smtClean="0">
                          <a:latin typeface="微軟正黑體" panose="020B0604030504040204" pitchFamily="34" charset="-120"/>
                          <a:ea typeface="微軟正黑體" panose="020B0604030504040204" pitchFamily="34" charset="-120"/>
                        </a:rPr>
                        <a:t>硬化劑</a:t>
                      </a:r>
                      <a:endParaRPr lang="zh-TW" sz="1600" b="1" kern="100" dirty="0">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extLst>
                  <a:ext uri="{0D108BD9-81ED-4DB2-BD59-A6C34878D82A}">
                    <a16:rowId xmlns:a16="http://schemas.microsoft.com/office/drawing/2014/main" xmlns="" val="10000"/>
                  </a:ext>
                </a:extLst>
              </a:tr>
              <a:tr h="540000">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合皮</a:t>
                      </a:r>
                      <a:endParaRPr lang="zh-TW" sz="1600" b="1" kern="100" dirty="0">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no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extLst>
                  <a:ext uri="{0D108BD9-81ED-4DB2-BD59-A6C34878D82A}">
                    <a16:rowId xmlns:a16="http://schemas.microsoft.com/office/drawing/2014/main" xmlns="" val="10001"/>
                  </a:ext>
                </a:extLst>
              </a:tr>
              <a:tr h="540000">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紡織塗佈</a:t>
                      </a:r>
                      <a:endParaRPr lang="zh-TW" sz="1600" b="1" kern="100" dirty="0">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no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extLst>
                  <a:ext uri="{0D108BD9-81ED-4DB2-BD59-A6C34878D82A}">
                    <a16:rowId xmlns:a16="http://schemas.microsoft.com/office/drawing/2014/main" xmlns="" val="10002"/>
                  </a:ext>
                </a:extLst>
              </a:tr>
              <a:tr h="540000">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貼合接著劑</a:t>
                      </a:r>
                      <a:endParaRPr lang="zh-TW" sz="1600" b="1" kern="100" dirty="0">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no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extLst>
                  <a:ext uri="{0D108BD9-81ED-4DB2-BD59-A6C34878D82A}">
                    <a16:rowId xmlns:a16="http://schemas.microsoft.com/office/drawing/2014/main" xmlns="" val="10003"/>
                  </a:ext>
                </a:extLst>
              </a:tr>
              <a:tr h="540000">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透溼防水</a:t>
                      </a:r>
                      <a:endParaRPr lang="zh-TW" sz="1600" b="1" kern="100" dirty="0">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noFill/>
                  </a:tcPr>
                </a:tc>
                <a:tc>
                  <a:txBody>
                    <a:bodyPr/>
                    <a:lstStyle/>
                    <a:p>
                      <a:pPr algn="ctr">
                        <a:spcAft>
                          <a:spcPts val="0"/>
                        </a:spcAft>
                      </a:pPr>
                      <a:r>
                        <a:rPr lang="zh-TW" sz="3200" kern="100">
                          <a:latin typeface="微軟正黑體" panose="020B0604030504040204" pitchFamily="34" charset="-120"/>
                          <a:ea typeface="微軟正黑體" panose="020B0604030504040204" pitchFamily="34" charset="-120"/>
                        </a:rPr>
                        <a:t>◎</a:t>
                      </a:r>
                      <a:endParaRPr lang="zh-TW" sz="3200" kern="10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tc>
                  <a:txBody>
                    <a:bodyPr/>
                    <a:lstStyle/>
                    <a:p>
                      <a:pPr algn="ctr">
                        <a:spcAft>
                          <a:spcPts val="0"/>
                        </a:spcAft>
                      </a:pPr>
                      <a:r>
                        <a:rPr lang="zh-TW" sz="3200" kern="100">
                          <a:latin typeface="微軟正黑體" panose="020B0604030504040204" pitchFamily="34" charset="-120"/>
                          <a:ea typeface="微軟正黑體" panose="020B0604030504040204" pitchFamily="34" charset="-120"/>
                        </a:rPr>
                        <a:t>◎</a:t>
                      </a:r>
                      <a:endParaRPr lang="zh-TW" sz="3200" kern="10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zh-TW" sz="3200" kern="100" dirty="0" smtClean="0">
                          <a:latin typeface="微軟正黑體" panose="020B0604030504040204" pitchFamily="34" charset="-120"/>
                          <a:ea typeface="微軟正黑體" panose="020B0604030504040204" pitchFamily="34" charset="-120"/>
                        </a:rPr>
                        <a:t>◎</a:t>
                      </a:r>
                      <a:endParaRPr lang="en-US" sz="3200" kern="100" spc="-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extLst>
                  <a:ext uri="{0D108BD9-81ED-4DB2-BD59-A6C34878D82A}">
                    <a16:rowId xmlns:a16="http://schemas.microsoft.com/office/drawing/2014/main" xmlns="" val="10004"/>
                  </a:ext>
                </a:extLst>
              </a:tr>
              <a:tr h="540000">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油墨</a:t>
                      </a:r>
                      <a:endParaRPr lang="zh-TW" sz="1600" b="1" kern="100" dirty="0">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no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tc>
                  <a:txBody>
                    <a:bodyPr/>
                    <a:lstStyle/>
                    <a:p>
                      <a:pPr algn="ctr">
                        <a:spcAft>
                          <a:spcPts val="0"/>
                        </a:spcAft>
                      </a:pPr>
                      <a:r>
                        <a:rPr lang="zh-TW" sz="3200" kern="100">
                          <a:latin typeface="微軟正黑體" panose="020B0604030504040204" pitchFamily="34" charset="-120"/>
                          <a:ea typeface="微軟正黑體" panose="020B0604030504040204" pitchFamily="34" charset="-120"/>
                        </a:rPr>
                        <a:t>◎</a:t>
                      </a:r>
                      <a:endParaRPr lang="zh-TW" sz="3200" kern="10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extLst>
                  <a:ext uri="{0D108BD9-81ED-4DB2-BD59-A6C34878D82A}">
                    <a16:rowId xmlns:a16="http://schemas.microsoft.com/office/drawing/2014/main" xmlns="" val="10005"/>
                  </a:ext>
                </a:extLst>
              </a:tr>
              <a:tr h="540000">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塗料</a:t>
                      </a:r>
                      <a:endParaRPr lang="zh-TW" sz="1600" b="1" kern="100" dirty="0">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noFill/>
                  </a:tcPr>
                </a:tc>
                <a:tc>
                  <a:txBody>
                    <a:bodyPr/>
                    <a:lstStyle/>
                    <a:p>
                      <a:pPr algn="ctr">
                        <a:spcAft>
                          <a:spcPts val="0"/>
                        </a:spcAft>
                      </a:pPr>
                      <a:r>
                        <a:rPr lang="zh-TW" sz="3200" kern="100">
                          <a:latin typeface="微軟正黑體" panose="020B0604030504040204" pitchFamily="34" charset="-120"/>
                          <a:ea typeface="微軟正黑體" panose="020B0604030504040204" pitchFamily="34" charset="-120"/>
                        </a:rPr>
                        <a:t>◎</a:t>
                      </a:r>
                      <a:endParaRPr lang="zh-TW" sz="3200" kern="10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tc>
                  <a:txBody>
                    <a:bodyPr/>
                    <a:lstStyle/>
                    <a:p>
                      <a:pPr algn="ctr">
                        <a:spcAft>
                          <a:spcPts val="0"/>
                        </a:spcAft>
                      </a:pPr>
                      <a:r>
                        <a:rPr lang="zh-TW" sz="3200" kern="100">
                          <a:latin typeface="微軟正黑體" panose="020B0604030504040204" pitchFamily="34" charset="-120"/>
                          <a:ea typeface="微軟正黑體" panose="020B0604030504040204" pitchFamily="34" charset="-120"/>
                        </a:rPr>
                        <a:t>◎</a:t>
                      </a:r>
                      <a:endParaRPr lang="zh-TW" sz="3200" kern="10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endParaRPr lang="en-US" sz="3200" kern="100" spc="-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endParaRPr lang="en-US" sz="3200" kern="100" spc="-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extLst>
                  <a:ext uri="{0D108BD9-81ED-4DB2-BD59-A6C34878D82A}">
                    <a16:rowId xmlns:a16="http://schemas.microsoft.com/office/drawing/2014/main" xmlns="" val="10006"/>
                  </a:ext>
                </a:extLst>
              </a:tr>
              <a:tr h="540000">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建材</a:t>
                      </a:r>
                      <a:r>
                        <a:rPr lang="en-US" sz="1600" kern="100" dirty="0">
                          <a:latin typeface="微軟正黑體" panose="020B0604030504040204" pitchFamily="34" charset="-120"/>
                          <a:ea typeface="微軟正黑體" panose="020B0604030504040204" pitchFamily="34" charset="-120"/>
                        </a:rPr>
                        <a:t>/</a:t>
                      </a:r>
                      <a:r>
                        <a:rPr lang="zh-TW" sz="1600" kern="100" dirty="0">
                          <a:latin typeface="微軟正黑體" panose="020B0604030504040204" pitchFamily="34" charset="-120"/>
                          <a:ea typeface="微軟正黑體" panose="020B0604030504040204" pitchFamily="34" charset="-120"/>
                        </a:rPr>
                        <a:t>跑道</a:t>
                      </a:r>
                      <a:r>
                        <a:rPr lang="en-US" sz="1600" kern="100" dirty="0">
                          <a:latin typeface="微軟正黑體" panose="020B0604030504040204" pitchFamily="34" charset="-120"/>
                          <a:ea typeface="微軟正黑體" panose="020B0604030504040204" pitchFamily="34" charset="-120"/>
                        </a:rPr>
                        <a:t>/</a:t>
                      </a:r>
                      <a:r>
                        <a:rPr lang="zh-TW" sz="1600" kern="100" dirty="0">
                          <a:latin typeface="微軟正黑體" panose="020B0604030504040204" pitchFamily="34" charset="-120"/>
                          <a:ea typeface="微軟正黑體" panose="020B0604030504040204" pitchFamily="34" charset="-120"/>
                        </a:rPr>
                        <a:t>防水</a:t>
                      </a:r>
                      <a:endParaRPr lang="zh-TW" sz="1600" b="1" kern="100" dirty="0">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no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tc>
                  <a:txBody>
                    <a:bodyPr/>
                    <a:lstStyle/>
                    <a:p>
                      <a:pPr algn="ctr">
                        <a:spcAft>
                          <a:spcPts val="0"/>
                        </a:spcAft>
                      </a:pPr>
                      <a:r>
                        <a:rPr lang="zh-TW" sz="3200" kern="100">
                          <a:latin typeface="微軟正黑體" panose="020B0604030504040204" pitchFamily="34" charset="-120"/>
                          <a:ea typeface="微軟正黑體" panose="020B0604030504040204" pitchFamily="34" charset="-120"/>
                        </a:rPr>
                        <a:t>◎</a:t>
                      </a:r>
                      <a:endParaRPr lang="zh-TW" sz="3200" kern="10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a:latin typeface="微軟正黑體" panose="020B0604030504040204" pitchFamily="34" charset="-120"/>
                          <a:ea typeface="微軟正黑體" panose="020B0604030504040204" pitchFamily="34" charset="-120"/>
                        </a:rPr>
                        <a:t>◎</a:t>
                      </a:r>
                      <a:endParaRPr lang="zh-TW" sz="3200" kern="10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endParaRPr lang="en-US" sz="3200" kern="100" spc="-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extLst>
                  <a:ext uri="{0D108BD9-81ED-4DB2-BD59-A6C34878D82A}">
                    <a16:rowId xmlns:a16="http://schemas.microsoft.com/office/drawing/2014/main" xmlns="" val="10007"/>
                  </a:ext>
                </a:extLst>
              </a:tr>
              <a:tr h="540000">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輪件及工業零件</a:t>
                      </a:r>
                      <a:endParaRPr lang="zh-TW" sz="1600" b="1" kern="100" dirty="0">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noFill/>
                  </a:tcPr>
                </a:tc>
                <a:tc>
                  <a:txBody>
                    <a:bodyPr/>
                    <a:lstStyle/>
                    <a:p>
                      <a:pPr algn="ctr">
                        <a:spcAft>
                          <a:spcPts val="0"/>
                        </a:spcAft>
                      </a:pPr>
                      <a:endParaRPr lang="en-US" sz="3200" kern="100" spc="-10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tc>
                  <a:txBody>
                    <a:bodyPr/>
                    <a:lstStyle/>
                    <a:p>
                      <a:pPr algn="ctr">
                        <a:spcAft>
                          <a:spcPts val="0"/>
                        </a:spcAft>
                      </a:pPr>
                      <a:endParaRPr lang="en-US" sz="3200" kern="100" spc="-10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a:latin typeface="微軟正黑體" panose="020B0604030504040204" pitchFamily="34" charset="-120"/>
                          <a:ea typeface="微軟正黑體" panose="020B0604030504040204" pitchFamily="34" charset="-120"/>
                        </a:rPr>
                        <a:t>◎</a:t>
                      </a:r>
                      <a:endParaRPr lang="zh-TW" sz="3200" kern="10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extLst>
                  <a:ext uri="{0D108BD9-81ED-4DB2-BD59-A6C34878D82A}">
                    <a16:rowId xmlns:a16="http://schemas.microsoft.com/office/drawing/2014/main" xmlns="" val="10008"/>
                  </a:ext>
                </a:extLst>
              </a:tr>
              <a:tr h="540000">
                <a:tc>
                  <a:txBody>
                    <a:bodyPr/>
                    <a:lstStyle/>
                    <a:p>
                      <a:pPr algn="ctr">
                        <a:spcAft>
                          <a:spcPts val="0"/>
                        </a:spcAft>
                      </a:pPr>
                      <a:r>
                        <a:rPr lang="zh-TW" sz="1600" kern="100" dirty="0">
                          <a:latin typeface="微軟正黑體" panose="020B0604030504040204" pitchFamily="34" charset="-120"/>
                          <a:ea typeface="微軟正黑體" panose="020B0604030504040204" pitchFamily="34" charset="-120"/>
                        </a:rPr>
                        <a:t>發泡體</a:t>
                      </a:r>
                      <a:r>
                        <a:rPr lang="en-US" sz="1600" kern="100" dirty="0">
                          <a:latin typeface="微軟正黑體" panose="020B0604030504040204" pitchFamily="34" charset="-120"/>
                          <a:ea typeface="微軟正黑體" panose="020B0604030504040204" pitchFamily="34" charset="-120"/>
                        </a:rPr>
                        <a:t>/</a:t>
                      </a:r>
                      <a:r>
                        <a:rPr lang="zh-TW" sz="1600" kern="100" dirty="0">
                          <a:latin typeface="微軟正黑體" panose="020B0604030504040204" pitchFamily="34" charset="-120"/>
                          <a:ea typeface="微軟正黑體" panose="020B0604030504040204" pitchFamily="34" charset="-120"/>
                        </a:rPr>
                        <a:t>模塑</a:t>
                      </a:r>
                      <a:r>
                        <a:rPr lang="en-US" sz="1600" kern="100" dirty="0">
                          <a:latin typeface="微軟正黑體" panose="020B0604030504040204" pitchFamily="34" charset="-120"/>
                          <a:ea typeface="微軟正黑體" panose="020B0604030504040204" pitchFamily="34" charset="-120"/>
                        </a:rPr>
                        <a:t>/</a:t>
                      </a:r>
                      <a:r>
                        <a:rPr lang="zh-TW" sz="1600" kern="100" dirty="0">
                          <a:latin typeface="微軟正黑體" panose="020B0604030504040204" pitchFamily="34" charset="-120"/>
                          <a:ea typeface="微軟正黑體" panose="020B0604030504040204" pitchFamily="34" charset="-120"/>
                        </a:rPr>
                        <a:t>鞋底</a:t>
                      </a:r>
                      <a:endParaRPr lang="zh-TW" sz="1600" b="1" kern="100" dirty="0">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no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25809863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60000"/>
              <a:lumOff val="40000"/>
            </a:schemeClr>
          </a:fgClr>
          <a:bgClr>
            <a:schemeClr val="bg1"/>
          </a:bgClr>
        </a:pattFill>
        <a:effectLst/>
      </p:bgPr>
    </p:bg>
    <p:spTree>
      <p:nvGrpSpPr>
        <p:cNvPr id="1" name=""/>
        <p:cNvGrpSpPr/>
        <p:nvPr/>
      </p:nvGrpSpPr>
      <p:grpSpPr>
        <a:xfrm>
          <a:off x="0" y="0"/>
          <a:ext cx="0" cy="0"/>
          <a:chOff x="0" y="0"/>
          <a:chExt cx="0" cy="0"/>
        </a:xfrm>
      </p:grpSpPr>
      <p:grpSp>
        <p:nvGrpSpPr>
          <p:cNvPr id="19463" name="组合 15"/>
          <p:cNvGrpSpPr>
            <a:grpSpLocks/>
          </p:cNvGrpSpPr>
          <p:nvPr/>
        </p:nvGrpSpPr>
        <p:grpSpPr bwMode="auto">
          <a:xfrm>
            <a:off x="284163" y="55563"/>
            <a:ext cx="2952750" cy="857250"/>
            <a:chOff x="312964" y="12700"/>
            <a:chExt cx="2952751" cy="856370"/>
          </a:xfrm>
        </p:grpSpPr>
        <p:sp>
          <p:nvSpPr>
            <p:cNvPr id="17" name="圆角矩形 16"/>
            <p:cNvSpPr/>
            <p:nvPr/>
          </p:nvSpPr>
          <p:spPr>
            <a:xfrm>
              <a:off x="368526" y="282298"/>
              <a:ext cx="2897189" cy="380609"/>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9465" name="图片 20"/>
            <p:cNvPicPr>
              <a:picLocks noChangeAspect="1"/>
            </p:cNvPicPr>
            <p:nvPr/>
          </p:nvPicPr>
          <p:blipFill>
            <a:blip r:embed="rId2" cstate="email"/>
            <a:srcRect/>
            <a:stretch>
              <a:fillRect/>
            </a:stretch>
          </p:blipFill>
          <p:spPr bwMode="auto">
            <a:xfrm rot="2055465">
              <a:off x="312964" y="12700"/>
              <a:ext cx="498555" cy="856370"/>
            </a:xfrm>
            <a:prstGeom prst="rect">
              <a:avLst/>
            </a:prstGeom>
            <a:noFill/>
            <a:ln w="9525">
              <a:noFill/>
              <a:miter lim="800000"/>
              <a:headEnd/>
              <a:tailEnd/>
            </a:ln>
          </p:spPr>
        </p:pic>
        <p:sp>
          <p:nvSpPr>
            <p:cNvPr id="19466" name="文本框 21"/>
            <p:cNvSpPr txBox="1">
              <a:spLocks noChangeArrowheads="1"/>
            </p:cNvSpPr>
            <p:nvPr/>
          </p:nvSpPr>
          <p:spPr bwMode="auto">
            <a:xfrm>
              <a:off x="846342" y="282152"/>
              <a:ext cx="1107996" cy="368953"/>
            </a:xfrm>
            <a:prstGeom prst="rect">
              <a:avLst/>
            </a:prstGeom>
            <a:noFill/>
            <a:ln w="9525">
              <a:noFill/>
              <a:miter lim="800000"/>
              <a:headEnd/>
              <a:tailEnd/>
            </a:ln>
          </p:spPr>
          <p:txBody>
            <a:bodyPr wrap="none">
              <a:spAutoFit/>
            </a:bodyPr>
            <a:lstStyle/>
            <a:p>
              <a:pPr eaLnBrk="1" hangingPunct="1"/>
              <a:r>
                <a:rPr lang="zh-TW" altLang="en-US" b="1" dirty="0" smtClean="0">
                  <a:solidFill>
                    <a:srgbClr val="3C7832"/>
                  </a:solidFill>
                  <a:latin typeface="微软雅黑" pitchFamily="34" charset="-122"/>
                </a:rPr>
                <a:t>免責</a:t>
              </a:r>
              <a:r>
                <a:rPr lang="zh-TW" altLang="en-US" b="1" dirty="0">
                  <a:solidFill>
                    <a:srgbClr val="3C7832"/>
                  </a:solidFill>
                  <a:latin typeface="微软雅黑" pitchFamily="34" charset="-122"/>
                </a:rPr>
                <a:t>聲明</a:t>
              </a:r>
              <a:endParaRPr lang="zh-CN" altLang="en-US" b="1" dirty="0">
                <a:solidFill>
                  <a:srgbClr val="3C7832"/>
                </a:solidFill>
                <a:latin typeface="微软雅黑" pitchFamily="34" charset="-122"/>
              </a:endParaRPr>
            </a:p>
          </p:txBody>
        </p:sp>
        <p:sp>
          <p:nvSpPr>
            <p:cNvPr id="19467" name="文本框 22"/>
            <p:cNvSpPr txBox="1">
              <a:spLocks noChangeArrowheads="1"/>
            </p:cNvSpPr>
            <p:nvPr/>
          </p:nvSpPr>
          <p:spPr bwMode="auto">
            <a:xfrm>
              <a:off x="405443" y="287157"/>
              <a:ext cx="346570" cy="36933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sp>
        <p:nvSpPr>
          <p:cNvPr id="16" name="文字方塊 15"/>
          <p:cNvSpPr txBox="1"/>
          <p:nvPr/>
        </p:nvSpPr>
        <p:spPr>
          <a:xfrm>
            <a:off x="376642" y="1314466"/>
            <a:ext cx="11336389" cy="4616648"/>
          </a:xfrm>
          <a:prstGeom prst="rect">
            <a:avLst/>
          </a:prstGeom>
          <a:noFill/>
        </p:spPr>
        <p:txBody>
          <a:bodyPr wrap="square" rtlCol="0">
            <a:spAutoFit/>
          </a:bodyPr>
          <a:lstStyle/>
          <a:p>
            <a:pPr>
              <a:lnSpc>
                <a:spcPct val="150000"/>
              </a:lnSpc>
            </a:pPr>
            <a:r>
              <a:rPr lang="zh-TW" altLang="en-US" sz="2800" dirty="0" smtClean="0">
                <a:latin typeface="標楷體" panose="03000509000000000000" pitchFamily="65" charset="-120"/>
                <a:ea typeface="標楷體" panose="03000509000000000000" pitchFamily="65" charset="-120"/>
              </a:rPr>
              <a:t>本簡報與會議討論內容</a:t>
            </a:r>
            <a:r>
              <a:rPr lang="zh-TW" altLang="en-US" sz="2800" dirty="0">
                <a:latin typeface="標楷體" panose="03000509000000000000" pitchFamily="65" charset="-120"/>
                <a:ea typeface="標楷體" panose="03000509000000000000" pitchFamily="65" charset="-120"/>
              </a:rPr>
              <a:t>可能含有前瞻性敘述，實際結果可能與這些前瞻性敘述大不相同。簡報資料中所提供之資訊並未明示或暗示的表達或保證其具有正確性及完整性，亦不代表展宇科技材料股份有限公司</a:t>
            </a:r>
            <a:r>
              <a:rPr lang="en-US" altLang="zh-TW" sz="2800" dirty="0">
                <a:latin typeface="標楷體" panose="03000509000000000000" pitchFamily="65" charset="-120"/>
                <a:ea typeface="標楷體" panose="03000509000000000000" pitchFamily="65" charset="-120"/>
              </a:rPr>
              <a:t>(</a:t>
            </a:r>
            <a:r>
              <a:rPr lang="zh-TW" altLang="en-US" sz="2800" dirty="0">
                <a:latin typeface="標楷體" panose="03000509000000000000" pitchFamily="65" charset="-120"/>
                <a:ea typeface="標楷體" panose="03000509000000000000" pitchFamily="65" charset="-120"/>
              </a:rPr>
              <a:t>本公司</a:t>
            </a:r>
            <a:r>
              <a:rPr lang="en-US" altLang="zh-TW" sz="2800" dirty="0">
                <a:latin typeface="標楷體" panose="03000509000000000000" pitchFamily="65" charset="-120"/>
                <a:ea typeface="標楷體" panose="03000509000000000000" pitchFamily="65" charset="-120"/>
              </a:rPr>
              <a:t>)</a:t>
            </a:r>
            <a:r>
              <a:rPr lang="zh-TW" altLang="en-US" sz="2800" dirty="0">
                <a:latin typeface="標楷體" panose="03000509000000000000" pitchFamily="65" charset="-120"/>
                <a:ea typeface="標楷體" panose="03000509000000000000" pitchFamily="65" charset="-120"/>
              </a:rPr>
              <a:t>對產業狀況或後續重大發展的完整</a:t>
            </a:r>
            <a:r>
              <a:rPr lang="zh-TW" altLang="en-US" sz="2800" dirty="0" smtClean="0">
                <a:latin typeface="標楷體" panose="03000509000000000000" pitchFamily="65" charset="-120"/>
                <a:ea typeface="標楷體" panose="03000509000000000000" pitchFamily="65" charset="-120"/>
              </a:rPr>
              <a:t>論述。 </a:t>
            </a:r>
            <a:endParaRPr lang="en-US" altLang="zh-TW" sz="2800" dirty="0" smtClean="0">
              <a:latin typeface="標楷體" panose="03000509000000000000" pitchFamily="65" charset="-120"/>
              <a:ea typeface="標楷體" panose="03000509000000000000" pitchFamily="65" charset="-120"/>
            </a:endParaRPr>
          </a:p>
          <a:p>
            <a:pPr>
              <a:lnSpc>
                <a:spcPct val="150000"/>
              </a:lnSpc>
            </a:pPr>
            <a:endParaRPr lang="en-US" altLang="zh-TW" sz="2800" dirty="0">
              <a:latin typeface="標楷體" panose="03000509000000000000" pitchFamily="65" charset="-120"/>
              <a:ea typeface="標楷體" panose="03000509000000000000" pitchFamily="65" charset="-120"/>
            </a:endParaRPr>
          </a:p>
          <a:p>
            <a:pPr>
              <a:lnSpc>
                <a:spcPct val="150000"/>
              </a:lnSpc>
            </a:pPr>
            <a:r>
              <a:rPr lang="zh-TW" altLang="en-US" sz="2800" dirty="0" smtClean="0">
                <a:latin typeface="標楷體" panose="03000509000000000000" pitchFamily="65" charset="-120"/>
                <a:ea typeface="標楷體" panose="03000509000000000000" pitchFamily="65" charset="-120"/>
              </a:rPr>
              <a:t>本簡報及會議討論</a:t>
            </a:r>
            <a:r>
              <a:rPr lang="zh-TW" altLang="en-US" sz="2800" dirty="0">
                <a:latin typeface="標楷體" panose="03000509000000000000" pitchFamily="65" charset="-120"/>
                <a:ea typeface="標楷體" panose="03000509000000000000" pitchFamily="65" charset="-120"/>
              </a:rPr>
              <a:t>提及之前瞻性</a:t>
            </a:r>
            <a:r>
              <a:rPr lang="zh-TW" altLang="en-US" sz="2800" dirty="0" smtClean="0">
                <a:latin typeface="標楷體" panose="03000509000000000000" pitchFamily="65" charset="-120"/>
                <a:ea typeface="標楷體" panose="03000509000000000000" pitchFamily="65" charset="-120"/>
              </a:rPr>
              <a:t>敘述，僅反應本公司目前對未來之觀點，未來若有任何變更或調整，本公司不負責更新及通知。</a:t>
            </a:r>
            <a:endParaRPr lang="zh-TW" altLang="en-US" sz="2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34197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500"/>
                                        <p:tgtEl>
                                          <p:spTgt spid="16"/>
                                        </p:tgtEl>
                                      </p:cBhvr>
                                    </p:animEffect>
                                    <p:anim calcmode="lin" valueType="num">
                                      <p:cBhvr>
                                        <p:cTn id="8" dur="1500" fill="hold"/>
                                        <p:tgtEl>
                                          <p:spTgt spid="16"/>
                                        </p:tgtEl>
                                        <p:attrNameLst>
                                          <p:attrName>ppt_x</p:attrName>
                                        </p:attrNameLst>
                                      </p:cBhvr>
                                      <p:tavLst>
                                        <p:tav tm="0">
                                          <p:val>
                                            <p:strVal val="#ppt_x"/>
                                          </p:val>
                                        </p:tav>
                                        <p:tav tm="100000">
                                          <p:val>
                                            <p:strVal val="#ppt_x"/>
                                          </p:val>
                                        </p:tav>
                                      </p:tavLst>
                                    </p:anim>
                                    <p:anim calcmode="lin" valueType="num">
                                      <p:cBhvr>
                                        <p:cTn id="9" dur="1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8" name="组合 39"/>
          <p:cNvGrpSpPr>
            <a:grpSpLocks/>
          </p:cNvGrpSpPr>
          <p:nvPr/>
        </p:nvGrpSpPr>
        <p:grpSpPr bwMode="auto">
          <a:xfrm>
            <a:off x="284163" y="55563"/>
            <a:ext cx="2952750" cy="857250"/>
            <a:chOff x="312964" y="12700"/>
            <a:chExt cx="2952751" cy="856370"/>
          </a:xfrm>
        </p:grpSpPr>
        <p:sp>
          <p:nvSpPr>
            <p:cNvPr id="41" name="圆角矩形 40"/>
            <p:cNvSpPr/>
            <p:nvPr/>
          </p:nvSpPr>
          <p:spPr>
            <a:xfrm>
              <a:off x="368526" y="282298"/>
              <a:ext cx="2897189" cy="380609"/>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33800" name="图片 41"/>
            <p:cNvPicPr>
              <a:picLocks noChangeAspect="1"/>
            </p:cNvPicPr>
            <p:nvPr/>
          </p:nvPicPr>
          <p:blipFill>
            <a:blip r:embed="rId2" cstate="email"/>
            <a:srcRect/>
            <a:stretch>
              <a:fillRect/>
            </a:stretch>
          </p:blipFill>
          <p:spPr bwMode="auto">
            <a:xfrm rot="2055465">
              <a:off x="312964" y="12700"/>
              <a:ext cx="498555" cy="856370"/>
            </a:xfrm>
            <a:prstGeom prst="rect">
              <a:avLst/>
            </a:prstGeom>
            <a:noFill/>
            <a:ln w="9525">
              <a:noFill/>
              <a:miter lim="800000"/>
              <a:headEnd/>
              <a:tailEnd/>
            </a:ln>
          </p:spPr>
        </p:pic>
        <p:sp>
          <p:nvSpPr>
            <p:cNvPr id="33801" name="文本框 42"/>
            <p:cNvSpPr txBox="1">
              <a:spLocks noChangeArrowheads="1"/>
            </p:cNvSpPr>
            <p:nvPr/>
          </p:nvSpPr>
          <p:spPr bwMode="auto">
            <a:xfrm>
              <a:off x="846342" y="282152"/>
              <a:ext cx="1901484" cy="368953"/>
            </a:xfrm>
            <a:prstGeom prst="rect">
              <a:avLst/>
            </a:prstGeom>
            <a:noFill/>
            <a:ln w="9525">
              <a:noFill/>
              <a:miter lim="800000"/>
              <a:headEnd/>
              <a:tailEnd/>
            </a:ln>
          </p:spPr>
          <p:txBody>
            <a:bodyPr wrap="none">
              <a:spAutoFit/>
            </a:bodyPr>
            <a:lstStyle/>
            <a:p>
              <a:pPr eaLnBrk="1" hangingPunct="1"/>
              <a:r>
                <a:rPr lang="zh-TW" altLang="en-US" b="1" dirty="0" smtClean="0">
                  <a:solidFill>
                    <a:srgbClr val="3C7832"/>
                  </a:solidFill>
                  <a:latin typeface="微软雅黑" pitchFamily="34" charset="-122"/>
                </a:rPr>
                <a:t>財務概況</a:t>
              </a:r>
              <a:r>
                <a:rPr lang="en-US" altLang="zh-TW" b="1" dirty="0" smtClean="0">
                  <a:solidFill>
                    <a:srgbClr val="3C7832"/>
                  </a:solidFill>
                  <a:latin typeface="微软雅黑" pitchFamily="34" charset="-122"/>
                </a:rPr>
                <a:t>-</a:t>
              </a:r>
              <a:r>
                <a:rPr lang="zh-TW" altLang="en-US" b="1" dirty="0" smtClean="0">
                  <a:solidFill>
                    <a:srgbClr val="3C7832"/>
                  </a:solidFill>
                  <a:latin typeface="微软雅黑" pitchFamily="34" charset="-122"/>
                </a:rPr>
                <a:t>損益</a:t>
              </a:r>
              <a:r>
                <a:rPr lang="zh-TW" altLang="en-US" b="1" dirty="0">
                  <a:solidFill>
                    <a:srgbClr val="3C7832"/>
                  </a:solidFill>
                  <a:latin typeface="微软雅黑" pitchFamily="34" charset="-122"/>
                </a:rPr>
                <a:t>表</a:t>
              </a:r>
              <a:endParaRPr lang="zh-CN" altLang="en-US" b="1" dirty="0">
                <a:solidFill>
                  <a:srgbClr val="3C7832"/>
                </a:solidFill>
                <a:latin typeface="微软雅黑" pitchFamily="34" charset="-122"/>
              </a:endParaRPr>
            </a:p>
          </p:txBody>
        </p:sp>
        <p:sp>
          <p:nvSpPr>
            <p:cNvPr id="33802" name="文本框 43"/>
            <p:cNvSpPr txBox="1">
              <a:spLocks noChangeArrowheads="1"/>
            </p:cNvSpPr>
            <p:nvPr/>
          </p:nvSpPr>
          <p:spPr bwMode="auto">
            <a:xfrm>
              <a:off x="405443" y="287157"/>
              <a:ext cx="346570" cy="36933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graphicFrame>
        <p:nvGraphicFramePr>
          <p:cNvPr id="5" name="表格 4"/>
          <p:cNvGraphicFramePr>
            <a:graphicFrameLocks noGrp="1"/>
          </p:cNvGraphicFramePr>
          <p:nvPr>
            <p:extLst>
              <p:ext uri="{D42A27DB-BD31-4B8C-83A1-F6EECF244321}">
                <p14:modId xmlns:p14="http://schemas.microsoft.com/office/powerpoint/2010/main" val="1346558612"/>
              </p:ext>
            </p:extLst>
          </p:nvPr>
        </p:nvGraphicFramePr>
        <p:xfrm>
          <a:off x="481165" y="1122210"/>
          <a:ext cx="11160000" cy="5400000"/>
        </p:xfrm>
        <a:graphic>
          <a:graphicData uri="http://schemas.openxmlformats.org/drawingml/2006/table">
            <a:tbl>
              <a:tblPr>
                <a:tableStyleId>{9D7B26C5-4107-4FEC-AEDC-1716B250A1EF}</a:tableStyleId>
              </a:tblPr>
              <a:tblGrid>
                <a:gridCol w="2160000">
                  <a:extLst>
                    <a:ext uri="{9D8B030D-6E8A-4147-A177-3AD203B41FA5}">
                      <a16:colId xmlns:a16="http://schemas.microsoft.com/office/drawing/2014/main" xmlns="" val="20000"/>
                    </a:ext>
                  </a:extLst>
                </a:gridCol>
                <a:gridCol w="1800000">
                  <a:extLst>
                    <a:ext uri="{9D8B030D-6E8A-4147-A177-3AD203B41FA5}">
                      <a16:colId xmlns:a16="http://schemas.microsoft.com/office/drawing/2014/main" xmlns="" val="20001"/>
                    </a:ext>
                  </a:extLst>
                </a:gridCol>
                <a:gridCol w="1800000">
                  <a:extLst>
                    <a:ext uri="{9D8B030D-6E8A-4147-A177-3AD203B41FA5}">
                      <a16:colId xmlns:a16="http://schemas.microsoft.com/office/drawing/2014/main" xmlns="" val="20002"/>
                    </a:ext>
                  </a:extLst>
                </a:gridCol>
                <a:gridCol w="1800000">
                  <a:extLst>
                    <a:ext uri="{9D8B030D-6E8A-4147-A177-3AD203B41FA5}">
                      <a16:colId xmlns:a16="http://schemas.microsoft.com/office/drawing/2014/main" xmlns="" val="20003"/>
                    </a:ext>
                  </a:extLst>
                </a:gridCol>
                <a:gridCol w="1800000">
                  <a:extLst>
                    <a:ext uri="{9D8B030D-6E8A-4147-A177-3AD203B41FA5}">
                      <a16:colId xmlns:a16="http://schemas.microsoft.com/office/drawing/2014/main" xmlns="" val="20004"/>
                    </a:ext>
                  </a:extLst>
                </a:gridCol>
                <a:gridCol w="1800000">
                  <a:extLst>
                    <a:ext uri="{9D8B030D-6E8A-4147-A177-3AD203B41FA5}">
                      <a16:colId xmlns:a16="http://schemas.microsoft.com/office/drawing/2014/main" xmlns="" val="20005"/>
                    </a:ext>
                  </a:extLst>
                </a:gridCol>
              </a:tblGrid>
              <a:tr h="360000">
                <a:tc>
                  <a:txBody>
                    <a:bodyPr/>
                    <a:lstStyle/>
                    <a:p>
                      <a:pPr algn="l" fontAlgn="ct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a:noFill/>
                    </a:lnL>
                    <a:lnR w="12700"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gridSpan="2">
                  <a:txBody>
                    <a:bodyPr/>
                    <a:lstStyle/>
                    <a:p>
                      <a:pPr algn="ctr" fontAlgn="ctr"/>
                      <a:r>
                        <a:rPr lang="en-US" altLang="zh-TW" sz="1400" u="none" strike="noStrike" dirty="0" smtClean="0">
                          <a:effectLst/>
                        </a:rPr>
                        <a:t>2022</a:t>
                      </a:r>
                      <a:r>
                        <a:rPr lang="zh-TW" altLang="en-US" sz="1400" u="none" strike="noStrike" dirty="0" smtClean="0">
                          <a:effectLst/>
                        </a:rPr>
                        <a:t>年前</a:t>
                      </a:r>
                      <a:r>
                        <a:rPr lang="en-US" altLang="zh-TW" sz="1400" u="none" strike="noStrike" dirty="0">
                          <a:effectLst/>
                        </a:rPr>
                        <a:t>3</a:t>
                      </a:r>
                      <a:r>
                        <a:rPr lang="zh-TW" altLang="en-US" sz="1400" u="none" strike="noStrike" dirty="0">
                          <a:effectLst/>
                        </a:rPr>
                        <a:t>季</a:t>
                      </a: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B w="12700" cap="flat" cmpd="sng" algn="ctr">
                      <a:solidFill>
                        <a:schemeClr val="accent1">
                          <a:lumMod val="75000"/>
                        </a:schemeClr>
                      </a:solidFill>
                      <a:prstDash val="sysDot"/>
                      <a:round/>
                      <a:headEnd type="none" w="med" len="med"/>
                      <a:tailEnd type="none" w="med" len="med"/>
                    </a:lnB>
                  </a:tcPr>
                </a:tc>
                <a:tc hMerge="1">
                  <a:txBody>
                    <a:bodyPr/>
                    <a:lstStyle/>
                    <a:p>
                      <a:endParaRPr lang="zh-TW" altLang="en-US"/>
                    </a:p>
                  </a:txBody>
                  <a:tcPr/>
                </a:tc>
                <a:tc gridSpan="2">
                  <a:txBody>
                    <a:bodyPr/>
                    <a:lstStyle/>
                    <a:p>
                      <a:pPr algn="ctr" fontAlgn="ctr"/>
                      <a:r>
                        <a:rPr lang="en-US" altLang="zh-TW" sz="1400" u="none" strike="noStrike" dirty="0" smtClean="0">
                          <a:effectLst/>
                        </a:rPr>
                        <a:t>2021</a:t>
                      </a:r>
                      <a:r>
                        <a:rPr lang="zh-TW" altLang="en-US" sz="1400" u="none" strike="noStrike" dirty="0" smtClean="0">
                          <a:effectLst/>
                        </a:rPr>
                        <a:t>年前</a:t>
                      </a:r>
                      <a:r>
                        <a:rPr lang="en-US" altLang="zh-TW" sz="1400" u="none" strike="noStrike" dirty="0">
                          <a:effectLst/>
                        </a:rPr>
                        <a:t>3</a:t>
                      </a:r>
                      <a:r>
                        <a:rPr lang="zh-TW" altLang="en-US" sz="1400" u="none" strike="noStrike" dirty="0">
                          <a:effectLst/>
                        </a:rPr>
                        <a:t>季</a:t>
                      </a: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B w="12700" cap="flat" cmpd="sng" algn="ctr">
                      <a:solidFill>
                        <a:schemeClr val="accent1">
                          <a:lumMod val="75000"/>
                        </a:schemeClr>
                      </a:solidFill>
                      <a:prstDash val="sysDot"/>
                      <a:round/>
                      <a:headEnd type="none" w="med" len="med"/>
                      <a:tailEnd type="none" w="med" len="med"/>
                    </a:lnB>
                  </a:tcPr>
                </a:tc>
                <a:tc hMerge="1">
                  <a:txBody>
                    <a:bodyPr/>
                    <a:lstStyle/>
                    <a:p>
                      <a:endParaRPr lang="zh-TW" altLang="en-US"/>
                    </a:p>
                  </a:txBody>
                  <a:tcPr/>
                </a:tc>
                <a:tc rowSpan="2">
                  <a:txBody>
                    <a:bodyPr/>
                    <a:lstStyle/>
                    <a:p>
                      <a:pPr algn="ctr" fontAlgn="ctr"/>
                      <a:r>
                        <a:rPr lang="en-US" sz="1400" u="none" strike="noStrike" dirty="0">
                          <a:effectLst/>
                        </a:rPr>
                        <a:t>YoY</a:t>
                      </a:r>
                      <a:endParaRPr 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xmlns="" val="10000"/>
                  </a:ext>
                </a:extLst>
              </a:tr>
              <a:tr h="360000">
                <a:tc>
                  <a:txBody>
                    <a:bodyPr/>
                    <a:lstStyle/>
                    <a:p>
                      <a:pPr algn="l" fontAlgn="ct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a:noFill/>
                    </a:lnL>
                    <a:lnR w="12700" cap="flat" cmpd="sng" algn="ctr">
                      <a:solidFill>
                        <a:schemeClr val="accent1">
                          <a:lumMod val="75000"/>
                        </a:schemeClr>
                      </a:solidFill>
                      <a:prstDash val="solid"/>
                      <a:round/>
                      <a:headEnd type="none" w="med" len="med"/>
                      <a:tailEnd type="none" w="med" len="med"/>
                    </a:lnR>
                    <a:lnT w="12700" cap="flat" cmpd="sng" algn="ctr">
                      <a:noFill/>
                      <a:prstDash val="sysDot"/>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zh-TW" altLang="en-US" sz="1400" u="none" strike="noStrike" dirty="0">
                          <a:effectLst/>
                        </a:rPr>
                        <a:t>金額</a:t>
                      </a: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ctr"/>
                      <a:r>
                        <a:rPr lang="en-US" altLang="zh-TW" sz="1400" u="none" strike="noStrike" dirty="0">
                          <a:effectLst/>
                        </a:rPr>
                        <a:t>%</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ctr"/>
                      <a:r>
                        <a:rPr lang="zh-TW" altLang="en-US" sz="1400" u="none" strike="noStrike" dirty="0">
                          <a:effectLst/>
                        </a:rPr>
                        <a:t>金額</a:t>
                      </a: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ctr"/>
                      <a:r>
                        <a:rPr lang="en-US" altLang="zh-TW" sz="1400" u="none" strike="noStrike" dirty="0">
                          <a:effectLst/>
                        </a:rPr>
                        <a:t>%</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xmlns="" val="10001"/>
                  </a:ext>
                </a:extLst>
              </a:tr>
              <a:tr h="360000">
                <a:tc>
                  <a:txBody>
                    <a:bodyPr/>
                    <a:lstStyle/>
                    <a:p>
                      <a:pPr algn="l" fontAlgn="ctr"/>
                      <a:r>
                        <a:rPr lang="zh-TW" altLang="en-US" sz="1400" u="none" strike="noStrike" dirty="0">
                          <a:effectLst/>
                        </a:rPr>
                        <a:t>營業收入</a:t>
                      </a: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effectLst/>
                        </a:rPr>
                        <a:t>1,122,651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a:effectLst/>
                        </a:rPr>
                        <a:t>100.0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effectLst/>
                        </a:rPr>
                        <a:t>1,109,632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a:effectLst/>
                        </a:rPr>
                        <a:t>100.0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1.2%</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02"/>
                  </a:ext>
                </a:extLst>
              </a:tr>
              <a:tr h="360000">
                <a:tc>
                  <a:txBody>
                    <a:bodyPr/>
                    <a:lstStyle/>
                    <a:p>
                      <a:pPr algn="l" fontAlgn="ctr"/>
                      <a:r>
                        <a:rPr lang="zh-TW" altLang="en-US" sz="1400" u="none" strike="noStrike">
                          <a:effectLst/>
                        </a:rPr>
                        <a:t>營業成本</a:t>
                      </a:r>
                      <a:endParaRPr lang="zh-TW" altLang="en-US" sz="1400" b="0" i="0" u="none" strike="noStrike">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effectLst/>
                        </a:rPr>
                        <a:t>967,687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86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effectLst/>
                        </a:rPr>
                        <a:t>881,431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79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9.8%</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03"/>
                  </a:ext>
                </a:extLst>
              </a:tr>
              <a:tr h="360000">
                <a:tc>
                  <a:txBody>
                    <a:bodyPr/>
                    <a:lstStyle/>
                    <a:p>
                      <a:pPr algn="l" fontAlgn="ctr"/>
                      <a:r>
                        <a:rPr lang="zh-TW" altLang="en-US" sz="1400" u="none" strike="noStrike">
                          <a:effectLst/>
                        </a:rPr>
                        <a:t>營業毛利</a:t>
                      </a:r>
                      <a:endParaRPr lang="zh-TW" altLang="en-US" sz="1400" b="0" i="0" u="none" strike="noStrike">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effectLst/>
                        </a:rPr>
                        <a:t>154,964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14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effectLst/>
                        </a:rPr>
                        <a:t>228,201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21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solidFill>
                            <a:srgbClr val="FF0000"/>
                          </a:solidFill>
                          <a:effectLst/>
                        </a:rPr>
                        <a:t>(32.1%)</a:t>
                      </a:r>
                      <a:endParaRPr lang="en-US" altLang="zh-TW" sz="1400" b="0" i="0" u="none" strike="noStrike" dirty="0">
                        <a:solidFill>
                          <a:srgbClr val="FF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04"/>
                  </a:ext>
                </a:extLst>
              </a:tr>
              <a:tr h="360000">
                <a:tc>
                  <a:txBody>
                    <a:bodyPr/>
                    <a:lstStyle/>
                    <a:p>
                      <a:pPr algn="l" fontAlgn="ctr"/>
                      <a:r>
                        <a:rPr lang="zh-TW" altLang="en-US" sz="1400" u="none" strike="noStrike">
                          <a:effectLst/>
                        </a:rPr>
                        <a:t>營業費用</a:t>
                      </a:r>
                      <a:endParaRPr lang="zh-TW" altLang="en-US" sz="1400" b="0" i="0" u="none" strike="noStrike">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effectLst/>
                        </a:rPr>
                        <a:t>135,813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12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effectLst/>
                        </a:rPr>
                        <a:t>150,179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14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solidFill>
                            <a:srgbClr val="FF0000"/>
                          </a:solidFill>
                          <a:effectLst/>
                        </a:rPr>
                        <a:t>(9.6%)</a:t>
                      </a:r>
                      <a:endParaRPr lang="en-US" altLang="zh-TW" sz="1400" b="0" i="0" u="none" strike="noStrike" dirty="0">
                        <a:solidFill>
                          <a:srgbClr val="FF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05"/>
                  </a:ext>
                </a:extLst>
              </a:tr>
              <a:tr h="360000">
                <a:tc>
                  <a:txBody>
                    <a:bodyPr/>
                    <a:lstStyle/>
                    <a:p>
                      <a:pPr algn="l" fontAlgn="ctr"/>
                      <a:r>
                        <a:rPr lang="zh-TW" altLang="en-US" sz="1400" u="none" strike="noStrike">
                          <a:effectLst/>
                        </a:rPr>
                        <a:t>營業淨利</a:t>
                      </a:r>
                      <a:endParaRPr lang="zh-TW" altLang="en-US" sz="1400" b="0" i="0" u="none" strike="noStrike">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effectLst/>
                        </a:rPr>
                        <a:t>19,151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2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effectLst/>
                        </a:rPr>
                        <a:t>78,022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7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400" u="none" strike="noStrike" dirty="0" smtClean="0">
                          <a:solidFill>
                            <a:srgbClr val="FF0000"/>
                          </a:solidFill>
                          <a:effectLst/>
                        </a:rPr>
                        <a:t>(75.5%)</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06"/>
                  </a:ext>
                </a:extLst>
              </a:tr>
              <a:tr h="360000">
                <a:tc>
                  <a:txBody>
                    <a:bodyPr/>
                    <a:lstStyle/>
                    <a:p>
                      <a:pPr algn="l" fontAlgn="ctr"/>
                      <a:r>
                        <a:rPr lang="zh-TW" altLang="en-US" sz="1400" u="none" strike="noStrike">
                          <a:effectLst/>
                        </a:rPr>
                        <a:t>營業外收入及支出</a:t>
                      </a:r>
                      <a:endParaRPr lang="zh-TW" altLang="en-US" sz="1400" b="0" i="0" u="none" strike="noStrike">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effectLst/>
                        </a:rPr>
                        <a:t>6,054</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effectLst/>
                        </a:rPr>
                        <a:t>3,017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b="0" i="0" u="none" strike="noStrike" dirty="0" smtClean="0">
                          <a:solidFill>
                            <a:srgbClr val="000000"/>
                          </a:solidFill>
                          <a:effectLst/>
                          <a:latin typeface="新細明體" panose="02020500000000000000" pitchFamily="18" charset="-120"/>
                          <a:ea typeface="新細明體" panose="02020500000000000000" pitchFamily="18" charset="-120"/>
                        </a:rPr>
                        <a:t>-</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100.7%</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07"/>
                  </a:ext>
                </a:extLst>
              </a:tr>
              <a:tr h="360000">
                <a:tc>
                  <a:txBody>
                    <a:bodyPr/>
                    <a:lstStyle/>
                    <a:p>
                      <a:pPr algn="l" fontAlgn="ctr"/>
                      <a:r>
                        <a:rPr lang="zh-TW" altLang="en-US" sz="1400" u="none" strike="noStrike">
                          <a:effectLst/>
                        </a:rPr>
                        <a:t>稅前淨利</a:t>
                      </a:r>
                      <a:endParaRPr lang="zh-TW" altLang="en-US" sz="1400" b="0" i="0" u="none" strike="noStrike">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effectLst/>
                        </a:rPr>
                        <a:t>25,205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2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effectLst/>
                        </a:rPr>
                        <a:t>81,039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7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solidFill>
                            <a:srgbClr val="FF0000"/>
                          </a:solidFill>
                          <a:effectLst/>
                        </a:rPr>
                        <a:t>(68.9%)</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08"/>
                  </a:ext>
                </a:extLst>
              </a:tr>
              <a:tr h="360000">
                <a:tc>
                  <a:txBody>
                    <a:bodyPr/>
                    <a:lstStyle/>
                    <a:p>
                      <a:pPr algn="l" fontAlgn="ctr"/>
                      <a:r>
                        <a:rPr lang="zh-TW" altLang="en-US" sz="1400" u="none" strike="noStrike">
                          <a:effectLst/>
                        </a:rPr>
                        <a:t>所得稅費用</a:t>
                      </a:r>
                      <a:endParaRPr lang="zh-TW" altLang="en-US" sz="1400" b="0" i="0" u="none" strike="noStrike">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solidFill>
                            <a:srgbClr val="FF0000"/>
                          </a:solidFill>
                          <a:effectLst/>
                        </a:rPr>
                        <a:t>(7,668)</a:t>
                      </a:r>
                      <a:endParaRPr lang="en-US" altLang="zh-TW" sz="1400" b="0" i="0" u="none" strike="noStrike" dirty="0">
                        <a:solidFill>
                          <a:srgbClr val="FF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solidFill>
                            <a:srgbClr val="FF0000"/>
                          </a:solidFill>
                          <a:effectLst/>
                        </a:rPr>
                        <a:t>(1)</a:t>
                      </a:r>
                      <a:endParaRPr lang="en-US" altLang="zh-TW" sz="1400" b="0" i="0" u="none" strike="noStrike" dirty="0">
                        <a:solidFill>
                          <a:srgbClr val="FF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solidFill>
                            <a:srgbClr val="FF0000"/>
                          </a:solidFill>
                          <a:effectLst/>
                        </a:rPr>
                        <a:t>(24,601)</a:t>
                      </a:r>
                      <a:endParaRPr lang="en-US" altLang="zh-TW" sz="1400" b="0" i="0" u="none" strike="noStrike" dirty="0">
                        <a:solidFill>
                          <a:srgbClr val="FF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a:solidFill>
                            <a:srgbClr val="FF0000"/>
                          </a:solidFill>
                          <a:effectLst/>
                        </a:rPr>
                        <a:t>(</a:t>
                      </a:r>
                      <a:r>
                        <a:rPr lang="en-US" altLang="zh-TW" sz="1400" u="none" strike="noStrike" dirty="0" smtClean="0">
                          <a:solidFill>
                            <a:srgbClr val="FF0000"/>
                          </a:solidFill>
                          <a:effectLst/>
                        </a:rPr>
                        <a:t>2)</a:t>
                      </a:r>
                      <a:endParaRPr lang="en-US" altLang="zh-TW" sz="1400" b="0" i="0" u="none" strike="noStrike" dirty="0">
                        <a:solidFill>
                          <a:srgbClr val="FF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solidFill>
                            <a:srgbClr val="FF0000"/>
                          </a:solidFill>
                          <a:effectLst/>
                        </a:rPr>
                        <a:t>(68.8%)</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09"/>
                  </a:ext>
                </a:extLst>
              </a:tr>
              <a:tr h="360000">
                <a:tc>
                  <a:txBody>
                    <a:bodyPr/>
                    <a:lstStyle/>
                    <a:p>
                      <a:pPr algn="l" fontAlgn="ctr"/>
                      <a:r>
                        <a:rPr lang="zh-TW" altLang="en-US" sz="1400" u="none" strike="noStrike">
                          <a:effectLst/>
                        </a:rPr>
                        <a:t>繼續營業單位本期淨利</a:t>
                      </a:r>
                      <a:endParaRPr lang="zh-TW" altLang="en-US" sz="1400" b="0" i="0" u="none" strike="noStrike">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effectLst/>
                        </a:rPr>
                        <a:t>17,537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1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effectLst/>
                        </a:rPr>
                        <a:t>56,438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5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solidFill>
                            <a:srgbClr val="FF0000"/>
                          </a:solidFill>
                          <a:effectLst/>
                        </a:rPr>
                        <a:t>(68.9%)</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10"/>
                  </a:ext>
                </a:extLst>
              </a:tr>
              <a:tr h="360000">
                <a:tc>
                  <a:txBody>
                    <a:bodyPr/>
                    <a:lstStyle/>
                    <a:p>
                      <a:pPr algn="l" fontAlgn="ctr"/>
                      <a:r>
                        <a:rPr lang="zh-TW" altLang="en-US" sz="1400" u="none" strike="noStrike">
                          <a:effectLst/>
                        </a:rPr>
                        <a:t>停業單位淨利</a:t>
                      </a:r>
                      <a:r>
                        <a:rPr lang="en-US" altLang="zh-TW" sz="1400" u="none" strike="noStrike">
                          <a:effectLst/>
                        </a:rPr>
                        <a:t>(</a:t>
                      </a:r>
                      <a:r>
                        <a:rPr lang="zh-TW" altLang="en-US" sz="1400" u="none" strike="noStrike">
                          <a:effectLst/>
                        </a:rPr>
                        <a:t>損</a:t>
                      </a:r>
                      <a:r>
                        <a:rPr lang="en-US" altLang="zh-TW" sz="1400" u="none" strike="noStrike">
                          <a:effectLst/>
                        </a:rPr>
                        <a:t>)</a:t>
                      </a:r>
                      <a:endParaRPr lang="en-US" altLang="zh-TW" sz="1400" b="0" i="0" u="none" strike="noStrike">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effectLst/>
                        </a:rPr>
                        <a:t>-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effectLst/>
                        </a:rPr>
                        <a:t>110,813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10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solidFill>
                            <a:srgbClr val="FF0000"/>
                          </a:solidFill>
                          <a:effectLst/>
                        </a:rPr>
                        <a:t>(100%)</a:t>
                      </a:r>
                      <a:endParaRPr lang="en-US" altLang="zh-TW" sz="1400" b="0" i="0" u="none" strike="noStrike" dirty="0">
                        <a:solidFill>
                          <a:srgbClr val="FF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11"/>
                  </a:ext>
                </a:extLst>
              </a:tr>
              <a:tr h="360000">
                <a:tc>
                  <a:txBody>
                    <a:bodyPr/>
                    <a:lstStyle/>
                    <a:p>
                      <a:pPr algn="l" fontAlgn="ctr"/>
                      <a:r>
                        <a:rPr lang="zh-TW" altLang="en-US" sz="1400" u="none" strike="noStrike">
                          <a:effectLst/>
                        </a:rPr>
                        <a:t>淨利歸屬於非控制權益</a:t>
                      </a:r>
                      <a:endParaRPr lang="zh-TW" altLang="en-US" sz="1400" b="0" i="0" u="none" strike="noStrike">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effectLst/>
                        </a:rPr>
                        <a:t>88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effectLst/>
                        </a:rPr>
                        <a:t>14,552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1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solidFill>
                            <a:srgbClr val="FF0000"/>
                          </a:solidFill>
                          <a:effectLst/>
                        </a:rPr>
                        <a:t>(99.4%)</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12"/>
                  </a:ext>
                </a:extLst>
              </a:tr>
              <a:tr h="360000">
                <a:tc>
                  <a:txBody>
                    <a:bodyPr/>
                    <a:lstStyle/>
                    <a:p>
                      <a:pPr algn="l" fontAlgn="ctr"/>
                      <a:r>
                        <a:rPr lang="zh-TW" altLang="en-US" sz="1400" u="none" strike="noStrike">
                          <a:effectLst/>
                        </a:rPr>
                        <a:t>稅後淨利</a:t>
                      </a:r>
                      <a:endParaRPr lang="zh-TW" altLang="en-US" sz="1400" b="0" i="0" u="none" strike="noStrike">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effectLst/>
                        </a:rPr>
                        <a:t>17,449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2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effectLst/>
                        </a:rPr>
                        <a:t>152,699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14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solidFill>
                            <a:srgbClr val="FF0000"/>
                          </a:solidFill>
                          <a:effectLst/>
                        </a:rPr>
                        <a:t>(88.6%)</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13"/>
                  </a:ext>
                </a:extLst>
              </a:tr>
              <a:tr h="360000">
                <a:tc>
                  <a:txBody>
                    <a:bodyPr/>
                    <a:lstStyle/>
                    <a:p>
                      <a:pPr algn="l" fontAlgn="ctr"/>
                      <a:r>
                        <a:rPr lang="zh-TW" altLang="en-US" sz="1400" u="none" strike="noStrike" dirty="0">
                          <a:effectLst/>
                        </a:rPr>
                        <a:t>基本每股盈餘</a:t>
                      </a: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tcPr>
                </a:tc>
                <a:tc>
                  <a:txBody>
                    <a:bodyPr/>
                    <a:lstStyle/>
                    <a:p>
                      <a:pPr algn="r" fontAlgn="ctr"/>
                      <a:r>
                        <a:rPr lang="zh-TW" altLang="en-US" sz="1400" u="none" strike="noStrike" dirty="0">
                          <a:effectLst/>
                        </a:rPr>
                        <a:t>         </a:t>
                      </a:r>
                      <a:r>
                        <a:rPr lang="en-US" altLang="zh-TW" sz="1400" u="none" strike="noStrike" dirty="0" smtClean="0">
                          <a:effectLst/>
                        </a:rPr>
                        <a:t>0.25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tcPr>
                </a:tc>
                <a:tc>
                  <a:txBody>
                    <a:bodyPr/>
                    <a:lstStyle/>
                    <a:p>
                      <a:pPr algn="l" fontAlgn="ct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tcPr>
                </a:tc>
                <a:tc>
                  <a:txBody>
                    <a:bodyPr/>
                    <a:lstStyle/>
                    <a:p>
                      <a:pPr algn="r" fontAlgn="ctr"/>
                      <a:r>
                        <a:rPr lang="zh-TW" altLang="en-US" sz="1400" u="none" strike="noStrike" dirty="0">
                          <a:effectLst/>
                        </a:rPr>
                        <a:t>         </a:t>
                      </a:r>
                      <a:r>
                        <a:rPr lang="en-US" altLang="zh-TW" sz="1400" u="none" strike="noStrike" dirty="0">
                          <a:effectLst/>
                        </a:rPr>
                        <a:t>2.19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tcPr>
                </a:tc>
                <a:tc>
                  <a:txBody>
                    <a:bodyPr/>
                    <a:lstStyle/>
                    <a:p>
                      <a:pPr algn="l" fontAlgn="ct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tcPr>
                </a:tc>
                <a:tc>
                  <a:txBody>
                    <a:bodyPr/>
                    <a:lstStyle/>
                    <a:p>
                      <a:pPr algn="l" fontAlgn="ct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tcPr>
                </a:tc>
                <a:extLst>
                  <a:ext uri="{0D108BD9-81ED-4DB2-BD59-A6C34878D82A}">
                    <a16:rowId xmlns:a16="http://schemas.microsoft.com/office/drawing/2014/main" xmlns="" val="10014"/>
                  </a:ext>
                </a:extLst>
              </a:tr>
            </a:tbl>
          </a:graphicData>
        </a:graphic>
      </p:graphicFrame>
      <p:sp>
        <p:nvSpPr>
          <p:cNvPr id="2" name="文字方塊 1"/>
          <p:cNvSpPr txBox="1"/>
          <p:nvPr/>
        </p:nvSpPr>
        <p:spPr>
          <a:xfrm>
            <a:off x="9645162" y="681161"/>
            <a:ext cx="1996003" cy="338554"/>
          </a:xfrm>
          <a:prstGeom prst="rect">
            <a:avLst/>
          </a:prstGeom>
          <a:noFill/>
        </p:spPr>
        <p:txBody>
          <a:bodyPr wrap="square" rtlCol="0">
            <a:spAutoFit/>
          </a:bodyPr>
          <a:lstStyle/>
          <a:p>
            <a:r>
              <a:rPr lang="zh-TW" altLang="en-US" sz="1600" dirty="0" smtClean="0">
                <a:latin typeface="微軟正黑體" panose="020B0604030504040204" pitchFamily="34" charset="-120"/>
                <a:ea typeface="微軟正黑體" panose="020B0604030504040204" pitchFamily="34" charset="-120"/>
              </a:rPr>
              <a:t>單位：新台幣 仟元</a:t>
            </a:r>
            <a:endParaRPr lang="zh-TW" altLang="en-US" sz="1600" dirty="0">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8" name="组合 39"/>
          <p:cNvGrpSpPr>
            <a:grpSpLocks/>
          </p:cNvGrpSpPr>
          <p:nvPr/>
        </p:nvGrpSpPr>
        <p:grpSpPr bwMode="auto">
          <a:xfrm>
            <a:off x="284163" y="55563"/>
            <a:ext cx="3445154" cy="857250"/>
            <a:chOff x="312964" y="12700"/>
            <a:chExt cx="3445155" cy="856370"/>
          </a:xfrm>
        </p:grpSpPr>
        <p:sp>
          <p:nvSpPr>
            <p:cNvPr id="41" name="圆角矩形 40"/>
            <p:cNvSpPr/>
            <p:nvPr/>
          </p:nvSpPr>
          <p:spPr>
            <a:xfrm>
              <a:off x="368525" y="282298"/>
              <a:ext cx="3389594" cy="380609"/>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33800" name="图片 41"/>
            <p:cNvPicPr>
              <a:picLocks noChangeAspect="1"/>
            </p:cNvPicPr>
            <p:nvPr/>
          </p:nvPicPr>
          <p:blipFill>
            <a:blip r:embed="rId2" cstate="email"/>
            <a:srcRect/>
            <a:stretch>
              <a:fillRect/>
            </a:stretch>
          </p:blipFill>
          <p:spPr bwMode="auto">
            <a:xfrm rot="2055465">
              <a:off x="312964" y="12700"/>
              <a:ext cx="498555" cy="856370"/>
            </a:xfrm>
            <a:prstGeom prst="rect">
              <a:avLst/>
            </a:prstGeom>
            <a:noFill/>
            <a:ln w="9525">
              <a:noFill/>
              <a:miter lim="800000"/>
              <a:headEnd/>
              <a:tailEnd/>
            </a:ln>
          </p:spPr>
        </p:pic>
        <p:sp>
          <p:nvSpPr>
            <p:cNvPr id="33801" name="文本框 42"/>
            <p:cNvSpPr txBox="1">
              <a:spLocks noChangeArrowheads="1"/>
            </p:cNvSpPr>
            <p:nvPr/>
          </p:nvSpPr>
          <p:spPr bwMode="auto">
            <a:xfrm>
              <a:off x="846342" y="282152"/>
              <a:ext cx="2824813" cy="368953"/>
            </a:xfrm>
            <a:prstGeom prst="rect">
              <a:avLst/>
            </a:prstGeom>
            <a:noFill/>
            <a:ln w="9525">
              <a:noFill/>
              <a:miter lim="800000"/>
              <a:headEnd/>
              <a:tailEnd/>
            </a:ln>
          </p:spPr>
          <p:txBody>
            <a:bodyPr wrap="none">
              <a:spAutoFit/>
            </a:bodyPr>
            <a:lstStyle/>
            <a:p>
              <a:pPr eaLnBrk="1" hangingPunct="1"/>
              <a:r>
                <a:rPr lang="zh-TW" altLang="en-US" b="1" dirty="0" smtClean="0">
                  <a:solidFill>
                    <a:srgbClr val="3C7832"/>
                  </a:solidFill>
                  <a:latin typeface="微软雅黑" pitchFamily="34" charset="-122"/>
                </a:rPr>
                <a:t>財務概況</a:t>
              </a:r>
              <a:r>
                <a:rPr lang="en-US" altLang="zh-TW" b="1" dirty="0" smtClean="0">
                  <a:solidFill>
                    <a:srgbClr val="3C7832"/>
                  </a:solidFill>
                  <a:latin typeface="微软雅黑" pitchFamily="34" charset="-122"/>
                </a:rPr>
                <a:t>-</a:t>
              </a:r>
              <a:r>
                <a:rPr lang="zh-TW" altLang="en-US" b="1" dirty="0" smtClean="0">
                  <a:solidFill>
                    <a:srgbClr val="3C7832"/>
                  </a:solidFill>
                  <a:latin typeface="微软雅黑" pitchFamily="34" charset="-122"/>
                </a:rPr>
                <a:t>簡明資產負債表</a:t>
              </a:r>
              <a:endParaRPr lang="zh-CN" altLang="en-US" b="1" dirty="0">
                <a:solidFill>
                  <a:srgbClr val="3C7832"/>
                </a:solidFill>
                <a:latin typeface="微软雅黑" pitchFamily="34" charset="-122"/>
              </a:endParaRPr>
            </a:p>
          </p:txBody>
        </p:sp>
        <p:sp>
          <p:nvSpPr>
            <p:cNvPr id="33802" name="文本框 43"/>
            <p:cNvSpPr txBox="1">
              <a:spLocks noChangeArrowheads="1"/>
            </p:cNvSpPr>
            <p:nvPr/>
          </p:nvSpPr>
          <p:spPr bwMode="auto">
            <a:xfrm>
              <a:off x="405443" y="287157"/>
              <a:ext cx="346570" cy="36933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graphicFrame>
        <p:nvGraphicFramePr>
          <p:cNvPr id="2" name="表格 1"/>
          <p:cNvGraphicFramePr>
            <a:graphicFrameLocks noGrp="1"/>
          </p:cNvGraphicFramePr>
          <p:nvPr>
            <p:extLst>
              <p:ext uri="{D42A27DB-BD31-4B8C-83A1-F6EECF244321}">
                <p14:modId xmlns:p14="http://schemas.microsoft.com/office/powerpoint/2010/main" val="1729855258"/>
              </p:ext>
            </p:extLst>
          </p:nvPr>
        </p:nvGraphicFramePr>
        <p:xfrm>
          <a:off x="723212" y="867802"/>
          <a:ext cx="10800000" cy="5814000"/>
        </p:xfrm>
        <a:graphic>
          <a:graphicData uri="http://schemas.openxmlformats.org/drawingml/2006/table">
            <a:tbl>
              <a:tblPr>
                <a:tableStyleId>{5C22544A-7EE6-4342-B048-85BDC9FD1C3A}</a:tableStyleId>
              </a:tblPr>
              <a:tblGrid>
                <a:gridCol w="2160000">
                  <a:extLst>
                    <a:ext uri="{9D8B030D-6E8A-4147-A177-3AD203B41FA5}">
                      <a16:colId xmlns:a16="http://schemas.microsoft.com/office/drawing/2014/main" xmlns="" val="20000"/>
                    </a:ext>
                  </a:extLst>
                </a:gridCol>
                <a:gridCol w="1440000">
                  <a:extLst>
                    <a:ext uri="{9D8B030D-6E8A-4147-A177-3AD203B41FA5}">
                      <a16:colId xmlns:a16="http://schemas.microsoft.com/office/drawing/2014/main" xmlns="" val="20001"/>
                    </a:ext>
                  </a:extLst>
                </a:gridCol>
                <a:gridCol w="1440000">
                  <a:extLst>
                    <a:ext uri="{9D8B030D-6E8A-4147-A177-3AD203B41FA5}">
                      <a16:colId xmlns:a16="http://schemas.microsoft.com/office/drawing/2014/main" xmlns="" val="20002"/>
                    </a:ext>
                  </a:extLst>
                </a:gridCol>
                <a:gridCol w="1440000">
                  <a:extLst>
                    <a:ext uri="{9D8B030D-6E8A-4147-A177-3AD203B41FA5}">
                      <a16:colId xmlns:a16="http://schemas.microsoft.com/office/drawing/2014/main" xmlns="" val="20003"/>
                    </a:ext>
                  </a:extLst>
                </a:gridCol>
                <a:gridCol w="1440000">
                  <a:extLst>
                    <a:ext uri="{9D8B030D-6E8A-4147-A177-3AD203B41FA5}">
                      <a16:colId xmlns:a16="http://schemas.microsoft.com/office/drawing/2014/main" xmlns="" val="20004"/>
                    </a:ext>
                  </a:extLst>
                </a:gridCol>
                <a:gridCol w="1440000">
                  <a:extLst>
                    <a:ext uri="{9D8B030D-6E8A-4147-A177-3AD203B41FA5}">
                      <a16:colId xmlns:a16="http://schemas.microsoft.com/office/drawing/2014/main" xmlns="" val="20005"/>
                    </a:ext>
                  </a:extLst>
                </a:gridCol>
                <a:gridCol w="1440000">
                  <a:extLst>
                    <a:ext uri="{9D8B030D-6E8A-4147-A177-3AD203B41FA5}">
                      <a16:colId xmlns:a16="http://schemas.microsoft.com/office/drawing/2014/main" xmlns="" val="20006"/>
                    </a:ext>
                  </a:extLst>
                </a:gridCol>
              </a:tblGrid>
              <a:tr h="342000">
                <a:tc rowSpan="2">
                  <a:txBody>
                    <a:bodyPr/>
                    <a:lstStyle/>
                    <a:p>
                      <a:pPr algn="ctr" fontAlgn="ctr"/>
                      <a:r>
                        <a:rPr lang="zh-TW" altLang="en-US" sz="1400" u="none" strike="noStrike" dirty="0">
                          <a:effectLst/>
                          <a:latin typeface="+mj-lt"/>
                        </a:rPr>
                        <a:t>　</a:t>
                      </a:r>
                      <a:endParaRPr lang="zh-TW" altLang="en-US" sz="1400" b="0" i="0" u="none" strike="noStrike" dirty="0">
                        <a:solidFill>
                          <a:srgbClr val="000000"/>
                        </a:solidFill>
                        <a:effectLst/>
                        <a:latin typeface="+mj-lt"/>
                        <a:ea typeface="新細明體" panose="02020500000000000000" pitchFamily="18"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ctr"/>
                      <a:r>
                        <a:rPr lang="en-US" altLang="zh-TW" sz="1400" u="none" strike="noStrike" dirty="0" smtClean="0">
                          <a:effectLst/>
                          <a:latin typeface="+mj-lt"/>
                        </a:rPr>
                        <a:t>111/9/30   </a:t>
                      </a:r>
                      <a:r>
                        <a:rPr lang="zh-TW" altLang="en-US" sz="1400" u="none" strike="noStrike" dirty="0">
                          <a:effectLst/>
                          <a:latin typeface="+mj-lt"/>
                        </a:rPr>
                        <a:t>會計師核閱數</a:t>
                      </a:r>
                      <a:endParaRPr lang="zh-TW" altLang="en-US"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ltLang="en-US"/>
                    </a:p>
                  </a:txBody>
                  <a:tcPr/>
                </a:tc>
                <a:tc gridSpan="2">
                  <a:txBody>
                    <a:bodyPr/>
                    <a:lstStyle/>
                    <a:p>
                      <a:pPr algn="ctr" fontAlgn="ctr"/>
                      <a:r>
                        <a:rPr lang="en-US" altLang="zh-TW" sz="1400" u="none" strike="noStrike" dirty="0" smtClean="0">
                          <a:effectLst/>
                          <a:latin typeface="+mj-lt"/>
                        </a:rPr>
                        <a:t>110/09/30   </a:t>
                      </a:r>
                      <a:r>
                        <a:rPr lang="zh-TW" altLang="en-US" sz="1400" u="none" strike="noStrike" dirty="0" smtClean="0">
                          <a:effectLst/>
                          <a:latin typeface="+mj-lt"/>
                        </a:rPr>
                        <a:t>會計師核閱數</a:t>
                      </a:r>
                      <a:endParaRPr lang="zh-TW" altLang="en-US"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ltLang="en-US"/>
                    </a:p>
                  </a:txBody>
                  <a:tcPr/>
                </a:tc>
                <a:tc gridSpan="2">
                  <a:txBody>
                    <a:bodyPr/>
                    <a:lstStyle/>
                    <a:p>
                      <a:pPr algn="ctr" fontAlgn="ctr"/>
                      <a:r>
                        <a:rPr lang="zh-TW" altLang="en-US" sz="1400" u="none" strike="noStrike" dirty="0">
                          <a:effectLst/>
                          <a:latin typeface="+mj-lt"/>
                        </a:rPr>
                        <a:t>差異數</a:t>
                      </a:r>
                      <a:endParaRPr lang="zh-TW" altLang="en-US"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ltLang="en-US"/>
                    </a:p>
                  </a:txBody>
                  <a:tcPr/>
                </a:tc>
                <a:extLst>
                  <a:ext uri="{0D108BD9-81ED-4DB2-BD59-A6C34878D82A}">
                    <a16:rowId xmlns:a16="http://schemas.microsoft.com/office/drawing/2014/main" xmlns="" val="10000"/>
                  </a:ext>
                </a:extLst>
              </a:tr>
              <a:tr h="342000">
                <a:tc vMerge="1">
                  <a:txBody>
                    <a:bodyPr/>
                    <a:lstStyle/>
                    <a:p>
                      <a:endParaRPr lang="zh-TW" altLang="en-US"/>
                    </a:p>
                  </a:txBody>
                  <a:tcPr/>
                </a:tc>
                <a:tc>
                  <a:txBody>
                    <a:bodyPr/>
                    <a:lstStyle/>
                    <a:p>
                      <a:pPr algn="ctr" fontAlgn="ctr"/>
                      <a:r>
                        <a:rPr lang="zh-TW" altLang="en-US" sz="1400" u="none" strike="noStrike" dirty="0">
                          <a:effectLst/>
                          <a:latin typeface="+mj-lt"/>
                        </a:rPr>
                        <a:t>金額</a:t>
                      </a:r>
                      <a:endParaRPr lang="zh-TW" altLang="en-US"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TW" sz="1400" u="none" strike="noStrike" dirty="0">
                          <a:effectLst/>
                          <a:latin typeface="+mj-lt"/>
                        </a:rPr>
                        <a:t>%</a:t>
                      </a:r>
                      <a:endParaRPr lang="en-US" altLang="zh-TW"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TW" altLang="en-US" sz="1400" u="none" strike="noStrike">
                          <a:effectLst/>
                          <a:latin typeface="+mj-lt"/>
                        </a:rPr>
                        <a:t>金額</a:t>
                      </a:r>
                      <a:endParaRPr lang="zh-TW" altLang="en-US" sz="1400" b="0" i="0" u="none" strike="noStrike">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TW" sz="1400" u="none" strike="noStrike" dirty="0">
                          <a:effectLst/>
                          <a:latin typeface="+mj-lt"/>
                        </a:rPr>
                        <a:t>%</a:t>
                      </a:r>
                      <a:endParaRPr lang="en-US" altLang="zh-TW"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zh-TW" altLang="en-US" sz="1400" u="none" strike="noStrike" dirty="0">
                          <a:effectLst/>
                          <a:latin typeface="+mj-lt"/>
                        </a:rPr>
                        <a:t>金額</a:t>
                      </a:r>
                      <a:endParaRPr lang="zh-TW" altLang="en-US"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TW" sz="1400" u="none" strike="noStrike" dirty="0">
                          <a:effectLst/>
                          <a:latin typeface="+mj-lt"/>
                        </a:rPr>
                        <a:t>%</a:t>
                      </a:r>
                      <a:endParaRPr lang="en-US" altLang="zh-TW"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r h="342000">
                <a:tc>
                  <a:txBody>
                    <a:bodyPr/>
                    <a:lstStyle/>
                    <a:p>
                      <a:pPr algn="l" fontAlgn="ctr"/>
                      <a:r>
                        <a:rPr lang="zh-TW" altLang="en-US" sz="1400" u="none" strike="noStrike">
                          <a:effectLst/>
                          <a:latin typeface="+mj-lt"/>
                        </a:rPr>
                        <a:t>流動資產</a:t>
                      </a:r>
                      <a:endParaRPr lang="zh-TW" altLang="en-US" sz="1400" b="0" i="0" u="none" strike="noStrike">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1,336,224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75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1,455,865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76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(119,641)</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(8.2%)</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r h="342000">
                <a:tc>
                  <a:txBody>
                    <a:bodyPr/>
                    <a:lstStyle/>
                    <a:p>
                      <a:pPr algn="l" fontAlgn="ctr"/>
                      <a:r>
                        <a:rPr lang="zh-TW" altLang="en-US" sz="1400" u="none" strike="noStrike">
                          <a:effectLst/>
                          <a:latin typeface="+mj-lt"/>
                        </a:rPr>
                        <a:t>不動產、廠房及設備</a:t>
                      </a:r>
                      <a:endParaRPr lang="zh-TW" altLang="en-US" sz="1400" b="0" i="0" u="none" strike="noStrike">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337,424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19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346,049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18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(8,625)</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(2.5%)</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r h="342000">
                <a:tc>
                  <a:txBody>
                    <a:bodyPr/>
                    <a:lstStyle/>
                    <a:p>
                      <a:pPr algn="l" fontAlgn="ctr"/>
                      <a:r>
                        <a:rPr lang="zh-TW" altLang="en-US" sz="1400" u="none" strike="noStrike">
                          <a:effectLst/>
                          <a:latin typeface="+mj-lt"/>
                        </a:rPr>
                        <a:t>其他資產</a:t>
                      </a:r>
                      <a:endParaRPr lang="zh-TW" altLang="en-US" sz="1400" b="0" i="0" u="none" strike="noStrike">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109,616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6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113,955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6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(4,339)</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kern="1200" dirty="0" smtClean="0">
                          <a:solidFill>
                            <a:srgbClr val="FF0000"/>
                          </a:solidFill>
                          <a:effectLst/>
                          <a:latin typeface="+mn-lt"/>
                          <a:ea typeface="新細明體" panose="02020500000000000000" pitchFamily="18" charset="-120"/>
                          <a:cs typeface="+mn-cs"/>
                        </a:rPr>
                        <a:t>(3.8%)</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4"/>
                  </a:ext>
                </a:extLst>
              </a:tr>
              <a:tr h="342000">
                <a:tc>
                  <a:txBody>
                    <a:bodyPr/>
                    <a:lstStyle/>
                    <a:p>
                      <a:pPr algn="l" fontAlgn="ctr"/>
                      <a:r>
                        <a:rPr lang="zh-TW" altLang="en-US" sz="1400" u="none" strike="noStrike">
                          <a:effectLst/>
                          <a:latin typeface="+mj-lt"/>
                        </a:rPr>
                        <a:t>資產總計</a:t>
                      </a:r>
                      <a:endParaRPr lang="zh-TW" altLang="en-US" sz="1400" b="0" i="0" u="none" strike="noStrike">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r" fontAlgn="ctr"/>
                      <a:r>
                        <a:rPr lang="en-US" altLang="zh-TW" sz="1400" u="none" strike="noStrike" dirty="0" smtClean="0">
                          <a:effectLst/>
                          <a:latin typeface="+mj-lt"/>
                        </a:rPr>
                        <a:t>1,783,264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r" fontAlgn="ctr"/>
                      <a:r>
                        <a:rPr lang="en-US" altLang="zh-TW" sz="1400" u="none" strike="noStrike" dirty="0">
                          <a:effectLst/>
                          <a:latin typeface="+mj-lt"/>
                        </a:rPr>
                        <a:t>100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r" fontAlgn="ctr"/>
                      <a:r>
                        <a:rPr lang="en-US" altLang="zh-TW" sz="1400" u="none" strike="noStrike" dirty="0">
                          <a:effectLst/>
                          <a:latin typeface="+mj-lt"/>
                        </a:rPr>
                        <a:t>1,915,869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r" fontAlgn="ctr"/>
                      <a:r>
                        <a:rPr lang="en-US" altLang="zh-TW" sz="1400" u="none" strike="noStrike" dirty="0">
                          <a:effectLst/>
                          <a:latin typeface="+mj-lt"/>
                        </a:rPr>
                        <a:t>100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(132,605)</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r" fontAlgn="ctr"/>
                      <a:r>
                        <a:rPr lang="en-US" altLang="zh-TW" sz="1400" b="0" i="0" u="none" strike="noStrike" kern="1200" dirty="0" smtClean="0">
                          <a:solidFill>
                            <a:srgbClr val="FF0000"/>
                          </a:solidFill>
                          <a:effectLst/>
                          <a:latin typeface="+mn-lt"/>
                          <a:ea typeface="新細明體" panose="02020500000000000000" pitchFamily="18" charset="-120"/>
                          <a:cs typeface="+mn-cs"/>
                        </a:rPr>
                        <a:t>(6.9%)</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xmlns="" val="10005"/>
                  </a:ext>
                </a:extLst>
              </a:tr>
              <a:tr h="342000">
                <a:tc>
                  <a:txBody>
                    <a:bodyPr/>
                    <a:lstStyle/>
                    <a:p>
                      <a:pPr algn="l" fontAlgn="ctr"/>
                      <a:r>
                        <a:rPr lang="zh-TW" altLang="en-US" sz="1400" u="none" strike="noStrike">
                          <a:effectLst/>
                          <a:latin typeface="+mj-lt"/>
                        </a:rPr>
                        <a:t>流動負債</a:t>
                      </a:r>
                      <a:endParaRPr lang="zh-TW" altLang="en-US" sz="1400" b="0" i="0" u="none" strike="noStrike">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456,405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26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519,630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27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(63,225)</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kern="1200" dirty="0" smtClean="0">
                          <a:solidFill>
                            <a:srgbClr val="FF0000"/>
                          </a:solidFill>
                          <a:effectLst/>
                          <a:latin typeface="+mn-lt"/>
                          <a:ea typeface="新細明體" panose="02020500000000000000" pitchFamily="18" charset="-120"/>
                          <a:cs typeface="+mn-cs"/>
                        </a:rPr>
                        <a:t>(12.2%)</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6"/>
                  </a:ext>
                </a:extLst>
              </a:tr>
              <a:tr h="342000">
                <a:tc>
                  <a:txBody>
                    <a:bodyPr/>
                    <a:lstStyle/>
                    <a:p>
                      <a:pPr algn="l" fontAlgn="ctr"/>
                      <a:r>
                        <a:rPr lang="zh-TW" altLang="en-US" sz="1400" u="none" strike="noStrike" dirty="0">
                          <a:effectLst/>
                          <a:latin typeface="+mj-lt"/>
                        </a:rPr>
                        <a:t>非流動負債</a:t>
                      </a:r>
                      <a:endParaRPr lang="zh-TW" altLang="en-US"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204,951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11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221,007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12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(16,056)</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kern="1200" dirty="0" smtClean="0">
                          <a:solidFill>
                            <a:srgbClr val="FF0000"/>
                          </a:solidFill>
                          <a:effectLst/>
                          <a:latin typeface="+mn-lt"/>
                          <a:ea typeface="新細明體" panose="02020500000000000000" pitchFamily="18" charset="-120"/>
                          <a:cs typeface="+mn-cs"/>
                        </a:rPr>
                        <a:t>(7.3%)</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7"/>
                  </a:ext>
                </a:extLst>
              </a:tr>
              <a:tr h="342000">
                <a:tc>
                  <a:txBody>
                    <a:bodyPr/>
                    <a:lstStyle/>
                    <a:p>
                      <a:pPr algn="l" fontAlgn="ctr"/>
                      <a:r>
                        <a:rPr lang="zh-TW" altLang="en-US" sz="1400" u="none" strike="noStrike" dirty="0">
                          <a:effectLst/>
                          <a:latin typeface="+mj-lt"/>
                        </a:rPr>
                        <a:t>負債總計</a:t>
                      </a:r>
                      <a:endParaRPr lang="zh-TW" altLang="en-US"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r" fontAlgn="ctr"/>
                      <a:r>
                        <a:rPr lang="en-US" altLang="zh-TW" sz="1400" u="none" strike="noStrike" dirty="0" smtClean="0">
                          <a:effectLst/>
                          <a:latin typeface="+mj-lt"/>
                        </a:rPr>
                        <a:t>661,356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r" fontAlgn="ctr"/>
                      <a:r>
                        <a:rPr lang="en-US" altLang="zh-TW" sz="1400" u="none" strike="noStrike" dirty="0" smtClean="0">
                          <a:effectLst/>
                          <a:latin typeface="+mj-lt"/>
                        </a:rPr>
                        <a:t>37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r" fontAlgn="ctr"/>
                      <a:r>
                        <a:rPr lang="en-US" altLang="zh-TW" sz="1400" u="none" strike="noStrike">
                          <a:effectLst/>
                          <a:latin typeface="+mj-lt"/>
                        </a:rPr>
                        <a:t>740,637 </a:t>
                      </a:r>
                      <a:endParaRPr lang="en-US" altLang="zh-TW" sz="1400" b="0" i="0" u="none" strike="noStrike">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r" fontAlgn="ctr"/>
                      <a:r>
                        <a:rPr lang="en-US" altLang="zh-TW" sz="1400" u="none" strike="noStrike" dirty="0">
                          <a:effectLst/>
                          <a:latin typeface="+mj-lt"/>
                        </a:rPr>
                        <a:t>39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(79,281)</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r" fontAlgn="ctr"/>
                      <a:r>
                        <a:rPr lang="en-US" altLang="zh-TW" sz="1400" b="0" i="0" u="none" strike="noStrike" kern="1200" dirty="0" smtClean="0">
                          <a:solidFill>
                            <a:srgbClr val="FF0000"/>
                          </a:solidFill>
                          <a:effectLst/>
                          <a:latin typeface="+mn-lt"/>
                          <a:ea typeface="新細明體" panose="02020500000000000000" pitchFamily="18" charset="-120"/>
                          <a:cs typeface="+mn-cs"/>
                        </a:rPr>
                        <a:t>(10.7%)</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xmlns="" val="10008"/>
                  </a:ext>
                </a:extLst>
              </a:tr>
              <a:tr h="342000">
                <a:tc>
                  <a:txBody>
                    <a:bodyPr/>
                    <a:lstStyle/>
                    <a:p>
                      <a:pPr algn="l" fontAlgn="ctr"/>
                      <a:r>
                        <a:rPr lang="zh-TW" altLang="en-US" sz="1400" u="none" strike="noStrike">
                          <a:effectLst/>
                          <a:latin typeface="+mj-lt"/>
                        </a:rPr>
                        <a:t>股本</a:t>
                      </a:r>
                      <a:endParaRPr lang="zh-TW" altLang="en-US" sz="1400" b="0" i="0" u="none" strike="noStrike">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703,353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39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703,353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37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9"/>
                  </a:ext>
                </a:extLst>
              </a:tr>
              <a:tr h="342000">
                <a:tc>
                  <a:txBody>
                    <a:bodyPr/>
                    <a:lstStyle/>
                    <a:p>
                      <a:pPr algn="l" fontAlgn="ctr"/>
                      <a:r>
                        <a:rPr lang="zh-TW" altLang="en-US" sz="1400" u="none" strike="noStrike">
                          <a:effectLst/>
                          <a:latin typeface="+mj-lt"/>
                        </a:rPr>
                        <a:t>資本公積</a:t>
                      </a:r>
                      <a:endParaRPr lang="zh-TW" altLang="en-US" sz="1400" b="0" i="0" u="none" strike="noStrike">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12,761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1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12,761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0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10"/>
                  </a:ext>
                </a:extLst>
              </a:tr>
              <a:tr h="342000">
                <a:tc>
                  <a:txBody>
                    <a:bodyPr/>
                    <a:lstStyle/>
                    <a:p>
                      <a:pPr algn="l" fontAlgn="ctr"/>
                      <a:r>
                        <a:rPr lang="zh-TW" altLang="en-US" sz="1400" u="none" strike="noStrike" dirty="0">
                          <a:effectLst/>
                          <a:latin typeface="+mj-lt"/>
                        </a:rPr>
                        <a:t>保留盈餘</a:t>
                      </a:r>
                      <a:endParaRPr lang="zh-TW" altLang="en-US"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343,928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19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442,744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23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(98,816)</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kern="1200" dirty="0" smtClean="0">
                          <a:solidFill>
                            <a:srgbClr val="FF0000"/>
                          </a:solidFill>
                          <a:effectLst/>
                          <a:latin typeface="+mn-lt"/>
                          <a:ea typeface="新細明體" panose="02020500000000000000" pitchFamily="18" charset="-120"/>
                          <a:cs typeface="+mn-cs"/>
                        </a:rPr>
                        <a:t>(22.3%)</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11"/>
                  </a:ext>
                </a:extLst>
              </a:tr>
              <a:tr h="342000">
                <a:tc>
                  <a:txBody>
                    <a:bodyPr/>
                    <a:lstStyle/>
                    <a:p>
                      <a:pPr algn="l" fontAlgn="ctr"/>
                      <a:r>
                        <a:rPr lang="zh-TW" altLang="en-US" sz="1400" u="none" strike="noStrike">
                          <a:effectLst/>
                          <a:latin typeface="+mj-lt"/>
                        </a:rPr>
                        <a:t>其他權益</a:t>
                      </a:r>
                      <a:endParaRPr lang="zh-TW" altLang="en-US" sz="1400" b="0" i="0" u="none" strike="noStrike">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solidFill>
                            <a:srgbClr val="FF0000"/>
                          </a:solidFill>
                          <a:effectLst/>
                          <a:latin typeface="+mj-lt"/>
                        </a:rPr>
                        <a:t>(42,234)</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solidFill>
                            <a:srgbClr val="FF0000"/>
                          </a:solidFill>
                          <a:effectLst/>
                          <a:latin typeface="+mj-lt"/>
                        </a:rPr>
                        <a:t>(2)</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solidFill>
                            <a:srgbClr val="FF0000"/>
                          </a:solidFill>
                          <a:effectLst/>
                          <a:latin typeface="+mj-lt"/>
                        </a:rPr>
                        <a:t>(101,412)</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solidFill>
                            <a:srgbClr val="FF0000"/>
                          </a:solidFill>
                          <a:effectLst/>
                          <a:latin typeface="+mj-lt"/>
                        </a:rPr>
                        <a:t>(5)</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chemeClr val="tx1"/>
                          </a:solidFill>
                          <a:effectLst/>
                          <a:latin typeface="+mj-lt"/>
                          <a:ea typeface="新細明體" panose="02020500000000000000" pitchFamily="18" charset="-120"/>
                        </a:rPr>
                        <a:t>59,178</a:t>
                      </a:r>
                      <a:endParaRPr lang="en-US" altLang="zh-TW" sz="1400" b="0" i="0" u="none" strike="noStrike" dirty="0">
                        <a:solidFill>
                          <a:schemeClr val="tx1"/>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chemeClr val="tx1"/>
                          </a:solidFill>
                          <a:effectLst/>
                          <a:latin typeface="+mj-lt"/>
                          <a:ea typeface="新細明體" panose="02020500000000000000" pitchFamily="18" charset="-120"/>
                        </a:rPr>
                        <a:t>58.4</a:t>
                      </a:r>
                      <a:endParaRPr lang="en-US" altLang="zh-TW" sz="1400" b="0" i="0" u="none" strike="noStrike" dirty="0">
                        <a:solidFill>
                          <a:schemeClr val="tx1"/>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12"/>
                  </a:ext>
                </a:extLst>
              </a:tr>
              <a:tr h="342000">
                <a:tc>
                  <a:txBody>
                    <a:bodyPr/>
                    <a:lstStyle/>
                    <a:p>
                      <a:pPr algn="l" fontAlgn="ctr"/>
                      <a:r>
                        <a:rPr lang="zh-TW" altLang="en-US" sz="1400" u="none" strike="noStrike">
                          <a:effectLst/>
                          <a:latin typeface="+mj-lt"/>
                        </a:rPr>
                        <a:t>本公司業主權益合計</a:t>
                      </a:r>
                      <a:endParaRPr lang="zh-TW" altLang="en-US" sz="1400" b="0" i="0" u="none" strike="noStrike">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r" fontAlgn="ctr"/>
                      <a:r>
                        <a:rPr lang="en-US" altLang="zh-TW" sz="1400" u="none" strike="noStrike" dirty="0" smtClean="0">
                          <a:effectLst/>
                          <a:latin typeface="+mj-lt"/>
                        </a:rPr>
                        <a:t>1,017,808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r" fontAlgn="ctr"/>
                      <a:r>
                        <a:rPr lang="en-US" altLang="zh-TW" sz="1400" u="none" strike="noStrike" dirty="0" smtClean="0">
                          <a:effectLst/>
                          <a:latin typeface="+mj-lt"/>
                        </a:rPr>
                        <a:t>57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r" fontAlgn="ctr"/>
                      <a:r>
                        <a:rPr lang="en-US" altLang="zh-TW" sz="1400" u="none" strike="noStrike" dirty="0">
                          <a:effectLst/>
                          <a:latin typeface="+mj-lt"/>
                        </a:rPr>
                        <a:t>1,057,446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r" fontAlgn="ctr"/>
                      <a:r>
                        <a:rPr lang="en-US" altLang="zh-TW" sz="1400" u="none" strike="noStrike" dirty="0">
                          <a:effectLst/>
                          <a:latin typeface="+mj-lt"/>
                        </a:rPr>
                        <a:t>55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(39,638)</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r" fontAlgn="ctr"/>
                      <a:r>
                        <a:rPr lang="en-US" altLang="zh-TW" sz="1400" b="0" i="0" u="none" strike="noStrike" kern="1200" dirty="0" smtClean="0">
                          <a:solidFill>
                            <a:srgbClr val="FF0000"/>
                          </a:solidFill>
                          <a:effectLst/>
                          <a:latin typeface="+mn-lt"/>
                          <a:ea typeface="新細明體" panose="02020500000000000000" pitchFamily="18" charset="-120"/>
                          <a:cs typeface="+mn-cs"/>
                        </a:rPr>
                        <a:t>(3.7%)</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xmlns="" val="10013"/>
                  </a:ext>
                </a:extLst>
              </a:tr>
              <a:tr h="342000">
                <a:tc>
                  <a:txBody>
                    <a:bodyPr/>
                    <a:lstStyle/>
                    <a:p>
                      <a:pPr algn="l" fontAlgn="ctr"/>
                      <a:r>
                        <a:rPr lang="zh-TW" altLang="en-US" sz="1400" u="none" strike="noStrike">
                          <a:effectLst/>
                          <a:latin typeface="+mj-lt"/>
                        </a:rPr>
                        <a:t>非控制權益</a:t>
                      </a:r>
                      <a:endParaRPr lang="zh-TW" altLang="en-US" sz="1400" b="0" i="0" u="none" strike="noStrike">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104,100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6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117,786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6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(13,686)</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kern="1200" dirty="0" smtClean="0">
                          <a:solidFill>
                            <a:srgbClr val="FF0000"/>
                          </a:solidFill>
                          <a:effectLst/>
                          <a:latin typeface="+mn-lt"/>
                          <a:ea typeface="新細明體" panose="02020500000000000000" pitchFamily="18" charset="-120"/>
                          <a:cs typeface="+mn-cs"/>
                        </a:rPr>
                        <a:t>(11.6%)</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14"/>
                  </a:ext>
                </a:extLst>
              </a:tr>
              <a:tr h="342000">
                <a:tc>
                  <a:txBody>
                    <a:bodyPr/>
                    <a:lstStyle/>
                    <a:p>
                      <a:pPr algn="l" fontAlgn="ctr"/>
                      <a:r>
                        <a:rPr lang="zh-TW" altLang="en-US" sz="1400" u="none" strike="noStrike">
                          <a:effectLst/>
                          <a:latin typeface="+mj-lt"/>
                        </a:rPr>
                        <a:t>權益總計</a:t>
                      </a:r>
                      <a:endParaRPr lang="zh-TW" altLang="en-US" sz="1400" b="0" i="0" u="none" strike="noStrike">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r" fontAlgn="ctr"/>
                      <a:r>
                        <a:rPr lang="en-US" altLang="zh-TW" sz="1400" u="none" strike="noStrike" dirty="0" smtClean="0">
                          <a:effectLst/>
                          <a:latin typeface="+mj-lt"/>
                        </a:rPr>
                        <a:t>1,121,908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r" fontAlgn="ctr"/>
                      <a:r>
                        <a:rPr lang="en-US" altLang="zh-TW" sz="1400" u="none" strike="noStrike" dirty="0" smtClean="0">
                          <a:effectLst/>
                          <a:latin typeface="+mj-lt"/>
                        </a:rPr>
                        <a:t>63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r" fontAlgn="ctr"/>
                      <a:r>
                        <a:rPr lang="en-US" altLang="zh-TW" sz="1400" u="none" strike="noStrike" dirty="0">
                          <a:effectLst/>
                          <a:latin typeface="+mj-lt"/>
                        </a:rPr>
                        <a:t>1,175,232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r" fontAlgn="ctr"/>
                      <a:r>
                        <a:rPr lang="en-US" altLang="zh-TW" sz="1400" u="none" strike="noStrike" dirty="0">
                          <a:effectLst/>
                          <a:latin typeface="+mj-lt"/>
                        </a:rPr>
                        <a:t>61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(53,324)</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r" fontAlgn="ctr"/>
                      <a:r>
                        <a:rPr lang="en-US" altLang="zh-TW" sz="1400" b="0" i="0" u="none" strike="noStrike" kern="1200" dirty="0" smtClean="0">
                          <a:solidFill>
                            <a:srgbClr val="FF0000"/>
                          </a:solidFill>
                          <a:effectLst/>
                          <a:latin typeface="+mn-lt"/>
                          <a:ea typeface="新細明體" panose="02020500000000000000" pitchFamily="18" charset="-120"/>
                          <a:cs typeface="+mn-cs"/>
                        </a:rPr>
                        <a:t>(4.5%)</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xmlns="" val="10015"/>
                  </a:ext>
                </a:extLst>
              </a:tr>
              <a:tr h="342000">
                <a:tc>
                  <a:txBody>
                    <a:bodyPr/>
                    <a:lstStyle/>
                    <a:p>
                      <a:pPr algn="l" fontAlgn="ctr"/>
                      <a:r>
                        <a:rPr lang="zh-TW" altLang="en-US" sz="1400" u="none" strike="noStrike" dirty="0">
                          <a:effectLst/>
                          <a:latin typeface="+mj-lt"/>
                        </a:rPr>
                        <a:t>每股淨值</a:t>
                      </a:r>
                      <a:endParaRPr lang="zh-TW" altLang="en-US"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14.47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zh-TW" altLang="en-US" sz="1400" u="none" strike="noStrike" dirty="0">
                          <a:effectLst/>
                          <a:latin typeface="+mj-lt"/>
                        </a:rPr>
                        <a:t>　</a:t>
                      </a:r>
                      <a:endParaRPr lang="zh-TW" altLang="en-US"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15.03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zh-TW" altLang="en-US" sz="1400" u="none" strike="noStrike" dirty="0">
                          <a:effectLst/>
                          <a:latin typeface="+mj-lt"/>
                        </a:rPr>
                        <a:t>　</a:t>
                      </a:r>
                      <a:endParaRPr lang="zh-TW" altLang="en-US"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(0.56)</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kern="1200" dirty="0" smtClean="0">
                          <a:solidFill>
                            <a:srgbClr val="FF0000"/>
                          </a:solidFill>
                          <a:effectLst/>
                          <a:latin typeface="+mn-lt"/>
                          <a:ea typeface="新細明體" panose="02020500000000000000" pitchFamily="18" charset="-120"/>
                          <a:cs typeface="+mn-cs"/>
                        </a:rPr>
                        <a:t>(3.7%)</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16"/>
                  </a:ext>
                </a:extLst>
              </a:tr>
            </a:tbl>
          </a:graphicData>
        </a:graphic>
      </p:graphicFrame>
      <p:sp>
        <p:nvSpPr>
          <p:cNvPr id="8" name="文字方塊 7"/>
          <p:cNvSpPr txBox="1"/>
          <p:nvPr/>
        </p:nvSpPr>
        <p:spPr>
          <a:xfrm>
            <a:off x="9645162" y="496522"/>
            <a:ext cx="1996003" cy="338554"/>
          </a:xfrm>
          <a:prstGeom prst="rect">
            <a:avLst/>
          </a:prstGeom>
          <a:noFill/>
        </p:spPr>
        <p:txBody>
          <a:bodyPr wrap="square" rtlCol="0">
            <a:spAutoFit/>
          </a:bodyPr>
          <a:lstStyle/>
          <a:p>
            <a:r>
              <a:rPr lang="zh-TW" altLang="en-US" sz="1600" dirty="0" smtClean="0">
                <a:latin typeface="微軟正黑體" panose="020B0604030504040204" pitchFamily="34" charset="-120"/>
                <a:ea typeface="微軟正黑體" panose="020B0604030504040204" pitchFamily="34" charset="-120"/>
              </a:rPr>
              <a:t>單位：新台幣 仟元</a:t>
            </a:r>
            <a:endParaRPr lang="zh-TW" altLang="en-US" sz="16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1982410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4"/>
          <p:cNvSpPr/>
          <p:nvPr/>
        </p:nvSpPr>
        <p:spPr>
          <a:xfrm>
            <a:off x="0" y="6115050"/>
            <a:ext cx="12192000" cy="771525"/>
          </a:xfrm>
          <a:custGeom>
            <a:avLst/>
            <a:gdLst>
              <a:gd name="connsiteX0" fmla="*/ 0 w 12192000"/>
              <a:gd name="connsiteY0" fmla="*/ 0 h 663915"/>
              <a:gd name="connsiteX1" fmla="*/ 12192000 w 12192000"/>
              <a:gd name="connsiteY1" fmla="*/ 0 h 663915"/>
              <a:gd name="connsiteX2" fmla="*/ 12192000 w 12192000"/>
              <a:gd name="connsiteY2" fmla="*/ 663915 h 663915"/>
              <a:gd name="connsiteX3" fmla="*/ 0 w 12192000"/>
              <a:gd name="connsiteY3" fmla="*/ 663915 h 663915"/>
              <a:gd name="connsiteX4" fmla="*/ 0 w 12192000"/>
              <a:gd name="connsiteY4" fmla="*/ 0 h 663915"/>
              <a:gd name="connsiteX0" fmla="*/ 0 w 12192000"/>
              <a:gd name="connsiteY0" fmla="*/ 220133 h 884048"/>
              <a:gd name="connsiteX1" fmla="*/ 12192000 w 12192000"/>
              <a:gd name="connsiteY1" fmla="*/ 220133 h 884048"/>
              <a:gd name="connsiteX2" fmla="*/ 12192000 w 12192000"/>
              <a:gd name="connsiteY2" fmla="*/ 884048 h 884048"/>
              <a:gd name="connsiteX3" fmla="*/ 0 w 12192000"/>
              <a:gd name="connsiteY3" fmla="*/ 884048 h 884048"/>
              <a:gd name="connsiteX4" fmla="*/ 0 w 12192000"/>
              <a:gd name="connsiteY4" fmla="*/ 220133 h 884048"/>
              <a:gd name="connsiteX0" fmla="*/ 0 w 12192000"/>
              <a:gd name="connsiteY0" fmla="*/ 186551 h 850466"/>
              <a:gd name="connsiteX1" fmla="*/ 12192000 w 12192000"/>
              <a:gd name="connsiteY1" fmla="*/ 338951 h 850466"/>
              <a:gd name="connsiteX2" fmla="*/ 12192000 w 12192000"/>
              <a:gd name="connsiteY2" fmla="*/ 850466 h 850466"/>
              <a:gd name="connsiteX3" fmla="*/ 0 w 12192000"/>
              <a:gd name="connsiteY3" fmla="*/ 850466 h 850466"/>
              <a:gd name="connsiteX4" fmla="*/ 0 w 12192000"/>
              <a:gd name="connsiteY4" fmla="*/ 186551 h 850466"/>
              <a:gd name="connsiteX0" fmla="*/ 0 w 12192000"/>
              <a:gd name="connsiteY0" fmla="*/ 108198 h 772113"/>
              <a:gd name="connsiteX1" fmla="*/ 12192000 w 12192000"/>
              <a:gd name="connsiteY1" fmla="*/ 260598 h 772113"/>
              <a:gd name="connsiteX2" fmla="*/ 12192000 w 12192000"/>
              <a:gd name="connsiteY2" fmla="*/ 772113 h 772113"/>
              <a:gd name="connsiteX3" fmla="*/ 0 w 12192000"/>
              <a:gd name="connsiteY3" fmla="*/ 772113 h 772113"/>
              <a:gd name="connsiteX4" fmla="*/ 0 w 12192000"/>
              <a:gd name="connsiteY4" fmla="*/ 108198 h 77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772113">
                <a:moveTo>
                  <a:pt x="0" y="108198"/>
                </a:moveTo>
                <a:cubicBezTo>
                  <a:pt x="1435100" y="-387102"/>
                  <a:pt x="7759700" y="1022598"/>
                  <a:pt x="12192000" y="260598"/>
                </a:cubicBezTo>
                <a:lnTo>
                  <a:pt x="12192000" y="772113"/>
                </a:lnTo>
                <a:lnTo>
                  <a:pt x="0" y="772113"/>
                </a:lnTo>
                <a:lnTo>
                  <a:pt x="0" y="108198"/>
                </a:lnTo>
                <a:close/>
              </a:path>
            </a:pathLst>
          </a:custGeom>
          <a:solidFill>
            <a:srgbClr val="4280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等线" panose="020F0502020204030204"/>
              <a:ea typeface="等线" panose="02010600030101010101" pitchFamily="2" charset="-122"/>
            </a:endParaRPr>
          </a:p>
        </p:txBody>
      </p:sp>
      <p:sp>
        <p:nvSpPr>
          <p:cNvPr id="20" name="矩形 14"/>
          <p:cNvSpPr/>
          <p:nvPr/>
        </p:nvSpPr>
        <p:spPr>
          <a:xfrm flipH="1">
            <a:off x="0" y="6115050"/>
            <a:ext cx="12192000" cy="771525"/>
          </a:xfrm>
          <a:custGeom>
            <a:avLst/>
            <a:gdLst>
              <a:gd name="connsiteX0" fmla="*/ 0 w 12192000"/>
              <a:gd name="connsiteY0" fmla="*/ 0 h 663915"/>
              <a:gd name="connsiteX1" fmla="*/ 12192000 w 12192000"/>
              <a:gd name="connsiteY1" fmla="*/ 0 h 663915"/>
              <a:gd name="connsiteX2" fmla="*/ 12192000 w 12192000"/>
              <a:gd name="connsiteY2" fmla="*/ 663915 h 663915"/>
              <a:gd name="connsiteX3" fmla="*/ 0 w 12192000"/>
              <a:gd name="connsiteY3" fmla="*/ 663915 h 663915"/>
              <a:gd name="connsiteX4" fmla="*/ 0 w 12192000"/>
              <a:gd name="connsiteY4" fmla="*/ 0 h 663915"/>
              <a:gd name="connsiteX0" fmla="*/ 0 w 12192000"/>
              <a:gd name="connsiteY0" fmla="*/ 220133 h 884048"/>
              <a:gd name="connsiteX1" fmla="*/ 12192000 w 12192000"/>
              <a:gd name="connsiteY1" fmla="*/ 220133 h 884048"/>
              <a:gd name="connsiteX2" fmla="*/ 12192000 w 12192000"/>
              <a:gd name="connsiteY2" fmla="*/ 884048 h 884048"/>
              <a:gd name="connsiteX3" fmla="*/ 0 w 12192000"/>
              <a:gd name="connsiteY3" fmla="*/ 884048 h 884048"/>
              <a:gd name="connsiteX4" fmla="*/ 0 w 12192000"/>
              <a:gd name="connsiteY4" fmla="*/ 220133 h 884048"/>
              <a:gd name="connsiteX0" fmla="*/ 0 w 12192000"/>
              <a:gd name="connsiteY0" fmla="*/ 186551 h 850466"/>
              <a:gd name="connsiteX1" fmla="*/ 12192000 w 12192000"/>
              <a:gd name="connsiteY1" fmla="*/ 338951 h 850466"/>
              <a:gd name="connsiteX2" fmla="*/ 12192000 w 12192000"/>
              <a:gd name="connsiteY2" fmla="*/ 850466 h 850466"/>
              <a:gd name="connsiteX3" fmla="*/ 0 w 12192000"/>
              <a:gd name="connsiteY3" fmla="*/ 850466 h 850466"/>
              <a:gd name="connsiteX4" fmla="*/ 0 w 12192000"/>
              <a:gd name="connsiteY4" fmla="*/ 186551 h 850466"/>
              <a:gd name="connsiteX0" fmla="*/ 0 w 12192000"/>
              <a:gd name="connsiteY0" fmla="*/ 108198 h 772113"/>
              <a:gd name="connsiteX1" fmla="*/ 12192000 w 12192000"/>
              <a:gd name="connsiteY1" fmla="*/ 260598 h 772113"/>
              <a:gd name="connsiteX2" fmla="*/ 12192000 w 12192000"/>
              <a:gd name="connsiteY2" fmla="*/ 772113 h 772113"/>
              <a:gd name="connsiteX3" fmla="*/ 0 w 12192000"/>
              <a:gd name="connsiteY3" fmla="*/ 772113 h 772113"/>
              <a:gd name="connsiteX4" fmla="*/ 0 w 12192000"/>
              <a:gd name="connsiteY4" fmla="*/ 108198 h 77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772113">
                <a:moveTo>
                  <a:pt x="0" y="108198"/>
                </a:moveTo>
                <a:cubicBezTo>
                  <a:pt x="1435100" y="-387102"/>
                  <a:pt x="7759700" y="1022598"/>
                  <a:pt x="12192000" y="260598"/>
                </a:cubicBezTo>
                <a:lnTo>
                  <a:pt x="12192000" y="772113"/>
                </a:lnTo>
                <a:lnTo>
                  <a:pt x="0" y="772113"/>
                </a:lnTo>
                <a:lnTo>
                  <a:pt x="0" y="108198"/>
                </a:lnTo>
                <a:close/>
              </a:path>
            </a:pathLst>
          </a:custGeom>
          <a:solidFill>
            <a:srgbClr val="55A033">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等线" panose="020F0502020204030204"/>
              <a:ea typeface="等线" panose="02010600030101010101" pitchFamily="2" charset="-122"/>
            </a:endParaRPr>
          </a:p>
        </p:txBody>
      </p:sp>
      <p:grpSp>
        <p:nvGrpSpPr>
          <p:cNvPr id="3" name="群組 2"/>
          <p:cNvGrpSpPr/>
          <p:nvPr/>
        </p:nvGrpSpPr>
        <p:grpSpPr>
          <a:xfrm>
            <a:off x="6203249" y="1203557"/>
            <a:ext cx="5313870" cy="5779685"/>
            <a:chOff x="6203249" y="1203557"/>
            <a:chExt cx="5313870" cy="5779685"/>
          </a:xfrm>
        </p:grpSpPr>
        <p:sp>
          <p:nvSpPr>
            <p:cNvPr id="33" name="圆角矩形 16"/>
            <p:cNvSpPr>
              <a:spLocks noChangeArrowheads="1"/>
            </p:cNvSpPr>
            <p:nvPr/>
          </p:nvSpPr>
          <p:spPr bwMode="auto">
            <a:xfrm>
              <a:off x="6203249" y="1434538"/>
              <a:ext cx="5313870" cy="5066274"/>
            </a:xfrm>
            <a:prstGeom prst="roundRect">
              <a:avLst>
                <a:gd name="adj" fmla="val 9083"/>
              </a:avLst>
            </a:prstGeom>
            <a:noFill/>
            <a:ln w="25400">
              <a:solidFill>
                <a:srgbClr val="ADBACA"/>
              </a:solidFill>
              <a:round/>
              <a:headEnd/>
              <a:tailEnd/>
            </a:ln>
            <a:extLst>
              <a:ext uri="{909E8E84-426E-40DD-AFC4-6F175D3DCCD1}">
                <a14:hiddenFill xmlns:a14="http://schemas.microsoft.com/office/drawing/2010/main">
                  <a:solidFill>
                    <a:srgbClr val="FFFFFF"/>
                  </a:solidFill>
                </a14:hiddenFill>
              </a:ext>
            </a:extLst>
          </p:spPr>
          <p:txBody>
            <a:bodyPr anchor="ct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endParaRPr lang="zh-CN" altLang="en-US">
                <a:solidFill>
                  <a:srgbClr val="FFFFFF"/>
                </a:solidFill>
              </a:endParaRPr>
            </a:p>
          </p:txBody>
        </p:sp>
        <p:sp>
          <p:nvSpPr>
            <p:cNvPr id="34" name="矩形 14"/>
            <p:cNvSpPr>
              <a:spLocks noChangeArrowheads="1"/>
            </p:cNvSpPr>
            <p:nvPr/>
          </p:nvSpPr>
          <p:spPr bwMode="auto">
            <a:xfrm>
              <a:off x="6343048" y="1765532"/>
              <a:ext cx="5072514" cy="5217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nSpc>
                  <a:spcPct val="150000"/>
                </a:lnSpc>
                <a:buFont typeface="Arial" panose="020B0604020202020204" pitchFamily="34" charset="0"/>
                <a:buChar char="•"/>
              </a:pPr>
              <a:r>
                <a:rPr lang="zh-TW" altLang="en-US" sz="1600" dirty="0">
                  <a:solidFill>
                    <a:prstClr val="black"/>
                  </a:solidFill>
                  <a:latin typeface="微軟正黑體" panose="020B0604030504040204" pitchFamily="34" charset="-120"/>
                  <a:ea typeface="微軟正黑體" panose="020B0604030504040204" pitchFamily="34" charset="-120"/>
                </a:rPr>
                <a:t>台灣市占率最高透濕反應型熱溶膠</a:t>
              </a:r>
              <a:endParaRPr lang="en-US" altLang="zh-TW" sz="1600" dirty="0">
                <a:solidFill>
                  <a:prstClr val="black"/>
                </a:solidFill>
                <a:latin typeface="微軟正黑體" panose="020B0604030504040204" pitchFamily="34" charset="-120"/>
                <a:ea typeface="微軟正黑體" panose="020B0604030504040204" pitchFamily="34" charset="-120"/>
              </a:endParaRPr>
            </a:p>
            <a:p>
              <a:pPr marL="285750" indent="-285750">
                <a:lnSpc>
                  <a:spcPct val="150000"/>
                </a:lnSpc>
                <a:buFont typeface="Arial" panose="020B0604020202020204" pitchFamily="34" charset="0"/>
                <a:buChar char="•"/>
              </a:pPr>
              <a:r>
                <a:rPr lang="zh-TW" altLang="en-US" sz="1600" dirty="0">
                  <a:solidFill>
                    <a:prstClr val="black"/>
                  </a:solidFill>
                  <a:latin typeface="微軟正黑體" panose="020B0604030504040204" pitchFamily="34" charset="-120"/>
                  <a:ea typeface="微軟正黑體" panose="020B0604030504040204" pitchFamily="34" charset="-120"/>
                </a:rPr>
                <a:t>導入生質原料＆回收原料</a:t>
              </a:r>
              <a:endParaRPr lang="en-US" altLang="zh-TW" sz="1600" dirty="0">
                <a:solidFill>
                  <a:prstClr val="black"/>
                </a:solidFill>
                <a:latin typeface="微軟正黑體" panose="020B0604030504040204" pitchFamily="34" charset="-120"/>
                <a:ea typeface="微軟正黑體" panose="020B0604030504040204" pitchFamily="34" charset="-120"/>
              </a:endParaRPr>
            </a:p>
            <a:p>
              <a:pPr>
                <a:lnSpc>
                  <a:spcPct val="150000"/>
                </a:lnSpc>
              </a:pPr>
              <a:r>
                <a:rPr lang="zh-TW" altLang="en-US" sz="1600" dirty="0">
                  <a:solidFill>
                    <a:prstClr val="black"/>
                  </a:solidFill>
                  <a:latin typeface="微軟正黑體" panose="020B0604030504040204" pitchFamily="34" charset="-120"/>
                  <a:ea typeface="微軟正黑體" panose="020B0604030504040204" pitchFamily="34" charset="-120"/>
                </a:rPr>
                <a:t>   </a:t>
              </a:r>
              <a:r>
                <a:rPr lang="en-US" altLang="zh-TW" sz="1600" dirty="0">
                  <a:solidFill>
                    <a:prstClr val="black"/>
                  </a:solidFill>
                  <a:latin typeface="微軟正黑體" panose="020B0604030504040204" pitchFamily="34" charset="-120"/>
                  <a:ea typeface="微軟正黑體" panose="020B0604030504040204" pitchFamily="34" charset="-120"/>
                </a:rPr>
                <a:t>-</a:t>
              </a:r>
              <a:r>
                <a:rPr lang="zh-TW" altLang="en-US" sz="1600" dirty="0">
                  <a:solidFill>
                    <a:prstClr val="black"/>
                  </a:solidFill>
                  <a:latin typeface="微軟正黑體" panose="020B0604030504040204" pitchFamily="34" charset="-120"/>
                  <a:ea typeface="微軟正黑體" panose="020B0604030504040204" pitchFamily="34" charset="-120"/>
                </a:rPr>
                <a:t>使用非食用性生質蓖麻油取代石油原料</a:t>
              </a:r>
              <a:endParaRPr lang="en-US" altLang="zh-TW" sz="1600" dirty="0">
                <a:solidFill>
                  <a:prstClr val="black"/>
                </a:solidFill>
                <a:latin typeface="微軟正黑體" panose="020B0604030504040204" pitchFamily="34" charset="-120"/>
                <a:ea typeface="微軟正黑體" panose="020B0604030504040204" pitchFamily="34" charset="-120"/>
              </a:endParaRPr>
            </a:p>
            <a:p>
              <a:pPr>
                <a:lnSpc>
                  <a:spcPct val="150000"/>
                </a:lnSpc>
              </a:pPr>
              <a:r>
                <a:rPr lang="zh-TW" altLang="en-US" sz="1600" dirty="0">
                  <a:solidFill>
                    <a:prstClr val="black"/>
                  </a:solidFill>
                  <a:latin typeface="微軟正黑體" panose="020B0604030504040204" pitchFamily="34" charset="-120"/>
                  <a:ea typeface="微軟正黑體" panose="020B0604030504040204" pitchFamily="34" charset="-120"/>
                </a:rPr>
                <a:t>     可通過</a:t>
              </a:r>
              <a:r>
                <a:rPr lang="en-US" altLang="zh-TW" sz="1600" dirty="0">
                  <a:solidFill>
                    <a:prstClr val="black"/>
                  </a:solidFill>
                  <a:latin typeface="微軟正黑體" panose="020B0604030504040204" pitchFamily="34" charset="-120"/>
                  <a:ea typeface="微軟正黑體" panose="020B0604030504040204" pitchFamily="34" charset="-120"/>
                </a:rPr>
                <a:t>USDA</a:t>
              </a:r>
              <a:r>
                <a:rPr lang="zh-TW" altLang="en-US" sz="1600" dirty="0">
                  <a:solidFill>
                    <a:prstClr val="black"/>
                  </a:solidFill>
                  <a:latin typeface="微軟正黑體" panose="020B0604030504040204" pitchFamily="34" charset="-120"/>
                  <a:ea typeface="微軟正黑體" panose="020B0604030504040204" pitchFamily="34" charset="-120"/>
                </a:rPr>
                <a:t>認證標章</a:t>
              </a:r>
            </a:p>
            <a:p>
              <a:pPr>
                <a:lnSpc>
                  <a:spcPct val="150000"/>
                </a:lnSpc>
              </a:pPr>
              <a:r>
                <a:rPr lang="zh-TW" altLang="en-US" sz="1600" dirty="0">
                  <a:solidFill>
                    <a:prstClr val="black"/>
                  </a:solidFill>
                  <a:latin typeface="微軟正黑體" panose="020B0604030504040204" pitchFamily="34" charset="-120"/>
                  <a:ea typeface="微軟正黑體" panose="020B0604030504040204" pitchFamily="34" charset="-120"/>
                </a:rPr>
                <a:t>   </a:t>
              </a:r>
              <a:r>
                <a:rPr lang="en-US" altLang="zh-TW" sz="1600" dirty="0">
                  <a:solidFill>
                    <a:prstClr val="black"/>
                  </a:solidFill>
                  <a:latin typeface="微軟正黑體" panose="020B0604030504040204" pitchFamily="34" charset="-120"/>
                  <a:ea typeface="微軟正黑體" panose="020B0604030504040204" pitchFamily="34" charset="-120"/>
                </a:rPr>
                <a:t>-</a:t>
              </a:r>
              <a:r>
                <a:rPr lang="zh-TW" altLang="en-US" sz="1600" dirty="0">
                  <a:solidFill>
                    <a:prstClr val="black"/>
                  </a:solidFill>
                  <a:latin typeface="微軟正黑體" panose="020B0604030504040204" pitchFamily="34" charset="-120"/>
                  <a:ea typeface="微軟正黑體" panose="020B0604030504040204" pitchFamily="34" charset="-120"/>
                </a:rPr>
                <a:t>使用回收寶特瓶製成的聚酯多元醇原料</a:t>
              </a:r>
              <a:endParaRPr lang="en-US" altLang="zh-TW" sz="1600" dirty="0">
                <a:solidFill>
                  <a:prstClr val="black"/>
                </a:solidFill>
                <a:latin typeface="微軟正黑體" panose="020B0604030504040204" pitchFamily="34" charset="-120"/>
                <a:ea typeface="微軟正黑體" panose="020B0604030504040204" pitchFamily="34" charset="-120"/>
              </a:endParaRPr>
            </a:p>
            <a:p>
              <a:pPr>
                <a:lnSpc>
                  <a:spcPct val="150000"/>
                </a:lnSpc>
              </a:pPr>
              <a:r>
                <a:rPr lang="zh-TW" altLang="en-US" sz="1600" dirty="0">
                  <a:solidFill>
                    <a:prstClr val="black"/>
                  </a:solidFill>
                  <a:latin typeface="微軟正黑體" panose="020B0604030504040204" pitchFamily="34" charset="-120"/>
                  <a:ea typeface="微軟正黑體" panose="020B0604030504040204" pitchFamily="34" charset="-120"/>
                </a:rPr>
                <a:t>     可通過</a:t>
              </a:r>
              <a:r>
                <a:rPr lang="en-US" altLang="zh-TW" sz="1600" dirty="0">
                  <a:solidFill>
                    <a:prstClr val="black"/>
                  </a:solidFill>
                  <a:latin typeface="微軟正黑體" panose="020B0604030504040204" pitchFamily="34" charset="-120"/>
                  <a:ea typeface="微軟正黑體" panose="020B0604030504040204" pitchFamily="34" charset="-120"/>
                </a:rPr>
                <a:t>GRS</a:t>
              </a:r>
              <a:r>
                <a:rPr lang="zh-TW" altLang="en-US" sz="1600" dirty="0">
                  <a:solidFill>
                    <a:prstClr val="black"/>
                  </a:solidFill>
                  <a:latin typeface="微軟正黑體" panose="020B0604030504040204" pitchFamily="34" charset="-120"/>
                  <a:ea typeface="微軟正黑體" panose="020B0604030504040204" pitchFamily="34" charset="-120"/>
                </a:rPr>
                <a:t>認證標章</a:t>
              </a:r>
              <a:endParaRPr lang="en-US" altLang="zh-TW" sz="1600" dirty="0">
                <a:solidFill>
                  <a:prstClr val="black"/>
                </a:solidFill>
                <a:latin typeface="微軟正黑體" panose="020B0604030504040204" pitchFamily="34" charset="-120"/>
                <a:ea typeface="微軟正黑體" panose="020B0604030504040204" pitchFamily="34" charset="-120"/>
              </a:endParaRPr>
            </a:p>
            <a:p>
              <a:pPr marL="285750" indent="-285750">
                <a:lnSpc>
                  <a:spcPct val="150000"/>
                </a:lnSpc>
                <a:buFont typeface="Arial" panose="020B0604020202020204" pitchFamily="34" charset="0"/>
                <a:buChar char="•"/>
              </a:pPr>
              <a:r>
                <a:rPr lang="zh-TW" altLang="en-US" sz="1600" dirty="0">
                  <a:solidFill>
                    <a:prstClr val="black"/>
                  </a:solidFill>
                  <a:latin typeface="微軟正黑體" panose="020B0604030504040204" pitchFamily="34" charset="-120"/>
                  <a:ea typeface="微軟正黑體" panose="020B0604030504040204" pitchFamily="34" charset="-120"/>
                </a:rPr>
                <a:t>達到</a:t>
              </a:r>
              <a:r>
                <a:rPr lang="en-US" altLang="zh-TW" sz="1600" dirty="0">
                  <a:solidFill>
                    <a:prstClr val="black"/>
                  </a:solidFill>
                  <a:latin typeface="微軟正黑體" panose="020B0604030504040204" pitchFamily="34" charset="-120"/>
                  <a:ea typeface="微軟正黑體" panose="020B0604030504040204" pitchFamily="34" charset="-120"/>
                </a:rPr>
                <a:t>3R</a:t>
              </a:r>
              <a:r>
                <a:rPr lang="zh-TW" altLang="en-US" sz="1600" dirty="0">
                  <a:solidFill>
                    <a:prstClr val="black"/>
                  </a:solidFill>
                  <a:latin typeface="微軟正黑體" panose="020B0604030504040204" pitchFamily="34" charset="-120"/>
                  <a:ea typeface="微軟正黑體" panose="020B0604030504040204" pitchFamily="34" charset="-120"/>
                </a:rPr>
                <a:t>，</a:t>
              </a:r>
              <a:r>
                <a:rPr lang="en-US" altLang="zh-TW" sz="1600" dirty="0">
                  <a:solidFill>
                    <a:prstClr val="black"/>
                  </a:solidFill>
                  <a:latin typeface="微軟正黑體" panose="020B0604030504040204" pitchFamily="34" charset="-120"/>
                  <a:ea typeface="微軟正黑體" panose="020B0604030504040204" pitchFamily="34" charset="-120"/>
                </a:rPr>
                <a:t>Replace(</a:t>
              </a:r>
              <a:r>
                <a:rPr lang="zh-TW" altLang="en-US" sz="1600" dirty="0">
                  <a:solidFill>
                    <a:prstClr val="black"/>
                  </a:solidFill>
                  <a:latin typeface="微軟正黑體" panose="020B0604030504040204" pitchFamily="34" charset="-120"/>
                  <a:ea typeface="微軟正黑體" panose="020B0604030504040204" pitchFamily="34" charset="-120"/>
                </a:rPr>
                <a:t>取代石油原料</a:t>
              </a:r>
              <a:r>
                <a:rPr lang="en-US" altLang="zh-TW" sz="1600" dirty="0">
                  <a:solidFill>
                    <a:prstClr val="black"/>
                  </a:solidFill>
                  <a:latin typeface="微軟正黑體" panose="020B0604030504040204" pitchFamily="34" charset="-120"/>
                  <a:ea typeface="微軟正黑體" panose="020B0604030504040204" pitchFamily="34" charset="-120"/>
                </a:rPr>
                <a:t>)</a:t>
              </a:r>
              <a:r>
                <a:rPr lang="zh-TW" altLang="en-US" sz="1600" dirty="0">
                  <a:solidFill>
                    <a:prstClr val="black"/>
                  </a:solidFill>
                  <a:latin typeface="微軟正黑體" panose="020B0604030504040204" pitchFamily="34" charset="-120"/>
                  <a:ea typeface="微軟正黑體" panose="020B0604030504040204" pitchFamily="34" charset="-120"/>
                </a:rPr>
                <a:t>、</a:t>
              </a:r>
              <a:r>
                <a:rPr lang="en-US" altLang="zh-TW" sz="1600" dirty="0">
                  <a:solidFill>
                    <a:prstClr val="black"/>
                  </a:solidFill>
                  <a:latin typeface="微軟正黑體" panose="020B0604030504040204" pitchFamily="34" charset="-120"/>
                  <a:ea typeface="微軟正黑體" panose="020B0604030504040204" pitchFamily="34" charset="-120"/>
                </a:rPr>
                <a:t>Recycle(</a:t>
              </a:r>
              <a:r>
                <a:rPr lang="zh-TW" altLang="en-US" sz="1600" dirty="0">
                  <a:solidFill>
                    <a:prstClr val="black"/>
                  </a:solidFill>
                  <a:latin typeface="微軟正黑體" panose="020B0604030504040204" pitchFamily="34" charset="-120"/>
                  <a:ea typeface="微軟正黑體" panose="020B0604030504040204" pitchFamily="34" charset="-120"/>
                </a:rPr>
                <a:t>回收循環再生</a:t>
              </a:r>
              <a:r>
                <a:rPr lang="en-US" altLang="zh-TW" sz="1600" dirty="0">
                  <a:solidFill>
                    <a:prstClr val="black"/>
                  </a:solidFill>
                  <a:latin typeface="微軟正黑體" panose="020B0604030504040204" pitchFamily="34" charset="-120"/>
                  <a:ea typeface="微軟正黑體" panose="020B0604030504040204" pitchFamily="34" charset="-120"/>
                </a:rPr>
                <a:t>)</a:t>
              </a:r>
              <a:r>
                <a:rPr lang="zh-TW" altLang="en-US" sz="1600" dirty="0">
                  <a:solidFill>
                    <a:prstClr val="black"/>
                  </a:solidFill>
                  <a:latin typeface="微軟正黑體" panose="020B0604030504040204" pitchFamily="34" charset="-120"/>
                  <a:ea typeface="微軟正黑體" panose="020B0604030504040204" pitchFamily="34" charset="-120"/>
                </a:rPr>
                <a:t>、</a:t>
              </a:r>
              <a:r>
                <a:rPr lang="en-US" altLang="zh-TW" sz="1600" dirty="0">
                  <a:solidFill>
                    <a:prstClr val="black"/>
                  </a:solidFill>
                  <a:latin typeface="微軟正黑體" panose="020B0604030504040204" pitchFamily="34" charset="-120"/>
                  <a:ea typeface="微軟正黑體" panose="020B0604030504040204" pitchFamily="34" charset="-120"/>
                </a:rPr>
                <a:t>Reduce(</a:t>
              </a:r>
              <a:r>
                <a:rPr lang="zh-TW" altLang="en-US" sz="1600" dirty="0">
                  <a:solidFill>
                    <a:prstClr val="black"/>
                  </a:solidFill>
                  <a:latin typeface="微軟正黑體" panose="020B0604030504040204" pitchFamily="34" charset="-120"/>
                  <a:ea typeface="微軟正黑體" panose="020B0604030504040204" pitchFamily="34" charset="-120"/>
                </a:rPr>
                <a:t>減少能源消耗</a:t>
              </a:r>
              <a:r>
                <a:rPr lang="en-US" altLang="zh-TW" sz="1600" dirty="0">
                  <a:solidFill>
                    <a:prstClr val="black"/>
                  </a:solidFill>
                  <a:latin typeface="微軟正黑體" panose="020B0604030504040204" pitchFamily="34" charset="-120"/>
                  <a:ea typeface="微軟正黑體" panose="020B0604030504040204" pitchFamily="34" charset="-120"/>
                </a:rPr>
                <a:t>),</a:t>
              </a:r>
              <a:r>
                <a:rPr lang="zh-TW" altLang="en-US" sz="1600" dirty="0">
                  <a:solidFill>
                    <a:prstClr val="black"/>
                  </a:solidFill>
                  <a:latin typeface="微軟正黑體" panose="020B0604030504040204" pitchFamily="34" charset="-120"/>
                  <a:ea typeface="微軟正黑體" panose="020B0604030504040204" pitchFamily="34" charset="-120"/>
                </a:rPr>
                <a:t>節能減碳永續發展。</a:t>
              </a:r>
              <a:endParaRPr lang="en-US" altLang="zh-TW" sz="1600" dirty="0">
                <a:solidFill>
                  <a:prstClr val="black"/>
                </a:solidFill>
                <a:latin typeface="微軟正黑體" panose="020B0604030504040204" pitchFamily="34" charset="-120"/>
                <a:ea typeface="微軟正黑體" panose="020B0604030504040204" pitchFamily="34" charset="-120"/>
              </a:endParaRPr>
            </a:p>
            <a:p>
              <a:pPr marL="285750" indent="-285750">
                <a:lnSpc>
                  <a:spcPct val="150000"/>
                </a:lnSpc>
                <a:buFont typeface="Arial" panose="020B0604020202020204" pitchFamily="34" charset="0"/>
                <a:buChar char="•"/>
              </a:pPr>
              <a:r>
                <a:rPr lang="zh-TW" altLang="en-US" sz="1600" dirty="0">
                  <a:solidFill>
                    <a:prstClr val="black"/>
                  </a:solidFill>
                  <a:latin typeface="微軟正黑體" panose="020B0604030504040204" pitchFamily="34" charset="-120"/>
                  <a:ea typeface="微軟正黑體" panose="020B0604030504040204" pitchFamily="34" charset="-120"/>
                </a:rPr>
                <a:t>推廣台灣裝潢建材、傢俱木業反應型熱溶膠打造無甲醛、無</a:t>
              </a:r>
              <a:r>
                <a:rPr lang="en-US" altLang="zh-TW" sz="1600" dirty="0">
                  <a:solidFill>
                    <a:prstClr val="black"/>
                  </a:solidFill>
                  <a:latin typeface="微軟正黑體" panose="020B0604030504040204" pitchFamily="34" charset="-120"/>
                  <a:ea typeface="微軟正黑體" panose="020B0604030504040204" pitchFamily="34" charset="-120"/>
                </a:rPr>
                <a:t>VOC</a:t>
              </a:r>
              <a:r>
                <a:rPr lang="zh-TW" altLang="en-US" sz="1600" dirty="0">
                  <a:solidFill>
                    <a:prstClr val="black"/>
                  </a:solidFill>
                  <a:latin typeface="微軟正黑體" panose="020B0604030504040204" pitchFamily="34" charset="-120"/>
                  <a:ea typeface="微軟正黑體" panose="020B0604030504040204" pitchFamily="34" charset="-120"/>
                </a:rPr>
                <a:t>釋放等綠建材。</a:t>
              </a:r>
              <a:endParaRPr lang="en-US" altLang="zh-TW" sz="1600" dirty="0">
                <a:solidFill>
                  <a:prstClr val="black"/>
                </a:solidFill>
                <a:latin typeface="微軟正黑體" panose="020B0604030504040204" pitchFamily="34" charset="-120"/>
                <a:ea typeface="微軟正黑體" panose="020B0604030504040204" pitchFamily="34" charset="-120"/>
              </a:endParaRPr>
            </a:p>
            <a:p>
              <a:pPr marL="285750" indent="-285750">
                <a:lnSpc>
                  <a:spcPct val="150000"/>
                </a:lnSpc>
                <a:buFont typeface="Arial" panose="020B0604020202020204" pitchFamily="34" charset="0"/>
                <a:buChar char="•"/>
              </a:pPr>
              <a:r>
                <a:rPr lang="zh-TW" altLang="en-US" sz="1600" dirty="0">
                  <a:solidFill>
                    <a:prstClr val="black"/>
                  </a:solidFill>
                  <a:latin typeface="微軟正黑體" panose="020B0604030504040204" pitchFamily="34" charset="-120"/>
                  <a:ea typeface="微軟正黑體" panose="020B0604030504040204" pitchFamily="34" charset="-120"/>
                </a:rPr>
                <a:t>產品取得</a:t>
              </a:r>
              <a:r>
                <a:rPr lang="en-US" altLang="zh-TW" sz="1600" dirty="0" err="1">
                  <a:solidFill>
                    <a:prstClr val="black"/>
                  </a:solidFill>
                  <a:latin typeface="微軟正黑體" panose="020B0604030504040204" pitchFamily="34" charset="-120"/>
                  <a:ea typeface="微軟正黑體" panose="020B0604030504040204" pitchFamily="34" charset="-120"/>
                </a:rPr>
                <a:t>Bluesign</a:t>
              </a:r>
              <a:r>
                <a:rPr lang="zh-TW" altLang="en-US" sz="1600" dirty="0">
                  <a:solidFill>
                    <a:prstClr val="black"/>
                  </a:solidFill>
                  <a:latin typeface="微軟正黑體" panose="020B0604030504040204" pitchFamily="34" charset="-120"/>
                  <a:ea typeface="微軟正黑體" panose="020B0604030504040204" pitchFamily="34" charset="-120"/>
                </a:rPr>
                <a:t>、</a:t>
              </a:r>
              <a:r>
                <a:rPr lang="en-US" altLang="zh-TW" sz="1600" dirty="0">
                  <a:solidFill>
                    <a:prstClr val="black"/>
                  </a:solidFill>
                  <a:latin typeface="微軟正黑體" panose="020B0604030504040204" pitchFamily="34" charset="-120"/>
                  <a:ea typeface="微軟正黑體" panose="020B0604030504040204" pitchFamily="34" charset="-120"/>
                </a:rPr>
                <a:t>REACH</a:t>
              </a:r>
              <a:r>
                <a:rPr lang="zh-TW" altLang="en-US" sz="1600" dirty="0">
                  <a:solidFill>
                    <a:prstClr val="black"/>
                  </a:solidFill>
                  <a:latin typeface="微軟正黑體" panose="020B0604030504040204" pitchFamily="34" charset="-120"/>
                  <a:ea typeface="微軟正黑體" panose="020B0604030504040204" pitchFamily="34" charset="-120"/>
                </a:rPr>
                <a:t>、</a:t>
              </a:r>
              <a:r>
                <a:rPr lang="en-US" altLang="zh-TW" sz="1600" dirty="0">
                  <a:solidFill>
                    <a:prstClr val="black"/>
                  </a:solidFill>
                  <a:latin typeface="微軟正黑體" panose="020B0604030504040204" pitchFamily="34" charset="-120"/>
                  <a:ea typeface="微軟正黑體" panose="020B0604030504040204" pitchFamily="34" charset="-120"/>
                </a:rPr>
                <a:t>RoHS</a:t>
              </a:r>
              <a:r>
                <a:rPr lang="zh-TW" altLang="en-US" sz="1600" dirty="0">
                  <a:solidFill>
                    <a:prstClr val="black"/>
                  </a:solidFill>
                  <a:latin typeface="微軟正黑體" panose="020B0604030504040204" pitchFamily="34" charset="-120"/>
                  <a:ea typeface="微軟正黑體" panose="020B0604030504040204" pitchFamily="34" charset="-120"/>
                </a:rPr>
                <a:t>等綠色產品認證。</a:t>
              </a:r>
              <a:endParaRPr lang="en-US" altLang="zh-TW" sz="1600" dirty="0">
                <a:solidFill>
                  <a:prstClr val="black"/>
                </a:solidFill>
                <a:latin typeface="微軟正黑體" panose="020B0604030504040204" pitchFamily="34" charset="-120"/>
                <a:ea typeface="微軟正黑體" panose="020B0604030504040204" pitchFamily="34" charset="-120"/>
              </a:endParaRPr>
            </a:p>
            <a:p>
              <a:pPr>
                <a:lnSpc>
                  <a:spcPct val="150000"/>
                </a:lnSpc>
              </a:pPr>
              <a:endParaRPr lang="en-US" altLang="zh-TW" sz="1600" dirty="0">
                <a:solidFill>
                  <a:prstClr val="black"/>
                </a:solidFill>
                <a:latin typeface="微軟正黑體" panose="020B0604030504040204" pitchFamily="34" charset="-120"/>
                <a:ea typeface="微軟正黑體" panose="020B0604030504040204" pitchFamily="34" charset="-120"/>
              </a:endParaRPr>
            </a:p>
          </p:txBody>
        </p:sp>
        <p:sp>
          <p:nvSpPr>
            <p:cNvPr id="37" name="圆角矩形 20"/>
            <p:cNvSpPr>
              <a:spLocks noChangeArrowheads="1"/>
            </p:cNvSpPr>
            <p:nvPr/>
          </p:nvSpPr>
          <p:spPr bwMode="auto">
            <a:xfrm>
              <a:off x="7228968" y="1203557"/>
              <a:ext cx="3279775" cy="461962"/>
            </a:xfrm>
            <a:prstGeom prst="roundRect">
              <a:avLst>
                <a:gd name="adj" fmla="val 16667"/>
              </a:avLst>
            </a:prstGeom>
            <a:solidFill>
              <a:srgbClr val="5ABC1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endParaRPr lang="zh-CN" altLang="en-US" sz="2000">
                <a:solidFill>
                  <a:srgbClr val="FFFFFF"/>
                </a:solidFill>
              </a:endParaRPr>
            </a:p>
          </p:txBody>
        </p:sp>
        <p:sp>
          <p:nvSpPr>
            <p:cNvPr id="38" name="文本框 18"/>
            <p:cNvSpPr txBox="1">
              <a:spLocks noChangeArrowheads="1"/>
            </p:cNvSpPr>
            <p:nvPr/>
          </p:nvSpPr>
          <p:spPr bwMode="auto">
            <a:xfrm>
              <a:off x="7149472" y="1283458"/>
              <a:ext cx="34387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defTabSz="800100">
                <a:lnSpc>
                  <a:spcPct val="90000"/>
                </a:lnSpc>
                <a:spcAft>
                  <a:spcPct val="35000"/>
                </a:spcAft>
              </a:pPr>
              <a:r>
                <a:rPr lang="en-US" altLang="zh-TW" sz="2000" b="1" dirty="0">
                  <a:solidFill>
                    <a:sysClr val="window" lastClr="FFFFFF"/>
                  </a:solidFill>
                  <a:latin typeface="微軟正黑體" panose="020B0604030504040204" pitchFamily="34" charset="-120"/>
                  <a:ea typeface="微軟正黑體" panose="020B0604030504040204" pitchFamily="34" charset="-120"/>
                </a:rPr>
                <a:t>PUR</a:t>
              </a:r>
              <a:r>
                <a:rPr lang="zh-TW" altLang="en-US" sz="2000" b="1" dirty="0">
                  <a:solidFill>
                    <a:sysClr val="window" lastClr="FFFFFF"/>
                  </a:solidFill>
                  <a:latin typeface="微軟正黑體" panose="020B0604030504040204" pitchFamily="34" charset="-120"/>
                  <a:ea typeface="微軟正黑體" panose="020B0604030504040204" pitchFamily="34" charset="-120"/>
                </a:rPr>
                <a:t>濕氣硬化反應型熱溶膠</a:t>
              </a:r>
            </a:p>
          </p:txBody>
        </p:sp>
      </p:grpSp>
      <p:pic>
        <p:nvPicPr>
          <p:cNvPr id="42" name="图片 74"/>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r="8996"/>
          <a:stretch/>
        </p:blipFill>
        <p:spPr bwMode="auto">
          <a:xfrm>
            <a:off x="-45240" y="125413"/>
            <a:ext cx="6573328" cy="676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文本框 5"/>
          <p:cNvSpPr txBox="1">
            <a:spLocks noChangeArrowheads="1"/>
          </p:cNvSpPr>
          <p:nvPr/>
        </p:nvSpPr>
        <p:spPr bwMode="auto">
          <a:xfrm>
            <a:off x="7228968" y="238801"/>
            <a:ext cx="3262432" cy="707886"/>
          </a:xfrm>
          <a:prstGeom prst="rect">
            <a:avLst/>
          </a:prstGeom>
          <a:noFill/>
          <a:ln w="9525">
            <a:noFill/>
            <a:miter lim="800000"/>
            <a:headEnd/>
            <a:tailEnd/>
          </a:ln>
        </p:spPr>
        <p:txBody>
          <a:bodyPr wrap="none">
            <a:spAutoFit/>
          </a:bodyPr>
          <a:lstStyle/>
          <a:p>
            <a:pPr eaLnBrk="1" hangingPunct="1"/>
            <a:r>
              <a:rPr lang="zh-TW" altLang="en-US" sz="4000" b="1" dirty="0">
                <a:solidFill>
                  <a:srgbClr val="4A9B33"/>
                </a:solidFill>
                <a:latin typeface="微软雅黑" pitchFamily="34" charset="-122"/>
              </a:rPr>
              <a:t>未來發展重點</a:t>
            </a:r>
            <a:endParaRPr lang="zh-CN" altLang="en-US" sz="4000" b="1" dirty="0">
              <a:solidFill>
                <a:srgbClr val="4A9B33"/>
              </a:solidFill>
              <a:latin typeface="微软雅黑" pitchFamily="34" charset="-122"/>
            </a:endParaRPr>
          </a:p>
        </p:txBody>
      </p:sp>
    </p:spTree>
    <p:extLst>
      <p:ext uri="{BB962C8B-B14F-4D97-AF65-F5344CB8AC3E}">
        <p14:creationId xmlns:p14="http://schemas.microsoft.com/office/powerpoint/2010/main" val="147527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right)">
                                      <p:cBhvr>
                                        <p:cTn id="7" dur="500"/>
                                        <p:tgtEl>
                                          <p:spTgt spid="19"/>
                                        </p:tgtEl>
                                      </p:cBhvr>
                                    </p:animEffect>
                                  </p:childTnLst>
                                </p:cTn>
                              </p:par>
                              <p:par>
                                <p:cTn id="8" presetID="22" presetClass="entr" presetSubtype="8"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left)">
                                      <p:cBhvr>
                                        <p:cTn id="10" dur="500"/>
                                        <p:tgtEl>
                                          <p:spTgt spid="20"/>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60"/>
                                        </p:tgtEl>
                                        <p:attrNameLst>
                                          <p:attrName>style.visibility</p:attrName>
                                        </p:attrNameLst>
                                      </p:cBhvr>
                                      <p:to>
                                        <p:strVal val="visible"/>
                                      </p:to>
                                    </p:set>
                                    <p:animEffect transition="in" filter="wipe(left)">
                                      <p:cBhvr>
                                        <p:cTn id="14" dur="500"/>
                                        <p:tgtEl>
                                          <p:spTgt spid="60"/>
                                        </p:tgtEl>
                                      </p:cBhvr>
                                    </p:animEffect>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4"/>
          <p:cNvSpPr/>
          <p:nvPr/>
        </p:nvSpPr>
        <p:spPr>
          <a:xfrm>
            <a:off x="0" y="6115050"/>
            <a:ext cx="12192000" cy="771525"/>
          </a:xfrm>
          <a:custGeom>
            <a:avLst/>
            <a:gdLst>
              <a:gd name="connsiteX0" fmla="*/ 0 w 12192000"/>
              <a:gd name="connsiteY0" fmla="*/ 0 h 663915"/>
              <a:gd name="connsiteX1" fmla="*/ 12192000 w 12192000"/>
              <a:gd name="connsiteY1" fmla="*/ 0 h 663915"/>
              <a:gd name="connsiteX2" fmla="*/ 12192000 w 12192000"/>
              <a:gd name="connsiteY2" fmla="*/ 663915 h 663915"/>
              <a:gd name="connsiteX3" fmla="*/ 0 w 12192000"/>
              <a:gd name="connsiteY3" fmla="*/ 663915 h 663915"/>
              <a:gd name="connsiteX4" fmla="*/ 0 w 12192000"/>
              <a:gd name="connsiteY4" fmla="*/ 0 h 663915"/>
              <a:gd name="connsiteX0" fmla="*/ 0 w 12192000"/>
              <a:gd name="connsiteY0" fmla="*/ 220133 h 884048"/>
              <a:gd name="connsiteX1" fmla="*/ 12192000 w 12192000"/>
              <a:gd name="connsiteY1" fmla="*/ 220133 h 884048"/>
              <a:gd name="connsiteX2" fmla="*/ 12192000 w 12192000"/>
              <a:gd name="connsiteY2" fmla="*/ 884048 h 884048"/>
              <a:gd name="connsiteX3" fmla="*/ 0 w 12192000"/>
              <a:gd name="connsiteY3" fmla="*/ 884048 h 884048"/>
              <a:gd name="connsiteX4" fmla="*/ 0 w 12192000"/>
              <a:gd name="connsiteY4" fmla="*/ 220133 h 884048"/>
              <a:gd name="connsiteX0" fmla="*/ 0 w 12192000"/>
              <a:gd name="connsiteY0" fmla="*/ 186551 h 850466"/>
              <a:gd name="connsiteX1" fmla="*/ 12192000 w 12192000"/>
              <a:gd name="connsiteY1" fmla="*/ 338951 h 850466"/>
              <a:gd name="connsiteX2" fmla="*/ 12192000 w 12192000"/>
              <a:gd name="connsiteY2" fmla="*/ 850466 h 850466"/>
              <a:gd name="connsiteX3" fmla="*/ 0 w 12192000"/>
              <a:gd name="connsiteY3" fmla="*/ 850466 h 850466"/>
              <a:gd name="connsiteX4" fmla="*/ 0 w 12192000"/>
              <a:gd name="connsiteY4" fmla="*/ 186551 h 850466"/>
              <a:gd name="connsiteX0" fmla="*/ 0 w 12192000"/>
              <a:gd name="connsiteY0" fmla="*/ 108198 h 772113"/>
              <a:gd name="connsiteX1" fmla="*/ 12192000 w 12192000"/>
              <a:gd name="connsiteY1" fmla="*/ 260598 h 772113"/>
              <a:gd name="connsiteX2" fmla="*/ 12192000 w 12192000"/>
              <a:gd name="connsiteY2" fmla="*/ 772113 h 772113"/>
              <a:gd name="connsiteX3" fmla="*/ 0 w 12192000"/>
              <a:gd name="connsiteY3" fmla="*/ 772113 h 772113"/>
              <a:gd name="connsiteX4" fmla="*/ 0 w 12192000"/>
              <a:gd name="connsiteY4" fmla="*/ 108198 h 77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772113">
                <a:moveTo>
                  <a:pt x="0" y="108198"/>
                </a:moveTo>
                <a:cubicBezTo>
                  <a:pt x="1435100" y="-387102"/>
                  <a:pt x="7759700" y="1022598"/>
                  <a:pt x="12192000" y="260598"/>
                </a:cubicBezTo>
                <a:lnTo>
                  <a:pt x="12192000" y="772113"/>
                </a:lnTo>
                <a:lnTo>
                  <a:pt x="0" y="772113"/>
                </a:lnTo>
                <a:lnTo>
                  <a:pt x="0" y="108198"/>
                </a:lnTo>
                <a:close/>
              </a:path>
            </a:pathLst>
          </a:custGeom>
          <a:solidFill>
            <a:srgbClr val="4280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等线" panose="020F0502020204030204"/>
              <a:ea typeface="等线" panose="02010600030101010101" pitchFamily="2" charset="-122"/>
            </a:endParaRPr>
          </a:p>
        </p:txBody>
      </p:sp>
      <p:sp>
        <p:nvSpPr>
          <p:cNvPr id="20" name="矩形 14"/>
          <p:cNvSpPr/>
          <p:nvPr/>
        </p:nvSpPr>
        <p:spPr>
          <a:xfrm flipH="1">
            <a:off x="0" y="6115050"/>
            <a:ext cx="12192000" cy="771525"/>
          </a:xfrm>
          <a:custGeom>
            <a:avLst/>
            <a:gdLst>
              <a:gd name="connsiteX0" fmla="*/ 0 w 12192000"/>
              <a:gd name="connsiteY0" fmla="*/ 0 h 663915"/>
              <a:gd name="connsiteX1" fmla="*/ 12192000 w 12192000"/>
              <a:gd name="connsiteY1" fmla="*/ 0 h 663915"/>
              <a:gd name="connsiteX2" fmla="*/ 12192000 w 12192000"/>
              <a:gd name="connsiteY2" fmla="*/ 663915 h 663915"/>
              <a:gd name="connsiteX3" fmla="*/ 0 w 12192000"/>
              <a:gd name="connsiteY3" fmla="*/ 663915 h 663915"/>
              <a:gd name="connsiteX4" fmla="*/ 0 w 12192000"/>
              <a:gd name="connsiteY4" fmla="*/ 0 h 663915"/>
              <a:gd name="connsiteX0" fmla="*/ 0 w 12192000"/>
              <a:gd name="connsiteY0" fmla="*/ 220133 h 884048"/>
              <a:gd name="connsiteX1" fmla="*/ 12192000 w 12192000"/>
              <a:gd name="connsiteY1" fmla="*/ 220133 h 884048"/>
              <a:gd name="connsiteX2" fmla="*/ 12192000 w 12192000"/>
              <a:gd name="connsiteY2" fmla="*/ 884048 h 884048"/>
              <a:gd name="connsiteX3" fmla="*/ 0 w 12192000"/>
              <a:gd name="connsiteY3" fmla="*/ 884048 h 884048"/>
              <a:gd name="connsiteX4" fmla="*/ 0 w 12192000"/>
              <a:gd name="connsiteY4" fmla="*/ 220133 h 884048"/>
              <a:gd name="connsiteX0" fmla="*/ 0 w 12192000"/>
              <a:gd name="connsiteY0" fmla="*/ 186551 h 850466"/>
              <a:gd name="connsiteX1" fmla="*/ 12192000 w 12192000"/>
              <a:gd name="connsiteY1" fmla="*/ 338951 h 850466"/>
              <a:gd name="connsiteX2" fmla="*/ 12192000 w 12192000"/>
              <a:gd name="connsiteY2" fmla="*/ 850466 h 850466"/>
              <a:gd name="connsiteX3" fmla="*/ 0 w 12192000"/>
              <a:gd name="connsiteY3" fmla="*/ 850466 h 850466"/>
              <a:gd name="connsiteX4" fmla="*/ 0 w 12192000"/>
              <a:gd name="connsiteY4" fmla="*/ 186551 h 850466"/>
              <a:gd name="connsiteX0" fmla="*/ 0 w 12192000"/>
              <a:gd name="connsiteY0" fmla="*/ 108198 h 772113"/>
              <a:gd name="connsiteX1" fmla="*/ 12192000 w 12192000"/>
              <a:gd name="connsiteY1" fmla="*/ 260598 h 772113"/>
              <a:gd name="connsiteX2" fmla="*/ 12192000 w 12192000"/>
              <a:gd name="connsiteY2" fmla="*/ 772113 h 772113"/>
              <a:gd name="connsiteX3" fmla="*/ 0 w 12192000"/>
              <a:gd name="connsiteY3" fmla="*/ 772113 h 772113"/>
              <a:gd name="connsiteX4" fmla="*/ 0 w 12192000"/>
              <a:gd name="connsiteY4" fmla="*/ 108198 h 77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772113">
                <a:moveTo>
                  <a:pt x="0" y="108198"/>
                </a:moveTo>
                <a:cubicBezTo>
                  <a:pt x="1435100" y="-387102"/>
                  <a:pt x="7759700" y="1022598"/>
                  <a:pt x="12192000" y="260598"/>
                </a:cubicBezTo>
                <a:lnTo>
                  <a:pt x="12192000" y="772113"/>
                </a:lnTo>
                <a:lnTo>
                  <a:pt x="0" y="772113"/>
                </a:lnTo>
                <a:lnTo>
                  <a:pt x="0" y="108198"/>
                </a:lnTo>
                <a:close/>
              </a:path>
            </a:pathLst>
          </a:custGeom>
          <a:solidFill>
            <a:srgbClr val="55A033">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等线" panose="020F0502020204030204"/>
              <a:ea typeface="等线" panose="02010600030101010101" pitchFamily="2" charset="-122"/>
            </a:endParaRPr>
          </a:p>
        </p:txBody>
      </p:sp>
      <p:grpSp>
        <p:nvGrpSpPr>
          <p:cNvPr id="5" name="群組 4"/>
          <p:cNvGrpSpPr/>
          <p:nvPr/>
        </p:nvGrpSpPr>
        <p:grpSpPr>
          <a:xfrm>
            <a:off x="6096000" y="1309960"/>
            <a:ext cx="5313870" cy="4477523"/>
            <a:chOff x="6203249" y="4053160"/>
            <a:chExt cx="5313870" cy="3891751"/>
          </a:xfrm>
        </p:grpSpPr>
        <p:sp>
          <p:nvSpPr>
            <p:cNvPr id="36" name="矩形 16"/>
            <p:cNvSpPr>
              <a:spLocks noChangeArrowheads="1"/>
            </p:cNvSpPr>
            <p:nvPr/>
          </p:nvSpPr>
          <p:spPr bwMode="auto">
            <a:xfrm>
              <a:off x="6418052" y="4573860"/>
              <a:ext cx="4925683" cy="2930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nSpc>
                  <a:spcPct val="150000"/>
                </a:lnSpc>
                <a:buFont typeface="Arial" panose="020B0604020202020204" pitchFamily="34" charset="0"/>
                <a:buChar char="•"/>
              </a:pPr>
              <a:r>
                <a:rPr lang="zh-TW" altLang="en-US" sz="1600" dirty="0">
                  <a:solidFill>
                    <a:prstClr val="black"/>
                  </a:solidFill>
                  <a:latin typeface="微軟正黑體" panose="020B0604030504040204" pitchFamily="34" charset="-120"/>
                  <a:ea typeface="微軟正黑體" panose="020B0604030504040204" pitchFamily="34" charset="-120"/>
                </a:rPr>
                <a:t>為新型脂肪族樹脂材料，因其具有耐候性、耐磨、高摩擦係數及施作簡易等特點，可作為風力發電設施、重型設備之防護塗料，並可取代傳統環氧地坪。</a:t>
              </a:r>
              <a:endParaRPr lang="en-US" altLang="zh-TW" sz="1600" dirty="0">
                <a:solidFill>
                  <a:prstClr val="black"/>
                </a:solidFill>
                <a:latin typeface="微軟正黑體" panose="020B0604030504040204" pitchFamily="34" charset="-120"/>
                <a:ea typeface="微軟正黑體" panose="020B0604030504040204" pitchFamily="34" charset="-120"/>
              </a:endParaRPr>
            </a:p>
            <a:p>
              <a:pPr marL="285750" indent="-285750">
                <a:lnSpc>
                  <a:spcPct val="150000"/>
                </a:lnSpc>
                <a:buFont typeface="Arial" panose="020B0604020202020204" pitchFamily="34" charset="0"/>
                <a:buChar char="•"/>
              </a:pPr>
              <a:r>
                <a:rPr lang="zh-TW" altLang="en-US" sz="1600" dirty="0">
                  <a:solidFill>
                    <a:prstClr val="black"/>
                  </a:solidFill>
                  <a:latin typeface="微軟正黑體" panose="020B0604030504040204" pitchFamily="34" charset="-120"/>
                  <a:ea typeface="微軟正黑體" panose="020B0604030504040204" pitchFamily="34" charset="-120"/>
                </a:rPr>
                <a:t>未來除了無溶劑型聚天門冬胺酸酯塗料外，嘗試開發水分散型聚天門冬胺</a:t>
              </a:r>
              <a:r>
                <a:rPr lang="zh-TW" altLang="en-US" sz="1600">
                  <a:solidFill>
                    <a:prstClr val="black"/>
                  </a:solidFill>
                  <a:latin typeface="微軟正黑體" panose="020B0604030504040204" pitchFamily="34" charset="-120"/>
                  <a:ea typeface="微軟正黑體" panose="020B0604030504040204" pitchFamily="34" charset="-120"/>
                </a:rPr>
                <a:t>酸酯。</a:t>
              </a:r>
              <a:endParaRPr lang="zh-TW" altLang="en-US" sz="1600" dirty="0">
                <a:solidFill>
                  <a:prstClr val="black"/>
                </a:solidFill>
                <a:latin typeface="微軟正黑體" panose="020B0604030504040204" pitchFamily="34" charset="-120"/>
                <a:ea typeface="微軟正黑體" panose="020B0604030504040204" pitchFamily="34" charset="-120"/>
              </a:endParaRPr>
            </a:p>
            <a:p>
              <a:pPr marL="285750" indent="-285750">
                <a:lnSpc>
                  <a:spcPct val="150000"/>
                </a:lnSpc>
                <a:buFont typeface="Arial" panose="020B0604020202020204" pitchFamily="34" charset="0"/>
                <a:buChar char="•"/>
              </a:pPr>
              <a:r>
                <a:rPr lang="zh-TW" altLang="en-US" sz="1600" dirty="0">
                  <a:solidFill>
                    <a:prstClr val="black"/>
                  </a:solidFill>
                  <a:latin typeface="微軟正黑體" panose="020B0604030504040204" pitchFamily="34" charset="-120"/>
                  <a:ea typeface="微軟正黑體" panose="020B0604030504040204" pitchFamily="34" charset="-120"/>
                </a:rPr>
                <a:t>將可應用於水性化樹酯產品中以及可利用水作為溶劑調整適當的操作時間，與溶劑型比起來較不會有</a:t>
              </a:r>
              <a:r>
                <a:rPr lang="en-US" altLang="zh-TW" sz="1600" dirty="0">
                  <a:solidFill>
                    <a:prstClr val="black"/>
                  </a:solidFill>
                  <a:latin typeface="微軟正黑體" panose="020B0604030504040204" pitchFamily="34" charset="-120"/>
                  <a:ea typeface="微軟正黑體" panose="020B0604030504040204" pitchFamily="34" charset="-120"/>
                </a:rPr>
                <a:t>VOC</a:t>
              </a:r>
              <a:r>
                <a:rPr lang="zh-TW" altLang="en-US" sz="1600" dirty="0">
                  <a:solidFill>
                    <a:prstClr val="black"/>
                  </a:solidFill>
                  <a:latin typeface="微軟正黑體" panose="020B0604030504040204" pitchFamily="34" charset="-120"/>
                  <a:ea typeface="微軟正黑體" panose="020B0604030504040204" pitchFamily="34" charset="-120"/>
                </a:rPr>
                <a:t>影響。</a:t>
              </a:r>
              <a:endParaRPr lang="zh-TW" altLang="zh-TW" sz="1600" dirty="0">
                <a:solidFill>
                  <a:prstClr val="black"/>
                </a:solidFill>
                <a:latin typeface="微軟正黑體" panose="020B0604030504040204" pitchFamily="34" charset="-120"/>
                <a:ea typeface="微軟正黑體" panose="020B0604030504040204" pitchFamily="34" charset="-120"/>
              </a:endParaRPr>
            </a:p>
          </p:txBody>
        </p:sp>
        <p:sp>
          <p:nvSpPr>
            <p:cNvPr id="43" name="圆角矩形 16"/>
            <p:cNvSpPr>
              <a:spLocks noChangeArrowheads="1"/>
            </p:cNvSpPr>
            <p:nvPr/>
          </p:nvSpPr>
          <p:spPr bwMode="auto">
            <a:xfrm>
              <a:off x="6203249" y="4301282"/>
              <a:ext cx="5313870" cy="3643629"/>
            </a:xfrm>
            <a:prstGeom prst="roundRect">
              <a:avLst>
                <a:gd name="adj" fmla="val 9083"/>
              </a:avLst>
            </a:prstGeom>
            <a:noFill/>
            <a:ln w="25400">
              <a:solidFill>
                <a:srgbClr val="ADBACA"/>
              </a:solidFill>
              <a:round/>
              <a:headEnd/>
              <a:tailEnd/>
            </a:ln>
            <a:extLst>
              <a:ext uri="{909E8E84-426E-40DD-AFC4-6F175D3DCCD1}">
                <a14:hiddenFill xmlns:a14="http://schemas.microsoft.com/office/drawing/2010/main">
                  <a:solidFill>
                    <a:srgbClr val="FFFFFF"/>
                  </a:solidFill>
                </a14:hiddenFill>
              </a:ext>
            </a:extLst>
          </p:spPr>
          <p:txBody>
            <a:bodyPr anchor="ct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endParaRPr lang="zh-CN" altLang="en-US">
                <a:solidFill>
                  <a:srgbClr val="FFFFFF"/>
                </a:solidFill>
              </a:endParaRPr>
            </a:p>
          </p:txBody>
        </p:sp>
        <p:sp>
          <p:nvSpPr>
            <p:cNvPr id="39" name="圆角矩形 22"/>
            <p:cNvSpPr>
              <a:spLocks noChangeArrowheads="1"/>
            </p:cNvSpPr>
            <p:nvPr/>
          </p:nvSpPr>
          <p:spPr bwMode="auto">
            <a:xfrm>
              <a:off x="7228968" y="4053160"/>
              <a:ext cx="3279775" cy="461962"/>
            </a:xfrm>
            <a:prstGeom prst="roundRect">
              <a:avLst>
                <a:gd name="adj" fmla="val 16667"/>
              </a:avLst>
            </a:prstGeom>
            <a:solidFill>
              <a:srgbClr val="19A9A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endParaRPr lang="zh-CN" altLang="en-US">
                <a:solidFill>
                  <a:srgbClr val="FFFFFF"/>
                </a:solidFill>
              </a:endParaRPr>
            </a:p>
          </p:txBody>
        </p:sp>
        <p:sp>
          <p:nvSpPr>
            <p:cNvPr id="40" name="文本框 20"/>
            <p:cNvSpPr txBox="1">
              <a:spLocks noChangeArrowheads="1"/>
            </p:cNvSpPr>
            <p:nvPr/>
          </p:nvSpPr>
          <p:spPr bwMode="auto">
            <a:xfrm>
              <a:off x="7461596" y="4116616"/>
              <a:ext cx="27971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defTabSz="800100">
                <a:lnSpc>
                  <a:spcPct val="90000"/>
                </a:lnSpc>
                <a:spcAft>
                  <a:spcPct val="35000"/>
                </a:spcAft>
              </a:pPr>
              <a:r>
                <a:rPr lang="zh-TW" altLang="en-US" sz="2000" b="1" dirty="0">
                  <a:solidFill>
                    <a:sysClr val="window" lastClr="FFFFFF"/>
                  </a:solidFill>
                  <a:latin typeface="微軟正黑體" panose="020B0604030504040204" pitchFamily="34" charset="-120"/>
                  <a:ea typeface="微軟正黑體" panose="020B0604030504040204" pitchFamily="34" charset="-120"/>
                </a:rPr>
                <a:t>聚天門冬胺酸酯樹脂</a:t>
              </a:r>
            </a:p>
          </p:txBody>
        </p:sp>
      </p:grpSp>
      <p:pic>
        <p:nvPicPr>
          <p:cNvPr id="42" name="图片 74"/>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r="8996"/>
          <a:stretch/>
        </p:blipFill>
        <p:spPr bwMode="auto">
          <a:xfrm>
            <a:off x="1" y="125413"/>
            <a:ext cx="6573328" cy="676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文本框 5"/>
          <p:cNvSpPr txBox="1">
            <a:spLocks noChangeArrowheads="1"/>
          </p:cNvSpPr>
          <p:nvPr/>
        </p:nvSpPr>
        <p:spPr bwMode="auto">
          <a:xfrm>
            <a:off x="7228968" y="238801"/>
            <a:ext cx="3262432" cy="707886"/>
          </a:xfrm>
          <a:prstGeom prst="rect">
            <a:avLst/>
          </a:prstGeom>
          <a:noFill/>
          <a:ln w="9525">
            <a:noFill/>
            <a:miter lim="800000"/>
            <a:headEnd/>
            <a:tailEnd/>
          </a:ln>
        </p:spPr>
        <p:txBody>
          <a:bodyPr wrap="none">
            <a:spAutoFit/>
          </a:bodyPr>
          <a:lstStyle/>
          <a:p>
            <a:pPr eaLnBrk="1" hangingPunct="1"/>
            <a:r>
              <a:rPr lang="zh-TW" altLang="en-US" sz="4000" b="1" dirty="0">
                <a:solidFill>
                  <a:srgbClr val="4A9B33"/>
                </a:solidFill>
                <a:latin typeface="微软雅黑" pitchFamily="34" charset="-122"/>
              </a:rPr>
              <a:t>未來發展重點</a:t>
            </a:r>
            <a:endParaRPr lang="zh-CN" altLang="en-US" sz="4000" b="1" dirty="0">
              <a:solidFill>
                <a:srgbClr val="4A9B33"/>
              </a:solidFill>
              <a:latin typeface="微软雅黑" pitchFamily="34" charset="-122"/>
            </a:endParaRPr>
          </a:p>
        </p:txBody>
      </p:sp>
    </p:spTree>
    <p:extLst>
      <p:ext uri="{BB962C8B-B14F-4D97-AF65-F5344CB8AC3E}">
        <p14:creationId xmlns:p14="http://schemas.microsoft.com/office/powerpoint/2010/main" val="510659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right)">
                                      <p:cBhvr>
                                        <p:cTn id="7" dur="500"/>
                                        <p:tgtEl>
                                          <p:spTgt spid="19"/>
                                        </p:tgtEl>
                                      </p:cBhvr>
                                    </p:animEffect>
                                  </p:childTnLst>
                                </p:cTn>
                              </p:par>
                              <p:par>
                                <p:cTn id="8" presetID="22" presetClass="entr" presetSubtype="8"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left)">
                                      <p:cBhvr>
                                        <p:cTn id="10" dur="500"/>
                                        <p:tgtEl>
                                          <p:spTgt spid="20"/>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60"/>
                                        </p:tgtEl>
                                        <p:attrNameLst>
                                          <p:attrName>style.visibility</p:attrName>
                                        </p:attrNameLst>
                                      </p:cBhvr>
                                      <p:to>
                                        <p:strVal val="visible"/>
                                      </p:to>
                                    </p:set>
                                    <p:animEffect transition="in" filter="wipe(left)">
                                      <p:cBhvr>
                                        <p:cTn id="14" dur="500"/>
                                        <p:tgtEl>
                                          <p:spTgt spid="60"/>
                                        </p:tgtEl>
                                      </p:cBhvr>
                                    </p:animEffect>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4"/>
          <p:cNvSpPr/>
          <p:nvPr/>
        </p:nvSpPr>
        <p:spPr>
          <a:xfrm>
            <a:off x="0" y="6115050"/>
            <a:ext cx="12192000" cy="771525"/>
          </a:xfrm>
          <a:custGeom>
            <a:avLst/>
            <a:gdLst>
              <a:gd name="connsiteX0" fmla="*/ 0 w 12192000"/>
              <a:gd name="connsiteY0" fmla="*/ 0 h 663915"/>
              <a:gd name="connsiteX1" fmla="*/ 12192000 w 12192000"/>
              <a:gd name="connsiteY1" fmla="*/ 0 h 663915"/>
              <a:gd name="connsiteX2" fmla="*/ 12192000 w 12192000"/>
              <a:gd name="connsiteY2" fmla="*/ 663915 h 663915"/>
              <a:gd name="connsiteX3" fmla="*/ 0 w 12192000"/>
              <a:gd name="connsiteY3" fmla="*/ 663915 h 663915"/>
              <a:gd name="connsiteX4" fmla="*/ 0 w 12192000"/>
              <a:gd name="connsiteY4" fmla="*/ 0 h 663915"/>
              <a:gd name="connsiteX0" fmla="*/ 0 w 12192000"/>
              <a:gd name="connsiteY0" fmla="*/ 220133 h 884048"/>
              <a:gd name="connsiteX1" fmla="*/ 12192000 w 12192000"/>
              <a:gd name="connsiteY1" fmla="*/ 220133 h 884048"/>
              <a:gd name="connsiteX2" fmla="*/ 12192000 w 12192000"/>
              <a:gd name="connsiteY2" fmla="*/ 884048 h 884048"/>
              <a:gd name="connsiteX3" fmla="*/ 0 w 12192000"/>
              <a:gd name="connsiteY3" fmla="*/ 884048 h 884048"/>
              <a:gd name="connsiteX4" fmla="*/ 0 w 12192000"/>
              <a:gd name="connsiteY4" fmla="*/ 220133 h 884048"/>
              <a:gd name="connsiteX0" fmla="*/ 0 w 12192000"/>
              <a:gd name="connsiteY0" fmla="*/ 186551 h 850466"/>
              <a:gd name="connsiteX1" fmla="*/ 12192000 w 12192000"/>
              <a:gd name="connsiteY1" fmla="*/ 338951 h 850466"/>
              <a:gd name="connsiteX2" fmla="*/ 12192000 w 12192000"/>
              <a:gd name="connsiteY2" fmla="*/ 850466 h 850466"/>
              <a:gd name="connsiteX3" fmla="*/ 0 w 12192000"/>
              <a:gd name="connsiteY3" fmla="*/ 850466 h 850466"/>
              <a:gd name="connsiteX4" fmla="*/ 0 w 12192000"/>
              <a:gd name="connsiteY4" fmla="*/ 186551 h 850466"/>
              <a:gd name="connsiteX0" fmla="*/ 0 w 12192000"/>
              <a:gd name="connsiteY0" fmla="*/ 108198 h 772113"/>
              <a:gd name="connsiteX1" fmla="*/ 12192000 w 12192000"/>
              <a:gd name="connsiteY1" fmla="*/ 260598 h 772113"/>
              <a:gd name="connsiteX2" fmla="*/ 12192000 w 12192000"/>
              <a:gd name="connsiteY2" fmla="*/ 772113 h 772113"/>
              <a:gd name="connsiteX3" fmla="*/ 0 w 12192000"/>
              <a:gd name="connsiteY3" fmla="*/ 772113 h 772113"/>
              <a:gd name="connsiteX4" fmla="*/ 0 w 12192000"/>
              <a:gd name="connsiteY4" fmla="*/ 108198 h 77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772113">
                <a:moveTo>
                  <a:pt x="0" y="108198"/>
                </a:moveTo>
                <a:cubicBezTo>
                  <a:pt x="1435100" y="-387102"/>
                  <a:pt x="7759700" y="1022598"/>
                  <a:pt x="12192000" y="260598"/>
                </a:cubicBezTo>
                <a:lnTo>
                  <a:pt x="12192000" y="772113"/>
                </a:lnTo>
                <a:lnTo>
                  <a:pt x="0" y="772113"/>
                </a:lnTo>
                <a:lnTo>
                  <a:pt x="0" y="108198"/>
                </a:lnTo>
                <a:close/>
              </a:path>
            </a:pathLst>
          </a:custGeom>
          <a:solidFill>
            <a:srgbClr val="4280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等线" panose="020F0502020204030204"/>
              <a:ea typeface="等线" panose="02010600030101010101" pitchFamily="2" charset="-122"/>
            </a:endParaRPr>
          </a:p>
        </p:txBody>
      </p:sp>
      <p:sp>
        <p:nvSpPr>
          <p:cNvPr id="20" name="矩形 14"/>
          <p:cNvSpPr/>
          <p:nvPr/>
        </p:nvSpPr>
        <p:spPr>
          <a:xfrm flipH="1">
            <a:off x="0" y="6115050"/>
            <a:ext cx="12192000" cy="771525"/>
          </a:xfrm>
          <a:custGeom>
            <a:avLst/>
            <a:gdLst>
              <a:gd name="connsiteX0" fmla="*/ 0 w 12192000"/>
              <a:gd name="connsiteY0" fmla="*/ 0 h 663915"/>
              <a:gd name="connsiteX1" fmla="*/ 12192000 w 12192000"/>
              <a:gd name="connsiteY1" fmla="*/ 0 h 663915"/>
              <a:gd name="connsiteX2" fmla="*/ 12192000 w 12192000"/>
              <a:gd name="connsiteY2" fmla="*/ 663915 h 663915"/>
              <a:gd name="connsiteX3" fmla="*/ 0 w 12192000"/>
              <a:gd name="connsiteY3" fmla="*/ 663915 h 663915"/>
              <a:gd name="connsiteX4" fmla="*/ 0 w 12192000"/>
              <a:gd name="connsiteY4" fmla="*/ 0 h 663915"/>
              <a:gd name="connsiteX0" fmla="*/ 0 w 12192000"/>
              <a:gd name="connsiteY0" fmla="*/ 220133 h 884048"/>
              <a:gd name="connsiteX1" fmla="*/ 12192000 w 12192000"/>
              <a:gd name="connsiteY1" fmla="*/ 220133 h 884048"/>
              <a:gd name="connsiteX2" fmla="*/ 12192000 w 12192000"/>
              <a:gd name="connsiteY2" fmla="*/ 884048 h 884048"/>
              <a:gd name="connsiteX3" fmla="*/ 0 w 12192000"/>
              <a:gd name="connsiteY3" fmla="*/ 884048 h 884048"/>
              <a:gd name="connsiteX4" fmla="*/ 0 w 12192000"/>
              <a:gd name="connsiteY4" fmla="*/ 220133 h 884048"/>
              <a:gd name="connsiteX0" fmla="*/ 0 w 12192000"/>
              <a:gd name="connsiteY0" fmla="*/ 186551 h 850466"/>
              <a:gd name="connsiteX1" fmla="*/ 12192000 w 12192000"/>
              <a:gd name="connsiteY1" fmla="*/ 338951 h 850466"/>
              <a:gd name="connsiteX2" fmla="*/ 12192000 w 12192000"/>
              <a:gd name="connsiteY2" fmla="*/ 850466 h 850466"/>
              <a:gd name="connsiteX3" fmla="*/ 0 w 12192000"/>
              <a:gd name="connsiteY3" fmla="*/ 850466 h 850466"/>
              <a:gd name="connsiteX4" fmla="*/ 0 w 12192000"/>
              <a:gd name="connsiteY4" fmla="*/ 186551 h 850466"/>
              <a:gd name="connsiteX0" fmla="*/ 0 w 12192000"/>
              <a:gd name="connsiteY0" fmla="*/ 108198 h 772113"/>
              <a:gd name="connsiteX1" fmla="*/ 12192000 w 12192000"/>
              <a:gd name="connsiteY1" fmla="*/ 260598 h 772113"/>
              <a:gd name="connsiteX2" fmla="*/ 12192000 w 12192000"/>
              <a:gd name="connsiteY2" fmla="*/ 772113 h 772113"/>
              <a:gd name="connsiteX3" fmla="*/ 0 w 12192000"/>
              <a:gd name="connsiteY3" fmla="*/ 772113 h 772113"/>
              <a:gd name="connsiteX4" fmla="*/ 0 w 12192000"/>
              <a:gd name="connsiteY4" fmla="*/ 108198 h 77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772113">
                <a:moveTo>
                  <a:pt x="0" y="108198"/>
                </a:moveTo>
                <a:cubicBezTo>
                  <a:pt x="1435100" y="-387102"/>
                  <a:pt x="7759700" y="1022598"/>
                  <a:pt x="12192000" y="260598"/>
                </a:cubicBezTo>
                <a:lnTo>
                  <a:pt x="12192000" y="772113"/>
                </a:lnTo>
                <a:lnTo>
                  <a:pt x="0" y="772113"/>
                </a:lnTo>
                <a:lnTo>
                  <a:pt x="0" y="108198"/>
                </a:lnTo>
                <a:close/>
              </a:path>
            </a:pathLst>
          </a:custGeom>
          <a:solidFill>
            <a:srgbClr val="55A033">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等线" panose="020F0502020204030204"/>
              <a:ea typeface="等线" panose="02010600030101010101" pitchFamily="2" charset="-122"/>
            </a:endParaRPr>
          </a:p>
        </p:txBody>
      </p:sp>
      <p:grpSp>
        <p:nvGrpSpPr>
          <p:cNvPr id="5" name="群組 4"/>
          <p:cNvGrpSpPr/>
          <p:nvPr/>
        </p:nvGrpSpPr>
        <p:grpSpPr>
          <a:xfrm>
            <a:off x="4163434" y="865122"/>
            <a:ext cx="7882028" cy="5659398"/>
            <a:chOff x="6203249" y="4053160"/>
            <a:chExt cx="5313870" cy="2787304"/>
          </a:xfrm>
        </p:grpSpPr>
        <p:sp>
          <p:nvSpPr>
            <p:cNvPr id="36" name="矩形 16"/>
            <p:cNvSpPr>
              <a:spLocks noChangeArrowheads="1"/>
            </p:cNvSpPr>
            <p:nvPr/>
          </p:nvSpPr>
          <p:spPr bwMode="auto">
            <a:xfrm>
              <a:off x="6418052" y="4573860"/>
              <a:ext cx="4925683" cy="2266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marL="285750" indent="-285750">
                <a:lnSpc>
                  <a:spcPct val="150000"/>
                </a:lnSpc>
                <a:buFont typeface="Arial" panose="020B0604020202020204" pitchFamily="34" charset="0"/>
                <a:buChar char="•"/>
              </a:pPr>
              <a:r>
                <a:rPr lang="zh-TW" altLang="en-US" sz="1600" dirty="0">
                  <a:solidFill>
                    <a:prstClr val="black"/>
                  </a:solidFill>
                  <a:latin typeface="微軟正黑體" panose="020B0604030504040204" pitchFamily="34" charset="-120"/>
                  <a:ea typeface="微軟正黑體" panose="020B0604030504040204" pitchFamily="34" charset="-120"/>
                </a:rPr>
                <a:t>台灣市占最高</a:t>
              </a:r>
              <a:r>
                <a:rPr lang="en-US" altLang="zh-TW" sz="1600" dirty="0">
                  <a:solidFill>
                    <a:prstClr val="black"/>
                  </a:solidFill>
                  <a:latin typeface="微軟正黑體" panose="020B0604030504040204" pitchFamily="34" charset="-120"/>
                  <a:ea typeface="微軟正黑體" panose="020B0604030504040204" pitchFamily="34" charset="-120"/>
                </a:rPr>
                <a:t>&gt;</a:t>
              </a:r>
              <a:r>
                <a:rPr lang="zh-TW" altLang="en-US" sz="1600" dirty="0">
                  <a:solidFill>
                    <a:prstClr val="black"/>
                  </a:solidFill>
                  <a:latin typeface="微軟正黑體" panose="020B0604030504040204" pitchFamily="34" charset="-120"/>
                  <a:ea typeface="微軟正黑體" panose="020B0604030504040204" pitchFamily="34" charset="-120"/>
                </a:rPr>
                <a:t> 品牌認證油墨樹酯及固化劑</a:t>
              </a:r>
              <a:endParaRPr lang="en-US" altLang="zh-TW" sz="1600" dirty="0">
                <a:solidFill>
                  <a:prstClr val="black"/>
                </a:solidFill>
                <a:latin typeface="微軟正黑體" panose="020B0604030504040204" pitchFamily="34" charset="-120"/>
                <a:ea typeface="微軟正黑體" panose="020B0604030504040204" pitchFamily="34" charset="-120"/>
              </a:endParaRPr>
            </a:p>
            <a:p>
              <a:pPr marL="285750" indent="-285750">
                <a:lnSpc>
                  <a:spcPct val="150000"/>
                </a:lnSpc>
                <a:buFont typeface="Arial" panose="020B0604020202020204" pitchFamily="34" charset="0"/>
                <a:buChar char="•"/>
              </a:pPr>
              <a:r>
                <a:rPr lang="zh-TW" altLang="en-US" sz="1600" dirty="0">
                  <a:solidFill>
                    <a:prstClr val="black"/>
                  </a:solidFill>
                  <a:latin typeface="微軟正黑體" panose="020B0604030504040204" pitchFamily="34" charset="-120"/>
                  <a:ea typeface="微軟正黑體" panose="020B0604030504040204" pitchFamily="34" charset="-120"/>
                </a:rPr>
                <a:t>最高等級耐水解耐曲折油墨樹酯</a:t>
              </a:r>
              <a:endParaRPr lang="en-US" altLang="zh-TW" sz="1600" dirty="0">
                <a:solidFill>
                  <a:prstClr val="black"/>
                </a:solidFill>
                <a:latin typeface="微軟正黑體" panose="020B0604030504040204" pitchFamily="34" charset="-120"/>
                <a:ea typeface="微軟正黑體" panose="020B0604030504040204" pitchFamily="34" charset="-120"/>
              </a:endParaRPr>
            </a:p>
            <a:p>
              <a:pPr marL="285750" indent="-285750">
                <a:lnSpc>
                  <a:spcPct val="150000"/>
                </a:lnSpc>
                <a:buFont typeface="Arial" panose="020B0604020202020204" pitchFamily="34" charset="0"/>
                <a:buChar char="•"/>
              </a:pPr>
              <a:r>
                <a:rPr lang="zh-TW" altLang="en-US" sz="1600" dirty="0">
                  <a:solidFill>
                    <a:prstClr val="black"/>
                  </a:solidFill>
                  <a:latin typeface="微軟正黑體" panose="020B0604030504040204" pitchFamily="34" charset="-120"/>
                  <a:ea typeface="微軟正黑體" panose="020B0604030504040204" pitchFamily="34" charset="-120"/>
                </a:rPr>
                <a:t>汽車革等級面料樹酯及處理劑。</a:t>
              </a:r>
            </a:p>
            <a:p>
              <a:pPr marL="285750" indent="-285750">
                <a:lnSpc>
                  <a:spcPct val="150000"/>
                </a:lnSpc>
                <a:buFont typeface="Arial" panose="020B0604020202020204" pitchFamily="34" charset="0"/>
                <a:buChar char="•"/>
              </a:pPr>
              <a:r>
                <a:rPr lang="zh-TW" altLang="en-US" sz="1600" dirty="0">
                  <a:solidFill>
                    <a:prstClr val="black"/>
                  </a:solidFill>
                  <a:latin typeface="微軟正黑體" panose="020B0604030504040204" pitchFamily="34" charset="-120"/>
                  <a:ea typeface="微軟正黑體" panose="020B0604030504040204" pitchFamily="34" charset="-120"/>
                </a:rPr>
                <a:t>水性固化劑及耐水解劑</a:t>
              </a:r>
              <a:endParaRPr lang="en-US" altLang="zh-TW" sz="1600" dirty="0">
                <a:solidFill>
                  <a:prstClr val="black"/>
                </a:solidFill>
                <a:latin typeface="微軟正黑體" panose="020B0604030504040204" pitchFamily="34" charset="-120"/>
                <a:ea typeface="微軟正黑體" panose="020B0604030504040204" pitchFamily="34" charset="-120"/>
              </a:endParaRPr>
            </a:p>
            <a:p>
              <a:pPr marL="285750" indent="-285750">
                <a:lnSpc>
                  <a:spcPct val="150000"/>
                </a:lnSpc>
                <a:buFont typeface="Arial" panose="020B0604020202020204" pitchFamily="34" charset="0"/>
                <a:buChar char="•"/>
              </a:pPr>
              <a:r>
                <a:rPr lang="zh-TW" altLang="en-US" sz="1600" dirty="0">
                  <a:solidFill>
                    <a:prstClr val="black"/>
                  </a:solidFill>
                  <a:latin typeface="微軟正黑體" panose="020B0604030504040204" pitchFamily="34" charset="-120"/>
                  <a:ea typeface="微軟正黑體" panose="020B0604030504040204" pitchFamily="34" charset="-120"/>
                </a:rPr>
                <a:t>未來發展重點</a:t>
              </a:r>
              <a:endParaRPr lang="en-US" altLang="zh-TW" sz="1600" dirty="0">
                <a:solidFill>
                  <a:prstClr val="black"/>
                </a:solidFill>
                <a:latin typeface="微軟正黑體" panose="020B0604030504040204" pitchFamily="34" charset="-120"/>
                <a:ea typeface="微軟正黑體" panose="020B0604030504040204" pitchFamily="34" charset="-120"/>
              </a:endParaRPr>
            </a:p>
            <a:p>
              <a:pPr marL="285750" indent="-285750">
                <a:lnSpc>
                  <a:spcPct val="150000"/>
                </a:lnSpc>
                <a:buFont typeface="Arial" panose="020B0604020202020204" pitchFamily="34" charset="0"/>
                <a:buChar char="•"/>
              </a:pPr>
              <a:r>
                <a:rPr lang="zh-TW" altLang="en-US" sz="1600" dirty="0">
                  <a:solidFill>
                    <a:prstClr val="black"/>
                  </a:solidFill>
                  <a:latin typeface="微軟正黑體" panose="020B0604030504040204" pitchFamily="34" charset="-120"/>
                  <a:ea typeface="微軟正黑體" panose="020B0604030504040204" pitchFamily="34" charset="-120"/>
                </a:rPr>
                <a:t>環保回收材料及生質材料導入</a:t>
              </a:r>
              <a:endParaRPr lang="en-US" altLang="zh-TW" sz="1600" dirty="0">
                <a:solidFill>
                  <a:prstClr val="black"/>
                </a:solidFill>
                <a:latin typeface="微軟正黑體" panose="020B0604030504040204" pitchFamily="34" charset="-120"/>
                <a:ea typeface="微軟正黑體" panose="020B0604030504040204" pitchFamily="34" charset="-120"/>
              </a:endParaRPr>
            </a:p>
            <a:p>
              <a:pPr marL="285750" indent="-285750">
                <a:lnSpc>
                  <a:spcPct val="150000"/>
                </a:lnSpc>
                <a:buFont typeface="Arial" panose="020B0604020202020204" pitchFamily="34" charset="0"/>
                <a:buChar char="•"/>
              </a:pPr>
              <a:r>
                <a:rPr lang="zh-TW" altLang="en-US" sz="1600" dirty="0">
                  <a:solidFill>
                    <a:prstClr val="black"/>
                  </a:solidFill>
                  <a:latin typeface="微軟正黑體" panose="020B0604030504040204" pitchFamily="34" charset="-120"/>
                  <a:ea typeface="微軟正黑體" panose="020B0604030504040204" pitchFamily="34" charset="-120"/>
                </a:rPr>
                <a:t>持續開發新製程工藝減少工時及碳排</a:t>
              </a:r>
              <a:endParaRPr lang="en-US" altLang="zh-TW" sz="1600" dirty="0">
                <a:solidFill>
                  <a:prstClr val="black"/>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600" dirty="0">
                  <a:solidFill>
                    <a:prstClr val="black"/>
                  </a:solidFill>
                  <a:latin typeface="微軟正黑體" panose="020B0604030504040204" pitchFamily="34" charset="-120"/>
                  <a:ea typeface="微軟正黑體" panose="020B0604030504040204" pitchFamily="34" charset="-120"/>
                </a:rPr>
                <a:t>高質化水性</a:t>
              </a:r>
              <a:r>
                <a:rPr lang="en-US" altLang="zh-TW" sz="1600" dirty="0">
                  <a:solidFill>
                    <a:prstClr val="black"/>
                  </a:solidFill>
                  <a:latin typeface="微軟正黑體" panose="020B0604030504040204" pitchFamily="34" charset="-120"/>
                  <a:ea typeface="微軟正黑體" panose="020B0604030504040204" pitchFamily="34" charset="-120"/>
                </a:rPr>
                <a:t>PU-</a:t>
              </a:r>
              <a:r>
                <a:rPr lang="zh-TW" altLang="en-US" sz="1600" dirty="0">
                  <a:solidFill>
                    <a:prstClr val="black"/>
                  </a:solidFill>
                  <a:latin typeface="微軟正黑體" panose="020B0604030504040204" pitchFamily="34" charset="-120"/>
                  <a:ea typeface="微軟正黑體" panose="020B0604030504040204" pitchFamily="34" charset="-120"/>
                </a:rPr>
                <a:t>導入</a:t>
              </a:r>
              <a:r>
                <a:rPr lang="en-US" altLang="zh-TW" sz="1600" dirty="0">
                  <a:solidFill>
                    <a:prstClr val="black"/>
                  </a:solidFill>
                  <a:latin typeface="微軟正黑體" panose="020B0604030504040204" pitchFamily="34" charset="-120"/>
                  <a:ea typeface="微軟正黑體" panose="020B0604030504040204" pitchFamily="34" charset="-120"/>
                </a:rPr>
                <a:t>CO2</a:t>
              </a:r>
              <a:r>
                <a:rPr lang="zh-TW" altLang="en-US" sz="1600" dirty="0">
                  <a:solidFill>
                    <a:prstClr val="black"/>
                  </a:solidFill>
                  <a:latin typeface="微軟正黑體" panose="020B0604030504040204" pitchFamily="34" charset="-120"/>
                  <a:ea typeface="微軟正黑體" panose="020B0604030504040204" pitchFamily="34" charset="-120"/>
                </a:rPr>
                <a:t>基聚碳酸酯多元醇，為新型脂肪族水性 </a:t>
              </a:r>
              <a:r>
                <a:rPr lang="en-US" altLang="zh-TW" sz="1600" dirty="0">
                  <a:solidFill>
                    <a:prstClr val="black"/>
                  </a:solidFill>
                  <a:latin typeface="微軟正黑體" panose="020B0604030504040204" pitchFamily="34" charset="-120"/>
                  <a:ea typeface="微軟正黑體" panose="020B0604030504040204" pitchFamily="34" charset="-120"/>
                </a:rPr>
                <a:t>PU </a:t>
              </a:r>
              <a:r>
                <a:rPr lang="zh-TW" altLang="en-US" sz="1600" dirty="0">
                  <a:solidFill>
                    <a:prstClr val="black"/>
                  </a:solidFill>
                  <a:latin typeface="微軟正黑體" panose="020B0604030504040204" pitchFamily="34" charset="-120"/>
                  <a:ea typeface="微軟正黑體" panose="020B0604030504040204" pitchFamily="34" charset="-120"/>
                </a:rPr>
                <a:t>樹脂</a:t>
              </a:r>
              <a:endParaRPr lang="en-US" altLang="zh-TW" sz="1600" dirty="0">
                <a:solidFill>
                  <a:prstClr val="black"/>
                </a:solidFill>
                <a:latin typeface="微軟正黑體" panose="020B0604030504040204" pitchFamily="34" charset="-120"/>
                <a:ea typeface="微軟正黑體" panose="020B0604030504040204" pitchFamily="34" charset="-120"/>
              </a:endParaRPr>
            </a:p>
            <a:p>
              <a:pPr marL="1028700" lvl="1">
                <a:buFont typeface="Arial" panose="020B0604020202020204" pitchFamily="34" charset="0"/>
                <a:buChar char="•"/>
              </a:pPr>
              <a:r>
                <a:rPr lang="zh-TW" altLang="en-US" sz="1600" dirty="0">
                  <a:solidFill>
                    <a:prstClr val="black"/>
                  </a:solidFill>
                  <a:latin typeface="微軟正黑體" panose="020B0604030504040204" pitchFamily="34" charset="-120"/>
                  <a:ea typeface="微軟正黑體" panose="020B0604030504040204" pitchFamily="34" charset="-120"/>
                </a:rPr>
                <a:t>可用於軟質材料如紡織、皮革之印墨樹脂或鞋材噴漆、上色漆，</a:t>
              </a:r>
              <a:endParaRPr lang="en-US" altLang="zh-TW" sz="1600" dirty="0">
                <a:solidFill>
                  <a:prstClr val="black"/>
                </a:solidFill>
                <a:latin typeface="微軟正黑體" panose="020B0604030504040204" pitchFamily="34" charset="-120"/>
                <a:ea typeface="微軟正黑體" panose="020B0604030504040204" pitchFamily="34" charset="-120"/>
              </a:endParaRPr>
            </a:p>
            <a:p>
              <a:pPr marL="1028700" lvl="1">
                <a:buFont typeface="Arial" panose="020B0604020202020204" pitchFamily="34" charset="0"/>
                <a:buChar char="•"/>
              </a:pPr>
              <a:r>
                <a:rPr lang="zh-TW" altLang="en-US" sz="1600" dirty="0">
                  <a:solidFill>
                    <a:prstClr val="black"/>
                  </a:solidFill>
                  <a:latin typeface="微軟正黑體" panose="020B0604030504040204" pitchFamily="34" charset="-120"/>
                  <a:ea typeface="微軟正黑體" panose="020B0604030504040204" pitchFamily="34" charset="-120"/>
                </a:rPr>
                <a:t>具有高密著、耐水洗、耐水解及優異的耐曲折性能。</a:t>
              </a:r>
              <a:endParaRPr lang="en-US" altLang="zh-TW" sz="1600" dirty="0">
                <a:solidFill>
                  <a:prstClr val="black"/>
                </a:solidFill>
                <a:latin typeface="微軟正黑體" panose="020B0604030504040204" pitchFamily="34" charset="-120"/>
                <a:ea typeface="微軟正黑體" panose="020B0604030504040204" pitchFamily="34" charset="-120"/>
              </a:endParaRPr>
            </a:p>
            <a:p>
              <a:pPr marL="1028700" lvl="1">
                <a:buFont typeface="Arial" panose="020B0604020202020204" pitchFamily="34" charset="0"/>
                <a:buChar char="•"/>
              </a:pPr>
              <a:r>
                <a:rPr lang="zh-TW" altLang="en-US" sz="1600" dirty="0">
                  <a:solidFill>
                    <a:prstClr val="black"/>
                  </a:solidFill>
                  <a:latin typeface="微軟正黑體" panose="020B0604030504040204" pitchFamily="34" charset="-120"/>
                  <a:ea typeface="微軟正黑體" panose="020B0604030504040204" pitchFamily="34" charset="-120"/>
                </a:rPr>
                <a:t>本產品不含有機溶劑，因應</a:t>
              </a:r>
              <a:r>
                <a:rPr lang="en-US" altLang="zh-TW" sz="1600" dirty="0">
                  <a:solidFill>
                    <a:prstClr val="black"/>
                  </a:solidFill>
                  <a:latin typeface="微軟正黑體" panose="020B0604030504040204" pitchFamily="34" charset="-120"/>
                  <a:ea typeface="微軟正黑體" panose="020B0604030504040204" pitchFamily="34" charset="-120"/>
                </a:rPr>
                <a:t>ESG</a:t>
              </a:r>
              <a:r>
                <a:rPr lang="zh-TW" altLang="en-US" sz="1600">
                  <a:solidFill>
                    <a:prstClr val="black"/>
                  </a:solidFill>
                  <a:latin typeface="微軟正黑體" panose="020B0604030504040204" pitchFamily="34" charset="-120"/>
                  <a:ea typeface="微軟正黑體" panose="020B0604030504040204" pitchFamily="34" charset="-120"/>
                </a:rPr>
                <a:t>需求，可</a:t>
              </a:r>
              <a:r>
                <a:rPr lang="zh-TW" altLang="en-US" sz="1600" dirty="0">
                  <a:solidFill>
                    <a:prstClr val="black"/>
                  </a:solidFill>
                  <a:latin typeface="微軟正黑體" panose="020B0604030504040204" pitchFamily="34" charset="-120"/>
                  <a:ea typeface="微軟正黑體" panose="020B0604030504040204" pitchFamily="34" charset="-120"/>
                </a:rPr>
                <a:t>符合低</a:t>
              </a:r>
              <a:r>
                <a:rPr lang="en-US" altLang="zh-TW" sz="1600" dirty="0">
                  <a:solidFill>
                    <a:prstClr val="black"/>
                  </a:solidFill>
                  <a:latin typeface="微軟正黑體" panose="020B0604030504040204" pitchFamily="34" charset="-120"/>
                  <a:ea typeface="微軟正黑體" panose="020B0604030504040204" pitchFamily="34" charset="-120"/>
                </a:rPr>
                <a:t>VOCs</a:t>
              </a:r>
              <a:r>
                <a:rPr lang="zh-TW" altLang="en-US" sz="1600" dirty="0">
                  <a:solidFill>
                    <a:prstClr val="black"/>
                  </a:solidFill>
                  <a:latin typeface="微軟正黑體" panose="020B0604030504040204" pitchFamily="34" charset="-120"/>
                  <a:ea typeface="微軟正黑體" panose="020B0604030504040204" pitchFamily="34" charset="-120"/>
                </a:rPr>
                <a:t>，及通過歐盟</a:t>
              </a:r>
              <a:r>
                <a:rPr lang="en-US" altLang="zh-TW" sz="1600" dirty="0">
                  <a:solidFill>
                    <a:prstClr val="black"/>
                  </a:solidFill>
                  <a:latin typeface="微軟正黑體" panose="020B0604030504040204" pitchFamily="34" charset="-120"/>
                  <a:ea typeface="微軟正黑體" panose="020B0604030504040204" pitchFamily="34" charset="-120"/>
                </a:rPr>
                <a:t>REACH</a:t>
              </a:r>
              <a:r>
                <a:rPr lang="zh-TW" altLang="en-US" sz="1600" dirty="0">
                  <a:solidFill>
                    <a:prstClr val="black"/>
                  </a:solidFill>
                  <a:latin typeface="微軟正黑體" panose="020B0604030504040204" pitchFamily="34" charset="-120"/>
                  <a:ea typeface="微軟正黑體" panose="020B0604030504040204" pitchFamily="34" charset="-120"/>
                </a:rPr>
                <a:t>、</a:t>
              </a:r>
              <a:r>
                <a:rPr lang="en-US" altLang="zh-TW" sz="1600" dirty="0">
                  <a:solidFill>
                    <a:prstClr val="black"/>
                  </a:solidFill>
                  <a:latin typeface="微軟正黑體" panose="020B0604030504040204" pitchFamily="34" charset="-120"/>
                  <a:ea typeface="微軟正黑體" panose="020B0604030504040204" pitchFamily="34" charset="-120"/>
                </a:rPr>
                <a:t>RoHS</a:t>
              </a:r>
              <a:r>
                <a:rPr lang="zh-TW" altLang="en-US" sz="1600" dirty="0">
                  <a:solidFill>
                    <a:prstClr val="black"/>
                  </a:solidFill>
                  <a:latin typeface="微軟正黑體" panose="020B0604030504040204" pitchFamily="34" charset="-120"/>
                  <a:ea typeface="微軟正黑體" panose="020B0604030504040204" pitchFamily="34" charset="-120"/>
                </a:rPr>
                <a:t>等環保與化性要求，順應世界環保趨勢。</a:t>
              </a:r>
            </a:p>
            <a:p>
              <a:pPr>
                <a:lnSpc>
                  <a:spcPct val="150000"/>
                </a:lnSpc>
              </a:pPr>
              <a:endParaRPr lang="en-US" altLang="zh-TW" sz="1600" dirty="0">
                <a:solidFill>
                  <a:prstClr val="black"/>
                </a:solidFill>
                <a:latin typeface="微軟正黑體" panose="020B0604030504040204" pitchFamily="34" charset="-120"/>
                <a:ea typeface="微軟正黑體" panose="020B0604030504040204" pitchFamily="34" charset="-120"/>
              </a:endParaRPr>
            </a:p>
            <a:p>
              <a:pPr>
                <a:lnSpc>
                  <a:spcPct val="150000"/>
                </a:lnSpc>
              </a:pPr>
              <a:endParaRPr lang="zh-TW" altLang="zh-TW" sz="1600" dirty="0">
                <a:solidFill>
                  <a:prstClr val="black"/>
                </a:solidFill>
                <a:latin typeface="微軟正黑體" panose="020B0604030504040204" pitchFamily="34" charset="-120"/>
                <a:ea typeface="微軟正黑體" panose="020B0604030504040204" pitchFamily="34" charset="-120"/>
              </a:endParaRPr>
            </a:p>
          </p:txBody>
        </p:sp>
        <p:sp>
          <p:nvSpPr>
            <p:cNvPr id="43" name="圆角矩形 16"/>
            <p:cNvSpPr>
              <a:spLocks noChangeArrowheads="1"/>
            </p:cNvSpPr>
            <p:nvPr/>
          </p:nvSpPr>
          <p:spPr bwMode="auto">
            <a:xfrm>
              <a:off x="6203249" y="4301282"/>
              <a:ext cx="5313870" cy="2417627"/>
            </a:xfrm>
            <a:prstGeom prst="roundRect">
              <a:avLst>
                <a:gd name="adj" fmla="val 9083"/>
              </a:avLst>
            </a:prstGeom>
            <a:noFill/>
            <a:ln w="25400">
              <a:solidFill>
                <a:srgbClr val="ADBACA"/>
              </a:solidFill>
              <a:round/>
              <a:headEnd/>
              <a:tailEnd/>
            </a:ln>
            <a:extLst>
              <a:ext uri="{909E8E84-426E-40DD-AFC4-6F175D3DCCD1}">
                <a14:hiddenFill xmlns:a14="http://schemas.microsoft.com/office/drawing/2010/main">
                  <a:solidFill>
                    <a:srgbClr val="FFFFFF"/>
                  </a:solidFill>
                </a14:hiddenFill>
              </a:ext>
            </a:extLst>
          </p:spPr>
          <p:txBody>
            <a:bodyPr anchor="ct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endParaRPr lang="zh-CN" altLang="en-US">
                <a:solidFill>
                  <a:srgbClr val="FFFFFF"/>
                </a:solidFill>
              </a:endParaRPr>
            </a:p>
          </p:txBody>
        </p:sp>
        <p:sp>
          <p:nvSpPr>
            <p:cNvPr id="39" name="圆角矩形 22"/>
            <p:cNvSpPr>
              <a:spLocks noChangeArrowheads="1"/>
            </p:cNvSpPr>
            <p:nvPr/>
          </p:nvSpPr>
          <p:spPr bwMode="auto">
            <a:xfrm>
              <a:off x="7228968" y="4053160"/>
              <a:ext cx="3279775" cy="461962"/>
            </a:xfrm>
            <a:prstGeom prst="roundRect">
              <a:avLst>
                <a:gd name="adj" fmla="val 16667"/>
              </a:avLst>
            </a:prstGeom>
            <a:solidFill>
              <a:srgbClr val="19A9A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endParaRPr lang="zh-CN" altLang="en-US" dirty="0">
                <a:solidFill>
                  <a:srgbClr val="FFFFFF"/>
                </a:solidFill>
              </a:endParaRPr>
            </a:p>
          </p:txBody>
        </p:sp>
        <p:sp>
          <p:nvSpPr>
            <p:cNvPr id="40" name="文本框 20"/>
            <p:cNvSpPr txBox="1">
              <a:spLocks noChangeArrowheads="1"/>
            </p:cNvSpPr>
            <p:nvPr/>
          </p:nvSpPr>
          <p:spPr bwMode="auto">
            <a:xfrm>
              <a:off x="7461596" y="4210332"/>
              <a:ext cx="2797175" cy="181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defTabSz="800100">
                <a:lnSpc>
                  <a:spcPct val="90000"/>
                </a:lnSpc>
                <a:spcAft>
                  <a:spcPct val="35000"/>
                </a:spcAft>
              </a:pPr>
              <a:r>
                <a:rPr lang="zh-TW" altLang="en-US" sz="2000" b="1" dirty="0">
                  <a:solidFill>
                    <a:sysClr val="window" lastClr="FFFFFF"/>
                  </a:solidFill>
                  <a:latin typeface="微軟正黑體" panose="020B0604030504040204" pitchFamily="34" charset="-120"/>
                  <a:ea typeface="微軟正黑體" panose="020B0604030504040204" pitchFamily="34" charset="-120"/>
                </a:rPr>
                <a:t>水性聚氨酯樹脂</a:t>
              </a:r>
            </a:p>
          </p:txBody>
        </p:sp>
      </p:grpSp>
      <p:pic>
        <p:nvPicPr>
          <p:cNvPr id="42" name="图片 74"/>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r="8996"/>
          <a:stretch/>
        </p:blipFill>
        <p:spPr bwMode="auto">
          <a:xfrm>
            <a:off x="1" y="125413"/>
            <a:ext cx="4016895" cy="676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文本框 5"/>
          <p:cNvSpPr txBox="1">
            <a:spLocks noChangeArrowheads="1"/>
          </p:cNvSpPr>
          <p:nvPr/>
        </p:nvSpPr>
        <p:spPr bwMode="auto">
          <a:xfrm>
            <a:off x="7228968" y="238801"/>
            <a:ext cx="3262432" cy="707886"/>
          </a:xfrm>
          <a:prstGeom prst="rect">
            <a:avLst/>
          </a:prstGeom>
          <a:noFill/>
          <a:ln w="9525">
            <a:noFill/>
            <a:miter lim="800000"/>
            <a:headEnd/>
            <a:tailEnd/>
          </a:ln>
        </p:spPr>
        <p:txBody>
          <a:bodyPr wrap="none">
            <a:spAutoFit/>
          </a:bodyPr>
          <a:lstStyle/>
          <a:p>
            <a:pPr eaLnBrk="1" hangingPunct="1"/>
            <a:r>
              <a:rPr lang="zh-TW" altLang="en-US" sz="4000" b="1" dirty="0">
                <a:solidFill>
                  <a:srgbClr val="4A9B33"/>
                </a:solidFill>
                <a:latin typeface="微软雅黑" pitchFamily="34" charset="-122"/>
              </a:rPr>
              <a:t>未來發展重點</a:t>
            </a:r>
            <a:endParaRPr lang="zh-CN" altLang="en-US" sz="4000" b="1" dirty="0">
              <a:solidFill>
                <a:srgbClr val="4A9B33"/>
              </a:solidFill>
              <a:latin typeface="微软雅黑" pitchFamily="34" charset="-122"/>
            </a:endParaRPr>
          </a:p>
        </p:txBody>
      </p:sp>
    </p:spTree>
    <p:extLst>
      <p:ext uri="{BB962C8B-B14F-4D97-AF65-F5344CB8AC3E}">
        <p14:creationId xmlns:p14="http://schemas.microsoft.com/office/powerpoint/2010/main" val="2664953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right)">
                                      <p:cBhvr>
                                        <p:cTn id="7" dur="500"/>
                                        <p:tgtEl>
                                          <p:spTgt spid="19"/>
                                        </p:tgtEl>
                                      </p:cBhvr>
                                    </p:animEffect>
                                  </p:childTnLst>
                                </p:cTn>
                              </p:par>
                              <p:par>
                                <p:cTn id="8" presetID="22" presetClass="entr" presetSubtype="8"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left)">
                                      <p:cBhvr>
                                        <p:cTn id="10" dur="500"/>
                                        <p:tgtEl>
                                          <p:spTgt spid="20"/>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60"/>
                                        </p:tgtEl>
                                        <p:attrNameLst>
                                          <p:attrName>style.visibility</p:attrName>
                                        </p:attrNameLst>
                                      </p:cBhvr>
                                      <p:to>
                                        <p:strVal val="visible"/>
                                      </p:to>
                                    </p:set>
                                    <p:animEffect transition="in" filter="wipe(left)">
                                      <p:cBhvr>
                                        <p:cTn id="14" dur="500"/>
                                        <p:tgtEl>
                                          <p:spTgt spid="60"/>
                                        </p:tgtEl>
                                      </p:cBhvr>
                                    </p:animEffect>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4"/>
          <p:cNvSpPr/>
          <p:nvPr/>
        </p:nvSpPr>
        <p:spPr>
          <a:xfrm>
            <a:off x="0" y="6115050"/>
            <a:ext cx="12192000" cy="771525"/>
          </a:xfrm>
          <a:custGeom>
            <a:avLst/>
            <a:gdLst>
              <a:gd name="connsiteX0" fmla="*/ 0 w 12192000"/>
              <a:gd name="connsiteY0" fmla="*/ 0 h 663915"/>
              <a:gd name="connsiteX1" fmla="*/ 12192000 w 12192000"/>
              <a:gd name="connsiteY1" fmla="*/ 0 h 663915"/>
              <a:gd name="connsiteX2" fmla="*/ 12192000 w 12192000"/>
              <a:gd name="connsiteY2" fmla="*/ 663915 h 663915"/>
              <a:gd name="connsiteX3" fmla="*/ 0 w 12192000"/>
              <a:gd name="connsiteY3" fmla="*/ 663915 h 663915"/>
              <a:gd name="connsiteX4" fmla="*/ 0 w 12192000"/>
              <a:gd name="connsiteY4" fmla="*/ 0 h 663915"/>
              <a:gd name="connsiteX0" fmla="*/ 0 w 12192000"/>
              <a:gd name="connsiteY0" fmla="*/ 220133 h 884048"/>
              <a:gd name="connsiteX1" fmla="*/ 12192000 w 12192000"/>
              <a:gd name="connsiteY1" fmla="*/ 220133 h 884048"/>
              <a:gd name="connsiteX2" fmla="*/ 12192000 w 12192000"/>
              <a:gd name="connsiteY2" fmla="*/ 884048 h 884048"/>
              <a:gd name="connsiteX3" fmla="*/ 0 w 12192000"/>
              <a:gd name="connsiteY3" fmla="*/ 884048 h 884048"/>
              <a:gd name="connsiteX4" fmla="*/ 0 w 12192000"/>
              <a:gd name="connsiteY4" fmla="*/ 220133 h 884048"/>
              <a:gd name="connsiteX0" fmla="*/ 0 w 12192000"/>
              <a:gd name="connsiteY0" fmla="*/ 186551 h 850466"/>
              <a:gd name="connsiteX1" fmla="*/ 12192000 w 12192000"/>
              <a:gd name="connsiteY1" fmla="*/ 338951 h 850466"/>
              <a:gd name="connsiteX2" fmla="*/ 12192000 w 12192000"/>
              <a:gd name="connsiteY2" fmla="*/ 850466 h 850466"/>
              <a:gd name="connsiteX3" fmla="*/ 0 w 12192000"/>
              <a:gd name="connsiteY3" fmla="*/ 850466 h 850466"/>
              <a:gd name="connsiteX4" fmla="*/ 0 w 12192000"/>
              <a:gd name="connsiteY4" fmla="*/ 186551 h 850466"/>
              <a:gd name="connsiteX0" fmla="*/ 0 w 12192000"/>
              <a:gd name="connsiteY0" fmla="*/ 108198 h 772113"/>
              <a:gd name="connsiteX1" fmla="*/ 12192000 w 12192000"/>
              <a:gd name="connsiteY1" fmla="*/ 260598 h 772113"/>
              <a:gd name="connsiteX2" fmla="*/ 12192000 w 12192000"/>
              <a:gd name="connsiteY2" fmla="*/ 772113 h 772113"/>
              <a:gd name="connsiteX3" fmla="*/ 0 w 12192000"/>
              <a:gd name="connsiteY3" fmla="*/ 772113 h 772113"/>
              <a:gd name="connsiteX4" fmla="*/ 0 w 12192000"/>
              <a:gd name="connsiteY4" fmla="*/ 108198 h 77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772113">
                <a:moveTo>
                  <a:pt x="0" y="108198"/>
                </a:moveTo>
                <a:cubicBezTo>
                  <a:pt x="1435100" y="-387102"/>
                  <a:pt x="7759700" y="1022598"/>
                  <a:pt x="12192000" y="260598"/>
                </a:cubicBezTo>
                <a:lnTo>
                  <a:pt x="12192000" y="772113"/>
                </a:lnTo>
                <a:lnTo>
                  <a:pt x="0" y="772113"/>
                </a:lnTo>
                <a:lnTo>
                  <a:pt x="0" y="108198"/>
                </a:lnTo>
                <a:close/>
              </a:path>
            </a:pathLst>
          </a:custGeom>
          <a:solidFill>
            <a:srgbClr val="4280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等线" panose="020F0502020204030204"/>
              <a:ea typeface="等线" panose="02010600030101010101" pitchFamily="2" charset="-122"/>
            </a:endParaRPr>
          </a:p>
        </p:txBody>
      </p:sp>
      <p:sp>
        <p:nvSpPr>
          <p:cNvPr id="20" name="矩形 14"/>
          <p:cNvSpPr/>
          <p:nvPr/>
        </p:nvSpPr>
        <p:spPr>
          <a:xfrm flipH="1">
            <a:off x="0" y="6115050"/>
            <a:ext cx="12192000" cy="771525"/>
          </a:xfrm>
          <a:custGeom>
            <a:avLst/>
            <a:gdLst>
              <a:gd name="connsiteX0" fmla="*/ 0 w 12192000"/>
              <a:gd name="connsiteY0" fmla="*/ 0 h 663915"/>
              <a:gd name="connsiteX1" fmla="*/ 12192000 w 12192000"/>
              <a:gd name="connsiteY1" fmla="*/ 0 h 663915"/>
              <a:gd name="connsiteX2" fmla="*/ 12192000 w 12192000"/>
              <a:gd name="connsiteY2" fmla="*/ 663915 h 663915"/>
              <a:gd name="connsiteX3" fmla="*/ 0 w 12192000"/>
              <a:gd name="connsiteY3" fmla="*/ 663915 h 663915"/>
              <a:gd name="connsiteX4" fmla="*/ 0 w 12192000"/>
              <a:gd name="connsiteY4" fmla="*/ 0 h 663915"/>
              <a:gd name="connsiteX0" fmla="*/ 0 w 12192000"/>
              <a:gd name="connsiteY0" fmla="*/ 220133 h 884048"/>
              <a:gd name="connsiteX1" fmla="*/ 12192000 w 12192000"/>
              <a:gd name="connsiteY1" fmla="*/ 220133 h 884048"/>
              <a:gd name="connsiteX2" fmla="*/ 12192000 w 12192000"/>
              <a:gd name="connsiteY2" fmla="*/ 884048 h 884048"/>
              <a:gd name="connsiteX3" fmla="*/ 0 w 12192000"/>
              <a:gd name="connsiteY3" fmla="*/ 884048 h 884048"/>
              <a:gd name="connsiteX4" fmla="*/ 0 w 12192000"/>
              <a:gd name="connsiteY4" fmla="*/ 220133 h 884048"/>
              <a:gd name="connsiteX0" fmla="*/ 0 w 12192000"/>
              <a:gd name="connsiteY0" fmla="*/ 186551 h 850466"/>
              <a:gd name="connsiteX1" fmla="*/ 12192000 w 12192000"/>
              <a:gd name="connsiteY1" fmla="*/ 338951 h 850466"/>
              <a:gd name="connsiteX2" fmla="*/ 12192000 w 12192000"/>
              <a:gd name="connsiteY2" fmla="*/ 850466 h 850466"/>
              <a:gd name="connsiteX3" fmla="*/ 0 w 12192000"/>
              <a:gd name="connsiteY3" fmla="*/ 850466 h 850466"/>
              <a:gd name="connsiteX4" fmla="*/ 0 w 12192000"/>
              <a:gd name="connsiteY4" fmla="*/ 186551 h 850466"/>
              <a:gd name="connsiteX0" fmla="*/ 0 w 12192000"/>
              <a:gd name="connsiteY0" fmla="*/ 108198 h 772113"/>
              <a:gd name="connsiteX1" fmla="*/ 12192000 w 12192000"/>
              <a:gd name="connsiteY1" fmla="*/ 260598 h 772113"/>
              <a:gd name="connsiteX2" fmla="*/ 12192000 w 12192000"/>
              <a:gd name="connsiteY2" fmla="*/ 772113 h 772113"/>
              <a:gd name="connsiteX3" fmla="*/ 0 w 12192000"/>
              <a:gd name="connsiteY3" fmla="*/ 772113 h 772113"/>
              <a:gd name="connsiteX4" fmla="*/ 0 w 12192000"/>
              <a:gd name="connsiteY4" fmla="*/ 108198 h 77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772113">
                <a:moveTo>
                  <a:pt x="0" y="108198"/>
                </a:moveTo>
                <a:cubicBezTo>
                  <a:pt x="1435100" y="-387102"/>
                  <a:pt x="7759700" y="1022598"/>
                  <a:pt x="12192000" y="260598"/>
                </a:cubicBezTo>
                <a:lnTo>
                  <a:pt x="12192000" y="772113"/>
                </a:lnTo>
                <a:lnTo>
                  <a:pt x="0" y="772113"/>
                </a:lnTo>
                <a:lnTo>
                  <a:pt x="0" y="108198"/>
                </a:lnTo>
                <a:close/>
              </a:path>
            </a:pathLst>
          </a:custGeom>
          <a:solidFill>
            <a:srgbClr val="55A033">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等线" panose="020F0502020204030204"/>
              <a:ea typeface="等线" panose="02010600030101010101" pitchFamily="2" charset="-122"/>
            </a:endParaRPr>
          </a:p>
        </p:txBody>
      </p:sp>
      <p:grpSp>
        <p:nvGrpSpPr>
          <p:cNvPr id="5" name="群組 4"/>
          <p:cNvGrpSpPr/>
          <p:nvPr/>
        </p:nvGrpSpPr>
        <p:grpSpPr>
          <a:xfrm>
            <a:off x="4163434" y="865119"/>
            <a:ext cx="7882028" cy="5412589"/>
            <a:chOff x="6203249" y="4053160"/>
            <a:chExt cx="5313870" cy="2665749"/>
          </a:xfrm>
        </p:grpSpPr>
        <p:sp>
          <p:nvSpPr>
            <p:cNvPr id="36" name="矩形 16"/>
            <p:cNvSpPr>
              <a:spLocks noChangeArrowheads="1"/>
            </p:cNvSpPr>
            <p:nvPr/>
          </p:nvSpPr>
          <p:spPr bwMode="auto">
            <a:xfrm>
              <a:off x="6418052" y="4573860"/>
              <a:ext cx="4925683" cy="1478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nSpc>
                  <a:spcPct val="150000"/>
                </a:lnSpc>
              </a:pPr>
              <a:r>
                <a:rPr lang="zh-TW" altLang="en-US" sz="1600" dirty="0">
                  <a:solidFill>
                    <a:prstClr val="black"/>
                  </a:solidFill>
                  <a:latin typeface="微軟正黑體" panose="020B0604030504040204" pitchFamily="34" charset="-120"/>
                  <a:ea typeface="微軟正黑體" panose="020B0604030504040204" pitchFamily="34" charset="-120"/>
                </a:rPr>
                <a:t>未來增加展宇產品多樣性</a:t>
              </a:r>
              <a:endParaRPr lang="en-US" altLang="zh-TW" sz="1600" dirty="0">
                <a:solidFill>
                  <a:prstClr val="black"/>
                </a:solidFill>
                <a:latin typeface="微軟正黑體" panose="020B0604030504040204" pitchFamily="34" charset="-120"/>
                <a:ea typeface="微軟正黑體" panose="020B0604030504040204" pitchFamily="34" charset="-120"/>
              </a:endParaRPr>
            </a:p>
            <a:p>
              <a:pPr>
                <a:lnSpc>
                  <a:spcPct val="150000"/>
                </a:lnSpc>
              </a:pPr>
              <a:r>
                <a:rPr lang="en-US" altLang="zh-TW" sz="1600" dirty="0">
                  <a:solidFill>
                    <a:prstClr val="black"/>
                  </a:solidFill>
                  <a:latin typeface="微軟正黑體" panose="020B0604030504040204" pitchFamily="34" charset="-120"/>
                  <a:ea typeface="微軟正黑體" panose="020B0604030504040204" pitchFamily="34" charset="-120"/>
                </a:rPr>
                <a:t>1.</a:t>
              </a:r>
              <a:r>
                <a:rPr lang="zh-TW" altLang="en-US" sz="1600" dirty="0">
                  <a:solidFill>
                    <a:prstClr val="black"/>
                  </a:solidFill>
                  <a:latin typeface="微軟正黑體" panose="020B0604030504040204" pitchFamily="34" charset="-120"/>
                  <a:ea typeface="微軟正黑體" panose="020B0604030504040204" pitchFamily="34" charset="-120"/>
                </a:rPr>
                <a:t>軟包裝材料無溶劑二液型接著劑開發，透過自主多元醇開能力，包含生質材料和回收材料進行開發，提高附加價值。</a:t>
              </a:r>
              <a:endParaRPr lang="en-US" altLang="zh-TW" sz="1600" dirty="0">
                <a:solidFill>
                  <a:prstClr val="black"/>
                </a:solidFill>
                <a:latin typeface="微軟正黑體" panose="020B0604030504040204" pitchFamily="34" charset="-120"/>
                <a:ea typeface="微軟正黑體" panose="020B0604030504040204" pitchFamily="34" charset="-120"/>
              </a:endParaRPr>
            </a:p>
            <a:p>
              <a:pPr>
                <a:lnSpc>
                  <a:spcPct val="150000"/>
                </a:lnSpc>
              </a:pPr>
              <a:r>
                <a:rPr lang="en-US" altLang="zh-TW" sz="1600" dirty="0">
                  <a:solidFill>
                    <a:prstClr val="black"/>
                  </a:solidFill>
                  <a:latin typeface="微軟正黑體" panose="020B0604030504040204" pitchFamily="34" charset="-120"/>
                  <a:ea typeface="微軟正黑體" panose="020B0604030504040204" pitchFamily="34" charset="-120"/>
                </a:rPr>
                <a:t>2.</a:t>
              </a:r>
              <a:r>
                <a:rPr lang="zh-TW" altLang="en-US" sz="1600" dirty="0">
                  <a:solidFill>
                    <a:prstClr val="black"/>
                  </a:solidFill>
                  <a:latin typeface="微軟正黑體" panose="020B0604030504040204" pitchFamily="34" charset="-120"/>
                  <a:ea typeface="微軟正黑體" panose="020B0604030504040204" pitchFamily="34" charset="-120"/>
                </a:rPr>
                <a:t>高密度聚氨酯聚合板材料開發 ，活用之前仿木家具開發經驗，導入生質材料，應用於建材相關，組合屋應用。</a:t>
              </a:r>
              <a:endParaRPr lang="en-US" altLang="zh-TW" sz="1600" dirty="0">
                <a:solidFill>
                  <a:prstClr val="black"/>
                </a:solidFill>
                <a:latin typeface="微軟正黑體" panose="020B0604030504040204" pitchFamily="34" charset="-120"/>
                <a:ea typeface="微軟正黑體" panose="020B0604030504040204" pitchFamily="34" charset="-120"/>
              </a:endParaRPr>
            </a:p>
            <a:p>
              <a:pPr>
                <a:lnSpc>
                  <a:spcPct val="150000"/>
                </a:lnSpc>
              </a:pPr>
              <a:r>
                <a:rPr lang="en-US" altLang="zh-TW" sz="1600" dirty="0">
                  <a:solidFill>
                    <a:prstClr val="black"/>
                  </a:solidFill>
                  <a:latin typeface="微軟正黑體" panose="020B0604030504040204" pitchFamily="34" charset="-120"/>
                  <a:ea typeface="微軟正黑體" panose="020B0604030504040204" pitchFamily="34" charset="-120"/>
                </a:rPr>
                <a:t>3.</a:t>
              </a:r>
              <a:r>
                <a:rPr lang="zh-TW" altLang="en-US" sz="1600" dirty="0">
                  <a:solidFill>
                    <a:prstClr val="black"/>
                  </a:solidFill>
                  <a:latin typeface="微軟正黑體" panose="020B0604030504040204" pitchFamily="34" charset="-120"/>
                  <a:ea typeface="微軟正黑體" panose="020B0604030504040204" pitchFamily="34" charset="-120"/>
                </a:rPr>
                <a:t>高質化彈性體，耐溶劑彈性體應用於油墨滾輪，聚碳酸多元醇自主開發，替代進口產品。</a:t>
              </a:r>
              <a:endParaRPr lang="en-US" altLang="zh-TW" sz="1600" dirty="0">
                <a:solidFill>
                  <a:prstClr val="black"/>
                </a:solidFill>
                <a:latin typeface="微軟正黑體" panose="020B0604030504040204" pitchFamily="34" charset="-120"/>
                <a:ea typeface="微軟正黑體" panose="020B0604030504040204" pitchFamily="34" charset="-120"/>
              </a:endParaRPr>
            </a:p>
            <a:p>
              <a:pPr>
                <a:lnSpc>
                  <a:spcPct val="150000"/>
                </a:lnSpc>
              </a:pPr>
              <a:r>
                <a:rPr lang="en-US" altLang="zh-TW" sz="1600" dirty="0">
                  <a:solidFill>
                    <a:prstClr val="black"/>
                  </a:solidFill>
                  <a:latin typeface="微軟正黑體" panose="020B0604030504040204" pitchFamily="34" charset="-120"/>
                  <a:ea typeface="微軟正黑體" panose="020B0604030504040204" pitchFamily="34" charset="-120"/>
                </a:rPr>
                <a:t>4.</a:t>
              </a:r>
              <a:r>
                <a:rPr lang="zh-TW" altLang="en-US" sz="1600" dirty="0">
                  <a:solidFill>
                    <a:prstClr val="black"/>
                  </a:solidFill>
                  <a:latin typeface="微軟正黑體" panose="020B0604030504040204" pitchFamily="34" charset="-120"/>
                  <a:ea typeface="微軟正黑體" panose="020B0604030504040204" pitchFamily="34" charset="-120"/>
                </a:rPr>
                <a:t>低遲滯損失坐墊開發，與知名廠商共同開發，應用於自行車、機車坐墊等應用</a:t>
              </a:r>
              <a:endParaRPr lang="en-US" altLang="zh-TW" sz="1600" dirty="0">
                <a:solidFill>
                  <a:prstClr val="black"/>
                </a:solidFill>
                <a:latin typeface="微軟正黑體" panose="020B0604030504040204" pitchFamily="34" charset="-120"/>
                <a:ea typeface="微軟正黑體" panose="020B0604030504040204" pitchFamily="34" charset="-120"/>
              </a:endParaRPr>
            </a:p>
          </p:txBody>
        </p:sp>
        <p:sp>
          <p:nvSpPr>
            <p:cNvPr id="43" name="圆角矩形 16"/>
            <p:cNvSpPr>
              <a:spLocks noChangeArrowheads="1"/>
            </p:cNvSpPr>
            <p:nvPr/>
          </p:nvSpPr>
          <p:spPr bwMode="auto">
            <a:xfrm>
              <a:off x="6203249" y="4301282"/>
              <a:ext cx="5313870" cy="2417627"/>
            </a:xfrm>
            <a:prstGeom prst="roundRect">
              <a:avLst>
                <a:gd name="adj" fmla="val 9083"/>
              </a:avLst>
            </a:prstGeom>
            <a:noFill/>
            <a:ln w="25400">
              <a:solidFill>
                <a:srgbClr val="ADBACA"/>
              </a:solidFill>
              <a:round/>
              <a:headEnd/>
              <a:tailEnd/>
            </a:ln>
            <a:extLst>
              <a:ext uri="{909E8E84-426E-40DD-AFC4-6F175D3DCCD1}">
                <a14:hiddenFill xmlns:a14="http://schemas.microsoft.com/office/drawing/2010/main">
                  <a:solidFill>
                    <a:srgbClr val="FFFFFF"/>
                  </a:solidFill>
                </a14:hiddenFill>
              </a:ext>
            </a:extLst>
          </p:spPr>
          <p:txBody>
            <a:bodyPr anchor="ct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endParaRPr lang="zh-CN" altLang="en-US">
                <a:solidFill>
                  <a:srgbClr val="FFFFFF"/>
                </a:solidFill>
              </a:endParaRPr>
            </a:p>
          </p:txBody>
        </p:sp>
        <p:sp>
          <p:nvSpPr>
            <p:cNvPr id="39" name="圆角矩形 22"/>
            <p:cNvSpPr>
              <a:spLocks noChangeArrowheads="1"/>
            </p:cNvSpPr>
            <p:nvPr/>
          </p:nvSpPr>
          <p:spPr bwMode="auto">
            <a:xfrm>
              <a:off x="7228968" y="4053160"/>
              <a:ext cx="3279775" cy="461962"/>
            </a:xfrm>
            <a:prstGeom prst="roundRect">
              <a:avLst>
                <a:gd name="adj" fmla="val 16667"/>
              </a:avLst>
            </a:prstGeom>
            <a:solidFill>
              <a:srgbClr val="19A9A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endParaRPr lang="zh-CN" altLang="en-US" dirty="0">
                <a:solidFill>
                  <a:srgbClr val="FFFFFF"/>
                </a:solidFill>
              </a:endParaRPr>
            </a:p>
          </p:txBody>
        </p:sp>
        <p:sp>
          <p:nvSpPr>
            <p:cNvPr id="40" name="文本框 20"/>
            <p:cNvSpPr txBox="1">
              <a:spLocks noChangeArrowheads="1"/>
            </p:cNvSpPr>
            <p:nvPr/>
          </p:nvSpPr>
          <p:spPr bwMode="auto">
            <a:xfrm>
              <a:off x="7461596" y="4210332"/>
              <a:ext cx="2797175" cy="181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defTabSz="800100">
                <a:lnSpc>
                  <a:spcPct val="90000"/>
                </a:lnSpc>
                <a:spcAft>
                  <a:spcPct val="35000"/>
                </a:spcAft>
              </a:pPr>
              <a:r>
                <a:rPr lang="zh-TW" altLang="en-US" sz="2000" b="1" dirty="0">
                  <a:solidFill>
                    <a:sysClr val="window" lastClr="FFFFFF"/>
                  </a:solidFill>
                  <a:latin typeface="微軟正黑體" panose="020B0604030504040204" pitchFamily="34" charset="-120"/>
                  <a:ea typeface="微軟正黑體" panose="020B0604030504040204" pitchFamily="34" charset="-120"/>
                </a:rPr>
                <a:t>無溶劑兩液型樹脂</a:t>
              </a:r>
            </a:p>
          </p:txBody>
        </p:sp>
      </p:grpSp>
      <p:pic>
        <p:nvPicPr>
          <p:cNvPr id="42" name="图片 74"/>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r="8996"/>
          <a:stretch/>
        </p:blipFill>
        <p:spPr bwMode="auto">
          <a:xfrm>
            <a:off x="1" y="125413"/>
            <a:ext cx="4016895" cy="676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文本框 5"/>
          <p:cNvSpPr txBox="1">
            <a:spLocks noChangeArrowheads="1"/>
          </p:cNvSpPr>
          <p:nvPr/>
        </p:nvSpPr>
        <p:spPr bwMode="auto">
          <a:xfrm>
            <a:off x="7228968" y="238801"/>
            <a:ext cx="3262432" cy="707886"/>
          </a:xfrm>
          <a:prstGeom prst="rect">
            <a:avLst/>
          </a:prstGeom>
          <a:noFill/>
          <a:ln w="9525">
            <a:noFill/>
            <a:miter lim="800000"/>
            <a:headEnd/>
            <a:tailEnd/>
          </a:ln>
        </p:spPr>
        <p:txBody>
          <a:bodyPr wrap="none">
            <a:spAutoFit/>
          </a:bodyPr>
          <a:lstStyle/>
          <a:p>
            <a:pPr eaLnBrk="1" hangingPunct="1"/>
            <a:r>
              <a:rPr lang="zh-TW" altLang="en-US" sz="4000" b="1" dirty="0">
                <a:solidFill>
                  <a:srgbClr val="4A9B33"/>
                </a:solidFill>
                <a:latin typeface="微软雅黑" pitchFamily="34" charset="-122"/>
              </a:rPr>
              <a:t>未來發展重點</a:t>
            </a:r>
            <a:endParaRPr lang="zh-CN" altLang="en-US" sz="4000" b="1" dirty="0">
              <a:solidFill>
                <a:srgbClr val="4A9B33"/>
              </a:solidFill>
              <a:latin typeface="微软雅黑" pitchFamily="34" charset="-122"/>
            </a:endParaRPr>
          </a:p>
        </p:txBody>
      </p:sp>
    </p:spTree>
    <p:extLst>
      <p:ext uri="{BB962C8B-B14F-4D97-AF65-F5344CB8AC3E}">
        <p14:creationId xmlns:p14="http://schemas.microsoft.com/office/powerpoint/2010/main" val="1578396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right)">
                                      <p:cBhvr>
                                        <p:cTn id="7" dur="500"/>
                                        <p:tgtEl>
                                          <p:spTgt spid="19"/>
                                        </p:tgtEl>
                                      </p:cBhvr>
                                    </p:animEffect>
                                  </p:childTnLst>
                                </p:cTn>
                              </p:par>
                              <p:par>
                                <p:cTn id="8" presetID="22" presetClass="entr" presetSubtype="8"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left)">
                                      <p:cBhvr>
                                        <p:cTn id="10" dur="500"/>
                                        <p:tgtEl>
                                          <p:spTgt spid="20"/>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60"/>
                                        </p:tgtEl>
                                        <p:attrNameLst>
                                          <p:attrName>style.visibility</p:attrName>
                                        </p:attrNameLst>
                                      </p:cBhvr>
                                      <p:to>
                                        <p:strVal val="visible"/>
                                      </p:to>
                                    </p:set>
                                    <p:animEffect transition="in" filter="wipe(left)">
                                      <p:cBhvr>
                                        <p:cTn id="14" dur="500"/>
                                        <p:tgtEl>
                                          <p:spTgt spid="60"/>
                                        </p:tgtEl>
                                      </p:cBhvr>
                                    </p:animEffect>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0" y="6115050"/>
            <a:ext cx="12192000" cy="771525"/>
          </a:xfrm>
          <a:custGeom>
            <a:avLst/>
            <a:gdLst>
              <a:gd name="connsiteX0" fmla="*/ 0 w 12192000"/>
              <a:gd name="connsiteY0" fmla="*/ 0 h 663915"/>
              <a:gd name="connsiteX1" fmla="*/ 12192000 w 12192000"/>
              <a:gd name="connsiteY1" fmla="*/ 0 h 663915"/>
              <a:gd name="connsiteX2" fmla="*/ 12192000 w 12192000"/>
              <a:gd name="connsiteY2" fmla="*/ 663915 h 663915"/>
              <a:gd name="connsiteX3" fmla="*/ 0 w 12192000"/>
              <a:gd name="connsiteY3" fmla="*/ 663915 h 663915"/>
              <a:gd name="connsiteX4" fmla="*/ 0 w 12192000"/>
              <a:gd name="connsiteY4" fmla="*/ 0 h 663915"/>
              <a:gd name="connsiteX0" fmla="*/ 0 w 12192000"/>
              <a:gd name="connsiteY0" fmla="*/ 220133 h 884048"/>
              <a:gd name="connsiteX1" fmla="*/ 12192000 w 12192000"/>
              <a:gd name="connsiteY1" fmla="*/ 220133 h 884048"/>
              <a:gd name="connsiteX2" fmla="*/ 12192000 w 12192000"/>
              <a:gd name="connsiteY2" fmla="*/ 884048 h 884048"/>
              <a:gd name="connsiteX3" fmla="*/ 0 w 12192000"/>
              <a:gd name="connsiteY3" fmla="*/ 884048 h 884048"/>
              <a:gd name="connsiteX4" fmla="*/ 0 w 12192000"/>
              <a:gd name="connsiteY4" fmla="*/ 220133 h 884048"/>
              <a:gd name="connsiteX0" fmla="*/ 0 w 12192000"/>
              <a:gd name="connsiteY0" fmla="*/ 186551 h 850466"/>
              <a:gd name="connsiteX1" fmla="*/ 12192000 w 12192000"/>
              <a:gd name="connsiteY1" fmla="*/ 338951 h 850466"/>
              <a:gd name="connsiteX2" fmla="*/ 12192000 w 12192000"/>
              <a:gd name="connsiteY2" fmla="*/ 850466 h 850466"/>
              <a:gd name="connsiteX3" fmla="*/ 0 w 12192000"/>
              <a:gd name="connsiteY3" fmla="*/ 850466 h 850466"/>
              <a:gd name="connsiteX4" fmla="*/ 0 w 12192000"/>
              <a:gd name="connsiteY4" fmla="*/ 186551 h 850466"/>
              <a:gd name="connsiteX0" fmla="*/ 0 w 12192000"/>
              <a:gd name="connsiteY0" fmla="*/ 108198 h 772113"/>
              <a:gd name="connsiteX1" fmla="*/ 12192000 w 12192000"/>
              <a:gd name="connsiteY1" fmla="*/ 260598 h 772113"/>
              <a:gd name="connsiteX2" fmla="*/ 12192000 w 12192000"/>
              <a:gd name="connsiteY2" fmla="*/ 772113 h 772113"/>
              <a:gd name="connsiteX3" fmla="*/ 0 w 12192000"/>
              <a:gd name="connsiteY3" fmla="*/ 772113 h 772113"/>
              <a:gd name="connsiteX4" fmla="*/ 0 w 12192000"/>
              <a:gd name="connsiteY4" fmla="*/ 108198 h 77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772113">
                <a:moveTo>
                  <a:pt x="0" y="108198"/>
                </a:moveTo>
                <a:cubicBezTo>
                  <a:pt x="1435100" y="-387102"/>
                  <a:pt x="7759700" y="1022598"/>
                  <a:pt x="12192000" y="260598"/>
                </a:cubicBezTo>
                <a:lnTo>
                  <a:pt x="12192000" y="772113"/>
                </a:lnTo>
                <a:lnTo>
                  <a:pt x="0" y="772113"/>
                </a:lnTo>
                <a:lnTo>
                  <a:pt x="0" y="108198"/>
                </a:lnTo>
                <a:close/>
              </a:path>
            </a:pathLst>
          </a:custGeom>
          <a:solidFill>
            <a:srgbClr val="4280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1203" name="文本框 5"/>
          <p:cNvSpPr txBox="1">
            <a:spLocks noChangeArrowheads="1"/>
          </p:cNvSpPr>
          <p:nvPr/>
        </p:nvSpPr>
        <p:spPr bwMode="auto">
          <a:xfrm>
            <a:off x="2517775" y="4262438"/>
            <a:ext cx="7156450" cy="1446212"/>
          </a:xfrm>
          <a:prstGeom prst="rect">
            <a:avLst/>
          </a:prstGeom>
          <a:noFill/>
          <a:ln w="9525">
            <a:noFill/>
            <a:miter lim="800000"/>
            <a:headEnd/>
            <a:tailEnd/>
          </a:ln>
        </p:spPr>
        <p:txBody>
          <a:bodyPr>
            <a:spAutoFit/>
          </a:bodyPr>
          <a:lstStyle/>
          <a:p>
            <a:pPr algn="ctr" eaLnBrk="1" hangingPunct="1"/>
            <a:r>
              <a:rPr lang="en-US" altLang="zh-CN" sz="8800" b="1">
                <a:solidFill>
                  <a:srgbClr val="4B8E37"/>
                </a:solidFill>
                <a:latin typeface="微软雅黑" pitchFamily="34" charset="-122"/>
              </a:rPr>
              <a:t>THANKS</a:t>
            </a:r>
            <a:endParaRPr lang="zh-CN" altLang="en-US" sz="8800" b="1">
              <a:solidFill>
                <a:srgbClr val="4B8E37"/>
              </a:solidFill>
              <a:latin typeface="微软雅黑" pitchFamily="34" charset="-122"/>
            </a:endParaRPr>
          </a:p>
        </p:txBody>
      </p:sp>
      <p:pic>
        <p:nvPicPr>
          <p:cNvPr id="51205" name="图片 3"/>
          <p:cNvPicPr>
            <a:picLocks noChangeAspect="1"/>
          </p:cNvPicPr>
          <p:nvPr/>
        </p:nvPicPr>
        <p:blipFill>
          <a:blip r:embed="rId2" cstate="email"/>
          <a:srcRect/>
          <a:stretch>
            <a:fillRect/>
          </a:stretch>
        </p:blipFill>
        <p:spPr bwMode="auto">
          <a:xfrm>
            <a:off x="1035050" y="198438"/>
            <a:ext cx="10423525" cy="4587875"/>
          </a:xfrm>
          <a:prstGeom prst="rect">
            <a:avLst/>
          </a:prstGeom>
          <a:noFill/>
          <a:ln w="9525">
            <a:noFill/>
            <a:miter lim="800000"/>
            <a:headEnd/>
            <a:tailEnd/>
          </a:ln>
        </p:spPr>
      </p:pic>
      <p:sp>
        <p:nvSpPr>
          <p:cNvPr id="17" name="矩形 14"/>
          <p:cNvSpPr/>
          <p:nvPr/>
        </p:nvSpPr>
        <p:spPr>
          <a:xfrm flipH="1">
            <a:off x="0" y="6115050"/>
            <a:ext cx="12192000" cy="771525"/>
          </a:xfrm>
          <a:custGeom>
            <a:avLst/>
            <a:gdLst>
              <a:gd name="connsiteX0" fmla="*/ 0 w 12192000"/>
              <a:gd name="connsiteY0" fmla="*/ 0 h 663915"/>
              <a:gd name="connsiteX1" fmla="*/ 12192000 w 12192000"/>
              <a:gd name="connsiteY1" fmla="*/ 0 h 663915"/>
              <a:gd name="connsiteX2" fmla="*/ 12192000 w 12192000"/>
              <a:gd name="connsiteY2" fmla="*/ 663915 h 663915"/>
              <a:gd name="connsiteX3" fmla="*/ 0 w 12192000"/>
              <a:gd name="connsiteY3" fmla="*/ 663915 h 663915"/>
              <a:gd name="connsiteX4" fmla="*/ 0 w 12192000"/>
              <a:gd name="connsiteY4" fmla="*/ 0 h 663915"/>
              <a:gd name="connsiteX0" fmla="*/ 0 w 12192000"/>
              <a:gd name="connsiteY0" fmla="*/ 220133 h 884048"/>
              <a:gd name="connsiteX1" fmla="*/ 12192000 w 12192000"/>
              <a:gd name="connsiteY1" fmla="*/ 220133 h 884048"/>
              <a:gd name="connsiteX2" fmla="*/ 12192000 w 12192000"/>
              <a:gd name="connsiteY2" fmla="*/ 884048 h 884048"/>
              <a:gd name="connsiteX3" fmla="*/ 0 w 12192000"/>
              <a:gd name="connsiteY3" fmla="*/ 884048 h 884048"/>
              <a:gd name="connsiteX4" fmla="*/ 0 w 12192000"/>
              <a:gd name="connsiteY4" fmla="*/ 220133 h 884048"/>
              <a:gd name="connsiteX0" fmla="*/ 0 w 12192000"/>
              <a:gd name="connsiteY0" fmla="*/ 186551 h 850466"/>
              <a:gd name="connsiteX1" fmla="*/ 12192000 w 12192000"/>
              <a:gd name="connsiteY1" fmla="*/ 338951 h 850466"/>
              <a:gd name="connsiteX2" fmla="*/ 12192000 w 12192000"/>
              <a:gd name="connsiteY2" fmla="*/ 850466 h 850466"/>
              <a:gd name="connsiteX3" fmla="*/ 0 w 12192000"/>
              <a:gd name="connsiteY3" fmla="*/ 850466 h 850466"/>
              <a:gd name="connsiteX4" fmla="*/ 0 w 12192000"/>
              <a:gd name="connsiteY4" fmla="*/ 186551 h 850466"/>
              <a:gd name="connsiteX0" fmla="*/ 0 w 12192000"/>
              <a:gd name="connsiteY0" fmla="*/ 108198 h 772113"/>
              <a:gd name="connsiteX1" fmla="*/ 12192000 w 12192000"/>
              <a:gd name="connsiteY1" fmla="*/ 260598 h 772113"/>
              <a:gd name="connsiteX2" fmla="*/ 12192000 w 12192000"/>
              <a:gd name="connsiteY2" fmla="*/ 772113 h 772113"/>
              <a:gd name="connsiteX3" fmla="*/ 0 w 12192000"/>
              <a:gd name="connsiteY3" fmla="*/ 772113 h 772113"/>
              <a:gd name="connsiteX4" fmla="*/ 0 w 12192000"/>
              <a:gd name="connsiteY4" fmla="*/ 108198 h 77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772113">
                <a:moveTo>
                  <a:pt x="0" y="108198"/>
                </a:moveTo>
                <a:cubicBezTo>
                  <a:pt x="1435100" y="-387102"/>
                  <a:pt x="7759700" y="1022598"/>
                  <a:pt x="12192000" y="260598"/>
                </a:cubicBezTo>
                <a:lnTo>
                  <a:pt x="12192000" y="772113"/>
                </a:lnTo>
                <a:lnTo>
                  <a:pt x="0" y="772113"/>
                </a:lnTo>
                <a:lnTo>
                  <a:pt x="0" y="108198"/>
                </a:lnTo>
                <a:close/>
              </a:path>
            </a:pathLst>
          </a:custGeom>
          <a:solidFill>
            <a:srgbClr val="55A033">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email"/>
          <a:srcRect/>
          <a:stretch>
            <a:fillRect/>
          </a:stretch>
        </p:blipFill>
        <p:spPr bwMode="auto">
          <a:xfrm>
            <a:off x="-1474734" y="353250"/>
            <a:ext cx="8130554" cy="5367277"/>
          </a:xfrm>
          <a:prstGeom prst="rect">
            <a:avLst/>
          </a:prstGeom>
          <a:noFill/>
          <a:ln w="9525">
            <a:noFill/>
            <a:miter lim="800000"/>
            <a:headEnd/>
            <a:tailEnd/>
          </a:ln>
        </p:spPr>
      </p:pic>
      <p:sp>
        <p:nvSpPr>
          <p:cNvPr id="14368" name="文本框 7"/>
          <p:cNvSpPr txBox="1">
            <a:spLocks noChangeArrowheads="1"/>
          </p:cNvSpPr>
          <p:nvPr/>
        </p:nvSpPr>
        <p:spPr bwMode="auto">
          <a:xfrm>
            <a:off x="292100" y="3036889"/>
            <a:ext cx="3771900" cy="707886"/>
          </a:xfrm>
          <a:prstGeom prst="rect">
            <a:avLst/>
          </a:prstGeom>
          <a:noFill/>
          <a:ln w="9525">
            <a:noFill/>
            <a:miter lim="800000"/>
            <a:headEnd/>
            <a:tailEnd/>
          </a:ln>
        </p:spPr>
        <p:txBody>
          <a:bodyPr>
            <a:spAutoFit/>
          </a:bodyPr>
          <a:lstStyle/>
          <a:p>
            <a:pPr algn="ctr" eaLnBrk="1" hangingPunct="1"/>
            <a:endParaRPr lang="zh-CN" altLang="en-US" sz="4000" dirty="0">
              <a:solidFill>
                <a:srgbClr val="4B8E37"/>
              </a:solidFill>
              <a:latin typeface="微软雅黑" pitchFamily="34" charset="-122"/>
            </a:endParaRPr>
          </a:p>
        </p:txBody>
      </p:sp>
      <p:sp>
        <p:nvSpPr>
          <p:cNvPr id="9" name="矩形 14"/>
          <p:cNvSpPr/>
          <p:nvPr/>
        </p:nvSpPr>
        <p:spPr>
          <a:xfrm>
            <a:off x="0" y="6115050"/>
            <a:ext cx="12192000" cy="771525"/>
          </a:xfrm>
          <a:custGeom>
            <a:avLst/>
            <a:gdLst>
              <a:gd name="connsiteX0" fmla="*/ 0 w 12192000"/>
              <a:gd name="connsiteY0" fmla="*/ 0 h 663915"/>
              <a:gd name="connsiteX1" fmla="*/ 12192000 w 12192000"/>
              <a:gd name="connsiteY1" fmla="*/ 0 h 663915"/>
              <a:gd name="connsiteX2" fmla="*/ 12192000 w 12192000"/>
              <a:gd name="connsiteY2" fmla="*/ 663915 h 663915"/>
              <a:gd name="connsiteX3" fmla="*/ 0 w 12192000"/>
              <a:gd name="connsiteY3" fmla="*/ 663915 h 663915"/>
              <a:gd name="connsiteX4" fmla="*/ 0 w 12192000"/>
              <a:gd name="connsiteY4" fmla="*/ 0 h 663915"/>
              <a:gd name="connsiteX0" fmla="*/ 0 w 12192000"/>
              <a:gd name="connsiteY0" fmla="*/ 220133 h 884048"/>
              <a:gd name="connsiteX1" fmla="*/ 12192000 w 12192000"/>
              <a:gd name="connsiteY1" fmla="*/ 220133 h 884048"/>
              <a:gd name="connsiteX2" fmla="*/ 12192000 w 12192000"/>
              <a:gd name="connsiteY2" fmla="*/ 884048 h 884048"/>
              <a:gd name="connsiteX3" fmla="*/ 0 w 12192000"/>
              <a:gd name="connsiteY3" fmla="*/ 884048 h 884048"/>
              <a:gd name="connsiteX4" fmla="*/ 0 w 12192000"/>
              <a:gd name="connsiteY4" fmla="*/ 220133 h 884048"/>
              <a:gd name="connsiteX0" fmla="*/ 0 w 12192000"/>
              <a:gd name="connsiteY0" fmla="*/ 186551 h 850466"/>
              <a:gd name="connsiteX1" fmla="*/ 12192000 w 12192000"/>
              <a:gd name="connsiteY1" fmla="*/ 338951 h 850466"/>
              <a:gd name="connsiteX2" fmla="*/ 12192000 w 12192000"/>
              <a:gd name="connsiteY2" fmla="*/ 850466 h 850466"/>
              <a:gd name="connsiteX3" fmla="*/ 0 w 12192000"/>
              <a:gd name="connsiteY3" fmla="*/ 850466 h 850466"/>
              <a:gd name="connsiteX4" fmla="*/ 0 w 12192000"/>
              <a:gd name="connsiteY4" fmla="*/ 186551 h 850466"/>
              <a:gd name="connsiteX0" fmla="*/ 0 w 12192000"/>
              <a:gd name="connsiteY0" fmla="*/ 108198 h 772113"/>
              <a:gd name="connsiteX1" fmla="*/ 12192000 w 12192000"/>
              <a:gd name="connsiteY1" fmla="*/ 260598 h 772113"/>
              <a:gd name="connsiteX2" fmla="*/ 12192000 w 12192000"/>
              <a:gd name="connsiteY2" fmla="*/ 772113 h 772113"/>
              <a:gd name="connsiteX3" fmla="*/ 0 w 12192000"/>
              <a:gd name="connsiteY3" fmla="*/ 772113 h 772113"/>
              <a:gd name="connsiteX4" fmla="*/ 0 w 12192000"/>
              <a:gd name="connsiteY4" fmla="*/ 108198 h 77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772113">
                <a:moveTo>
                  <a:pt x="0" y="108198"/>
                </a:moveTo>
                <a:cubicBezTo>
                  <a:pt x="1435100" y="-387102"/>
                  <a:pt x="7759700" y="1022598"/>
                  <a:pt x="12192000" y="260598"/>
                </a:cubicBezTo>
                <a:lnTo>
                  <a:pt x="12192000" y="772113"/>
                </a:lnTo>
                <a:lnTo>
                  <a:pt x="0" y="772113"/>
                </a:lnTo>
                <a:lnTo>
                  <a:pt x="0" y="108198"/>
                </a:lnTo>
                <a:close/>
              </a:path>
            </a:pathLst>
          </a:custGeom>
          <a:solidFill>
            <a:srgbClr val="4280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等线" panose="020F0502020204030204"/>
              <a:ea typeface="等线" panose="02010600030101010101" pitchFamily="2" charset="-122"/>
            </a:endParaRPr>
          </a:p>
        </p:txBody>
      </p:sp>
      <p:sp>
        <p:nvSpPr>
          <p:cNvPr id="10" name="矩形 14"/>
          <p:cNvSpPr/>
          <p:nvPr/>
        </p:nvSpPr>
        <p:spPr>
          <a:xfrm flipH="1">
            <a:off x="0" y="6115050"/>
            <a:ext cx="12192000" cy="771525"/>
          </a:xfrm>
          <a:custGeom>
            <a:avLst/>
            <a:gdLst>
              <a:gd name="connsiteX0" fmla="*/ 0 w 12192000"/>
              <a:gd name="connsiteY0" fmla="*/ 0 h 663915"/>
              <a:gd name="connsiteX1" fmla="*/ 12192000 w 12192000"/>
              <a:gd name="connsiteY1" fmla="*/ 0 h 663915"/>
              <a:gd name="connsiteX2" fmla="*/ 12192000 w 12192000"/>
              <a:gd name="connsiteY2" fmla="*/ 663915 h 663915"/>
              <a:gd name="connsiteX3" fmla="*/ 0 w 12192000"/>
              <a:gd name="connsiteY3" fmla="*/ 663915 h 663915"/>
              <a:gd name="connsiteX4" fmla="*/ 0 w 12192000"/>
              <a:gd name="connsiteY4" fmla="*/ 0 h 663915"/>
              <a:gd name="connsiteX0" fmla="*/ 0 w 12192000"/>
              <a:gd name="connsiteY0" fmla="*/ 220133 h 884048"/>
              <a:gd name="connsiteX1" fmla="*/ 12192000 w 12192000"/>
              <a:gd name="connsiteY1" fmla="*/ 220133 h 884048"/>
              <a:gd name="connsiteX2" fmla="*/ 12192000 w 12192000"/>
              <a:gd name="connsiteY2" fmla="*/ 884048 h 884048"/>
              <a:gd name="connsiteX3" fmla="*/ 0 w 12192000"/>
              <a:gd name="connsiteY3" fmla="*/ 884048 h 884048"/>
              <a:gd name="connsiteX4" fmla="*/ 0 w 12192000"/>
              <a:gd name="connsiteY4" fmla="*/ 220133 h 884048"/>
              <a:gd name="connsiteX0" fmla="*/ 0 w 12192000"/>
              <a:gd name="connsiteY0" fmla="*/ 186551 h 850466"/>
              <a:gd name="connsiteX1" fmla="*/ 12192000 w 12192000"/>
              <a:gd name="connsiteY1" fmla="*/ 338951 h 850466"/>
              <a:gd name="connsiteX2" fmla="*/ 12192000 w 12192000"/>
              <a:gd name="connsiteY2" fmla="*/ 850466 h 850466"/>
              <a:gd name="connsiteX3" fmla="*/ 0 w 12192000"/>
              <a:gd name="connsiteY3" fmla="*/ 850466 h 850466"/>
              <a:gd name="connsiteX4" fmla="*/ 0 w 12192000"/>
              <a:gd name="connsiteY4" fmla="*/ 186551 h 850466"/>
              <a:gd name="connsiteX0" fmla="*/ 0 w 12192000"/>
              <a:gd name="connsiteY0" fmla="*/ 108198 h 772113"/>
              <a:gd name="connsiteX1" fmla="*/ 12192000 w 12192000"/>
              <a:gd name="connsiteY1" fmla="*/ 260598 h 772113"/>
              <a:gd name="connsiteX2" fmla="*/ 12192000 w 12192000"/>
              <a:gd name="connsiteY2" fmla="*/ 772113 h 772113"/>
              <a:gd name="connsiteX3" fmla="*/ 0 w 12192000"/>
              <a:gd name="connsiteY3" fmla="*/ 772113 h 772113"/>
              <a:gd name="connsiteX4" fmla="*/ 0 w 12192000"/>
              <a:gd name="connsiteY4" fmla="*/ 108198 h 77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772113">
                <a:moveTo>
                  <a:pt x="0" y="108198"/>
                </a:moveTo>
                <a:cubicBezTo>
                  <a:pt x="1435100" y="-387102"/>
                  <a:pt x="7759700" y="1022598"/>
                  <a:pt x="12192000" y="260598"/>
                </a:cubicBezTo>
                <a:lnTo>
                  <a:pt x="12192000" y="772113"/>
                </a:lnTo>
                <a:lnTo>
                  <a:pt x="0" y="772113"/>
                </a:lnTo>
                <a:lnTo>
                  <a:pt x="0" y="108198"/>
                </a:lnTo>
                <a:close/>
              </a:path>
            </a:pathLst>
          </a:custGeom>
          <a:solidFill>
            <a:srgbClr val="55A033">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等线" panose="020F0502020204030204"/>
              <a:ea typeface="等线" panose="02010600030101010101" pitchFamily="2" charset="-122"/>
            </a:endParaRPr>
          </a:p>
        </p:txBody>
      </p:sp>
      <p:grpSp>
        <p:nvGrpSpPr>
          <p:cNvPr id="3" name="组合 15"/>
          <p:cNvGrpSpPr>
            <a:grpSpLocks/>
          </p:cNvGrpSpPr>
          <p:nvPr/>
        </p:nvGrpSpPr>
        <p:grpSpPr bwMode="auto">
          <a:xfrm>
            <a:off x="6842963" y="649288"/>
            <a:ext cx="3937000" cy="1201737"/>
            <a:chOff x="6078965" y="776326"/>
            <a:chExt cx="4545493" cy="1387352"/>
          </a:xfrm>
        </p:grpSpPr>
        <p:sp>
          <p:nvSpPr>
            <p:cNvPr id="11" name="圆角矩形 10"/>
            <p:cNvSpPr/>
            <p:nvPr/>
          </p:nvSpPr>
          <p:spPr>
            <a:xfrm>
              <a:off x="6168776" y="1221671"/>
              <a:ext cx="4455682" cy="606624"/>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solidFill>
                  <a:srgbClr val="3F7B33"/>
                </a:solidFill>
                <a:latin typeface="等线" panose="020F0502020204030204"/>
                <a:ea typeface="等线" panose="02010600030101010101" pitchFamily="2" charset="-122"/>
              </a:endParaRPr>
            </a:p>
          </p:txBody>
        </p:sp>
        <p:pic>
          <p:nvPicPr>
            <p:cNvPr id="14364" name="图片 6"/>
            <p:cNvPicPr>
              <a:picLocks noChangeAspect="1"/>
            </p:cNvPicPr>
            <p:nvPr/>
          </p:nvPicPr>
          <p:blipFill>
            <a:blip r:embed="rId3" cstate="email"/>
            <a:srcRect/>
            <a:stretch>
              <a:fillRect/>
            </a:stretch>
          </p:blipFill>
          <p:spPr bwMode="auto">
            <a:xfrm rot="2055465">
              <a:off x="6078965" y="776326"/>
              <a:ext cx="807678" cy="1387352"/>
            </a:xfrm>
            <a:prstGeom prst="rect">
              <a:avLst/>
            </a:prstGeom>
            <a:noFill/>
            <a:ln w="9525">
              <a:noFill/>
              <a:miter lim="800000"/>
              <a:headEnd/>
              <a:tailEnd/>
            </a:ln>
          </p:spPr>
        </p:pic>
        <p:sp>
          <p:nvSpPr>
            <p:cNvPr id="14365" name="文本框 13"/>
            <p:cNvSpPr txBox="1">
              <a:spLocks noChangeArrowheads="1"/>
            </p:cNvSpPr>
            <p:nvPr/>
          </p:nvSpPr>
          <p:spPr bwMode="auto">
            <a:xfrm>
              <a:off x="6963633" y="1233423"/>
              <a:ext cx="1634590" cy="532972"/>
            </a:xfrm>
            <a:prstGeom prst="rect">
              <a:avLst/>
            </a:prstGeom>
            <a:noFill/>
            <a:ln w="9525">
              <a:noFill/>
              <a:miter lim="800000"/>
              <a:headEnd/>
              <a:tailEnd/>
            </a:ln>
          </p:spPr>
          <p:txBody>
            <a:bodyPr wrap="none">
              <a:spAutoFit/>
            </a:bodyPr>
            <a:lstStyle/>
            <a:p>
              <a:pPr eaLnBrk="1" hangingPunct="1"/>
              <a:r>
                <a:rPr lang="zh-TW" altLang="en-US" sz="2400" b="1" dirty="0" smtClean="0">
                  <a:solidFill>
                    <a:srgbClr val="3C7832"/>
                  </a:solidFill>
                  <a:latin typeface="微软雅黑" pitchFamily="34" charset="-122"/>
                </a:rPr>
                <a:t>公司簡介</a:t>
              </a:r>
              <a:endParaRPr lang="zh-CN" altLang="en-US" sz="2400" b="1" dirty="0">
                <a:solidFill>
                  <a:srgbClr val="3C7832"/>
                </a:solidFill>
                <a:latin typeface="微软雅黑" pitchFamily="34" charset="-122"/>
              </a:endParaRPr>
            </a:p>
          </p:txBody>
        </p:sp>
        <p:sp>
          <p:nvSpPr>
            <p:cNvPr id="14366" name="文本框 14"/>
            <p:cNvSpPr txBox="1">
              <a:spLocks noChangeArrowheads="1"/>
            </p:cNvSpPr>
            <p:nvPr/>
          </p:nvSpPr>
          <p:spPr bwMode="auto">
            <a:xfrm>
              <a:off x="6311083" y="1220955"/>
              <a:ext cx="431529" cy="532934"/>
            </a:xfrm>
            <a:prstGeom prst="rect">
              <a:avLst/>
            </a:prstGeom>
            <a:noFill/>
            <a:ln w="9525">
              <a:noFill/>
              <a:miter lim="800000"/>
              <a:headEnd/>
              <a:tailEnd/>
            </a:ln>
          </p:spPr>
          <p:txBody>
            <a:bodyPr wrap="none">
              <a:spAutoFit/>
            </a:bodyPr>
            <a:lstStyle/>
            <a:p>
              <a:pPr eaLnBrk="1" hangingPunct="1"/>
              <a:r>
                <a:rPr lang="en-US" altLang="zh-CN" sz="2400" b="1">
                  <a:solidFill>
                    <a:srgbClr val="FFFFFF"/>
                  </a:solidFill>
                  <a:latin typeface="微软雅黑" pitchFamily="34" charset="-122"/>
                </a:rPr>
                <a:t>1</a:t>
              </a:r>
              <a:endParaRPr lang="zh-CN" altLang="en-US" sz="2400" b="1">
                <a:solidFill>
                  <a:srgbClr val="FFFFFF"/>
                </a:solidFill>
                <a:latin typeface="微软雅黑" pitchFamily="34" charset="-122"/>
              </a:endParaRPr>
            </a:p>
          </p:txBody>
        </p:sp>
      </p:grpSp>
      <p:grpSp>
        <p:nvGrpSpPr>
          <p:cNvPr id="4" name="组合 16"/>
          <p:cNvGrpSpPr>
            <a:grpSpLocks/>
          </p:cNvGrpSpPr>
          <p:nvPr/>
        </p:nvGrpSpPr>
        <p:grpSpPr bwMode="auto">
          <a:xfrm>
            <a:off x="6842963" y="1597025"/>
            <a:ext cx="3937000" cy="1201738"/>
            <a:chOff x="6078965" y="776326"/>
            <a:chExt cx="4545493" cy="1387352"/>
          </a:xfrm>
        </p:grpSpPr>
        <p:sp>
          <p:nvSpPr>
            <p:cNvPr id="18" name="圆角矩形 17"/>
            <p:cNvSpPr/>
            <p:nvPr/>
          </p:nvSpPr>
          <p:spPr>
            <a:xfrm>
              <a:off x="6168776" y="1221672"/>
              <a:ext cx="4455682" cy="606622"/>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solidFill>
                  <a:srgbClr val="3F7B33"/>
                </a:solidFill>
                <a:latin typeface="等线" panose="020F0502020204030204"/>
                <a:ea typeface="等线" panose="02010600030101010101" pitchFamily="2" charset="-122"/>
              </a:endParaRPr>
            </a:p>
          </p:txBody>
        </p:sp>
        <p:pic>
          <p:nvPicPr>
            <p:cNvPr id="14360" name="图片 18"/>
            <p:cNvPicPr>
              <a:picLocks noChangeAspect="1"/>
            </p:cNvPicPr>
            <p:nvPr/>
          </p:nvPicPr>
          <p:blipFill>
            <a:blip r:embed="rId3" cstate="email"/>
            <a:srcRect/>
            <a:stretch>
              <a:fillRect/>
            </a:stretch>
          </p:blipFill>
          <p:spPr bwMode="auto">
            <a:xfrm rot="2055465">
              <a:off x="6078965" y="776326"/>
              <a:ext cx="807678" cy="1387352"/>
            </a:xfrm>
            <a:prstGeom prst="rect">
              <a:avLst/>
            </a:prstGeom>
            <a:noFill/>
            <a:ln w="9525">
              <a:noFill/>
              <a:miter lim="800000"/>
              <a:headEnd/>
              <a:tailEnd/>
            </a:ln>
          </p:spPr>
        </p:pic>
        <p:sp>
          <p:nvSpPr>
            <p:cNvPr id="14361" name="文本框 19"/>
            <p:cNvSpPr txBox="1">
              <a:spLocks noChangeArrowheads="1"/>
            </p:cNvSpPr>
            <p:nvPr/>
          </p:nvSpPr>
          <p:spPr bwMode="auto">
            <a:xfrm>
              <a:off x="6963633" y="1233423"/>
              <a:ext cx="1634590" cy="532971"/>
            </a:xfrm>
            <a:prstGeom prst="rect">
              <a:avLst/>
            </a:prstGeom>
            <a:noFill/>
            <a:ln w="9525">
              <a:noFill/>
              <a:miter lim="800000"/>
              <a:headEnd/>
              <a:tailEnd/>
            </a:ln>
          </p:spPr>
          <p:txBody>
            <a:bodyPr wrap="none">
              <a:spAutoFit/>
            </a:bodyPr>
            <a:lstStyle/>
            <a:p>
              <a:pPr eaLnBrk="1" hangingPunct="1"/>
              <a:r>
                <a:rPr lang="zh-TW" altLang="en-US" sz="2400" b="1" dirty="0" smtClean="0">
                  <a:solidFill>
                    <a:srgbClr val="3C7832"/>
                  </a:solidFill>
                  <a:latin typeface="微软雅黑" pitchFamily="34" charset="-122"/>
                </a:rPr>
                <a:t>產品</a:t>
              </a:r>
              <a:r>
                <a:rPr lang="zh-TW" altLang="en-US" sz="2400" b="1" dirty="0">
                  <a:solidFill>
                    <a:srgbClr val="3C7832"/>
                  </a:solidFill>
                  <a:latin typeface="微软雅黑" pitchFamily="34" charset="-122"/>
                </a:rPr>
                <a:t>介紹</a:t>
              </a:r>
              <a:endParaRPr lang="zh-CN" altLang="en-US" sz="2400" b="1" dirty="0">
                <a:solidFill>
                  <a:srgbClr val="3C7832"/>
                </a:solidFill>
                <a:latin typeface="微软雅黑" pitchFamily="34" charset="-122"/>
              </a:endParaRPr>
            </a:p>
          </p:txBody>
        </p:sp>
        <p:sp>
          <p:nvSpPr>
            <p:cNvPr id="14362" name="文本框 20"/>
            <p:cNvSpPr txBox="1">
              <a:spLocks noChangeArrowheads="1"/>
            </p:cNvSpPr>
            <p:nvPr/>
          </p:nvSpPr>
          <p:spPr bwMode="auto">
            <a:xfrm>
              <a:off x="6311083" y="1220955"/>
              <a:ext cx="431529" cy="532934"/>
            </a:xfrm>
            <a:prstGeom prst="rect">
              <a:avLst/>
            </a:prstGeom>
            <a:noFill/>
            <a:ln w="9525">
              <a:noFill/>
              <a:miter lim="800000"/>
              <a:headEnd/>
              <a:tailEnd/>
            </a:ln>
          </p:spPr>
          <p:txBody>
            <a:bodyPr wrap="none">
              <a:spAutoFit/>
            </a:bodyPr>
            <a:lstStyle/>
            <a:p>
              <a:pPr eaLnBrk="1" hangingPunct="1"/>
              <a:r>
                <a:rPr lang="en-US" altLang="zh-CN" sz="2400" b="1">
                  <a:solidFill>
                    <a:srgbClr val="FFFFFF"/>
                  </a:solidFill>
                  <a:latin typeface="微软雅黑" pitchFamily="34" charset="-122"/>
                </a:rPr>
                <a:t>2</a:t>
              </a:r>
              <a:endParaRPr lang="zh-CN" altLang="en-US" sz="2400" b="1">
                <a:solidFill>
                  <a:srgbClr val="FFFFFF"/>
                </a:solidFill>
                <a:latin typeface="微软雅黑" pitchFamily="34" charset="-122"/>
              </a:endParaRPr>
            </a:p>
          </p:txBody>
        </p:sp>
      </p:grpSp>
      <p:grpSp>
        <p:nvGrpSpPr>
          <p:cNvPr id="6" name="组合 21"/>
          <p:cNvGrpSpPr>
            <a:grpSpLocks/>
          </p:cNvGrpSpPr>
          <p:nvPr/>
        </p:nvGrpSpPr>
        <p:grpSpPr bwMode="auto">
          <a:xfrm>
            <a:off x="6842963" y="2589213"/>
            <a:ext cx="3937000" cy="1201737"/>
            <a:chOff x="6078965" y="776326"/>
            <a:chExt cx="4545493" cy="1387352"/>
          </a:xfrm>
        </p:grpSpPr>
        <p:sp>
          <p:nvSpPr>
            <p:cNvPr id="23" name="圆角矩形 22"/>
            <p:cNvSpPr/>
            <p:nvPr/>
          </p:nvSpPr>
          <p:spPr>
            <a:xfrm>
              <a:off x="6168776" y="1221671"/>
              <a:ext cx="4455682" cy="606624"/>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solidFill>
                  <a:srgbClr val="3F7B33"/>
                </a:solidFill>
                <a:latin typeface="等线" panose="020F0502020204030204"/>
                <a:ea typeface="等线" panose="02010600030101010101" pitchFamily="2" charset="-122"/>
              </a:endParaRPr>
            </a:p>
          </p:txBody>
        </p:sp>
        <p:pic>
          <p:nvPicPr>
            <p:cNvPr id="14356" name="图片 23"/>
            <p:cNvPicPr>
              <a:picLocks noChangeAspect="1"/>
            </p:cNvPicPr>
            <p:nvPr/>
          </p:nvPicPr>
          <p:blipFill>
            <a:blip r:embed="rId3" cstate="email"/>
            <a:srcRect/>
            <a:stretch>
              <a:fillRect/>
            </a:stretch>
          </p:blipFill>
          <p:spPr bwMode="auto">
            <a:xfrm rot="2055465">
              <a:off x="6078965" y="776326"/>
              <a:ext cx="807678" cy="1387352"/>
            </a:xfrm>
            <a:prstGeom prst="rect">
              <a:avLst/>
            </a:prstGeom>
            <a:noFill/>
            <a:ln w="9525">
              <a:noFill/>
              <a:miter lim="800000"/>
              <a:headEnd/>
              <a:tailEnd/>
            </a:ln>
          </p:spPr>
        </p:pic>
        <p:sp>
          <p:nvSpPr>
            <p:cNvPr id="14357" name="文本框 24"/>
            <p:cNvSpPr txBox="1">
              <a:spLocks noChangeArrowheads="1"/>
            </p:cNvSpPr>
            <p:nvPr/>
          </p:nvSpPr>
          <p:spPr bwMode="auto">
            <a:xfrm>
              <a:off x="6963633" y="1233423"/>
              <a:ext cx="1634590" cy="532972"/>
            </a:xfrm>
            <a:prstGeom prst="rect">
              <a:avLst/>
            </a:prstGeom>
            <a:noFill/>
            <a:ln w="9525">
              <a:noFill/>
              <a:miter lim="800000"/>
              <a:headEnd/>
              <a:tailEnd/>
            </a:ln>
          </p:spPr>
          <p:txBody>
            <a:bodyPr wrap="none">
              <a:spAutoFit/>
            </a:bodyPr>
            <a:lstStyle/>
            <a:p>
              <a:pPr eaLnBrk="1" hangingPunct="1"/>
              <a:r>
                <a:rPr lang="zh-TW" altLang="en-US" sz="2400" b="1" dirty="0" smtClean="0">
                  <a:solidFill>
                    <a:srgbClr val="3C7832"/>
                  </a:solidFill>
                  <a:latin typeface="微软雅黑" pitchFamily="34" charset="-122"/>
                </a:rPr>
                <a:t>經營績效</a:t>
              </a:r>
              <a:endParaRPr lang="zh-CN" altLang="en-US" sz="2400" b="1" dirty="0">
                <a:solidFill>
                  <a:srgbClr val="3C7832"/>
                </a:solidFill>
                <a:latin typeface="微软雅黑" pitchFamily="34" charset="-122"/>
              </a:endParaRPr>
            </a:p>
          </p:txBody>
        </p:sp>
        <p:sp>
          <p:nvSpPr>
            <p:cNvPr id="14358" name="文本框 25"/>
            <p:cNvSpPr txBox="1">
              <a:spLocks noChangeArrowheads="1"/>
            </p:cNvSpPr>
            <p:nvPr/>
          </p:nvSpPr>
          <p:spPr bwMode="auto">
            <a:xfrm>
              <a:off x="6311083" y="1220955"/>
              <a:ext cx="431529" cy="532934"/>
            </a:xfrm>
            <a:prstGeom prst="rect">
              <a:avLst/>
            </a:prstGeom>
            <a:noFill/>
            <a:ln w="9525">
              <a:noFill/>
              <a:miter lim="800000"/>
              <a:headEnd/>
              <a:tailEnd/>
            </a:ln>
          </p:spPr>
          <p:txBody>
            <a:bodyPr wrap="none">
              <a:spAutoFit/>
            </a:bodyPr>
            <a:lstStyle/>
            <a:p>
              <a:pPr eaLnBrk="1" hangingPunct="1"/>
              <a:r>
                <a:rPr lang="en-US" altLang="zh-CN" sz="2400" b="1">
                  <a:solidFill>
                    <a:srgbClr val="FFFFFF"/>
                  </a:solidFill>
                  <a:latin typeface="微软雅黑" pitchFamily="34" charset="-122"/>
                </a:rPr>
                <a:t>3</a:t>
              </a:r>
              <a:endParaRPr lang="zh-CN" altLang="en-US" sz="2400" b="1">
                <a:solidFill>
                  <a:srgbClr val="FFFFFF"/>
                </a:solidFill>
                <a:latin typeface="微软雅黑" pitchFamily="34" charset="-122"/>
              </a:endParaRPr>
            </a:p>
          </p:txBody>
        </p:sp>
      </p:grpSp>
      <p:grpSp>
        <p:nvGrpSpPr>
          <p:cNvPr id="7" name="组合 26"/>
          <p:cNvGrpSpPr>
            <a:grpSpLocks/>
          </p:cNvGrpSpPr>
          <p:nvPr/>
        </p:nvGrpSpPr>
        <p:grpSpPr bwMode="auto">
          <a:xfrm>
            <a:off x="6842963" y="3570288"/>
            <a:ext cx="3937000" cy="1201737"/>
            <a:chOff x="6078965" y="776326"/>
            <a:chExt cx="4545493" cy="1387352"/>
          </a:xfrm>
        </p:grpSpPr>
        <p:sp>
          <p:nvSpPr>
            <p:cNvPr id="28" name="圆角矩形 27"/>
            <p:cNvSpPr/>
            <p:nvPr/>
          </p:nvSpPr>
          <p:spPr>
            <a:xfrm>
              <a:off x="6168776" y="1221671"/>
              <a:ext cx="4455682" cy="606624"/>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solidFill>
                  <a:srgbClr val="3F7B33"/>
                </a:solidFill>
                <a:latin typeface="等线" panose="020F0502020204030204"/>
                <a:ea typeface="等线" panose="02010600030101010101" pitchFamily="2" charset="-122"/>
              </a:endParaRPr>
            </a:p>
          </p:txBody>
        </p:sp>
        <p:pic>
          <p:nvPicPr>
            <p:cNvPr id="14352" name="图片 28"/>
            <p:cNvPicPr>
              <a:picLocks noChangeAspect="1"/>
            </p:cNvPicPr>
            <p:nvPr/>
          </p:nvPicPr>
          <p:blipFill>
            <a:blip r:embed="rId3" cstate="email"/>
            <a:srcRect/>
            <a:stretch>
              <a:fillRect/>
            </a:stretch>
          </p:blipFill>
          <p:spPr bwMode="auto">
            <a:xfrm rot="2055465">
              <a:off x="6078965" y="776326"/>
              <a:ext cx="807678" cy="1387352"/>
            </a:xfrm>
            <a:prstGeom prst="rect">
              <a:avLst/>
            </a:prstGeom>
            <a:noFill/>
            <a:ln w="9525">
              <a:noFill/>
              <a:miter lim="800000"/>
              <a:headEnd/>
              <a:tailEnd/>
            </a:ln>
          </p:spPr>
        </p:pic>
        <p:sp>
          <p:nvSpPr>
            <p:cNvPr id="14353" name="文本框 29"/>
            <p:cNvSpPr txBox="1">
              <a:spLocks noChangeArrowheads="1"/>
            </p:cNvSpPr>
            <p:nvPr/>
          </p:nvSpPr>
          <p:spPr bwMode="auto">
            <a:xfrm>
              <a:off x="6963633" y="1233422"/>
              <a:ext cx="1634590" cy="532972"/>
            </a:xfrm>
            <a:prstGeom prst="rect">
              <a:avLst/>
            </a:prstGeom>
            <a:noFill/>
            <a:ln w="9525">
              <a:noFill/>
              <a:miter lim="800000"/>
              <a:headEnd/>
              <a:tailEnd/>
            </a:ln>
          </p:spPr>
          <p:txBody>
            <a:bodyPr wrap="none">
              <a:spAutoFit/>
            </a:bodyPr>
            <a:lstStyle/>
            <a:p>
              <a:pPr eaLnBrk="1" hangingPunct="1"/>
              <a:r>
                <a:rPr lang="zh-TW" altLang="en-US" sz="2400" b="1" dirty="0">
                  <a:solidFill>
                    <a:srgbClr val="3C7832"/>
                  </a:solidFill>
                  <a:latin typeface="微软雅黑" pitchFamily="34" charset="-122"/>
                </a:rPr>
                <a:t>未來</a:t>
              </a:r>
              <a:r>
                <a:rPr lang="zh-TW" altLang="en-US" sz="2400" b="1" dirty="0" smtClean="0">
                  <a:solidFill>
                    <a:srgbClr val="3C7832"/>
                  </a:solidFill>
                  <a:latin typeface="微软雅黑" pitchFamily="34" charset="-122"/>
                </a:rPr>
                <a:t>展望</a:t>
              </a:r>
              <a:endParaRPr lang="zh-CN" altLang="en-US" sz="2400" b="1" dirty="0">
                <a:solidFill>
                  <a:srgbClr val="3C7832"/>
                </a:solidFill>
                <a:latin typeface="微软雅黑" pitchFamily="34" charset="-122"/>
              </a:endParaRPr>
            </a:p>
          </p:txBody>
        </p:sp>
        <p:sp>
          <p:nvSpPr>
            <p:cNvPr id="14354" name="文本框 30"/>
            <p:cNvSpPr txBox="1">
              <a:spLocks noChangeArrowheads="1"/>
            </p:cNvSpPr>
            <p:nvPr/>
          </p:nvSpPr>
          <p:spPr bwMode="auto">
            <a:xfrm>
              <a:off x="6311083" y="1220955"/>
              <a:ext cx="431529" cy="532934"/>
            </a:xfrm>
            <a:prstGeom prst="rect">
              <a:avLst/>
            </a:prstGeom>
            <a:noFill/>
            <a:ln w="9525">
              <a:noFill/>
              <a:miter lim="800000"/>
              <a:headEnd/>
              <a:tailEnd/>
            </a:ln>
          </p:spPr>
          <p:txBody>
            <a:bodyPr wrap="none">
              <a:spAutoFit/>
            </a:bodyPr>
            <a:lstStyle/>
            <a:p>
              <a:pPr eaLnBrk="1" hangingPunct="1"/>
              <a:r>
                <a:rPr lang="en-US" altLang="zh-CN" sz="2400" b="1">
                  <a:solidFill>
                    <a:srgbClr val="FFFFFF"/>
                  </a:solidFill>
                  <a:latin typeface="微软雅黑" pitchFamily="34" charset="-122"/>
                </a:rPr>
                <a:t>4</a:t>
              </a:r>
              <a:endParaRPr lang="zh-CN" altLang="en-US" sz="2400" b="1">
                <a:solidFill>
                  <a:srgbClr val="FFFFFF"/>
                </a:solidFill>
                <a:latin typeface="微软雅黑"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80"/>
                                        <p:tgtEl>
                                          <p:spTgt spid="3"/>
                                        </p:tgtEl>
                                      </p:cBhvr>
                                    </p:animEffect>
                                    <p:anim calcmode="lin" valueType="num">
                                      <p:cBhvr>
                                        <p:cTn id="12" dur="580" fill="hold"/>
                                        <p:tgtEl>
                                          <p:spTgt spid="3"/>
                                        </p:tgtEl>
                                        <p:attrNameLst>
                                          <p:attrName>ppt_x</p:attrName>
                                        </p:attrNameLst>
                                      </p:cBhvr>
                                      <p:tavLst>
                                        <p:tav tm="0">
                                          <p:val>
                                            <p:strVal val="#ppt_x"/>
                                          </p:val>
                                        </p:tav>
                                        <p:tav tm="100000">
                                          <p:val>
                                            <p:strVal val="#ppt_x"/>
                                          </p:val>
                                        </p:tav>
                                      </p:tavLst>
                                    </p:anim>
                                    <p:anim calcmode="lin" valueType="num">
                                      <p:cBhvr>
                                        <p:cTn id="13" dur="58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1080"/>
                            </p:stCondLst>
                            <p:childTnLst>
                              <p:par>
                                <p:cTn id="15" presetID="42"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80"/>
                                        <p:tgtEl>
                                          <p:spTgt spid="4"/>
                                        </p:tgtEl>
                                      </p:cBhvr>
                                    </p:animEffect>
                                    <p:anim calcmode="lin" valueType="num">
                                      <p:cBhvr>
                                        <p:cTn id="18" dur="580" fill="hold"/>
                                        <p:tgtEl>
                                          <p:spTgt spid="4"/>
                                        </p:tgtEl>
                                        <p:attrNameLst>
                                          <p:attrName>ppt_x</p:attrName>
                                        </p:attrNameLst>
                                      </p:cBhvr>
                                      <p:tavLst>
                                        <p:tav tm="0">
                                          <p:val>
                                            <p:strVal val="#ppt_x"/>
                                          </p:val>
                                        </p:tav>
                                        <p:tav tm="100000">
                                          <p:val>
                                            <p:strVal val="#ppt_x"/>
                                          </p:val>
                                        </p:tav>
                                      </p:tavLst>
                                    </p:anim>
                                    <p:anim calcmode="lin" valueType="num">
                                      <p:cBhvr>
                                        <p:cTn id="19" dur="58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1660"/>
                            </p:stCondLst>
                            <p:childTnLst>
                              <p:par>
                                <p:cTn id="21" presetID="42"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80"/>
                                        <p:tgtEl>
                                          <p:spTgt spid="6"/>
                                        </p:tgtEl>
                                      </p:cBhvr>
                                    </p:animEffect>
                                    <p:anim calcmode="lin" valueType="num">
                                      <p:cBhvr>
                                        <p:cTn id="24" dur="580" fill="hold"/>
                                        <p:tgtEl>
                                          <p:spTgt spid="6"/>
                                        </p:tgtEl>
                                        <p:attrNameLst>
                                          <p:attrName>ppt_x</p:attrName>
                                        </p:attrNameLst>
                                      </p:cBhvr>
                                      <p:tavLst>
                                        <p:tav tm="0">
                                          <p:val>
                                            <p:strVal val="#ppt_x"/>
                                          </p:val>
                                        </p:tav>
                                        <p:tav tm="100000">
                                          <p:val>
                                            <p:strVal val="#ppt_x"/>
                                          </p:val>
                                        </p:tav>
                                      </p:tavLst>
                                    </p:anim>
                                    <p:anim calcmode="lin" valueType="num">
                                      <p:cBhvr>
                                        <p:cTn id="25" dur="580" fill="hold"/>
                                        <p:tgtEl>
                                          <p:spTgt spid="6"/>
                                        </p:tgtEl>
                                        <p:attrNameLst>
                                          <p:attrName>ppt_y</p:attrName>
                                        </p:attrNameLst>
                                      </p:cBhvr>
                                      <p:tavLst>
                                        <p:tav tm="0">
                                          <p:val>
                                            <p:strVal val="#ppt_y+.1"/>
                                          </p:val>
                                        </p:tav>
                                        <p:tav tm="100000">
                                          <p:val>
                                            <p:strVal val="#ppt_y"/>
                                          </p:val>
                                        </p:tav>
                                      </p:tavLst>
                                    </p:anim>
                                  </p:childTnLst>
                                </p:cTn>
                              </p:par>
                            </p:childTnLst>
                          </p:cTn>
                        </p:par>
                        <p:par>
                          <p:cTn id="26" fill="hold">
                            <p:stCondLst>
                              <p:cond delay="2240"/>
                            </p:stCondLst>
                            <p:childTnLst>
                              <p:par>
                                <p:cTn id="27" presetID="42" presetClass="entr" presetSubtype="0"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80"/>
                                        <p:tgtEl>
                                          <p:spTgt spid="7"/>
                                        </p:tgtEl>
                                      </p:cBhvr>
                                    </p:animEffect>
                                    <p:anim calcmode="lin" valueType="num">
                                      <p:cBhvr>
                                        <p:cTn id="30" dur="580" fill="hold"/>
                                        <p:tgtEl>
                                          <p:spTgt spid="7"/>
                                        </p:tgtEl>
                                        <p:attrNameLst>
                                          <p:attrName>ppt_x</p:attrName>
                                        </p:attrNameLst>
                                      </p:cBhvr>
                                      <p:tavLst>
                                        <p:tav tm="0">
                                          <p:val>
                                            <p:strVal val="#ppt_x"/>
                                          </p:val>
                                        </p:tav>
                                        <p:tav tm="100000">
                                          <p:val>
                                            <p:strVal val="#ppt_x"/>
                                          </p:val>
                                        </p:tav>
                                      </p:tavLst>
                                    </p:anim>
                                    <p:anim calcmode="lin" valueType="num">
                                      <p:cBhvr>
                                        <p:cTn id="31" dur="58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pattFill prst="pct60">
          <a:fgClr>
            <a:srgbClr val="315B2F"/>
          </a:fgClr>
          <a:bgClr>
            <a:schemeClr val="bg1"/>
          </a:bgClr>
        </a:pattFill>
        <a:effectLst/>
      </p:bgPr>
    </p:bg>
    <p:spTree>
      <p:nvGrpSpPr>
        <p:cNvPr id="1" name=""/>
        <p:cNvGrpSpPr/>
        <p:nvPr/>
      </p:nvGrpSpPr>
      <p:grpSpPr>
        <a:xfrm>
          <a:off x="0" y="0"/>
          <a:ext cx="0" cy="0"/>
          <a:chOff x="0" y="0"/>
          <a:chExt cx="0" cy="0"/>
        </a:xfrm>
      </p:grpSpPr>
      <p:grpSp>
        <p:nvGrpSpPr>
          <p:cNvPr id="16390" name="组合 34"/>
          <p:cNvGrpSpPr>
            <a:grpSpLocks/>
          </p:cNvGrpSpPr>
          <p:nvPr/>
        </p:nvGrpSpPr>
        <p:grpSpPr bwMode="auto">
          <a:xfrm>
            <a:off x="284163" y="55563"/>
            <a:ext cx="2952750" cy="857250"/>
            <a:chOff x="312964" y="12700"/>
            <a:chExt cx="2952751" cy="856370"/>
          </a:xfrm>
        </p:grpSpPr>
        <p:sp>
          <p:nvSpPr>
            <p:cNvPr id="36" name="圆角矩形 35"/>
            <p:cNvSpPr/>
            <p:nvPr/>
          </p:nvSpPr>
          <p:spPr>
            <a:xfrm>
              <a:off x="368526" y="282298"/>
              <a:ext cx="2897189" cy="380609"/>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6393" name="图片 36"/>
            <p:cNvPicPr>
              <a:picLocks noChangeAspect="1"/>
            </p:cNvPicPr>
            <p:nvPr/>
          </p:nvPicPr>
          <p:blipFill>
            <a:blip r:embed="rId2" cstate="email"/>
            <a:srcRect/>
            <a:stretch>
              <a:fillRect/>
            </a:stretch>
          </p:blipFill>
          <p:spPr bwMode="auto">
            <a:xfrm rot="2055465">
              <a:off x="312964" y="12700"/>
              <a:ext cx="498555" cy="856370"/>
            </a:xfrm>
            <a:prstGeom prst="rect">
              <a:avLst/>
            </a:prstGeom>
            <a:noFill/>
            <a:ln w="9525">
              <a:noFill/>
              <a:miter lim="800000"/>
              <a:headEnd/>
              <a:tailEnd/>
            </a:ln>
          </p:spPr>
        </p:pic>
        <p:sp>
          <p:nvSpPr>
            <p:cNvPr id="16394" name="文本框 37"/>
            <p:cNvSpPr txBox="1">
              <a:spLocks noChangeArrowheads="1"/>
            </p:cNvSpPr>
            <p:nvPr/>
          </p:nvSpPr>
          <p:spPr bwMode="auto">
            <a:xfrm>
              <a:off x="846342" y="282152"/>
              <a:ext cx="1107996" cy="368953"/>
            </a:xfrm>
            <a:prstGeom prst="rect">
              <a:avLst/>
            </a:prstGeom>
            <a:noFill/>
            <a:ln w="9525">
              <a:noFill/>
              <a:miter lim="800000"/>
              <a:headEnd/>
              <a:tailEnd/>
            </a:ln>
          </p:spPr>
          <p:txBody>
            <a:bodyPr wrap="none">
              <a:spAutoFit/>
            </a:bodyPr>
            <a:lstStyle/>
            <a:p>
              <a:pPr eaLnBrk="1" hangingPunct="1"/>
              <a:r>
                <a:rPr lang="zh-TW" altLang="en-US" b="1" dirty="0" smtClean="0">
                  <a:solidFill>
                    <a:srgbClr val="3C7832"/>
                  </a:solidFill>
                  <a:latin typeface="微软雅黑" pitchFamily="34" charset="-122"/>
                </a:rPr>
                <a:t>基本資料</a:t>
              </a:r>
              <a:endParaRPr lang="zh-CN" altLang="en-US" b="1" dirty="0">
                <a:solidFill>
                  <a:srgbClr val="3C7832"/>
                </a:solidFill>
                <a:latin typeface="微软雅黑" pitchFamily="34" charset="-122"/>
              </a:endParaRPr>
            </a:p>
          </p:txBody>
        </p:sp>
        <p:sp>
          <p:nvSpPr>
            <p:cNvPr id="16395" name="文本框 38"/>
            <p:cNvSpPr txBox="1">
              <a:spLocks noChangeArrowheads="1"/>
            </p:cNvSpPr>
            <p:nvPr/>
          </p:nvSpPr>
          <p:spPr bwMode="auto">
            <a:xfrm>
              <a:off x="405443" y="287157"/>
              <a:ext cx="346570" cy="36933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graphicFrame>
        <p:nvGraphicFramePr>
          <p:cNvPr id="37" name="內容版面配置區 6"/>
          <p:cNvGraphicFramePr>
            <a:graphicFrameLocks/>
          </p:cNvGraphicFramePr>
          <p:nvPr>
            <p:extLst>
              <p:ext uri="{D42A27DB-BD31-4B8C-83A1-F6EECF244321}">
                <p14:modId xmlns:p14="http://schemas.microsoft.com/office/powerpoint/2010/main" val="683834682"/>
              </p:ext>
            </p:extLst>
          </p:nvPr>
        </p:nvGraphicFramePr>
        <p:xfrm>
          <a:off x="723212" y="978775"/>
          <a:ext cx="10732293" cy="55329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7">
                                            <p:graphicEl>
                                              <a:dgm id="{F30208C2-6BE3-49E6-B133-3E9D360346BD}"/>
                                            </p:graphicEl>
                                          </p:spTgt>
                                        </p:tgtEl>
                                        <p:attrNameLst>
                                          <p:attrName>style.visibility</p:attrName>
                                        </p:attrNameLst>
                                      </p:cBhvr>
                                      <p:to>
                                        <p:strVal val="visible"/>
                                      </p:to>
                                    </p:set>
                                    <p:anim calcmode="lin" valueType="num">
                                      <p:cBhvr additive="base">
                                        <p:cTn id="7" dur="1250" fill="hold"/>
                                        <p:tgtEl>
                                          <p:spTgt spid="37">
                                            <p:graphicEl>
                                              <a:dgm id="{F30208C2-6BE3-49E6-B133-3E9D360346BD}"/>
                                            </p:graphicEl>
                                          </p:spTgt>
                                        </p:tgtEl>
                                        <p:attrNameLst>
                                          <p:attrName>ppt_x</p:attrName>
                                        </p:attrNameLst>
                                      </p:cBhvr>
                                      <p:tavLst>
                                        <p:tav tm="0">
                                          <p:val>
                                            <p:strVal val="#ppt_x"/>
                                          </p:val>
                                        </p:tav>
                                        <p:tav tm="100000">
                                          <p:val>
                                            <p:strVal val="#ppt_x"/>
                                          </p:val>
                                        </p:tav>
                                      </p:tavLst>
                                    </p:anim>
                                    <p:anim calcmode="lin" valueType="num">
                                      <p:cBhvr additive="base">
                                        <p:cTn id="8" dur="1250" fill="hold"/>
                                        <p:tgtEl>
                                          <p:spTgt spid="37">
                                            <p:graphicEl>
                                              <a:dgm id="{F30208C2-6BE3-49E6-B133-3E9D360346BD}"/>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7">
                                            <p:graphicEl>
                                              <a:dgm id="{803425F9-BE75-43B9-A3FB-94F8C411769D}"/>
                                            </p:graphicEl>
                                          </p:spTgt>
                                        </p:tgtEl>
                                        <p:attrNameLst>
                                          <p:attrName>style.visibility</p:attrName>
                                        </p:attrNameLst>
                                      </p:cBhvr>
                                      <p:to>
                                        <p:strVal val="visible"/>
                                      </p:to>
                                    </p:set>
                                    <p:anim calcmode="lin" valueType="num">
                                      <p:cBhvr additive="base">
                                        <p:cTn id="11" dur="1250" fill="hold"/>
                                        <p:tgtEl>
                                          <p:spTgt spid="37">
                                            <p:graphicEl>
                                              <a:dgm id="{803425F9-BE75-43B9-A3FB-94F8C411769D}"/>
                                            </p:graphicEl>
                                          </p:spTgt>
                                        </p:tgtEl>
                                        <p:attrNameLst>
                                          <p:attrName>ppt_x</p:attrName>
                                        </p:attrNameLst>
                                      </p:cBhvr>
                                      <p:tavLst>
                                        <p:tav tm="0">
                                          <p:val>
                                            <p:strVal val="#ppt_x"/>
                                          </p:val>
                                        </p:tav>
                                        <p:tav tm="100000">
                                          <p:val>
                                            <p:strVal val="#ppt_x"/>
                                          </p:val>
                                        </p:tav>
                                      </p:tavLst>
                                    </p:anim>
                                    <p:anim calcmode="lin" valueType="num">
                                      <p:cBhvr additive="base">
                                        <p:cTn id="12" dur="1250" fill="hold"/>
                                        <p:tgtEl>
                                          <p:spTgt spid="37">
                                            <p:graphicEl>
                                              <a:dgm id="{803425F9-BE75-43B9-A3FB-94F8C411769D}"/>
                                            </p:graphic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7">
                                            <p:graphicEl>
                                              <a:dgm id="{93D204E7-2E21-4896-87B9-7343763292D7}"/>
                                            </p:graphicEl>
                                          </p:spTgt>
                                        </p:tgtEl>
                                        <p:attrNameLst>
                                          <p:attrName>style.visibility</p:attrName>
                                        </p:attrNameLst>
                                      </p:cBhvr>
                                      <p:to>
                                        <p:strVal val="visible"/>
                                      </p:to>
                                    </p:set>
                                    <p:anim calcmode="lin" valueType="num">
                                      <p:cBhvr additive="base">
                                        <p:cTn id="15" dur="1250" fill="hold"/>
                                        <p:tgtEl>
                                          <p:spTgt spid="37">
                                            <p:graphicEl>
                                              <a:dgm id="{93D204E7-2E21-4896-87B9-7343763292D7}"/>
                                            </p:graphicEl>
                                          </p:spTgt>
                                        </p:tgtEl>
                                        <p:attrNameLst>
                                          <p:attrName>ppt_x</p:attrName>
                                        </p:attrNameLst>
                                      </p:cBhvr>
                                      <p:tavLst>
                                        <p:tav tm="0">
                                          <p:val>
                                            <p:strVal val="#ppt_x"/>
                                          </p:val>
                                        </p:tav>
                                        <p:tav tm="100000">
                                          <p:val>
                                            <p:strVal val="#ppt_x"/>
                                          </p:val>
                                        </p:tav>
                                      </p:tavLst>
                                    </p:anim>
                                    <p:anim calcmode="lin" valueType="num">
                                      <p:cBhvr additive="base">
                                        <p:cTn id="16" dur="1250" fill="hold"/>
                                        <p:tgtEl>
                                          <p:spTgt spid="37">
                                            <p:graphicEl>
                                              <a:dgm id="{93D204E7-2E21-4896-87B9-7343763292D7}"/>
                                            </p:graphic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7">
                                            <p:graphicEl>
                                              <a:dgm id="{646358DA-1421-4AD8-ABC5-2F83411F34DC}"/>
                                            </p:graphicEl>
                                          </p:spTgt>
                                        </p:tgtEl>
                                        <p:attrNameLst>
                                          <p:attrName>style.visibility</p:attrName>
                                        </p:attrNameLst>
                                      </p:cBhvr>
                                      <p:to>
                                        <p:strVal val="visible"/>
                                      </p:to>
                                    </p:set>
                                    <p:anim calcmode="lin" valueType="num">
                                      <p:cBhvr additive="base">
                                        <p:cTn id="19" dur="1250" fill="hold"/>
                                        <p:tgtEl>
                                          <p:spTgt spid="37">
                                            <p:graphicEl>
                                              <a:dgm id="{646358DA-1421-4AD8-ABC5-2F83411F34DC}"/>
                                            </p:graphicEl>
                                          </p:spTgt>
                                        </p:tgtEl>
                                        <p:attrNameLst>
                                          <p:attrName>ppt_x</p:attrName>
                                        </p:attrNameLst>
                                      </p:cBhvr>
                                      <p:tavLst>
                                        <p:tav tm="0">
                                          <p:val>
                                            <p:strVal val="#ppt_x"/>
                                          </p:val>
                                        </p:tav>
                                        <p:tav tm="100000">
                                          <p:val>
                                            <p:strVal val="#ppt_x"/>
                                          </p:val>
                                        </p:tav>
                                      </p:tavLst>
                                    </p:anim>
                                    <p:anim calcmode="lin" valueType="num">
                                      <p:cBhvr additive="base">
                                        <p:cTn id="20" dur="1250" fill="hold"/>
                                        <p:tgtEl>
                                          <p:spTgt spid="37">
                                            <p:graphicEl>
                                              <a:dgm id="{646358DA-1421-4AD8-ABC5-2F83411F34DC}"/>
                                            </p:graphic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7">
                                            <p:graphicEl>
                                              <a:dgm id="{5CDA5EB9-6159-4FD9-90B9-6BB898CA6E88}"/>
                                            </p:graphicEl>
                                          </p:spTgt>
                                        </p:tgtEl>
                                        <p:attrNameLst>
                                          <p:attrName>style.visibility</p:attrName>
                                        </p:attrNameLst>
                                      </p:cBhvr>
                                      <p:to>
                                        <p:strVal val="visible"/>
                                      </p:to>
                                    </p:set>
                                    <p:anim calcmode="lin" valueType="num">
                                      <p:cBhvr additive="base">
                                        <p:cTn id="23" dur="1250" fill="hold"/>
                                        <p:tgtEl>
                                          <p:spTgt spid="37">
                                            <p:graphicEl>
                                              <a:dgm id="{5CDA5EB9-6159-4FD9-90B9-6BB898CA6E88}"/>
                                            </p:graphicEl>
                                          </p:spTgt>
                                        </p:tgtEl>
                                        <p:attrNameLst>
                                          <p:attrName>ppt_x</p:attrName>
                                        </p:attrNameLst>
                                      </p:cBhvr>
                                      <p:tavLst>
                                        <p:tav tm="0">
                                          <p:val>
                                            <p:strVal val="#ppt_x"/>
                                          </p:val>
                                        </p:tav>
                                        <p:tav tm="100000">
                                          <p:val>
                                            <p:strVal val="#ppt_x"/>
                                          </p:val>
                                        </p:tav>
                                      </p:tavLst>
                                    </p:anim>
                                    <p:anim calcmode="lin" valueType="num">
                                      <p:cBhvr additive="base">
                                        <p:cTn id="24" dur="1250" fill="hold"/>
                                        <p:tgtEl>
                                          <p:spTgt spid="37">
                                            <p:graphicEl>
                                              <a:dgm id="{5CDA5EB9-6159-4FD9-90B9-6BB898CA6E88}"/>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7">
                                            <p:graphicEl>
                                              <a:dgm id="{1974B249-BBA1-4E86-A309-289CFF3B32FB}"/>
                                            </p:graphicEl>
                                          </p:spTgt>
                                        </p:tgtEl>
                                        <p:attrNameLst>
                                          <p:attrName>style.visibility</p:attrName>
                                        </p:attrNameLst>
                                      </p:cBhvr>
                                      <p:to>
                                        <p:strVal val="visible"/>
                                      </p:to>
                                    </p:set>
                                    <p:anim calcmode="lin" valueType="num">
                                      <p:cBhvr additive="base">
                                        <p:cTn id="27" dur="1250" fill="hold"/>
                                        <p:tgtEl>
                                          <p:spTgt spid="37">
                                            <p:graphicEl>
                                              <a:dgm id="{1974B249-BBA1-4E86-A309-289CFF3B32FB}"/>
                                            </p:graphicEl>
                                          </p:spTgt>
                                        </p:tgtEl>
                                        <p:attrNameLst>
                                          <p:attrName>ppt_x</p:attrName>
                                        </p:attrNameLst>
                                      </p:cBhvr>
                                      <p:tavLst>
                                        <p:tav tm="0">
                                          <p:val>
                                            <p:strVal val="#ppt_x"/>
                                          </p:val>
                                        </p:tav>
                                        <p:tav tm="100000">
                                          <p:val>
                                            <p:strVal val="#ppt_x"/>
                                          </p:val>
                                        </p:tav>
                                      </p:tavLst>
                                    </p:anim>
                                    <p:anim calcmode="lin" valueType="num">
                                      <p:cBhvr additive="base">
                                        <p:cTn id="28" dur="1250" fill="hold"/>
                                        <p:tgtEl>
                                          <p:spTgt spid="37">
                                            <p:graphicEl>
                                              <a:dgm id="{1974B249-BBA1-4E86-A309-289CFF3B32FB}"/>
                                            </p:graphic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7">
                                            <p:graphicEl>
                                              <a:dgm id="{D0FFE731-EF35-4187-9F06-069F336D2D66}"/>
                                            </p:graphicEl>
                                          </p:spTgt>
                                        </p:tgtEl>
                                        <p:attrNameLst>
                                          <p:attrName>style.visibility</p:attrName>
                                        </p:attrNameLst>
                                      </p:cBhvr>
                                      <p:to>
                                        <p:strVal val="visible"/>
                                      </p:to>
                                    </p:set>
                                    <p:anim calcmode="lin" valueType="num">
                                      <p:cBhvr additive="base">
                                        <p:cTn id="31" dur="1250" fill="hold"/>
                                        <p:tgtEl>
                                          <p:spTgt spid="37">
                                            <p:graphicEl>
                                              <a:dgm id="{D0FFE731-EF35-4187-9F06-069F336D2D66}"/>
                                            </p:graphicEl>
                                          </p:spTgt>
                                        </p:tgtEl>
                                        <p:attrNameLst>
                                          <p:attrName>ppt_x</p:attrName>
                                        </p:attrNameLst>
                                      </p:cBhvr>
                                      <p:tavLst>
                                        <p:tav tm="0">
                                          <p:val>
                                            <p:strVal val="#ppt_x"/>
                                          </p:val>
                                        </p:tav>
                                        <p:tav tm="100000">
                                          <p:val>
                                            <p:strVal val="#ppt_x"/>
                                          </p:val>
                                        </p:tav>
                                      </p:tavLst>
                                    </p:anim>
                                    <p:anim calcmode="lin" valueType="num">
                                      <p:cBhvr additive="base">
                                        <p:cTn id="32" dur="1250" fill="hold"/>
                                        <p:tgtEl>
                                          <p:spTgt spid="37">
                                            <p:graphicEl>
                                              <a:dgm id="{D0FFE731-EF35-4187-9F06-069F336D2D66}"/>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7"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9463" name="组合 15"/>
          <p:cNvGrpSpPr>
            <a:grpSpLocks/>
          </p:cNvGrpSpPr>
          <p:nvPr/>
        </p:nvGrpSpPr>
        <p:grpSpPr bwMode="auto">
          <a:xfrm>
            <a:off x="284163" y="55563"/>
            <a:ext cx="2952750" cy="857250"/>
            <a:chOff x="312964" y="12700"/>
            <a:chExt cx="2952751" cy="856370"/>
          </a:xfrm>
        </p:grpSpPr>
        <p:sp>
          <p:nvSpPr>
            <p:cNvPr id="17" name="圆角矩形 16"/>
            <p:cNvSpPr/>
            <p:nvPr/>
          </p:nvSpPr>
          <p:spPr>
            <a:xfrm>
              <a:off x="368526" y="282298"/>
              <a:ext cx="2897189" cy="380609"/>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9465" name="图片 20"/>
            <p:cNvPicPr>
              <a:picLocks noChangeAspect="1"/>
            </p:cNvPicPr>
            <p:nvPr/>
          </p:nvPicPr>
          <p:blipFill>
            <a:blip r:embed="rId2" cstate="email"/>
            <a:srcRect/>
            <a:stretch>
              <a:fillRect/>
            </a:stretch>
          </p:blipFill>
          <p:spPr bwMode="auto">
            <a:xfrm rot="2055465">
              <a:off x="312964" y="12700"/>
              <a:ext cx="498555" cy="856370"/>
            </a:xfrm>
            <a:prstGeom prst="rect">
              <a:avLst/>
            </a:prstGeom>
            <a:noFill/>
            <a:ln w="9525">
              <a:noFill/>
              <a:miter lim="800000"/>
              <a:headEnd/>
              <a:tailEnd/>
            </a:ln>
          </p:spPr>
        </p:pic>
        <p:sp>
          <p:nvSpPr>
            <p:cNvPr id="19466" name="文本框 21"/>
            <p:cNvSpPr txBox="1">
              <a:spLocks noChangeArrowheads="1"/>
            </p:cNvSpPr>
            <p:nvPr/>
          </p:nvSpPr>
          <p:spPr bwMode="auto">
            <a:xfrm>
              <a:off x="846342" y="282152"/>
              <a:ext cx="1107996" cy="368953"/>
            </a:xfrm>
            <a:prstGeom prst="rect">
              <a:avLst/>
            </a:prstGeom>
            <a:noFill/>
            <a:ln w="9525">
              <a:noFill/>
              <a:miter lim="800000"/>
              <a:headEnd/>
              <a:tailEnd/>
            </a:ln>
          </p:spPr>
          <p:txBody>
            <a:bodyPr wrap="none">
              <a:spAutoFit/>
            </a:bodyPr>
            <a:lstStyle/>
            <a:p>
              <a:pPr eaLnBrk="1" hangingPunct="1"/>
              <a:r>
                <a:rPr lang="zh-TW" altLang="en-US" b="1" dirty="0" smtClean="0">
                  <a:solidFill>
                    <a:srgbClr val="3C7832"/>
                  </a:solidFill>
                  <a:latin typeface="微软雅黑" pitchFamily="34" charset="-122"/>
                </a:rPr>
                <a:t>重大沿革</a:t>
              </a:r>
              <a:endParaRPr lang="zh-CN" altLang="en-US" b="1" dirty="0">
                <a:solidFill>
                  <a:srgbClr val="3C7832"/>
                </a:solidFill>
                <a:latin typeface="微软雅黑" pitchFamily="34" charset="-122"/>
              </a:endParaRPr>
            </a:p>
          </p:txBody>
        </p:sp>
        <p:sp>
          <p:nvSpPr>
            <p:cNvPr id="19467" name="文本框 22"/>
            <p:cNvSpPr txBox="1">
              <a:spLocks noChangeArrowheads="1"/>
            </p:cNvSpPr>
            <p:nvPr/>
          </p:nvSpPr>
          <p:spPr bwMode="auto">
            <a:xfrm>
              <a:off x="405443" y="287157"/>
              <a:ext cx="346570" cy="36933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grpSp>
        <p:nvGrpSpPr>
          <p:cNvPr id="16" name="群組 15"/>
          <p:cNvGrpSpPr/>
          <p:nvPr/>
        </p:nvGrpSpPr>
        <p:grpSpPr>
          <a:xfrm>
            <a:off x="339725" y="978775"/>
            <a:ext cx="11528621" cy="5522952"/>
            <a:chOff x="377232" y="935332"/>
            <a:chExt cx="8818584" cy="4758426"/>
          </a:xfrm>
        </p:grpSpPr>
        <p:sp>
          <p:nvSpPr>
            <p:cNvPr id="18" name="矩形 17"/>
            <p:cNvSpPr/>
            <p:nvPr/>
          </p:nvSpPr>
          <p:spPr>
            <a:xfrm flipV="1">
              <a:off x="429945" y="1437294"/>
              <a:ext cx="331381" cy="180024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標楷體" pitchFamily="65" charset="-120"/>
                <a:ea typeface="標楷體" pitchFamily="65" charset="-120"/>
              </a:endParaRPr>
            </a:p>
          </p:txBody>
        </p:sp>
        <p:sp>
          <p:nvSpPr>
            <p:cNvPr id="19" name="矩形 18"/>
            <p:cNvSpPr/>
            <p:nvPr/>
          </p:nvSpPr>
          <p:spPr>
            <a:xfrm flipV="1">
              <a:off x="429945" y="3696924"/>
              <a:ext cx="331381" cy="153227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標楷體" pitchFamily="65" charset="-120"/>
                <a:ea typeface="標楷體" pitchFamily="65" charset="-120"/>
              </a:endParaRPr>
            </a:p>
          </p:txBody>
        </p:sp>
        <p:grpSp>
          <p:nvGrpSpPr>
            <p:cNvPr id="20" name="群組 19"/>
            <p:cNvGrpSpPr/>
            <p:nvPr/>
          </p:nvGrpSpPr>
          <p:grpSpPr>
            <a:xfrm>
              <a:off x="377232" y="935332"/>
              <a:ext cx="8818584" cy="4758426"/>
              <a:chOff x="377232" y="935332"/>
              <a:chExt cx="8818584" cy="4758426"/>
            </a:xfrm>
          </p:grpSpPr>
          <p:sp>
            <p:nvSpPr>
              <p:cNvPr id="21" name="矩形 20"/>
              <p:cNvSpPr/>
              <p:nvPr/>
            </p:nvSpPr>
            <p:spPr>
              <a:xfrm flipV="1">
                <a:off x="2421191" y="1691452"/>
                <a:ext cx="337572" cy="1465399"/>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標楷體" pitchFamily="65" charset="-120"/>
                  <a:ea typeface="標楷體" pitchFamily="65" charset="-120"/>
                </a:endParaRPr>
              </a:p>
            </p:txBody>
          </p:sp>
          <p:sp>
            <p:nvSpPr>
              <p:cNvPr id="22" name="文字方塊 21"/>
              <p:cNvSpPr txBox="1"/>
              <p:nvPr/>
            </p:nvSpPr>
            <p:spPr>
              <a:xfrm>
                <a:off x="2333830" y="1664712"/>
                <a:ext cx="436807" cy="1140239"/>
              </a:xfrm>
              <a:prstGeom prst="rect">
                <a:avLst/>
              </a:prstGeom>
              <a:noFill/>
            </p:spPr>
            <p:txBody>
              <a:bodyPr wrap="square" rtlCol="0">
                <a:spAutoFit/>
              </a:bodyPr>
              <a:lstStyle/>
              <a:p>
                <a:pPr algn="ctr"/>
                <a:r>
                  <a:rPr lang="zh-TW" altLang="en-US" sz="2000" b="1" dirty="0" smtClean="0">
                    <a:latin typeface="標楷體" pitchFamily="65" charset="-120"/>
                    <a:ea typeface="標楷體" pitchFamily="65" charset="-120"/>
                    <a:cs typeface="Times New Roman" panose="02020603050405020304" pitchFamily="18" charset="0"/>
                  </a:rPr>
                  <a:t>亞太布局</a:t>
                </a:r>
                <a:endParaRPr lang="zh-TW" altLang="en-US" sz="2000" b="1" dirty="0">
                  <a:latin typeface="標楷體" pitchFamily="65" charset="-120"/>
                  <a:ea typeface="標楷體" pitchFamily="65" charset="-120"/>
                  <a:cs typeface="Times New Roman" panose="02020603050405020304" pitchFamily="18" charset="0"/>
                </a:endParaRPr>
              </a:p>
            </p:txBody>
          </p:sp>
          <p:grpSp>
            <p:nvGrpSpPr>
              <p:cNvPr id="23" name="群組 22"/>
              <p:cNvGrpSpPr/>
              <p:nvPr/>
            </p:nvGrpSpPr>
            <p:grpSpPr>
              <a:xfrm>
                <a:off x="377232" y="935332"/>
                <a:ext cx="8818584" cy="4758426"/>
                <a:chOff x="377232" y="935332"/>
                <a:chExt cx="8818584" cy="4758426"/>
              </a:xfrm>
            </p:grpSpPr>
            <p:sp>
              <p:nvSpPr>
                <p:cNvPr id="24" name="矩形 23"/>
                <p:cNvSpPr/>
                <p:nvPr/>
              </p:nvSpPr>
              <p:spPr>
                <a:xfrm>
                  <a:off x="2683275" y="3036582"/>
                  <a:ext cx="6202655" cy="158334"/>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latin typeface="標楷體" pitchFamily="65" charset="-120"/>
                    <a:ea typeface="標楷體" pitchFamily="65" charset="-120"/>
                  </a:endParaRPr>
                </a:p>
              </p:txBody>
            </p:sp>
            <p:sp>
              <p:nvSpPr>
                <p:cNvPr id="25" name="矩形 24"/>
                <p:cNvSpPr/>
                <p:nvPr/>
              </p:nvSpPr>
              <p:spPr>
                <a:xfrm>
                  <a:off x="429945" y="3554964"/>
                  <a:ext cx="8455986" cy="3081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標楷體" pitchFamily="65" charset="-120"/>
                    <a:ea typeface="標楷體" pitchFamily="65" charset="-120"/>
                  </a:endParaRPr>
                </a:p>
              </p:txBody>
            </p:sp>
            <p:sp>
              <p:nvSpPr>
                <p:cNvPr id="26" name="矩形 25"/>
                <p:cNvSpPr/>
                <p:nvPr/>
              </p:nvSpPr>
              <p:spPr>
                <a:xfrm>
                  <a:off x="429945" y="3156852"/>
                  <a:ext cx="8455986" cy="3081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標楷體" pitchFamily="65" charset="-120"/>
                    <a:ea typeface="標楷體" pitchFamily="65" charset="-120"/>
                  </a:endParaRPr>
                </a:p>
              </p:txBody>
            </p:sp>
            <p:sp>
              <p:nvSpPr>
                <p:cNvPr id="27" name="五邊形 26"/>
                <p:cNvSpPr/>
                <p:nvPr/>
              </p:nvSpPr>
              <p:spPr>
                <a:xfrm>
                  <a:off x="429945" y="3374940"/>
                  <a:ext cx="8630708" cy="321984"/>
                </a:xfrm>
                <a:prstGeom prst="homePlat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標楷體" pitchFamily="65" charset="-120"/>
                    <a:ea typeface="標楷體" pitchFamily="65" charset="-120"/>
                  </a:endParaRPr>
                </a:p>
              </p:txBody>
            </p:sp>
            <p:sp>
              <p:nvSpPr>
                <p:cNvPr id="28" name="文字方塊 27"/>
                <p:cNvSpPr txBox="1"/>
                <p:nvPr/>
              </p:nvSpPr>
              <p:spPr>
                <a:xfrm>
                  <a:off x="720902" y="3334878"/>
                  <a:ext cx="801547" cy="400110"/>
                </a:xfrm>
                <a:prstGeom prst="rect">
                  <a:avLst/>
                </a:prstGeom>
                <a:noFill/>
              </p:spPr>
              <p:txBody>
                <a:bodyPr wrap="none" rtlCol="0">
                  <a:spAutoFit/>
                </a:bodyPr>
                <a:lstStyle/>
                <a:p>
                  <a:r>
                    <a:rPr lang="en-US" altLang="zh-TW" sz="2000" b="1" dirty="0" smtClean="0">
                      <a:latin typeface="標楷體" pitchFamily="65" charset="-120"/>
                      <a:ea typeface="標楷體" pitchFamily="65" charset="-120"/>
                      <a:cs typeface="Times New Roman" panose="02020603050405020304" pitchFamily="18" charset="0"/>
                    </a:rPr>
                    <a:t>1976</a:t>
                  </a:r>
                  <a:r>
                    <a:rPr lang="zh-TW" altLang="en-US" sz="2000" b="1" dirty="0" smtClean="0">
                      <a:latin typeface="標楷體" pitchFamily="65" charset="-120"/>
                      <a:ea typeface="標楷體" pitchFamily="65" charset="-120"/>
                      <a:cs typeface="Times New Roman" panose="02020603050405020304" pitchFamily="18" charset="0"/>
                    </a:rPr>
                    <a:t> </a:t>
                  </a:r>
                  <a:endParaRPr lang="zh-TW" altLang="en-US" sz="2000" b="1" dirty="0">
                    <a:latin typeface="標楷體" pitchFamily="65" charset="-120"/>
                    <a:ea typeface="標楷體" pitchFamily="65" charset="-120"/>
                    <a:cs typeface="Times New Roman" panose="02020603050405020304" pitchFamily="18" charset="0"/>
                  </a:endParaRPr>
                </a:p>
              </p:txBody>
            </p:sp>
            <p:sp>
              <p:nvSpPr>
                <p:cNvPr id="29" name="文字方塊 28"/>
                <p:cNvSpPr txBox="1"/>
                <p:nvPr/>
              </p:nvSpPr>
              <p:spPr>
                <a:xfrm>
                  <a:off x="1569385" y="3334878"/>
                  <a:ext cx="677083" cy="400110"/>
                </a:xfrm>
                <a:prstGeom prst="rect">
                  <a:avLst/>
                </a:prstGeom>
                <a:noFill/>
              </p:spPr>
              <p:txBody>
                <a:bodyPr wrap="none" rtlCol="0">
                  <a:spAutoFit/>
                </a:bodyPr>
                <a:lstStyle/>
                <a:p>
                  <a:r>
                    <a:rPr lang="en-US" altLang="zh-TW" sz="2000" b="1" dirty="0" smtClean="0">
                      <a:latin typeface="標楷體" pitchFamily="65" charset="-120"/>
                      <a:ea typeface="標楷體" pitchFamily="65" charset="-120"/>
                      <a:cs typeface="Times New Roman" panose="02020603050405020304" pitchFamily="18" charset="0"/>
                    </a:rPr>
                    <a:t>1988</a:t>
                  </a:r>
                  <a:endParaRPr lang="zh-TW" altLang="en-US" sz="2000" b="1" dirty="0">
                    <a:latin typeface="標楷體" pitchFamily="65" charset="-120"/>
                    <a:ea typeface="標楷體" pitchFamily="65" charset="-120"/>
                    <a:cs typeface="Times New Roman" panose="02020603050405020304" pitchFamily="18" charset="0"/>
                  </a:endParaRPr>
                </a:p>
              </p:txBody>
            </p:sp>
            <p:sp>
              <p:nvSpPr>
                <p:cNvPr id="30" name="文字方塊 29"/>
                <p:cNvSpPr txBox="1"/>
                <p:nvPr/>
              </p:nvSpPr>
              <p:spPr>
                <a:xfrm>
                  <a:off x="377232" y="1493724"/>
                  <a:ext cx="436807" cy="1405412"/>
                </a:xfrm>
                <a:prstGeom prst="rect">
                  <a:avLst/>
                </a:prstGeom>
                <a:noFill/>
              </p:spPr>
              <p:txBody>
                <a:bodyPr wrap="square" rtlCol="0">
                  <a:spAutoFit/>
                </a:bodyPr>
                <a:lstStyle/>
                <a:p>
                  <a:pPr algn="ctr"/>
                  <a:r>
                    <a:rPr lang="zh-TW" altLang="en-US" sz="2000" b="1" dirty="0">
                      <a:latin typeface="標楷體" pitchFamily="65" charset="-120"/>
                      <a:ea typeface="標楷體" pitchFamily="65" charset="-120"/>
                      <a:cs typeface="Times New Roman" panose="02020603050405020304" pitchFamily="18" charset="0"/>
                    </a:rPr>
                    <a:t>創業及發展</a:t>
                  </a:r>
                </a:p>
              </p:txBody>
            </p:sp>
            <p:sp>
              <p:nvSpPr>
                <p:cNvPr id="31" name="文字方塊 30"/>
                <p:cNvSpPr txBox="1"/>
                <p:nvPr/>
              </p:nvSpPr>
              <p:spPr>
                <a:xfrm>
                  <a:off x="377447" y="3866272"/>
                  <a:ext cx="436807" cy="1140239"/>
                </a:xfrm>
                <a:prstGeom prst="rect">
                  <a:avLst/>
                </a:prstGeom>
                <a:noFill/>
              </p:spPr>
              <p:txBody>
                <a:bodyPr wrap="square" rtlCol="0">
                  <a:spAutoFit/>
                </a:bodyPr>
                <a:lstStyle/>
                <a:p>
                  <a:pPr algn="ctr"/>
                  <a:r>
                    <a:rPr lang="zh-TW" altLang="en-US" sz="2000" b="1" dirty="0" smtClean="0">
                      <a:latin typeface="標楷體" pitchFamily="65" charset="-120"/>
                      <a:ea typeface="標楷體" pitchFamily="65" charset="-120"/>
                      <a:cs typeface="Times New Roman" panose="02020603050405020304" pitchFamily="18" charset="0"/>
                    </a:rPr>
                    <a:t>國際合作</a:t>
                  </a:r>
                  <a:endParaRPr lang="zh-TW" altLang="en-US" sz="2000" b="1" dirty="0">
                    <a:latin typeface="標楷體" pitchFamily="65" charset="-120"/>
                    <a:ea typeface="標楷體" pitchFamily="65" charset="-120"/>
                    <a:cs typeface="Times New Roman" panose="02020603050405020304" pitchFamily="18" charset="0"/>
                  </a:endParaRPr>
                </a:p>
              </p:txBody>
            </p:sp>
            <p:cxnSp>
              <p:nvCxnSpPr>
                <p:cNvPr id="32" name="直線接點 31"/>
                <p:cNvCxnSpPr>
                  <a:stCxn id="29" idx="2"/>
                </p:cNvCxnSpPr>
                <p:nvPr/>
              </p:nvCxnSpPr>
              <p:spPr>
                <a:xfrm flipH="1">
                  <a:off x="1897023" y="3734988"/>
                  <a:ext cx="10904" cy="1620216"/>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3" name="矩形 32"/>
                <p:cNvSpPr/>
                <p:nvPr/>
              </p:nvSpPr>
              <p:spPr>
                <a:xfrm>
                  <a:off x="3454736" y="3863064"/>
                  <a:ext cx="5431194" cy="15405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標楷體" pitchFamily="65" charset="-120"/>
                    <a:ea typeface="標楷體" pitchFamily="65" charset="-120"/>
                  </a:endParaRPr>
                </a:p>
              </p:txBody>
            </p:sp>
            <p:sp>
              <p:nvSpPr>
                <p:cNvPr id="34" name="文字方塊 33"/>
                <p:cNvSpPr txBox="1"/>
                <p:nvPr/>
              </p:nvSpPr>
              <p:spPr>
                <a:xfrm>
                  <a:off x="3388912" y="3953602"/>
                  <a:ext cx="436807" cy="1140239"/>
                </a:xfrm>
                <a:prstGeom prst="rect">
                  <a:avLst/>
                </a:prstGeom>
                <a:noFill/>
              </p:spPr>
              <p:txBody>
                <a:bodyPr wrap="square" rtlCol="0">
                  <a:spAutoFit/>
                </a:bodyPr>
                <a:lstStyle/>
                <a:p>
                  <a:pPr algn="ctr"/>
                  <a:r>
                    <a:rPr lang="zh-TW" altLang="en-US" sz="2000" b="1" dirty="0" smtClean="0">
                      <a:latin typeface="標楷體" pitchFamily="65" charset="-120"/>
                      <a:ea typeface="標楷體" pitchFamily="65" charset="-120"/>
                      <a:cs typeface="Times New Roman" panose="02020603050405020304" pitchFamily="18" charset="0"/>
                    </a:rPr>
                    <a:t>根留台灣</a:t>
                  </a:r>
                  <a:endParaRPr lang="zh-TW" altLang="en-US" sz="2000" b="1" dirty="0">
                    <a:latin typeface="標楷體" pitchFamily="65" charset="-120"/>
                    <a:ea typeface="標楷體" pitchFamily="65" charset="-120"/>
                    <a:cs typeface="Times New Roman" panose="02020603050405020304" pitchFamily="18" charset="0"/>
                  </a:endParaRPr>
                </a:p>
              </p:txBody>
            </p:sp>
            <p:sp>
              <p:nvSpPr>
                <p:cNvPr id="35" name="文字方塊 34"/>
                <p:cNvSpPr txBox="1"/>
                <p:nvPr/>
              </p:nvSpPr>
              <p:spPr>
                <a:xfrm>
                  <a:off x="2421191" y="3334878"/>
                  <a:ext cx="677083" cy="400110"/>
                </a:xfrm>
                <a:prstGeom prst="rect">
                  <a:avLst/>
                </a:prstGeom>
                <a:noFill/>
              </p:spPr>
              <p:txBody>
                <a:bodyPr wrap="none" rtlCol="0">
                  <a:spAutoFit/>
                </a:bodyPr>
                <a:lstStyle/>
                <a:p>
                  <a:r>
                    <a:rPr lang="en-US" altLang="zh-TW" sz="2000" b="1" dirty="0" smtClean="0">
                      <a:latin typeface="標楷體" pitchFamily="65" charset="-120"/>
                      <a:ea typeface="標楷體" pitchFamily="65" charset="-120"/>
                      <a:cs typeface="Times New Roman" panose="02020603050405020304" pitchFamily="18" charset="0"/>
                    </a:rPr>
                    <a:t>1993</a:t>
                  </a:r>
                  <a:endParaRPr lang="zh-TW" altLang="en-US" sz="2000" b="1" dirty="0">
                    <a:latin typeface="標楷體" pitchFamily="65" charset="-120"/>
                    <a:ea typeface="標楷體" pitchFamily="65" charset="-120"/>
                    <a:cs typeface="Times New Roman" panose="02020603050405020304" pitchFamily="18" charset="0"/>
                  </a:endParaRPr>
                </a:p>
              </p:txBody>
            </p:sp>
            <p:sp>
              <p:nvSpPr>
                <p:cNvPr id="36" name="矩形 35"/>
                <p:cNvSpPr/>
                <p:nvPr/>
              </p:nvSpPr>
              <p:spPr>
                <a:xfrm>
                  <a:off x="936049" y="5355204"/>
                  <a:ext cx="2759089" cy="338554"/>
                </a:xfrm>
                <a:prstGeom prst="rect">
                  <a:avLst/>
                </a:prstGeom>
              </p:spPr>
              <p:txBody>
                <a:bodyPr wrap="none">
                  <a:spAutoFit/>
                </a:bodyPr>
                <a:lstStyle/>
                <a:p>
                  <a:r>
                    <a:rPr lang="en-US" altLang="zh-TW" sz="1600" dirty="0" smtClean="0">
                      <a:latin typeface="Times New Roman" pitchFamily="18" charset="0"/>
                      <a:ea typeface="標楷體" pitchFamily="65" charset="-120"/>
                      <a:cs typeface="Times New Roman" pitchFamily="18" charset="0"/>
                    </a:rPr>
                    <a:t>1988</a:t>
                  </a:r>
                  <a:r>
                    <a:rPr lang="zh-TW" altLang="en-US" sz="1600" dirty="0" smtClean="0">
                      <a:latin typeface="Times New Roman" pitchFamily="18" charset="0"/>
                      <a:ea typeface="標楷體" pitchFamily="65" charset="-120"/>
                      <a:cs typeface="Times New Roman" pitchFamily="18" charset="0"/>
                    </a:rPr>
                    <a:t>年與</a:t>
                  </a:r>
                  <a:r>
                    <a:rPr lang="zh-TW" altLang="en-US" sz="1600" b="1" dirty="0" smtClean="0">
                      <a:latin typeface="Times New Roman" pitchFamily="18" charset="0"/>
                      <a:ea typeface="標楷體" pitchFamily="65" charset="-120"/>
                      <a:cs typeface="Times New Roman" pitchFamily="18" charset="0"/>
                    </a:rPr>
                    <a:t>世界大廠</a:t>
                  </a:r>
                  <a:r>
                    <a:rPr lang="en-US" altLang="zh-TW" sz="1600" b="1" dirty="0" smtClean="0">
                      <a:latin typeface="Times New Roman" pitchFamily="18" charset="0"/>
                      <a:ea typeface="標楷體" pitchFamily="65" charset="-120"/>
                      <a:cs typeface="Times New Roman" pitchFamily="18" charset="0"/>
                    </a:rPr>
                    <a:t>BASF</a:t>
                  </a:r>
                  <a:r>
                    <a:rPr lang="zh-TW" altLang="en-US" sz="1600" b="1" dirty="0" smtClean="0">
                      <a:latin typeface="Times New Roman" pitchFamily="18" charset="0"/>
                      <a:ea typeface="標楷體" pitchFamily="65" charset="-120"/>
                      <a:cs typeface="Times New Roman" pitchFamily="18" charset="0"/>
                    </a:rPr>
                    <a:t>合資</a:t>
                  </a:r>
                  <a:endParaRPr lang="zh-TW" altLang="en-US" sz="1600" b="1" dirty="0">
                    <a:latin typeface="Times New Roman" pitchFamily="18" charset="0"/>
                    <a:ea typeface="標楷體" pitchFamily="65" charset="-120"/>
                    <a:cs typeface="Times New Roman" pitchFamily="18" charset="0"/>
                  </a:endParaRPr>
                </a:p>
              </p:txBody>
            </p:sp>
            <p:sp>
              <p:nvSpPr>
                <p:cNvPr id="37" name="文字方塊 36"/>
                <p:cNvSpPr txBox="1"/>
                <p:nvPr/>
              </p:nvSpPr>
              <p:spPr>
                <a:xfrm>
                  <a:off x="3316612" y="3334878"/>
                  <a:ext cx="677083" cy="400110"/>
                </a:xfrm>
                <a:prstGeom prst="rect">
                  <a:avLst/>
                </a:prstGeom>
                <a:noFill/>
              </p:spPr>
              <p:txBody>
                <a:bodyPr wrap="none" rtlCol="0">
                  <a:spAutoFit/>
                </a:bodyPr>
                <a:lstStyle/>
                <a:p>
                  <a:r>
                    <a:rPr lang="en-US" altLang="zh-TW" sz="2000" b="1" dirty="0" smtClean="0">
                      <a:latin typeface="標楷體" pitchFamily="65" charset="-120"/>
                      <a:ea typeface="標楷體" pitchFamily="65" charset="-120"/>
                      <a:cs typeface="Times New Roman" panose="02020603050405020304" pitchFamily="18" charset="0"/>
                    </a:rPr>
                    <a:t>2002</a:t>
                  </a:r>
                  <a:endParaRPr lang="zh-TW" altLang="en-US" sz="2000" b="1" dirty="0">
                    <a:latin typeface="標楷體" pitchFamily="65" charset="-120"/>
                    <a:ea typeface="標楷體" pitchFamily="65" charset="-120"/>
                    <a:cs typeface="Times New Roman" panose="02020603050405020304" pitchFamily="18" charset="0"/>
                  </a:endParaRPr>
                </a:p>
              </p:txBody>
            </p:sp>
            <p:sp>
              <p:nvSpPr>
                <p:cNvPr id="38" name="文字方塊 37"/>
                <p:cNvSpPr txBox="1"/>
                <p:nvPr/>
              </p:nvSpPr>
              <p:spPr>
                <a:xfrm>
                  <a:off x="4015503" y="3334878"/>
                  <a:ext cx="677083" cy="400110"/>
                </a:xfrm>
                <a:prstGeom prst="rect">
                  <a:avLst/>
                </a:prstGeom>
                <a:noFill/>
              </p:spPr>
              <p:txBody>
                <a:bodyPr wrap="none" rtlCol="0">
                  <a:spAutoFit/>
                </a:bodyPr>
                <a:lstStyle/>
                <a:p>
                  <a:r>
                    <a:rPr lang="en-US" altLang="zh-TW" sz="2000" b="1" dirty="0" smtClean="0">
                      <a:latin typeface="標楷體" pitchFamily="65" charset="-120"/>
                      <a:ea typeface="標楷體" pitchFamily="65" charset="-120"/>
                      <a:cs typeface="Times New Roman" panose="02020603050405020304" pitchFamily="18" charset="0"/>
                    </a:rPr>
                    <a:t>2004</a:t>
                  </a:r>
                  <a:endParaRPr lang="zh-TW" altLang="en-US" sz="2000" b="1" dirty="0">
                    <a:latin typeface="標楷體" pitchFamily="65" charset="-120"/>
                    <a:ea typeface="標楷體" pitchFamily="65" charset="-120"/>
                    <a:cs typeface="Times New Roman" panose="02020603050405020304" pitchFamily="18" charset="0"/>
                  </a:endParaRPr>
                </a:p>
              </p:txBody>
            </p:sp>
            <p:sp>
              <p:nvSpPr>
                <p:cNvPr id="39" name="文字方塊 38"/>
                <p:cNvSpPr txBox="1"/>
                <p:nvPr/>
              </p:nvSpPr>
              <p:spPr>
                <a:xfrm>
                  <a:off x="4889116" y="3334878"/>
                  <a:ext cx="677083" cy="400110"/>
                </a:xfrm>
                <a:prstGeom prst="rect">
                  <a:avLst/>
                </a:prstGeom>
                <a:noFill/>
              </p:spPr>
              <p:txBody>
                <a:bodyPr wrap="none" rtlCol="0">
                  <a:spAutoFit/>
                </a:bodyPr>
                <a:lstStyle/>
                <a:p>
                  <a:r>
                    <a:rPr lang="en-US" altLang="zh-TW" sz="2000" b="1" dirty="0" smtClean="0">
                      <a:latin typeface="標楷體" pitchFamily="65" charset="-120"/>
                      <a:ea typeface="標楷體" pitchFamily="65" charset="-120"/>
                      <a:cs typeface="Times New Roman" panose="02020603050405020304" pitchFamily="18" charset="0"/>
                    </a:rPr>
                    <a:t>2006</a:t>
                  </a:r>
                  <a:endParaRPr lang="zh-TW" altLang="en-US" sz="2000" b="1" dirty="0">
                    <a:latin typeface="標楷體" pitchFamily="65" charset="-120"/>
                    <a:ea typeface="標楷體" pitchFamily="65" charset="-120"/>
                    <a:cs typeface="Times New Roman" panose="02020603050405020304" pitchFamily="18" charset="0"/>
                  </a:endParaRPr>
                </a:p>
              </p:txBody>
            </p:sp>
            <p:sp>
              <p:nvSpPr>
                <p:cNvPr id="40" name="文字方塊 39"/>
                <p:cNvSpPr txBox="1"/>
                <p:nvPr/>
              </p:nvSpPr>
              <p:spPr>
                <a:xfrm>
                  <a:off x="5740922" y="3334878"/>
                  <a:ext cx="677083" cy="400110"/>
                </a:xfrm>
                <a:prstGeom prst="rect">
                  <a:avLst/>
                </a:prstGeom>
                <a:noFill/>
              </p:spPr>
              <p:txBody>
                <a:bodyPr wrap="none" rtlCol="0">
                  <a:spAutoFit/>
                </a:bodyPr>
                <a:lstStyle/>
                <a:p>
                  <a:r>
                    <a:rPr lang="en-US" altLang="zh-TW" sz="2000" b="1" dirty="0" smtClean="0">
                      <a:latin typeface="標楷體" pitchFamily="65" charset="-120"/>
                      <a:ea typeface="標楷體" pitchFamily="65" charset="-120"/>
                      <a:cs typeface="Times New Roman" panose="02020603050405020304" pitchFamily="18" charset="0"/>
                    </a:rPr>
                    <a:t>2010</a:t>
                  </a:r>
                  <a:endParaRPr lang="zh-TW" altLang="en-US" sz="2000" b="1" dirty="0">
                    <a:latin typeface="標楷體" pitchFamily="65" charset="-120"/>
                    <a:ea typeface="標楷體" pitchFamily="65" charset="-120"/>
                    <a:cs typeface="Times New Roman" panose="02020603050405020304" pitchFamily="18" charset="0"/>
                  </a:endParaRPr>
                </a:p>
              </p:txBody>
            </p:sp>
            <p:sp>
              <p:nvSpPr>
                <p:cNvPr id="41" name="文字方塊 40"/>
                <p:cNvSpPr txBox="1"/>
                <p:nvPr/>
              </p:nvSpPr>
              <p:spPr>
                <a:xfrm>
                  <a:off x="6701897" y="3334878"/>
                  <a:ext cx="677083" cy="400110"/>
                </a:xfrm>
                <a:prstGeom prst="rect">
                  <a:avLst/>
                </a:prstGeom>
                <a:noFill/>
              </p:spPr>
              <p:txBody>
                <a:bodyPr wrap="none" rtlCol="0">
                  <a:spAutoFit/>
                </a:bodyPr>
                <a:lstStyle/>
                <a:p>
                  <a:r>
                    <a:rPr lang="en-US" altLang="zh-TW" sz="2000" b="1" dirty="0" smtClean="0">
                      <a:latin typeface="標楷體" pitchFamily="65" charset="-120"/>
                      <a:ea typeface="標楷體" pitchFamily="65" charset="-120"/>
                      <a:cs typeface="Times New Roman" panose="02020603050405020304" pitchFamily="18" charset="0"/>
                    </a:rPr>
                    <a:t>2011</a:t>
                  </a:r>
                  <a:endParaRPr lang="zh-TW" altLang="en-US" sz="2000" b="1" dirty="0">
                    <a:latin typeface="標楷體" pitchFamily="65" charset="-120"/>
                    <a:ea typeface="標楷體" pitchFamily="65" charset="-120"/>
                    <a:cs typeface="Times New Roman" panose="02020603050405020304" pitchFamily="18" charset="0"/>
                  </a:endParaRPr>
                </a:p>
              </p:txBody>
            </p:sp>
            <p:sp>
              <p:nvSpPr>
                <p:cNvPr id="42" name="文字方塊 41"/>
                <p:cNvSpPr txBox="1"/>
                <p:nvPr/>
              </p:nvSpPr>
              <p:spPr>
                <a:xfrm>
                  <a:off x="7575510" y="3334878"/>
                  <a:ext cx="729531" cy="415842"/>
                </a:xfrm>
                <a:prstGeom prst="rect">
                  <a:avLst/>
                </a:prstGeom>
                <a:noFill/>
              </p:spPr>
              <p:txBody>
                <a:bodyPr wrap="none" rtlCol="0">
                  <a:spAutoFit/>
                </a:bodyPr>
                <a:lstStyle/>
                <a:p>
                  <a:r>
                    <a:rPr lang="en-US" altLang="zh-TW" sz="2000" b="1" dirty="0" smtClean="0">
                      <a:latin typeface="標楷體" pitchFamily="65" charset="-120"/>
                      <a:ea typeface="標楷體" pitchFamily="65" charset="-120"/>
                      <a:cs typeface="Times New Roman" panose="02020603050405020304" pitchFamily="18" charset="0"/>
                    </a:rPr>
                    <a:t>2016</a:t>
                  </a:r>
                  <a:endParaRPr lang="zh-TW" altLang="en-US" sz="2000" b="1" dirty="0">
                    <a:latin typeface="標楷體" pitchFamily="65" charset="-120"/>
                    <a:ea typeface="標楷體" pitchFamily="65" charset="-120"/>
                    <a:cs typeface="Times New Roman" panose="02020603050405020304" pitchFamily="18" charset="0"/>
                  </a:endParaRPr>
                </a:p>
              </p:txBody>
            </p:sp>
            <p:cxnSp>
              <p:nvCxnSpPr>
                <p:cNvPr id="43" name="直線接點 42"/>
                <p:cNvCxnSpPr/>
                <p:nvPr/>
              </p:nvCxnSpPr>
              <p:spPr>
                <a:xfrm>
                  <a:off x="1023410" y="1304664"/>
                  <a:ext cx="1" cy="184115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4" name="矩形 43"/>
                <p:cNvSpPr/>
                <p:nvPr/>
              </p:nvSpPr>
              <p:spPr>
                <a:xfrm>
                  <a:off x="411881" y="935332"/>
                  <a:ext cx="1620957" cy="338554"/>
                </a:xfrm>
                <a:prstGeom prst="rect">
                  <a:avLst/>
                </a:prstGeom>
              </p:spPr>
              <p:txBody>
                <a:bodyPr wrap="none">
                  <a:spAutoFit/>
                </a:bodyPr>
                <a:lstStyle/>
                <a:p>
                  <a:r>
                    <a:rPr lang="en-US" altLang="zh-TW" sz="1600" dirty="0" smtClean="0">
                      <a:latin typeface="Times New Roman" pitchFamily="18" charset="0"/>
                      <a:ea typeface="標楷體" pitchFamily="65" charset="-120"/>
                      <a:cs typeface="Times New Roman" pitchFamily="18" charset="0"/>
                    </a:rPr>
                    <a:t>1976</a:t>
                  </a:r>
                  <a:r>
                    <a:rPr lang="zh-TW" altLang="en-US" sz="1600" dirty="0" smtClean="0">
                      <a:latin typeface="Times New Roman" pitchFamily="18" charset="0"/>
                      <a:ea typeface="標楷體" pitchFamily="65" charset="-120"/>
                      <a:cs typeface="Times New Roman" pitchFamily="18" charset="0"/>
                    </a:rPr>
                    <a:t>年</a:t>
                  </a:r>
                  <a:r>
                    <a:rPr lang="zh-TW" altLang="en-US" sz="1600" b="1" dirty="0" smtClean="0">
                      <a:latin typeface="Times New Roman" pitchFamily="18" charset="0"/>
                      <a:ea typeface="標楷體" pitchFamily="65" charset="-120"/>
                      <a:cs typeface="Times New Roman" pitchFamily="18" charset="0"/>
                    </a:rPr>
                    <a:t>展宇成立</a:t>
                  </a:r>
                  <a:endParaRPr lang="zh-TW" altLang="en-US" sz="1600" b="1" dirty="0">
                    <a:latin typeface="Times New Roman" pitchFamily="18" charset="0"/>
                    <a:ea typeface="標楷體" pitchFamily="65" charset="-120"/>
                    <a:cs typeface="Times New Roman" pitchFamily="18" charset="0"/>
                  </a:endParaRPr>
                </a:p>
              </p:txBody>
            </p:sp>
            <p:sp>
              <p:nvSpPr>
                <p:cNvPr id="45" name="矩形 44"/>
                <p:cNvSpPr/>
                <p:nvPr/>
              </p:nvSpPr>
              <p:spPr>
                <a:xfrm>
                  <a:off x="2499908" y="1090669"/>
                  <a:ext cx="1909655" cy="351866"/>
                </a:xfrm>
                <a:prstGeom prst="rect">
                  <a:avLst/>
                </a:prstGeom>
              </p:spPr>
              <p:txBody>
                <a:bodyPr wrap="none">
                  <a:spAutoFit/>
                </a:bodyPr>
                <a:lstStyle/>
                <a:p>
                  <a:r>
                    <a:rPr lang="en-US" altLang="zh-TW" sz="1600" dirty="0" smtClean="0">
                      <a:latin typeface="標楷體" pitchFamily="65" charset="-120"/>
                      <a:ea typeface="標楷體" pitchFamily="65" charset="-120"/>
                    </a:rPr>
                    <a:t>1993</a:t>
                  </a:r>
                  <a:r>
                    <a:rPr lang="zh-TW" altLang="en-US" sz="1600" dirty="0" smtClean="0">
                      <a:latin typeface="標楷體" pitchFamily="65" charset="-120"/>
                      <a:ea typeface="標楷體" pitchFamily="65" charset="-120"/>
                    </a:rPr>
                    <a:t>年於</a:t>
                  </a:r>
                  <a:r>
                    <a:rPr lang="zh-TW" altLang="en-US" sz="1600" b="1" dirty="0" smtClean="0">
                      <a:latin typeface="標楷體" pitchFamily="65" charset="-120"/>
                      <a:ea typeface="標楷體" pitchFamily="65" charset="-120"/>
                    </a:rPr>
                    <a:t>上海</a:t>
                  </a:r>
                  <a:r>
                    <a:rPr lang="zh-TW" altLang="en-US" sz="1600" dirty="0" smtClean="0">
                      <a:latin typeface="標楷體" pitchFamily="65" charset="-120"/>
                      <a:ea typeface="標楷體" pitchFamily="65" charset="-120"/>
                    </a:rPr>
                    <a:t>設廠</a:t>
                  </a:r>
                  <a:endParaRPr lang="zh-TW" altLang="en-US" sz="1600" dirty="0">
                    <a:latin typeface="標楷體" pitchFamily="65" charset="-120"/>
                    <a:ea typeface="標楷體" pitchFamily="65" charset="-120"/>
                  </a:endParaRPr>
                </a:p>
              </p:txBody>
            </p:sp>
            <p:sp>
              <p:nvSpPr>
                <p:cNvPr id="46" name="矩形 45"/>
                <p:cNvSpPr/>
                <p:nvPr/>
              </p:nvSpPr>
              <p:spPr>
                <a:xfrm>
                  <a:off x="3818973" y="5345920"/>
                  <a:ext cx="1620957" cy="338554"/>
                </a:xfrm>
                <a:prstGeom prst="rect">
                  <a:avLst/>
                </a:prstGeom>
              </p:spPr>
              <p:txBody>
                <a:bodyPr wrap="none">
                  <a:spAutoFit/>
                </a:bodyPr>
                <a:lstStyle/>
                <a:p>
                  <a:r>
                    <a:rPr lang="en-US" altLang="zh-TW" sz="1600" dirty="0" smtClean="0">
                      <a:latin typeface="Times New Roman" pitchFamily="18" charset="0"/>
                      <a:ea typeface="標楷體" pitchFamily="65" charset="-120"/>
                      <a:cs typeface="Times New Roman" pitchFamily="18" charset="0"/>
                    </a:rPr>
                    <a:t>2002</a:t>
                  </a:r>
                  <a:r>
                    <a:rPr lang="zh-TW" altLang="en-US" sz="1600" dirty="0" smtClean="0">
                      <a:latin typeface="Times New Roman" pitchFamily="18" charset="0"/>
                      <a:ea typeface="標楷體" pitchFamily="65" charset="-120"/>
                      <a:cs typeface="Times New Roman" pitchFamily="18" charset="0"/>
                    </a:rPr>
                    <a:t>年</a:t>
                  </a:r>
                  <a:r>
                    <a:rPr lang="zh-TW" altLang="en-US" sz="1600" b="1" dirty="0" smtClean="0">
                      <a:latin typeface="Times New Roman" pitchFamily="18" charset="0"/>
                      <a:ea typeface="標楷體" pitchFamily="65" charset="-120"/>
                      <a:cs typeface="Times New Roman" pitchFamily="18" charset="0"/>
                    </a:rPr>
                    <a:t>公開發行</a:t>
                  </a:r>
                  <a:endParaRPr lang="zh-TW" altLang="en-US" sz="1600" b="1" dirty="0">
                    <a:latin typeface="Times New Roman" pitchFamily="18" charset="0"/>
                    <a:ea typeface="標楷體" pitchFamily="65" charset="-120"/>
                    <a:cs typeface="Times New Roman" pitchFamily="18" charset="0"/>
                  </a:endParaRPr>
                </a:p>
              </p:txBody>
            </p:sp>
            <p:cxnSp>
              <p:nvCxnSpPr>
                <p:cNvPr id="47" name="直線接點 46"/>
                <p:cNvCxnSpPr/>
                <p:nvPr/>
              </p:nvCxnSpPr>
              <p:spPr>
                <a:xfrm>
                  <a:off x="4343141" y="4005024"/>
                  <a:ext cx="0" cy="108014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8" name="矩形 47"/>
                <p:cNvSpPr/>
                <p:nvPr/>
              </p:nvSpPr>
              <p:spPr>
                <a:xfrm>
                  <a:off x="4255779" y="5075884"/>
                  <a:ext cx="1620957" cy="338554"/>
                </a:xfrm>
                <a:prstGeom prst="rect">
                  <a:avLst/>
                </a:prstGeom>
              </p:spPr>
              <p:txBody>
                <a:bodyPr wrap="none">
                  <a:spAutoFit/>
                </a:bodyPr>
                <a:lstStyle/>
                <a:p>
                  <a:r>
                    <a:rPr lang="en-US" altLang="zh-TW" sz="1600" dirty="0" smtClean="0">
                      <a:latin typeface="Times New Roman" pitchFamily="18" charset="0"/>
                      <a:ea typeface="標楷體" pitchFamily="65" charset="-120"/>
                      <a:cs typeface="Times New Roman" pitchFamily="18" charset="0"/>
                    </a:rPr>
                    <a:t>2004</a:t>
                  </a:r>
                  <a:r>
                    <a:rPr lang="zh-TW" altLang="en-US" sz="1600" dirty="0" smtClean="0">
                      <a:latin typeface="Times New Roman" pitchFamily="18" charset="0"/>
                      <a:ea typeface="標楷體" pitchFamily="65" charset="-120"/>
                      <a:cs typeface="Times New Roman" pitchFamily="18" charset="0"/>
                    </a:rPr>
                    <a:t>年</a:t>
                  </a:r>
                  <a:r>
                    <a:rPr lang="zh-TW" altLang="en-US" sz="1600" b="1" dirty="0" smtClean="0">
                      <a:latin typeface="Times New Roman" pitchFamily="18" charset="0"/>
                      <a:ea typeface="標楷體" pitchFamily="65" charset="-120"/>
                      <a:cs typeface="Times New Roman" pitchFamily="18" charset="0"/>
                    </a:rPr>
                    <a:t>登錄興櫃</a:t>
                  </a:r>
                  <a:endParaRPr lang="zh-TW" altLang="en-US" sz="1600" b="1" dirty="0">
                    <a:latin typeface="Times New Roman" pitchFamily="18" charset="0"/>
                    <a:ea typeface="標楷體" pitchFamily="65" charset="-120"/>
                    <a:cs typeface="Times New Roman" pitchFamily="18" charset="0"/>
                  </a:endParaRPr>
                </a:p>
              </p:txBody>
            </p:sp>
            <p:cxnSp>
              <p:nvCxnSpPr>
                <p:cNvPr id="49" name="直線接點 48"/>
                <p:cNvCxnSpPr/>
                <p:nvPr/>
              </p:nvCxnSpPr>
              <p:spPr>
                <a:xfrm>
                  <a:off x="5216754" y="4005024"/>
                  <a:ext cx="0" cy="5400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0" name="矩形 49"/>
                <p:cNvSpPr/>
                <p:nvPr/>
              </p:nvSpPr>
              <p:spPr>
                <a:xfrm>
                  <a:off x="4517863" y="4545096"/>
                  <a:ext cx="2236510" cy="338554"/>
                </a:xfrm>
                <a:prstGeom prst="rect">
                  <a:avLst/>
                </a:prstGeom>
              </p:spPr>
              <p:txBody>
                <a:bodyPr wrap="none">
                  <a:spAutoFit/>
                </a:bodyPr>
                <a:lstStyle/>
                <a:p>
                  <a:r>
                    <a:rPr lang="en-US" altLang="zh-TW" sz="1600" dirty="0" smtClean="0">
                      <a:latin typeface="Times New Roman" pitchFamily="18" charset="0"/>
                      <a:ea typeface="標楷體" pitchFamily="65" charset="-120"/>
                      <a:cs typeface="Times New Roman" pitchFamily="18" charset="0"/>
                    </a:rPr>
                    <a:t>2006</a:t>
                  </a:r>
                  <a:r>
                    <a:rPr lang="zh-TW" altLang="en-US" sz="1600" dirty="0" smtClean="0">
                      <a:latin typeface="Times New Roman" pitchFamily="18" charset="0"/>
                      <a:ea typeface="標楷體" pitchFamily="65" charset="-120"/>
                      <a:cs typeface="Times New Roman" pitchFamily="18" charset="0"/>
                    </a:rPr>
                    <a:t>年設立</a:t>
                  </a:r>
                  <a:r>
                    <a:rPr lang="zh-TW" altLang="en-US" sz="1600" b="1" dirty="0" smtClean="0">
                      <a:latin typeface="Times New Roman" pitchFamily="18" charset="0"/>
                      <a:ea typeface="標楷體" pitchFamily="65" charset="-120"/>
                      <a:cs typeface="Times New Roman" pitchFamily="18" charset="0"/>
                    </a:rPr>
                    <a:t>展宇聚氨酯</a:t>
                  </a:r>
                  <a:endParaRPr lang="zh-TW" altLang="en-US" sz="1600" b="1" dirty="0">
                    <a:latin typeface="Times New Roman" pitchFamily="18" charset="0"/>
                    <a:ea typeface="標楷體" pitchFamily="65" charset="-120"/>
                    <a:cs typeface="Times New Roman" pitchFamily="18" charset="0"/>
                  </a:endParaRPr>
                </a:p>
              </p:txBody>
            </p:sp>
            <p:cxnSp>
              <p:nvCxnSpPr>
                <p:cNvPr id="51" name="肘形接點 50"/>
                <p:cNvCxnSpPr/>
                <p:nvPr/>
              </p:nvCxnSpPr>
              <p:spPr>
                <a:xfrm rot="16200000" flipH="1">
                  <a:off x="3318605" y="4505394"/>
                  <a:ext cx="1350180" cy="349442"/>
                </a:xfrm>
                <a:prstGeom prst="bentConnector3">
                  <a:avLst>
                    <a:gd name="adj1" fmla="val 50000"/>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 name="直線接點 51"/>
                <p:cNvCxnSpPr/>
                <p:nvPr/>
              </p:nvCxnSpPr>
              <p:spPr>
                <a:xfrm>
                  <a:off x="4343141" y="1844736"/>
                  <a:ext cx="0" cy="126016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3" name="矩形 52"/>
                <p:cNvSpPr/>
                <p:nvPr/>
              </p:nvSpPr>
              <p:spPr>
                <a:xfrm>
                  <a:off x="3523001" y="1493622"/>
                  <a:ext cx="2031325" cy="338554"/>
                </a:xfrm>
                <a:prstGeom prst="rect">
                  <a:avLst/>
                </a:prstGeom>
              </p:spPr>
              <p:txBody>
                <a:bodyPr wrap="none">
                  <a:spAutoFit/>
                </a:bodyPr>
                <a:lstStyle/>
                <a:p>
                  <a:r>
                    <a:rPr lang="en-US" altLang="zh-TW" sz="1600" dirty="0" smtClean="0">
                      <a:latin typeface="Times New Roman" pitchFamily="18" charset="0"/>
                      <a:ea typeface="標楷體" pitchFamily="65" charset="-120"/>
                      <a:cs typeface="Times New Roman" pitchFamily="18" charset="0"/>
                    </a:rPr>
                    <a:t>2004</a:t>
                  </a:r>
                  <a:r>
                    <a:rPr lang="zh-TW" altLang="en-US" sz="1600" dirty="0" smtClean="0">
                      <a:latin typeface="Times New Roman" pitchFamily="18" charset="0"/>
                      <a:ea typeface="標楷體" pitchFamily="65" charset="-120"/>
                      <a:cs typeface="Times New Roman" pitchFamily="18" charset="0"/>
                    </a:rPr>
                    <a:t>年設立</a:t>
                  </a:r>
                  <a:r>
                    <a:rPr lang="zh-TW" altLang="en-US" sz="1600" b="1" dirty="0" smtClean="0">
                      <a:latin typeface="Times New Roman" pitchFamily="18" charset="0"/>
                      <a:ea typeface="標楷體" pitchFamily="65" charset="-120"/>
                      <a:cs typeface="Times New Roman" pitchFamily="18" charset="0"/>
                    </a:rPr>
                    <a:t>展宇越南</a:t>
                  </a:r>
                  <a:endParaRPr lang="zh-TW" altLang="en-US" sz="1600" b="1" dirty="0">
                    <a:latin typeface="Times New Roman" pitchFamily="18" charset="0"/>
                    <a:ea typeface="標楷體" pitchFamily="65" charset="-120"/>
                    <a:cs typeface="Times New Roman" pitchFamily="18" charset="0"/>
                  </a:endParaRPr>
                </a:p>
              </p:txBody>
            </p:sp>
            <p:cxnSp>
              <p:nvCxnSpPr>
                <p:cNvPr id="54" name="直線接點 53"/>
                <p:cNvCxnSpPr/>
                <p:nvPr/>
              </p:nvCxnSpPr>
              <p:spPr>
                <a:xfrm>
                  <a:off x="6090367" y="2024760"/>
                  <a:ext cx="0" cy="108014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5" name="矩形 54"/>
                <p:cNvSpPr/>
                <p:nvPr/>
              </p:nvSpPr>
              <p:spPr>
                <a:xfrm>
                  <a:off x="5372194" y="1752911"/>
                  <a:ext cx="2031325" cy="338554"/>
                </a:xfrm>
                <a:prstGeom prst="rect">
                  <a:avLst/>
                </a:prstGeom>
              </p:spPr>
              <p:txBody>
                <a:bodyPr wrap="none">
                  <a:spAutoFit/>
                </a:bodyPr>
                <a:lstStyle/>
                <a:p>
                  <a:r>
                    <a:rPr lang="en-US" altLang="zh-TW" sz="1600" dirty="0" smtClean="0">
                      <a:latin typeface="Times New Roman" pitchFamily="18" charset="0"/>
                      <a:ea typeface="標楷體" pitchFamily="65" charset="-120"/>
                      <a:cs typeface="Times New Roman" pitchFamily="18" charset="0"/>
                    </a:rPr>
                    <a:t>2010</a:t>
                  </a:r>
                  <a:r>
                    <a:rPr lang="zh-TW" altLang="en-US" sz="1600" dirty="0" smtClean="0">
                      <a:latin typeface="Times New Roman" pitchFamily="18" charset="0"/>
                      <a:ea typeface="標楷體" pitchFamily="65" charset="-120"/>
                      <a:cs typeface="Times New Roman" pitchFamily="18" charset="0"/>
                    </a:rPr>
                    <a:t>年設立</a:t>
                  </a:r>
                  <a:r>
                    <a:rPr lang="zh-TW" altLang="en-US" sz="1600" b="1" dirty="0" smtClean="0">
                      <a:latin typeface="Times New Roman" pitchFamily="18" charset="0"/>
                      <a:ea typeface="標楷體" pitchFamily="65" charset="-120"/>
                      <a:cs typeface="Times New Roman" pitchFamily="18" charset="0"/>
                    </a:rPr>
                    <a:t>三水聯美</a:t>
                  </a:r>
                  <a:endParaRPr lang="zh-TW" altLang="en-US" sz="1600" b="1" dirty="0">
                    <a:latin typeface="Times New Roman" pitchFamily="18" charset="0"/>
                    <a:ea typeface="標楷體" pitchFamily="65" charset="-120"/>
                    <a:cs typeface="Times New Roman" pitchFamily="18" charset="0"/>
                  </a:endParaRPr>
                </a:p>
              </p:txBody>
            </p:sp>
            <p:cxnSp>
              <p:nvCxnSpPr>
                <p:cNvPr id="56" name="肘形接點 55"/>
                <p:cNvCxnSpPr/>
                <p:nvPr/>
              </p:nvCxnSpPr>
              <p:spPr>
                <a:xfrm rot="5400000" flipH="1" flipV="1">
                  <a:off x="2221287" y="2031389"/>
                  <a:ext cx="1710227" cy="436806"/>
                </a:xfrm>
                <a:prstGeom prst="bentConnector3">
                  <a:avLst>
                    <a:gd name="adj1" fmla="val 50000"/>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7" name="直線接點 56"/>
                <p:cNvCxnSpPr/>
                <p:nvPr/>
              </p:nvCxnSpPr>
              <p:spPr>
                <a:xfrm>
                  <a:off x="7924956" y="4005024"/>
                  <a:ext cx="0" cy="270036"/>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8" name="矩形 57"/>
                <p:cNvSpPr/>
                <p:nvPr/>
              </p:nvSpPr>
              <p:spPr>
                <a:xfrm>
                  <a:off x="7286161" y="4189436"/>
                  <a:ext cx="1909655" cy="351866"/>
                </a:xfrm>
                <a:prstGeom prst="rect">
                  <a:avLst/>
                </a:prstGeom>
              </p:spPr>
              <p:txBody>
                <a:bodyPr wrap="none">
                  <a:spAutoFit/>
                </a:bodyPr>
                <a:lstStyle/>
                <a:p>
                  <a:r>
                    <a:rPr lang="en-US" altLang="zh-TW" sz="1600" dirty="0" smtClean="0">
                      <a:latin typeface="Times New Roman" pitchFamily="18" charset="0"/>
                      <a:ea typeface="標楷體" pitchFamily="65" charset="-120"/>
                      <a:cs typeface="Times New Roman" pitchFamily="18" charset="0"/>
                    </a:rPr>
                    <a:t>2016</a:t>
                  </a:r>
                  <a:r>
                    <a:rPr lang="zh-TW" altLang="en-US" sz="1600" dirty="0" smtClean="0">
                      <a:latin typeface="Times New Roman" pitchFamily="18" charset="0"/>
                      <a:ea typeface="標楷體" pitchFamily="65" charset="-120"/>
                      <a:cs typeface="Times New Roman" pitchFamily="18" charset="0"/>
                    </a:rPr>
                    <a:t>年於掛牌上市</a:t>
                  </a:r>
                  <a:endParaRPr lang="zh-TW" altLang="en-US" sz="1600" b="1" dirty="0">
                    <a:latin typeface="Times New Roman" pitchFamily="18" charset="0"/>
                    <a:ea typeface="標楷體" pitchFamily="65" charset="-120"/>
                    <a:cs typeface="Times New Roman" pitchFamily="18" charset="0"/>
                  </a:endParaRPr>
                </a:p>
              </p:txBody>
            </p:sp>
            <p:cxnSp>
              <p:nvCxnSpPr>
                <p:cNvPr id="59" name="直線接點 58"/>
                <p:cNvCxnSpPr/>
                <p:nvPr/>
              </p:nvCxnSpPr>
              <p:spPr>
                <a:xfrm>
                  <a:off x="1907704" y="1916832"/>
                  <a:ext cx="0" cy="126016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0" name="矩形 59"/>
                <p:cNvSpPr/>
                <p:nvPr/>
              </p:nvSpPr>
              <p:spPr>
                <a:xfrm>
                  <a:off x="1301660" y="1373330"/>
                  <a:ext cx="1329282" cy="503826"/>
                </a:xfrm>
                <a:prstGeom prst="rect">
                  <a:avLst/>
                </a:prstGeom>
              </p:spPr>
              <p:txBody>
                <a:bodyPr wrap="square">
                  <a:spAutoFit/>
                </a:bodyPr>
                <a:lstStyle/>
                <a:p>
                  <a:r>
                    <a:rPr lang="en-US" altLang="zh-TW" sz="1600" dirty="0" smtClean="0">
                      <a:latin typeface="Times New Roman" pitchFamily="18" charset="0"/>
                      <a:ea typeface="標楷體" pitchFamily="65" charset="-120"/>
                      <a:cs typeface="Times New Roman" pitchFamily="18" charset="0"/>
                    </a:rPr>
                    <a:t>1988</a:t>
                  </a:r>
                  <a:r>
                    <a:rPr lang="zh-TW" altLang="en-US" sz="1600" dirty="0" smtClean="0">
                      <a:latin typeface="Times New Roman" pitchFamily="18" charset="0"/>
                      <a:ea typeface="標楷體" pitchFamily="65" charset="-120"/>
                      <a:cs typeface="Times New Roman" pitchFamily="18" charset="0"/>
                    </a:rPr>
                    <a:t>年成功開發</a:t>
                  </a:r>
                  <a:endParaRPr lang="en-US" altLang="zh-TW" sz="1600" dirty="0" smtClean="0">
                    <a:latin typeface="Times New Roman" pitchFamily="18" charset="0"/>
                    <a:ea typeface="標楷體" pitchFamily="65" charset="-120"/>
                    <a:cs typeface="Times New Roman" pitchFamily="18" charset="0"/>
                  </a:endParaRPr>
                </a:p>
                <a:p>
                  <a:r>
                    <a:rPr lang="zh-TW" altLang="en-US" sz="1600" b="1" dirty="0" smtClean="0">
                      <a:latin typeface="Times New Roman" pitchFamily="18" charset="0"/>
                      <a:ea typeface="標楷體" pitchFamily="65" charset="-120"/>
                      <a:cs typeface="Times New Roman" pitchFamily="18" charset="0"/>
                    </a:rPr>
                    <a:t>水性</a:t>
                  </a:r>
                  <a:r>
                    <a:rPr lang="en-US" altLang="zh-TW" sz="1600" b="1" dirty="0" smtClean="0">
                      <a:latin typeface="Times New Roman" pitchFamily="18" charset="0"/>
                      <a:ea typeface="標楷體" pitchFamily="65" charset="-120"/>
                      <a:cs typeface="Times New Roman" pitchFamily="18" charset="0"/>
                    </a:rPr>
                    <a:t>PU</a:t>
                  </a:r>
                  <a:r>
                    <a:rPr lang="zh-TW" altLang="en-US" sz="1600" dirty="0" smtClean="0">
                      <a:latin typeface="Times New Roman" pitchFamily="18" charset="0"/>
                      <a:ea typeface="標楷體" pitchFamily="65" charset="-120"/>
                      <a:cs typeface="Times New Roman" pitchFamily="18" charset="0"/>
                    </a:rPr>
                    <a:t>產品</a:t>
                  </a:r>
                  <a:endParaRPr lang="zh-TW" altLang="en-US" sz="1600" dirty="0">
                    <a:latin typeface="Times New Roman" pitchFamily="18" charset="0"/>
                    <a:ea typeface="標楷體" pitchFamily="65" charset="-120"/>
                    <a:cs typeface="Times New Roman" pitchFamily="18" charset="0"/>
                  </a:endParaRPr>
                </a:p>
              </p:txBody>
            </p:sp>
            <p:sp>
              <p:nvSpPr>
                <p:cNvPr id="61" name="矩形 60"/>
                <p:cNvSpPr/>
                <p:nvPr/>
              </p:nvSpPr>
              <p:spPr>
                <a:xfrm>
                  <a:off x="3779912" y="2586390"/>
                  <a:ext cx="2921986" cy="344724"/>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zh-TW" altLang="en-US" sz="2000" dirty="0" smtClean="0">
                      <a:latin typeface="標楷體" pitchFamily="65" charset="-120"/>
                      <a:ea typeface="標楷體" pitchFamily="65" charset="-120"/>
                    </a:rPr>
                    <a:t>完成華東、華南及越南布局</a:t>
                  </a:r>
                  <a:endParaRPr lang="zh-TW" altLang="en-US" sz="2000" b="1" dirty="0">
                    <a:latin typeface="標楷體" pitchFamily="65" charset="-120"/>
                    <a:ea typeface="標楷體" pitchFamily="65" charset="-120"/>
                  </a:endParaRPr>
                </a:p>
              </p:txBody>
            </p:sp>
          </p:grpSp>
        </p:grpSp>
      </p:grpSp>
    </p:spTree>
    <p:extLst>
      <p:ext uri="{BB962C8B-B14F-4D97-AF65-F5344CB8AC3E}">
        <p14:creationId xmlns:p14="http://schemas.microsoft.com/office/powerpoint/2010/main" val="2505207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pattFill prst="pct10">
          <a:fgClr>
            <a:schemeClr val="accent6">
              <a:lumMod val="60000"/>
              <a:lumOff val="40000"/>
            </a:schemeClr>
          </a:fgClr>
          <a:bgClr>
            <a:schemeClr val="bg1"/>
          </a:bgClr>
        </a:pattFill>
        <a:effectLst/>
      </p:bgPr>
    </p:bg>
    <p:spTree>
      <p:nvGrpSpPr>
        <p:cNvPr id="1" name=""/>
        <p:cNvGrpSpPr/>
        <p:nvPr/>
      </p:nvGrpSpPr>
      <p:grpSpPr>
        <a:xfrm>
          <a:off x="0" y="0"/>
          <a:ext cx="0" cy="0"/>
          <a:chOff x="0" y="0"/>
          <a:chExt cx="0" cy="0"/>
        </a:xfrm>
      </p:grpSpPr>
      <p:grpSp>
        <p:nvGrpSpPr>
          <p:cNvPr id="19463" name="组合 15"/>
          <p:cNvGrpSpPr>
            <a:grpSpLocks/>
          </p:cNvGrpSpPr>
          <p:nvPr/>
        </p:nvGrpSpPr>
        <p:grpSpPr bwMode="auto">
          <a:xfrm>
            <a:off x="284163" y="55563"/>
            <a:ext cx="2952750" cy="857250"/>
            <a:chOff x="312964" y="12700"/>
            <a:chExt cx="2952751" cy="856370"/>
          </a:xfrm>
        </p:grpSpPr>
        <p:sp>
          <p:nvSpPr>
            <p:cNvPr id="17" name="圆角矩形 16"/>
            <p:cNvSpPr/>
            <p:nvPr/>
          </p:nvSpPr>
          <p:spPr>
            <a:xfrm>
              <a:off x="368526" y="282298"/>
              <a:ext cx="2897189" cy="380609"/>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9465" name="图片 20"/>
            <p:cNvPicPr>
              <a:picLocks noChangeAspect="1"/>
            </p:cNvPicPr>
            <p:nvPr/>
          </p:nvPicPr>
          <p:blipFill>
            <a:blip r:embed="rId2" cstate="email"/>
            <a:srcRect/>
            <a:stretch>
              <a:fillRect/>
            </a:stretch>
          </p:blipFill>
          <p:spPr bwMode="auto">
            <a:xfrm rot="2055465">
              <a:off x="312964" y="12700"/>
              <a:ext cx="498555" cy="856370"/>
            </a:xfrm>
            <a:prstGeom prst="rect">
              <a:avLst/>
            </a:prstGeom>
            <a:noFill/>
            <a:ln w="9525">
              <a:noFill/>
              <a:miter lim="800000"/>
              <a:headEnd/>
              <a:tailEnd/>
            </a:ln>
          </p:spPr>
        </p:pic>
        <p:sp>
          <p:nvSpPr>
            <p:cNvPr id="19466" name="文本框 21"/>
            <p:cNvSpPr txBox="1">
              <a:spLocks noChangeArrowheads="1"/>
            </p:cNvSpPr>
            <p:nvPr/>
          </p:nvSpPr>
          <p:spPr bwMode="auto">
            <a:xfrm>
              <a:off x="846342" y="282152"/>
              <a:ext cx="1107996" cy="368953"/>
            </a:xfrm>
            <a:prstGeom prst="rect">
              <a:avLst/>
            </a:prstGeom>
            <a:noFill/>
            <a:ln w="9525">
              <a:noFill/>
              <a:miter lim="800000"/>
              <a:headEnd/>
              <a:tailEnd/>
            </a:ln>
          </p:spPr>
          <p:txBody>
            <a:bodyPr wrap="none">
              <a:spAutoFit/>
            </a:bodyPr>
            <a:lstStyle/>
            <a:p>
              <a:pPr eaLnBrk="1" hangingPunct="1"/>
              <a:r>
                <a:rPr lang="zh-TW" altLang="en-US" b="1" dirty="0" smtClean="0">
                  <a:solidFill>
                    <a:srgbClr val="3C7832"/>
                  </a:solidFill>
                  <a:latin typeface="微软雅黑" pitchFamily="34" charset="-122"/>
                </a:rPr>
                <a:t>集團布局</a:t>
              </a:r>
              <a:endParaRPr lang="zh-CN" altLang="en-US" b="1" dirty="0">
                <a:solidFill>
                  <a:srgbClr val="3C7832"/>
                </a:solidFill>
                <a:latin typeface="微软雅黑" pitchFamily="34" charset="-122"/>
              </a:endParaRPr>
            </a:p>
          </p:txBody>
        </p:sp>
        <p:sp>
          <p:nvSpPr>
            <p:cNvPr id="19467" name="文本框 22"/>
            <p:cNvSpPr txBox="1">
              <a:spLocks noChangeArrowheads="1"/>
            </p:cNvSpPr>
            <p:nvPr/>
          </p:nvSpPr>
          <p:spPr bwMode="auto">
            <a:xfrm>
              <a:off x="405443" y="287157"/>
              <a:ext cx="346570" cy="36933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pic>
        <p:nvPicPr>
          <p:cNvPr id="2" name="圖片 1"/>
          <p:cNvPicPr>
            <a:picLocks noChangeAspect="1"/>
          </p:cNvPicPr>
          <p:nvPr/>
        </p:nvPicPr>
        <p:blipFill>
          <a:blip r:embed="rId3"/>
          <a:stretch>
            <a:fillRect/>
          </a:stretch>
        </p:blipFill>
        <p:spPr>
          <a:xfrm>
            <a:off x="584032" y="799665"/>
            <a:ext cx="6542632" cy="5969113"/>
          </a:xfrm>
          <a:prstGeom prst="rect">
            <a:avLst/>
          </a:prstGeom>
          <a:noFill/>
        </p:spPr>
      </p:pic>
      <p:sp>
        <p:nvSpPr>
          <p:cNvPr id="3" name="文字方塊 2"/>
          <p:cNvSpPr txBox="1"/>
          <p:nvPr/>
        </p:nvSpPr>
        <p:spPr>
          <a:xfrm>
            <a:off x="4807670" y="2341051"/>
            <a:ext cx="1723549" cy="400110"/>
          </a:xfrm>
          <a:prstGeom prst="rect">
            <a:avLst/>
          </a:prstGeom>
          <a:ln w="19050"/>
        </p:spPr>
        <p:style>
          <a:lnRef idx="2">
            <a:schemeClr val="accent4"/>
          </a:lnRef>
          <a:fillRef idx="1">
            <a:schemeClr val="lt1"/>
          </a:fillRef>
          <a:effectRef idx="0">
            <a:schemeClr val="accent4"/>
          </a:effectRef>
          <a:fontRef idx="minor">
            <a:schemeClr val="dk1"/>
          </a:fontRef>
        </p:style>
        <p:txBody>
          <a:bodyPr wrap="none" rtlCol="0">
            <a:spAutoFit/>
          </a:bodyPr>
          <a:lstStyle/>
          <a:p>
            <a:r>
              <a:rPr lang="zh-TW" altLang="en-US" sz="1000" b="1" dirty="0" smtClean="0">
                <a:latin typeface="微軟正黑體" panose="020B0604030504040204" pitchFamily="34" charset="-120"/>
                <a:ea typeface="微軟正黑體" panose="020B0604030504040204" pitchFamily="34" charset="-120"/>
              </a:rPr>
              <a:t>展宇科技材料股份有限公司</a:t>
            </a:r>
            <a:endParaRPr lang="en-US" altLang="zh-TW" sz="1000" b="1" dirty="0" smtClean="0">
              <a:latin typeface="微軟正黑體" panose="020B0604030504040204" pitchFamily="34" charset="-120"/>
              <a:ea typeface="微軟正黑體" panose="020B0604030504040204" pitchFamily="34" charset="-120"/>
            </a:endParaRPr>
          </a:p>
          <a:p>
            <a:r>
              <a:rPr lang="zh-TW" altLang="en-US" sz="1000" b="1" dirty="0" smtClean="0">
                <a:latin typeface="微軟正黑體" panose="020B0604030504040204" pitchFamily="34" charset="-120"/>
                <a:ea typeface="微軟正黑體" panose="020B0604030504040204" pitchFamily="34" charset="-120"/>
              </a:rPr>
              <a:t>集團總</a:t>
            </a:r>
            <a:r>
              <a:rPr lang="zh-TW" altLang="en-US" sz="1000" b="1" dirty="0">
                <a:latin typeface="微軟正黑體" panose="020B0604030504040204" pitchFamily="34" charset="-120"/>
                <a:ea typeface="微軟正黑體" panose="020B0604030504040204" pitchFamily="34" charset="-120"/>
              </a:rPr>
              <a:t>部</a:t>
            </a:r>
          </a:p>
        </p:txBody>
      </p:sp>
      <p:graphicFrame>
        <p:nvGraphicFramePr>
          <p:cNvPr id="14" name="圖表 13"/>
          <p:cNvGraphicFramePr>
            <a:graphicFrameLocks/>
          </p:cNvGraphicFramePr>
          <p:nvPr>
            <p:extLst>
              <p:ext uri="{D42A27DB-BD31-4B8C-83A1-F6EECF244321}">
                <p14:modId xmlns:p14="http://schemas.microsoft.com/office/powerpoint/2010/main" val="3837478936"/>
              </p:ext>
            </p:extLst>
          </p:nvPr>
        </p:nvGraphicFramePr>
        <p:xfrm>
          <a:off x="7050464" y="799665"/>
          <a:ext cx="5141536" cy="312261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圖表 14"/>
          <p:cNvGraphicFramePr>
            <a:graphicFrameLocks/>
          </p:cNvGraphicFramePr>
          <p:nvPr>
            <p:extLst>
              <p:ext uri="{D42A27DB-BD31-4B8C-83A1-F6EECF244321}">
                <p14:modId xmlns:p14="http://schemas.microsoft.com/office/powerpoint/2010/main" val="3398151318"/>
              </p:ext>
            </p:extLst>
          </p:nvPr>
        </p:nvGraphicFramePr>
        <p:xfrm>
          <a:off x="7126664" y="3989070"/>
          <a:ext cx="5065336" cy="286893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071129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1000"/>
                                        <p:tgtEl>
                                          <p:spTgt spid="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59" name="Freeform 7"/>
          <p:cNvSpPr>
            <a:spLocks/>
          </p:cNvSpPr>
          <p:nvPr/>
        </p:nvSpPr>
        <p:spPr bwMode="auto">
          <a:xfrm flipV="1">
            <a:off x="8856835" y="3349988"/>
            <a:ext cx="2276303" cy="1134700"/>
          </a:xfrm>
          <a:custGeom>
            <a:avLst/>
            <a:gdLst>
              <a:gd name="T0" fmla="*/ 2147483647 w 421"/>
              <a:gd name="T1" fmla="*/ 1470965007 h 210"/>
              <a:gd name="T2" fmla="*/ 2147483647 w 421"/>
              <a:gd name="T3" fmla="*/ 2147483647 h 210"/>
              <a:gd name="T4" fmla="*/ 2147483647 w 421"/>
              <a:gd name="T5" fmla="*/ 2147483647 h 210"/>
              <a:gd name="T6" fmla="*/ 2147483647 w 421"/>
              <a:gd name="T7" fmla="*/ 0 h 210"/>
              <a:gd name="T8" fmla="*/ 0 w 421"/>
              <a:gd name="T9" fmla="*/ 2147483647 h 210"/>
              <a:gd name="T10" fmla="*/ 1472855520 w 421"/>
              <a:gd name="T11" fmla="*/ 2147483647 h 210"/>
              <a:gd name="T12" fmla="*/ 2147483647 w 421"/>
              <a:gd name="T13" fmla="*/ 1470965007 h 210"/>
              <a:gd name="T14" fmla="*/ 0 60000 65536"/>
              <a:gd name="T15" fmla="*/ 0 60000 65536"/>
              <a:gd name="T16" fmla="*/ 0 60000 65536"/>
              <a:gd name="T17" fmla="*/ 0 60000 65536"/>
              <a:gd name="T18" fmla="*/ 0 60000 65536"/>
              <a:gd name="T19" fmla="*/ 0 60000 65536"/>
              <a:gd name="T20" fmla="*/ 0 60000 65536"/>
              <a:gd name="T21" fmla="*/ 0 w 421"/>
              <a:gd name="T22" fmla="*/ 0 h 210"/>
              <a:gd name="T23" fmla="*/ 421 w 421"/>
              <a:gd name="T24" fmla="*/ 210 h 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315B2F"/>
          </a:solidFill>
          <a:ln w="9525">
            <a:noFill/>
            <a:round/>
            <a:headEnd/>
            <a:tailEnd/>
          </a:ln>
        </p:spPr>
        <p:txBody>
          <a:bodyPr/>
          <a:lstStyle/>
          <a:p>
            <a:endParaRPr lang="zh-CN" altLang="en-US"/>
          </a:p>
        </p:txBody>
      </p:sp>
      <p:sp>
        <p:nvSpPr>
          <p:cNvPr id="39961" name="Freeform 6"/>
          <p:cNvSpPr>
            <a:spLocks noEditPoints="1"/>
          </p:cNvSpPr>
          <p:nvPr/>
        </p:nvSpPr>
        <p:spPr bwMode="auto">
          <a:xfrm>
            <a:off x="1996502" y="3178959"/>
            <a:ext cx="223134" cy="245443"/>
          </a:xfrm>
          <a:custGeom>
            <a:avLst/>
            <a:gdLst>
              <a:gd name="T0" fmla="*/ 108012237 w 376"/>
              <a:gd name="T1" fmla="*/ 106966456 h 376"/>
              <a:gd name="T2" fmla="*/ 108012237 w 376"/>
              <a:gd name="T3" fmla="*/ 89641351 h 376"/>
              <a:gd name="T4" fmla="*/ 86534548 w 376"/>
              <a:gd name="T5" fmla="*/ 63652445 h 376"/>
              <a:gd name="T6" fmla="*/ 74083446 w 376"/>
              <a:gd name="T7" fmla="*/ 63652445 h 376"/>
              <a:gd name="T8" fmla="*/ 64433644 w 376"/>
              <a:gd name="T9" fmla="*/ 55742918 h 376"/>
              <a:gd name="T10" fmla="*/ 64433644 w 376"/>
              <a:gd name="T11" fmla="*/ 34651449 h 376"/>
              <a:gd name="T12" fmla="*/ 73460808 w 376"/>
              <a:gd name="T13" fmla="*/ 18078750 h 376"/>
              <a:gd name="T14" fmla="*/ 58519692 w 376"/>
              <a:gd name="T15" fmla="*/ 0 h 376"/>
              <a:gd name="T16" fmla="*/ 43578593 w 376"/>
              <a:gd name="T17" fmla="*/ 18078750 h 376"/>
              <a:gd name="T18" fmla="*/ 52605739 w 376"/>
              <a:gd name="T19" fmla="*/ 34651449 h 376"/>
              <a:gd name="T20" fmla="*/ 52605739 w 376"/>
              <a:gd name="T21" fmla="*/ 55742918 h 376"/>
              <a:gd name="T22" fmla="*/ 42955954 w 376"/>
              <a:gd name="T23" fmla="*/ 63652445 h 376"/>
              <a:gd name="T24" fmla="*/ 30504844 w 376"/>
              <a:gd name="T25" fmla="*/ 63652445 h 376"/>
              <a:gd name="T26" fmla="*/ 9027148 w 376"/>
              <a:gd name="T27" fmla="*/ 89641351 h 376"/>
              <a:gd name="T28" fmla="*/ 9027148 w 376"/>
              <a:gd name="T29" fmla="*/ 106966456 h 376"/>
              <a:gd name="T30" fmla="*/ 0 w 376"/>
              <a:gd name="T31" fmla="*/ 123539151 h 376"/>
              <a:gd name="T32" fmla="*/ 14941103 w 376"/>
              <a:gd name="T33" fmla="*/ 141617895 h 376"/>
              <a:gd name="T34" fmla="*/ 29882206 w 376"/>
              <a:gd name="T35" fmla="*/ 123539151 h 376"/>
              <a:gd name="T36" fmla="*/ 20855617 w 376"/>
              <a:gd name="T37" fmla="*/ 106966456 h 376"/>
              <a:gd name="T38" fmla="*/ 20855617 w 376"/>
              <a:gd name="T39" fmla="*/ 89641351 h 376"/>
              <a:gd name="T40" fmla="*/ 30504844 w 376"/>
              <a:gd name="T41" fmla="*/ 77965450 h 376"/>
              <a:gd name="T42" fmla="*/ 42955954 w 376"/>
              <a:gd name="T43" fmla="*/ 77965450 h 376"/>
              <a:gd name="T44" fmla="*/ 52605739 w 376"/>
              <a:gd name="T45" fmla="*/ 76081966 h 376"/>
              <a:gd name="T46" fmla="*/ 52605739 w 376"/>
              <a:gd name="T47" fmla="*/ 106966456 h 376"/>
              <a:gd name="T48" fmla="*/ 43578593 w 376"/>
              <a:gd name="T49" fmla="*/ 123539151 h 376"/>
              <a:gd name="T50" fmla="*/ 58519692 w 376"/>
              <a:gd name="T51" fmla="*/ 141617895 h 376"/>
              <a:gd name="T52" fmla="*/ 73460808 w 376"/>
              <a:gd name="T53" fmla="*/ 123539151 h 376"/>
              <a:gd name="T54" fmla="*/ 64433644 w 376"/>
              <a:gd name="T55" fmla="*/ 106966456 h 376"/>
              <a:gd name="T56" fmla="*/ 64433644 w 376"/>
              <a:gd name="T57" fmla="*/ 76081966 h 376"/>
              <a:gd name="T58" fmla="*/ 74083446 w 376"/>
              <a:gd name="T59" fmla="*/ 77965450 h 376"/>
              <a:gd name="T60" fmla="*/ 86534548 w 376"/>
              <a:gd name="T61" fmla="*/ 77965450 h 376"/>
              <a:gd name="T62" fmla="*/ 96183775 w 376"/>
              <a:gd name="T63" fmla="*/ 89641351 h 376"/>
              <a:gd name="T64" fmla="*/ 96183775 w 376"/>
              <a:gd name="T65" fmla="*/ 106966456 h 376"/>
              <a:gd name="T66" fmla="*/ 87157186 w 376"/>
              <a:gd name="T67" fmla="*/ 123539151 h 376"/>
              <a:gd name="T68" fmla="*/ 102098285 w 376"/>
              <a:gd name="T69" fmla="*/ 141617895 h 376"/>
              <a:gd name="T70" fmla="*/ 117039383 w 376"/>
              <a:gd name="T71" fmla="*/ 123539151 h 376"/>
              <a:gd name="T72" fmla="*/ 108012237 w 376"/>
              <a:gd name="T73" fmla="*/ 106966456 h 376"/>
              <a:gd name="T74" fmla="*/ 23345615 w 376"/>
              <a:gd name="T75" fmla="*/ 123539151 h 376"/>
              <a:gd name="T76" fmla="*/ 14941103 w 376"/>
              <a:gd name="T77" fmla="*/ 134085187 h 376"/>
              <a:gd name="T78" fmla="*/ 6225274 w 376"/>
              <a:gd name="T79" fmla="*/ 123539151 h 376"/>
              <a:gd name="T80" fmla="*/ 14941103 w 376"/>
              <a:gd name="T81" fmla="*/ 112993114 h 376"/>
              <a:gd name="T82" fmla="*/ 23345615 w 376"/>
              <a:gd name="T83" fmla="*/ 123539151 h 376"/>
              <a:gd name="T84" fmla="*/ 49803865 w 376"/>
              <a:gd name="T85" fmla="*/ 18078750 h 376"/>
              <a:gd name="T86" fmla="*/ 58519692 w 376"/>
              <a:gd name="T87" fmla="*/ 7532710 h 376"/>
              <a:gd name="T88" fmla="*/ 66924199 w 376"/>
              <a:gd name="T89" fmla="*/ 18078750 h 376"/>
              <a:gd name="T90" fmla="*/ 58519692 w 376"/>
              <a:gd name="T91" fmla="*/ 28624791 h 376"/>
              <a:gd name="T92" fmla="*/ 49803865 w 376"/>
              <a:gd name="T93" fmla="*/ 18078750 h 376"/>
              <a:gd name="T94" fmla="*/ 66924199 w 376"/>
              <a:gd name="T95" fmla="*/ 123539151 h 376"/>
              <a:gd name="T96" fmla="*/ 58519692 w 376"/>
              <a:gd name="T97" fmla="*/ 134085187 h 376"/>
              <a:gd name="T98" fmla="*/ 49803865 w 376"/>
              <a:gd name="T99" fmla="*/ 123539151 h 376"/>
              <a:gd name="T100" fmla="*/ 58519692 w 376"/>
              <a:gd name="T101" fmla="*/ 112993114 h 376"/>
              <a:gd name="T102" fmla="*/ 66924199 w 376"/>
              <a:gd name="T103" fmla="*/ 123539151 h 376"/>
              <a:gd name="T104" fmla="*/ 102098285 w 376"/>
              <a:gd name="T105" fmla="*/ 134085187 h 376"/>
              <a:gd name="T106" fmla="*/ 93382458 w 376"/>
              <a:gd name="T107" fmla="*/ 123539151 h 376"/>
              <a:gd name="T108" fmla="*/ 102098285 w 376"/>
              <a:gd name="T109" fmla="*/ 112993114 h 376"/>
              <a:gd name="T110" fmla="*/ 110502792 w 376"/>
              <a:gd name="T111" fmla="*/ 123539151 h 376"/>
              <a:gd name="T112" fmla="*/ 102098285 w 376"/>
              <a:gd name="T113" fmla="*/ 134085187 h 37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76"/>
              <a:gd name="T172" fmla="*/ 0 h 376"/>
              <a:gd name="T173" fmla="*/ 376 w 376"/>
              <a:gd name="T174" fmla="*/ 376 h 37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76" h="376">
                <a:moveTo>
                  <a:pt x="347" y="284"/>
                </a:moveTo>
                <a:cubicBezTo>
                  <a:pt x="347" y="238"/>
                  <a:pt x="347" y="238"/>
                  <a:pt x="347" y="238"/>
                </a:cubicBezTo>
                <a:cubicBezTo>
                  <a:pt x="347" y="210"/>
                  <a:pt x="328" y="169"/>
                  <a:pt x="278" y="169"/>
                </a:cubicBezTo>
                <a:cubicBezTo>
                  <a:pt x="238" y="169"/>
                  <a:pt x="238" y="169"/>
                  <a:pt x="238" y="169"/>
                </a:cubicBezTo>
                <a:cubicBezTo>
                  <a:pt x="210" y="169"/>
                  <a:pt x="207" y="155"/>
                  <a:pt x="207" y="148"/>
                </a:cubicBezTo>
                <a:cubicBezTo>
                  <a:pt x="207" y="92"/>
                  <a:pt x="207" y="92"/>
                  <a:pt x="207" y="92"/>
                </a:cubicBezTo>
                <a:cubicBezTo>
                  <a:pt x="224" y="85"/>
                  <a:pt x="236" y="68"/>
                  <a:pt x="236" y="48"/>
                </a:cubicBezTo>
                <a:cubicBezTo>
                  <a:pt x="236" y="21"/>
                  <a:pt x="214" y="0"/>
                  <a:pt x="188" y="0"/>
                </a:cubicBezTo>
                <a:cubicBezTo>
                  <a:pt x="161" y="0"/>
                  <a:pt x="140" y="21"/>
                  <a:pt x="140" y="48"/>
                </a:cubicBezTo>
                <a:cubicBezTo>
                  <a:pt x="140" y="68"/>
                  <a:pt x="152" y="85"/>
                  <a:pt x="169" y="92"/>
                </a:cubicBezTo>
                <a:cubicBezTo>
                  <a:pt x="169" y="148"/>
                  <a:pt x="169" y="148"/>
                  <a:pt x="169" y="148"/>
                </a:cubicBezTo>
                <a:cubicBezTo>
                  <a:pt x="169" y="153"/>
                  <a:pt x="167" y="169"/>
                  <a:pt x="138" y="169"/>
                </a:cubicBezTo>
                <a:cubicBezTo>
                  <a:pt x="98" y="169"/>
                  <a:pt x="98" y="169"/>
                  <a:pt x="98" y="169"/>
                </a:cubicBezTo>
                <a:cubicBezTo>
                  <a:pt x="47" y="169"/>
                  <a:pt x="29" y="210"/>
                  <a:pt x="29" y="238"/>
                </a:cubicBezTo>
                <a:cubicBezTo>
                  <a:pt x="29" y="284"/>
                  <a:pt x="29" y="284"/>
                  <a:pt x="29" y="284"/>
                </a:cubicBezTo>
                <a:cubicBezTo>
                  <a:pt x="12" y="291"/>
                  <a:pt x="0" y="308"/>
                  <a:pt x="0" y="328"/>
                </a:cubicBezTo>
                <a:cubicBezTo>
                  <a:pt x="0" y="354"/>
                  <a:pt x="21" y="376"/>
                  <a:pt x="48" y="376"/>
                </a:cubicBezTo>
                <a:cubicBezTo>
                  <a:pt x="74" y="376"/>
                  <a:pt x="96" y="354"/>
                  <a:pt x="96" y="328"/>
                </a:cubicBezTo>
                <a:cubicBezTo>
                  <a:pt x="96" y="308"/>
                  <a:pt x="84" y="291"/>
                  <a:pt x="67" y="284"/>
                </a:cubicBezTo>
                <a:cubicBezTo>
                  <a:pt x="67" y="238"/>
                  <a:pt x="67" y="238"/>
                  <a:pt x="67" y="238"/>
                </a:cubicBezTo>
                <a:cubicBezTo>
                  <a:pt x="67" y="233"/>
                  <a:pt x="68" y="207"/>
                  <a:pt x="98" y="207"/>
                </a:cubicBezTo>
                <a:cubicBezTo>
                  <a:pt x="138" y="207"/>
                  <a:pt x="138" y="207"/>
                  <a:pt x="138" y="207"/>
                </a:cubicBezTo>
                <a:cubicBezTo>
                  <a:pt x="150" y="207"/>
                  <a:pt x="160" y="205"/>
                  <a:pt x="169" y="202"/>
                </a:cubicBezTo>
                <a:cubicBezTo>
                  <a:pt x="169" y="284"/>
                  <a:pt x="169" y="284"/>
                  <a:pt x="169" y="284"/>
                </a:cubicBezTo>
                <a:cubicBezTo>
                  <a:pt x="152" y="291"/>
                  <a:pt x="140" y="308"/>
                  <a:pt x="140" y="328"/>
                </a:cubicBezTo>
                <a:cubicBezTo>
                  <a:pt x="140" y="354"/>
                  <a:pt x="161" y="376"/>
                  <a:pt x="188" y="376"/>
                </a:cubicBezTo>
                <a:cubicBezTo>
                  <a:pt x="214" y="376"/>
                  <a:pt x="236" y="354"/>
                  <a:pt x="236" y="328"/>
                </a:cubicBezTo>
                <a:cubicBezTo>
                  <a:pt x="236" y="308"/>
                  <a:pt x="224" y="291"/>
                  <a:pt x="207" y="284"/>
                </a:cubicBezTo>
                <a:cubicBezTo>
                  <a:pt x="207" y="202"/>
                  <a:pt x="207" y="202"/>
                  <a:pt x="207" y="202"/>
                </a:cubicBezTo>
                <a:cubicBezTo>
                  <a:pt x="215" y="205"/>
                  <a:pt x="226" y="207"/>
                  <a:pt x="238" y="207"/>
                </a:cubicBezTo>
                <a:cubicBezTo>
                  <a:pt x="278" y="207"/>
                  <a:pt x="278" y="207"/>
                  <a:pt x="278" y="207"/>
                </a:cubicBezTo>
                <a:cubicBezTo>
                  <a:pt x="306" y="207"/>
                  <a:pt x="309" y="231"/>
                  <a:pt x="309" y="238"/>
                </a:cubicBezTo>
                <a:cubicBezTo>
                  <a:pt x="309" y="284"/>
                  <a:pt x="309" y="284"/>
                  <a:pt x="309" y="284"/>
                </a:cubicBezTo>
                <a:cubicBezTo>
                  <a:pt x="292" y="291"/>
                  <a:pt x="280" y="308"/>
                  <a:pt x="280" y="328"/>
                </a:cubicBezTo>
                <a:cubicBezTo>
                  <a:pt x="280" y="354"/>
                  <a:pt x="301" y="376"/>
                  <a:pt x="328" y="376"/>
                </a:cubicBezTo>
                <a:cubicBezTo>
                  <a:pt x="354" y="376"/>
                  <a:pt x="376" y="354"/>
                  <a:pt x="376" y="328"/>
                </a:cubicBezTo>
                <a:cubicBezTo>
                  <a:pt x="376" y="308"/>
                  <a:pt x="364" y="291"/>
                  <a:pt x="347" y="284"/>
                </a:cubicBezTo>
                <a:close/>
                <a:moveTo>
                  <a:pt x="75" y="328"/>
                </a:moveTo>
                <a:cubicBezTo>
                  <a:pt x="75" y="343"/>
                  <a:pt x="63" y="356"/>
                  <a:pt x="48" y="356"/>
                </a:cubicBezTo>
                <a:cubicBezTo>
                  <a:pt x="32" y="356"/>
                  <a:pt x="20" y="343"/>
                  <a:pt x="20" y="328"/>
                </a:cubicBezTo>
                <a:cubicBezTo>
                  <a:pt x="20" y="313"/>
                  <a:pt x="32" y="300"/>
                  <a:pt x="48" y="300"/>
                </a:cubicBezTo>
                <a:cubicBezTo>
                  <a:pt x="63" y="300"/>
                  <a:pt x="75" y="313"/>
                  <a:pt x="75" y="328"/>
                </a:cubicBezTo>
                <a:close/>
                <a:moveTo>
                  <a:pt x="160" y="48"/>
                </a:moveTo>
                <a:cubicBezTo>
                  <a:pt x="160" y="33"/>
                  <a:pt x="172" y="20"/>
                  <a:pt x="188" y="20"/>
                </a:cubicBezTo>
                <a:cubicBezTo>
                  <a:pt x="203" y="20"/>
                  <a:pt x="215" y="33"/>
                  <a:pt x="215" y="48"/>
                </a:cubicBezTo>
                <a:cubicBezTo>
                  <a:pt x="215" y="63"/>
                  <a:pt x="203" y="76"/>
                  <a:pt x="188" y="76"/>
                </a:cubicBezTo>
                <a:cubicBezTo>
                  <a:pt x="172" y="76"/>
                  <a:pt x="160" y="63"/>
                  <a:pt x="160" y="48"/>
                </a:cubicBezTo>
                <a:close/>
                <a:moveTo>
                  <a:pt x="215" y="328"/>
                </a:moveTo>
                <a:cubicBezTo>
                  <a:pt x="215" y="343"/>
                  <a:pt x="203" y="356"/>
                  <a:pt x="188" y="356"/>
                </a:cubicBezTo>
                <a:cubicBezTo>
                  <a:pt x="172" y="356"/>
                  <a:pt x="160" y="343"/>
                  <a:pt x="160" y="328"/>
                </a:cubicBezTo>
                <a:cubicBezTo>
                  <a:pt x="160" y="313"/>
                  <a:pt x="172" y="300"/>
                  <a:pt x="188" y="300"/>
                </a:cubicBezTo>
                <a:cubicBezTo>
                  <a:pt x="203" y="300"/>
                  <a:pt x="215" y="313"/>
                  <a:pt x="215" y="328"/>
                </a:cubicBezTo>
                <a:close/>
                <a:moveTo>
                  <a:pt x="328" y="356"/>
                </a:moveTo>
                <a:cubicBezTo>
                  <a:pt x="312" y="356"/>
                  <a:pt x="300" y="343"/>
                  <a:pt x="300" y="328"/>
                </a:cubicBezTo>
                <a:cubicBezTo>
                  <a:pt x="300" y="313"/>
                  <a:pt x="312" y="300"/>
                  <a:pt x="328" y="300"/>
                </a:cubicBezTo>
                <a:cubicBezTo>
                  <a:pt x="343" y="300"/>
                  <a:pt x="355" y="313"/>
                  <a:pt x="355" y="328"/>
                </a:cubicBezTo>
                <a:cubicBezTo>
                  <a:pt x="355" y="343"/>
                  <a:pt x="343" y="356"/>
                  <a:pt x="328" y="356"/>
                </a:cubicBezTo>
                <a:close/>
              </a:path>
            </a:pathLst>
          </a:custGeom>
          <a:solidFill>
            <a:schemeClr val="bg1"/>
          </a:solidFill>
          <a:ln w="9525">
            <a:noFill/>
            <a:round/>
            <a:headEnd/>
            <a:tailEnd/>
          </a:ln>
        </p:spPr>
        <p:txBody>
          <a:bodyPr/>
          <a:lstStyle/>
          <a:p>
            <a:endParaRPr lang="zh-CN" altLang="en-US"/>
          </a:p>
        </p:txBody>
      </p:sp>
      <p:sp>
        <p:nvSpPr>
          <p:cNvPr id="39963" name="Freeform 11"/>
          <p:cNvSpPr>
            <a:spLocks/>
          </p:cNvSpPr>
          <p:nvPr/>
        </p:nvSpPr>
        <p:spPr bwMode="auto">
          <a:xfrm>
            <a:off x="5926811" y="3229138"/>
            <a:ext cx="275214" cy="178915"/>
          </a:xfrm>
          <a:custGeom>
            <a:avLst/>
            <a:gdLst>
              <a:gd name="T0" fmla="*/ 127199018 w 400"/>
              <a:gd name="T1" fmla="*/ 30554514 h 260"/>
              <a:gd name="T2" fmla="*/ 120504743 w 400"/>
              <a:gd name="T3" fmla="*/ 30973095 h 260"/>
              <a:gd name="T4" fmla="*/ 77826055 w 400"/>
              <a:gd name="T5" fmla="*/ 0 h 260"/>
              <a:gd name="T6" fmla="*/ 33473323 w 400"/>
              <a:gd name="T7" fmla="*/ 43529901 h 260"/>
              <a:gd name="T8" fmla="*/ 33891837 w 400"/>
              <a:gd name="T9" fmla="*/ 49807976 h 260"/>
              <a:gd name="T10" fmla="*/ 30125862 w 400"/>
              <a:gd name="T11" fmla="*/ 49389394 h 260"/>
              <a:gd name="T12" fmla="*/ 0 w 400"/>
              <a:gd name="T13" fmla="*/ 79106735 h 260"/>
              <a:gd name="T14" fmla="*/ 30125862 w 400"/>
              <a:gd name="T15" fmla="*/ 108824096 h 260"/>
              <a:gd name="T16" fmla="*/ 71968161 w 400"/>
              <a:gd name="T17" fmla="*/ 108824096 h 260"/>
              <a:gd name="T18" fmla="*/ 71968161 w 400"/>
              <a:gd name="T19" fmla="*/ 77013828 h 260"/>
              <a:gd name="T20" fmla="*/ 54394477 w 400"/>
              <a:gd name="T21" fmla="*/ 77013828 h 260"/>
              <a:gd name="T22" fmla="*/ 83683949 w 400"/>
              <a:gd name="T23" fmla="*/ 38506914 h 260"/>
              <a:gd name="T24" fmla="*/ 112972795 w 400"/>
              <a:gd name="T25" fmla="*/ 77013828 h 260"/>
              <a:gd name="T26" fmla="*/ 95399112 w 400"/>
              <a:gd name="T27" fmla="*/ 77013828 h 260"/>
              <a:gd name="T28" fmla="*/ 95399112 w 400"/>
              <a:gd name="T29" fmla="*/ 108824096 h 260"/>
              <a:gd name="T30" fmla="*/ 127199018 w 400"/>
              <a:gd name="T31" fmla="*/ 108824096 h 260"/>
              <a:gd name="T32" fmla="*/ 167367252 w 400"/>
              <a:gd name="T33" fmla="*/ 69480009 h 260"/>
              <a:gd name="T34" fmla="*/ 127199018 w 400"/>
              <a:gd name="T35" fmla="*/ 30554514 h 26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0"/>
              <a:gd name="T55" fmla="*/ 0 h 260"/>
              <a:gd name="T56" fmla="*/ 400 w 400"/>
              <a:gd name="T57" fmla="*/ 260 h 26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0" h="260">
                <a:moveTo>
                  <a:pt x="304" y="73"/>
                </a:moveTo>
                <a:cubicBezTo>
                  <a:pt x="298" y="73"/>
                  <a:pt x="293" y="73"/>
                  <a:pt x="288" y="74"/>
                </a:cubicBezTo>
                <a:cubicBezTo>
                  <a:pt x="275" y="31"/>
                  <a:pt x="234" y="0"/>
                  <a:pt x="186" y="0"/>
                </a:cubicBezTo>
                <a:cubicBezTo>
                  <a:pt x="127" y="0"/>
                  <a:pt x="80" y="46"/>
                  <a:pt x="80" y="104"/>
                </a:cubicBezTo>
                <a:cubicBezTo>
                  <a:pt x="80" y="109"/>
                  <a:pt x="80" y="114"/>
                  <a:pt x="81" y="119"/>
                </a:cubicBezTo>
                <a:cubicBezTo>
                  <a:pt x="78" y="119"/>
                  <a:pt x="75" y="118"/>
                  <a:pt x="72" y="118"/>
                </a:cubicBezTo>
                <a:cubicBezTo>
                  <a:pt x="32" y="118"/>
                  <a:pt x="0" y="150"/>
                  <a:pt x="0" y="189"/>
                </a:cubicBezTo>
                <a:cubicBezTo>
                  <a:pt x="0" y="228"/>
                  <a:pt x="32" y="260"/>
                  <a:pt x="72" y="260"/>
                </a:cubicBezTo>
                <a:cubicBezTo>
                  <a:pt x="172" y="260"/>
                  <a:pt x="172" y="260"/>
                  <a:pt x="172" y="260"/>
                </a:cubicBezTo>
                <a:cubicBezTo>
                  <a:pt x="172" y="184"/>
                  <a:pt x="172" y="184"/>
                  <a:pt x="172" y="184"/>
                </a:cubicBezTo>
                <a:cubicBezTo>
                  <a:pt x="130" y="184"/>
                  <a:pt x="130" y="184"/>
                  <a:pt x="130" y="184"/>
                </a:cubicBezTo>
                <a:cubicBezTo>
                  <a:pt x="200" y="92"/>
                  <a:pt x="200" y="92"/>
                  <a:pt x="200" y="92"/>
                </a:cubicBezTo>
                <a:cubicBezTo>
                  <a:pt x="270" y="184"/>
                  <a:pt x="270" y="184"/>
                  <a:pt x="270" y="184"/>
                </a:cubicBezTo>
                <a:cubicBezTo>
                  <a:pt x="228" y="184"/>
                  <a:pt x="228" y="184"/>
                  <a:pt x="228" y="184"/>
                </a:cubicBezTo>
                <a:cubicBezTo>
                  <a:pt x="228" y="260"/>
                  <a:pt x="228" y="260"/>
                  <a:pt x="228" y="260"/>
                </a:cubicBezTo>
                <a:cubicBezTo>
                  <a:pt x="304" y="260"/>
                  <a:pt x="304" y="260"/>
                  <a:pt x="304" y="260"/>
                </a:cubicBezTo>
                <a:cubicBezTo>
                  <a:pt x="357" y="260"/>
                  <a:pt x="400" y="218"/>
                  <a:pt x="400" y="166"/>
                </a:cubicBezTo>
                <a:cubicBezTo>
                  <a:pt x="400" y="115"/>
                  <a:pt x="357" y="73"/>
                  <a:pt x="304" y="73"/>
                </a:cubicBezTo>
                <a:close/>
              </a:path>
            </a:pathLst>
          </a:custGeom>
          <a:solidFill>
            <a:schemeClr val="bg1"/>
          </a:solidFill>
          <a:ln w="9525">
            <a:noFill/>
            <a:round/>
            <a:headEnd/>
            <a:tailEnd/>
          </a:ln>
        </p:spPr>
        <p:txBody>
          <a:bodyPr/>
          <a:lstStyle/>
          <a:p>
            <a:endParaRPr lang="zh-CN" altLang="en-US"/>
          </a:p>
        </p:txBody>
      </p:sp>
      <p:sp>
        <p:nvSpPr>
          <p:cNvPr id="39965" name="Freeform 16"/>
          <p:cNvSpPr>
            <a:spLocks noEditPoints="1"/>
          </p:cNvSpPr>
          <p:nvPr/>
        </p:nvSpPr>
        <p:spPr bwMode="auto">
          <a:xfrm>
            <a:off x="3949053" y="3191673"/>
            <a:ext cx="254581" cy="254286"/>
          </a:xfrm>
          <a:custGeom>
            <a:avLst/>
            <a:gdLst>
              <a:gd name="T0" fmla="*/ 76163325 w 371"/>
              <a:gd name="T1" fmla="*/ 417403 h 370"/>
              <a:gd name="T2" fmla="*/ 832217 w 371"/>
              <a:gd name="T3" fmla="*/ 78070564 h 370"/>
              <a:gd name="T4" fmla="*/ 78243866 w 371"/>
              <a:gd name="T5" fmla="*/ 154054113 h 370"/>
              <a:gd name="T6" fmla="*/ 153991082 w 371"/>
              <a:gd name="T7" fmla="*/ 75983549 h 370"/>
              <a:gd name="T8" fmla="*/ 76163325 w 371"/>
              <a:gd name="T9" fmla="*/ 417403 h 370"/>
              <a:gd name="T10" fmla="*/ 76579433 w 371"/>
              <a:gd name="T11" fmla="*/ 10437020 h 370"/>
              <a:gd name="T12" fmla="*/ 108210136 w 371"/>
              <a:gd name="T13" fmla="*/ 17952218 h 370"/>
              <a:gd name="T14" fmla="*/ 97804848 w 371"/>
              <a:gd name="T15" fmla="*/ 35068983 h 370"/>
              <a:gd name="T16" fmla="*/ 77411650 w 371"/>
              <a:gd name="T17" fmla="*/ 30476902 h 370"/>
              <a:gd name="T18" fmla="*/ 57018471 w 371"/>
              <a:gd name="T19" fmla="*/ 35068983 h 370"/>
              <a:gd name="T20" fmla="*/ 46613183 w 371"/>
              <a:gd name="T21" fmla="*/ 17952218 h 370"/>
              <a:gd name="T22" fmla="*/ 76579433 w 371"/>
              <a:gd name="T23" fmla="*/ 10437020 h 370"/>
              <a:gd name="T24" fmla="*/ 35376313 w 371"/>
              <a:gd name="T25" fmla="*/ 97693056 h 370"/>
              <a:gd name="T26" fmla="*/ 18312642 w 371"/>
              <a:gd name="T27" fmla="*/ 108130073 h 370"/>
              <a:gd name="T28" fmla="*/ 10820757 w 371"/>
              <a:gd name="T29" fmla="*/ 78070564 h 370"/>
              <a:gd name="T30" fmla="*/ 18312642 w 371"/>
              <a:gd name="T31" fmla="*/ 46341463 h 370"/>
              <a:gd name="T32" fmla="*/ 35376313 w 371"/>
              <a:gd name="T33" fmla="*/ 56778480 h 370"/>
              <a:gd name="T34" fmla="*/ 30798477 w 371"/>
              <a:gd name="T35" fmla="*/ 77235758 h 370"/>
              <a:gd name="T36" fmla="*/ 35376313 w 371"/>
              <a:gd name="T37" fmla="*/ 97693056 h 370"/>
              <a:gd name="T38" fmla="*/ 78243866 w 371"/>
              <a:gd name="T39" fmla="*/ 144034499 h 370"/>
              <a:gd name="T40" fmla="*/ 46613183 w 371"/>
              <a:gd name="T41" fmla="*/ 136519304 h 370"/>
              <a:gd name="T42" fmla="*/ 57018471 w 371"/>
              <a:gd name="T43" fmla="*/ 119402543 h 370"/>
              <a:gd name="T44" fmla="*/ 77411650 w 371"/>
              <a:gd name="T45" fmla="*/ 123994624 h 370"/>
              <a:gd name="T46" fmla="*/ 97804848 w 371"/>
              <a:gd name="T47" fmla="*/ 119402543 h 370"/>
              <a:gd name="T48" fmla="*/ 108210136 w 371"/>
              <a:gd name="T49" fmla="*/ 136519304 h 370"/>
              <a:gd name="T50" fmla="*/ 78243866 w 371"/>
              <a:gd name="T51" fmla="*/ 144034499 h 370"/>
              <a:gd name="T52" fmla="*/ 77411650 w 371"/>
              <a:gd name="T53" fmla="*/ 113975010 h 370"/>
              <a:gd name="T54" fmla="*/ 40787011 w 371"/>
              <a:gd name="T55" fmla="*/ 77235758 h 370"/>
              <a:gd name="T56" fmla="*/ 77411650 w 371"/>
              <a:gd name="T57" fmla="*/ 40496516 h 370"/>
              <a:gd name="T58" fmla="*/ 114036298 w 371"/>
              <a:gd name="T59" fmla="*/ 77235758 h 370"/>
              <a:gd name="T60" fmla="*/ 77411650 w 371"/>
              <a:gd name="T61" fmla="*/ 113975010 h 370"/>
              <a:gd name="T62" fmla="*/ 119030888 w 371"/>
              <a:gd name="T63" fmla="*/ 97693056 h 370"/>
              <a:gd name="T64" fmla="*/ 124025478 w 371"/>
              <a:gd name="T65" fmla="*/ 77235758 h 370"/>
              <a:gd name="T66" fmla="*/ 119030888 w 371"/>
              <a:gd name="T67" fmla="*/ 56778480 h 370"/>
              <a:gd name="T68" fmla="*/ 136510662 w 371"/>
              <a:gd name="T69" fmla="*/ 46341463 h 370"/>
              <a:gd name="T70" fmla="*/ 144002548 w 371"/>
              <a:gd name="T71" fmla="*/ 76400952 h 370"/>
              <a:gd name="T72" fmla="*/ 136510662 w 371"/>
              <a:gd name="T73" fmla="*/ 108130073 h 370"/>
              <a:gd name="T74" fmla="*/ 119030888 w 371"/>
              <a:gd name="T75" fmla="*/ 97693056 h 37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71"/>
              <a:gd name="T115" fmla="*/ 0 h 370"/>
              <a:gd name="T116" fmla="*/ 371 w 371"/>
              <a:gd name="T117" fmla="*/ 370 h 37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71" h="370">
                <a:moveTo>
                  <a:pt x="183" y="1"/>
                </a:moveTo>
                <a:cubicBezTo>
                  <a:pt x="82" y="2"/>
                  <a:pt x="0" y="86"/>
                  <a:pt x="2" y="187"/>
                </a:cubicBezTo>
                <a:cubicBezTo>
                  <a:pt x="3" y="289"/>
                  <a:pt x="87" y="370"/>
                  <a:pt x="188" y="369"/>
                </a:cubicBezTo>
                <a:cubicBezTo>
                  <a:pt x="290" y="368"/>
                  <a:pt x="371" y="284"/>
                  <a:pt x="370" y="182"/>
                </a:cubicBezTo>
                <a:cubicBezTo>
                  <a:pt x="368" y="81"/>
                  <a:pt x="285" y="0"/>
                  <a:pt x="183" y="1"/>
                </a:cubicBezTo>
                <a:close/>
                <a:moveTo>
                  <a:pt x="184" y="25"/>
                </a:moveTo>
                <a:cubicBezTo>
                  <a:pt x="211" y="25"/>
                  <a:pt x="237" y="31"/>
                  <a:pt x="260" y="43"/>
                </a:cubicBezTo>
                <a:cubicBezTo>
                  <a:pt x="235" y="84"/>
                  <a:pt x="235" y="84"/>
                  <a:pt x="235" y="84"/>
                </a:cubicBezTo>
                <a:cubicBezTo>
                  <a:pt x="220" y="77"/>
                  <a:pt x="203" y="73"/>
                  <a:pt x="186" y="73"/>
                </a:cubicBezTo>
                <a:cubicBezTo>
                  <a:pt x="168" y="73"/>
                  <a:pt x="151" y="77"/>
                  <a:pt x="137" y="84"/>
                </a:cubicBezTo>
                <a:cubicBezTo>
                  <a:pt x="112" y="43"/>
                  <a:pt x="112" y="43"/>
                  <a:pt x="112" y="43"/>
                </a:cubicBezTo>
                <a:cubicBezTo>
                  <a:pt x="133" y="32"/>
                  <a:pt x="158" y="25"/>
                  <a:pt x="184" y="25"/>
                </a:cubicBezTo>
                <a:close/>
                <a:moveTo>
                  <a:pt x="85" y="234"/>
                </a:moveTo>
                <a:cubicBezTo>
                  <a:pt x="44" y="259"/>
                  <a:pt x="44" y="259"/>
                  <a:pt x="44" y="259"/>
                </a:cubicBezTo>
                <a:cubicBezTo>
                  <a:pt x="33" y="237"/>
                  <a:pt x="26" y="213"/>
                  <a:pt x="26" y="187"/>
                </a:cubicBezTo>
                <a:cubicBezTo>
                  <a:pt x="25" y="160"/>
                  <a:pt x="32" y="134"/>
                  <a:pt x="44" y="111"/>
                </a:cubicBezTo>
                <a:cubicBezTo>
                  <a:pt x="85" y="136"/>
                  <a:pt x="85" y="136"/>
                  <a:pt x="85" y="136"/>
                </a:cubicBezTo>
                <a:cubicBezTo>
                  <a:pt x="78" y="151"/>
                  <a:pt x="74" y="167"/>
                  <a:pt x="74" y="185"/>
                </a:cubicBezTo>
                <a:cubicBezTo>
                  <a:pt x="74" y="203"/>
                  <a:pt x="78" y="219"/>
                  <a:pt x="85" y="234"/>
                </a:cubicBezTo>
                <a:close/>
                <a:moveTo>
                  <a:pt x="188" y="345"/>
                </a:moveTo>
                <a:cubicBezTo>
                  <a:pt x="161" y="345"/>
                  <a:pt x="135" y="339"/>
                  <a:pt x="112" y="327"/>
                </a:cubicBezTo>
                <a:cubicBezTo>
                  <a:pt x="137" y="286"/>
                  <a:pt x="137" y="286"/>
                  <a:pt x="137" y="286"/>
                </a:cubicBezTo>
                <a:cubicBezTo>
                  <a:pt x="151" y="293"/>
                  <a:pt x="168" y="297"/>
                  <a:pt x="186" y="297"/>
                </a:cubicBezTo>
                <a:cubicBezTo>
                  <a:pt x="203" y="297"/>
                  <a:pt x="220" y="293"/>
                  <a:pt x="235" y="286"/>
                </a:cubicBezTo>
                <a:cubicBezTo>
                  <a:pt x="260" y="327"/>
                  <a:pt x="260" y="327"/>
                  <a:pt x="260" y="327"/>
                </a:cubicBezTo>
                <a:cubicBezTo>
                  <a:pt x="238" y="338"/>
                  <a:pt x="214" y="345"/>
                  <a:pt x="188" y="345"/>
                </a:cubicBezTo>
                <a:close/>
                <a:moveTo>
                  <a:pt x="186" y="273"/>
                </a:moveTo>
                <a:cubicBezTo>
                  <a:pt x="137" y="273"/>
                  <a:pt x="98" y="233"/>
                  <a:pt x="98" y="185"/>
                </a:cubicBezTo>
                <a:cubicBezTo>
                  <a:pt x="98" y="136"/>
                  <a:pt x="137" y="97"/>
                  <a:pt x="186" y="97"/>
                </a:cubicBezTo>
                <a:cubicBezTo>
                  <a:pt x="234" y="97"/>
                  <a:pt x="274" y="136"/>
                  <a:pt x="274" y="185"/>
                </a:cubicBezTo>
                <a:cubicBezTo>
                  <a:pt x="274" y="233"/>
                  <a:pt x="234" y="273"/>
                  <a:pt x="186" y="273"/>
                </a:cubicBezTo>
                <a:close/>
                <a:moveTo>
                  <a:pt x="286" y="234"/>
                </a:moveTo>
                <a:cubicBezTo>
                  <a:pt x="294" y="219"/>
                  <a:pt x="298" y="203"/>
                  <a:pt x="298" y="185"/>
                </a:cubicBezTo>
                <a:cubicBezTo>
                  <a:pt x="298" y="167"/>
                  <a:pt x="294" y="151"/>
                  <a:pt x="286" y="136"/>
                </a:cubicBezTo>
                <a:cubicBezTo>
                  <a:pt x="328" y="111"/>
                  <a:pt x="328" y="111"/>
                  <a:pt x="328" y="111"/>
                </a:cubicBezTo>
                <a:cubicBezTo>
                  <a:pt x="339" y="133"/>
                  <a:pt x="345" y="157"/>
                  <a:pt x="346" y="183"/>
                </a:cubicBezTo>
                <a:cubicBezTo>
                  <a:pt x="346" y="210"/>
                  <a:pt x="340" y="236"/>
                  <a:pt x="328" y="259"/>
                </a:cubicBezTo>
                <a:lnTo>
                  <a:pt x="286" y="234"/>
                </a:lnTo>
                <a:close/>
              </a:path>
            </a:pathLst>
          </a:custGeom>
          <a:solidFill>
            <a:schemeClr val="bg1"/>
          </a:solidFill>
          <a:ln w="9525">
            <a:noFill/>
            <a:round/>
            <a:headEnd/>
            <a:tailEnd/>
          </a:ln>
        </p:spPr>
        <p:txBody>
          <a:bodyPr/>
          <a:lstStyle/>
          <a:p>
            <a:endParaRPr lang="zh-CN" altLang="en-US"/>
          </a:p>
        </p:txBody>
      </p:sp>
      <p:sp>
        <p:nvSpPr>
          <p:cNvPr id="39966" name="Freeform 7"/>
          <p:cNvSpPr>
            <a:spLocks/>
          </p:cNvSpPr>
          <p:nvPr/>
        </p:nvSpPr>
        <p:spPr bwMode="auto">
          <a:xfrm>
            <a:off x="6888962" y="2195513"/>
            <a:ext cx="2276303" cy="1134700"/>
          </a:xfrm>
          <a:custGeom>
            <a:avLst/>
            <a:gdLst>
              <a:gd name="T0" fmla="*/ 2147483647 w 421"/>
              <a:gd name="T1" fmla="*/ 1470965007 h 210"/>
              <a:gd name="T2" fmla="*/ 2147483647 w 421"/>
              <a:gd name="T3" fmla="*/ 2147483647 h 210"/>
              <a:gd name="T4" fmla="*/ 2147483647 w 421"/>
              <a:gd name="T5" fmla="*/ 2147483647 h 210"/>
              <a:gd name="T6" fmla="*/ 2147483647 w 421"/>
              <a:gd name="T7" fmla="*/ 0 h 210"/>
              <a:gd name="T8" fmla="*/ 0 w 421"/>
              <a:gd name="T9" fmla="*/ 2147483647 h 210"/>
              <a:gd name="T10" fmla="*/ 1472855520 w 421"/>
              <a:gd name="T11" fmla="*/ 2147483647 h 210"/>
              <a:gd name="T12" fmla="*/ 2147483647 w 421"/>
              <a:gd name="T13" fmla="*/ 1470965007 h 210"/>
              <a:gd name="T14" fmla="*/ 0 60000 65536"/>
              <a:gd name="T15" fmla="*/ 0 60000 65536"/>
              <a:gd name="T16" fmla="*/ 0 60000 65536"/>
              <a:gd name="T17" fmla="*/ 0 60000 65536"/>
              <a:gd name="T18" fmla="*/ 0 60000 65536"/>
              <a:gd name="T19" fmla="*/ 0 60000 65536"/>
              <a:gd name="T20" fmla="*/ 0 60000 65536"/>
              <a:gd name="T21" fmla="*/ 0 w 421"/>
              <a:gd name="T22" fmla="*/ 0 h 210"/>
              <a:gd name="T23" fmla="*/ 421 w 421"/>
              <a:gd name="T24" fmla="*/ 210 h 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315B2F"/>
          </a:solidFill>
          <a:ln w="9525">
            <a:noFill/>
            <a:round/>
            <a:headEnd/>
            <a:tailEnd/>
          </a:ln>
        </p:spPr>
        <p:txBody>
          <a:bodyPr/>
          <a:lstStyle/>
          <a:p>
            <a:endParaRPr lang="zh-CN" altLang="en-US"/>
          </a:p>
        </p:txBody>
      </p:sp>
      <p:sp>
        <p:nvSpPr>
          <p:cNvPr id="39967" name="Freeform 7"/>
          <p:cNvSpPr>
            <a:spLocks/>
          </p:cNvSpPr>
          <p:nvPr/>
        </p:nvSpPr>
        <p:spPr bwMode="auto">
          <a:xfrm flipV="1">
            <a:off x="4917368" y="3330213"/>
            <a:ext cx="2276303" cy="1134700"/>
          </a:xfrm>
          <a:custGeom>
            <a:avLst/>
            <a:gdLst>
              <a:gd name="T0" fmla="*/ 2147483647 w 421"/>
              <a:gd name="T1" fmla="*/ 1470965007 h 210"/>
              <a:gd name="T2" fmla="*/ 2147483647 w 421"/>
              <a:gd name="T3" fmla="*/ 2147483647 h 210"/>
              <a:gd name="T4" fmla="*/ 2147483647 w 421"/>
              <a:gd name="T5" fmla="*/ 2147483647 h 210"/>
              <a:gd name="T6" fmla="*/ 2147483647 w 421"/>
              <a:gd name="T7" fmla="*/ 0 h 210"/>
              <a:gd name="T8" fmla="*/ 0 w 421"/>
              <a:gd name="T9" fmla="*/ 2147483647 h 210"/>
              <a:gd name="T10" fmla="*/ 1472855520 w 421"/>
              <a:gd name="T11" fmla="*/ 2147483647 h 210"/>
              <a:gd name="T12" fmla="*/ 2147483647 w 421"/>
              <a:gd name="T13" fmla="*/ 1470965007 h 210"/>
              <a:gd name="T14" fmla="*/ 0 60000 65536"/>
              <a:gd name="T15" fmla="*/ 0 60000 65536"/>
              <a:gd name="T16" fmla="*/ 0 60000 65536"/>
              <a:gd name="T17" fmla="*/ 0 60000 65536"/>
              <a:gd name="T18" fmla="*/ 0 60000 65536"/>
              <a:gd name="T19" fmla="*/ 0 60000 65536"/>
              <a:gd name="T20" fmla="*/ 0 60000 65536"/>
              <a:gd name="T21" fmla="*/ 0 w 421"/>
              <a:gd name="T22" fmla="*/ 0 h 210"/>
              <a:gd name="T23" fmla="*/ 421 w 421"/>
              <a:gd name="T24" fmla="*/ 210 h 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315B2F"/>
          </a:solidFill>
          <a:ln w="9525">
            <a:noFill/>
            <a:round/>
            <a:headEnd/>
            <a:tailEnd/>
          </a:ln>
        </p:spPr>
        <p:txBody>
          <a:bodyPr/>
          <a:lstStyle/>
          <a:p>
            <a:endParaRPr lang="zh-CN" altLang="en-US"/>
          </a:p>
        </p:txBody>
      </p:sp>
      <p:sp>
        <p:nvSpPr>
          <p:cNvPr id="39968" name="Freeform 7"/>
          <p:cNvSpPr>
            <a:spLocks/>
          </p:cNvSpPr>
          <p:nvPr/>
        </p:nvSpPr>
        <p:spPr bwMode="auto">
          <a:xfrm>
            <a:off x="2947053" y="2195513"/>
            <a:ext cx="2276303" cy="1134700"/>
          </a:xfrm>
          <a:custGeom>
            <a:avLst/>
            <a:gdLst>
              <a:gd name="T0" fmla="*/ 2147483647 w 421"/>
              <a:gd name="T1" fmla="*/ 1470965007 h 210"/>
              <a:gd name="T2" fmla="*/ 2147483647 w 421"/>
              <a:gd name="T3" fmla="*/ 2147483647 h 210"/>
              <a:gd name="T4" fmla="*/ 2147483647 w 421"/>
              <a:gd name="T5" fmla="*/ 2147483647 h 210"/>
              <a:gd name="T6" fmla="*/ 2147483647 w 421"/>
              <a:gd name="T7" fmla="*/ 0 h 210"/>
              <a:gd name="T8" fmla="*/ 0 w 421"/>
              <a:gd name="T9" fmla="*/ 2147483647 h 210"/>
              <a:gd name="T10" fmla="*/ 1472855520 w 421"/>
              <a:gd name="T11" fmla="*/ 2147483647 h 210"/>
              <a:gd name="T12" fmla="*/ 2147483647 w 421"/>
              <a:gd name="T13" fmla="*/ 1470965007 h 210"/>
              <a:gd name="T14" fmla="*/ 0 60000 65536"/>
              <a:gd name="T15" fmla="*/ 0 60000 65536"/>
              <a:gd name="T16" fmla="*/ 0 60000 65536"/>
              <a:gd name="T17" fmla="*/ 0 60000 65536"/>
              <a:gd name="T18" fmla="*/ 0 60000 65536"/>
              <a:gd name="T19" fmla="*/ 0 60000 65536"/>
              <a:gd name="T20" fmla="*/ 0 60000 65536"/>
              <a:gd name="T21" fmla="*/ 0 w 421"/>
              <a:gd name="T22" fmla="*/ 0 h 210"/>
              <a:gd name="T23" fmla="*/ 421 w 421"/>
              <a:gd name="T24" fmla="*/ 210 h 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315B2F"/>
          </a:solidFill>
          <a:ln w="9525">
            <a:noFill/>
            <a:round/>
            <a:headEnd/>
            <a:tailEnd/>
          </a:ln>
        </p:spPr>
        <p:txBody>
          <a:bodyPr/>
          <a:lstStyle/>
          <a:p>
            <a:endParaRPr lang="zh-CN" altLang="en-US"/>
          </a:p>
        </p:txBody>
      </p:sp>
      <p:sp>
        <p:nvSpPr>
          <p:cNvPr id="39969" name="Freeform 7"/>
          <p:cNvSpPr>
            <a:spLocks/>
          </p:cNvSpPr>
          <p:nvPr/>
        </p:nvSpPr>
        <p:spPr bwMode="auto">
          <a:xfrm>
            <a:off x="977900" y="2195513"/>
            <a:ext cx="2276303" cy="1134700"/>
          </a:xfrm>
          <a:custGeom>
            <a:avLst/>
            <a:gdLst>
              <a:gd name="T0" fmla="*/ 2147483647 w 421"/>
              <a:gd name="T1" fmla="*/ 1470965007 h 210"/>
              <a:gd name="T2" fmla="*/ 2147483647 w 421"/>
              <a:gd name="T3" fmla="*/ 2147483647 h 210"/>
              <a:gd name="T4" fmla="*/ 2147483647 w 421"/>
              <a:gd name="T5" fmla="*/ 2147483647 h 210"/>
              <a:gd name="T6" fmla="*/ 2147483647 w 421"/>
              <a:gd name="T7" fmla="*/ 0 h 210"/>
              <a:gd name="T8" fmla="*/ 0 w 421"/>
              <a:gd name="T9" fmla="*/ 2147483647 h 210"/>
              <a:gd name="T10" fmla="*/ 1472855520 w 421"/>
              <a:gd name="T11" fmla="*/ 2147483647 h 210"/>
              <a:gd name="T12" fmla="*/ 2147483647 w 421"/>
              <a:gd name="T13" fmla="*/ 1470965007 h 210"/>
              <a:gd name="T14" fmla="*/ 0 60000 65536"/>
              <a:gd name="T15" fmla="*/ 0 60000 65536"/>
              <a:gd name="T16" fmla="*/ 0 60000 65536"/>
              <a:gd name="T17" fmla="*/ 0 60000 65536"/>
              <a:gd name="T18" fmla="*/ 0 60000 65536"/>
              <a:gd name="T19" fmla="*/ 0 60000 65536"/>
              <a:gd name="T20" fmla="*/ 0 60000 65536"/>
              <a:gd name="T21" fmla="*/ 0 w 421"/>
              <a:gd name="T22" fmla="*/ 0 h 210"/>
              <a:gd name="T23" fmla="*/ 421 w 421"/>
              <a:gd name="T24" fmla="*/ 210 h 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5AAB31"/>
          </a:solidFill>
          <a:ln w="9525">
            <a:noFill/>
            <a:round/>
            <a:headEnd/>
            <a:tailEnd/>
          </a:ln>
        </p:spPr>
        <p:txBody>
          <a:bodyPr/>
          <a:lstStyle/>
          <a:p>
            <a:endParaRPr lang="zh-CN" altLang="en-US"/>
          </a:p>
        </p:txBody>
      </p:sp>
      <p:sp>
        <p:nvSpPr>
          <p:cNvPr id="39970" name="Freeform 7"/>
          <p:cNvSpPr>
            <a:spLocks/>
          </p:cNvSpPr>
          <p:nvPr/>
        </p:nvSpPr>
        <p:spPr bwMode="auto">
          <a:xfrm flipV="1">
            <a:off x="977900" y="3330213"/>
            <a:ext cx="2276303" cy="1134700"/>
          </a:xfrm>
          <a:custGeom>
            <a:avLst/>
            <a:gdLst>
              <a:gd name="T0" fmla="*/ 2147483647 w 421"/>
              <a:gd name="T1" fmla="*/ 1470965007 h 210"/>
              <a:gd name="T2" fmla="*/ 2147483647 w 421"/>
              <a:gd name="T3" fmla="*/ 2147483647 h 210"/>
              <a:gd name="T4" fmla="*/ 2147483647 w 421"/>
              <a:gd name="T5" fmla="*/ 2147483647 h 210"/>
              <a:gd name="T6" fmla="*/ 2147483647 w 421"/>
              <a:gd name="T7" fmla="*/ 0 h 210"/>
              <a:gd name="T8" fmla="*/ 0 w 421"/>
              <a:gd name="T9" fmla="*/ 2147483647 h 210"/>
              <a:gd name="T10" fmla="*/ 1472855520 w 421"/>
              <a:gd name="T11" fmla="*/ 2147483647 h 210"/>
              <a:gd name="T12" fmla="*/ 2147483647 w 421"/>
              <a:gd name="T13" fmla="*/ 1470965007 h 210"/>
              <a:gd name="T14" fmla="*/ 0 60000 65536"/>
              <a:gd name="T15" fmla="*/ 0 60000 65536"/>
              <a:gd name="T16" fmla="*/ 0 60000 65536"/>
              <a:gd name="T17" fmla="*/ 0 60000 65536"/>
              <a:gd name="T18" fmla="*/ 0 60000 65536"/>
              <a:gd name="T19" fmla="*/ 0 60000 65536"/>
              <a:gd name="T20" fmla="*/ 0 60000 65536"/>
              <a:gd name="T21" fmla="*/ 0 w 421"/>
              <a:gd name="T22" fmla="*/ 0 h 210"/>
              <a:gd name="T23" fmla="*/ 421 w 421"/>
              <a:gd name="T24" fmla="*/ 210 h 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315B2F"/>
          </a:solidFill>
          <a:ln w="9525">
            <a:noFill/>
            <a:round/>
            <a:headEnd/>
            <a:tailEnd/>
          </a:ln>
        </p:spPr>
        <p:txBody>
          <a:bodyPr/>
          <a:lstStyle/>
          <a:p>
            <a:endParaRPr lang="zh-CN" altLang="en-US"/>
          </a:p>
        </p:txBody>
      </p:sp>
      <p:sp>
        <p:nvSpPr>
          <p:cNvPr id="39971" name="Freeform 7"/>
          <p:cNvSpPr>
            <a:spLocks/>
          </p:cNvSpPr>
          <p:nvPr/>
        </p:nvSpPr>
        <p:spPr bwMode="auto">
          <a:xfrm flipV="1">
            <a:off x="2947053" y="3330213"/>
            <a:ext cx="2276303" cy="1134700"/>
          </a:xfrm>
          <a:custGeom>
            <a:avLst/>
            <a:gdLst>
              <a:gd name="T0" fmla="*/ 2147483647 w 421"/>
              <a:gd name="T1" fmla="*/ 1470965007 h 210"/>
              <a:gd name="T2" fmla="*/ 2147483647 w 421"/>
              <a:gd name="T3" fmla="*/ 2147483647 h 210"/>
              <a:gd name="T4" fmla="*/ 2147483647 w 421"/>
              <a:gd name="T5" fmla="*/ 2147483647 h 210"/>
              <a:gd name="T6" fmla="*/ 2147483647 w 421"/>
              <a:gd name="T7" fmla="*/ 0 h 210"/>
              <a:gd name="T8" fmla="*/ 0 w 421"/>
              <a:gd name="T9" fmla="*/ 2147483647 h 210"/>
              <a:gd name="T10" fmla="*/ 1472855520 w 421"/>
              <a:gd name="T11" fmla="*/ 2147483647 h 210"/>
              <a:gd name="T12" fmla="*/ 2147483647 w 421"/>
              <a:gd name="T13" fmla="*/ 1470965007 h 210"/>
              <a:gd name="T14" fmla="*/ 0 60000 65536"/>
              <a:gd name="T15" fmla="*/ 0 60000 65536"/>
              <a:gd name="T16" fmla="*/ 0 60000 65536"/>
              <a:gd name="T17" fmla="*/ 0 60000 65536"/>
              <a:gd name="T18" fmla="*/ 0 60000 65536"/>
              <a:gd name="T19" fmla="*/ 0 60000 65536"/>
              <a:gd name="T20" fmla="*/ 0 60000 65536"/>
              <a:gd name="T21" fmla="*/ 0 w 421"/>
              <a:gd name="T22" fmla="*/ 0 h 210"/>
              <a:gd name="T23" fmla="*/ 421 w 421"/>
              <a:gd name="T24" fmla="*/ 210 h 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5AAB31"/>
          </a:solidFill>
          <a:ln w="9525">
            <a:noFill/>
            <a:round/>
            <a:headEnd/>
            <a:tailEnd/>
          </a:ln>
        </p:spPr>
        <p:txBody>
          <a:bodyPr/>
          <a:lstStyle/>
          <a:p>
            <a:endParaRPr lang="zh-CN" altLang="en-US"/>
          </a:p>
        </p:txBody>
      </p:sp>
      <p:sp>
        <p:nvSpPr>
          <p:cNvPr id="39972" name="Freeform 7"/>
          <p:cNvSpPr>
            <a:spLocks/>
          </p:cNvSpPr>
          <p:nvPr/>
        </p:nvSpPr>
        <p:spPr bwMode="auto">
          <a:xfrm>
            <a:off x="4917368" y="2195513"/>
            <a:ext cx="2276303" cy="1134700"/>
          </a:xfrm>
          <a:custGeom>
            <a:avLst/>
            <a:gdLst>
              <a:gd name="T0" fmla="*/ 2147483647 w 421"/>
              <a:gd name="T1" fmla="*/ 1470965007 h 210"/>
              <a:gd name="T2" fmla="*/ 2147483647 w 421"/>
              <a:gd name="T3" fmla="*/ 2147483647 h 210"/>
              <a:gd name="T4" fmla="*/ 2147483647 w 421"/>
              <a:gd name="T5" fmla="*/ 2147483647 h 210"/>
              <a:gd name="T6" fmla="*/ 2147483647 w 421"/>
              <a:gd name="T7" fmla="*/ 0 h 210"/>
              <a:gd name="T8" fmla="*/ 0 w 421"/>
              <a:gd name="T9" fmla="*/ 2147483647 h 210"/>
              <a:gd name="T10" fmla="*/ 1472855520 w 421"/>
              <a:gd name="T11" fmla="*/ 2147483647 h 210"/>
              <a:gd name="T12" fmla="*/ 2147483647 w 421"/>
              <a:gd name="T13" fmla="*/ 1470965007 h 210"/>
              <a:gd name="T14" fmla="*/ 0 60000 65536"/>
              <a:gd name="T15" fmla="*/ 0 60000 65536"/>
              <a:gd name="T16" fmla="*/ 0 60000 65536"/>
              <a:gd name="T17" fmla="*/ 0 60000 65536"/>
              <a:gd name="T18" fmla="*/ 0 60000 65536"/>
              <a:gd name="T19" fmla="*/ 0 60000 65536"/>
              <a:gd name="T20" fmla="*/ 0 60000 65536"/>
              <a:gd name="T21" fmla="*/ 0 w 421"/>
              <a:gd name="T22" fmla="*/ 0 h 210"/>
              <a:gd name="T23" fmla="*/ 421 w 421"/>
              <a:gd name="T24" fmla="*/ 210 h 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5AAB31"/>
          </a:solidFill>
          <a:ln w="9525">
            <a:noFill/>
            <a:round/>
            <a:headEnd/>
            <a:tailEnd/>
          </a:ln>
        </p:spPr>
        <p:txBody>
          <a:bodyPr/>
          <a:lstStyle/>
          <a:p>
            <a:endParaRPr lang="zh-CN" altLang="en-US"/>
          </a:p>
        </p:txBody>
      </p:sp>
      <p:sp>
        <p:nvSpPr>
          <p:cNvPr id="39973" name="Freeform 7"/>
          <p:cNvSpPr>
            <a:spLocks/>
          </p:cNvSpPr>
          <p:nvPr/>
        </p:nvSpPr>
        <p:spPr bwMode="auto">
          <a:xfrm flipV="1">
            <a:off x="6888962" y="3330213"/>
            <a:ext cx="2276303" cy="1134700"/>
          </a:xfrm>
          <a:custGeom>
            <a:avLst/>
            <a:gdLst>
              <a:gd name="T0" fmla="*/ 2147483647 w 421"/>
              <a:gd name="T1" fmla="*/ 1470965007 h 210"/>
              <a:gd name="T2" fmla="*/ 2147483647 w 421"/>
              <a:gd name="T3" fmla="*/ 2147483647 h 210"/>
              <a:gd name="T4" fmla="*/ 2147483647 w 421"/>
              <a:gd name="T5" fmla="*/ 2147483647 h 210"/>
              <a:gd name="T6" fmla="*/ 2147483647 w 421"/>
              <a:gd name="T7" fmla="*/ 0 h 210"/>
              <a:gd name="T8" fmla="*/ 0 w 421"/>
              <a:gd name="T9" fmla="*/ 2147483647 h 210"/>
              <a:gd name="T10" fmla="*/ 1472855520 w 421"/>
              <a:gd name="T11" fmla="*/ 2147483647 h 210"/>
              <a:gd name="T12" fmla="*/ 2147483647 w 421"/>
              <a:gd name="T13" fmla="*/ 1470965007 h 210"/>
              <a:gd name="T14" fmla="*/ 0 60000 65536"/>
              <a:gd name="T15" fmla="*/ 0 60000 65536"/>
              <a:gd name="T16" fmla="*/ 0 60000 65536"/>
              <a:gd name="T17" fmla="*/ 0 60000 65536"/>
              <a:gd name="T18" fmla="*/ 0 60000 65536"/>
              <a:gd name="T19" fmla="*/ 0 60000 65536"/>
              <a:gd name="T20" fmla="*/ 0 60000 65536"/>
              <a:gd name="T21" fmla="*/ 0 w 421"/>
              <a:gd name="T22" fmla="*/ 0 h 210"/>
              <a:gd name="T23" fmla="*/ 421 w 421"/>
              <a:gd name="T24" fmla="*/ 210 h 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5AAB31"/>
          </a:solidFill>
          <a:ln w="9525">
            <a:noFill/>
            <a:round/>
            <a:headEnd/>
            <a:tailEnd/>
          </a:ln>
        </p:spPr>
        <p:txBody>
          <a:bodyPr/>
          <a:lstStyle/>
          <a:p>
            <a:endParaRPr lang="zh-CN" altLang="en-US"/>
          </a:p>
        </p:txBody>
      </p:sp>
      <p:sp>
        <p:nvSpPr>
          <p:cNvPr id="39975" name="Freeform 26"/>
          <p:cNvSpPr>
            <a:spLocks noEditPoints="1"/>
          </p:cNvSpPr>
          <p:nvPr/>
        </p:nvSpPr>
        <p:spPr bwMode="auto">
          <a:xfrm>
            <a:off x="7950180" y="3201916"/>
            <a:ext cx="186748" cy="233802"/>
          </a:xfrm>
          <a:custGeom>
            <a:avLst/>
            <a:gdLst>
              <a:gd name="T0" fmla="*/ 93036237 w 321"/>
              <a:gd name="T1" fmla="*/ 29599574 h 402"/>
              <a:gd name="T2" fmla="*/ 56539552 w 321"/>
              <a:gd name="T3" fmla="*/ 3288963 h 402"/>
              <a:gd name="T4" fmla="*/ 28120186 w 321"/>
              <a:gd name="T5" fmla="*/ 37671893 h 402"/>
              <a:gd name="T6" fmla="*/ 32607338 w 321"/>
              <a:gd name="T7" fmla="*/ 52023032 h 402"/>
              <a:gd name="T8" fmla="*/ 1795080 w 321"/>
              <a:gd name="T9" fmla="*/ 98066331 h 402"/>
              <a:gd name="T10" fmla="*/ 299180 w 321"/>
              <a:gd name="T11" fmla="*/ 104943351 h 402"/>
              <a:gd name="T12" fmla="*/ 2393440 w 321"/>
              <a:gd name="T13" fmla="*/ 116603173 h 402"/>
              <a:gd name="T14" fmla="*/ 6581413 w 321"/>
              <a:gd name="T15" fmla="*/ 119892135 h 402"/>
              <a:gd name="T16" fmla="*/ 15555719 w 321"/>
              <a:gd name="T17" fmla="*/ 118098106 h 402"/>
              <a:gd name="T18" fmla="*/ 21239595 w 321"/>
              <a:gd name="T19" fmla="*/ 114211499 h 402"/>
              <a:gd name="T20" fmla="*/ 33205698 w 321"/>
              <a:gd name="T21" fmla="*/ 94478820 h 402"/>
              <a:gd name="T22" fmla="*/ 33504878 w 321"/>
              <a:gd name="T23" fmla="*/ 94478820 h 402"/>
              <a:gd name="T24" fmla="*/ 41881377 w 321"/>
              <a:gd name="T25" fmla="*/ 92983886 h 402"/>
              <a:gd name="T26" fmla="*/ 55941192 w 321"/>
              <a:gd name="T27" fmla="*/ 69663132 h 402"/>
              <a:gd name="T28" fmla="*/ 71496907 w 321"/>
              <a:gd name="T29" fmla="*/ 69364036 h 402"/>
              <a:gd name="T30" fmla="*/ 93036237 w 321"/>
              <a:gd name="T31" fmla="*/ 29599574 h 402"/>
              <a:gd name="T32" fmla="*/ 77779155 w 321"/>
              <a:gd name="T33" fmla="*/ 38867730 h 402"/>
              <a:gd name="T34" fmla="*/ 61625064 w 321"/>
              <a:gd name="T35" fmla="*/ 35877864 h 402"/>
              <a:gd name="T36" fmla="*/ 53548300 w 321"/>
              <a:gd name="T37" fmla="*/ 21227621 h 402"/>
              <a:gd name="T38" fmla="*/ 74189543 w 321"/>
              <a:gd name="T39" fmla="*/ 17341009 h 402"/>
              <a:gd name="T40" fmla="*/ 77779155 w 321"/>
              <a:gd name="T41" fmla="*/ 38867730 h 4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21"/>
              <a:gd name="T64" fmla="*/ 0 h 402"/>
              <a:gd name="T65" fmla="*/ 321 w 321"/>
              <a:gd name="T66" fmla="*/ 402 h 40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21" h="402">
                <a:moveTo>
                  <a:pt x="311" y="99"/>
                </a:moveTo>
                <a:cubicBezTo>
                  <a:pt x="301" y="40"/>
                  <a:pt x="246" y="0"/>
                  <a:pt x="189" y="11"/>
                </a:cubicBezTo>
                <a:cubicBezTo>
                  <a:pt x="132" y="21"/>
                  <a:pt x="84" y="67"/>
                  <a:pt x="94" y="126"/>
                </a:cubicBezTo>
                <a:cubicBezTo>
                  <a:pt x="96" y="139"/>
                  <a:pt x="102" y="159"/>
                  <a:pt x="109" y="174"/>
                </a:cubicBezTo>
                <a:cubicBezTo>
                  <a:pt x="6" y="328"/>
                  <a:pt x="6" y="328"/>
                  <a:pt x="6" y="328"/>
                </a:cubicBezTo>
                <a:cubicBezTo>
                  <a:pt x="2" y="334"/>
                  <a:pt x="0" y="344"/>
                  <a:pt x="1" y="351"/>
                </a:cubicBezTo>
                <a:cubicBezTo>
                  <a:pt x="8" y="390"/>
                  <a:pt x="8" y="390"/>
                  <a:pt x="8" y="390"/>
                </a:cubicBezTo>
                <a:cubicBezTo>
                  <a:pt x="9" y="397"/>
                  <a:pt x="15" y="402"/>
                  <a:pt x="22" y="401"/>
                </a:cubicBezTo>
                <a:cubicBezTo>
                  <a:pt x="52" y="395"/>
                  <a:pt x="52" y="395"/>
                  <a:pt x="52" y="395"/>
                </a:cubicBezTo>
                <a:cubicBezTo>
                  <a:pt x="59" y="394"/>
                  <a:pt x="67" y="388"/>
                  <a:pt x="71" y="382"/>
                </a:cubicBezTo>
                <a:cubicBezTo>
                  <a:pt x="111" y="316"/>
                  <a:pt x="111" y="316"/>
                  <a:pt x="111" y="316"/>
                </a:cubicBezTo>
                <a:cubicBezTo>
                  <a:pt x="112" y="316"/>
                  <a:pt x="112" y="316"/>
                  <a:pt x="112" y="316"/>
                </a:cubicBezTo>
                <a:cubicBezTo>
                  <a:pt x="140" y="311"/>
                  <a:pt x="140" y="311"/>
                  <a:pt x="140" y="311"/>
                </a:cubicBezTo>
                <a:cubicBezTo>
                  <a:pt x="187" y="233"/>
                  <a:pt x="187" y="233"/>
                  <a:pt x="187" y="233"/>
                </a:cubicBezTo>
                <a:cubicBezTo>
                  <a:pt x="203" y="236"/>
                  <a:pt x="226" y="235"/>
                  <a:pt x="239" y="232"/>
                </a:cubicBezTo>
                <a:cubicBezTo>
                  <a:pt x="296" y="222"/>
                  <a:pt x="321" y="159"/>
                  <a:pt x="311" y="99"/>
                </a:cubicBezTo>
                <a:close/>
                <a:moveTo>
                  <a:pt x="260" y="130"/>
                </a:moveTo>
                <a:cubicBezTo>
                  <a:pt x="244" y="153"/>
                  <a:pt x="228" y="137"/>
                  <a:pt x="206" y="120"/>
                </a:cubicBezTo>
                <a:cubicBezTo>
                  <a:pt x="184" y="104"/>
                  <a:pt x="163" y="94"/>
                  <a:pt x="179" y="71"/>
                </a:cubicBezTo>
                <a:cubicBezTo>
                  <a:pt x="195" y="47"/>
                  <a:pt x="226" y="42"/>
                  <a:pt x="248" y="58"/>
                </a:cubicBezTo>
                <a:cubicBezTo>
                  <a:pt x="270" y="74"/>
                  <a:pt x="276" y="107"/>
                  <a:pt x="260" y="130"/>
                </a:cubicBezTo>
                <a:close/>
              </a:path>
            </a:pathLst>
          </a:custGeom>
          <a:solidFill>
            <a:schemeClr val="bg1"/>
          </a:solidFill>
          <a:ln w="9525">
            <a:noFill/>
            <a:round/>
            <a:headEnd/>
            <a:tailEnd/>
          </a:ln>
        </p:spPr>
        <p:txBody>
          <a:bodyPr/>
          <a:lstStyle/>
          <a:p>
            <a:endParaRPr lang="zh-CN" altLang="en-US"/>
          </a:p>
        </p:txBody>
      </p:sp>
      <p:sp>
        <p:nvSpPr>
          <p:cNvPr id="39976" name="Freeform 7"/>
          <p:cNvSpPr>
            <a:spLocks/>
          </p:cNvSpPr>
          <p:nvPr/>
        </p:nvSpPr>
        <p:spPr bwMode="auto">
          <a:xfrm>
            <a:off x="8856835" y="2215287"/>
            <a:ext cx="2276303" cy="1134700"/>
          </a:xfrm>
          <a:custGeom>
            <a:avLst/>
            <a:gdLst>
              <a:gd name="T0" fmla="*/ 2147483647 w 421"/>
              <a:gd name="T1" fmla="*/ 1470965007 h 210"/>
              <a:gd name="T2" fmla="*/ 2147483647 w 421"/>
              <a:gd name="T3" fmla="*/ 2147483647 h 210"/>
              <a:gd name="T4" fmla="*/ 2147483647 w 421"/>
              <a:gd name="T5" fmla="*/ 2147483647 h 210"/>
              <a:gd name="T6" fmla="*/ 2147483647 w 421"/>
              <a:gd name="T7" fmla="*/ 0 h 210"/>
              <a:gd name="T8" fmla="*/ 0 w 421"/>
              <a:gd name="T9" fmla="*/ 2147483647 h 210"/>
              <a:gd name="T10" fmla="*/ 1472855520 w 421"/>
              <a:gd name="T11" fmla="*/ 2147483647 h 210"/>
              <a:gd name="T12" fmla="*/ 2147483647 w 421"/>
              <a:gd name="T13" fmla="*/ 1470965007 h 210"/>
              <a:gd name="T14" fmla="*/ 0 60000 65536"/>
              <a:gd name="T15" fmla="*/ 0 60000 65536"/>
              <a:gd name="T16" fmla="*/ 0 60000 65536"/>
              <a:gd name="T17" fmla="*/ 0 60000 65536"/>
              <a:gd name="T18" fmla="*/ 0 60000 65536"/>
              <a:gd name="T19" fmla="*/ 0 60000 65536"/>
              <a:gd name="T20" fmla="*/ 0 60000 65536"/>
              <a:gd name="T21" fmla="*/ 0 w 421"/>
              <a:gd name="T22" fmla="*/ 0 h 210"/>
              <a:gd name="T23" fmla="*/ 421 w 421"/>
              <a:gd name="T24" fmla="*/ 210 h 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5AAB31"/>
          </a:solidFill>
          <a:ln w="9525">
            <a:noFill/>
            <a:round/>
            <a:headEnd/>
            <a:tailEnd/>
          </a:ln>
        </p:spPr>
        <p:txBody>
          <a:bodyPr/>
          <a:lstStyle/>
          <a:p>
            <a:endParaRPr lang="zh-CN" altLang="en-US"/>
          </a:p>
        </p:txBody>
      </p:sp>
      <p:grpSp>
        <p:nvGrpSpPr>
          <p:cNvPr id="3" name="组合 2"/>
          <p:cNvGrpSpPr>
            <a:grpSpLocks/>
          </p:cNvGrpSpPr>
          <p:nvPr/>
        </p:nvGrpSpPr>
        <p:grpSpPr bwMode="auto">
          <a:xfrm>
            <a:off x="1198563" y="4670425"/>
            <a:ext cx="1804987" cy="596900"/>
            <a:chOff x="1198433" y="4671125"/>
            <a:chExt cx="1804999" cy="596736"/>
          </a:xfrm>
        </p:grpSpPr>
        <p:sp>
          <p:nvSpPr>
            <p:cNvPr id="39957" name="TextBox 13"/>
            <p:cNvSpPr txBox="1">
              <a:spLocks noChangeArrowheads="1"/>
            </p:cNvSpPr>
            <p:nvPr/>
          </p:nvSpPr>
          <p:spPr bwMode="auto">
            <a:xfrm>
              <a:off x="1304473" y="4671125"/>
              <a:ext cx="1592919" cy="307777"/>
            </a:xfrm>
            <a:prstGeom prst="rect">
              <a:avLst/>
            </a:prstGeom>
            <a:noFill/>
            <a:ln w="9525">
              <a:noFill/>
              <a:miter lim="800000"/>
              <a:headEnd/>
              <a:tailEnd/>
            </a:ln>
          </p:spPr>
          <p:txBody>
            <a:bodyPr lIns="0" tIns="0" rIns="0" bIns="0">
              <a:spAutoFit/>
            </a:bodyPr>
            <a:lstStyle/>
            <a:p>
              <a:pPr algn="ctr" defTabSz="1216025" eaLnBrk="1" hangingPunct="1">
                <a:spcBef>
                  <a:spcPct val="20000"/>
                </a:spcBef>
              </a:pPr>
              <a:r>
                <a:rPr lang="zh-TW" altLang="en-US" sz="2000" b="1" dirty="0" smtClean="0">
                  <a:solidFill>
                    <a:srgbClr val="445469"/>
                  </a:solidFill>
                  <a:sym typeface="Arial" pitchFamily="34" charset="0"/>
                </a:rPr>
                <a:t>感恩惜福</a:t>
              </a:r>
              <a:endParaRPr lang="en-US" sz="2000" b="1" dirty="0">
                <a:solidFill>
                  <a:srgbClr val="445469"/>
                </a:solidFill>
                <a:sym typeface="Arial" pitchFamily="34" charset="0"/>
              </a:endParaRPr>
            </a:p>
          </p:txBody>
        </p:sp>
        <p:sp>
          <p:nvSpPr>
            <p:cNvPr id="39958" name="TextBox 13"/>
            <p:cNvSpPr txBox="1">
              <a:spLocks noChangeArrowheads="1"/>
            </p:cNvSpPr>
            <p:nvPr/>
          </p:nvSpPr>
          <p:spPr bwMode="auto">
            <a:xfrm>
              <a:off x="1198433" y="5052417"/>
              <a:ext cx="1804999" cy="215444"/>
            </a:xfrm>
            <a:prstGeom prst="rect">
              <a:avLst/>
            </a:prstGeom>
            <a:noFill/>
            <a:ln w="9525">
              <a:noFill/>
              <a:miter lim="800000"/>
              <a:headEnd/>
              <a:tailEnd/>
            </a:ln>
          </p:spPr>
          <p:txBody>
            <a:bodyPr lIns="0" tIns="0" rIns="0" bIns="0">
              <a:spAutoFit/>
            </a:bodyPr>
            <a:lstStyle/>
            <a:p>
              <a:pPr algn="ctr" defTabSz="1216025" eaLnBrk="1" hangingPunct="1">
                <a:spcBef>
                  <a:spcPct val="20000"/>
                </a:spcBef>
              </a:pPr>
              <a:endParaRPr lang="en-US" altLang="zh-CN" sz="1400" dirty="0">
                <a:solidFill>
                  <a:srgbClr val="445469"/>
                </a:solidFill>
                <a:sym typeface="Arial" pitchFamily="34" charset="0"/>
              </a:endParaRPr>
            </a:p>
          </p:txBody>
        </p:sp>
      </p:grpSp>
      <p:grpSp>
        <p:nvGrpSpPr>
          <p:cNvPr id="4" name="组合 3"/>
          <p:cNvGrpSpPr>
            <a:grpSpLocks/>
          </p:cNvGrpSpPr>
          <p:nvPr/>
        </p:nvGrpSpPr>
        <p:grpSpPr bwMode="auto">
          <a:xfrm>
            <a:off x="3217863" y="4670425"/>
            <a:ext cx="1804987" cy="596900"/>
            <a:chOff x="3218596" y="4671125"/>
            <a:chExt cx="1804999" cy="596736"/>
          </a:xfrm>
        </p:grpSpPr>
        <p:sp>
          <p:nvSpPr>
            <p:cNvPr id="39955" name="TextBox 13"/>
            <p:cNvSpPr txBox="1">
              <a:spLocks noChangeArrowheads="1"/>
            </p:cNvSpPr>
            <p:nvPr/>
          </p:nvSpPr>
          <p:spPr bwMode="auto">
            <a:xfrm>
              <a:off x="3324636" y="4671125"/>
              <a:ext cx="1592919" cy="307692"/>
            </a:xfrm>
            <a:prstGeom prst="rect">
              <a:avLst/>
            </a:prstGeom>
            <a:noFill/>
            <a:ln w="9525">
              <a:noFill/>
              <a:miter lim="800000"/>
              <a:headEnd/>
              <a:tailEnd/>
            </a:ln>
          </p:spPr>
          <p:txBody>
            <a:bodyPr lIns="0" tIns="0" rIns="0" bIns="0">
              <a:spAutoFit/>
            </a:bodyPr>
            <a:lstStyle/>
            <a:p>
              <a:pPr algn="ctr" defTabSz="1216025" eaLnBrk="1" hangingPunct="1">
                <a:spcBef>
                  <a:spcPct val="20000"/>
                </a:spcBef>
              </a:pPr>
              <a:r>
                <a:rPr lang="zh-TW" altLang="en-US" sz="2000" b="1" dirty="0" smtClean="0">
                  <a:solidFill>
                    <a:srgbClr val="445469"/>
                  </a:solidFill>
                  <a:sym typeface="Arial" pitchFamily="34" charset="0"/>
                </a:rPr>
                <a:t>腳踏實地做事</a:t>
              </a:r>
              <a:endParaRPr lang="en-US" sz="2000" b="1" dirty="0">
                <a:solidFill>
                  <a:srgbClr val="445469"/>
                </a:solidFill>
                <a:sym typeface="Arial" pitchFamily="34" charset="0"/>
              </a:endParaRPr>
            </a:p>
          </p:txBody>
        </p:sp>
        <p:sp>
          <p:nvSpPr>
            <p:cNvPr id="39956" name="TextBox 13"/>
            <p:cNvSpPr txBox="1">
              <a:spLocks noChangeArrowheads="1"/>
            </p:cNvSpPr>
            <p:nvPr/>
          </p:nvSpPr>
          <p:spPr bwMode="auto">
            <a:xfrm>
              <a:off x="3218596" y="5052417"/>
              <a:ext cx="1804999" cy="215444"/>
            </a:xfrm>
            <a:prstGeom prst="rect">
              <a:avLst/>
            </a:prstGeom>
            <a:noFill/>
            <a:ln w="9525">
              <a:noFill/>
              <a:miter lim="800000"/>
              <a:headEnd/>
              <a:tailEnd/>
            </a:ln>
          </p:spPr>
          <p:txBody>
            <a:bodyPr lIns="0" tIns="0" rIns="0" bIns="0">
              <a:spAutoFit/>
            </a:bodyPr>
            <a:lstStyle/>
            <a:p>
              <a:pPr algn="ctr" defTabSz="1216025" eaLnBrk="1" hangingPunct="1">
                <a:spcBef>
                  <a:spcPct val="20000"/>
                </a:spcBef>
              </a:pPr>
              <a:endParaRPr lang="en-US" altLang="zh-CN" sz="1400" dirty="0">
                <a:solidFill>
                  <a:srgbClr val="445469"/>
                </a:solidFill>
                <a:sym typeface="Arial" pitchFamily="34" charset="0"/>
              </a:endParaRPr>
            </a:p>
          </p:txBody>
        </p:sp>
      </p:grpSp>
      <p:grpSp>
        <p:nvGrpSpPr>
          <p:cNvPr id="5" name="组合 4"/>
          <p:cNvGrpSpPr>
            <a:grpSpLocks/>
          </p:cNvGrpSpPr>
          <p:nvPr/>
        </p:nvGrpSpPr>
        <p:grpSpPr bwMode="auto">
          <a:xfrm>
            <a:off x="5118100" y="4670425"/>
            <a:ext cx="1804988" cy="596900"/>
            <a:chOff x="5117476" y="4671125"/>
            <a:chExt cx="1804999" cy="596736"/>
          </a:xfrm>
        </p:grpSpPr>
        <p:sp>
          <p:nvSpPr>
            <p:cNvPr id="39953" name="TextBox 13"/>
            <p:cNvSpPr txBox="1">
              <a:spLocks noChangeArrowheads="1"/>
            </p:cNvSpPr>
            <p:nvPr/>
          </p:nvSpPr>
          <p:spPr bwMode="auto">
            <a:xfrm>
              <a:off x="5223516" y="4671125"/>
              <a:ext cx="1592919" cy="307777"/>
            </a:xfrm>
            <a:prstGeom prst="rect">
              <a:avLst/>
            </a:prstGeom>
            <a:noFill/>
            <a:ln w="9525">
              <a:noFill/>
              <a:miter lim="800000"/>
              <a:headEnd/>
              <a:tailEnd/>
            </a:ln>
          </p:spPr>
          <p:txBody>
            <a:bodyPr lIns="0" tIns="0" rIns="0" bIns="0">
              <a:spAutoFit/>
            </a:bodyPr>
            <a:lstStyle/>
            <a:p>
              <a:pPr algn="ctr" defTabSz="1216025" eaLnBrk="1" hangingPunct="1">
                <a:spcBef>
                  <a:spcPct val="20000"/>
                </a:spcBef>
              </a:pPr>
              <a:r>
                <a:rPr lang="zh-TW" altLang="en-US" sz="2000" b="1" dirty="0" smtClean="0">
                  <a:solidFill>
                    <a:srgbClr val="445469"/>
                  </a:solidFill>
                  <a:sym typeface="Arial" pitchFamily="34" charset="0"/>
                </a:rPr>
                <a:t>提升品質</a:t>
              </a:r>
              <a:endParaRPr lang="en-US" sz="2000" b="1" dirty="0">
                <a:solidFill>
                  <a:srgbClr val="445469"/>
                </a:solidFill>
                <a:sym typeface="Arial" pitchFamily="34" charset="0"/>
              </a:endParaRPr>
            </a:p>
          </p:txBody>
        </p:sp>
        <p:sp>
          <p:nvSpPr>
            <p:cNvPr id="39954" name="TextBox 13"/>
            <p:cNvSpPr txBox="1">
              <a:spLocks noChangeArrowheads="1"/>
            </p:cNvSpPr>
            <p:nvPr/>
          </p:nvSpPr>
          <p:spPr bwMode="auto">
            <a:xfrm>
              <a:off x="5117476" y="5052417"/>
              <a:ext cx="1804999" cy="215444"/>
            </a:xfrm>
            <a:prstGeom prst="rect">
              <a:avLst/>
            </a:prstGeom>
            <a:noFill/>
            <a:ln w="9525">
              <a:noFill/>
              <a:miter lim="800000"/>
              <a:headEnd/>
              <a:tailEnd/>
            </a:ln>
          </p:spPr>
          <p:txBody>
            <a:bodyPr lIns="0" tIns="0" rIns="0" bIns="0">
              <a:spAutoFit/>
            </a:bodyPr>
            <a:lstStyle/>
            <a:p>
              <a:pPr algn="ctr" defTabSz="1216025" eaLnBrk="1" hangingPunct="1">
                <a:spcBef>
                  <a:spcPct val="20000"/>
                </a:spcBef>
              </a:pPr>
              <a:endParaRPr lang="en-US" altLang="zh-CN" sz="1400" dirty="0">
                <a:solidFill>
                  <a:srgbClr val="445469"/>
                </a:solidFill>
                <a:sym typeface="Arial" pitchFamily="34" charset="0"/>
              </a:endParaRPr>
            </a:p>
          </p:txBody>
        </p:sp>
      </p:grpSp>
      <p:grpSp>
        <p:nvGrpSpPr>
          <p:cNvPr id="6" name="组合 5"/>
          <p:cNvGrpSpPr>
            <a:grpSpLocks/>
          </p:cNvGrpSpPr>
          <p:nvPr/>
        </p:nvGrpSpPr>
        <p:grpSpPr bwMode="auto">
          <a:xfrm>
            <a:off x="7088188" y="4670425"/>
            <a:ext cx="1804987" cy="596900"/>
            <a:chOff x="7087615" y="4671125"/>
            <a:chExt cx="1804999" cy="596736"/>
          </a:xfrm>
        </p:grpSpPr>
        <p:sp>
          <p:nvSpPr>
            <p:cNvPr id="39951" name="TextBox 13"/>
            <p:cNvSpPr txBox="1">
              <a:spLocks noChangeArrowheads="1"/>
            </p:cNvSpPr>
            <p:nvPr/>
          </p:nvSpPr>
          <p:spPr bwMode="auto">
            <a:xfrm>
              <a:off x="7193655" y="4671125"/>
              <a:ext cx="1592919" cy="307777"/>
            </a:xfrm>
            <a:prstGeom prst="rect">
              <a:avLst/>
            </a:prstGeom>
            <a:noFill/>
            <a:ln w="9525">
              <a:noFill/>
              <a:miter lim="800000"/>
              <a:headEnd/>
              <a:tailEnd/>
            </a:ln>
          </p:spPr>
          <p:txBody>
            <a:bodyPr lIns="0" tIns="0" rIns="0" bIns="0">
              <a:spAutoFit/>
            </a:bodyPr>
            <a:lstStyle/>
            <a:p>
              <a:pPr algn="ctr" defTabSz="1216025" eaLnBrk="1" hangingPunct="1">
                <a:spcBef>
                  <a:spcPct val="20000"/>
                </a:spcBef>
              </a:pPr>
              <a:r>
                <a:rPr lang="zh-TW" altLang="en-US" sz="2000" b="1" dirty="0" smtClean="0">
                  <a:solidFill>
                    <a:srgbClr val="445469"/>
                  </a:solidFill>
                  <a:sym typeface="Arial" pitchFamily="34" charset="0"/>
                </a:rPr>
                <a:t>服務客戶</a:t>
              </a:r>
              <a:endParaRPr lang="en-US" sz="2000" b="1" dirty="0">
                <a:solidFill>
                  <a:srgbClr val="445469"/>
                </a:solidFill>
                <a:sym typeface="Arial" pitchFamily="34" charset="0"/>
              </a:endParaRPr>
            </a:p>
          </p:txBody>
        </p:sp>
        <p:sp>
          <p:nvSpPr>
            <p:cNvPr id="39952" name="TextBox 13"/>
            <p:cNvSpPr txBox="1">
              <a:spLocks noChangeArrowheads="1"/>
            </p:cNvSpPr>
            <p:nvPr/>
          </p:nvSpPr>
          <p:spPr bwMode="auto">
            <a:xfrm>
              <a:off x="7087615" y="5052417"/>
              <a:ext cx="1804999" cy="215444"/>
            </a:xfrm>
            <a:prstGeom prst="rect">
              <a:avLst/>
            </a:prstGeom>
            <a:noFill/>
            <a:ln w="9525">
              <a:noFill/>
              <a:miter lim="800000"/>
              <a:headEnd/>
              <a:tailEnd/>
            </a:ln>
          </p:spPr>
          <p:txBody>
            <a:bodyPr lIns="0" tIns="0" rIns="0" bIns="0">
              <a:spAutoFit/>
            </a:bodyPr>
            <a:lstStyle/>
            <a:p>
              <a:pPr algn="ctr" defTabSz="1216025" eaLnBrk="1" hangingPunct="1">
                <a:spcBef>
                  <a:spcPct val="20000"/>
                </a:spcBef>
              </a:pPr>
              <a:endParaRPr lang="en-US" altLang="zh-CN" sz="1400" dirty="0">
                <a:solidFill>
                  <a:srgbClr val="445469"/>
                </a:solidFill>
                <a:sym typeface="Arial" pitchFamily="34" charset="0"/>
              </a:endParaRPr>
            </a:p>
          </p:txBody>
        </p:sp>
      </p:grpSp>
      <p:grpSp>
        <p:nvGrpSpPr>
          <p:cNvPr id="7" name="组合 6"/>
          <p:cNvGrpSpPr>
            <a:grpSpLocks/>
          </p:cNvGrpSpPr>
          <p:nvPr/>
        </p:nvGrpSpPr>
        <p:grpSpPr bwMode="auto">
          <a:xfrm>
            <a:off x="9163050" y="4670425"/>
            <a:ext cx="1804988" cy="596900"/>
            <a:chOff x="9163794" y="4671125"/>
            <a:chExt cx="1804999" cy="596736"/>
          </a:xfrm>
        </p:grpSpPr>
        <p:sp>
          <p:nvSpPr>
            <p:cNvPr id="39949" name="TextBox 13"/>
            <p:cNvSpPr txBox="1">
              <a:spLocks noChangeArrowheads="1"/>
            </p:cNvSpPr>
            <p:nvPr/>
          </p:nvSpPr>
          <p:spPr bwMode="auto">
            <a:xfrm>
              <a:off x="9269834" y="4671125"/>
              <a:ext cx="1592919" cy="307777"/>
            </a:xfrm>
            <a:prstGeom prst="rect">
              <a:avLst/>
            </a:prstGeom>
            <a:noFill/>
            <a:ln w="9525">
              <a:noFill/>
              <a:miter lim="800000"/>
              <a:headEnd/>
              <a:tailEnd/>
            </a:ln>
          </p:spPr>
          <p:txBody>
            <a:bodyPr lIns="0" tIns="0" rIns="0" bIns="0">
              <a:spAutoFit/>
            </a:bodyPr>
            <a:lstStyle/>
            <a:p>
              <a:pPr algn="ctr" defTabSz="1216025" eaLnBrk="1" hangingPunct="1">
                <a:spcBef>
                  <a:spcPct val="20000"/>
                </a:spcBef>
              </a:pPr>
              <a:r>
                <a:rPr lang="zh-TW" altLang="en-US" sz="2000" b="1" dirty="0" smtClean="0">
                  <a:solidFill>
                    <a:srgbClr val="445469"/>
                  </a:solidFill>
                  <a:sym typeface="Arial" pitchFamily="34" charset="0"/>
                </a:rPr>
                <a:t>創新成長</a:t>
              </a:r>
              <a:endParaRPr lang="en-US" sz="2000" b="1" dirty="0">
                <a:solidFill>
                  <a:srgbClr val="445469"/>
                </a:solidFill>
                <a:sym typeface="Arial" pitchFamily="34" charset="0"/>
              </a:endParaRPr>
            </a:p>
          </p:txBody>
        </p:sp>
        <p:sp>
          <p:nvSpPr>
            <p:cNvPr id="39950" name="TextBox 13"/>
            <p:cNvSpPr txBox="1">
              <a:spLocks noChangeArrowheads="1"/>
            </p:cNvSpPr>
            <p:nvPr/>
          </p:nvSpPr>
          <p:spPr bwMode="auto">
            <a:xfrm>
              <a:off x="9163794" y="5052417"/>
              <a:ext cx="1804999" cy="215444"/>
            </a:xfrm>
            <a:prstGeom prst="rect">
              <a:avLst/>
            </a:prstGeom>
            <a:noFill/>
            <a:ln w="9525">
              <a:noFill/>
              <a:miter lim="800000"/>
              <a:headEnd/>
              <a:tailEnd/>
            </a:ln>
          </p:spPr>
          <p:txBody>
            <a:bodyPr lIns="0" tIns="0" rIns="0" bIns="0">
              <a:spAutoFit/>
            </a:bodyPr>
            <a:lstStyle/>
            <a:p>
              <a:pPr algn="ctr" defTabSz="1216025" eaLnBrk="1" hangingPunct="1">
                <a:spcBef>
                  <a:spcPct val="20000"/>
                </a:spcBef>
              </a:pPr>
              <a:endParaRPr lang="en-US" altLang="zh-CN" sz="1400" dirty="0">
                <a:solidFill>
                  <a:srgbClr val="445469"/>
                </a:solidFill>
                <a:sym typeface="Arial" pitchFamily="34" charset="0"/>
              </a:endParaRPr>
            </a:p>
          </p:txBody>
        </p:sp>
      </p:grpSp>
      <p:grpSp>
        <p:nvGrpSpPr>
          <p:cNvPr id="39944" name="组合 45"/>
          <p:cNvGrpSpPr>
            <a:grpSpLocks/>
          </p:cNvGrpSpPr>
          <p:nvPr/>
        </p:nvGrpSpPr>
        <p:grpSpPr bwMode="auto">
          <a:xfrm>
            <a:off x="284163" y="55563"/>
            <a:ext cx="2952750" cy="857250"/>
            <a:chOff x="312964" y="12700"/>
            <a:chExt cx="2952751" cy="856370"/>
          </a:xfrm>
        </p:grpSpPr>
        <p:sp>
          <p:nvSpPr>
            <p:cNvPr id="47" name="圆角矩形 46"/>
            <p:cNvSpPr/>
            <p:nvPr/>
          </p:nvSpPr>
          <p:spPr>
            <a:xfrm>
              <a:off x="368526" y="282298"/>
              <a:ext cx="2897189" cy="380609"/>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39946" name="图片 50"/>
            <p:cNvPicPr>
              <a:picLocks noChangeAspect="1"/>
            </p:cNvPicPr>
            <p:nvPr/>
          </p:nvPicPr>
          <p:blipFill>
            <a:blip r:embed="rId2" cstate="email"/>
            <a:srcRect/>
            <a:stretch>
              <a:fillRect/>
            </a:stretch>
          </p:blipFill>
          <p:spPr bwMode="auto">
            <a:xfrm rot="2055465">
              <a:off x="312964" y="12700"/>
              <a:ext cx="498555" cy="856370"/>
            </a:xfrm>
            <a:prstGeom prst="rect">
              <a:avLst/>
            </a:prstGeom>
            <a:noFill/>
            <a:ln w="9525">
              <a:noFill/>
              <a:miter lim="800000"/>
              <a:headEnd/>
              <a:tailEnd/>
            </a:ln>
          </p:spPr>
        </p:pic>
        <p:sp>
          <p:nvSpPr>
            <p:cNvPr id="39947" name="文本框 51"/>
            <p:cNvSpPr txBox="1">
              <a:spLocks noChangeArrowheads="1"/>
            </p:cNvSpPr>
            <p:nvPr/>
          </p:nvSpPr>
          <p:spPr bwMode="auto">
            <a:xfrm>
              <a:off x="846342" y="282152"/>
              <a:ext cx="1107996" cy="368953"/>
            </a:xfrm>
            <a:prstGeom prst="rect">
              <a:avLst/>
            </a:prstGeom>
            <a:noFill/>
            <a:ln w="9525">
              <a:noFill/>
              <a:miter lim="800000"/>
              <a:headEnd/>
              <a:tailEnd/>
            </a:ln>
          </p:spPr>
          <p:txBody>
            <a:bodyPr wrap="none">
              <a:spAutoFit/>
            </a:bodyPr>
            <a:lstStyle/>
            <a:p>
              <a:pPr eaLnBrk="1" hangingPunct="1"/>
              <a:r>
                <a:rPr lang="zh-TW" altLang="en-US" b="1" dirty="0" smtClean="0">
                  <a:solidFill>
                    <a:srgbClr val="3C7832"/>
                  </a:solidFill>
                  <a:latin typeface="微软雅黑" pitchFamily="34" charset="-122"/>
                </a:rPr>
                <a:t>經營</a:t>
              </a:r>
              <a:r>
                <a:rPr lang="zh-TW" altLang="en-US" b="1" dirty="0">
                  <a:solidFill>
                    <a:srgbClr val="3C7832"/>
                  </a:solidFill>
                  <a:latin typeface="微软雅黑" pitchFamily="34" charset="-122"/>
                </a:rPr>
                <a:t>理念</a:t>
              </a:r>
              <a:endParaRPr lang="zh-CN" altLang="en-US" b="1" dirty="0">
                <a:solidFill>
                  <a:srgbClr val="3C7832"/>
                </a:solidFill>
                <a:latin typeface="微软雅黑" pitchFamily="34" charset="-122"/>
              </a:endParaRPr>
            </a:p>
          </p:txBody>
        </p:sp>
        <p:sp>
          <p:nvSpPr>
            <p:cNvPr id="39948" name="文本框 52"/>
            <p:cNvSpPr txBox="1">
              <a:spLocks noChangeArrowheads="1"/>
            </p:cNvSpPr>
            <p:nvPr/>
          </p:nvSpPr>
          <p:spPr bwMode="auto">
            <a:xfrm>
              <a:off x="405443" y="287157"/>
              <a:ext cx="346570" cy="36933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sp>
        <p:nvSpPr>
          <p:cNvPr id="43" name="Freeform 30"/>
          <p:cNvSpPr>
            <a:spLocks/>
          </p:cNvSpPr>
          <p:nvPr/>
        </p:nvSpPr>
        <p:spPr bwMode="auto">
          <a:xfrm>
            <a:off x="1580626" y="2891126"/>
            <a:ext cx="1075033" cy="781204"/>
          </a:xfrm>
          <a:custGeom>
            <a:avLst/>
            <a:gdLst>
              <a:gd name="T0" fmla="*/ 1055968914 w 928"/>
              <a:gd name="T1" fmla="*/ 348646941 h 672"/>
              <a:gd name="T2" fmla="*/ 453999157 w 928"/>
              <a:gd name="T3" fmla="*/ 1374280365 h 672"/>
              <a:gd name="T4" fmla="*/ 457362412 w 928"/>
              <a:gd name="T5" fmla="*/ 1387821084 h 672"/>
              <a:gd name="T6" fmla="*/ 800383333 w 928"/>
              <a:gd name="T7" fmla="*/ 1171186145 h 672"/>
              <a:gd name="T8" fmla="*/ 918086245 w 928"/>
              <a:gd name="T9" fmla="*/ 602518051 h 672"/>
              <a:gd name="T10" fmla="*/ 955078379 w 928"/>
              <a:gd name="T11" fmla="*/ 595747692 h 672"/>
              <a:gd name="T12" fmla="*/ 965168372 w 928"/>
              <a:gd name="T13" fmla="*/ 1083176994 h 672"/>
              <a:gd name="T14" fmla="*/ 1133316438 w 928"/>
              <a:gd name="T15" fmla="*/ 1012094661 h 672"/>
              <a:gd name="T16" fmla="*/ 1298101248 w 928"/>
              <a:gd name="T17" fmla="*/ 467119949 h 672"/>
              <a:gd name="T18" fmla="*/ 1341819892 w 928"/>
              <a:gd name="T19" fmla="*/ 450194971 h 672"/>
              <a:gd name="T20" fmla="*/ 1321642197 w 928"/>
              <a:gd name="T21" fmla="*/ 937625998 h 672"/>
              <a:gd name="T22" fmla="*/ 1516692633 w 928"/>
              <a:gd name="T23" fmla="*/ 869926085 h 672"/>
              <a:gd name="T24" fmla="*/ 1789092425 w 928"/>
              <a:gd name="T25" fmla="*/ 443426452 h 672"/>
              <a:gd name="T26" fmla="*/ 1826084559 w 928"/>
              <a:gd name="T27" fmla="*/ 467119949 h 672"/>
              <a:gd name="T28" fmla="*/ 1694928628 w 928"/>
              <a:gd name="T29" fmla="*/ 815768730 h 672"/>
              <a:gd name="T30" fmla="*/ 2147483647 w 928"/>
              <a:gd name="T31" fmla="*/ 849616847 h 672"/>
              <a:gd name="T32" fmla="*/ 2147483647 w 928"/>
              <a:gd name="T33" fmla="*/ 897005682 h 672"/>
              <a:gd name="T34" fmla="*/ 1758824966 w 928"/>
              <a:gd name="T35" fmla="*/ 934239898 h 672"/>
              <a:gd name="T36" fmla="*/ 2147483647 w 928"/>
              <a:gd name="T37" fmla="*/ 1259193457 h 672"/>
              <a:gd name="T38" fmla="*/ 2147483647 w 928"/>
              <a:gd name="T39" fmla="*/ 1313352651 h 672"/>
              <a:gd name="T40" fmla="*/ 1580588971 w 928"/>
              <a:gd name="T41" fmla="*/ 1012094661 h 672"/>
              <a:gd name="T42" fmla="*/ 1382175281 w 928"/>
              <a:gd name="T43" fmla="*/ 1066252015 h 672"/>
              <a:gd name="T44" fmla="*/ 1953877694 w 928"/>
              <a:gd name="T45" fmla="*/ 1550296828 h 672"/>
              <a:gd name="T46" fmla="*/ 1923610235 w 928"/>
              <a:gd name="T47" fmla="*/ 1611226382 h 672"/>
              <a:gd name="T48" fmla="*/ 1190486266 w 928"/>
              <a:gd name="T49" fmla="*/ 1140720448 h 672"/>
              <a:gd name="T50" fmla="*/ 1035791220 w 928"/>
              <a:gd name="T51" fmla="*/ 1211804621 h 672"/>
              <a:gd name="T52" fmla="*/ 1600766665 w 928"/>
              <a:gd name="T53" fmla="*/ 1787242845 h 672"/>
              <a:gd name="T54" fmla="*/ 1577225716 w 928"/>
              <a:gd name="T55" fmla="*/ 1841402040 h 672"/>
              <a:gd name="T56" fmla="*/ 844101976 w 928"/>
              <a:gd name="T57" fmla="*/ 1320123011 h 672"/>
              <a:gd name="T58" fmla="*/ 494354661 w 928"/>
              <a:gd name="T59" fmla="*/ 1540142209 h 672"/>
              <a:gd name="T60" fmla="*/ 494354661 w 928"/>
              <a:gd name="T61" fmla="*/ 1540142209 h 672"/>
              <a:gd name="T62" fmla="*/ 494354661 w 928"/>
              <a:gd name="T63" fmla="*/ 1543528309 h 672"/>
              <a:gd name="T64" fmla="*/ 0 w 928"/>
              <a:gd name="T65" fmla="*/ 2000493984 h 672"/>
              <a:gd name="T66" fmla="*/ 121066224 w 928"/>
              <a:gd name="T67" fmla="*/ 2147483647 h 672"/>
              <a:gd name="T68" fmla="*/ 551524490 w 928"/>
              <a:gd name="T69" fmla="*/ 1665385577 h 672"/>
              <a:gd name="T70" fmla="*/ 1513329378 w 928"/>
              <a:gd name="T71" fmla="*/ 2091885555 h 672"/>
              <a:gd name="T72" fmla="*/ 2147483647 w 928"/>
              <a:gd name="T73" fmla="*/ 1042558518 h 672"/>
              <a:gd name="T74" fmla="*/ 1055968914 w 928"/>
              <a:gd name="T75" fmla="*/ 348646941 h 67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28"/>
              <a:gd name="T115" fmla="*/ 0 h 672"/>
              <a:gd name="T116" fmla="*/ 928 w 928"/>
              <a:gd name="T117" fmla="*/ 672 h 67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28" h="672">
                <a:moveTo>
                  <a:pt x="314" y="103"/>
                </a:moveTo>
                <a:cubicBezTo>
                  <a:pt x="314" y="103"/>
                  <a:pt x="119" y="152"/>
                  <a:pt x="135" y="406"/>
                </a:cubicBezTo>
                <a:cubicBezTo>
                  <a:pt x="136" y="410"/>
                  <a:pt x="136" y="410"/>
                  <a:pt x="136" y="410"/>
                </a:cubicBezTo>
                <a:cubicBezTo>
                  <a:pt x="182" y="377"/>
                  <a:pt x="238" y="346"/>
                  <a:pt x="238" y="346"/>
                </a:cubicBezTo>
                <a:cubicBezTo>
                  <a:pt x="230" y="267"/>
                  <a:pt x="273" y="178"/>
                  <a:pt x="273" y="178"/>
                </a:cubicBezTo>
                <a:cubicBezTo>
                  <a:pt x="283" y="156"/>
                  <a:pt x="284" y="176"/>
                  <a:pt x="284" y="176"/>
                </a:cubicBezTo>
                <a:cubicBezTo>
                  <a:pt x="261" y="268"/>
                  <a:pt x="287" y="320"/>
                  <a:pt x="287" y="320"/>
                </a:cubicBezTo>
                <a:cubicBezTo>
                  <a:pt x="312" y="309"/>
                  <a:pt x="337" y="299"/>
                  <a:pt x="337" y="299"/>
                </a:cubicBezTo>
                <a:cubicBezTo>
                  <a:pt x="338" y="235"/>
                  <a:pt x="386" y="138"/>
                  <a:pt x="386" y="138"/>
                </a:cubicBezTo>
                <a:cubicBezTo>
                  <a:pt x="393" y="123"/>
                  <a:pt x="399" y="133"/>
                  <a:pt x="399" y="133"/>
                </a:cubicBezTo>
                <a:cubicBezTo>
                  <a:pt x="369" y="235"/>
                  <a:pt x="393" y="277"/>
                  <a:pt x="393" y="277"/>
                </a:cubicBezTo>
                <a:cubicBezTo>
                  <a:pt x="403" y="271"/>
                  <a:pt x="451" y="257"/>
                  <a:pt x="451" y="257"/>
                </a:cubicBezTo>
                <a:cubicBezTo>
                  <a:pt x="466" y="190"/>
                  <a:pt x="532" y="131"/>
                  <a:pt x="532" y="131"/>
                </a:cubicBezTo>
                <a:cubicBezTo>
                  <a:pt x="544" y="124"/>
                  <a:pt x="543" y="138"/>
                  <a:pt x="543" y="138"/>
                </a:cubicBezTo>
                <a:cubicBezTo>
                  <a:pt x="490" y="212"/>
                  <a:pt x="504" y="241"/>
                  <a:pt x="504" y="241"/>
                </a:cubicBezTo>
                <a:cubicBezTo>
                  <a:pt x="696" y="206"/>
                  <a:pt x="784" y="251"/>
                  <a:pt x="784" y="251"/>
                </a:cubicBezTo>
                <a:cubicBezTo>
                  <a:pt x="808" y="267"/>
                  <a:pt x="772" y="265"/>
                  <a:pt x="772" y="265"/>
                </a:cubicBezTo>
                <a:cubicBezTo>
                  <a:pt x="600" y="234"/>
                  <a:pt x="523" y="276"/>
                  <a:pt x="523" y="276"/>
                </a:cubicBezTo>
                <a:cubicBezTo>
                  <a:pt x="606" y="356"/>
                  <a:pt x="673" y="372"/>
                  <a:pt x="673" y="372"/>
                </a:cubicBezTo>
                <a:cubicBezTo>
                  <a:pt x="699" y="384"/>
                  <a:pt x="667" y="388"/>
                  <a:pt x="667" y="388"/>
                </a:cubicBezTo>
                <a:cubicBezTo>
                  <a:pt x="504" y="332"/>
                  <a:pt x="470" y="299"/>
                  <a:pt x="470" y="299"/>
                </a:cubicBezTo>
                <a:cubicBezTo>
                  <a:pt x="455" y="303"/>
                  <a:pt x="411" y="315"/>
                  <a:pt x="411" y="315"/>
                </a:cubicBezTo>
                <a:cubicBezTo>
                  <a:pt x="480" y="429"/>
                  <a:pt x="581" y="458"/>
                  <a:pt x="581" y="458"/>
                </a:cubicBezTo>
                <a:cubicBezTo>
                  <a:pt x="598" y="473"/>
                  <a:pt x="572" y="476"/>
                  <a:pt x="572" y="476"/>
                </a:cubicBezTo>
                <a:cubicBezTo>
                  <a:pt x="395" y="394"/>
                  <a:pt x="354" y="337"/>
                  <a:pt x="354" y="337"/>
                </a:cubicBezTo>
                <a:cubicBezTo>
                  <a:pt x="345" y="339"/>
                  <a:pt x="308" y="358"/>
                  <a:pt x="308" y="358"/>
                </a:cubicBezTo>
                <a:cubicBezTo>
                  <a:pt x="366" y="464"/>
                  <a:pt x="476" y="528"/>
                  <a:pt x="476" y="528"/>
                </a:cubicBezTo>
                <a:cubicBezTo>
                  <a:pt x="492" y="540"/>
                  <a:pt x="469" y="544"/>
                  <a:pt x="469" y="544"/>
                </a:cubicBezTo>
                <a:cubicBezTo>
                  <a:pt x="277" y="458"/>
                  <a:pt x="251" y="390"/>
                  <a:pt x="251" y="390"/>
                </a:cubicBezTo>
                <a:cubicBezTo>
                  <a:pt x="224" y="398"/>
                  <a:pt x="173" y="436"/>
                  <a:pt x="147" y="455"/>
                </a:cubicBezTo>
                <a:cubicBezTo>
                  <a:pt x="147" y="455"/>
                  <a:pt x="147" y="455"/>
                  <a:pt x="147" y="455"/>
                </a:cubicBezTo>
                <a:cubicBezTo>
                  <a:pt x="147" y="456"/>
                  <a:pt x="147" y="456"/>
                  <a:pt x="147" y="456"/>
                </a:cubicBezTo>
                <a:cubicBezTo>
                  <a:pt x="125" y="473"/>
                  <a:pt x="14" y="559"/>
                  <a:pt x="0" y="591"/>
                </a:cubicBezTo>
                <a:cubicBezTo>
                  <a:pt x="36" y="636"/>
                  <a:pt x="36" y="636"/>
                  <a:pt x="36" y="636"/>
                </a:cubicBezTo>
                <a:cubicBezTo>
                  <a:pt x="36" y="636"/>
                  <a:pt x="102" y="532"/>
                  <a:pt x="164" y="492"/>
                </a:cubicBezTo>
                <a:cubicBezTo>
                  <a:pt x="200" y="557"/>
                  <a:pt x="309" y="672"/>
                  <a:pt x="450" y="618"/>
                </a:cubicBezTo>
                <a:cubicBezTo>
                  <a:pt x="668" y="534"/>
                  <a:pt x="668" y="346"/>
                  <a:pt x="928" y="308"/>
                </a:cubicBezTo>
                <a:cubicBezTo>
                  <a:pt x="928" y="308"/>
                  <a:pt x="702" y="0"/>
                  <a:pt x="314" y="103"/>
                </a:cubicBezTo>
                <a:close/>
              </a:path>
            </a:pathLst>
          </a:custGeom>
          <a:solidFill>
            <a:srgbClr val="5AAB31"/>
          </a:solidFill>
          <a:ln w="9525">
            <a:noFill/>
            <a:round/>
            <a:headEnd/>
            <a:tailEnd/>
          </a:ln>
        </p:spPr>
        <p:txBody>
          <a:bodyPr/>
          <a:lstStyle/>
          <a:p>
            <a:endParaRPr lang="zh-CN" altLang="en-US"/>
          </a:p>
        </p:txBody>
      </p:sp>
      <p:grpSp>
        <p:nvGrpSpPr>
          <p:cNvPr id="44" name="组合 211"/>
          <p:cNvGrpSpPr>
            <a:grpSpLocks/>
          </p:cNvGrpSpPr>
          <p:nvPr/>
        </p:nvGrpSpPr>
        <p:grpSpPr bwMode="auto">
          <a:xfrm>
            <a:off x="5590314" y="2868890"/>
            <a:ext cx="949146" cy="899409"/>
            <a:chOff x="1" y="-125412"/>
            <a:chExt cx="3436937" cy="3255963"/>
          </a:xfrm>
        </p:grpSpPr>
        <p:sp>
          <p:nvSpPr>
            <p:cNvPr id="45" name="Freeform 34"/>
            <p:cNvSpPr>
              <a:spLocks/>
            </p:cNvSpPr>
            <p:nvPr/>
          </p:nvSpPr>
          <p:spPr bwMode="auto">
            <a:xfrm>
              <a:off x="658813" y="-125412"/>
              <a:ext cx="2778125" cy="2197100"/>
            </a:xfrm>
            <a:custGeom>
              <a:avLst/>
              <a:gdLst>
                <a:gd name="T0" fmla="*/ 2147483647 w 654"/>
                <a:gd name="T1" fmla="*/ 2147483647 h 517"/>
                <a:gd name="T2" fmla="*/ 2147483647 w 654"/>
                <a:gd name="T3" fmla="*/ 2147483647 h 517"/>
                <a:gd name="T4" fmla="*/ 2147483647 w 654"/>
                <a:gd name="T5" fmla="*/ 2147483647 h 517"/>
                <a:gd name="T6" fmla="*/ 2147483647 w 654"/>
                <a:gd name="T7" fmla="*/ 2147483647 h 517"/>
                <a:gd name="T8" fmla="*/ 2147483647 w 654"/>
                <a:gd name="T9" fmla="*/ 2147483647 h 517"/>
                <a:gd name="T10" fmla="*/ 2147483647 w 654"/>
                <a:gd name="T11" fmla="*/ 595979296 h 517"/>
                <a:gd name="T12" fmla="*/ 0 w 654"/>
                <a:gd name="T13" fmla="*/ 2147483647 h 517"/>
                <a:gd name="T14" fmla="*/ 2147483647 w 654"/>
                <a:gd name="T15" fmla="*/ 2147483647 h 517"/>
                <a:gd name="T16" fmla="*/ 0 60000 65536"/>
                <a:gd name="T17" fmla="*/ 0 60000 65536"/>
                <a:gd name="T18" fmla="*/ 0 60000 65536"/>
                <a:gd name="T19" fmla="*/ 0 60000 65536"/>
                <a:gd name="T20" fmla="*/ 0 60000 65536"/>
                <a:gd name="T21" fmla="*/ 0 60000 65536"/>
                <a:gd name="T22" fmla="*/ 0 60000 65536"/>
                <a:gd name="T23" fmla="*/ 0 60000 65536"/>
                <a:gd name="T24" fmla="*/ 0 w 654"/>
                <a:gd name="T25" fmla="*/ 0 h 517"/>
                <a:gd name="T26" fmla="*/ 654 w 654"/>
                <a:gd name="T27" fmla="*/ 517 h 5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4" h="517">
                  <a:moveTo>
                    <a:pt x="425" y="368"/>
                  </a:moveTo>
                  <a:cubicBezTo>
                    <a:pt x="341" y="368"/>
                    <a:pt x="341" y="368"/>
                    <a:pt x="341" y="368"/>
                  </a:cubicBezTo>
                  <a:cubicBezTo>
                    <a:pt x="498" y="517"/>
                    <a:pt x="498" y="517"/>
                    <a:pt x="498" y="517"/>
                  </a:cubicBezTo>
                  <a:cubicBezTo>
                    <a:pt x="654" y="368"/>
                    <a:pt x="654" y="368"/>
                    <a:pt x="654" y="368"/>
                  </a:cubicBezTo>
                  <a:cubicBezTo>
                    <a:pt x="582" y="368"/>
                    <a:pt x="582" y="368"/>
                    <a:pt x="582" y="368"/>
                  </a:cubicBezTo>
                  <a:cubicBezTo>
                    <a:pt x="582" y="368"/>
                    <a:pt x="602" y="77"/>
                    <a:pt x="311" y="33"/>
                  </a:cubicBezTo>
                  <a:cubicBezTo>
                    <a:pt x="311" y="33"/>
                    <a:pt x="133" y="8"/>
                    <a:pt x="0" y="136"/>
                  </a:cubicBezTo>
                  <a:cubicBezTo>
                    <a:pt x="0" y="136"/>
                    <a:pt x="379" y="0"/>
                    <a:pt x="425" y="368"/>
                  </a:cubicBezTo>
                  <a:close/>
                </a:path>
              </a:pathLst>
            </a:custGeom>
            <a:solidFill>
              <a:srgbClr val="65AA00"/>
            </a:solidFill>
            <a:ln w="9525">
              <a:noFill/>
              <a:round/>
              <a:headEnd/>
              <a:tailEnd/>
            </a:ln>
          </p:spPr>
          <p:txBody>
            <a:bodyPr/>
            <a:lstStyle/>
            <a:p>
              <a:endParaRPr lang="zh-CN" altLang="en-US"/>
            </a:p>
          </p:txBody>
        </p:sp>
        <p:sp>
          <p:nvSpPr>
            <p:cNvPr id="46" name="Freeform 35"/>
            <p:cNvSpPr>
              <a:spLocks/>
            </p:cNvSpPr>
            <p:nvPr/>
          </p:nvSpPr>
          <p:spPr bwMode="auto">
            <a:xfrm>
              <a:off x="1" y="933451"/>
              <a:ext cx="2786062" cy="2197100"/>
            </a:xfrm>
            <a:custGeom>
              <a:avLst/>
              <a:gdLst>
                <a:gd name="T0" fmla="*/ 2147483647 w 656"/>
                <a:gd name="T1" fmla="*/ 2147483647 h 517"/>
                <a:gd name="T2" fmla="*/ 2147483647 w 656"/>
                <a:gd name="T3" fmla="*/ 2147483647 h 517"/>
                <a:gd name="T4" fmla="*/ 2147483647 w 656"/>
                <a:gd name="T5" fmla="*/ 0 h 517"/>
                <a:gd name="T6" fmla="*/ 0 w 656"/>
                <a:gd name="T7" fmla="*/ 2147483647 h 517"/>
                <a:gd name="T8" fmla="*/ 1316728617 w 656"/>
                <a:gd name="T9" fmla="*/ 2147483647 h 517"/>
                <a:gd name="T10" fmla="*/ 2147483647 w 656"/>
                <a:gd name="T11" fmla="*/ 2147483647 h 517"/>
                <a:gd name="T12" fmla="*/ 2147483647 w 656"/>
                <a:gd name="T13" fmla="*/ 2147483647 h 517"/>
                <a:gd name="T14" fmla="*/ 2147483647 w 656"/>
                <a:gd name="T15" fmla="*/ 2147483647 h 517"/>
                <a:gd name="T16" fmla="*/ 0 60000 65536"/>
                <a:gd name="T17" fmla="*/ 0 60000 65536"/>
                <a:gd name="T18" fmla="*/ 0 60000 65536"/>
                <a:gd name="T19" fmla="*/ 0 60000 65536"/>
                <a:gd name="T20" fmla="*/ 0 60000 65536"/>
                <a:gd name="T21" fmla="*/ 0 60000 65536"/>
                <a:gd name="T22" fmla="*/ 0 60000 65536"/>
                <a:gd name="T23" fmla="*/ 0 60000 65536"/>
                <a:gd name="T24" fmla="*/ 0 w 656"/>
                <a:gd name="T25" fmla="*/ 0 h 517"/>
                <a:gd name="T26" fmla="*/ 656 w 656"/>
                <a:gd name="T27" fmla="*/ 517 h 5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6" h="517">
                  <a:moveTo>
                    <a:pt x="230" y="149"/>
                  </a:moveTo>
                  <a:cubicBezTo>
                    <a:pt x="314" y="148"/>
                    <a:pt x="314" y="148"/>
                    <a:pt x="314" y="148"/>
                  </a:cubicBezTo>
                  <a:cubicBezTo>
                    <a:pt x="157" y="0"/>
                    <a:pt x="157" y="0"/>
                    <a:pt x="157" y="0"/>
                  </a:cubicBezTo>
                  <a:cubicBezTo>
                    <a:pt x="0" y="150"/>
                    <a:pt x="0" y="150"/>
                    <a:pt x="0" y="150"/>
                  </a:cubicBezTo>
                  <a:cubicBezTo>
                    <a:pt x="73" y="150"/>
                    <a:pt x="73" y="150"/>
                    <a:pt x="73" y="150"/>
                  </a:cubicBezTo>
                  <a:cubicBezTo>
                    <a:pt x="73" y="150"/>
                    <a:pt x="56" y="434"/>
                    <a:pt x="345" y="484"/>
                  </a:cubicBezTo>
                  <a:cubicBezTo>
                    <a:pt x="345" y="484"/>
                    <a:pt x="524" y="507"/>
                    <a:pt x="656" y="380"/>
                  </a:cubicBezTo>
                  <a:cubicBezTo>
                    <a:pt x="656" y="380"/>
                    <a:pt x="278" y="517"/>
                    <a:pt x="230" y="149"/>
                  </a:cubicBezTo>
                  <a:close/>
                </a:path>
              </a:pathLst>
            </a:custGeom>
            <a:solidFill>
              <a:srgbClr val="65AA00"/>
            </a:solidFill>
            <a:ln w="9525">
              <a:noFill/>
              <a:round/>
              <a:headEnd/>
              <a:tailEnd/>
            </a:ln>
          </p:spPr>
          <p:txBody>
            <a:bodyPr/>
            <a:lstStyle/>
            <a:p>
              <a:endParaRPr lang="zh-CN" altLang="en-US"/>
            </a:p>
          </p:txBody>
        </p:sp>
      </p:grpSp>
      <p:grpSp>
        <p:nvGrpSpPr>
          <p:cNvPr id="48" name="组合 218"/>
          <p:cNvGrpSpPr/>
          <p:nvPr/>
        </p:nvGrpSpPr>
        <p:grpSpPr>
          <a:xfrm>
            <a:off x="7453102" y="2986251"/>
            <a:ext cx="1173816" cy="664687"/>
            <a:chOff x="-173037" y="-150812"/>
            <a:chExt cx="5091112" cy="2882901"/>
          </a:xfrm>
          <a:solidFill>
            <a:srgbClr val="5AAB31"/>
          </a:solidFill>
        </p:grpSpPr>
        <p:sp>
          <p:nvSpPr>
            <p:cNvPr id="49" name="Oval 39"/>
            <p:cNvSpPr>
              <a:spLocks noChangeArrowheads="1"/>
            </p:cNvSpPr>
            <p:nvPr/>
          </p:nvSpPr>
          <p:spPr bwMode="auto">
            <a:xfrm>
              <a:off x="3487738" y="1822451"/>
              <a:ext cx="908050" cy="909638"/>
            </a:xfrm>
            <a:prstGeom prst="ellipse">
              <a:avLst/>
            </a:pr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50" name="Freeform 40"/>
            <p:cNvSpPr>
              <a:spLocks noEditPoints="1"/>
            </p:cNvSpPr>
            <p:nvPr/>
          </p:nvSpPr>
          <p:spPr bwMode="auto">
            <a:xfrm>
              <a:off x="-173037" y="-150812"/>
              <a:ext cx="5091112" cy="2449513"/>
            </a:xfrm>
            <a:custGeom>
              <a:avLst/>
              <a:gdLst>
                <a:gd name="T0" fmla="*/ 1184 w 1200"/>
                <a:gd name="T1" fmla="*/ 423 h 576"/>
                <a:gd name="T2" fmla="*/ 878 w 1200"/>
                <a:gd name="T3" fmla="*/ 226 h 576"/>
                <a:gd name="T4" fmla="*/ 732 w 1200"/>
                <a:gd name="T5" fmla="*/ 58 h 576"/>
                <a:gd name="T6" fmla="*/ 309 w 1200"/>
                <a:gd name="T7" fmla="*/ 68 h 576"/>
                <a:gd name="T8" fmla="*/ 66 w 1200"/>
                <a:gd name="T9" fmla="*/ 267 h 576"/>
                <a:gd name="T10" fmla="*/ 63 w 1200"/>
                <a:gd name="T11" fmla="*/ 386 h 576"/>
                <a:gd name="T12" fmla="*/ 114 w 1200"/>
                <a:gd name="T13" fmla="*/ 575 h 576"/>
                <a:gd name="T14" fmla="*/ 114 w 1200"/>
                <a:gd name="T15" fmla="*/ 571 h 576"/>
                <a:gd name="T16" fmla="*/ 296 w 1200"/>
                <a:gd name="T17" fmla="*/ 388 h 576"/>
                <a:gd name="T18" fmla="*/ 479 w 1200"/>
                <a:gd name="T19" fmla="*/ 571 h 576"/>
                <a:gd name="T20" fmla="*/ 479 w 1200"/>
                <a:gd name="T21" fmla="*/ 576 h 576"/>
                <a:gd name="T22" fmla="*/ 784 w 1200"/>
                <a:gd name="T23" fmla="*/ 576 h 576"/>
                <a:gd name="T24" fmla="*/ 783 w 1200"/>
                <a:gd name="T25" fmla="*/ 571 h 576"/>
                <a:gd name="T26" fmla="*/ 966 w 1200"/>
                <a:gd name="T27" fmla="*/ 388 h 576"/>
                <a:gd name="T28" fmla="*/ 1147 w 1200"/>
                <a:gd name="T29" fmla="*/ 549 h 576"/>
                <a:gd name="T30" fmla="*/ 1184 w 1200"/>
                <a:gd name="T31" fmla="*/ 423 h 576"/>
                <a:gd name="T32" fmla="*/ 428 w 1200"/>
                <a:gd name="T33" fmla="*/ 243 h 576"/>
                <a:gd name="T34" fmla="*/ 166 w 1200"/>
                <a:gd name="T35" fmla="*/ 243 h 576"/>
                <a:gd name="T36" fmla="*/ 167 w 1200"/>
                <a:gd name="T37" fmla="*/ 185 h 576"/>
                <a:gd name="T38" fmla="*/ 428 w 1200"/>
                <a:gd name="T39" fmla="*/ 83 h 576"/>
                <a:gd name="T40" fmla="*/ 428 w 1200"/>
                <a:gd name="T41" fmla="*/ 243 h 576"/>
                <a:gd name="T42" fmla="*/ 466 w 1200"/>
                <a:gd name="T43" fmla="*/ 243 h 576"/>
                <a:gd name="T44" fmla="*/ 466 w 1200"/>
                <a:gd name="T45" fmla="*/ 80 h 576"/>
                <a:gd name="T46" fmla="*/ 708 w 1200"/>
                <a:gd name="T47" fmla="*/ 99 h 576"/>
                <a:gd name="T48" fmla="*/ 824 w 1200"/>
                <a:gd name="T49" fmla="*/ 243 h 576"/>
                <a:gd name="T50" fmla="*/ 466 w 1200"/>
                <a:gd name="T51" fmla="*/ 243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00" h="576">
                  <a:moveTo>
                    <a:pt x="1184" y="423"/>
                  </a:moveTo>
                  <a:cubicBezTo>
                    <a:pt x="1184" y="301"/>
                    <a:pt x="878" y="226"/>
                    <a:pt x="878" y="226"/>
                  </a:cubicBezTo>
                  <a:cubicBezTo>
                    <a:pt x="732" y="58"/>
                    <a:pt x="732" y="58"/>
                    <a:pt x="732" y="58"/>
                  </a:cubicBezTo>
                  <a:cubicBezTo>
                    <a:pt x="545" y="0"/>
                    <a:pt x="309" y="68"/>
                    <a:pt x="309" y="68"/>
                  </a:cubicBezTo>
                  <a:cubicBezTo>
                    <a:pt x="90" y="119"/>
                    <a:pt x="66" y="267"/>
                    <a:pt x="66" y="267"/>
                  </a:cubicBezTo>
                  <a:cubicBezTo>
                    <a:pt x="63" y="386"/>
                    <a:pt x="63" y="386"/>
                    <a:pt x="63" y="386"/>
                  </a:cubicBezTo>
                  <a:cubicBezTo>
                    <a:pt x="0" y="525"/>
                    <a:pt x="95" y="568"/>
                    <a:pt x="114" y="575"/>
                  </a:cubicBezTo>
                  <a:cubicBezTo>
                    <a:pt x="114" y="574"/>
                    <a:pt x="114" y="572"/>
                    <a:pt x="114" y="571"/>
                  </a:cubicBezTo>
                  <a:cubicBezTo>
                    <a:pt x="114" y="470"/>
                    <a:pt x="196" y="388"/>
                    <a:pt x="296" y="388"/>
                  </a:cubicBezTo>
                  <a:cubicBezTo>
                    <a:pt x="397" y="388"/>
                    <a:pt x="479" y="470"/>
                    <a:pt x="479" y="571"/>
                  </a:cubicBezTo>
                  <a:cubicBezTo>
                    <a:pt x="479" y="573"/>
                    <a:pt x="479" y="574"/>
                    <a:pt x="479" y="576"/>
                  </a:cubicBezTo>
                  <a:cubicBezTo>
                    <a:pt x="784" y="576"/>
                    <a:pt x="784" y="576"/>
                    <a:pt x="784" y="576"/>
                  </a:cubicBezTo>
                  <a:cubicBezTo>
                    <a:pt x="784" y="574"/>
                    <a:pt x="783" y="573"/>
                    <a:pt x="783" y="571"/>
                  </a:cubicBezTo>
                  <a:cubicBezTo>
                    <a:pt x="783" y="470"/>
                    <a:pt x="865" y="388"/>
                    <a:pt x="966" y="388"/>
                  </a:cubicBezTo>
                  <a:cubicBezTo>
                    <a:pt x="1059" y="388"/>
                    <a:pt x="1137" y="459"/>
                    <a:pt x="1147" y="549"/>
                  </a:cubicBezTo>
                  <a:cubicBezTo>
                    <a:pt x="1200" y="505"/>
                    <a:pt x="1184" y="423"/>
                    <a:pt x="1184" y="423"/>
                  </a:cubicBezTo>
                  <a:close/>
                  <a:moveTo>
                    <a:pt x="428" y="243"/>
                  </a:moveTo>
                  <a:cubicBezTo>
                    <a:pt x="166" y="243"/>
                    <a:pt x="166" y="243"/>
                    <a:pt x="166" y="243"/>
                  </a:cubicBezTo>
                  <a:cubicBezTo>
                    <a:pt x="167" y="185"/>
                    <a:pt x="167" y="185"/>
                    <a:pt x="167" y="185"/>
                  </a:cubicBezTo>
                  <a:cubicBezTo>
                    <a:pt x="167" y="185"/>
                    <a:pt x="255" y="105"/>
                    <a:pt x="428" y="83"/>
                  </a:cubicBezTo>
                  <a:lnTo>
                    <a:pt x="428" y="243"/>
                  </a:lnTo>
                  <a:close/>
                  <a:moveTo>
                    <a:pt x="466" y="243"/>
                  </a:moveTo>
                  <a:cubicBezTo>
                    <a:pt x="466" y="80"/>
                    <a:pt x="466" y="80"/>
                    <a:pt x="466" y="80"/>
                  </a:cubicBezTo>
                  <a:cubicBezTo>
                    <a:pt x="535" y="75"/>
                    <a:pt x="615" y="79"/>
                    <a:pt x="708" y="99"/>
                  </a:cubicBezTo>
                  <a:cubicBezTo>
                    <a:pt x="824" y="243"/>
                    <a:pt x="824" y="243"/>
                    <a:pt x="824" y="243"/>
                  </a:cubicBezTo>
                  <a:lnTo>
                    <a:pt x="466" y="243"/>
                  </a:ln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51" name="Oval 41"/>
            <p:cNvSpPr>
              <a:spLocks noChangeArrowheads="1"/>
            </p:cNvSpPr>
            <p:nvPr/>
          </p:nvSpPr>
          <p:spPr bwMode="auto">
            <a:xfrm>
              <a:off x="611188" y="1822451"/>
              <a:ext cx="912812" cy="909638"/>
            </a:xfrm>
            <a:prstGeom prst="ellipse">
              <a:avLst/>
            </a:pr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grpSp>
      <p:grpSp>
        <p:nvGrpSpPr>
          <p:cNvPr id="52" name="组合 246"/>
          <p:cNvGrpSpPr/>
          <p:nvPr/>
        </p:nvGrpSpPr>
        <p:grpSpPr>
          <a:xfrm>
            <a:off x="3592866" y="2797275"/>
            <a:ext cx="993959" cy="988954"/>
            <a:chOff x="5687460" y="4765023"/>
            <a:chExt cx="1719914" cy="1711254"/>
          </a:xfrm>
          <a:solidFill>
            <a:srgbClr val="5AAB31"/>
          </a:solidFill>
        </p:grpSpPr>
        <p:sp>
          <p:nvSpPr>
            <p:cNvPr id="53" name="Freeform 45"/>
            <p:cNvSpPr>
              <a:spLocks/>
            </p:cNvSpPr>
            <p:nvPr/>
          </p:nvSpPr>
          <p:spPr bwMode="auto">
            <a:xfrm>
              <a:off x="5687460" y="5500273"/>
              <a:ext cx="287518" cy="150687"/>
            </a:xfrm>
            <a:custGeom>
              <a:avLst/>
              <a:gdLst>
                <a:gd name="T0" fmla="*/ 124 w 124"/>
                <a:gd name="T1" fmla="*/ 0 h 65"/>
                <a:gd name="T2" fmla="*/ 0 w 124"/>
                <a:gd name="T3" fmla="*/ 21 h 65"/>
                <a:gd name="T4" fmla="*/ 119 w 124"/>
                <a:gd name="T5" fmla="*/ 65 h 65"/>
                <a:gd name="T6" fmla="*/ 119 w 124"/>
                <a:gd name="T7" fmla="*/ 52 h 65"/>
                <a:gd name="T8" fmla="*/ 124 w 124"/>
                <a:gd name="T9" fmla="*/ 0 h 65"/>
              </a:gdLst>
              <a:ahLst/>
              <a:cxnLst>
                <a:cxn ang="0">
                  <a:pos x="T0" y="T1"/>
                </a:cxn>
                <a:cxn ang="0">
                  <a:pos x="T2" y="T3"/>
                </a:cxn>
                <a:cxn ang="0">
                  <a:pos x="T4" y="T5"/>
                </a:cxn>
                <a:cxn ang="0">
                  <a:pos x="T6" y="T7"/>
                </a:cxn>
                <a:cxn ang="0">
                  <a:pos x="T8" y="T9"/>
                </a:cxn>
              </a:cxnLst>
              <a:rect l="0" t="0" r="r" b="b"/>
              <a:pathLst>
                <a:path w="124" h="65">
                  <a:moveTo>
                    <a:pt x="124" y="0"/>
                  </a:moveTo>
                  <a:cubicBezTo>
                    <a:pt x="0" y="21"/>
                    <a:pt x="0" y="21"/>
                    <a:pt x="0" y="21"/>
                  </a:cubicBezTo>
                  <a:cubicBezTo>
                    <a:pt x="119" y="65"/>
                    <a:pt x="119" y="65"/>
                    <a:pt x="119" y="65"/>
                  </a:cubicBezTo>
                  <a:cubicBezTo>
                    <a:pt x="119" y="61"/>
                    <a:pt x="119" y="57"/>
                    <a:pt x="119" y="52"/>
                  </a:cubicBezTo>
                  <a:cubicBezTo>
                    <a:pt x="119" y="34"/>
                    <a:pt x="121" y="17"/>
                    <a:pt x="124" y="0"/>
                  </a:cubicBez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54" name="Freeform 46"/>
            <p:cNvSpPr>
              <a:spLocks/>
            </p:cNvSpPr>
            <p:nvPr/>
          </p:nvSpPr>
          <p:spPr bwMode="auto">
            <a:xfrm>
              <a:off x="7036718" y="5243066"/>
              <a:ext cx="282322" cy="194855"/>
            </a:xfrm>
            <a:custGeom>
              <a:avLst/>
              <a:gdLst>
                <a:gd name="T0" fmla="*/ 122 w 122"/>
                <a:gd name="T1" fmla="*/ 0 h 84"/>
                <a:gd name="T2" fmla="*/ 0 w 122"/>
                <a:gd name="T3" fmla="*/ 25 h 84"/>
                <a:gd name="T4" fmla="*/ 28 w 122"/>
                <a:gd name="T5" fmla="*/ 84 h 84"/>
                <a:gd name="T6" fmla="*/ 122 w 122"/>
                <a:gd name="T7" fmla="*/ 0 h 84"/>
              </a:gdLst>
              <a:ahLst/>
              <a:cxnLst>
                <a:cxn ang="0">
                  <a:pos x="T0" y="T1"/>
                </a:cxn>
                <a:cxn ang="0">
                  <a:pos x="T2" y="T3"/>
                </a:cxn>
                <a:cxn ang="0">
                  <a:pos x="T4" y="T5"/>
                </a:cxn>
                <a:cxn ang="0">
                  <a:pos x="T6" y="T7"/>
                </a:cxn>
              </a:cxnLst>
              <a:rect l="0" t="0" r="r" b="b"/>
              <a:pathLst>
                <a:path w="122" h="84">
                  <a:moveTo>
                    <a:pt x="122" y="0"/>
                  </a:moveTo>
                  <a:cubicBezTo>
                    <a:pt x="0" y="25"/>
                    <a:pt x="0" y="25"/>
                    <a:pt x="0" y="25"/>
                  </a:cubicBezTo>
                  <a:cubicBezTo>
                    <a:pt x="12" y="43"/>
                    <a:pt x="22" y="63"/>
                    <a:pt x="28" y="84"/>
                  </a:cubicBezTo>
                  <a:lnTo>
                    <a:pt x="122" y="0"/>
                  </a:ln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55" name="Freeform 47"/>
            <p:cNvSpPr>
              <a:spLocks/>
            </p:cNvSpPr>
            <p:nvPr/>
          </p:nvSpPr>
          <p:spPr bwMode="auto">
            <a:xfrm>
              <a:off x="6691176" y="4823046"/>
              <a:ext cx="168874" cy="285786"/>
            </a:xfrm>
            <a:custGeom>
              <a:avLst/>
              <a:gdLst>
                <a:gd name="T0" fmla="*/ 73 w 73"/>
                <a:gd name="T1" fmla="*/ 0 h 123"/>
                <a:gd name="T2" fmla="*/ 0 w 73"/>
                <a:gd name="T3" fmla="*/ 100 h 123"/>
                <a:gd name="T4" fmla="*/ 59 w 73"/>
                <a:gd name="T5" fmla="*/ 123 h 123"/>
                <a:gd name="T6" fmla="*/ 73 w 73"/>
                <a:gd name="T7" fmla="*/ 0 h 123"/>
              </a:gdLst>
              <a:ahLst/>
              <a:cxnLst>
                <a:cxn ang="0">
                  <a:pos x="T0" y="T1"/>
                </a:cxn>
                <a:cxn ang="0">
                  <a:pos x="T2" y="T3"/>
                </a:cxn>
                <a:cxn ang="0">
                  <a:pos x="T4" y="T5"/>
                </a:cxn>
                <a:cxn ang="0">
                  <a:pos x="T6" y="T7"/>
                </a:cxn>
              </a:cxnLst>
              <a:rect l="0" t="0" r="r" b="b"/>
              <a:pathLst>
                <a:path w="73" h="123">
                  <a:moveTo>
                    <a:pt x="73" y="0"/>
                  </a:moveTo>
                  <a:cubicBezTo>
                    <a:pt x="0" y="100"/>
                    <a:pt x="0" y="100"/>
                    <a:pt x="0" y="100"/>
                  </a:cubicBezTo>
                  <a:cubicBezTo>
                    <a:pt x="21" y="105"/>
                    <a:pt x="41" y="113"/>
                    <a:pt x="59" y="123"/>
                  </a:cubicBezTo>
                  <a:lnTo>
                    <a:pt x="73" y="0"/>
                  </a:ln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56" name="Freeform 48"/>
            <p:cNvSpPr>
              <a:spLocks/>
            </p:cNvSpPr>
            <p:nvPr/>
          </p:nvSpPr>
          <p:spPr bwMode="auto">
            <a:xfrm>
              <a:off x="7080885" y="5713314"/>
              <a:ext cx="296178" cy="150687"/>
            </a:xfrm>
            <a:custGeom>
              <a:avLst/>
              <a:gdLst>
                <a:gd name="T0" fmla="*/ 128 w 128"/>
                <a:gd name="T1" fmla="*/ 65 h 65"/>
                <a:gd name="T2" fmla="*/ 19 w 128"/>
                <a:gd name="T3" fmla="*/ 0 h 65"/>
                <a:gd name="T4" fmla="*/ 0 w 128"/>
                <a:gd name="T5" fmla="*/ 63 h 65"/>
                <a:gd name="T6" fmla="*/ 128 w 128"/>
                <a:gd name="T7" fmla="*/ 65 h 65"/>
              </a:gdLst>
              <a:ahLst/>
              <a:cxnLst>
                <a:cxn ang="0">
                  <a:pos x="T0" y="T1"/>
                </a:cxn>
                <a:cxn ang="0">
                  <a:pos x="T2" y="T3"/>
                </a:cxn>
                <a:cxn ang="0">
                  <a:pos x="T4" y="T5"/>
                </a:cxn>
                <a:cxn ang="0">
                  <a:pos x="T6" y="T7"/>
                </a:cxn>
              </a:cxnLst>
              <a:rect l="0" t="0" r="r" b="b"/>
              <a:pathLst>
                <a:path w="128" h="65">
                  <a:moveTo>
                    <a:pt x="128" y="65"/>
                  </a:moveTo>
                  <a:cubicBezTo>
                    <a:pt x="19" y="0"/>
                    <a:pt x="19" y="0"/>
                    <a:pt x="19" y="0"/>
                  </a:cubicBezTo>
                  <a:cubicBezTo>
                    <a:pt x="16" y="22"/>
                    <a:pt x="9" y="43"/>
                    <a:pt x="0" y="63"/>
                  </a:cubicBezTo>
                  <a:lnTo>
                    <a:pt x="128" y="65"/>
                  </a:ln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57" name="Freeform 49"/>
            <p:cNvSpPr>
              <a:spLocks/>
            </p:cNvSpPr>
            <p:nvPr/>
          </p:nvSpPr>
          <p:spPr bwMode="auto">
            <a:xfrm>
              <a:off x="6887763" y="4990188"/>
              <a:ext cx="241620" cy="257208"/>
            </a:xfrm>
            <a:custGeom>
              <a:avLst/>
              <a:gdLst>
                <a:gd name="T0" fmla="*/ 47 w 104"/>
                <a:gd name="T1" fmla="*/ 111 h 111"/>
                <a:gd name="T2" fmla="*/ 104 w 104"/>
                <a:gd name="T3" fmla="*/ 0 h 111"/>
                <a:gd name="T4" fmla="*/ 0 w 104"/>
                <a:gd name="T5" fmla="*/ 67 h 111"/>
                <a:gd name="T6" fmla="*/ 47 w 104"/>
                <a:gd name="T7" fmla="*/ 111 h 111"/>
              </a:gdLst>
              <a:ahLst/>
              <a:cxnLst>
                <a:cxn ang="0">
                  <a:pos x="T0" y="T1"/>
                </a:cxn>
                <a:cxn ang="0">
                  <a:pos x="T2" y="T3"/>
                </a:cxn>
                <a:cxn ang="0">
                  <a:pos x="T4" y="T5"/>
                </a:cxn>
                <a:cxn ang="0">
                  <a:pos x="T6" y="T7"/>
                </a:cxn>
              </a:cxnLst>
              <a:rect l="0" t="0" r="r" b="b"/>
              <a:pathLst>
                <a:path w="104" h="111">
                  <a:moveTo>
                    <a:pt x="47" y="111"/>
                  </a:moveTo>
                  <a:cubicBezTo>
                    <a:pt x="104" y="0"/>
                    <a:pt x="104" y="0"/>
                    <a:pt x="104" y="0"/>
                  </a:cubicBezTo>
                  <a:cubicBezTo>
                    <a:pt x="0" y="67"/>
                    <a:pt x="0" y="67"/>
                    <a:pt x="0" y="67"/>
                  </a:cubicBezTo>
                  <a:cubicBezTo>
                    <a:pt x="17" y="79"/>
                    <a:pt x="33" y="94"/>
                    <a:pt x="47" y="111"/>
                  </a:cubicBez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58" name="Freeform 50"/>
            <p:cNvSpPr>
              <a:spLocks/>
            </p:cNvSpPr>
            <p:nvPr/>
          </p:nvSpPr>
          <p:spPr bwMode="auto">
            <a:xfrm>
              <a:off x="5965452" y="4990188"/>
              <a:ext cx="243352" cy="257208"/>
            </a:xfrm>
            <a:custGeom>
              <a:avLst/>
              <a:gdLst>
                <a:gd name="T0" fmla="*/ 105 w 105"/>
                <a:gd name="T1" fmla="*/ 67 h 111"/>
                <a:gd name="T2" fmla="*/ 0 w 105"/>
                <a:gd name="T3" fmla="*/ 0 h 111"/>
                <a:gd name="T4" fmla="*/ 57 w 105"/>
                <a:gd name="T5" fmla="*/ 111 h 111"/>
                <a:gd name="T6" fmla="*/ 105 w 105"/>
                <a:gd name="T7" fmla="*/ 67 h 111"/>
              </a:gdLst>
              <a:ahLst/>
              <a:cxnLst>
                <a:cxn ang="0">
                  <a:pos x="T0" y="T1"/>
                </a:cxn>
                <a:cxn ang="0">
                  <a:pos x="T2" y="T3"/>
                </a:cxn>
                <a:cxn ang="0">
                  <a:pos x="T4" y="T5"/>
                </a:cxn>
                <a:cxn ang="0">
                  <a:pos x="T6" y="T7"/>
                </a:cxn>
              </a:cxnLst>
              <a:rect l="0" t="0" r="r" b="b"/>
              <a:pathLst>
                <a:path w="105" h="111">
                  <a:moveTo>
                    <a:pt x="105" y="67"/>
                  </a:moveTo>
                  <a:cubicBezTo>
                    <a:pt x="0" y="0"/>
                    <a:pt x="0" y="0"/>
                    <a:pt x="0" y="0"/>
                  </a:cubicBezTo>
                  <a:cubicBezTo>
                    <a:pt x="57" y="111"/>
                    <a:pt x="57" y="111"/>
                    <a:pt x="57" y="111"/>
                  </a:cubicBezTo>
                  <a:cubicBezTo>
                    <a:pt x="71" y="94"/>
                    <a:pt x="87" y="79"/>
                    <a:pt x="105" y="67"/>
                  </a:cubicBez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59" name="Freeform 51"/>
            <p:cNvSpPr>
              <a:spLocks/>
            </p:cNvSpPr>
            <p:nvPr/>
          </p:nvSpPr>
          <p:spPr bwMode="auto">
            <a:xfrm>
              <a:off x="5858932" y="5915097"/>
              <a:ext cx="277992" cy="234691"/>
            </a:xfrm>
            <a:custGeom>
              <a:avLst/>
              <a:gdLst>
                <a:gd name="T0" fmla="*/ 79 w 120"/>
                <a:gd name="T1" fmla="*/ 0 h 101"/>
                <a:gd name="T2" fmla="*/ 0 w 120"/>
                <a:gd name="T3" fmla="*/ 101 h 101"/>
                <a:gd name="T4" fmla="*/ 120 w 120"/>
                <a:gd name="T5" fmla="*/ 52 h 101"/>
                <a:gd name="T6" fmla="*/ 79 w 120"/>
                <a:gd name="T7" fmla="*/ 0 h 101"/>
              </a:gdLst>
              <a:ahLst/>
              <a:cxnLst>
                <a:cxn ang="0">
                  <a:pos x="T0" y="T1"/>
                </a:cxn>
                <a:cxn ang="0">
                  <a:pos x="T2" y="T3"/>
                </a:cxn>
                <a:cxn ang="0">
                  <a:pos x="T4" y="T5"/>
                </a:cxn>
                <a:cxn ang="0">
                  <a:pos x="T6" y="T7"/>
                </a:cxn>
              </a:cxnLst>
              <a:rect l="0" t="0" r="r" b="b"/>
              <a:pathLst>
                <a:path w="120" h="101">
                  <a:moveTo>
                    <a:pt x="79" y="0"/>
                  </a:moveTo>
                  <a:cubicBezTo>
                    <a:pt x="0" y="101"/>
                    <a:pt x="0" y="101"/>
                    <a:pt x="0" y="101"/>
                  </a:cubicBezTo>
                  <a:cubicBezTo>
                    <a:pt x="120" y="52"/>
                    <a:pt x="120" y="52"/>
                    <a:pt x="120" y="52"/>
                  </a:cubicBezTo>
                  <a:cubicBezTo>
                    <a:pt x="104" y="37"/>
                    <a:pt x="90" y="19"/>
                    <a:pt x="79" y="0"/>
                  </a:cubicBez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60" name="Freeform 52"/>
            <p:cNvSpPr>
              <a:spLocks/>
            </p:cNvSpPr>
            <p:nvPr/>
          </p:nvSpPr>
          <p:spPr bwMode="auto">
            <a:xfrm>
              <a:off x="7119856" y="5500273"/>
              <a:ext cx="287518" cy="150687"/>
            </a:xfrm>
            <a:custGeom>
              <a:avLst/>
              <a:gdLst>
                <a:gd name="T0" fmla="*/ 5 w 124"/>
                <a:gd name="T1" fmla="*/ 65 h 65"/>
                <a:gd name="T2" fmla="*/ 124 w 124"/>
                <a:gd name="T3" fmla="*/ 21 h 65"/>
                <a:gd name="T4" fmla="*/ 0 w 124"/>
                <a:gd name="T5" fmla="*/ 0 h 65"/>
                <a:gd name="T6" fmla="*/ 5 w 124"/>
                <a:gd name="T7" fmla="*/ 52 h 65"/>
                <a:gd name="T8" fmla="*/ 5 w 124"/>
                <a:gd name="T9" fmla="*/ 65 h 65"/>
              </a:gdLst>
              <a:ahLst/>
              <a:cxnLst>
                <a:cxn ang="0">
                  <a:pos x="T0" y="T1"/>
                </a:cxn>
                <a:cxn ang="0">
                  <a:pos x="T2" y="T3"/>
                </a:cxn>
                <a:cxn ang="0">
                  <a:pos x="T4" y="T5"/>
                </a:cxn>
                <a:cxn ang="0">
                  <a:pos x="T6" y="T7"/>
                </a:cxn>
                <a:cxn ang="0">
                  <a:pos x="T8" y="T9"/>
                </a:cxn>
              </a:cxnLst>
              <a:rect l="0" t="0" r="r" b="b"/>
              <a:pathLst>
                <a:path w="124" h="65">
                  <a:moveTo>
                    <a:pt x="5" y="65"/>
                  </a:moveTo>
                  <a:cubicBezTo>
                    <a:pt x="124" y="21"/>
                    <a:pt x="124" y="21"/>
                    <a:pt x="124" y="21"/>
                  </a:cubicBezTo>
                  <a:cubicBezTo>
                    <a:pt x="0" y="0"/>
                    <a:pt x="0" y="0"/>
                    <a:pt x="0" y="0"/>
                  </a:cubicBezTo>
                  <a:cubicBezTo>
                    <a:pt x="4" y="17"/>
                    <a:pt x="5" y="34"/>
                    <a:pt x="5" y="52"/>
                  </a:cubicBezTo>
                  <a:cubicBezTo>
                    <a:pt x="5" y="57"/>
                    <a:pt x="5" y="61"/>
                    <a:pt x="5" y="65"/>
                  </a:cubicBez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61" name="Freeform 53"/>
            <p:cNvSpPr>
              <a:spLocks/>
            </p:cNvSpPr>
            <p:nvPr/>
          </p:nvSpPr>
          <p:spPr bwMode="auto">
            <a:xfrm>
              <a:off x="6472939" y="4765023"/>
              <a:ext cx="148955" cy="276260"/>
            </a:xfrm>
            <a:custGeom>
              <a:avLst/>
              <a:gdLst>
                <a:gd name="T0" fmla="*/ 64 w 64"/>
                <a:gd name="T1" fmla="*/ 119 h 119"/>
                <a:gd name="T2" fmla="*/ 32 w 64"/>
                <a:gd name="T3" fmla="*/ 0 h 119"/>
                <a:gd name="T4" fmla="*/ 0 w 64"/>
                <a:gd name="T5" fmla="*/ 119 h 119"/>
                <a:gd name="T6" fmla="*/ 32 w 64"/>
                <a:gd name="T7" fmla="*/ 117 h 119"/>
                <a:gd name="T8" fmla="*/ 64 w 64"/>
                <a:gd name="T9" fmla="*/ 119 h 119"/>
              </a:gdLst>
              <a:ahLst/>
              <a:cxnLst>
                <a:cxn ang="0">
                  <a:pos x="T0" y="T1"/>
                </a:cxn>
                <a:cxn ang="0">
                  <a:pos x="T2" y="T3"/>
                </a:cxn>
                <a:cxn ang="0">
                  <a:pos x="T4" y="T5"/>
                </a:cxn>
                <a:cxn ang="0">
                  <a:pos x="T6" y="T7"/>
                </a:cxn>
                <a:cxn ang="0">
                  <a:pos x="T8" y="T9"/>
                </a:cxn>
              </a:cxnLst>
              <a:rect l="0" t="0" r="r" b="b"/>
              <a:pathLst>
                <a:path w="64" h="119">
                  <a:moveTo>
                    <a:pt x="64" y="119"/>
                  </a:moveTo>
                  <a:cubicBezTo>
                    <a:pt x="32" y="0"/>
                    <a:pt x="32" y="0"/>
                    <a:pt x="32" y="0"/>
                  </a:cubicBezTo>
                  <a:cubicBezTo>
                    <a:pt x="0" y="119"/>
                    <a:pt x="0" y="119"/>
                    <a:pt x="0" y="119"/>
                  </a:cubicBezTo>
                  <a:cubicBezTo>
                    <a:pt x="11" y="118"/>
                    <a:pt x="21" y="117"/>
                    <a:pt x="32" y="117"/>
                  </a:cubicBezTo>
                  <a:cubicBezTo>
                    <a:pt x="43" y="117"/>
                    <a:pt x="54" y="118"/>
                    <a:pt x="64" y="119"/>
                  </a:cubicBez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62" name="Oval 54"/>
            <p:cNvSpPr>
              <a:spLocks noChangeArrowheads="1"/>
            </p:cNvSpPr>
            <p:nvPr/>
          </p:nvSpPr>
          <p:spPr bwMode="auto">
            <a:xfrm>
              <a:off x="6074571" y="5147804"/>
              <a:ext cx="945693" cy="946559"/>
            </a:xfrm>
            <a:prstGeom prst="ellipse">
              <a:avLst/>
            </a:pr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63" name="Freeform 55"/>
            <p:cNvSpPr>
              <a:spLocks/>
            </p:cNvSpPr>
            <p:nvPr/>
          </p:nvSpPr>
          <p:spPr bwMode="auto">
            <a:xfrm>
              <a:off x="6959642" y="5915097"/>
              <a:ext cx="276260" cy="234691"/>
            </a:xfrm>
            <a:custGeom>
              <a:avLst/>
              <a:gdLst>
                <a:gd name="T0" fmla="*/ 0 w 119"/>
                <a:gd name="T1" fmla="*/ 52 h 101"/>
                <a:gd name="T2" fmla="*/ 119 w 119"/>
                <a:gd name="T3" fmla="*/ 101 h 101"/>
                <a:gd name="T4" fmla="*/ 40 w 119"/>
                <a:gd name="T5" fmla="*/ 0 h 101"/>
                <a:gd name="T6" fmla="*/ 0 w 119"/>
                <a:gd name="T7" fmla="*/ 52 h 101"/>
              </a:gdLst>
              <a:ahLst/>
              <a:cxnLst>
                <a:cxn ang="0">
                  <a:pos x="T0" y="T1"/>
                </a:cxn>
                <a:cxn ang="0">
                  <a:pos x="T2" y="T3"/>
                </a:cxn>
                <a:cxn ang="0">
                  <a:pos x="T4" y="T5"/>
                </a:cxn>
                <a:cxn ang="0">
                  <a:pos x="T6" y="T7"/>
                </a:cxn>
              </a:cxnLst>
              <a:rect l="0" t="0" r="r" b="b"/>
              <a:pathLst>
                <a:path w="119" h="101">
                  <a:moveTo>
                    <a:pt x="0" y="52"/>
                  </a:moveTo>
                  <a:cubicBezTo>
                    <a:pt x="119" y="101"/>
                    <a:pt x="119" y="101"/>
                    <a:pt x="119" y="101"/>
                  </a:cubicBezTo>
                  <a:cubicBezTo>
                    <a:pt x="40" y="0"/>
                    <a:pt x="40" y="0"/>
                    <a:pt x="40" y="0"/>
                  </a:cubicBezTo>
                  <a:cubicBezTo>
                    <a:pt x="29" y="19"/>
                    <a:pt x="15" y="37"/>
                    <a:pt x="0" y="52"/>
                  </a:cubicBez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64" name="Freeform 56"/>
            <p:cNvSpPr>
              <a:spLocks/>
            </p:cNvSpPr>
            <p:nvPr/>
          </p:nvSpPr>
          <p:spPr bwMode="auto">
            <a:xfrm>
              <a:off x="6575130" y="6177500"/>
              <a:ext cx="155018" cy="298777"/>
            </a:xfrm>
            <a:custGeom>
              <a:avLst/>
              <a:gdLst>
                <a:gd name="T0" fmla="*/ 56 w 67"/>
                <a:gd name="T1" fmla="*/ 129 h 129"/>
                <a:gd name="T2" fmla="*/ 67 w 67"/>
                <a:gd name="T3" fmla="*/ 0 h 129"/>
                <a:gd name="T4" fmla="*/ 0 w 67"/>
                <a:gd name="T5" fmla="*/ 12 h 129"/>
                <a:gd name="T6" fmla="*/ 56 w 67"/>
                <a:gd name="T7" fmla="*/ 129 h 129"/>
              </a:gdLst>
              <a:ahLst/>
              <a:cxnLst>
                <a:cxn ang="0">
                  <a:pos x="T0" y="T1"/>
                </a:cxn>
                <a:cxn ang="0">
                  <a:pos x="T2" y="T3"/>
                </a:cxn>
                <a:cxn ang="0">
                  <a:pos x="T4" y="T5"/>
                </a:cxn>
                <a:cxn ang="0">
                  <a:pos x="T6" y="T7"/>
                </a:cxn>
              </a:cxnLst>
              <a:rect l="0" t="0" r="r" b="b"/>
              <a:pathLst>
                <a:path w="67" h="129">
                  <a:moveTo>
                    <a:pt x="56" y="129"/>
                  </a:moveTo>
                  <a:cubicBezTo>
                    <a:pt x="67" y="0"/>
                    <a:pt x="67" y="0"/>
                    <a:pt x="67" y="0"/>
                  </a:cubicBezTo>
                  <a:cubicBezTo>
                    <a:pt x="46" y="7"/>
                    <a:pt x="23" y="11"/>
                    <a:pt x="0" y="12"/>
                  </a:cubicBezTo>
                  <a:lnTo>
                    <a:pt x="56" y="129"/>
                  </a:ln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65" name="Freeform 57"/>
            <p:cNvSpPr>
              <a:spLocks/>
            </p:cNvSpPr>
            <p:nvPr/>
          </p:nvSpPr>
          <p:spPr bwMode="auto">
            <a:xfrm>
              <a:off x="6783840" y="6075310"/>
              <a:ext cx="218237" cy="287518"/>
            </a:xfrm>
            <a:custGeom>
              <a:avLst/>
              <a:gdLst>
                <a:gd name="T0" fmla="*/ 94 w 94"/>
                <a:gd name="T1" fmla="*/ 124 h 124"/>
                <a:gd name="T2" fmla="*/ 57 w 94"/>
                <a:gd name="T3" fmla="*/ 0 h 124"/>
                <a:gd name="T4" fmla="*/ 0 w 94"/>
                <a:gd name="T5" fmla="*/ 35 h 124"/>
                <a:gd name="T6" fmla="*/ 94 w 94"/>
                <a:gd name="T7" fmla="*/ 124 h 124"/>
              </a:gdLst>
              <a:ahLst/>
              <a:cxnLst>
                <a:cxn ang="0">
                  <a:pos x="T0" y="T1"/>
                </a:cxn>
                <a:cxn ang="0">
                  <a:pos x="T2" y="T3"/>
                </a:cxn>
                <a:cxn ang="0">
                  <a:pos x="T4" y="T5"/>
                </a:cxn>
                <a:cxn ang="0">
                  <a:pos x="T6" y="T7"/>
                </a:cxn>
              </a:cxnLst>
              <a:rect l="0" t="0" r="r" b="b"/>
              <a:pathLst>
                <a:path w="94" h="124">
                  <a:moveTo>
                    <a:pt x="94" y="124"/>
                  </a:moveTo>
                  <a:cubicBezTo>
                    <a:pt x="57" y="0"/>
                    <a:pt x="57" y="0"/>
                    <a:pt x="57" y="0"/>
                  </a:cubicBezTo>
                  <a:cubicBezTo>
                    <a:pt x="40" y="14"/>
                    <a:pt x="20" y="26"/>
                    <a:pt x="0" y="35"/>
                  </a:cubicBezTo>
                  <a:lnTo>
                    <a:pt x="94" y="124"/>
                  </a:ln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66" name="Freeform 58"/>
            <p:cNvSpPr>
              <a:spLocks/>
            </p:cNvSpPr>
            <p:nvPr/>
          </p:nvSpPr>
          <p:spPr bwMode="auto">
            <a:xfrm>
              <a:off x="6236516" y="4823046"/>
              <a:ext cx="167142" cy="285786"/>
            </a:xfrm>
            <a:custGeom>
              <a:avLst/>
              <a:gdLst>
                <a:gd name="T0" fmla="*/ 0 w 72"/>
                <a:gd name="T1" fmla="*/ 0 h 123"/>
                <a:gd name="T2" fmla="*/ 13 w 72"/>
                <a:gd name="T3" fmla="*/ 123 h 123"/>
                <a:gd name="T4" fmla="*/ 72 w 72"/>
                <a:gd name="T5" fmla="*/ 100 h 123"/>
                <a:gd name="T6" fmla="*/ 0 w 72"/>
                <a:gd name="T7" fmla="*/ 0 h 123"/>
              </a:gdLst>
              <a:ahLst/>
              <a:cxnLst>
                <a:cxn ang="0">
                  <a:pos x="T0" y="T1"/>
                </a:cxn>
                <a:cxn ang="0">
                  <a:pos x="T2" y="T3"/>
                </a:cxn>
                <a:cxn ang="0">
                  <a:pos x="T4" y="T5"/>
                </a:cxn>
                <a:cxn ang="0">
                  <a:pos x="T6" y="T7"/>
                </a:cxn>
              </a:cxnLst>
              <a:rect l="0" t="0" r="r" b="b"/>
              <a:pathLst>
                <a:path w="72" h="123">
                  <a:moveTo>
                    <a:pt x="0" y="0"/>
                  </a:moveTo>
                  <a:cubicBezTo>
                    <a:pt x="13" y="123"/>
                    <a:pt x="13" y="123"/>
                    <a:pt x="13" y="123"/>
                  </a:cubicBezTo>
                  <a:cubicBezTo>
                    <a:pt x="31" y="113"/>
                    <a:pt x="51" y="105"/>
                    <a:pt x="72" y="100"/>
                  </a:cubicBezTo>
                  <a:lnTo>
                    <a:pt x="0" y="0"/>
                  </a:ln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67" name="Freeform 59"/>
            <p:cNvSpPr>
              <a:spLocks/>
            </p:cNvSpPr>
            <p:nvPr/>
          </p:nvSpPr>
          <p:spPr bwMode="auto">
            <a:xfrm>
              <a:off x="5717771" y="5713314"/>
              <a:ext cx="297045" cy="150687"/>
            </a:xfrm>
            <a:custGeom>
              <a:avLst/>
              <a:gdLst>
                <a:gd name="T0" fmla="*/ 0 w 128"/>
                <a:gd name="T1" fmla="*/ 65 h 65"/>
                <a:gd name="T2" fmla="*/ 128 w 128"/>
                <a:gd name="T3" fmla="*/ 63 h 65"/>
                <a:gd name="T4" fmla="*/ 109 w 128"/>
                <a:gd name="T5" fmla="*/ 0 h 65"/>
                <a:gd name="T6" fmla="*/ 0 w 128"/>
                <a:gd name="T7" fmla="*/ 65 h 65"/>
              </a:gdLst>
              <a:ahLst/>
              <a:cxnLst>
                <a:cxn ang="0">
                  <a:pos x="T0" y="T1"/>
                </a:cxn>
                <a:cxn ang="0">
                  <a:pos x="T2" y="T3"/>
                </a:cxn>
                <a:cxn ang="0">
                  <a:pos x="T4" y="T5"/>
                </a:cxn>
                <a:cxn ang="0">
                  <a:pos x="T6" y="T7"/>
                </a:cxn>
              </a:cxnLst>
              <a:rect l="0" t="0" r="r" b="b"/>
              <a:pathLst>
                <a:path w="128" h="65">
                  <a:moveTo>
                    <a:pt x="0" y="65"/>
                  </a:moveTo>
                  <a:cubicBezTo>
                    <a:pt x="128" y="63"/>
                    <a:pt x="128" y="63"/>
                    <a:pt x="128" y="63"/>
                  </a:cubicBezTo>
                  <a:cubicBezTo>
                    <a:pt x="119" y="43"/>
                    <a:pt x="112" y="22"/>
                    <a:pt x="109" y="0"/>
                  </a:cubicBezTo>
                  <a:lnTo>
                    <a:pt x="0" y="65"/>
                  </a:ln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68" name="Freeform 60"/>
            <p:cNvSpPr>
              <a:spLocks/>
            </p:cNvSpPr>
            <p:nvPr/>
          </p:nvSpPr>
          <p:spPr bwMode="auto">
            <a:xfrm>
              <a:off x="5775794" y="5243066"/>
              <a:ext cx="282322" cy="194855"/>
            </a:xfrm>
            <a:custGeom>
              <a:avLst/>
              <a:gdLst>
                <a:gd name="T0" fmla="*/ 0 w 122"/>
                <a:gd name="T1" fmla="*/ 0 h 84"/>
                <a:gd name="T2" fmla="*/ 94 w 122"/>
                <a:gd name="T3" fmla="*/ 84 h 84"/>
                <a:gd name="T4" fmla="*/ 122 w 122"/>
                <a:gd name="T5" fmla="*/ 25 h 84"/>
                <a:gd name="T6" fmla="*/ 0 w 122"/>
                <a:gd name="T7" fmla="*/ 0 h 84"/>
              </a:gdLst>
              <a:ahLst/>
              <a:cxnLst>
                <a:cxn ang="0">
                  <a:pos x="T0" y="T1"/>
                </a:cxn>
                <a:cxn ang="0">
                  <a:pos x="T2" y="T3"/>
                </a:cxn>
                <a:cxn ang="0">
                  <a:pos x="T4" y="T5"/>
                </a:cxn>
                <a:cxn ang="0">
                  <a:pos x="T6" y="T7"/>
                </a:cxn>
              </a:cxnLst>
              <a:rect l="0" t="0" r="r" b="b"/>
              <a:pathLst>
                <a:path w="122" h="84">
                  <a:moveTo>
                    <a:pt x="0" y="0"/>
                  </a:moveTo>
                  <a:cubicBezTo>
                    <a:pt x="94" y="84"/>
                    <a:pt x="94" y="84"/>
                    <a:pt x="94" y="84"/>
                  </a:cubicBezTo>
                  <a:cubicBezTo>
                    <a:pt x="101" y="63"/>
                    <a:pt x="110" y="43"/>
                    <a:pt x="122" y="25"/>
                  </a:cubicBezTo>
                  <a:lnTo>
                    <a:pt x="0" y="0"/>
                  </a:ln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69" name="Freeform 61"/>
            <p:cNvSpPr>
              <a:spLocks/>
            </p:cNvSpPr>
            <p:nvPr/>
          </p:nvSpPr>
          <p:spPr bwMode="auto">
            <a:xfrm>
              <a:off x="6093623" y="6075310"/>
              <a:ext cx="219969" cy="287518"/>
            </a:xfrm>
            <a:custGeom>
              <a:avLst/>
              <a:gdLst>
                <a:gd name="T0" fmla="*/ 0 w 95"/>
                <a:gd name="T1" fmla="*/ 124 h 124"/>
                <a:gd name="T2" fmla="*/ 95 w 95"/>
                <a:gd name="T3" fmla="*/ 35 h 124"/>
                <a:gd name="T4" fmla="*/ 37 w 95"/>
                <a:gd name="T5" fmla="*/ 0 h 124"/>
                <a:gd name="T6" fmla="*/ 0 w 95"/>
                <a:gd name="T7" fmla="*/ 124 h 124"/>
              </a:gdLst>
              <a:ahLst/>
              <a:cxnLst>
                <a:cxn ang="0">
                  <a:pos x="T0" y="T1"/>
                </a:cxn>
                <a:cxn ang="0">
                  <a:pos x="T2" y="T3"/>
                </a:cxn>
                <a:cxn ang="0">
                  <a:pos x="T4" y="T5"/>
                </a:cxn>
                <a:cxn ang="0">
                  <a:pos x="T6" y="T7"/>
                </a:cxn>
              </a:cxnLst>
              <a:rect l="0" t="0" r="r" b="b"/>
              <a:pathLst>
                <a:path w="95" h="124">
                  <a:moveTo>
                    <a:pt x="0" y="124"/>
                  </a:moveTo>
                  <a:cubicBezTo>
                    <a:pt x="95" y="35"/>
                    <a:pt x="95" y="35"/>
                    <a:pt x="95" y="35"/>
                  </a:cubicBezTo>
                  <a:cubicBezTo>
                    <a:pt x="74" y="26"/>
                    <a:pt x="55" y="14"/>
                    <a:pt x="37" y="0"/>
                  </a:cubicBezTo>
                  <a:lnTo>
                    <a:pt x="0" y="124"/>
                  </a:ln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70" name="Freeform 62"/>
            <p:cNvSpPr>
              <a:spLocks/>
            </p:cNvSpPr>
            <p:nvPr/>
          </p:nvSpPr>
          <p:spPr bwMode="auto">
            <a:xfrm>
              <a:off x="6366419" y="6177500"/>
              <a:ext cx="153286" cy="298777"/>
            </a:xfrm>
            <a:custGeom>
              <a:avLst/>
              <a:gdLst>
                <a:gd name="T0" fmla="*/ 10 w 66"/>
                <a:gd name="T1" fmla="*/ 129 h 129"/>
                <a:gd name="T2" fmla="*/ 66 w 66"/>
                <a:gd name="T3" fmla="*/ 12 h 129"/>
                <a:gd name="T4" fmla="*/ 0 w 66"/>
                <a:gd name="T5" fmla="*/ 0 h 129"/>
                <a:gd name="T6" fmla="*/ 10 w 66"/>
                <a:gd name="T7" fmla="*/ 129 h 129"/>
              </a:gdLst>
              <a:ahLst/>
              <a:cxnLst>
                <a:cxn ang="0">
                  <a:pos x="T0" y="T1"/>
                </a:cxn>
                <a:cxn ang="0">
                  <a:pos x="T2" y="T3"/>
                </a:cxn>
                <a:cxn ang="0">
                  <a:pos x="T4" y="T5"/>
                </a:cxn>
                <a:cxn ang="0">
                  <a:pos x="T6" y="T7"/>
                </a:cxn>
              </a:cxnLst>
              <a:rect l="0" t="0" r="r" b="b"/>
              <a:pathLst>
                <a:path w="66" h="129">
                  <a:moveTo>
                    <a:pt x="10" y="129"/>
                  </a:moveTo>
                  <a:cubicBezTo>
                    <a:pt x="66" y="12"/>
                    <a:pt x="66" y="12"/>
                    <a:pt x="66" y="12"/>
                  </a:cubicBezTo>
                  <a:cubicBezTo>
                    <a:pt x="43" y="11"/>
                    <a:pt x="21" y="7"/>
                    <a:pt x="0" y="0"/>
                  </a:cubicBezTo>
                  <a:lnTo>
                    <a:pt x="10" y="129"/>
                  </a:ln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grpSp>
      <p:sp>
        <p:nvSpPr>
          <p:cNvPr id="71" name="Freeform 66"/>
          <p:cNvSpPr>
            <a:spLocks/>
          </p:cNvSpPr>
          <p:nvPr/>
        </p:nvSpPr>
        <p:spPr bwMode="auto">
          <a:xfrm>
            <a:off x="9507538" y="2795582"/>
            <a:ext cx="969907" cy="983806"/>
          </a:xfrm>
          <a:custGeom>
            <a:avLst/>
            <a:gdLst>
              <a:gd name="T0" fmla="*/ 2147483647 w 608"/>
              <a:gd name="T1" fmla="*/ 1942281998 h 616"/>
              <a:gd name="T2" fmla="*/ 2074766339 w 608"/>
              <a:gd name="T3" fmla="*/ 2147483647 h 616"/>
              <a:gd name="T4" fmla="*/ 2147483647 w 608"/>
              <a:gd name="T5" fmla="*/ 2147483647 h 616"/>
              <a:gd name="T6" fmla="*/ 2147483647 w 608"/>
              <a:gd name="T7" fmla="*/ 2147483647 h 616"/>
              <a:gd name="T8" fmla="*/ 2147483647 w 608"/>
              <a:gd name="T9" fmla="*/ 2147483647 h 616"/>
              <a:gd name="T10" fmla="*/ 2147483647 w 608"/>
              <a:gd name="T11" fmla="*/ 2147483647 h 616"/>
              <a:gd name="T12" fmla="*/ 2147483647 w 608"/>
              <a:gd name="T13" fmla="*/ 2147483647 h 616"/>
              <a:gd name="T14" fmla="*/ 2147483647 w 608"/>
              <a:gd name="T15" fmla="*/ 2147483647 h 616"/>
              <a:gd name="T16" fmla="*/ 2107286033 w 608"/>
              <a:gd name="T17" fmla="*/ 2147483647 h 616"/>
              <a:gd name="T18" fmla="*/ 2107286033 w 608"/>
              <a:gd name="T19" fmla="*/ 2147483647 h 616"/>
              <a:gd name="T20" fmla="*/ 2107286033 w 608"/>
              <a:gd name="T21" fmla="*/ 2147483647 h 616"/>
              <a:gd name="T22" fmla="*/ 1834118558 w 608"/>
              <a:gd name="T23" fmla="*/ 2147483647 h 616"/>
              <a:gd name="T24" fmla="*/ 2147483647 w 608"/>
              <a:gd name="T25" fmla="*/ 612666778 h 616"/>
              <a:gd name="T26" fmla="*/ 2147483647 w 608"/>
              <a:gd name="T27" fmla="*/ 554005876 h 616"/>
              <a:gd name="T28" fmla="*/ 1918670274 w 608"/>
              <a:gd name="T29" fmla="*/ 1042835812 h 616"/>
              <a:gd name="T30" fmla="*/ 1795093904 w 608"/>
              <a:gd name="T31" fmla="*/ 938551752 h 616"/>
              <a:gd name="T32" fmla="*/ 1918670274 w 608"/>
              <a:gd name="T33" fmla="*/ 567041065 h 616"/>
              <a:gd name="T34" fmla="*/ 1482904325 w 608"/>
              <a:gd name="T35" fmla="*/ 0 h 616"/>
              <a:gd name="T36" fmla="*/ 1294288247 w 608"/>
              <a:gd name="T37" fmla="*/ 788644533 h 616"/>
              <a:gd name="T38" fmla="*/ 1658512717 w 608"/>
              <a:gd name="T39" fmla="*/ 984177464 h 616"/>
              <a:gd name="T40" fmla="*/ 1560951082 w 608"/>
              <a:gd name="T41" fmla="*/ 866858216 h 616"/>
              <a:gd name="T42" fmla="*/ 1430872304 w 608"/>
              <a:gd name="T43" fmla="*/ 540970688 h 616"/>
              <a:gd name="T44" fmla="*/ 1430872304 w 608"/>
              <a:gd name="T45" fmla="*/ 189012864 h 616"/>
              <a:gd name="T46" fmla="*/ 1443879671 w 608"/>
              <a:gd name="T47" fmla="*/ 202050606 h 616"/>
              <a:gd name="T48" fmla="*/ 1489409284 w 608"/>
              <a:gd name="T49" fmla="*/ 508382718 h 616"/>
              <a:gd name="T50" fmla="*/ 1736559474 w 608"/>
              <a:gd name="T51" fmla="*/ 951586940 h 616"/>
              <a:gd name="T52" fmla="*/ 1749566841 w 608"/>
              <a:gd name="T53" fmla="*/ 964622128 h 616"/>
              <a:gd name="T54" fmla="*/ 1749566841 w 608"/>
              <a:gd name="T55" fmla="*/ 964622128 h 616"/>
              <a:gd name="T56" fmla="*/ 1749566841 w 608"/>
              <a:gd name="T57" fmla="*/ 964622128 h 616"/>
              <a:gd name="T58" fmla="*/ 1886150579 w 608"/>
              <a:gd name="T59" fmla="*/ 1094976565 h 616"/>
              <a:gd name="T60" fmla="*/ 1489409284 w 608"/>
              <a:gd name="T61" fmla="*/ 2147483647 h 616"/>
              <a:gd name="T62" fmla="*/ 1242258776 w 608"/>
              <a:gd name="T63" fmla="*/ 2111742000 h 616"/>
              <a:gd name="T64" fmla="*/ 1209736531 w 608"/>
              <a:gd name="T65" fmla="*/ 1544701095 h 616"/>
              <a:gd name="T66" fmla="*/ 312189658 w 608"/>
              <a:gd name="T67" fmla="*/ 1029800623 h 616"/>
              <a:gd name="T68" fmla="*/ 494300538 w 608"/>
              <a:gd name="T69" fmla="*/ 2147483647 h 616"/>
              <a:gd name="T70" fmla="*/ 1060145425 w 608"/>
              <a:gd name="T71" fmla="*/ 2147483647 h 616"/>
              <a:gd name="T72" fmla="*/ 565844887 w 608"/>
              <a:gd name="T73" fmla="*/ 1851033127 h 616"/>
              <a:gd name="T74" fmla="*/ 338207024 w 608"/>
              <a:gd name="T75" fmla="*/ 1310062279 h 616"/>
              <a:gd name="T76" fmla="*/ 370726719 w 608"/>
              <a:gd name="T77" fmla="*/ 1316579873 h 616"/>
              <a:gd name="T78" fmla="*/ 1196729163 w 608"/>
              <a:gd name="T79" fmla="*/ 2147483647 h 616"/>
              <a:gd name="T80" fmla="*/ 1196729163 w 608"/>
              <a:gd name="T81" fmla="*/ 2147483647 h 616"/>
              <a:gd name="T82" fmla="*/ 1203234122 w 608"/>
              <a:gd name="T83" fmla="*/ 2147483647 h 616"/>
              <a:gd name="T84" fmla="*/ 1482904325 w 608"/>
              <a:gd name="T85" fmla="*/ 2147483647 h 616"/>
              <a:gd name="T86" fmla="*/ 1717047147 w 608"/>
              <a:gd name="T87" fmla="*/ 2147483647 h 616"/>
              <a:gd name="T88" fmla="*/ 2139805728 w 608"/>
              <a:gd name="T89" fmla="*/ 2147483647 h 616"/>
              <a:gd name="T90" fmla="*/ 1866638252 w 608"/>
              <a:gd name="T91" fmla="*/ 2147483647 h 616"/>
              <a:gd name="T92" fmla="*/ 2146308136 w 608"/>
              <a:gd name="T93" fmla="*/ 2147483647 h 616"/>
              <a:gd name="T94" fmla="*/ 2147483647 w 608"/>
              <a:gd name="T95" fmla="*/ 2147483647 h 616"/>
              <a:gd name="T96" fmla="*/ 2147483647 w 608"/>
              <a:gd name="T97" fmla="*/ 2147483647 h 616"/>
              <a:gd name="T98" fmla="*/ 2147483647 w 608"/>
              <a:gd name="T99" fmla="*/ 1942281998 h 61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8"/>
              <a:gd name="T151" fmla="*/ 0 h 616"/>
              <a:gd name="T152" fmla="*/ 608 w 608"/>
              <a:gd name="T153" fmla="*/ 616 h 61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8" h="616">
                <a:moveTo>
                  <a:pt x="385" y="298"/>
                </a:moveTo>
                <a:cubicBezTo>
                  <a:pt x="385" y="298"/>
                  <a:pt x="313" y="318"/>
                  <a:pt x="319" y="392"/>
                </a:cubicBezTo>
                <a:cubicBezTo>
                  <a:pt x="319" y="392"/>
                  <a:pt x="373" y="363"/>
                  <a:pt x="407" y="350"/>
                </a:cubicBezTo>
                <a:cubicBezTo>
                  <a:pt x="482" y="320"/>
                  <a:pt x="556" y="352"/>
                  <a:pt x="556" y="352"/>
                </a:cubicBezTo>
                <a:cubicBezTo>
                  <a:pt x="565" y="358"/>
                  <a:pt x="551" y="357"/>
                  <a:pt x="551" y="357"/>
                </a:cubicBezTo>
                <a:cubicBezTo>
                  <a:pt x="509" y="350"/>
                  <a:pt x="483" y="354"/>
                  <a:pt x="470" y="358"/>
                </a:cubicBezTo>
                <a:cubicBezTo>
                  <a:pt x="406" y="374"/>
                  <a:pt x="360" y="403"/>
                  <a:pt x="360" y="403"/>
                </a:cubicBezTo>
                <a:cubicBezTo>
                  <a:pt x="360" y="403"/>
                  <a:pt x="360" y="403"/>
                  <a:pt x="360" y="403"/>
                </a:cubicBezTo>
                <a:cubicBezTo>
                  <a:pt x="350" y="407"/>
                  <a:pt x="333" y="419"/>
                  <a:pt x="324" y="426"/>
                </a:cubicBezTo>
                <a:cubicBezTo>
                  <a:pt x="324" y="426"/>
                  <a:pt x="324" y="426"/>
                  <a:pt x="324" y="426"/>
                </a:cubicBezTo>
                <a:cubicBezTo>
                  <a:pt x="324" y="426"/>
                  <a:pt x="324" y="426"/>
                  <a:pt x="324" y="426"/>
                </a:cubicBezTo>
                <a:cubicBezTo>
                  <a:pt x="318" y="431"/>
                  <a:pt x="296" y="449"/>
                  <a:pt x="282" y="462"/>
                </a:cubicBezTo>
                <a:cubicBezTo>
                  <a:pt x="262" y="352"/>
                  <a:pt x="265" y="205"/>
                  <a:pt x="373" y="94"/>
                </a:cubicBezTo>
                <a:cubicBezTo>
                  <a:pt x="373" y="94"/>
                  <a:pt x="382" y="85"/>
                  <a:pt x="370" y="85"/>
                </a:cubicBezTo>
                <a:cubicBezTo>
                  <a:pt x="370" y="85"/>
                  <a:pt x="332" y="108"/>
                  <a:pt x="295" y="160"/>
                </a:cubicBezTo>
                <a:cubicBezTo>
                  <a:pt x="289" y="156"/>
                  <a:pt x="280" y="150"/>
                  <a:pt x="276" y="144"/>
                </a:cubicBezTo>
                <a:cubicBezTo>
                  <a:pt x="287" y="136"/>
                  <a:pt x="308" y="113"/>
                  <a:pt x="295" y="87"/>
                </a:cubicBezTo>
                <a:cubicBezTo>
                  <a:pt x="275" y="46"/>
                  <a:pt x="240" y="49"/>
                  <a:pt x="228" y="0"/>
                </a:cubicBezTo>
                <a:cubicBezTo>
                  <a:pt x="228" y="0"/>
                  <a:pt x="173" y="48"/>
                  <a:pt x="199" y="121"/>
                </a:cubicBezTo>
                <a:cubicBezTo>
                  <a:pt x="199" y="121"/>
                  <a:pt x="206" y="159"/>
                  <a:pt x="255" y="151"/>
                </a:cubicBezTo>
                <a:cubicBezTo>
                  <a:pt x="250" y="146"/>
                  <a:pt x="240" y="133"/>
                  <a:pt x="240" y="133"/>
                </a:cubicBezTo>
                <a:cubicBezTo>
                  <a:pt x="240" y="133"/>
                  <a:pt x="229" y="118"/>
                  <a:pt x="220" y="83"/>
                </a:cubicBezTo>
                <a:cubicBezTo>
                  <a:pt x="210" y="48"/>
                  <a:pt x="220" y="29"/>
                  <a:pt x="220" y="29"/>
                </a:cubicBezTo>
                <a:cubicBezTo>
                  <a:pt x="222" y="24"/>
                  <a:pt x="222" y="31"/>
                  <a:pt x="222" y="31"/>
                </a:cubicBezTo>
                <a:cubicBezTo>
                  <a:pt x="224" y="59"/>
                  <a:pt x="228" y="75"/>
                  <a:pt x="229" y="78"/>
                </a:cubicBezTo>
                <a:cubicBezTo>
                  <a:pt x="235" y="91"/>
                  <a:pt x="249" y="128"/>
                  <a:pt x="267" y="146"/>
                </a:cubicBezTo>
                <a:cubicBezTo>
                  <a:pt x="268" y="146"/>
                  <a:pt x="268" y="147"/>
                  <a:pt x="269" y="148"/>
                </a:cubicBezTo>
                <a:cubicBezTo>
                  <a:pt x="269" y="148"/>
                  <a:pt x="269" y="148"/>
                  <a:pt x="269" y="148"/>
                </a:cubicBezTo>
                <a:cubicBezTo>
                  <a:pt x="269" y="148"/>
                  <a:pt x="269" y="148"/>
                  <a:pt x="269" y="148"/>
                </a:cubicBezTo>
                <a:cubicBezTo>
                  <a:pt x="272" y="150"/>
                  <a:pt x="282" y="162"/>
                  <a:pt x="290" y="168"/>
                </a:cubicBezTo>
                <a:cubicBezTo>
                  <a:pt x="263" y="208"/>
                  <a:pt x="239" y="263"/>
                  <a:pt x="229" y="335"/>
                </a:cubicBezTo>
                <a:cubicBezTo>
                  <a:pt x="218" y="333"/>
                  <a:pt x="202" y="330"/>
                  <a:pt x="191" y="324"/>
                </a:cubicBezTo>
                <a:cubicBezTo>
                  <a:pt x="203" y="307"/>
                  <a:pt x="218" y="265"/>
                  <a:pt x="186" y="237"/>
                </a:cubicBezTo>
                <a:cubicBezTo>
                  <a:pt x="137" y="193"/>
                  <a:pt x="90" y="217"/>
                  <a:pt x="48" y="158"/>
                </a:cubicBezTo>
                <a:cubicBezTo>
                  <a:pt x="48" y="158"/>
                  <a:pt x="0" y="253"/>
                  <a:pt x="76" y="336"/>
                </a:cubicBezTo>
                <a:cubicBezTo>
                  <a:pt x="76" y="336"/>
                  <a:pt x="108" y="381"/>
                  <a:pt x="163" y="348"/>
                </a:cubicBezTo>
                <a:cubicBezTo>
                  <a:pt x="163" y="348"/>
                  <a:pt x="137" y="338"/>
                  <a:pt x="87" y="284"/>
                </a:cubicBezTo>
                <a:cubicBezTo>
                  <a:pt x="48" y="245"/>
                  <a:pt x="52" y="201"/>
                  <a:pt x="52" y="201"/>
                </a:cubicBezTo>
                <a:cubicBezTo>
                  <a:pt x="53" y="193"/>
                  <a:pt x="57" y="202"/>
                  <a:pt x="57" y="202"/>
                </a:cubicBezTo>
                <a:cubicBezTo>
                  <a:pt x="83" y="283"/>
                  <a:pt x="176" y="329"/>
                  <a:pt x="184" y="333"/>
                </a:cubicBezTo>
                <a:cubicBezTo>
                  <a:pt x="184" y="333"/>
                  <a:pt x="184" y="333"/>
                  <a:pt x="184" y="333"/>
                </a:cubicBezTo>
                <a:cubicBezTo>
                  <a:pt x="184" y="333"/>
                  <a:pt x="185" y="333"/>
                  <a:pt x="185" y="333"/>
                </a:cubicBezTo>
                <a:cubicBezTo>
                  <a:pt x="190" y="335"/>
                  <a:pt x="213" y="346"/>
                  <a:pt x="228" y="350"/>
                </a:cubicBezTo>
                <a:cubicBezTo>
                  <a:pt x="221" y="421"/>
                  <a:pt x="229" y="509"/>
                  <a:pt x="264" y="615"/>
                </a:cubicBezTo>
                <a:cubicBezTo>
                  <a:pt x="329" y="616"/>
                  <a:pt x="329" y="616"/>
                  <a:pt x="329" y="616"/>
                </a:cubicBezTo>
                <a:cubicBezTo>
                  <a:pt x="329" y="616"/>
                  <a:pt x="304" y="563"/>
                  <a:pt x="287" y="487"/>
                </a:cubicBezTo>
                <a:cubicBezTo>
                  <a:pt x="294" y="477"/>
                  <a:pt x="313" y="451"/>
                  <a:pt x="330" y="439"/>
                </a:cubicBezTo>
                <a:cubicBezTo>
                  <a:pt x="344" y="463"/>
                  <a:pt x="383" y="505"/>
                  <a:pt x="434" y="485"/>
                </a:cubicBezTo>
                <a:cubicBezTo>
                  <a:pt x="514" y="455"/>
                  <a:pt x="514" y="386"/>
                  <a:pt x="608" y="373"/>
                </a:cubicBezTo>
                <a:cubicBezTo>
                  <a:pt x="608" y="373"/>
                  <a:pt x="526" y="261"/>
                  <a:pt x="385" y="298"/>
                </a:cubicBezTo>
                <a:close/>
              </a:path>
            </a:pathLst>
          </a:custGeom>
          <a:solidFill>
            <a:srgbClr val="5AAB31"/>
          </a:solidFill>
          <a:ln w="9525">
            <a:noFill/>
            <a:round/>
            <a:headEnd/>
            <a:tailEnd/>
          </a:ln>
        </p:spPr>
        <p:txBody>
          <a:bodyPr/>
          <a:lstStyle/>
          <a:p>
            <a:endParaRPr lang="zh-CN" altLang="en-US"/>
          </a:p>
        </p:txBody>
      </p:sp>
    </p:spTree>
    <p:extLst>
      <p:ext uri="{BB962C8B-B14F-4D97-AF65-F5344CB8AC3E}">
        <p14:creationId xmlns:p14="http://schemas.microsoft.com/office/powerpoint/2010/main" val="1396729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60000"/>
              <a:lumOff val="40000"/>
            </a:schemeClr>
          </a:fgClr>
          <a:bgClr>
            <a:schemeClr val="bg1"/>
          </a:bgClr>
        </a:pattFill>
        <a:effectLst/>
      </p:bgPr>
    </p:bg>
    <p:spTree>
      <p:nvGrpSpPr>
        <p:cNvPr id="1" name=""/>
        <p:cNvGrpSpPr/>
        <p:nvPr/>
      </p:nvGrpSpPr>
      <p:grpSpPr>
        <a:xfrm>
          <a:off x="0" y="0"/>
          <a:ext cx="0" cy="0"/>
          <a:chOff x="0" y="0"/>
          <a:chExt cx="0" cy="0"/>
        </a:xfrm>
      </p:grpSpPr>
      <p:grpSp>
        <p:nvGrpSpPr>
          <p:cNvPr id="19463" name="组合 15"/>
          <p:cNvGrpSpPr>
            <a:grpSpLocks/>
          </p:cNvGrpSpPr>
          <p:nvPr/>
        </p:nvGrpSpPr>
        <p:grpSpPr bwMode="auto">
          <a:xfrm>
            <a:off x="284163" y="55563"/>
            <a:ext cx="2952750" cy="857250"/>
            <a:chOff x="312964" y="12700"/>
            <a:chExt cx="2952751" cy="856370"/>
          </a:xfrm>
        </p:grpSpPr>
        <p:sp>
          <p:nvSpPr>
            <p:cNvPr id="17" name="圆角矩形 16"/>
            <p:cNvSpPr/>
            <p:nvPr/>
          </p:nvSpPr>
          <p:spPr>
            <a:xfrm>
              <a:off x="368526" y="282298"/>
              <a:ext cx="2897189" cy="380609"/>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9465" name="图片 20"/>
            <p:cNvPicPr>
              <a:picLocks noChangeAspect="1"/>
            </p:cNvPicPr>
            <p:nvPr/>
          </p:nvPicPr>
          <p:blipFill>
            <a:blip r:embed="rId2" cstate="email"/>
            <a:srcRect/>
            <a:stretch>
              <a:fillRect/>
            </a:stretch>
          </p:blipFill>
          <p:spPr bwMode="auto">
            <a:xfrm rot="2055465">
              <a:off x="312964" y="12700"/>
              <a:ext cx="498555" cy="856370"/>
            </a:xfrm>
            <a:prstGeom prst="rect">
              <a:avLst/>
            </a:prstGeom>
            <a:noFill/>
            <a:ln w="9525">
              <a:noFill/>
              <a:miter lim="800000"/>
              <a:headEnd/>
              <a:tailEnd/>
            </a:ln>
          </p:spPr>
        </p:pic>
        <p:sp>
          <p:nvSpPr>
            <p:cNvPr id="19466" name="文本框 21"/>
            <p:cNvSpPr txBox="1">
              <a:spLocks noChangeArrowheads="1"/>
            </p:cNvSpPr>
            <p:nvPr/>
          </p:nvSpPr>
          <p:spPr bwMode="auto">
            <a:xfrm>
              <a:off x="846342" y="282152"/>
              <a:ext cx="2233305" cy="368953"/>
            </a:xfrm>
            <a:prstGeom prst="rect">
              <a:avLst/>
            </a:prstGeom>
            <a:noFill/>
            <a:ln w="9525">
              <a:noFill/>
              <a:miter lim="800000"/>
              <a:headEnd/>
              <a:tailEnd/>
            </a:ln>
          </p:spPr>
          <p:txBody>
            <a:bodyPr wrap="none">
              <a:spAutoFit/>
            </a:bodyPr>
            <a:lstStyle/>
            <a:p>
              <a:pPr eaLnBrk="1" hangingPunct="1"/>
              <a:r>
                <a:rPr lang="en-US" altLang="zh-TW" b="1" dirty="0" smtClean="0">
                  <a:solidFill>
                    <a:srgbClr val="3C7832"/>
                  </a:solidFill>
                  <a:latin typeface="微软雅黑" pitchFamily="34" charset="-122"/>
                </a:rPr>
                <a:t>PU-</a:t>
              </a:r>
              <a:r>
                <a:rPr lang="zh-TW" altLang="en-US" b="1" dirty="0" smtClean="0">
                  <a:solidFill>
                    <a:srgbClr val="3C7832"/>
                  </a:solidFill>
                  <a:latin typeface="微软雅黑" pitchFamily="34" charset="-122"/>
                </a:rPr>
                <a:t>天然材料替代品</a:t>
              </a:r>
              <a:endParaRPr lang="zh-CN" altLang="en-US" b="1" dirty="0">
                <a:solidFill>
                  <a:srgbClr val="3C7832"/>
                </a:solidFill>
                <a:latin typeface="微软雅黑" pitchFamily="34" charset="-122"/>
              </a:endParaRPr>
            </a:p>
          </p:txBody>
        </p:sp>
        <p:sp>
          <p:nvSpPr>
            <p:cNvPr id="19467" name="文本框 22"/>
            <p:cNvSpPr txBox="1">
              <a:spLocks noChangeArrowheads="1"/>
            </p:cNvSpPr>
            <p:nvPr/>
          </p:nvSpPr>
          <p:spPr bwMode="auto">
            <a:xfrm>
              <a:off x="405443" y="287157"/>
              <a:ext cx="346570" cy="36933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sp>
        <p:nvSpPr>
          <p:cNvPr id="43" name="文字方塊 42"/>
          <p:cNvSpPr txBox="1"/>
          <p:nvPr/>
        </p:nvSpPr>
        <p:spPr>
          <a:xfrm>
            <a:off x="524050" y="2106744"/>
            <a:ext cx="560947" cy="3690773"/>
          </a:xfrm>
          <a:prstGeom prst="rect">
            <a:avLst/>
          </a:prstGeom>
          <a:noFill/>
        </p:spPr>
        <p:txBody>
          <a:bodyPr vert="eaVert" wrap="none" rtlCol="0">
            <a:spAutoFit/>
          </a:bodyPr>
          <a:lstStyle/>
          <a:p>
            <a:r>
              <a:rPr lang="zh-TW" altLang="en-US" sz="2400" b="1" dirty="0" smtClean="0">
                <a:solidFill>
                  <a:srgbClr val="000066"/>
                </a:solidFill>
                <a:latin typeface="標楷體" panose="03000509000000000000" pitchFamily="65" charset="-120"/>
                <a:ea typeface="標楷體" panose="03000509000000000000" pitchFamily="65" charset="-120"/>
              </a:rPr>
              <a:t>日 常 生 活 中 天 然 材</a:t>
            </a:r>
            <a:endParaRPr lang="zh-TW" altLang="en-US" sz="2400" b="1" dirty="0">
              <a:solidFill>
                <a:srgbClr val="000066"/>
              </a:solidFill>
              <a:latin typeface="標楷體" panose="03000509000000000000" pitchFamily="65" charset="-120"/>
              <a:ea typeface="標楷體" panose="03000509000000000000" pitchFamily="65" charset="-120"/>
            </a:endParaRPr>
          </a:p>
        </p:txBody>
      </p:sp>
      <p:sp>
        <p:nvSpPr>
          <p:cNvPr id="3" name="向右箭號 2"/>
          <p:cNvSpPr/>
          <p:nvPr/>
        </p:nvSpPr>
        <p:spPr>
          <a:xfrm>
            <a:off x="4546055" y="2938125"/>
            <a:ext cx="1889185" cy="2189259"/>
          </a:xfrm>
          <a:prstGeom prst="rightArrow">
            <a:avLst>
              <a:gd name="adj1" fmla="val 57881"/>
              <a:gd name="adj2" fmla="val 50457"/>
            </a:avLst>
          </a:prstGeom>
          <a:gradFill flip="none"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path path="circle">
              <a:fillToRect t="100000" r="100000"/>
            </a:path>
            <a:tileRect l="-100000" b="-100000"/>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a:p>
        </p:txBody>
      </p:sp>
      <p:sp>
        <p:nvSpPr>
          <p:cNvPr id="48" name="矩形 47"/>
          <p:cNvSpPr/>
          <p:nvPr/>
        </p:nvSpPr>
        <p:spPr>
          <a:xfrm>
            <a:off x="3490509" y="208822"/>
            <a:ext cx="8464052" cy="1754326"/>
          </a:xfrm>
          <a:prstGeom prst="rect">
            <a:avLst/>
          </a:prstGeom>
        </p:spPr>
        <p:txBody>
          <a:bodyPr wrap="square">
            <a:spAutoFit/>
          </a:bodyPr>
          <a:lstStyle/>
          <a:p>
            <a:pPr lvl="0" algn="l">
              <a:lnSpc>
                <a:spcPct val="150000"/>
              </a:lnSpc>
            </a:pPr>
            <a:r>
              <a:rPr lang="en-US" altLang="zh-TW" b="1" dirty="0" smtClean="0">
                <a:solidFill>
                  <a:srgbClr val="FF0000"/>
                </a:solidFill>
                <a:latin typeface="標楷體" pitchFamily="65" charset="-120"/>
                <a:ea typeface="標楷體" pitchFamily="65" charset="-120"/>
              </a:rPr>
              <a:t>PU</a:t>
            </a:r>
            <a:r>
              <a:rPr lang="zh-TW" altLang="en-US" b="1" dirty="0" smtClean="0">
                <a:solidFill>
                  <a:srgbClr val="FF0000"/>
                </a:solidFill>
                <a:latin typeface="標楷體" pitchFamily="65" charset="-120"/>
                <a:ea typeface="標楷體" pitchFamily="65" charset="-120"/>
              </a:rPr>
              <a:t>是一種高分子材料</a:t>
            </a:r>
            <a:r>
              <a:rPr lang="zh-TW" altLang="en-US" dirty="0" smtClean="0">
                <a:latin typeface="標楷體" pitchFamily="65" charset="-120"/>
                <a:ea typeface="標楷體" pitchFamily="65" charset="-120"/>
              </a:rPr>
              <a:t>，具有獨特</a:t>
            </a:r>
            <a:r>
              <a:rPr lang="zh-TW" altLang="en-US" dirty="0">
                <a:latin typeface="標楷體" pitchFamily="65" charset="-120"/>
                <a:ea typeface="標楷體" pitchFamily="65" charset="-120"/>
              </a:rPr>
              <a:t>的彈性、柔韌</a:t>
            </a:r>
            <a:r>
              <a:rPr lang="zh-TW" altLang="en-US" dirty="0" smtClean="0">
                <a:latin typeface="標楷體" pitchFamily="65" charset="-120"/>
                <a:ea typeface="標楷體" pitchFamily="65" charset="-120"/>
              </a:rPr>
              <a:t>性、耐</a:t>
            </a:r>
            <a:r>
              <a:rPr lang="zh-TW" altLang="en-US" dirty="0">
                <a:latin typeface="標楷體" pitchFamily="65" charset="-120"/>
                <a:ea typeface="標楷體" pitchFamily="65" charset="-120"/>
              </a:rPr>
              <a:t>磨</a:t>
            </a:r>
            <a:r>
              <a:rPr lang="zh-TW" altLang="en-US" dirty="0" smtClean="0">
                <a:latin typeface="標楷體" pitchFamily="65" charset="-120"/>
                <a:ea typeface="標楷體" pitchFamily="65" charset="-120"/>
              </a:rPr>
              <a:t>性等特性，可以取代生活中之天然材料。</a:t>
            </a:r>
            <a:endParaRPr lang="en-US" altLang="zh-TW" dirty="0" smtClean="0">
              <a:latin typeface="標楷體" pitchFamily="65" charset="-120"/>
              <a:ea typeface="標楷體" pitchFamily="65" charset="-120"/>
            </a:endParaRPr>
          </a:p>
          <a:p>
            <a:pPr lvl="0" algn="l">
              <a:lnSpc>
                <a:spcPct val="150000"/>
              </a:lnSpc>
            </a:pPr>
            <a:r>
              <a:rPr lang="zh-TW" altLang="en-US" dirty="0" smtClean="0">
                <a:latin typeface="標楷體" pitchFamily="65" charset="-120"/>
                <a:ea typeface="標楷體" pitchFamily="65" charset="-120"/>
              </a:rPr>
              <a:t>做成合成皮，可做成皮包、成衣、皮鞋；用於</a:t>
            </a:r>
            <a:r>
              <a:rPr lang="zh-TW" altLang="en-US" dirty="0">
                <a:latin typeface="標楷體" pitchFamily="65" charset="-120"/>
                <a:ea typeface="標楷體" pitchFamily="65" charset="-120"/>
              </a:rPr>
              <a:t>塗料</a:t>
            </a:r>
            <a:r>
              <a:rPr lang="zh-TW" altLang="en-US" dirty="0" smtClean="0">
                <a:latin typeface="標楷體" pitchFamily="65" charset="-120"/>
                <a:ea typeface="標楷體" pitchFamily="65" charset="-120"/>
              </a:rPr>
              <a:t>可使用在木器、塑膠、金屬表面塗裝，增加材料美觀耐用。</a:t>
            </a:r>
            <a:endParaRPr lang="en-US" altLang="zh-TW" dirty="0">
              <a:latin typeface="標楷體" pitchFamily="65" charset="-120"/>
              <a:ea typeface="標楷體" pitchFamily="65" charset="-120"/>
            </a:endParaRPr>
          </a:p>
        </p:txBody>
      </p:sp>
      <p:grpSp>
        <p:nvGrpSpPr>
          <p:cNvPr id="9" name="群組 8"/>
          <p:cNvGrpSpPr/>
          <p:nvPr/>
        </p:nvGrpSpPr>
        <p:grpSpPr>
          <a:xfrm>
            <a:off x="1040957" y="1916884"/>
            <a:ext cx="3192474" cy="4755928"/>
            <a:chOff x="1040957" y="1916884"/>
            <a:chExt cx="3192474" cy="4755928"/>
          </a:xfrm>
        </p:grpSpPr>
        <p:sp>
          <p:nvSpPr>
            <p:cNvPr id="38" name="文字方塊 37"/>
            <p:cNvSpPr txBox="1"/>
            <p:nvPr/>
          </p:nvSpPr>
          <p:spPr>
            <a:xfrm>
              <a:off x="3227323" y="3939956"/>
              <a:ext cx="706377" cy="412436"/>
            </a:xfrm>
            <a:prstGeom prst="rect">
              <a:avLst/>
            </a:prstGeom>
            <a:noFill/>
          </p:spPr>
          <p:txBody>
            <a:bodyPr wrap="none" rtlCol="0">
              <a:spAutoFit/>
            </a:bodyPr>
            <a:lstStyle/>
            <a:p>
              <a:r>
                <a:rPr lang="zh-TW" altLang="en-US" sz="2000" b="1" dirty="0">
                  <a:solidFill>
                    <a:srgbClr val="000066"/>
                  </a:solidFill>
                  <a:latin typeface="標楷體" panose="03000509000000000000" pitchFamily="65" charset="-120"/>
                  <a:ea typeface="標楷體" panose="03000509000000000000" pitchFamily="65" charset="-120"/>
                </a:rPr>
                <a:t>織物</a:t>
              </a:r>
            </a:p>
          </p:txBody>
        </p:sp>
        <p:grpSp>
          <p:nvGrpSpPr>
            <p:cNvPr id="8" name="群組 7"/>
            <p:cNvGrpSpPr/>
            <p:nvPr/>
          </p:nvGrpSpPr>
          <p:grpSpPr>
            <a:xfrm>
              <a:off x="1040957" y="1916884"/>
              <a:ext cx="3192474" cy="4755928"/>
              <a:chOff x="1040957" y="1916884"/>
              <a:chExt cx="3192474" cy="4755928"/>
            </a:xfrm>
          </p:grpSpPr>
          <p:pic>
            <p:nvPicPr>
              <p:cNvPr id="35"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739095" y="4513416"/>
                <a:ext cx="1383252" cy="1227934"/>
              </a:xfrm>
              <a:prstGeom prst="rect">
                <a:avLst/>
              </a:prstGeom>
              <a:noFill/>
              <a:ln w="38100">
                <a:solidFill>
                  <a:srgbClr val="003300"/>
                </a:solidFill>
                <a:miter lim="800000"/>
                <a:headEnd/>
                <a:tailEnd/>
              </a:ln>
              <a:extLst>
                <a:ext uri="{909E8E84-426E-40DD-AFC4-6F175D3DCCD1}">
                  <a14:hiddenFill xmlns:a14="http://schemas.microsoft.com/office/drawing/2010/main">
                    <a:solidFill>
                      <a:schemeClr val="accent1"/>
                    </a:solidFill>
                  </a14:hiddenFill>
                </a:ext>
              </a:extLst>
            </p:spPr>
          </p:pic>
          <p:pic>
            <p:nvPicPr>
              <p:cNvPr id="36" name="Picture 7"/>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281776" y="3627544"/>
                <a:ext cx="1304834" cy="1255317"/>
              </a:xfrm>
              <a:prstGeom prst="rect">
                <a:avLst/>
              </a:prstGeom>
              <a:noFill/>
              <a:ln w="38100">
                <a:solidFill>
                  <a:srgbClr val="660066"/>
                </a:solidFill>
                <a:miter lim="800000"/>
                <a:headEnd/>
                <a:tailEnd/>
              </a:ln>
              <a:extLst>
                <a:ext uri="{909E8E84-426E-40DD-AFC4-6F175D3DCCD1}">
                  <a14:hiddenFill xmlns:a14="http://schemas.microsoft.com/office/drawing/2010/main">
                    <a:solidFill>
                      <a:schemeClr val="accent1"/>
                    </a:solidFill>
                  </a14:hiddenFill>
                </a:ext>
              </a:extLst>
            </p:spPr>
          </p:pic>
          <p:pic>
            <p:nvPicPr>
              <p:cNvPr id="37" name="圖片 3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474502" y="2745142"/>
                <a:ext cx="1374072" cy="1223340"/>
              </a:xfrm>
              <a:prstGeom prst="rect">
                <a:avLst/>
              </a:prstGeom>
              <a:ln w="38100">
                <a:solidFill>
                  <a:srgbClr val="000066"/>
                </a:solidFill>
              </a:ln>
            </p:spPr>
          </p:pic>
          <p:pic>
            <p:nvPicPr>
              <p:cNvPr id="39" name="Picture 3"/>
              <p:cNvPicPr>
                <a:picLocks noChangeAspect="1" noChangeArrowheads="1"/>
              </p:cNvPicPr>
              <p:nvPr/>
            </p:nvPicPr>
            <p:blipFill rotWithShape="1">
              <a:blip r:embed="rId6" cstate="screen">
                <a:clrChange>
                  <a:clrFrom>
                    <a:srgbClr val="4D7EE7"/>
                  </a:clrFrom>
                  <a:clrTo>
                    <a:srgbClr val="4D7EE7">
                      <a:alpha val="0"/>
                    </a:srgbClr>
                  </a:clrTo>
                </a:clrChange>
                <a:extLst>
                  <a:ext uri="{28A0092B-C50C-407E-A947-70E740481C1C}">
                    <a14:useLocalDpi xmlns:a14="http://schemas.microsoft.com/office/drawing/2010/main"/>
                  </a:ext>
                </a:extLst>
              </a:blip>
              <a:srcRect/>
              <a:stretch/>
            </p:blipFill>
            <p:spPr bwMode="auto">
              <a:xfrm>
                <a:off x="1338920" y="5456331"/>
                <a:ext cx="1579870" cy="827547"/>
              </a:xfrm>
              <a:prstGeom prst="rect">
                <a:avLst/>
              </a:prstGeom>
              <a:noFill/>
              <a:ln w="38100">
                <a:solidFill>
                  <a:srgbClr val="A50021"/>
                </a:solidFill>
                <a:miter lim="800000"/>
                <a:headEnd/>
                <a:tailEnd/>
              </a:ln>
              <a:extLst>
                <a:ext uri="{909E8E84-426E-40DD-AFC4-6F175D3DCCD1}">
                  <a14:hiddenFill xmlns:a14="http://schemas.microsoft.com/office/drawing/2010/main">
                    <a:solidFill>
                      <a:schemeClr val="accent1"/>
                    </a:solidFill>
                  </a14:hiddenFill>
                </a:ext>
              </a:extLst>
            </p:spPr>
          </p:pic>
          <p:sp>
            <p:nvSpPr>
              <p:cNvPr id="40" name="文字方塊 39"/>
              <p:cNvSpPr txBox="1"/>
              <p:nvPr/>
            </p:nvSpPr>
            <p:spPr>
              <a:xfrm>
                <a:off x="1137720" y="4880513"/>
                <a:ext cx="877169" cy="493741"/>
              </a:xfrm>
              <a:prstGeom prst="rect">
                <a:avLst/>
              </a:prstGeom>
              <a:noFill/>
            </p:spPr>
            <p:txBody>
              <a:bodyPr wrap="none" rtlCol="0">
                <a:spAutoFit/>
              </a:bodyPr>
              <a:lstStyle/>
              <a:p>
                <a:r>
                  <a:rPr lang="zh-TW" altLang="en-US" sz="2000" b="1" dirty="0" smtClean="0">
                    <a:solidFill>
                      <a:srgbClr val="000066"/>
                    </a:solidFill>
                    <a:latin typeface="標楷體" panose="03000509000000000000" pitchFamily="65" charset="-120"/>
                    <a:ea typeface="標楷體" panose="03000509000000000000" pitchFamily="65" charset="-120"/>
                  </a:rPr>
                  <a:t>皮革</a:t>
                </a:r>
                <a:endParaRPr lang="zh-TW" altLang="en-US" sz="2000" b="1" dirty="0">
                  <a:solidFill>
                    <a:srgbClr val="000066"/>
                  </a:solidFill>
                  <a:latin typeface="標楷體" panose="03000509000000000000" pitchFamily="65" charset="-120"/>
                  <a:ea typeface="標楷體" panose="03000509000000000000" pitchFamily="65" charset="-120"/>
                </a:endParaRPr>
              </a:p>
            </p:txBody>
          </p:sp>
          <p:sp>
            <p:nvSpPr>
              <p:cNvPr id="41" name="文字方塊 40"/>
              <p:cNvSpPr txBox="1"/>
              <p:nvPr/>
            </p:nvSpPr>
            <p:spPr>
              <a:xfrm>
                <a:off x="1040957" y="3101698"/>
                <a:ext cx="1225773" cy="412436"/>
              </a:xfrm>
              <a:prstGeom prst="rect">
                <a:avLst/>
              </a:prstGeom>
              <a:noFill/>
            </p:spPr>
            <p:txBody>
              <a:bodyPr wrap="none" rtlCol="0">
                <a:spAutoFit/>
              </a:bodyPr>
              <a:lstStyle/>
              <a:p>
                <a:r>
                  <a:rPr lang="zh-TW" altLang="en-US" sz="2000" b="1" dirty="0" smtClean="0">
                    <a:solidFill>
                      <a:srgbClr val="000066"/>
                    </a:solidFill>
                    <a:latin typeface="標楷體" panose="03000509000000000000" pitchFamily="65" charset="-120"/>
                    <a:ea typeface="標楷體" panose="03000509000000000000" pitchFamily="65" charset="-120"/>
                  </a:rPr>
                  <a:t>天然海棉</a:t>
                </a:r>
                <a:endParaRPr lang="zh-TW" altLang="en-US" sz="2000" b="1" dirty="0">
                  <a:solidFill>
                    <a:srgbClr val="000066"/>
                  </a:solidFill>
                  <a:latin typeface="標楷體" panose="03000509000000000000" pitchFamily="65" charset="-120"/>
                  <a:ea typeface="標楷體" panose="03000509000000000000" pitchFamily="65" charset="-120"/>
                </a:endParaRPr>
              </a:p>
            </p:txBody>
          </p:sp>
          <p:sp>
            <p:nvSpPr>
              <p:cNvPr id="42" name="文字方塊 41"/>
              <p:cNvSpPr txBox="1"/>
              <p:nvPr/>
            </p:nvSpPr>
            <p:spPr>
              <a:xfrm>
                <a:off x="1223115" y="6260376"/>
                <a:ext cx="706378" cy="412436"/>
              </a:xfrm>
              <a:prstGeom prst="rect">
                <a:avLst/>
              </a:prstGeom>
              <a:noFill/>
            </p:spPr>
            <p:txBody>
              <a:bodyPr wrap="none" rtlCol="0">
                <a:spAutoFit/>
              </a:bodyPr>
              <a:lstStyle/>
              <a:p>
                <a:r>
                  <a:rPr lang="zh-TW" altLang="en-US" sz="2000" b="1" dirty="0" smtClean="0">
                    <a:solidFill>
                      <a:srgbClr val="000066"/>
                    </a:solidFill>
                    <a:latin typeface="標楷體" panose="03000509000000000000" pitchFamily="65" charset="-120"/>
                    <a:ea typeface="標楷體" panose="03000509000000000000" pitchFamily="65" charset="-120"/>
                  </a:rPr>
                  <a:t>金屬</a:t>
                </a:r>
                <a:endParaRPr lang="zh-TW" altLang="en-US" sz="2000" b="1" dirty="0">
                  <a:solidFill>
                    <a:srgbClr val="000066"/>
                  </a:solidFill>
                  <a:latin typeface="標楷體" panose="03000509000000000000" pitchFamily="65" charset="-120"/>
                  <a:ea typeface="標楷體" panose="03000509000000000000" pitchFamily="65" charset="-120"/>
                </a:endParaRPr>
              </a:p>
            </p:txBody>
          </p:sp>
          <p:pic>
            <p:nvPicPr>
              <p:cNvPr id="44" name="Picture 5"/>
              <p:cNvPicPr>
                <a:picLocks noChangeAspect="1" noChangeArrowheads="1"/>
              </p:cNvPicPr>
              <p:nvPr/>
            </p:nvPicPr>
            <p:blipFill rotWithShape="1">
              <a:blip r:embed="rId7" cstate="screen">
                <a:extLst>
                  <a:ext uri="{28A0092B-C50C-407E-A947-70E740481C1C}">
                    <a14:useLocalDpi xmlns:a14="http://schemas.microsoft.com/office/drawing/2010/main"/>
                  </a:ext>
                </a:extLst>
              </a:blip>
              <a:srcRect/>
              <a:stretch/>
            </p:blipFill>
            <p:spPr bwMode="auto">
              <a:xfrm>
                <a:off x="1183333" y="1916884"/>
                <a:ext cx="1336908" cy="1204158"/>
              </a:xfrm>
              <a:prstGeom prst="rect">
                <a:avLst/>
              </a:prstGeom>
              <a:noFill/>
              <a:ln w="38100">
                <a:solidFill>
                  <a:srgbClr val="663300"/>
                </a:solidFill>
                <a:miter lim="800000"/>
                <a:headEnd/>
                <a:tailEnd/>
              </a:ln>
            </p:spPr>
          </p:pic>
          <p:sp>
            <p:nvSpPr>
              <p:cNvPr id="45" name="文字方塊 44"/>
              <p:cNvSpPr txBox="1"/>
              <p:nvPr/>
            </p:nvSpPr>
            <p:spPr>
              <a:xfrm>
                <a:off x="3022843" y="5734336"/>
                <a:ext cx="1210588" cy="400110"/>
              </a:xfrm>
              <a:prstGeom prst="rect">
                <a:avLst/>
              </a:prstGeom>
              <a:noFill/>
            </p:spPr>
            <p:txBody>
              <a:bodyPr wrap="none" rtlCol="0">
                <a:spAutoFit/>
              </a:bodyPr>
              <a:lstStyle/>
              <a:p>
                <a:r>
                  <a:rPr lang="zh-TW" altLang="en-US" sz="2000" b="1" dirty="0" smtClean="0">
                    <a:solidFill>
                      <a:srgbClr val="000066"/>
                    </a:solidFill>
                    <a:latin typeface="標楷體" panose="03000509000000000000" pitchFamily="65" charset="-120"/>
                    <a:ea typeface="標楷體" panose="03000509000000000000" pitchFamily="65" charset="-120"/>
                  </a:rPr>
                  <a:t>天然木材</a:t>
                </a:r>
                <a:endParaRPr lang="zh-TW" altLang="en-US" sz="2000" b="1" dirty="0">
                  <a:solidFill>
                    <a:srgbClr val="000066"/>
                  </a:solidFill>
                  <a:latin typeface="標楷體" panose="03000509000000000000" pitchFamily="65" charset="-120"/>
                  <a:ea typeface="標楷體" panose="03000509000000000000" pitchFamily="65" charset="-120"/>
                </a:endParaRPr>
              </a:p>
            </p:txBody>
          </p:sp>
        </p:grpSp>
      </p:grpSp>
      <p:grpSp>
        <p:nvGrpSpPr>
          <p:cNvPr id="11" name="群組 10"/>
          <p:cNvGrpSpPr/>
          <p:nvPr/>
        </p:nvGrpSpPr>
        <p:grpSpPr>
          <a:xfrm>
            <a:off x="6858948" y="2217569"/>
            <a:ext cx="3568992" cy="3857209"/>
            <a:chOff x="6858948" y="2217569"/>
            <a:chExt cx="3568992" cy="3857209"/>
          </a:xfrm>
        </p:grpSpPr>
        <p:grpSp>
          <p:nvGrpSpPr>
            <p:cNvPr id="6" name="群組 5"/>
            <p:cNvGrpSpPr/>
            <p:nvPr/>
          </p:nvGrpSpPr>
          <p:grpSpPr>
            <a:xfrm>
              <a:off x="6858948" y="2217569"/>
              <a:ext cx="3568992" cy="3857209"/>
              <a:chOff x="6752588" y="1614137"/>
              <a:chExt cx="3568992" cy="3857209"/>
            </a:xfrm>
          </p:grpSpPr>
          <p:pic>
            <p:nvPicPr>
              <p:cNvPr id="18" name="圖片 17"/>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7360287" y="1614137"/>
                <a:ext cx="830194" cy="881875"/>
              </a:xfrm>
              <a:prstGeom prst="ellipse">
                <a:avLst/>
              </a:prstGeom>
              <a:ln w="38100">
                <a:solidFill>
                  <a:srgbClr val="000066"/>
                </a:solidFill>
              </a:ln>
            </p:spPr>
          </p:pic>
          <p:pic>
            <p:nvPicPr>
              <p:cNvPr id="19" name="Picture 4" descr="http://img.weiku.com/waterpicture/001/127/PU_rigid_foam_tube_387_1.jpg"/>
              <p:cNvPicPr>
                <a:picLocks noChangeAspect="1" noChangeArrowheads="1"/>
              </p:cNvPicPr>
              <p:nvPr/>
            </p:nvPicPr>
            <p:blipFill rotWithShape="1">
              <a:blip r:embed="rId9" cstate="screen">
                <a:extLst>
                  <a:ext uri="{28A0092B-C50C-407E-A947-70E740481C1C}">
                    <a14:useLocalDpi xmlns:a14="http://schemas.microsoft.com/office/drawing/2010/main"/>
                  </a:ext>
                </a:extLst>
              </a:blip>
              <a:srcRect/>
              <a:stretch/>
            </p:blipFill>
            <p:spPr bwMode="auto">
              <a:xfrm>
                <a:off x="8863756" y="3607585"/>
                <a:ext cx="928523" cy="833163"/>
              </a:xfrm>
              <a:prstGeom prst="ellipse">
                <a:avLst/>
              </a:prstGeom>
              <a:noFill/>
              <a:ln w="38100">
                <a:solidFill>
                  <a:srgbClr val="003300"/>
                </a:solidFill>
              </a:ln>
              <a:extLst>
                <a:ext uri="{909E8E84-426E-40DD-AFC4-6F175D3DCCD1}">
                  <a14:hiddenFill xmlns:a14="http://schemas.microsoft.com/office/drawing/2010/main">
                    <a:solidFill>
                      <a:srgbClr val="FFFFFF"/>
                    </a:solidFill>
                  </a14:hiddenFill>
                </a:ext>
              </a:extLst>
            </p:spPr>
          </p:pic>
          <p:pic>
            <p:nvPicPr>
              <p:cNvPr id="20" name="Picture 3"/>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8927965" y="2046082"/>
                <a:ext cx="852989" cy="810853"/>
              </a:xfrm>
              <a:prstGeom prst="ellipse">
                <a:avLst/>
              </a:prstGeom>
              <a:noFill/>
              <a:ln w="38100">
                <a:solidFill>
                  <a:srgbClr val="660066"/>
                </a:solidFill>
                <a:miter lim="800000"/>
                <a:headEnd/>
                <a:tailEnd/>
              </a:ln>
              <a:extLst>
                <a:ext uri="{909E8E84-426E-40DD-AFC4-6F175D3DCCD1}">
                  <a14:hiddenFill xmlns:a14="http://schemas.microsoft.com/office/drawing/2010/main">
                    <a:solidFill>
                      <a:schemeClr val="accent1"/>
                    </a:solidFill>
                  </a14:hiddenFill>
                </a:ext>
              </a:extLst>
            </p:spPr>
          </p:pic>
          <p:pic>
            <p:nvPicPr>
              <p:cNvPr id="22" name="Picture 2"/>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7294193" y="4189153"/>
                <a:ext cx="952749" cy="947493"/>
              </a:xfrm>
              <a:prstGeom prst="flowChartConnector">
                <a:avLst/>
              </a:prstGeom>
              <a:noFill/>
              <a:ln w="38100">
                <a:solidFill>
                  <a:srgbClr val="A50021"/>
                </a:solidFill>
                <a:miter lim="800000"/>
                <a:headEnd/>
                <a:tailEnd/>
              </a:ln>
              <a:extLst>
                <a:ext uri="{909E8E84-426E-40DD-AFC4-6F175D3DCCD1}">
                  <a14:hiddenFill xmlns:a14="http://schemas.microsoft.com/office/drawing/2010/main">
                    <a:solidFill>
                      <a:schemeClr val="accent1"/>
                    </a:solidFill>
                  </a14:hiddenFill>
                </a:ext>
              </a:extLst>
            </p:spPr>
          </p:pic>
          <p:sp>
            <p:nvSpPr>
              <p:cNvPr id="24" name="文字方塊 23"/>
              <p:cNvSpPr txBox="1"/>
              <p:nvPr/>
            </p:nvSpPr>
            <p:spPr>
              <a:xfrm>
                <a:off x="6752588" y="2508725"/>
                <a:ext cx="1897337" cy="419112"/>
              </a:xfrm>
              <a:prstGeom prst="rect">
                <a:avLst/>
              </a:prstGeom>
              <a:noFill/>
            </p:spPr>
            <p:txBody>
              <a:bodyPr wrap="none" rtlCol="0">
                <a:spAutoFit/>
              </a:bodyPr>
              <a:lstStyle/>
              <a:p>
                <a:r>
                  <a:rPr lang="zh-TW" altLang="en-US" sz="2000" b="1" dirty="0" smtClean="0">
                    <a:solidFill>
                      <a:srgbClr val="000066"/>
                    </a:solidFill>
                    <a:latin typeface="標楷體" panose="03000509000000000000" pitchFamily="65" charset="-120"/>
                    <a:ea typeface="標楷體" panose="03000509000000000000" pitchFamily="65" charset="-120"/>
                  </a:rPr>
                  <a:t>透溼防水衣物</a:t>
                </a:r>
                <a:endParaRPr lang="zh-TW" altLang="en-US" sz="2000" b="1" dirty="0">
                  <a:solidFill>
                    <a:srgbClr val="000066"/>
                  </a:solidFill>
                  <a:latin typeface="標楷體" panose="03000509000000000000" pitchFamily="65" charset="-120"/>
                  <a:ea typeface="標楷體" panose="03000509000000000000" pitchFamily="65" charset="-120"/>
                </a:endParaRPr>
              </a:p>
            </p:txBody>
          </p:sp>
          <p:sp>
            <p:nvSpPr>
              <p:cNvPr id="26" name="文字方塊 25"/>
              <p:cNvSpPr txBox="1"/>
              <p:nvPr/>
            </p:nvSpPr>
            <p:spPr>
              <a:xfrm>
                <a:off x="8893637" y="2869667"/>
                <a:ext cx="1427943" cy="329722"/>
              </a:xfrm>
              <a:prstGeom prst="rect">
                <a:avLst/>
              </a:prstGeom>
              <a:noFill/>
            </p:spPr>
            <p:txBody>
              <a:bodyPr wrap="none" rtlCol="0">
                <a:spAutoFit/>
              </a:bodyPr>
              <a:lstStyle/>
              <a:p>
                <a:r>
                  <a:rPr lang="zh-TW" altLang="en-US" sz="2000" b="1" dirty="0" smtClean="0">
                    <a:solidFill>
                      <a:srgbClr val="660066"/>
                    </a:solidFill>
                    <a:latin typeface="Times New Roman" panose="02020603050405020304" pitchFamily="18" charset="0"/>
                    <a:ea typeface="標楷體" panose="03000509000000000000" pitchFamily="65" charset="-120"/>
                  </a:rPr>
                  <a:t>各式</a:t>
                </a:r>
                <a:r>
                  <a:rPr lang="en-US" altLang="zh-TW" sz="2000" b="1" dirty="0" smtClean="0">
                    <a:solidFill>
                      <a:srgbClr val="660066"/>
                    </a:solidFill>
                    <a:latin typeface="Times New Roman" panose="02020603050405020304" pitchFamily="18" charset="0"/>
                    <a:ea typeface="標楷體" panose="03000509000000000000" pitchFamily="65" charset="-120"/>
                  </a:rPr>
                  <a:t>PU</a:t>
                </a:r>
                <a:r>
                  <a:rPr lang="zh-TW" altLang="en-US" sz="2000" b="1" dirty="0" smtClean="0">
                    <a:solidFill>
                      <a:srgbClr val="660066"/>
                    </a:solidFill>
                    <a:latin typeface="Times New Roman" panose="02020603050405020304" pitchFamily="18" charset="0"/>
                    <a:ea typeface="標楷體" panose="03000509000000000000" pitchFamily="65" charset="-120"/>
                  </a:rPr>
                  <a:t>革</a:t>
                </a:r>
                <a:endParaRPr lang="zh-TW" altLang="en-US" sz="2000" b="1" dirty="0">
                  <a:solidFill>
                    <a:srgbClr val="660066"/>
                  </a:solidFill>
                  <a:latin typeface="Times New Roman" panose="02020603050405020304" pitchFamily="18" charset="0"/>
                  <a:ea typeface="標楷體" panose="03000509000000000000" pitchFamily="65" charset="-120"/>
                </a:endParaRPr>
              </a:p>
            </p:txBody>
          </p:sp>
          <p:sp>
            <p:nvSpPr>
              <p:cNvPr id="27" name="文字方塊 26"/>
              <p:cNvSpPr txBox="1"/>
              <p:nvPr/>
            </p:nvSpPr>
            <p:spPr>
              <a:xfrm>
                <a:off x="7104539" y="5141624"/>
                <a:ext cx="1614995" cy="329722"/>
              </a:xfrm>
              <a:prstGeom prst="rect">
                <a:avLst/>
              </a:prstGeom>
              <a:noFill/>
            </p:spPr>
            <p:txBody>
              <a:bodyPr wrap="none" rtlCol="0">
                <a:spAutoFit/>
              </a:bodyPr>
              <a:lstStyle/>
              <a:p>
                <a:r>
                  <a:rPr lang="zh-TW" altLang="en-US" sz="2000" b="1" dirty="0">
                    <a:solidFill>
                      <a:srgbClr val="A50021"/>
                    </a:solidFill>
                    <a:latin typeface="標楷體" panose="03000509000000000000" pitchFamily="65" charset="-120"/>
                    <a:ea typeface="標楷體" panose="03000509000000000000" pitchFamily="65" charset="-120"/>
                  </a:rPr>
                  <a:t>超靜音</a:t>
                </a:r>
                <a:r>
                  <a:rPr lang="zh-TW" altLang="en-US" sz="2000" b="1" dirty="0" smtClean="0">
                    <a:solidFill>
                      <a:srgbClr val="A50021"/>
                    </a:solidFill>
                    <a:latin typeface="標楷體" panose="03000509000000000000" pitchFamily="65" charset="-120"/>
                    <a:ea typeface="標楷體" panose="03000509000000000000" pitchFamily="65" charset="-120"/>
                  </a:rPr>
                  <a:t>齒輪</a:t>
                </a:r>
                <a:endParaRPr lang="zh-TW" altLang="en-US" sz="2000" b="1" dirty="0">
                  <a:solidFill>
                    <a:srgbClr val="A50021"/>
                  </a:solidFill>
                  <a:latin typeface="標楷體" panose="03000509000000000000" pitchFamily="65" charset="-120"/>
                  <a:ea typeface="標楷體" panose="03000509000000000000" pitchFamily="65" charset="-120"/>
                </a:endParaRPr>
              </a:p>
            </p:txBody>
          </p:sp>
        </p:grpSp>
        <p:sp>
          <p:nvSpPr>
            <p:cNvPr id="46" name="文字方塊 45"/>
            <p:cNvSpPr txBox="1"/>
            <p:nvPr/>
          </p:nvSpPr>
          <p:spPr>
            <a:xfrm>
              <a:off x="8855525" y="5066276"/>
              <a:ext cx="1210588" cy="400110"/>
            </a:xfrm>
            <a:prstGeom prst="rect">
              <a:avLst/>
            </a:prstGeom>
            <a:noFill/>
          </p:spPr>
          <p:txBody>
            <a:bodyPr wrap="none" rtlCol="0">
              <a:spAutoFit/>
            </a:bodyPr>
            <a:lstStyle/>
            <a:p>
              <a:r>
                <a:rPr lang="zh-TW" altLang="en-US" sz="2000" b="1" dirty="0" smtClean="0">
                  <a:solidFill>
                    <a:schemeClr val="accent6">
                      <a:lumMod val="75000"/>
                    </a:schemeClr>
                  </a:solidFill>
                  <a:latin typeface="標楷體" panose="03000509000000000000" pitchFamily="65" charset="-120"/>
                  <a:ea typeface="標楷體" panose="03000509000000000000" pitchFamily="65" charset="-120"/>
                </a:rPr>
                <a:t>仿真木材</a:t>
              </a:r>
              <a:endParaRPr lang="zh-TW" altLang="en-US" sz="2000" b="1" dirty="0">
                <a:solidFill>
                  <a:schemeClr val="accent6">
                    <a:lumMod val="75000"/>
                  </a:schemeClr>
                </a:solidFill>
                <a:latin typeface="標楷體" panose="03000509000000000000" pitchFamily="65" charset="-120"/>
                <a:ea typeface="標楷體" panose="03000509000000000000" pitchFamily="65" charset="-120"/>
              </a:endParaRPr>
            </a:p>
          </p:txBody>
        </p:sp>
      </p:grpSp>
      <p:grpSp>
        <p:nvGrpSpPr>
          <p:cNvPr id="10" name="群組 9"/>
          <p:cNvGrpSpPr/>
          <p:nvPr/>
        </p:nvGrpSpPr>
        <p:grpSpPr>
          <a:xfrm>
            <a:off x="9510593" y="1992369"/>
            <a:ext cx="2132040" cy="4525666"/>
            <a:chOff x="9510593" y="1992369"/>
            <a:chExt cx="2132040" cy="4525666"/>
          </a:xfrm>
        </p:grpSpPr>
        <p:sp>
          <p:nvSpPr>
            <p:cNvPr id="30" name="文字方塊 29"/>
            <p:cNvSpPr txBox="1"/>
            <p:nvPr/>
          </p:nvSpPr>
          <p:spPr>
            <a:xfrm>
              <a:off x="11088635" y="2445098"/>
              <a:ext cx="553998" cy="3175311"/>
            </a:xfrm>
            <a:prstGeom prst="rect">
              <a:avLst/>
            </a:prstGeom>
            <a:noFill/>
          </p:spPr>
          <p:txBody>
            <a:bodyPr vert="eaVert" wrap="square" rtlCol="0">
              <a:spAutoFit/>
            </a:bodyPr>
            <a:lstStyle/>
            <a:p>
              <a:r>
                <a:rPr lang="zh-TW" altLang="en-US" sz="2400" b="1" dirty="0" smtClean="0">
                  <a:solidFill>
                    <a:srgbClr val="000066"/>
                  </a:solidFill>
                  <a:latin typeface="標楷體" panose="03000509000000000000" pitchFamily="65" charset="-120"/>
                  <a:ea typeface="標楷體" panose="03000509000000000000" pitchFamily="65" charset="-120"/>
                </a:rPr>
                <a:t>仿 天 然 材 </a:t>
              </a:r>
              <a:r>
                <a:rPr lang="en-US" altLang="zh-TW" sz="2400" b="1"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PU</a:t>
              </a:r>
              <a:r>
                <a:rPr lang="zh-TW" altLang="en-US" sz="2400" b="1" dirty="0" smtClean="0">
                  <a:solidFill>
                    <a:srgbClr val="000066"/>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400" b="1" dirty="0" smtClean="0">
                  <a:solidFill>
                    <a:srgbClr val="000066"/>
                  </a:solidFill>
                  <a:latin typeface="標楷體" panose="03000509000000000000" pitchFamily="65" charset="-120"/>
                  <a:ea typeface="標楷體" panose="03000509000000000000" pitchFamily="65" charset="-120"/>
                </a:rPr>
                <a:t>製 品</a:t>
              </a:r>
              <a:endParaRPr lang="zh-TW" altLang="en-US" sz="2400" b="1" dirty="0">
                <a:solidFill>
                  <a:srgbClr val="000066"/>
                </a:solidFill>
                <a:latin typeface="標楷體" panose="03000509000000000000" pitchFamily="65" charset="-120"/>
                <a:ea typeface="標楷體" panose="03000509000000000000" pitchFamily="65" charset="-120"/>
              </a:endParaRPr>
            </a:p>
          </p:txBody>
        </p:sp>
        <p:grpSp>
          <p:nvGrpSpPr>
            <p:cNvPr id="4" name="群組 3"/>
            <p:cNvGrpSpPr/>
            <p:nvPr/>
          </p:nvGrpSpPr>
          <p:grpSpPr>
            <a:xfrm>
              <a:off x="9510593" y="1992369"/>
              <a:ext cx="1711860" cy="4525666"/>
              <a:chOff x="7907765" y="1579088"/>
              <a:chExt cx="1711860" cy="4525666"/>
            </a:xfrm>
          </p:grpSpPr>
          <p:sp>
            <p:nvSpPr>
              <p:cNvPr id="31" name="向右箭號 30"/>
              <p:cNvSpPr/>
              <p:nvPr/>
            </p:nvSpPr>
            <p:spPr>
              <a:xfrm rot="5400000">
                <a:off x="6941376" y="3426504"/>
                <a:ext cx="4525666" cy="830833"/>
              </a:xfrm>
              <a:prstGeom prst="rightArrow">
                <a:avLst>
                  <a:gd name="adj1" fmla="val 49318"/>
                  <a:gd name="adj2" fmla="val 79237"/>
                </a:avLst>
              </a:prstGeom>
              <a:gradFill flip="none" rotWithShape="1">
                <a:gsLst>
                  <a:gs pos="31000">
                    <a:srgbClr val="FF9900">
                      <a:shade val="30000"/>
                      <a:satMod val="115000"/>
                    </a:srgbClr>
                  </a:gs>
                  <a:gs pos="65000">
                    <a:srgbClr val="FF9900">
                      <a:shade val="67500"/>
                      <a:satMod val="115000"/>
                    </a:srgbClr>
                  </a:gs>
                  <a:gs pos="80000">
                    <a:srgbClr val="FF9900">
                      <a:shade val="100000"/>
                      <a:satMod val="115000"/>
                    </a:srgbClr>
                  </a:gs>
                </a:gsLst>
                <a:lin ang="10800000" scaled="1"/>
                <a:tileRect/>
              </a:gradFill>
              <a:ln w="38100">
                <a:noFill/>
              </a:ln>
            </p:spPr>
            <p:txBody>
              <a:bodyPr wrap="square" rtlCol="0" anchor="ctr">
                <a:noAutofit/>
              </a:bodyPr>
              <a:lstStyle/>
              <a:p>
                <a:pPr algn="ctr"/>
                <a:r>
                  <a:rPr lang="zh-TW" altLang="en-US" sz="2400" b="1" dirty="0" smtClean="0">
                    <a:solidFill>
                      <a:sysClr val="windowText" lastClr="000000"/>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400" b="1"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a:t>
                </a:r>
                <a:endParaRPr lang="zh-TW" altLang="en-US" sz="2400" b="1" dirty="0">
                  <a:solidFill>
                    <a:sysClr val="windowText" lastClr="0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文字方塊 1"/>
              <p:cNvSpPr txBox="1"/>
              <p:nvPr/>
            </p:nvSpPr>
            <p:spPr>
              <a:xfrm>
                <a:off x="7907765" y="1651218"/>
                <a:ext cx="415498" cy="4247317"/>
              </a:xfrm>
              <a:prstGeom prst="rect">
                <a:avLst/>
              </a:prstGeom>
              <a:noFill/>
            </p:spPr>
            <p:txBody>
              <a:bodyPr wrap="none" rtlCol="0">
                <a:spAutoFit/>
              </a:bodyPr>
              <a:lstStyle/>
              <a:p>
                <a:r>
                  <a:rPr lang="zh-TW" altLang="en-US" dirty="0" smtClean="0">
                    <a:solidFill>
                      <a:schemeClr val="bg1"/>
                    </a:solidFill>
                  </a:rPr>
                  <a:t>軟</a:t>
                </a:r>
                <a:endParaRPr lang="en-US" altLang="zh-TW" dirty="0" smtClean="0">
                  <a:solidFill>
                    <a:schemeClr val="bg1"/>
                  </a:solidFill>
                </a:endParaRPr>
              </a:p>
              <a:p>
                <a:endParaRPr lang="en-US" altLang="zh-TW" dirty="0" smtClean="0">
                  <a:solidFill>
                    <a:schemeClr val="bg1"/>
                  </a:solidFill>
                </a:endParaRPr>
              </a:p>
              <a:p>
                <a:endParaRPr lang="en-US" altLang="zh-TW" dirty="0" smtClean="0">
                  <a:solidFill>
                    <a:schemeClr val="bg1"/>
                  </a:solidFill>
                </a:endParaRPr>
              </a:p>
              <a:p>
                <a:endParaRPr lang="en-US" altLang="zh-TW" dirty="0">
                  <a:solidFill>
                    <a:schemeClr val="bg1"/>
                  </a:solidFill>
                </a:endParaRPr>
              </a:p>
              <a:p>
                <a:endParaRPr lang="en-US" altLang="zh-TW" dirty="0" smtClean="0">
                  <a:solidFill>
                    <a:schemeClr val="bg1"/>
                  </a:solidFill>
                </a:endParaRPr>
              </a:p>
              <a:p>
                <a:endParaRPr lang="en-US" altLang="zh-TW" dirty="0">
                  <a:solidFill>
                    <a:schemeClr val="bg1"/>
                  </a:solidFill>
                </a:endParaRPr>
              </a:p>
              <a:p>
                <a:endParaRPr lang="en-US" altLang="zh-TW" dirty="0" smtClean="0">
                  <a:solidFill>
                    <a:schemeClr val="bg1"/>
                  </a:solidFill>
                </a:endParaRPr>
              </a:p>
              <a:p>
                <a:endParaRPr lang="en-US" altLang="zh-TW" dirty="0">
                  <a:solidFill>
                    <a:schemeClr val="bg1"/>
                  </a:solidFill>
                </a:endParaRPr>
              </a:p>
              <a:p>
                <a:endParaRPr lang="en-US" altLang="zh-TW" dirty="0" smtClean="0">
                  <a:solidFill>
                    <a:schemeClr val="bg1"/>
                  </a:solidFill>
                </a:endParaRPr>
              </a:p>
              <a:p>
                <a:endParaRPr lang="en-US" altLang="zh-TW" dirty="0">
                  <a:solidFill>
                    <a:schemeClr val="bg1"/>
                  </a:solidFill>
                </a:endParaRPr>
              </a:p>
              <a:p>
                <a:endParaRPr lang="en-US" altLang="zh-TW" dirty="0" smtClean="0">
                  <a:solidFill>
                    <a:schemeClr val="bg1"/>
                  </a:solidFill>
                </a:endParaRPr>
              </a:p>
              <a:p>
                <a:endParaRPr lang="en-US" altLang="zh-TW" dirty="0">
                  <a:solidFill>
                    <a:schemeClr val="bg1"/>
                  </a:solidFill>
                </a:endParaRPr>
              </a:p>
              <a:p>
                <a:endParaRPr lang="en-US" altLang="zh-TW" dirty="0" smtClean="0">
                  <a:solidFill>
                    <a:schemeClr val="bg1"/>
                  </a:solidFill>
                </a:endParaRPr>
              </a:p>
              <a:p>
                <a:endParaRPr lang="en-US" altLang="zh-TW" dirty="0">
                  <a:solidFill>
                    <a:schemeClr val="bg1"/>
                  </a:solidFill>
                </a:endParaRPr>
              </a:p>
              <a:p>
                <a:r>
                  <a:rPr lang="zh-TW" altLang="en-US" dirty="0" smtClean="0">
                    <a:solidFill>
                      <a:schemeClr val="bg1"/>
                    </a:solidFill>
                  </a:rPr>
                  <a:t>硬</a:t>
                </a:r>
                <a:endParaRPr lang="zh-TW" altLang="en-US" dirty="0">
                  <a:solidFill>
                    <a:schemeClr val="bg1"/>
                  </a:solidFill>
                </a:endParaRPr>
              </a:p>
            </p:txBody>
          </p:sp>
        </p:grpSp>
        <p:sp>
          <p:nvSpPr>
            <p:cNvPr id="7" name="文字方塊 6"/>
            <p:cNvSpPr txBox="1"/>
            <p:nvPr/>
          </p:nvSpPr>
          <p:spPr>
            <a:xfrm>
              <a:off x="10600509" y="2025903"/>
              <a:ext cx="415498" cy="4247317"/>
            </a:xfrm>
            <a:prstGeom prst="rect">
              <a:avLst/>
            </a:prstGeom>
            <a:noFill/>
          </p:spPr>
          <p:txBody>
            <a:bodyPr wrap="none" rtlCol="0">
              <a:spAutoFit/>
            </a:bodyPr>
            <a:lstStyle/>
            <a:p>
              <a:r>
                <a:rPr lang="zh-TW" altLang="en-US" dirty="0" smtClean="0">
                  <a:solidFill>
                    <a:schemeClr val="bg1"/>
                  </a:solidFill>
                </a:rPr>
                <a:t>軟</a:t>
              </a:r>
              <a:endParaRPr lang="en-US" altLang="zh-TW" dirty="0" smtClean="0">
                <a:solidFill>
                  <a:schemeClr val="bg1"/>
                </a:solidFill>
              </a:endParaRPr>
            </a:p>
            <a:p>
              <a:endParaRPr lang="en-US" altLang="zh-TW" dirty="0" smtClean="0">
                <a:solidFill>
                  <a:schemeClr val="bg1"/>
                </a:solidFill>
              </a:endParaRPr>
            </a:p>
            <a:p>
              <a:endParaRPr lang="en-US" altLang="zh-TW" dirty="0">
                <a:solidFill>
                  <a:schemeClr val="bg1"/>
                </a:solidFill>
              </a:endParaRPr>
            </a:p>
            <a:p>
              <a:endParaRPr lang="en-US" altLang="zh-TW" dirty="0" smtClean="0">
                <a:solidFill>
                  <a:schemeClr val="bg1"/>
                </a:solidFill>
              </a:endParaRPr>
            </a:p>
            <a:p>
              <a:endParaRPr lang="en-US" altLang="zh-TW" dirty="0">
                <a:solidFill>
                  <a:schemeClr val="bg1"/>
                </a:solidFill>
              </a:endParaRPr>
            </a:p>
            <a:p>
              <a:endParaRPr lang="en-US" altLang="zh-TW" dirty="0" smtClean="0">
                <a:solidFill>
                  <a:schemeClr val="bg1"/>
                </a:solidFill>
              </a:endParaRPr>
            </a:p>
            <a:p>
              <a:endParaRPr lang="en-US" altLang="zh-TW" dirty="0">
                <a:solidFill>
                  <a:schemeClr val="bg1"/>
                </a:solidFill>
              </a:endParaRPr>
            </a:p>
            <a:p>
              <a:endParaRPr lang="en-US" altLang="zh-TW" dirty="0" smtClean="0">
                <a:solidFill>
                  <a:schemeClr val="bg1"/>
                </a:solidFill>
              </a:endParaRPr>
            </a:p>
            <a:p>
              <a:endParaRPr lang="en-US" altLang="zh-TW" dirty="0">
                <a:solidFill>
                  <a:schemeClr val="bg1"/>
                </a:solidFill>
              </a:endParaRPr>
            </a:p>
            <a:p>
              <a:endParaRPr lang="en-US" altLang="zh-TW" dirty="0" smtClean="0">
                <a:solidFill>
                  <a:schemeClr val="bg1"/>
                </a:solidFill>
              </a:endParaRPr>
            </a:p>
            <a:p>
              <a:endParaRPr lang="en-US" altLang="zh-TW" dirty="0">
                <a:solidFill>
                  <a:schemeClr val="bg1"/>
                </a:solidFill>
              </a:endParaRPr>
            </a:p>
            <a:p>
              <a:endParaRPr lang="en-US" altLang="zh-TW" dirty="0" smtClean="0">
                <a:solidFill>
                  <a:schemeClr val="bg1"/>
                </a:solidFill>
              </a:endParaRPr>
            </a:p>
            <a:p>
              <a:endParaRPr lang="en-US" altLang="zh-TW" dirty="0">
                <a:solidFill>
                  <a:schemeClr val="bg1"/>
                </a:solidFill>
              </a:endParaRPr>
            </a:p>
            <a:p>
              <a:endParaRPr lang="en-US" altLang="zh-TW" dirty="0" smtClean="0">
                <a:solidFill>
                  <a:schemeClr val="bg1"/>
                </a:solidFill>
              </a:endParaRPr>
            </a:p>
            <a:p>
              <a:r>
                <a:rPr lang="zh-TW" altLang="en-US" dirty="0" smtClean="0">
                  <a:solidFill>
                    <a:schemeClr val="bg1"/>
                  </a:solidFill>
                </a:rPr>
                <a:t>硬</a:t>
              </a:r>
              <a:endParaRPr lang="zh-TW" altLang="en-US" dirty="0">
                <a:solidFill>
                  <a:schemeClr val="bg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left)">
                                      <p:cBhvr>
                                        <p:cTn id="7" dur="750"/>
                                        <p:tgtEl>
                                          <p:spTgt spid="43"/>
                                        </p:tgtEl>
                                      </p:cBhvr>
                                    </p:animEffect>
                                  </p:childTnLst>
                                </p:cTn>
                              </p:par>
                            </p:childTnLst>
                          </p:cTn>
                        </p:par>
                        <p:par>
                          <p:cTn id="8" fill="hold">
                            <p:stCondLst>
                              <p:cond delay="75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750"/>
                                        <p:tgtEl>
                                          <p:spTgt spid="9"/>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1000"/>
                                        <p:tgtEl>
                                          <p:spTgt spid="3"/>
                                        </p:tgtEl>
                                      </p:cBhvr>
                                    </p:animEffect>
                                  </p:childTnLst>
                                </p:cTn>
                              </p:par>
                            </p:childTnLst>
                          </p:cTn>
                        </p:par>
                        <p:par>
                          <p:cTn id="16" fill="hold">
                            <p:stCondLst>
                              <p:cond delay="2500"/>
                            </p:stCondLst>
                            <p:childTnLst>
                              <p:par>
                                <p:cTn id="17" presetID="22" presetClass="entr" presetSubtype="8"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750"/>
                                        <p:tgtEl>
                                          <p:spTgt spid="11"/>
                                        </p:tgtEl>
                                      </p:cBhvr>
                                    </p:animEffect>
                                  </p:childTnLst>
                                </p:cTn>
                              </p:par>
                            </p:childTnLst>
                          </p:cTn>
                        </p:par>
                        <p:par>
                          <p:cTn id="20" fill="hold">
                            <p:stCondLst>
                              <p:cond delay="3250"/>
                            </p:stCondLst>
                            <p:childTnLst>
                              <p:par>
                                <p:cTn id="21" presetID="22" presetClass="entr" presetSubtype="1"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up)">
                                      <p:cBhvr>
                                        <p:cTn id="23"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60000"/>
              <a:lumOff val="40000"/>
            </a:schemeClr>
          </a:fgClr>
          <a:bgClr>
            <a:schemeClr val="bg1"/>
          </a:bgClr>
        </a:pattFill>
        <a:effectLst/>
      </p:bgPr>
    </p:bg>
    <p:spTree>
      <p:nvGrpSpPr>
        <p:cNvPr id="1" name=""/>
        <p:cNvGrpSpPr/>
        <p:nvPr/>
      </p:nvGrpSpPr>
      <p:grpSpPr>
        <a:xfrm>
          <a:off x="0" y="0"/>
          <a:ext cx="0" cy="0"/>
          <a:chOff x="0" y="0"/>
          <a:chExt cx="0" cy="0"/>
        </a:xfrm>
      </p:grpSpPr>
      <p:grpSp>
        <p:nvGrpSpPr>
          <p:cNvPr id="18439" name="组合 58"/>
          <p:cNvGrpSpPr>
            <a:grpSpLocks/>
          </p:cNvGrpSpPr>
          <p:nvPr/>
        </p:nvGrpSpPr>
        <p:grpSpPr bwMode="auto">
          <a:xfrm>
            <a:off x="284163" y="55563"/>
            <a:ext cx="2952750" cy="857250"/>
            <a:chOff x="312964" y="12700"/>
            <a:chExt cx="2952751" cy="856370"/>
          </a:xfrm>
        </p:grpSpPr>
        <p:sp>
          <p:nvSpPr>
            <p:cNvPr id="60" name="圆角矩形 59"/>
            <p:cNvSpPr/>
            <p:nvPr/>
          </p:nvSpPr>
          <p:spPr>
            <a:xfrm>
              <a:off x="368526" y="282298"/>
              <a:ext cx="2897189" cy="380609"/>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8441" name="图片 63"/>
            <p:cNvPicPr>
              <a:picLocks noChangeAspect="1"/>
            </p:cNvPicPr>
            <p:nvPr/>
          </p:nvPicPr>
          <p:blipFill>
            <a:blip r:embed="rId2" cstate="email"/>
            <a:srcRect/>
            <a:stretch>
              <a:fillRect/>
            </a:stretch>
          </p:blipFill>
          <p:spPr bwMode="auto">
            <a:xfrm rot="2055465">
              <a:off x="312964" y="12700"/>
              <a:ext cx="498555" cy="856370"/>
            </a:xfrm>
            <a:prstGeom prst="rect">
              <a:avLst/>
            </a:prstGeom>
            <a:noFill/>
            <a:ln w="9525">
              <a:noFill/>
              <a:miter lim="800000"/>
              <a:headEnd/>
              <a:tailEnd/>
            </a:ln>
          </p:spPr>
        </p:pic>
        <p:sp>
          <p:nvSpPr>
            <p:cNvPr id="18442" name="文本框 64"/>
            <p:cNvSpPr txBox="1">
              <a:spLocks noChangeArrowheads="1"/>
            </p:cNvSpPr>
            <p:nvPr/>
          </p:nvSpPr>
          <p:spPr bwMode="auto">
            <a:xfrm>
              <a:off x="846342" y="282152"/>
              <a:ext cx="1107996" cy="368953"/>
            </a:xfrm>
            <a:prstGeom prst="rect">
              <a:avLst/>
            </a:prstGeom>
            <a:noFill/>
            <a:ln w="9525">
              <a:noFill/>
              <a:miter lim="800000"/>
              <a:headEnd/>
              <a:tailEnd/>
            </a:ln>
          </p:spPr>
          <p:txBody>
            <a:bodyPr wrap="none">
              <a:spAutoFit/>
            </a:bodyPr>
            <a:lstStyle/>
            <a:p>
              <a:pPr eaLnBrk="1" hangingPunct="1"/>
              <a:r>
                <a:rPr lang="zh-TW" altLang="en-US" b="1" dirty="0" smtClean="0">
                  <a:solidFill>
                    <a:srgbClr val="3C7832"/>
                  </a:solidFill>
                  <a:latin typeface="微软雅黑" pitchFamily="34" charset="-122"/>
                </a:rPr>
                <a:t>產品分類</a:t>
              </a:r>
              <a:endParaRPr lang="zh-CN" altLang="en-US" b="1" dirty="0">
                <a:solidFill>
                  <a:srgbClr val="3C7832"/>
                </a:solidFill>
                <a:latin typeface="微软雅黑" pitchFamily="34" charset="-122"/>
              </a:endParaRPr>
            </a:p>
          </p:txBody>
        </p:sp>
        <p:sp>
          <p:nvSpPr>
            <p:cNvPr id="18443" name="文本框 65"/>
            <p:cNvSpPr txBox="1">
              <a:spLocks noChangeArrowheads="1"/>
            </p:cNvSpPr>
            <p:nvPr/>
          </p:nvSpPr>
          <p:spPr bwMode="auto">
            <a:xfrm>
              <a:off x="405443" y="287157"/>
              <a:ext cx="346570" cy="36933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sp>
        <p:nvSpPr>
          <p:cNvPr id="2" name="矩形 1"/>
          <p:cNvSpPr/>
          <p:nvPr/>
        </p:nvSpPr>
        <p:spPr>
          <a:xfrm>
            <a:off x="3273830" y="186792"/>
            <a:ext cx="4602087" cy="646331"/>
          </a:xfrm>
          <a:prstGeom prst="rect">
            <a:avLst/>
          </a:prstGeom>
        </p:spPr>
        <p:txBody>
          <a:bodyPr wrap="square">
            <a:spAutoFit/>
          </a:bodyPr>
          <a:lstStyle/>
          <a:p>
            <a:r>
              <a:rPr lang="zh-TW" altLang="en-US" b="1" dirty="0">
                <a:latin typeface="微軟正黑體" panose="020B0604030504040204" pitchFamily="34" charset="-120"/>
                <a:ea typeface="微軟正黑體" panose="020B0604030504040204" pitchFamily="34" charset="-120"/>
              </a:rPr>
              <a:t>聚氨酯樹脂以下簡稱</a:t>
            </a:r>
            <a:r>
              <a:rPr lang="en-US" altLang="zh-TW" b="1" dirty="0">
                <a:latin typeface="微軟正黑體" panose="020B0604030504040204" pitchFamily="34" charset="-120"/>
                <a:ea typeface="微軟正黑體" panose="020B0604030504040204" pitchFamily="34" charset="-120"/>
                <a:cs typeface="Arial Unicode MS" pitchFamily="34" charset="-120"/>
              </a:rPr>
              <a:t>PU</a:t>
            </a:r>
            <a:r>
              <a:rPr lang="zh-TW" altLang="en-US" b="1" dirty="0">
                <a:latin typeface="微軟正黑體" panose="020B0604030504040204" pitchFamily="34" charset="-120"/>
                <a:ea typeface="微軟正黑體" panose="020B0604030504040204" pitchFamily="34" charset="-120"/>
                <a:cs typeface="Arial Unicode MS" pitchFamily="34" charset="-120"/>
              </a:rPr>
              <a:t>樹脂</a:t>
            </a:r>
            <a:endParaRPr lang="en-US" altLang="zh-TW" b="1" dirty="0">
              <a:latin typeface="微軟正黑體" panose="020B0604030504040204" pitchFamily="34" charset="-120"/>
              <a:ea typeface="微軟正黑體" panose="020B0604030504040204" pitchFamily="34" charset="-120"/>
              <a:cs typeface="Arial Unicode MS" pitchFamily="34" charset="-120"/>
            </a:endParaRPr>
          </a:p>
          <a:p>
            <a:r>
              <a:rPr lang="zh-TW" altLang="en-US" b="1" dirty="0">
                <a:latin typeface="微軟正黑體" panose="020B0604030504040204" pitchFamily="34" charset="-120"/>
                <a:ea typeface="微軟正黑體" panose="020B0604030504040204" pitchFamily="34" charset="-120"/>
              </a:rPr>
              <a:t>熱可塑性聚氨酯以下簡稱</a:t>
            </a:r>
            <a:r>
              <a:rPr lang="en-US" altLang="zh-TW" b="1" dirty="0">
                <a:latin typeface="微軟正黑體" panose="020B0604030504040204" pitchFamily="34" charset="-120"/>
                <a:ea typeface="微軟正黑體" panose="020B0604030504040204" pitchFamily="34" charset="-120"/>
                <a:cs typeface="Arial Unicode MS" pitchFamily="34" charset="-120"/>
              </a:rPr>
              <a:t>TPU</a:t>
            </a:r>
            <a:r>
              <a:rPr lang="zh-TW" altLang="en-US" b="1" dirty="0">
                <a:latin typeface="微軟正黑體" panose="020B0604030504040204" pitchFamily="34" charset="-120"/>
                <a:ea typeface="微軟正黑體" panose="020B0604030504040204" pitchFamily="34" charset="-120"/>
                <a:cs typeface="Arial Unicode MS" pitchFamily="34" charset="-120"/>
              </a:rPr>
              <a:t>塑粒</a:t>
            </a:r>
          </a:p>
        </p:txBody>
      </p:sp>
      <p:sp>
        <p:nvSpPr>
          <p:cNvPr id="62" name="矩形 61"/>
          <p:cNvSpPr/>
          <p:nvPr/>
        </p:nvSpPr>
        <p:spPr>
          <a:xfrm>
            <a:off x="980752" y="6161709"/>
            <a:ext cx="6289936" cy="461665"/>
          </a:xfrm>
          <a:prstGeom prst="rect">
            <a:avLst/>
          </a:prstGeom>
        </p:spPr>
        <p:txBody>
          <a:bodyPr wrap="square">
            <a:spAutoFit/>
          </a:bodyPr>
          <a:lstStyle/>
          <a:p>
            <a:r>
              <a:rPr lang="zh-TW" altLang="zh-TW" sz="2400" b="1" dirty="0" smtClean="0">
                <a:solidFill>
                  <a:srgbClr val="00B050"/>
                </a:solidFill>
                <a:latin typeface="標楷體" pitchFamily="65" charset="-120"/>
                <a:ea typeface="標楷體" pitchFamily="65" charset="-120"/>
              </a:rPr>
              <a:t>環保型</a:t>
            </a:r>
            <a:r>
              <a:rPr lang="zh-TW" altLang="en-US" sz="2400" b="1" dirty="0">
                <a:solidFill>
                  <a:srgbClr val="00B050"/>
                </a:solidFill>
                <a:latin typeface="標楷體" pitchFamily="65" charset="-120"/>
                <a:ea typeface="標楷體" pitchFamily="65" charset="-120"/>
              </a:rPr>
              <a:t>產品</a:t>
            </a:r>
            <a:r>
              <a:rPr lang="zh-TW" altLang="en-US" sz="1600" b="1" dirty="0" smtClean="0">
                <a:solidFill>
                  <a:schemeClr val="accent5">
                    <a:lumMod val="50000"/>
                  </a:schemeClr>
                </a:solidFill>
                <a:latin typeface="標楷體" pitchFamily="65" charset="-120"/>
                <a:ea typeface="標楷體" pitchFamily="65" charset="-120"/>
              </a:rPr>
              <a:t>：</a:t>
            </a:r>
            <a:r>
              <a:rPr lang="zh-TW" altLang="en-US" sz="2000" b="1" dirty="0">
                <a:solidFill>
                  <a:srgbClr val="00B050"/>
                </a:solidFill>
                <a:latin typeface="標楷體" pitchFamily="65" charset="-120"/>
                <a:ea typeface="標楷體" pitchFamily="65" charset="-120"/>
              </a:rPr>
              <a:t>水性</a:t>
            </a:r>
            <a:r>
              <a:rPr lang="en-US" altLang="zh-TW" sz="2000" b="1" dirty="0">
                <a:solidFill>
                  <a:srgbClr val="00B050"/>
                </a:solidFill>
                <a:latin typeface="標楷體" pitchFamily="65" charset="-120"/>
                <a:ea typeface="標楷體" pitchFamily="65" charset="-120"/>
              </a:rPr>
              <a:t>PU</a:t>
            </a:r>
            <a:r>
              <a:rPr lang="zh-TW" altLang="en-US" sz="2000" b="1" dirty="0">
                <a:solidFill>
                  <a:srgbClr val="00B050"/>
                </a:solidFill>
                <a:latin typeface="標楷體" pitchFamily="65" charset="-120"/>
                <a:ea typeface="標楷體" pitchFamily="65" charset="-120"/>
              </a:rPr>
              <a:t>樹脂、無溶劑</a:t>
            </a:r>
            <a:r>
              <a:rPr lang="en-US" altLang="zh-TW" sz="2000" b="1" dirty="0">
                <a:solidFill>
                  <a:srgbClr val="00B050"/>
                </a:solidFill>
                <a:latin typeface="標楷體" pitchFamily="65" charset="-120"/>
                <a:ea typeface="標楷體" pitchFamily="65" charset="-120"/>
              </a:rPr>
              <a:t>PU</a:t>
            </a:r>
            <a:r>
              <a:rPr lang="zh-TW" altLang="en-US" sz="2000" b="1" dirty="0">
                <a:solidFill>
                  <a:srgbClr val="00B050"/>
                </a:solidFill>
                <a:latin typeface="標楷體" pitchFamily="65" charset="-120"/>
                <a:ea typeface="標楷體" pitchFamily="65" charset="-120"/>
              </a:rPr>
              <a:t>樹脂及</a:t>
            </a:r>
            <a:r>
              <a:rPr lang="en-US" altLang="zh-TW" sz="2000" b="1" dirty="0">
                <a:solidFill>
                  <a:srgbClr val="00B050"/>
                </a:solidFill>
                <a:latin typeface="標楷體" pitchFamily="65" charset="-120"/>
                <a:ea typeface="標楷體" pitchFamily="65" charset="-120"/>
              </a:rPr>
              <a:t>TPU</a:t>
            </a:r>
            <a:r>
              <a:rPr lang="zh-TW" altLang="en-US" sz="2000" b="1" dirty="0">
                <a:solidFill>
                  <a:srgbClr val="00B050"/>
                </a:solidFill>
                <a:latin typeface="標楷體" pitchFamily="65" charset="-120"/>
                <a:ea typeface="標楷體" pitchFamily="65" charset="-120"/>
              </a:rPr>
              <a:t>塑粒</a:t>
            </a:r>
          </a:p>
        </p:txBody>
      </p:sp>
      <p:grpSp>
        <p:nvGrpSpPr>
          <p:cNvPr id="6" name="群組 5"/>
          <p:cNvGrpSpPr/>
          <p:nvPr/>
        </p:nvGrpSpPr>
        <p:grpSpPr>
          <a:xfrm>
            <a:off x="980752" y="1170098"/>
            <a:ext cx="10324101" cy="4895048"/>
            <a:chOff x="980752" y="1170098"/>
            <a:chExt cx="10324101" cy="4895048"/>
          </a:xfrm>
        </p:grpSpPr>
        <p:grpSp>
          <p:nvGrpSpPr>
            <p:cNvPr id="4" name="群組 3"/>
            <p:cNvGrpSpPr/>
            <p:nvPr/>
          </p:nvGrpSpPr>
          <p:grpSpPr>
            <a:xfrm>
              <a:off x="980752" y="1170098"/>
              <a:ext cx="10324101" cy="4895048"/>
              <a:chOff x="980752" y="1170098"/>
              <a:chExt cx="10324101" cy="4895048"/>
            </a:xfrm>
          </p:grpSpPr>
          <p:graphicFrame>
            <p:nvGraphicFramePr>
              <p:cNvPr id="47" name="資料庫圖表 46"/>
              <p:cNvGraphicFramePr/>
              <p:nvPr>
                <p:extLst>
                  <p:ext uri="{D42A27DB-BD31-4B8C-83A1-F6EECF244321}">
                    <p14:modId xmlns:p14="http://schemas.microsoft.com/office/powerpoint/2010/main" val="2778864774"/>
                  </p:ext>
                </p:extLst>
              </p:nvPr>
            </p:nvGraphicFramePr>
            <p:xfrm>
              <a:off x="980752" y="1170098"/>
              <a:ext cx="10324101" cy="4895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 name="群組 2"/>
              <p:cNvGrpSpPr/>
              <p:nvPr/>
            </p:nvGrpSpPr>
            <p:grpSpPr>
              <a:xfrm>
                <a:off x="1052761" y="5051786"/>
                <a:ext cx="8160250" cy="534005"/>
                <a:chOff x="1052761" y="5051786"/>
                <a:chExt cx="8160250" cy="534005"/>
              </a:xfrm>
            </p:grpSpPr>
            <p:sp>
              <p:nvSpPr>
                <p:cNvPr id="50" name="左-右雙向箭號 49"/>
                <p:cNvSpPr/>
                <p:nvPr/>
              </p:nvSpPr>
              <p:spPr>
                <a:xfrm>
                  <a:off x="1052761" y="5051786"/>
                  <a:ext cx="8160250" cy="534005"/>
                </a:xfrm>
                <a:prstGeom prst="leftRightArrow">
                  <a:avLst/>
                </a:prstGeom>
              </p:spPr>
              <p:style>
                <a:lnRef idx="3">
                  <a:schemeClr val="lt1">
                    <a:hueOff val="0"/>
                    <a:satOff val="0"/>
                    <a:lumOff val="0"/>
                    <a:alphaOff val="0"/>
                  </a:schemeClr>
                </a:lnRef>
                <a:fillRef idx="1">
                  <a:schemeClr val="accent1">
                    <a:tint val="60000"/>
                    <a:hueOff val="0"/>
                    <a:satOff val="0"/>
                    <a:lumOff val="0"/>
                    <a:alphaOff val="0"/>
                  </a:schemeClr>
                </a:fillRef>
                <a:effectRef idx="1">
                  <a:schemeClr val="accent1">
                    <a:tint val="60000"/>
                    <a:hueOff val="0"/>
                    <a:satOff val="0"/>
                    <a:lumOff val="0"/>
                    <a:alphaOff val="0"/>
                  </a:schemeClr>
                </a:effectRef>
                <a:fontRef idx="minor">
                  <a:schemeClr val="dk1">
                    <a:hueOff val="0"/>
                    <a:satOff val="0"/>
                    <a:lumOff val="0"/>
                    <a:alphaOff val="0"/>
                  </a:schemeClr>
                </a:fontRef>
              </p:style>
            </p:sp>
            <p:sp>
              <p:nvSpPr>
                <p:cNvPr id="61" name="矩形 60"/>
                <p:cNvSpPr/>
                <p:nvPr/>
              </p:nvSpPr>
              <p:spPr>
                <a:xfrm>
                  <a:off x="4592501" y="5149511"/>
                  <a:ext cx="1246012" cy="338554"/>
                </a:xfrm>
                <a:prstGeom prst="rect">
                  <a:avLst/>
                </a:prstGeom>
              </p:spPr>
              <p:txBody>
                <a:bodyPr wrap="square">
                  <a:spAutoFit/>
                </a:bodyPr>
                <a:lstStyle/>
                <a:p>
                  <a:r>
                    <a:rPr lang="en-US" altLang="zh-TW" sz="1600" b="1" dirty="0" smtClean="0">
                      <a:latin typeface="微軟正黑體" pitchFamily="34" charset="-120"/>
                      <a:ea typeface="微軟正黑體" pitchFamily="34" charset="-120"/>
                    </a:rPr>
                    <a:t>PU</a:t>
                  </a:r>
                  <a:r>
                    <a:rPr lang="zh-TW" altLang="en-US" sz="1600" b="1" dirty="0" smtClean="0">
                      <a:latin typeface="微軟正黑體" pitchFamily="34" charset="-120"/>
                      <a:ea typeface="微軟正黑體" pitchFamily="34" charset="-120"/>
                    </a:rPr>
                    <a:t> 樹脂</a:t>
                  </a:r>
                  <a:endParaRPr lang="zh-TW" altLang="en-US" sz="1600" b="1" dirty="0"/>
                </a:p>
              </p:txBody>
            </p:sp>
          </p:grpSp>
        </p:grpSp>
        <p:sp>
          <p:nvSpPr>
            <p:cNvPr id="5" name="文字方塊 4"/>
            <p:cNvSpPr txBox="1"/>
            <p:nvPr/>
          </p:nvSpPr>
          <p:spPr>
            <a:xfrm>
              <a:off x="9930763" y="5149511"/>
              <a:ext cx="646331" cy="369332"/>
            </a:xfrm>
            <a:prstGeom prst="rect">
              <a:avLst/>
            </a:prstGeom>
            <a:noFill/>
          </p:spPr>
          <p:txBody>
            <a:bodyPr wrap="none" rtlCol="0">
              <a:spAutoFit/>
            </a:bodyPr>
            <a:lstStyle/>
            <a:p>
              <a:r>
                <a:rPr lang="en-US" altLang="zh-TW" dirty="0" smtClean="0"/>
                <a:t>TPU</a:t>
              </a:r>
              <a:endParaRPr lang="zh-TW" altLang="en-US"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000"/>
                                        <p:tgtEl>
                                          <p:spTgt spid="6"/>
                                        </p:tgtEl>
                                      </p:cBhvr>
                                    </p:animEffect>
                                  </p:childTnLst>
                                </p:cTn>
                              </p:par>
                            </p:childTnLst>
                          </p:cTn>
                        </p:par>
                        <p:par>
                          <p:cTn id="8" fill="hold">
                            <p:stCondLst>
                              <p:cond delay="1000"/>
                            </p:stCondLst>
                            <p:childTnLst>
                              <p:par>
                                <p:cTn id="9" presetID="2" presetClass="entr" presetSubtype="4" fill="hold" grpId="0" nodeType="afterEffect">
                                  <p:stCondLst>
                                    <p:cond delay="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500" fill="hold"/>
                                        <p:tgtEl>
                                          <p:spTgt spid="62"/>
                                        </p:tgtEl>
                                        <p:attrNameLst>
                                          <p:attrName>ppt_x</p:attrName>
                                        </p:attrNameLst>
                                      </p:cBhvr>
                                      <p:tavLst>
                                        <p:tav tm="0">
                                          <p:val>
                                            <p:strVal val="#ppt_x"/>
                                          </p:val>
                                        </p:tav>
                                        <p:tav tm="100000">
                                          <p:val>
                                            <p:strVal val="#ppt_x"/>
                                          </p:val>
                                        </p:tav>
                                      </p:tavLst>
                                    </p:anim>
                                    <p:anim calcmode="lin" valueType="num">
                                      <p:cBhvr additive="base">
                                        <p:cTn id="12"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4534</TotalTime>
  <Words>2482</Words>
  <Application>Microsoft Office PowerPoint</Application>
  <PresentationFormat>自訂</PresentationFormat>
  <Paragraphs>641</Paragraphs>
  <Slides>26</Slides>
  <Notes>0</Notes>
  <HiddenSlides>0</HiddenSlides>
  <MMClips>0</MMClips>
  <ScaleCrop>false</ScaleCrop>
  <HeadingPairs>
    <vt:vector size="4" baseType="variant">
      <vt:variant>
        <vt:lpstr>佈景主題</vt:lpstr>
      </vt:variant>
      <vt:variant>
        <vt:i4>2</vt:i4>
      </vt:variant>
      <vt:variant>
        <vt:lpstr>投影片標題</vt:lpstr>
      </vt:variant>
      <vt:variant>
        <vt:i4>26</vt:i4>
      </vt:variant>
    </vt:vector>
  </HeadingPairs>
  <TitlesOfParts>
    <vt:vector size="28" baseType="lpstr">
      <vt:lpstr>Office 主题​​</vt:lpstr>
      <vt:lpstr>1_Office 主题​​</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2021 展宇科技股份有限公司 法說會</dc:title>
  <dc:creator>kan</dc:creator>
  <cp:lastModifiedBy>user</cp:lastModifiedBy>
  <cp:revision>658</cp:revision>
  <dcterms:created xsi:type="dcterms:W3CDTF">2015-08-21T12:41:56Z</dcterms:created>
  <dcterms:modified xsi:type="dcterms:W3CDTF">2022-12-27T03:22:14Z</dcterms:modified>
</cp:coreProperties>
</file>