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1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Override1.xml" ContentType="application/vnd.openxmlformats-officedocument.themeOverride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65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61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5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Default Extension="vml" ContentType="application/vnd.openxmlformats-officedocument.vmlDrawing"/>
  <Override PartName="/ppt/slideLayouts/slideLayout99.xml" ContentType="application/vnd.openxmlformats-officedocument.presentationml.slideLayout+xml"/>
  <Override PartName="/ppt/slideMasters/slideMaster5.xml" ContentType="application/vnd.openxmlformats-officedocument.presentationml.slideMaster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15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62.xml" ContentType="application/vnd.openxmlformats-officedocument.presentationml.slideLayout+xml"/>
  <Default Extension="xls" ContentType="application/vnd.ms-exce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slideMasters/slideMaster13.xml" ContentType="application/vnd.openxmlformats-officedocument.presentationml.slideMaster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theme/theme12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56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s/slide24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4.xml" ContentType="application/vnd.openxmlformats-officedocument.them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15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1" r:id="rId2"/>
    <p:sldMasterId id="2147483675" r:id="rId3"/>
    <p:sldMasterId id="2147483676" r:id="rId4"/>
    <p:sldMasterId id="2147483727" r:id="rId5"/>
    <p:sldMasterId id="2147483972" r:id="rId6"/>
    <p:sldMasterId id="2147483973" r:id="rId7"/>
    <p:sldMasterId id="2147484476" r:id="rId8"/>
    <p:sldMasterId id="2147486974" r:id="rId9"/>
    <p:sldMasterId id="2147487002" r:id="rId10"/>
    <p:sldMasterId id="2147487160" r:id="rId11"/>
    <p:sldMasterId id="2147487607" r:id="rId12"/>
    <p:sldMasterId id="2147488280" r:id="rId13"/>
    <p:sldMasterId id="2147488281" r:id="rId14"/>
  </p:sldMasterIdLst>
  <p:notesMasterIdLst>
    <p:notesMasterId r:id="rId39"/>
  </p:notesMasterIdLst>
  <p:handoutMasterIdLst>
    <p:handoutMasterId r:id="rId40"/>
  </p:handoutMasterIdLst>
  <p:sldIdLst>
    <p:sldId id="1771" r:id="rId15"/>
    <p:sldId id="1960" r:id="rId16"/>
    <p:sldId id="2097" r:id="rId17"/>
    <p:sldId id="2098" r:id="rId18"/>
    <p:sldId id="2099" r:id="rId19"/>
    <p:sldId id="2170" r:id="rId20"/>
    <p:sldId id="2100" r:id="rId21"/>
    <p:sldId id="2102" r:id="rId22"/>
    <p:sldId id="2187" r:id="rId23"/>
    <p:sldId id="2176" r:id="rId24"/>
    <p:sldId id="2189" r:id="rId25"/>
    <p:sldId id="2190" r:id="rId26"/>
    <p:sldId id="2177" r:id="rId27"/>
    <p:sldId id="2180" r:id="rId28"/>
    <p:sldId id="2139" r:id="rId29"/>
    <p:sldId id="2149" r:id="rId30"/>
    <p:sldId id="2150" r:id="rId31"/>
    <p:sldId id="2181" r:id="rId32"/>
    <p:sldId id="2182" r:id="rId33"/>
    <p:sldId id="2183" r:id="rId34"/>
    <p:sldId id="2110" r:id="rId35"/>
    <p:sldId id="2184" r:id="rId36"/>
    <p:sldId id="2138" r:id="rId37"/>
    <p:sldId id="2188" r:id="rId38"/>
  </p:sldIdLst>
  <p:sldSz cx="9144000" cy="6858000" type="screen4x3"/>
  <p:notesSz cx="6797675" cy="9926638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sz="1700" b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1700" b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1700" b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1700" b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1700" b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5pPr>
    <a:lvl6pPr marL="2286000" algn="l" defTabSz="914400" rtl="0" eaLnBrk="1" latinLnBrk="0" hangingPunct="1">
      <a:defRPr kumimoji="1" sz="1700" b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6pPr>
    <a:lvl7pPr marL="2743200" algn="l" defTabSz="914400" rtl="0" eaLnBrk="1" latinLnBrk="0" hangingPunct="1">
      <a:defRPr kumimoji="1" sz="1700" b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7pPr>
    <a:lvl8pPr marL="3200400" algn="l" defTabSz="914400" rtl="0" eaLnBrk="1" latinLnBrk="0" hangingPunct="1">
      <a:defRPr kumimoji="1" sz="1700" b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8pPr>
    <a:lvl9pPr marL="3657600" algn="l" defTabSz="914400" rtl="0" eaLnBrk="1" latinLnBrk="0" hangingPunct="1">
      <a:defRPr kumimoji="1" sz="1700" b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0099"/>
    <a:srgbClr val="CC00CC"/>
    <a:srgbClr val="0000CC"/>
    <a:srgbClr val="A50021"/>
    <a:srgbClr val="660066"/>
    <a:srgbClr val="008000"/>
    <a:srgbClr val="CC3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17" autoAdjust="0"/>
    <p:restoredTop sz="87311" autoAdjust="0"/>
  </p:normalViewPr>
  <p:slideViewPr>
    <p:cSldViewPr>
      <p:cViewPr varScale="1">
        <p:scale>
          <a:sx n="107" d="100"/>
          <a:sy n="107" d="100"/>
        </p:scale>
        <p:origin x="-222" y="-90"/>
      </p:cViewPr>
      <p:guideLst>
        <p:guide orient="horz" pos="3430"/>
        <p:guide pos="2880"/>
      </p:guideLst>
    </p:cSldViewPr>
  </p:slideViewPr>
  <p:outlineViewPr>
    <p:cViewPr>
      <p:scale>
        <a:sx n="33" d="100"/>
        <a:sy n="33" d="100"/>
      </p:scale>
      <p:origin x="228" y="1235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Microsoft%20PowerPoint%20&#30340;&#22294;&#34920;%20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explosion val="19"/>
          <c:dPt>
            <c:idx val="1"/>
            <c:spPr>
              <a:solidFill>
                <a:schemeClr val="accent1">
                  <a:lumMod val="75000"/>
                </a:schemeClr>
              </a:solidFill>
            </c:spPr>
          </c:dPt>
          <c:dPt>
            <c:idx val="2"/>
            <c:spPr>
              <a:solidFill>
                <a:srgbClr val="CCE9AD"/>
              </a:solidFill>
            </c:spPr>
          </c:dPt>
          <c:dPt>
            <c:idx val="3"/>
            <c:spPr>
              <a:solidFill>
                <a:schemeClr val="accent2">
                  <a:lumMod val="20000"/>
                  <a:lumOff val="80000"/>
                </a:schemeClr>
              </a:solidFill>
            </c:spPr>
          </c:dPt>
          <c:dLbls>
            <c:txPr>
              <a:bodyPr/>
              <a:lstStyle/>
              <a:p>
                <a:pPr>
                  <a:defRPr sz="1400" b="1"/>
                </a:pPr>
                <a:endParaRPr lang="zh-TW"/>
              </a:p>
            </c:txPr>
            <c:showPercent val="1"/>
            <c:showLeaderLines val="1"/>
          </c:dLbls>
          <c:cat>
            <c:strRef>
              <c:f>'[Microsoft PowerPoint 的圖表 ]工作表1'!$A$13:$A$16</c:f>
              <c:strCache>
                <c:ptCount val="4"/>
                <c:pt idx="0">
                  <c:v>Spinal Fusion </c:v>
                </c:pt>
                <c:pt idx="1">
                  <c:v>Trauma Fixation</c:v>
                </c:pt>
                <c:pt idx="2">
                  <c:v>Joint Reconstruction </c:v>
                </c:pt>
                <c:pt idx="3">
                  <c:v>Craniomaxillofacial (CMF) </c:v>
                </c:pt>
              </c:strCache>
            </c:strRef>
          </c:cat>
          <c:val>
            <c:numRef>
              <c:f>'[Microsoft PowerPoint 的圖表 ]工作表1'!$B$13:$B$16</c:f>
              <c:numCache>
                <c:formatCode>General</c:formatCode>
                <c:ptCount val="4"/>
                <c:pt idx="0">
                  <c:v>1047</c:v>
                </c:pt>
                <c:pt idx="1">
                  <c:v>414</c:v>
                </c:pt>
                <c:pt idx="2">
                  <c:v>352</c:v>
                </c:pt>
                <c:pt idx="3">
                  <c:v>48</c:v>
                </c:pt>
              </c:numCache>
            </c:numRef>
          </c:val>
        </c:ser>
        <c:dLbls>
          <c:showPercent val="1"/>
        </c:dLbls>
        <c:firstSliceAng val="0"/>
        <c:holeSize val="50"/>
      </c:doughnutChart>
    </c:plotArea>
    <c:legend>
      <c:legendPos val="r"/>
      <c:legendEntry>
        <c:idx val="0"/>
        <c:txPr>
          <a:bodyPr/>
          <a:lstStyle/>
          <a:p>
            <a:pPr>
              <a:defRPr sz="1200" b="1">
                <a:latin typeface="微軟正黑體" pitchFamily="34" charset="-120"/>
                <a:ea typeface="微軟正黑體" pitchFamily="34" charset="-120"/>
                <a:cs typeface="Times New Roman" panose="02020603050405020304" pitchFamily="18" charset="0"/>
              </a:defRPr>
            </a:pPr>
            <a:endParaRPr lang="zh-TW"/>
          </a:p>
        </c:txPr>
      </c:legendEntry>
      <c:legendEntry>
        <c:idx val="1"/>
        <c:txPr>
          <a:bodyPr/>
          <a:lstStyle/>
          <a:p>
            <a:pPr>
              <a:defRPr sz="1200" b="1">
                <a:latin typeface="微軟正黑體" pitchFamily="34" charset="-120"/>
                <a:ea typeface="微軟正黑體" pitchFamily="34" charset="-120"/>
                <a:cs typeface="Times New Roman" panose="02020603050405020304" pitchFamily="18" charset="0"/>
              </a:defRPr>
            </a:pPr>
            <a:endParaRPr lang="zh-TW"/>
          </a:p>
        </c:txPr>
      </c:legendEntry>
      <c:legendEntry>
        <c:idx val="2"/>
        <c:txPr>
          <a:bodyPr/>
          <a:lstStyle/>
          <a:p>
            <a:pPr>
              <a:defRPr sz="1200" b="1">
                <a:latin typeface="微軟正黑體" pitchFamily="34" charset="-120"/>
                <a:ea typeface="微軟正黑體" pitchFamily="34" charset="-120"/>
                <a:cs typeface="Times New Roman" panose="02020603050405020304" pitchFamily="18" charset="0"/>
              </a:defRPr>
            </a:pPr>
            <a:endParaRPr lang="zh-TW"/>
          </a:p>
        </c:txPr>
      </c:legendEntry>
      <c:legendEntry>
        <c:idx val="3"/>
        <c:txPr>
          <a:bodyPr/>
          <a:lstStyle/>
          <a:p>
            <a:pPr>
              <a:defRPr sz="1200" b="1">
                <a:latin typeface="微軟正黑體" pitchFamily="34" charset="-120"/>
                <a:ea typeface="微軟正黑體" pitchFamily="34" charset="-120"/>
                <a:cs typeface="Times New Roman" panose="02020603050405020304" pitchFamily="18" charset="0"/>
              </a:defRPr>
            </a:pPr>
            <a:endParaRPr lang="zh-TW"/>
          </a:p>
        </c:txPr>
      </c:legendEntry>
      <c:layout>
        <c:manualLayout>
          <c:xMode val="edge"/>
          <c:yMode val="edge"/>
          <c:x val="0.61931782586396056"/>
          <c:y val="0.10156087152039926"/>
          <c:w val="0.38068217413605315"/>
          <c:h val="0.85448113498690559"/>
        </c:manualLayout>
      </c:layout>
      <c:txPr>
        <a:bodyPr/>
        <a:lstStyle/>
        <a:p>
          <a:pPr>
            <a:defRPr sz="1200" b="1">
              <a:latin typeface="微軟正黑體" pitchFamily="34" charset="-120"/>
              <a:ea typeface="微軟正黑體" pitchFamily="34" charset="-120"/>
              <a:cs typeface="Times New Roman" panose="02020603050405020304" pitchFamily="18" charset="0"/>
            </a:defRPr>
          </a:pPr>
          <a:endParaRPr lang="zh-TW"/>
        </a:p>
      </c:txPr>
    </c:legend>
    <c:plotVisOnly val="1"/>
    <c:dispBlanksAs val="zero"/>
  </c:chart>
  <c:externalData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defRPr sz="1200" b="0" i="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638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 b="0" i="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1pPr>
          </a:lstStyle>
          <a:p>
            <a:pPr>
              <a:defRPr/>
            </a:pPr>
            <a:fld id="{E2D2B4D0-FD2E-4836-AA23-6A4EAC53288E}" type="datetimeFigureOut">
              <a:rPr lang="zh-TW" altLang="en-US"/>
              <a:pPr>
                <a:defRPr/>
              </a:pPr>
              <a:t>2018/4/10</a:t>
            </a:fld>
            <a:endParaRPr lang="en-US" altLang="zh-TW"/>
          </a:p>
        </p:txBody>
      </p:sp>
      <p:sp>
        <p:nvSpPr>
          <p:cNvPr id="1638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6" rIns="91432" bIns="45716" numCol="1" anchor="b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defRPr sz="1200" b="0" i="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638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6" rIns="91432" bIns="45716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 b="0" i="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1pPr>
          </a:lstStyle>
          <a:p>
            <a:pPr>
              <a:defRPr/>
            </a:pPr>
            <a:fld id="{40B9CA78-FE22-4867-ABB7-CAC3FE3796D5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 i="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 i="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843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32" tIns="45716" rIns="91432" bIns="45716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 i="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32" tIns="45716" rIns="91432" bIns="45716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 i="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672844F7-37F7-45B8-A5CB-E2D4CCB9C08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4113" cy="3722687"/>
          </a:xfrm>
          <a:ln/>
        </p:spPr>
      </p:sp>
      <p:sp>
        <p:nvSpPr>
          <p:cNvPr id="18739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29" name="Rectangle 7"/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7155F96-2F37-4636-8EEF-08D6FCC8C3E2}" type="slidenum">
              <a:rPr lang="zh-TW" altLang="en-US" sz="1200" b="0">
                <a:latin typeface="Arial" charset="0"/>
              </a:rPr>
              <a:pPr algn="r"/>
              <a:t>14</a:t>
            </a:fld>
            <a:endParaRPr lang="en-US" altLang="zh-TW" sz="1200" b="0">
              <a:latin typeface="Arial" charset="0"/>
            </a:endParaRPr>
          </a:p>
        </p:txBody>
      </p:sp>
      <p:sp>
        <p:nvSpPr>
          <p:cNvPr id="201730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1731" name="備忘稿版面配置區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 lIns="91440" tIns="45720" rIns="91440" bIns="45720"/>
          <a:lstStyle/>
          <a:p>
            <a:endParaRPr lang="zh-TW" altLang="zh-TW" smtClean="0">
              <a:ea typeface="新細明體" charset="-120"/>
            </a:endParaRPr>
          </a:p>
        </p:txBody>
      </p:sp>
      <p:sp>
        <p:nvSpPr>
          <p:cNvPr id="201732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62F6EDF3-3494-4057-B547-BF27EA3ACCE7}" type="slidenum">
              <a:rPr kumimoji="0" lang="zh-TW" altLang="en-US" sz="1200" b="0">
                <a:latin typeface="Arial" charset="0"/>
                <a:ea typeface="MS PGothic" pitchFamily="34" charset="-128"/>
              </a:rPr>
              <a:pPr algn="r" eaLnBrk="0" hangingPunct="0"/>
              <a:t>14</a:t>
            </a:fld>
            <a:endParaRPr kumimoji="0" lang="en-US" altLang="zh-TW" sz="1200" b="0"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3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3714" name="備忘稿版面配置區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根據</a:t>
            </a:r>
            <a:r>
              <a:rPr lang="en-US" altLang="zh-TW" smtClean="0">
                <a:ea typeface="新細明體" charset="-120"/>
              </a:rPr>
              <a:t>Grand View Research, Inc. 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所分析，全球骨移植替代物醫材的市場值於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2015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至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2024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期間，將以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5.2%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的複合年均增長率，由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2015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年的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23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億美元成長至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2024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年的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36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億美元。其中，</a:t>
            </a: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脊椎融合術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將會持續佔骨填充材料市場值最大宗。</a:t>
            </a:r>
            <a:endParaRPr lang="en-US" altLang="zh-TW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該全球的成長是由骨缺損填補、脊椎融合等手術之個案增加，以及新型骨移植材料增加骨誘導、骨生長特性的發展所帶動。</a:t>
            </a:r>
            <a:endParaRPr lang="en-US" altLang="zh-TW" smtClean="0">
              <a:latin typeface="標楷體" pitchFamily="65" charset="-120"/>
              <a:ea typeface="標楷體" pitchFamily="65" charset="-120"/>
            </a:endParaRPr>
          </a:p>
          <a:p>
            <a:pPr algn="r"/>
            <a:r>
              <a:rPr lang="en-US" altLang="zh-TW" sz="600" smtClean="0">
                <a:ea typeface="標楷體" pitchFamily="65" charset="-120"/>
              </a:rPr>
              <a:t>-</a:t>
            </a:r>
            <a:r>
              <a:rPr lang="en-US" altLang="zh-TW" sz="600" smtClean="0">
                <a:ea typeface="新細明體" charset="-120"/>
              </a:rPr>
              <a:t>Global Industry Analysts, Inc.</a:t>
            </a:r>
            <a:endParaRPr lang="zh-TW" altLang="en-US" sz="600" smtClean="0">
              <a:ea typeface="新細明體" charset="-120"/>
            </a:endParaRPr>
          </a:p>
          <a:p>
            <a:pPr>
              <a:spcBef>
                <a:spcPct val="0"/>
              </a:spcBef>
            </a:pPr>
            <a:r>
              <a:rPr lang="zh-TW" altLang="en-US" sz="3100" smtClean="0">
                <a:latin typeface="標楷體" pitchFamily="65" charset="-120"/>
                <a:ea typeface="標楷體" pitchFamily="65" charset="-120"/>
              </a:rPr>
              <a:t>可進一步歸因於全球流行之人口老年化及肥胖化，以及重視骨組織再生之公共意識提升。亦即，骨科醫生以及病患在未來將會更考量骨科產品促進骨組織再生、修復的能力。</a:t>
            </a:r>
            <a:r>
              <a:rPr lang="en-US" altLang="zh-TW" sz="3100" smtClean="0">
                <a:latin typeface="標楷體" pitchFamily="65" charset="-120"/>
                <a:ea typeface="標楷體" pitchFamily="65" charset="-120"/>
              </a:rPr>
              <a:t> </a:t>
            </a:r>
            <a:endParaRPr lang="zh-TW" altLang="zh-TW" sz="3100" smtClean="0">
              <a:latin typeface="標楷體" pitchFamily="65" charset="-120"/>
              <a:ea typeface="標楷體" pitchFamily="65" charset="-120"/>
            </a:endParaRPr>
          </a:p>
          <a:p>
            <a:pPr algn="r">
              <a:spcBef>
                <a:spcPct val="0"/>
              </a:spcBef>
            </a:pPr>
            <a:r>
              <a:rPr lang="en-US" altLang="zh-TW" smtClean="0">
                <a:ea typeface="新細明體" charset="-120"/>
              </a:rPr>
              <a:t>-Bone Grafts and Substitutes - Global Analysis and Market Forecasts</a:t>
            </a:r>
          </a:p>
          <a:p>
            <a:pPr algn="r">
              <a:spcBef>
                <a:spcPct val="0"/>
              </a:spcBef>
            </a:pPr>
            <a:r>
              <a:rPr lang="en-US" altLang="zh-TW" smtClean="0">
                <a:ea typeface="新細明體" charset="-120"/>
              </a:rPr>
              <a:t>© GlobalData</a:t>
            </a:r>
            <a:endParaRPr lang="en-US" altLang="zh-TW" smtClean="0"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ct val="0"/>
              </a:spcBef>
            </a:pP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其中，人工合成骨移植替代物之成長率及市場規模皆大於自體、異體、異種移植之骨材，是未來帶動骨材市場的主要動力。</a:t>
            </a:r>
            <a:endParaRPr lang="en-US" altLang="zh-TW" smtClean="0">
              <a:latin typeface="標楷體" pitchFamily="65" charset="-120"/>
              <a:ea typeface="標楷體" pitchFamily="65" charset="-120"/>
            </a:endParaRPr>
          </a:p>
          <a:p>
            <a:pPr algn="r">
              <a:spcBef>
                <a:spcPct val="0"/>
              </a:spcBef>
            </a:pPr>
            <a:endParaRPr lang="en-US" altLang="zh-TW" sz="600" smtClean="0">
              <a:ea typeface="標楷體" pitchFamily="65" charset="-120"/>
            </a:endParaRPr>
          </a:p>
          <a:p>
            <a:pPr algn="r">
              <a:spcBef>
                <a:spcPct val="0"/>
              </a:spcBef>
            </a:pPr>
            <a:r>
              <a:rPr lang="en-US" altLang="zh-TW" sz="600" smtClean="0">
                <a:ea typeface="標楷體" pitchFamily="65" charset="-120"/>
              </a:rPr>
              <a:t>-NASDAQ:</a:t>
            </a:r>
            <a:r>
              <a:rPr lang="zh-TW" altLang="en-US" sz="600" smtClean="0">
                <a:ea typeface="標楷體" pitchFamily="65" charset="-120"/>
              </a:rPr>
              <a:t> </a:t>
            </a:r>
            <a:r>
              <a:rPr lang="en-US" altLang="zh-TW" sz="600" smtClean="0">
                <a:ea typeface="標楷體" pitchFamily="65" charset="-120"/>
              </a:rPr>
              <a:t>Transparency Market Research</a:t>
            </a:r>
            <a:endParaRPr lang="zh-TW" altLang="en-US" sz="600" smtClean="0">
              <a:ea typeface="新細明體" charset="-120"/>
            </a:endParaRPr>
          </a:p>
          <a:p>
            <a:endParaRPr lang="en-US" altLang="zh-TW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根據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WHO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統計分析，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60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歲以上人口將由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2015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的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9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億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(12%)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，增加到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2050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年的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20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億 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(22%)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  </a:t>
            </a:r>
            <a:endParaRPr lang="en-US" altLang="zh-TW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mtClean="0">
                <a:ea typeface="新細明體" charset="-120"/>
              </a:rPr>
              <a:t>However, the availability of </a:t>
            </a:r>
            <a:r>
              <a:rPr lang="en-US" altLang="zh-TW" b="1" smtClean="0">
                <a:ea typeface="新細明體" charset="-120"/>
              </a:rPr>
              <a:t>synthetic substitutes </a:t>
            </a:r>
            <a:r>
              <a:rPr lang="en-US" altLang="zh-TW" smtClean="0">
                <a:ea typeface="新細明體" charset="-120"/>
              </a:rPr>
              <a:t>such as ceramics, composites, and polymers </a:t>
            </a:r>
            <a:r>
              <a:rPr lang="en-US" altLang="zh-TW" b="1" smtClean="0">
                <a:ea typeface="新細明體" charset="-120"/>
              </a:rPr>
              <a:t>at a cheaper cost </a:t>
            </a:r>
            <a:r>
              <a:rPr lang="en-US" altLang="zh-TW" smtClean="0">
                <a:ea typeface="新細明體" charset="-120"/>
              </a:rPr>
              <a:t>is challenging the growth of the natural bone grafts segment. Moreover, </a:t>
            </a:r>
            <a:r>
              <a:rPr lang="en-US" altLang="zh-TW" b="1" smtClean="0">
                <a:ea typeface="新細明體" charset="-120"/>
              </a:rPr>
              <a:t>no risk of disease transmission </a:t>
            </a:r>
            <a:r>
              <a:rPr lang="en-US" altLang="zh-TW" smtClean="0">
                <a:ea typeface="新細明體" charset="-120"/>
              </a:rPr>
              <a:t>is another advantage of synthetic substitutes, hindering the growth of the natural grafts in the international space. As a result, synthetic substitutes segment is anticipated to show significant growth during the forecast period.</a:t>
            </a:r>
          </a:p>
          <a:p>
            <a:endParaRPr lang="en-US" altLang="zh-TW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mtClean="0">
                <a:ea typeface="新細明體" charset="-120"/>
              </a:rPr>
              <a:t>Middle East and Africa bone grafts and substitutes market is projected to grow at a CAGR of 6.7% during the forecast period, followed by South America, APAC, North America and Europe at a CAGR of 5.9%, 5.2%, 3.5% and 3.0% respectively. The US represented the largest portion of the market in 2016, holding 95.5% of the regional revenue, and is expected to maintain this dominance through the forecast period.</a:t>
            </a:r>
          </a:p>
          <a:p>
            <a:endParaRPr lang="zh-TW" altLang="en-US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43715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54088"/>
            <a:fld id="{F58B2D7D-E49B-40EE-B600-4B3BBC433EB2}" type="slidenum">
              <a:rPr lang="en-US" altLang="zh-TW" smtClean="0">
                <a:ea typeface="新細明體" charset="-120"/>
              </a:rPr>
              <a:pPr defTabSz="954088"/>
              <a:t>20</a:t>
            </a:fld>
            <a:endParaRPr lang="en-US" altLang="zh-TW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09" name="Rectangle 7"/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6" rIns="91432" bIns="45716" anchor="b"/>
          <a:lstStyle/>
          <a:p>
            <a:pPr algn="r"/>
            <a:fld id="{1F993FAE-28FC-4205-9A62-3D657F2DD90A}" type="slidenum">
              <a:rPr lang="en-US" altLang="zh-TW" sz="1200" b="0">
                <a:latin typeface="Arial" charset="0"/>
              </a:rPr>
              <a:pPr algn="r"/>
              <a:t>23</a:t>
            </a:fld>
            <a:endParaRPr lang="en-US" altLang="zh-TW" sz="1200" b="0">
              <a:latin typeface="Arial" charset="0"/>
            </a:endParaRPr>
          </a:p>
        </p:txBody>
      </p:sp>
      <p:sp>
        <p:nvSpPr>
          <p:cNvPr id="247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4113" cy="3722687"/>
          </a:xfrm>
          <a:ln/>
        </p:spPr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投影片圖像版面配置區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07522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zh-TW" altLang="en-US" dirty="0" smtClean="0">
                <a:ea typeface="新細明體" charset="-120"/>
              </a:rPr>
              <a:t>每股淨值 </a:t>
            </a:r>
            <a:r>
              <a:rPr lang="en-US" altLang="zh-TW" dirty="0" smtClean="0">
                <a:ea typeface="新細明體" charset="-120"/>
              </a:rPr>
              <a:t>= 796,253/(70,847-1,382)</a:t>
            </a:r>
            <a:r>
              <a:rPr lang="zh-TW" altLang="en-US" dirty="0" smtClean="0">
                <a:ea typeface="新細明體" charset="-120"/>
              </a:rPr>
              <a:t> </a:t>
            </a:r>
            <a:r>
              <a:rPr lang="en-US" altLang="zh-TW" dirty="0" smtClean="0">
                <a:ea typeface="新細明體" charset="-120"/>
              </a:rPr>
              <a:t>= 796,253/69,465 = 11.46</a:t>
            </a:r>
            <a:endParaRPr lang="zh-TW" altLang="en-US" dirty="0" smtClean="0">
              <a:ea typeface="新細明體" charset="-120"/>
            </a:endParaRPr>
          </a:p>
        </p:txBody>
      </p:sp>
      <p:sp>
        <p:nvSpPr>
          <p:cNvPr id="107523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3F74B5-447C-4127-94CE-65F33F83A49C}" type="slidenum">
              <a:rPr lang="en-US" altLang="zh-TW" smtClean="0">
                <a:ea typeface="新細明體" charset="-120"/>
              </a:rPr>
              <a:pPr/>
              <a:t>24</a:t>
            </a:fld>
            <a:endParaRPr lang="en-US" altLang="zh-TW" smtClean="0">
              <a:ea typeface="新細明體" charset="-12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簡報封面0910-01"/>
          <p:cNvPicPr>
            <a:picLocks noChangeAspect="1" noChangeArrowheads="1"/>
          </p:cNvPicPr>
          <p:nvPr userDrawn="1"/>
        </p:nvPicPr>
        <p:blipFill>
          <a:blip r:embed="rId2" cstate="print"/>
          <a:srcRect l="4207" t="11194" r="7997" b="1690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defRPr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124325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defRPr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 b="0">
                <a:latin typeface="+mn-lt"/>
                <a:ea typeface="MS PGothic" pitchFamily="34" charset="-128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b="0">
                <a:latin typeface="+mn-lt"/>
                <a:ea typeface="MS PGothic" pitchFamily="34" charset="-128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b="0">
                <a:latin typeface="+mn-lt"/>
                <a:ea typeface="MS PGothic" pitchFamily="34" charset="-128"/>
              </a:defRPr>
            </a:lvl1pPr>
          </a:lstStyle>
          <a:p>
            <a:pPr>
              <a:defRPr/>
            </a:pPr>
            <a:fld id="{0C3634DB-09B5-415C-B415-5A61102FA84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870563-1EE8-486F-A048-A962FB72555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948DF0-B5E5-40F8-9256-7DB94548D19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4213" y="18446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6613" y="18446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CAAFB8-C9EE-43C2-99BD-959DF10ED13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F8F673-5DA7-4696-BF28-549C89E199E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F3BB7-4825-4511-899B-E170C801888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7009AD-57E9-4D33-AC0D-AA29887D9E3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D9898C-176D-4DEF-9EEA-A5524E9A678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EB9FC1-8B33-45E6-9416-8333B0E0800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31F77-DE86-4DCB-8121-30B2411E007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424613" y="333375"/>
            <a:ext cx="2033587" cy="56261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23850" y="333375"/>
            <a:ext cx="5948363" cy="56261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F9F91C-6C0B-4EBA-8DF2-CB40ABA5FD4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684213" y="1844675"/>
            <a:ext cx="7772400" cy="4114800"/>
          </a:xfrm>
        </p:spPr>
        <p:txBody>
          <a:bodyPr/>
          <a:lstStyle/>
          <a:p>
            <a:pPr lvl="0"/>
            <a:endParaRPr lang="zh-TW" altLang="en-US" noProof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149101-C01B-4BD6-A52D-BAA34F96E8E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424613" y="333375"/>
            <a:ext cx="2033587" cy="56261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23850" y="333375"/>
            <a:ext cx="5948363" cy="56261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022008-FABB-46D0-8052-0DB3A9B4161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6848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31DAD1-C461-47EC-8B59-A3524382CC5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5DF4F5-7C45-440D-9F5F-41FB25A07D5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9F6A1-3228-45DC-AD92-5BC9202810A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46D119-7E4E-45BB-A3A0-C00D80C9EAF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4213" y="18446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6613" y="18446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198F0-F974-46B9-85E6-EE5388B237D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28CA93-7F6E-4BC8-BDD4-786C38BB75B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367075-8AEF-48C4-AD1E-6214E7F5307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621FF5-4DEA-4794-A982-7AD55502D83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81EA4-14A8-4BC6-9B33-8ADD0CE8D3D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261F8-6915-4EBA-AA46-7BE0C0D18FC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簡報封面0910-01"/>
          <p:cNvPicPr>
            <a:picLocks noChangeAspect="1" noChangeArrowheads="1"/>
          </p:cNvPicPr>
          <p:nvPr userDrawn="1"/>
        </p:nvPicPr>
        <p:blipFill>
          <a:blip r:embed="rId2" cstate="print"/>
          <a:srcRect l="4207" t="11194" r="7997" b="1690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95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defRPr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91955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124325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defRPr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 b="0">
                <a:latin typeface="+mn-lt"/>
                <a:ea typeface="MS PGothic" pitchFamily="34" charset="-128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b="0">
                <a:latin typeface="+mn-lt"/>
                <a:ea typeface="MS PGothic" pitchFamily="34" charset="-128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975475" y="6245225"/>
            <a:ext cx="2133600" cy="476250"/>
          </a:xfrm>
        </p:spPr>
        <p:txBody>
          <a:bodyPr/>
          <a:lstStyle>
            <a:lvl1pPr>
              <a:defRPr b="0">
                <a:latin typeface="+mn-lt"/>
                <a:ea typeface="MS PGothic" pitchFamily="34" charset="-128"/>
              </a:defRPr>
            </a:lvl1pPr>
          </a:lstStyle>
          <a:p>
            <a:pPr>
              <a:defRPr/>
            </a:pPr>
            <a:fld id="{82F03EC7-EBD5-44D9-989A-4C199BB2867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4B1C6-3388-4CE9-935E-9A329B88B87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424613" y="333375"/>
            <a:ext cx="2033587" cy="56261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23850" y="333375"/>
            <a:ext cx="5948363" cy="56261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F311C-5A05-44DB-A706-445B953FF56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A2BC1D-1196-4DA3-BDEB-E8A56273104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98BC3D-B696-4281-A19E-CCD4A0F3941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69D01-4885-4A4E-B92D-86979C05968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4213" y="18446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6613" y="18446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55D16-3A43-4A46-96E0-BAF477084FD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9830B8-5735-4B00-8129-5F6F313F6A1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171800-31D5-4B06-823D-585AF168411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70C610-2ECF-43F6-B4C2-4AAE5B26227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0015F-24F8-43AA-A470-9626775E1E1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588D8C-0AF0-4E61-B863-EC13EF2C183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2C109-0BC5-4FD9-A907-8677328827C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58BCE7-1AA2-4897-801C-65DFDD3831B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424613" y="333375"/>
            <a:ext cx="2033587" cy="56261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23850" y="333375"/>
            <a:ext cx="5948363" cy="56261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D20F59-43A4-4252-9C04-70A5D619D69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30BAB7-E6F1-4D16-A0F7-71DF0AC98B0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9F349B-BC5D-4987-86BF-DB925B8A28F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FC9B4F-E17A-42BF-B09A-DEC54099C0C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4213" y="18446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6613" y="18446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334685-5601-4897-A209-7703801EF2D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F69E17-8C25-40AD-B65D-AC9A8D66DDD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FC8F28-492F-415D-B193-262D41EDDC0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150E8A-9201-43B6-AEF4-E0150A82EEF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A8BC77-E48D-4F1E-A97C-DCFE93DD8FE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28D1A9-3F26-4EC6-B084-35158F42334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3C5E6-8480-4C00-A36B-935480063FB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A5E06-C330-4BBC-8067-E601C10A91C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424613" y="333375"/>
            <a:ext cx="2033587" cy="56261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23850" y="333375"/>
            <a:ext cx="5948363" cy="56261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F80F69-4CBD-4FA3-844C-1A6126479BD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CBB3D8-E59C-4407-BE7C-8E43CCE509A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09271C-246E-4413-9918-8C7E74FE6D7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C9B1F1-1A8A-4793-9553-C5C94B5790B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4213" y="18446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6613" y="18446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49505A-69C9-4600-B891-5B5DE4FB499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C22614-21AC-465E-B73B-121076757DC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5A8F30-D8E3-471D-AEEC-25B0623C2FE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4213" y="18446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6613" y="18446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B2B5C2-19AF-4AE0-A0B5-9173E223651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C23BB3-EFB6-4A6E-B184-8C734FD1767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8B7FDF-AB1D-495D-A6DB-F0A83A3F55A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0ECD79-7478-4DAD-9813-DA488CA76E7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8995F-F5F0-4F84-8835-9ABA6E6FD1F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424613" y="333375"/>
            <a:ext cx="2033587" cy="56261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23850" y="333375"/>
            <a:ext cx="5948363" cy="56261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95D7CC-39EB-46E4-8B47-EDF27504109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0E1B78-C4B4-4064-8935-064D477CC60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789873-E262-4FE9-9D6F-6907E5D9DE8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5A352C-6168-4D6C-978B-A61156CB621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4213" y="18446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6613" y="18446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E4B5D-74BE-498A-9155-1AB6E9B9B1C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BE4A13-C0B1-4615-9B43-E999801C280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2B521C-D833-4B31-9A52-3E6ED132470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7A6E9-0A78-4260-95D5-1A2AC15FBDB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CFA8A6-CCEA-4879-B96E-14250C8EA86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0B3682-C6E7-401F-BD18-42EBD8F58B7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9D3F2D-666C-44FE-BCCA-6EE01C0CBC0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7AD6E8-D24C-4ABC-BB34-819F70164C3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424613" y="333375"/>
            <a:ext cx="2033587" cy="56261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23850" y="333375"/>
            <a:ext cx="5948363" cy="56261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25768F-E721-40CD-BD77-7F8F6D007ED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34E4B1-EAE2-4992-9C57-1347F1FC796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6ED376-A6F6-4858-9035-3FF3B711EA1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8339F8-9942-4CE3-A04E-2D1380596EE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B88583-2DB0-4FCC-897C-28222A2B4AD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C1861-4427-4324-9BD6-2368FB23275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2CEE25-8F4E-41C9-8C04-1A1C55AF5F9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424613" y="333375"/>
            <a:ext cx="2033587" cy="56261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23850" y="333375"/>
            <a:ext cx="5948363" cy="56261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604454-CDD5-40F9-A8C3-4AE5EA10FBC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8E6279-2CF7-45AB-953B-4B738DD7D6B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8F3A5-A0F2-495B-BE13-1C0322CFEEB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6A1B23-19F3-4B15-813E-7DAE44E6C48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4213" y="18446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6613" y="18446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7E4310-7435-43F9-88A9-EB1E985E7E2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FC70A0-88D4-472D-842A-66734D2D511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BE183F-42BE-48DB-B6DD-C36CABC3B2D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328414-3F15-4570-8858-5C8DE443EB9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E7C1A1-45F2-49DB-8488-FAE2C6E1F57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B43518-ACE9-4842-8737-6029680A05C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DF9972-666F-403D-9290-DA3585FF568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ADC0D0-9448-4D93-9608-96C3B1FA0C7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424613" y="333375"/>
            <a:ext cx="2033587" cy="56261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23850" y="333375"/>
            <a:ext cx="5948363" cy="56261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3B8A6C-2299-4717-B13D-F7B18E665CA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400CAC-C304-4BE5-9F19-D9BE4D43328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D1469A-9A5D-4B67-A8FB-14C8EF2729A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CB62D-9D73-45DF-8A31-1947873F041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4213" y="18446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6613" y="18446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639B99-7D76-4315-903F-8B5D1363F60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5FE04E-0098-4C1D-80D2-EC34165E2A7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EEB8E8-3E92-41FE-BFA1-E5CD3EF1EA9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4213" y="18446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6613" y="18446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34C0FD-2E2F-496B-A0D3-F79816E38EF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E4D378-BA59-4FF4-A245-47D8A8F9DF2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E87633-9D4F-4D4E-BDE8-DC3F92969F2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9FBE35-7127-45A2-8E71-7C146FE6CD7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53ACC1-6848-4392-BA5E-69B7451BCB3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424613" y="333375"/>
            <a:ext cx="2033587" cy="56261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23850" y="333375"/>
            <a:ext cx="5948363" cy="56261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7B12E1-8580-4B57-97FB-7E90D32C8C5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標題及圖表或組織圖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850" y="333375"/>
            <a:ext cx="813435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SmartArt 版面配置區 2"/>
          <p:cNvSpPr>
            <a:spLocks noGrp="1"/>
          </p:cNvSpPr>
          <p:nvPr>
            <p:ph type="dgm" idx="1"/>
          </p:nvPr>
        </p:nvSpPr>
        <p:spPr>
          <a:xfrm>
            <a:off x="684213" y="1844675"/>
            <a:ext cx="7772400" cy="41148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4DAE02-D1EE-424A-B091-65B01FA9349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850" y="333375"/>
            <a:ext cx="813435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684213" y="1844675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6613" y="1844675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07C858-59A5-4E4E-B42F-35C2CD12126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850" y="333375"/>
            <a:ext cx="813435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684213" y="1844675"/>
            <a:ext cx="7772400" cy="41148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AA2832-5900-4D5A-98F8-EDBF414B357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323850" y="333375"/>
            <a:ext cx="8134350" cy="56261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A5D6A4-C053-4C47-A69F-A94370759E8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929DD0-610A-41CE-8B30-D3D416FD5F7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3837A8-64A6-4E68-AEBB-B92160B0E1D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A25543-16A0-414C-9ED3-32D87F9520C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13DC73-01F3-409F-8224-6250EBCFBA9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4213" y="18446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6613" y="18446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186D41-2CEA-44B1-BB2C-7C8D031046A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2BC657-AF43-49A6-AB92-7E14B96993B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0640E-FE35-4221-940B-73F836A52F6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3DB8CA-DAED-4731-8410-C66B42E2954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F661B-B6FE-4191-B227-6158183B960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DFF82D-D510-41F7-B82F-4CC5D7C167F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7E97B3-2253-49ED-A8C7-E32CCE1BC66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424613" y="333375"/>
            <a:ext cx="2033587" cy="56261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23850" y="333375"/>
            <a:ext cx="5948363" cy="56261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DDF4DF-1DAE-4B76-833E-092716EEBAD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0B6D5F-6EE4-4B7D-B8A8-63A6C29B9DF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850" y="333375"/>
            <a:ext cx="813435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684213" y="1844675"/>
            <a:ext cx="7772400" cy="4114800"/>
          </a:xfrm>
        </p:spPr>
        <p:txBody>
          <a:bodyPr/>
          <a:lstStyle/>
          <a:p>
            <a:pPr lvl="0"/>
            <a:endParaRPr lang="zh-TW" altLang="en-US" noProof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C63E-605D-4FD4-A119-5F1053FF605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1274F4-AA84-4321-B480-5175C7E6C9C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0577E8-ED9B-412F-869A-21841BC1758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C95852-36AD-4058-911E-CB6799B7293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4213" y="18446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6613" y="18446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644666-746B-4B71-AE94-91EF4F9F129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05753C-4F28-41C8-B0AB-D9B89DC1B6D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115B53-2222-4A30-ADF1-D5393E401E3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A0604-7F12-4F2D-A0F7-89D0D5D5C3E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DF1FD6-D187-45D1-A18D-3A47AE2F1D2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143A82-13DB-4BB6-9030-368113ADB78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0EED0A-F424-4A4A-9768-576E98A0138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0A588A-E5E9-4EB6-9315-12E114E307D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424613" y="333375"/>
            <a:ext cx="2033587" cy="56261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23850" y="333375"/>
            <a:ext cx="5948363" cy="56261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8A3A7-0E19-4A76-B015-2C0E308DA38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8F2F78-2CE6-4D72-8472-7140AE25794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EBDFA0-9F73-45E2-B0A4-5E033763252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BD9003-93D1-4BBA-B794-42FC860EF20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4213" y="18446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6613" y="18446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24DA6A-EA9D-45ED-B835-D4C3F6E9AFC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32C2BF-2181-430D-AE2C-1D441B84911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228C78-2CD9-448E-A46E-D9CDD408FDE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36209A-9544-4D2F-A96C-A3AE8A45744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8C2427-6F6B-413B-98FC-D8DC2AA46AB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92472B-F084-4BA6-A9FE-4D5AC63DBAA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92875-C83D-40A8-AD4E-C98944691F3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627965-BC66-4FE4-9876-0824A12D434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424613" y="333375"/>
            <a:ext cx="2033587" cy="56261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23850" y="333375"/>
            <a:ext cx="5948363" cy="56261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250742-EFCF-4B91-A76F-E1C8F5A6650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FBA315-AC54-49F4-AC31-54E8A72F557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21719D-8737-4ADC-8481-60A3DA218AF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6F7486-5348-4D9A-ADD7-4ECAF445C5F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4213" y="18446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6613" y="18446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1EFC47-25B0-4CFC-93E3-31440095E2B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A75489-D1BA-4FF5-9B10-73075FFA600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DD5EDC-A3EF-4ABB-99C8-15DE2204CCC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66A103-F6AB-4B94-89C4-FD0D5AD7AA8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08F3EF-265C-4BFB-8A61-00A549F37BE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58675B-43F6-40E7-BA59-7A2A4BFAE7D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D26871-03AD-42B7-8BF4-98E7B43F745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44259D-6DFE-4456-A4A0-C2AF2002F21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424613" y="333375"/>
            <a:ext cx="2033587" cy="56261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23850" y="333375"/>
            <a:ext cx="5948363" cy="56261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DDC77B-2831-490B-BACA-0FFC3E8ACE0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標題及圖表或組織圖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850" y="333375"/>
            <a:ext cx="813435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SmartArt 版面配置區 2"/>
          <p:cNvSpPr>
            <a:spLocks noGrp="1"/>
          </p:cNvSpPr>
          <p:nvPr>
            <p:ph type="dgm" idx="1"/>
          </p:nvPr>
        </p:nvSpPr>
        <p:spPr>
          <a:xfrm>
            <a:off x="684213" y="1844675"/>
            <a:ext cx="7772400" cy="41148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853D56-715B-499A-8046-0309AF7BFE1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850" y="333375"/>
            <a:ext cx="813435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684213" y="1844675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6613" y="1844675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D6440F-28AA-4E42-84E1-8A1251D64A0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850" y="333375"/>
            <a:ext cx="813435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684213" y="1844675"/>
            <a:ext cx="7772400" cy="41148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549ECA-11C2-48E7-B1EC-EA23F2BBFD2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323850" y="333375"/>
            <a:ext cx="8134350" cy="56261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0E72C8-3789-4E76-B6E9-DCA6D16B0BF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簡報封面0910-01"/>
          <p:cNvPicPr>
            <a:picLocks noChangeAspect="1" noChangeArrowheads="1"/>
          </p:cNvPicPr>
          <p:nvPr userDrawn="1"/>
        </p:nvPicPr>
        <p:blipFill>
          <a:blip r:embed="rId2" cstate="print"/>
          <a:srcRect l="4207" t="11194" r="7997" b="1690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defRPr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124325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defRPr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 b="0">
                <a:latin typeface="+mn-lt"/>
                <a:ea typeface="MS PGothic" pitchFamily="34" charset="-128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b="0">
                <a:latin typeface="+mn-lt"/>
                <a:ea typeface="MS PGothic" pitchFamily="34" charset="-128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b="0">
                <a:latin typeface="+mn-lt"/>
                <a:ea typeface="MS PGothic" pitchFamily="34" charset="-128"/>
              </a:defRPr>
            </a:lvl1pPr>
          </a:lstStyle>
          <a:p>
            <a:pPr>
              <a:defRPr/>
            </a:pPr>
            <a:fld id="{DAD7ED64-FA21-4A0A-991D-AD906408B61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885E1-54E8-47F7-BE8A-EB5A336A32B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5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4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image" Target="../media/image6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35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image" Target="../media/image7.jpeg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7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image" Target="../media/image7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slideLayout" Target="../slideLayouts/slideLayout95.xml"/><Relationship Id="rId18" Type="http://schemas.openxmlformats.org/officeDocument/2006/relationships/image" Target="../media/image6.jpeg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slideLayout" Target="../slideLayouts/slideLayout94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84.xml"/><Relationship Id="rId16" Type="http://schemas.openxmlformats.org/officeDocument/2006/relationships/theme" Target="../theme/theme8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5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Relationship Id="rId14" Type="http://schemas.openxmlformats.org/officeDocument/2006/relationships/slideLayout" Target="../slideLayouts/slideLayout9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13" Type="http://schemas.openxmlformats.org/officeDocument/2006/relationships/slideLayout" Target="../slideLayouts/slideLayout110.xml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12" Type="http://schemas.openxmlformats.org/officeDocument/2006/relationships/slideLayout" Target="../slideLayouts/slideLayout109.xml"/><Relationship Id="rId2" Type="http://schemas.openxmlformats.org/officeDocument/2006/relationships/slideLayout" Target="../slideLayouts/slideLayout99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 descr="保養品底圖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-9525"/>
            <a:ext cx="9144000" cy="685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333375"/>
            <a:ext cx="81343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844675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115050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defRPr kumimoji="0" sz="1400" b="1" i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15050"/>
            <a:ext cx="28956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0"/>
              </a:spcBef>
              <a:defRPr kumimoji="0" sz="1400" b="1" i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31050" y="6211888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kumimoji="0" sz="1400" b="1" i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fld id="{31E3AFEA-248D-451E-A027-FDD465BC1C4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447" r:id="rId1"/>
    <p:sldLayoutId id="2147488285" r:id="rId2"/>
    <p:sldLayoutId id="2147488286" r:id="rId3"/>
    <p:sldLayoutId id="2147488287" r:id="rId4"/>
    <p:sldLayoutId id="2147488288" r:id="rId5"/>
    <p:sldLayoutId id="2147488289" r:id="rId6"/>
    <p:sldLayoutId id="2147488290" r:id="rId7"/>
    <p:sldLayoutId id="2147488291" r:id="rId8"/>
    <p:sldLayoutId id="2147488292" r:id="rId9"/>
    <p:sldLayoutId id="2147488293" r:id="rId10"/>
    <p:sldLayoutId id="2147488294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微軟正黑體" pitchFamily="34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微軟正黑體" pitchFamily="34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微軟正黑體" pitchFamily="34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微軟正黑體" pitchFamily="34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n"/>
        <a:defRPr kumimoji="1"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Char char="–"/>
        <a:defRPr kumimoji="1" sz="28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Ø"/>
        <a:defRPr kumimoji="1" sz="2400" b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l"/>
        <a:defRPr kumimoji="1" sz="2000" b="1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2" descr="簡報封面0902-05"/>
          <p:cNvPicPr>
            <a:picLocks noChangeAspect="1" noChangeArrowheads="1"/>
          </p:cNvPicPr>
          <p:nvPr userDrawn="1"/>
        </p:nvPicPr>
        <p:blipFill>
          <a:blip r:embed="rId13" cstate="print"/>
          <a:srcRect l="1979" t="94736" r="2361" b="394"/>
          <a:stretch>
            <a:fillRect/>
          </a:stretch>
        </p:blipFill>
        <p:spPr bwMode="auto">
          <a:xfrm>
            <a:off x="34925" y="6511925"/>
            <a:ext cx="9070975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8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333375"/>
            <a:ext cx="81343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title style</a:t>
            </a:r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844675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</a:p>
        </p:txBody>
      </p:sp>
      <p:sp>
        <p:nvSpPr>
          <p:cNvPr id="1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defRPr kumimoji="0" sz="1400" b="0" i="0">
                <a:solidFill>
                  <a:schemeClr val="tx1"/>
                </a:solidFill>
                <a:latin typeface="+mn-lt"/>
                <a:ea typeface="MS PGothic" pitchFamily="34" charset="-128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0"/>
              </a:spcBef>
              <a:defRPr kumimoji="0" sz="1400" b="0" i="0">
                <a:solidFill>
                  <a:schemeClr val="tx1"/>
                </a:solidFill>
                <a:latin typeface="+mn-lt"/>
                <a:ea typeface="MS PGothic" pitchFamily="34" charset="-128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kumimoji="0" sz="1400" b="0" i="0">
                <a:solidFill>
                  <a:schemeClr val="tx1"/>
                </a:solidFill>
                <a:latin typeface="+mn-lt"/>
                <a:ea typeface="MS PGothic" pitchFamily="34" charset="-128"/>
              </a:defRPr>
            </a:lvl1pPr>
          </a:lstStyle>
          <a:p>
            <a:pPr>
              <a:defRPr/>
            </a:pPr>
            <a:fld id="{08D15856-E2F3-4C9C-88E4-9CBC15E61C9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392" r:id="rId1"/>
    <p:sldLayoutId id="2147488393" r:id="rId2"/>
    <p:sldLayoutId id="2147488394" r:id="rId3"/>
    <p:sldLayoutId id="2147488395" r:id="rId4"/>
    <p:sldLayoutId id="2147488396" r:id="rId5"/>
    <p:sldLayoutId id="2147488397" r:id="rId6"/>
    <p:sldLayoutId id="2147488398" r:id="rId7"/>
    <p:sldLayoutId id="2147488399" r:id="rId8"/>
    <p:sldLayoutId id="2147488400" r:id="rId9"/>
    <p:sldLayoutId id="2147488401" r:id="rId10"/>
    <p:sldLayoutId id="2147488402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n"/>
        <a:defRPr kumimoji="1"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Char char="–"/>
        <a:defRPr kumimoji="1" sz="28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Ø"/>
        <a:defRPr kumimoji="1" sz="2400" b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l"/>
        <a:defRPr kumimoji="1" sz="2000" b="1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2" descr="簡報封面0902-05"/>
          <p:cNvPicPr>
            <a:picLocks noChangeAspect="1" noChangeArrowheads="1"/>
          </p:cNvPicPr>
          <p:nvPr userDrawn="1"/>
        </p:nvPicPr>
        <p:blipFill>
          <a:blip r:embed="rId13" cstate="print"/>
          <a:srcRect l="1979" t="94736" r="2361" b="394"/>
          <a:stretch>
            <a:fillRect/>
          </a:stretch>
        </p:blipFill>
        <p:spPr bwMode="auto">
          <a:xfrm>
            <a:off x="34925" y="6511925"/>
            <a:ext cx="9070975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517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333375"/>
            <a:ext cx="81343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title style</a:t>
            </a:r>
          </a:p>
        </p:txBody>
      </p:sp>
      <p:sp>
        <p:nvSpPr>
          <p:cNvPr id="135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844675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</a:p>
        </p:txBody>
      </p:sp>
      <p:sp>
        <p:nvSpPr>
          <p:cNvPr id="1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defRPr kumimoji="0" sz="1400" b="0" i="0">
                <a:solidFill>
                  <a:schemeClr val="tx1"/>
                </a:solidFill>
                <a:latin typeface="+mn-lt"/>
                <a:ea typeface="MS PGothic" pitchFamily="34" charset="-128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0"/>
              </a:spcBef>
              <a:defRPr kumimoji="0" sz="1400" b="0" i="0">
                <a:solidFill>
                  <a:schemeClr val="tx1"/>
                </a:solidFill>
                <a:latin typeface="+mn-lt"/>
                <a:ea typeface="MS PGothic" pitchFamily="34" charset="-128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kumimoji="0" sz="1400" b="0" i="0">
                <a:solidFill>
                  <a:schemeClr val="tx1"/>
                </a:solidFill>
                <a:latin typeface="+mn-lt"/>
                <a:ea typeface="MS PGothic" pitchFamily="34" charset="-128"/>
              </a:defRPr>
            </a:lvl1pPr>
          </a:lstStyle>
          <a:p>
            <a:pPr>
              <a:defRPr/>
            </a:pPr>
            <a:fld id="{EA426B0F-6C82-4E12-AA90-70BCE13EEAA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403" r:id="rId1"/>
    <p:sldLayoutId id="2147488404" r:id="rId2"/>
    <p:sldLayoutId id="2147488405" r:id="rId3"/>
    <p:sldLayoutId id="2147488406" r:id="rId4"/>
    <p:sldLayoutId id="2147488407" r:id="rId5"/>
    <p:sldLayoutId id="2147488408" r:id="rId6"/>
    <p:sldLayoutId id="2147488409" r:id="rId7"/>
    <p:sldLayoutId id="2147488410" r:id="rId8"/>
    <p:sldLayoutId id="2147488411" r:id="rId9"/>
    <p:sldLayoutId id="2147488412" r:id="rId10"/>
    <p:sldLayoutId id="214748841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n"/>
        <a:defRPr kumimoji="1"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Char char="–"/>
        <a:defRPr kumimoji="1" sz="28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Ø"/>
        <a:defRPr kumimoji="1" sz="2400" b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l"/>
        <a:defRPr kumimoji="1" sz="2000" b="1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844675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4213" y="6092825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defRPr kumimoji="0" sz="1400" b="1" i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15050"/>
            <a:ext cx="28956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0"/>
              </a:spcBef>
              <a:defRPr kumimoji="0" sz="1400" b="1" i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31050" y="6211888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kumimoji="0" sz="1400" b="1" i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fld id="{8D649785-B790-47BB-8DA0-8A8DF5BACD0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7462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333375"/>
            <a:ext cx="81343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title style</a:t>
            </a:r>
          </a:p>
        </p:txBody>
      </p:sp>
      <p:sp>
        <p:nvSpPr>
          <p:cNvPr id="13320" name="Rectangle 8"/>
          <p:cNvSpPr>
            <a:spLocks noChangeArrowheads="1"/>
          </p:cNvSpPr>
          <p:nvPr userDrawn="1"/>
        </p:nvSpPr>
        <p:spPr bwMode="auto">
          <a:xfrm>
            <a:off x="0" y="1700213"/>
            <a:ext cx="914400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zh-TW" altLang="en-US">
              <a:ea typeface="Adobe 繁黑體 Std B" pitchFamily="34" charset="-120"/>
            </a:endParaRPr>
          </a:p>
        </p:txBody>
      </p:sp>
      <p:sp>
        <p:nvSpPr>
          <p:cNvPr id="13321" name="Rectangle 9"/>
          <p:cNvSpPr>
            <a:spLocks noChangeArrowheads="1"/>
          </p:cNvSpPr>
          <p:nvPr userDrawn="1"/>
        </p:nvSpPr>
        <p:spPr bwMode="auto">
          <a:xfrm>
            <a:off x="0" y="0"/>
            <a:ext cx="9144000" cy="1557338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zh-TW" altLang="en-US">
              <a:ea typeface="Adobe 繁黑體 Std B" pitchFamily="34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414" r:id="rId1"/>
    <p:sldLayoutId id="2147488415" r:id="rId2"/>
    <p:sldLayoutId id="2147488416" r:id="rId3"/>
    <p:sldLayoutId id="2147488417" r:id="rId4"/>
    <p:sldLayoutId id="2147488418" r:id="rId5"/>
    <p:sldLayoutId id="2147488419" r:id="rId6"/>
    <p:sldLayoutId id="2147488420" r:id="rId7"/>
    <p:sldLayoutId id="2147488421" r:id="rId8"/>
    <p:sldLayoutId id="2147488422" r:id="rId9"/>
    <p:sldLayoutId id="2147488423" r:id="rId10"/>
    <p:sldLayoutId id="2147488424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n"/>
        <a:defRPr kumimoji="1"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Char char="–"/>
        <a:defRPr kumimoji="1" sz="28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Ø"/>
        <a:defRPr kumimoji="1" sz="2400" b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l"/>
        <a:defRPr kumimoji="1" sz="2000" b="1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844675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115050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defRPr kumimoji="0" sz="1400" b="1" i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15050"/>
            <a:ext cx="28956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0"/>
              </a:spcBef>
              <a:defRPr kumimoji="0" sz="1400" b="1" i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31050" y="6211888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kumimoji="0" sz="1400" b="1" i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fld id="{AEC0401E-D096-4BE8-8B8A-82BF97C1C85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342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1052513"/>
          </a:xfrm>
          <a:prstGeom prst="rect">
            <a:avLst/>
          </a:prstGeom>
          <a:solidFill>
            <a:srgbClr val="F7BE4B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kumimoji="0" lang="zh-TW" altLang="en-US" sz="1800" b="0">
              <a:solidFill>
                <a:srgbClr val="000000"/>
              </a:solidFill>
              <a:latin typeface="Arial Black" pitchFamily="34" charset="0"/>
              <a:ea typeface="Adobe 繁黑體 Std B" pitchFamily="34" charset="-120"/>
            </a:endParaRPr>
          </a:p>
        </p:txBody>
      </p:sp>
      <p:sp>
        <p:nvSpPr>
          <p:cNvPr id="1597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333375"/>
            <a:ext cx="81343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425" r:id="rId1"/>
    <p:sldLayoutId id="2147488426" r:id="rId2"/>
    <p:sldLayoutId id="2147488427" r:id="rId3"/>
    <p:sldLayoutId id="2147488428" r:id="rId4"/>
    <p:sldLayoutId id="2147488429" r:id="rId5"/>
    <p:sldLayoutId id="2147488430" r:id="rId6"/>
    <p:sldLayoutId id="2147488431" r:id="rId7"/>
    <p:sldLayoutId id="2147488432" r:id="rId8"/>
    <p:sldLayoutId id="2147488433" r:id="rId9"/>
    <p:sldLayoutId id="2147488434" r:id="rId10"/>
    <p:sldLayoutId id="2147488435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n"/>
        <a:defRPr kumimoji="1"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Char char="–"/>
        <a:defRPr kumimoji="1" sz="28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Ø"/>
        <a:defRPr kumimoji="1" sz="2400" b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l"/>
        <a:defRPr kumimoji="1" sz="2000" b="1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034" name="Picture 2" descr="簡報封面0902-05"/>
          <p:cNvPicPr>
            <a:picLocks noChangeAspect="1" noChangeArrowheads="1"/>
          </p:cNvPicPr>
          <p:nvPr userDrawn="1"/>
        </p:nvPicPr>
        <p:blipFill>
          <a:blip r:embed="rId13" cstate="print"/>
          <a:srcRect l="1979" t="94736" r="2361" b="394"/>
          <a:stretch>
            <a:fillRect/>
          </a:stretch>
        </p:blipFill>
        <p:spPr bwMode="auto">
          <a:xfrm>
            <a:off x="34925" y="6511925"/>
            <a:ext cx="9070975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203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333375"/>
            <a:ext cx="81343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title style</a:t>
            </a:r>
          </a:p>
        </p:txBody>
      </p:sp>
      <p:sp>
        <p:nvSpPr>
          <p:cNvPr id="17203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844675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</a:p>
        </p:txBody>
      </p:sp>
      <p:sp>
        <p:nvSpPr>
          <p:cNvPr id="1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defRPr kumimoji="0" sz="1400" b="0" i="0">
                <a:solidFill>
                  <a:schemeClr val="tx1"/>
                </a:solidFill>
                <a:latin typeface="+mn-lt"/>
                <a:ea typeface="MS PGothic" pitchFamily="34" charset="-128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0"/>
              </a:spcBef>
              <a:defRPr kumimoji="0" sz="1400" b="0" i="0">
                <a:solidFill>
                  <a:schemeClr val="tx1"/>
                </a:solidFill>
                <a:latin typeface="+mn-lt"/>
                <a:ea typeface="MS PGothic" pitchFamily="34" charset="-128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kumimoji="0" sz="1400" b="0" i="0">
                <a:solidFill>
                  <a:schemeClr val="tx1"/>
                </a:solidFill>
                <a:latin typeface="+mn-lt"/>
                <a:ea typeface="MS PGothic" pitchFamily="34" charset="-128"/>
              </a:defRPr>
            </a:lvl1pPr>
          </a:lstStyle>
          <a:p>
            <a:pPr>
              <a:defRPr/>
            </a:pPr>
            <a:fld id="{566C24AB-6FFF-43DB-A558-51A0F30E2F4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436" r:id="rId1"/>
    <p:sldLayoutId id="2147488437" r:id="rId2"/>
    <p:sldLayoutId id="2147488438" r:id="rId3"/>
    <p:sldLayoutId id="2147488439" r:id="rId4"/>
    <p:sldLayoutId id="2147488440" r:id="rId5"/>
    <p:sldLayoutId id="2147488441" r:id="rId6"/>
    <p:sldLayoutId id="2147488442" r:id="rId7"/>
    <p:sldLayoutId id="2147488443" r:id="rId8"/>
    <p:sldLayoutId id="2147488444" r:id="rId9"/>
    <p:sldLayoutId id="2147488445" r:id="rId10"/>
    <p:sldLayoutId id="2147488446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n"/>
        <a:defRPr kumimoji="1"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Char char="–"/>
        <a:defRPr kumimoji="1" sz="28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Ø"/>
        <a:defRPr kumimoji="1" sz="2400" b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l"/>
        <a:defRPr kumimoji="1" sz="2000" b="1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333375"/>
            <a:ext cx="81343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title style</a:t>
            </a:r>
          </a:p>
        </p:txBody>
      </p:sp>
      <p:sp>
        <p:nvSpPr>
          <p:cNvPr id="13315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844675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</a:p>
        </p:txBody>
      </p:sp>
      <p:sp>
        <p:nvSpPr>
          <p:cNvPr id="91853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115050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defRPr kumimoji="0" sz="1400" b="1" i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1853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15050"/>
            <a:ext cx="28956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0"/>
              </a:spcBef>
              <a:defRPr kumimoji="0" sz="1400" b="1" i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1853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7413" y="6211888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kumimoji="0" sz="1400" b="1" i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fld id="{D055D4CE-9358-4C0B-B6D5-2101749D063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448" r:id="rId1"/>
    <p:sldLayoutId id="2147488295" r:id="rId2"/>
    <p:sldLayoutId id="2147488296" r:id="rId3"/>
    <p:sldLayoutId id="2147488297" r:id="rId4"/>
    <p:sldLayoutId id="2147488298" r:id="rId5"/>
    <p:sldLayoutId id="2147488299" r:id="rId6"/>
    <p:sldLayoutId id="2147488300" r:id="rId7"/>
    <p:sldLayoutId id="2147488301" r:id="rId8"/>
    <p:sldLayoutId id="2147488302" r:id="rId9"/>
    <p:sldLayoutId id="2147488303" r:id="rId10"/>
    <p:sldLayoutId id="2147488304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n"/>
        <a:defRPr kumimoji="1"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Char char="–"/>
        <a:defRPr kumimoji="1" sz="28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Ø"/>
        <a:defRPr kumimoji="1" sz="2400" b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l"/>
        <a:defRPr kumimoji="1" sz="2000" b="1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簡報內頁0902-03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9" descr="簡報內頁0913-04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602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333375"/>
            <a:ext cx="81343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title style</a:t>
            </a:r>
          </a:p>
        </p:txBody>
      </p:sp>
      <p:sp>
        <p:nvSpPr>
          <p:cNvPr id="25605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844675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</a:p>
        </p:txBody>
      </p:sp>
      <p:sp>
        <p:nvSpPr>
          <p:cNvPr id="2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115050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defRPr kumimoji="0" sz="1400" b="1" i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15050"/>
            <a:ext cx="28956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0"/>
              </a:spcBef>
              <a:defRPr kumimoji="0" sz="1400" b="1" i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31050" y="6211888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kumimoji="0" sz="1400" b="1" i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fld id="{568168BA-5999-4BA3-A1B0-053486EE3B7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305" r:id="rId1"/>
    <p:sldLayoutId id="2147488306" r:id="rId2"/>
    <p:sldLayoutId id="2147488307" r:id="rId3"/>
    <p:sldLayoutId id="2147488308" r:id="rId4"/>
    <p:sldLayoutId id="2147488309" r:id="rId5"/>
    <p:sldLayoutId id="2147488310" r:id="rId6"/>
    <p:sldLayoutId id="2147488311" r:id="rId7"/>
    <p:sldLayoutId id="2147488312" r:id="rId8"/>
    <p:sldLayoutId id="2147488313" r:id="rId9"/>
    <p:sldLayoutId id="2147488314" r:id="rId10"/>
    <p:sldLayoutId id="2147488315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n"/>
        <a:defRPr kumimoji="1"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Char char="–"/>
        <a:defRPr kumimoji="1" sz="28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Ø"/>
        <a:defRPr kumimoji="1" sz="2400" b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l"/>
        <a:defRPr kumimoji="1" sz="2000" b="1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7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簡報內頁0902-05"/>
          <p:cNvPicPr>
            <a:picLocks noChangeAspect="1" noChangeArrowheads="1"/>
          </p:cNvPicPr>
          <p:nvPr userDrawn="1"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0" y="0"/>
            <a:ext cx="9144000" cy="685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333375"/>
            <a:ext cx="81343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title style</a:t>
            </a:r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844675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115050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defRPr kumimoji="0" sz="1400" b="1" i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15050"/>
            <a:ext cx="28956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0"/>
              </a:spcBef>
              <a:defRPr kumimoji="0" sz="1400" b="1" i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31050" y="6211888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kumimoji="0" sz="1400" b="1" i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fld id="{14281CD4-A3F8-4FF0-89D6-7159C4E3C23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316" r:id="rId1"/>
    <p:sldLayoutId id="2147488317" r:id="rId2"/>
    <p:sldLayoutId id="2147488318" r:id="rId3"/>
    <p:sldLayoutId id="2147488319" r:id="rId4"/>
    <p:sldLayoutId id="2147488320" r:id="rId5"/>
    <p:sldLayoutId id="2147488321" r:id="rId6"/>
    <p:sldLayoutId id="2147488322" r:id="rId7"/>
    <p:sldLayoutId id="2147488323" r:id="rId8"/>
    <p:sldLayoutId id="2147488324" r:id="rId9"/>
    <p:sldLayoutId id="2147488325" r:id="rId10"/>
    <p:sldLayoutId id="2147488326" r:id="rId11"/>
    <p:sldLayoutId id="2147488327" r:id="rId12"/>
    <p:sldLayoutId id="2147488328" r:id="rId13"/>
    <p:sldLayoutId id="2147488329" r:id="rId14"/>
    <p:sldLayoutId id="2147488330" r:id="rId1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n"/>
        <a:defRPr kumimoji="1"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Char char="–"/>
        <a:defRPr kumimoji="1" sz="28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Ø"/>
        <a:defRPr kumimoji="1" sz="2400" b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l"/>
        <a:defRPr kumimoji="1" sz="2000" b="1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9" descr="簡報內頁0914-01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175" y="952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333375"/>
            <a:ext cx="81343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title style</a:t>
            </a:r>
          </a:p>
        </p:txBody>
      </p:sp>
      <p:sp>
        <p:nvSpPr>
          <p:cNvPr id="5427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844675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115050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defRPr kumimoji="0" sz="1400" b="1" i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15050"/>
            <a:ext cx="28956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0"/>
              </a:spcBef>
              <a:defRPr kumimoji="0" sz="1400" b="1" i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31050" y="6211888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kumimoji="0" sz="1400" b="1" i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fld id="{0E15E2D7-0379-4764-9C72-EE85F68032D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331" r:id="rId1"/>
    <p:sldLayoutId id="2147488332" r:id="rId2"/>
    <p:sldLayoutId id="2147488333" r:id="rId3"/>
    <p:sldLayoutId id="2147488334" r:id="rId4"/>
    <p:sldLayoutId id="2147488335" r:id="rId5"/>
    <p:sldLayoutId id="2147488336" r:id="rId6"/>
    <p:sldLayoutId id="2147488337" r:id="rId7"/>
    <p:sldLayoutId id="2147488338" r:id="rId8"/>
    <p:sldLayoutId id="2147488339" r:id="rId9"/>
    <p:sldLayoutId id="2147488340" r:id="rId10"/>
    <p:sldLayoutId id="2147488341" r:id="rId11"/>
    <p:sldLayoutId id="2147488342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n"/>
        <a:defRPr kumimoji="1"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Char char="–"/>
        <a:defRPr kumimoji="1" sz="28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Ø"/>
        <a:defRPr kumimoji="1" sz="2400" b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l"/>
        <a:defRPr kumimoji="1" sz="2000" b="1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簡報內頁0914-01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175" y="952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8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844675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115050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defRPr kumimoji="0" sz="1400" b="1" i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15050"/>
            <a:ext cx="28956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0"/>
              </a:spcBef>
              <a:defRPr kumimoji="0" sz="1400" b="1" i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31050" y="6211888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kumimoji="0" sz="1400" b="1" i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fld id="{6A4136ED-BDD1-4E61-92A7-7250C084D6D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759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333375"/>
            <a:ext cx="81343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343" r:id="rId1"/>
    <p:sldLayoutId id="2147488344" r:id="rId2"/>
    <p:sldLayoutId id="2147488345" r:id="rId3"/>
    <p:sldLayoutId id="2147488346" r:id="rId4"/>
    <p:sldLayoutId id="2147488347" r:id="rId5"/>
    <p:sldLayoutId id="2147488348" r:id="rId6"/>
    <p:sldLayoutId id="2147488349" r:id="rId7"/>
    <p:sldLayoutId id="2147488350" r:id="rId8"/>
    <p:sldLayoutId id="2147488351" r:id="rId9"/>
    <p:sldLayoutId id="2147488352" r:id="rId10"/>
    <p:sldLayoutId id="214748835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n"/>
        <a:defRPr kumimoji="1"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Char char="–"/>
        <a:defRPr kumimoji="1" sz="28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Ø"/>
        <a:defRPr kumimoji="1" sz="2400" b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l"/>
        <a:defRPr kumimoji="1" sz="2000" b="1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簡報內頁0914-01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175" y="952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333375"/>
            <a:ext cx="81343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title style</a:t>
            </a:r>
          </a:p>
        </p:txBody>
      </p:sp>
      <p:sp>
        <p:nvSpPr>
          <p:cNvPr id="7987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844675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115050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defRPr kumimoji="0" sz="1400" b="1" i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15050"/>
            <a:ext cx="28956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0"/>
              </a:spcBef>
              <a:defRPr kumimoji="0" sz="1400" b="1" i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31050" y="6211888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kumimoji="0" sz="1400" b="1" i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fld id="{23612032-729B-4671-8AF8-E72FDC3E939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354" r:id="rId1"/>
    <p:sldLayoutId id="2147488355" r:id="rId2"/>
    <p:sldLayoutId id="2147488356" r:id="rId3"/>
    <p:sldLayoutId id="2147488357" r:id="rId4"/>
    <p:sldLayoutId id="2147488358" r:id="rId5"/>
    <p:sldLayoutId id="2147488359" r:id="rId6"/>
    <p:sldLayoutId id="2147488360" r:id="rId7"/>
    <p:sldLayoutId id="2147488361" r:id="rId8"/>
    <p:sldLayoutId id="2147488362" r:id="rId9"/>
    <p:sldLayoutId id="2147488363" r:id="rId10"/>
    <p:sldLayoutId id="2147488364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n"/>
        <a:defRPr kumimoji="1"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Char char="–"/>
        <a:defRPr kumimoji="1" sz="28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Ø"/>
        <a:defRPr kumimoji="1" sz="2400" b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l"/>
        <a:defRPr kumimoji="1" sz="2000" b="1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7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 descr="簡報內頁0902-05"/>
          <p:cNvPicPr>
            <a:picLocks noChangeAspect="1" noChangeArrowheads="1"/>
          </p:cNvPicPr>
          <p:nvPr userDrawn="1"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0" y="0"/>
            <a:ext cx="9144000" cy="685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63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844675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115050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defRPr kumimoji="0" sz="1400" b="1" i="0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15050"/>
            <a:ext cx="28956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0"/>
              </a:spcBef>
              <a:defRPr kumimoji="0" sz="1400" b="1" i="0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31050" y="6211888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kumimoji="0" sz="1400" b="1" i="0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fld id="{223B2D6B-0C07-4F2A-BE9E-508EB6B81CA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365" r:id="rId1"/>
    <p:sldLayoutId id="2147488366" r:id="rId2"/>
    <p:sldLayoutId id="2147488367" r:id="rId3"/>
    <p:sldLayoutId id="2147488368" r:id="rId4"/>
    <p:sldLayoutId id="2147488369" r:id="rId5"/>
    <p:sldLayoutId id="2147488370" r:id="rId6"/>
    <p:sldLayoutId id="2147488371" r:id="rId7"/>
    <p:sldLayoutId id="2147488372" r:id="rId8"/>
    <p:sldLayoutId id="2147488373" r:id="rId9"/>
    <p:sldLayoutId id="2147488374" r:id="rId10"/>
    <p:sldLayoutId id="2147488375" r:id="rId11"/>
    <p:sldLayoutId id="2147488376" r:id="rId12"/>
    <p:sldLayoutId id="2147488377" r:id="rId13"/>
    <p:sldLayoutId id="2147488378" r:id="rId14"/>
    <p:sldLayoutId id="2147488379" r:id="rId1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n"/>
        <a:defRPr kumimoji="1"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Char char="–"/>
        <a:defRPr kumimoji="1" sz="28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Ø"/>
        <a:defRPr kumimoji="1" sz="2400" b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l"/>
        <a:defRPr kumimoji="1" sz="2000" b="1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844675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115050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defRPr kumimoji="0" sz="1400" b="1" i="0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15050"/>
            <a:ext cx="28956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0"/>
              </a:spcBef>
              <a:defRPr kumimoji="0" sz="1400" b="1" i="0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31050" y="6211888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kumimoji="0" sz="1400" b="1" i="0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fld id="{59BAD087-97A6-4242-AB5C-814611C43B6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246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1052513"/>
          </a:xfrm>
          <a:prstGeom prst="rect">
            <a:avLst/>
          </a:prstGeom>
          <a:solidFill>
            <a:srgbClr val="F7BE4B"/>
          </a:solidFill>
          <a:ln>
            <a:noFill/>
          </a:ln>
          <a:extLst>
            <a:ext uri="{91240B29-F687-4F45-9708-019B960494DF}"/>
          </a:extLst>
        </p:spPr>
        <p:txBody>
          <a:bodyPr wrap="none" anchor="ctr"/>
          <a:lstStyle>
            <a:lvl1pPr eaLnBrk="0" hangingPunct="0">
              <a:defRPr kumimoji="1" sz="1500" b="1" i="1">
                <a:solidFill>
                  <a:srgbClr val="0000FA"/>
                </a:solidFill>
                <a:latin typeface="Arial Black" pitchFamily="34" charset="0"/>
                <a:ea typeface="Adobe 繁黑體 Std B" pitchFamily="34" charset="-120"/>
              </a:defRPr>
            </a:lvl1pPr>
            <a:lvl2pPr marL="742950" indent="-285750" eaLnBrk="0" hangingPunct="0">
              <a:defRPr kumimoji="1" sz="1500" b="1" i="1">
                <a:solidFill>
                  <a:srgbClr val="0000FA"/>
                </a:solidFill>
                <a:latin typeface="Arial Black" pitchFamily="34" charset="0"/>
                <a:ea typeface="Adobe 繁黑體 Std B" pitchFamily="34" charset="-120"/>
              </a:defRPr>
            </a:lvl2pPr>
            <a:lvl3pPr marL="1143000" indent="-228600" eaLnBrk="0" hangingPunct="0">
              <a:defRPr kumimoji="1" sz="1500" b="1" i="1">
                <a:solidFill>
                  <a:srgbClr val="0000FA"/>
                </a:solidFill>
                <a:latin typeface="Arial Black" pitchFamily="34" charset="0"/>
                <a:ea typeface="Adobe 繁黑體 Std B" pitchFamily="34" charset="-120"/>
              </a:defRPr>
            </a:lvl3pPr>
            <a:lvl4pPr marL="1600200" indent="-228600" eaLnBrk="0" hangingPunct="0">
              <a:defRPr kumimoji="1" sz="1500" b="1" i="1">
                <a:solidFill>
                  <a:srgbClr val="0000FA"/>
                </a:solidFill>
                <a:latin typeface="Arial Black" pitchFamily="34" charset="0"/>
                <a:ea typeface="Adobe 繁黑體 Std B" pitchFamily="34" charset="-120"/>
              </a:defRPr>
            </a:lvl4pPr>
            <a:lvl5pPr marL="2057400" indent="-228600" eaLnBrk="0" hangingPunct="0">
              <a:defRPr kumimoji="1" sz="1500" b="1" i="1">
                <a:solidFill>
                  <a:srgbClr val="0000FA"/>
                </a:solidFill>
                <a:latin typeface="Arial Black" pitchFamily="34" charset="0"/>
                <a:ea typeface="Adobe 繁黑體 Std B" pitchFamily="34" charset="-12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500" b="1" i="1">
                <a:solidFill>
                  <a:srgbClr val="0000FA"/>
                </a:solidFill>
                <a:latin typeface="Arial Black" pitchFamily="34" charset="0"/>
                <a:ea typeface="Adobe 繁黑體 Std B" pitchFamily="34" charset="-12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500" b="1" i="1">
                <a:solidFill>
                  <a:srgbClr val="0000FA"/>
                </a:solidFill>
                <a:latin typeface="Arial Black" pitchFamily="34" charset="0"/>
                <a:ea typeface="Adobe 繁黑體 Std B" pitchFamily="34" charset="-12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500" b="1" i="1">
                <a:solidFill>
                  <a:srgbClr val="0000FA"/>
                </a:solidFill>
                <a:latin typeface="Arial Black" pitchFamily="34" charset="0"/>
                <a:ea typeface="Adobe 繁黑體 Std B" pitchFamily="34" charset="-12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500" b="1" i="1">
                <a:solidFill>
                  <a:srgbClr val="0000FA"/>
                </a:solidFill>
                <a:latin typeface="Arial Black" pitchFamily="34" charset="0"/>
                <a:ea typeface="Adobe 繁黑體 Std B" pitchFamily="34" charset="-120"/>
              </a:defRPr>
            </a:lvl9pPr>
          </a:lstStyle>
          <a:p>
            <a:pPr eaLnBrk="1" hangingPunct="1">
              <a:defRPr/>
            </a:pPr>
            <a:endParaRPr kumimoji="0" lang="zh-TW" altLang="en-US" sz="1800" b="0" i="0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449" r:id="rId1"/>
    <p:sldLayoutId id="2147488380" r:id="rId2"/>
    <p:sldLayoutId id="2147488381" r:id="rId3"/>
    <p:sldLayoutId id="2147488382" r:id="rId4"/>
    <p:sldLayoutId id="2147488383" r:id="rId5"/>
    <p:sldLayoutId id="2147488384" r:id="rId6"/>
    <p:sldLayoutId id="2147488385" r:id="rId7"/>
    <p:sldLayoutId id="2147488386" r:id="rId8"/>
    <p:sldLayoutId id="2147488387" r:id="rId9"/>
    <p:sldLayoutId id="2147488388" r:id="rId10"/>
    <p:sldLayoutId id="2147488389" r:id="rId11"/>
    <p:sldLayoutId id="2147488390" r:id="rId12"/>
    <p:sldLayoutId id="2147488391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微軟正黑體" pitchFamily="34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微軟正黑體" pitchFamily="34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微軟正黑體" pitchFamily="34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微軟正黑體" pitchFamily="34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n"/>
        <a:defRPr kumimoji="1"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Char char="–"/>
        <a:defRPr kumimoji="1" sz="28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Ø"/>
        <a:defRPr kumimoji="1" sz="2400" b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Font typeface="Wingdings" pitchFamily="2" charset="2"/>
        <a:buChar char="l"/>
        <a:defRPr kumimoji="1" sz="2000" b="1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SzPct val="80000"/>
        <a:buChar char="»"/>
        <a:defRPr kumimoji="1" sz="2000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9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21.jpeg"/><Relationship Id="rId16" Type="http://schemas.openxmlformats.org/officeDocument/2006/relationships/image" Target="../media/image35.jpeg"/><Relationship Id="rId1" Type="http://schemas.openxmlformats.org/officeDocument/2006/relationships/slideLayout" Target="../slideLayouts/slideLayout139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4.xml"/><Relationship Id="rId1" Type="http://schemas.openxmlformats.org/officeDocument/2006/relationships/vmlDrawing" Target="../drawings/vmlDrawing1.vml"/><Relationship Id="rId6" Type="http://schemas.openxmlformats.org/officeDocument/2006/relationships/chart" Target="../charts/chart1.xml"/><Relationship Id="rId5" Type="http://schemas.openxmlformats.org/officeDocument/2006/relationships/oleObject" Target="../embeddings/Microsoft_Office_Excel_97-2003____1.xls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投影片編號版面配置區 5"/>
          <p:cNvSpPr txBox="1">
            <a:spLocks noGrp="1"/>
          </p:cNvSpPr>
          <p:nvPr/>
        </p:nvSpPr>
        <p:spPr bwMode="auto">
          <a:xfrm>
            <a:off x="7165975" y="6499225"/>
            <a:ext cx="19050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46CF59E6-3269-45FF-9E7F-74EBF70573F3}" type="slidenum">
              <a:rPr kumimoji="0" lang="en-US" altLang="zh-TW" sz="1400">
                <a:ea typeface="標楷體" pitchFamily="65" charset="-120"/>
              </a:rPr>
              <a:pPr algn="r" eaLnBrk="0" hangingPunct="0"/>
              <a:t>1</a:t>
            </a:fld>
            <a:endParaRPr kumimoji="0" lang="en-US" altLang="zh-TW" sz="1400">
              <a:ea typeface="標楷體" pitchFamily="65" charset="-120"/>
            </a:endParaRPr>
          </a:p>
        </p:txBody>
      </p:sp>
      <p:sp>
        <p:nvSpPr>
          <p:cNvPr id="186371" name="副標題 2"/>
          <p:cNvSpPr>
            <a:spLocks/>
          </p:cNvSpPr>
          <p:nvPr/>
        </p:nvSpPr>
        <p:spPr bwMode="auto">
          <a:xfrm>
            <a:off x="395288" y="5453063"/>
            <a:ext cx="8199437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Clr>
                <a:srgbClr val="CC0000"/>
              </a:buClr>
              <a:buSzPct val="80000"/>
              <a:buFont typeface="Wingdings" pitchFamily="2" charset="2"/>
              <a:buNone/>
            </a:pPr>
            <a:endParaRPr lang="en-US" altLang="zh-TW" sz="3400">
              <a:latin typeface="Arial" charset="0"/>
              <a:ea typeface="標楷體" pitchFamily="65" charset="-120"/>
            </a:endParaRPr>
          </a:p>
        </p:txBody>
      </p:sp>
      <p:pic>
        <p:nvPicPr>
          <p:cNvPr id="186372" name="Picture 5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03513" y="357188"/>
            <a:ext cx="3735387" cy="3281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6373" name="副標題 2"/>
          <p:cNvSpPr>
            <a:spLocks/>
          </p:cNvSpPr>
          <p:nvPr/>
        </p:nvSpPr>
        <p:spPr bwMode="auto">
          <a:xfrm>
            <a:off x="471488" y="3357563"/>
            <a:ext cx="8199437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Clr>
                <a:srgbClr val="CC0000"/>
              </a:buClr>
              <a:buSzPct val="80000"/>
              <a:buFont typeface="Wingdings" pitchFamily="2" charset="2"/>
              <a:buNone/>
            </a:pPr>
            <a:endParaRPr lang="en-US" altLang="zh-TW" sz="3400">
              <a:solidFill>
                <a:srgbClr val="0000CC"/>
              </a:solidFill>
              <a:latin typeface="Arial" charset="0"/>
              <a:ea typeface="標楷體" pitchFamily="65" charset="-120"/>
            </a:endParaRPr>
          </a:p>
        </p:txBody>
      </p:sp>
      <p:sp>
        <p:nvSpPr>
          <p:cNvPr id="186374" name="Rectangle 12"/>
          <p:cNvSpPr>
            <a:spLocks noChangeArrowheads="1"/>
          </p:cNvSpPr>
          <p:nvPr/>
        </p:nvSpPr>
        <p:spPr bwMode="auto">
          <a:xfrm>
            <a:off x="971550" y="4357688"/>
            <a:ext cx="7200900" cy="1920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TW" altLang="zh-TW" sz="4000">
                <a:ea typeface="標楷體" pitchFamily="65" charset="-120"/>
              </a:rPr>
              <a:t>和康生物科技股份有限公司</a:t>
            </a:r>
            <a:r>
              <a:rPr lang="zh-TW" altLang="en-US" sz="4000">
                <a:ea typeface="標楷體" pitchFamily="65" charset="-120"/>
              </a:rPr>
              <a:t>(</a:t>
            </a:r>
            <a:r>
              <a:rPr lang="en-US" altLang="zh-TW" sz="4000">
                <a:ea typeface="標楷體" pitchFamily="65" charset="-120"/>
              </a:rPr>
              <a:t>TWSE 1783)</a:t>
            </a:r>
          </a:p>
          <a:p>
            <a:pPr algn="ctr"/>
            <a:r>
              <a:rPr kumimoji="0" lang="en-US" altLang="zh-TW" sz="4000">
                <a:ea typeface="標楷體" pitchFamily="65" charset="-120"/>
              </a:rPr>
              <a:t>04/11/2018</a:t>
            </a:r>
          </a:p>
        </p:txBody>
      </p:sp>
      <p:sp>
        <p:nvSpPr>
          <p:cNvPr id="186375" name="Text Box 22"/>
          <p:cNvSpPr txBox="1">
            <a:spLocks noChangeArrowheads="1"/>
          </p:cNvSpPr>
          <p:nvPr/>
        </p:nvSpPr>
        <p:spPr bwMode="auto">
          <a:xfrm>
            <a:off x="755650" y="3357563"/>
            <a:ext cx="7704138" cy="946150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TW" sz="5600">
                <a:solidFill>
                  <a:srgbClr val="0000CC"/>
                </a:solidFill>
                <a:ea typeface="標楷體" pitchFamily="65" charset="-120"/>
                <a:cs typeface="Arial Unicode MS" pitchFamily="34" charset="-120"/>
              </a:rPr>
              <a:t>2018</a:t>
            </a:r>
            <a:r>
              <a:rPr lang="zh-TW" altLang="en-US" sz="5600">
                <a:solidFill>
                  <a:srgbClr val="0000CC"/>
                </a:solidFill>
                <a:ea typeface="標楷體" pitchFamily="65" charset="-120"/>
                <a:cs typeface="Arial Unicode MS" pitchFamily="34" charset="-120"/>
              </a:rPr>
              <a:t>年法人說明會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609" name="Group 7"/>
          <p:cNvGrpSpPr>
            <a:grpSpLocks/>
          </p:cNvGrpSpPr>
          <p:nvPr/>
        </p:nvGrpSpPr>
        <p:grpSpPr bwMode="auto">
          <a:xfrm>
            <a:off x="755650" y="1557338"/>
            <a:ext cx="7848600" cy="522287"/>
            <a:chOff x="612" y="789"/>
            <a:chExt cx="4672" cy="329"/>
          </a:xfrm>
        </p:grpSpPr>
        <p:sp>
          <p:nvSpPr>
            <p:cNvPr id="196630" name="AutoShape 8"/>
            <p:cNvSpPr>
              <a:spLocks noChangeArrowheads="1"/>
            </p:cNvSpPr>
            <p:nvPr/>
          </p:nvSpPr>
          <p:spPr bwMode="auto">
            <a:xfrm>
              <a:off x="612" y="799"/>
              <a:ext cx="1225" cy="317"/>
            </a:xfrm>
            <a:prstGeom prst="homePlate">
              <a:avLst>
                <a:gd name="adj" fmla="val 75713"/>
              </a:avLst>
            </a:prstGeom>
            <a:solidFill>
              <a:srgbClr val="3366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endParaRPr lang="zh-TW" altLang="en-US">
                <a:ea typeface="Adobe 繁黑體 Std B" pitchFamily="34" charset="-120"/>
              </a:endParaRPr>
            </a:p>
          </p:txBody>
        </p:sp>
        <p:sp>
          <p:nvSpPr>
            <p:cNvPr id="196631" name="AutoShape 9"/>
            <p:cNvSpPr>
              <a:spLocks noChangeArrowheads="1"/>
            </p:cNvSpPr>
            <p:nvPr/>
          </p:nvSpPr>
          <p:spPr bwMode="auto">
            <a:xfrm>
              <a:off x="1677" y="799"/>
              <a:ext cx="1859" cy="319"/>
            </a:xfrm>
            <a:prstGeom prst="chevron">
              <a:avLst>
                <a:gd name="adj" fmla="val 79320"/>
              </a:avLst>
            </a:prstGeom>
            <a:solidFill>
              <a:srgbClr val="3366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endParaRPr lang="zh-TW" altLang="en-US">
                <a:ea typeface="Adobe 繁黑體 Std B" pitchFamily="34" charset="-120"/>
              </a:endParaRPr>
            </a:p>
          </p:txBody>
        </p:sp>
        <p:sp>
          <p:nvSpPr>
            <p:cNvPr id="196632" name="AutoShape 10"/>
            <p:cNvSpPr>
              <a:spLocks noChangeArrowheads="1"/>
            </p:cNvSpPr>
            <p:nvPr/>
          </p:nvSpPr>
          <p:spPr bwMode="auto">
            <a:xfrm>
              <a:off x="3379" y="799"/>
              <a:ext cx="1905" cy="319"/>
            </a:xfrm>
            <a:prstGeom prst="chevron">
              <a:avLst>
                <a:gd name="adj" fmla="val 81283"/>
              </a:avLst>
            </a:prstGeom>
            <a:solidFill>
              <a:srgbClr val="3366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endParaRPr lang="zh-TW" altLang="en-US">
                <a:ea typeface="Adobe 繁黑體 Std B" pitchFamily="34" charset="-120"/>
              </a:endParaRPr>
            </a:p>
          </p:txBody>
        </p:sp>
        <p:sp>
          <p:nvSpPr>
            <p:cNvPr id="196633" name="Text Box 11"/>
            <p:cNvSpPr txBox="1">
              <a:spLocks noChangeArrowheads="1"/>
            </p:cNvSpPr>
            <p:nvPr/>
          </p:nvSpPr>
          <p:spPr bwMode="auto">
            <a:xfrm>
              <a:off x="612" y="789"/>
              <a:ext cx="1043" cy="327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TW" sz="2800">
                  <a:solidFill>
                    <a:schemeClr val="bg1"/>
                  </a:solidFill>
                  <a:ea typeface="Adobe 繁黑體 Std B" pitchFamily="34" charset="-120"/>
                </a:rPr>
                <a:t>2015</a:t>
              </a:r>
            </a:p>
          </p:txBody>
        </p:sp>
        <p:sp>
          <p:nvSpPr>
            <p:cNvPr id="196634" name="Text Box 12"/>
            <p:cNvSpPr txBox="1">
              <a:spLocks noChangeArrowheads="1"/>
            </p:cNvSpPr>
            <p:nvPr/>
          </p:nvSpPr>
          <p:spPr bwMode="auto">
            <a:xfrm>
              <a:off x="2042" y="791"/>
              <a:ext cx="1043" cy="327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TW" sz="2800">
                  <a:solidFill>
                    <a:schemeClr val="bg1"/>
                  </a:solidFill>
                  <a:ea typeface="Adobe 繁黑體 Std B" pitchFamily="34" charset="-120"/>
                </a:rPr>
                <a:t>2016</a:t>
              </a:r>
            </a:p>
          </p:txBody>
        </p:sp>
        <p:sp>
          <p:nvSpPr>
            <p:cNvPr id="196635" name="Text Box 13"/>
            <p:cNvSpPr txBox="1">
              <a:spLocks noChangeArrowheads="1"/>
            </p:cNvSpPr>
            <p:nvPr/>
          </p:nvSpPr>
          <p:spPr bwMode="auto">
            <a:xfrm>
              <a:off x="3787" y="790"/>
              <a:ext cx="1043" cy="327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TW" sz="2800">
                  <a:solidFill>
                    <a:schemeClr val="bg1"/>
                  </a:solidFill>
                  <a:ea typeface="Adobe 繁黑體 Std B" pitchFamily="34" charset="-120"/>
                </a:rPr>
                <a:t>2017</a:t>
              </a:r>
            </a:p>
          </p:txBody>
        </p:sp>
      </p:grpSp>
      <p:sp>
        <p:nvSpPr>
          <p:cNvPr id="196610" name="文字方塊 4"/>
          <p:cNvSpPr txBox="1">
            <a:spLocks noChangeArrowheads="1"/>
          </p:cNvSpPr>
          <p:nvPr/>
        </p:nvSpPr>
        <p:spPr bwMode="auto">
          <a:xfrm>
            <a:off x="0" y="404813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0" lang="zh-TW" altLang="en-US" sz="4400">
                <a:solidFill>
                  <a:srgbClr val="0000CC"/>
                </a:solidFill>
                <a:ea typeface="標楷體" pitchFamily="65" charset="-120"/>
                <a:cs typeface="微軟正黑體" pitchFamily="34" charset="-120"/>
              </a:rPr>
              <a:t>和康公司營運趨勢</a:t>
            </a:r>
          </a:p>
        </p:txBody>
      </p:sp>
      <p:sp>
        <p:nvSpPr>
          <p:cNvPr id="196611" name="Rectangle 3"/>
          <p:cNvSpPr>
            <a:spLocks noChangeArrowheads="1"/>
          </p:cNvSpPr>
          <p:nvPr/>
        </p:nvSpPr>
        <p:spPr bwMode="auto">
          <a:xfrm>
            <a:off x="5765800" y="2084388"/>
            <a:ext cx="2449513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50000"/>
              </a:spcBef>
            </a:pPr>
            <a:r>
              <a:rPr kumimoji="0" lang="zh-TW" altLang="en-US" sz="180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單位：新台幣仟元</a:t>
            </a:r>
          </a:p>
        </p:txBody>
      </p:sp>
      <p:grpSp>
        <p:nvGrpSpPr>
          <p:cNvPr id="196612" name="Group 29"/>
          <p:cNvGrpSpPr>
            <a:grpSpLocks/>
          </p:cNvGrpSpPr>
          <p:nvPr/>
        </p:nvGrpSpPr>
        <p:grpSpPr bwMode="auto">
          <a:xfrm>
            <a:off x="552450" y="2565400"/>
            <a:ext cx="7881938" cy="3825875"/>
            <a:chOff x="380" y="1616"/>
            <a:chExt cx="4965" cy="2410"/>
          </a:xfrm>
        </p:grpSpPr>
        <p:sp>
          <p:nvSpPr>
            <p:cNvPr id="196614" name="Line 2"/>
            <p:cNvSpPr>
              <a:spLocks noChangeShapeType="1"/>
            </p:cNvSpPr>
            <p:nvPr/>
          </p:nvSpPr>
          <p:spPr bwMode="auto">
            <a:xfrm>
              <a:off x="516" y="3749"/>
              <a:ext cx="1225" cy="0"/>
            </a:xfrm>
            <a:prstGeom prst="line">
              <a:avLst/>
            </a:prstGeom>
            <a:noFill/>
            <a:ln w="28575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96615" name="Line 3"/>
            <p:cNvSpPr>
              <a:spLocks noChangeShapeType="1"/>
            </p:cNvSpPr>
            <p:nvPr/>
          </p:nvSpPr>
          <p:spPr bwMode="auto">
            <a:xfrm flipV="1">
              <a:off x="1746" y="2840"/>
              <a:ext cx="499" cy="907"/>
            </a:xfrm>
            <a:prstGeom prst="line">
              <a:avLst/>
            </a:prstGeom>
            <a:noFill/>
            <a:ln w="28575">
              <a:solidFill>
                <a:srgbClr val="0000CC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96616" name="Line 4"/>
            <p:cNvSpPr>
              <a:spLocks noChangeShapeType="1"/>
            </p:cNvSpPr>
            <p:nvPr/>
          </p:nvSpPr>
          <p:spPr bwMode="auto">
            <a:xfrm>
              <a:off x="2231" y="2841"/>
              <a:ext cx="1225" cy="0"/>
            </a:xfrm>
            <a:prstGeom prst="line">
              <a:avLst/>
            </a:prstGeom>
            <a:noFill/>
            <a:ln w="28575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96617" name="Line 5"/>
            <p:cNvSpPr>
              <a:spLocks noChangeShapeType="1"/>
            </p:cNvSpPr>
            <p:nvPr/>
          </p:nvSpPr>
          <p:spPr bwMode="auto">
            <a:xfrm flipV="1">
              <a:off x="3456" y="1934"/>
              <a:ext cx="499" cy="907"/>
            </a:xfrm>
            <a:prstGeom prst="line">
              <a:avLst/>
            </a:prstGeom>
            <a:noFill/>
            <a:ln w="28575">
              <a:solidFill>
                <a:srgbClr val="0000CC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96618" name="Text Box 14"/>
            <p:cNvSpPr txBox="1">
              <a:spLocks noChangeArrowheads="1"/>
            </p:cNvSpPr>
            <p:nvPr/>
          </p:nvSpPr>
          <p:spPr bwMode="auto">
            <a:xfrm>
              <a:off x="380" y="3479"/>
              <a:ext cx="1451" cy="547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10000"/>
                </a:spcBef>
              </a:pPr>
              <a:r>
                <a:rPr lang="zh-TW" altLang="en-US" sz="2400">
                  <a:ea typeface="標楷體" pitchFamily="65" charset="-120"/>
                </a:rPr>
                <a:t>營收</a:t>
              </a:r>
              <a:r>
                <a:rPr lang="en-US" altLang="zh-TW" sz="2400">
                  <a:ea typeface="標楷體" pitchFamily="65" charset="-120"/>
                </a:rPr>
                <a:t>: 261,469</a:t>
              </a:r>
            </a:p>
            <a:p>
              <a:pPr algn="ctr">
                <a:spcBef>
                  <a:spcPct val="10000"/>
                </a:spcBef>
              </a:pPr>
              <a:r>
                <a:rPr lang="zh-TW" altLang="en-US" sz="2400">
                  <a:ea typeface="標楷體" pitchFamily="65" charset="-120"/>
                </a:rPr>
                <a:t>損益</a:t>
              </a:r>
              <a:r>
                <a:rPr lang="en-US" altLang="zh-TW" sz="2400">
                  <a:ea typeface="標楷體" pitchFamily="65" charset="-120"/>
                </a:rPr>
                <a:t>: </a:t>
              </a:r>
              <a:r>
                <a:rPr lang="en-US" altLang="zh-TW" sz="2400">
                  <a:solidFill>
                    <a:srgbClr val="FF0000"/>
                  </a:solidFill>
                  <a:ea typeface="標楷體" pitchFamily="65" charset="-120"/>
                </a:rPr>
                <a:t>(62,959)</a:t>
              </a:r>
            </a:p>
          </p:txBody>
        </p:sp>
        <p:sp>
          <p:nvSpPr>
            <p:cNvPr id="196619" name="Text Box 15"/>
            <p:cNvSpPr txBox="1">
              <a:spLocks noChangeArrowheads="1"/>
            </p:cNvSpPr>
            <p:nvPr/>
          </p:nvSpPr>
          <p:spPr bwMode="auto">
            <a:xfrm>
              <a:off x="2125" y="2572"/>
              <a:ext cx="1451" cy="547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10000"/>
                </a:spcBef>
              </a:pPr>
              <a:r>
                <a:rPr lang="zh-TW" altLang="en-US" sz="2400">
                  <a:ea typeface="標楷體" pitchFamily="65" charset="-120"/>
                </a:rPr>
                <a:t>營收</a:t>
              </a:r>
              <a:r>
                <a:rPr lang="en-US" altLang="zh-TW" sz="2400">
                  <a:ea typeface="標楷體" pitchFamily="65" charset="-120"/>
                </a:rPr>
                <a:t>: 336,388</a:t>
              </a:r>
            </a:p>
            <a:p>
              <a:pPr algn="ctr">
                <a:spcBef>
                  <a:spcPct val="10000"/>
                </a:spcBef>
              </a:pPr>
              <a:r>
                <a:rPr lang="zh-TW" altLang="en-US" sz="2400">
                  <a:ea typeface="標楷體" pitchFamily="65" charset="-120"/>
                </a:rPr>
                <a:t>損益</a:t>
              </a:r>
              <a:r>
                <a:rPr lang="en-US" altLang="zh-TW" sz="2400">
                  <a:ea typeface="標楷體" pitchFamily="65" charset="-120"/>
                </a:rPr>
                <a:t>: </a:t>
              </a:r>
              <a:r>
                <a:rPr lang="en-US" altLang="zh-TW" sz="2400">
                  <a:solidFill>
                    <a:srgbClr val="FF0000"/>
                  </a:solidFill>
                  <a:ea typeface="標楷體" pitchFamily="65" charset="-120"/>
                </a:rPr>
                <a:t>(12,247)</a:t>
              </a:r>
            </a:p>
          </p:txBody>
        </p:sp>
        <p:sp>
          <p:nvSpPr>
            <p:cNvPr id="196620" name="Text Box 16"/>
            <p:cNvSpPr txBox="1">
              <a:spLocks noChangeArrowheads="1"/>
            </p:cNvSpPr>
            <p:nvPr/>
          </p:nvSpPr>
          <p:spPr bwMode="auto">
            <a:xfrm>
              <a:off x="3892" y="1665"/>
              <a:ext cx="1451" cy="547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10000"/>
                </a:spcBef>
              </a:pPr>
              <a:r>
                <a:rPr lang="zh-TW" altLang="en-US" sz="2400">
                  <a:ea typeface="標楷體" pitchFamily="65" charset="-120"/>
                </a:rPr>
                <a:t>營收</a:t>
              </a:r>
              <a:r>
                <a:rPr lang="en-US" altLang="zh-TW" sz="2400">
                  <a:ea typeface="標楷體" pitchFamily="65" charset="-120"/>
                </a:rPr>
                <a:t>: 427,561</a:t>
              </a:r>
            </a:p>
            <a:p>
              <a:pPr algn="ctr">
                <a:spcBef>
                  <a:spcPct val="10000"/>
                </a:spcBef>
              </a:pPr>
              <a:r>
                <a:rPr lang="zh-TW" altLang="en-US" sz="2400">
                  <a:solidFill>
                    <a:srgbClr val="0000FF"/>
                  </a:solidFill>
                  <a:ea typeface="標楷體" pitchFamily="65" charset="-120"/>
                </a:rPr>
                <a:t>損益</a:t>
              </a:r>
              <a:r>
                <a:rPr lang="en-US" altLang="zh-TW" sz="2400">
                  <a:solidFill>
                    <a:srgbClr val="0000FF"/>
                  </a:solidFill>
                  <a:ea typeface="標楷體" pitchFamily="65" charset="-120"/>
                </a:rPr>
                <a:t>: 15,787</a:t>
              </a:r>
            </a:p>
          </p:txBody>
        </p:sp>
        <p:grpSp>
          <p:nvGrpSpPr>
            <p:cNvPr id="196621" name="Group 17"/>
            <p:cNvGrpSpPr>
              <a:grpSpLocks/>
            </p:cNvGrpSpPr>
            <p:nvPr/>
          </p:nvGrpSpPr>
          <p:grpSpPr bwMode="auto">
            <a:xfrm>
              <a:off x="1589" y="3124"/>
              <a:ext cx="817" cy="408"/>
              <a:chOff x="3016" y="3233"/>
              <a:chExt cx="817" cy="408"/>
            </a:xfrm>
          </p:grpSpPr>
          <p:sp>
            <p:nvSpPr>
              <p:cNvPr id="196628" name="Oval 18"/>
              <p:cNvSpPr>
                <a:spLocks noChangeArrowheads="1"/>
              </p:cNvSpPr>
              <p:nvPr/>
            </p:nvSpPr>
            <p:spPr bwMode="auto">
              <a:xfrm>
                <a:off x="3032" y="3233"/>
                <a:ext cx="771" cy="408"/>
              </a:xfrm>
              <a:prstGeom prst="ellipse">
                <a:avLst/>
              </a:prstGeom>
              <a:solidFill>
                <a:srgbClr val="0000CC"/>
              </a:solidFill>
              <a:ln w="2857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spcBef>
                    <a:spcPct val="50000"/>
                  </a:spcBef>
                </a:pPr>
                <a:endParaRPr lang="zh-TW" altLang="en-US">
                  <a:ea typeface="Adobe 繁黑體 Std B" pitchFamily="34" charset="-120"/>
                </a:endParaRPr>
              </a:p>
            </p:txBody>
          </p:sp>
          <p:sp>
            <p:nvSpPr>
              <p:cNvPr id="196629" name="Text Box 19"/>
              <p:cNvSpPr txBox="1">
                <a:spLocks noChangeArrowheads="1"/>
              </p:cNvSpPr>
              <p:nvPr/>
            </p:nvSpPr>
            <p:spPr bwMode="auto">
              <a:xfrm>
                <a:off x="3016" y="3294"/>
                <a:ext cx="817" cy="288"/>
              </a:xfrm>
              <a:prstGeom prst="rect">
                <a:avLst/>
              </a:prstGeom>
              <a:noFill/>
              <a:ln w="2857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zh-TW" sz="2400">
                    <a:solidFill>
                      <a:srgbClr val="FFFF99"/>
                    </a:solidFill>
                    <a:ea typeface="Adobe 繁黑體 Std B" pitchFamily="34" charset="-120"/>
                  </a:rPr>
                  <a:t>YOY28%</a:t>
                </a:r>
              </a:p>
            </p:txBody>
          </p:sp>
        </p:grpSp>
        <p:grpSp>
          <p:nvGrpSpPr>
            <p:cNvPr id="196622" name="Group 20"/>
            <p:cNvGrpSpPr>
              <a:grpSpLocks/>
            </p:cNvGrpSpPr>
            <p:nvPr/>
          </p:nvGrpSpPr>
          <p:grpSpPr bwMode="auto">
            <a:xfrm>
              <a:off x="3299" y="2209"/>
              <a:ext cx="817" cy="408"/>
              <a:chOff x="3016" y="3233"/>
              <a:chExt cx="817" cy="408"/>
            </a:xfrm>
          </p:grpSpPr>
          <p:sp>
            <p:nvSpPr>
              <p:cNvPr id="196626" name="Oval 21"/>
              <p:cNvSpPr>
                <a:spLocks noChangeArrowheads="1"/>
              </p:cNvSpPr>
              <p:nvPr/>
            </p:nvSpPr>
            <p:spPr bwMode="auto">
              <a:xfrm>
                <a:off x="3032" y="3233"/>
                <a:ext cx="771" cy="408"/>
              </a:xfrm>
              <a:prstGeom prst="ellipse">
                <a:avLst/>
              </a:prstGeom>
              <a:solidFill>
                <a:srgbClr val="0000CC"/>
              </a:solidFill>
              <a:ln w="2857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spcBef>
                    <a:spcPct val="50000"/>
                  </a:spcBef>
                </a:pPr>
                <a:endParaRPr lang="zh-TW" altLang="en-US">
                  <a:ea typeface="Adobe 繁黑體 Std B" pitchFamily="34" charset="-120"/>
                </a:endParaRPr>
              </a:p>
            </p:txBody>
          </p:sp>
          <p:sp>
            <p:nvSpPr>
              <p:cNvPr id="196627" name="Text Box 22"/>
              <p:cNvSpPr txBox="1">
                <a:spLocks noChangeArrowheads="1"/>
              </p:cNvSpPr>
              <p:nvPr/>
            </p:nvSpPr>
            <p:spPr bwMode="auto">
              <a:xfrm>
                <a:off x="3016" y="3294"/>
                <a:ext cx="817" cy="288"/>
              </a:xfrm>
              <a:prstGeom prst="rect">
                <a:avLst/>
              </a:prstGeom>
              <a:noFill/>
              <a:ln w="2857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zh-TW" sz="2400">
                    <a:solidFill>
                      <a:srgbClr val="FFFF99"/>
                    </a:solidFill>
                    <a:ea typeface="Adobe 繁黑體 Std B" pitchFamily="34" charset="-120"/>
                  </a:rPr>
                  <a:t>YOY27%</a:t>
                </a:r>
              </a:p>
            </p:txBody>
          </p:sp>
        </p:grpSp>
        <p:sp>
          <p:nvSpPr>
            <p:cNvPr id="196623" name="Text Box 26"/>
            <p:cNvSpPr txBox="1">
              <a:spLocks noChangeArrowheads="1"/>
            </p:cNvSpPr>
            <p:nvPr/>
          </p:nvSpPr>
          <p:spPr bwMode="auto">
            <a:xfrm>
              <a:off x="4130" y="2190"/>
              <a:ext cx="990" cy="291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TW" sz="2400">
                  <a:solidFill>
                    <a:srgbClr val="FFFF00"/>
                  </a:solidFill>
                  <a:ea typeface="標楷體" pitchFamily="65" charset="-120"/>
                </a:rPr>
                <a:t>EPS 0.23</a:t>
              </a:r>
              <a:r>
                <a:rPr lang="zh-TW" altLang="en-US" sz="2400">
                  <a:solidFill>
                    <a:srgbClr val="FFFF00"/>
                  </a:solidFill>
                  <a:ea typeface="標楷體" pitchFamily="65" charset="-120"/>
                </a:rPr>
                <a:t>元</a:t>
              </a:r>
            </a:p>
          </p:txBody>
        </p:sp>
        <p:sp>
          <p:nvSpPr>
            <p:cNvPr id="196624" name="Line 4"/>
            <p:cNvSpPr>
              <a:spLocks noChangeShapeType="1"/>
            </p:cNvSpPr>
            <p:nvPr/>
          </p:nvSpPr>
          <p:spPr bwMode="auto">
            <a:xfrm>
              <a:off x="3950" y="1933"/>
              <a:ext cx="1225" cy="0"/>
            </a:xfrm>
            <a:prstGeom prst="line">
              <a:avLst/>
            </a:prstGeom>
            <a:noFill/>
            <a:ln w="28575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96625" name="Line 3"/>
            <p:cNvSpPr>
              <a:spLocks noChangeShapeType="1"/>
            </p:cNvSpPr>
            <p:nvPr/>
          </p:nvSpPr>
          <p:spPr bwMode="auto">
            <a:xfrm flipV="1">
              <a:off x="5164" y="1616"/>
              <a:ext cx="181" cy="317"/>
            </a:xfrm>
            <a:prstGeom prst="line">
              <a:avLst/>
            </a:prstGeom>
            <a:noFill/>
            <a:ln w="28575">
              <a:solidFill>
                <a:srgbClr val="0000CC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196613" name="投影片編號版面配置區 5"/>
          <p:cNvSpPr txBox="1">
            <a:spLocks noGrp="1"/>
          </p:cNvSpPr>
          <p:nvPr/>
        </p:nvSpPr>
        <p:spPr bwMode="auto">
          <a:xfrm>
            <a:off x="7239000" y="654208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8" rIns="91436" bIns="45718"/>
          <a:lstStyle/>
          <a:p>
            <a:pPr algn="r" eaLnBrk="0" hangingPunct="0">
              <a:spcBef>
                <a:spcPct val="50000"/>
              </a:spcBef>
            </a:pPr>
            <a:fld id="{F540D7C0-9D48-4FE1-8F87-3124E7E1B0A6}" type="slidenum">
              <a:rPr kumimoji="0" lang="en-US" altLang="zh-TW" sz="1300">
                <a:solidFill>
                  <a:srgbClr val="000000"/>
                </a:solidFill>
                <a:ea typeface="標楷體" pitchFamily="65" charset="-120"/>
              </a:rPr>
              <a:pPr algn="r" eaLnBrk="0" hangingPunct="0">
                <a:spcBef>
                  <a:spcPct val="50000"/>
                </a:spcBef>
              </a:pPr>
              <a:t>10</a:t>
            </a:fld>
            <a:endParaRPr kumimoji="0" lang="en-US" altLang="zh-TW" sz="1300">
              <a:solidFill>
                <a:srgbClr val="000000"/>
              </a:solidFill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文字方塊 6"/>
          <p:cNvSpPr txBox="1">
            <a:spLocks noChangeArrowheads="1"/>
          </p:cNvSpPr>
          <p:nvPr/>
        </p:nvSpPr>
        <p:spPr bwMode="auto">
          <a:xfrm>
            <a:off x="0" y="290513"/>
            <a:ext cx="9144000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TW" altLang="en-US" sz="4800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各營運項目之營收</a:t>
            </a:r>
            <a:r>
              <a:rPr lang="zh-TW" altLang="en-US" sz="4800" dirty="0">
                <a:solidFill>
                  <a:srgbClr val="0000CC"/>
                </a:solidFill>
                <a:ea typeface="標楷體" pitchFamily="65" charset="-120"/>
              </a:rPr>
              <a:t>比重</a:t>
            </a:r>
            <a:endParaRPr lang="en-US" altLang="zh-TW" sz="4800" dirty="0">
              <a:solidFill>
                <a:srgbClr val="0000CC"/>
              </a:solidFill>
              <a:ea typeface="標楷體" pitchFamily="65" charset="-120"/>
            </a:endParaRPr>
          </a:p>
        </p:txBody>
      </p:sp>
      <p:sp>
        <p:nvSpPr>
          <p:cNvPr id="18435" name="投影片編號版面配置區 5"/>
          <p:cNvSpPr txBox="1">
            <a:spLocks noGrp="1"/>
          </p:cNvSpPr>
          <p:nvPr/>
        </p:nvSpPr>
        <p:spPr bwMode="auto">
          <a:xfrm>
            <a:off x="7283450" y="6502400"/>
            <a:ext cx="19050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>
              <a:spcBef>
                <a:spcPct val="0"/>
              </a:spcBef>
            </a:pPr>
            <a:fld id="{ECBDA92E-62B8-43D1-AFE1-427F38D7D64A}" type="slidenum">
              <a:rPr kumimoji="0" lang="en-US" altLang="zh-TW" sz="1400">
                <a:ea typeface="標楷體" pitchFamily="65" charset="-120"/>
              </a:rPr>
              <a:pPr algn="r" eaLnBrk="0" hangingPunct="0">
                <a:spcBef>
                  <a:spcPct val="0"/>
                </a:spcBef>
              </a:pPr>
              <a:t>11</a:t>
            </a:fld>
            <a:endParaRPr kumimoji="0" lang="en-US" altLang="zh-TW" sz="1400">
              <a:ea typeface="標楷體" pitchFamily="65" charset="-120"/>
            </a:endParaRPr>
          </a:p>
        </p:txBody>
      </p:sp>
      <p:sp>
        <p:nvSpPr>
          <p:cNvPr id="18436" name="矩形 14"/>
          <p:cNvSpPr>
            <a:spLocks noChangeArrowheads="1"/>
          </p:cNvSpPr>
          <p:nvPr/>
        </p:nvSpPr>
        <p:spPr bwMode="auto">
          <a:xfrm>
            <a:off x="587375" y="1636713"/>
            <a:ext cx="2689225" cy="579437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TW" sz="3200">
                <a:solidFill>
                  <a:schemeClr val="bg1"/>
                </a:solidFill>
                <a:ea typeface="標楷體" pitchFamily="65" charset="-120"/>
              </a:rPr>
              <a:t>2016</a:t>
            </a:r>
            <a:r>
              <a:rPr lang="zh-TW" altLang="en-US" sz="3200">
                <a:solidFill>
                  <a:schemeClr val="bg1"/>
                </a:solidFill>
                <a:ea typeface="標楷體" pitchFamily="65" charset="-120"/>
              </a:rPr>
              <a:t>年</a:t>
            </a:r>
            <a:r>
              <a:rPr lang="en-US" altLang="zh-TW" sz="3200">
                <a:solidFill>
                  <a:schemeClr val="bg1"/>
                </a:solidFill>
                <a:ea typeface="標楷體" pitchFamily="65" charset="-120"/>
              </a:rPr>
              <a:t>1-12</a:t>
            </a:r>
            <a:r>
              <a:rPr lang="zh-TW" altLang="en-US" sz="3200">
                <a:solidFill>
                  <a:schemeClr val="bg1"/>
                </a:solidFill>
                <a:ea typeface="標楷體" pitchFamily="65" charset="-120"/>
              </a:rPr>
              <a:t>月</a:t>
            </a:r>
          </a:p>
        </p:txBody>
      </p:sp>
      <p:sp>
        <p:nvSpPr>
          <p:cNvPr id="18437" name="矩形 14"/>
          <p:cNvSpPr>
            <a:spLocks noChangeArrowheads="1"/>
          </p:cNvSpPr>
          <p:nvPr/>
        </p:nvSpPr>
        <p:spPr bwMode="auto">
          <a:xfrm>
            <a:off x="4991100" y="1628775"/>
            <a:ext cx="2689225" cy="579438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TW" sz="3200">
                <a:solidFill>
                  <a:schemeClr val="bg1"/>
                </a:solidFill>
                <a:ea typeface="標楷體" pitchFamily="65" charset="-120"/>
              </a:rPr>
              <a:t>2017</a:t>
            </a:r>
            <a:r>
              <a:rPr lang="zh-TW" altLang="en-US" sz="3200">
                <a:solidFill>
                  <a:schemeClr val="bg1"/>
                </a:solidFill>
                <a:ea typeface="標楷體" pitchFamily="65" charset="-120"/>
              </a:rPr>
              <a:t>年</a:t>
            </a:r>
            <a:r>
              <a:rPr lang="en-US" altLang="zh-TW" sz="3200">
                <a:solidFill>
                  <a:schemeClr val="bg1"/>
                </a:solidFill>
                <a:ea typeface="標楷體" pitchFamily="65" charset="-120"/>
              </a:rPr>
              <a:t>1-12</a:t>
            </a:r>
            <a:r>
              <a:rPr lang="zh-TW" altLang="en-US" sz="3200">
                <a:solidFill>
                  <a:schemeClr val="bg1"/>
                </a:solidFill>
                <a:ea typeface="標楷體" pitchFamily="65" charset="-120"/>
              </a:rPr>
              <a:t>月</a:t>
            </a:r>
          </a:p>
        </p:txBody>
      </p:sp>
      <p:pic>
        <p:nvPicPr>
          <p:cNvPr id="42803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7" y="2857496"/>
            <a:ext cx="4077193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2803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786058"/>
            <a:ext cx="4025664" cy="3244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文字方塊 6"/>
          <p:cNvSpPr txBox="1">
            <a:spLocks noChangeArrowheads="1"/>
          </p:cNvSpPr>
          <p:nvPr/>
        </p:nvSpPr>
        <p:spPr bwMode="auto">
          <a:xfrm>
            <a:off x="0" y="390510"/>
            <a:ext cx="9144000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4800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各營運項目之毛利貢獻度</a:t>
            </a:r>
            <a:endParaRPr lang="en-US" altLang="zh-TW" sz="4800" dirty="0">
              <a:solidFill>
                <a:srgbClr val="0000CC"/>
              </a:solidFill>
              <a:ea typeface="標楷體" pitchFamily="65" charset="-120"/>
            </a:endParaRPr>
          </a:p>
        </p:txBody>
      </p:sp>
      <p:sp>
        <p:nvSpPr>
          <p:cNvPr id="19459" name="投影片編號版面配置區 5"/>
          <p:cNvSpPr txBox="1">
            <a:spLocks noGrp="1"/>
          </p:cNvSpPr>
          <p:nvPr/>
        </p:nvSpPr>
        <p:spPr bwMode="auto">
          <a:xfrm>
            <a:off x="7283450" y="6502400"/>
            <a:ext cx="19050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>
              <a:spcBef>
                <a:spcPct val="0"/>
              </a:spcBef>
            </a:pPr>
            <a:fld id="{DD50F7A9-92E2-4879-9AFE-428E9122AE18}" type="slidenum">
              <a:rPr kumimoji="0" lang="en-US" altLang="zh-TW" sz="1400">
                <a:ea typeface="標楷體" pitchFamily="65" charset="-120"/>
              </a:rPr>
              <a:pPr algn="r" eaLnBrk="0" hangingPunct="0">
                <a:spcBef>
                  <a:spcPct val="0"/>
                </a:spcBef>
              </a:pPr>
              <a:t>12</a:t>
            </a:fld>
            <a:endParaRPr kumimoji="0" lang="en-US" altLang="zh-TW" sz="1400">
              <a:ea typeface="標楷體" pitchFamily="65" charset="-120"/>
            </a:endParaRPr>
          </a:p>
        </p:txBody>
      </p:sp>
      <p:sp>
        <p:nvSpPr>
          <p:cNvPr id="19460" name="矩形 14"/>
          <p:cNvSpPr>
            <a:spLocks noChangeArrowheads="1"/>
          </p:cNvSpPr>
          <p:nvPr/>
        </p:nvSpPr>
        <p:spPr bwMode="auto">
          <a:xfrm>
            <a:off x="1000125" y="1669315"/>
            <a:ext cx="2689225" cy="579438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TW" sz="3200" dirty="0">
                <a:solidFill>
                  <a:schemeClr val="bg1"/>
                </a:solidFill>
                <a:ea typeface="標楷體" pitchFamily="65" charset="-120"/>
              </a:rPr>
              <a:t>2016</a:t>
            </a:r>
            <a:r>
              <a:rPr lang="zh-TW" altLang="en-US" sz="3200" dirty="0">
                <a:solidFill>
                  <a:schemeClr val="bg1"/>
                </a:solidFill>
                <a:ea typeface="標楷體" pitchFamily="65" charset="-120"/>
              </a:rPr>
              <a:t>年</a:t>
            </a:r>
            <a:r>
              <a:rPr lang="en-US" altLang="zh-TW" sz="3200" dirty="0">
                <a:solidFill>
                  <a:schemeClr val="bg1"/>
                </a:solidFill>
                <a:ea typeface="標楷體" pitchFamily="65" charset="-120"/>
              </a:rPr>
              <a:t>1-12</a:t>
            </a:r>
            <a:r>
              <a:rPr lang="zh-TW" altLang="en-US" sz="3200" dirty="0">
                <a:solidFill>
                  <a:schemeClr val="bg1"/>
                </a:solidFill>
                <a:ea typeface="標楷體" pitchFamily="65" charset="-120"/>
              </a:rPr>
              <a:t>月</a:t>
            </a:r>
          </a:p>
        </p:txBody>
      </p:sp>
      <p:sp>
        <p:nvSpPr>
          <p:cNvPr id="19461" name="矩形 14"/>
          <p:cNvSpPr>
            <a:spLocks noChangeArrowheads="1"/>
          </p:cNvSpPr>
          <p:nvPr/>
        </p:nvSpPr>
        <p:spPr bwMode="auto">
          <a:xfrm>
            <a:off x="4991100" y="1661753"/>
            <a:ext cx="2689225" cy="579438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TW" sz="3200" dirty="0">
                <a:solidFill>
                  <a:schemeClr val="bg1"/>
                </a:solidFill>
                <a:ea typeface="標楷體" pitchFamily="65" charset="-120"/>
              </a:rPr>
              <a:t>2017</a:t>
            </a:r>
            <a:r>
              <a:rPr lang="zh-TW" altLang="en-US" sz="3200" dirty="0">
                <a:solidFill>
                  <a:schemeClr val="bg1"/>
                </a:solidFill>
                <a:ea typeface="標楷體" pitchFamily="65" charset="-120"/>
              </a:rPr>
              <a:t>年</a:t>
            </a:r>
            <a:r>
              <a:rPr lang="en-US" altLang="zh-TW" sz="3200" dirty="0">
                <a:solidFill>
                  <a:schemeClr val="bg1"/>
                </a:solidFill>
                <a:ea typeface="標楷體" pitchFamily="65" charset="-120"/>
              </a:rPr>
              <a:t>1-12</a:t>
            </a:r>
            <a:r>
              <a:rPr lang="zh-TW" altLang="en-US" sz="3200" dirty="0">
                <a:solidFill>
                  <a:schemeClr val="bg1"/>
                </a:solidFill>
                <a:ea typeface="標楷體" pitchFamily="65" charset="-120"/>
              </a:rPr>
              <a:t>月</a:t>
            </a:r>
          </a:p>
        </p:txBody>
      </p:sp>
      <p:pic>
        <p:nvPicPr>
          <p:cNvPr id="429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2857496"/>
            <a:ext cx="4071966" cy="2911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290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643182"/>
            <a:ext cx="4305300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1" name="文字方塊 6"/>
          <p:cNvSpPr txBox="1">
            <a:spLocks noChangeArrowheads="1"/>
          </p:cNvSpPr>
          <p:nvPr/>
        </p:nvSpPr>
        <p:spPr bwMode="auto">
          <a:xfrm>
            <a:off x="0" y="319088"/>
            <a:ext cx="9144000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480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全球市場的毛利貢獻度</a:t>
            </a:r>
            <a:endParaRPr lang="zh-TW" altLang="en-US" sz="4800">
              <a:solidFill>
                <a:srgbClr val="0000CC"/>
              </a:solidFill>
              <a:ea typeface="標楷體" pitchFamily="65" charset="-120"/>
            </a:endParaRPr>
          </a:p>
        </p:txBody>
      </p:sp>
      <p:sp>
        <p:nvSpPr>
          <p:cNvPr id="199682" name="投影片編號版面配置區 5"/>
          <p:cNvSpPr txBox="1">
            <a:spLocks noGrp="1"/>
          </p:cNvSpPr>
          <p:nvPr/>
        </p:nvSpPr>
        <p:spPr bwMode="auto">
          <a:xfrm>
            <a:off x="7286625" y="6502400"/>
            <a:ext cx="19050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3684294F-6FF8-4DD2-9D29-C2596A4286BC}" type="slidenum">
              <a:rPr kumimoji="0" lang="en-US" altLang="zh-TW" sz="1400">
                <a:ea typeface="標楷體" pitchFamily="65" charset="-120"/>
              </a:rPr>
              <a:pPr algn="r" eaLnBrk="0" hangingPunct="0"/>
              <a:t>13</a:t>
            </a:fld>
            <a:endParaRPr kumimoji="0" lang="en-US" altLang="zh-TW" sz="1400">
              <a:ea typeface="標楷體" pitchFamily="65" charset="-120"/>
            </a:endParaRPr>
          </a:p>
        </p:txBody>
      </p:sp>
      <p:sp>
        <p:nvSpPr>
          <p:cNvPr id="199683" name="矩形 14"/>
          <p:cNvSpPr>
            <a:spLocks noChangeArrowheads="1"/>
          </p:cNvSpPr>
          <p:nvPr/>
        </p:nvSpPr>
        <p:spPr bwMode="auto">
          <a:xfrm>
            <a:off x="5286375" y="1755775"/>
            <a:ext cx="2689225" cy="579438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TW" sz="3200">
                <a:solidFill>
                  <a:schemeClr val="bg1"/>
                </a:solidFill>
                <a:ea typeface="標楷體" pitchFamily="65" charset="-120"/>
              </a:rPr>
              <a:t>2017</a:t>
            </a:r>
            <a:r>
              <a:rPr lang="zh-TW" altLang="en-US" sz="3200">
                <a:solidFill>
                  <a:schemeClr val="bg1"/>
                </a:solidFill>
                <a:ea typeface="標楷體" pitchFamily="65" charset="-120"/>
              </a:rPr>
              <a:t>年</a:t>
            </a:r>
            <a:r>
              <a:rPr lang="en-US" altLang="zh-TW" sz="3200">
                <a:solidFill>
                  <a:schemeClr val="bg1"/>
                </a:solidFill>
                <a:ea typeface="標楷體" pitchFamily="65" charset="-120"/>
              </a:rPr>
              <a:t>1-12</a:t>
            </a:r>
            <a:r>
              <a:rPr lang="zh-TW" altLang="en-US" sz="3200">
                <a:solidFill>
                  <a:schemeClr val="bg1"/>
                </a:solidFill>
                <a:ea typeface="標楷體" pitchFamily="65" charset="-120"/>
              </a:rPr>
              <a:t>月</a:t>
            </a:r>
          </a:p>
        </p:txBody>
      </p:sp>
      <p:sp>
        <p:nvSpPr>
          <p:cNvPr id="199684" name="矩形 14"/>
          <p:cNvSpPr>
            <a:spLocks noChangeArrowheads="1"/>
          </p:cNvSpPr>
          <p:nvPr/>
        </p:nvSpPr>
        <p:spPr bwMode="auto">
          <a:xfrm>
            <a:off x="966788" y="1755775"/>
            <a:ext cx="2689225" cy="579438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TW" sz="3200">
                <a:solidFill>
                  <a:schemeClr val="bg1"/>
                </a:solidFill>
                <a:ea typeface="標楷體" pitchFamily="65" charset="-120"/>
              </a:rPr>
              <a:t>2016</a:t>
            </a:r>
            <a:r>
              <a:rPr lang="zh-TW" altLang="en-US" sz="3200">
                <a:solidFill>
                  <a:schemeClr val="bg1"/>
                </a:solidFill>
                <a:ea typeface="標楷體" pitchFamily="65" charset="-120"/>
              </a:rPr>
              <a:t>年</a:t>
            </a:r>
            <a:r>
              <a:rPr lang="en-US" altLang="zh-TW" sz="3200">
                <a:solidFill>
                  <a:schemeClr val="bg1"/>
                </a:solidFill>
                <a:ea typeface="標楷體" pitchFamily="65" charset="-120"/>
              </a:rPr>
              <a:t>1-12</a:t>
            </a:r>
            <a:r>
              <a:rPr lang="zh-TW" altLang="en-US" sz="3200">
                <a:solidFill>
                  <a:schemeClr val="bg1"/>
                </a:solidFill>
                <a:ea typeface="標楷體" pitchFamily="65" charset="-120"/>
              </a:rPr>
              <a:t>月</a:t>
            </a:r>
          </a:p>
        </p:txBody>
      </p:sp>
      <p:pic>
        <p:nvPicPr>
          <p:cNvPr id="199685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2797175"/>
            <a:ext cx="3857625" cy="284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9686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2684463"/>
            <a:ext cx="4319587" cy="29289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5" name="標題 1"/>
          <p:cNvSpPr>
            <a:spLocks noGrp="1"/>
          </p:cNvSpPr>
          <p:nvPr>
            <p:ph type="title" idx="4294967295"/>
          </p:nvPr>
        </p:nvSpPr>
        <p:spPr>
          <a:xfrm>
            <a:off x="0" y="188913"/>
            <a:ext cx="9144000" cy="1143000"/>
          </a:xfrm>
        </p:spPr>
        <p:txBody>
          <a:bodyPr/>
          <a:lstStyle/>
          <a:p>
            <a:r>
              <a:rPr lang="en-US" altLang="zh-TW" sz="4600" smtClean="0">
                <a:solidFill>
                  <a:srgbClr val="0000CC"/>
                </a:solidFill>
                <a:latin typeface="Calibri" pitchFamily="34" charset="0"/>
                <a:ea typeface="標楷體" pitchFamily="65" charset="-120"/>
              </a:rPr>
              <a:t>2017</a:t>
            </a:r>
            <a:r>
              <a:rPr lang="zh-TW" altLang="en-US" sz="4600" smtClean="0">
                <a:solidFill>
                  <a:srgbClr val="0000CC"/>
                </a:solidFill>
                <a:latin typeface="Calibri" pitchFamily="34" charset="0"/>
                <a:ea typeface="標楷體" pitchFamily="65" charset="-120"/>
              </a:rPr>
              <a:t>年營收成長動能</a:t>
            </a:r>
          </a:p>
        </p:txBody>
      </p:sp>
      <p:graphicFrame>
        <p:nvGraphicFramePr>
          <p:cNvPr id="200758" name="Group 54"/>
          <p:cNvGraphicFramePr>
            <a:graphicFrameLocks noGrp="1"/>
          </p:cNvGraphicFramePr>
          <p:nvPr/>
        </p:nvGraphicFramePr>
        <p:xfrm>
          <a:off x="500063" y="1716088"/>
          <a:ext cx="8175625" cy="4376738"/>
        </p:xfrm>
        <a:graphic>
          <a:graphicData uri="http://schemas.openxmlformats.org/drawingml/2006/table">
            <a:tbl>
              <a:tblPr/>
              <a:tblGrid>
                <a:gridCol w="3063875"/>
                <a:gridCol w="1944687"/>
                <a:gridCol w="1778000"/>
                <a:gridCol w="1389063"/>
              </a:tblGrid>
              <a:tr h="5762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產品線</a:t>
                      </a:r>
                      <a:endParaRPr kumimoji="1" lang="zh-TW" alt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標楷體" pitchFamily="65" charset="-12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2017</a:t>
                      </a: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年</a:t>
                      </a:r>
                      <a:endParaRPr kumimoji="1" lang="en-US" altLang="zh-TW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標楷體" pitchFamily="65" charset="-12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2016</a:t>
                      </a: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年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年成長</a:t>
                      </a:r>
                      <a:endParaRPr kumimoji="1" lang="en-US" altLang="zh-TW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標楷體" pitchFamily="65" charset="-12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5429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關節注射劑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8F8F8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78,606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8F8F8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59,661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32%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</a:tr>
              <a:tr h="5429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膠原蛋白牙材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8F8F8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53,346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8F8F8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32,946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62%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</a:tr>
              <a:tr h="5429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皮膚填補劑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8F8F8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30,792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8F8F8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27,236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13%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</a:tr>
              <a:tr h="5429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骨格填補骨材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8F8F8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27,885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8F8F8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25,713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8%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</a:tr>
              <a:tr h="5429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其他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8F8F8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30,384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8F8F8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28,525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7%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</a:tr>
              <a:tr h="5429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 生醫營收合計</a:t>
                      </a:r>
                      <a:endParaRPr kumimoji="1" lang="en-US" altLang="zh-TW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8F8F8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221,013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8F8F8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174,081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27%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</a:tr>
              <a:tr h="5429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保養品代工合計</a:t>
                      </a:r>
                      <a:endParaRPr kumimoji="1" lang="en-US" altLang="zh-TW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zh-TW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8F8F8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203,566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zh-TW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8F8F8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155,668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zh-TW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31%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</a:tr>
            </a:tbl>
          </a:graphicData>
        </a:graphic>
      </p:graphicFrame>
      <p:sp>
        <p:nvSpPr>
          <p:cNvPr id="200753" name="Rectangle 3"/>
          <p:cNvSpPr>
            <a:spLocks noChangeArrowheads="1"/>
          </p:cNvSpPr>
          <p:nvPr/>
        </p:nvSpPr>
        <p:spPr bwMode="auto">
          <a:xfrm>
            <a:off x="6194425" y="1484313"/>
            <a:ext cx="2449513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r>
              <a:rPr lang="zh-TW" altLang="en-US" sz="2000">
                <a:solidFill>
                  <a:srgbClr val="000000"/>
                </a:solidFill>
                <a:ea typeface="標楷體" pitchFamily="65" charset="-120"/>
              </a:rPr>
              <a:t>單位：新台幣仟元</a:t>
            </a:r>
          </a:p>
        </p:txBody>
      </p:sp>
      <p:sp>
        <p:nvSpPr>
          <p:cNvPr id="200754" name="投影片編號版面配置區 5"/>
          <p:cNvSpPr txBox="1">
            <a:spLocks noGrp="1"/>
          </p:cNvSpPr>
          <p:nvPr/>
        </p:nvSpPr>
        <p:spPr bwMode="auto">
          <a:xfrm>
            <a:off x="7275513" y="6499225"/>
            <a:ext cx="19050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798A446D-9762-4A27-BBA1-B6F718AA4758}" type="slidenum">
              <a:rPr kumimoji="0" lang="en-US" altLang="zh-TW" sz="1400">
                <a:ea typeface="標楷體" pitchFamily="65" charset="-120"/>
              </a:rPr>
              <a:pPr algn="r" eaLnBrk="0" hangingPunct="0"/>
              <a:t>14</a:t>
            </a:fld>
            <a:endParaRPr kumimoji="0" lang="en-US" altLang="zh-TW" sz="1400"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3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sz="4800" smtClean="0">
                <a:solidFill>
                  <a:srgbClr val="0000CC"/>
                </a:solidFill>
                <a:latin typeface="Times New Roman" pitchFamily="18" charset="0"/>
                <a:ea typeface="標楷體" pitchFamily="65" charset="-120"/>
              </a:rPr>
              <a:t>簡報大綱</a:t>
            </a:r>
          </a:p>
        </p:txBody>
      </p:sp>
      <p:sp>
        <p:nvSpPr>
          <p:cNvPr id="20275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357313" y="1773238"/>
            <a:ext cx="6786562" cy="4103687"/>
          </a:xfrm>
        </p:spPr>
        <p:txBody>
          <a:bodyPr/>
          <a:lstStyle/>
          <a:p>
            <a:pPr>
              <a:spcAft>
                <a:spcPct val="30000"/>
              </a:spcAft>
              <a:buClr>
                <a:srgbClr val="FF0000"/>
              </a:buClr>
              <a:buSzTx/>
              <a:buFont typeface="Wingdings" pitchFamily="2" charset="2"/>
              <a:buChar char="p"/>
            </a:pPr>
            <a:r>
              <a:rPr lang="zh-TW" altLang="en-US" sz="3600" smtClean="0">
                <a:latin typeface="Times New Roman" pitchFamily="18" charset="0"/>
                <a:ea typeface="標楷體" pitchFamily="65" charset="-120"/>
              </a:rPr>
              <a:t>公司簡介與重要發展摘要</a:t>
            </a:r>
          </a:p>
          <a:p>
            <a:pPr>
              <a:spcAft>
                <a:spcPct val="30000"/>
              </a:spcAft>
              <a:buClr>
                <a:srgbClr val="FF0000"/>
              </a:buClr>
              <a:buSzTx/>
              <a:buFont typeface="Wingdings" pitchFamily="2" charset="2"/>
              <a:buChar char="p"/>
            </a:pPr>
            <a:r>
              <a:rPr kumimoji="0" lang="en-US" altLang="zh-TW" sz="3600" smtClean="0">
                <a:latin typeface="Times New Roman" pitchFamily="18" charset="0"/>
                <a:ea typeface="標楷體" pitchFamily="65" charset="-120"/>
              </a:rPr>
              <a:t>2017</a:t>
            </a:r>
            <a:r>
              <a:rPr kumimoji="0" lang="zh-TW" altLang="en-US" sz="3600" smtClean="0">
                <a:latin typeface="Times New Roman" pitchFamily="18" charset="0"/>
                <a:ea typeface="標楷體" pitchFamily="65" charset="-120"/>
              </a:rPr>
              <a:t>年財務與營運概況</a:t>
            </a:r>
          </a:p>
          <a:p>
            <a:pPr>
              <a:spcAft>
                <a:spcPct val="30000"/>
              </a:spcAft>
              <a:buClr>
                <a:srgbClr val="FF0000"/>
              </a:buClr>
              <a:buSzTx/>
              <a:buFont typeface="Wingdings" pitchFamily="2" charset="2"/>
              <a:buChar char="p"/>
            </a:pPr>
            <a:r>
              <a:rPr kumimoji="0" lang="zh-TW" altLang="en-US" sz="3600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未來營運業務展望</a:t>
            </a:r>
          </a:p>
        </p:txBody>
      </p:sp>
      <p:sp>
        <p:nvSpPr>
          <p:cNvPr id="202755" name="投影片編號版面配置區 5"/>
          <p:cNvSpPr txBox="1">
            <a:spLocks noGrp="1"/>
          </p:cNvSpPr>
          <p:nvPr/>
        </p:nvSpPr>
        <p:spPr bwMode="auto">
          <a:xfrm>
            <a:off x="7264400" y="6515100"/>
            <a:ext cx="19050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88FB1CDC-D48F-4E80-AD6C-2513BCF47A7A}" type="slidenum">
              <a:rPr kumimoji="0" lang="en-US" altLang="zh-TW" sz="1400">
                <a:ea typeface="標楷體" pitchFamily="65" charset="-120"/>
              </a:rPr>
              <a:pPr algn="r" eaLnBrk="0" hangingPunct="0"/>
              <a:t>15</a:t>
            </a:fld>
            <a:endParaRPr kumimoji="0" lang="en-US" altLang="zh-TW" sz="1400"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7" name="Rectangle 2"/>
          <p:cNvSpPr>
            <a:spLocks noChangeArrowheads="1"/>
          </p:cNvSpPr>
          <p:nvPr/>
        </p:nvSpPr>
        <p:spPr bwMode="auto">
          <a:xfrm>
            <a:off x="0" y="411163"/>
            <a:ext cx="9144000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zh-TW" altLang="en-US" sz="4400">
                <a:solidFill>
                  <a:srgbClr val="0000CC"/>
                </a:solidFill>
                <a:ea typeface="標楷體" pitchFamily="65" charset="-120"/>
              </a:rPr>
              <a:t>未來醫材營收與獲利的成長動能</a:t>
            </a:r>
            <a:r>
              <a:rPr lang="en-US" altLang="zh-TW" sz="4400">
                <a:solidFill>
                  <a:srgbClr val="0000CC"/>
                </a:solidFill>
                <a:ea typeface="標楷體" pitchFamily="65" charset="-120"/>
              </a:rPr>
              <a:t>-1</a:t>
            </a:r>
          </a:p>
        </p:txBody>
      </p:sp>
      <p:graphicFrame>
        <p:nvGraphicFramePr>
          <p:cNvPr id="229408" name="Group 32"/>
          <p:cNvGraphicFramePr>
            <a:graphicFrameLocks noGrp="1"/>
          </p:cNvGraphicFramePr>
          <p:nvPr/>
        </p:nvGraphicFramePr>
        <p:xfrm>
          <a:off x="233363" y="1527175"/>
          <a:ext cx="8677275" cy="4819079"/>
        </p:xfrm>
        <a:graphic>
          <a:graphicData uri="http://schemas.openxmlformats.org/drawingml/2006/table">
            <a:tbl>
              <a:tblPr/>
              <a:tblGrid>
                <a:gridCol w="1330325"/>
                <a:gridCol w="1722437"/>
                <a:gridCol w="5624513"/>
              </a:tblGrid>
              <a:tr h="5762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產品線</a:t>
                      </a:r>
                      <a:endParaRPr kumimoji="1" lang="zh-TW" alt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標楷體" pitchFamily="65" charset="-12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市場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成長動能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16557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關節注射劑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5000"/>
                        </a:spcBef>
                        <a:spcAft>
                          <a:spcPct val="10000"/>
                        </a:spcAft>
                        <a:buClr>
                          <a:srgbClr val="FF0000"/>
                        </a:buClr>
                        <a:buSzPct val="80000"/>
                        <a:buFontTx/>
                        <a:buChar char="•"/>
                        <a:tabLst/>
                      </a:pP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 </a:t>
                      </a: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台灣、土耳其、俄羅斯、波蘭、西班牙、德國、印尼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5000"/>
                        </a:spcBef>
                        <a:spcAft>
                          <a:spcPct val="15000"/>
                        </a:spcAft>
                        <a:buClr>
                          <a:srgbClr val="FF0000"/>
                        </a:buClr>
                        <a:buSzPct val="80000"/>
                        <a:buFontTx/>
                        <a:buChar char="•"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增加北榮、新光、振興等醫院銷售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5000"/>
                        </a:spcBef>
                        <a:spcAft>
                          <a:spcPct val="15000"/>
                        </a:spcAft>
                        <a:buClr>
                          <a:srgbClr val="FF0000"/>
                        </a:buClr>
                        <a:buSzPct val="80000"/>
                        <a:buFontTx/>
                        <a:buChar char="•"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五劑型產品的土耳其與波蘭市場營收持</a:t>
                      </a:r>
                      <a:endParaRPr kumimoji="1" lang="en-US" altLang="zh-TW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5000"/>
                        </a:spcBef>
                        <a:spcAft>
                          <a:spcPct val="15000"/>
                        </a:spcAft>
                        <a:buClr>
                          <a:srgbClr val="FF0000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  續成長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5000"/>
                        </a:spcBef>
                        <a:spcAft>
                          <a:spcPct val="15000"/>
                        </a:spcAft>
                        <a:buClr>
                          <a:srgbClr val="FF0000"/>
                        </a:buClr>
                        <a:buSzPct val="80000"/>
                        <a:buFontTx/>
                        <a:buChar char="•"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一劑型產品持續進行台灣市場銷售推廣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5000"/>
                        </a:spcBef>
                        <a:spcAft>
                          <a:spcPct val="15000"/>
                        </a:spcAft>
                        <a:buClr>
                          <a:srgbClr val="FF0000"/>
                        </a:buClr>
                        <a:buSzPct val="80000"/>
                        <a:buFontTx/>
                        <a:buChar char="•"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三劑型產品取得歐盟</a:t>
                      </a: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CE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5000"/>
                        </a:spcBef>
                        <a:spcAft>
                          <a:spcPct val="15000"/>
                        </a:spcAft>
                        <a:buClr>
                          <a:srgbClr val="FF0000"/>
                        </a:buClr>
                        <a:buSzPct val="80000"/>
                        <a:buFontTx/>
                        <a:buChar char="•"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五劑型與三劑型產品取得俄羅斯許可證</a:t>
                      </a:r>
                      <a:endParaRPr kumimoji="1" lang="en-US" altLang="zh-TW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膠原蛋白牙材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5000"/>
                        </a:spcBef>
                        <a:spcAft>
                          <a:spcPct val="10000"/>
                        </a:spcAft>
                        <a:buClr>
                          <a:srgbClr val="FF0000"/>
                        </a:buClr>
                        <a:buSzPct val="80000"/>
                        <a:buFontTx/>
                        <a:buChar char="•"/>
                        <a:tabLst/>
                      </a:pPr>
                      <a:r>
                        <a:rPr kumimoji="1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美國、中國、韓國、台灣</a:t>
                      </a:r>
                      <a:endParaRPr kumimoji="1" lang="en-US" altLang="zh-TW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5000"/>
                        </a:spcBef>
                        <a:spcAft>
                          <a:spcPct val="15000"/>
                        </a:spcAft>
                        <a:buClr>
                          <a:srgbClr val="FF0000"/>
                        </a:buClr>
                        <a:buSzPct val="80000"/>
                        <a:buFontTx/>
                        <a:buChar char="•"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美國市場持續成長，產品臨床功效佳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5000"/>
                        </a:spcBef>
                        <a:spcAft>
                          <a:spcPct val="15000"/>
                        </a:spcAft>
                        <a:buClr>
                          <a:srgbClr val="FF0000"/>
                        </a:buClr>
                        <a:buSzPct val="80000"/>
                        <a:buFontTx/>
                        <a:buChar char="•"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癒立安已經完成中國</a:t>
                      </a: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14</a:t>
                      </a: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個省級代理佈建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5000"/>
                        </a:spcBef>
                        <a:spcAft>
                          <a:spcPct val="15000"/>
                        </a:spcAft>
                        <a:buClr>
                          <a:srgbClr val="FF0000"/>
                        </a:buClr>
                        <a:buSzPct val="80000"/>
                        <a:buFontTx/>
                        <a:buChar char="•"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持續拓展韓國膠原白牙材市場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</a:tbl>
          </a:graphicData>
        </a:graphic>
      </p:graphicFrame>
      <p:sp>
        <p:nvSpPr>
          <p:cNvPr id="203796" name="投影片編號版面配置區 5"/>
          <p:cNvSpPr txBox="1">
            <a:spLocks noGrp="1"/>
          </p:cNvSpPr>
          <p:nvPr/>
        </p:nvSpPr>
        <p:spPr bwMode="auto">
          <a:xfrm>
            <a:off x="7275513" y="6499225"/>
            <a:ext cx="19050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80F6EB2A-A4EC-4DAB-85DC-E41255A4BA6A}" type="slidenum">
              <a:rPr kumimoji="0" lang="en-US" altLang="zh-TW" sz="1400">
                <a:ea typeface="標楷體" pitchFamily="65" charset="-120"/>
              </a:rPr>
              <a:pPr algn="r" eaLnBrk="0" hangingPunct="0"/>
              <a:t>16</a:t>
            </a:fld>
            <a:endParaRPr kumimoji="0" lang="en-US" altLang="zh-TW" sz="1400"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1" name="Rectangle 2"/>
          <p:cNvSpPr>
            <a:spLocks noChangeArrowheads="1"/>
          </p:cNvSpPr>
          <p:nvPr/>
        </p:nvSpPr>
        <p:spPr bwMode="auto">
          <a:xfrm>
            <a:off x="0" y="482600"/>
            <a:ext cx="914400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zh-TW" altLang="en-US" sz="4400">
                <a:solidFill>
                  <a:srgbClr val="0000CC"/>
                </a:solidFill>
                <a:ea typeface="標楷體" pitchFamily="65" charset="-120"/>
              </a:rPr>
              <a:t>未來醫材營收與獲利的成長動能</a:t>
            </a:r>
            <a:r>
              <a:rPr lang="en-US" altLang="zh-TW" sz="4400">
                <a:solidFill>
                  <a:srgbClr val="0000CC"/>
                </a:solidFill>
                <a:ea typeface="標楷體" pitchFamily="65" charset="-120"/>
              </a:rPr>
              <a:t>-2</a:t>
            </a:r>
          </a:p>
        </p:txBody>
      </p:sp>
      <p:graphicFrame>
        <p:nvGraphicFramePr>
          <p:cNvPr id="230438" name="Group 38"/>
          <p:cNvGraphicFramePr>
            <a:graphicFrameLocks noGrp="1"/>
          </p:cNvGraphicFramePr>
          <p:nvPr/>
        </p:nvGraphicFramePr>
        <p:xfrm>
          <a:off x="233363" y="1695450"/>
          <a:ext cx="8677275" cy="4489895"/>
        </p:xfrm>
        <a:graphic>
          <a:graphicData uri="http://schemas.openxmlformats.org/drawingml/2006/table">
            <a:tbl>
              <a:tblPr/>
              <a:tblGrid>
                <a:gridCol w="1330325"/>
                <a:gridCol w="1222362"/>
                <a:gridCol w="6124588"/>
              </a:tblGrid>
              <a:tr h="5762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產品線</a:t>
                      </a:r>
                      <a:endParaRPr kumimoji="1" lang="zh-TW" alt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標楷體" pitchFamily="65" charset="-12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市場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成長動能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皮膚填補劑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5000"/>
                        </a:spcBef>
                        <a:spcAft>
                          <a:spcPct val="10000"/>
                        </a:spcAft>
                        <a:buClr>
                          <a:srgbClr val="FF0000"/>
                        </a:buClr>
                        <a:buSzPct val="80000"/>
                        <a:buFontTx/>
                        <a:buChar char="•"/>
                        <a:tabLst/>
                      </a:pP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 </a:t>
                      </a: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中國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rgbClr val="FF0000"/>
                        </a:buClr>
                        <a:buSzPct val="80000"/>
                        <a:buFontTx/>
                        <a:buChar char="•"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產品</a:t>
                      </a:r>
                      <a:r>
                        <a:rPr kumimoji="0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臨床使用案例持續增加與臨床功效佳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rgbClr val="FF0000"/>
                        </a:buClr>
                        <a:buSzPct val="80000"/>
                        <a:buFontTx/>
                        <a:buChar char="•"/>
                        <a:tabLst/>
                      </a:pPr>
                      <a:r>
                        <a:rPr kumimoji="0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成功進入</a:t>
                      </a:r>
                      <a:r>
                        <a:rPr kumimoji="0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北京協和醫院、</a:t>
                      </a: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上海九院</a:t>
                      </a: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與民營最大醫美連鎖醫院</a:t>
                      </a: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-</a:t>
                      </a: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美萊集團及藝星集團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骨骼填補骨材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5000"/>
                        </a:spcBef>
                        <a:spcAft>
                          <a:spcPct val="10000"/>
                        </a:spcAft>
                        <a:buClr>
                          <a:srgbClr val="FF0000"/>
                        </a:buClr>
                        <a:buSzPct val="80000"/>
                        <a:buFontTx/>
                        <a:buChar char="•"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美國、台灣、中國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rgbClr val="FF0000"/>
                        </a:buClr>
                        <a:buSzPct val="80000"/>
                        <a:buFont typeface="Arial" pitchFamily="34" charset="0"/>
                        <a:buChar char="•"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與美國</a:t>
                      </a:r>
                      <a:r>
                        <a:rPr kumimoji="1" lang="en-US" altLang="zh-TW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NuVasive</a:t>
                      </a: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開發的</a:t>
                      </a: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新一代骨誘導型骨格填補骨材</a:t>
                      </a: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-</a:t>
                      </a:r>
                      <a:r>
                        <a:rPr kumimoji="1" lang="en-US" altLang="zh-TW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AttraX</a:t>
                      </a: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 Scaffold</a:t>
                      </a: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已取得美國上市許可證</a:t>
                      </a: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，預計</a:t>
                      </a: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5</a:t>
                      </a: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月首單出貨，將帶動營收成長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rgbClr val="FF0000"/>
                        </a:buClr>
                        <a:buSzPct val="80000"/>
                        <a:buFont typeface="Arial" pitchFamily="34" charset="0"/>
                        <a:buChar char="•"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可注射式骨填料於台灣市場拓展</a:t>
                      </a:r>
                      <a:endParaRPr kumimoji="1" lang="en-US" altLang="zh-TW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rgbClr val="FF0000"/>
                        </a:buClr>
                        <a:buSzPct val="80000"/>
                        <a:buFont typeface="Arial" pitchFamily="34" charset="0"/>
                        <a:buChar char="•"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陶瓷骨填補顆粒於中國市場拓展，帶動營收成長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</a:tbl>
          </a:graphicData>
        </a:graphic>
      </p:graphicFrame>
      <p:sp>
        <p:nvSpPr>
          <p:cNvPr id="204820" name="投影片編號版面配置區 5"/>
          <p:cNvSpPr txBox="1">
            <a:spLocks noGrp="1"/>
          </p:cNvSpPr>
          <p:nvPr/>
        </p:nvSpPr>
        <p:spPr bwMode="auto">
          <a:xfrm>
            <a:off x="7275513" y="6499225"/>
            <a:ext cx="19050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E386B058-CC93-411D-B10C-BA18EF8A6826}" type="slidenum">
              <a:rPr kumimoji="0" lang="en-US" altLang="zh-TW" sz="1400">
                <a:ea typeface="標楷體" pitchFamily="65" charset="-120"/>
              </a:rPr>
              <a:pPr algn="r" eaLnBrk="0" hangingPunct="0"/>
              <a:t>17</a:t>
            </a:fld>
            <a:endParaRPr kumimoji="0" lang="en-US" altLang="zh-TW" sz="1400"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5" name="Text Box 5"/>
          <p:cNvSpPr txBox="1">
            <a:spLocks noChangeArrowheads="1"/>
          </p:cNvSpPr>
          <p:nvPr/>
        </p:nvSpPr>
        <p:spPr bwMode="auto">
          <a:xfrm>
            <a:off x="0" y="182563"/>
            <a:ext cx="9144000" cy="74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4300">
                <a:solidFill>
                  <a:srgbClr val="0000CC"/>
                </a:solidFill>
                <a:latin typeface="Times New Roman" pitchFamily="18" charset="0"/>
                <a:ea typeface="標楷體" pitchFamily="65" charset="-120"/>
              </a:rPr>
              <a:t>和康醫材產品的後續取證時程</a:t>
            </a:r>
            <a:endParaRPr lang="en-US" altLang="zh-TW" sz="4300">
              <a:solidFill>
                <a:srgbClr val="0000CC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826" name="投影片編號版面配置區 5"/>
          <p:cNvSpPr txBox="1">
            <a:spLocks noGrp="1"/>
          </p:cNvSpPr>
          <p:nvPr/>
        </p:nvSpPr>
        <p:spPr bwMode="auto">
          <a:xfrm>
            <a:off x="7275513" y="6499225"/>
            <a:ext cx="19050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C3385F64-C113-47A9-B8E8-55383B8C1651}" type="slidenum">
              <a:rPr kumimoji="0" lang="en-US" altLang="zh-TW" sz="1400">
                <a:ea typeface="標楷體" pitchFamily="65" charset="-120"/>
              </a:rPr>
              <a:pPr algn="r" eaLnBrk="0" hangingPunct="0"/>
              <a:t>18</a:t>
            </a:fld>
            <a:endParaRPr kumimoji="0" lang="en-US" altLang="zh-TW" sz="1400">
              <a:ea typeface="標楷體" pitchFamily="65" charset="-120"/>
            </a:endParaRPr>
          </a:p>
        </p:txBody>
      </p:sp>
      <p:grpSp>
        <p:nvGrpSpPr>
          <p:cNvPr id="205827" name="Group 37"/>
          <p:cNvGrpSpPr>
            <a:grpSpLocks/>
          </p:cNvGrpSpPr>
          <p:nvPr/>
        </p:nvGrpSpPr>
        <p:grpSpPr bwMode="auto">
          <a:xfrm>
            <a:off x="179388" y="1181100"/>
            <a:ext cx="8694737" cy="4552950"/>
            <a:chOff x="113" y="759"/>
            <a:chExt cx="5477" cy="2868"/>
          </a:xfrm>
        </p:grpSpPr>
        <p:sp>
          <p:nvSpPr>
            <p:cNvPr id="3" name="向右箭號 2"/>
            <p:cNvSpPr/>
            <p:nvPr/>
          </p:nvSpPr>
          <p:spPr>
            <a:xfrm>
              <a:off x="158" y="1710"/>
              <a:ext cx="5432" cy="952"/>
            </a:xfrm>
            <a:prstGeom prst="rightArrow">
              <a:avLst>
                <a:gd name="adj1" fmla="val 50000"/>
                <a:gd name="adj2" fmla="val 46478"/>
              </a:avLst>
            </a:prstGeom>
            <a:solidFill>
              <a:srgbClr val="FF66FF"/>
            </a:solidFill>
            <a:effectLst>
              <a:glow rad="139700">
                <a:schemeClr val="accent2">
                  <a:satMod val="175000"/>
                  <a:alpha val="40000"/>
                </a:schemeClr>
              </a:glow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endParaRPr lang="zh-TW" altLang="en-US"/>
            </a:p>
          </p:txBody>
        </p:sp>
        <p:sp>
          <p:nvSpPr>
            <p:cNvPr id="7" name="文字方塊 6"/>
            <p:cNvSpPr txBox="1"/>
            <p:nvPr/>
          </p:nvSpPr>
          <p:spPr>
            <a:xfrm>
              <a:off x="657" y="1967"/>
              <a:ext cx="1621" cy="485"/>
            </a:xfrm>
            <a:prstGeom prst="rect">
              <a:avLst/>
            </a:prstGeom>
            <a:noFill/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txBody>
            <a:bodyPr>
              <a:spAutoFit/>
            </a:bodyPr>
            <a:lstStyle>
              <a:lvl1pPr eaLnBrk="0" hangingPunct="0">
                <a:defRPr kumimoji="1" sz="1700" b="1">
                  <a:solidFill>
                    <a:schemeClr val="tx1"/>
                  </a:solidFill>
                  <a:latin typeface="Calibri" pitchFamily="34" charset="0"/>
                  <a:ea typeface="Adobe 繁黑體 Std B"/>
                  <a:cs typeface="Adobe 繁黑體 Std B"/>
                </a:defRPr>
              </a:lvl1pPr>
              <a:lvl2pPr marL="742950" indent="-285750" eaLnBrk="0" hangingPunct="0">
                <a:defRPr kumimoji="1" sz="1700" b="1">
                  <a:solidFill>
                    <a:schemeClr val="tx1"/>
                  </a:solidFill>
                  <a:latin typeface="Calibri" pitchFamily="34" charset="0"/>
                  <a:ea typeface="Adobe 繁黑體 Std B"/>
                  <a:cs typeface="Adobe 繁黑體 Std B"/>
                </a:defRPr>
              </a:lvl2pPr>
              <a:lvl3pPr marL="1143000" indent="-228600" eaLnBrk="0" hangingPunct="0">
                <a:defRPr kumimoji="1" sz="1700" b="1">
                  <a:solidFill>
                    <a:schemeClr val="tx1"/>
                  </a:solidFill>
                  <a:latin typeface="Calibri" pitchFamily="34" charset="0"/>
                  <a:ea typeface="Adobe 繁黑體 Std B"/>
                  <a:cs typeface="Adobe 繁黑體 Std B"/>
                </a:defRPr>
              </a:lvl3pPr>
              <a:lvl4pPr marL="1600200" indent="-228600" eaLnBrk="0" hangingPunct="0">
                <a:defRPr kumimoji="1" sz="1700" b="1">
                  <a:solidFill>
                    <a:schemeClr val="tx1"/>
                  </a:solidFill>
                  <a:latin typeface="Calibri" pitchFamily="34" charset="0"/>
                  <a:ea typeface="Adobe 繁黑體 Std B"/>
                  <a:cs typeface="Adobe 繁黑體 Std B"/>
                </a:defRPr>
              </a:lvl4pPr>
              <a:lvl5pPr marL="2057400" indent="-228600" eaLnBrk="0" hangingPunct="0">
                <a:defRPr kumimoji="1" sz="1700" b="1">
                  <a:solidFill>
                    <a:schemeClr val="tx1"/>
                  </a:solidFill>
                  <a:latin typeface="Calibri" pitchFamily="34" charset="0"/>
                  <a:ea typeface="Adobe 繁黑體 Std B"/>
                  <a:cs typeface="Adobe 繁黑體 Std B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700" b="1">
                  <a:solidFill>
                    <a:schemeClr val="tx1"/>
                  </a:solidFill>
                  <a:latin typeface="Calibri" pitchFamily="34" charset="0"/>
                  <a:ea typeface="Adobe 繁黑體 Std B"/>
                  <a:cs typeface="Adobe 繁黑體 Std B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700" b="1">
                  <a:solidFill>
                    <a:schemeClr val="tx1"/>
                  </a:solidFill>
                  <a:latin typeface="Calibri" pitchFamily="34" charset="0"/>
                  <a:ea typeface="Adobe 繁黑體 Std B"/>
                  <a:cs typeface="Adobe 繁黑體 Std B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700" b="1">
                  <a:solidFill>
                    <a:schemeClr val="tx1"/>
                  </a:solidFill>
                  <a:latin typeface="Calibri" pitchFamily="34" charset="0"/>
                  <a:ea typeface="Adobe 繁黑體 Std B"/>
                  <a:cs typeface="Adobe 繁黑體 Std B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700" b="1">
                  <a:solidFill>
                    <a:schemeClr val="tx1"/>
                  </a:solidFill>
                  <a:latin typeface="Calibri" pitchFamily="34" charset="0"/>
                  <a:ea typeface="Adobe 繁黑體 Std B"/>
                  <a:cs typeface="Adobe 繁黑體 Std B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zh-TW" sz="4400" dirty="0" smtClean="0">
                  <a:solidFill>
                    <a:srgbClr val="FFFF00"/>
                  </a:solidFill>
                </a:rPr>
                <a:t>2018</a:t>
              </a:r>
              <a:endParaRPr lang="zh-TW" altLang="en-US" sz="4400" dirty="0" smtClean="0">
                <a:solidFill>
                  <a:srgbClr val="FFFF00"/>
                </a:solidFill>
              </a:endParaRP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2245" y="1967"/>
              <a:ext cx="1622" cy="485"/>
            </a:xfrm>
            <a:prstGeom prst="rect">
              <a:avLst/>
            </a:prstGeom>
            <a:noFill/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txBody>
            <a:bodyPr>
              <a:spAutoFit/>
            </a:bodyPr>
            <a:lstStyle>
              <a:lvl1pPr eaLnBrk="0" hangingPunct="0">
                <a:defRPr kumimoji="1" sz="1700" b="1">
                  <a:solidFill>
                    <a:schemeClr val="tx1"/>
                  </a:solidFill>
                  <a:latin typeface="Calibri" pitchFamily="34" charset="0"/>
                  <a:ea typeface="Adobe 繁黑體 Std B"/>
                  <a:cs typeface="Adobe 繁黑體 Std B"/>
                </a:defRPr>
              </a:lvl1pPr>
              <a:lvl2pPr marL="742950" indent="-285750" eaLnBrk="0" hangingPunct="0">
                <a:defRPr kumimoji="1" sz="1700" b="1">
                  <a:solidFill>
                    <a:schemeClr val="tx1"/>
                  </a:solidFill>
                  <a:latin typeface="Calibri" pitchFamily="34" charset="0"/>
                  <a:ea typeface="Adobe 繁黑體 Std B"/>
                  <a:cs typeface="Adobe 繁黑體 Std B"/>
                </a:defRPr>
              </a:lvl2pPr>
              <a:lvl3pPr marL="1143000" indent="-228600" eaLnBrk="0" hangingPunct="0">
                <a:defRPr kumimoji="1" sz="1700" b="1">
                  <a:solidFill>
                    <a:schemeClr val="tx1"/>
                  </a:solidFill>
                  <a:latin typeface="Calibri" pitchFamily="34" charset="0"/>
                  <a:ea typeface="Adobe 繁黑體 Std B"/>
                  <a:cs typeface="Adobe 繁黑體 Std B"/>
                </a:defRPr>
              </a:lvl3pPr>
              <a:lvl4pPr marL="1600200" indent="-228600" eaLnBrk="0" hangingPunct="0">
                <a:defRPr kumimoji="1" sz="1700" b="1">
                  <a:solidFill>
                    <a:schemeClr val="tx1"/>
                  </a:solidFill>
                  <a:latin typeface="Calibri" pitchFamily="34" charset="0"/>
                  <a:ea typeface="Adobe 繁黑體 Std B"/>
                  <a:cs typeface="Adobe 繁黑體 Std B"/>
                </a:defRPr>
              </a:lvl4pPr>
              <a:lvl5pPr marL="2057400" indent="-228600" eaLnBrk="0" hangingPunct="0">
                <a:defRPr kumimoji="1" sz="1700" b="1">
                  <a:solidFill>
                    <a:schemeClr val="tx1"/>
                  </a:solidFill>
                  <a:latin typeface="Calibri" pitchFamily="34" charset="0"/>
                  <a:ea typeface="Adobe 繁黑體 Std B"/>
                  <a:cs typeface="Adobe 繁黑體 Std B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700" b="1">
                  <a:solidFill>
                    <a:schemeClr val="tx1"/>
                  </a:solidFill>
                  <a:latin typeface="Calibri" pitchFamily="34" charset="0"/>
                  <a:ea typeface="Adobe 繁黑體 Std B"/>
                  <a:cs typeface="Adobe 繁黑體 Std B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700" b="1">
                  <a:solidFill>
                    <a:schemeClr val="tx1"/>
                  </a:solidFill>
                  <a:latin typeface="Calibri" pitchFamily="34" charset="0"/>
                  <a:ea typeface="Adobe 繁黑體 Std B"/>
                  <a:cs typeface="Adobe 繁黑體 Std B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700" b="1">
                  <a:solidFill>
                    <a:schemeClr val="tx1"/>
                  </a:solidFill>
                  <a:latin typeface="Calibri" pitchFamily="34" charset="0"/>
                  <a:ea typeface="Adobe 繁黑體 Std B"/>
                  <a:cs typeface="Adobe 繁黑體 Std B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700" b="1">
                  <a:solidFill>
                    <a:schemeClr val="tx1"/>
                  </a:solidFill>
                  <a:latin typeface="Calibri" pitchFamily="34" charset="0"/>
                  <a:ea typeface="Adobe 繁黑體 Std B"/>
                  <a:cs typeface="Adobe 繁黑體 Std B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zh-TW" sz="4400" dirty="0" smtClean="0">
                  <a:solidFill>
                    <a:srgbClr val="FFFF00"/>
                  </a:solidFill>
                </a:rPr>
                <a:t>2019</a:t>
              </a:r>
              <a:endParaRPr lang="zh-TW" altLang="en-US" sz="4400" dirty="0" smtClean="0">
                <a:solidFill>
                  <a:srgbClr val="FFFF00"/>
                </a:solidFill>
              </a:endParaRPr>
            </a:p>
          </p:txBody>
        </p:sp>
        <p:sp>
          <p:nvSpPr>
            <p:cNvPr id="9" name="向下箭號 8"/>
            <p:cNvSpPr/>
            <p:nvPr/>
          </p:nvSpPr>
          <p:spPr>
            <a:xfrm>
              <a:off x="884" y="1608"/>
              <a:ext cx="272" cy="337"/>
            </a:xfrm>
            <a:prstGeom prst="downArrow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endParaRPr lang="zh-TW" altLang="en-US"/>
            </a:p>
          </p:txBody>
        </p:sp>
        <p:sp>
          <p:nvSpPr>
            <p:cNvPr id="205845" name="文字方塊 9"/>
            <p:cNvSpPr txBox="1">
              <a:spLocks noChangeArrowheads="1"/>
            </p:cNvSpPr>
            <p:nvPr/>
          </p:nvSpPr>
          <p:spPr bwMode="auto">
            <a:xfrm>
              <a:off x="113" y="814"/>
              <a:ext cx="1417" cy="756"/>
            </a:xfrm>
            <a:prstGeom prst="rect">
              <a:avLst/>
            </a:prstGeom>
            <a:noFill/>
            <a:ln w="19050">
              <a:solidFill>
                <a:srgbClr val="0000CC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7800" indent="-177800" algn="just">
                <a:spcBef>
                  <a:spcPts val="600"/>
                </a:spcBef>
                <a:buClr>
                  <a:srgbClr val="FF0000"/>
                </a:buClr>
                <a:buSzPct val="75000"/>
                <a:buFont typeface="Wingdings" pitchFamily="2" charset="2"/>
                <a:buChar char="l"/>
              </a:pPr>
              <a:r>
                <a:rPr lang="en-US" altLang="zh-TW" sz="1800" dirty="0" err="1">
                  <a:solidFill>
                    <a:srgbClr val="0000FF"/>
                  </a:solidFill>
                  <a:ea typeface="標楷體" pitchFamily="65" charset="-120"/>
                </a:rPr>
                <a:t>AttraX</a:t>
              </a:r>
              <a:r>
                <a:rPr lang="en-US" altLang="zh-TW" sz="1800" dirty="0">
                  <a:solidFill>
                    <a:srgbClr val="0000FF"/>
                  </a:solidFill>
                  <a:ea typeface="標楷體" pitchFamily="65" charset="-120"/>
                </a:rPr>
                <a:t> Scaffold</a:t>
              </a:r>
              <a:r>
                <a:rPr lang="zh-TW" altLang="en-US" sz="1800" dirty="0">
                  <a:solidFill>
                    <a:srgbClr val="0000FF"/>
                  </a:solidFill>
                  <a:ea typeface="標楷體" pitchFamily="65" charset="-120"/>
                </a:rPr>
                <a:t>新一代骨材已於美國上市</a:t>
              </a:r>
              <a:r>
                <a:rPr lang="en-US" altLang="zh-TW" sz="1800" dirty="0" smtClean="0">
                  <a:ea typeface="標楷體" pitchFamily="65" charset="-120"/>
                </a:rPr>
                <a:t>(</a:t>
              </a:r>
              <a:r>
                <a:rPr lang="zh-TW" altLang="en-US" sz="1800" dirty="0" smtClean="0">
                  <a:ea typeface="標楷體" pitchFamily="65" charset="-120"/>
                </a:rPr>
                <a:t>與</a:t>
              </a:r>
              <a:r>
                <a:rPr lang="en-US" altLang="zh-TW" sz="1800" dirty="0" err="1" smtClean="0">
                  <a:ea typeface="標楷體" pitchFamily="65" charset="-120"/>
                </a:rPr>
                <a:t>NuVasive</a:t>
              </a:r>
              <a:r>
                <a:rPr lang="zh-TW" altLang="en-US" sz="1800" dirty="0">
                  <a:ea typeface="標楷體" pitchFamily="65" charset="-120"/>
                </a:rPr>
                <a:t>合作開發</a:t>
              </a:r>
              <a:r>
                <a:rPr lang="en-US" altLang="zh-TW" sz="1800" dirty="0">
                  <a:ea typeface="標楷體" pitchFamily="65" charset="-120"/>
                </a:rPr>
                <a:t>)</a:t>
              </a:r>
            </a:p>
          </p:txBody>
        </p:sp>
        <p:sp>
          <p:nvSpPr>
            <p:cNvPr id="205846" name="文字方塊 10"/>
            <p:cNvSpPr txBox="1">
              <a:spLocks noChangeArrowheads="1"/>
            </p:cNvSpPr>
            <p:nvPr/>
          </p:nvSpPr>
          <p:spPr bwMode="auto">
            <a:xfrm>
              <a:off x="3506" y="2816"/>
              <a:ext cx="2036" cy="810"/>
            </a:xfrm>
            <a:prstGeom prst="rect">
              <a:avLst/>
            </a:prstGeom>
            <a:noFill/>
            <a:ln w="19050">
              <a:solidFill>
                <a:srgbClr val="0000CC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77800" indent="-177800" algn="just">
                <a:spcBef>
                  <a:spcPts val="600"/>
                </a:spcBef>
                <a:buClr>
                  <a:srgbClr val="FF0000"/>
                </a:buClr>
                <a:buSzPct val="75000"/>
                <a:buFont typeface="Wingdings" pitchFamily="2" charset="2"/>
                <a:buChar char="l"/>
              </a:pPr>
              <a:r>
                <a:rPr lang="zh-TW" altLang="en-US" sz="1800">
                  <a:solidFill>
                    <a:srgbClr val="A50021"/>
                  </a:solidFill>
                  <a:ea typeface="標楷體" pitchFamily="65" charset="-120"/>
                </a:rPr>
                <a:t>膠原蛋白</a:t>
              </a:r>
              <a:r>
                <a:rPr lang="en-US" altLang="zh-TW" sz="1800">
                  <a:solidFill>
                    <a:srgbClr val="A50021"/>
                  </a:solidFill>
                  <a:ea typeface="標楷體" pitchFamily="65" charset="-120"/>
                </a:rPr>
                <a:t>/</a:t>
              </a:r>
              <a:r>
                <a:rPr lang="zh-TW" altLang="en-US" sz="1800">
                  <a:solidFill>
                    <a:srgbClr val="A50021"/>
                  </a:solidFill>
                  <a:ea typeface="標楷體" pitchFamily="65" charset="-120"/>
                </a:rPr>
                <a:t>陶瓷複合式骨材</a:t>
              </a:r>
              <a:r>
                <a:rPr lang="zh-TW" altLang="en-US" sz="1800">
                  <a:ea typeface="標楷體" pitchFamily="65" charset="-120"/>
                </a:rPr>
                <a:t>於中國上市</a:t>
              </a:r>
              <a:r>
                <a:rPr lang="en-US" altLang="zh-TW" sz="1800">
                  <a:ea typeface="標楷體" pitchFamily="65" charset="-120"/>
                </a:rPr>
                <a:t>(CFDA)</a:t>
              </a:r>
            </a:p>
            <a:p>
              <a:pPr marL="177800" indent="-177800" algn="just">
                <a:spcBef>
                  <a:spcPts val="600"/>
                </a:spcBef>
                <a:buClr>
                  <a:srgbClr val="FF0000"/>
                </a:buClr>
                <a:buSzPct val="75000"/>
                <a:buFont typeface="Wingdings" pitchFamily="2" charset="2"/>
                <a:buChar char="l"/>
              </a:pPr>
              <a:r>
                <a:rPr lang="zh-TW" altLang="en-US" sz="1800">
                  <a:ea typeface="標楷體" pitchFamily="65" charset="-120"/>
                </a:rPr>
                <a:t>填補</a:t>
              </a:r>
              <a:r>
                <a:rPr lang="zh-TW" altLang="en-US" sz="1800">
                  <a:solidFill>
                    <a:srgbClr val="A50021"/>
                  </a:solidFill>
                  <a:ea typeface="標楷體" pitchFamily="65" charset="-120"/>
                </a:rPr>
                <a:t>深層皺紋之含麻皮膚填補劑</a:t>
              </a:r>
              <a:r>
                <a:rPr lang="zh-TW" altLang="en-US" sz="1800">
                  <a:ea typeface="標楷體" pitchFamily="65" charset="-120"/>
                </a:rPr>
                <a:t>於中國上市</a:t>
              </a:r>
              <a:r>
                <a:rPr lang="en-US" altLang="zh-TW" sz="1800">
                  <a:ea typeface="標楷體" pitchFamily="65" charset="-120"/>
                </a:rPr>
                <a:t>(CFDA)</a:t>
              </a:r>
            </a:p>
          </p:txBody>
        </p:sp>
        <p:pic>
          <p:nvPicPr>
            <p:cNvPr id="205847" name="向下箭號 11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443" y="2411"/>
              <a:ext cx="346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向下箭號 12"/>
            <p:cNvSpPr/>
            <p:nvPr/>
          </p:nvSpPr>
          <p:spPr>
            <a:xfrm>
              <a:off x="4604" y="1608"/>
              <a:ext cx="272" cy="337"/>
            </a:xfrm>
            <a:prstGeom prst="downArrow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endParaRPr lang="zh-TW" altLang="en-US"/>
            </a:p>
          </p:txBody>
        </p:sp>
        <p:sp>
          <p:nvSpPr>
            <p:cNvPr id="205851" name="文字方塊 13"/>
            <p:cNvSpPr txBox="1">
              <a:spLocks noChangeArrowheads="1"/>
            </p:cNvSpPr>
            <p:nvPr/>
          </p:nvSpPr>
          <p:spPr bwMode="auto">
            <a:xfrm>
              <a:off x="3333" y="759"/>
              <a:ext cx="1860" cy="810"/>
            </a:xfrm>
            <a:prstGeom prst="rect">
              <a:avLst/>
            </a:prstGeom>
            <a:noFill/>
            <a:ln w="19050">
              <a:solidFill>
                <a:srgbClr val="0000CC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77800" indent="-177800" algn="just">
                <a:spcBef>
                  <a:spcPts val="600"/>
                </a:spcBef>
                <a:buClr>
                  <a:srgbClr val="FF0000"/>
                </a:buClr>
                <a:buSzPct val="75000"/>
                <a:buFont typeface="Wingdings" pitchFamily="2" charset="2"/>
                <a:buChar char="l"/>
              </a:pPr>
              <a:r>
                <a:rPr lang="zh-TW" altLang="en-US" sz="1800">
                  <a:ea typeface="標楷體" pitchFamily="65" charset="-120"/>
                </a:rPr>
                <a:t>填補</a:t>
              </a:r>
              <a:r>
                <a:rPr lang="zh-TW" altLang="en-US" sz="1800">
                  <a:solidFill>
                    <a:srgbClr val="A50021"/>
                  </a:solidFill>
                  <a:ea typeface="標楷體" pitchFamily="65" charset="-120"/>
                </a:rPr>
                <a:t>深層皺紋之皮膚填補劑</a:t>
              </a:r>
              <a:r>
                <a:rPr lang="zh-TW" altLang="en-US" sz="1800">
                  <a:ea typeface="標楷體" pitchFamily="65" charset="-120"/>
                </a:rPr>
                <a:t>於中國上市</a:t>
              </a:r>
              <a:r>
                <a:rPr lang="en-US" altLang="zh-TW" sz="1800">
                  <a:ea typeface="標楷體" pitchFamily="65" charset="-120"/>
                </a:rPr>
                <a:t>(CFDA)</a:t>
              </a:r>
            </a:p>
            <a:p>
              <a:pPr marL="177800" indent="-177800" algn="just">
                <a:spcBef>
                  <a:spcPts val="600"/>
                </a:spcBef>
                <a:buClr>
                  <a:srgbClr val="FF0000"/>
                </a:buClr>
                <a:buSzPct val="75000"/>
                <a:buFont typeface="Wingdings" pitchFamily="2" charset="2"/>
                <a:buChar char="l"/>
              </a:pPr>
              <a:r>
                <a:rPr lang="zh-TW" altLang="en-US" sz="1800">
                  <a:ea typeface="標楷體" pitchFamily="65" charset="-120"/>
                </a:rPr>
                <a:t>填補</a:t>
              </a:r>
              <a:r>
                <a:rPr lang="zh-TW" altLang="en-US" sz="1800">
                  <a:solidFill>
                    <a:srgbClr val="A50021"/>
                  </a:solidFill>
                  <a:ea typeface="標楷體" pitchFamily="65" charset="-120"/>
                </a:rPr>
                <a:t>中層皺紋之含麻皮膚填補劑</a:t>
              </a:r>
              <a:r>
                <a:rPr lang="zh-TW" altLang="en-US" sz="1800">
                  <a:ea typeface="標楷體" pitchFamily="65" charset="-120"/>
                </a:rPr>
                <a:t>於中國上市</a:t>
              </a:r>
              <a:r>
                <a:rPr lang="en-US" altLang="zh-TW" sz="1800">
                  <a:ea typeface="標楷體" pitchFamily="65" charset="-120"/>
                </a:rPr>
                <a:t>(CFDA)</a:t>
              </a:r>
            </a:p>
          </p:txBody>
        </p:sp>
        <p:sp>
          <p:nvSpPr>
            <p:cNvPr id="14" name="文字方塊 13"/>
            <p:cNvSpPr txBox="1"/>
            <p:nvPr/>
          </p:nvSpPr>
          <p:spPr>
            <a:xfrm>
              <a:off x="3787" y="1971"/>
              <a:ext cx="1621" cy="485"/>
            </a:xfrm>
            <a:prstGeom prst="rect">
              <a:avLst/>
            </a:prstGeom>
            <a:noFill/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txBody>
            <a:bodyPr>
              <a:spAutoFit/>
            </a:bodyPr>
            <a:lstStyle>
              <a:lvl1pPr eaLnBrk="0" hangingPunct="0">
                <a:defRPr kumimoji="1" sz="1700" b="1">
                  <a:solidFill>
                    <a:schemeClr val="tx1"/>
                  </a:solidFill>
                  <a:latin typeface="Calibri" pitchFamily="34" charset="0"/>
                  <a:ea typeface="Adobe 繁黑體 Std B"/>
                  <a:cs typeface="Adobe 繁黑體 Std B"/>
                </a:defRPr>
              </a:lvl1pPr>
              <a:lvl2pPr marL="742950" indent="-285750" eaLnBrk="0" hangingPunct="0">
                <a:defRPr kumimoji="1" sz="1700" b="1">
                  <a:solidFill>
                    <a:schemeClr val="tx1"/>
                  </a:solidFill>
                  <a:latin typeface="Calibri" pitchFamily="34" charset="0"/>
                  <a:ea typeface="Adobe 繁黑體 Std B"/>
                  <a:cs typeface="Adobe 繁黑體 Std B"/>
                </a:defRPr>
              </a:lvl2pPr>
              <a:lvl3pPr marL="1143000" indent="-228600" eaLnBrk="0" hangingPunct="0">
                <a:defRPr kumimoji="1" sz="1700" b="1">
                  <a:solidFill>
                    <a:schemeClr val="tx1"/>
                  </a:solidFill>
                  <a:latin typeface="Calibri" pitchFamily="34" charset="0"/>
                  <a:ea typeface="Adobe 繁黑體 Std B"/>
                  <a:cs typeface="Adobe 繁黑體 Std B"/>
                </a:defRPr>
              </a:lvl3pPr>
              <a:lvl4pPr marL="1600200" indent="-228600" eaLnBrk="0" hangingPunct="0">
                <a:defRPr kumimoji="1" sz="1700" b="1">
                  <a:solidFill>
                    <a:schemeClr val="tx1"/>
                  </a:solidFill>
                  <a:latin typeface="Calibri" pitchFamily="34" charset="0"/>
                  <a:ea typeface="Adobe 繁黑體 Std B"/>
                  <a:cs typeface="Adobe 繁黑體 Std B"/>
                </a:defRPr>
              </a:lvl4pPr>
              <a:lvl5pPr marL="2057400" indent="-228600" eaLnBrk="0" hangingPunct="0">
                <a:defRPr kumimoji="1" sz="1700" b="1">
                  <a:solidFill>
                    <a:schemeClr val="tx1"/>
                  </a:solidFill>
                  <a:latin typeface="Calibri" pitchFamily="34" charset="0"/>
                  <a:ea typeface="Adobe 繁黑體 Std B"/>
                  <a:cs typeface="Adobe 繁黑體 Std B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700" b="1">
                  <a:solidFill>
                    <a:schemeClr val="tx1"/>
                  </a:solidFill>
                  <a:latin typeface="Calibri" pitchFamily="34" charset="0"/>
                  <a:ea typeface="Adobe 繁黑體 Std B"/>
                  <a:cs typeface="Adobe 繁黑體 Std B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700" b="1">
                  <a:solidFill>
                    <a:schemeClr val="tx1"/>
                  </a:solidFill>
                  <a:latin typeface="Calibri" pitchFamily="34" charset="0"/>
                  <a:ea typeface="Adobe 繁黑體 Std B"/>
                  <a:cs typeface="Adobe 繁黑體 Std B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700" b="1">
                  <a:solidFill>
                    <a:schemeClr val="tx1"/>
                  </a:solidFill>
                  <a:latin typeface="Calibri" pitchFamily="34" charset="0"/>
                  <a:ea typeface="Adobe 繁黑體 Std B"/>
                  <a:cs typeface="Adobe 繁黑體 Std B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700" b="1">
                  <a:solidFill>
                    <a:schemeClr val="tx1"/>
                  </a:solidFill>
                  <a:latin typeface="Calibri" pitchFamily="34" charset="0"/>
                  <a:ea typeface="Adobe 繁黑體 Std B"/>
                  <a:cs typeface="Adobe 繁黑體 Std B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zh-TW" sz="4400" dirty="0" smtClean="0">
                  <a:solidFill>
                    <a:srgbClr val="FFFF00"/>
                  </a:solidFill>
                </a:rPr>
                <a:t>2020</a:t>
              </a:r>
              <a:endParaRPr lang="zh-TW" altLang="en-US" sz="4400" dirty="0" smtClean="0">
                <a:solidFill>
                  <a:srgbClr val="FFFF00"/>
                </a:solidFill>
              </a:endParaRPr>
            </a:p>
          </p:txBody>
        </p:sp>
        <p:sp>
          <p:nvSpPr>
            <p:cNvPr id="205855" name="文字方塊 9"/>
            <p:cNvSpPr txBox="1">
              <a:spLocks noChangeArrowheads="1"/>
            </p:cNvSpPr>
            <p:nvPr/>
          </p:nvSpPr>
          <p:spPr bwMode="auto">
            <a:xfrm>
              <a:off x="966" y="2817"/>
              <a:ext cx="2132" cy="810"/>
            </a:xfrm>
            <a:prstGeom prst="rect">
              <a:avLst/>
            </a:prstGeom>
            <a:noFill/>
            <a:ln w="19050">
              <a:solidFill>
                <a:srgbClr val="0000CC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77800" indent="-177800" algn="just">
                <a:spcBef>
                  <a:spcPts val="600"/>
                </a:spcBef>
                <a:buClr>
                  <a:srgbClr val="FF0000"/>
                </a:buClr>
                <a:buSzPct val="75000"/>
                <a:buFont typeface="Wingdings" pitchFamily="2" charset="2"/>
                <a:buChar char="l"/>
              </a:pPr>
              <a:r>
                <a:rPr lang="en-US" altLang="zh-TW" sz="1800">
                  <a:ea typeface="標楷體" pitchFamily="65" charset="-120"/>
                </a:rPr>
                <a:t>2</a:t>
              </a:r>
              <a:r>
                <a:rPr lang="zh-TW" altLang="en-US" sz="1800">
                  <a:ea typeface="標楷體" pitchFamily="65" charset="-120"/>
                </a:rPr>
                <a:t>項填補不同深度皺紋之</a:t>
              </a:r>
              <a:r>
                <a:rPr lang="zh-TW" altLang="en-US" sz="1800">
                  <a:solidFill>
                    <a:srgbClr val="A50021"/>
                  </a:solidFill>
                  <a:ea typeface="標楷體" pitchFamily="65" charset="-120"/>
                </a:rPr>
                <a:t>含麻皮膚填補劑</a:t>
              </a:r>
              <a:r>
                <a:rPr lang="zh-TW" altLang="en-US" sz="1800">
                  <a:ea typeface="標楷體" pitchFamily="65" charset="-120"/>
                </a:rPr>
                <a:t>於台灣上市</a:t>
              </a:r>
              <a:r>
                <a:rPr lang="en-US" altLang="zh-TW" sz="1800">
                  <a:ea typeface="標楷體" pitchFamily="65" charset="-120"/>
                </a:rPr>
                <a:t>(TFDA)</a:t>
              </a:r>
            </a:p>
            <a:p>
              <a:pPr marL="177800" indent="-177800" algn="just">
                <a:spcBef>
                  <a:spcPts val="600"/>
                </a:spcBef>
                <a:buClr>
                  <a:srgbClr val="FF0000"/>
                </a:buClr>
                <a:buSzPct val="75000"/>
                <a:buFont typeface="Wingdings" pitchFamily="2" charset="2"/>
                <a:buChar char="l"/>
              </a:pPr>
              <a:r>
                <a:rPr lang="zh-TW" altLang="en-US" sz="1800">
                  <a:solidFill>
                    <a:srgbClr val="A50021"/>
                  </a:solidFill>
                  <a:ea typeface="標楷體" pitchFamily="65" charset="-120"/>
                </a:rPr>
                <a:t>五劑型與三劑型關節注射劑</a:t>
              </a:r>
              <a:r>
                <a:rPr lang="zh-TW" altLang="en-US" sz="1800">
                  <a:ea typeface="標楷體" pitchFamily="65" charset="-120"/>
                </a:rPr>
                <a:t>於俄羅斯上市</a:t>
              </a:r>
              <a:endParaRPr lang="en-US" altLang="zh-TW" sz="1800">
                <a:ea typeface="標楷體" pitchFamily="65" charset="-120"/>
              </a:endParaRPr>
            </a:p>
          </p:txBody>
        </p:sp>
        <p:grpSp>
          <p:nvGrpSpPr>
            <p:cNvPr id="205856" name="向下箭號 17"/>
            <p:cNvGrpSpPr>
              <a:grpSpLocks/>
            </p:cNvGrpSpPr>
            <p:nvPr/>
          </p:nvGrpSpPr>
          <p:grpSpPr bwMode="auto">
            <a:xfrm>
              <a:off x="4566" y="2411"/>
              <a:ext cx="345" cy="407"/>
              <a:chOff x="4566" y="2680"/>
              <a:chExt cx="345" cy="407"/>
            </a:xfrm>
          </p:grpSpPr>
          <p:pic>
            <p:nvPicPr>
              <p:cNvPr id="205857" name="向下箭號 17"/>
              <p:cNvPicPr>
                <a:picLocks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566" y="2680"/>
                <a:ext cx="345" cy="4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05858" name="Text Box 33"/>
              <p:cNvSpPr txBox="1">
                <a:spLocks noChangeArrowheads="1"/>
              </p:cNvSpPr>
              <p:nvPr/>
            </p:nvSpPr>
            <p:spPr bwMode="auto">
              <a:xfrm rot="10800000">
                <a:off x="4672" y="2772"/>
                <a:ext cx="136" cy="2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10800000" anchor="ctr"/>
              <a:lstStyle/>
              <a:p>
                <a:pPr algn="ctr">
                  <a:spcBef>
                    <a:spcPct val="50000"/>
                  </a:spcBef>
                </a:pPr>
                <a:endParaRPr lang="zh-TW" alt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</p:grpSp>
      <p:sp>
        <p:nvSpPr>
          <p:cNvPr id="205828" name="Rectangle 3"/>
          <p:cNvSpPr>
            <a:spLocks noChangeArrowheads="1"/>
          </p:cNvSpPr>
          <p:nvPr/>
        </p:nvSpPr>
        <p:spPr bwMode="auto">
          <a:xfrm>
            <a:off x="433388" y="5848350"/>
            <a:ext cx="828040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buClr>
                <a:srgbClr val="CC0000"/>
              </a:buClr>
              <a:buSzPct val="80000"/>
              <a:buFont typeface="Wingdings" pitchFamily="2" charset="2"/>
              <a:buChar char="n"/>
            </a:pPr>
            <a:r>
              <a:rPr kumimoji="0" lang="zh-TW" altLang="en-US" sz="2400" dirty="0">
                <a:solidFill>
                  <a:srgbClr val="0000FF"/>
                </a:solidFill>
                <a:ea typeface="標楷體" pitchFamily="65" charset="-120"/>
              </a:rPr>
              <a:t>和康持續進行</a:t>
            </a:r>
            <a:r>
              <a:rPr kumimoji="0" lang="en-US" altLang="zh-TW" sz="2400" dirty="0">
                <a:solidFill>
                  <a:srgbClr val="0000FF"/>
                </a:solidFill>
                <a:ea typeface="標楷體" pitchFamily="65" charset="-120"/>
              </a:rPr>
              <a:t>III</a:t>
            </a:r>
            <a:r>
              <a:rPr kumimoji="0" lang="zh-TW" altLang="en-US" sz="2400" dirty="0">
                <a:solidFill>
                  <a:srgbClr val="0000FF"/>
                </a:solidFill>
                <a:ea typeface="標楷體" pitchFamily="65" charset="-120"/>
              </a:rPr>
              <a:t>類醫材</a:t>
            </a:r>
            <a:r>
              <a:rPr kumimoji="0" lang="zh-TW" altLang="en-US" sz="2400" dirty="0" smtClean="0">
                <a:solidFill>
                  <a:srgbClr val="0000FF"/>
                </a:solidFill>
                <a:ea typeface="標楷體" pitchFamily="65" charset="-120"/>
              </a:rPr>
              <a:t>產品的各國</a:t>
            </a:r>
            <a:r>
              <a:rPr kumimoji="0" lang="zh-TW" altLang="en-US" sz="2400" dirty="0">
                <a:solidFill>
                  <a:srgbClr val="0000FF"/>
                </a:solidFill>
                <a:ea typeface="標楷體" pitchFamily="65" charset="-120"/>
              </a:rPr>
              <a:t>認證</a:t>
            </a:r>
            <a:r>
              <a:rPr kumimoji="0" lang="zh-TW" altLang="en-US" sz="2400" dirty="0">
                <a:ea typeface="標楷體" pitchFamily="65" charset="-120"/>
              </a:rPr>
              <a:t>，預計在</a:t>
            </a:r>
            <a:r>
              <a:rPr kumimoji="0" lang="en-US" altLang="zh-TW" sz="2400" dirty="0">
                <a:ea typeface="標楷體" pitchFamily="65" charset="-120"/>
              </a:rPr>
              <a:t>2020</a:t>
            </a:r>
            <a:r>
              <a:rPr kumimoji="0" lang="zh-TW" altLang="en-US" sz="2400" dirty="0">
                <a:ea typeface="標楷體" pitchFamily="65" charset="-120"/>
              </a:rPr>
              <a:t>年會取得</a:t>
            </a:r>
            <a:r>
              <a:rPr kumimoji="0" lang="en-US" altLang="zh-TW" sz="2400" dirty="0">
                <a:solidFill>
                  <a:srgbClr val="0000FF"/>
                </a:solidFill>
                <a:ea typeface="標楷體" pitchFamily="65" charset="-120"/>
              </a:rPr>
              <a:t>10</a:t>
            </a:r>
            <a:r>
              <a:rPr kumimoji="0" lang="zh-TW" altLang="en-US" sz="2400" dirty="0">
                <a:solidFill>
                  <a:srgbClr val="0000FF"/>
                </a:solidFill>
                <a:ea typeface="標楷體" pitchFamily="65" charset="-120"/>
              </a:rPr>
              <a:t>項高階醫材產品上市許可證</a:t>
            </a:r>
            <a:r>
              <a:rPr kumimoji="0" lang="zh-TW" altLang="en-US" sz="2400" dirty="0">
                <a:ea typeface="標楷體" pitchFamily="65" charset="-120"/>
              </a:rPr>
              <a:t>，將帶動營收成長動能</a:t>
            </a:r>
            <a:endParaRPr kumimoji="0" lang="en-US" altLang="zh-TW" sz="2400" dirty="0">
              <a:ea typeface="標楷體" pitchFamily="65" charset="-120"/>
            </a:endParaRPr>
          </a:p>
        </p:txBody>
      </p:sp>
      <p:sp>
        <p:nvSpPr>
          <p:cNvPr id="205829" name="文字方塊 9"/>
          <p:cNvSpPr txBox="1">
            <a:spLocks noChangeArrowheads="1"/>
          </p:cNvSpPr>
          <p:nvPr/>
        </p:nvSpPr>
        <p:spPr bwMode="auto">
          <a:xfrm>
            <a:off x="2555875" y="1827213"/>
            <a:ext cx="2087563" cy="647700"/>
          </a:xfrm>
          <a:prstGeom prst="rect">
            <a:avLst/>
          </a:prstGeom>
          <a:noFill/>
          <a:ln w="19050">
            <a:solidFill>
              <a:srgbClr val="0000CC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7800" indent="-177800" algn="just">
              <a:spcBef>
                <a:spcPts val="600"/>
              </a:spcBef>
              <a:buClr>
                <a:srgbClr val="FF0000"/>
              </a:buClr>
              <a:buSzPct val="75000"/>
              <a:buFont typeface="Wingdings" pitchFamily="2" charset="2"/>
              <a:buChar char="l"/>
            </a:pPr>
            <a:r>
              <a:rPr lang="zh-TW" altLang="en-US" sz="1800">
                <a:solidFill>
                  <a:srgbClr val="800000"/>
                </a:solidFill>
                <a:ea typeface="標楷體" pitchFamily="65" charset="-120"/>
              </a:rPr>
              <a:t>三劑型關節注射劑</a:t>
            </a:r>
            <a:r>
              <a:rPr lang="zh-TW" altLang="en-US" sz="1800">
                <a:ea typeface="標楷體" pitchFamily="65" charset="-120"/>
              </a:rPr>
              <a:t>於歐盟上市</a:t>
            </a:r>
            <a:r>
              <a:rPr lang="en-US" altLang="zh-TW" sz="1800">
                <a:ea typeface="標楷體" pitchFamily="65" charset="-120"/>
              </a:rPr>
              <a:t>(CE)</a:t>
            </a:r>
          </a:p>
        </p:txBody>
      </p:sp>
      <p:sp>
        <p:nvSpPr>
          <p:cNvPr id="24" name="向下箭號 23"/>
          <p:cNvSpPr/>
          <p:nvPr/>
        </p:nvSpPr>
        <p:spPr bwMode="auto">
          <a:xfrm>
            <a:off x="3348112" y="2533972"/>
            <a:ext cx="431800" cy="534988"/>
          </a:xfrm>
          <a:prstGeom prst="dow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849" name="群組 15"/>
          <p:cNvGrpSpPr>
            <a:grpSpLocks/>
          </p:cNvGrpSpPr>
          <p:nvPr/>
        </p:nvGrpSpPr>
        <p:grpSpPr bwMode="auto">
          <a:xfrm>
            <a:off x="4757738" y="855663"/>
            <a:ext cx="5832475" cy="3652837"/>
            <a:chOff x="7164288" y="-123733"/>
            <a:chExt cx="7056784" cy="5035331"/>
          </a:xfrm>
        </p:grpSpPr>
        <p:pic>
          <p:nvPicPr>
            <p:cNvPr id="206984" name="Picture 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164288" y="-123733"/>
              <a:ext cx="6948487" cy="4879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平行四邊形 14"/>
            <p:cNvSpPr/>
            <p:nvPr/>
          </p:nvSpPr>
          <p:spPr>
            <a:xfrm>
              <a:off x="10548625" y="2670755"/>
              <a:ext cx="3672447" cy="2240843"/>
            </a:xfrm>
            <a:prstGeom prst="parallelogram">
              <a:avLst>
                <a:gd name="adj" fmla="val 41321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endParaRPr lang="zh-TW" altLang="en-US"/>
            </a:p>
          </p:txBody>
        </p:sp>
      </p:grpSp>
      <p:pic>
        <p:nvPicPr>
          <p:cNvPr id="206850" name="Picture 140" descr="ãarrowãçåçæå°çµæ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9640703" flipV="1">
            <a:off x="0" y="4005263"/>
            <a:ext cx="7737475" cy="218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6851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7264400" y="6505575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4ACA9FC9-B507-4667-8ADE-BB5401840F33}" type="slidenum">
              <a:rPr lang="en-US" altLang="zh-TW" smtClean="0"/>
              <a:pPr/>
              <a:t>19</a:t>
            </a:fld>
            <a:endParaRPr lang="en-US" altLang="zh-TW" smtClean="0"/>
          </a:p>
        </p:txBody>
      </p:sp>
      <p:sp>
        <p:nvSpPr>
          <p:cNvPr id="206852" name="文字方塊 8"/>
          <p:cNvSpPr txBox="1">
            <a:spLocks noChangeArrowheads="1"/>
          </p:cNvSpPr>
          <p:nvPr/>
        </p:nvSpPr>
        <p:spPr bwMode="auto">
          <a:xfrm>
            <a:off x="282575" y="4000500"/>
            <a:ext cx="4503738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l"/>
            </a:pPr>
            <a:r>
              <a:rPr lang="zh-TW" altLang="en-US" sz="2200" dirty="0">
                <a:solidFill>
                  <a:srgbClr val="0000FF"/>
                </a:solidFill>
                <a:ea typeface="標楷體" pitchFamily="65" charset="-120"/>
              </a:rPr>
              <a:t>具專利保護之藥物控制釋放技術</a:t>
            </a:r>
            <a:endParaRPr lang="en-US" altLang="zh-TW" sz="2200" dirty="0">
              <a:solidFill>
                <a:srgbClr val="0000FF"/>
              </a:solidFill>
              <a:ea typeface="標楷體" pitchFamily="65" charset="-120"/>
            </a:endParaRPr>
          </a:p>
          <a:p>
            <a:pPr marL="285750" indent="-28575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l"/>
            </a:pPr>
            <a:r>
              <a:rPr lang="zh-TW" altLang="en-US" sz="2200" dirty="0">
                <a:solidFill>
                  <a:srgbClr val="0000FF"/>
                </a:solidFill>
                <a:ea typeface="標楷體" pitchFamily="65" charset="-120"/>
              </a:rPr>
              <a:t>同時兼具骨引導與骨誘導特性</a:t>
            </a:r>
            <a:endParaRPr lang="en-US" altLang="zh-TW" sz="2200" dirty="0">
              <a:solidFill>
                <a:srgbClr val="0000FF"/>
              </a:solidFill>
              <a:ea typeface="標楷體" pitchFamily="65" charset="-120"/>
            </a:endParaRPr>
          </a:p>
          <a:p>
            <a:pPr marL="285750" indent="-28575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l"/>
            </a:pPr>
            <a:r>
              <a:rPr lang="zh-TW" altLang="en-US" sz="2200" dirty="0" smtClean="0">
                <a:solidFill>
                  <a:srgbClr val="0000FF"/>
                </a:solidFill>
                <a:ea typeface="標楷體" pitchFamily="65" charset="-120"/>
              </a:rPr>
              <a:t>加速骨組織修復與再生</a:t>
            </a:r>
            <a:endParaRPr lang="en-US" altLang="zh-TW" sz="2200" dirty="0">
              <a:solidFill>
                <a:srgbClr val="0000FF"/>
              </a:solidFill>
              <a:ea typeface="標楷體" pitchFamily="65" charset="-120"/>
            </a:endParaRPr>
          </a:p>
        </p:txBody>
      </p:sp>
      <p:sp>
        <p:nvSpPr>
          <p:cNvPr id="206853" name="AutoShape 5" descr="Image result for bone graft granul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6854" name="AutoShape 7" descr="Image result for bone graft granules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6855" name="圓角矩形 92"/>
          <p:cNvSpPr>
            <a:spLocks noChangeArrowheads="1"/>
          </p:cNvSpPr>
          <p:nvPr/>
        </p:nvSpPr>
        <p:spPr bwMode="auto">
          <a:xfrm>
            <a:off x="3711575" y="2922588"/>
            <a:ext cx="1978025" cy="1473200"/>
          </a:xfrm>
          <a:prstGeom prst="roundRect">
            <a:avLst>
              <a:gd name="adj" fmla="val 16667"/>
            </a:avLst>
          </a:prstGeom>
          <a:noFill/>
          <a:ln w="57150" algn="ctr">
            <a:noFill/>
            <a:round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6856" name="圓角矩形 84"/>
          <p:cNvSpPr>
            <a:spLocks noChangeArrowheads="1"/>
          </p:cNvSpPr>
          <p:nvPr/>
        </p:nvSpPr>
        <p:spPr bwMode="auto">
          <a:xfrm>
            <a:off x="1619250" y="403225"/>
            <a:ext cx="2233613" cy="1635125"/>
          </a:xfrm>
          <a:prstGeom prst="roundRect">
            <a:avLst>
              <a:gd name="adj" fmla="val 16667"/>
            </a:avLst>
          </a:prstGeom>
          <a:noFill/>
          <a:ln w="57150" algn="ctr">
            <a:noFill/>
            <a:round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6857" name="圓角矩形 23"/>
          <p:cNvSpPr>
            <a:spLocks noChangeArrowheads="1"/>
          </p:cNvSpPr>
          <p:nvPr/>
        </p:nvSpPr>
        <p:spPr bwMode="auto">
          <a:xfrm>
            <a:off x="312738" y="874713"/>
            <a:ext cx="2528887" cy="3203575"/>
          </a:xfrm>
          <a:prstGeom prst="roundRect">
            <a:avLst>
              <a:gd name="adj" fmla="val 16667"/>
            </a:avLst>
          </a:prstGeom>
          <a:noFill/>
          <a:ln w="57150" algn="ctr">
            <a:noFill/>
            <a:round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6" name="摺角紙張 95"/>
          <p:cNvSpPr/>
          <p:nvPr/>
        </p:nvSpPr>
        <p:spPr>
          <a:xfrm>
            <a:off x="4218433" y="5719281"/>
            <a:ext cx="4483424" cy="834526"/>
          </a:xfrm>
          <a:prstGeom prst="foldedCorner">
            <a:avLst/>
          </a:prstGeom>
          <a:gradFill>
            <a:gsLst>
              <a:gs pos="54000">
                <a:srgbClr val="B5D1F0"/>
              </a:gs>
              <a:gs pos="0">
                <a:srgbClr val="5E9EFF"/>
              </a:gs>
              <a:gs pos="31000">
                <a:srgbClr val="85C2FF">
                  <a:alpha val="21000"/>
                </a:srgbClr>
              </a:gs>
              <a:gs pos="82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ts val="600"/>
              </a:spcBef>
              <a:spcAft>
                <a:spcPts val="0"/>
              </a:spcAft>
              <a:defRPr/>
            </a:pPr>
            <a:r>
              <a:rPr lang="en-US" altLang="zh-TW" dirty="0">
                <a:solidFill>
                  <a:srgbClr val="CC0099"/>
                </a:solidFill>
                <a:latin typeface="Calibri" pitchFamily="34" charset="0"/>
                <a:ea typeface="標楷體" pitchFamily="65" charset="-120"/>
              </a:rPr>
              <a:t>03/2018</a:t>
            </a:r>
          </a:p>
          <a:p>
            <a:pPr>
              <a:spcBef>
                <a:spcPts val="600"/>
              </a:spcBef>
              <a:spcAft>
                <a:spcPts val="0"/>
              </a:spcAft>
              <a:defRPr/>
            </a:pPr>
            <a:r>
              <a:rPr lang="zh-TW" altLang="en-US" dirty="0">
                <a:solidFill>
                  <a:srgbClr val="CC0099"/>
                </a:solidFill>
                <a:latin typeface="Calibri" pitchFamily="34" charset="0"/>
                <a:ea typeface="標楷體" pitchFamily="65" charset="-120"/>
              </a:rPr>
              <a:t>通過經濟部</a:t>
            </a:r>
            <a:r>
              <a:rPr lang="en-US" altLang="zh-TW" dirty="0">
                <a:solidFill>
                  <a:srgbClr val="CC0099"/>
                </a:solidFill>
                <a:latin typeface="Calibri" pitchFamily="34" charset="0"/>
                <a:ea typeface="標楷體" pitchFamily="65" charset="-120"/>
              </a:rPr>
              <a:t>A+</a:t>
            </a:r>
            <a:r>
              <a:rPr lang="zh-TW" altLang="en-US" dirty="0">
                <a:solidFill>
                  <a:srgbClr val="CC0099"/>
                </a:solidFill>
                <a:latin typeface="Calibri" pitchFamily="34" charset="0"/>
                <a:ea typeface="標楷體" pitchFamily="65" charset="-120"/>
              </a:rPr>
              <a:t> 創新研發淬鍊計畫構想審查</a:t>
            </a:r>
          </a:p>
        </p:txBody>
      </p:sp>
      <p:sp>
        <p:nvSpPr>
          <p:cNvPr id="107" name="Rectangle 3"/>
          <p:cNvSpPr>
            <a:spLocks noChangeArrowheads="1"/>
          </p:cNvSpPr>
          <p:nvPr/>
        </p:nvSpPr>
        <p:spPr bwMode="auto">
          <a:xfrm>
            <a:off x="0" y="241300"/>
            <a:ext cx="9144000" cy="830263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zh-TW" altLang="en-US" sz="48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rPr>
              <a:t>和康佈局含藥醫材</a:t>
            </a:r>
            <a:r>
              <a:rPr lang="zh-TW" altLang="zh-TW" sz="48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rPr>
              <a:t>產品</a:t>
            </a:r>
            <a:endParaRPr lang="zh-TW" altLang="en-US" sz="4800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ea typeface="標楷體" pitchFamily="65" charset="-120"/>
            </a:endParaRPr>
          </a:p>
        </p:txBody>
      </p:sp>
      <p:sp>
        <p:nvSpPr>
          <p:cNvPr id="6" name="橢圓 5"/>
          <p:cNvSpPr/>
          <p:nvPr/>
        </p:nvSpPr>
        <p:spPr>
          <a:xfrm>
            <a:off x="3233738" y="5937250"/>
            <a:ext cx="131762" cy="95250"/>
          </a:xfrm>
          <a:prstGeom prst="ellips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endParaRPr lang="zh-TW" altLang="en-US"/>
          </a:p>
        </p:txBody>
      </p:sp>
      <p:sp>
        <p:nvSpPr>
          <p:cNvPr id="116" name="橢圓 115"/>
          <p:cNvSpPr/>
          <p:nvPr/>
        </p:nvSpPr>
        <p:spPr>
          <a:xfrm>
            <a:off x="4443413" y="5287963"/>
            <a:ext cx="131762" cy="95250"/>
          </a:xfrm>
          <a:prstGeom prst="ellips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endParaRPr lang="zh-TW" altLang="en-US"/>
          </a:p>
        </p:txBody>
      </p:sp>
      <p:cxnSp>
        <p:nvCxnSpPr>
          <p:cNvPr id="119" name="直線接點 118"/>
          <p:cNvCxnSpPr/>
          <p:nvPr/>
        </p:nvCxnSpPr>
        <p:spPr bwMode="auto">
          <a:xfrm flipV="1">
            <a:off x="3360738" y="5978525"/>
            <a:ext cx="84931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24" name="直線接點 123"/>
          <p:cNvCxnSpPr/>
          <p:nvPr/>
        </p:nvCxnSpPr>
        <p:spPr bwMode="auto">
          <a:xfrm>
            <a:off x="4565650" y="5335588"/>
            <a:ext cx="57943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橢圓 124"/>
          <p:cNvSpPr/>
          <p:nvPr/>
        </p:nvSpPr>
        <p:spPr>
          <a:xfrm>
            <a:off x="5000625" y="4779963"/>
            <a:ext cx="131763" cy="96837"/>
          </a:xfrm>
          <a:prstGeom prst="ellips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endParaRPr lang="zh-TW" altLang="en-US"/>
          </a:p>
        </p:txBody>
      </p:sp>
      <p:cxnSp>
        <p:nvCxnSpPr>
          <p:cNvPr id="126" name="直線接點 125"/>
          <p:cNvCxnSpPr/>
          <p:nvPr/>
        </p:nvCxnSpPr>
        <p:spPr bwMode="auto">
          <a:xfrm flipV="1">
            <a:off x="5133975" y="4829175"/>
            <a:ext cx="100806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7" name="橢圓 126"/>
          <p:cNvSpPr/>
          <p:nvPr/>
        </p:nvSpPr>
        <p:spPr>
          <a:xfrm>
            <a:off x="5395913" y="4257675"/>
            <a:ext cx="131762" cy="96838"/>
          </a:xfrm>
          <a:prstGeom prst="ellips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endParaRPr lang="zh-TW" altLang="en-US"/>
          </a:p>
        </p:txBody>
      </p:sp>
      <p:sp>
        <p:nvSpPr>
          <p:cNvPr id="129" name="摺角紙張 128"/>
          <p:cNvSpPr/>
          <p:nvPr/>
        </p:nvSpPr>
        <p:spPr>
          <a:xfrm>
            <a:off x="5154537" y="5093893"/>
            <a:ext cx="3547320" cy="834526"/>
          </a:xfrm>
          <a:prstGeom prst="foldedCorner">
            <a:avLst/>
          </a:prstGeom>
          <a:gradFill>
            <a:gsLst>
              <a:gs pos="54000">
                <a:srgbClr val="B5D1F0"/>
              </a:gs>
              <a:gs pos="0">
                <a:srgbClr val="5E9EFF"/>
              </a:gs>
              <a:gs pos="31000">
                <a:srgbClr val="85C2FF">
                  <a:alpha val="21000"/>
                </a:srgbClr>
              </a:gs>
              <a:gs pos="82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ts val="600"/>
              </a:spcBef>
              <a:spcAft>
                <a:spcPts val="0"/>
              </a:spcAft>
              <a:defRPr/>
            </a:pPr>
            <a:r>
              <a:rPr lang="zh-TW" altLang="en-US" dirty="0">
                <a:solidFill>
                  <a:schemeClr val="tx1"/>
                </a:solidFill>
                <a:latin typeface="Calibri" pitchFamily="34" charset="0"/>
                <a:ea typeface="標楷體" pitchFamily="65" charset="-120"/>
              </a:rPr>
              <a:t>第一階段</a:t>
            </a:r>
            <a:endParaRPr lang="en-US" altLang="zh-TW" dirty="0">
              <a:solidFill>
                <a:schemeClr val="tx1"/>
              </a:solidFill>
              <a:latin typeface="Calibri" pitchFamily="34" charset="0"/>
              <a:ea typeface="標楷體" pitchFamily="65" charset="-120"/>
            </a:endParaRPr>
          </a:p>
          <a:p>
            <a:pPr>
              <a:spcBef>
                <a:spcPts val="600"/>
              </a:spcBef>
              <a:spcAft>
                <a:spcPts val="0"/>
              </a:spcAft>
              <a:defRPr/>
            </a:pPr>
            <a:r>
              <a:rPr lang="zh-TW" altLang="en-US" dirty="0">
                <a:solidFill>
                  <a:schemeClr val="tx1"/>
                </a:solidFill>
                <a:latin typeface="Calibri" pitchFamily="34" charset="0"/>
                <a:ea typeface="標楷體" pitchFamily="65" charset="-120"/>
              </a:rPr>
              <a:t>完成產品開發與臨床前準備</a:t>
            </a:r>
          </a:p>
        </p:txBody>
      </p:sp>
      <p:sp>
        <p:nvSpPr>
          <p:cNvPr id="130" name="摺角紙張 129"/>
          <p:cNvSpPr/>
          <p:nvPr/>
        </p:nvSpPr>
        <p:spPr>
          <a:xfrm>
            <a:off x="6146741" y="4516600"/>
            <a:ext cx="2555116" cy="834526"/>
          </a:xfrm>
          <a:prstGeom prst="foldedCorner">
            <a:avLst/>
          </a:prstGeom>
          <a:gradFill>
            <a:gsLst>
              <a:gs pos="54000">
                <a:srgbClr val="B5D1F0"/>
              </a:gs>
              <a:gs pos="0">
                <a:srgbClr val="5E9EFF"/>
              </a:gs>
              <a:gs pos="31000">
                <a:srgbClr val="85C2FF">
                  <a:alpha val="21000"/>
                </a:srgbClr>
              </a:gs>
              <a:gs pos="82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ts val="600"/>
              </a:spcBef>
              <a:spcAft>
                <a:spcPts val="0"/>
              </a:spcAft>
              <a:defRPr/>
            </a:pPr>
            <a:r>
              <a:rPr lang="zh-TW" altLang="en-US" dirty="0">
                <a:solidFill>
                  <a:schemeClr val="tx1"/>
                </a:solidFill>
                <a:latin typeface="Calibri" pitchFamily="34" charset="0"/>
                <a:ea typeface="標楷體" pitchFamily="65" charset="-120"/>
              </a:rPr>
              <a:t>第二階段</a:t>
            </a:r>
            <a:endParaRPr lang="en-US" altLang="zh-TW" dirty="0">
              <a:solidFill>
                <a:schemeClr val="tx1"/>
              </a:solidFill>
              <a:latin typeface="Calibri" pitchFamily="34" charset="0"/>
              <a:ea typeface="標楷體" pitchFamily="65" charset="-120"/>
            </a:endParaRPr>
          </a:p>
          <a:p>
            <a:pPr>
              <a:spcBef>
                <a:spcPts val="600"/>
              </a:spcBef>
              <a:spcAft>
                <a:spcPts val="0"/>
              </a:spcAft>
              <a:defRPr/>
            </a:pPr>
            <a:r>
              <a:rPr lang="zh-TW" altLang="en-US" dirty="0">
                <a:solidFill>
                  <a:schemeClr val="tx1"/>
                </a:solidFill>
                <a:latin typeface="Calibri" pitchFamily="34" charset="0"/>
                <a:ea typeface="標楷體" pitchFamily="65" charset="-120"/>
              </a:rPr>
              <a:t>完成人體臨床試驗</a:t>
            </a:r>
            <a:endParaRPr lang="en-US" altLang="zh-TW" dirty="0">
              <a:solidFill>
                <a:schemeClr val="tx1"/>
              </a:solidFill>
              <a:latin typeface="Calibri" pitchFamily="34" charset="0"/>
              <a:ea typeface="標楷體" pitchFamily="65" charset="-120"/>
            </a:endParaRPr>
          </a:p>
        </p:txBody>
      </p:sp>
      <p:sp>
        <p:nvSpPr>
          <p:cNvPr id="131" name="摺角紙張 130"/>
          <p:cNvSpPr/>
          <p:nvPr/>
        </p:nvSpPr>
        <p:spPr>
          <a:xfrm>
            <a:off x="7189689" y="3919081"/>
            <a:ext cx="1512168" cy="834526"/>
          </a:xfrm>
          <a:prstGeom prst="foldedCorner">
            <a:avLst/>
          </a:prstGeom>
          <a:gradFill>
            <a:gsLst>
              <a:gs pos="54000">
                <a:srgbClr val="B5D1F0"/>
              </a:gs>
              <a:gs pos="0">
                <a:srgbClr val="5E9EFF"/>
              </a:gs>
              <a:gs pos="31000">
                <a:srgbClr val="85C2FF">
                  <a:alpha val="21000"/>
                </a:srgbClr>
              </a:gs>
              <a:gs pos="82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ts val="600"/>
              </a:spcBef>
              <a:spcAft>
                <a:spcPts val="0"/>
              </a:spcAft>
              <a:defRPr/>
            </a:pPr>
            <a:r>
              <a:rPr lang="zh-TW" altLang="en-US" dirty="0">
                <a:solidFill>
                  <a:schemeClr val="tx1"/>
                </a:solidFill>
                <a:latin typeface="Calibri" pitchFamily="34" charset="0"/>
                <a:ea typeface="標楷體" pitchFamily="65" charset="-120"/>
              </a:rPr>
              <a:t>第三階段</a:t>
            </a:r>
            <a:endParaRPr lang="en-US" altLang="zh-TW" dirty="0">
              <a:solidFill>
                <a:schemeClr val="tx1"/>
              </a:solidFill>
              <a:latin typeface="Calibri" pitchFamily="34" charset="0"/>
              <a:ea typeface="標楷體" pitchFamily="65" charset="-120"/>
            </a:endParaRPr>
          </a:p>
          <a:p>
            <a:pPr>
              <a:spcBef>
                <a:spcPts val="600"/>
              </a:spcBef>
              <a:spcAft>
                <a:spcPts val="0"/>
              </a:spcAft>
              <a:defRPr/>
            </a:pPr>
            <a:r>
              <a:rPr lang="zh-TW" altLang="en-US" dirty="0">
                <a:solidFill>
                  <a:schemeClr val="tx1"/>
                </a:solidFill>
                <a:latin typeface="Calibri" pitchFamily="34" charset="0"/>
                <a:ea typeface="標楷體" pitchFamily="65" charset="-120"/>
              </a:rPr>
              <a:t>產品查驗登記</a:t>
            </a:r>
            <a:endParaRPr lang="en-US" altLang="zh-TW" dirty="0">
              <a:solidFill>
                <a:schemeClr val="tx1"/>
              </a:solidFill>
              <a:latin typeface="Calibri" pitchFamily="34" charset="0"/>
              <a:ea typeface="標楷體" pitchFamily="65" charset="-120"/>
            </a:endParaRPr>
          </a:p>
        </p:txBody>
      </p:sp>
      <p:grpSp>
        <p:nvGrpSpPr>
          <p:cNvPr id="206878" name="群組 21"/>
          <p:cNvGrpSpPr>
            <a:grpSpLocks/>
          </p:cNvGrpSpPr>
          <p:nvPr/>
        </p:nvGrpSpPr>
        <p:grpSpPr bwMode="auto">
          <a:xfrm>
            <a:off x="204788" y="1392238"/>
            <a:ext cx="4581526" cy="2478087"/>
            <a:chOff x="158341" y="1603399"/>
            <a:chExt cx="4581313" cy="2478121"/>
          </a:xfrm>
        </p:grpSpPr>
        <p:grpSp>
          <p:nvGrpSpPr>
            <p:cNvPr id="206881" name="群組 13"/>
            <p:cNvGrpSpPr>
              <a:grpSpLocks/>
            </p:cNvGrpSpPr>
            <p:nvPr/>
          </p:nvGrpSpPr>
          <p:grpSpPr bwMode="auto">
            <a:xfrm>
              <a:off x="158341" y="1603399"/>
              <a:ext cx="4581313" cy="2478121"/>
              <a:chOff x="196481" y="1556792"/>
              <a:chExt cx="4581313" cy="2478121"/>
            </a:xfrm>
          </p:grpSpPr>
          <p:sp>
            <p:nvSpPr>
              <p:cNvPr id="206884" name="矩形 4"/>
              <p:cNvSpPr>
                <a:spLocks noChangeArrowheads="1"/>
              </p:cNvSpPr>
              <p:nvPr/>
            </p:nvSpPr>
            <p:spPr bwMode="auto">
              <a:xfrm>
                <a:off x="2555381" y="3445934"/>
                <a:ext cx="2222413" cy="5847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  <a:buClr>
                    <a:srgbClr val="E90000"/>
                  </a:buClr>
                </a:pPr>
                <a:r>
                  <a:rPr lang="zh-TW" altLang="en-US" sz="1600" dirty="0">
                    <a:latin typeface="標楷體" pitchFamily="65" charset="-120"/>
                    <a:ea typeface="標楷體" pitchFamily="65" charset="-120"/>
                  </a:rPr>
                  <a:t>以富茂骨為基</a:t>
                </a:r>
                <a:r>
                  <a:rPr lang="zh-TW" altLang="en-US" sz="1600" dirty="0" smtClean="0">
                    <a:latin typeface="標楷體" pitchFamily="65" charset="-120"/>
                    <a:ea typeface="標楷體" pitchFamily="65" charset="-120"/>
                  </a:rPr>
                  <a:t>材     </a:t>
                </a:r>
                <a:r>
                  <a:rPr lang="en-US" altLang="zh-TW" sz="1600" dirty="0" smtClean="0">
                    <a:latin typeface="標楷體" pitchFamily="65" charset="-120"/>
                    <a:ea typeface="標楷體" pitchFamily="65" charset="-120"/>
                  </a:rPr>
                  <a:t>(</a:t>
                </a:r>
                <a:r>
                  <a:rPr lang="zh-TW" altLang="en-US" sz="1600" dirty="0" smtClean="0">
                    <a:latin typeface="標楷體" pitchFamily="65" charset="-120"/>
                    <a:ea typeface="標楷體" pitchFamily="65" charset="-120"/>
                  </a:rPr>
                  <a:t>膠原蛋白</a:t>
                </a:r>
                <a:r>
                  <a:rPr lang="en-US" altLang="zh-TW" sz="1600" dirty="0" smtClean="0">
                    <a:latin typeface="標楷體" pitchFamily="65" charset="-120"/>
                    <a:ea typeface="標楷體" pitchFamily="65" charset="-120"/>
                  </a:rPr>
                  <a:t>/</a:t>
                </a:r>
                <a:r>
                  <a:rPr lang="zh-TW" altLang="en-US" sz="1600" dirty="0" smtClean="0">
                    <a:latin typeface="標楷體" pitchFamily="65" charset="-120"/>
                    <a:ea typeface="標楷體" pitchFamily="65" charset="-120"/>
                  </a:rPr>
                  <a:t>陶瓷骨材</a:t>
                </a:r>
                <a:r>
                  <a:rPr lang="en-US" altLang="zh-TW" sz="1600" dirty="0" smtClean="0">
                    <a:latin typeface="標楷體" pitchFamily="65" charset="-120"/>
                    <a:ea typeface="標楷體" pitchFamily="65" charset="-120"/>
                  </a:rPr>
                  <a:t>)</a:t>
                </a:r>
                <a:endParaRPr lang="zh-TW" altLang="en-US" sz="1600" dirty="0">
                  <a:latin typeface="標楷體" pitchFamily="65" charset="-120"/>
                  <a:ea typeface="標楷體" pitchFamily="65" charset="-120"/>
                </a:endParaRPr>
              </a:p>
            </p:txBody>
          </p:sp>
          <p:grpSp>
            <p:nvGrpSpPr>
              <p:cNvPr id="206885" name="群組 1"/>
              <p:cNvGrpSpPr>
                <a:grpSpLocks/>
              </p:cNvGrpSpPr>
              <p:nvPr/>
            </p:nvGrpSpPr>
            <p:grpSpPr bwMode="auto">
              <a:xfrm>
                <a:off x="1709568" y="1628800"/>
                <a:ext cx="918216" cy="638451"/>
                <a:chOff x="3563834" y="3685662"/>
                <a:chExt cx="962035" cy="674380"/>
              </a:xfrm>
            </p:grpSpPr>
            <p:pic>
              <p:nvPicPr>
                <p:cNvPr id="206979" name="Picture 26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3813027" y="4142843"/>
                  <a:ext cx="257794" cy="21631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6980" name="Picture 26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3808038" y="3685060"/>
                  <a:ext cx="259456" cy="21631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6981" name="Picture 26"/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3866249" y="3933235"/>
                  <a:ext cx="171308" cy="1442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6982" name="Picture 26"/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3563550" y="3933235"/>
                  <a:ext cx="171308" cy="1442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6983" name="Picture 26"/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4052525" y="3904729"/>
                  <a:ext cx="474007" cy="39741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206886" name="矩形 7"/>
              <p:cNvSpPr>
                <a:spLocks noChangeArrowheads="1"/>
              </p:cNvSpPr>
              <p:nvPr/>
            </p:nvSpPr>
            <p:spPr bwMode="auto">
              <a:xfrm>
                <a:off x="2203666" y="1556792"/>
                <a:ext cx="1210532" cy="33855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zh-TW" altLang="en-US" sz="1600">
                    <a:latin typeface="標楷體" pitchFamily="65" charset="-120"/>
                    <a:ea typeface="標楷體" pitchFamily="65" charset="-120"/>
                  </a:rPr>
                  <a:t>骨誘導藥物</a:t>
                </a:r>
              </a:p>
            </p:txBody>
          </p:sp>
          <p:grpSp>
            <p:nvGrpSpPr>
              <p:cNvPr id="206887" name="群組 20483"/>
              <p:cNvGrpSpPr>
                <a:grpSpLocks/>
              </p:cNvGrpSpPr>
              <p:nvPr/>
            </p:nvGrpSpPr>
            <p:grpSpPr bwMode="auto">
              <a:xfrm>
                <a:off x="196481" y="2316255"/>
                <a:ext cx="2476435" cy="1718658"/>
                <a:chOff x="5062101" y="3220646"/>
                <a:chExt cx="2717800" cy="1816100"/>
              </a:xfrm>
            </p:grpSpPr>
            <p:grpSp>
              <p:nvGrpSpPr>
                <p:cNvPr id="206889" name="Group 4"/>
                <p:cNvGrpSpPr>
                  <a:grpSpLocks/>
                </p:cNvGrpSpPr>
                <p:nvPr/>
              </p:nvGrpSpPr>
              <p:grpSpPr bwMode="auto">
                <a:xfrm>
                  <a:off x="5062101" y="3220646"/>
                  <a:ext cx="2717800" cy="1816100"/>
                  <a:chOff x="4467225" y="3266816"/>
                  <a:chExt cx="4376738" cy="3538797"/>
                </a:xfrm>
              </p:grpSpPr>
              <p:sp>
                <p:nvSpPr>
                  <p:cNvPr id="45" name="Oval 132"/>
                  <p:cNvSpPr/>
                  <p:nvPr/>
                </p:nvSpPr>
                <p:spPr>
                  <a:xfrm>
                    <a:off x="7400977" y="3266816"/>
                    <a:ext cx="572833" cy="571808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6699FF"/>
                      </a:gs>
                      <a:gs pos="100000">
                        <a:schemeClr val="bg1"/>
                      </a:gs>
                      <a:gs pos="61000">
                        <a:schemeClr val="bg1">
                          <a:alpha val="53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kumimoji="0" lang="en-US" b="0">
                      <a:solidFill>
                        <a:srgbClr val="FFFFFF"/>
                      </a:solidFill>
                      <a:latin typeface="標楷體" pitchFamily="65" charset="-120"/>
                      <a:ea typeface="標楷體" pitchFamily="65" charset="-120"/>
                    </a:endParaRPr>
                  </a:p>
                </p:txBody>
              </p:sp>
              <p:grpSp>
                <p:nvGrpSpPr>
                  <p:cNvPr id="206912" name="Group 3"/>
                  <p:cNvGrpSpPr>
                    <a:grpSpLocks/>
                  </p:cNvGrpSpPr>
                  <p:nvPr/>
                </p:nvGrpSpPr>
                <p:grpSpPr bwMode="auto">
                  <a:xfrm>
                    <a:off x="4467225" y="3292475"/>
                    <a:ext cx="4376738" cy="3513138"/>
                    <a:chOff x="4467225" y="3292475"/>
                    <a:chExt cx="4376738" cy="3513138"/>
                  </a:xfrm>
                </p:grpSpPr>
                <p:grpSp>
                  <p:nvGrpSpPr>
                    <p:cNvPr id="206913" name="Group 25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411788" y="5686425"/>
                      <a:ext cx="1195387" cy="1119188"/>
                      <a:chOff x="6701851" y="324893"/>
                      <a:chExt cx="1195246" cy="1119192"/>
                    </a:xfrm>
                  </p:grpSpPr>
                  <p:sp>
                    <p:nvSpPr>
                      <p:cNvPr id="83" name="Oval 196"/>
                      <p:cNvSpPr/>
                      <p:nvPr/>
                    </p:nvSpPr>
                    <p:spPr>
                      <a:xfrm>
                        <a:off x="6701851" y="324893"/>
                        <a:ext cx="1195246" cy="1119192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0">
                            <a:srgbClr val="6699FF"/>
                          </a:gs>
                          <a:gs pos="100000">
                            <a:schemeClr val="bg1"/>
                          </a:gs>
                          <a:gs pos="53000">
                            <a:schemeClr val="bg1"/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>
                        <a:noFill/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kumimoji="0" lang="en-US" b="0">
                          <a:solidFill>
                            <a:srgbClr val="FFFFFF"/>
                          </a:solidFill>
                          <a:latin typeface="標楷體" pitchFamily="65" charset="-120"/>
                          <a:ea typeface="標楷體" pitchFamily="65" charset="-120"/>
                        </a:endParaRPr>
                      </a:p>
                    </p:txBody>
                  </p:sp>
                  <p:sp>
                    <p:nvSpPr>
                      <p:cNvPr id="84" name="Oval 197"/>
                      <p:cNvSpPr/>
                      <p:nvPr/>
                    </p:nvSpPr>
                    <p:spPr>
                      <a:xfrm>
                        <a:off x="7218915" y="803401"/>
                        <a:ext cx="120625" cy="127484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100000">
                            <a:srgbClr val="008000"/>
                          </a:gs>
                          <a:gs pos="3000">
                            <a:srgbClr val="FFFFFF"/>
                          </a:gs>
                          <a:gs pos="63000">
                            <a:srgbClr val="008000"/>
                          </a:gs>
                        </a:gsLst>
                        <a:path path="shape">
                          <a:fillToRect l="50000" t="50000" r="50000" b="50000"/>
                        </a:path>
                        <a:tileRect/>
                      </a:gradFill>
                      <a:ln>
                        <a:noFill/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kumimoji="0" lang="en-US" b="0">
                          <a:solidFill>
                            <a:srgbClr val="FFFFFF"/>
                          </a:solidFill>
                          <a:latin typeface="標楷體" pitchFamily="65" charset="-120"/>
                          <a:ea typeface="標楷體" pitchFamily="65" charset="-120"/>
                        </a:endParaRPr>
                      </a:p>
                    </p:txBody>
                  </p:sp>
                </p:grpSp>
                <p:grpSp>
                  <p:nvGrpSpPr>
                    <p:cNvPr id="206914" name="Group 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467225" y="3292475"/>
                      <a:ext cx="4376738" cy="3205163"/>
                      <a:chOff x="4467225" y="3292475"/>
                      <a:chExt cx="4376738" cy="3205163"/>
                    </a:xfrm>
                  </p:grpSpPr>
                  <p:grpSp>
                    <p:nvGrpSpPr>
                      <p:cNvPr id="206915" name="Group 3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467225" y="3292475"/>
                        <a:ext cx="1195388" cy="1119188"/>
                        <a:chOff x="4550937" y="3278389"/>
                        <a:chExt cx="1195246" cy="1119192"/>
                      </a:xfrm>
                    </p:grpSpPr>
                    <p:sp>
                      <p:nvSpPr>
                        <p:cNvPr id="81" name="Oval 194"/>
                        <p:cNvSpPr/>
                        <p:nvPr/>
                      </p:nvSpPr>
                      <p:spPr>
                        <a:xfrm>
                          <a:off x="4550937" y="3278389"/>
                          <a:ext cx="1195246" cy="1119192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0">
                              <a:srgbClr val="6699FF"/>
                            </a:gs>
                            <a:gs pos="50000">
                              <a:schemeClr val="bg1"/>
                            </a:gs>
                            <a:gs pos="100000">
                              <a:schemeClr val="bg1"/>
                            </a:gs>
                          </a:gsLst>
                          <a:path path="circle">
                            <a:fillToRect l="50000" t="50000" r="50000" b="50000"/>
                          </a:path>
                          <a:tileRect/>
                        </a:gradFill>
                        <a:ln>
                          <a:noFill/>
                        </a:ln>
                        <a:effectLst/>
                      </p:spPr>
                      <p:style>
                        <a:lnRef idx="1">
                          <a:schemeClr val="accent1"/>
                        </a:lnRef>
                        <a:fillRef idx="3">
                          <a:schemeClr val="accent1"/>
                        </a:fillRef>
                        <a:effectRef idx="2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kumimoji="0" lang="en-US" b="0">
                            <a:solidFill>
                              <a:srgbClr val="FFFFFF"/>
                            </a:solidFill>
                            <a:latin typeface="標楷體" pitchFamily="65" charset="-120"/>
                            <a:ea typeface="標楷體" pitchFamily="65" charset="-120"/>
                          </a:endParaRPr>
                        </a:p>
                      </p:txBody>
                    </p:sp>
                    <p:sp>
                      <p:nvSpPr>
                        <p:cNvPr id="82" name="Oval 195"/>
                        <p:cNvSpPr/>
                        <p:nvPr/>
                      </p:nvSpPr>
                      <p:spPr>
                        <a:xfrm>
                          <a:off x="5151252" y="3836551"/>
                          <a:ext cx="126234" cy="127484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100000">
                              <a:srgbClr val="008000"/>
                            </a:gs>
                            <a:gs pos="3000">
                              <a:srgbClr val="FFFFFF"/>
                            </a:gs>
                            <a:gs pos="63000">
                              <a:srgbClr val="008000"/>
                            </a:gs>
                          </a:gsLst>
                          <a:path path="shape">
                            <a:fillToRect l="50000" t="50000" r="50000" b="50000"/>
                          </a:path>
                          <a:tileRect/>
                        </a:gradFill>
                        <a:ln>
                          <a:noFill/>
                        </a:ln>
                        <a:effectLst/>
                      </p:spPr>
                      <p:style>
                        <a:lnRef idx="1">
                          <a:schemeClr val="accent1"/>
                        </a:lnRef>
                        <a:fillRef idx="3">
                          <a:schemeClr val="accent1"/>
                        </a:fillRef>
                        <a:effectRef idx="2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kumimoji="0" lang="en-US" b="0">
                            <a:solidFill>
                              <a:srgbClr val="FFFFFF"/>
                            </a:solidFill>
                            <a:latin typeface="標楷體" pitchFamily="65" charset="-120"/>
                            <a:ea typeface="標楷體" pitchFamily="65" charset="-120"/>
                          </a:endParaRPr>
                        </a:p>
                      </p:txBody>
                    </p:sp>
                  </p:grpSp>
                  <p:sp>
                    <p:nvSpPr>
                      <p:cNvPr id="50" name="Oval 138"/>
                      <p:cNvSpPr/>
                      <p:nvPr/>
                    </p:nvSpPr>
                    <p:spPr>
                      <a:xfrm>
                        <a:off x="6288840" y="5680488"/>
                        <a:ext cx="572833" cy="571808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0">
                            <a:srgbClr val="6699FF"/>
                          </a:gs>
                          <a:gs pos="100000">
                            <a:schemeClr val="bg1"/>
                          </a:gs>
                          <a:gs pos="61000">
                            <a:schemeClr val="bg1">
                              <a:alpha val="53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>
                        <a:noFill/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kumimoji="0" lang="en-US" b="0">
                          <a:solidFill>
                            <a:srgbClr val="FFFFFF"/>
                          </a:solidFill>
                          <a:latin typeface="標楷體" pitchFamily="65" charset="-120"/>
                          <a:ea typeface="標楷體" pitchFamily="65" charset="-120"/>
                        </a:endParaRPr>
                      </a:p>
                    </p:txBody>
                  </p:sp>
                  <p:sp>
                    <p:nvSpPr>
                      <p:cNvPr id="51" name="Oval 139"/>
                      <p:cNvSpPr/>
                      <p:nvPr/>
                    </p:nvSpPr>
                    <p:spPr>
                      <a:xfrm>
                        <a:off x="5490820" y="4893012"/>
                        <a:ext cx="572833" cy="571808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0">
                            <a:srgbClr val="6699FF"/>
                          </a:gs>
                          <a:gs pos="100000">
                            <a:schemeClr val="bg1"/>
                          </a:gs>
                          <a:gs pos="61000">
                            <a:schemeClr val="bg1">
                              <a:alpha val="53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>
                        <a:noFill/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kumimoji="0" lang="en-US" b="0">
                          <a:solidFill>
                            <a:srgbClr val="FFFFFF"/>
                          </a:solidFill>
                          <a:latin typeface="標楷體" pitchFamily="65" charset="-120"/>
                          <a:ea typeface="標楷體" pitchFamily="65" charset="-120"/>
                        </a:endParaRPr>
                      </a:p>
                    </p:txBody>
                  </p:sp>
                  <p:sp>
                    <p:nvSpPr>
                      <p:cNvPr id="52" name="Oval 140"/>
                      <p:cNvSpPr/>
                      <p:nvPr/>
                    </p:nvSpPr>
                    <p:spPr>
                      <a:xfrm>
                        <a:off x="5806125" y="5353882"/>
                        <a:ext cx="572833" cy="571808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0">
                            <a:srgbClr val="6699FF"/>
                          </a:gs>
                          <a:gs pos="100000">
                            <a:schemeClr val="bg1"/>
                          </a:gs>
                          <a:gs pos="61000">
                            <a:schemeClr val="bg1">
                              <a:alpha val="53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>
                        <a:noFill/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kumimoji="0" lang="en-US" b="0">
                          <a:solidFill>
                            <a:srgbClr val="FFFFFF"/>
                          </a:solidFill>
                          <a:latin typeface="標楷體" pitchFamily="65" charset="-120"/>
                          <a:ea typeface="標楷體" pitchFamily="65" charset="-120"/>
                        </a:endParaRPr>
                      </a:p>
                    </p:txBody>
                  </p:sp>
                  <p:sp>
                    <p:nvSpPr>
                      <p:cNvPr id="53" name="Oval 141"/>
                      <p:cNvSpPr/>
                      <p:nvPr/>
                    </p:nvSpPr>
                    <p:spPr>
                      <a:xfrm>
                        <a:off x="8078849" y="5435080"/>
                        <a:ext cx="572833" cy="571808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0">
                            <a:srgbClr val="6699FF"/>
                          </a:gs>
                          <a:gs pos="100000">
                            <a:schemeClr val="bg1"/>
                          </a:gs>
                          <a:gs pos="61000">
                            <a:schemeClr val="bg1">
                              <a:alpha val="53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>
                        <a:noFill/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kumimoji="0" lang="en-US" b="0">
                          <a:solidFill>
                            <a:srgbClr val="FFFFFF"/>
                          </a:solidFill>
                          <a:latin typeface="標楷體" pitchFamily="65" charset="-120"/>
                          <a:ea typeface="標楷體" pitchFamily="65" charset="-120"/>
                        </a:endParaRPr>
                      </a:p>
                    </p:txBody>
                  </p:sp>
                  <p:sp>
                    <p:nvSpPr>
                      <p:cNvPr id="54" name="Oval 142"/>
                      <p:cNvSpPr/>
                      <p:nvPr/>
                    </p:nvSpPr>
                    <p:spPr>
                      <a:xfrm>
                        <a:off x="8160958" y="4311195"/>
                        <a:ext cx="572833" cy="571808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0">
                            <a:srgbClr val="6699FF"/>
                          </a:gs>
                          <a:gs pos="100000">
                            <a:schemeClr val="bg1"/>
                          </a:gs>
                          <a:gs pos="61000">
                            <a:schemeClr val="bg1">
                              <a:alpha val="53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>
                        <a:noFill/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kumimoji="0" lang="en-US" b="0">
                          <a:solidFill>
                            <a:srgbClr val="FFFFFF"/>
                          </a:solidFill>
                          <a:latin typeface="標楷體" pitchFamily="65" charset="-120"/>
                          <a:ea typeface="標楷體" pitchFamily="65" charset="-120"/>
                        </a:endParaRPr>
                      </a:p>
                    </p:txBody>
                  </p:sp>
                  <p:sp>
                    <p:nvSpPr>
                      <p:cNvPr id="55" name="Oval 143"/>
                      <p:cNvSpPr/>
                      <p:nvPr/>
                    </p:nvSpPr>
                    <p:spPr>
                      <a:xfrm>
                        <a:off x="7985240" y="3629828"/>
                        <a:ext cx="572833" cy="571808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0">
                            <a:srgbClr val="6699FF"/>
                          </a:gs>
                          <a:gs pos="100000">
                            <a:schemeClr val="bg1"/>
                          </a:gs>
                          <a:gs pos="61000">
                            <a:schemeClr val="bg1">
                              <a:alpha val="53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>
                        <a:noFill/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kumimoji="0" lang="en-US" b="0">
                          <a:solidFill>
                            <a:srgbClr val="FFFFFF"/>
                          </a:solidFill>
                          <a:latin typeface="標楷體" pitchFamily="65" charset="-120"/>
                          <a:ea typeface="標楷體" pitchFamily="65" charset="-120"/>
                        </a:endParaRPr>
                      </a:p>
                    </p:txBody>
                  </p:sp>
                  <p:sp>
                    <p:nvSpPr>
                      <p:cNvPr id="56" name="Oval 144"/>
                      <p:cNvSpPr/>
                      <p:nvPr/>
                    </p:nvSpPr>
                    <p:spPr>
                      <a:xfrm>
                        <a:off x="5395592" y="3650658"/>
                        <a:ext cx="1064756" cy="933846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0">
                            <a:srgbClr val="6699FF"/>
                          </a:gs>
                          <a:gs pos="100000">
                            <a:schemeClr val="bg1"/>
                          </a:gs>
                          <a:gs pos="53000">
                            <a:schemeClr val="bg1">
                              <a:alpha val="53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>
                        <a:noFill/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kumimoji="0" lang="en-US" b="0">
                          <a:solidFill>
                            <a:srgbClr val="FFFFFF"/>
                          </a:solidFill>
                          <a:latin typeface="標楷體" pitchFamily="65" charset="-120"/>
                          <a:ea typeface="標楷體" pitchFamily="65" charset="-120"/>
                        </a:endParaRPr>
                      </a:p>
                    </p:txBody>
                  </p:sp>
                  <p:pic>
                    <p:nvPicPr>
                      <p:cNvPr id="206937" name="Picture 198"/>
                      <p:cNvPicPr>
                        <a:picLocks noChangeAspect="1"/>
                      </p:cNvPicPr>
                      <p:nvPr/>
                    </p:nvPicPr>
                    <p:blipFill>
                      <a:blip r:embed="rId8" cstate="print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95502" y="3580755"/>
                        <a:ext cx="2320926" cy="242887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</p:pic>
                  <p:sp>
                    <p:nvSpPr>
                      <p:cNvPr id="58" name="Oval 149"/>
                      <p:cNvSpPr/>
                      <p:nvPr/>
                    </p:nvSpPr>
                    <p:spPr>
                      <a:xfrm>
                        <a:off x="6526494" y="5926313"/>
                        <a:ext cx="126249" cy="120944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100000">
                            <a:srgbClr val="008000"/>
                          </a:gs>
                          <a:gs pos="3000">
                            <a:srgbClr val="FFFFFF"/>
                          </a:gs>
                          <a:gs pos="63000">
                            <a:srgbClr val="008000"/>
                          </a:gs>
                        </a:gsLst>
                        <a:path path="shape">
                          <a:fillToRect l="50000" t="50000" r="50000" b="50000"/>
                        </a:path>
                        <a:tileRect/>
                      </a:gradFill>
                      <a:ln>
                        <a:noFill/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kumimoji="0" lang="en-US" b="0">
                          <a:solidFill>
                            <a:srgbClr val="FFFFFF"/>
                          </a:solidFill>
                          <a:latin typeface="標楷體" pitchFamily="65" charset="-120"/>
                          <a:ea typeface="標楷體" pitchFamily="65" charset="-120"/>
                        </a:endParaRPr>
                      </a:p>
                    </p:txBody>
                  </p:sp>
                  <p:sp>
                    <p:nvSpPr>
                      <p:cNvPr id="59" name="Oval 150"/>
                      <p:cNvSpPr/>
                      <p:nvPr/>
                    </p:nvSpPr>
                    <p:spPr>
                      <a:xfrm>
                        <a:off x="7643100" y="3507414"/>
                        <a:ext cx="123444" cy="124214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100000">
                            <a:srgbClr val="008000"/>
                          </a:gs>
                          <a:gs pos="3000">
                            <a:srgbClr val="FFFFFF"/>
                          </a:gs>
                          <a:gs pos="63000">
                            <a:srgbClr val="008000"/>
                          </a:gs>
                        </a:gsLst>
                        <a:path path="shape">
                          <a:fillToRect l="50000" t="50000" r="50000" b="50000"/>
                        </a:path>
                        <a:tileRect/>
                      </a:gradFill>
                      <a:ln>
                        <a:noFill/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kumimoji="0" lang="en-US" b="0">
                          <a:solidFill>
                            <a:srgbClr val="FFFFFF"/>
                          </a:solidFill>
                          <a:latin typeface="標楷體" pitchFamily="65" charset="-120"/>
                          <a:ea typeface="標楷體" pitchFamily="65" charset="-120"/>
                        </a:endParaRPr>
                      </a:p>
                    </p:txBody>
                  </p:sp>
                  <p:grpSp>
                    <p:nvGrpSpPr>
                      <p:cNvPr id="206940" name="Group 2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8270875" y="4930775"/>
                        <a:ext cx="573088" cy="571500"/>
                        <a:chOff x="7943829" y="3019688"/>
                        <a:chExt cx="572833" cy="571808"/>
                      </a:xfrm>
                    </p:grpSpPr>
                    <p:sp>
                      <p:nvSpPr>
                        <p:cNvPr id="79" name="Oval 192"/>
                        <p:cNvSpPr/>
                        <p:nvPr/>
                      </p:nvSpPr>
                      <p:spPr>
                        <a:xfrm>
                          <a:off x="7943829" y="3019688"/>
                          <a:ext cx="572833" cy="571808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0">
                              <a:srgbClr val="6699FF"/>
                            </a:gs>
                            <a:gs pos="100000">
                              <a:schemeClr val="bg1"/>
                            </a:gs>
                            <a:gs pos="61000">
                              <a:schemeClr val="bg1">
                                <a:alpha val="53000"/>
                              </a:schemeClr>
                            </a:gs>
                          </a:gsLst>
                          <a:path path="circle">
                            <a:fillToRect l="50000" t="50000" r="50000" b="50000"/>
                          </a:path>
                          <a:tileRect/>
                        </a:gradFill>
                        <a:ln>
                          <a:noFill/>
                        </a:ln>
                        <a:effectLst/>
                      </p:spPr>
                      <p:style>
                        <a:lnRef idx="1">
                          <a:schemeClr val="accent1"/>
                        </a:lnRef>
                        <a:fillRef idx="3">
                          <a:schemeClr val="accent1"/>
                        </a:fillRef>
                        <a:effectRef idx="2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kumimoji="0" lang="en-US" b="0">
                            <a:solidFill>
                              <a:srgbClr val="FFFFFF"/>
                            </a:solidFill>
                            <a:latin typeface="標楷體" pitchFamily="65" charset="-120"/>
                            <a:ea typeface="標楷體" pitchFamily="65" charset="-120"/>
                          </a:endParaRPr>
                        </a:p>
                      </p:txBody>
                    </p:sp>
                    <p:sp>
                      <p:nvSpPr>
                        <p:cNvPr id="80" name="Oval 193"/>
                        <p:cNvSpPr/>
                        <p:nvPr/>
                      </p:nvSpPr>
                      <p:spPr>
                        <a:xfrm>
                          <a:off x="8174447" y="3256996"/>
                          <a:ext cx="126193" cy="127550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100000">
                              <a:srgbClr val="008000"/>
                            </a:gs>
                            <a:gs pos="3000">
                              <a:srgbClr val="FFFFFF"/>
                            </a:gs>
                            <a:gs pos="63000">
                              <a:srgbClr val="008000"/>
                            </a:gs>
                          </a:gsLst>
                          <a:path path="shape">
                            <a:fillToRect l="50000" t="50000" r="50000" b="50000"/>
                          </a:path>
                          <a:tileRect/>
                        </a:gradFill>
                        <a:ln>
                          <a:noFill/>
                        </a:ln>
                        <a:effectLst/>
                      </p:spPr>
                      <p:style>
                        <a:lnRef idx="1">
                          <a:schemeClr val="accent1"/>
                        </a:lnRef>
                        <a:fillRef idx="3">
                          <a:schemeClr val="accent1"/>
                        </a:fillRef>
                        <a:effectRef idx="2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kumimoji="0" lang="en-US" b="0">
                            <a:solidFill>
                              <a:srgbClr val="FFFFFF"/>
                            </a:solidFill>
                            <a:latin typeface="標楷體" pitchFamily="65" charset="-120"/>
                            <a:ea typeface="標楷體" pitchFamily="65" charset="-120"/>
                          </a:endParaRPr>
                        </a:p>
                      </p:txBody>
                    </p:sp>
                  </p:grpSp>
                  <p:sp>
                    <p:nvSpPr>
                      <p:cNvPr id="61" name="Oval 152"/>
                      <p:cNvSpPr/>
                      <p:nvPr/>
                    </p:nvSpPr>
                    <p:spPr>
                      <a:xfrm>
                        <a:off x="5740942" y="5128730"/>
                        <a:ext cx="126249" cy="124214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100000">
                            <a:srgbClr val="008000"/>
                          </a:gs>
                          <a:gs pos="3000">
                            <a:srgbClr val="FFFFFF"/>
                          </a:gs>
                          <a:gs pos="63000">
                            <a:srgbClr val="008000"/>
                          </a:gs>
                        </a:gsLst>
                        <a:path path="shape">
                          <a:fillToRect l="50000" t="50000" r="50000" b="50000"/>
                        </a:path>
                        <a:tileRect/>
                      </a:gradFill>
                      <a:ln>
                        <a:noFill/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kumimoji="0" lang="en-US" b="0">
                          <a:solidFill>
                            <a:srgbClr val="FFFFFF"/>
                          </a:solidFill>
                          <a:latin typeface="標楷體" pitchFamily="65" charset="-120"/>
                          <a:ea typeface="標楷體" pitchFamily="65" charset="-120"/>
                        </a:endParaRPr>
                      </a:p>
                    </p:txBody>
                  </p:sp>
                  <p:sp>
                    <p:nvSpPr>
                      <p:cNvPr id="62" name="Oval 158"/>
                      <p:cNvSpPr/>
                      <p:nvPr/>
                    </p:nvSpPr>
                    <p:spPr>
                      <a:xfrm>
                        <a:off x="8361319" y="4556692"/>
                        <a:ext cx="123444" cy="120946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100000">
                            <a:srgbClr val="008000"/>
                          </a:gs>
                          <a:gs pos="3000">
                            <a:srgbClr val="FFFFFF"/>
                          </a:gs>
                          <a:gs pos="63000">
                            <a:srgbClr val="008000"/>
                          </a:gs>
                        </a:gsLst>
                        <a:path path="shape">
                          <a:fillToRect l="50000" t="50000" r="50000" b="50000"/>
                        </a:path>
                        <a:tileRect/>
                      </a:gradFill>
                      <a:ln>
                        <a:noFill/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kumimoji="0" lang="en-US" b="0">
                          <a:solidFill>
                            <a:srgbClr val="FFFFFF"/>
                          </a:solidFill>
                          <a:latin typeface="標楷體" pitchFamily="65" charset="-120"/>
                          <a:ea typeface="標楷體" pitchFamily="65" charset="-120"/>
                        </a:endParaRPr>
                      </a:p>
                    </p:txBody>
                  </p:sp>
                  <p:sp>
                    <p:nvSpPr>
                      <p:cNvPr id="63" name="Oval 159"/>
                      <p:cNvSpPr/>
                      <p:nvPr/>
                    </p:nvSpPr>
                    <p:spPr>
                      <a:xfrm>
                        <a:off x="5875608" y="4053299"/>
                        <a:ext cx="120637" cy="127484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100000">
                            <a:srgbClr val="008000"/>
                          </a:gs>
                          <a:gs pos="3000">
                            <a:srgbClr val="FFFFFF"/>
                          </a:gs>
                          <a:gs pos="63000">
                            <a:srgbClr val="008000"/>
                          </a:gs>
                        </a:gsLst>
                        <a:path path="shape">
                          <a:fillToRect l="50000" t="50000" r="50000" b="50000"/>
                        </a:path>
                        <a:tileRect/>
                      </a:gradFill>
                      <a:ln>
                        <a:noFill/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kumimoji="0" lang="en-US" b="0">
                          <a:solidFill>
                            <a:srgbClr val="FFFFFF"/>
                          </a:solidFill>
                          <a:latin typeface="標楷體" pitchFamily="65" charset="-120"/>
                          <a:ea typeface="標楷體" pitchFamily="65" charset="-120"/>
                        </a:endParaRPr>
                      </a:p>
                    </p:txBody>
                  </p:sp>
                  <p:grpSp>
                    <p:nvGrpSpPr>
                      <p:cNvPr id="206944" name="Group 2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232525" y="3308350"/>
                        <a:ext cx="571500" cy="571500"/>
                        <a:chOff x="5673834" y="3101878"/>
                        <a:chExt cx="572833" cy="571808"/>
                      </a:xfrm>
                    </p:grpSpPr>
                    <p:sp>
                      <p:nvSpPr>
                        <p:cNvPr id="77" name="Oval 190"/>
                        <p:cNvSpPr/>
                        <p:nvPr/>
                      </p:nvSpPr>
                      <p:spPr>
                        <a:xfrm>
                          <a:off x="5673834" y="3101878"/>
                          <a:ext cx="572833" cy="571808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0">
                              <a:srgbClr val="6699FF"/>
                            </a:gs>
                            <a:gs pos="100000">
                              <a:schemeClr val="bg1"/>
                            </a:gs>
                            <a:gs pos="61000">
                              <a:schemeClr val="bg1">
                                <a:alpha val="53000"/>
                              </a:schemeClr>
                            </a:gs>
                          </a:gsLst>
                          <a:path path="circle">
                            <a:fillToRect l="50000" t="50000" r="50000" b="50000"/>
                          </a:path>
                          <a:tileRect/>
                        </a:gradFill>
                        <a:ln>
                          <a:noFill/>
                        </a:ln>
                        <a:effectLst/>
                      </p:spPr>
                      <p:style>
                        <a:lnRef idx="1">
                          <a:schemeClr val="accent1"/>
                        </a:lnRef>
                        <a:fillRef idx="3">
                          <a:schemeClr val="accent1"/>
                        </a:fillRef>
                        <a:effectRef idx="2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kumimoji="0" lang="en-US" b="0">
                            <a:solidFill>
                              <a:srgbClr val="FFFFFF"/>
                            </a:solidFill>
                            <a:latin typeface="標楷體" pitchFamily="65" charset="-120"/>
                            <a:ea typeface="標楷體" pitchFamily="65" charset="-120"/>
                          </a:endParaRPr>
                        </a:p>
                      </p:txBody>
                    </p:sp>
                    <p:sp>
                      <p:nvSpPr>
                        <p:cNvPr id="78" name="Oval 191"/>
                        <p:cNvSpPr/>
                        <p:nvPr/>
                      </p:nvSpPr>
                      <p:spPr>
                        <a:xfrm>
                          <a:off x="5917872" y="3323941"/>
                          <a:ext cx="126543" cy="124281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100000">
                              <a:srgbClr val="008000"/>
                            </a:gs>
                            <a:gs pos="3000">
                              <a:srgbClr val="FFFFFF"/>
                            </a:gs>
                            <a:gs pos="63000">
                              <a:srgbClr val="008000"/>
                            </a:gs>
                          </a:gsLst>
                          <a:path path="shape">
                            <a:fillToRect l="50000" t="50000" r="50000" b="50000"/>
                          </a:path>
                          <a:tileRect/>
                        </a:gradFill>
                        <a:ln>
                          <a:noFill/>
                        </a:ln>
                        <a:effectLst/>
                      </p:spPr>
                      <p:style>
                        <a:lnRef idx="1">
                          <a:schemeClr val="accent1"/>
                        </a:lnRef>
                        <a:fillRef idx="3">
                          <a:schemeClr val="accent1"/>
                        </a:fillRef>
                        <a:effectRef idx="2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kumimoji="0" lang="en-US" b="0">
                            <a:solidFill>
                              <a:srgbClr val="FFFFFF"/>
                            </a:solidFill>
                            <a:latin typeface="標楷體" pitchFamily="65" charset="-120"/>
                            <a:ea typeface="標楷體" pitchFamily="65" charset="-120"/>
                          </a:endParaRPr>
                        </a:p>
                      </p:txBody>
                    </p:sp>
                  </p:grpSp>
                  <p:sp>
                    <p:nvSpPr>
                      <p:cNvPr id="65" name="Oval 163"/>
                      <p:cNvSpPr/>
                      <p:nvPr/>
                    </p:nvSpPr>
                    <p:spPr>
                      <a:xfrm>
                        <a:off x="8235069" y="3860442"/>
                        <a:ext cx="126250" cy="124214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100000">
                            <a:srgbClr val="008000"/>
                          </a:gs>
                          <a:gs pos="3000">
                            <a:srgbClr val="FFFFFF"/>
                          </a:gs>
                          <a:gs pos="63000">
                            <a:srgbClr val="008000"/>
                          </a:gs>
                        </a:gsLst>
                        <a:path path="shape">
                          <a:fillToRect l="50000" t="50000" r="50000" b="50000"/>
                        </a:path>
                        <a:tileRect/>
                      </a:gradFill>
                      <a:ln>
                        <a:noFill/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kumimoji="0" lang="en-US" b="0">
                          <a:solidFill>
                            <a:srgbClr val="FFFFFF"/>
                          </a:solidFill>
                          <a:latin typeface="標楷體" pitchFamily="65" charset="-120"/>
                          <a:ea typeface="標楷體" pitchFamily="65" charset="-120"/>
                        </a:endParaRPr>
                      </a:p>
                    </p:txBody>
                  </p:sp>
                  <p:sp>
                    <p:nvSpPr>
                      <p:cNvPr id="66" name="Oval 173"/>
                      <p:cNvSpPr/>
                      <p:nvPr/>
                    </p:nvSpPr>
                    <p:spPr>
                      <a:xfrm>
                        <a:off x="5996245" y="5596164"/>
                        <a:ext cx="129055" cy="120946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100000">
                            <a:srgbClr val="008000"/>
                          </a:gs>
                          <a:gs pos="3000">
                            <a:srgbClr val="FFFFFF"/>
                          </a:gs>
                          <a:gs pos="63000">
                            <a:srgbClr val="008000"/>
                          </a:gs>
                        </a:gsLst>
                        <a:path path="shape">
                          <a:fillToRect l="50000" t="50000" r="50000" b="50000"/>
                        </a:path>
                        <a:tileRect/>
                      </a:gradFill>
                      <a:ln>
                        <a:noFill/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kumimoji="0" lang="en-US" b="0">
                          <a:solidFill>
                            <a:srgbClr val="FFFFFF"/>
                          </a:solidFill>
                          <a:latin typeface="標楷體" pitchFamily="65" charset="-120"/>
                          <a:ea typeface="標楷體" pitchFamily="65" charset="-120"/>
                        </a:endParaRPr>
                      </a:p>
                    </p:txBody>
                  </p:sp>
                  <p:sp>
                    <p:nvSpPr>
                      <p:cNvPr id="67" name="Oval 180"/>
                      <p:cNvSpPr/>
                      <p:nvPr/>
                    </p:nvSpPr>
                    <p:spPr>
                      <a:xfrm>
                        <a:off x="8299597" y="5661540"/>
                        <a:ext cx="123444" cy="124214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100000">
                            <a:srgbClr val="008000"/>
                          </a:gs>
                          <a:gs pos="3000">
                            <a:srgbClr val="FFFFFF"/>
                          </a:gs>
                          <a:gs pos="63000">
                            <a:srgbClr val="008000"/>
                          </a:gs>
                        </a:gsLst>
                        <a:path path="shape">
                          <a:fillToRect l="50000" t="50000" r="50000" b="50000"/>
                        </a:path>
                        <a:tileRect/>
                      </a:gradFill>
                      <a:ln>
                        <a:noFill/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kumimoji="0" lang="en-US" b="0">
                          <a:solidFill>
                            <a:srgbClr val="FFFFFF"/>
                          </a:solidFill>
                          <a:latin typeface="標楷體" pitchFamily="65" charset="-120"/>
                          <a:ea typeface="標楷體" pitchFamily="65" charset="-120"/>
                        </a:endParaRPr>
                      </a:p>
                    </p:txBody>
                  </p:sp>
                  <p:grpSp>
                    <p:nvGrpSpPr>
                      <p:cNvPr id="206948" name="Group 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7789863" y="5816600"/>
                        <a:ext cx="573087" cy="571500"/>
                        <a:chOff x="8285944" y="3232479"/>
                        <a:chExt cx="572833" cy="571808"/>
                      </a:xfrm>
                    </p:grpSpPr>
                    <p:sp>
                      <p:nvSpPr>
                        <p:cNvPr id="75" name="Oval 188"/>
                        <p:cNvSpPr/>
                        <p:nvPr/>
                      </p:nvSpPr>
                      <p:spPr>
                        <a:xfrm>
                          <a:off x="8285944" y="3232479"/>
                          <a:ext cx="572833" cy="571808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0">
                              <a:srgbClr val="6699FF"/>
                            </a:gs>
                            <a:gs pos="100000">
                              <a:schemeClr val="bg1"/>
                            </a:gs>
                            <a:gs pos="61000">
                              <a:schemeClr val="bg1">
                                <a:alpha val="53000"/>
                              </a:schemeClr>
                            </a:gs>
                          </a:gsLst>
                          <a:path path="circle">
                            <a:fillToRect l="50000" t="50000" r="50000" b="50000"/>
                          </a:path>
                          <a:tileRect/>
                        </a:gradFill>
                        <a:ln>
                          <a:noFill/>
                        </a:ln>
                        <a:effectLst/>
                      </p:spPr>
                      <p:style>
                        <a:lnRef idx="1">
                          <a:schemeClr val="accent1"/>
                        </a:lnRef>
                        <a:fillRef idx="3">
                          <a:schemeClr val="accent1"/>
                        </a:fillRef>
                        <a:effectRef idx="2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kumimoji="0" lang="en-US" b="0">
                            <a:solidFill>
                              <a:srgbClr val="FFFFFF"/>
                            </a:solidFill>
                            <a:latin typeface="標楷體" pitchFamily="65" charset="-120"/>
                            <a:ea typeface="標楷體" pitchFamily="65" charset="-120"/>
                          </a:endParaRPr>
                        </a:p>
                      </p:txBody>
                    </p:sp>
                    <p:sp>
                      <p:nvSpPr>
                        <p:cNvPr id="76" name="Oval 189"/>
                        <p:cNvSpPr/>
                        <p:nvPr/>
                      </p:nvSpPr>
                      <p:spPr>
                        <a:xfrm>
                          <a:off x="8517826" y="3450177"/>
                          <a:ext cx="120586" cy="124281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100000">
                              <a:srgbClr val="008000"/>
                            </a:gs>
                            <a:gs pos="3000">
                              <a:srgbClr val="FFFFFF"/>
                            </a:gs>
                            <a:gs pos="63000">
                              <a:srgbClr val="008000"/>
                            </a:gs>
                          </a:gsLst>
                          <a:path path="shape">
                            <a:fillToRect l="50000" t="50000" r="50000" b="50000"/>
                          </a:path>
                          <a:tileRect/>
                        </a:gradFill>
                        <a:ln>
                          <a:noFill/>
                        </a:ln>
                        <a:effectLst/>
                      </p:spPr>
                      <p:style>
                        <a:lnRef idx="1">
                          <a:schemeClr val="accent1"/>
                        </a:lnRef>
                        <a:fillRef idx="3">
                          <a:schemeClr val="accent1"/>
                        </a:fillRef>
                        <a:effectRef idx="2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kumimoji="0" lang="en-US" b="0">
                            <a:solidFill>
                              <a:srgbClr val="FFFFFF"/>
                            </a:solidFill>
                            <a:latin typeface="標楷體" pitchFamily="65" charset="-120"/>
                            <a:ea typeface="標楷體" pitchFamily="65" charset="-120"/>
                          </a:endParaRPr>
                        </a:p>
                      </p:txBody>
                    </p:sp>
                  </p:grpSp>
                  <p:grpSp>
                    <p:nvGrpSpPr>
                      <p:cNvPr id="206949" name="Group 25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815138" y="5926138"/>
                        <a:ext cx="573087" cy="571500"/>
                        <a:chOff x="8285944" y="3232479"/>
                        <a:chExt cx="572833" cy="571808"/>
                      </a:xfrm>
                    </p:grpSpPr>
                    <p:sp>
                      <p:nvSpPr>
                        <p:cNvPr id="73" name="Oval 186"/>
                        <p:cNvSpPr/>
                        <p:nvPr/>
                      </p:nvSpPr>
                      <p:spPr>
                        <a:xfrm>
                          <a:off x="8285944" y="3232479"/>
                          <a:ext cx="572833" cy="571808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0">
                              <a:srgbClr val="6699FF"/>
                            </a:gs>
                            <a:gs pos="100000">
                              <a:schemeClr val="bg1"/>
                            </a:gs>
                            <a:gs pos="61000">
                              <a:schemeClr val="bg1">
                                <a:alpha val="53000"/>
                              </a:schemeClr>
                            </a:gs>
                          </a:gsLst>
                          <a:path path="circle">
                            <a:fillToRect l="50000" t="50000" r="50000" b="50000"/>
                          </a:path>
                          <a:tileRect/>
                        </a:gradFill>
                        <a:ln>
                          <a:noFill/>
                        </a:ln>
                        <a:effectLst/>
                      </p:spPr>
                      <p:style>
                        <a:lnRef idx="1">
                          <a:schemeClr val="accent1"/>
                        </a:lnRef>
                        <a:fillRef idx="3">
                          <a:schemeClr val="accent1"/>
                        </a:fillRef>
                        <a:effectRef idx="2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kumimoji="0" lang="en-US" b="0">
                            <a:solidFill>
                              <a:srgbClr val="FFFFFF"/>
                            </a:solidFill>
                            <a:latin typeface="標楷體" pitchFamily="65" charset="-120"/>
                            <a:ea typeface="標楷體" pitchFamily="65" charset="-120"/>
                          </a:endParaRPr>
                        </a:p>
                      </p:txBody>
                    </p:sp>
                    <p:sp>
                      <p:nvSpPr>
                        <p:cNvPr id="74" name="Oval 187"/>
                        <p:cNvSpPr/>
                        <p:nvPr/>
                      </p:nvSpPr>
                      <p:spPr>
                        <a:xfrm>
                          <a:off x="8516222" y="3396181"/>
                          <a:ext cx="123389" cy="124281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100000">
                              <a:srgbClr val="008000"/>
                            </a:gs>
                            <a:gs pos="3000">
                              <a:srgbClr val="FFFFFF"/>
                            </a:gs>
                            <a:gs pos="63000">
                              <a:srgbClr val="008000"/>
                            </a:gs>
                          </a:gsLst>
                          <a:path path="shape">
                            <a:fillToRect l="50000" t="50000" r="50000" b="50000"/>
                          </a:path>
                          <a:tileRect/>
                        </a:gradFill>
                        <a:ln>
                          <a:noFill/>
                        </a:ln>
                        <a:effectLst/>
                      </p:spPr>
                      <p:style>
                        <a:lnRef idx="1">
                          <a:schemeClr val="accent1"/>
                        </a:lnRef>
                        <a:fillRef idx="3">
                          <a:schemeClr val="accent1"/>
                        </a:fillRef>
                        <a:effectRef idx="2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kumimoji="0" lang="en-US" b="0">
                            <a:solidFill>
                              <a:srgbClr val="FFFFFF"/>
                            </a:solidFill>
                            <a:latin typeface="標楷體" pitchFamily="65" charset="-120"/>
                            <a:ea typeface="標楷體" pitchFamily="65" charset="-120"/>
                          </a:endParaRPr>
                        </a:p>
                      </p:txBody>
                    </p:sp>
                  </p:grpSp>
                  <p:grpSp>
                    <p:nvGrpSpPr>
                      <p:cNvPr id="206950" name="Group 37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5167313" y="4244975"/>
                        <a:ext cx="573087" cy="571500"/>
                        <a:chOff x="7943829" y="3019688"/>
                        <a:chExt cx="572833" cy="571808"/>
                      </a:xfrm>
                    </p:grpSpPr>
                    <p:sp>
                      <p:nvSpPr>
                        <p:cNvPr id="71" name="Oval 184"/>
                        <p:cNvSpPr/>
                        <p:nvPr/>
                      </p:nvSpPr>
                      <p:spPr>
                        <a:xfrm>
                          <a:off x="7943829" y="3019688"/>
                          <a:ext cx="572833" cy="571808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0">
                              <a:srgbClr val="6699FF">
                                <a:tint val="66000"/>
                                <a:satMod val="160000"/>
                              </a:srgbClr>
                            </a:gs>
                            <a:gs pos="50000">
                              <a:schemeClr val="bg1"/>
                            </a:gs>
                            <a:gs pos="100000">
                              <a:schemeClr val="bg1"/>
                            </a:gs>
                          </a:gsLst>
                          <a:path path="circle">
                            <a:fillToRect l="50000" t="50000" r="50000" b="50000"/>
                          </a:path>
                          <a:tileRect/>
                        </a:gradFill>
                        <a:ln>
                          <a:noFill/>
                        </a:ln>
                        <a:effectLst/>
                      </p:spPr>
                      <p:style>
                        <a:lnRef idx="1">
                          <a:schemeClr val="accent1"/>
                        </a:lnRef>
                        <a:fillRef idx="3">
                          <a:schemeClr val="accent1"/>
                        </a:fillRef>
                        <a:effectRef idx="2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kumimoji="0" lang="en-US" b="0">
                            <a:solidFill>
                              <a:srgbClr val="FFFFFF"/>
                            </a:solidFill>
                            <a:latin typeface="標楷體" pitchFamily="65" charset="-120"/>
                            <a:ea typeface="標楷體" pitchFamily="65" charset="-120"/>
                          </a:endParaRPr>
                        </a:p>
                      </p:txBody>
                    </p:sp>
                    <p:sp>
                      <p:nvSpPr>
                        <p:cNvPr id="72" name="Oval 185"/>
                        <p:cNvSpPr/>
                        <p:nvPr/>
                      </p:nvSpPr>
                      <p:spPr>
                        <a:xfrm>
                          <a:off x="8175078" y="3259621"/>
                          <a:ext cx="126193" cy="124281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100000">
                              <a:srgbClr val="008000"/>
                            </a:gs>
                            <a:gs pos="3000">
                              <a:srgbClr val="FFFFFF"/>
                            </a:gs>
                            <a:gs pos="63000">
                              <a:srgbClr val="008000"/>
                            </a:gs>
                          </a:gsLst>
                          <a:path path="shape">
                            <a:fillToRect l="50000" t="50000" r="50000" b="50000"/>
                          </a:path>
                          <a:tileRect/>
                        </a:gradFill>
                        <a:ln>
                          <a:noFill/>
                        </a:ln>
                        <a:effectLst/>
                      </p:spPr>
                      <p:style>
                        <a:lnRef idx="1">
                          <a:schemeClr val="accent1"/>
                        </a:lnRef>
                        <a:fillRef idx="3">
                          <a:schemeClr val="accent1"/>
                        </a:fillRef>
                        <a:effectRef idx="2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kumimoji="0" lang="en-US" b="0">
                            <a:solidFill>
                              <a:srgbClr val="FFFFFF"/>
                            </a:solidFill>
                            <a:latin typeface="標楷體" pitchFamily="65" charset="-120"/>
                            <a:ea typeface="標楷體" pitchFamily="65" charset="-120"/>
                          </a:endParaRPr>
                        </a:p>
                      </p:txBody>
                    </p:sp>
                  </p:grpSp>
                </p:grpSp>
              </p:grpSp>
            </p:grpSp>
            <p:pic>
              <p:nvPicPr>
                <p:cNvPr id="206890" name="Picture 26"/>
                <p:cNvPicPr>
                  <a:picLocks noChangeAspect="1" noChangeArrowheads="1"/>
                </p:cNvPicPr>
                <p:nvPr/>
              </p:nvPicPr>
              <p:blipFill>
                <a:blip r:embed="rId9" cstate="print"/>
                <a:srcRect/>
                <a:stretch>
                  <a:fillRect/>
                </a:stretch>
              </p:blipFill>
              <p:spPr bwMode="auto">
                <a:xfrm>
                  <a:off x="6248500" y="3533680"/>
                  <a:ext cx="144598" cy="12078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6891" name="Picture 26"/>
                <p:cNvPicPr>
                  <a:picLocks noChangeAspect="1" noChangeArrowheads="1"/>
                </p:cNvPicPr>
                <p:nvPr/>
              </p:nvPicPr>
              <p:blipFill>
                <a:blip r:embed="rId10" cstate="print"/>
                <a:srcRect/>
                <a:stretch>
                  <a:fillRect/>
                </a:stretch>
              </p:blipFill>
              <p:spPr bwMode="auto">
                <a:xfrm>
                  <a:off x="6401809" y="3688013"/>
                  <a:ext cx="144598" cy="12078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6892" name="Picture 26"/>
                <p:cNvPicPr>
                  <a:picLocks noChangeAspect="1" noChangeArrowheads="1"/>
                </p:cNvPicPr>
                <p:nvPr/>
              </p:nvPicPr>
              <p:blipFill>
                <a:blip r:embed="rId10" cstate="print"/>
                <a:srcRect/>
                <a:stretch>
                  <a:fillRect/>
                </a:stretch>
              </p:blipFill>
              <p:spPr bwMode="auto">
                <a:xfrm>
                  <a:off x="6553376" y="3840668"/>
                  <a:ext cx="144597" cy="12078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6893" name="Picture 26"/>
                <p:cNvPicPr>
                  <a:picLocks noChangeAspect="1" noChangeArrowheads="1"/>
                </p:cNvPicPr>
                <p:nvPr/>
              </p:nvPicPr>
              <p:blipFill>
                <a:blip r:embed="rId10" cstate="print"/>
                <a:srcRect/>
                <a:stretch>
                  <a:fillRect/>
                </a:stretch>
              </p:blipFill>
              <p:spPr bwMode="auto">
                <a:xfrm>
                  <a:off x="6224110" y="3894349"/>
                  <a:ext cx="142856" cy="12078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6894" name="Picture 26"/>
                <p:cNvPicPr>
                  <a:picLocks noChangeAspect="1" noChangeArrowheads="1"/>
                </p:cNvPicPr>
                <p:nvPr/>
              </p:nvPicPr>
              <p:blipFill>
                <a:blip r:embed="rId11" cstate="print"/>
                <a:srcRect/>
                <a:stretch>
                  <a:fillRect/>
                </a:stretch>
              </p:blipFill>
              <p:spPr bwMode="auto">
                <a:xfrm>
                  <a:off x="6706685" y="3991646"/>
                  <a:ext cx="85364" cy="7213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6895" name="Picture 26"/>
                <p:cNvPicPr>
                  <a:picLocks noChangeAspect="1" noChangeArrowheads="1"/>
                </p:cNvPicPr>
                <p:nvPr/>
              </p:nvPicPr>
              <p:blipFill>
                <a:blip r:embed="rId12" cstate="print"/>
                <a:srcRect/>
                <a:stretch>
                  <a:fillRect/>
                </a:stretch>
              </p:blipFill>
              <p:spPr bwMode="auto">
                <a:xfrm>
                  <a:off x="6887868" y="3592394"/>
                  <a:ext cx="128919" cy="1073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6896" name="Picture 26"/>
                <p:cNvPicPr>
                  <a:picLocks noChangeAspect="1" noChangeArrowheads="1"/>
                </p:cNvPicPr>
                <p:nvPr/>
              </p:nvPicPr>
              <p:blipFill>
                <a:blip r:embed="rId12" cstate="print"/>
                <a:srcRect/>
                <a:stretch>
                  <a:fillRect/>
                </a:stretch>
              </p:blipFill>
              <p:spPr bwMode="auto">
                <a:xfrm>
                  <a:off x="7041176" y="3745049"/>
                  <a:ext cx="127176" cy="1073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6897" name="Picture 26"/>
                <p:cNvPicPr>
                  <a:picLocks noChangeAspect="1" noChangeArrowheads="1"/>
                </p:cNvPicPr>
                <p:nvPr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6898320" y="4144300"/>
                  <a:ext cx="41811" cy="3690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6898" name="Picture 26"/>
                <p:cNvPicPr>
                  <a:picLocks noChangeAspect="1" noChangeArrowheads="1"/>
                </p:cNvPicPr>
                <p:nvPr/>
              </p:nvPicPr>
              <p:blipFill>
                <a:blip r:embed="rId11" cstate="print"/>
                <a:srcRect/>
                <a:stretch>
                  <a:fillRect/>
                </a:stretch>
              </p:blipFill>
              <p:spPr bwMode="auto">
                <a:xfrm>
                  <a:off x="6333866" y="4179529"/>
                  <a:ext cx="87107" cy="7213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6899" name="Picture 26"/>
                <p:cNvPicPr>
                  <a:picLocks noChangeAspect="1" noChangeArrowheads="1"/>
                </p:cNvPicPr>
                <p:nvPr/>
              </p:nvPicPr>
              <p:blipFill>
                <a:blip r:embed="rId11" cstate="print"/>
                <a:srcRect/>
                <a:stretch>
                  <a:fillRect/>
                </a:stretch>
              </p:blipFill>
              <p:spPr bwMode="auto">
                <a:xfrm>
                  <a:off x="7072535" y="4021841"/>
                  <a:ext cx="85364" cy="7213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6900" name="Picture 26"/>
                <p:cNvPicPr>
                  <a:picLocks noChangeAspect="1" noChangeArrowheads="1"/>
                </p:cNvPicPr>
                <p:nvPr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7269396" y="3948030"/>
                  <a:ext cx="128919" cy="1090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6901" name="Picture 26"/>
                <p:cNvPicPr>
                  <a:picLocks noChangeAspect="1" noChangeArrowheads="1"/>
                </p:cNvPicPr>
                <p:nvPr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6886125" y="4281858"/>
                  <a:ext cx="128919" cy="1090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6902" name="Picture 26"/>
                <p:cNvPicPr>
                  <a:picLocks noChangeAspect="1" noChangeArrowheads="1"/>
                </p:cNvPicPr>
                <p:nvPr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6417489" y="4090620"/>
                  <a:ext cx="128919" cy="1090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6903" name="Picture 26"/>
                <p:cNvPicPr>
                  <a:picLocks noChangeAspect="1" noChangeArrowheads="1"/>
                </p:cNvPicPr>
                <p:nvPr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6009827" y="3860799"/>
                  <a:ext cx="130660" cy="1073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6904" name="Picture 26"/>
                <p:cNvPicPr>
                  <a:picLocks noChangeAspect="1" noChangeArrowheads="1"/>
                </p:cNvPicPr>
                <p:nvPr/>
              </p:nvPicPr>
              <p:blipFill>
                <a:blip r:embed="rId12" cstate="print"/>
                <a:srcRect/>
                <a:stretch>
                  <a:fillRect/>
                </a:stretch>
              </p:blipFill>
              <p:spPr bwMode="auto">
                <a:xfrm>
                  <a:off x="6046412" y="4199659"/>
                  <a:ext cx="128919" cy="1073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6905" name="Picture 26"/>
                <p:cNvPicPr>
                  <a:picLocks noChangeAspect="1" noChangeArrowheads="1"/>
                </p:cNvPicPr>
                <p:nvPr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6490659" y="4382510"/>
                  <a:ext cx="128919" cy="1090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6906" name="Picture 26"/>
                <p:cNvPicPr>
                  <a:picLocks noChangeAspect="1" noChangeArrowheads="1"/>
                </p:cNvPicPr>
                <p:nvPr/>
              </p:nvPicPr>
              <p:blipFill>
                <a:blip r:embed="rId12" cstate="print"/>
                <a:srcRect/>
                <a:stretch>
                  <a:fillRect/>
                </a:stretch>
              </p:blipFill>
              <p:spPr bwMode="auto">
                <a:xfrm>
                  <a:off x="6697973" y="3516905"/>
                  <a:ext cx="128919" cy="1073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6907" name="Picture 26"/>
                <p:cNvPicPr>
                  <a:picLocks noChangeAspect="1" noChangeArrowheads="1"/>
                </p:cNvPicPr>
                <p:nvPr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7157899" y="3584006"/>
                  <a:ext cx="128919" cy="1090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6908" name="Picture 26"/>
                <p:cNvPicPr>
                  <a:picLocks noChangeAspect="1" noChangeArrowheads="1"/>
                </p:cNvPicPr>
                <p:nvPr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7135252" y="4221467"/>
                  <a:ext cx="130660" cy="1073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pic>
            <p:nvPicPr>
              <p:cNvPr id="206888" name="Picture 3" descr="FG-產品圖"/>
              <p:cNvPicPr>
                <a:picLocks noChangeAspect="1" noChangeArrowheads="1"/>
              </p:cNvPicPr>
              <p:nvPr/>
            </p:nvPicPr>
            <p:blipFill>
              <a:blip r:embed="rId16" cstate="print"/>
              <a:srcRect/>
              <a:stretch>
                <a:fillRect/>
              </a:stretch>
            </p:blipFill>
            <p:spPr bwMode="auto">
              <a:xfrm>
                <a:off x="2863972" y="1959286"/>
                <a:ext cx="1477338" cy="15094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cxnSp>
          <p:nvCxnSpPr>
            <p:cNvPr id="21" name="直線接點 20"/>
            <p:cNvCxnSpPr/>
            <p:nvPr/>
          </p:nvCxnSpPr>
          <p:spPr bwMode="auto">
            <a:xfrm flipV="1">
              <a:off x="1726718" y="2163794"/>
              <a:ext cx="161917" cy="471494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接點 16"/>
            <p:cNvCxnSpPr/>
            <p:nvPr/>
          </p:nvCxnSpPr>
          <p:spPr bwMode="auto">
            <a:xfrm flipV="1">
              <a:off x="2279142" y="3011530"/>
              <a:ext cx="609572" cy="236541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9" name="直線接點 158"/>
          <p:cNvCxnSpPr/>
          <p:nvPr/>
        </p:nvCxnSpPr>
        <p:spPr bwMode="auto">
          <a:xfrm flipV="1">
            <a:off x="5530850" y="4302125"/>
            <a:ext cx="16383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625" name="文字方塊 20624"/>
          <p:cNvSpPr txBox="1"/>
          <p:nvPr/>
        </p:nvSpPr>
        <p:spPr>
          <a:xfrm>
            <a:off x="4901341" y="1484784"/>
            <a:ext cx="3672408" cy="95410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  <a:defRPr/>
            </a:pPr>
            <a:r>
              <a:rPr lang="zh-TW" altLang="en-US" sz="2800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具骨誘導特性之創新複合式人工骨材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7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134350" cy="1143000"/>
          </a:xfrm>
        </p:spPr>
        <p:txBody>
          <a:bodyPr/>
          <a:lstStyle/>
          <a:p>
            <a:r>
              <a:rPr lang="zh-TW" altLang="en-US" sz="4800" smtClean="0">
                <a:solidFill>
                  <a:srgbClr val="0000CC"/>
                </a:solidFill>
                <a:latin typeface="Times New Roman" pitchFamily="18" charset="0"/>
                <a:ea typeface="標楷體" pitchFamily="65" charset="-120"/>
              </a:rPr>
              <a:t>免責聲明</a:t>
            </a:r>
          </a:p>
        </p:txBody>
      </p:sp>
      <p:sp>
        <p:nvSpPr>
          <p:cNvPr id="1884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2925" y="1412875"/>
            <a:ext cx="8132763" cy="4895850"/>
          </a:xfrm>
        </p:spPr>
        <p:txBody>
          <a:bodyPr/>
          <a:lstStyle/>
          <a:p>
            <a:pPr>
              <a:spcAft>
                <a:spcPct val="15000"/>
              </a:spcAft>
              <a:buClr>
                <a:srgbClr val="FF0000"/>
              </a:buClr>
              <a:buFont typeface="Wingdings" pitchFamily="2" charset="2"/>
              <a:buChar char="p"/>
            </a:pPr>
            <a:r>
              <a:rPr lang="zh-TW" altLang="en-US" sz="2600" smtClean="0">
                <a:latin typeface="Calibri" pitchFamily="34" charset="0"/>
                <a:ea typeface="標楷體" pitchFamily="65" charset="-120"/>
              </a:rPr>
              <a:t>本簡報及同時發佈之相關訊息所提及之預測性資訊包括營運展望、財務狀況以及業務預測等內容，乃是建立在本公司從內部與外部來源所取得的資訊基礎。</a:t>
            </a:r>
          </a:p>
          <a:p>
            <a:pPr>
              <a:spcAft>
                <a:spcPct val="15000"/>
              </a:spcAft>
              <a:buClr>
                <a:srgbClr val="FF0000"/>
              </a:buClr>
              <a:buFont typeface="Wingdings" pitchFamily="2" charset="2"/>
              <a:buChar char="p"/>
            </a:pPr>
            <a:r>
              <a:rPr lang="zh-TW" altLang="en-US" sz="2600" smtClean="0">
                <a:latin typeface="Calibri" pitchFamily="34" charset="0"/>
                <a:ea typeface="標楷體" pitchFamily="65" charset="-120"/>
              </a:rPr>
              <a:t>本公司未來實際所可能發生的營運結果、財務狀況以及業務成果，可能與這些明示或暗示的預測性資訊有所差異。其原因可能來自於各種因素，包括但不限於價格波動、競爭情勢、國際經濟狀況、匯率波動、市場需求以及其他本公司無法掌控之風險等因素。</a:t>
            </a:r>
          </a:p>
          <a:p>
            <a:pPr>
              <a:spcAft>
                <a:spcPct val="15000"/>
              </a:spcAft>
              <a:buClr>
                <a:srgbClr val="FF0000"/>
              </a:buClr>
              <a:buFont typeface="Wingdings" pitchFamily="2" charset="2"/>
              <a:buChar char="p"/>
            </a:pPr>
            <a:r>
              <a:rPr lang="zh-TW" altLang="en-US" sz="2600" smtClean="0">
                <a:latin typeface="Calibri" pitchFamily="34" charset="0"/>
                <a:ea typeface="標楷體" pitchFamily="65" charset="-120"/>
              </a:rPr>
              <a:t>本簡報中對未來的展望，反應本公司截至目前為止對於未來的看法。對於這些看法，未來若有任何變更或調整時，本公司並不負責隨時再度提醒或更新。</a:t>
            </a:r>
          </a:p>
        </p:txBody>
      </p:sp>
      <p:sp>
        <p:nvSpPr>
          <p:cNvPr id="188419" name="投影片編號版面配置區 5"/>
          <p:cNvSpPr txBox="1">
            <a:spLocks noGrp="1"/>
          </p:cNvSpPr>
          <p:nvPr/>
        </p:nvSpPr>
        <p:spPr bwMode="auto">
          <a:xfrm>
            <a:off x="7165975" y="6499225"/>
            <a:ext cx="19050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697D0EEF-4D17-4EA4-BFC0-D5A3545C675A}" type="slidenum">
              <a:rPr kumimoji="0" lang="en-US" altLang="zh-TW" sz="1400">
                <a:ea typeface="標楷體" pitchFamily="65" charset="-120"/>
              </a:rPr>
              <a:pPr algn="r" eaLnBrk="0" hangingPunct="0"/>
              <a:t>2</a:t>
            </a:fld>
            <a:endParaRPr kumimoji="0" lang="en-US" altLang="zh-TW" sz="1400"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691" name="Picture 2"/>
          <p:cNvPicPr>
            <a:picLocks noChangeAspect="1" noChangeArrowheads="1"/>
          </p:cNvPicPr>
          <p:nvPr/>
        </p:nvPicPr>
        <p:blipFill>
          <a:blip r:embed="rId4" cstate="print"/>
          <a:srcRect l="15114" t="51579" r="37732" b="20195"/>
          <a:stretch>
            <a:fillRect/>
          </a:stretch>
        </p:blipFill>
        <p:spPr bwMode="auto">
          <a:xfrm>
            <a:off x="4678363" y="2921000"/>
            <a:ext cx="3894137" cy="186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2692" name="Text Box 56"/>
          <p:cNvSpPr txBox="1">
            <a:spLocks noChangeArrowheads="1"/>
          </p:cNvSpPr>
          <p:nvPr/>
        </p:nvSpPr>
        <p:spPr bwMode="auto">
          <a:xfrm>
            <a:off x="0" y="128588"/>
            <a:ext cx="91440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4400">
                <a:solidFill>
                  <a:srgbClr val="0000CC"/>
                </a:solidFill>
                <a:ea typeface="標楷體" pitchFamily="65" charset="-120"/>
              </a:rPr>
              <a:t>骨材產業分析</a:t>
            </a:r>
            <a:r>
              <a:rPr lang="en-US" altLang="zh-TW">
                <a:solidFill>
                  <a:srgbClr val="0000CC"/>
                </a:solidFill>
                <a:ea typeface="標楷體" pitchFamily="65" charset="-120"/>
              </a:rPr>
              <a:t>-</a:t>
            </a:r>
            <a:r>
              <a:rPr lang="zh-TW" altLang="en-US">
                <a:solidFill>
                  <a:srgbClr val="0000CC"/>
                </a:solidFill>
                <a:ea typeface="標楷體" pitchFamily="65" charset="-120"/>
              </a:rPr>
              <a:t>未來市場需求</a:t>
            </a:r>
            <a:endParaRPr lang="en-US" altLang="zh-TW" sz="200">
              <a:solidFill>
                <a:srgbClr val="0000CC"/>
              </a:solidFill>
              <a:ea typeface="標楷體" pitchFamily="65" charset="-120"/>
            </a:endParaRPr>
          </a:p>
        </p:txBody>
      </p:sp>
      <p:grpSp>
        <p:nvGrpSpPr>
          <p:cNvPr id="242693" name="群組 18"/>
          <p:cNvGrpSpPr>
            <a:grpSpLocks/>
          </p:cNvGrpSpPr>
          <p:nvPr/>
        </p:nvGrpSpPr>
        <p:grpSpPr bwMode="auto">
          <a:xfrm>
            <a:off x="468313" y="2714625"/>
            <a:ext cx="3633787" cy="2071688"/>
            <a:chOff x="4854301" y="2348677"/>
            <a:chExt cx="4809901" cy="2918644"/>
          </a:xfrm>
        </p:grpSpPr>
        <p:pic>
          <p:nvPicPr>
            <p:cNvPr id="242708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l="15253" t="17741" r="43021" b="49718"/>
            <a:stretch>
              <a:fillRect/>
            </a:stretch>
          </p:blipFill>
          <p:spPr bwMode="auto">
            <a:xfrm>
              <a:off x="4854301" y="2348677"/>
              <a:ext cx="4246564" cy="2649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2709" name="矩形 17"/>
            <p:cNvSpPr>
              <a:spLocks noChangeArrowheads="1"/>
            </p:cNvSpPr>
            <p:nvPr/>
          </p:nvSpPr>
          <p:spPr bwMode="auto">
            <a:xfrm>
              <a:off x="7505409" y="4963885"/>
              <a:ext cx="2158793" cy="3034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altLang="zh-TW" sz="800">
                  <a:latin typeface="微軟正黑體" pitchFamily="34" charset="-120"/>
                  <a:ea typeface="微軟正黑體" pitchFamily="34" charset="-120"/>
                </a:rPr>
                <a:t>-Global Industry Analysts, Inc</a:t>
              </a:r>
              <a:endParaRPr lang="zh-TW" altLang="en-US" sz="80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242694" name="矩形 1"/>
          <p:cNvSpPr>
            <a:spLocks noChangeArrowheads="1"/>
          </p:cNvSpPr>
          <p:nvPr/>
        </p:nvSpPr>
        <p:spPr bwMode="auto">
          <a:xfrm>
            <a:off x="468313" y="1008063"/>
            <a:ext cx="34766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zh-TW" altLang="en-US">
                <a:latin typeface="微軟正黑體" pitchFamily="34" charset="-120"/>
                <a:ea typeface="微軟正黑體" pitchFamily="34" charset="-120"/>
              </a:rPr>
              <a:t>全球骨移植替代物醫材的市場值</a:t>
            </a:r>
          </a:p>
        </p:txBody>
      </p:sp>
      <p:grpSp>
        <p:nvGrpSpPr>
          <p:cNvPr id="242695" name="群組 3"/>
          <p:cNvGrpSpPr>
            <a:grpSpLocks/>
          </p:cNvGrpSpPr>
          <p:nvPr/>
        </p:nvGrpSpPr>
        <p:grpSpPr bwMode="auto">
          <a:xfrm>
            <a:off x="846138" y="714375"/>
            <a:ext cx="3230562" cy="2082800"/>
            <a:chOff x="5643004" y="830168"/>
            <a:chExt cx="2667989" cy="1723585"/>
          </a:xfrm>
        </p:grpSpPr>
        <p:sp>
          <p:nvSpPr>
            <p:cNvPr id="242702" name="矩形 1"/>
            <p:cNvSpPr>
              <a:spLocks noChangeArrowheads="1"/>
            </p:cNvSpPr>
            <p:nvPr/>
          </p:nvSpPr>
          <p:spPr bwMode="auto">
            <a:xfrm>
              <a:off x="6827838" y="2375415"/>
              <a:ext cx="1483155" cy="178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altLang="zh-TW" sz="800">
                  <a:latin typeface="微軟正黑體" pitchFamily="34" charset="-120"/>
                  <a:ea typeface="微軟正黑體" pitchFamily="34" charset="-120"/>
                </a:rPr>
                <a:t>-2017 Grand View Research, Inc. </a:t>
              </a:r>
              <a:endParaRPr lang="zh-TW" altLang="en-US" sz="800">
                <a:latin typeface="微軟正黑體" pitchFamily="34" charset="-120"/>
                <a:ea typeface="微軟正黑體" pitchFamily="34" charset="-120"/>
              </a:endParaRPr>
            </a:p>
          </p:txBody>
        </p:sp>
        <p:graphicFrame>
          <p:nvGraphicFramePr>
            <p:cNvPr id="242690" name="圖表 1"/>
            <p:cNvGraphicFramePr>
              <a:graphicFrameLocks/>
            </p:cNvGraphicFramePr>
            <p:nvPr/>
          </p:nvGraphicFramePr>
          <p:xfrm>
            <a:off x="5643004" y="830168"/>
            <a:ext cx="2369664" cy="1655957"/>
          </p:xfrm>
          <a:graphic>
            <a:graphicData uri="http://schemas.openxmlformats.org/presentationml/2006/ole">
              <p:oleObj spid="_x0000_s242690" r:id="rId5" imgW="2865368" imgH="1999661" progId="Excel.Sheet.8">
                <p:embed/>
              </p:oleObj>
            </a:graphicData>
          </a:graphic>
        </p:graphicFrame>
        <p:sp>
          <p:nvSpPr>
            <p:cNvPr id="242703" name="文字方塊 20"/>
            <p:cNvSpPr txBox="1">
              <a:spLocks noChangeArrowheads="1"/>
            </p:cNvSpPr>
            <p:nvPr/>
          </p:nvSpPr>
          <p:spPr bwMode="auto">
            <a:xfrm>
              <a:off x="7169886" y="1268760"/>
              <a:ext cx="480880" cy="2420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altLang="zh-TW" sz="1300">
                  <a:latin typeface="微軟正黑體" pitchFamily="34" charset="-120"/>
                  <a:ea typeface="微軟正黑體" pitchFamily="34" charset="-120"/>
                </a:rPr>
                <a:t>2024</a:t>
              </a:r>
              <a:endParaRPr lang="zh-TW" altLang="en-US" sz="130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5" name="向右箭號 24"/>
            <p:cNvSpPr/>
            <p:nvPr/>
          </p:nvSpPr>
          <p:spPr bwMode="auto">
            <a:xfrm rot="19653671">
              <a:off x="6695778" y="1724804"/>
              <a:ext cx="294987" cy="258800"/>
            </a:xfrm>
            <a:prstGeom prst="rightArrow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42705" name="矩形 25"/>
            <p:cNvSpPr>
              <a:spLocks noChangeArrowheads="1"/>
            </p:cNvSpPr>
            <p:nvPr/>
          </p:nvSpPr>
          <p:spPr bwMode="auto">
            <a:xfrm>
              <a:off x="6383255" y="1409679"/>
              <a:ext cx="780015" cy="229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altLang="zh-TW" sz="1000">
                  <a:solidFill>
                    <a:srgbClr val="6B6BCF"/>
                  </a:solidFill>
                  <a:latin typeface="微軟正黑體" pitchFamily="34" charset="-120"/>
                  <a:ea typeface="微軟正黑體" pitchFamily="34" charset="-120"/>
                  <a:cs typeface="Times New Roman" pitchFamily="18" charset="0"/>
                </a:rPr>
                <a:t>CAGR</a:t>
              </a:r>
              <a:r>
                <a:rPr lang="zh-TW" altLang="en-US" sz="1200">
                  <a:solidFill>
                    <a:srgbClr val="6B6BCF"/>
                  </a:solidFill>
                  <a:latin typeface="微軟正黑體" pitchFamily="34" charset="-120"/>
                  <a:ea typeface="微軟正黑體" pitchFamily="34" charset="-120"/>
                  <a:cs typeface="Times New Roman" pitchFamily="18" charset="0"/>
                </a:rPr>
                <a:t> </a:t>
              </a:r>
              <a:r>
                <a:rPr lang="en-US" altLang="zh-TW" sz="1200">
                  <a:solidFill>
                    <a:srgbClr val="6B6BCF"/>
                  </a:solidFill>
                  <a:latin typeface="微軟正黑體" pitchFamily="34" charset="-120"/>
                  <a:ea typeface="微軟正黑體" pitchFamily="34" charset="-120"/>
                  <a:cs typeface="Times New Roman" pitchFamily="18" charset="0"/>
                </a:rPr>
                <a:t>5.2%</a:t>
              </a:r>
              <a:endParaRPr lang="zh-TW" altLang="en-US" sz="1200">
                <a:solidFill>
                  <a:srgbClr val="6B6BC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endParaRPr>
            </a:p>
          </p:txBody>
        </p:sp>
        <p:sp>
          <p:nvSpPr>
            <p:cNvPr id="242706" name="文字方塊 2"/>
            <p:cNvSpPr txBox="1">
              <a:spLocks noChangeArrowheads="1"/>
            </p:cNvSpPr>
            <p:nvPr/>
          </p:nvSpPr>
          <p:spPr bwMode="auto">
            <a:xfrm>
              <a:off x="5978736" y="1792078"/>
              <a:ext cx="502065" cy="356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altLang="zh-TW" sz="110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23</a:t>
              </a:r>
              <a:br>
                <a:rPr lang="en-US" altLang="zh-TW" sz="110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</a:br>
              <a:r>
                <a:rPr lang="zh-TW" altLang="en-US" sz="110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億美元</a:t>
              </a:r>
            </a:p>
          </p:txBody>
        </p:sp>
        <p:sp>
          <p:nvSpPr>
            <p:cNvPr id="242707" name="文字方塊 27"/>
            <p:cNvSpPr txBox="1">
              <a:spLocks noChangeArrowheads="1"/>
            </p:cNvSpPr>
            <p:nvPr/>
          </p:nvSpPr>
          <p:spPr bwMode="auto">
            <a:xfrm>
              <a:off x="7127248" y="1534517"/>
              <a:ext cx="523249" cy="3694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altLang="zh-TW" sz="110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36</a:t>
              </a:r>
              <a:br>
                <a:rPr lang="en-US" altLang="zh-TW" sz="110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</a:br>
              <a:r>
                <a:rPr lang="zh-TW" altLang="en-US" sz="110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億</a:t>
              </a:r>
              <a:r>
                <a:rPr lang="zh-TW" altLang="en-US" sz="120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美元</a:t>
              </a:r>
              <a:endParaRPr lang="zh-TW" altLang="en-US" sz="11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2" name="文字方塊 1"/>
          <p:cNvSpPr txBox="1"/>
          <p:nvPr/>
        </p:nvSpPr>
        <p:spPr>
          <a:xfrm>
            <a:off x="107505" y="4786322"/>
            <a:ext cx="9001000" cy="1738938"/>
          </a:xfrm>
          <a:prstGeom prst="rect">
            <a:avLst/>
          </a:prstGeom>
          <a:solidFill>
            <a:schemeClr val="accent5"/>
          </a:solidFill>
        </p:spPr>
        <p:txBody>
          <a:bodyPr numCol="2">
            <a:spAutoFit/>
          </a:bodyPr>
          <a:lstStyle/>
          <a:p>
            <a:pPr marL="285750" indent="-285750" eaLnBrk="0" hangingPunct="0">
              <a:spcBef>
                <a:spcPct val="50000"/>
              </a:spcBef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 dirty="0">
                <a:solidFill>
                  <a:srgbClr val="0000FF"/>
                </a:solidFill>
                <a:ea typeface="標楷體" pitchFamily="65" charset="-120"/>
              </a:rPr>
              <a:t>人口老年化</a:t>
            </a:r>
            <a:endParaRPr lang="en-US" altLang="zh-TW" sz="900" dirty="0">
              <a:solidFill>
                <a:srgbClr val="0000FF"/>
              </a:solidFill>
              <a:ea typeface="標楷體" pitchFamily="65" charset="-120"/>
            </a:endParaRPr>
          </a:p>
          <a:p>
            <a:pPr marL="285750" indent="-285750" eaLnBrk="0" hangingPunct="0">
              <a:spcBef>
                <a:spcPct val="50000"/>
              </a:spcBef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 dirty="0">
                <a:ea typeface="標楷體" pitchFamily="65" charset="-120"/>
              </a:rPr>
              <a:t>骨缺損</a:t>
            </a:r>
            <a:r>
              <a:rPr lang="zh-TW" altLang="en-US" dirty="0" smtClean="0">
                <a:ea typeface="標楷體" pitchFamily="65" charset="-120"/>
              </a:rPr>
              <a:t>填補與</a:t>
            </a:r>
            <a:r>
              <a:rPr lang="zh-TW" altLang="en-US" dirty="0" smtClean="0">
                <a:solidFill>
                  <a:srgbClr val="0000FF"/>
                </a:solidFill>
                <a:ea typeface="標楷體" pitchFamily="65" charset="-120"/>
              </a:rPr>
              <a:t>脊椎</a:t>
            </a:r>
            <a:r>
              <a:rPr lang="zh-TW" altLang="en-US" dirty="0">
                <a:solidFill>
                  <a:srgbClr val="0000FF"/>
                </a:solidFill>
                <a:ea typeface="標楷體" pitchFamily="65" charset="-120"/>
              </a:rPr>
              <a:t>融合術</a:t>
            </a:r>
            <a:r>
              <a:rPr lang="zh-TW" altLang="en-US" dirty="0">
                <a:ea typeface="標楷體" pitchFamily="65" charset="-120"/>
              </a:rPr>
              <a:t>個案增加</a:t>
            </a:r>
            <a:endParaRPr lang="en-US" altLang="zh-TW" sz="900" dirty="0">
              <a:ea typeface="標楷體" pitchFamily="65" charset="-120"/>
            </a:endParaRPr>
          </a:p>
          <a:p>
            <a:pPr marL="285750" indent="-285750" eaLnBrk="0" hangingPunct="0">
              <a:spcBef>
                <a:spcPct val="50000"/>
              </a:spcBef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 dirty="0">
                <a:ea typeface="標楷體" pitchFamily="65" charset="-120"/>
              </a:rPr>
              <a:t>重視</a:t>
            </a:r>
            <a:r>
              <a:rPr lang="zh-TW" altLang="en-US" dirty="0">
                <a:solidFill>
                  <a:srgbClr val="0000FF"/>
                </a:solidFill>
                <a:ea typeface="標楷體" pitchFamily="65" charset="-120"/>
              </a:rPr>
              <a:t>骨組織再生</a:t>
            </a:r>
            <a:r>
              <a:rPr lang="zh-TW" altLang="en-US" dirty="0">
                <a:ea typeface="標楷體" pitchFamily="65" charset="-120"/>
              </a:rPr>
              <a:t>之公共意識提升</a:t>
            </a:r>
            <a:endParaRPr lang="en-US" altLang="zh-TW" sz="900" dirty="0">
              <a:ea typeface="標楷體" pitchFamily="65" charset="-120"/>
            </a:endParaRPr>
          </a:p>
          <a:p>
            <a:pPr marL="285750" indent="-285750" eaLnBrk="0" hangingPunct="0">
              <a:spcBef>
                <a:spcPct val="50000"/>
              </a:spcBef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 dirty="0">
                <a:ea typeface="標楷體" pitchFamily="65" charset="-120"/>
              </a:rPr>
              <a:t>新型骨填充材料</a:t>
            </a:r>
            <a:r>
              <a:rPr lang="zh-TW" altLang="en-US" dirty="0">
                <a:solidFill>
                  <a:srgbClr val="0000FF"/>
                </a:solidFill>
                <a:ea typeface="標楷體" pitchFamily="65" charset="-120"/>
              </a:rPr>
              <a:t>增加骨誘導、骨生長</a:t>
            </a:r>
            <a:r>
              <a:rPr lang="zh-TW" altLang="en-US" dirty="0">
                <a:ea typeface="標楷體" pitchFamily="65" charset="-120"/>
              </a:rPr>
              <a:t>特性</a:t>
            </a:r>
            <a:endParaRPr lang="en-US" altLang="zh-TW" dirty="0">
              <a:ea typeface="標楷體" pitchFamily="65" charset="-120"/>
            </a:endParaRPr>
          </a:p>
          <a:p>
            <a:pPr marL="285750" indent="-285750" algn="ctr" eaLnBrk="0" hangingPunct="0">
              <a:spcBef>
                <a:spcPct val="50000"/>
              </a:spcBef>
              <a:defRPr/>
            </a:pPr>
            <a:endParaRPr lang="en-US" altLang="zh-TW" sz="900" dirty="0">
              <a:ea typeface="標楷體" pitchFamily="65" charset="-120"/>
            </a:endParaRPr>
          </a:p>
          <a:p>
            <a:pPr marL="285750" indent="-285750" eaLnBrk="0" hangingPunct="0">
              <a:spcBef>
                <a:spcPct val="50000"/>
              </a:spcBef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zh-TW" altLang="zh-TW" dirty="0">
                <a:solidFill>
                  <a:srgbClr val="0000FF"/>
                </a:solidFill>
                <a:ea typeface="標楷體" pitchFamily="65" charset="-120"/>
              </a:rPr>
              <a:t>人工骨移植替代物</a:t>
            </a:r>
            <a:r>
              <a:rPr lang="zh-TW" altLang="en-US" dirty="0">
                <a:ea typeface="標楷體" pitchFamily="65" charset="-120"/>
              </a:rPr>
              <a:t>於美國</a:t>
            </a:r>
            <a:r>
              <a:rPr lang="zh-TW" altLang="zh-TW" dirty="0">
                <a:ea typeface="標楷體" pitchFamily="65" charset="-120"/>
              </a:rPr>
              <a:t>之成長率</a:t>
            </a:r>
            <a:r>
              <a:rPr lang="zh-TW" altLang="en-US" dirty="0">
                <a:ea typeface="標楷體" pitchFamily="65" charset="-120"/>
              </a:rPr>
              <a:t>最高，</a:t>
            </a:r>
            <a:r>
              <a:rPr lang="zh-TW" altLang="zh-TW" dirty="0">
                <a:ea typeface="標楷體" pitchFamily="65" charset="-120"/>
              </a:rPr>
              <a:t>是未來帶動骨材市場的主要動力</a:t>
            </a:r>
            <a:endParaRPr lang="en-US" altLang="zh-TW" dirty="0">
              <a:ea typeface="標楷體" pitchFamily="65" charset="-120"/>
            </a:endParaRPr>
          </a:p>
          <a:p>
            <a:pPr marL="285750" indent="-285750" eaLnBrk="0" hangingPunct="0">
              <a:spcBef>
                <a:spcPct val="50000"/>
              </a:spcBef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 dirty="0">
                <a:solidFill>
                  <a:srgbClr val="0000FF"/>
                </a:solidFill>
                <a:ea typeface="標楷體" pitchFamily="65" charset="-120"/>
              </a:rPr>
              <a:t>美國含生長因子之骨材產品一年銷售額約</a:t>
            </a:r>
            <a:r>
              <a:rPr lang="en-US" altLang="zh-TW" dirty="0">
                <a:solidFill>
                  <a:srgbClr val="0000FF"/>
                </a:solidFill>
                <a:ea typeface="標楷體" pitchFamily="65" charset="-120"/>
              </a:rPr>
              <a:t>7.03</a:t>
            </a:r>
            <a:r>
              <a:rPr lang="zh-TW" altLang="en-US" dirty="0" smtClean="0">
                <a:solidFill>
                  <a:srgbClr val="0000FF"/>
                </a:solidFill>
                <a:ea typeface="標楷體" pitchFamily="65" charset="-120"/>
              </a:rPr>
              <a:t>億美元</a:t>
            </a:r>
            <a:endParaRPr lang="en-US" altLang="zh-TW" dirty="0">
              <a:solidFill>
                <a:srgbClr val="0000FF"/>
              </a:solidFill>
              <a:ea typeface="標楷體" pitchFamily="65" charset="-120"/>
            </a:endParaRPr>
          </a:p>
          <a:p>
            <a:pPr algn="r" eaLnBrk="0" hangingPunct="0">
              <a:spcBef>
                <a:spcPct val="50000"/>
              </a:spcBef>
              <a:defRPr/>
            </a:pPr>
            <a:endParaRPr lang="en-US" altLang="zh-TW" sz="9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2697" name="矩形 3"/>
          <p:cNvSpPr>
            <a:spLocks noChangeArrowheads="1"/>
          </p:cNvSpPr>
          <p:nvPr/>
        </p:nvSpPr>
        <p:spPr bwMode="auto">
          <a:xfrm>
            <a:off x="5715000" y="5949950"/>
            <a:ext cx="3097213" cy="108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en-US" altLang="zh-TW" sz="900" i="1">
                <a:latin typeface="微軟正黑體" pitchFamily="34" charset="-120"/>
                <a:ea typeface="微軟正黑體" pitchFamily="34" charset="-120"/>
              </a:rPr>
              <a:t>-NASDAQ:</a:t>
            </a:r>
            <a:r>
              <a:rPr lang="zh-TW" altLang="en-US" sz="900" i="1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900" i="1">
                <a:latin typeface="微軟正黑體" pitchFamily="34" charset="-120"/>
                <a:ea typeface="微軟正黑體" pitchFamily="34" charset="-120"/>
              </a:rPr>
              <a:t>Transparency Market Research</a:t>
            </a:r>
            <a:endParaRPr lang="zh-TW" altLang="en-US" sz="900" i="1">
              <a:latin typeface="微軟正黑體" pitchFamily="34" charset="-120"/>
              <a:ea typeface="微軟正黑體" pitchFamily="34" charset="-120"/>
            </a:endParaRPr>
          </a:p>
          <a:p>
            <a:pPr algn="r" eaLnBrk="0" hangingPunct="0">
              <a:spcBef>
                <a:spcPct val="50000"/>
              </a:spcBef>
            </a:pPr>
            <a:r>
              <a:rPr lang="en-US" altLang="zh-TW" sz="900" i="1">
                <a:latin typeface="微軟正黑體" pitchFamily="34" charset="-120"/>
                <a:ea typeface="微軟正黑體" pitchFamily="34" charset="-120"/>
              </a:rPr>
              <a:t>-Global Industry Analysts, Inc.</a:t>
            </a:r>
          </a:p>
          <a:p>
            <a:pPr algn="r" eaLnBrk="0" hangingPunct="0">
              <a:spcBef>
                <a:spcPct val="50000"/>
              </a:spcBef>
            </a:pPr>
            <a:r>
              <a:rPr lang="en-US" altLang="zh-TW" sz="900" i="1">
                <a:latin typeface="微軟正黑體" pitchFamily="34" charset="-120"/>
                <a:ea typeface="微軟正黑體" pitchFamily="34" charset="-120"/>
              </a:rPr>
              <a:t>-Global Analysis and Market Forecasts© GlobalData</a:t>
            </a:r>
          </a:p>
          <a:p>
            <a:pPr algn="r" eaLnBrk="0" hangingPunct="0">
              <a:spcBef>
                <a:spcPct val="50000"/>
              </a:spcBef>
            </a:pPr>
            <a:r>
              <a:rPr lang="en-US" altLang="zh-TW" sz="900" i="1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900" i="1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900" i="1">
                <a:latin typeface="微軟正黑體" pitchFamily="34" charset="-120"/>
                <a:ea typeface="微軟正黑體" pitchFamily="34" charset="-120"/>
              </a:rPr>
              <a:t>INVIVO. November 2011, Vol. 29, No. 10</a:t>
            </a:r>
            <a:endParaRPr lang="zh-TW" altLang="en-US" sz="900" i="1">
              <a:solidFill>
                <a:srgbClr val="0000FF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r" eaLnBrk="0" hangingPunct="0">
              <a:spcBef>
                <a:spcPct val="50000"/>
              </a:spcBef>
            </a:pPr>
            <a:endParaRPr lang="zh-TW" altLang="en-US" sz="100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242698" name="群組 1"/>
          <p:cNvGrpSpPr>
            <a:grpSpLocks/>
          </p:cNvGrpSpPr>
          <p:nvPr/>
        </p:nvGrpSpPr>
        <p:grpSpPr bwMode="auto">
          <a:xfrm>
            <a:off x="4786313" y="500063"/>
            <a:ext cx="4357687" cy="2835275"/>
            <a:chOff x="160459" y="893978"/>
            <a:chExt cx="4317840" cy="2739405"/>
          </a:xfrm>
        </p:grpSpPr>
        <p:graphicFrame>
          <p:nvGraphicFramePr>
            <p:cNvPr id="23" name="圖表 22"/>
            <p:cNvGraphicFramePr>
              <a:graphicFrameLocks/>
            </p:cNvGraphicFramePr>
            <p:nvPr/>
          </p:nvGraphicFramePr>
          <p:xfrm>
            <a:off x="160459" y="893978"/>
            <a:ext cx="4317840" cy="273940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242701" name="矩形 9"/>
            <p:cNvSpPr>
              <a:spLocks noChangeArrowheads="1"/>
            </p:cNvSpPr>
            <p:nvPr/>
          </p:nvSpPr>
          <p:spPr bwMode="auto">
            <a:xfrm>
              <a:off x="748301" y="1976845"/>
              <a:ext cx="1606486" cy="6244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altLang="zh-TW" sz="1200">
                  <a:latin typeface="微軟正黑體" pitchFamily="34" charset="-120"/>
                  <a:ea typeface="微軟正黑體" pitchFamily="34" charset="-120"/>
                </a:rPr>
                <a:t>Total</a:t>
              </a:r>
              <a:br>
                <a:rPr lang="en-US" altLang="zh-TW" sz="1200">
                  <a:latin typeface="微軟正黑體" pitchFamily="34" charset="-120"/>
                  <a:ea typeface="微軟正黑體" pitchFamily="34" charset="-120"/>
                </a:rPr>
              </a:br>
              <a:r>
                <a:rPr lang="en-US" altLang="zh-TW" sz="1200">
                  <a:latin typeface="微軟正黑體" pitchFamily="34" charset="-120"/>
                  <a:ea typeface="微軟正黑體" pitchFamily="34" charset="-120"/>
                </a:rPr>
                <a:t>1,861 million USD</a:t>
              </a:r>
            </a:p>
            <a:p>
              <a:pPr algn="ctr" eaLnBrk="0" hangingPunct="0">
                <a:spcBef>
                  <a:spcPct val="50000"/>
                </a:spcBef>
              </a:pPr>
              <a:r>
                <a:rPr lang="en-US" altLang="zh-TW" sz="1200">
                  <a:latin typeface="微軟正黑體" pitchFamily="34" charset="-120"/>
                  <a:ea typeface="微軟正黑體" pitchFamily="34" charset="-120"/>
                </a:rPr>
                <a:t>(2013)</a:t>
              </a:r>
              <a:endParaRPr lang="zh-TW" altLang="en-US" sz="120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242699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7245350" y="6516688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84EFA0DF-3D7E-45A2-BAB5-22C8B07EAF29}" type="slidenum">
              <a:rPr lang="en-US" altLang="zh-TW" sz="1200" smtClean="0">
                <a:latin typeface="Calibri" pitchFamily="34" charset="0"/>
                <a:ea typeface="微軟正黑體" pitchFamily="34" charset="-120"/>
              </a:rPr>
              <a:pPr/>
              <a:t>20</a:t>
            </a:fld>
            <a:endParaRPr lang="en-US" altLang="zh-TW" sz="1200" smtClean="0">
              <a:latin typeface="Calibri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00063"/>
            <a:ext cx="9144000" cy="785812"/>
          </a:xfrm>
        </p:spPr>
        <p:txBody>
          <a:bodyPr/>
          <a:lstStyle/>
          <a:p>
            <a:r>
              <a:rPr lang="en-US" altLang="zh-TW" smtClean="0">
                <a:solidFill>
                  <a:srgbClr val="0000CC"/>
                </a:solidFill>
                <a:latin typeface="Calibri" pitchFamily="34" charset="0"/>
                <a:ea typeface="標楷體" pitchFamily="65" charset="-120"/>
              </a:rPr>
              <a:t>2018</a:t>
            </a:r>
            <a:r>
              <a:rPr lang="zh-TW" altLang="en-US" smtClean="0">
                <a:solidFill>
                  <a:srgbClr val="0000CC"/>
                </a:solidFill>
                <a:latin typeface="Calibri" pitchFamily="34" charset="0"/>
                <a:ea typeface="標楷體" pitchFamily="65" charset="-120"/>
              </a:rPr>
              <a:t>年</a:t>
            </a:r>
            <a:r>
              <a:rPr lang="zh-TW" altLang="en-US" smtClean="0">
                <a:solidFill>
                  <a:srgbClr val="0000CC"/>
                </a:solidFill>
                <a:latin typeface="Times New Roman" pitchFamily="18" charset="0"/>
                <a:ea typeface="標楷體" pitchFamily="65" charset="-120"/>
              </a:rPr>
              <a:t>營運重點工作</a:t>
            </a:r>
          </a:p>
        </p:txBody>
      </p:sp>
      <p:sp>
        <p:nvSpPr>
          <p:cNvPr id="244738" name="投影片編號版面配置區 5"/>
          <p:cNvSpPr txBox="1">
            <a:spLocks noGrp="1"/>
          </p:cNvSpPr>
          <p:nvPr/>
        </p:nvSpPr>
        <p:spPr bwMode="auto">
          <a:xfrm>
            <a:off x="7245350" y="65135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8" rIns="91436" bIns="45718"/>
          <a:lstStyle/>
          <a:p>
            <a:pPr algn="r" eaLnBrk="0" hangingPunct="0">
              <a:spcBef>
                <a:spcPct val="50000"/>
              </a:spcBef>
            </a:pPr>
            <a:fld id="{E3C73E6B-8240-438C-A090-AF5C550B85BB}" type="slidenum">
              <a:rPr kumimoji="0" lang="en-US" altLang="zh-TW" sz="1300">
                <a:solidFill>
                  <a:srgbClr val="000000"/>
                </a:solidFill>
                <a:ea typeface="Adobe 繁黑體 Std B" pitchFamily="34" charset="-120"/>
              </a:rPr>
              <a:pPr algn="r" eaLnBrk="0" hangingPunct="0">
                <a:spcBef>
                  <a:spcPct val="50000"/>
                </a:spcBef>
              </a:pPr>
              <a:t>21</a:t>
            </a:fld>
            <a:endParaRPr kumimoji="0" lang="en-US" altLang="zh-TW" sz="1300">
              <a:solidFill>
                <a:srgbClr val="000000"/>
              </a:solidFill>
              <a:ea typeface="Adobe 繁黑體 Std B" pitchFamily="34" charset="-120"/>
            </a:endParaRPr>
          </a:p>
        </p:txBody>
      </p:sp>
      <p:sp>
        <p:nvSpPr>
          <p:cNvPr id="244739" name="Rectangle 3"/>
          <p:cNvSpPr txBox="1">
            <a:spLocks noChangeArrowheads="1"/>
          </p:cNvSpPr>
          <p:nvPr/>
        </p:nvSpPr>
        <p:spPr bwMode="auto">
          <a:xfrm>
            <a:off x="503238" y="1500188"/>
            <a:ext cx="8140700" cy="478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"/>
              </a:spcBef>
              <a:spcAft>
                <a:spcPct val="5000"/>
              </a:spcAft>
              <a:buClr>
                <a:srgbClr val="FF0000"/>
              </a:buClr>
              <a:buFont typeface="Wingdings" pitchFamily="2" charset="2"/>
              <a:buChar char="p"/>
            </a:pPr>
            <a:r>
              <a:rPr kumimoji="0" lang="zh-TW" altLang="en-US" sz="2600">
                <a:ea typeface="標楷體" pitchFamily="65" charset="-120"/>
                <a:cs typeface="Adobe 繁黑體 Std B" pitchFamily="34" charset="-120"/>
              </a:rPr>
              <a:t>拓展</a:t>
            </a:r>
            <a:r>
              <a:rPr kumimoji="0" lang="zh-TW" altLang="en-US" sz="2600">
                <a:solidFill>
                  <a:srgbClr val="0000FF"/>
                </a:solidFill>
                <a:ea typeface="標楷體" pitchFamily="65" charset="-120"/>
                <a:cs typeface="Adobe 繁黑體 Std B" pitchFamily="34" charset="-120"/>
              </a:rPr>
              <a:t>關節注射劑產品線的台灣、歐洲與俄羅斯市場</a:t>
            </a:r>
            <a:endParaRPr kumimoji="0" lang="zh-TW" altLang="en-US" sz="2600">
              <a:ea typeface="標楷體" pitchFamily="65" charset="-120"/>
              <a:cs typeface="Adobe 繁黑體 Std B" pitchFamily="34" charset="-120"/>
            </a:endParaRPr>
          </a:p>
          <a:p>
            <a:pPr marL="342900" indent="-342900">
              <a:spcBef>
                <a:spcPct val="5000"/>
              </a:spcBef>
              <a:spcAft>
                <a:spcPct val="5000"/>
              </a:spcAft>
              <a:buClr>
                <a:srgbClr val="FF0000"/>
              </a:buClr>
              <a:buFont typeface="Wingdings" pitchFamily="2" charset="2"/>
              <a:buChar char="p"/>
            </a:pPr>
            <a:r>
              <a:rPr lang="zh-TW" altLang="en-US" sz="2600">
                <a:ea typeface="標楷體" pitchFamily="65" charset="-120"/>
                <a:cs typeface="Adobe 繁黑體 Std B" pitchFamily="34" charset="-120"/>
              </a:rPr>
              <a:t>拓展</a:t>
            </a:r>
            <a:r>
              <a:rPr lang="zh-TW" altLang="en-US" sz="2600">
                <a:solidFill>
                  <a:srgbClr val="0000FF"/>
                </a:solidFill>
                <a:ea typeface="標楷體" pitchFamily="65" charset="-120"/>
                <a:cs typeface="Adobe 繁黑體 Std B" pitchFamily="34" charset="-120"/>
              </a:rPr>
              <a:t>芙媄登皮膚填補劑</a:t>
            </a:r>
            <a:r>
              <a:rPr lang="zh-TW" altLang="en-US" sz="2600">
                <a:ea typeface="標楷體" pitchFamily="65" charset="-120"/>
                <a:cs typeface="Adobe 繁黑體 Std B" pitchFamily="34" charset="-120"/>
              </a:rPr>
              <a:t>與</a:t>
            </a:r>
            <a:r>
              <a:rPr kumimoji="0" lang="zh-TW" altLang="en-US" sz="2600">
                <a:solidFill>
                  <a:srgbClr val="0000FF"/>
                </a:solidFill>
                <a:ea typeface="標楷體" pitchFamily="65" charset="-120"/>
                <a:cs typeface="Adobe 繁黑體 Std B" pitchFamily="34" charset="-120"/>
              </a:rPr>
              <a:t>癒立安膠原蛋白基質</a:t>
            </a:r>
            <a:r>
              <a:rPr lang="zh-TW" altLang="en-US" sz="2600">
                <a:solidFill>
                  <a:srgbClr val="0000FF"/>
                </a:solidFill>
                <a:ea typeface="標楷體" pitchFamily="65" charset="-120"/>
                <a:cs typeface="Adobe 繁黑體 Std B" pitchFamily="34" charset="-120"/>
              </a:rPr>
              <a:t>的</a:t>
            </a:r>
            <a:r>
              <a:rPr kumimoji="0" lang="zh-TW" altLang="en-US" sz="2600">
                <a:solidFill>
                  <a:srgbClr val="0000FF"/>
                </a:solidFill>
                <a:ea typeface="標楷體" pitchFamily="65" charset="-120"/>
                <a:cs typeface="Adobe 繁黑體 Std B" pitchFamily="34" charset="-120"/>
              </a:rPr>
              <a:t>中國市場</a:t>
            </a:r>
            <a:endParaRPr kumimoji="0" lang="en-US" altLang="zh-TW" sz="2600">
              <a:solidFill>
                <a:srgbClr val="0000FF"/>
              </a:solidFill>
              <a:ea typeface="標楷體" pitchFamily="65" charset="-120"/>
              <a:cs typeface="Adobe 繁黑體 Std B" pitchFamily="34" charset="-120"/>
            </a:endParaRPr>
          </a:p>
          <a:p>
            <a:pPr marL="342900" indent="-342900">
              <a:spcBef>
                <a:spcPct val="5000"/>
              </a:spcBef>
              <a:spcAft>
                <a:spcPct val="5000"/>
              </a:spcAft>
              <a:buClr>
                <a:srgbClr val="FF0000"/>
              </a:buClr>
              <a:buFont typeface="Wingdings" pitchFamily="2" charset="2"/>
              <a:buChar char="p"/>
            </a:pPr>
            <a:r>
              <a:rPr lang="zh-TW" altLang="en-US" sz="2600">
                <a:solidFill>
                  <a:srgbClr val="0000FF"/>
                </a:solidFill>
                <a:ea typeface="標楷體" pitchFamily="65" charset="-120"/>
                <a:cs typeface="Adobe 繁黑體 Std B" pitchFamily="34" charset="-120"/>
              </a:rPr>
              <a:t>第二代骨材</a:t>
            </a:r>
            <a:r>
              <a:rPr lang="en-US" altLang="zh-TW" sz="2600">
                <a:solidFill>
                  <a:srgbClr val="0000FF"/>
                </a:solidFill>
                <a:ea typeface="標楷體" pitchFamily="65" charset="-120"/>
                <a:cs typeface="Adobe 繁黑體 Std B" pitchFamily="34" charset="-120"/>
              </a:rPr>
              <a:t>AttraX Scaffold</a:t>
            </a:r>
            <a:r>
              <a:rPr lang="zh-TW" altLang="en-US" sz="2600">
                <a:ea typeface="標楷體" pitchFamily="65" charset="-120"/>
                <a:cs typeface="Adobe 繁黑體 Std B" pitchFamily="34" charset="-120"/>
              </a:rPr>
              <a:t>的產能擴增，以滿足</a:t>
            </a:r>
            <a:r>
              <a:rPr lang="zh-TW" altLang="en-US" sz="2600">
                <a:solidFill>
                  <a:srgbClr val="0000FF"/>
                </a:solidFill>
                <a:ea typeface="標楷體" pitchFamily="65" charset="-120"/>
                <a:cs typeface="Adobe 繁黑體 Std B" pitchFamily="34" charset="-120"/>
              </a:rPr>
              <a:t>美國</a:t>
            </a:r>
            <a:r>
              <a:rPr lang="en-US" altLang="zh-TW" sz="2600">
                <a:solidFill>
                  <a:srgbClr val="0000FF"/>
                </a:solidFill>
                <a:ea typeface="標楷體" pitchFamily="65" charset="-120"/>
                <a:cs typeface="Adobe 繁黑體 Std B" pitchFamily="34" charset="-120"/>
              </a:rPr>
              <a:t>NuVasive</a:t>
            </a:r>
            <a:r>
              <a:rPr lang="zh-TW" altLang="en-US" sz="2600">
                <a:solidFill>
                  <a:srgbClr val="0000FF"/>
                </a:solidFill>
                <a:ea typeface="標楷體" pitchFamily="65" charset="-120"/>
                <a:cs typeface="Adobe 繁黑體 Std B" pitchFamily="34" charset="-120"/>
              </a:rPr>
              <a:t>的銷售需求</a:t>
            </a:r>
            <a:endParaRPr lang="en-US" altLang="zh-TW" sz="2600">
              <a:solidFill>
                <a:srgbClr val="0000FF"/>
              </a:solidFill>
              <a:ea typeface="標楷體" pitchFamily="65" charset="-120"/>
              <a:cs typeface="Adobe 繁黑體 Std B" pitchFamily="34" charset="-120"/>
            </a:endParaRPr>
          </a:p>
          <a:p>
            <a:pPr marL="342900" indent="-342900">
              <a:spcBef>
                <a:spcPts val="1000"/>
              </a:spcBef>
              <a:spcAft>
                <a:spcPts val="1000"/>
              </a:spcAft>
              <a:buClr>
                <a:srgbClr val="FF0000"/>
              </a:buClr>
              <a:buFont typeface="Wingdings" pitchFamily="2" charset="2"/>
              <a:buChar char="p"/>
            </a:pPr>
            <a:r>
              <a:rPr kumimoji="0" lang="zh-TW" altLang="en-US" sz="2600">
                <a:ea typeface="標楷體" pitchFamily="65" charset="-120"/>
                <a:cs typeface="Adobe 繁黑體 Std B" pitchFamily="34" charset="-120"/>
              </a:rPr>
              <a:t>聚焦於保養品代客研製業務，持續</a:t>
            </a:r>
            <a:r>
              <a:rPr lang="zh-TW" altLang="en-US" sz="2600">
                <a:ea typeface="標楷體" pitchFamily="65" charset="-120"/>
                <a:cs typeface="Adobe 繁黑體 Std B" pitchFamily="34" charset="-120"/>
              </a:rPr>
              <a:t>投入</a:t>
            </a:r>
            <a:r>
              <a:rPr lang="zh-TW" altLang="en-US" sz="2600">
                <a:solidFill>
                  <a:srgbClr val="0000FF"/>
                </a:solidFill>
                <a:ea typeface="標楷體" pitchFamily="65" charset="-120"/>
                <a:cs typeface="Adobe 繁黑體 Std B" pitchFamily="34" charset="-120"/>
              </a:rPr>
              <a:t>自動化產線與廠房改建</a:t>
            </a:r>
            <a:r>
              <a:rPr lang="zh-TW" altLang="en-US" sz="2600">
                <a:ea typeface="標楷體" pitchFamily="65" charset="-120"/>
                <a:cs typeface="Adobe 繁黑體 Std B" pitchFamily="34" charset="-120"/>
              </a:rPr>
              <a:t>，</a:t>
            </a:r>
            <a:r>
              <a:rPr lang="zh-TW" altLang="en-US" sz="2600">
                <a:solidFill>
                  <a:srgbClr val="0000FF"/>
                </a:solidFill>
                <a:ea typeface="標楷體" pitchFamily="65" charset="-120"/>
                <a:cs typeface="Adobe 繁黑體 Std B" pitchFamily="34" charset="-120"/>
              </a:rPr>
              <a:t>以</a:t>
            </a:r>
            <a:r>
              <a:rPr lang="zh-TW" altLang="zh-TW" sz="2600">
                <a:solidFill>
                  <a:srgbClr val="0000FF"/>
                </a:solidFill>
                <a:ea typeface="標楷體" pitchFamily="65" charset="-120"/>
                <a:cs typeface="Adobe 繁黑體 Std B" pitchFamily="34" charset="-120"/>
              </a:rPr>
              <a:t>擴增</a:t>
            </a:r>
            <a:r>
              <a:rPr lang="zh-TW" altLang="en-US" sz="2600">
                <a:solidFill>
                  <a:srgbClr val="0000FF"/>
                </a:solidFill>
                <a:ea typeface="標楷體" pitchFamily="65" charset="-120"/>
                <a:cs typeface="Adobe 繁黑體 Std B" pitchFamily="34" charset="-120"/>
              </a:rPr>
              <a:t>保養品劑型</a:t>
            </a:r>
            <a:r>
              <a:rPr lang="zh-TW" altLang="zh-TW" sz="2600">
                <a:solidFill>
                  <a:srgbClr val="0000FF"/>
                </a:solidFill>
                <a:ea typeface="標楷體" pitchFamily="65" charset="-120"/>
                <a:cs typeface="Adobe 繁黑體 Std B" pitchFamily="34" charset="-120"/>
              </a:rPr>
              <a:t>產能</a:t>
            </a:r>
            <a:r>
              <a:rPr lang="zh-TW" altLang="en-US" sz="2600">
                <a:ea typeface="標楷體" pitchFamily="65" charset="-120"/>
                <a:cs typeface="Adobe 繁黑體 Std B" pitchFamily="34" charset="-120"/>
              </a:rPr>
              <a:t>，以能承接更大規模訂單</a:t>
            </a:r>
            <a:endParaRPr kumimoji="0" lang="en-US" altLang="zh-TW" sz="2600">
              <a:ea typeface="標楷體" pitchFamily="65" charset="-120"/>
              <a:cs typeface="Adobe 繁黑體 Std B" pitchFamily="34" charset="-120"/>
            </a:endParaRPr>
          </a:p>
          <a:p>
            <a:pPr marL="342900" indent="-342900">
              <a:spcBef>
                <a:spcPts val="1000"/>
              </a:spcBef>
              <a:spcAft>
                <a:spcPts val="1000"/>
              </a:spcAft>
              <a:buClr>
                <a:srgbClr val="FF0000"/>
              </a:buClr>
              <a:buFont typeface="Wingdings" pitchFamily="2" charset="2"/>
              <a:buChar char="p"/>
            </a:pPr>
            <a:r>
              <a:rPr kumimoji="0" lang="zh-TW" altLang="en-US" sz="2600">
                <a:ea typeface="標楷體" pitchFamily="65" charset="-120"/>
                <a:cs typeface="Adobe 繁黑體 Std B" pitchFamily="34" charset="-120"/>
              </a:rPr>
              <a:t>開發</a:t>
            </a:r>
            <a:r>
              <a:rPr kumimoji="0" lang="zh-TW" altLang="en-US" sz="2600">
                <a:solidFill>
                  <a:srgbClr val="0000FF"/>
                </a:solidFill>
                <a:ea typeface="標楷體" pitchFamily="65" charset="-120"/>
                <a:cs typeface="Adobe 繁黑體 Std B" pitchFamily="34" charset="-120"/>
              </a:rPr>
              <a:t>具生醫特色的</a:t>
            </a:r>
            <a:r>
              <a:rPr kumimoji="0" lang="zh-TW" altLang="en-US" sz="2600">
                <a:ea typeface="標楷體" pitchFamily="65" charset="-120"/>
                <a:cs typeface="Adobe 繁黑體 Std B" pitchFamily="34" charset="-120"/>
              </a:rPr>
              <a:t>獨家配方與包覆製程技術之新品及新劑型，持續提升保養品</a:t>
            </a:r>
            <a:r>
              <a:rPr kumimoji="0" lang="zh-TW" altLang="en-US" sz="2600">
                <a:solidFill>
                  <a:srgbClr val="0000FF"/>
                </a:solidFill>
                <a:ea typeface="標楷體" pitchFamily="65" charset="-120"/>
                <a:cs typeface="Adobe 繁黑體 Std B" pitchFamily="34" charset="-120"/>
              </a:rPr>
              <a:t>代客研製業務競爭優勢</a:t>
            </a:r>
            <a:endParaRPr kumimoji="0" lang="en-US" altLang="zh-TW" sz="2600">
              <a:solidFill>
                <a:srgbClr val="0000FF"/>
              </a:solidFill>
              <a:ea typeface="標楷體" pitchFamily="65" charset="-120"/>
              <a:cs typeface="Adobe 繁黑體 Std B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1" name="投影片編號版面配置區 3"/>
          <p:cNvSpPr txBox="1">
            <a:spLocks noGrp="1"/>
          </p:cNvSpPr>
          <p:nvPr/>
        </p:nvSpPr>
        <p:spPr bwMode="auto">
          <a:xfrm>
            <a:off x="7270750" y="65135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>
              <a:spcBef>
                <a:spcPct val="50000"/>
              </a:spcBef>
            </a:pPr>
            <a:fld id="{72EADCCD-65A4-4261-B569-CFC4A109995D}" type="slidenum">
              <a:rPr kumimoji="0" lang="en-US" altLang="zh-TW" sz="1400">
                <a:latin typeface="Times New Roman" pitchFamily="18" charset="0"/>
                <a:ea typeface="標楷體" pitchFamily="65" charset="-120"/>
                <a:cs typeface="微軟正黑體" pitchFamily="34" charset="-120"/>
              </a:rPr>
              <a:pPr algn="r" eaLnBrk="0" hangingPunct="0">
                <a:spcBef>
                  <a:spcPct val="50000"/>
                </a:spcBef>
              </a:pPr>
              <a:t>22</a:t>
            </a:fld>
            <a:endParaRPr kumimoji="0" lang="en-US" altLang="zh-TW" sz="1400">
              <a:latin typeface="Times New Roman" pitchFamily="18" charset="0"/>
              <a:ea typeface="標楷體" pitchFamily="65" charset="-120"/>
              <a:cs typeface="微軟正黑體" pitchFamily="34" charset="-120"/>
            </a:endParaRPr>
          </a:p>
        </p:txBody>
      </p:sp>
      <p:sp>
        <p:nvSpPr>
          <p:cNvPr id="245762" name="文字方塊 4"/>
          <p:cNvSpPr txBox="1">
            <a:spLocks noChangeArrowheads="1"/>
          </p:cNvSpPr>
          <p:nvPr/>
        </p:nvSpPr>
        <p:spPr bwMode="auto">
          <a:xfrm>
            <a:off x="0" y="598488"/>
            <a:ext cx="9144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zh-TW" altLang="en-US" sz="4800">
                <a:solidFill>
                  <a:srgbClr val="0000CC"/>
                </a:solidFill>
                <a:latin typeface="Times New Roman" pitchFamily="18" charset="0"/>
                <a:ea typeface="標楷體" pitchFamily="65" charset="-120"/>
              </a:rPr>
              <a:t>總結</a:t>
            </a:r>
          </a:p>
        </p:txBody>
      </p:sp>
      <p:sp>
        <p:nvSpPr>
          <p:cNvPr id="245763" name="文字方塊 5"/>
          <p:cNvSpPr txBox="1">
            <a:spLocks noChangeArrowheads="1"/>
          </p:cNvSpPr>
          <p:nvPr/>
        </p:nvSpPr>
        <p:spPr bwMode="auto">
          <a:xfrm>
            <a:off x="395288" y="1809750"/>
            <a:ext cx="8280400" cy="370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33400" indent="-533400" algn="just">
              <a:spcBef>
                <a:spcPct val="50000"/>
              </a:spcBef>
              <a:spcAft>
                <a:spcPts val="1200"/>
              </a:spcAft>
              <a:buClr>
                <a:srgbClr val="FF0000"/>
              </a:buClr>
              <a:buFont typeface="Wingdings" pitchFamily="2" charset="2"/>
              <a:buChar char="p"/>
            </a:pPr>
            <a:r>
              <a:rPr kumimoji="0" lang="zh-TW" altLang="en-US" sz="3000">
                <a:ea typeface="標楷體" pitchFamily="65" charset="-120"/>
                <a:cs typeface="微軟正黑體" pitchFamily="34" charset="-120"/>
              </a:rPr>
              <a:t>生醫事業藉由</a:t>
            </a:r>
            <a:r>
              <a:rPr kumimoji="0" lang="zh-TW" altLang="en-US" sz="3000">
                <a:solidFill>
                  <a:srgbClr val="0000FF"/>
                </a:solidFill>
                <a:ea typeface="標楷體" pitchFamily="65" charset="-120"/>
                <a:cs typeface="微軟正黑體" pitchFamily="34" charset="-120"/>
              </a:rPr>
              <a:t>已</a:t>
            </a:r>
            <a:r>
              <a:rPr kumimoji="0" lang="zh-TW" altLang="zh-TW" sz="3000">
                <a:solidFill>
                  <a:srgbClr val="0000FF"/>
                </a:solidFill>
                <a:ea typeface="標楷體" pitchFamily="65" charset="-120"/>
                <a:cs typeface="微軟正黑體" pitchFamily="34" charset="-120"/>
              </a:rPr>
              <a:t>取得醫材產品上市許可證</a:t>
            </a:r>
            <a:r>
              <a:rPr kumimoji="0" lang="zh-TW" altLang="zh-TW" sz="3000">
                <a:ea typeface="標楷體" pitchFamily="65" charset="-120"/>
                <a:cs typeface="微軟正黑體" pitchFamily="34" charset="-120"/>
              </a:rPr>
              <a:t>與</a:t>
            </a:r>
            <a:r>
              <a:rPr kumimoji="0" lang="zh-TW" altLang="zh-TW" sz="3000">
                <a:solidFill>
                  <a:srgbClr val="0000FF"/>
                </a:solidFill>
                <a:ea typeface="標楷體" pitchFamily="65" charset="-120"/>
                <a:cs typeface="微軟正黑體" pitchFamily="34" charset="-120"/>
              </a:rPr>
              <a:t>已</a:t>
            </a:r>
            <a:r>
              <a:rPr kumimoji="0" lang="zh-TW" altLang="en-US" sz="3000">
                <a:solidFill>
                  <a:srgbClr val="0000FF"/>
                </a:solidFill>
                <a:ea typeface="標楷體" pitchFamily="65" charset="-120"/>
                <a:cs typeface="微軟正黑體" pitchFamily="34" charset="-120"/>
              </a:rPr>
              <a:t>建構的生醫經銷體系</a:t>
            </a:r>
            <a:r>
              <a:rPr kumimoji="0" lang="en-US" altLang="zh-TW" sz="3000">
                <a:ea typeface="標楷體" pitchFamily="65" charset="-120"/>
                <a:cs typeface="微軟正黑體" pitchFamily="34" charset="-120"/>
              </a:rPr>
              <a:t>(</a:t>
            </a:r>
            <a:r>
              <a:rPr kumimoji="0" lang="zh-TW" altLang="en-US" sz="3000">
                <a:ea typeface="標楷體" pitchFamily="65" charset="-120"/>
                <a:cs typeface="微軟正黑體" pitchFamily="34" charset="-120"/>
              </a:rPr>
              <a:t>台灣</a:t>
            </a:r>
            <a:r>
              <a:rPr kumimoji="0" lang="en-US" altLang="zh-TW" sz="3000">
                <a:ea typeface="標楷體" pitchFamily="65" charset="-120"/>
                <a:cs typeface="微軟正黑體" pitchFamily="34" charset="-120"/>
              </a:rPr>
              <a:t>/</a:t>
            </a:r>
            <a:r>
              <a:rPr kumimoji="0" lang="zh-TW" altLang="en-US" sz="3000">
                <a:ea typeface="標楷體" pitchFamily="65" charset="-120"/>
                <a:cs typeface="微軟正黑體" pitchFamily="34" charset="-120"/>
              </a:rPr>
              <a:t>中國</a:t>
            </a:r>
            <a:r>
              <a:rPr kumimoji="0" lang="en-US" altLang="zh-TW" sz="3000">
                <a:ea typeface="標楷體" pitchFamily="65" charset="-120"/>
                <a:cs typeface="微軟正黑體" pitchFamily="34" charset="-120"/>
              </a:rPr>
              <a:t>/</a:t>
            </a:r>
            <a:r>
              <a:rPr kumimoji="0" lang="zh-TW" altLang="en-US" sz="3000">
                <a:ea typeface="標楷體" pitchFamily="65" charset="-120"/>
                <a:cs typeface="微軟正黑體" pitchFamily="34" charset="-120"/>
              </a:rPr>
              <a:t>美國</a:t>
            </a:r>
            <a:r>
              <a:rPr kumimoji="0" lang="en-US" altLang="zh-TW" sz="3000">
                <a:ea typeface="標楷體" pitchFamily="65" charset="-120"/>
                <a:cs typeface="微軟正黑體" pitchFamily="34" charset="-120"/>
              </a:rPr>
              <a:t>/</a:t>
            </a:r>
            <a:r>
              <a:rPr kumimoji="0" lang="zh-TW" altLang="en-US" sz="3000">
                <a:ea typeface="標楷體" pitchFamily="65" charset="-120"/>
                <a:cs typeface="微軟正黑體" pitchFamily="34" charset="-120"/>
              </a:rPr>
              <a:t>土耳其</a:t>
            </a:r>
            <a:r>
              <a:rPr kumimoji="0" lang="en-US" altLang="zh-TW" sz="3000">
                <a:ea typeface="標楷體" pitchFamily="65" charset="-120"/>
                <a:cs typeface="微軟正黑體" pitchFamily="34" charset="-120"/>
              </a:rPr>
              <a:t>/</a:t>
            </a:r>
            <a:r>
              <a:rPr kumimoji="0" lang="zh-TW" altLang="en-US" sz="3000">
                <a:ea typeface="標楷體" pitchFamily="65" charset="-120"/>
                <a:cs typeface="微軟正黑體" pitchFamily="34" charset="-120"/>
              </a:rPr>
              <a:t>波蘭</a:t>
            </a:r>
            <a:r>
              <a:rPr kumimoji="0" lang="en-US" altLang="zh-TW" sz="3000">
                <a:ea typeface="標楷體" pitchFamily="65" charset="-120"/>
                <a:cs typeface="微軟正黑體" pitchFamily="34" charset="-120"/>
              </a:rPr>
              <a:t>/</a:t>
            </a:r>
            <a:r>
              <a:rPr kumimoji="0" lang="zh-TW" altLang="en-US" sz="3000">
                <a:ea typeface="標楷體" pitchFamily="65" charset="-120"/>
                <a:cs typeface="微軟正黑體" pitchFamily="34" charset="-120"/>
              </a:rPr>
              <a:t>俄羅斯等</a:t>
            </a:r>
            <a:r>
              <a:rPr kumimoji="0" lang="en-US" altLang="zh-TW" sz="3000">
                <a:ea typeface="標楷體" pitchFamily="65" charset="-120"/>
                <a:cs typeface="微軟正黑體" pitchFamily="34" charset="-120"/>
              </a:rPr>
              <a:t>)</a:t>
            </a:r>
            <a:r>
              <a:rPr kumimoji="0" lang="zh-TW" altLang="zh-TW" sz="3000">
                <a:ea typeface="標楷體" pitchFamily="65" charset="-120"/>
                <a:cs typeface="微軟正黑體" pitchFamily="34" charset="-120"/>
              </a:rPr>
              <a:t>，</a:t>
            </a:r>
            <a:r>
              <a:rPr kumimoji="0" lang="zh-TW" altLang="en-US" sz="3000">
                <a:solidFill>
                  <a:srgbClr val="0000FF"/>
                </a:solidFill>
                <a:ea typeface="標楷體" pitchFamily="65" charset="-120"/>
                <a:cs typeface="微軟正黑體" pitchFamily="34" charset="-120"/>
              </a:rPr>
              <a:t>持續加快銷售速度</a:t>
            </a:r>
            <a:r>
              <a:rPr kumimoji="0" lang="zh-TW" altLang="en-US" sz="3000">
                <a:ea typeface="標楷體" pitchFamily="65" charset="-120"/>
                <a:cs typeface="微軟正黑體" pitchFamily="34" charset="-120"/>
              </a:rPr>
              <a:t>，</a:t>
            </a:r>
            <a:r>
              <a:rPr kumimoji="0" lang="zh-TW" altLang="en-US" sz="3000">
                <a:ea typeface="標楷體" pitchFamily="65" charset="-120"/>
              </a:rPr>
              <a:t>以帶動營收與獲利大幅成長</a:t>
            </a:r>
            <a:endParaRPr lang="zh-TW" altLang="en-US" sz="3000">
              <a:solidFill>
                <a:srgbClr val="0000FF"/>
              </a:solidFill>
              <a:ea typeface="標楷體" pitchFamily="65" charset="-120"/>
            </a:endParaRPr>
          </a:p>
          <a:p>
            <a:pPr marL="533400" indent="-533400" algn="just">
              <a:spcBef>
                <a:spcPct val="50000"/>
              </a:spcBef>
              <a:spcAft>
                <a:spcPts val="1200"/>
              </a:spcAft>
              <a:buClr>
                <a:srgbClr val="FF0000"/>
              </a:buClr>
              <a:buFont typeface="Wingdings" pitchFamily="2" charset="2"/>
              <a:buChar char="p"/>
            </a:pPr>
            <a:r>
              <a:rPr kumimoji="0" lang="zh-TW" altLang="en-US" sz="3000">
                <a:ea typeface="標楷體" pitchFamily="65" charset="-120"/>
              </a:rPr>
              <a:t>保養品事業持續強化</a:t>
            </a:r>
            <a:r>
              <a:rPr kumimoji="0" lang="zh-TW" altLang="en-US" sz="3000">
                <a:solidFill>
                  <a:srgbClr val="0000FF"/>
                </a:solidFill>
                <a:ea typeface="標楷體" pitchFamily="65" charset="-120"/>
              </a:rPr>
              <a:t>生產品質</a:t>
            </a:r>
            <a:r>
              <a:rPr kumimoji="0" lang="zh-TW" altLang="en-US" sz="3000">
                <a:ea typeface="標楷體" pitchFamily="65" charset="-120"/>
              </a:rPr>
              <a:t>與</a:t>
            </a:r>
            <a:r>
              <a:rPr kumimoji="0" lang="zh-TW" altLang="en-US" sz="3000">
                <a:solidFill>
                  <a:srgbClr val="0000FF"/>
                </a:solidFill>
                <a:ea typeface="標楷體" pitchFamily="65" charset="-120"/>
              </a:rPr>
              <a:t>擴大產能</a:t>
            </a:r>
            <a:r>
              <a:rPr kumimoji="0" lang="zh-TW" altLang="en-US" sz="3000">
                <a:ea typeface="標楷體" pitchFamily="65" charset="-120"/>
              </a:rPr>
              <a:t>，強化</a:t>
            </a:r>
            <a:r>
              <a:rPr kumimoji="0" lang="zh-TW" altLang="en-US" sz="3000">
                <a:solidFill>
                  <a:srgbClr val="0000FF"/>
                </a:solidFill>
                <a:ea typeface="標楷體" pitchFamily="65" charset="-120"/>
              </a:rPr>
              <a:t>獨家的配方與包覆製程技術，</a:t>
            </a:r>
            <a:r>
              <a:rPr kumimoji="0" lang="zh-TW" altLang="en-US" sz="3000">
                <a:ea typeface="標楷體" pitchFamily="65" charset="-120"/>
              </a:rPr>
              <a:t>以帶動</a:t>
            </a:r>
            <a:r>
              <a:rPr kumimoji="0" lang="zh-TW" altLang="en-US" sz="3000">
                <a:solidFill>
                  <a:srgbClr val="0000FF"/>
                </a:solidFill>
                <a:ea typeface="標楷體" pitchFamily="65" charset="-120"/>
              </a:rPr>
              <a:t>保養品代客研製業務營收成長</a:t>
            </a:r>
            <a:endParaRPr kumimoji="0" lang="en-US" altLang="zh-TW" sz="3000">
              <a:solidFill>
                <a:srgbClr val="0000FF"/>
              </a:solidFill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5" name="投影片編號版面配置區 5"/>
          <p:cNvSpPr txBox="1">
            <a:spLocks noGrp="1"/>
          </p:cNvSpPr>
          <p:nvPr/>
        </p:nvSpPr>
        <p:spPr bwMode="auto">
          <a:xfrm>
            <a:off x="7275513" y="6499225"/>
            <a:ext cx="19050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CBF5C624-B203-4C11-A6B9-F9A754D51CAB}" type="slidenum">
              <a:rPr kumimoji="0" lang="en-US" altLang="zh-TW" sz="1400">
                <a:ea typeface="標楷體" pitchFamily="65" charset="-120"/>
              </a:rPr>
              <a:pPr algn="r" eaLnBrk="0" hangingPunct="0"/>
              <a:t>23</a:t>
            </a:fld>
            <a:endParaRPr kumimoji="0" lang="en-US" altLang="zh-TW" sz="1400">
              <a:ea typeface="標楷體" pitchFamily="65" charset="-120"/>
            </a:endParaRPr>
          </a:p>
        </p:txBody>
      </p:sp>
      <p:pic>
        <p:nvPicPr>
          <p:cNvPr id="246786" name="Picture 3" descr="817503_094236072_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8050" y="836613"/>
            <a:ext cx="4787900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6787" name="文字方塊 1"/>
          <p:cNvSpPr txBox="1">
            <a:spLocks noChangeArrowheads="1"/>
          </p:cNvSpPr>
          <p:nvPr/>
        </p:nvSpPr>
        <p:spPr bwMode="auto">
          <a:xfrm>
            <a:off x="2987675" y="5516563"/>
            <a:ext cx="3097213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TW" altLang="en-US" sz="4600">
                <a:solidFill>
                  <a:srgbClr val="0000CC"/>
                </a:solidFill>
                <a:ea typeface="標楷體" pitchFamily="65" charset="-120"/>
              </a:rPr>
              <a:t>敬請指教</a:t>
            </a:r>
            <a:r>
              <a:rPr lang="en-US" altLang="zh-TW" sz="4600">
                <a:solidFill>
                  <a:srgbClr val="0000CC"/>
                </a:solidFill>
                <a:ea typeface="標楷體" pitchFamily="65" charset="-120"/>
              </a:rPr>
              <a:t>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14363" y="142852"/>
            <a:ext cx="8134350" cy="973161"/>
          </a:xfrm>
        </p:spPr>
        <p:txBody>
          <a:bodyPr/>
          <a:lstStyle/>
          <a:p>
            <a:pPr eaLnBrk="1" hangingPunct="1">
              <a:lnSpc>
                <a:spcPct val="95000"/>
              </a:lnSpc>
            </a:pPr>
            <a:r>
              <a:rPr lang="en-US" altLang="zh-TW" sz="4600" dirty="0" smtClean="0">
                <a:solidFill>
                  <a:srgbClr val="2802CA"/>
                </a:solidFill>
                <a:latin typeface="Calibri" pitchFamily="34" charset="0"/>
                <a:ea typeface="標楷體" pitchFamily="65" charset="-120"/>
              </a:rPr>
              <a:t>2017</a:t>
            </a:r>
            <a:r>
              <a:rPr lang="zh-TW" altLang="en-US" sz="4600" dirty="0" smtClean="0">
                <a:solidFill>
                  <a:srgbClr val="2802CA"/>
                </a:solidFill>
                <a:latin typeface="Calibri" pitchFamily="34" charset="0"/>
                <a:ea typeface="標楷體" pitchFamily="65" charset="-120"/>
              </a:rPr>
              <a:t>年</a:t>
            </a:r>
            <a:r>
              <a:rPr lang="en-US" altLang="zh-TW" sz="4600" dirty="0" smtClean="0">
                <a:solidFill>
                  <a:srgbClr val="2802CA"/>
                </a:solidFill>
                <a:latin typeface="Calibri" pitchFamily="34" charset="0"/>
                <a:ea typeface="標楷體" pitchFamily="65" charset="-120"/>
              </a:rPr>
              <a:t>12</a:t>
            </a:r>
            <a:r>
              <a:rPr lang="zh-TW" altLang="en-US" sz="4600" dirty="0" smtClean="0">
                <a:solidFill>
                  <a:srgbClr val="2802CA"/>
                </a:solidFill>
                <a:latin typeface="Calibri" pitchFamily="34" charset="0"/>
                <a:ea typeface="標楷體" pitchFamily="65" charset="-120"/>
              </a:rPr>
              <a:t>月</a:t>
            </a:r>
            <a:r>
              <a:rPr lang="en-US" altLang="zh-TW" sz="4600" dirty="0" smtClean="0">
                <a:solidFill>
                  <a:srgbClr val="2802CA"/>
                </a:solidFill>
                <a:latin typeface="Calibri" pitchFamily="34" charset="0"/>
                <a:ea typeface="標楷體" pitchFamily="65" charset="-120"/>
              </a:rPr>
              <a:t>31</a:t>
            </a:r>
            <a:r>
              <a:rPr lang="zh-TW" altLang="en-US" sz="4600" dirty="0" smtClean="0">
                <a:solidFill>
                  <a:srgbClr val="2802CA"/>
                </a:solidFill>
                <a:latin typeface="Calibri" pitchFamily="34" charset="0"/>
                <a:ea typeface="標楷體" pitchFamily="65" charset="-120"/>
              </a:rPr>
              <a:t>日資產負債表</a:t>
            </a:r>
          </a:p>
        </p:txBody>
      </p:sp>
      <p:sp>
        <p:nvSpPr>
          <p:cNvPr id="106498" name="Rectangle 3"/>
          <p:cNvSpPr>
            <a:spLocks noChangeArrowheads="1"/>
          </p:cNvSpPr>
          <p:nvPr/>
        </p:nvSpPr>
        <p:spPr bwMode="auto">
          <a:xfrm>
            <a:off x="6259223" y="941302"/>
            <a:ext cx="2449512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r>
              <a:rPr lang="zh-TW" altLang="en-US" sz="1400" dirty="0">
                <a:latin typeface="標楷體" pitchFamily="65" charset="-120"/>
                <a:ea typeface="標楷體" pitchFamily="65" charset="-120"/>
              </a:rPr>
              <a:t>單位：新台幣仟元</a:t>
            </a:r>
          </a:p>
        </p:txBody>
      </p:sp>
      <p:sp>
        <p:nvSpPr>
          <p:cNvPr id="106625" name="投影片編號版面配置區 5"/>
          <p:cNvSpPr txBox="1">
            <a:spLocks noGrp="1"/>
          </p:cNvSpPr>
          <p:nvPr/>
        </p:nvSpPr>
        <p:spPr bwMode="auto">
          <a:xfrm>
            <a:off x="7235653" y="6516602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8" rIns="91436" bIns="45718"/>
          <a:lstStyle/>
          <a:p>
            <a:pPr algn="r"/>
            <a:fld id="{D54FA481-0AFE-4DC6-901A-145B7A9855A9}" type="slidenum">
              <a:rPr kumimoji="0" lang="en-US" altLang="zh-TW" sz="1300">
                <a:solidFill>
                  <a:srgbClr val="000000"/>
                </a:solidFill>
              </a:rPr>
              <a:pPr algn="r"/>
              <a:t>24</a:t>
            </a:fld>
            <a:endParaRPr kumimoji="0" lang="en-US" altLang="zh-TW" sz="1300" dirty="0">
              <a:solidFill>
                <a:srgbClr val="000000"/>
              </a:solidFill>
            </a:endParaRPr>
          </a:p>
        </p:txBody>
      </p:sp>
      <p:graphicFrame>
        <p:nvGraphicFramePr>
          <p:cNvPr id="6" name="Group 138"/>
          <p:cNvGraphicFramePr>
            <a:graphicFrameLocks noGrp="1"/>
          </p:cNvGraphicFramePr>
          <p:nvPr/>
        </p:nvGraphicFramePr>
        <p:xfrm>
          <a:off x="457699" y="1203961"/>
          <a:ext cx="8208962" cy="5548757"/>
        </p:xfrm>
        <a:graphic>
          <a:graphicData uri="http://schemas.openxmlformats.org/drawingml/2006/table">
            <a:tbl>
              <a:tblPr/>
              <a:tblGrid>
                <a:gridCol w="2092325"/>
                <a:gridCol w="1270000"/>
                <a:gridCol w="598487"/>
                <a:gridCol w="2447925"/>
                <a:gridCol w="1081088"/>
                <a:gridCol w="719137"/>
              </a:tblGrid>
              <a:tr h="33496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科目名稱</a:t>
                      </a:r>
                      <a:endParaRPr kumimoji="1" lang="zh-TW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8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合       計</a:t>
                      </a:r>
                      <a:endParaRPr kumimoji="1" lang="zh-TW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8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科目名稱</a:t>
                      </a:r>
                      <a:endParaRPr kumimoji="1" lang="zh-TW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8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合       計</a:t>
                      </a:r>
                      <a:endParaRPr kumimoji="1" lang="zh-TW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8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資　　產</a:t>
                      </a:r>
                      <a:endParaRPr kumimoji="1" lang="zh-TW" alt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金額</a:t>
                      </a:r>
                      <a:endParaRPr kumimoji="1" lang="zh-TW" alt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%</a:t>
                      </a:r>
                      <a:endParaRPr kumimoji="1" lang="en-US" altLang="zh-TW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負　　債</a:t>
                      </a:r>
                      <a:endParaRPr kumimoji="1" lang="zh-TW" alt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金額</a:t>
                      </a:r>
                      <a:endParaRPr kumimoji="1" lang="zh-TW" alt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%</a:t>
                      </a:r>
                      <a:endParaRPr kumimoji="1" lang="en-US" altLang="zh-TW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2067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流動資產</a:t>
                      </a:r>
                      <a:endParaRPr kumimoji="1" lang="zh-TW" alt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585,100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53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 </a:t>
                      </a:r>
                      <a:r>
                        <a:rPr kumimoji="1" lang="zh-TW" alt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流動負債</a:t>
                      </a:r>
                      <a:endParaRPr kumimoji="1" lang="zh-TW" alt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82,983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8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2067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   </a:t>
                      </a:r>
                      <a:r>
                        <a:rPr kumimoji="1" lang="zh-TW" alt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現金及約當現金 </a:t>
                      </a:r>
                      <a:endParaRPr kumimoji="1" lang="zh-TW" alt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182,218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17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 </a:t>
                      </a:r>
                      <a:r>
                        <a:rPr kumimoji="1" lang="zh-TW" alt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長期負債</a:t>
                      </a:r>
                      <a:endParaRPr kumimoji="1" lang="zh-TW" alt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13,242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1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2067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   </a:t>
                      </a:r>
                      <a:r>
                        <a:rPr kumimoji="1" lang="zh-TW" alt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交易目的金融資產 </a:t>
                      </a:r>
                      <a:endParaRPr kumimoji="1" lang="zh-TW" alt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-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-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 </a:t>
                      </a:r>
                      <a:r>
                        <a:rPr kumimoji="1" lang="zh-TW" alt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特別股負債</a:t>
                      </a:r>
                      <a:endParaRPr kumimoji="1" lang="zh-TW" alt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211,413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19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2067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   </a:t>
                      </a:r>
                      <a:r>
                        <a:rPr kumimoji="1" lang="zh-TW" alt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應收票據及帳款</a:t>
                      </a:r>
                      <a:endParaRPr kumimoji="1" lang="zh-TW" alt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126,090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11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 </a:t>
                      </a:r>
                      <a:r>
                        <a:rPr kumimoji="1" lang="zh-TW" alt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存入保證金</a:t>
                      </a:r>
                      <a:endParaRPr kumimoji="1" lang="zh-TW" alt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89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-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2067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   </a:t>
                      </a:r>
                      <a:r>
                        <a:rPr kumimoji="1" lang="zh-TW" alt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其他應收款</a:t>
                      </a:r>
                      <a:endParaRPr kumimoji="1" lang="zh-TW" alt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33,710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3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負債總額</a:t>
                      </a:r>
                      <a:endParaRPr kumimoji="1" lang="zh-TW" alt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307,727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28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E1"/>
                    </a:solidFill>
                  </a:tcPr>
                </a:tc>
              </a:tr>
              <a:tr h="32067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   </a:t>
                      </a:r>
                      <a:r>
                        <a:rPr kumimoji="1" lang="zh-TW" alt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存貨</a:t>
                      </a:r>
                      <a:endParaRPr kumimoji="1" lang="zh-TW" alt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93,977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9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2067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   </a:t>
                      </a:r>
                      <a:r>
                        <a:rPr kumimoji="1" lang="zh-TW" alt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其他金融資產</a:t>
                      </a: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-</a:t>
                      </a:r>
                      <a:r>
                        <a:rPr kumimoji="1" lang="zh-TW" alt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流動</a:t>
                      </a:r>
                      <a:endParaRPr kumimoji="1" lang="zh-TW" alt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123,048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11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股　　本</a:t>
                      </a:r>
                      <a:endParaRPr kumimoji="1" lang="zh-TW" alt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2067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   </a:t>
                      </a:r>
                      <a:r>
                        <a:rPr kumimoji="1" lang="zh-TW" alt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其他流動資產</a:t>
                      </a:r>
                      <a:endParaRPr kumimoji="1" lang="zh-TW" alt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26,057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2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  </a:t>
                      </a:r>
                      <a:r>
                        <a:rPr kumimoji="1" lang="zh-TW" alt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普通股股本</a:t>
                      </a:r>
                      <a:endParaRPr kumimoji="1" lang="zh-TW" alt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708,470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64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2067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  </a:t>
                      </a:r>
                      <a:r>
                        <a:rPr kumimoji="1" lang="zh-TW" alt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資本公積</a:t>
                      </a:r>
                      <a:endParaRPr kumimoji="1" lang="zh-TW" alt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108,505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10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2067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非流動資產</a:t>
                      </a:r>
                      <a:endParaRPr kumimoji="1" lang="zh-TW" alt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518,880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47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  保留盈餘</a:t>
                      </a:r>
                      <a:endParaRPr kumimoji="1" lang="zh-TW" alt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15,546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1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0163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  不動產、廠房及設備</a:t>
                      </a:r>
                    </a:p>
                  </a:txBody>
                  <a:tcPr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502,047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46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    國外營運機構財務報表換算之兌換差額</a:t>
                      </a:r>
                      <a:endParaRPr kumimoji="1" lang="zh-TW" alt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54000" marR="54000" marT="18001" marB="180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(3,124)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-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206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  投資性不動產淨額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8,983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1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   庫藏股票 </a:t>
                      </a: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(1,382</a:t>
                      </a:r>
                      <a:r>
                        <a:rPr kumimoji="1" lang="zh-TW" alt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仟股</a:t>
                      </a: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)</a:t>
                      </a:r>
                      <a:endParaRPr kumimoji="1" lang="zh-TW" alt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L="54000" marR="54000" marT="18001" marB="180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(33,144)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(3)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206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  無形及其他資產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7,850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-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股東權益總額</a:t>
                      </a:r>
                      <a:endParaRPr kumimoji="1" lang="zh-TW" alt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796,253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72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E1"/>
                    </a:solidFill>
                  </a:tcPr>
                </a:tc>
              </a:tr>
              <a:tr h="32226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資產總額</a:t>
                      </a:r>
                      <a:endParaRPr kumimoji="1" lang="zh-TW" alt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8E1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1,103,980</a:t>
                      </a:r>
                    </a:p>
                  </a:txBody>
                  <a:tcPr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8E1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100</a:t>
                      </a:r>
                    </a:p>
                  </a:txBody>
                  <a:tcPr marL="72000" marR="72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8E1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負債</a:t>
                      </a:r>
                      <a:r>
                        <a:rPr kumimoji="1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.</a:t>
                      </a:r>
                      <a:r>
                        <a:rPr kumimoji="1" lang="zh-TW" alt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淨值總額</a:t>
                      </a:r>
                      <a:endParaRPr kumimoji="1" lang="zh-TW" alt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8E1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1,103,980</a:t>
                      </a:r>
                    </a:p>
                  </a:txBody>
                  <a:tcPr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8E1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100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8E1FF"/>
                    </a:solidFill>
                  </a:tcPr>
                </a:tc>
              </a:tr>
              <a:tr h="320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1" lang="zh-TW" altLang="zh-TW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T="45721" marB="45721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1" lang="zh-TW" altLang="zh-TW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T="45721" marB="45721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1" lang="zh-TW" altLang="zh-TW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T="45721" marB="45721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每股淨值</a:t>
                      </a:r>
                      <a:endParaRPr kumimoji="1" lang="zh-TW" alt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T="45721" marB="45721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8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11.46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8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8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800" smtClean="0">
                <a:solidFill>
                  <a:srgbClr val="0000CC"/>
                </a:solidFill>
                <a:latin typeface="Times New Roman" pitchFamily="18" charset="0"/>
                <a:ea typeface="標楷體" pitchFamily="65" charset="-120"/>
              </a:rPr>
              <a:t>簡報大綱</a:t>
            </a:r>
          </a:p>
        </p:txBody>
      </p:sp>
      <p:sp>
        <p:nvSpPr>
          <p:cNvPr id="1894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57313" y="1773238"/>
            <a:ext cx="6786562" cy="4103687"/>
          </a:xfrm>
        </p:spPr>
        <p:txBody>
          <a:bodyPr/>
          <a:lstStyle/>
          <a:p>
            <a:pPr>
              <a:spcAft>
                <a:spcPct val="30000"/>
              </a:spcAft>
              <a:buClr>
                <a:srgbClr val="FF0000"/>
              </a:buClr>
              <a:buSzTx/>
              <a:buFont typeface="Wingdings" pitchFamily="2" charset="2"/>
              <a:buChar char="p"/>
            </a:pPr>
            <a:r>
              <a:rPr lang="zh-TW" altLang="en-US" sz="3600" dirty="0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公司簡介與重要發展摘要</a:t>
            </a:r>
          </a:p>
          <a:p>
            <a:pPr>
              <a:spcAft>
                <a:spcPct val="30000"/>
              </a:spcAft>
              <a:buClr>
                <a:srgbClr val="FF0000"/>
              </a:buClr>
              <a:buSzTx/>
              <a:buFont typeface="Wingdings" pitchFamily="2" charset="2"/>
              <a:buChar char="p"/>
            </a:pPr>
            <a:r>
              <a:rPr kumimoji="0" lang="en-US" altLang="zh-TW" sz="3600" dirty="0" smtClean="0">
                <a:latin typeface="Times New Roman" pitchFamily="18" charset="0"/>
                <a:ea typeface="標楷體" pitchFamily="65" charset="-120"/>
              </a:rPr>
              <a:t>2017</a:t>
            </a:r>
            <a:r>
              <a:rPr kumimoji="0" lang="zh-TW" altLang="en-US" sz="3600" dirty="0" smtClean="0">
                <a:latin typeface="Times New Roman" pitchFamily="18" charset="0"/>
                <a:ea typeface="標楷體" pitchFamily="65" charset="-120"/>
              </a:rPr>
              <a:t>年財務與營運概況</a:t>
            </a:r>
          </a:p>
          <a:p>
            <a:pPr>
              <a:spcAft>
                <a:spcPct val="30000"/>
              </a:spcAft>
              <a:buClr>
                <a:srgbClr val="FF0000"/>
              </a:buClr>
              <a:buSzTx/>
              <a:buFont typeface="Wingdings" pitchFamily="2" charset="2"/>
              <a:buChar char="p"/>
            </a:pPr>
            <a:r>
              <a:rPr kumimoji="0" lang="zh-TW" altLang="en-US" sz="3600" dirty="0" smtClean="0">
                <a:latin typeface="Times New Roman" pitchFamily="18" charset="0"/>
                <a:ea typeface="標楷體" pitchFamily="65" charset="-120"/>
              </a:rPr>
              <a:t>未來營運業務展望</a:t>
            </a:r>
          </a:p>
        </p:txBody>
      </p:sp>
      <p:sp>
        <p:nvSpPr>
          <p:cNvPr id="189443" name="投影片編號版面配置區 5"/>
          <p:cNvSpPr txBox="1">
            <a:spLocks noGrp="1"/>
          </p:cNvSpPr>
          <p:nvPr/>
        </p:nvSpPr>
        <p:spPr bwMode="auto">
          <a:xfrm>
            <a:off x="7165975" y="6499225"/>
            <a:ext cx="19050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01CD000D-1534-439C-AD0A-FECC08F15FFA}" type="slidenum">
              <a:rPr kumimoji="0" lang="en-US" altLang="zh-TW" sz="1400">
                <a:ea typeface="標楷體" pitchFamily="65" charset="-120"/>
              </a:rPr>
              <a:pPr algn="r" eaLnBrk="0" hangingPunct="0"/>
              <a:t>3</a:t>
            </a:fld>
            <a:endParaRPr kumimoji="0" lang="en-US" altLang="zh-TW" sz="1400"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5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63" y="357188"/>
            <a:ext cx="8134350" cy="1143000"/>
          </a:xfrm>
        </p:spPr>
        <p:txBody>
          <a:bodyPr/>
          <a:lstStyle/>
          <a:p>
            <a:r>
              <a:rPr lang="zh-TW" altLang="en-US" sz="4800" smtClean="0">
                <a:solidFill>
                  <a:srgbClr val="0000CC"/>
                </a:solidFill>
                <a:latin typeface="Times New Roman" pitchFamily="18" charset="0"/>
                <a:ea typeface="標楷體" pitchFamily="65" charset="-120"/>
              </a:rPr>
              <a:t>和康公司簡介</a:t>
            </a:r>
          </a:p>
        </p:txBody>
      </p:sp>
      <p:sp>
        <p:nvSpPr>
          <p:cNvPr id="1904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1163" y="1714500"/>
            <a:ext cx="8320087" cy="4454525"/>
          </a:xfrm>
        </p:spPr>
        <p:txBody>
          <a:bodyPr/>
          <a:lstStyle/>
          <a:p>
            <a:pPr>
              <a:buClr>
                <a:srgbClr val="FF0000"/>
              </a:buClr>
              <a:buSzTx/>
              <a:buFont typeface="Wingdings" pitchFamily="2" charset="2"/>
              <a:buChar char="p"/>
            </a:pPr>
            <a:r>
              <a:rPr kumimoji="0" lang="zh-TW" altLang="en-US" smtClean="0">
                <a:latin typeface="Times New Roman" pitchFamily="18" charset="0"/>
                <a:ea typeface="標楷體" pitchFamily="65" charset="-120"/>
              </a:rPr>
              <a:t>關鍵技術為生物材料應用於</a:t>
            </a:r>
            <a:r>
              <a:rPr kumimoji="0" lang="zh-TW" altLang="en-US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組織修復與填補功能之醫材產品</a:t>
            </a:r>
            <a:r>
              <a:rPr kumimoji="0" lang="zh-TW" altLang="en-US" smtClean="0">
                <a:latin typeface="Times New Roman" pitchFamily="18" charset="0"/>
                <a:ea typeface="標楷體" pitchFamily="65" charset="-120"/>
              </a:rPr>
              <a:t>及</a:t>
            </a:r>
            <a:r>
              <a:rPr kumimoji="0" lang="zh-TW" altLang="en-US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醫美保養品</a:t>
            </a:r>
            <a:endParaRPr kumimoji="0" lang="zh-TW" altLang="en-US" smtClean="0">
              <a:solidFill>
                <a:srgbClr val="FF0000"/>
              </a:solidFill>
              <a:latin typeface="Times New Roman" pitchFamily="18" charset="0"/>
              <a:ea typeface="標楷體" pitchFamily="65" charset="-120"/>
            </a:endParaRPr>
          </a:p>
          <a:p>
            <a:pPr>
              <a:buClr>
                <a:srgbClr val="FF0000"/>
              </a:buClr>
              <a:buSzTx/>
              <a:buFont typeface="Wingdings" pitchFamily="2" charset="2"/>
              <a:buChar char="p"/>
            </a:pPr>
            <a:r>
              <a:rPr kumimoji="0" lang="zh-TW" altLang="en-US" smtClean="0">
                <a:latin typeface="Times New Roman" pitchFamily="18" charset="0"/>
                <a:ea typeface="標楷體" pitchFamily="65" charset="-120"/>
              </a:rPr>
              <a:t>全球少數公司同時具有</a:t>
            </a:r>
            <a:r>
              <a:rPr kumimoji="0" lang="zh-TW" altLang="en-US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膠原蛋白、生物陶瓷及玻尿酸</a:t>
            </a:r>
            <a:r>
              <a:rPr kumimoji="0" lang="zh-TW" altLang="en-US" smtClean="0">
                <a:latin typeface="Times New Roman" pitchFamily="18" charset="0"/>
                <a:ea typeface="標楷體" pitchFamily="65" charset="-120"/>
              </a:rPr>
              <a:t>等基質材料之製程技術與醫材產品</a:t>
            </a:r>
          </a:p>
          <a:p>
            <a:pPr>
              <a:buClr>
                <a:srgbClr val="FF0000"/>
              </a:buClr>
              <a:buSzTx/>
              <a:buFont typeface="Wingdings" pitchFamily="2" charset="2"/>
              <a:buChar char="p"/>
            </a:pPr>
            <a:r>
              <a:rPr kumimoji="0" lang="zh-TW" altLang="en-US" smtClean="0">
                <a:latin typeface="Times New Roman" pitchFamily="18" charset="0"/>
                <a:ea typeface="標楷體" pitchFamily="65" charset="-120"/>
              </a:rPr>
              <a:t>醫療器材廠通過</a:t>
            </a:r>
            <a:r>
              <a:rPr kumimoji="0" lang="zh-TW" altLang="en-US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美國</a:t>
            </a:r>
            <a:r>
              <a:rPr kumimoji="0" lang="en-US" altLang="zh-TW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FDA</a:t>
            </a:r>
            <a:r>
              <a:rPr kumimoji="0" lang="zh-TW" altLang="en-US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、歐盟</a:t>
            </a:r>
            <a:r>
              <a:rPr kumimoji="0" lang="en-US" altLang="zh-TW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CE</a:t>
            </a:r>
            <a:r>
              <a:rPr kumimoji="0" lang="zh-TW" altLang="en-US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、韓國</a:t>
            </a:r>
            <a:r>
              <a:rPr kumimoji="0" lang="en-US" altLang="zh-TW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FDA</a:t>
            </a:r>
            <a:r>
              <a:rPr kumimoji="0" lang="zh-TW" altLang="en-US" smtClean="0">
                <a:latin typeface="Times New Roman" pitchFamily="18" charset="0"/>
                <a:ea typeface="標楷體" pitchFamily="65" charset="-120"/>
              </a:rPr>
              <a:t>等品質查驗通過</a:t>
            </a:r>
            <a:endParaRPr kumimoji="0" lang="en-US" altLang="zh-TW" smtClean="0">
              <a:latin typeface="Times New Roman" pitchFamily="18" charset="0"/>
              <a:ea typeface="標楷體" pitchFamily="65" charset="-120"/>
            </a:endParaRPr>
          </a:p>
          <a:p>
            <a:pPr>
              <a:buClr>
                <a:srgbClr val="FF0000"/>
              </a:buClr>
              <a:buSzTx/>
              <a:buFont typeface="Wingdings" pitchFamily="2" charset="2"/>
              <a:buChar char="p"/>
            </a:pPr>
            <a:r>
              <a:rPr kumimoji="0" lang="zh-TW" altLang="en-US" smtClean="0">
                <a:latin typeface="Times New Roman" pitchFamily="18" charset="0"/>
                <a:ea typeface="標楷體" pitchFamily="65" charset="-120"/>
              </a:rPr>
              <a:t>已有</a:t>
            </a:r>
            <a:r>
              <a:rPr kumimoji="0" lang="en-US" altLang="zh-TW" smtClean="0">
                <a:latin typeface="Times New Roman" pitchFamily="18" charset="0"/>
                <a:ea typeface="標楷體" pitchFamily="65" charset="-120"/>
              </a:rPr>
              <a:t>17</a:t>
            </a:r>
            <a:r>
              <a:rPr kumimoji="0" lang="zh-TW" altLang="en-US" smtClean="0">
                <a:latin typeface="Times New Roman" pitchFamily="18" charset="0"/>
                <a:ea typeface="標楷體" pitchFamily="65" charset="-120"/>
              </a:rPr>
              <a:t>項植入式醫療器材產品分別於</a:t>
            </a:r>
            <a:r>
              <a:rPr kumimoji="0" lang="zh-TW" altLang="en-US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台灣、美國、中國、歐盟</a:t>
            </a:r>
            <a:r>
              <a:rPr kumimoji="0" lang="zh-TW" altLang="en-US" smtClean="0">
                <a:latin typeface="Times New Roman" pitchFamily="18" charset="0"/>
                <a:ea typeface="標楷體" pitchFamily="65" charset="-120"/>
              </a:rPr>
              <a:t>等地上市銷售</a:t>
            </a:r>
            <a:endParaRPr kumimoji="0" lang="en-US" altLang="zh-TW" smtClean="0"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190467" name="投影片編號版面配置區 5"/>
          <p:cNvSpPr txBox="1">
            <a:spLocks noGrp="1"/>
          </p:cNvSpPr>
          <p:nvPr/>
        </p:nvSpPr>
        <p:spPr bwMode="auto">
          <a:xfrm>
            <a:off x="7165975" y="6499225"/>
            <a:ext cx="19050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ED96149A-B73D-43F5-8AA4-E900083F923E}" type="slidenum">
              <a:rPr kumimoji="0" lang="en-US" altLang="zh-TW" sz="1400">
                <a:ea typeface="標楷體" pitchFamily="65" charset="-120"/>
              </a:rPr>
              <a:pPr algn="r" eaLnBrk="0" hangingPunct="0"/>
              <a:t>4</a:t>
            </a:fld>
            <a:endParaRPr kumimoji="0" lang="en-US" altLang="zh-TW" sz="1400"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89" name="Rectangle 2"/>
          <p:cNvSpPr>
            <a:spLocks noGrp="1" noChangeArrowheads="1"/>
          </p:cNvSpPr>
          <p:nvPr>
            <p:ph type="title"/>
          </p:nvPr>
        </p:nvSpPr>
        <p:spPr>
          <a:xfrm>
            <a:off x="504825" y="71438"/>
            <a:ext cx="8134350" cy="1143000"/>
          </a:xfrm>
        </p:spPr>
        <p:txBody>
          <a:bodyPr/>
          <a:lstStyle/>
          <a:p>
            <a:r>
              <a:rPr lang="en-US" altLang="zh-TW" sz="4800" smtClean="0">
                <a:solidFill>
                  <a:srgbClr val="0000CC"/>
                </a:solidFill>
                <a:latin typeface="Times New Roman" pitchFamily="18" charset="0"/>
                <a:ea typeface="標楷體" pitchFamily="65" charset="-120"/>
              </a:rPr>
              <a:t>2017</a:t>
            </a:r>
            <a:r>
              <a:rPr lang="zh-TW" altLang="en-US" sz="4800" smtClean="0">
                <a:solidFill>
                  <a:srgbClr val="0000CC"/>
                </a:solidFill>
                <a:latin typeface="Times New Roman" pitchFamily="18" charset="0"/>
                <a:ea typeface="標楷體" pitchFamily="65" charset="-120"/>
              </a:rPr>
              <a:t>年重要發展摘要</a:t>
            </a:r>
            <a:r>
              <a:rPr lang="en-US" altLang="zh-TW" sz="4800" smtClean="0">
                <a:solidFill>
                  <a:srgbClr val="0000CC"/>
                </a:solidFill>
                <a:latin typeface="Times New Roman" pitchFamily="18" charset="0"/>
                <a:ea typeface="標楷體" pitchFamily="65" charset="-120"/>
              </a:rPr>
              <a:t>-1</a:t>
            </a:r>
            <a:endParaRPr lang="zh-TW" altLang="en-US" sz="4800" smtClean="0">
              <a:solidFill>
                <a:srgbClr val="0000CC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1914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357313"/>
            <a:ext cx="8351837" cy="4929187"/>
          </a:xfrm>
        </p:spPr>
        <p:txBody>
          <a:bodyPr/>
          <a:lstStyle/>
          <a:p>
            <a:pPr>
              <a:spcBef>
                <a:spcPct val="25000"/>
              </a:spcBef>
              <a:spcAft>
                <a:spcPct val="15000"/>
              </a:spcAft>
              <a:buClr>
                <a:srgbClr val="FF0000"/>
              </a:buClr>
              <a:buSzTx/>
              <a:buFont typeface="Wingdings" pitchFamily="2" charset="2"/>
              <a:buChar char="p"/>
            </a:pPr>
            <a:r>
              <a:rPr kumimoji="0" lang="en-US" altLang="zh-TW" sz="2800" dirty="0" smtClean="0">
                <a:solidFill>
                  <a:srgbClr val="0000FF"/>
                </a:solidFill>
                <a:latin typeface="Calibri" pitchFamily="34" charset="0"/>
                <a:ea typeface="標楷體" pitchFamily="65" charset="-120"/>
              </a:rPr>
              <a:t>2017</a:t>
            </a:r>
            <a:r>
              <a:rPr kumimoji="0" lang="zh-TW" altLang="en-US" sz="2800" dirty="0" smtClean="0">
                <a:solidFill>
                  <a:srgbClr val="0000FF"/>
                </a:solidFill>
                <a:latin typeface="Calibri" pitchFamily="34" charset="0"/>
                <a:ea typeface="標楷體" pitchFamily="65" charset="-120"/>
              </a:rPr>
              <a:t>年合併營收</a:t>
            </a:r>
            <a:r>
              <a:rPr kumimoji="0" lang="zh-TW" altLang="en-US" sz="2800" dirty="0" smtClean="0">
                <a:latin typeface="Calibri" pitchFamily="34" charset="0"/>
                <a:ea typeface="標楷體" pitchFamily="65" charset="-120"/>
              </a:rPr>
              <a:t>為新台幣</a:t>
            </a:r>
            <a:r>
              <a:rPr kumimoji="0" lang="en-US" altLang="zh-TW" sz="2800" dirty="0" smtClean="0">
                <a:solidFill>
                  <a:srgbClr val="0000FF"/>
                </a:solidFill>
                <a:latin typeface="Calibri" pitchFamily="34" charset="0"/>
                <a:ea typeface="標楷體" pitchFamily="65" charset="-120"/>
              </a:rPr>
              <a:t>4.27</a:t>
            </a:r>
            <a:r>
              <a:rPr kumimoji="0" lang="zh-TW" altLang="en-US" sz="2800" dirty="0" smtClean="0">
                <a:solidFill>
                  <a:srgbClr val="0000FF"/>
                </a:solidFill>
                <a:latin typeface="Calibri" pitchFamily="34" charset="0"/>
                <a:ea typeface="標楷體" pitchFamily="65" charset="-120"/>
              </a:rPr>
              <a:t>億元</a:t>
            </a:r>
            <a:r>
              <a:rPr kumimoji="0" lang="zh-TW" altLang="en-US" sz="2800" dirty="0" smtClean="0">
                <a:latin typeface="Calibri" pitchFamily="34" charset="0"/>
                <a:ea typeface="標楷體" pitchFamily="65" charset="-120"/>
              </a:rPr>
              <a:t>，合併稅後淨利為新台幣</a:t>
            </a:r>
            <a:r>
              <a:rPr kumimoji="0" lang="en-US" altLang="zh-TW" sz="2800" dirty="0" smtClean="0">
                <a:solidFill>
                  <a:srgbClr val="0000FF"/>
                </a:solidFill>
                <a:latin typeface="Calibri" pitchFamily="34" charset="0"/>
                <a:ea typeface="標楷體" pitchFamily="65" charset="-120"/>
              </a:rPr>
              <a:t>1,578</a:t>
            </a:r>
            <a:r>
              <a:rPr kumimoji="0" lang="zh-TW" altLang="en-US" sz="2800" dirty="0" smtClean="0">
                <a:solidFill>
                  <a:srgbClr val="0000FF"/>
                </a:solidFill>
                <a:latin typeface="Calibri" pitchFamily="34" charset="0"/>
                <a:ea typeface="標楷體" pitchFamily="65" charset="-120"/>
              </a:rPr>
              <a:t>萬元</a:t>
            </a:r>
            <a:r>
              <a:rPr kumimoji="0" lang="zh-TW" altLang="en-US" sz="2800" dirty="0" smtClean="0">
                <a:latin typeface="Calibri" pitchFamily="34" charset="0"/>
                <a:ea typeface="標楷體" pitchFamily="65" charset="-120"/>
              </a:rPr>
              <a:t>，毛利率為</a:t>
            </a:r>
            <a:r>
              <a:rPr kumimoji="0" lang="en-US" altLang="zh-TW" sz="2800" dirty="0" smtClean="0">
                <a:latin typeface="Calibri" pitchFamily="34" charset="0"/>
                <a:ea typeface="標楷體" pitchFamily="65" charset="-120"/>
              </a:rPr>
              <a:t>38% </a:t>
            </a:r>
            <a:r>
              <a:rPr kumimoji="0" lang="zh-TW" altLang="en-US" sz="2800" dirty="0" smtClean="0">
                <a:latin typeface="Calibri" pitchFamily="34" charset="0"/>
                <a:ea typeface="標楷體" pitchFamily="65" charset="-120"/>
              </a:rPr>
              <a:t>，</a:t>
            </a:r>
            <a:r>
              <a:rPr kumimoji="0" lang="zh-TW" altLang="en-US" sz="2800" dirty="0" smtClean="0">
                <a:solidFill>
                  <a:srgbClr val="0000FF"/>
                </a:solidFill>
                <a:latin typeface="Calibri" pitchFamily="34" charset="0"/>
                <a:ea typeface="標楷體" pitchFamily="65" charset="-120"/>
              </a:rPr>
              <a:t>稅後每股盈餘為新台幣</a:t>
            </a:r>
            <a:r>
              <a:rPr kumimoji="0" lang="en-US" altLang="zh-TW" sz="2800" dirty="0" smtClean="0">
                <a:solidFill>
                  <a:srgbClr val="0000FF"/>
                </a:solidFill>
                <a:latin typeface="Calibri" pitchFamily="34" charset="0"/>
                <a:ea typeface="標楷體" pitchFamily="65" charset="-120"/>
              </a:rPr>
              <a:t>0.23</a:t>
            </a:r>
            <a:r>
              <a:rPr kumimoji="0" lang="zh-TW" altLang="en-US" sz="2800" dirty="0" smtClean="0">
                <a:solidFill>
                  <a:srgbClr val="0000FF"/>
                </a:solidFill>
                <a:latin typeface="Calibri" pitchFamily="34" charset="0"/>
                <a:ea typeface="標楷體" pitchFamily="65" charset="-120"/>
              </a:rPr>
              <a:t>元</a:t>
            </a:r>
          </a:p>
          <a:p>
            <a:pPr>
              <a:spcBef>
                <a:spcPct val="25000"/>
              </a:spcBef>
              <a:spcAft>
                <a:spcPct val="15000"/>
              </a:spcAft>
              <a:buClr>
                <a:srgbClr val="FF0000"/>
              </a:buClr>
              <a:buSzTx/>
              <a:buFont typeface="Wingdings" pitchFamily="2" charset="2"/>
              <a:buChar char="p"/>
            </a:pPr>
            <a:r>
              <a:rPr kumimoji="0" lang="en-US" altLang="zh-TW" sz="2800" dirty="0" smtClean="0">
                <a:latin typeface="Calibri" pitchFamily="34" charset="0"/>
                <a:ea typeface="標楷體" pitchFamily="65" charset="-120"/>
              </a:rPr>
              <a:t>2017</a:t>
            </a:r>
            <a:r>
              <a:rPr kumimoji="0" lang="zh-TW" altLang="en-US" sz="2800" dirty="0" smtClean="0">
                <a:latin typeface="Calibri" pitchFamily="34" charset="0"/>
                <a:ea typeface="標楷體" pitchFamily="65" charset="-120"/>
              </a:rPr>
              <a:t>年合併營收與</a:t>
            </a:r>
            <a:r>
              <a:rPr kumimoji="0" lang="en-US" altLang="zh-TW" sz="2800" dirty="0" smtClean="0">
                <a:latin typeface="Calibri" pitchFamily="34" charset="0"/>
                <a:ea typeface="標楷體" pitchFamily="65" charset="-120"/>
              </a:rPr>
              <a:t>2016</a:t>
            </a:r>
            <a:r>
              <a:rPr kumimoji="0" lang="zh-TW" altLang="en-US" sz="2800" dirty="0" smtClean="0">
                <a:latin typeface="Calibri" pitchFamily="34" charset="0"/>
                <a:ea typeface="標楷體" pitchFamily="65" charset="-120"/>
              </a:rPr>
              <a:t>年比較之</a:t>
            </a:r>
            <a:r>
              <a:rPr kumimoji="0" lang="zh-TW" altLang="en-US" sz="2800" dirty="0" smtClean="0">
                <a:solidFill>
                  <a:srgbClr val="0000FF"/>
                </a:solidFill>
                <a:latin typeface="Calibri" pitchFamily="34" charset="0"/>
                <a:ea typeface="標楷體" pitchFamily="65" charset="-120"/>
              </a:rPr>
              <a:t>成長率為</a:t>
            </a:r>
            <a:r>
              <a:rPr kumimoji="0" lang="en-US" altLang="zh-TW" sz="2800" dirty="0" smtClean="0">
                <a:solidFill>
                  <a:srgbClr val="0000FF"/>
                </a:solidFill>
                <a:latin typeface="Calibri" pitchFamily="34" charset="0"/>
                <a:ea typeface="標楷體" pitchFamily="65" charset="-120"/>
              </a:rPr>
              <a:t>27%</a:t>
            </a:r>
            <a:r>
              <a:rPr kumimoji="0" lang="zh-TW" altLang="en-US" sz="2800" dirty="0" smtClean="0">
                <a:latin typeface="Calibri" pitchFamily="34" charset="0"/>
                <a:ea typeface="標楷體" pitchFamily="65" charset="-120"/>
              </a:rPr>
              <a:t>，主要是醫材產品如</a:t>
            </a:r>
            <a:r>
              <a:rPr kumimoji="0" lang="zh-TW" altLang="en-US" sz="2800" dirty="0" smtClean="0">
                <a:solidFill>
                  <a:srgbClr val="0000FF"/>
                </a:solidFill>
                <a:latin typeface="Calibri" pitchFamily="34" charset="0"/>
                <a:ea typeface="標楷體" pitchFamily="65" charset="-120"/>
              </a:rPr>
              <a:t>關節注射劑、膠原蛋白牙材</a:t>
            </a:r>
            <a:r>
              <a:rPr kumimoji="0" lang="zh-TW" altLang="en-US" sz="2800" dirty="0" smtClean="0">
                <a:latin typeface="Calibri" pitchFamily="34" charset="0"/>
                <a:ea typeface="標楷體" pitchFamily="65" charset="-120"/>
              </a:rPr>
              <a:t>及</a:t>
            </a:r>
            <a:r>
              <a:rPr kumimoji="0" lang="zh-TW" altLang="en-US" sz="2800" dirty="0" smtClean="0">
                <a:solidFill>
                  <a:srgbClr val="0000FF"/>
                </a:solidFill>
                <a:latin typeface="Calibri" pitchFamily="34" charset="0"/>
                <a:ea typeface="標楷體" pitchFamily="65" charset="-120"/>
              </a:rPr>
              <a:t>保養品代客研製</a:t>
            </a:r>
            <a:r>
              <a:rPr kumimoji="0" lang="zh-TW" altLang="en-US" sz="2800" dirty="0" smtClean="0">
                <a:latin typeface="Calibri" pitchFamily="34" charset="0"/>
                <a:ea typeface="標楷體" pitchFamily="65" charset="-120"/>
              </a:rPr>
              <a:t>等產品的訂單增加所致</a:t>
            </a:r>
            <a:endParaRPr kumimoji="0" lang="en-US" altLang="zh-TW" sz="2800" dirty="0" smtClean="0">
              <a:latin typeface="Calibri" pitchFamily="34" charset="0"/>
              <a:ea typeface="標楷體" pitchFamily="65" charset="-120"/>
            </a:endParaRPr>
          </a:p>
          <a:p>
            <a:pPr>
              <a:spcBef>
                <a:spcPct val="25000"/>
              </a:spcBef>
              <a:spcAft>
                <a:spcPct val="15000"/>
              </a:spcAft>
              <a:buClr>
                <a:srgbClr val="FF0000"/>
              </a:buClr>
              <a:buSzTx/>
              <a:buFont typeface="Wingdings" pitchFamily="2" charset="2"/>
              <a:buChar char="p"/>
            </a:pPr>
            <a:r>
              <a:rPr kumimoji="0" lang="zh-TW" altLang="en-US" sz="2800" dirty="0" smtClean="0">
                <a:solidFill>
                  <a:srgbClr val="0000FF"/>
                </a:solidFill>
                <a:latin typeface="Calibri" pitchFamily="34" charset="0"/>
                <a:ea typeface="標楷體" pitchFamily="65" charset="-120"/>
              </a:rPr>
              <a:t>結束自有品牌保養品</a:t>
            </a:r>
            <a:r>
              <a:rPr kumimoji="0" lang="zh-TW" altLang="en-US" sz="2800" dirty="0" smtClean="0">
                <a:latin typeface="Calibri" pitchFamily="34" charset="0"/>
                <a:ea typeface="標楷體" pitchFamily="65" charset="-120"/>
              </a:rPr>
              <a:t>的</a:t>
            </a:r>
            <a:r>
              <a:rPr kumimoji="0" lang="zh-TW" altLang="en-US" sz="2800" dirty="0" smtClean="0">
                <a:solidFill>
                  <a:srgbClr val="0000FF"/>
                </a:solidFill>
                <a:latin typeface="Calibri" pitchFamily="34" charset="0"/>
                <a:ea typeface="標楷體" pitchFamily="65" charset="-120"/>
              </a:rPr>
              <a:t>中國市場自營運業務</a:t>
            </a:r>
            <a:r>
              <a:rPr kumimoji="0" lang="zh-TW" altLang="en-US" sz="2800" dirty="0" smtClean="0">
                <a:latin typeface="Calibri" pitchFamily="34" charset="0"/>
                <a:ea typeface="標楷體" pitchFamily="65" charset="-120"/>
              </a:rPr>
              <a:t>，以減少營運虧損，</a:t>
            </a:r>
            <a:r>
              <a:rPr kumimoji="0" lang="zh-TW" altLang="en-US" sz="2800" dirty="0" smtClean="0">
                <a:solidFill>
                  <a:srgbClr val="0000FF"/>
                </a:solidFill>
                <a:latin typeface="Calibri" pitchFamily="34" charset="0"/>
                <a:ea typeface="標楷體" pitchFamily="65" charset="-120"/>
              </a:rPr>
              <a:t>聚焦於醫材與保養品代客研製業務</a:t>
            </a:r>
            <a:endParaRPr kumimoji="0" lang="en-US" altLang="zh-TW" sz="2800" dirty="0" smtClean="0">
              <a:solidFill>
                <a:srgbClr val="0000FF"/>
              </a:solidFill>
              <a:latin typeface="Calibri" pitchFamily="34" charset="0"/>
              <a:ea typeface="標楷體" pitchFamily="65" charset="-120"/>
            </a:endParaRPr>
          </a:p>
          <a:p>
            <a:pPr>
              <a:spcBef>
                <a:spcPct val="25000"/>
              </a:spcBef>
              <a:spcAft>
                <a:spcPct val="15000"/>
              </a:spcAft>
              <a:buClr>
                <a:srgbClr val="FF0000"/>
              </a:buClr>
              <a:buSzTx/>
              <a:buFont typeface="Wingdings" pitchFamily="2" charset="2"/>
              <a:buChar char="p"/>
            </a:pPr>
            <a:r>
              <a:rPr lang="zh-TW" altLang="en-US" sz="2800" dirty="0" smtClean="0">
                <a:solidFill>
                  <a:srgbClr val="0000FF"/>
                </a:solidFill>
                <a:latin typeface="Calibri" pitchFamily="34" charset="0"/>
                <a:ea typeface="標楷體" pitchFamily="65" charset="-120"/>
                <a:cs typeface="Adobe 繁黑體 Std B" pitchFamily="34" charset="-120"/>
              </a:rPr>
              <a:t>與</a:t>
            </a:r>
            <a:r>
              <a:rPr lang="en-US" altLang="zh-TW" sz="2800" dirty="0" err="1" smtClean="0">
                <a:solidFill>
                  <a:srgbClr val="0000FF"/>
                </a:solidFill>
                <a:latin typeface="Calibri" pitchFamily="34" charset="0"/>
                <a:ea typeface="標楷體" pitchFamily="65" charset="-120"/>
                <a:cs typeface="Adobe 繁黑體 Std B" pitchFamily="34" charset="-120"/>
              </a:rPr>
              <a:t>NuVasive</a:t>
            </a:r>
            <a:r>
              <a:rPr lang="zh-TW" altLang="en-US" sz="2800" dirty="0" smtClean="0">
                <a:solidFill>
                  <a:srgbClr val="0000FF"/>
                </a:solidFill>
                <a:latin typeface="Calibri" pitchFamily="34" charset="0"/>
                <a:ea typeface="標楷體" pitchFamily="65" charset="-120"/>
                <a:cs typeface="Adobe 繁黑體 Std B" pitchFamily="34" charset="-120"/>
              </a:rPr>
              <a:t>合作之第二代骨誘導型骨材</a:t>
            </a:r>
            <a:r>
              <a:rPr lang="en-US" altLang="zh-TW" sz="2800" dirty="0" err="1" smtClean="0">
                <a:solidFill>
                  <a:srgbClr val="0000FF"/>
                </a:solidFill>
                <a:latin typeface="Calibri" pitchFamily="34" charset="0"/>
                <a:ea typeface="標楷體" pitchFamily="65" charset="-120"/>
                <a:cs typeface="Adobe 繁黑體 Std B" pitchFamily="34" charset="-120"/>
              </a:rPr>
              <a:t>AttraX</a:t>
            </a:r>
            <a:r>
              <a:rPr lang="en-US" altLang="zh-TW" sz="2800" dirty="0" smtClean="0">
                <a:solidFill>
                  <a:srgbClr val="0000FF"/>
                </a:solidFill>
                <a:latin typeface="Calibri" pitchFamily="34" charset="0"/>
                <a:ea typeface="標楷體" pitchFamily="65" charset="-120"/>
                <a:cs typeface="Adobe 繁黑體 Std B" pitchFamily="34" charset="-120"/>
              </a:rPr>
              <a:t> Scaffold</a:t>
            </a:r>
            <a:r>
              <a:rPr lang="zh-TW" altLang="en-US" sz="2800" dirty="0" smtClean="0">
                <a:solidFill>
                  <a:srgbClr val="0000FF"/>
                </a:solidFill>
                <a:latin typeface="Calibri" pitchFamily="34" charset="0"/>
                <a:ea typeface="標楷體" pitchFamily="65" charset="-120"/>
                <a:cs typeface="Adobe 繁黑體 Std B" pitchFamily="34" charset="-120"/>
              </a:rPr>
              <a:t>取得</a:t>
            </a:r>
            <a:r>
              <a:rPr lang="zh-TW" altLang="en-US" sz="2800" dirty="0" smtClean="0">
                <a:latin typeface="Calibri" pitchFamily="34" charset="0"/>
                <a:ea typeface="標楷體" pitchFamily="65" charset="-120"/>
                <a:cs typeface="Adobe 繁黑體 Std B" pitchFamily="34" charset="-120"/>
              </a:rPr>
              <a:t>美國</a:t>
            </a:r>
            <a:r>
              <a:rPr lang="en-US" altLang="zh-TW" sz="2800" dirty="0" smtClean="0">
                <a:latin typeface="Calibri" pitchFamily="34" charset="0"/>
                <a:ea typeface="標楷體" pitchFamily="65" charset="-120"/>
                <a:cs typeface="Adobe 繁黑體 Std B" pitchFamily="34" charset="-120"/>
              </a:rPr>
              <a:t>FDA</a:t>
            </a:r>
            <a:r>
              <a:rPr lang="zh-TW" altLang="en-US" sz="2800" dirty="0" smtClean="0">
                <a:latin typeface="Calibri" pitchFamily="34" charset="0"/>
                <a:ea typeface="標楷體" pitchFamily="65" charset="-120"/>
                <a:cs typeface="Adobe 繁黑體 Std B" pitchFamily="34" charset="-120"/>
              </a:rPr>
              <a:t> </a:t>
            </a:r>
            <a:r>
              <a:rPr lang="en-US" altLang="zh-TW" sz="2800" dirty="0" smtClean="0">
                <a:latin typeface="Calibri" pitchFamily="34" charset="0"/>
                <a:ea typeface="標楷體" pitchFamily="65" charset="-120"/>
                <a:cs typeface="Adobe 繁黑體 Std B" pitchFamily="34" charset="-120"/>
              </a:rPr>
              <a:t>510k</a:t>
            </a:r>
            <a:r>
              <a:rPr lang="zh-TW" altLang="en-US" sz="2800" dirty="0" smtClean="0">
                <a:latin typeface="Calibri" pitchFamily="34" charset="0"/>
                <a:ea typeface="標楷體" pitchFamily="65" charset="-120"/>
                <a:cs typeface="Adobe 繁黑體 Std B" pitchFamily="34" charset="-120"/>
              </a:rPr>
              <a:t>上市許可</a:t>
            </a:r>
            <a:endParaRPr lang="en-US" altLang="zh-TW" sz="2800" dirty="0" smtClean="0">
              <a:latin typeface="Calibri" pitchFamily="34" charset="0"/>
              <a:ea typeface="標楷體" pitchFamily="65" charset="-120"/>
              <a:cs typeface="Adobe 繁黑體 Std B" pitchFamily="34" charset="-120"/>
            </a:endParaRPr>
          </a:p>
        </p:txBody>
      </p:sp>
      <p:sp>
        <p:nvSpPr>
          <p:cNvPr id="191491" name="投影片編號版面配置區 5"/>
          <p:cNvSpPr txBox="1">
            <a:spLocks noGrp="1"/>
          </p:cNvSpPr>
          <p:nvPr/>
        </p:nvSpPr>
        <p:spPr bwMode="auto">
          <a:xfrm>
            <a:off x="7165975" y="6499225"/>
            <a:ext cx="19050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D7890456-52F7-4544-86DA-706955797DAB}" type="slidenum">
              <a:rPr kumimoji="0" lang="en-US" altLang="zh-TW" sz="1400">
                <a:ea typeface="標楷體" pitchFamily="65" charset="-120"/>
              </a:rPr>
              <a:pPr algn="r" eaLnBrk="0" hangingPunct="0"/>
              <a:t>5</a:t>
            </a:fld>
            <a:endParaRPr kumimoji="0" lang="en-US" altLang="zh-TW" sz="1400"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3" name="Rectangle 2"/>
          <p:cNvSpPr>
            <a:spLocks noGrp="1" noChangeArrowheads="1"/>
          </p:cNvSpPr>
          <p:nvPr>
            <p:ph type="title"/>
          </p:nvPr>
        </p:nvSpPr>
        <p:spPr>
          <a:xfrm>
            <a:off x="504825" y="115888"/>
            <a:ext cx="8134350" cy="1143000"/>
          </a:xfrm>
        </p:spPr>
        <p:txBody>
          <a:bodyPr/>
          <a:lstStyle/>
          <a:p>
            <a:r>
              <a:rPr lang="en-US" altLang="zh-TW" sz="4800" smtClean="0">
                <a:solidFill>
                  <a:srgbClr val="0000CC"/>
                </a:solidFill>
                <a:latin typeface="Times New Roman" pitchFamily="18" charset="0"/>
                <a:ea typeface="標楷體" pitchFamily="65" charset="-120"/>
              </a:rPr>
              <a:t>2017</a:t>
            </a:r>
            <a:r>
              <a:rPr lang="zh-TW" altLang="en-US" sz="4800" smtClean="0">
                <a:solidFill>
                  <a:srgbClr val="0000CC"/>
                </a:solidFill>
                <a:latin typeface="Times New Roman" pitchFamily="18" charset="0"/>
                <a:ea typeface="標楷體" pitchFamily="65" charset="-120"/>
              </a:rPr>
              <a:t>年重要發展摘要</a:t>
            </a:r>
            <a:r>
              <a:rPr lang="en-US" altLang="zh-TW" sz="4800" smtClean="0">
                <a:solidFill>
                  <a:srgbClr val="0000CC"/>
                </a:solidFill>
                <a:latin typeface="Times New Roman" pitchFamily="18" charset="0"/>
                <a:ea typeface="標楷體" pitchFamily="65" charset="-120"/>
              </a:rPr>
              <a:t>-2</a:t>
            </a:r>
            <a:endParaRPr lang="zh-TW" altLang="en-US" sz="4800" smtClean="0">
              <a:solidFill>
                <a:srgbClr val="0000CC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1925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196975"/>
            <a:ext cx="8351837" cy="2660650"/>
          </a:xfrm>
        </p:spPr>
        <p:txBody>
          <a:bodyPr/>
          <a:lstStyle/>
          <a:p>
            <a:pPr>
              <a:lnSpc>
                <a:spcPct val="95000"/>
              </a:lnSpc>
              <a:spcBef>
                <a:spcPct val="25000"/>
              </a:spcBef>
              <a:spcAft>
                <a:spcPct val="15000"/>
              </a:spcAft>
              <a:buClr>
                <a:srgbClr val="FF0000"/>
              </a:buClr>
              <a:buSzTx/>
              <a:buFont typeface="Wingdings" pitchFamily="2" charset="2"/>
              <a:buChar char="p"/>
            </a:pPr>
            <a:r>
              <a:rPr kumimoji="0" lang="zh-TW" altLang="en-US" sz="2800" dirty="0" smtClean="0">
                <a:latin typeface="Times New Roman" pitchFamily="18" charset="0"/>
                <a:ea typeface="標楷體" pitchFamily="65" charset="-120"/>
              </a:rPr>
              <a:t>和康生醫投入具有高度市場價值之</a:t>
            </a:r>
            <a:r>
              <a:rPr kumimoji="0" lang="zh-TW" altLang="en-US" sz="2800" dirty="0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含藥高階複合醫材開發</a:t>
            </a:r>
            <a:r>
              <a:rPr kumimoji="0" lang="zh-TW" altLang="en-US" sz="2800" dirty="0" smtClean="0">
                <a:latin typeface="Times New Roman" pitchFamily="18" charset="0"/>
                <a:ea typeface="標楷體" pitchFamily="65" charset="-120"/>
              </a:rPr>
              <a:t>，開展專利佈局</a:t>
            </a:r>
            <a:endParaRPr kumimoji="0" lang="en-US" altLang="zh-TW" sz="2800" dirty="0" smtClean="0">
              <a:latin typeface="Times New Roman" pitchFamily="18" charset="0"/>
              <a:ea typeface="標楷體" pitchFamily="65" charset="-120"/>
            </a:endParaRPr>
          </a:p>
          <a:p>
            <a:pPr>
              <a:lnSpc>
                <a:spcPct val="95000"/>
              </a:lnSpc>
              <a:spcBef>
                <a:spcPct val="25000"/>
              </a:spcBef>
              <a:spcAft>
                <a:spcPct val="15000"/>
              </a:spcAft>
              <a:buClr>
                <a:srgbClr val="FF0000"/>
              </a:buClr>
              <a:buSzTx/>
              <a:buFont typeface="Wingdings" pitchFamily="2" charset="2"/>
              <a:buChar char="p"/>
            </a:pPr>
            <a:r>
              <a:rPr lang="zh-TW" altLang="en-US" sz="2800" dirty="0" smtClean="0">
                <a:latin typeface="Calibri" pitchFamily="34" charset="0"/>
                <a:ea typeface="標楷體" pitchFamily="65" charset="-120"/>
              </a:rPr>
              <a:t>和康</a:t>
            </a:r>
            <a:r>
              <a:rPr lang="zh-TW" altLang="zh-TW" sz="2800" dirty="0" smtClean="0">
                <a:latin typeface="Calibri" pitchFamily="34" charset="0"/>
                <a:ea typeface="標楷體" pitchFamily="65" charset="-120"/>
              </a:rPr>
              <a:t>保</a:t>
            </a:r>
            <a:r>
              <a:rPr lang="zh-TW" altLang="en-US" sz="2800" dirty="0" smtClean="0">
                <a:latin typeface="Calibri" pitchFamily="34" charset="0"/>
                <a:ea typeface="標楷體" pitchFamily="65" charset="-120"/>
              </a:rPr>
              <a:t>養</a:t>
            </a:r>
            <a:r>
              <a:rPr lang="zh-TW" altLang="zh-TW" sz="2800" dirty="0" smtClean="0">
                <a:latin typeface="Calibri" pitchFamily="34" charset="0"/>
                <a:ea typeface="標楷體" pitchFamily="65" charset="-120"/>
              </a:rPr>
              <a:t>品</a:t>
            </a:r>
            <a:r>
              <a:rPr lang="zh-TW" altLang="en-US" sz="2800" dirty="0" smtClean="0">
                <a:latin typeface="Calibri" pitchFamily="34" charset="0"/>
                <a:ea typeface="標楷體" pitchFamily="65" charset="-120"/>
              </a:rPr>
              <a:t>代客研製</a:t>
            </a:r>
            <a:r>
              <a:rPr lang="zh-TW" altLang="zh-TW" sz="2800" dirty="0" smtClean="0">
                <a:solidFill>
                  <a:srgbClr val="0000FF"/>
                </a:solidFill>
                <a:latin typeface="Calibri" pitchFamily="34" charset="0"/>
                <a:ea typeface="標楷體" pitchFamily="65" charset="-120"/>
              </a:rPr>
              <a:t>積極強化獨家技術專利的佈署</a:t>
            </a:r>
            <a:r>
              <a:rPr lang="zh-TW" altLang="zh-TW" sz="2800" dirty="0" smtClean="0">
                <a:latin typeface="Calibri" pitchFamily="34" charset="0"/>
                <a:ea typeface="標楷體" pitchFamily="65" charset="-120"/>
              </a:rPr>
              <a:t>，提升為客戶開發產品的價值性</a:t>
            </a:r>
            <a:endParaRPr lang="en-US" altLang="zh-TW" sz="2800" dirty="0" smtClean="0">
              <a:latin typeface="Calibri" pitchFamily="34" charset="0"/>
              <a:ea typeface="標楷體" pitchFamily="65" charset="-120"/>
            </a:endParaRPr>
          </a:p>
          <a:p>
            <a:pPr>
              <a:lnSpc>
                <a:spcPct val="95000"/>
              </a:lnSpc>
              <a:spcBef>
                <a:spcPct val="25000"/>
              </a:spcBef>
              <a:spcAft>
                <a:spcPct val="15000"/>
              </a:spcAft>
              <a:buClr>
                <a:srgbClr val="FF0000"/>
              </a:buClr>
              <a:buSzTx/>
              <a:buFont typeface="Wingdings" pitchFamily="2" charset="2"/>
              <a:buChar char="p"/>
            </a:pPr>
            <a:r>
              <a:rPr lang="zh-TW" altLang="zh-TW" sz="2800" dirty="0" smtClean="0">
                <a:latin typeface="Calibri" pitchFamily="34" charset="0"/>
                <a:ea typeface="標楷體" pitchFamily="65" charset="-120"/>
              </a:rPr>
              <a:t>保</a:t>
            </a:r>
            <a:r>
              <a:rPr lang="zh-TW" altLang="en-US" sz="2800" dirty="0" smtClean="0">
                <a:latin typeface="Calibri" pitchFamily="34" charset="0"/>
                <a:ea typeface="標楷體" pitchFamily="65" charset="-120"/>
              </a:rPr>
              <a:t>養</a:t>
            </a:r>
            <a:r>
              <a:rPr lang="zh-TW" altLang="zh-TW" sz="2800" dirty="0" smtClean="0">
                <a:latin typeface="Calibri" pitchFamily="34" charset="0"/>
                <a:ea typeface="標楷體" pitchFamily="65" charset="-120"/>
              </a:rPr>
              <a:t>品</a:t>
            </a:r>
            <a:r>
              <a:rPr lang="zh-TW" altLang="en-US" sz="2800" dirty="0" smtClean="0">
                <a:latin typeface="Calibri" pitchFamily="34" charset="0"/>
                <a:ea typeface="標楷體" pitchFamily="65" charset="-120"/>
              </a:rPr>
              <a:t>代客研製已</a:t>
            </a:r>
            <a:r>
              <a:rPr lang="zh-TW" altLang="zh-TW" sz="2800" dirty="0" smtClean="0">
                <a:latin typeface="Calibri" pitchFamily="34" charset="0"/>
                <a:ea typeface="標楷體" pitchFamily="65" charset="-120"/>
              </a:rPr>
              <a:t>獲得的</a:t>
            </a:r>
            <a:r>
              <a:rPr lang="zh-TW" altLang="en-US" sz="2800" dirty="0" smtClean="0">
                <a:latin typeface="Calibri" pitchFamily="34" charset="0"/>
                <a:ea typeface="標楷體" pitchFamily="65" charset="-120"/>
              </a:rPr>
              <a:t>獨家</a:t>
            </a:r>
            <a:r>
              <a:rPr lang="zh-TW" altLang="zh-TW" sz="2800" dirty="0" smtClean="0">
                <a:latin typeface="Calibri" pitchFamily="34" charset="0"/>
                <a:ea typeface="標楷體" pitchFamily="65" charset="-120"/>
              </a:rPr>
              <a:t>技術專利如下</a:t>
            </a:r>
            <a:r>
              <a:rPr lang="en-US" altLang="zh-TW" sz="2800" dirty="0" smtClean="0">
                <a:latin typeface="Calibri" pitchFamily="34" charset="0"/>
                <a:ea typeface="標楷體" pitchFamily="65" charset="-120"/>
              </a:rPr>
              <a:t>:</a:t>
            </a:r>
            <a:endParaRPr lang="zh-TW" altLang="zh-TW" sz="2800" dirty="0" smtClean="0">
              <a:latin typeface="Calibri" pitchFamily="34" charset="0"/>
              <a:ea typeface="標楷體" pitchFamily="65" charset="-12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95288" y="3786188"/>
            <a:ext cx="4605337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 eaLnBrk="0" hangingPunct="0">
              <a:spcBef>
                <a:spcPct val="20000"/>
              </a:spcBef>
              <a:buClr>
                <a:srgbClr val="CC0000"/>
              </a:buClr>
              <a:buSzPct val="80000"/>
              <a:buFontTx/>
              <a:buChar char="–"/>
              <a:defRPr/>
            </a:pPr>
            <a:r>
              <a:rPr lang="zh-TW" altLang="zh-TW" sz="2400" kern="0" dirty="0">
                <a:ea typeface="標楷體" pitchFamily="65" charset="-120"/>
              </a:rPr>
              <a:t>「</a:t>
            </a:r>
            <a:r>
              <a:rPr lang="zh-TW" altLang="en-US" sz="2400" kern="0" dirty="0">
                <a:solidFill>
                  <a:srgbClr val="0000FF"/>
                </a:solidFill>
                <a:ea typeface="標楷體" pitchFamily="65" charset="-120"/>
              </a:rPr>
              <a:t>佛手瓜果實細胞原液</a:t>
            </a:r>
            <a:r>
              <a:rPr lang="zh-TW" altLang="en-US" sz="2400" kern="0" dirty="0">
                <a:ea typeface="標楷體" pitchFamily="65" charset="-120"/>
              </a:rPr>
              <a:t>、其萃取方法、包含其之</a:t>
            </a:r>
            <a:r>
              <a:rPr lang="zh-TW" altLang="en-US" sz="2400" kern="0" dirty="0">
                <a:solidFill>
                  <a:srgbClr val="0000FF"/>
                </a:solidFill>
                <a:ea typeface="標楷體" pitchFamily="65" charset="-120"/>
              </a:rPr>
              <a:t>護膚除皺組合物</a:t>
            </a:r>
            <a:r>
              <a:rPr lang="zh-TW" altLang="en-US" sz="2400" kern="0" dirty="0">
                <a:ea typeface="標楷體" pitchFamily="65" charset="-120"/>
              </a:rPr>
              <a:t>及其用途</a:t>
            </a:r>
            <a:r>
              <a:rPr lang="zh-TW" altLang="zh-TW" sz="2400" kern="0" dirty="0">
                <a:ea typeface="標楷體" pitchFamily="65" charset="-120"/>
              </a:rPr>
              <a:t>」取得台灣專利</a:t>
            </a:r>
            <a:endParaRPr lang="en-US" altLang="zh-TW" sz="2400" kern="0" dirty="0">
              <a:ea typeface="標楷體" pitchFamily="65" charset="-120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rgbClr val="CC0000"/>
              </a:buClr>
              <a:buSzPct val="80000"/>
              <a:buFontTx/>
              <a:buChar char="–"/>
              <a:defRPr/>
            </a:pPr>
            <a:r>
              <a:rPr lang="zh-TW" altLang="zh-TW" sz="2400" kern="0" dirty="0">
                <a:ea typeface="標楷體" pitchFamily="65" charset="-120"/>
              </a:rPr>
              <a:t>「</a:t>
            </a:r>
            <a:r>
              <a:rPr lang="zh-TW" altLang="zh-TW" sz="2400" kern="0" dirty="0">
                <a:solidFill>
                  <a:srgbClr val="0000FF"/>
                </a:solidFill>
                <a:ea typeface="標楷體" pitchFamily="65" charset="-120"/>
              </a:rPr>
              <a:t>馬尾藻奈米脂質載體</a:t>
            </a:r>
            <a:r>
              <a:rPr lang="zh-TW" altLang="zh-TW" sz="2400" kern="0" dirty="0">
                <a:ea typeface="標楷體" pitchFamily="65" charset="-120"/>
              </a:rPr>
              <a:t>及其製備方法」取得台灣專利</a:t>
            </a:r>
            <a:endParaRPr lang="zh-TW" altLang="zh-TW" sz="2800" kern="0" dirty="0">
              <a:ea typeface="標楷體" pitchFamily="65" charset="-12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rgbClr val="CC0000"/>
              </a:buClr>
              <a:buSzPct val="80000"/>
              <a:buFont typeface="Wingdings" pitchFamily="2" charset="2"/>
              <a:buNone/>
              <a:defRPr/>
            </a:pPr>
            <a:endParaRPr lang="zh-TW" altLang="zh-TW" sz="2800" kern="0" dirty="0">
              <a:ea typeface="標楷體" pitchFamily="65" charset="-120"/>
            </a:endParaRPr>
          </a:p>
        </p:txBody>
      </p:sp>
      <p:pic>
        <p:nvPicPr>
          <p:cNvPr id="192516" name="Picture 1"/>
          <p:cNvPicPr>
            <a:picLocks noChangeAspect="1" noChangeArrowheads="1"/>
          </p:cNvPicPr>
          <p:nvPr/>
        </p:nvPicPr>
        <p:blipFill>
          <a:blip r:embed="rId2" cstate="print"/>
          <a:srcRect l="36342" t="12727" r="36079" b="16364"/>
          <a:stretch>
            <a:fillRect/>
          </a:stretch>
        </p:blipFill>
        <p:spPr bwMode="auto">
          <a:xfrm>
            <a:off x="5072063" y="3714750"/>
            <a:ext cx="1928812" cy="278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2517" name="Picture 2"/>
          <p:cNvPicPr>
            <a:picLocks noChangeAspect="1" noChangeArrowheads="1"/>
          </p:cNvPicPr>
          <p:nvPr/>
        </p:nvPicPr>
        <p:blipFill>
          <a:blip r:embed="rId3" cstate="print"/>
          <a:srcRect l="35547" t="13194" r="35352" b="11597"/>
          <a:stretch>
            <a:fillRect/>
          </a:stretch>
        </p:blipFill>
        <p:spPr bwMode="auto">
          <a:xfrm>
            <a:off x="7034213" y="3694113"/>
            <a:ext cx="1857375" cy="287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2518" name="投影片編號版面配置區 5"/>
          <p:cNvSpPr txBox="1">
            <a:spLocks noGrp="1"/>
          </p:cNvSpPr>
          <p:nvPr/>
        </p:nvSpPr>
        <p:spPr bwMode="auto">
          <a:xfrm>
            <a:off x="7165975" y="6499225"/>
            <a:ext cx="19050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5E6CA789-D788-4C41-986D-969B32FDB71A}" type="slidenum">
              <a:rPr kumimoji="0" lang="en-US" altLang="zh-TW" sz="1400">
                <a:ea typeface="標楷體" pitchFamily="65" charset="-120"/>
              </a:rPr>
              <a:pPr algn="r" eaLnBrk="0" hangingPunct="0"/>
              <a:t>6</a:t>
            </a:fld>
            <a:endParaRPr kumimoji="0" lang="en-US" altLang="zh-TW" sz="1400"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800" smtClean="0">
                <a:solidFill>
                  <a:srgbClr val="0000CC"/>
                </a:solidFill>
                <a:latin typeface="Times New Roman" pitchFamily="18" charset="0"/>
                <a:ea typeface="標楷體" pitchFamily="65" charset="-120"/>
              </a:rPr>
              <a:t>簡報大綱</a:t>
            </a:r>
          </a:p>
        </p:txBody>
      </p:sp>
      <p:sp>
        <p:nvSpPr>
          <p:cNvPr id="1935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57313" y="1773238"/>
            <a:ext cx="6786562" cy="4103687"/>
          </a:xfrm>
        </p:spPr>
        <p:txBody>
          <a:bodyPr/>
          <a:lstStyle/>
          <a:p>
            <a:pPr>
              <a:buClr>
                <a:srgbClr val="FF0000"/>
              </a:buClr>
              <a:buSzTx/>
              <a:buFont typeface="Wingdings" pitchFamily="2" charset="2"/>
              <a:buChar char="p"/>
            </a:pPr>
            <a:r>
              <a:rPr lang="zh-TW" altLang="en-US" sz="3600" smtClean="0">
                <a:latin typeface="Times New Roman" pitchFamily="18" charset="0"/>
                <a:ea typeface="標楷體" pitchFamily="65" charset="-120"/>
              </a:rPr>
              <a:t>公司簡介與重要發展摘要</a:t>
            </a:r>
          </a:p>
          <a:p>
            <a:pPr>
              <a:buClr>
                <a:srgbClr val="FF0000"/>
              </a:buClr>
              <a:buSzTx/>
              <a:buFont typeface="Wingdings" pitchFamily="2" charset="2"/>
              <a:buChar char="p"/>
            </a:pPr>
            <a:r>
              <a:rPr kumimoji="0" lang="en-US" altLang="zh-TW" sz="3600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2017</a:t>
            </a:r>
            <a:r>
              <a:rPr kumimoji="0" lang="zh-TW" altLang="en-US" sz="3600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年財務與營運概況</a:t>
            </a:r>
          </a:p>
          <a:p>
            <a:pPr>
              <a:buClr>
                <a:srgbClr val="FF0000"/>
              </a:buClr>
              <a:buSzTx/>
              <a:buFont typeface="Wingdings" pitchFamily="2" charset="2"/>
              <a:buChar char="p"/>
            </a:pPr>
            <a:r>
              <a:rPr kumimoji="0" lang="zh-TW" altLang="en-US" sz="3600" smtClean="0">
                <a:latin typeface="Times New Roman" pitchFamily="18" charset="0"/>
                <a:ea typeface="標楷體" pitchFamily="65" charset="-120"/>
              </a:rPr>
              <a:t>未來營運業務展望</a:t>
            </a:r>
          </a:p>
        </p:txBody>
      </p:sp>
      <p:sp>
        <p:nvSpPr>
          <p:cNvPr id="193539" name="投影片編號版面配置區 5"/>
          <p:cNvSpPr txBox="1">
            <a:spLocks noGrp="1"/>
          </p:cNvSpPr>
          <p:nvPr/>
        </p:nvSpPr>
        <p:spPr bwMode="auto">
          <a:xfrm>
            <a:off x="7165975" y="6499225"/>
            <a:ext cx="19050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63A05EEA-03F8-4F33-9665-21099AB70194}" type="slidenum">
              <a:rPr kumimoji="0" lang="en-US" altLang="zh-TW" sz="1400">
                <a:ea typeface="標楷體" pitchFamily="65" charset="-120"/>
              </a:rPr>
              <a:pPr algn="r" eaLnBrk="0" hangingPunct="0"/>
              <a:t>7</a:t>
            </a:fld>
            <a:endParaRPr kumimoji="0" lang="en-US" altLang="zh-TW" sz="1400"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1" name="Rectangle 2"/>
          <p:cNvSpPr>
            <a:spLocks noChangeArrowheads="1"/>
          </p:cNvSpPr>
          <p:nvPr/>
        </p:nvSpPr>
        <p:spPr bwMode="auto">
          <a:xfrm>
            <a:off x="95250" y="207963"/>
            <a:ext cx="896461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en-US" altLang="zh-TW" sz="4600">
                <a:solidFill>
                  <a:srgbClr val="0000CC"/>
                </a:solidFill>
                <a:ea typeface="標楷體" pitchFamily="65" charset="-120"/>
              </a:rPr>
              <a:t>2017</a:t>
            </a:r>
            <a:r>
              <a:rPr lang="zh-TW" altLang="en-US" sz="4600">
                <a:solidFill>
                  <a:srgbClr val="0000CC"/>
                </a:solidFill>
                <a:ea typeface="標楷體" pitchFamily="65" charset="-120"/>
              </a:rPr>
              <a:t>年和康合併損益表</a:t>
            </a:r>
          </a:p>
        </p:txBody>
      </p:sp>
      <p:sp>
        <p:nvSpPr>
          <p:cNvPr id="194562" name="投影片編號版面配置區 5"/>
          <p:cNvSpPr txBox="1">
            <a:spLocks noGrp="1"/>
          </p:cNvSpPr>
          <p:nvPr/>
        </p:nvSpPr>
        <p:spPr bwMode="auto">
          <a:xfrm>
            <a:off x="7212013" y="654208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8" rIns="91436" bIns="45718"/>
          <a:lstStyle/>
          <a:p>
            <a:pPr algn="r" eaLnBrk="0" hangingPunct="0">
              <a:spcBef>
                <a:spcPct val="50000"/>
              </a:spcBef>
            </a:pPr>
            <a:fld id="{050283B9-40D6-4B5C-BC76-47B6D1231CAC}" type="slidenum">
              <a:rPr kumimoji="0" lang="en-US" altLang="zh-TW" sz="1300">
                <a:solidFill>
                  <a:srgbClr val="000000"/>
                </a:solidFill>
                <a:ea typeface="標楷體" pitchFamily="65" charset="-120"/>
              </a:rPr>
              <a:pPr algn="r" eaLnBrk="0" hangingPunct="0">
                <a:spcBef>
                  <a:spcPct val="50000"/>
                </a:spcBef>
              </a:pPr>
              <a:t>8</a:t>
            </a:fld>
            <a:endParaRPr kumimoji="0" lang="en-US" altLang="zh-TW" sz="1300">
              <a:solidFill>
                <a:srgbClr val="000000"/>
              </a:solidFill>
              <a:ea typeface="標楷體" pitchFamily="65" charset="-120"/>
            </a:endParaRPr>
          </a:p>
        </p:txBody>
      </p:sp>
      <p:sp>
        <p:nvSpPr>
          <p:cNvPr id="194563" name="Rectangle 3"/>
          <p:cNvSpPr>
            <a:spLocks noChangeArrowheads="1"/>
          </p:cNvSpPr>
          <p:nvPr/>
        </p:nvSpPr>
        <p:spPr bwMode="auto">
          <a:xfrm>
            <a:off x="5600700" y="890588"/>
            <a:ext cx="2449513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50000"/>
              </a:spcBef>
            </a:pPr>
            <a:r>
              <a:rPr lang="zh-TW" altLang="en-US" sz="1800">
                <a:solidFill>
                  <a:srgbClr val="000000"/>
                </a:solidFill>
                <a:ea typeface="標楷體" pitchFamily="65" charset="-120"/>
              </a:rPr>
              <a:t>單位：新台幣仟元</a:t>
            </a:r>
          </a:p>
        </p:txBody>
      </p:sp>
      <p:graphicFrame>
        <p:nvGraphicFramePr>
          <p:cNvPr id="194634" name="Group 74"/>
          <p:cNvGraphicFramePr>
            <a:graphicFrameLocks noGrp="1"/>
          </p:cNvGraphicFramePr>
          <p:nvPr/>
        </p:nvGraphicFramePr>
        <p:xfrm>
          <a:off x="1185863" y="1143000"/>
          <a:ext cx="6810375" cy="4604713"/>
        </p:xfrm>
        <a:graphic>
          <a:graphicData uri="http://schemas.openxmlformats.org/drawingml/2006/table">
            <a:tbl>
              <a:tblPr/>
              <a:tblGrid>
                <a:gridCol w="2217737"/>
                <a:gridCol w="1571625"/>
                <a:gridCol w="1511300"/>
                <a:gridCol w="1509713"/>
              </a:tblGrid>
              <a:tr h="31591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項  目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2017</a:t>
                      </a: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年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2016</a:t>
                      </a: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年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年成長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營業收入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427,561</a:t>
                      </a:r>
                    </a:p>
                  </a:txBody>
                  <a:tcPr marL="72000" marR="72000" marT="46800" marB="4680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336,388</a:t>
                      </a:r>
                    </a:p>
                  </a:txBody>
                  <a:tcPr marL="72000" marR="72000" marT="46800" marB="4680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27%</a:t>
                      </a:r>
                    </a:p>
                  </a:txBody>
                  <a:tcPr marL="72000" marR="72000" marT="46800" marB="4680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營業毛利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160,285</a:t>
                      </a:r>
                    </a:p>
                  </a:txBody>
                  <a:tcPr marL="72000" marR="72000" marT="46800" marB="4680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134,917</a:t>
                      </a:r>
                    </a:p>
                  </a:txBody>
                  <a:tcPr marL="72000" marR="72000" marT="46800" marB="4680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19%</a:t>
                      </a:r>
                    </a:p>
                  </a:txBody>
                  <a:tcPr marL="72000" marR="72000" marT="46800" marB="4680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毛利率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38%</a:t>
                      </a:r>
                    </a:p>
                  </a:txBody>
                  <a:tcPr marL="72000" marR="72000" marT="46800" marB="4680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40%</a:t>
                      </a:r>
                    </a:p>
                  </a:txBody>
                  <a:tcPr marL="72000" marR="72000" marT="46800" marB="4680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(2%)</a:t>
                      </a:r>
                    </a:p>
                  </a:txBody>
                  <a:tcPr marL="72000" marR="72000" marT="46800" marB="4680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營業費用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139,237</a:t>
                      </a:r>
                    </a:p>
                  </a:txBody>
                  <a:tcPr marL="72000" marR="72000" marT="46800" marB="4680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146,229</a:t>
                      </a:r>
                    </a:p>
                  </a:txBody>
                  <a:tcPr marL="72000" marR="72000" marT="46800" marB="4680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alibri" pitchFamily="34" charset="0"/>
                        <a:ea typeface="標楷體" pitchFamily="65" charset="-120"/>
                      </a:endParaRPr>
                    </a:p>
                  </a:txBody>
                  <a:tcPr marL="72000" marR="72000" marT="46800" marB="4680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營業淨利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21,048</a:t>
                      </a:r>
                    </a:p>
                  </a:txBody>
                  <a:tcPr marL="72000" marR="72000" marT="46800" marB="4680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(11,312)</a:t>
                      </a:r>
                    </a:p>
                  </a:txBody>
                  <a:tcPr marL="72000" marR="72000" marT="46800" marB="4680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32,360</a:t>
                      </a:r>
                    </a:p>
                  </a:txBody>
                  <a:tcPr marL="72000" marR="72000" marT="46800" marB="4680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營業淨利率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5%</a:t>
                      </a:r>
                    </a:p>
                  </a:txBody>
                  <a:tcPr marL="72000" marR="72000" marT="46800" marB="4680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(4%)</a:t>
                      </a:r>
                    </a:p>
                  </a:txBody>
                  <a:tcPr marL="72000" marR="72000" marT="46800" marB="4680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9%</a:t>
                      </a:r>
                    </a:p>
                  </a:txBody>
                  <a:tcPr marL="72000" marR="72000" marT="46800" marB="4680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營業外收</a:t>
                      </a: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(</a:t>
                      </a: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支</a:t>
                      </a: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)</a:t>
                      </a:r>
                      <a:endParaRPr kumimoji="0" lang="zh-TW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標楷體" pitchFamily="65" charset="-120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(4,353)</a:t>
                      </a:r>
                    </a:p>
                  </a:txBody>
                  <a:tcPr marL="72000" marR="72000" marT="46800" marB="4680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(647)</a:t>
                      </a:r>
                    </a:p>
                  </a:txBody>
                  <a:tcPr marL="72000" marR="72000" marT="46800" marB="4680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-</a:t>
                      </a:r>
                    </a:p>
                  </a:txBody>
                  <a:tcPr marL="72000" marR="72000" marT="46800" marB="4680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稅前淨利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16,695</a:t>
                      </a:r>
                    </a:p>
                  </a:txBody>
                  <a:tcPr marL="72000" marR="72000" marT="46800" marB="4680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(11,959)</a:t>
                      </a:r>
                    </a:p>
                  </a:txBody>
                  <a:tcPr marL="72000" marR="72000" marT="46800" marB="4680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28,654</a:t>
                      </a:r>
                    </a:p>
                  </a:txBody>
                  <a:tcPr marL="72000" marR="72000" marT="46800" marB="4680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稅後淨利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15,787</a:t>
                      </a:r>
                    </a:p>
                  </a:txBody>
                  <a:tcPr marL="72000" marR="72000" marT="46800" marB="4680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(12,247)</a:t>
                      </a:r>
                    </a:p>
                  </a:txBody>
                  <a:tcPr marL="72000" marR="72000" marT="46800" marB="4680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28,034</a:t>
                      </a:r>
                    </a:p>
                  </a:txBody>
                  <a:tcPr marL="72000" marR="72000" marT="46800" marB="4680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稅後淨利率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3%</a:t>
                      </a:r>
                    </a:p>
                  </a:txBody>
                  <a:tcPr marL="72000" marR="72000" marT="46800" marB="4680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(4%)</a:t>
                      </a:r>
                    </a:p>
                  </a:txBody>
                  <a:tcPr marL="72000" marR="72000" marT="46800" marB="4680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7%</a:t>
                      </a:r>
                    </a:p>
                  </a:txBody>
                  <a:tcPr marL="72000" marR="72000" marT="46800" marB="4680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321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稅後每股盈餘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0.23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(0.18)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-</a:t>
                      </a:r>
                      <a:endParaRPr kumimoji="0" lang="zh-TW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alibri" pitchFamily="34" charset="0"/>
                        <a:ea typeface="標楷體" pitchFamily="65" charset="-12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sp>
        <p:nvSpPr>
          <p:cNvPr id="194631" name="矩形 8"/>
          <p:cNvSpPr>
            <a:spLocks noChangeArrowheads="1"/>
          </p:cNvSpPr>
          <p:nvPr/>
        </p:nvSpPr>
        <p:spPr bwMode="auto">
          <a:xfrm>
            <a:off x="3408363" y="1152525"/>
            <a:ext cx="1576387" cy="4572000"/>
          </a:xfrm>
          <a:prstGeom prst="rect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zh-TW" altLang="en-US" sz="1800">
              <a:ea typeface="標楷體" pitchFamily="65" charset="-120"/>
            </a:endParaRPr>
          </a:p>
        </p:txBody>
      </p:sp>
      <p:sp>
        <p:nvSpPr>
          <p:cNvPr id="194632" name="Rectangle 3"/>
          <p:cNvSpPr>
            <a:spLocks noChangeArrowheads="1"/>
          </p:cNvSpPr>
          <p:nvPr/>
        </p:nvSpPr>
        <p:spPr bwMode="auto">
          <a:xfrm>
            <a:off x="587375" y="5810250"/>
            <a:ext cx="79470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buClr>
                <a:srgbClr val="CC0000"/>
              </a:buClr>
              <a:buSzPct val="80000"/>
              <a:buFont typeface="Wingdings" pitchFamily="2" charset="2"/>
              <a:buChar char="n"/>
            </a:pPr>
            <a:r>
              <a:rPr lang="en-US" altLang="zh-TW" sz="2600">
                <a:solidFill>
                  <a:srgbClr val="0000FF"/>
                </a:solidFill>
                <a:ea typeface="標楷體" pitchFamily="65" charset="-120"/>
              </a:rPr>
              <a:t>2017</a:t>
            </a:r>
            <a:r>
              <a:rPr lang="zh-TW" altLang="en-US" sz="2600">
                <a:solidFill>
                  <a:srgbClr val="0000FF"/>
                </a:solidFill>
                <a:ea typeface="標楷體" pitchFamily="65" charset="-120"/>
              </a:rPr>
              <a:t>年營收與獲利大幅成長</a:t>
            </a:r>
            <a:r>
              <a:rPr lang="zh-TW" altLang="en-US" sz="2600">
                <a:ea typeface="標楷體" pitchFamily="65" charset="-120"/>
              </a:rPr>
              <a:t>，稅後淨利相對於</a:t>
            </a:r>
            <a:r>
              <a:rPr lang="en-US" altLang="zh-TW" sz="2600">
                <a:ea typeface="標楷體" pitchFamily="65" charset="-120"/>
              </a:rPr>
              <a:t>2016</a:t>
            </a:r>
            <a:r>
              <a:rPr lang="zh-TW" altLang="en-US" sz="2600">
                <a:ea typeface="標楷體" pitchFamily="65" charset="-120"/>
              </a:rPr>
              <a:t>年同期</a:t>
            </a:r>
            <a:r>
              <a:rPr lang="zh-TW" altLang="en-US" sz="2600">
                <a:solidFill>
                  <a:srgbClr val="0000FF"/>
                </a:solidFill>
                <a:ea typeface="標楷體" pitchFamily="65" charset="-120"/>
              </a:rPr>
              <a:t>增加新台幣</a:t>
            </a:r>
            <a:r>
              <a:rPr lang="en-US" altLang="zh-TW" sz="2600">
                <a:solidFill>
                  <a:srgbClr val="0000FF"/>
                </a:solidFill>
                <a:ea typeface="標楷體" pitchFamily="65" charset="-120"/>
              </a:rPr>
              <a:t>2,803</a:t>
            </a:r>
            <a:r>
              <a:rPr lang="zh-TW" altLang="en-US" sz="2600">
                <a:solidFill>
                  <a:srgbClr val="0000FF"/>
                </a:solidFill>
                <a:ea typeface="標楷體" pitchFamily="65" charset="-120"/>
              </a:rPr>
              <a:t>萬元</a:t>
            </a:r>
            <a:r>
              <a:rPr lang="zh-TW" altLang="en-US" sz="2600">
                <a:ea typeface="標楷體" pitchFamily="65" charset="-120"/>
              </a:rPr>
              <a:t>，後續獲利將持續成長</a:t>
            </a:r>
            <a:endParaRPr lang="zh-TW" altLang="en-US" sz="2600">
              <a:solidFill>
                <a:srgbClr val="0000FF"/>
              </a:solidFill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Rectangle 2"/>
          <p:cNvSpPr>
            <a:spLocks noChangeArrowheads="1"/>
          </p:cNvSpPr>
          <p:nvPr/>
        </p:nvSpPr>
        <p:spPr bwMode="auto">
          <a:xfrm>
            <a:off x="71438" y="428625"/>
            <a:ext cx="8964612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en-US" altLang="zh-TW" sz="4600">
                <a:solidFill>
                  <a:srgbClr val="0000CC"/>
                </a:solidFill>
                <a:ea typeface="標楷體" pitchFamily="65" charset="-120"/>
              </a:rPr>
              <a:t>2017</a:t>
            </a:r>
            <a:r>
              <a:rPr lang="zh-TW" altLang="en-US" sz="4600">
                <a:solidFill>
                  <a:srgbClr val="0000CC"/>
                </a:solidFill>
                <a:ea typeface="標楷體" pitchFamily="65" charset="-120"/>
              </a:rPr>
              <a:t>年和康各事業別損益表</a:t>
            </a:r>
          </a:p>
        </p:txBody>
      </p:sp>
      <p:sp>
        <p:nvSpPr>
          <p:cNvPr id="195586" name="Rectangle 3"/>
          <p:cNvSpPr>
            <a:spLocks noChangeArrowheads="1"/>
          </p:cNvSpPr>
          <p:nvPr/>
        </p:nvSpPr>
        <p:spPr bwMode="auto">
          <a:xfrm>
            <a:off x="5703888" y="1428750"/>
            <a:ext cx="2449512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50000"/>
              </a:spcBef>
            </a:pPr>
            <a:r>
              <a:rPr lang="zh-TW" altLang="en-US" sz="1800">
                <a:latin typeface="標楷體" pitchFamily="65" charset="-120"/>
                <a:ea typeface="標楷體" pitchFamily="65" charset="-120"/>
              </a:rPr>
              <a:t>單位：新台幣仟元</a:t>
            </a:r>
          </a:p>
        </p:txBody>
      </p:sp>
      <p:sp>
        <p:nvSpPr>
          <p:cNvPr id="195587" name="投影片編號版面配置區 5"/>
          <p:cNvSpPr txBox="1">
            <a:spLocks noGrp="1"/>
          </p:cNvSpPr>
          <p:nvPr/>
        </p:nvSpPr>
        <p:spPr bwMode="auto">
          <a:xfrm>
            <a:off x="7215188" y="654367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8" rIns="91436" bIns="45718"/>
          <a:lstStyle/>
          <a:p>
            <a:pPr algn="r" eaLnBrk="0" hangingPunct="0">
              <a:spcBef>
                <a:spcPct val="50000"/>
              </a:spcBef>
            </a:pPr>
            <a:fld id="{6503CBDD-B2FC-452F-91F2-A1BADD46647B}" type="slidenum">
              <a:rPr kumimoji="0" lang="en-US" altLang="zh-TW" sz="1300">
                <a:solidFill>
                  <a:srgbClr val="000000"/>
                </a:solidFill>
              </a:rPr>
              <a:pPr algn="r" eaLnBrk="0" hangingPunct="0">
                <a:spcBef>
                  <a:spcPct val="50000"/>
                </a:spcBef>
              </a:pPr>
              <a:t>9</a:t>
            </a:fld>
            <a:endParaRPr kumimoji="0" lang="en-US" altLang="zh-TW" sz="1300">
              <a:solidFill>
                <a:srgbClr val="000000"/>
              </a:solidFill>
            </a:endParaRPr>
          </a:p>
        </p:txBody>
      </p:sp>
      <p:graphicFrame>
        <p:nvGraphicFramePr>
          <p:cNvPr id="195640" name="Group 56"/>
          <p:cNvGraphicFramePr>
            <a:graphicFrameLocks noGrp="1"/>
          </p:cNvGraphicFramePr>
          <p:nvPr/>
        </p:nvGraphicFramePr>
        <p:xfrm>
          <a:off x="971550" y="1708150"/>
          <a:ext cx="7197725" cy="3592514"/>
        </p:xfrm>
        <a:graphic>
          <a:graphicData uri="http://schemas.openxmlformats.org/drawingml/2006/table">
            <a:tbl>
              <a:tblPr/>
              <a:tblGrid>
                <a:gridCol w="1895475"/>
                <a:gridCol w="1385888"/>
                <a:gridCol w="1249362"/>
                <a:gridCol w="1249363"/>
                <a:gridCol w="1417637"/>
              </a:tblGrid>
              <a:tr h="504825">
                <a:tc>
                  <a:txBody>
                    <a:bodyPr/>
                    <a:lstStyle/>
                    <a:p>
                      <a:pPr marL="0" marR="0" lvl="0" indent="0" algn="ctr" defTabSz="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sym typeface="Calibri" pitchFamily="34" charset="0"/>
                        </a:rPr>
                        <a:t>項 目 名 稱</a:t>
                      </a:r>
                      <a:endParaRPr kumimoji="1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</a:endParaRPr>
                    </a:p>
                  </a:txBody>
                  <a:tcPr marL="72000" marR="72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sym typeface="Calibri" pitchFamily="34" charset="0"/>
                        </a:rPr>
                        <a:t>公司合計</a:t>
                      </a:r>
                      <a:endParaRPr kumimoji="1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</a:endParaRPr>
                    </a:p>
                  </a:txBody>
                  <a:tcPr marL="72000" marR="72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sym typeface="Calibri" pitchFamily="34" charset="0"/>
                        </a:rPr>
                        <a:t>生醫</a:t>
                      </a:r>
                      <a:endParaRPr kumimoji="1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</a:endParaRPr>
                    </a:p>
                  </a:txBody>
                  <a:tcPr marL="72000" marR="72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sym typeface="Calibri" pitchFamily="34" charset="0"/>
                        </a:rPr>
                        <a:t>保養品</a:t>
                      </a:r>
                      <a:endParaRPr kumimoji="1" lang="zh-TW" altLang="zh-C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</a:endParaRPr>
                    </a:p>
                  </a:txBody>
                  <a:tcPr marL="72000" marR="72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sym typeface="Calibri" pitchFamily="34" charset="0"/>
                        </a:rPr>
                        <a:t>鼎石</a:t>
                      </a:r>
                      <a:r>
                        <a:rPr kumimoji="1" lang="en-US" altLang="zh-TW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sym typeface="Calibri" pitchFamily="34" charset="0"/>
                        </a:rPr>
                        <a:t>(</a:t>
                      </a:r>
                      <a:r>
                        <a:rPr kumimoji="1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sym typeface="Calibri" pitchFamily="34" charset="0"/>
                        </a:rPr>
                        <a:t>孫</a:t>
                      </a:r>
                      <a:r>
                        <a:rPr kumimoji="1" lang="en-US" altLang="zh-TW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sym typeface="Calibri" pitchFamily="34" charset="0"/>
                        </a:rPr>
                        <a:t>)</a:t>
                      </a:r>
                      <a:endParaRPr kumimoji="1" lang="zh-TW" altLang="zh-C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</a:endParaRPr>
                    </a:p>
                  </a:txBody>
                  <a:tcPr marL="72000" marR="72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營業收入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427,561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221,013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203,566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2,982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營業毛利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160,285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103,700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56,301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284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3875"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毛利率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38%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47%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28%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10%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22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營業費用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139,237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76,576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49,263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13,398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593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營業淨利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21,048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27,124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7,038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(13,114)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5938"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</a:rPr>
                        <a:t>營業淨利率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5%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12%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4%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-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5638" name="Rectangle 3"/>
          <p:cNvSpPr>
            <a:spLocks noChangeArrowheads="1"/>
          </p:cNvSpPr>
          <p:nvPr/>
        </p:nvSpPr>
        <p:spPr bwMode="auto">
          <a:xfrm>
            <a:off x="433388" y="5407025"/>
            <a:ext cx="8280400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buClr>
                <a:srgbClr val="CC0000"/>
              </a:buClr>
              <a:buSzPct val="80000"/>
              <a:buFont typeface="Wingdings" pitchFamily="2" charset="2"/>
              <a:buChar char="n"/>
            </a:pPr>
            <a:r>
              <a:rPr kumimoji="0" lang="en-US" altLang="zh-TW" sz="2600">
                <a:solidFill>
                  <a:srgbClr val="0000CC"/>
                </a:solidFill>
                <a:ea typeface="標楷體" pitchFamily="65" charset="-120"/>
              </a:rPr>
              <a:t>2017</a:t>
            </a:r>
            <a:r>
              <a:rPr kumimoji="0" lang="zh-TW" altLang="en-US" sz="2600">
                <a:solidFill>
                  <a:srgbClr val="0000CC"/>
                </a:solidFill>
                <a:ea typeface="標楷體" pitchFamily="65" charset="-120"/>
              </a:rPr>
              <a:t>年</a:t>
            </a:r>
            <a:r>
              <a:rPr kumimoji="0" lang="en-US" altLang="zh-TW" sz="2600">
                <a:solidFill>
                  <a:srgbClr val="0000CC"/>
                </a:solidFill>
                <a:ea typeface="標楷體" pitchFamily="65" charset="-120"/>
              </a:rPr>
              <a:t>Q2</a:t>
            </a:r>
            <a:r>
              <a:rPr kumimoji="0" lang="zh-TW" altLang="en-US" sz="2600">
                <a:solidFill>
                  <a:srgbClr val="0000CC"/>
                </a:solidFill>
                <a:ea typeface="標楷體" pitchFamily="65" charset="-120"/>
              </a:rPr>
              <a:t>結束自有品牌保養品的中國自營運業務</a:t>
            </a:r>
            <a:r>
              <a:rPr kumimoji="0" lang="zh-TW" altLang="en-US" sz="2600">
                <a:ea typeface="標楷體" pitchFamily="65" charset="-120"/>
              </a:rPr>
              <a:t>，已減少營運虧損，</a:t>
            </a:r>
            <a:r>
              <a:rPr kumimoji="0" lang="zh-TW" altLang="en-US" sz="2600">
                <a:solidFill>
                  <a:srgbClr val="0000CC"/>
                </a:solidFill>
                <a:ea typeface="標楷體" pitchFamily="65" charset="-120"/>
              </a:rPr>
              <a:t>聚焦於生醫醫材與保養品代客研製業務</a:t>
            </a:r>
            <a:r>
              <a:rPr kumimoji="0" lang="zh-TW" altLang="en-US" sz="2600">
                <a:ea typeface="標楷體" pitchFamily="65" charset="-120"/>
              </a:rPr>
              <a:t>，已增加獲利成長力道</a:t>
            </a:r>
            <a:endParaRPr kumimoji="0" lang="en-US" altLang="zh-TW" sz="2600">
              <a:ea typeface="標楷體" pitchFamily="65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古典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E5FFCD"/>
        </a:solidFill>
        <a:ln w="38100" cap="flat" cmpd="sng" algn="ctr">
          <a:solidFill>
            <a:srgbClr val="80808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9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E5FFCD"/>
        </a:solidFill>
        <a:ln w="38100" cap="flat" cmpd="sng" algn="ctr">
          <a:solidFill>
            <a:srgbClr val="80808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9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標楷體" pitchFamily="65" charset="-12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3_Blank Presentation">
  <a:themeElements>
    <a:clrScheme name="13_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3_Blank Presentation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3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4_Blank Presentation">
  <a:themeElements>
    <a:clrScheme name="14_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4_Blank Presentation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4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4_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4_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4_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4_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4_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4_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4_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4_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4_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4_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4_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2_Blank Presentation">
  <a:themeElements>
    <a:clrScheme name="12_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2_Blank Presentation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2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5_Blank Presentation">
  <a:themeElements>
    <a:clrScheme name="15_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5_Blank Presentation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5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5_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5_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5_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5_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5_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5_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5_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5_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5_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5_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5_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6_Blank Presentation">
  <a:themeElements>
    <a:clrScheme name="16_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6_Blank Presentation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6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6_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6_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6_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6_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6_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6_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6_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6_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6_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6_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6_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Blank Presentation">
  <a:themeElements>
    <a:clrScheme name="1_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Blank Presentation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E5FFCD"/>
        </a:solidFill>
        <a:ln w="38100" cap="flat" cmpd="sng" algn="ctr">
          <a:solidFill>
            <a:srgbClr val="80808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9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E5FFCD"/>
        </a:solidFill>
        <a:ln w="38100" cap="flat" cmpd="sng" algn="ctr">
          <a:solidFill>
            <a:srgbClr val="80808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9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標楷體" pitchFamily="65" charset="-120"/>
          </a:defRPr>
        </a:defPPr>
      </a:lstStyle>
    </a:lnDef>
  </a:objectDefaults>
  <a:extraClrSchemeLst>
    <a:extraClrScheme>
      <a:clrScheme name="1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4_Blank Presentation">
  <a:themeElements>
    <a:clrScheme name="4_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Blank Presentation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5_Blank Presentation">
  <a:themeElements>
    <a:clrScheme name="5_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5_Blank Presentation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CCCC"/>
        </a:solidFill>
        <a:ln w="38100">
          <a:noFill/>
          <a:round/>
          <a:headEnd/>
          <a:tailEnd/>
        </a:ln>
      </a:spPr>
      <a:bodyPr wrap="none" anchor="ctr"/>
      <a:lstStyle>
        <a:defPPr>
          <a:defRPr sz="1800" b="1">
            <a:solidFill>
              <a:srgbClr val="2573FF"/>
            </a:solidFill>
            <a:latin typeface="Calibri" pitchFamily="34" charset="0"/>
          </a:defRPr>
        </a:defPPr>
      </a:lstStyle>
    </a:spDef>
  </a:objectDefaults>
  <a:extraClrSchemeLst>
    <a:extraClrScheme>
      <a:clrScheme name="5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6_Blank Presentation">
  <a:themeElements>
    <a:clrScheme name="6_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6_Blank Presentation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6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Blank Presentation">
  <a:themeElements>
    <a:clrScheme name="7_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7_Blank Presentation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7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8_Blank Presentation">
  <a:themeElements>
    <a:clrScheme name="8_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8_Blank Presentation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8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9_Blank Presentation">
  <a:themeElements>
    <a:clrScheme name="5_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5_Blank Presentation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CCCC"/>
        </a:solidFill>
        <a:ln w="38100">
          <a:noFill/>
          <a:round/>
          <a:headEnd/>
          <a:tailEnd/>
        </a:ln>
      </a:spPr>
      <a:bodyPr wrap="none" anchor="ctr"/>
      <a:lstStyle>
        <a:defPPr>
          <a:defRPr sz="1800" b="1">
            <a:solidFill>
              <a:srgbClr val="2573FF"/>
            </a:solidFill>
            <a:latin typeface="Calibri" pitchFamily="34" charset="0"/>
          </a:defRPr>
        </a:defPPr>
      </a:lstStyle>
    </a:spDef>
  </a:objectDefaults>
  <a:extraClrSchemeLst>
    <a:extraClrScheme>
      <a:clrScheme name="5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2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古典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E5FFCD"/>
        </a:solidFill>
        <a:ln w="38100" cap="flat" cmpd="sng" algn="ctr">
          <a:solidFill>
            <a:srgbClr val="80808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9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E5FFCD"/>
        </a:solidFill>
        <a:ln w="38100" cap="flat" cmpd="sng" algn="ctr">
          <a:solidFill>
            <a:srgbClr val="80808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9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標楷體" pitchFamily="65" charset="-12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10_Blank Presentatio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10_Blank Presentation">
    <a:majorFont>
      <a:latin typeface="Arial"/>
      <a:ea typeface="新細明體"/>
      <a:cs typeface=""/>
    </a:majorFont>
    <a:minorFont>
      <a:latin typeface="Arial"/>
      <a:ea typeface="新細明體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56153</TotalTime>
  <Words>2050</Words>
  <Application>Microsoft Office PowerPoint</Application>
  <PresentationFormat>如螢幕大小 (4:3)</PresentationFormat>
  <Paragraphs>404</Paragraphs>
  <Slides>24</Slides>
  <Notes>5</Notes>
  <HiddenSlides>0</HiddenSlides>
  <MMClips>0</MMClips>
  <ScaleCrop>false</ScaleCrop>
  <HeadingPairs>
    <vt:vector size="6" baseType="variant">
      <vt:variant>
        <vt:lpstr>佈景主題</vt:lpstr>
      </vt:variant>
      <vt:variant>
        <vt:i4>14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39" baseType="lpstr">
      <vt:lpstr>Blank Presentation</vt:lpstr>
      <vt:lpstr>1_Blank Presentation</vt:lpstr>
      <vt:lpstr>4_Blank Presentation</vt:lpstr>
      <vt:lpstr>5_Blank Presentation</vt:lpstr>
      <vt:lpstr>6_Blank Presentation</vt:lpstr>
      <vt:lpstr>7_Blank Presentation</vt:lpstr>
      <vt:lpstr>8_Blank Presentation</vt:lpstr>
      <vt:lpstr>9_Blank Presentation</vt:lpstr>
      <vt:lpstr>2_Blank Presentation</vt:lpstr>
      <vt:lpstr>13_Blank Presentation</vt:lpstr>
      <vt:lpstr>14_Blank Presentation</vt:lpstr>
      <vt:lpstr>12_Blank Presentation</vt:lpstr>
      <vt:lpstr>15_Blank Presentation</vt:lpstr>
      <vt:lpstr>16_Blank Presentation</vt:lpstr>
      <vt:lpstr>Microsoft Office Excel 97-2003 工作表</vt:lpstr>
      <vt:lpstr>投影片 1</vt:lpstr>
      <vt:lpstr>免責聲明</vt:lpstr>
      <vt:lpstr>簡報大綱</vt:lpstr>
      <vt:lpstr>和康公司簡介</vt:lpstr>
      <vt:lpstr>2017年重要發展摘要-1</vt:lpstr>
      <vt:lpstr>2017年重要發展摘要-2</vt:lpstr>
      <vt:lpstr>簡報大綱</vt:lpstr>
      <vt:lpstr>投影片 8</vt:lpstr>
      <vt:lpstr>投影片 9</vt:lpstr>
      <vt:lpstr>投影片 10</vt:lpstr>
      <vt:lpstr>投影片 11</vt:lpstr>
      <vt:lpstr>投影片 12</vt:lpstr>
      <vt:lpstr>投影片 13</vt:lpstr>
      <vt:lpstr>2017年營收成長動能</vt:lpstr>
      <vt:lpstr>簡報大綱</vt:lpstr>
      <vt:lpstr>投影片 16</vt:lpstr>
      <vt:lpstr>投影片 17</vt:lpstr>
      <vt:lpstr>投影片 18</vt:lpstr>
      <vt:lpstr>投影片 19</vt:lpstr>
      <vt:lpstr>投影片 20</vt:lpstr>
      <vt:lpstr>2018年營運重點工作</vt:lpstr>
      <vt:lpstr>投影片 22</vt:lpstr>
      <vt:lpstr>投影片 23</vt:lpstr>
      <vt:lpstr>2017年12月31日資產負債表</vt:lpstr>
    </vt:vector>
  </TitlesOfParts>
  <Company>CMT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Karen.Lee</cp:lastModifiedBy>
  <cp:revision>2438</cp:revision>
  <dcterms:created xsi:type="dcterms:W3CDTF">2011-04-29T03:20:42Z</dcterms:created>
  <dcterms:modified xsi:type="dcterms:W3CDTF">2018-04-10T09:12:54Z</dcterms:modified>
</cp:coreProperties>
</file>