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6" r:id="rId1"/>
  </p:sldMasterIdLst>
  <p:notesMasterIdLst>
    <p:notesMasterId r:id="rId17"/>
  </p:notesMasterIdLst>
  <p:sldIdLst>
    <p:sldId id="261" r:id="rId2"/>
    <p:sldId id="263" r:id="rId3"/>
    <p:sldId id="287" r:id="rId4"/>
    <p:sldId id="264" r:id="rId5"/>
    <p:sldId id="281" r:id="rId6"/>
    <p:sldId id="291" r:id="rId7"/>
    <p:sldId id="295" r:id="rId8"/>
    <p:sldId id="296" r:id="rId9"/>
    <p:sldId id="299" r:id="rId10"/>
    <p:sldId id="293" r:id="rId11"/>
    <p:sldId id="294" r:id="rId12"/>
    <p:sldId id="289" r:id="rId13"/>
    <p:sldId id="298" r:id="rId14"/>
    <p:sldId id="284" r:id="rId15"/>
    <p:sldId id="285" r:id="rId16"/>
  </p:sldIdLst>
  <p:sldSz cx="12192000" cy="6858000"/>
  <p:notesSz cx="7099300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livelee" initials="c" lastIdx="0" clrIdx="0">
    <p:extLst>
      <p:ext uri="{19B8F6BF-5375-455C-9EA6-DF929625EA0E}">
        <p15:presenceInfo xmlns:p15="http://schemas.microsoft.com/office/powerpoint/2012/main" userId="clivele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DDDDDD"/>
    <a:srgbClr val="FF6600"/>
    <a:srgbClr val="F7F7F7"/>
    <a:srgbClr val="28549C"/>
    <a:srgbClr val="799FDD"/>
    <a:srgbClr val="356ECB"/>
    <a:srgbClr val="3366CC"/>
    <a:srgbClr val="3870CC"/>
    <a:srgbClr val="CAD9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深色樣式 1 - 輔色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799B23B-EC83-4686-B30A-512413B5E67A}" styleName="淺色樣式 3 - 輔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36" autoAdjust="0"/>
    <p:restoredTop sz="89110" autoAdjust="0"/>
  </p:normalViewPr>
  <p:slideViewPr>
    <p:cSldViewPr snapToGrid="0">
      <p:cViewPr varScale="1">
        <p:scale>
          <a:sx n="99" d="100"/>
          <a:sy n="99" d="100"/>
        </p:scale>
        <p:origin x="72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image" Target="../media/image8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image" Target="../media/image8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05A635-C758-4EF8-83A8-94B8B787C0E1}" type="doc">
      <dgm:prSet loTypeId="urn:microsoft.com/office/officeart/2008/layout/CaptionedPicture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8225AA5D-E437-4EB2-886E-593D1CC6642F}">
      <dgm:prSet phldrT="[文字]" custT="1"/>
      <dgm:spPr/>
      <dgm:t>
        <a:bodyPr/>
        <a:lstStyle/>
        <a:p>
          <a:r>
            <a:rPr lang="en-US" altLang="en-US" sz="1400" dirty="0" smtClean="0"/>
            <a:t>Better Life Garden</a:t>
          </a:r>
          <a:endParaRPr lang="zh-TW" altLang="en-US" sz="1400" dirty="0" smtClean="0"/>
        </a:p>
        <a:p>
          <a:endParaRPr lang="zh-TW" altLang="en-US" sz="1200" dirty="0"/>
        </a:p>
      </dgm:t>
    </dgm:pt>
    <dgm:pt modelId="{B65A7054-D899-4371-B435-9464F764D9B0}" type="parTrans" cxnId="{A58990BB-88E3-4430-BFCC-A293CB4399BB}">
      <dgm:prSet/>
      <dgm:spPr/>
      <dgm:t>
        <a:bodyPr/>
        <a:lstStyle/>
        <a:p>
          <a:endParaRPr lang="zh-TW" altLang="en-US"/>
        </a:p>
      </dgm:t>
    </dgm:pt>
    <dgm:pt modelId="{B54FA0B1-6CA5-4824-9B7E-9DEE616F2570}" type="sibTrans" cxnId="{A58990BB-88E3-4430-BFCC-A293CB4399BB}">
      <dgm:prSet/>
      <dgm:spPr/>
      <dgm:t>
        <a:bodyPr/>
        <a:lstStyle/>
        <a:p>
          <a:endParaRPr lang="zh-TW" altLang="en-US"/>
        </a:p>
      </dgm:t>
    </dgm:pt>
    <dgm:pt modelId="{1B9EDC86-82C1-409F-975D-52A071146359}">
      <dgm:prSet phldrT="[文字]" custT="1"/>
      <dgm:spPr/>
      <dgm:t>
        <a:bodyPr/>
        <a:lstStyle/>
        <a:p>
          <a:r>
            <a:rPr lang="en-US" altLang="en-US" sz="1400" dirty="0" smtClean="0"/>
            <a:t>Kang </a:t>
          </a:r>
          <a:r>
            <a:rPr lang="en-US" altLang="en-US" sz="1400" dirty="0" err="1" smtClean="0"/>
            <a:t>Chiao</a:t>
          </a:r>
          <a:r>
            <a:rPr lang="en-US" altLang="en-US" sz="1400" dirty="0" smtClean="0"/>
            <a:t> Asahi Villa</a:t>
          </a:r>
          <a:endParaRPr lang="zh-TW" altLang="en-US" sz="1400" dirty="0" smtClean="0"/>
        </a:p>
        <a:p>
          <a:pPr algn="l"/>
          <a:endParaRPr lang="zh-TW" altLang="en-US" sz="1100" dirty="0"/>
        </a:p>
      </dgm:t>
    </dgm:pt>
    <dgm:pt modelId="{C0E8B8F0-BD59-4ABB-BA22-6B5F15C7E02F}" type="sibTrans" cxnId="{19EB7313-0622-4B20-820D-A5692635010A}">
      <dgm:prSet/>
      <dgm:spPr/>
      <dgm:t>
        <a:bodyPr/>
        <a:lstStyle/>
        <a:p>
          <a:endParaRPr lang="zh-TW" altLang="en-US"/>
        </a:p>
      </dgm:t>
    </dgm:pt>
    <dgm:pt modelId="{6E8A6B3C-7A52-4DE9-ADD7-BCBCAEDBDF0B}" type="parTrans" cxnId="{19EB7313-0622-4B20-820D-A5692635010A}">
      <dgm:prSet/>
      <dgm:spPr/>
      <dgm:t>
        <a:bodyPr/>
        <a:lstStyle/>
        <a:p>
          <a:endParaRPr lang="zh-TW" altLang="en-US"/>
        </a:p>
      </dgm:t>
    </dgm:pt>
    <dgm:pt modelId="{805767AD-5E5A-45BA-AD65-85DBB7FFFD25}">
      <dgm:prSet phldrT="[文字]" custT="1"/>
      <dgm:spPr/>
      <dgm:t>
        <a:bodyPr/>
        <a:lstStyle/>
        <a:p>
          <a:r>
            <a:rPr lang="en-US" altLang="en-US" sz="1400" dirty="0" err="1" smtClean="0"/>
            <a:t>Yongjing</a:t>
          </a:r>
          <a:r>
            <a:rPr lang="en-US" altLang="en-US" sz="1400" dirty="0" smtClean="0"/>
            <a:t> Park Project</a:t>
          </a:r>
          <a:endParaRPr lang="zh-TW" altLang="en-US" sz="1400" dirty="0" smtClean="0"/>
        </a:p>
        <a:p>
          <a:pPr algn="l"/>
          <a:endParaRPr lang="zh-TW" altLang="en-US" sz="1200" dirty="0"/>
        </a:p>
      </dgm:t>
    </dgm:pt>
    <dgm:pt modelId="{00C6CC30-3C8A-4C6D-9575-14728C5044CE}" type="sibTrans" cxnId="{B62E80A4-AD42-4B30-A5F4-B7AA63C9246C}">
      <dgm:prSet/>
      <dgm:spPr/>
      <dgm:t>
        <a:bodyPr/>
        <a:lstStyle/>
        <a:p>
          <a:endParaRPr lang="zh-TW" altLang="en-US"/>
        </a:p>
      </dgm:t>
    </dgm:pt>
    <dgm:pt modelId="{78AD829F-0FC9-4C8E-8E67-ABD1511197C8}" type="parTrans" cxnId="{B62E80A4-AD42-4B30-A5F4-B7AA63C9246C}">
      <dgm:prSet/>
      <dgm:spPr/>
      <dgm:t>
        <a:bodyPr/>
        <a:lstStyle/>
        <a:p>
          <a:endParaRPr lang="zh-TW" altLang="en-US"/>
        </a:p>
      </dgm:t>
    </dgm:pt>
    <dgm:pt modelId="{0DAFD964-AE51-4B8E-A79C-0F2F5C843EDC}">
      <dgm:prSet phldrT="[文字]" custT="1"/>
      <dgm:spPr/>
      <dgm:t>
        <a:bodyPr/>
        <a:lstStyle/>
        <a:p>
          <a:r>
            <a:rPr lang="en-US" altLang="en-US" sz="1400" dirty="0" smtClean="0"/>
            <a:t>Xinyi Project-</a:t>
          </a:r>
          <a:endParaRPr lang="zh-TW" altLang="en-US" sz="1400" dirty="0" smtClean="0"/>
        </a:p>
        <a:p>
          <a:pPr algn="l"/>
          <a:r>
            <a:rPr lang="en-US" altLang="zh-TW" sz="1400" dirty="0" smtClean="0"/>
            <a:t>Song Yong</a:t>
          </a:r>
          <a:endParaRPr lang="zh-TW" altLang="en-US" sz="1400" dirty="0"/>
        </a:p>
      </dgm:t>
    </dgm:pt>
    <dgm:pt modelId="{37265270-B8B6-4140-A96F-575A8EE83298}" type="parTrans" cxnId="{8A909859-061E-4218-8BFF-39B6F1F953A9}">
      <dgm:prSet/>
      <dgm:spPr/>
      <dgm:t>
        <a:bodyPr/>
        <a:lstStyle/>
        <a:p>
          <a:endParaRPr lang="zh-TW" altLang="en-US"/>
        </a:p>
      </dgm:t>
    </dgm:pt>
    <dgm:pt modelId="{1271FE04-B7EF-4F32-B4E0-5E1A5C9E2B8E}" type="sibTrans" cxnId="{8A909859-061E-4218-8BFF-39B6F1F953A9}">
      <dgm:prSet/>
      <dgm:spPr/>
      <dgm:t>
        <a:bodyPr/>
        <a:lstStyle/>
        <a:p>
          <a:endParaRPr lang="zh-TW" altLang="en-US"/>
        </a:p>
      </dgm:t>
    </dgm:pt>
    <dgm:pt modelId="{AD4E6FCE-2345-4859-B059-5BB08635A2C4}">
      <dgm:prSet/>
      <dgm:spPr/>
      <dgm:t>
        <a:bodyPr/>
        <a:lstStyle/>
        <a:p>
          <a:endParaRPr lang="zh-TW" altLang="en-US"/>
        </a:p>
      </dgm:t>
    </dgm:pt>
    <dgm:pt modelId="{71D6CF34-47B7-43DC-A401-43FE855F2F31}" type="parTrans" cxnId="{ACEAF07B-A091-4DFC-86C9-A00303CC02F3}">
      <dgm:prSet/>
      <dgm:spPr/>
      <dgm:t>
        <a:bodyPr/>
        <a:lstStyle/>
        <a:p>
          <a:endParaRPr lang="zh-TW" altLang="en-US"/>
        </a:p>
      </dgm:t>
    </dgm:pt>
    <dgm:pt modelId="{F812577F-ED95-4710-9E8C-3041EF224A21}" type="sibTrans" cxnId="{ACEAF07B-A091-4DFC-86C9-A00303CC02F3}">
      <dgm:prSet/>
      <dgm:spPr/>
      <dgm:t>
        <a:bodyPr/>
        <a:lstStyle/>
        <a:p>
          <a:endParaRPr lang="zh-TW" altLang="en-US"/>
        </a:p>
      </dgm:t>
    </dgm:pt>
    <dgm:pt modelId="{EC1EF76E-5CBC-4CF0-A1B0-7F60398DFA7D}" type="pres">
      <dgm:prSet presAssocID="{5E05A635-C758-4EF8-83A8-94B8B787C0E1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zh-TW" altLang="en-US"/>
        </a:p>
      </dgm:t>
    </dgm:pt>
    <dgm:pt modelId="{918582B9-DDA9-4BE5-BEA6-81F93E3B17A1}" type="pres">
      <dgm:prSet presAssocID="{8225AA5D-E437-4EB2-886E-593D1CC6642F}" presName="composite" presStyleCnt="0">
        <dgm:presLayoutVars>
          <dgm:chMax val="1"/>
          <dgm:chPref val="1"/>
        </dgm:presLayoutVars>
      </dgm:prSet>
      <dgm:spPr/>
      <dgm:t>
        <a:bodyPr/>
        <a:lstStyle/>
        <a:p>
          <a:endParaRPr lang="zh-TW" altLang="en-US"/>
        </a:p>
      </dgm:t>
    </dgm:pt>
    <dgm:pt modelId="{B8E566A4-B9C6-434F-9A71-7915D7C1452A}" type="pres">
      <dgm:prSet presAssocID="{8225AA5D-E437-4EB2-886E-593D1CC6642F}" presName="Accent" presStyleLbl="trAlignAcc1" presStyleIdx="0" presStyleCnt="5" custScaleX="98928" custScaleY="113892" custLinFactNeighborX="19911" custLinFactNeighborY="-9534">
        <dgm:presLayoutVars>
          <dgm:chMax val="0"/>
          <dgm:chPref val="0"/>
        </dgm:presLayoutVars>
      </dgm:prSet>
      <dgm:spPr>
        <a:solidFill>
          <a:schemeClr val="accent3">
            <a:lumMod val="40000"/>
            <a:lumOff val="60000"/>
            <a:alpha val="40000"/>
          </a:schemeClr>
        </a:solidFill>
      </dgm:spPr>
      <dgm:t>
        <a:bodyPr/>
        <a:lstStyle/>
        <a:p>
          <a:endParaRPr lang="zh-TW" altLang="en-US"/>
        </a:p>
      </dgm:t>
    </dgm:pt>
    <dgm:pt modelId="{59BDFF6D-0245-438D-BD32-1F9147231F66}" type="pres">
      <dgm:prSet presAssocID="{8225AA5D-E437-4EB2-886E-593D1CC6642F}" presName="Image" presStyleLbl="alignImgPlace1" presStyleIdx="0" presStyleCnt="5" custAng="0" custScaleX="103697" custScaleY="171058" custLinFactX="200000" custLinFactNeighborX="218877" custLinFactNeighborY="2617">
        <dgm:presLayoutVars>
          <dgm:chMax val="0"/>
          <dgm:chPref val="0"/>
        </dgm:presLayoutVars>
      </dgm:prSet>
      <dgm:spPr>
        <a:solidFill>
          <a:schemeClr val="accent3">
            <a:lumMod val="40000"/>
            <a:lumOff val="60000"/>
            <a:alpha val="40000"/>
          </a:schemeClr>
        </a:solidFill>
        <a:ln w="12700">
          <a:solidFill>
            <a:schemeClr val="bg1"/>
          </a:solidFill>
        </a:ln>
      </dgm:spPr>
      <dgm:t>
        <a:bodyPr/>
        <a:lstStyle/>
        <a:p>
          <a:endParaRPr lang="zh-TW" altLang="en-US"/>
        </a:p>
      </dgm:t>
    </dgm:pt>
    <dgm:pt modelId="{287FE7AB-D02F-495F-994D-2B2771E214C2}" type="pres">
      <dgm:prSet presAssocID="{8225AA5D-E437-4EB2-886E-593D1CC6642F}" presName="ChildComposite" presStyleCnt="0"/>
      <dgm:spPr/>
      <dgm:t>
        <a:bodyPr/>
        <a:lstStyle/>
        <a:p>
          <a:endParaRPr lang="zh-TW" altLang="en-US"/>
        </a:p>
      </dgm:t>
    </dgm:pt>
    <dgm:pt modelId="{F20F1F46-B78C-4B5D-B95A-68662CCBBC6D}" type="pres">
      <dgm:prSet presAssocID="{8225AA5D-E437-4EB2-886E-593D1CC6642F}" presName="Child" presStyleLbl="node1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A9292BB-0EBE-4DBF-A26D-36BD940F7496}" type="pres">
      <dgm:prSet presAssocID="{8225AA5D-E437-4EB2-886E-593D1CC6642F}" presName="Parent" presStyleLbl="revTx" presStyleIdx="0" presStyleCnt="5" custScaleX="103241" custScaleY="101720" custLinFactX="200000" custLinFactNeighborX="217844" custLinFactNeighborY="11684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170518D-E5A9-48A8-B8F1-01FDCD938D99}" type="pres">
      <dgm:prSet presAssocID="{B54FA0B1-6CA5-4824-9B7E-9DEE616F2570}" presName="sibTrans" presStyleCnt="0"/>
      <dgm:spPr/>
      <dgm:t>
        <a:bodyPr/>
        <a:lstStyle/>
        <a:p>
          <a:endParaRPr lang="zh-TW" altLang="en-US"/>
        </a:p>
      </dgm:t>
    </dgm:pt>
    <dgm:pt modelId="{1ABC04D9-E9F9-47D4-A1BA-DF52ADA5B99F}" type="pres">
      <dgm:prSet presAssocID="{AD4E6FCE-2345-4859-B059-5BB08635A2C4}" presName="composite" presStyleCnt="0">
        <dgm:presLayoutVars>
          <dgm:chMax val="1"/>
          <dgm:chPref val="1"/>
        </dgm:presLayoutVars>
      </dgm:prSet>
      <dgm:spPr/>
      <dgm:t>
        <a:bodyPr/>
        <a:lstStyle/>
        <a:p>
          <a:endParaRPr lang="zh-TW" altLang="en-US"/>
        </a:p>
      </dgm:t>
    </dgm:pt>
    <dgm:pt modelId="{72F75428-6F9A-4F6D-9817-E36BFAD48163}" type="pres">
      <dgm:prSet presAssocID="{AD4E6FCE-2345-4859-B059-5BB08635A2C4}" presName="Accent" presStyleLbl="trAlignAcc1" presStyleIdx="1" presStyleCnt="5" custScaleX="98299" custScaleY="113313" custLinFactNeighborX="4708" custLinFactNeighborY="-7431">
        <dgm:presLayoutVars>
          <dgm:chMax val="0"/>
          <dgm:chPref val="0"/>
        </dgm:presLayoutVars>
      </dgm:prSet>
      <dgm:spPr>
        <a:solidFill>
          <a:schemeClr val="accent3">
            <a:lumMod val="40000"/>
            <a:lumOff val="60000"/>
            <a:alpha val="40000"/>
          </a:schemeClr>
        </a:solidFill>
      </dgm:spPr>
      <dgm:t>
        <a:bodyPr/>
        <a:lstStyle/>
        <a:p>
          <a:endParaRPr lang="zh-TW" altLang="en-US"/>
        </a:p>
      </dgm:t>
    </dgm:pt>
    <dgm:pt modelId="{C5732C2E-77A6-4E8F-992D-D4B688DEB72D}" type="pres">
      <dgm:prSet presAssocID="{AD4E6FCE-2345-4859-B059-5BB08635A2C4}" presName="Image" presStyleLbl="alignImgPlace1" presStyleIdx="1" presStyleCnt="5" custScaleY="156540" custLinFactNeighborX="-5607" custLinFactNeighborY="-23603">
        <dgm:presLayoutVars>
          <dgm:chMax val="0"/>
          <dgm:chPref val="0"/>
        </dgm:presLayoutVars>
      </dgm:prSet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zh-TW" altLang="en-US"/>
        </a:p>
      </dgm:t>
    </dgm:pt>
    <dgm:pt modelId="{B8A51640-F154-42C7-B254-F1A2D561DE0C}" type="pres">
      <dgm:prSet presAssocID="{AD4E6FCE-2345-4859-B059-5BB08635A2C4}" presName="ChildComposite" presStyleCnt="0"/>
      <dgm:spPr/>
      <dgm:t>
        <a:bodyPr/>
        <a:lstStyle/>
        <a:p>
          <a:endParaRPr lang="zh-TW" altLang="en-US"/>
        </a:p>
      </dgm:t>
    </dgm:pt>
    <dgm:pt modelId="{A5879620-E677-430E-9BBB-A977FA627778}" type="pres">
      <dgm:prSet presAssocID="{AD4E6FCE-2345-4859-B059-5BB08635A2C4}" presName="Child" presStyleLbl="node1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942C0EA-F214-49D5-83FF-77DB66940D7C}" type="pres">
      <dgm:prSet presAssocID="{AD4E6FCE-2345-4859-B059-5BB08635A2C4}" presName="Parent" presStyleLbl="revTx" presStyleIdx="1" presStyleCnt="5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CF2736E-4353-4652-B27B-C8828E84A28C}" type="pres">
      <dgm:prSet presAssocID="{F812577F-ED95-4710-9E8C-3041EF224A21}" presName="sibTrans" presStyleCnt="0"/>
      <dgm:spPr/>
      <dgm:t>
        <a:bodyPr/>
        <a:lstStyle/>
        <a:p>
          <a:endParaRPr lang="zh-TW" altLang="en-US"/>
        </a:p>
      </dgm:t>
    </dgm:pt>
    <dgm:pt modelId="{AAEBB170-D360-43B7-BC6E-62391DFEEBE5}" type="pres">
      <dgm:prSet presAssocID="{1B9EDC86-82C1-409F-975D-52A071146359}" presName="composite" presStyleCnt="0">
        <dgm:presLayoutVars>
          <dgm:chMax val="1"/>
          <dgm:chPref val="1"/>
        </dgm:presLayoutVars>
      </dgm:prSet>
      <dgm:spPr/>
      <dgm:t>
        <a:bodyPr/>
        <a:lstStyle/>
        <a:p>
          <a:endParaRPr lang="zh-TW" altLang="en-US"/>
        </a:p>
      </dgm:t>
    </dgm:pt>
    <dgm:pt modelId="{669794DA-10BF-47D4-83D7-B126F58C1056}" type="pres">
      <dgm:prSet presAssocID="{1B9EDC86-82C1-409F-975D-52A071146359}" presName="Accent" presStyleLbl="trAlignAcc1" presStyleIdx="2" presStyleCnt="5" custAng="0" custScaleX="93890" custScaleY="113467" custLinFactNeighborX="-5782" custLinFactNeighborY="-8677">
        <dgm:presLayoutVars>
          <dgm:chMax val="0"/>
          <dgm:chPref val="0"/>
        </dgm:presLayoutVars>
      </dgm:prSet>
      <dgm:spPr>
        <a:solidFill>
          <a:schemeClr val="accent3">
            <a:lumMod val="40000"/>
            <a:lumOff val="60000"/>
            <a:alpha val="40000"/>
          </a:schemeClr>
        </a:solidFill>
      </dgm:spPr>
      <dgm:t>
        <a:bodyPr/>
        <a:lstStyle/>
        <a:p>
          <a:endParaRPr lang="zh-TW" altLang="en-US"/>
        </a:p>
      </dgm:t>
    </dgm:pt>
    <dgm:pt modelId="{BB7CAE46-F7A9-489F-BAC7-269B45C0A61A}" type="pres">
      <dgm:prSet presAssocID="{1B9EDC86-82C1-409F-975D-52A071146359}" presName="Image" presStyleLbl="alignImgPlace1" presStyleIdx="2" presStyleCnt="5" custScaleX="95291" custScaleY="155776" custLinFactNeighborX="-14826" custLinFactNeighborY="-24445">
        <dgm:presLayoutVars>
          <dgm:chMax val="0"/>
          <dgm:chPref val="0"/>
        </dgm:presLayoutVars>
      </dgm:prSet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zh-TW" altLang="en-US"/>
        </a:p>
      </dgm:t>
    </dgm:pt>
    <dgm:pt modelId="{D3576CCA-1F6F-420F-A633-64859D4A76A2}" type="pres">
      <dgm:prSet presAssocID="{1B9EDC86-82C1-409F-975D-52A071146359}" presName="ChildComposite" presStyleCnt="0"/>
      <dgm:spPr/>
      <dgm:t>
        <a:bodyPr/>
        <a:lstStyle/>
        <a:p>
          <a:endParaRPr lang="zh-TW" altLang="en-US"/>
        </a:p>
      </dgm:t>
    </dgm:pt>
    <dgm:pt modelId="{819146C7-9074-4162-8D37-F575F85F20F6}" type="pres">
      <dgm:prSet presAssocID="{1B9EDC86-82C1-409F-975D-52A071146359}" presName="Child" presStyleLbl="node1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8D8C400-75B3-4545-B231-EDDA573E5889}" type="pres">
      <dgm:prSet presAssocID="{1B9EDC86-82C1-409F-975D-52A071146359}" presName="Parent" presStyleLbl="revTx" presStyleIdx="2" presStyleCnt="5" custLinFactNeighborX="-5559" custLinFactNeighborY="32270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51D80E1-7170-4DDA-BAA6-647E114DE704}" type="pres">
      <dgm:prSet presAssocID="{C0E8B8F0-BD59-4ABB-BA22-6B5F15C7E02F}" presName="sibTrans" presStyleCnt="0"/>
      <dgm:spPr/>
      <dgm:t>
        <a:bodyPr/>
        <a:lstStyle/>
        <a:p>
          <a:endParaRPr lang="zh-TW" altLang="en-US"/>
        </a:p>
      </dgm:t>
    </dgm:pt>
    <dgm:pt modelId="{A9D9BB69-1915-4182-9D90-AC2DA7776BFE}" type="pres">
      <dgm:prSet presAssocID="{0DAFD964-AE51-4B8E-A79C-0F2F5C843EDC}" presName="composite" presStyleCnt="0">
        <dgm:presLayoutVars>
          <dgm:chMax val="1"/>
          <dgm:chPref val="1"/>
        </dgm:presLayoutVars>
      </dgm:prSet>
      <dgm:spPr/>
      <dgm:t>
        <a:bodyPr/>
        <a:lstStyle/>
        <a:p>
          <a:endParaRPr lang="zh-TW" altLang="en-US"/>
        </a:p>
      </dgm:t>
    </dgm:pt>
    <dgm:pt modelId="{F1804982-1646-48F8-BE0A-AF7E61E6A05B}" type="pres">
      <dgm:prSet presAssocID="{0DAFD964-AE51-4B8E-A79C-0F2F5C843EDC}" presName="Accent" presStyleLbl="trAlignAcc1" presStyleIdx="3" presStyleCnt="5" custScaleX="88014" custLinFactNeighborX="-24805" custLinFactNeighborY="-32617">
        <dgm:presLayoutVars>
          <dgm:chMax val="0"/>
          <dgm:chPref val="0"/>
        </dgm:presLayoutVars>
      </dgm:prSet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zh-TW" altLang="en-US"/>
        </a:p>
      </dgm:t>
    </dgm:pt>
    <dgm:pt modelId="{E391F26F-E646-4DCD-816F-A7FA60970A2C}" type="pres">
      <dgm:prSet presAssocID="{0DAFD964-AE51-4B8E-A79C-0F2F5C843EDC}" presName="Image" presStyleLbl="alignImgPlace1" presStyleIdx="3" presStyleCnt="5" custScaleX="101839" custScaleY="153571" custLinFactX="-200000" custLinFactNeighborX="-222322" custLinFactNeighborY="-28791">
        <dgm:presLayoutVars>
          <dgm:chMax val="0"/>
          <dgm:chPref val="0"/>
        </dgm:presLayoutVars>
      </dgm:prSet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zh-TW" altLang="en-US"/>
        </a:p>
      </dgm:t>
    </dgm:pt>
    <dgm:pt modelId="{F2653189-C9B5-45F2-AEC7-DE0A54AA30B1}" type="pres">
      <dgm:prSet presAssocID="{0DAFD964-AE51-4B8E-A79C-0F2F5C843EDC}" presName="ChildComposite" presStyleCnt="0"/>
      <dgm:spPr/>
      <dgm:t>
        <a:bodyPr/>
        <a:lstStyle/>
        <a:p>
          <a:endParaRPr lang="zh-TW" altLang="en-US"/>
        </a:p>
      </dgm:t>
    </dgm:pt>
    <dgm:pt modelId="{E4E1EFB4-7F1D-4237-83A6-BAE08C915E31}" type="pres">
      <dgm:prSet presAssocID="{0DAFD964-AE51-4B8E-A79C-0F2F5C843EDC}" presName="Child" presStyleLbl="node1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CEE0382-22E1-428B-AC54-4E1ED4F8C17D}" type="pres">
      <dgm:prSet presAssocID="{0DAFD964-AE51-4B8E-A79C-0F2F5C843EDC}" presName="Parent" presStyleLbl="revTx" presStyleIdx="3" presStyleCnt="5" custScaleX="95119" custLinFactX="-200000" custLinFactNeighborX="-215528" custLinFactNeighborY="1868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798E223-9022-4167-91AF-C1902AC413C8}" type="pres">
      <dgm:prSet presAssocID="{1271FE04-B7EF-4F32-B4E0-5E1A5C9E2B8E}" presName="sibTrans" presStyleCnt="0"/>
      <dgm:spPr/>
      <dgm:t>
        <a:bodyPr/>
        <a:lstStyle/>
        <a:p>
          <a:endParaRPr lang="zh-TW" altLang="en-US"/>
        </a:p>
      </dgm:t>
    </dgm:pt>
    <dgm:pt modelId="{3851ACE5-A5BA-49B3-B911-E17D67C2BDDF}" type="pres">
      <dgm:prSet presAssocID="{805767AD-5E5A-45BA-AD65-85DBB7FFFD25}" presName="composite" presStyleCnt="0">
        <dgm:presLayoutVars>
          <dgm:chMax val="1"/>
          <dgm:chPref val="1"/>
        </dgm:presLayoutVars>
      </dgm:prSet>
      <dgm:spPr/>
      <dgm:t>
        <a:bodyPr/>
        <a:lstStyle/>
        <a:p>
          <a:endParaRPr lang="zh-TW" altLang="en-US"/>
        </a:p>
      </dgm:t>
    </dgm:pt>
    <dgm:pt modelId="{13D39366-BB27-4755-BD6F-A4913FD6ACAC}" type="pres">
      <dgm:prSet presAssocID="{805767AD-5E5A-45BA-AD65-85DBB7FFFD25}" presName="Accent" presStyleLbl="trAlignAcc1" presStyleIdx="4" presStyleCnt="5" custScaleX="91168" custScaleY="111858" custLinFactNeighborX="-17794" custLinFactNeighborY="-8501">
        <dgm:presLayoutVars>
          <dgm:chMax val="0"/>
          <dgm:chPref val="0"/>
        </dgm:presLayoutVars>
      </dgm:prSet>
      <dgm:spPr>
        <a:solidFill>
          <a:schemeClr val="accent3">
            <a:lumMod val="40000"/>
            <a:lumOff val="60000"/>
            <a:alpha val="40000"/>
          </a:schemeClr>
        </a:solidFill>
      </dgm:spPr>
      <dgm:t>
        <a:bodyPr/>
        <a:lstStyle/>
        <a:p>
          <a:endParaRPr lang="zh-TW" altLang="en-US"/>
        </a:p>
      </dgm:t>
    </dgm:pt>
    <dgm:pt modelId="{FABD93E6-C494-404F-A02B-90564185D536}" type="pres">
      <dgm:prSet presAssocID="{805767AD-5E5A-45BA-AD65-85DBB7FFFD25}" presName="Image" presStyleLbl="alignImgPlace1" presStyleIdx="4" presStyleCnt="5" custScaleX="100256" custScaleY="153916" custLinFactNeighborX="-31976" custLinFactNeighborY="-24914">
        <dgm:presLayoutVars>
          <dgm:chMax val="0"/>
          <dgm:chPref val="0"/>
        </dgm:presLayoutVars>
      </dgm:prSet>
      <dgm:spPr>
        <a:blipFill dpi="0" rotWithShape="1"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zh-TW" altLang="en-US"/>
        </a:p>
      </dgm:t>
    </dgm:pt>
    <dgm:pt modelId="{C65D9201-FE59-42E9-ABE0-A74F79DF6DBE}" type="pres">
      <dgm:prSet presAssocID="{805767AD-5E5A-45BA-AD65-85DBB7FFFD25}" presName="ChildComposite" presStyleCnt="0"/>
      <dgm:spPr/>
      <dgm:t>
        <a:bodyPr/>
        <a:lstStyle/>
        <a:p>
          <a:endParaRPr lang="zh-TW" altLang="en-US"/>
        </a:p>
      </dgm:t>
    </dgm:pt>
    <dgm:pt modelId="{4D196B95-B338-4C2F-9F7C-9BE2C88DB0D5}" type="pres">
      <dgm:prSet presAssocID="{805767AD-5E5A-45BA-AD65-85DBB7FFFD25}" presName="Child" presStyleLbl="node1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0BD95FB-AA87-488B-B2D2-DF5F0313AD9A}" type="pres">
      <dgm:prSet presAssocID="{805767AD-5E5A-45BA-AD65-85DBB7FFFD25}" presName="Parent" presStyleLbl="revTx" presStyleIdx="4" presStyleCnt="5" custAng="0" custScaleX="102000" custScaleY="98225" custLinFactNeighborX="-16228" custLinFactNeighborY="18531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19EB7313-0622-4B20-820D-A5692635010A}" srcId="{5E05A635-C758-4EF8-83A8-94B8B787C0E1}" destId="{1B9EDC86-82C1-409F-975D-52A071146359}" srcOrd="2" destOrd="0" parTransId="{6E8A6B3C-7A52-4DE9-ADD7-BCBCAEDBDF0B}" sibTransId="{C0E8B8F0-BD59-4ABB-BA22-6B5F15C7E02F}"/>
    <dgm:cxn modelId="{AFE2A13E-3E84-428F-92CE-6FE3098679AB}" type="presOf" srcId="{5E05A635-C758-4EF8-83A8-94B8B787C0E1}" destId="{EC1EF76E-5CBC-4CF0-A1B0-7F60398DFA7D}" srcOrd="0" destOrd="0" presId="urn:microsoft.com/office/officeart/2008/layout/CaptionedPictures"/>
    <dgm:cxn modelId="{B6D64225-9766-43F7-8F68-C650FA376308}" type="presOf" srcId="{8225AA5D-E437-4EB2-886E-593D1CC6642F}" destId="{BA9292BB-0EBE-4DBF-A26D-36BD940F7496}" srcOrd="0" destOrd="0" presId="urn:microsoft.com/office/officeart/2008/layout/CaptionedPictures"/>
    <dgm:cxn modelId="{B62E80A4-AD42-4B30-A5F4-B7AA63C9246C}" srcId="{5E05A635-C758-4EF8-83A8-94B8B787C0E1}" destId="{805767AD-5E5A-45BA-AD65-85DBB7FFFD25}" srcOrd="4" destOrd="0" parTransId="{78AD829F-0FC9-4C8E-8E67-ABD1511197C8}" sibTransId="{00C6CC30-3C8A-4C6D-9575-14728C5044CE}"/>
    <dgm:cxn modelId="{ACEAF07B-A091-4DFC-86C9-A00303CC02F3}" srcId="{5E05A635-C758-4EF8-83A8-94B8B787C0E1}" destId="{AD4E6FCE-2345-4859-B059-5BB08635A2C4}" srcOrd="1" destOrd="0" parTransId="{71D6CF34-47B7-43DC-A401-43FE855F2F31}" sibTransId="{F812577F-ED95-4710-9E8C-3041EF224A21}"/>
    <dgm:cxn modelId="{91AF61A7-2C93-4AED-9872-85460C8B4595}" type="presOf" srcId="{0DAFD964-AE51-4B8E-A79C-0F2F5C843EDC}" destId="{ACEE0382-22E1-428B-AC54-4E1ED4F8C17D}" srcOrd="0" destOrd="0" presId="urn:microsoft.com/office/officeart/2008/layout/CaptionedPictures"/>
    <dgm:cxn modelId="{9E8920A0-823B-4F15-AC24-5ED3A239396E}" type="presOf" srcId="{1B9EDC86-82C1-409F-975D-52A071146359}" destId="{38D8C400-75B3-4545-B231-EDDA573E5889}" srcOrd="0" destOrd="0" presId="urn:microsoft.com/office/officeart/2008/layout/CaptionedPictures"/>
    <dgm:cxn modelId="{8A909859-061E-4218-8BFF-39B6F1F953A9}" srcId="{5E05A635-C758-4EF8-83A8-94B8B787C0E1}" destId="{0DAFD964-AE51-4B8E-A79C-0F2F5C843EDC}" srcOrd="3" destOrd="0" parTransId="{37265270-B8B6-4140-A96F-575A8EE83298}" sibTransId="{1271FE04-B7EF-4F32-B4E0-5E1A5C9E2B8E}"/>
    <dgm:cxn modelId="{4304F354-E8A7-48B3-9D65-005EE18846B5}" type="presOf" srcId="{AD4E6FCE-2345-4859-B059-5BB08635A2C4}" destId="{8942C0EA-F214-49D5-83FF-77DB66940D7C}" srcOrd="0" destOrd="0" presId="urn:microsoft.com/office/officeart/2008/layout/CaptionedPictures"/>
    <dgm:cxn modelId="{A58990BB-88E3-4430-BFCC-A293CB4399BB}" srcId="{5E05A635-C758-4EF8-83A8-94B8B787C0E1}" destId="{8225AA5D-E437-4EB2-886E-593D1CC6642F}" srcOrd="0" destOrd="0" parTransId="{B65A7054-D899-4371-B435-9464F764D9B0}" sibTransId="{B54FA0B1-6CA5-4824-9B7E-9DEE616F2570}"/>
    <dgm:cxn modelId="{8409037D-6B4F-4574-83C8-9D88840F22F1}" type="presOf" srcId="{805767AD-5E5A-45BA-AD65-85DBB7FFFD25}" destId="{C0BD95FB-AA87-488B-B2D2-DF5F0313AD9A}" srcOrd="0" destOrd="0" presId="urn:microsoft.com/office/officeart/2008/layout/CaptionedPictures"/>
    <dgm:cxn modelId="{900D6297-DC4B-4E10-B302-C0DA74479A42}" type="presParOf" srcId="{EC1EF76E-5CBC-4CF0-A1B0-7F60398DFA7D}" destId="{918582B9-DDA9-4BE5-BEA6-81F93E3B17A1}" srcOrd="0" destOrd="0" presId="urn:microsoft.com/office/officeart/2008/layout/CaptionedPictures"/>
    <dgm:cxn modelId="{28A8DC35-8944-4E15-8848-9FAAAE0ED2F2}" type="presParOf" srcId="{918582B9-DDA9-4BE5-BEA6-81F93E3B17A1}" destId="{B8E566A4-B9C6-434F-9A71-7915D7C1452A}" srcOrd="0" destOrd="0" presId="urn:microsoft.com/office/officeart/2008/layout/CaptionedPictures"/>
    <dgm:cxn modelId="{8C0D8D66-B3EE-4229-AD05-81042F81B5F5}" type="presParOf" srcId="{918582B9-DDA9-4BE5-BEA6-81F93E3B17A1}" destId="{59BDFF6D-0245-438D-BD32-1F9147231F66}" srcOrd="1" destOrd="0" presId="urn:microsoft.com/office/officeart/2008/layout/CaptionedPictures"/>
    <dgm:cxn modelId="{699AED29-1516-4296-ABCB-023C0F67070A}" type="presParOf" srcId="{918582B9-DDA9-4BE5-BEA6-81F93E3B17A1}" destId="{287FE7AB-D02F-495F-994D-2B2771E214C2}" srcOrd="2" destOrd="0" presId="urn:microsoft.com/office/officeart/2008/layout/CaptionedPictures"/>
    <dgm:cxn modelId="{2BD4A191-EB7B-4576-82BA-9B96C9530C81}" type="presParOf" srcId="{287FE7AB-D02F-495F-994D-2B2771E214C2}" destId="{F20F1F46-B78C-4B5D-B95A-68662CCBBC6D}" srcOrd="0" destOrd="0" presId="urn:microsoft.com/office/officeart/2008/layout/CaptionedPictures"/>
    <dgm:cxn modelId="{C2BE32B8-DC8C-4E81-BBB4-BAF47B8545BE}" type="presParOf" srcId="{287FE7AB-D02F-495F-994D-2B2771E214C2}" destId="{BA9292BB-0EBE-4DBF-A26D-36BD940F7496}" srcOrd="1" destOrd="0" presId="urn:microsoft.com/office/officeart/2008/layout/CaptionedPictures"/>
    <dgm:cxn modelId="{7DFF6BF2-C838-4FB1-B1B1-7F53DD69D408}" type="presParOf" srcId="{EC1EF76E-5CBC-4CF0-A1B0-7F60398DFA7D}" destId="{D170518D-E5A9-48A8-B8F1-01FDCD938D99}" srcOrd="1" destOrd="0" presId="urn:microsoft.com/office/officeart/2008/layout/CaptionedPictures"/>
    <dgm:cxn modelId="{47CD6671-E8F6-4339-A363-E9F284A54488}" type="presParOf" srcId="{EC1EF76E-5CBC-4CF0-A1B0-7F60398DFA7D}" destId="{1ABC04D9-E9F9-47D4-A1BA-DF52ADA5B99F}" srcOrd="2" destOrd="0" presId="urn:microsoft.com/office/officeart/2008/layout/CaptionedPictures"/>
    <dgm:cxn modelId="{6E8D6C4F-C528-4564-A331-F4AE5533BD2E}" type="presParOf" srcId="{1ABC04D9-E9F9-47D4-A1BA-DF52ADA5B99F}" destId="{72F75428-6F9A-4F6D-9817-E36BFAD48163}" srcOrd="0" destOrd="0" presId="urn:microsoft.com/office/officeart/2008/layout/CaptionedPictures"/>
    <dgm:cxn modelId="{FC873284-FC89-49C4-B6DB-02896344A6F4}" type="presParOf" srcId="{1ABC04D9-E9F9-47D4-A1BA-DF52ADA5B99F}" destId="{C5732C2E-77A6-4E8F-992D-D4B688DEB72D}" srcOrd="1" destOrd="0" presId="urn:microsoft.com/office/officeart/2008/layout/CaptionedPictures"/>
    <dgm:cxn modelId="{23C6FE8E-7C2C-45E7-810F-DC25635AF050}" type="presParOf" srcId="{1ABC04D9-E9F9-47D4-A1BA-DF52ADA5B99F}" destId="{B8A51640-F154-42C7-B254-F1A2D561DE0C}" srcOrd="2" destOrd="0" presId="urn:microsoft.com/office/officeart/2008/layout/CaptionedPictures"/>
    <dgm:cxn modelId="{128AC0EE-AC7D-401D-8F8D-13CFCCFDC67A}" type="presParOf" srcId="{B8A51640-F154-42C7-B254-F1A2D561DE0C}" destId="{A5879620-E677-430E-9BBB-A977FA627778}" srcOrd="0" destOrd="0" presId="urn:microsoft.com/office/officeart/2008/layout/CaptionedPictures"/>
    <dgm:cxn modelId="{84A38643-C3FD-4F00-804E-D53F5D29045B}" type="presParOf" srcId="{B8A51640-F154-42C7-B254-F1A2D561DE0C}" destId="{8942C0EA-F214-49D5-83FF-77DB66940D7C}" srcOrd="1" destOrd="0" presId="urn:microsoft.com/office/officeart/2008/layout/CaptionedPictures"/>
    <dgm:cxn modelId="{C075E546-1040-475B-AEAF-0D4AB94513EA}" type="presParOf" srcId="{EC1EF76E-5CBC-4CF0-A1B0-7F60398DFA7D}" destId="{7CF2736E-4353-4652-B27B-C8828E84A28C}" srcOrd="3" destOrd="0" presId="urn:microsoft.com/office/officeart/2008/layout/CaptionedPictures"/>
    <dgm:cxn modelId="{38FA7C2C-9D29-4E11-AF76-C5151B2C23B0}" type="presParOf" srcId="{EC1EF76E-5CBC-4CF0-A1B0-7F60398DFA7D}" destId="{AAEBB170-D360-43B7-BC6E-62391DFEEBE5}" srcOrd="4" destOrd="0" presId="urn:microsoft.com/office/officeart/2008/layout/CaptionedPictures"/>
    <dgm:cxn modelId="{A4E9EE50-BDD0-4FAF-9000-CF303A0876ED}" type="presParOf" srcId="{AAEBB170-D360-43B7-BC6E-62391DFEEBE5}" destId="{669794DA-10BF-47D4-83D7-B126F58C1056}" srcOrd="0" destOrd="0" presId="urn:microsoft.com/office/officeart/2008/layout/CaptionedPictures"/>
    <dgm:cxn modelId="{5848CE90-6C86-4D14-AD91-806DA7999D91}" type="presParOf" srcId="{AAEBB170-D360-43B7-BC6E-62391DFEEBE5}" destId="{BB7CAE46-F7A9-489F-BAC7-269B45C0A61A}" srcOrd="1" destOrd="0" presId="urn:microsoft.com/office/officeart/2008/layout/CaptionedPictures"/>
    <dgm:cxn modelId="{CCF3D0EC-0A26-46B5-ACC7-AF8EDDBC2D0E}" type="presParOf" srcId="{AAEBB170-D360-43B7-BC6E-62391DFEEBE5}" destId="{D3576CCA-1F6F-420F-A633-64859D4A76A2}" srcOrd="2" destOrd="0" presId="urn:microsoft.com/office/officeart/2008/layout/CaptionedPictures"/>
    <dgm:cxn modelId="{DAC6BC3E-19B4-47A4-B1B2-770D46CA5BD3}" type="presParOf" srcId="{D3576CCA-1F6F-420F-A633-64859D4A76A2}" destId="{819146C7-9074-4162-8D37-F575F85F20F6}" srcOrd="0" destOrd="0" presId="urn:microsoft.com/office/officeart/2008/layout/CaptionedPictures"/>
    <dgm:cxn modelId="{850A7107-E333-406E-87B9-5307A8BCB419}" type="presParOf" srcId="{D3576CCA-1F6F-420F-A633-64859D4A76A2}" destId="{38D8C400-75B3-4545-B231-EDDA573E5889}" srcOrd="1" destOrd="0" presId="urn:microsoft.com/office/officeart/2008/layout/CaptionedPictures"/>
    <dgm:cxn modelId="{0A965C13-7052-4A61-82BA-4B259974B749}" type="presParOf" srcId="{EC1EF76E-5CBC-4CF0-A1B0-7F60398DFA7D}" destId="{651D80E1-7170-4DDA-BAA6-647E114DE704}" srcOrd="5" destOrd="0" presId="urn:microsoft.com/office/officeart/2008/layout/CaptionedPictures"/>
    <dgm:cxn modelId="{57C640E0-E313-4CE4-8A10-1F4557964602}" type="presParOf" srcId="{EC1EF76E-5CBC-4CF0-A1B0-7F60398DFA7D}" destId="{A9D9BB69-1915-4182-9D90-AC2DA7776BFE}" srcOrd="6" destOrd="0" presId="urn:microsoft.com/office/officeart/2008/layout/CaptionedPictures"/>
    <dgm:cxn modelId="{6CB417F6-C828-448D-ADCF-21F725BD6126}" type="presParOf" srcId="{A9D9BB69-1915-4182-9D90-AC2DA7776BFE}" destId="{F1804982-1646-48F8-BE0A-AF7E61E6A05B}" srcOrd="0" destOrd="0" presId="urn:microsoft.com/office/officeart/2008/layout/CaptionedPictures"/>
    <dgm:cxn modelId="{6E5FF78C-EE54-403E-8959-4E502FE41CE2}" type="presParOf" srcId="{A9D9BB69-1915-4182-9D90-AC2DA7776BFE}" destId="{E391F26F-E646-4DCD-816F-A7FA60970A2C}" srcOrd="1" destOrd="0" presId="urn:microsoft.com/office/officeart/2008/layout/CaptionedPictures"/>
    <dgm:cxn modelId="{C75CE279-6984-408C-8308-A5648C4F3717}" type="presParOf" srcId="{A9D9BB69-1915-4182-9D90-AC2DA7776BFE}" destId="{F2653189-C9B5-45F2-AEC7-DE0A54AA30B1}" srcOrd="2" destOrd="0" presId="urn:microsoft.com/office/officeart/2008/layout/CaptionedPictures"/>
    <dgm:cxn modelId="{4A0AFED0-25B8-46C7-B4B4-CAFB6D5F73E3}" type="presParOf" srcId="{F2653189-C9B5-45F2-AEC7-DE0A54AA30B1}" destId="{E4E1EFB4-7F1D-4237-83A6-BAE08C915E31}" srcOrd="0" destOrd="0" presId="urn:microsoft.com/office/officeart/2008/layout/CaptionedPictures"/>
    <dgm:cxn modelId="{3A131919-8835-4B91-8983-3CAF11EA3623}" type="presParOf" srcId="{F2653189-C9B5-45F2-AEC7-DE0A54AA30B1}" destId="{ACEE0382-22E1-428B-AC54-4E1ED4F8C17D}" srcOrd="1" destOrd="0" presId="urn:microsoft.com/office/officeart/2008/layout/CaptionedPictures"/>
    <dgm:cxn modelId="{16132D3E-22B5-4D2A-814E-82578081FCCD}" type="presParOf" srcId="{EC1EF76E-5CBC-4CF0-A1B0-7F60398DFA7D}" destId="{3798E223-9022-4167-91AF-C1902AC413C8}" srcOrd="7" destOrd="0" presId="urn:microsoft.com/office/officeart/2008/layout/CaptionedPictures"/>
    <dgm:cxn modelId="{ED4ED522-1514-4BDC-89F8-EBBE68B90E67}" type="presParOf" srcId="{EC1EF76E-5CBC-4CF0-A1B0-7F60398DFA7D}" destId="{3851ACE5-A5BA-49B3-B911-E17D67C2BDDF}" srcOrd="8" destOrd="0" presId="urn:microsoft.com/office/officeart/2008/layout/CaptionedPictures"/>
    <dgm:cxn modelId="{1A0C9D30-81DD-4595-ACBE-FB380625F731}" type="presParOf" srcId="{3851ACE5-A5BA-49B3-B911-E17D67C2BDDF}" destId="{13D39366-BB27-4755-BD6F-A4913FD6ACAC}" srcOrd="0" destOrd="0" presId="urn:microsoft.com/office/officeart/2008/layout/CaptionedPictures"/>
    <dgm:cxn modelId="{12B3CFE7-8773-483A-BF41-A8A81BC53AE0}" type="presParOf" srcId="{3851ACE5-A5BA-49B3-B911-E17D67C2BDDF}" destId="{FABD93E6-C494-404F-A02B-90564185D536}" srcOrd="1" destOrd="0" presId="urn:microsoft.com/office/officeart/2008/layout/CaptionedPictures"/>
    <dgm:cxn modelId="{3C22D94C-E412-4D52-9CE8-F08C49E84273}" type="presParOf" srcId="{3851ACE5-A5BA-49B3-B911-E17D67C2BDDF}" destId="{C65D9201-FE59-42E9-ABE0-A74F79DF6DBE}" srcOrd="2" destOrd="0" presId="urn:microsoft.com/office/officeart/2008/layout/CaptionedPictures"/>
    <dgm:cxn modelId="{3152DEE0-CAF4-4D8D-A31C-55F6C6FC0D83}" type="presParOf" srcId="{C65D9201-FE59-42E9-ABE0-A74F79DF6DBE}" destId="{4D196B95-B338-4C2F-9F7C-9BE2C88DB0D5}" srcOrd="0" destOrd="0" presId="urn:microsoft.com/office/officeart/2008/layout/CaptionedPictures"/>
    <dgm:cxn modelId="{1952F195-916A-495A-83C9-532AEA89FD2F}" type="presParOf" srcId="{C65D9201-FE59-42E9-ABE0-A74F79DF6DBE}" destId="{C0BD95FB-AA87-488B-B2D2-DF5F0313AD9A}" srcOrd="1" destOrd="0" presId="urn:microsoft.com/office/officeart/2008/layout/CaptionedPicture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E566A4-B9C6-434F-9A71-7915D7C1452A}">
      <dsp:nvSpPr>
        <dsp:cNvPr id="0" name=""/>
        <dsp:cNvSpPr/>
      </dsp:nvSpPr>
      <dsp:spPr>
        <a:xfrm>
          <a:off x="385948" y="656747"/>
          <a:ext cx="1877225" cy="2542562"/>
        </a:xfrm>
        <a:prstGeom prst="rect">
          <a:avLst/>
        </a:prstGeom>
        <a:solidFill>
          <a:schemeClr val="accent3">
            <a:lumMod val="40000"/>
            <a:lumOff val="60000"/>
            <a:alpha val="4000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BDFF6D-0245-438D-BD32-1F9147231F66}">
      <dsp:nvSpPr>
        <dsp:cNvPr id="0" name=""/>
        <dsp:cNvSpPr/>
      </dsp:nvSpPr>
      <dsp:spPr>
        <a:xfrm>
          <a:off x="7214890" y="636370"/>
          <a:ext cx="1770948" cy="2482190"/>
        </a:xfrm>
        <a:prstGeom prst="rect">
          <a:avLst/>
        </a:prstGeom>
        <a:solidFill>
          <a:schemeClr val="accent3">
            <a:lumMod val="40000"/>
            <a:lumOff val="60000"/>
            <a:alpha val="40000"/>
          </a:schemeClr>
        </a:solidFill>
        <a:ln w="12700" cap="rnd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9292BB-0EBE-4DBF-A26D-36BD940F7496}">
      <dsp:nvSpPr>
        <dsp:cNvPr id="0" name=""/>
        <dsp:cNvSpPr/>
      </dsp:nvSpPr>
      <dsp:spPr>
        <a:xfrm>
          <a:off x="7201142" y="2630273"/>
          <a:ext cx="1763161" cy="6131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400" kern="1200" dirty="0" smtClean="0"/>
            <a:t>Better Life Garden</a:t>
          </a:r>
          <a:endParaRPr lang="zh-TW" altLang="en-US" sz="140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200" kern="1200" dirty="0"/>
        </a:p>
      </dsp:txBody>
      <dsp:txXfrm>
        <a:off x="7201142" y="2630273"/>
        <a:ext cx="1763161" cy="613124"/>
      </dsp:txXfrm>
    </dsp:sp>
    <dsp:sp modelId="{72F75428-6F9A-4F6D-9817-E36BFAD48163}">
      <dsp:nvSpPr>
        <dsp:cNvPr id="0" name=""/>
        <dsp:cNvSpPr/>
      </dsp:nvSpPr>
      <dsp:spPr>
        <a:xfrm>
          <a:off x="2620704" y="660723"/>
          <a:ext cx="1865290" cy="2529636"/>
        </a:xfrm>
        <a:prstGeom prst="rect">
          <a:avLst/>
        </a:prstGeom>
        <a:solidFill>
          <a:schemeClr val="accent3">
            <a:lumMod val="40000"/>
            <a:lumOff val="60000"/>
            <a:alpha val="4000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732C2E-77A6-4E8F-992D-D4B688DEB72D}">
      <dsp:nvSpPr>
        <dsp:cNvPr id="0" name=""/>
        <dsp:cNvSpPr/>
      </dsp:nvSpPr>
      <dsp:spPr>
        <a:xfrm>
          <a:off x="2514349" y="311795"/>
          <a:ext cx="1707811" cy="2271522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42C0EA-F214-49D5-83FF-77DB66940D7C}">
      <dsp:nvSpPr>
        <dsp:cNvPr id="0" name=""/>
        <dsp:cNvSpPr/>
      </dsp:nvSpPr>
      <dsp:spPr>
        <a:xfrm>
          <a:off x="2610106" y="2515595"/>
          <a:ext cx="1707811" cy="6027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700" kern="1200"/>
        </a:p>
      </dsp:txBody>
      <dsp:txXfrm>
        <a:off x="2610106" y="2515595"/>
        <a:ext cx="1707811" cy="602756"/>
      </dsp:txXfrm>
    </dsp:sp>
    <dsp:sp modelId="{669794DA-10BF-47D4-83D7-B126F58C1056}">
      <dsp:nvSpPr>
        <dsp:cNvPr id="0" name=""/>
        <dsp:cNvSpPr/>
      </dsp:nvSpPr>
      <dsp:spPr>
        <a:xfrm>
          <a:off x="4932957" y="627557"/>
          <a:ext cx="1781626" cy="2533074"/>
        </a:xfrm>
        <a:prstGeom prst="rect">
          <a:avLst/>
        </a:prstGeom>
        <a:solidFill>
          <a:schemeClr val="accent3">
            <a:lumMod val="40000"/>
            <a:lumOff val="60000"/>
            <a:alpha val="4000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7CAE46-F7A9-489F-BAC7-269B45C0A61A}">
      <dsp:nvSpPr>
        <dsp:cNvPr id="0" name=""/>
        <dsp:cNvSpPr/>
      </dsp:nvSpPr>
      <dsp:spPr>
        <a:xfrm>
          <a:off x="4866592" y="301489"/>
          <a:ext cx="1627390" cy="2260436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D8C400-75B3-4545-B231-EDDA573E5889}">
      <dsp:nvSpPr>
        <dsp:cNvPr id="0" name=""/>
        <dsp:cNvSpPr/>
      </dsp:nvSpPr>
      <dsp:spPr>
        <a:xfrm>
          <a:off x="4984645" y="2706474"/>
          <a:ext cx="1707811" cy="6027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400" kern="1200" dirty="0" smtClean="0"/>
            <a:t>Kang </a:t>
          </a:r>
          <a:r>
            <a:rPr lang="en-US" altLang="en-US" sz="1400" kern="1200" dirty="0" err="1" smtClean="0"/>
            <a:t>Chiao</a:t>
          </a:r>
          <a:r>
            <a:rPr lang="en-US" altLang="en-US" sz="1400" kern="1200" dirty="0" smtClean="0"/>
            <a:t> Asahi Villa</a:t>
          </a:r>
          <a:endParaRPr lang="zh-TW" altLang="en-US" sz="1400" kern="1200" dirty="0" smtClean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100" kern="1200" dirty="0"/>
        </a:p>
      </dsp:txBody>
      <dsp:txXfrm>
        <a:off x="4984645" y="2706474"/>
        <a:ext cx="1707811" cy="602756"/>
      </dsp:txXfrm>
    </dsp:sp>
    <dsp:sp modelId="{F1804982-1646-48F8-BE0A-AF7E61E6A05B}">
      <dsp:nvSpPr>
        <dsp:cNvPr id="0" name=""/>
        <dsp:cNvSpPr/>
      </dsp:nvSpPr>
      <dsp:spPr>
        <a:xfrm>
          <a:off x="7034173" y="310595"/>
          <a:ext cx="1670125" cy="2232432"/>
        </a:xfrm>
        <a:prstGeom prst="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91F26F-E646-4DCD-816F-A7FA60970A2C}">
      <dsp:nvSpPr>
        <dsp:cNvPr id="0" name=""/>
        <dsp:cNvSpPr/>
      </dsp:nvSpPr>
      <dsp:spPr>
        <a:xfrm>
          <a:off x="257856" y="321584"/>
          <a:ext cx="1739217" cy="2228440"/>
        </a:xfrm>
        <a:prstGeom prst="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EE0382-22E1-428B-AC54-4E1ED4F8C17D}">
      <dsp:nvSpPr>
        <dsp:cNvPr id="0" name=""/>
        <dsp:cNvSpPr/>
      </dsp:nvSpPr>
      <dsp:spPr>
        <a:xfrm>
          <a:off x="431267" y="2590385"/>
          <a:ext cx="1624452" cy="6027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400" kern="1200" dirty="0" smtClean="0"/>
            <a:t>Xinyi Project-</a:t>
          </a:r>
          <a:endParaRPr lang="zh-TW" altLang="en-US" sz="1400" kern="1200" dirty="0" smtClean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/>
            <a:t>Song Yong</a:t>
          </a:r>
          <a:endParaRPr lang="zh-TW" altLang="en-US" sz="1400" kern="1200" dirty="0"/>
        </a:p>
      </dsp:txBody>
      <dsp:txXfrm>
        <a:off x="431267" y="2590385"/>
        <a:ext cx="1624452" cy="602756"/>
      </dsp:txXfrm>
    </dsp:sp>
    <dsp:sp modelId="{13D39366-BB27-4755-BD6F-A4913FD6ACAC}">
      <dsp:nvSpPr>
        <dsp:cNvPr id="0" name=""/>
        <dsp:cNvSpPr/>
      </dsp:nvSpPr>
      <dsp:spPr>
        <a:xfrm>
          <a:off x="9523896" y="651678"/>
          <a:ext cx="1729974" cy="2497154"/>
        </a:xfrm>
        <a:prstGeom prst="rect">
          <a:avLst/>
        </a:prstGeom>
        <a:solidFill>
          <a:schemeClr val="accent3">
            <a:lumMod val="40000"/>
            <a:lumOff val="60000"/>
            <a:alpha val="4000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BD93E6-C494-404F-A02B-90564185D536}">
      <dsp:nvSpPr>
        <dsp:cNvPr id="0" name=""/>
        <dsp:cNvSpPr/>
      </dsp:nvSpPr>
      <dsp:spPr>
        <a:xfrm>
          <a:off x="9324356" y="310411"/>
          <a:ext cx="1712183" cy="2233446"/>
        </a:xfrm>
        <a:prstGeom prst="rect">
          <a:avLst/>
        </a:prstGeom>
        <a:blipFill dpi="0" rotWithShape="1"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BD95FB-AA87-488B-B2D2-DF5F0313AD9A}">
      <dsp:nvSpPr>
        <dsp:cNvPr id="0" name=""/>
        <dsp:cNvSpPr/>
      </dsp:nvSpPr>
      <dsp:spPr>
        <a:xfrm>
          <a:off x="9578410" y="2631243"/>
          <a:ext cx="1741967" cy="5920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400" kern="1200" dirty="0" err="1" smtClean="0"/>
            <a:t>Yongjing</a:t>
          </a:r>
          <a:r>
            <a:rPr lang="en-US" altLang="en-US" sz="1400" kern="1200" dirty="0" smtClean="0"/>
            <a:t> Park Project</a:t>
          </a:r>
          <a:endParaRPr lang="zh-TW" altLang="en-US" sz="1400" kern="1200" dirty="0" smtClean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200" kern="1200" dirty="0"/>
        </a:p>
      </dsp:txBody>
      <dsp:txXfrm>
        <a:off x="9578410" y="2631243"/>
        <a:ext cx="1741967" cy="5920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aptionedPictures">
  <dgm:title val=""/>
  <dgm:desc val=""/>
  <dgm:catLst>
    <dgm:cat type="picture" pri="5000"/>
    <dgm:cat type="pictureconvert" pri="5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  <dgm:cxn modelId="90" srcId="0" destId="40" srcOrd="3" destOrd="0"/>
        <dgm:cxn modelId="42" srcId="40" destId="4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 val="1"/>
          <dgm:chPref val="1"/>
        </dgm:varLst>
        <dgm:alg type="composite">
          <dgm:param type="ar" val="0.85"/>
        </dgm:alg>
        <dgm:shape xmlns:r="http://schemas.openxmlformats.org/officeDocument/2006/relationships" r:blip="">
          <dgm:adjLst/>
        </dgm:shape>
        <dgm:constrLst>
          <dgm:constr type="l" for="ch" forName="Accent" refType="w" fact="0"/>
          <dgm:constr type="t" for="ch" forName="Accent" refType="h" fact="0"/>
          <dgm:constr type="w" for="ch" forName="Accent" refType="w"/>
          <dgm:constr type="h" for="ch" forName="Accent" refType="h"/>
          <dgm:constr type="l" for="ch" forName="Image" refType="w" fact="0.05"/>
          <dgm:constr type="t" for="ch" forName="Image" refType="h" fact="0.04"/>
          <dgm:constr type="w" for="ch" forName="Image" refType="w" fact="0.9"/>
          <dgm:constr type="h" for="ch" forName="Image" refType="h" fact="0.65"/>
          <dgm:constr type="l" for="ch" forName="ChildComposite" refType="w" fact="0.05"/>
          <dgm:constr type="t" for="ch" forName="ChildComposite" refType="h" fact="0.69"/>
          <dgm:constr type="w" for="ch" forName="ChildComposite" refType="w" fact="0.9"/>
          <dgm:constr type="h" for="ch" forName="ChildComposite" refType="h" fact="0.27"/>
        </dgm:constrLst>
        <dgm:layoutNode name="Accent" styleLbl="trAlignAcc1">
          <dgm:varLst>
            <dgm:chMax val="0"/>
            <dgm:chPref val="0"/>
          </dgm:varLst>
          <dgm:alg type="sp"/>
          <dgm:shape xmlns:r="http://schemas.openxmlformats.org/officeDocument/2006/relationships" type="rect" r:blip="">
            <dgm:adjLst/>
          </dgm:shape>
          <dgm:presOf/>
        </dgm:layoutNode>
        <dgm:layoutNode name="Image" styleLbl="alignImgPlace1">
          <dgm:varLst>
            <dgm:chMax val="0"/>
            <dgm:chPref val="0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ChildComposite">
          <dgm:alg type="composite"/>
          <dgm:shape xmlns:r="http://schemas.openxmlformats.org/officeDocument/2006/relationships" r:blip="">
            <dgm:adjLst/>
          </dgm:shape>
          <dgm:choose name="Name4">
            <dgm:if name="Name5" axis="ch" ptType="node" func="cnt" op="gte" val="1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 fact="0.3704"/>
                <dgm:constr type="l" for="ch" forName="Child" refType="w" fact="0"/>
                <dgm:constr type="t" for="ch" forName="Child" refType="h" fact="0.3704"/>
                <dgm:constr type="w" for="ch" forName="Child" refType="w"/>
                <dgm:constr type="h" for="ch" forName="Child" refType="h" fact="0.6296"/>
              </dgm:constrLst>
            </dgm:if>
            <dgm:else name="Name6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/>
                <dgm:constr type="l" for="ch" forName="Child" refType="w" fact="0"/>
                <dgm:constr type="t" for="ch" forName="Child" refType="h" fact="0"/>
                <dgm:constr type="w" for="ch" forName="Child" refType="w" fact="0"/>
                <dgm:constr type="h" for="ch" forName="Child" refType="h" fact="0"/>
              </dgm:constrLst>
            </dgm:else>
          </dgm:choose>
          <dgm:layoutNode name="Child" styleLbl="node1">
            <dgm:varLst>
              <dgm:chMax val="0"/>
              <dgm:chPref val="0"/>
              <dgm:bulletEnabled val="1"/>
            </dgm:varLst>
            <dgm:choose name="Name7">
              <dgm:if name="Name8" axis="ch" ptType="node" func="cnt" op="gt" val="1">
                <dgm:alg type="tx">
                  <dgm:param type="parTxLTRAlign" val="l"/>
                  <dgm:param type="parTxRTLAlign" val="r"/>
                  <dgm:param type="txAnchorVert" val="mid"/>
                  <dgm:param type="txAnchorVertCh" val="mid"/>
                </dgm:alg>
              </dgm:if>
              <dgm:else name="Name9">
                <dgm:alg type="tx">
                  <dgm:param type="parTxLTRAlign" val="ctr"/>
                  <dgm:param type="parTxRTLAlign" val="ctr"/>
                  <dgm:param type="shpTxLTRAlignCh" val="l"/>
                  <dgm:param type="shpTxRTLAlignCh" val="r"/>
                  <dgm:param type="txAnchorVert" val="mid"/>
                  <dgm:param type="txAnchorVertCh" val="mid"/>
                </dgm:alg>
              </dgm:else>
            </dgm:choose>
            <dgm:choose name="Name10">
              <dgm:if name="Name11" axis="ch" ptType="node" func="cnt" op="gte" val="1">
                <dgm:shape xmlns:r="http://schemas.openxmlformats.org/officeDocument/2006/relationships" type="rect" r:blip="">
                  <dgm:adjLst/>
                </dgm:shape>
              </dgm:if>
              <dgm:else name="Name12">
                <dgm:shape xmlns:r="http://schemas.openxmlformats.org/officeDocument/2006/relationships" type="rect" r:blip="" hideGeom="1">
                  <dgm:adjLst/>
                </dgm:shape>
              </dgm:else>
            </dgm:choose>
            <dgm:choose name="Name13">
              <dgm:if name="Name14" axis="ch" ptType="node" func="cnt" op="gte" val="1">
                <dgm:presOf axis="des" ptType="node"/>
              </dgm:if>
              <dgm:else name="Name15">
                <dgm:presOf/>
              </dgm:else>
            </dgm:choose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Parent" styleLbl="revTx">
            <dgm:varLst>
              <dgm:chMax val="1"/>
              <dgm:chPref val="0"/>
              <dgm:bulletEnabled val="1"/>
            </dgm:varLst>
            <dgm:alg type="tx">
              <dgm:param type="shpTxLTRAlignCh" val="ctr"/>
              <dgm:param type="txAnchorVert" val="mid"/>
            </dgm:alg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137" cy="512304"/>
          </a:xfrm>
          <a:prstGeom prst="rect">
            <a:avLst/>
          </a:prstGeom>
        </p:spPr>
        <p:txBody>
          <a:bodyPr vert="horz" lIns="94752" tIns="47376" rIns="94752" bIns="47376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0508" y="0"/>
            <a:ext cx="3077137" cy="512304"/>
          </a:xfrm>
          <a:prstGeom prst="rect">
            <a:avLst/>
          </a:prstGeom>
        </p:spPr>
        <p:txBody>
          <a:bodyPr vert="horz" lIns="94752" tIns="47376" rIns="94752" bIns="47376" rtlCol="0"/>
          <a:lstStyle>
            <a:lvl1pPr algn="r">
              <a:defRPr sz="1200"/>
            </a:lvl1pPr>
          </a:lstStyle>
          <a:p>
            <a:fld id="{E41716F0-C568-43B5-A6E8-6843EE61AFCB}" type="datetimeFigureOut">
              <a:rPr lang="zh-TW" altLang="en-US" smtClean="0"/>
              <a:t>12/21/2020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52" tIns="47376" rIns="94752" bIns="47376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09601" y="4924989"/>
            <a:ext cx="5680103" cy="4029684"/>
          </a:xfrm>
          <a:prstGeom prst="rect">
            <a:avLst/>
          </a:prstGeom>
        </p:spPr>
        <p:txBody>
          <a:bodyPr vert="horz" lIns="94752" tIns="47376" rIns="94752" bIns="47376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2309"/>
            <a:ext cx="3077137" cy="512304"/>
          </a:xfrm>
          <a:prstGeom prst="rect">
            <a:avLst/>
          </a:prstGeom>
        </p:spPr>
        <p:txBody>
          <a:bodyPr vert="horz" lIns="94752" tIns="47376" rIns="94752" bIns="47376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0508" y="9722309"/>
            <a:ext cx="3077137" cy="512304"/>
          </a:xfrm>
          <a:prstGeom prst="rect">
            <a:avLst/>
          </a:prstGeom>
        </p:spPr>
        <p:txBody>
          <a:bodyPr vert="horz" lIns="94752" tIns="47376" rIns="94752" bIns="47376" rtlCol="0" anchor="b"/>
          <a:lstStyle>
            <a:lvl1pPr algn="r">
              <a:defRPr sz="1200"/>
            </a:lvl1pPr>
          </a:lstStyle>
          <a:p>
            <a:fld id="{E17D9A87-C05A-4B29-9FBC-E01DAE4B7CA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8704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D9A87-C05A-4B29-9FBC-E01DAE4B7CA0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24234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D9A87-C05A-4B29-9FBC-E01DAE4B7CA0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59710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D9A87-C05A-4B29-9FBC-E01DAE4B7CA0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82731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D9A87-C05A-4B29-9FBC-E01DAE4B7CA0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43668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D9A87-C05A-4B29-9FBC-E01DAE4B7CA0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31270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48BBE-9593-4D92-B676-0712D29C3347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1469392"/>
      </p:ext>
    </p:extLst>
  </p:cSld>
  <p:clrMapOvr>
    <a:masterClrMapping/>
  </p:clrMapOvr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48BBE-9593-4D92-B676-0712D29C33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4067726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48BBE-9593-4D92-B676-0712D29C33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0703634"/>
      </p:ext>
    </p:extLst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48BBE-9593-4D92-B676-0712D29C3347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52212727"/>
      </p:ext>
    </p:extLst>
  </p:cSld>
  <p:clrMapOvr>
    <a:masterClrMapping/>
  </p:clrMapOvr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48BBE-9593-4D92-B676-0712D29C33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0422838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48BBE-9593-4D92-B676-0712D29C3347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88957055"/>
      </p:ext>
    </p:extLst>
  </p:cSld>
  <p:clrMapOvr>
    <a:masterClrMapping/>
  </p:clrMapOvr>
  <p:hf sldNum="0"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48BBE-9593-4D92-B676-0712D29C33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4326484"/>
      </p:ext>
    </p:extLst>
  </p:cSld>
  <p:clrMapOvr>
    <a:masterClrMapping/>
  </p:clrMapOvr>
  <p:hf sldNum="0"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48BBE-9593-4D92-B676-0712D29C33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0685375"/>
      </p:ext>
    </p:extLst>
  </p:cSld>
  <p:clrMapOvr>
    <a:masterClrMapping/>
  </p:clrMapOvr>
  <p:hf sldNum="0"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48BBE-9593-4D92-B676-0712D29C33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2150200"/>
      </p:ext>
    </p:extLst>
  </p:cSld>
  <p:clrMapOvr>
    <a:masterClrMapping/>
  </p:clrMapOvr>
  <p:hf sldNum="0" hd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909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304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48BBE-9593-4D92-B676-0712D29C33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4839033"/>
      </p:ext>
    </p:extLst>
  </p:cSld>
  <p:clrMapOvr>
    <a:masterClrMapping/>
  </p:clrMapOvr>
  <p:hf sldNum="0"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文本框 80"/>
          <p:cNvSpPr txBox="1"/>
          <p:nvPr userDrawn="1"/>
        </p:nvSpPr>
        <p:spPr>
          <a:xfrm>
            <a:off x="131199" y="300303"/>
            <a:ext cx="3985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3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99" name="直接连接符 98"/>
          <p:cNvCxnSpPr/>
          <p:nvPr userDrawn="1"/>
        </p:nvCxnSpPr>
        <p:spPr>
          <a:xfrm>
            <a:off x="0" y="237744"/>
            <a:ext cx="4544568" cy="0"/>
          </a:xfrm>
          <a:prstGeom prst="line">
            <a:avLst/>
          </a:prstGeom>
          <a:ln w="12700" cap="rnd">
            <a:gradFill flip="none" rotWithShape="1">
              <a:gsLst>
                <a:gs pos="53312">
                  <a:srgbClr val="C6DCF0"/>
                </a:gs>
                <a:gs pos="30000">
                  <a:schemeClr val="bg1"/>
                </a:gs>
                <a:gs pos="77000">
                  <a:srgbClr val="DCEAF6"/>
                </a:gs>
                <a:gs pos="0">
                  <a:schemeClr val="accent1">
                    <a:lumMod val="45000"/>
                    <a:lumOff val="55000"/>
                    <a:alpha val="96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round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直接连接符 99"/>
          <p:cNvCxnSpPr/>
          <p:nvPr userDrawn="1"/>
        </p:nvCxnSpPr>
        <p:spPr>
          <a:xfrm>
            <a:off x="0" y="975360"/>
            <a:ext cx="3928521" cy="0"/>
          </a:xfrm>
          <a:prstGeom prst="line">
            <a:avLst/>
          </a:prstGeom>
          <a:ln w="12700" cap="rnd">
            <a:gradFill flip="none" rotWithShape="1">
              <a:gsLst>
                <a:gs pos="53312">
                  <a:srgbClr val="C6DCF0"/>
                </a:gs>
                <a:gs pos="30000">
                  <a:schemeClr val="bg1"/>
                </a:gs>
                <a:gs pos="77000">
                  <a:srgbClr val="DCEAF6"/>
                </a:gs>
                <a:gs pos="0">
                  <a:schemeClr val="accent1">
                    <a:lumMod val="45000"/>
                    <a:lumOff val="55000"/>
                    <a:alpha val="96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round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直接连接符 100"/>
          <p:cNvCxnSpPr/>
          <p:nvPr userDrawn="1"/>
        </p:nvCxnSpPr>
        <p:spPr>
          <a:xfrm>
            <a:off x="658930" y="771144"/>
            <a:ext cx="4013654" cy="0"/>
          </a:xfrm>
          <a:prstGeom prst="line">
            <a:avLst/>
          </a:prstGeom>
          <a:ln w="12700" cap="rnd">
            <a:gradFill flip="none" rotWithShape="1">
              <a:gsLst>
                <a:gs pos="53312">
                  <a:srgbClr val="C6DCF0"/>
                </a:gs>
                <a:gs pos="30000">
                  <a:schemeClr val="bg1"/>
                </a:gs>
                <a:gs pos="77000">
                  <a:srgbClr val="DCEAF6"/>
                </a:gs>
                <a:gs pos="0">
                  <a:schemeClr val="accent1">
                    <a:lumMod val="45000"/>
                    <a:lumOff val="55000"/>
                    <a:alpha val="96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round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文本框 101"/>
          <p:cNvSpPr txBox="1"/>
          <p:nvPr userDrawn="1"/>
        </p:nvSpPr>
        <p:spPr>
          <a:xfrm>
            <a:off x="657892" y="204657"/>
            <a:ext cx="22365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存在的问题</a:t>
            </a:r>
            <a:endParaRPr lang="zh-CN" altLang="en-US" sz="3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7" name="文本框 106"/>
          <p:cNvSpPr txBox="1"/>
          <p:nvPr userDrawn="1"/>
        </p:nvSpPr>
        <p:spPr>
          <a:xfrm>
            <a:off x="648747" y="748760"/>
            <a:ext cx="82266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PROBLEM</a:t>
            </a:r>
            <a:endParaRPr lang="zh-CN" altLang="en-US" sz="1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08" name="直接连接符 107"/>
          <p:cNvCxnSpPr/>
          <p:nvPr userDrawn="1"/>
        </p:nvCxnSpPr>
        <p:spPr>
          <a:xfrm>
            <a:off x="648747" y="237744"/>
            <a:ext cx="0" cy="737616"/>
          </a:xfrm>
          <a:prstGeom prst="line">
            <a:avLst/>
          </a:prstGeom>
          <a:ln w="12700" cap="rnd">
            <a:solidFill>
              <a:schemeClr val="bg1">
                <a:alpha val="56000"/>
              </a:schemeClr>
            </a:solidFill>
            <a:prstDash val="solid"/>
            <a:round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9563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 21"/>
          <p:cNvSpPr txBox="1"/>
          <p:nvPr userDrawn="1"/>
        </p:nvSpPr>
        <p:spPr>
          <a:xfrm>
            <a:off x="131199" y="300303"/>
            <a:ext cx="3985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sz="3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3" name="直接连接符 22"/>
          <p:cNvCxnSpPr/>
          <p:nvPr userDrawn="1"/>
        </p:nvCxnSpPr>
        <p:spPr>
          <a:xfrm>
            <a:off x="0" y="237744"/>
            <a:ext cx="4544568" cy="0"/>
          </a:xfrm>
          <a:prstGeom prst="line">
            <a:avLst/>
          </a:prstGeom>
          <a:ln w="12700" cap="rnd">
            <a:gradFill flip="none" rotWithShape="1">
              <a:gsLst>
                <a:gs pos="53312">
                  <a:srgbClr val="C6DCF0"/>
                </a:gs>
                <a:gs pos="30000">
                  <a:schemeClr val="bg1"/>
                </a:gs>
                <a:gs pos="77000">
                  <a:srgbClr val="DCEAF6"/>
                </a:gs>
                <a:gs pos="0">
                  <a:schemeClr val="accent1">
                    <a:lumMod val="45000"/>
                    <a:lumOff val="55000"/>
                    <a:alpha val="96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round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 userDrawn="1"/>
        </p:nvCxnSpPr>
        <p:spPr>
          <a:xfrm>
            <a:off x="0" y="975360"/>
            <a:ext cx="3928521" cy="0"/>
          </a:xfrm>
          <a:prstGeom prst="line">
            <a:avLst/>
          </a:prstGeom>
          <a:ln w="12700" cap="rnd">
            <a:gradFill flip="none" rotWithShape="1">
              <a:gsLst>
                <a:gs pos="53312">
                  <a:srgbClr val="C6DCF0"/>
                </a:gs>
                <a:gs pos="30000">
                  <a:schemeClr val="bg1"/>
                </a:gs>
                <a:gs pos="77000">
                  <a:srgbClr val="DCEAF6"/>
                </a:gs>
                <a:gs pos="0">
                  <a:schemeClr val="accent1">
                    <a:lumMod val="45000"/>
                    <a:lumOff val="55000"/>
                    <a:alpha val="96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round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 userDrawn="1"/>
        </p:nvCxnSpPr>
        <p:spPr>
          <a:xfrm>
            <a:off x="658930" y="771144"/>
            <a:ext cx="4013654" cy="0"/>
          </a:xfrm>
          <a:prstGeom prst="line">
            <a:avLst/>
          </a:prstGeom>
          <a:ln w="12700" cap="rnd">
            <a:gradFill flip="none" rotWithShape="1">
              <a:gsLst>
                <a:gs pos="53312">
                  <a:srgbClr val="C6DCF0"/>
                </a:gs>
                <a:gs pos="30000">
                  <a:schemeClr val="bg1"/>
                </a:gs>
                <a:gs pos="77000">
                  <a:srgbClr val="DCEAF6"/>
                </a:gs>
                <a:gs pos="0">
                  <a:schemeClr val="accent1">
                    <a:lumMod val="45000"/>
                    <a:lumOff val="55000"/>
                    <a:alpha val="96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round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本框 25"/>
          <p:cNvSpPr txBox="1"/>
          <p:nvPr userDrawn="1"/>
        </p:nvSpPr>
        <p:spPr>
          <a:xfrm>
            <a:off x="657892" y="204657"/>
            <a:ext cx="30572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下一步改进措施</a:t>
            </a:r>
            <a:endParaRPr lang="zh-CN" altLang="en-US" sz="3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文本框 26"/>
          <p:cNvSpPr txBox="1"/>
          <p:nvPr userDrawn="1"/>
        </p:nvSpPr>
        <p:spPr>
          <a:xfrm>
            <a:off x="648747" y="748760"/>
            <a:ext cx="12378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NEXT</a:t>
            </a:r>
            <a:r>
              <a:rPr lang="en-US" altLang="zh-CN" sz="1000" baseline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MEASURES</a:t>
            </a:r>
            <a:endParaRPr lang="zh-CN" altLang="en-US" sz="1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8" name="直接连接符 27"/>
          <p:cNvCxnSpPr/>
          <p:nvPr userDrawn="1"/>
        </p:nvCxnSpPr>
        <p:spPr>
          <a:xfrm>
            <a:off x="648747" y="237744"/>
            <a:ext cx="0" cy="737616"/>
          </a:xfrm>
          <a:prstGeom prst="line">
            <a:avLst/>
          </a:prstGeom>
          <a:ln w="12700" cap="rnd">
            <a:solidFill>
              <a:schemeClr val="bg1">
                <a:alpha val="56000"/>
              </a:schemeClr>
            </a:solidFill>
            <a:prstDash val="solid"/>
            <a:round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2500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9267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2824223" y="509319"/>
            <a:ext cx="5590572" cy="650890"/>
            <a:chOff x="2824223" y="509319"/>
            <a:chExt cx="5590572" cy="650890"/>
          </a:xfrm>
        </p:grpSpPr>
        <p:sp>
          <p:nvSpPr>
            <p:cNvPr id="3" name="矩形 2"/>
            <p:cNvSpPr/>
            <p:nvPr userDrawn="1"/>
          </p:nvSpPr>
          <p:spPr>
            <a:xfrm>
              <a:off x="3634756" y="517559"/>
              <a:ext cx="4108707" cy="619500"/>
            </a:xfrm>
            <a:prstGeom prst="rect">
              <a:avLst/>
            </a:prstGeom>
            <a:blipFill dpi="0" rotWithShape="0">
              <a:blip r:embed="rId2">
                <a:alphaModFix amt="25000"/>
              </a:blip>
              <a:srcRect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4" name="直接连接符 3"/>
            <p:cNvCxnSpPr/>
            <p:nvPr userDrawn="1"/>
          </p:nvCxnSpPr>
          <p:spPr>
            <a:xfrm>
              <a:off x="2824223" y="509319"/>
              <a:ext cx="5022949" cy="0"/>
            </a:xfrm>
            <a:prstGeom prst="line">
              <a:avLst/>
            </a:prstGeom>
            <a:ln w="12700" cap="rnd">
              <a:gradFill flip="none" rotWithShape="1">
                <a:gsLst>
                  <a:gs pos="53312">
                    <a:srgbClr val="C6DCF0"/>
                  </a:gs>
                  <a:gs pos="30000">
                    <a:schemeClr val="bg1"/>
                  </a:gs>
                  <a:gs pos="77000">
                    <a:srgbClr val="DCEAF6"/>
                  </a:gs>
                  <a:gs pos="0">
                    <a:schemeClr val="accent1">
                      <a:lumMod val="45000"/>
                      <a:lumOff val="55000"/>
                      <a:alpha val="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round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直接连接符 4"/>
            <p:cNvCxnSpPr/>
            <p:nvPr userDrawn="1"/>
          </p:nvCxnSpPr>
          <p:spPr>
            <a:xfrm>
              <a:off x="3509122" y="1160209"/>
              <a:ext cx="4905673" cy="0"/>
            </a:xfrm>
            <a:prstGeom prst="line">
              <a:avLst/>
            </a:prstGeom>
            <a:ln w="12700" cap="rnd">
              <a:gradFill flip="none" rotWithShape="1">
                <a:gsLst>
                  <a:gs pos="53312">
                    <a:srgbClr val="C6DCF0"/>
                  </a:gs>
                  <a:gs pos="30000">
                    <a:schemeClr val="bg1"/>
                  </a:gs>
                  <a:gs pos="77000">
                    <a:srgbClr val="DCEAF6"/>
                  </a:gs>
                  <a:gs pos="0">
                    <a:schemeClr val="accent1">
                      <a:lumMod val="45000"/>
                      <a:lumOff val="55000"/>
                      <a:alpha val="9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0" scaled="1"/>
                <a:tileRect/>
              </a:gradFill>
              <a:round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文本框 5"/>
          <p:cNvSpPr txBox="1"/>
          <p:nvPr userDrawn="1"/>
        </p:nvSpPr>
        <p:spPr>
          <a:xfrm>
            <a:off x="3752191" y="540709"/>
            <a:ext cx="38523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3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用到的主要元素</a:t>
            </a:r>
            <a:endParaRPr lang="zh-CN" altLang="en-US" sz="3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54420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4798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48BBE-9593-4D92-B676-0712D29C33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5529085"/>
      </p:ext>
    </p:extLst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48BBE-9593-4D92-B676-0712D29C33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3661966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48BBE-9593-4D92-B676-0712D29C33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5678239"/>
      </p:ext>
    </p:extLst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48BBE-9593-4D92-B676-0712D29C33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4339098"/>
      </p:ext>
    </p:extLst>
  </p:cSld>
  <p:clrMapOvr>
    <a:masterClrMapping/>
  </p:clrMapOvr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48BBE-9593-4D92-B676-0712D29C33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2655531"/>
      </p:ext>
    </p:extLst>
  </p:cSld>
  <p:clrMapOvr>
    <a:masterClrMapping/>
  </p:clrMapOvr>
  <p:hf sldNum="0"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48BBE-9593-4D92-B676-0712D29C33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9306454"/>
      </p:ext>
    </p:extLst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48BBE-9593-4D92-B676-0712D29C33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0621066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A548BBE-9593-4D92-B676-0712D29C33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741186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  <p:sldLayoutId id="2147483918" r:id="rId12"/>
    <p:sldLayoutId id="2147483919" r:id="rId13"/>
    <p:sldLayoutId id="2147483920" r:id="rId14"/>
    <p:sldLayoutId id="2147483921" r:id="rId15"/>
    <p:sldLayoutId id="2147483922" r:id="rId16"/>
    <p:sldLayoutId id="2147483923" r:id="rId17"/>
    <p:sldLayoutId id="2147483924" r:id="rId18"/>
    <p:sldLayoutId id="2147483925" r:id="rId19"/>
    <p:sldLayoutId id="2147483661" r:id="rId20"/>
    <p:sldLayoutId id="2147483662" r:id="rId21"/>
    <p:sldLayoutId id="2147483663" r:id="rId22"/>
    <p:sldLayoutId id="2147483666" r:id="rId23"/>
    <p:sldLayoutId id="2147483667" r:id="rId24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1.jpg"/><Relationship Id="rId4" Type="http://schemas.openxmlformats.org/officeDocument/2006/relationships/image" Target="../media/image20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image" Target="../media/image4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9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8.jpeg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文本框 260"/>
          <p:cNvSpPr txBox="1"/>
          <p:nvPr/>
        </p:nvSpPr>
        <p:spPr>
          <a:xfrm>
            <a:off x="2136905" y="2218880"/>
            <a:ext cx="975182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40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BETTER LIFE GROUP </a:t>
            </a:r>
            <a:endParaRPr lang="en-US" altLang="zh-TW" sz="4000" b="1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/>
            <a:r>
              <a:rPr lang="en-US" altLang="zh-TW" sz="40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TW" altLang="en-US" sz="40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TW" sz="40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ANNUAL </a:t>
            </a:r>
            <a:r>
              <a:rPr lang="en-US" altLang="zh-TW" sz="40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INSTITUTIONAL </a:t>
            </a:r>
          </a:p>
          <a:p>
            <a:pPr lvl="0"/>
            <a:r>
              <a:rPr lang="en-US" altLang="zh-TW" sz="40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INVESTOR </a:t>
            </a:r>
            <a:r>
              <a:rPr lang="en-US" altLang="zh-TW" sz="40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CONFERENCE</a:t>
            </a:r>
            <a:endParaRPr lang="en-US" altLang="zh-TW" sz="40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1202312" y="6085598"/>
            <a:ext cx="922220" cy="763785"/>
            <a:chOff x="8658759" y="5376728"/>
            <a:chExt cx="922220" cy="763785"/>
          </a:xfrm>
        </p:grpSpPr>
        <p:grpSp>
          <p:nvGrpSpPr>
            <p:cNvPr id="191" name="组合 190"/>
            <p:cNvGrpSpPr/>
            <p:nvPr/>
          </p:nvGrpSpPr>
          <p:grpSpPr>
            <a:xfrm>
              <a:off x="8658759" y="5376728"/>
              <a:ext cx="478777" cy="478777"/>
              <a:chOff x="9919874" y="407800"/>
              <a:chExt cx="2268404" cy="2268404"/>
            </a:xfrm>
          </p:grpSpPr>
          <p:sp>
            <p:nvSpPr>
              <p:cNvPr id="244" name="椭圆 243"/>
              <p:cNvSpPr/>
              <p:nvPr/>
            </p:nvSpPr>
            <p:spPr>
              <a:xfrm>
                <a:off x="9919874" y="407800"/>
                <a:ext cx="2268404" cy="2268404"/>
              </a:xfrm>
              <a:prstGeom prst="ellipse">
                <a:avLst/>
              </a:prstGeom>
              <a:noFill/>
              <a:ln w="6350">
                <a:solidFill>
                  <a:schemeClr val="bg1">
                    <a:alpha val="54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247" name="椭圆 246"/>
              <p:cNvSpPr/>
              <p:nvPr/>
            </p:nvSpPr>
            <p:spPr>
              <a:xfrm>
                <a:off x="10056381" y="544307"/>
                <a:ext cx="1995390" cy="1995390"/>
              </a:xfrm>
              <a:prstGeom prst="ellipse">
                <a:avLst/>
              </a:prstGeom>
              <a:noFill/>
              <a:ln w="6350" cmpd="sng">
                <a:solidFill>
                  <a:schemeClr val="bg1">
                    <a:alpha val="54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68" name="椭圆 267"/>
            <p:cNvSpPr/>
            <p:nvPr/>
          </p:nvSpPr>
          <p:spPr>
            <a:xfrm>
              <a:off x="8744905" y="5661736"/>
              <a:ext cx="478777" cy="478777"/>
            </a:xfrm>
            <a:prstGeom prst="ellipse">
              <a:avLst/>
            </a:prstGeom>
            <a:noFill/>
            <a:ln w="6350">
              <a:solidFill>
                <a:schemeClr val="bg1">
                  <a:alpha val="54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69" name="椭圆 268"/>
            <p:cNvSpPr/>
            <p:nvPr/>
          </p:nvSpPr>
          <p:spPr>
            <a:xfrm>
              <a:off x="8942271" y="5384993"/>
              <a:ext cx="638708" cy="638708"/>
            </a:xfrm>
            <a:prstGeom prst="ellipse">
              <a:avLst/>
            </a:prstGeom>
            <a:noFill/>
            <a:ln w="6350">
              <a:solidFill>
                <a:schemeClr val="bg1">
                  <a:alpha val="54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65" y="386377"/>
            <a:ext cx="1336651" cy="1918222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2136905" y="4429237"/>
            <a:ext cx="3724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>
                <a:latin typeface="微軟正黑體" panose="020B0604030504040204" pitchFamily="34" charset="-120"/>
              </a:rPr>
              <a:t>DECEMBER,22</a:t>
            </a:r>
            <a:r>
              <a:rPr lang="en-US" altLang="zh-TW" sz="2400" baseline="30000" dirty="0" smtClean="0">
                <a:latin typeface="微軟正黑體" panose="020B0604030504040204" pitchFamily="34" charset="-120"/>
              </a:rPr>
              <a:t>TH</a:t>
            </a:r>
            <a:r>
              <a:rPr lang="en-US" altLang="zh-TW" sz="2400" dirty="0" smtClean="0">
                <a:latin typeface="微軟正黑體" panose="020B0604030504040204" pitchFamily="34" charset="-120"/>
              </a:rPr>
              <a:t>,2020</a:t>
            </a:r>
            <a:endParaRPr lang="zh-TW" altLang="en-US" sz="2400" dirty="0">
              <a:latin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12440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274037" y="366123"/>
            <a:ext cx="95546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b="1" dirty="0" smtClean="0">
                <a:solidFill>
                  <a:srgbClr val="F7F7F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en-US" altLang="zh-TW" sz="3200" b="1" dirty="0">
                <a:solidFill>
                  <a:srgbClr val="F7F7F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 Residential Project</a:t>
            </a:r>
            <a:r>
              <a:rPr lang="zh-TW" altLang="en-US" sz="3200" b="1" dirty="0">
                <a:solidFill>
                  <a:srgbClr val="F7F7F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－</a:t>
            </a:r>
            <a:r>
              <a:rPr lang="en-US" altLang="zh-TW" sz="3200" b="1" dirty="0">
                <a:solidFill>
                  <a:srgbClr val="F7F7F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Kang </a:t>
            </a:r>
            <a:r>
              <a:rPr lang="en-US" altLang="zh-TW" sz="3200" b="1" dirty="0" err="1">
                <a:solidFill>
                  <a:srgbClr val="F7F7F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Chiao</a:t>
            </a:r>
            <a:r>
              <a:rPr lang="en-US" altLang="zh-TW" sz="3200" b="1" dirty="0">
                <a:solidFill>
                  <a:srgbClr val="F7F7F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Asahi </a:t>
            </a:r>
            <a:r>
              <a:rPr lang="en-US" altLang="zh-TW" sz="3200" b="1" dirty="0" smtClean="0">
                <a:solidFill>
                  <a:srgbClr val="F7F7F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Villa</a:t>
            </a:r>
            <a:endParaRPr lang="zh-CN" altLang="en-US" sz="3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0707" y="38873"/>
            <a:ext cx="900830" cy="1292777"/>
          </a:xfrm>
          <a:prstGeom prst="rect">
            <a:avLst/>
          </a:prstGeom>
        </p:spPr>
      </p:pic>
      <p:cxnSp>
        <p:nvCxnSpPr>
          <p:cNvPr id="28" name="直接连接符 7"/>
          <p:cNvCxnSpPr/>
          <p:nvPr/>
        </p:nvCxnSpPr>
        <p:spPr>
          <a:xfrm>
            <a:off x="5687365" y="6692519"/>
            <a:ext cx="6447666" cy="10276"/>
          </a:xfrm>
          <a:prstGeom prst="line">
            <a:avLst/>
          </a:prstGeom>
          <a:ln w="12700" cap="rnd">
            <a:gradFill>
              <a:gsLst>
                <a:gs pos="16000">
                  <a:schemeClr val="accent1">
                    <a:lumMod val="5000"/>
                    <a:lumOff val="95000"/>
                    <a:alpha val="33000"/>
                  </a:schemeClr>
                </a:gs>
                <a:gs pos="54000">
                  <a:schemeClr val="bg1"/>
                </a:gs>
                <a:gs pos="88000">
                  <a:schemeClr val="bg1">
                    <a:alpha val="38000"/>
                  </a:schemeClr>
                </a:gs>
              </a:gsLst>
              <a:lin ang="2400000" scaled="0"/>
            </a:gradFill>
            <a:round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圖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8699" y="3868198"/>
            <a:ext cx="4535596" cy="25196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圓角矩形 9"/>
          <p:cNvSpPr/>
          <p:nvPr/>
        </p:nvSpPr>
        <p:spPr>
          <a:xfrm>
            <a:off x="6598699" y="1092312"/>
            <a:ext cx="4535596" cy="2660537"/>
          </a:xfrm>
          <a:prstGeom prst="roundRect">
            <a:avLst/>
          </a:prstGeom>
          <a:solidFill>
            <a:srgbClr val="DDDDD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zh-TW" sz="1400" dirty="0">
                <a:solidFill>
                  <a:schemeClr val="bg1"/>
                </a:solidFill>
              </a:rPr>
              <a:t>Project Name</a:t>
            </a:r>
            <a:r>
              <a:rPr lang="zh-TW" altLang="en-US" sz="1400" dirty="0">
                <a:solidFill>
                  <a:schemeClr val="bg1"/>
                </a:solidFill>
              </a:rPr>
              <a:t>：</a:t>
            </a:r>
            <a:r>
              <a:rPr lang="en-US" altLang="zh-TW" sz="1400" dirty="0">
                <a:solidFill>
                  <a:schemeClr val="bg1"/>
                </a:solidFill>
              </a:rPr>
              <a:t>Kang </a:t>
            </a:r>
            <a:r>
              <a:rPr lang="en-US" altLang="zh-TW" sz="1400" dirty="0" err="1">
                <a:solidFill>
                  <a:schemeClr val="bg1"/>
                </a:solidFill>
              </a:rPr>
              <a:t>Chiao</a:t>
            </a:r>
            <a:r>
              <a:rPr lang="en-US" altLang="zh-TW" sz="1400" dirty="0">
                <a:solidFill>
                  <a:schemeClr val="bg1"/>
                </a:solidFill>
              </a:rPr>
              <a:t> Asahi Villa</a:t>
            </a:r>
          </a:p>
          <a:p>
            <a:pPr marL="895350" indent="-895350" defTabSz="900000"/>
            <a:r>
              <a:rPr lang="en-US" altLang="zh-TW" sz="1400" dirty="0">
                <a:solidFill>
                  <a:schemeClr val="bg1"/>
                </a:solidFill>
              </a:rPr>
              <a:t>Location</a:t>
            </a:r>
            <a:r>
              <a:rPr lang="zh-TW" altLang="en-US" sz="1400" dirty="0">
                <a:solidFill>
                  <a:schemeClr val="bg1"/>
                </a:solidFill>
              </a:rPr>
              <a:t>：</a:t>
            </a:r>
            <a:r>
              <a:rPr lang="en-US" altLang="zh-TW" sz="1400" dirty="0" err="1">
                <a:solidFill>
                  <a:schemeClr val="bg1"/>
                </a:solidFill>
              </a:rPr>
              <a:t>Huacheng</a:t>
            </a:r>
            <a:r>
              <a:rPr lang="en-US" altLang="zh-TW" sz="1400" dirty="0">
                <a:solidFill>
                  <a:schemeClr val="bg1"/>
                </a:solidFill>
              </a:rPr>
              <a:t> Rd., </a:t>
            </a:r>
            <a:r>
              <a:rPr lang="en-US" altLang="zh-TW" sz="1400" dirty="0" err="1">
                <a:solidFill>
                  <a:schemeClr val="bg1"/>
                </a:solidFill>
              </a:rPr>
              <a:t>Xindian</a:t>
            </a:r>
            <a:r>
              <a:rPr lang="en-US" altLang="zh-TW" sz="1400" dirty="0">
                <a:solidFill>
                  <a:schemeClr val="bg1"/>
                </a:solidFill>
              </a:rPr>
              <a:t> Dist., </a:t>
            </a:r>
            <a:r>
              <a:rPr lang="en-US" altLang="zh-TW" sz="1400" dirty="0" smtClean="0">
                <a:solidFill>
                  <a:schemeClr val="bg1"/>
                </a:solidFill>
              </a:rPr>
              <a:t>New Taipei </a:t>
            </a:r>
            <a:r>
              <a:rPr lang="en-US" altLang="zh-TW" sz="1400" dirty="0">
                <a:solidFill>
                  <a:schemeClr val="bg1"/>
                </a:solidFill>
              </a:rPr>
              <a:t>City</a:t>
            </a:r>
          </a:p>
          <a:p>
            <a:r>
              <a:rPr lang="en-US" altLang="zh-TW" sz="1400" dirty="0">
                <a:solidFill>
                  <a:schemeClr val="bg1"/>
                </a:solidFill>
              </a:rPr>
              <a:t>Housing Floor </a:t>
            </a:r>
            <a:r>
              <a:rPr lang="zh-TW" altLang="en-US" sz="1400" dirty="0">
                <a:solidFill>
                  <a:schemeClr val="bg1"/>
                </a:solidFill>
              </a:rPr>
              <a:t>：</a:t>
            </a:r>
            <a:r>
              <a:rPr lang="en-US" altLang="zh-TW" sz="1400" dirty="0">
                <a:solidFill>
                  <a:schemeClr val="bg1"/>
                </a:solidFill>
              </a:rPr>
              <a:t>1~3 Floor /Single Elevator Villa</a:t>
            </a:r>
          </a:p>
          <a:p>
            <a:r>
              <a:rPr lang="en-US" altLang="zh-TW" sz="1400" dirty="0">
                <a:solidFill>
                  <a:schemeClr val="bg1"/>
                </a:solidFill>
              </a:rPr>
              <a:t>Lot Size </a:t>
            </a:r>
            <a:r>
              <a:rPr lang="zh-TW" altLang="en-US" sz="1400" dirty="0">
                <a:solidFill>
                  <a:schemeClr val="bg1"/>
                </a:solidFill>
              </a:rPr>
              <a:t>：</a:t>
            </a:r>
            <a:r>
              <a:rPr lang="en-US" altLang="zh-TW" sz="1400" dirty="0">
                <a:solidFill>
                  <a:schemeClr val="bg1"/>
                </a:solidFill>
              </a:rPr>
              <a:t>50,182 </a:t>
            </a:r>
            <a:r>
              <a:rPr lang="en-US" altLang="zh-TW" sz="1400" dirty="0" smtClean="0">
                <a:solidFill>
                  <a:schemeClr val="bg1"/>
                </a:solidFill>
              </a:rPr>
              <a:t>m²</a:t>
            </a:r>
            <a:endParaRPr lang="en-US" altLang="zh-TW" sz="1400" dirty="0">
              <a:solidFill>
                <a:schemeClr val="bg1"/>
              </a:solidFill>
            </a:endParaRPr>
          </a:p>
          <a:p>
            <a:r>
              <a:rPr lang="en-US" altLang="zh-TW" sz="1400" dirty="0">
                <a:solidFill>
                  <a:schemeClr val="bg1"/>
                </a:solidFill>
              </a:rPr>
              <a:t>Zoning </a:t>
            </a:r>
            <a:r>
              <a:rPr lang="zh-TW" altLang="en-US" sz="1400" dirty="0">
                <a:solidFill>
                  <a:schemeClr val="bg1"/>
                </a:solidFill>
              </a:rPr>
              <a:t>：</a:t>
            </a:r>
            <a:r>
              <a:rPr lang="en-US" altLang="zh-TW" sz="1400" dirty="0">
                <a:solidFill>
                  <a:schemeClr val="bg1"/>
                </a:solidFill>
              </a:rPr>
              <a:t>Residential</a:t>
            </a:r>
          </a:p>
          <a:p>
            <a:r>
              <a:rPr lang="en-US" altLang="zh-TW" sz="1400" dirty="0">
                <a:solidFill>
                  <a:schemeClr val="bg1"/>
                </a:solidFill>
              </a:rPr>
              <a:t>Total units </a:t>
            </a:r>
            <a:r>
              <a:rPr lang="zh-TW" altLang="en-US" sz="1400" dirty="0">
                <a:solidFill>
                  <a:schemeClr val="bg1"/>
                </a:solidFill>
              </a:rPr>
              <a:t>：</a:t>
            </a:r>
            <a:r>
              <a:rPr lang="en-US" altLang="zh-TW" sz="1400" dirty="0">
                <a:solidFill>
                  <a:schemeClr val="bg1"/>
                </a:solidFill>
              </a:rPr>
              <a:t>101 Residential and 1 Community Center </a:t>
            </a:r>
          </a:p>
          <a:p>
            <a:r>
              <a:rPr lang="en-US" altLang="zh-TW" sz="1400" dirty="0">
                <a:solidFill>
                  <a:schemeClr val="bg1"/>
                </a:solidFill>
              </a:rPr>
              <a:t>Total Selling Size</a:t>
            </a:r>
            <a:r>
              <a:rPr lang="zh-TW" altLang="en-US" sz="1400" dirty="0" smtClean="0">
                <a:solidFill>
                  <a:schemeClr val="bg1"/>
                </a:solidFill>
              </a:rPr>
              <a:t>：</a:t>
            </a:r>
            <a:r>
              <a:rPr lang="en-US" altLang="zh-TW" sz="1400" dirty="0" smtClean="0">
                <a:solidFill>
                  <a:schemeClr val="bg1"/>
                </a:solidFill>
              </a:rPr>
              <a:t>34,221 m²</a:t>
            </a:r>
            <a:endParaRPr lang="en-US" altLang="zh-TW" sz="1400" dirty="0">
              <a:solidFill>
                <a:schemeClr val="bg1"/>
              </a:solidFill>
            </a:endParaRPr>
          </a:p>
          <a:p>
            <a:r>
              <a:rPr lang="en-US" altLang="zh-TW" sz="1400" dirty="0">
                <a:solidFill>
                  <a:schemeClr val="bg1"/>
                </a:solidFill>
              </a:rPr>
              <a:t>20 units </a:t>
            </a:r>
            <a:r>
              <a:rPr lang="en-US" altLang="zh-TW" sz="1400" dirty="0" smtClean="0">
                <a:solidFill>
                  <a:schemeClr val="bg1"/>
                </a:solidFill>
              </a:rPr>
              <a:t>available </a:t>
            </a:r>
            <a:r>
              <a:rPr lang="en-US" altLang="zh-TW" sz="1400" dirty="0" smtClean="0">
                <a:solidFill>
                  <a:schemeClr val="bg1"/>
                </a:solidFill>
              </a:rPr>
              <a:t>for sale of BL</a:t>
            </a:r>
            <a:r>
              <a:rPr lang="zh-TW" altLang="en-US" sz="1400" dirty="0" smtClean="0">
                <a:solidFill>
                  <a:schemeClr val="bg1"/>
                </a:solidFill>
              </a:rPr>
              <a:t>：</a:t>
            </a:r>
            <a:r>
              <a:rPr lang="en-US" altLang="zh-TW" sz="1400" dirty="0" smtClean="0">
                <a:solidFill>
                  <a:schemeClr val="bg1"/>
                </a:solidFill>
              </a:rPr>
              <a:t>– </a:t>
            </a:r>
            <a:r>
              <a:rPr lang="en-US" altLang="zh-TW" sz="1400" dirty="0" smtClean="0">
                <a:solidFill>
                  <a:schemeClr val="bg1"/>
                </a:solidFill>
              </a:rPr>
              <a:t>5 units sold</a:t>
            </a:r>
            <a:r>
              <a:rPr lang="zh-TW" altLang="en-US" sz="1400" dirty="0" smtClean="0">
                <a:solidFill>
                  <a:schemeClr val="bg1"/>
                </a:solidFill>
              </a:rPr>
              <a:t>，</a:t>
            </a:r>
            <a:r>
              <a:rPr lang="en-US" altLang="zh-TW" sz="1400" dirty="0" smtClean="0">
                <a:solidFill>
                  <a:schemeClr val="bg1"/>
                </a:solidFill>
              </a:rPr>
              <a:t>15 units for sale now</a:t>
            </a:r>
            <a:endParaRPr lang="zh-TW" altLang="en-US" sz="1400" dirty="0">
              <a:solidFill>
                <a:schemeClr val="bg1"/>
              </a:solidFill>
            </a:endParaRPr>
          </a:p>
        </p:txBody>
      </p:sp>
      <p:pic>
        <p:nvPicPr>
          <p:cNvPr id="15" name="圖片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37" y="1604044"/>
            <a:ext cx="6044461" cy="4528308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107862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481902" y="392873"/>
            <a:ext cx="95546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b="1" dirty="0" smtClean="0">
                <a:solidFill>
                  <a:srgbClr val="F7F7F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en-US" altLang="zh-TW" sz="3200" b="1" dirty="0">
                <a:solidFill>
                  <a:srgbClr val="F7F7F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 Residential Project</a:t>
            </a:r>
            <a:r>
              <a:rPr lang="zh-TW" altLang="en-US" sz="3200" b="1" dirty="0">
                <a:solidFill>
                  <a:srgbClr val="F7F7F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－</a:t>
            </a:r>
            <a:r>
              <a:rPr lang="en-US" altLang="zh-TW" sz="3200" b="1" dirty="0">
                <a:solidFill>
                  <a:srgbClr val="F7F7F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Kang </a:t>
            </a:r>
            <a:r>
              <a:rPr lang="en-US" altLang="zh-TW" sz="3200" b="1" dirty="0" err="1">
                <a:solidFill>
                  <a:srgbClr val="F7F7F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Chiao</a:t>
            </a:r>
            <a:r>
              <a:rPr lang="en-US" altLang="zh-TW" sz="3200" b="1" dirty="0">
                <a:solidFill>
                  <a:srgbClr val="F7F7F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Asahi Villa</a:t>
            </a:r>
            <a:endParaRPr lang="en-US" altLang="zh-TW" sz="3200" b="1" dirty="0" smtClean="0">
              <a:solidFill>
                <a:srgbClr val="F7F7F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0707" y="38873"/>
            <a:ext cx="900830" cy="1292777"/>
          </a:xfrm>
          <a:prstGeom prst="rect">
            <a:avLst/>
          </a:prstGeom>
        </p:spPr>
      </p:pic>
      <p:cxnSp>
        <p:nvCxnSpPr>
          <p:cNvPr id="28" name="直接连接符 7"/>
          <p:cNvCxnSpPr/>
          <p:nvPr/>
        </p:nvCxnSpPr>
        <p:spPr>
          <a:xfrm>
            <a:off x="5687365" y="6764023"/>
            <a:ext cx="6447666" cy="10276"/>
          </a:xfrm>
          <a:prstGeom prst="line">
            <a:avLst/>
          </a:prstGeom>
          <a:ln w="12700" cap="rnd">
            <a:gradFill>
              <a:gsLst>
                <a:gs pos="16000">
                  <a:schemeClr val="accent1">
                    <a:lumMod val="5000"/>
                    <a:lumOff val="95000"/>
                    <a:alpha val="33000"/>
                  </a:schemeClr>
                </a:gs>
                <a:gs pos="54000">
                  <a:schemeClr val="bg1"/>
                </a:gs>
                <a:gs pos="88000">
                  <a:schemeClr val="bg1">
                    <a:alpha val="38000"/>
                  </a:schemeClr>
                </a:gs>
              </a:gsLst>
              <a:lin ang="2400000" scaled="0"/>
            </a:gradFill>
            <a:round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圖片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239697"/>
            <a:ext cx="5529943" cy="24391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100" y="2729914"/>
            <a:ext cx="3276600" cy="20127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圖片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1900" y="1002976"/>
            <a:ext cx="3438525" cy="1783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圖片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175" y="4767980"/>
            <a:ext cx="1839532" cy="18218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圖片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328" y="3974841"/>
            <a:ext cx="5430416" cy="2493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6081" y="4794192"/>
            <a:ext cx="2133664" cy="18218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87969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386872" y="392873"/>
            <a:ext cx="86980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b="1" dirty="0" smtClean="0">
                <a:solidFill>
                  <a:srgbClr val="F7F7F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en-US" altLang="zh-TW" sz="3200" b="1" dirty="0">
                <a:solidFill>
                  <a:srgbClr val="F7F7F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 Residential Project</a:t>
            </a:r>
            <a:r>
              <a:rPr lang="zh-TW" altLang="en-US" sz="3200" b="1" dirty="0">
                <a:solidFill>
                  <a:srgbClr val="F7F7F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－</a:t>
            </a:r>
            <a:r>
              <a:rPr lang="en-US" altLang="zh-TW" sz="3200" b="1" dirty="0">
                <a:solidFill>
                  <a:srgbClr val="F7F7F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Better Life </a:t>
            </a:r>
            <a:r>
              <a:rPr lang="en-US" altLang="zh-TW" sz="3200" b="1" dirty="0" smtClean="0">
                <a:solidFill>
                  <a:srgbClr val="F7F7F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Garden</a:t>
            </a:r>
            <a:endParaRPr lang="zh-CN" altLang="en-US" sz="3200" b="1" dirty="0">
              <a:solidFill>
                <a:srgbClr val="F7F7F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0707" y="38873"/>
            <a:ext cx="900830" cy="1292777"/>
          </a:xfrm>
          <a:prstGeom prst="rect">
            <a:avLst/>
          </a:prstGeom>
        </p:spPr>
      </p:pic>
      <p:cxnSp>
        <p:nvCxnSpPr>
          <p:cNvPr id="28" name="直接连接符 7"/>
          <p:cNvCxnSpPr/>
          <p:nvPr/>
        </p:nvCxnSpPr>
        <p:spPr>
          <a:xfrm>
            <a:off x="5687365" y="6311259"/>
            <a:ext cx="6447666" cy="10276"/>
          </a:xfrm>
          <a:prstGeom prst="line">
            <a:avLst/>
          </a:prstGeom>
          <a:ln w="12700" cap="rnd">
            <a:gradFill>
              <a:gsLst>
                <a:gs pos="16000">
                  <a:schemeClr val="accent1">
                    <a:lumMod val="5000"/>
                    <a:lumOff val="95000"/>
                    <a:alpha val="33000"/>
                  </a:schemeClr>
                </a:gs>
                <a:gs pos="54000">
                  <a:schemeClr val="bg1"/>
                </a:gs>
                <a:gs pos="88000">
                  <a:schemeClr val="bg1">
                    <a:alpha val="38000"/>
                  </a:schemeClr>
                </a:gs>
              </a:gsLst>
              <a:lin ang="2400000" scaled="0"/>
            </a:gradFill>
            <a:round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圖片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72" y="1968421"/>
            <a:ext cx="5516778" cy="36801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圖片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1412" y="3869172"/>
            <a:ext cx="4730308" cy="24523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4" name="圓角矩形 13"/>
          <p:cNvSpPr/>
          <p:nvPr/>
        </p:nvSpPr>
        <p:spPr>
          <a:xfrm>
            <a:off x="6271412" y="1078029"/>
            <a:ext cx="4729799" cy="2695074"/>
          </a:xfrm>
          <a:prstGeom prst="roundRect">
            <a:avLst/>
          </a:prstGeom>
          <a:solidFill>
            <a:srgbClr val="DDDDDD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altLang="zh-TW" sz="1300" dirty="0"/>
              <a:t>Project Name</a:t>
            </a:r>
            <a:r>
              <a:rPr lang="zh-TW" altLang="en-US" sz="1300" dirty="0"/>
              <a:t>：</a:t>
            </a:r>
            <a:r>
              <a:rPr lang="en-US" altLang="zh-TW" sz="1300" dirty="0"/>
              <a:t>Better life Garden</a:t>
            </a:r>
          </a:p>
          <a:p>
            <a:r>
              <a:rPr lang="en-US" altLang="zh-TW" sz="1300" dirty="0"/>
              <a:t>Location</a:t>
            </a:r>
            <a:r>
              <a:rPr lang="zh-TW" altLang="en-US" sz="1300" dirty="0"/>
              <a:t>：</a:t>
            </a:r>
            <a:r>
              <a:rPr lang="en-US" altLang="zh-TW" sz="1300" dirty="0" err="1"/>
              <a:t>Gaotie</a:t>
            </a:r>
            <a:r>
              <a:rPr lang="en-US" altLang="zh-TW" sz="1300" dirty="0"/>
              <a:t> </a:t>
            </a:r>
            <a:r>
              <a:rPr lang="en-US" altLang="zh-TW" sz="1300" dirty="0" err="1"/>
              <a:t>S.Rd</a:t>
            </a:r>
            <a:r>
              <a:rPr lang="en-US" altLang="zh-TW" sz="1300" dirty="0"/>
              <a:t>., </a:t>
            </a:r>
            <a:r>
              <a:rPr lang="en-US" altLang="zh-TW" sz="1300" dirty="0" err="1"/>
              <a:t>Dayuan</a:t>
            </a:r>
            <a:r>
              <a:rPr lang="en-US" altLang="zh-TW" sz="1300" dirty="0"/>
              <a:t> Dist., Taoyuan City</a:t>
            </a:r>
          </a:p>
          <a:p>
            <a:r>
              <a:rPr lang="en-US" altLang="zh-TW" sz="1300" dirty="0"/>
              <a:t>Lot Size</a:t>
            </a:r>
            <a:r>
              <a:rPr lang="zh-TW" altLang="en-US" sz="1300" dirty="0"/>
              <a:t>：</a:t>
            </a:r>
            <a:r>
              <a:rPr lang="en-US" altLang="zh-TW" sz="1300" dirty="0"/>
              <a:t>5,484 m2</a:t>
            </a:r>
          </a:p>
          <a:p>
            <a:r>
              <a:rPr lang="en-US" altLang="zh-TW" sz="1300" dirty="0"/>
              <a:t>Zoning </a:t>
            </a:r>
            <a:r>
              <a:rPr lang="zh-TW" altLang="en-US" sz="1300" dirty="0"/>
              <a:t>：</a:t>
            </a:r>
            <a:r>
              <a:rPr lang="en-US" altLang="zh-TW" sz="1300" dirty="0"/>
              <a:t>Residential</a:t>
            </a:r>
          </a:p>
          <a:p>
            <a:r>
              <a:rPr lang="en-US" altLang="zh-TW" sz="1300" dirty="0"/>
              <a:t>Total Units</a:t>
            </a:r>
            <a:r>
              <a:rPr lang="zh-TW" altLang="en-US" sz="1300" dirty="0"/>
              <a:t>：</a:t>
            </a:r>
            <a:r>
              <a:rPr lang="en-US" altLang="zh-TW" sz="1300" dirty="0"/>
              <a:t>313 residential</a:t>
            </a:r>
            <a:r>
              <a:rPr lang="zh-TW" altLang="en-US" sz="1300" dirty="0"/>
              <a:t>，</a:t>
            </a:r>
            <a:r>
              <a:rPr lang="en-US" altLang="zh-TW" sz="1300" dirty="0"/>
              <a:t>5 </a:t>
            </a:r>
            <a:r>
              <a:rPr lang="en-US" altLang="zh-TW" sz="1300" dirty="0" smtClean="0"/>
              <a:t>Commercial shopfront units</a:t>
            </a:r>
            <a:endParaRPr lang="en-US" altLang="zh-TW" sz="1300" dirty="0"/>
          </a:p>
          <a:p>
            <a:r>
              <a:rPr lang="en-US" altLang="zh-TW" sz="1300" dirty="0"/>
              <a:t>Total Parking Spaces </a:t>
            </a:r>
            <a:r>
              <a:rPr lang="zh-TW" altLang="en-US" sz="1300" dirty="0"/>
              <a:t>：</a:t>
            </a:r>
            <a:r>
              <a:rPr lang="en-US" altLang="zh-TW" sz="1300" dirty="0"/>
              <a:t>426</a:t>
            </a:r>
          </a:p>
          <a:p>
            <a:r>
              <a:rPr lang="en-US" altLang="zh-TW" sz="1300" dirty="0"/>
              <a:t>Total selling size</a:t>
            </a:r>
            <a:r>
              <a:rPr lang="zh-TW" altLang="en-US" sz="1300" dirty="0"/>
              <a:t>：</a:t>
            </a:r>
            <a:r>
              <a:rPr lang="en-US" altLang="zh-TW" sz="1300" dirty="0"/>
              <a:t>31,947m2</a:t>
            </a:r>
          </a:p>
          <a:p>
            <a:r>
              <a:rPr lang="en-US" altLang="zh-TW" sz="1300" dirty="0"/>
              <a:t>The residential units of Better Life Group was  sold out during 2019,</a:t>
            </a:r>
          </a:p>
          <a:p>
            <a:r>
              <a:rPr lang="en-US" altLang="zh-TW" sz="1300" dirty="0"/>
              <a:t>1commercial shopfront unit and 3 parking spaces of BL available for sale now.</a:t>
            </a:r>
          </a:p>
        </p:txBody>
      </p:sp>
    </p:spTree>
    <p:extLst>
      <p:ext uri="{BB962C8B-B14F-4D97-AF65-F5344CB8AC3E}">
        <p14:creationId xmlns:p14="http://schemas.microsoft.com/office/powerpoint/2010/main" val="206278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295290" y="320827"/>
            <a:ext cx="103869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b="1" dirty="0" smtClean="0">
                <a:solidFill>
                  <a:srgbClr val="F7F7F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en-US" altLang="zh-TW" sz="3200" b="1" dirty="0">
                <a:solidFill>
                  <a:srgbClr val="F7F7F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 Project in Development</a:t>
            </a:r>
            <a:r>
              <a:rPr lang="zh-TW" altLang="en-US" sz="3200" b="1" dirty="0">
                <a:solidFill>
                  <a:srgbClr val="F7F7F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－</a:t>
            </a:r>
            <a:r>
              <a:rPr lang="en-US" altLang="zh-TW" sz="3200" b="1" dirty="0" err="1">
                <a:solidFill>
                  <a:srgbClr val="F7F7F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Yongjing</a:t>
            </a:r>
            <a:r>
              <a:rPr lang="en-US" altLang="zh-TW" sz="3200" b="1" dirty="0">
                <a:solidFill>
                  <a:srgbClr val="F7F7F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Park Project</a:t>
            </a:r>
            <a:endParaRPr lang="zh-CN" altLang="en-US" sz="3200" b="1" dirty="0">
              <a:solidFill>
                <a:srgbClr val="F7F7F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0707" y="38873"/>
            <a:ext cx="900830" cy="1292777"/>
          </a:xfrm>
          <a:prstGeom prst="rect">
            <a:avLst/>
          </a:prstGeom>
        </p:spPr>
      </p:pic>
      <p:cxnSp>
        <p:nvCxnSpPr>
          <p:cNvPr id="28" name="直接连接符 7"/>
          <p:cNvCxnSpPr/>
          <p:nvPr/>
        </p:nvCxnSpPr>
        <p:spPr>
          <a:xfrm>
            <a:off x="5687365" y="6568709"/>
            <a:ext cx="6447666" cy="10276"/>
          </a:xfrm>
          <a:prstGeom prst="line">
            <a:avLst/>
          </a:prstGeom>
          <a:ln w="12700" cap="rnd">
            <a:gradFill>
              <a:gsLst>
                <a:gs pos="16000">
                  <a:schemeClr val="accent1">
                    <a:lumMod val="5000"/>
                    <a:lumOff val="95000"/>
                    <a:alpha val="33000"/>
                  </a:schemeClr>
                </a:gs>
                <a:gs pos="54000">
                  <a:schemeClr val="bg1"/>
                </a:gs>
                <a:gs pos="88000">
                  <a:schemeClr val="bg1">
                    <a:alpha val="38000"/>
                  </a:schemeClr>
                </a:gs>
              </a:gsLst>
              <a:lin ang="2400000" scaled="0"/>
            </a:gradFill>
            <a:round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圖片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72" y="1374858"/>
            <a:ext cx="3918428" cy="5006892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374858"/>
            <a:ext cx="2362200" cy="3181350"/>
          </a:xfrm>
          <a:prstGeom prst="rect">
            <a:avLst/>
          </a:prstGeom>
        </p:spPr>
      </p:pic>
      <p:sp>
        <p:nvSpPr>
          <p:cNvPr id="17" name="圓角矩形 16"/>
          <p:cNvSpPr/>
          <p:nvPr/>
        </p:nvSpPr>
        <p:spPr>
          <a:xfrm>
            <a:off x="7617205" y="1495426"/>
            <a:ext cx="3965194" cy="2028488"/>
          </a:xfrm>
          <a:prstGeom prst="roundRect">
            <a:avLst/>
          </a:prstGeom>
          <a:solidFill>
            <a:schemeClr val="tx1">
              <a:lumMod val="95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altLang="zh-TW" sz="1400" dirty="0"/>
              <a:t>Project Name</a:t>
            </a:r>
            <a:r>
              <a:rPr lang="zh-TW" altLang="en-US" sz="1400" dirty="0"/>
              <a:t>：</a:t>
            </a:r>
            <a:r>
              <a:rPr lang="en-US" altLang="zh-TW" sz="1400" dirty="0" err="1"/>
              <a:t>Yongjing</a:t>
            </a:r>
            <a:r>
              <a:rPr lang="en-US" altLang="zh-TW" sz="1400" dirty="0"/>
              <a:t> Park Project</a:t>
            </a:r>
          </a:p>
          <a:p>
            <a:r>
              <a:rPr lang="en-US" altLang="zh-TW" sz="1400" dirty="0"/>
              <a:t>Location</a:t>
            </a:r>
            <a:r>
              <a:rPr lang="zh-TW" altLang="en-US" sz="1400" dirty="0"/>
              <a:t>：</a:t>
            </a:r>
            <a:r>
              <a:rPr lang="en-US" altLang="zh-TW" sz="1400" dirty="0"/>
              <a:t>Lane 128, </a:t>
            </a:r>
            <a:r>
              <a:rPr lang="en-US" altLang="zh-TW" sz="1400" dirty="0" err="1"/>
              <a:t>Zhongshan</a:t>
            </a:r>
            <a:r>
              <a:rPr lang="en-US" altLang="zh-TW" sz="1400" dirty="0"/>
              <a:t> N. Rd.</a:t>
            </a:r>
          </a:p>
          <a:p>
            <a:r>
              <a:rPr lang="en-US" altLang="zh-TW" sz="1400" dirty="0"/>
              <a:t>Lot Size</a:t>
            </a:r>
            <a:r>
              <a:rPr lang="zh-TW" altLang="en-US" sz="1400" dirty="0"/>
              <a:t>：</a:t>
            </a:r>
            <a:r>
              <a:rPr lang="en-US" altLang="zh-TW" sz="1400" dirty="0"/>
              <a:t>1,084 </a:t>
            </a:r>
            <a:r>
              <a:rPr lang="en-US" altLang="zh-TW" sz="1400" dirty="0">
                <a:solidFill>
                  <a:schemeClr val="bg1"/>
                </a:solidFill>
              </a:rPr>
              <a:t>m</a:t>
            </a:r>
            <a:r>
              <a:rPr lang="en-US" altLang="zh-TW" sz="1400" baseline="30000" dirty="0">
                <a:solidFill>
                  <a:schemeClr val="bg1"/>
                </a:solidFill>
              </a:rPr>
              <a:t>2</a:t>
            </a:r>
            <a:endParaRPr lang="en-US" altLang="zh-TW" sz="1400" dirty="0">
              <a:solidFill>
                <a:schemeClr val="bg1"/>
              </a:solidFill>
            </a:endParaRPr>
          </a:p>
          <a:p>
            <a:r>
              <a:rPr lang="en-US" altLang="zh-TW" sz="1400" dirty="0"/>
              <a:t>Housing </a:t>
            </a:r>
            <a:r>
              <a:rPr lang="en-US" altLang="zh-TW" sz="1400" dirty="0" smtClean="0"/>
              <a:t>Floor </a:t>
            </a:r>
            <a:r>
              <a:rPr lang="zh-TW" altLang="en-US" sz="1400" dirty="0" smtClean="0"/>
              <a:t>：</a:t>
            </a:r>
            <a:r>
              <a:rPr lang="en-US" altLang="zh-TW" sz="1400" dirty="0"/>
              <a:t>15F/B4</a:t>
            </a:r>
          </a:p>
          <a:p>
            <a:r>
              <a:rPr lang="en-US" altLang="zh-TW" sz="1400" dirty="0"/>
              <a:t>Estimated Total Selling Size </a:t>
            </a:r>
            <a:r>
              <a:rPr lang="zh-TW" altLang="en-US" sz="1400" dirty="0"/>
              <a:t>：</a:t>
            </a:r>
            <a:r>
              <a:rPr lang="en-US" altLang="zh-TW" sz="1400" dirty="0"/>
              <a:t>8,350 </a:t>
            </a:r>
            <a:r>
              <a:rPr lang="en-US" altLang="zh-TW" sz="1400" dirty="0">
                <a:solidFill>
                  <a:schemeClr val="bg1"/>
                </a:solidFill>
              </a:rPr>
              <a:t>m</a:t>
            </a:r>
            <a:r>
              <a:rPr lang="en-US" altLang="zh-TW" sz="1400" baseline="30000" dirty="0">
                <a:solidFill>
                  <a:schemeClr val="bg1"/>
                </a:solidFill>
              </a:rPr>
              <a:t>2</a:t>
            </a:r>
            <a:endParaRPr lang="en-US" altLang="zh-TW" sz="1400" dirty="0">
              <a:solidFill>
                <a:schemeClr val="bg1"/>
              </a:solidFill>
            </a:endParaRPr>
          </a:p>
          <a:p>
            <a:r>
              <a:rPr lang="en-US" altLang="zh-TW" sz="1400" dirty="0" smtClean="0"/>
              <a:t>Total Parking spaces </a:t>
            </a:r>
            <a:r>
              <a:rPr lang="zh-TW" altLang="en-US" sz="1400" dirty="0"/>
              <a:t>：</a:t>
            </a:r>
            <a:r>
              <a:rPr lang="en-US" altLang="zh-TW" sz="1400" dirty="0"/>
              <a:t>59 Parking Spaces </a:t>
            </a:r>
          </a:p>
          <a:p>
            <a:r>
              <a:rPr lang="en-US" altLang="zh-TW" sz="1400" dirty="0"/>
              <a:t>The Urban Renewal Plan of this project is now filing for authorization</a:t>
            </a:r>
            <a:r>
              <a:rPr lang="en-US" altLang="zh-TW" sz="1400" dirty="0" smtClean="0"/>
              <a:t>.</a:t>
            </a:r>
            <a:endParaRPr lang="en-US" altLang="zh-TW" sz="1400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23" name="圓角矩形 22"/>
          <p:cNvSpPr/>
          <p:nvPr/>
        </p:nvSpPr>
        <p:spPr>
          <a:xfrm>
            <a:off x="7617205" y="3637407"/>
            <a:ext cx="3898082" cy="2618747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流程圖: 接點 23"/>
          <p:cNvSpPr/>
          <p:nvPr/>
        </p:nvSpPr>
        <p:spPr>
          <a:xfrm>
            <a:off x="9525000" y="5753100"/>
            <a:ext cx="171449" cy="190499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9" name="直線單箭頭接點 28"/>
          <p:cNvCxnSpPr>
            <a:stCxn id="24" idx="0"/>
          </p:cNvCxnSpPr>
          <p:nvPr/>
        </p:nvCxnSpPr>
        <p:spPr>
          <a:xfrm flipV="1">
            <a:off x="9610725" y="3964760"/>
            <a:ext cx="19049" cy="1788340"/>
          </a:xfrm>
          <a:prstGeom prst="straightConnector1">
            <a:avLst/>
          </a:prstGeom>
          <a:ln w="25400">
            <a:solidFill>
              <a:srgbClr val="C0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/>
        </p:nvSpPr>
        <p:spPr>
          <a:xfrm>
            <a:off x="9218714" y="3651988"/>
            <a:ext cx="887812" cy="298191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 smtClean="0"/>
              <a:t>Location</a:t>
            </a:r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16767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575939" y="353048"/>
            <a:ext cx="46814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TW" sz="3200" b="1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en-US" altLang="zh-TW" sz="3200" b="1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en-US" altLang="zh-TW" sz="3200" b="1" dirty="0">
                <a:solidFill>
                  <a:srgbClr val="F7F7F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Financial Overview</a:t>
            </a:r>
            <a:endParaRPr lang="zh-CN" altLang="en-US" sz="3200" b="1" dirty="0">
              <a:solidFill>
                <a:srgbClr val="F7F7F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7114587" y="1563331"/>
            <a:ext cx="37480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 kern="100" dirty="0">
                <a:solidFill>
                  <a:srgbClr val="F7F7F7"/>
                </a:solidFill>
                <a:latin typeface="微軟正黑體" panose="020B0604030504040204" pitchFamily="34" charset="-120"/>
                <a:cs typeface="Times New Roman" panose="02020603050405020304" pitchFamily="18" charset="0"/>
              </a:rPr>
              <a:t>Expressed in Thousands of NT$</a:t>
            </a:r>
            <a:endParaRPr lang="zh-TW" altLang="en-US" b="1" dirty="0">
              <a:solidFill>
                <a:srgbClr val="F7F7F7"/>
              </a:solidFill>
              <a:latin typeface="微軟正黑體" panose="020B0604030504040204" pitchFamily="34" charset="-120"/>
            </a:endParaRPr>
          </a:p>
        </p:txBody>
      </p:sp>
      <p:pic>
        <p:nvPicPr>
          <p:cNvPr id="92" name="圖片 9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9379" y="127650"/>
            <a:ext cx="1129086" cy="1620347"/>
          </a:xfrm>
          <a:prstGeom prst="rect">
            <a:avLst/>
          </a:prstGeom>
        </p:spPr>
      </p:pic>
      <p:graphicFrame>
        <p:nvGraphicFramePr>
          <p:cNvPr id="13" name="表格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4590700"/>
              </p:ext>
            </p:extLst>
          </p:nvPr>
        </p:nvGraphicFramePr>
        <p:xfrm>
          <a:off x="443305" y="1946111"/>
          <a:ext cx="10419335" cy="40939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71139"/>
                <a:gridCol w="1191366"/>
                <a:gridCol w="1191366"/>
                <a:gridCol w="1191366"/>
                <a:gridCol w="1191366"/>
                <a:gridCol w="1191366"/>
                <a:gridCol w="1191366"/>
              </a:tblGrid>
              <a:tr h="887743"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              </a:t>
                      </a:r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Years</a:t>
                      </a:r>
                      <a:endParaRPr lang="en-US" altLang="zh-TW" sz="18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endParaRPr lang="en-US" altLang="zh-TW" sz="18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Items</a:t>
                      </a:r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5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2015</a:t>
                      </a:r>
                      <a:endParaRPr lang="zh-TW" sz="1800" kern="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5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2016</a:t>
                      </a:r>
                      <a:endParaRPr lang="zh-TW" sz="1800" kern="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5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2017</a:t>
                      </a:r>
                      <a:endParaRPr lang="zh-TW" sz="1800" kern="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kern="5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2018</a:t>
                      </a:r>
                      <a:endParaRPr lang="zh-TW" sz="1800" kern="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50" baseline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2019</a:t>
                      </a:r>
                      <a:endParaRPr lang="zh-TW" sz="1800" kern="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kern="50" dirty="0" smtClean="0">
                          <a:effectLst/>
                          <a:latin typeface="微軟正黑體" panose="020B0604030504040204" pitchFamily="34" charset="-120"/>
                          <a:ea typeface="+mn-ea"/>
                        </a:rPr>
                        <a:t>As of</a:t>
                      </a:r>
                      <a:r>
                        <a:rPr lang="en-US" altLang="zh-TW" sz="1800" kern="50" baseline="0" dirty="0" smtClean="0">
                          <a:effectLst/>
                          <a:latin typeface="微軟正黑體" panose="020B0604030504040204" pitchFamily="34" charset="-120"/>
                          <a:ea typeface="+mn-ea"/>
                        </a:rPr>
                        <a:t> Q3 2020</a:t>
                      </a:r>
                      <a:endParaRPr lang="zh-TW" altLang="zh-TW" sz="1800" kern="50" dirty="0">
                        <a:effectLst/>
                        <a:latin typeface="微軟正黑體" panose="020B0604030504040204" pitchFamily="34" charset="-120"/>
                        <a:ea typeface="+mn-ea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</a:tr>
              <a:tr h="402588">
                <a:tc>
                  <a:txBody>
                    <a:bodyPr/>
                    <a:lstStyle/>
                    <a:p>
                      <a:pPr marR="96520" indent="31115" algn="l">
                        <a:spcAft>
                          <a:spcPts val="0"/>
                        </a:spcAft>
                      </a:pPr>
                      <a:r>
                        <a:rPr lang="en-US" sz="1800" kern="50" dirty="0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標楷體" panose="03000509000000000000" pitchFamily="65" charset="-120"/>
                        </a:rPr>
                        <a:t>Revenues 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R="71755" algn="r">
                        <a:spcAft>
                          <a:spcPts val="0"/>
                        </a:spcAft>
                      </a:pPr>
                      <a:r>
                        <a:rPr lang="en-US" sz="1800" kern="50" dirty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119,632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R="71755" algn="r">
                        <a:spcAft>
                          <a:spcPts val="0"/>
                        </a:spcAft>
                      </a:pPr>
                      <a:r>
                        <a:rPr lang="en-US" sz="1800" kern="50" dirty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31,086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R="71755" algn="r">
                        <a:spcAft>
                          <a:spcPts val="0"/>
                        </a:spcAft>
                      </a:pPr>
                      <a:r>
                        <a:rPr lang="en-US" sz="1800" kern="50" dirty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258,606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R="71755" algn="r">
                        <a:spcAft>
                          <a:spcPts val="0"/>
                        </a:spcAft>
                      </a:pPr>
                      <a:r>
                        <a:rPr lang="en-US" altLang="zh-TW" sz="1800" kern="50" dirty="0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79,876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R="71755" algn="r">
                        <a:spcAft>
                          <a:spcPts val="0"/>
                        </a:spcAft>
                      </a:pPr>
                      <a:r>
                        <a:rPr lang="en-US" altLang="zh-TW" sz="1800" kern="50" dirty="0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127,168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R="71755" algn="r">
                        <a:spcAft>
                          <a:spcPts val="0"/>
                        </a:spcAft>
                      </a:pPr>
                      <a:r>
                        <a:rPr lang="en-US" sz="1800" kern="50" dirty="0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126,755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</a:tr>
              <a:tr h="391730">
                <a:tc>
                  <a:txBody>
                    <a:bodyPr/>
                    <a:lstStyle/>
                    <a:p>
                      <a:pPr marR="96520" indent="31115" algn="l">
                        <a:spcAft>
                          <a:spcPts val="0"/>
                        </a:spcAft>
                      </a:pPr>
                      <a:r>
                        <a:rPr lang="en-US" sz="1800" kern="50" dirty="0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標楷體" panose="03000509000000000000" pitchFamily="65" charset="-120"/>
                        </a:rPr>
                        <a:t>Gross Profit 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R="71755" algn="r">
                        <a:spcAft>
                          <a:spcPts val="0"/>
                        </a:spcAft>
                      </a:pPr>
                      <a:r>
                        <a:rPr lang="en-US" sz="1800" kern="50" dirty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8,391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800" kern="50" dirty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(16,131)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R="71755" algn="r">
                        <a:spcAft>
                          <a:spcPts val="0"/>
                        </a:spcAft>
                      </a:pPr>
                      <a:r>
                        <a:rPr lang="en-US" sz="1800" kern="50" dirty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35,350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R="71755" algn="r">
                        <a:spcAft>
                          <a:spcPts val="0"/>
                        </a:spcAft>
                      </a:pPr>
                      <a:r>
                        <a:rPr lang="en-US" altLang="zh-TW" sz="1800" kern="50" dirty="0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12,668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R="71755" algn="r">
                        <a:spcAft>
                          <a:spcPts val="0"/>
                        </a:spcAft>
                      </a:pPr>
                      <a:r>
                        <a:rPr lang="en-US" altLang="zh-TW" sz="1800" kern="50" dirty="0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20,486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R="71755" algn="r">
                        <a:spcAft>
                          <a:spcPts val="0"/>
                        </a:spcAft>
                      </a:pPr>
                      <a:r>
                        <a:rPr lang="en-US" altLang="zh-TW" sz="1800" kern="50" dirty="0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17,230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</a:tr>
              <a:tr h="391730">
                <a:tc>
                  <a:txBody>
                    <a:bodyPr/>
                    <a:lstStyle/>
                    <a:p>
                      <a:pPr marR="96520" indent="31115" algn="l">
                        <a:spcAft>
                          <a:spcPts val="0"/>
                        </a:spcAft>
                      </a:pPr>
                      <a:r>
                        <a:rPr lang="en-US" altLang="zh-TW" sz="1800" kern="50" dirty="0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Operating</a:t>
                      </a:r>
                      <a:r>
                        <a:rPr lang="en-US" altLang="zh-TW" sz="1800" kern="50" baseline="0" dirty="0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Profit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800" kern="50" dirty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(145,615)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800" kern="50" dirty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(130,777)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800" kern="50" dirty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(65,281)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zh-TW" sz="1800" kern="50" dirty="0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(88,133)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zh-TW" sz="1800" kern="50" dirty="0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(60,379)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zh-TW" sz="1800" kern="50" dirty="0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(36,876)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</a:tr>
              <a:tr h="391730">
                <a:tc>
                  <a:txBody>
                    <a:bodyPr/>
                    <a:lstStyle/>
                    <a:p>
                      <a:pPr marR="96520" indent="31115" algn="l">
                        <a:spcAft>
                          <a:spcPts val="0"/>
                        </a:spcAft>
                      </a:pPr>
                      <a:r>
                        <a:rPr lang="en-US" altLang="zh-TW" sz="1800" kern="50" dirty="0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Non-operating</a:t>
                      </a:r>
                      <a:r>
                        <a:rPr lang="en-US" altLang="zh-TW" sz="1800" kern="50" baseline="0" dirty="0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Gain (Loss)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R="71755" algn="r">
                        <a:spcAft>
                          <a:spcPts val="0"/>
                        </a:spcAft>
                      </a:pPr>
                      <a:r>
                        <a:rPr lang="en-US" sz="1800" kern="50" dirty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250,142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R="71755" algn="r">
                        <a:spcAft>
                          <a:spcPts val="0"/>
                        </a:spcAft>
                      </a:pPr>
                      <a:r>
                        <a:rPr lang="en-US" sz="1800" kern="50" dirty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18,979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R="71755" algn="r">
                        <a:spcAft>
                          <a:spcPts val="0"/>
                        </a:spcAft>
                      </a:pPr>
                      <a:r>
                        <a:rPr lang="en-US" sz="1800" kern="50" dirty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62,886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zh-TW" sz="1800" kern="50" dirty="0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(5,391)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zh-TW" sz="1800" kern="50" dirty="0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(11,297)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zh-TW" sz="1800" kern="50" dirty="0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(7,132)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</a:tr>
              <a:tr h="426615">
                <a:tc>
                  <a:txBody>
                    <a:bodyPr/>
                    <a:lstStyle/>
                    <a:p>
                      <a:pPr marR="96520" indent="31115" algn="l">
                        <a:spcAft>
                          <a:spcPts val="0"/>
                        </a:spcAft>
                      </a:pPr>
                      <a:r>
                        <a:rPr lang="en-US" altLang="zh-TW" sz="1800" kern="50" dirty="0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Net Income</a:t>
                      </a:r>
                      <a:r>
                        <a:rPr lang="en-US" altLang="zh-TW" sz="1800" kern="50" baseline="0" dirty="0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800" kern="50" baseline="0" dirty="0" err="1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Afetr</a:t>
                      </a:r>
                      <a:r>
                        <a:rPr lang="en-US" altLang="zh-TW" sz="1800" kern="50" baseline="0" dirty="0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800" kern="50" baseline="0" dirty="0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Tax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R="71755" algn="r">
                        <a:spcAft>
                          <a:spcPts val="0"/>
                        </a:spcAft>
                      </a:pPr>
                      <a:r>
                        <a:rPr lang="en-US" altLang="zh-TW" sz="1800" kern="50" dirty="0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114,093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zh-TW" sz="1800" kern="50" dirty="0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(111,796)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zh-TW" sz="1800" kern="50" dirty="0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(2,395)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zh-TW" sz="1800" kern="50" dirty="0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(93,524)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zh-TW" sz="1800" kern="50" dirty="0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(72,992)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zh-TW" sz="1800" kern="50" dirty="0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(44,008)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</a:tr>
              <a:tr h="391730">
                <a:tc>
                  <a:txBody>
                    <a:bodyPr/>
                    <a:lstStyle/>
                    <a:p>
                      <a:pPr marR="96520" indent="31115" algn="l">
                        <a:spcAft>
                          <a:spcPts val="0"/>
                        </a:spcAft>
                      </a:pPr>
                      <a:r>
                        <a:rPr lang="en-US" altLang="zh-TW" sz="1800" kern="0" dirty="0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DFKaiShu-SB-Estd-BF"/>
                        </a:rPr>
                        <a:t>Earnings</a:t>
                      </a:r>
                      <a:r>
                        <a:rPr lang="en-US" altLang="zh-TW" sz="1800" kern="0" baseline="0" dirty="0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DFKaiShu-SB-Estd-BF"/>
                        </a:rPr>
                        <a:t> Per Share </a:t>
                      </a:r>
                      <a:r>
                        <a:rPr lang="en-US" sz="1800" kern="0" dirty="0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DFKaiShu-SB-Estd-BF"/>
                        </a:rPr>
                        <a:t>(in</a:t>
                      </a:r>
                      <a:r>
                        <a:rPr lang="en-US" sz="1800" kern="0" baseline="0" dirty="0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DFKaiShu-SB-Estd-BF"/>
                        </a:rPr>
                        <a:t> NT$)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R="71755" algn="r">
                        <a:spcAft>
                          <a:spcPts val="0"/>
                        </a:spcAft>
                      </a:pPr>
                      <a:r>
                        <a:rPr lang="en-US" sz="1800" kern="50" dirty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1.42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800" kern="50" dirty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(1.39)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800" kern="50" dirty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(0.03)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zh-TW" sz="1800" kern="50" dirty="0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(1.17)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zh-TW" sz="1800" kern="50" dirty="0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(0.91)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800" kern="50" dirty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en-US" sz="1800" kern="50" dirty="0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0.44)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</a:tr>
              <a:tr h="391730">
                <a:tc>
                  <a:txBody>
                    <a:bodyPr/>
                    <a:lstStyle/>
                    <a:p>
                      <a:pPr marR="96520" indent="31115" algn="l">
                        <a:spcAft>
                          <a:spcPts val="0"/>
                        </a:spcAft>
                      </a:pPr>
                      <a:r>
                        <a:rPr lang="en-US" altLang="zh-TW" sz="1800" kern="50" baseline="0" dirty="0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Consolidated </a:t>
                      </a:r>
                      <a:r>
                        <a:rPr lang="en-US" altLang="zh-TW" sz="1800" kern="50" dirty="0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+mn-ea"/>
                        </a:rPr>
                        <a:t>Total</a:t>
                      </a:r>
                      <a:r>
                        <a:rPr lang="en-US" altLang="zh-TW" sz="1800" kern="50" baseline="0" dirty="0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+mn-ea"/>
                        </a:rPr>
                        <a:t> Assets 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R="71755" algn="r">
                        <a:spcAft>
                          <a:spcPts val="0"/>
                        </a:spcAft>
                      </a:pPr>
                      <a:r>
                        <a:rPr lang="en-US" altLang="zh-TW" sz="1800" kern="50" dirty="0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1,501,935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zh-TW" sz="1800" kern="50" dirty="0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1,603,840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zh-TW" sz="1800" kern="50" dirty="0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1,501,325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zh-TW" sz="1800" kern="50" dirty="0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1,445,028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zh-TW" sz="1800" kern="50" dirty="0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1,479,983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zh-TW" sz="1800" kern="50" dirty="0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1,325,148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</a:tr>
              <a:tr h="391730">
                <a:tc>
                  <a:txBody>
                    <a:bodyPr/>
                    <a:lstStyle/>
                    <a:p>
                      <a:pPr marR="96520" indent="31115" algn="l">
                        <a:spcAft>
                          <a:spcPts val="0"/>
                        </a:spcAft>
                      </a:pPr>
                      <a:r>
                        <a:rPr lang="en-US" altLang="zh-TW" sz="1800" kern="50" baseline="0" dirty="0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Consolidated </a:t>
                      </a:r>
                      <a:r>
                        <a:rPr lang="en-US" altLang="zh-TW" sz="1800" kern="50" dirty="0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+mn-ea"/>
                        </a:rPr>
                        <a:t>Total </a:t>
                      </a:r>
                      <a:r>
                        <a:rPr lang="en-US" altLang="zh-TW" sz="1800" kern="50" baseline="0" dirty="0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Liabilities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R="71755" algn="r">
                        <a:spcAft>
                          <a:spcPts val="0"/>
                        </a:spcAft>
                      </a:pPr>
                      <a:r>
                        <a:rPr lang="en-US" altLang="zh-TW" sz="1800" kern="50" dirty="0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604,471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zh-TW" sz="1800" kern="50" dirty="0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858,305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zh-TW" sz="1800" kern="50" dirty="0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758,172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zh-TW" sz="1800" kern="50" dirty="0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849,680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zh-TW" sz="1800" kern="50" dirty="0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813,896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zh-TW" sz="1800" kern="50" dirty="0" smtClean="0">
                          <a:solidFill>
                            <a:srgbClr val="F7F7F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702,931</a:t>
                      </a:r>
                      <a:endParaRPr lang="zh-TW" sz="1800" kern="50" dirty="0">
                        <a:solidFill>
                          <a:srgbClr val="F7F7F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noFill/>
                  </a:tcPr>
                </a:tc>
              </a:tr>
            </a:tbl>
          </a:graphicData>
        </a:graphic>
      </p:graphicFrame>
      <p:cxnSp>
        <p:nvCxnSpPr>
          <p:cNvPr id="16" name="直線接點 15"/>
          <p:cNvCxnSpPr/>
          <p:nvPr/>
        </p:nvCxnSpPr>
        <p:spPr>
          <a:xfrm>
            <a:off x="443305" y="1946111"/>
            <a:ext cx="3252796" cy="874091"/>
          </a:xfrm>
          <a:prstGeom prst="line">
            <a:avLst/>
          </a:prstGeom>
          <a:ln w="12700" cap="rnd">
            <a:solidFill>
              <a:schemeClr val="tx1"/>
            </a:solidFill>
            <a:round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1387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547181" y="982384"/>
            <a:ext cx="18854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600" b="1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5.</a:t>
            </a:r>
            <a:r>
              <a:rPr lang="en-US" altLang="zh-CN" sz="3600" b="1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TW" sz="3600" b="1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Q&amp;A</a:t>
            </a:r>
            <a:endParaRPr lang="zh-CN" altLang="en-US" sz="36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3" name="直接连接符 57"/>
          <p:cNvCxnSpPr/>
          <p:nvPr/>
        </p:nvCxnSpPr>
        <p:spPr>
          <a:xfrm>
            <a:off x="2222006" y="6459858"/>
            <a:ext cx="7585602" cy="0"/>
          </a:xfrm>
          <a:prstGeom prst="line">
            <a:avLst/>
          </a:prstGeom>
          <a:ln w="12700" cap="rnd">
            <a:gradFill flip="none" rotWithShape="1">
              <a:gsLst>
                <a:gs pos="53312">
                  <a:srgbClr val="C6DCF0"/>
                </a:gs>
                <a:gs pos="30000">
                  <a:schemeClr val="bg1"/>
                </a:gs>
                <a:gs pos="77000">
                  <a:srgbClr val="DCEAF6"/>
                </a:gs>
                <a:gs pos="0">
                  <a:schemeClr val="accent1">
                    <a:lumMod val="45000"/>
                    <a:lumOff val="55000"/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round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组合 1"/>
          <p:cNvGrpSpPr/>
          <p:nvPr/>
        </p:nvGrpSpPr>
        <p:grpSpPr>
          <a:xfrm>
            <a:off x="2222006" y="2056472"/>
            <a:ext cx="7646736" cy="3404252"/>
            <a:chOff x="2272632" y="1634325"/>
            <a:chExt cx="7646736" cy="3404252"/>
          </a:xfrm>
        </p:grpSpPr>
        <p:cxnSp>
          <p:nvCxnSpPr>
            <p:cNvPr id="15" name="直接连接符 22"/>
            <p:cNvCxnSpPr/>
            <p:nvPr/>
          </p:nvCxnSpPr>
          <p:spPr>
            <a:xfrm>
              <a:off x="2674620" y="1659758"/>
              <a:ext cx="6842760" cy="0"/>
            </a:xfrm>
            <a:prstGeom prst="line">
              <a:avLst/>
            </a:prstGeom>
            <a:ln w="12700" cap="rnd">
              <a:gradFill flip="none" rotWithShape="1">
                <a:gsLst>
                  <a:gs pos="53312">
                    <a:srgbClr val="C6DCF0"/>
                  </a:gs>
                  <a:gs pos="30000">
                    <a:schemeClr val="bg1"/>
                  </a:gs>
                  <a:gs pos="77000">
                    <a:srgbClr val="DCEAF6"/>
                  </a:gs>
                  <a:gs pos="0">
                    <a:schemeClr val="accent1">
                      <a:lumMod val="45000"/>
                      <a:lumOff val="55000"/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0" scaled="1"/>
                <a:tileRect/>
              </a:gradFill>
              <a:round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28"/>
            <p:cNvCxnSpPr/>
            <p:nvPr/>
          </p:nvCxnSpPr>
          <p:spPr>
            <a:xfrm>
              <a:off x="2272632" y="5038577"/>
              <a:ext cx="7646736" cy="0"/>
            </a:xfrm>
            <a:prstGeom prst="line">
              <a:avLst/>
            </a:prstGeom>
            <a:ln w="12700" cap="rnd">
              <a:gradFill flip="none" rotWithShape="1">
                <a:gsLst>
                  <a:gs pos="53312">
                    <a:srgbClr val="C6DCF0"/>
                  </a:gs>
                  <a:gs pos="30000">
                    <a:schemeClr val="bg1"/>
                  </a:gs>
                  <a:gs pos="77000">
                    <a:srgbClr val="DCEAF6"/>
                  </a:gs>
                  <a:gs pos="0">
                    <a:schemeClr val="accent1">
                      <a:lumMod val="45000"/>
                      <a:lumOff val="55000"/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0" scaled="1"/>
                <a:tileRect/>
              </a:gradFill>
              <a:round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29"/>
            <p:cNvCxnSpPr/>
            <p:nvPr/>
          </p:nvCxnSpPr>
          <p:spPr>
            <a:xfrm>
              <a:off x="2272632" y="4194178"/>
              <a:ext cx="7646736" cy="0"/>
            </a:xfrm>
            <a:prstGeom prst="line">
              <a:avLst/>
            </a:prstGeom>
            <a:ln w="12700" cap="rnd">
              <a:gradFill flip="none" rotWithShape="1">
                <a:gsLst>
                  <a:gs pos="53312">
                    <a:srgbClr val="C6DCF0"/>
                  </a:gs>
                  <a:gs pos="30000">
                    <a:schemeClr val="bg1"/>
                  </a:gs>
                  <a:gs pos="77000">
                    <a:srgbClr val="DCEAF6"/>
                  </a:gs>
                  <a:gs pos="0">
                    <a:schemeClr val="accent1">
                      <a:lumMod val="45000"/>
                      <a:lumOff val="55000"/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0" scaled="1"/>
                <a:tileRect/>
              </a:gradFill>
              <a:round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矩形 17"/>
            <p:cNvSpPr/>
            <p:nvPr/>
          </p:nvSpPr>
          <p:spPr>
            <a:xfrm>
              <a:off x="3382135" y="4227061"/>
              <a:ext cx="5680585" cy="78103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9" name="图片 7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2136" y="1634325"/>
              <a:ext cx="5500892" cy="2526971"/>
            </a:xfrm>
            <a:prstGeom prst="rect">
              <a:avLst/>
            </a:prstGeom>
          </p:spPr>
        </p:pic>
      </p:grpSp>
      <p:sp>
        <p:nvSpPr>
          <p:cNvPr id="21" name="矩形 20"/>
          <p:cNvSpPr/>
          <p:nvPr/>
        </p:nvSpPr>
        <p:spPr>
          <a:xfrm>
            <a:off x="2918942" y="5724444"/>
            <a:ext cx="63260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3600" b="1" dirty="0" smtClean="0">
                <a:solidFill>
                  <a:srgbClr val="F7F7F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Better Life Group Co., LTD.</a:t>
            </a:r>
            <a:endParaRPr lang="en-US" altLang="zh-TW" sz="3600" b="1" dirty="0">
              <a:solidFill>
                <a:srgbClr val="F7F7F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文本框 260"/>
          <p:cNvSpPr txBox="1"/>
          <p:nvPr/>
        </p:nvSpPr>
        <p:spPr>
          <a:xfrm>
            <a:off x="4281733" y="4649208"/>
            <a:ext cx="34142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4800" b="1" dirty="0" smtClean="0">
                <a:solidFill>
                  <a:srgbClr val="F7F7F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Thank You</a:t>
            </a:r>
            <a:endParaRPr lang="zh-CN" altLang="en-US" sz="4800" b="1" dirty="0">
              <a:solidFill>
                <a:srgbClr val="F7F7F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3" name="圖片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776" y="2451447"/>
            <a:ext cx="1730858" cy="248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212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文本框 78"/>
          <p:cNvSpPr txBox="1"/>
          <p:nvPr/>
        </p:nvSpPr>
        <p:spPr>
          <a:xfrm>
            <a:off x="412657" y="1180122"/>
            <a:ext cx="34409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Disclaimer Statement</a:t>
            </a:r>
            <a:endParaRPr lang="zh-CN" altLang="en-US" sz="4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9" name="直接连接符 88"/>
          <p:cNvCxnSpPr/>
          <p:nvPr/>
        </p:nvCxnSpPr>
        <p:spPr>
          <a:xfrm flipV="1">
            <a:off x="4252890" y="1140567"/>
            <a:ext cx="42127" cy="4860224"/>
          </a:xfrm>
          <a:prstGeom prst="line">
            <a:avLst/>
          </a:prstGeom>
          <a:ln w="9525" cap="rnd">
            <a:gradFill>
              <a:gsLst>
                <a:gs pos="16000">
                  <a:schemeClr val="accent1">
                    <a:lumMod val="5000"/>
                    <a:lumOff val="95000"/>
                    <a:alpha val="33000"/>
                  </a:schemeClr>
                </a:gs>
                <a:gs pos="54000">
                  <a:schemeClr val="bg1"/>
                </a:gs>
                <a:gs pos="88000">
                  <a:schemeClr val="bg1">
                    <a:alpha val="38000"/>
                  </a:schemeClr>
                </a:gs>
              </a:gsLst>
              <a:lin ang="5400000" scaled="1"/>
            </a:gradFill>
            <a:round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直接连接符 90"/>
          <p:cNvCxnSpPr/>
          <p:nvPr/>
        </p:nvCxnSpPr>
        <p:spPr>
          <a:xfrm flipV="1">
            <a:off x="4490874" y="261987"/>
            <a:ext cx="6192000" cy="17755"/>
          </a:xfrm>
          <a:prstGeom prst="line">
            <a:avLst/>
          </a:prstGeom>
          <a:ln w="57150" cap="sq" cmpd="dbl">
            <a:gradFill>
              <a:gsLst>
                <a:gs pos="16000">
                  <a:schemeClr val="accent1">
                    <a:lumMod val="5000"/>
                    <a:lumOff val="95000"/>
                    <a:alpha val="33000"/>
                  </a:schemeClr>
                </a:gs>
                <a:gs pos="54000">
                  <a:schemeClr val="bg1"/>
                </a:gs>
                <a:gs pos="88000">
                  <a:schemeClr val="bg1">
                    <a:alpha val="38000"/>
                  </a:schemeClr>
                </a:gs>
              </a:gsLst>
              <a:lin ang="5400000" scaled="1"/>
            </a:gradFill>
            <a:miter lim="800000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直接连接符 91"/>
          <p:cNvCxnSpPr/>
          <p:nvPr/>
        </p:nvCxnSpPr>
        <p:spPr>
          <a:xfrm flipV="1">
            <a:off x="4517632" y="6588153"/>
            <a:ext cx="6192000" cy="17755"/>
          </a:xfrm>
          <a:prstGeom prst="line">
            <a:avLst/>
          </a:prstGeom>
          <a:ln w="57150" cap="sq" cmpd="dbl">
            <a:gradFill>
              <a:gsLst>
                <a:gs pos="16000">
                  <a:schemeClr val="accent1">
                    <a:lumMod val="5000"/>
                    <a:lumOff val="95000"/>
                    <a:alpha val="33000"/>
                  </a:schemeClr>
                </a:gs>
                <a:gs pos="54000">
                  <a:schemeClr val="bg1"/>
                </a:gs>
                <a:gs pos="88000">
                  <a:schemeClr val="bg1">
                    <a:alpha val="38000"/>
                  </a:schemeClr>
                </a:gs>
              </a:gsLst>
              <a:lin ang="5400000" scaled="1"/>
            </a:gradFill>
            <a:miter lim="800000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接连接符 92"/>
          <p:cNvCxnSpPr/>
          <p:nvPr/>
        </p:nvCxnSpPr>
        <p:spPr>
          <a:xfrm flipV="1">
            <a:off x="3035304" y="2933884"/>
            <a:ext cx="32139" cy="1292777"/>
          </a:xfrm>
          <a:prstGeom prst="line">
            <a:avLst/>
          </a:prstGeom>
          <a:ln w="9525" cap="rnd">
            <a:gradFill>
              <a:gsLst>
                <a:gs pos="16000">
                  <a:schemeClr val="accent1">
                    <a:lumMod val="5000"/>
                    <a:lumOff val="95000"/>
                    <a:alpha val="33000"/>
                  </a:schemeClr>
                </a:gs>
                <a:gs pos="54000">
                  <a:schemeClr val="bg1"/>
                </a:gs>
                <a:gs pos="88000">
                  <a:schemeClr val="bg1">
                    <a:alpha val="38000"/>
                  </a:schemeClr>
                </a:gs>
              </a:gsLst>
              <a:lin ang="5400000" scaled="1"/>
            </a:gradFill>
            <a:round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8" name="圖片 8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466" y="31891"/>
            <a:ext cx="1136876" cy="1631526"/>
          </a:xfrm>
          <a:prstGeom prst="rect">
            <a:avLst/>
          </a:prstGeom>
        </p:spPr>
      </p:pic>
      <p:sp>
        <p:nvSpPr>
          <p:cNvPr id="84" name="矩形 83"/>
          <p:cNvSpPr/>
          <p:nvPr/>
        </p:nvSpPr>
        <p:spPr>
          <a:xfrm>
            <a:off x="4414192" y="773715"/>
            <a:ext cx="6518099" cy="5458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l"/>
            </a:pPr>
            <a:r>
              <a:rPr lang="en-US" altLang="zh-TW" dirty="0" smtClean="0"/>
              <a:t>This </a:t>
            </a:r>
            <a:r>
              <a:rPr lang="en-US" altLang="zh-TW" dirty="0"/>
              <a:t>presentation and release contain “forward- looking  statements” which may include projections of future results of operations, financial condition or business prospects based on our own information and other </a:t>
            </a:r>
            <a:r>
              <a:rPr lang="en-US" altLang="zh-TW" dirty="0" smtClean="0"/>
              <a:t>sources.</a:t>
            </a:r>
          </a:p>
          <a:p>
            <a:pPr marL="342900" indent="-342900">
              <a:buFont typeface="Wingdings" panose="05000000000000000000" pitchFamily="2" charset="2"/>
              <a:buChar char="l"/>
            </a:pPr>
            <a:r>
              <a:rPr lang="en-US" altLang="zh-TW" dirty="0" smtClean="0"/>
              <a:t>Our </a:t>
            </a:r>
            <a:r>
              <a:rPr lang="en-US" altLang="zh-TW" dirty="0"/>
              <a:t>actual results of operations, financial condition or business prospects may differ from those expressed or implied in these forward-looking statements for a variety of reasons, including but not limited to market demand, price fluctuations, competition, international economic conditions, supply chain issues, exchange rate fluctuations and other risks and factors beyond our </a:t>
            </a:r>
            <a:r>
              <a:rPr lang="en-US" altLang="zh-TW" dirty="0" smtClean="0"/>
              <a:t>control.</a:t>
            </a:r>
          </a:p>
          <a:p>
            <a:pPr marL="342900" indent="-342900">
              <a:buFont typeface="Wingdings" panose="05000000000000000000" pitchFamily="2" charset="2"/>
              <a:buChar char="l"/>
            </a:pPr>
            <a:r>
              <a:rPr lang="en-US" altLang="zh-TW" dirty="0" smtClean="0"/>
              <a:t>The </a:t>
            </a:r>
            <a:r>
              <a:rPr lang="en-US" altLang="zh-TW" dirty="0"/>
              <a:t>forward-looking statements in this release reflect the current belief of Better Life Group of the date of this release. Better Life Group undertakes no obligation to update these forward-looking statements for events or circumstances that </a:t>
            </a:r>
            <a:r>
              <a:rPr lang="en-US" altLang="zh-TW" dirty="0" smtClean="0"/>
              <a:t>occur subsequent </a:t>
            </a:r>
            <a:r>
              <a:rPr lang="en-US" altLang="zh-TW" dirty="0"/>
              <a:t>to such date.</a:t>
            </a:r>
            <a:endParaRPr lang="zh-TW" altLang="en-US" b="1" dirty="0">
              <a:solidFill>
                <a:srgbClr val="F7F7F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682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文本框 78"/>
          <p:cNvSpPr txBox="1"/>
          <p:nvPr/>
        </p:nvSpPr>
        <p:spPr>
          <a:xfrm>
            <a:off x="532701" y="1520534"/>
            <a:ext cx="32862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Table of contents</a:t>
            </a:r>
            <a:endParaRPr lang="zh-CN" altLang="en-US" sz="4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6539055" y="1599536"/>
            <a:ext cx="45804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en-US" altLang="zh-TW" sz="32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Company Overview</a:t>
            </a:r>
            <a:endParaRPr lang="zh-CN" altLang="en-US" sz="3200" b="1" dirty="0">
              <a:solidFill>
                <a:srgbClr val="F7F7F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1" name="文本框 80"/>
          <p:cNvSpPr txBox="1"/>
          <p:nvPr/>
        </p:nvSpPr>
        <p:spPr>
          <a:xfrm>
            <a:off x="6547338" y="2512772"/>
            <a:ext cx="41885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en-US" altLang="zh-TW" sz="32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Business Strategy</a:t>
            </a:r>
            <a:endParaRPr lang="zh-CN" altLang="en-US" sz="32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2" name="文本框 81"/>
          <p:cNvSpPr txBox="1"/>
          <p:nvPr/>
        </p:nvSpPr>
        <p:spPr>
          <a:xfrm>
            <a:off x="6547338" y="3426008"/>
            <a:ext cx="56446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3.Operation Performance</a:t>
            </a:r>
            <a:endParaRPr lang="zh-CN" altLang="en-US" sz="32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3" name="文本框 82"/>
          <p:cNvSpPr txBox="1"/>
          <p:nvPr/>
        </p:nvSpPr>
        <p:spPr>
          <a:xfrm>
            <a:off x="6596552" y="5109498"/>
            <a:ext cx="18181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 smtClean="0">
                <a:solidFill>
                  <a:srgbClr val="F7F7F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5.Q</a:t>
            </a:r>
            <a:r>
              <a:rPr lang="zh-TW" altLang="en-US" sz="3200" b="1" dirty="0" smtClean="0">
                <a:solidFill>
                  <a:srgbClr val="F7F7F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200" b="1" dirty="0" smtClean="0">
                <a:solidFill>
                  <a:srgbClr val="F7F7F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&amp;</a:t>
            </a:r>
            <a:r>
              <a:rPr lang="zh-TW" altLang="en-US" sz="3200" b="1" dirty="0" smtClean="0">
                <a:solidFill>
                  <a:srgbClr val="F7F7F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200" b="1" dirty="0" smtClean="0">
                <a:solidFill>
                  <a:srgbClr val="F7F7F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endParaRPr lang="zh-CN" altLang="en-US" sz="3200" b="1" dirty="0">
              <a:solidFill>
                <a:srgbClr val="F7F7F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5" name="直接连接符 84"/>
          <p:cNvCxnSpPr/>
          <p:nvPr/>
        </p:nvCxnSpPr>
        <p:spPr>
          <a:xfrm flipV="1">
            <a:off x="6793733" y="3269150"/>
            <a:ext cx="5040000" cy="17755"/>
          </a:xfrm>
          <a:prstGeom prst="line">
            <a:avLst/>
          </a:prstGeom>
          <a:ln w="9525" cap="rnd">
            <a:gradFill>
              <a:gsLst>
                <a:gs pos="16000">
                  <a:schemeClr val="accent1">
                    <a:lumMod val="5000"/>
                    <a:lumOff val="95000"/>
                    <a:alpha val="33000"/>
                  </a:schemeClr>
                </a:gs>
                <a:gs pos="54000">
                  <a:schemeClr val="bg1"/>
                </a:gs>
                <a:gs pos="88000">
                  <a:schemeClr val="bg1">
                    <a:alpha val="38000"/>
                  </a:schemeClr>
                </a:gs>
              </a:gsLst>
              <a:lin ang="5400000" scaled="1"/>
            </a:gradFill>
            <a:round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接连接符 85"/>
          <p:cNvCxnSpPr/>
          <p:nvPr/>
        </p:nvCxnSpPr>
        <p:spPr>
          <a:xfrm flipV="1">
            <a:off x="6841412" y="4104166"/>
            <a:ext cx="5040000" cy="17755"/>
          </a:xfrm>
          <a:prstGeom prst="line">
            <a:avLst/>
          </a:prstGeom>
          <a:ln w="9525" cap="rnd">
            <a:gradFill>
              <a:gsLst>
                <a:gs pos="16000">
                  <a:schemeClr val="accent1">
                    <a:lumMod val="5000"/>
                    <a:lumOff val="95000"/>
                    <a:alpha val="33000"/>
                  </a:schemeClr>
                </a:gs>
                <a:gs pos="54000">
                  <a:schemeClr val="bg1"/>
                </a:gs>
                <a:gs pos="88000">
                  <a:schemeClr val="bg1">
                    <a:alpha val="38000"/>
                  </a:schemeClr>
                </a:gs>
              </a:gsLst>
              <a:lin ang="5400000" scaled="1"/>
            </a:gradFill>
            <a:round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接连接符 86"/>
          <p:cNvCxnSpPr/>
          <p:nvPr/>
        </p:nvCxnSpPr>
        <p:spPr>
          <a:xfrm flipV="1">
            <a:off x="6841412" y="4956519"/>
            <a:ext cx="5040000" cy="17755"/>
          </a:xfrm>
          <a:prstGeom prst="line">
            <a:avLst/>
          </a:prstGeom>
          <a:ln w="9525" cap="rnd">
            <a:gradFill>
              <a:gsLst>
                <a:gs pos="16000">
                  <a:schemeClr val="accent1">
                    <a:lumMod val="5000"/>
                    <a:lumOff val="95000"/>
                    <a:alpha val="33000"/>
                  </a:schemeClr>
                </a:gs>
                <a:gs pos="54000">
                  <a:schemeClr val="bg1"/>
                </a:gs>
                <a:gs pos="88000">
                  <a:schemeClr val="bg1">
                    <a:alpha val="38000"/>
                  </a:schemeClr>
                </a:gs>
              </a:gsLst>
              <a:lin ang="5400000" scaled="1"/>
            </a:gradFill>
            <a:round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接连接符 88"/>
          <p:cNvCxnSpPr/>
          <p:nvPr/>
        </p:nvCxnSpPr>
        <p:spPr>
          <a:xfrm flipV="1">
            <a:off x="6303248" y="1194600"/>
            <a:ext cx="42127" cy="4860224"/>
          </a:xfrm>
          <a:prstGeom prst="line">
            <a:avLst/>
          </a:prstGeom>
          <a:ln w="9525" cap="rnd">
            <a:gradFill>
              <a:gsLst>
                <a:gs pos="16000">
                  <a:schemeClr val="accent1">
                    <a:lumMod val="5000"/>
                    <a:lumOff val="95000"/>
                    <a:alpha val="33000"/>
                  </a:schemeClr>
                </a:gs>
                <a:gs pos="54000">
                  <a:schemeClr val="bg1"/>
                </a:gs>
                <a:gs pos="88000">
                  <a:schemeClr val="bg1">
                    <a:alpha val="38000"/>
                  </a:schemeClr>
                </a:gs>
              </a:gsLst>
              <a:lin ang="5400000" scaled="1"/>
            </a:gradFill>
            <a:round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接连接符 92"/>
          <p:cNvCxnSpPr/>
          <p:nvPr/>
        </p:nvCxnSpPr>
        <p:spPr>
          <a:xfrm flipV="1">
            <a:off x="5821187" y="1368283"/>
            <a:ext cx="32139" cy="1292777"/>
          </a:xfrm>
          <a:prstGeom prst="line">
            <a:avLst/>
          </a:prstGeom>
          <a:ln w="9525" cap="rnd">
            <a:gradFill>
              <a:gsLst>
                <a:gs pos="16000">
                  <a:schemeClr val="accent1">
                    <a:lumMod val="5000"/>
                    <a:lumOff val="95000"/>
                    <a:alpha val="33000"/>
                  </a:schemeClr>
                </a:gs>
                <a:gs pos="54000">
                  <a:schemeClr val="bg1"/>
                </a:gs>
                <a:gs pos="88000">
                  <a:schemeClr val="bg1">
                    <a:alpha val="38000"/>
                  </a:schemeClr>
                </a:gs>
              </a:gsLst>
              <a:lin ang="5400000" scaled="1"/>
            </a:gradFill>
            <a:round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文本框 82"/>
          <p:cNvSpPr txBox="1"/>
          <p:nvPr/>
        </p:nvSpPr>
        <p:spPr>
          <a:xfrm>
            <a:off x="6547338" y="4371744"/>
            <a:ext cx="44378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4.</a:t>
            </a:r>
            <a:r>
              <a:rPr lang="en-US" altLang="zh-TW" sz="32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Financial Overview</a:t>
            </a:r>
            <a:endParaRPr lang="zh-CN" altLang="en-US" sz="32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8" name="圖片 8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898" y="2452178"/>
            <a:ext cx="1514616" cy="2173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271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直接连接符 7"/>
          <p:cNvCxnSpPr/>
          <p:nvPr/>
        </p:nvCxnSpPr>
        <p:spPr>
          <a:xfrm>
            <a:off x="265577" y="1771427"/>
            <a:ext cx="3243970" cy="10276"/>
          </a:xfrm>
          <a:prstGeom prst="line">
            <a:avLst/>
          </a:prstGeom>
          <a:ln w="12700" cap="rnd">
            <a:gradFill>
              <a:gsLst>
                <a:gs pos="16000">
                  <a:schemeClr val="accent1">
                    <a:lumMod val="5000"/>
                    <a:lumOff val="95000"/>
                    <a:alpha val="33000"/>
                  </a:schemeClr>
                </a:gs>
                <a:gs pos="54000">
                  <a:schemeClr val="bg1"/>
                </a:gs>
                <a:gs pos="88000">
                  <a:schemeClr val="bg1">
                    <a:alpha val="38000"/>
                  </a:schemeClr>
                </a:gs>
              </a:gsLst>
              <a:lin ang="2400000" scaled="0"/>
            </a:gradFill>
            <a:round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矩形 10"/>
          <p:cNvSpPr/>
          <p:nvPr/>
        </p:nvSpPr>
        <p:spPr>
          <a:xfrm>
            <a:off x="581406" y="1119118"/>
            <a:ext cx="52597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b="1" dirty="0" smtClean="0">
                <a:solidFill>
                  <a:srgbClr val="F7F7F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en-US" altLang="zh-TW" sz="32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COMPANY OVERVIEW</a:t>
            </a:r>
          </a:p>
        </p:txBody>
      </p:sp>
      <p:sp>
        <p:nvSpPr>
          <p:cNvPr id="14" name="矩形 13"/>
          <p:cNvSpPr/>
          <p:nvPr/>
        </p:nvSpPr>
        <p:spPr>
          <a:xfrm>
            <a:off x="581406" y="2081203"/>
            <a:ext cx="1150059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en-US" altLang="zh-TW" sz="2400" b="1" kern="100" dirty="0">
                <a:solidFill>
                  <a:srgbClr val="FFFFFF"/>
                </a:solidFill>
                <a:latin typeface="+mn-ea"/>
              </a:rPr>
              <a:t>Founded in 1978, the company has been listed on the Taiwan Stock Exchange</a:t>
            </a:r>
            <a:r>
              <a:rPr lang="zh-TW" altLang="en-US" sz="2400" b="1" kern="100" dirty="0">
                <a:solidFill>
                  <a:srgbClr val="FFFFFF"/>
                </a:solidFill>
                <a:latin typeface="+mn-ea"/>
              </a:rPr>
              <a:t> </a:t>
            </a:r>
            <a:r>
              <a:rPr lang="en-US" altLang="zh-TW" sz="2400" b="1" kern="100" dirty="0">
                <a:solidFill>
                  <a:srgbClr val="FFFFFF"/>
                </a:solidFill>
                <a:latin typeface="+mn-ea"/>
              </a:rPr>
              <a:t>since 1989, and was renamed to Better Life Group in 2009.</a:t>
            </a:r>
            <a:r>
              <a:rPr lang="zh-TW" altLang="en-US" sz="2400" b="1" kern="100" dirty="0">
                <a:solidFill>
                  <a:srgbClr val="FFFFFF"/>
                </a:solidFill>
                <a:latin typeface="+mn-ea"/>
              </a:rPr>
              <a:t> </a:t>
            </a:r>
            <a:r>
              <a:rPr lang="en-US" altLang="zh-TW" sz="2400" b="1" kern="100" dirty="0">
                <a:solidFill>
                  <a:srgbClr val="FFFFFF"/>
                </a:solidFill>
                <a:latin typeface="+mn-ea"/>
              </a:rPr>
              <a:t>Company website </a:t>
            </a:r>
            <a:r>
              <a:rPr lang="en-US" altLang="zh-TW" sz="2400" b="1" kern="100" dirty="0" smtClean="0">
                <a:solidFill>
                  <a:srgbClr val="FFFFFF"/>
                </a:solidFill>
                <a:latin typeface="+mn-ea"/>
              </a:rPr>
              <a:t>: </a:t>
            </a:r>
            <a:r>
              <a:rPr lang="en-US" altLang="zh-TW" sz="2400" b="1" kern="100" dirty="0" smtClean="0">
                <a:solidFill>
                  <a:srgbClr val="F7F7F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www.blgroup.com.tw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en-US" altLang="zh-TW" sz="2400" b="1" kern="100" dirty="0">
                <a:solidFill>
                  <a:srgbClr val="F7F7F7"/>
                </a:solidFill>
                <a:latin typeface="微軟正黑體" panose="020B0604030504040204" pitchFamily="34" charset="-120"/>
              </a:rPr>
              <a:t>Paid-in capital</a:t>
            </a:r>
            <a:r>
              <a:rPr lang="zh-TW" altLang="en-US" sz="2400" b="1" kern="100" dirty="0">
                <a:solidFill>
                  <a:srgbClr val="F7F7F7"/>
                </a:solidFill>
                <a:latin typeface="微軟正黑體" panose="020B0604030504040204" pitchFamily="34" charset="-120"/>
              </a:rPr>
              <a:t>：</a:t>
            </a:r>
            <a:r>
              <a:rPr lang="en-US" altLang="zh-TW" sz="2400" b="1" kern="100" dirty="0">
                <a:solidFill>
                  <a:srgbClr val="F7F7F7"/>
                </a:solidFill>
                <a:latin typeface="微軟正黑體" panose="020B0604030504040204" pitchFamily="34" charset="-120"/>
              </a:rPr>
              <a:t>NT$ </a:t>
            </a:r>
            <a:r>
              <a:rPr lang="en-US" altLang="zh-TW" sz="2400" b="1" kern="100" dirty="0" smtClean="0">
                <a:solidFill>
                  <a:srgbClr val="F7F7F7"/>
                </a:solidFill>
                <a:latin typeface="微軟正黑體" panose="020B0604030504040204" pitchFamily="34" charset="-120"/>
              </a:rPr>
              <a:t>1,003Million</a:t>
            </a:r>
            <a:endParaRPr lang="en-US" altLang="zh-TW" sz="2400" b="1" kern="100" dirty="0">
              <a:solidFill>
                <a:srgbClr val="F7F7F7"/>
              </a:solidFill>
              <a:latin typeface="微軟正黑體" panose="020B0604030504040204" pitchFamily="34" charset="-12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en-US" altLang="zh-TW" sz="2400" b="1" kern="100" dirty="0" smtClean="0">
                <a:solidFill>
                  <a:srgbClr val="F7F7F7"/>
                </a:solidFill>
                <a:latin typeface="微軟正黑體" panose="020B0604030504040204" pitchFamily="34" charset="-120"/>
              </a:rPr>
              <a:t>Stock </a:t>
            </a:r>
            <a:r>
              <a:rPr lang="en-US" altLang="zh-TW" sz="2400" b="1" kern="100" dirty="0">
                <a:solidFill>
                  <a:srgbClr val="F7F7F7"/>
                </a:solidFill>
                <a:latin typeface="微軟正黑體" panose="020B0604030504040204" pitchFamily="34" charset="-120"/>
              </a:rPr>
              <a:t>Code : 1805</a:t>
            </a:r>
            <a:endParaRPr lang="zh-TW" altLang="zh-TW" sz="2400" b="1" kern="100" dirty="0">
              <a:solidFill>
                <a:srgbClr val="F7F7F7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en-US" altLang="zh-TW" sz="2400" b="1" kern="100" dirty="0" smtClean="0">
                <a:solidFill>
                  <a:srgbClr val="F7F7F7"/>
                </a:solidFill>
                <a:latin typeface="微軟正黑體" panose="020B0604030504040204" pitchFamily="34" charset="-120"/>
              </a:rPr>
              <a:t>Chairman</a:t>
            </a:r>
            <a:r>
              <a:rPr lang="zh-TW" altLang="en-US" sz="2400" b="1" kern="100" dirty="0">
                <a:solidFill>
                  <a:srgbClr val="F7F7F7"/>
                </a:solidFill>
                <a:latin typeface="微軟正黑體" panose="020B0604030504040204" pitchFamily="34" charset="-120"/>
              </a:rPr>
              <a:t>：</a:t>
            </a:r>
            <a:r>
              <a:rPr lang="en-US" altLang="zh-TW" sz="2400" b="1" kern="100" dirty="0">
                <a:solidFill>
                  <a:srgbClr val="F7F7F7"/>
                </a:solidFill>
                <a:latin typeface="微軟正黑體" panose="020B0604030504040204" pitchFamily="34" charset="-120"/>
              </a:rPr>
              <a:t>Mr. CHUNG, HSI-CHI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en-US" altLang="zh-TW" sz="2400" b="1" kern="100" dirty="0" smtClean="0">
                <a:solidFill>
                  <a:srgbClr val="F7F7F7"/>
                </a:solidFill>
                <a:latin typeface="微軟正黑體" panose="020B0604030504040204" pitchFamily="34" charset="-120"/>
              </a:rPr>
              <a:t>General </a:t>
            </a:r>
            <a:r>
              <a:rPr lang="en-US" altLang="zh-TW" sz="2400" b="1" kern="100" dirty="0">
                <a:solidFill>
                  <a:srgbClr val="F7F7F7"/>
                </a:solidFill>
                <a:latin typeface="微軟正黑體" panose="020B0604030504040204" pitchFamily="34" charset="-120"/>
              </a:rPr>
              <a:t>Manager</a:t>
            </a:r>
            <a:r>
              <a:rPr lang="zh-TW" altLang="en-US" sz="2400" b="1" kern="100" dirty="0">
                <a:solidFill>
                  <a:srgbClr val="F7F7F7"/>
                </a:solidFill>
                <a:latin typeface="微軟正黑體" panose="020B0604030504040204" pitchFamily="34" charset="-120"/>
              </a:rPr>
              <a:t>：</a:t>
            </a:r>
            <a:r>
              <a:rPr lang="en-US" altLang="zh-TW" sz="2400" b="1" kern="100" dirty="0">
                <a:solidFill>
                  <a:srgbClr val="F7F7F7"/>
                </a:solidFill>
                <a:latin typeface="微軟正黑體" panose="020B0604030504040204" pitchFamily="34" charset="-120"/>
              </a:rPr>
              <a:t>Mr. LIN, JUI-SHAN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en-US" altLang="zh-TW" sz="2400" b="1" kern="100" dirty="0" smtClean="0">
                <a:solidFill>
                  <a:srgbClr val="F7F7F7"/>
                </a:solidFill>
                <a:latin typeface="微軟正黑體" panose="020B0604030504040204" pitchFamily="34" charset="-120"/>
              </a:rPr>
              <a:t>Company </a:t>
            </a:r>
            <a:r>
              <a:rPr lang="en-US" altLang="zh-TW" sz="2400" b="1" kern="100" dirty="0">
                <a:solidFill>
                  <a:srgbClr val="F7F7F7"/>
                </a:solidFill>
                <a:latin typeface="微軟正黑體" panose="020B0604030504040204" pitchFamily="34" charset="-120"/>
              </a:rPr>
              <a:t>Address : No. 218, </a:t>
            </a:r>
            <a:r>
              <a:rPr lang="en-US" altLang="zh-TW" sz="2400" b="1" kern="100" dirty="0" err="1">
                <a:solidFill>
                  <a:srgbClr val="F7F7F7"/>
                </a:solidFill>
                <a:latin typeface="微軟正黑體" panose="020B0604030504040204" pitchFamily="34" charset="-120"/>
              </a:rPr>
              <a:t>Xinhu</a:t>
            </a:r>
            <a:r>
              <a:rPr lang="en-US" altLang="zh-TW" sz="2400" b="1" kern="100" dirty="0">
                <a:solidFill>
                  <a:srgbClr val="F7F7F7"/>
                </a:solidFill>
                <a:latin typeface="微軟正黑體" panose="020B0604030504040204" pitchFamily="34" charset="-120"/>
              </a:rPr>
              <a:t> 1st Rd., </a:t>
            </a:r>
            <a:endParaRPr lang="en-US" altLang="zh-TW" sz="2400" b="1" kern="100" dirty="0" smtClean="0">
              <a:solidFill>
                <a:srgbClr val="F7F7F7"/>
              </a:solidFill>
              <a:latin typeface="微軟正黑體" panose="020B0604030504040204" pitchFamily="34" charset="-120"/>
            </a:endParaRPr>
          </a:p>
          <a:p>
            <a:pPr marL="266700" lvl="0" indent="95250">
              <a:spcAft>
                <a:spcPts val="0"/>
              </a:spcAft>
              <a:tabLst>
                <a:tab pos="361950" algn="l"/>
              </a:tabLst>
            </a:pPr>
            <a:r>
              <a:rPr lang="en-US" altLang="zh-TW" sz="2400" b="1" kern="100" dirty="0" err="1" smtClean="0">
                <a:solidFill>
                  <a:srgbClr val="F7F7F7"/>
                </a:solidFill>
                <a:latin typeface="微軟正黑體" panose="020B0604030504040204" pitchFamily="34" charset="-120"/>
              </a:rPr>
              <a:t>Neihu</a:t>
            </a:r>
            <a:r>
              <a:rPr lang="en-US" altLang="zh-TW" sz="2400" b="1" kern="100" dirty="0" smtClean="0">
                <a:solidFill>
                  <a:srgbClr val="F7F7F7"/>
                </a:solidFill>
                <a:latin typeface="微軟正黑體" panose="020B0604030504040204" pitchFamily="34" charset="-120"/>
              </a:rPr>
              <a:t> </a:t>
            </a:r>
            <a:r>
              <a:rPr lang="en-US" altLang="zh-TW" sz="2400" b="1" kern="100" dirty="0">
                <a:solidFill>
                  <a:srgbClr val="F7F7F7"/>
                </a:solidFill>
                <a:latin typeface="微軟正黑體" panose="020B0604030504040204" pitchFamily="34" charset="-120"/>
              </a:rPr>
              <a:t>Dist., Taipei City</a:t>
            </a: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9379" y="127650"/>
            <a:ext cx="1129086" cy="1620347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1926" y="3388957"/>
            <a:ext cx="4146540" cy="3112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581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8" y="3386652"/>
            <a:ext cx="4057277" cy="3471348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>
            <a:off x="1444099" y="1204836"/>
            <a:ext cx="42769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b="1" dirty="0" smtClean="0">
                <a:solidFill>
                  <a:srgbClr val="F7F7F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en-US" altLang="zh-TW" sz="3200" b="1" dirty="0">
                <a:solidFill>
                  <a:srgbClr val="F7F7F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 Business strategy</a:t>
            </a:r>
            <a:endParaRPr lang="zh-CN" altLang="en-US" sz="3200" b="1" dirty="0">
              <a:solidFill>
                <a:srgbClr val="F7F7F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0" name="组合 1"/>
          <p:cNvGrpSpPr/>
          <p:nvPr/>
        </p:nvGrpSpPr>
        <p:grpSpPr>
          <a:xfrm>
            <a:off x="3136029" y="3935827"/>
            <a:ext cx="9299624" cy="1068398"/>
            <a:chOff x="6504105" y="2184521"/>
            <a:chExt cx="9299624" cy="1677480"/>
          </a:xfrm>
        </p:grpSpPr>
        <p:cxnSp>
          <p:nvCxnSpPr>
            <p:cNvPr id="41" name="直接连接符 51"/>
            <p:cNvCxnSpPr/>
            <p:nvPr/>
          </p:nvCxnSpPr>
          <p:spPr>
            <a:xfrm>
              <a:off x="6504105" y="2296024"/>
              <a:ext cx="8933864" cy="0"/>
            </a:xfrm>
            <a:prstGeom prst="line">
              <a:avLst/>
            </a:prstGeom>
            <a:ln w="12700" cap="rnd">
              <a:gradFill flip="none" rotWithShape="1">
                <a:gsLst>
                  <a:gs pos="53312">
                    <a:srgbClr val="C6DCF0"/>
                  </a:gs>
                  <a:gs pos="30000">
                    <a:schemeClr val="bg1"/>
                  </a:gs>
                  <a:gs pos="77000">
                    <a:srgbClr val="DCEAF6"/>
                  </a:gs>
                  <a:gs pos="0">
                    <a:schemeClr val="accent1">
                      <a:lumMod val="45000"/>
                      <a:lumOff val="55000"/>
                      <a:alpha val="9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0" scaled="1"/>
                <a:tileRect/>
              </a:gradFill>
              <a:round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接连接符 52"/>
            <p:cNvCxnSpPr/>
            <p:nvPr/>
          </p:nvCxnSpPr>
          <p:spPr>
            <a:xfrm flipV="1">
              <a:off x="6512768" y="3601011"/>
              <a:ext cx="9290961" cy="6347"/>
            </a:xfrm>
            <a:prstGeom prst="line">
              <a:avLst/>
            </a:prstGeom>
            <a:ln w="12700" cap="rnd">
              <a:gradFill flip="none" rotWithShape="1">
                <a:gsLst>
                  <a:gs pos="53312">
                    <a:srgbClr val="C6DCF0"/>
                  </a:gs>
                  <a:gs pos="30000">
                    <a:schemeClr val="bg1"/>
                  </a:gs>
                  <a:gs pos="77000">
                    <a:srgbClr val="DCEAF6"/>
                  </a:gs>
                  <a:gs pos="0">
                    <a:schemeClr val="accent1">
                      <a:lumMod val="45000"/>
                      <a:lumOff val="55000"/>
                      <a:alpha val="9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0" scaled="1"/>
                <a:tileRect/>
              </a:gradFill>
              <a:round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接连接符 53"/>
            <p:cNvCxnSpPr/>
            <p:nvPr/>
          </p:nvCxnSpPr>
          <p:spPr>
            <a:xfrm>
              <a:off x="6605366" y="2296024"/>
              <a:ext cx="0" cy="1565977"/>
            </a:xfrm>
            <a:prstGeom prst="line">
              <a:avLst/>
            </a:prstGeom>
            <a:ln w="12700" cap="rnd">
              <a:gradFill>
                <a:gsLst>
                  <a:gs pos="53312">
                    <a:srgbClr val="C6DCF0"/>
                  </a:gs>
                  <a:gs pos="30000">
                    <a:schemeClr val="bg1"/>
                  </a:gs>
                  <a:gs pos="77000">
                    <a:srgbClr val="DCEAF6"/>
                  </a:gs>
                  <a:gs pos="100000">
                    <a:schemeClr val="accent1">
                      <a:lumMod val="45000"/>
                      <a:lumOff val="55000"/>
                      <a:alpha val="15000"/>
                    </a:schemeClr>
                  </a:gs>
                  <a:gs pos="0">
                    <a:schemeClr val="bg1"/>
                  </a:gs>
                </a:gsLst>
                <a:lin ang="5400000" scaled="1"/>
              </a:gradFill>
              <a:round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连接符 54"/>
            <p:cNvCxnSpPr/>
            <p:nvPr/>
          </p:nvCxnSpPr>
          <p:spPr>
            <a:xfrm flipV="1">
              <a:off x="7312175" y="2184521"/>
              <a:ext cx="0" cy="1444289"/>
            </a:xfrm>
            <a:prstGeom prst="line">
              <a:avLst/>
            </a:prstGeom>
            <a:ln w="12700" cap="rnd">
              <a:gradFill>
                <a:gsLst>
                  <a:gs pos="53312">
                    <a:srgbClr val="C6DCF0"/>
                  </a:gs>
                  <a:gs pos="30000">
                    <a:schemeClr val="bg1"/>
                  </a:gs>
                  <a:gs pos="77000">
                    <a:srgbClr val="DCEAF6"/>
                  </a:gs>
                  <a:gs pos="100000">
                    <a:schemeClr val="accent1">
                      <a:lumMod val="45000"/>
                      <a:lumOff val="55000"/>
                      <a:alpha val="15000"/>
                    </a:schemeClr>
                  </a:gs>
                  <a:gs pos="0">
                    <a:schemeClr val="bg1"/>
                  </a:gs>
                </a:gsLst>
                <a:lin ang="5400000" scaled="1"/>
              </a:gradFill>
              <a:round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5" name="图片 5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01027" y="2274571"/>
              <a:ext cx="699237" cy="1286700"/>
            </a:xfrm>
            <a:prstGeom prst="rect">
              <a:avLst/>
            </a:prstGeom>
          </p:spPr>
        </p:pic>
        <p:sp>
          <p:nvSpPr>
            <p:cNvPr id="49" name="矩形 48"/>
            <p:cNvSpPr/>
            <p:nvPr/>
          </p:nvSpPr>
          <p:spPr>
            <a:xfrm>
              <a:off x="6674633" y="2313385"/>
              <a:ext cx="564578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4800" b="1" dirty="0" smtClean="0">
                  <a:solidFill>
                    <a:srgbClr val="F7F7F7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endParaRPr lang="zh-CN" altLang="en-US" sz="4800" dirty="0">
                <a:solidFill>
                  <a:srgbClr val="F7F7F7"/>
                </a:solidFill>
              </a:endParaRPr>
            </a:p>
          </p:txBody>
        </p:sp>
      </p:grpSp>
      <p:pic>
        <p:nvPicPr>
          <p:cNvPr id="46" name="圖片 4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9379" y="127650"/>
            <a:ext cx="1129086" cy="1620347"/>
          </a:xfrm>
          <a:prstGeom prst="rect">
            <a:avLst/>
          </a:prstGeom>
        </p:spPr>
      </p:pic>
      <p:grpSp>
        <p:nvGrpSpPr>
          <p:cNvPr id="12" name="群組 11"/>
          <p:cNvGrpSpPr/>
          <p:nvPr/>
        </p:nvGrpSpPr>
        <p:grpSpPr>
          <a:xfrm>
            <a:off x="1995028" y="1982293"/>
            <a:ext cx="9208373" cy="2876161"/>
            <a:chOff x="1140339" y="1961905"/>
            <a:chExt cx="9273661" cy="4096344"/>
          </a:xfrm>
        </p:grpSpPr>
        <p:grpSp>
          <p:nvGrpSpPr>
            <p:cNvPr id="20" name="组合 4"/>
            <p:cNvGrpSpPr/>
            <p:nvPr/>
          </p:nvGrpSpPr>
          <p:grpSpPr>
            <a:xfrm>
              <a:off x="1140339" y="1961905"/>
              <a:ext cx="8603101" cy="1677480"/>
              <a:chOff x="1378445" y="2188464"/>
              <a:chExt cx="10704016" cy="1677480"/>
            </a:xfrm>
          </p:grpSpPr>
          <p:cxnSp>
            <p:nvCxnSpPr>
              <p:cNvPr id="21" name="直接连接符 8"/>
              <p:cNvCxnSpPr/>
              <p:nvPr/>
            </p:nvCxnSpPr>
            <p:spPr>
              <a:xfrm>
                <a:off x="1378445" y="2299967"/>
                <a:ext cx="10704016" cy="62061"/>
              </a:xfrm>
              <a:prstGeom prst="line">
                <a:avLst/>
              </a:prstGeom>
              <a:ln w="12700" cap="rnd">
                <a:gradFill flip="none" rotWithShape="1">
                  <a:gsLst>
                    <a:gs pos="53312">
                      <a:srgbClr val="C6DCF0"/>
                    </a:gs>
                    <a:gs pos="30000">
                      <a:schemeClr val="bg1"/>
                    </a:gs>
                    <a:gs pos="77000">
                      <a:srgbClr val="DCEAF6"/>
                    </a:gs>
                    <a:gs pos="0">
                      <a:schemeClr val="accent1">
                        <a:lumMod val="45000"/>
                        <a:lumOff val="55000"/>
                        <a:alpha val="96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0" scaled="1"/>
                  <a:tileRect/>
                </a:gradFill>
                <a:round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直接连接符 10"/>
              <p:cNvCxnSpPr/>
              <p:nvPr/>
            </p:nvCxnSpPr>
            <p:spPr>
              <a:xfrm flipV="1">
                <a:off x="1387108" y="3604954"/>
                <a:ext cx="10328759" cy="6347"/>
              </a:xfrm>
              <a:prstGeom prst="line">
                <a:avLst/>
              </a:prstGeom>
              <a:ln w="12700" cap="rnd">
                <a:gradFill flip="none" rotWithShape="1">
                  <a:gsLst>
                    <a:gs pos="53312">
                      <a:srgbClr val="C6DCF0"/>
                    </a:gs>
                    <a:gs pos="30000">
                      <a:schemeClr val="bg1"/>
                    </a:gs>
                    <a:gs pos="77000">
                      <a:srgbClr val="DCEAF6"/>
                    </a:gs>
                    <a:gs pos="0">
                      <a:schemeClr val="accent1">
                        <a:lumMod val="45000"/>
                        <a:lumOff val="55000"/>
                        <a:alpha val="96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0" scaled="1"/>
                  <a:tileRect/>
                </a:gradFill>
                <a:round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接连接符 14"/>
              <p:cNvCxnSpPr/>
              <p:nvPr/>
            </p:nvCxnSpPr>
            <p:spPr>
              <a:xfrm>
                <a:off x="1479706" y="2299967"/>
                <a:ext cx="0" cy="1565977"/>
              </a:xfrm>
              <a:prstGeom prst="line">
                <a:avLst/>
              </a:prstGeom>
              <a:ln w="12700" cap="rnd">
                <a:gradFill>
                  <a:gsLst>
                    <a:gs pos="53312">
                      <a:srgbClr val="C6DCF0"/>
                    </a:gs>
                    <a:gs pos="30000">
                      <a:schemeClr val="bg1"/>
                    </a:gs>
                    <a:gs pos="77000">
                      <a:srgbClr val="DCEAF6"/>
                    </a:gs>
                    <a:gs pos="100000">
                      <a:schemeClr val="accent1">
                        <a:lumMod val="45000"/>
                        <a:lumOff val="55000"/>
                        <a:alpha val="15000"/>
                      </a:schemeClr>
                    </a:gs>
                    <a:gs pos="0">
                      <a:schemeClr val="bg1"/>
                    </a:gs>
                  </a:gsLst>
                  <a:lin ang="5400000" scaled="1"/>
                </a:gradFill>
                <a:round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直接连接符 16"/>
              <p:cNvCxnSpPr/>
              <p:nvPr/>
            </p:nvCxnSpPr>
            <p:spPr>
              <a:xfrm flipV="1">
                <a:off x="2186515" y="2188464"/>
                <a:ext cx="0" cy="1444289"/>
              </a:xfrm>
              <a:prstGeom prst="line">
                <a:avLst/>
              </a:prstGeom>
              <a:ln w="12700" cap="rnd">
                <a:gradFill>
                  <a:gsLst>
                    <a:gs pos="53312">
                      <a:srgbClr val="C6DCF0"/>
                    </a:gs>
                    <a:gs pos="30000">
                      <a:schemeClr val="bg1"/>
                    </a:gs>
                    <a:gs pos="77000">
                      <a:srgbClr val="DCEAF6"/>
                    </a:gs>
                    <a:gs pos="100000">
                      <a:schemeClr val="accent1">
                        <a:lumMod val="45000"/>
                        <a:lumOff val="55000"/>
                        <a:alpha val="15000"/>
                      </a:schemeClr>
                    </a:gs>
                    <a:gs pos="0">
                      <a:schemeClr val="bg1"/>
                    </a:gs>
                  </a:gsLst>
                  <a:lin ang="5400000" scaled="1"/>
                </a:gradFill>
                <a:round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5" name="图片 17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87278" y="2318254"/>
                <a:ext cx="699237" cy="1286700"/>
              </a:xfrm>
              <a:prstGeom prst="rect">
                <a:avLst/>
              </a:prstGeom>
            </p:spPr>
          </p:pic>
          <p:sp>
            <p:nvSpPr>
              <p:cNvPr id="26" name="文本框 21"/>
              <p:cNvSpPr txBox="1"/>
              <p:nvPr/>
            </p:nvSpPr>
            <p:spPr>
              <a:xfrm>
                <a:off x="1782677" y="2324263"/>
                <a:ext cx="141577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endParaRPr lang="zh-CN" altLang="en-US" sz="2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7" name="矩形 26"/>
              <p:cNvSpPr/>
              <p:nvPr/>
            </p:nvSpPr>
            <p:spPr>
              <a:xfrm>
                <a:off x="2140029" y="2846399"/>
                <a:ext cx="3657267" cy="3497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30000"/>
                  </a:lnSpc>
                </a:pPr>
                <a:endParaRPr lang="zh-CN" altLang="en-US" sz="1400" dirty="0"/>
              </a:p>
            </p:txBody>
          </p:sp>
          <p:sp>
            <p:nvSpPr>
              <p:cNvPr id="29" name="矩形 28"/>
              <p:cNvSpPr/>
              <p:nvPr/>
            </p:nvSpPr>
            <p:spPr>
              <a:xfrm>
                <a:off x="1556335" y="2554718"/>
                <a:ext cx="702450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4800" b="1" dirty="0" smtClean="0">
                    <a:solidFill>
                      <a:srgbClr val="F7F7F7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</a:t>
                </a:r>
                <a:endParaRPr lang="zh-CN" altLang="en-US" sz="4800" dirty="0">
                  <a:solidFill>
                    <a:srgbClr val="F7F7F7"/>
                  </a:solidFill>
                </a:endParaRPr>
              </a:p>
            </p:txBody>
          </p:sp>
        </p:grpSp>
        <p:grpSp>
          <p:nvGrpSpPr>
            <p:cNvPr id="30" name="组合 3"/>
            <p:cNvGrpSpPr/>
            <p:nvPr/>
          </p:nvGrpSpPr>
          <p:grpSpPr>
            <a:xfrm>
              <a:off x="1747722" y="3406195"/>
              <a:ext cx="8666278" cy="1641239"/>
              <a:chOff x="1378445" y="4179958"/>
              <a:chExt cx="8666278" cy="1641239"/>
            </a:xfrm>
          </p:grpSpPr>
          <p:cxnSp>
            <p:nvCxnSpPr>
              <p:cNvPr id="31" name="直接连接符 43"/>
              <p:cNvCxnSpPr/>
              <p:nvPr/>
            </p:nvCxnSpPr>
            <p:spPr>
              <a:xfrm>
                <a:off x="1420529" y="4179958"/>
                <a:ext cx="8329501" cy="0"/>
              </a:xfrm>
              <a:prstGeom prst="line">
                <a:avLst/>
              </a:prstGeom>
              <a:ln w="12700" cap="rnd">
                <a:gradFill flip="none" rotWithShape="1">
                  <a:gsLst>
                    <a:gs pos="53312">
                      <a:srgbClr val="C6DCF0"/>
                    </a:gs>
                    <a:gs pos="30000">
                      <a:schemeClr val="bg1"/>
                    </a:gs>
                    <a:gs pos="77000">
                      <a:srgbClr val="DCEAF6"/>
                    </a:gs>
                    <a:gs pos="0">
                      <a:schemeClr val="accent1">
                        <a:lumMod val="45000"/>
                        <a:lumOff val="55000"/>
                        <a:alpha val="96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0" scaled="1"/>
                  <a:tileRect/>
                </a:gradFill>
                <a:round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44"/>
              <p:cNvCxnSpPr/>
              <p:nvPr/>
            </p:nvCxnSpPr>
            <p:spPr>
              <a:xfrm flipV="1">
                <a:off x="1378445" y="5681559"/>
                <a:ext cx="8666278" cy="6347"/>
              </a:xfrm>
              <a:prstGeom prst="line">
                <a:avLst/>
              </a:prstGeom>
              <a:ln w="12700" cap="rnd">
                <a:gradFill flip="none" rotWithShape="1">
                  <a:gsLst>
                    <a:gs pos="53312">
                      <a:srgbClr val="C6DCF0"/>
                    </a:gs>
                    <a:gs pos="30000">
                      <a:schemeClr val="bg1"/>
                    </a:gs>
                    <a:gs pos="77000">
                      <a:srgbClr val="DCEAF6"/>
                    </a:gs>
                    <a:gs pos="0">
                      <a:schemeClr val="accent1">
                        <a:lumMod val="45000"/>
                        <a:lumOff val="55000"/>
                        <a:alpha val="96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0" scaled="1"/>
                  <a:tileRect/>
                </a:gradFill>
                <a:round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45"/>
              <p:cNvCxnSpPr/>
              <p:nvPr/>
            </p:nvCxnSpPr>
            <p:spPr>
              <a:xfrm>
                <a:off x="1420529" y="4255219"/>
                <a:ext cx="0" cy="1565978"/>
              </a:xfrm>
              <a:prstGeom prst="line">
                <a:avLst/>
              </a:prstGeom>
              <a:ln w="12700" cap="rnd">
                <a:gradFill>
                  <a:gsLst>
                    <a:gs pos="53312">
                      <a:srgbClr val="C6DCF0"/>
                    </a:gs>
                    <a:gs pos="30000">
                      <a:schemeClr val="bg1"/>
                    </a:gs>
                    <a:gs pos="77000">
                      <a:srgbClr val="DCEAF6"/>
                    </a:gs>
                    <a:gs pos="100000">
                      <a:schemeClr val="accent1">
                        <a:lumMod val="45000"/>
                        <a:lumOff val="55000"/>
                        <a:alpha val="15000"/>
                      </a:schemeClr>
                    </a:gs>
                    <a:gs pos="0">
                      <a:schemeClr val="bg1"/>
                    </a:gs>
                  </a:gsLst>
                  <a:lin ang="5400000" scaled="1"/>
                </a:gradFill>
                <a:round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46"/>
              <p:cNvCxnSpPr/>
              <p:nvPr/>
            </p:nvCxnSpPr>
            <p:spPr>
              <a:xfrm flipV="1">
                <a:off x="2017762" y="4326727"/>
                <a:ext cx="0" cy="1444289"/>
              </a:xfrm>
              <a:prstGeom prst="line">
                <a:avLst/>
              </a:prstGeom>
              <a:ln w="12700" cap="rnd">
                <a:gradFill>
                  <a:gsLst>
                    <a:gs pos="53312">
                      <a:srgbClr val="C6DCF0"/>
                    </a:gs>
                    <a:gs pos="30000">
                      <a:schemeClr val="bg1"/>
                    </a:gs>
                    <a:gs pos="77000">
                      <a:srgbClr val="DCEAF6"/>
                    </a:gs>
                    <a:gs pos="100000">
                      <a:schemeClr val="accent1">
                        <a:lumMod val="45000"/>
                        <a:lumOff val="55000"/>
                        <a:alpha val="15000"/>
                      </a:schemeClr>
                    </a:gs>
                    <a:gs pos="0">
                      <a:schemeClr val="bg1"/>
                    </a:gs>
                  </a:gsLst>
                  <a:lin ang="5400000" scaled="1"/>
                </a:gradFill>
                <a:round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5" name="图片 47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392822" y="4327363"/>
                <a:ext cx="699237" cy="1286700"/>
              </a:xfrm>
              <a:prstGeom prst="rect">
                <a:avLst/>
              </a:prstGeom>
            </p:spPr>
          </p:pic>
          <p:sp>
            <p:nvSpPr>
              <p:cNvPr id="39" name="矩形 38"/>
              <p:cNvSpPr/>
              <p:nvPr/>
            </p:nvSpPr>
            <p:spPr>
              <a:xfrm>
                <a:off x="1406556" y="4382048"/>
                <a:ext cx="564578" cy="830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4800" b="1" dirty="0" smtClean="0">
                    <a:solidFill>
                      <a:srgbClr val="F7F7F7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</a:t>
                </a:r>
                <a:endParaRPr lang="zh-CN" altLang="en-US" sz="4800" dirty="0">
                  <a:solidFill>
                    <a:srgbClr val="F7F7F7"/>
                  </a:solidFill>
                </a:endParaRPr>
              </a:p>
            </p:txBody>
          </p:sp>
        </p:grpSp>
        <p:sp>
          <p:nvSpPr>
            <p:cNvPr id="16" name="矩形 15"/>
            <p:cNvSpPr/>
            <p:nvPr/>
          </p:nvSpPr>
          <p:spPr>
            <a:xfrm>
              <a:off x="1821555" y="2182909"/>
              <a:ext cx="8518611" cy="11835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0"/>
                </a:spcAft>
                <a:tabLst>
                  <a:tab pos="228600" algn="l"/>
                </a:tabLst>
              </a:pPr>
              <a:r>
                <a:rPr lang="en-US" altLang="zh-TW" sz="1600" b="1" dirty="0"/>
                <a:t>Planning all types of products in order to satisfy all types of customer demands </a:t>
              </a:r>
              <a:r>
                <a:rPr lang="en-US" altLang="zh-TW" sz="1600" b="1" dirty="0" smtClean="0"/>
                <a:t>including </a:t>
              </a:r>
              <a:r>
                <a:rPr lang="en-US" altLang="zh-TW" sz="1600" b="1" dirty="0"/>
                <a:t>the first purchase, the self-occupation products and  groups of people in the high-end residence in Xin Yi district.</a:t>
              </a:r>
              <a:endParaRPr lang="zh-TW" altLang="zh-TW" sz="1600" b="1" dirty="0"/>
            </a:p>
          </p:txBody>
        </p:sp>
        <p:sp>
          <p:nvSpPr>
            <p:cNvPr id="53" name="矩形 52"/>
            <p:cNvSpPr/>
            <p:nvPr/>
          </p:nvSpPr>
          <p:spPr>
            <a:xfrm>
              <a:off x="2423807" y="3590542"/>
              <a:ext cx="7897995" cy="6575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0"/>
                </a:spcAft>
                <a:tabLst>
                  <a:tab pos="228600" algn="l"/>
                </a:tabLst>
              </a:pPr>
              <a:endParaRPr lang="zh-TW" altLang="zh-TW" sz="2400" b="1" kern="100" dirty="0">
                <a:solidFill>
                  <a:srgbClr val="F7F7F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6" name="矩形 55"/>
            <p:cNvSpPr/>
            <p:nvPr/>
          </p:nvSpPr>
          <p:spPr>
            <a:xfrm>
              <a:off x="3137862" y="4874710"/>
              <a:ext cx="7087512" cy="11835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0"/>
                </a:spcAft>
                <a:tabLst>
                  <a:tab pos="228600" algn="l"/>
                </a:tabLst>
              </a:pPr>
              <a:r>
                <a:rPr lang="en-US" altLang="zh-TW" sz="1600" b="1" dirty="0" smtClean="0"/>
                <a:t>Via In-depth discussion </a:t>
              </a:r>
              <a:r>
                <a:rPr lang="en-US" altLang="zh-TW" sz="1600" b="1" dirty="0"/>
                <a:t>of cases through management </a:t>
              </a:r>
              <a:r>
                <a:rPr lang="en-US" altLang="zh-TW" sz="1600" b="1" dirty="0" smtClean="0"/>
                <a:t>team, to improve </a:t>
              </a:r>
              <a:r>
                <a:rPr lang="en-US" altLang="zh-TW" sz="1600" b="1" dirty="0"/>
                <a:t>the differentiated  product and its </a:t>
              </a:r>
              <a:r>
                <a:rPr lang="en-US" altLang="zh-TW" sz="1600" b="1" dirty="0" smtClean="0"/>
                <a:t>irreplaceability, </a:t>
              </a:r>
              <a:r>
                <a:rPr lang="en-US" altLang="zh-TW" sz="1600" b="1" dirty="0" smtClean="0"/>
                <a:t>c</a:t>
              </a:r>
              <a:r>
                <a:rPr lang="en-US" altLang="zh-TW" sz="1600" b="1" dirty="0" smtClean="0"/>
                <a:t>reate product </a:t>
              </a:r>
              <a:r>
                <a:rPr lang="en-US" altLang="zh-TW" sz="1600" b="1" dirty="0"/>
                <a:t>value, and </a:t>
              </a:r>
              <a:r>
                <a:rPr lang="en-US" altLang="zh-TW" sz="1600" b="1" dirty="0"/>
                <a:t>raise </a:t>
              </a:r>
              <a:r>
                <a:rPr lang="en-US" altLang="zh-TW" sz="1600" b="1" dirty="0" smtClean="0"/>
                <a:t>the value</a:t>
              </a:r>
              <a:r>
                <a:rPr lang="en-US" altLang="zh-TW" sz="1600" b="1" dirty="0" smtClean="0"/>
                <a:t> of </a:t>
              </a:r>
              <a:r>
                <a:rPr lang="en-US" altLang="zh-TW" sz="1600" b="1" dirty="0"/>
                <a:t>company’s </a:t>
              </a:r>
              <a:r>
                <a:rPr lang="en-US" altLang="zh-TW" sz="1600" b="1" dirty="0" smtClean="0"/>
                <a:t>brand</a:t>
              </a:r>
              <a:endParaRPr lang="zh-TW" altLang="zh-TW" sz="1600" b="1" dirty="0"/>
            </a:p>
          </p:txBody>
        </p:sp>
      </p:grpSp>
      <p:grpSp>
        <p:nvGrpSpPr>
          <p:cNvPr id="54" name="组合 1"/>
          <p:cNvGrpSpPr/>
          <p:nvPr/>
        </p:nvGrpSpPr>
        <p:grpSpPr>
          <a:xfrm>
            <a:off x="3850621" y="4806950"/>
            <a:ext cx="8219272" cy="1068398"/>
            <a:chOff x="6504105" y="2184521"/>
            <a:chExt cx="9299624" cy="1677480"/>
          </a:xfrm>
        </p:grpSpPr>
        <p:cxnSp>
          <p:nvCxnSpPr>
            <p:cNvPr id="55" name="直接连接符 51"/>
            <p:cNvCxnSpPr/>
            <p:nvPr/>
          </p:nvCxnSpPr>
          <p:spPr>
            <a:xfrm>
              <a:off x="6504105" y="2296024"/>
              <a:ext cx="8933864" cy="0"/>
            </a:xfrm>
            <a:prstGeom prst="line">
              <a:avLst/>
            </a:prstGeom>
            <a:ln w="12700" cap="rnd">
              <a:gradFill flip="none" rotWithShape="1">
                <a:gsLst>
                  <a:gs pos="53312">
                    <a:srgbClr val="C6DCF0"/>
                  </a:gs>
                  <a:gs pos="30000">
                    <a:schemeClr val="bg1"/>
                  </a:gs>
                  <a:gs pos="77000">
                    <a:srgbClr val="DCEAF6"/>
                  </a:gs>
                  <a:gs pos="0">
                    <a:schemeClr val="accent1">
                      <a:lumMod val="45000"/>
                      <a:lumOff val="55000"/>
                      <a:alpha val="9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0" scaled="1"/>
                <a:tileRect/>
              </a:gradFill>
              <a:round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接连接符 52"/>
            <p:cNvCxnSpPr/>
            <p:nvPr/>
          </p:nvCxnSpPr>
          <p:spPr>
            <a:xfrm flipV="1">
              <a:off x="6512768" y="3601011"/>
              <a:ext cx="9290961" cy="6347"/>
            </a:xfrm>
            <a:prstGeom prst="line">
              <a:avLst/>
            </a:prstGeom>
            <a:ln w="12700" cap="rnd">
              <a:gradFill flip="none" rotWithShape="1">
                <a:gsLst>
                  <a:gs pos="53312">
                    <a:srgbClr val="C6DCF0"/>
                  </a:gs>
                  <a:gs pos="30000">
                    <a:schemeClr val="bg1"/>
                  </a:gs>
                  <a:gs pos="77000">
                    <a:srgbClr val="DCEAF6"/>
                  </a:gs>
                  <a:gs pos="0">
                    <a:schemeClr val="accent1">
                      <a:lumMod val="45000"/>
                      <a:lumOff val="55000"/>
                      <a:alpha val="9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0" scaled="1"/>
                <a:tileRect/>
              </a:gradFill>
              <a:round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接连接符 53"/>
            <p:cNvCxnSpPr/>
            <p:nvPr/>
          </p:nvCxnSpPr>
          <p:spPr>
            <a:xfrm>
              <a:off x="6605366" y="2296024"/>
              <a:ext cx="0" cy="1565977"/>
            </a:xfrm>
            <a:prstGeom prst="line">
              <a:avLst/>
            </a:prstGeom>
            <a:ln w="12700" cap="rnd">
              <a:gradFill>
                <a:gsLst>
                  <a:gs pos="53312">
                    <a:srgbClr val="C6DCF0"/>
                  </a:gs>
                  <a:gs pos="30000">
                    <a:schemeClr val="bg1"/>
                  </a:gs>
                  <a:gs pos="77000">
                    <a:srgbClr val="DCEAF6"/>
                  </a:gs>
                  <a:gs pos="100000">
                    <a:schemeClr val="accent1">
                      <a:lumMod val="45000"/>
                      <a:lumOff val="55000"/>
                      <a:alpha val="15000"/>
                    </a:schemeClr>
                  </a:gs>
                  <a:gs pos="0">
                    <a:schemeClr val="bg1"/>
                  </a:gs>
                </a:gsLst>
                <a:lin ang="5400000" scaled="1"/>
              </a:gradFill>
              <a:round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接连接符 54"/>
            <p:cNvCxnSpPr/>
            <p:nvPr/>
          </p:nvCxnSpPr>
          <p:spPr>
            <a:xfrm flipV="1">
              <a:off x="7312175" y="2184521"/>
              <a:ext cx="0" cy="1444289"/>
            </a:xfrm>
            <a:prstGeom prst="line">
              <a:avLst/>
            </a:prstGeom>
            <a:ln w="12700" cap="rnd">
              <a:gradFill>
                <a:gsLst>
                  <a:gs pos="53312">
                    <a:srgbClr val="C6DCF0"/>
                  </a:gs>
                  <a:gs pos="30000">
                    <a:schemeClr val="bg1"/>
                  </a:gs>
                  <a:gs pos="77000">
                    <a:srgbClr val="DCEAF6"/>
                  </a:gs>
                  <a:gs pos="100000">
                    <a:schemeClr val="accent1">
                      <a:lumMod val="45000"/>
                      <a:lumOff val="55000"/>
                      <a:alpha val="15000"/>
                    </a:schemeClr>
                  </a:gs>
                  <a:gs pos="0">
                    <a:schemeClr val="bg1"/>
                  </a:gs>
                </a:gsLst>
                <a:lin ang="5400000" scaled="1"/>
              </a:gradFill>
              <a:round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0" name="图片 5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01027" y="2274571"/>
              <a:ext cx="699237" cy="1286700"/>
            </a:xfrm>
            <a:prstGeom prst="rect">
              <a:avLst/>
            </a:prstGeom>
          </p:spPr>
        </p:pic>
        <p:sp>
          <p:nvSpPr>
            <p:cNvPr id="61" name="矩形 60"/>
            <p:cNvSpPr/>
            <p:nvPr/>
          </p:nvSpPr>
          <p:spPr>
            <a:xfrm>
              <a:off x="6674633" y="2313384"/>
              <a:ext cx="564578" cy="130473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4800" b="1" dirty="0" smtClean="0">
                  <a:solidFill>
                    <a:srgbClr val="F7F7F7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</a:t>
              </a:r>
              <a:endParaRPr lang="zh-CN" altLang="en-US" sz="4800" dirty="0">
                <a:solidFill>
                  <a:srgbClr val="F7F7F7"/>
                </a:solidFill>
              </a:endParaRPr>
            </a:p>
          </p:txBody>
        </p:sp>
      </p:grpSp>
      <p:sp>
        <p:nvSpPr>
          <p:cNvPr id="62" name="矩形 61"/>
          <p:cNvSpPr/>
          <p:nvPr/>
        </p:nvSpPr>
        <p:spPr>
          <a:xfrm>
            <a:off x="4554289" y="4871110"/>
            <a:ext cx="65575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  <a:tabLst>
                <a:tab pos="228600" algn="l"/>
              </a:tabLst>
            </a:pPr>
            <a:r>
              <a:rPr lang="en-US" altLang="zh-TW" sz="1600" b="1" dirty="0" smtClean="0"/>
              <a:t>Evaluate the feasibility of industrial or commercial office building </a:t>
            </a:r>
            <a:r>
              <a:rPr lang="en-US" altLang="zh-TW" sz="1600" b="1" dirty="0" smtClean="0"/>
              <a:t>projects </a:t>
            </a:r>
            <a:r>
              <a:rPr lang="en-US" altLang="zh-TW" sz="1600" b="1" dirty="0" smtClean="0"/>
              <a:t>proactively, to increase the revenues and profits of the Company.</a:t>
            </a:r>
            <a:endParaRPr lang="zh-TW" altLang="zh-TW" sz="1600" b="1" dirty="0"/>
          </a:p>
        </p:txBody>
      </p:sp>
      <p:sp>
        <p:nvSpPr>
          <p:cNvPr id="2" name="矩形 1"/>
          <p:cNvSpPr/>
          <p:nvPr/>
        </p:nvSpPr>
        <p:spPr>
          <a:xfrm>
            <a:off x="3380497" y="3099421"/>
            <a:ext cx="78333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b="1" dirty="0"/>
              <a:t>Evaluating the developing opportunities in Taipei </a:t>
            </a:r>
            <a:r>
              <a:rPr lang="en-US" altLang="zh-TW" sz="1600" b="1" dirty="0" smtClean="0"/>
              <a:t>&amp; </a:t>
            </a:r>
            <a:r>
              <a:rPr lang="en-US" altLang="zh-TW" sz="1600" b="1" dirty="0" smtClean="0"/>
              <a:t>Taoyuan </a:t>
            </a:r>
            <a:r>
              <a:rPr lang="en-US" altLang="zh-TW" sz="1600" b="1" dirty="0" smtClean="0"/>
              <a:t>city</a:t>
            </a:r>
            <a:r>
              <a:rPr lang="en-US" altLang="zh-TW" sz="1600" b="1" dirty="0"/>
              <a:t>. Devoting selected urban renewal cases, collaborate with the flexible selling </a:t>
            </a:r>
            <a:r>
              <a:rPr lang="en-US" altLang="zh-TW" sz="1600" b="1" dirty="0" smtClean="0"/>
              <a:t>strategy </a:t>
            </a:r>
            <a:r>
              <a:rPr lang="en-US" altLang="zh-TW" sz="1600" b="1" dirty="0" smtClean="0"/>
              <a:t>to </a:t>
            </a:r>
            <a:r>
              <a:rPr lang="en-US" altLang="zh-TW" sz="1600" b="1" dirty="0" smtClean="0"/>
              <a:t>acquire </a:t>
            </a:r>
            <a:r>
              <a:rPr lang="en-US" altLang="zh-TW" sz="1600" b="1" dirty="0"/>
              <a:t>profit and </a:t>
            </a:r>
            <a:r>
              <a:rPr lang="en-US" altLang="zh-TW" sz="1600" b="1" dirty="0" smtClean="0"/>
              <a:t>accumulate </a:t>
            </a:r>
            <a:r>
              <a:rPr lang="en-US" altLang="zh-TW" sz="1600" b="1" dirty="0"/>
              <a:t>capital through sales contribution cases.</a:t>
            </a:r>
          </a:p>
        </p:txBody>
      </p:sp>
    </p:spTree>
    <p:extLst>
      <p:ext uri="{BB962C8B-B14F-4D97-AF65-F5344CB8AC3E}">
        <p14:creationId xmlns:p14="http://schemas.microsoft.com/office/powerpoint/2010/main" val="1542386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337759" y="1163222"/>
            <a:ext cx="97595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b="1" dirty="0" smtClean="0">
                <a:solidFill>
                  <a:srgbClr val="F7F7F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en-US" altLang="zh-TW" sz="3200" b="1" dirty="0">
                <a:solidFill>
                  <a:srgbClr val="F7F7F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 Operation Performance-Residential </a:t>
            </a:r>
            <a:r>
              <a:rPr lang="en-US" altLang="zh-TW" sz="3200" b="1" dirty="0" smtClean="0">
                <a:solidFill>
                  <a:srgbClr val="F7F7F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Projects</a:t>
            </a:r>
            <a:endParaRPr lang="zh-CN" altLang="en-US" sz="3200" b="1" dirty="0">
              <a:solidFill>
                <a:srgbClr val="F7F7F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9379" y="127650"/>
            <a:ext cx="1129086" cy="1620347"/>
          </a:xfrm>
          <a:prstGeom prst="rect">
            <a:avLst/>
          </a:prstGeom>
        </p:spPr>
      </p:pic>
      <p:cxnSp>
        <p:nvCxnSpPr>
          <p:cNvPr id="28" name="直接连接符 7"/>
          <p:cNvCxnSpPr/>
          <p:nvPr/>
        </p:nvCxnSpPr>
        <p:spPr>
          <a:xfrm>
            <a:off x="5687365" y="5938394"/>
            <a:ext cx="6447666" cy="10276"/>
          </a:xfrm>
          <a:prstGeom prst="line">
            <a:avLst/>
          </a:prstGeom>
          <a:ln w="12700" cap="rnd">
            <a:gradFill>
              <a:gsLst>
                <a:gs pos="16000">
                  <a:schemeClr val="accent1">
                    <a:lumMod val="5000"/>
                    <a:lumOff val="95000"/>
                    <a:alpha val="33000"/>
                  </a:schemeClr>
                </a:gs>
                <a:gs pos="54000">
                  <a:schemeClr val="bg1"/>
                </a:gs>
                <a:gs pos="88000">
                  <a:schemeClr val="bg1">
                    <a:alpha val="38000"/>
                  </a:schemeClr>
                </a:gs>
              </a:gsLst>
              <a:lin ang="2400000" scaled="0"/>
            </a:gradFill>
            <a:round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資料庫圖表 11"/>
          <p:cNvGraphicFramePr/>
          <p:nvPr>
            <p:extLst>
              <p:ext uri="{D42A27DB-BD31-4B8C-83A1-F6EECF244321}">
                <p14:modId xmlns:p14="http://schemas.microsoft.com/office/powerpoint/2010/main" val="1234611852"/>
              </p:ext>
            </p:extLst>
          </p:nvPr>
        </p:nvGraphicFramePr>
        <p:xfrm>
          <a:off x="206909" y="1837923"/>
          <a:ext cx="11605645" cy="40105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文字方塊 1"/>
          <p:cNvSpPr txBox="1"/>
          <p:nvPr/>
        </p:nvSpPr>
        <p:spPr>
          <a:xfrm>
            <a:off x="2832257" y="4468197"/>
            <a:ext cx="17168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smtClean="0"/>
              <a:t>Project in </a:t>
            </a:r>
            <a:r>
              <a:rPr lang="en-US" altLang="zh-TW" sz="1400" dirty="0" err="1" smtClean="0"/>
              <a:t>Meiren</a:t>
            </a:r>
            <a:r>
              <a:rPr lang="en-US" altLang="zh-TW" sz="1400" dirty="0" smtClean="0"/>
              <a:t> section</a:t>
            </a:r>
            <a:endParaRPr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417425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295290" y="301713"/>
            <a:ext cx="1076804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03238" indent="-540000"/>
            <a:r>
              <a:rPr lang="en-US" altLang="zh-TW" sz="3200" b="1" dirty="0" smtClean="0">
                <a:solidFill>
                  <a:srgbClr val="F7F7F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en-US" altLang="zh-TW" sz="3200" b="1" dirty="0">
                <a:solidFill>
                  <a:srgbClr val="F7F7F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 Residential </a:t>
            </a:r>
            <a:r>
              <a:rPr lang="en-US" altLang="zh-TW" sz="3200" b="1" dirty="0" smtClean="0">
                <a:solidFill>
                  <a:srgbClr val="F7F7F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Project coming </a:t>
            </a:r>
            <a:r>
              <a:rPr lang="en-US" altLang="zh-TW" sz="3200" b="1" dirty="0" smtClean="0">
                <a:solidFill>
                  <a:srgbClr val="F7F7F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soon-Xinyi Project-Song Yong</a:t>
            </a:r>
            <a:endParaRPr lang="en-US" altLang="zh-TW" sz="3200" b="1" dirty="0">
              <a:solidFill>
                <a:srgbClr val="F7F7F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0707" y="38873"/>
            <a:ext cx="900830" cy="1292777"/>
          </a:xfrm>
          <a:prstGeom prst="rect">
            <a:avLst/>
          </a:prstGeom>
        </p:spPr>
      </p:pic>
      <p:cxnSp>
        <p:nvCxnSpPr>
          <p:cNvPr id="28" name="直接连接符 7"/>
          <p:cNvCxnSpPr/>
          <p:nvPr/>
        </p:nvCxnSpPr>
        <p:spPr>
          <a:xfrm>
            <a:off x="5545326" y="6728509"/>
            <a:ext cx="6447666" cy="10276"/>
          </a:xfrm>
          <a:prstGeom prst="line">
            <a:avLst/>
          </a:prstGeom>
          <a:ln w="12700" cap="rnd">
            <a:gradFill>
              <a:gsLst>
                <a:gs pos="16000">
                  <a:schemeClr val="accent1">
                    <a:lumMod val="5000"/>
                    <a:lumOff val="95000"/>
                    <a:alpha val="33000"/>
                  </a:schemeClr>
                </a:gs>
                <a:gs pos="54000">
                  <a:schemeClr val="bg1"/>
                </a:gs>
                <a:gs pos="88000">
                  <a:schemeClr val="bg1">
                    <a:alpha val="38000"/>
                  </a:schemeClr>
                </a:gs>
              </a:gsLst>
              <a:lin ang="2400000" scaled="0"/>
            </a:gradFill>
            <a:round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圖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5687" y="3944012"/>
            <a:ext cx="4057650" cy="24046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4" name="圓角矩形 13"/>
          <p:cNvSpPr/>
          <p:nvPr/>
        </p:nvSpPr>
        <p:spPr>
          <a:xfrm>
            <a:off x="7005686" y="1282410"/>
            <a:ext cx="4057651" cy="2546640"/>
          </a:xfrm>
          <a:prstGeom prst="roundRect">
            <a:avLst/>
          </a:prstGeom>
          <a:solidFill>
            <a:srgbClr val="DDDDD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zh-TW" sz="1300" dirty="0">
                <a:solidFill>
                  <a:schemeClr val="bg1"/>
                </a:solidFill>
              </a:rPr>
              <a:t>Project Name</a:t>
            </a:r>
            <a:r>
              <a:rPr lang="zh-TW" altLang="en-US" sz="1300" dirty="0">
                <a:solidFill>
                  <a:schemeClr val="bg1"/>
                </a:solidFill>
              </a:rPr>
              <a:t>：</a:t>
            </a:r>
            <a:r>
              <a:rPr lang="en-US" altLang="zh-TW" sz="1300" dirty="0">
                <a:solidFill>
                  <a:schemeClr val="bg1"/>
                </a:solidFill>
              </a:rPr>
              <a:t>Xinyi </a:t>
            </a:r>
            <a:r>
              <a:rPr lang="en-US" altLang="zh-TW" sz="1300" dirty="0" smtClean="0">
                <a:solidFill>
                  <a:schemeClr val="bg1"/>
                </a:solidFill>
              </a:rPr>
              <a:t>Project-Song Yong</a:t>
            </a:r>
            <a:endParaRPr lang="en-US" altLang="zh-TW" sz="1300" dirty="0">
              <a:solidFill>
                <a:schemeClr val="bg1"/>
              </a:solidFill>
            </a:endParaRPr>
          </a:p>
          <a:p>
            <a:pPr marL="895350" indent="-895350"/>
            <a:r>
              <a:rPr lang="en-US" altLang="zh-TW" sz="1300" dirty="0">
                <a:solidFill>
                  <a:schemeClr val="bg1"/>
                </a:solidFill>
              </a:rPr>
              <a:t>Location </a:t>
            </a:r>
            <a:r>
              <a:rPr lang="zh-TW" altLang="en-US" sz="1300" dirty="0">
                <a:solidFill>
                  <a:schemeClr val="bg1"/>
                </a:solidFill>
              </a:rPr>
              <a:t>：</a:t>
            </a:r>
            <a:r>
              <a:rPr lang="en-US" altLang="zh-TW" sz="1300" dirty="0" err="1">
                <a:solidFill>
                  <a:schemeClr val="bg1"/>
                </a:solidFill>
              </a:rPr>
              <a:t>Songyong</a:t>
            </a:r>
            <a:r>
              <a:rPr lang="en-US" altLang="zh-TW" sz="1300" dirty="0">
                <a:solidFill>
                  <a:schemeClr val="bg1"/>
                </a:solidFill>
              </a:rPr>
              <a:t> Rd., Xinyi </a:t>
            </a:r>
            <a:r>
              <a:rPr lang="en-US" altLang="zh-TW" sz="1300" dirty="0" err="1">
                <a:solidFill>
                  <a:schemeClr val="bg1"/>
                </a:solidFill>
              </a:rPr>
              <a:t>Dist.,Taipei</a:t>
            </a:r>
            <a:r>
              <a:rPr lang="en-US" altLang="zh-TW" sz="1300" dirty="0">
                <a:solidFill>
                  <a:schemeClr val="bg1"/>
                </a:solidFill>
              </a:rPr>
              <a:t> City</a:t>
            </a:r>
          </a:p>
          <a:p>
            <a:r>
              <a:rPr lang="en-US" altLang="zh-TW" sz="1300" dirty="0">
                <a:solidFill>
                  <a:schemeClr val="bg1"/>
                </a:solidFill>
              </a:rPr>
              <a:t>Housing Floor</a:t>
            </a:r>
            <a:r>
              <a:rPr lang="zh-TW" altLang="en-US" sz="1300" dirty="0">
                <a:solidFill>
                  <a:schemeClr val="bg1"/>
                </a:solidFill>
              </a:rPr>
              <a:t>：</a:t>
            </a:r>
            <a:r>
              <a:rPr lang="en-US" altLang="zh-TW" sz="1300" dirty="0">
                <a:solidFill>
                  <a:schemeClr val="bg1"/>
                </a:solidFill>
              </a:rPr>
              <a:t>16F/B4F Residential Building</a:t>
            </a:r>
          </a:p>
          <a:p>
            <a:r>
              <a:rPr lang="en-US" altLang="zh-TW" sz="1300" dirty="0">
                <a:solidFill>
                  <a:schemeClr val="bg1"/>
                </a:solidFill>
              </a:rPr>
              <a:t>Lot Size</a:t>
            </a:r>
            <a:r>
              <a:rPr lang="zh-TW" altLang="en-US" sz="1300" dirty="0">
                <a:solidFill>
                  <a:schemeClr val="bg1"/>
                </a:solidFill>
              </a:rPr>
              <a:t>：</a:t>
            </a:r>
            <a:r>
              <a:rPr lang="en-US" altLang="zh-TW" sz="1300" dirty="0">
                <a:solidFill>
                  <a:schemeClr val="bg1"/>
                </a:solidFill>
              </a:rPr>
              <a:t>1,798 </a:t>
            </a:r>
            <a:r>
              <a:rPr lang="en-US" altLang="zh-TW" sz="1300" dirty="0" smtClean="0">
                <a:solidFill>
                  <a:schemeClr val="bg1"/>
                </a:solidFill>
              </a:rPr>
              <a:t>m²</a:t>
            </a:r>
            <a:endParaRPr lang="en-US" altLang="zh-TW" sz="1300" dirty="0">
              <a:solidFill>
                <a:schemeClr val="bg1"/>
              </a:solidFill>
            </a:endParaRPr>
          </a:p>
          <a:p>
            <a:r>
              <a:rPr lang="en-US" altLang="zh-TW" sz="1300" dirty="0">
                <a:solidFill>
                  <a:schemeClr val="bg1"/>
                </a:solidFill>
              </a:rPr>
              <a:t>Zoning</a:t>
            </a:r>
            <a:r>
              <a:rPr lang="zh-TW" altLang="en-US" sz="1300" dirty="0">
                <a:solidFill>
                  <a:schemeClr val="bg1"/>
                </a:solidFill>
              </a:rPr>
              <a:t>：</a:t>
            </a:r>
            <a:r>
              <a:rPr lang="en-US" altLang="zh-TW" sz="1300" dirty="0">
                <a:solidFill>
                  <a:schemeClr val="bg1"/>
                </a:solidFill>
              </a:rPr>
              <a:t>Residential</a:t>
            </a:r>
          </a:p>
          <a:p>
            <a:r>
              <a:rPr lang="en-US" altLang="zh-TW" sz="1300" dirty="0">
                <a:solidFill>
                  <a:schemeClr val="bg1"/>
                </a:solidFill>
              </a:rPr>
              <a:t>Total Units </a:t>
            </a:r>
            <a:r>
              <a:rPr lang="zh-TW" altLang="en-US" sz="1300" dirty="0">
                <a:solidFill>
                  <a:schemeClr val="bg1"/>
                </a:solidFill>
              </a:rPr>
              <a:t>：</a:t>
            </a:r>
            <a:r>
              <a:rPr lang="en-US" altLang="zh-TW" sz="1300" dirty="0">
                <a:solidFill>
                  <a:schemeClr val="bg1"/>
                </a:solidFill>
              </a:rPr>
              <a:t>30 Residential</a:t>
            </a:r>
          </a:p>
          <a:p>
            <a:r>
              <a:rPr lang="en-US" altLang="zh-TW" sz="1300" dirty="0">
                <a:solidFill>
                  <a:schemeClr val="bg1"/>
                </a:solidFill>
              </a:rPr>
              <a:t>Total Parking Spaces</a:t>
            </a:r>
            <a:r>
              <a:rPr lang="zh-TW" altLang="en-US" sz="1300" dirty="0">
                <a:solidFill>
                  <a:schemeClr val="bg1"/>
                </a:solidFill>
              </a:rPr>
              <a:t>：</a:t>
            </a:r>
            <a:r>
              <a:rPr lang="en-US" altLang="zh-TW" sz="1300" dirty="0">
                <a:solidFill>
                  <a:schemeClr val="bg1"/>
                </a:solidFill>
              </a:rPr>
              <a:t>56</a:t>
            </a:r>
          </a:p>
          <a:p>
            <a:r>
              <a:rPr lang="en-US" altLang="zh-TW" sz="1300" dirty="0">
                <a:solidFill>
                  <a:schemeClr val="bg1"/>
                </a:solidFill>
              </a:rPr>
              <a:t>Total selling  size </a:t>
            </a:r>
            <a:r>
              <a:rPr lang="zh-TW" altLang="en-US" sz="1300" dirty="0">
                <a:solidFill>
                  <a:schemeClr val="bg1"/>
                </a:solidFill>
              </a:rPr>
              <a:t>：</a:t>
            </a:r>
            <a:r>
              <a:rPr lang="en-US" altLang="zh-TW" sz="1300" dirty="0">
                <a:solidFill>
                  <a:schemeClr val="bg1"/>
                </a:solidFill>
              </a:rPr>
              <a:t>9,263 </a:t>
            </a:r>
            <a:r>
              <a:rPr lang="en-US" altLang="zh-TW" sz="1300" dirty="0" smtClean="0">
                <a:solidFill>
                  <a:schemeClr val="bg1"/>
                </a:solidFill>
              </a:rPr>
              <a:t>m²</a:t>
            </a:r>
          </a:p>
          <a:p>
            <a:r>
              <a:rPr lang="en-US" altLang="zh-TW" sz="1300" dirty="0" smtClean="0">
                <a:solidFill>
                  <a:schemeClr val="bg1"/>
                </a:solidFill>
              </a:rPr>
              <a:t>Available </a:t>
            </a:r>
            <a:r>
              <a:rPr lang="en-US" altLang="zh-TW" sz="1300" dirty="0">
                <a:solidFill>
                  <a:schemeClr val="bg1"/>
                </a:solidFill>
              </a:rPr>
              <a:t>units for sale of BL</a:t>
            </a:r>
            <a:r>
              <a:rPr lang="zh-TW" altLang="en-US" sz="1300" dirty="0">
                <a:solidFill>
                  <a:schemeClr val="bg1"/>
                </a:solidFill>
              </a:rPr>
              <a:t>： </a:t>
            </a:r>
            <a:r>
              <a:rPr lang="en-US" altLang="zh-TW" sz="1300" dirty="0" smtClean="0">
                <a:solidFill>
                  <a:schemeClr val="bg1"/>
                </a:solidFill>
              </a:rPr>
              <a:t>926m²</a:t>
            </a:r>
            <a:endParaRPr lang="en-US" altLang="zh-TW" sz="1300" dirty="0">
              <a:solidFill>
                <a:schemeClr val="bg1"/>
              </a:solidFill>
            </a:endParaRPr>
          </a:p>
          <a:p>
            <a:r>
              <a:rPr lang="en-US" altLang="zh-TW" sz="1300" dirty="0">
                <a:solidFill>
                  <a:schemeClr val="bg1"/>
                </a:solidFill>
              </a:rPr>
              <a:t>(3 Residential </a:t>
            </a:r>
            <a:r>
              <a:rPr lang="en-US" altLang="zh-TW" sz="1300" dirty="0" smtClean="0">
                <a:solidFill>
                  <a:schemeClr val="bg1"/>
                </a:solidFill>
              </a:rPr>
              <a:t>;7 </a:t>
            </a:r>
            <a:r>
              <a:rPr lang="en-US" altLang="zh-TW" sz="1300" dirty="0">
                <a:solidFill>
                  <a:schemeClr val="bg1"/>
                </a:solidFill>
              </a:rPr>
              <a:t>Parking spaces)</a:t>
            </a:r>
          </a:p>
          <a:p>
            <a:endParaRPr lang="en-US" altLang="zh-TW" sz="1300" dirty="0">
              <a:solidFill>
                <a:schemeClr val="bg1"/>
              </a:solidFill>
            </a:endParaRPr>
          </a:p>
          <a:p>
            <a:endParaRPr lang="zh-TW" altLang="en-US" sz="1600" dirty="0">
              <a:solidFill>
                <a:schemeClr val="bg1"/>
              </a:solidFill>
            </a:endParaRPr>
          </a:p>
        </p:txBody>
      </p:sp>
      <p:pic>
        <p:nvPicPr>
          <p:cNvPr id="17" name="図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20" y="2109522"/>
            <a:ext cx="5398780" cy="3036814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8523215" y="3944012"/>
            <a:ext cx="838899" cy="275650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 smtClean="0"/>
              <a:t>Location</a:t>
            </a:r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58447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558491" y="233831"/>
            <a:ext cx="1045240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03238" indent="-540000"/>
            <a:r>
              <a:rPr lang="en-US" altLang="zh-TW" sz="3200" b="1" dirty="0" smtClean="0">
                <a:solidFill>
                  <a:srgbClr val="F7F7F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en-US" altLang="zh-TW" sz="3200" b="1" dirty="0">
                <a:solidFill>
                  <a:srgbClr val="F7F7F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 Residential </a:t>
            </a:r>
            <a:r>
              <a:rPr lang="en-US" altLang="zh-TW" sz="3200" b="1" dirty="0" smtClean="0">
                <a:solidFill>
                  <a:srgbClr val="F7F7F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Project coming </a:t>
            </a:r>
            <a:r>
              <a:rPr lang="en-US" altLang="zh-TW" sz="3200" b="1" dirty="0">
                <a:solidFill>
                  <a:srgbClr val="F7F7F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soon-Xinyi Project-Song Yong</a:t>
            </a: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0707" y="38873"/>
            <a:ext cx="900830" cy="1292777"/>
          </a:xfrm>
          <a:prstGeom prst="rect">
            <a:avLst/>
          </a:prstGeom>
        </p:spPr>
      </p:pic>
      <p:cxnSp>
        <p:nvCxnSpPr>
          <p:cNvPr id="28" name="直接连接符 7"/>
          <p:cNvCxnSpPr/>
          <p:nvPr/>
        </p:nvCxnSpPr>
        <p:spPr>
          <a:xfrm>
            <a:off x="5687365" y="6568709"/>
            <a:ext cx="6447666" cy="10276"/>
          </a:xfrm>
          <a:prstGeom prst="line">
            <a:avLst/>
          </a:prstGeom>
          <a:ln w="12700" cap="rnd">
            <a:gradFill>
              <a:gsLst>
                <a:gs pos="16000">
                  <a:schemeClr val="accent1">
                    <a:lumMod val="5000"/>
                    <a:lumOff val="95000"/>
                    <a:alpha val="33000"/>
                  </a:schemeClr>
                </a:gs>
                <a:gs pos="54000">
                  <a:schemeClr val="bg1"/>
                </a:gs>
                <a:gs pos="88000">
                  <a:schemeClr val="bg1">
                    <a:alpha val="38000"/>
                  </a:schemeClr>
                </a:gs>
              </a:gsLst>
              <a:lin ang="2400000" scaled="0"/>
            </a:gradFill>
            <a:round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圖片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019" y="1568680"/>
            <a:ext cx="4115080" cy="2314450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101" y="1568680"/>
            <a:ext cx="4114577" cy="2314450"/>
          </a:xfrm>
          <a:prstGeom prst="rect">
            <a:avLst/>
          </a:prstGeom>
        </p:spPr>
      </p:pic>
      <p:pic>
        <p:nvPicPr>
          <p:cNvPr id="17" name="圖片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519" y="4064258"/>
            <a:ext cx="4130351" cy="232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89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295290" y="301713"/>
            <a:ext cx="1076804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7675" indent="-447675"/>
            <a:r>
              <a:rPr lang="en-US" altLang="zh-TW" sz="3200" b="1" dirty="0" smtClean="0">
                <a:solidFill>
                  <a:srgbClr val="F7F7F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en-US" altLang="zh-TW" sz="3200" b="1" dirty="0">
                <a:solidFill>
                  <a:srgbClr val="F7F7F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 Residential </a:t>
            </a:r>
            <a:r>
              <a:rPr lang="en-US" altLang="zh-TW" sz="3200" b="1" dirty="0" smtClean="0">
                <a:solidFill>
                  <a:srgbClr val="F7F7F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Project coming </a:t>
            </a:r>
            <a:r>
              <a:rPr lang="en-US" altLang="zh-TW" sz="3200" b="1" dirty="0">
                <a:solidFill>
                  <a:srgbClr val="F7F7F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soon-Project in </a:t>
            </a:r>
            <a:r>
              <a:rPr lang="en-US" altLang="zh-TW" sz="3200" b="1" dirty="0" err="1" smtClean="0">
                <a:solidFill>
                  <a:srgbClr val="F7F7F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Meiren</a:t>
            </a:r>
            <a:r>
              <a:rPr lang="en-US" altLang="zh-TW" sz="3200" b="1" dirty="0" smtClean="0">
                <a:solidFill>
                  <a:srgbClr val="F7F7F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TW" sz="3200" b="1" dirty="0">
                <a:solidFill>
                  <a:srgbClr val="F7F7F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section</a:t>
            </a:r>
          </a:p>
          <a:p>
            <a:endParaRPr lang="zh-CN" altLang="en-US" sz="3200" b="1" dirty="0">
              <a:solidFill>
                <a:srgbClr val="F7F7F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0707" y="38873"/>
            <a:ext cx="900830" cy="1292777"/>
          </a:xfrm>
          <a:prstGeom prst="rect">
            <a:avLst/>
          </a:prstGeom>
        </p:spPr>
      </p:pic>
      <p:cxnSp>
        <p:nvCxnSpPr>
          <p:cNvPr id="28" name="直接连接符 7"/>
          <p:cNvCxnSpPr/>
          <p:nvPr/>
        </p:nvCxnSpPr>
        <p:spPr>
          <a:xfrm>
            <a:off x="5545326" y="6728509"/>
            <a:ext cx="6447666" cy="10276"/>
          </a:xfrm>
          <a:prstGeom prst="line">
            <a:avLst/>
          </a:prstGeom>
          <a:ln w="12700" cap="rnd">
            <a:gradFill>
              <a:gsLst>
                <a:gs pos="16000">
                  <a:schemeClr val="accent1">
                    <a:lumMod val="5000"/>
                    <a:lumOff val="95000"/>
                    <a:alpha val="33000"/>
                  </a:schemeClr>
                </a:gs>
                <a:gs pos="54000">
                  <a:schemeClr val="bg1"/>
                </a:gs>
                <a:gs pos="88000">
                  <a:schemeClr val="bg1">
                    <a:alpha val="38000"/>
                  </a:schemeClr>
                </a:gs>
              </a:gsLst>
              <a:lin ang="2400000" scaled="0"/>
            </a:gradFill>
            <a:round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圖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685" y="3944012"/>
            <a:ext cx="4057651" cy="24046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4" name="圓角矩形 13"/>
          <p:cNvSpPr/>
          <p:nvPr/>
        </p:nvSpPr>
        <p:spPr>
          <a:xfrm>
            <a:off x="7005686" y="1282410"/>
            <a:ext cx="4057651" cy="2546640"/>
          </a:xfrm>
          <a:prstGeom prst="roundRect">
            <a:avLst/>
          </a:prstGeom>
          <a:solidFill>
            <a:srgbClr val="DDDDD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zh-TW" sz="1300" dirty="0">
                <a:solidFill>
                  <a:schemeClr val="bg1"/>
                </a:solidFill>
              </a:rPr>
              <a:t>Project Name</a:t>
            </a:r>
            <a:r>
              <a:rPr lang="zh-TW" altLang="en-US" sz="1300" dirty="0" smtClean="0">
                <a:solidFill>
                  <a:schemeClr val="bg1"/>
                </a:solidFill>
              </a:rPr>
              <a:t>：</a:t>
            </a:r>
            <a:r>
              <a:rPr lang="en-US" altLang="zh-TW" sz="1300" dirty="0" smtClean="0">
                <a:solidFill>
                  <a:schemeClr val="bg1"/>
                </a:solidFill>
              </a:rPr>
              <a:t> Project in </a:t>
            </a:r>
            <a:r>
              <a:rPr lang="en-US" altLang="zh-TW" sz="1300" dirty="0" err="1" smtClean="0">
                <a:solidFill>
                  <a:schemeClr val="bg1"/>
                </a:solidFill>
              </a:rPr>
              <a:t>Meiren</a:t>
            </a:r>
            <a:r>
              <a:rPr lang="en-US" altLang="zh-TW" sz="1300" dirty="0" smtClean="0">
                <a:solidFill>
                  <a:schemeClr val="bg1"/>
                </a:solidFill>
              </a:rPr>
              <a:t> section</a:t>
            </a:r>
            <a:endParaRPr lang="en-US" altLang="zh-TW" sz="1300" dirty="0">
              <a:solidFill>
                <a:schemeClr val="bg1"/>
              </a:solidFill>
            </a:endParaRPr>
          </a:p>
          <a:p>
            <a:pPr marL="895350" indent="-895350"/>
            <a:r>
              <a:rPr lang="en-US" altLang="zh-TW" sz="1300" dirty="0">
                <a:solidFill>
                  <a:schemeClr val="bg1"/>
                </a:solidFill>
              </a:rPr>
              <a:t>Location </a:t>
            </a:r>
            <a:r>
              <a:rPr lang="zh-TW" altLang="en-US" sz="1300" dirty="0" smtClean="0">
                <a:solidFill>
                  <a:schemeClr val="bg1"/>
                </a:solidFill>
              </a:rPr>
              <a:t>：</a:t>
            </a:r>
            <a:r>
              <a:rPr lang="en-US" altLang="zh-TW" sz="1300" dirty="0">
                <a:solidFill>
                  <a:schemeClr val="bg1"/>
                </a:solidFill>
              </a:rPr>
              <a:t>Ln. 145, </a:t>
            </a:r>
            <a:r>
              <a:rPr lang="en-US" altLang="zh-TW" sz="1300" dirty="0" err="1">
                <a:solidFill>
                  <a:schemeClr val="bg1"/>
                </a:solidFill>
              </a:rPr>
              <a:t>Dunhua</a:t>
            </a:r>
            <a:r>
              <a:rPr lang="en-US" altLang="zh-TW" sz="1300" dirty="0">
                <a:solidFill>
                  <a:schemeClr val="bg1"/>
                </a:solidFill>
              </a:rPr>
              <a:t> N. Rd., </a:t>
            </a:r>
            <a:r>
              <a:rPr lang="en-US" altLang="zh-TW" sz="1300" dirty="0" err="1">
                <a:solidFill>
                  <a:schemeClr val="bg1"/>
                </a:solidFill>
              </a:rPr>
              <a:t>Songshan</a:t>
            </a:r>
            <a:r>
              <a:rPr lang="en-US" altLang="zh-TW" sz="1300" dirty="0">
                <a:solidFill>
                  <a:schemeClr val="bg1"/>
                </a:solidFill>
              </a:rPr>
              <a:t> Dist., Taipei </a:t>
            </a:r>
            <a:r>
              <a:rPr lang="en-US" altLang="zh-TW" sz="1300" dirty="0" smtClean="0">
                <a:solidFill>
                  <a:schemeClr val="bg1"/>
                </a:solidFill>
              </a:rPr>
              <a:t>City</a:t>
            </a:r>
          </a:p>
          <a:p>
            <a:pPr marL="895350" indent="-895350"/>
            <a:r>
              <a:rPr lang="en-US" altLang="zh-TW" sz="1300" dirty="0" smtClean="0">
                <a:solidFill>
                  <a:schemeClr val="bg1"/>
                </a:solidFill>
              </a:rPr>
              <a:t>Housing </a:t>
            </a:r>
            <a:r>
              <a:rPr lang="en-US" altLang="zh-TW" sz="1300" dirty="0">
                <a:solidFill>
                  <a:schemeClr val="bg1"/>
                </a:solidFill>
              </a:rPr>
              <a:t>Floor</a:t>
            </a:r>
            <a:r>
              <a:rPr lang="zh-TW" altLang="en-US" sz="1300" dirty="0">
                <a:solidFill>
                  <a:schemeClr val="bg1"/>
                </a:solidFill>
              </a:rPr>
              <a:t>：</a:t>
            </a:r>
            <a:r>
              <a:rPr lang="en-US" altLang="zh-TW" sz="1300" dirty="0" smtClean="0">
                <a:solidFill>
                  <a:schemeClr val="bg1"/>
                </a:solidFill>
              </a:rPr>
              <a:t>11F/B3F </a:t>
            </a:r>
            <a:r>
              <a:rPr lang="en-US" altLang="zh-TW" sz="1300" dirty="0">
                <a:solidFill>
                  <a:schemeClr val="bg1"/>
                </a:solidFill>
              </a:rPr>
              <a:t>Residential Building</a:t>
            </a:r>
          </a:p>
          <a:p>
            <a:r>
              <a:rPr lang="en-US" altLang="zh-TW" sz="1300" dirty="0">
                <a:solidFill>
                  <a:schemeClr val="bg1"/>
                </a:solidFill>
              </a:rPr>
              <a:t>Lot Size</a:t>
            </a:r>
            <a:r>
              <a:rPr lang="zh-TW" altLang="en-US" sz="1300" dirty="0" smtClean="0">
                <a:solidFill>
                  <a:schemeClr val="bg1"/>
                </a:solidFill>
              </a:rPr>
              <a:t>：</a:t>
            </a:r>
            <a:r>
              <a:rPr lang="en-US" altLang="zh-TW" sz="1300" dirty="0" smtClean="0">
                <a:solidFill>
                  <a:schemeClr val="bg1"/>
                </a:solidFill>
              </a:rPr>
              <a:t>1,127m²</a:t>
            </a:r>
            <a:endParaRPr lang="en-US" altLang="zh-TW" sz="1300" dirty="0">
              <a:solidFill>
                <a:schemeClr val="bg1"/>
              </a:solidFill>
            </a:endParaRPr>
          </a:p>
          <a:p>
            <a:r>
              <a:rPr lang="en-US" altLang="zh-TW" sz="1300" dirty="0">
                <a:solidFill>
                  <a:schemeClr val="bg1"/>
                </a:solidFill>
              </a:rPr>
              <a:t>Zoning</a:t>
            </a:r>
            <a:r>
              <a:rPr lang="zh-TW" altLang="en-US" sz="1300" dirty="0">
                <a:solidFill>
                  <a:schemeClr val="bg1"/>
                </a:solidFill>
              </a:rPr>
              <a:t>：</a:t>
            </a:r>
            <a:r>
              <a:rPr lang="en-US" altLang="zh-TW" sz="1300" dirty="0">
                <a:solidFill>
                  <a:schemeClr val="bg1"/>
                </a:solidFill>
              </a:rPr>
              <a:t>Residential</a:t>
            </a:r>
          </a:p>
          <a:p>
            <a:r>
              <a:rPr lang="en-US" altLang="zh-TW" sz="1300" dirty="0">
                <a:solidFill>
                  <a:schemeClr val="bg1"/>
                </a:solidFill>
              </a:rPr>
              <a:t>Total Units </a:t>
            </a:r>
            <a:r>
              <a:rPr lang="zh-TW" altLang="en-US" sz="1300" dirty="0">
                <a:solidFill>
                  <a:schemeClr val="bg1"/>
                </a:solidFill>
              </a:rPr>
              <a:t>：</a:t>
            </a:r>
            <a:r>
              <a:rPr lang="en-US" altLang="zh-TW" sz="1300" dirty="0">
                <a:solidFill>
                  <a:schemeClr val="bg1"/>
                </a:solidFill>
              </a:rPr>
              <a:t>30 Residential</a:t>
            </a:r>
          </a:p>
          <a:p>
            <a:r>
              <a:rPr lang="en-US" altLang="zh-TW" sz="1300" dirty="0">
                <a:solidFill>
                  <a:schemeClr val="bg1"/>
                </a:solidFill>
              </a:rPr>
              <a:t>Total Parking Spaces</a:t>
            </a:r>
            <a:r>
              <a:rPr lang="zh-TW" altLang="en-US" sz="1300" dirty="0">
                <a:solidFill>
                  <a:schemeClr val="bg1"/>
                </a:solidFill>
              </a:rPr>
              <a:t>：</a:t>
            </a:r>
            <a:r>
              <a:rPr lang="en-US" altLang="zh-TW" sz="1300" dirty="0">
                <a:solidFill>
                  <a:schemeClr val="bg1"/>
                </a:solidFill>
              </a:rPr>
              <a:t>56</a:t>
            </a:r>
          </a:p>
          <a:p>
            <a:r>
              <a:rPr lang="en-US" altLang="zh-TW" sz="1300" dirty="0">
                <a:solidFill>
                  <a:schemeClr val="bg1"/>
                </a:solidFill>
              </a:rPr>
              <a:t>Total selling  size </a:t>
            </a:r>
            <a:r>
              <a:rPr lang="zh-TW" altLang="en-US" sz="1300" dirty="0" smtClean="0">
                <a:solidFill>
                  <a:schemeClr val="bg1"/>
                </a:solidFill>
              </a:rPr>
              <a:t>：</a:t>
            </a:r>
            <a:r>
              <a:rPr lang="en-US" altLang="zh-TW" sz="1300" dirty="0" smtClean="0">
                <a:solidFill>
                  <a:schemeClr val="bg1"/>
                </a:solidFill>
              </a:rPr>
              <a:t>6,770 </a:t>
            </a:r>
            <a:r>
              <a:rPr lang="en-US" altLang="zh-TW" sz="1300" dirty="0">
                <a:solidFill>
                  <a:schemeClr val="bg1"/>
                </a:solidFill>
              </a:rPr>
              <a:t>m²</a:t>
            </a:r>
          </a:p>
          <a:p>
            <a:r>
              <a:rPr lang="en-US" altLang="zh-TW" sz="1300" dirty="0">
                <a:solidFill>
                  <a:schemeClr val="bg1"/>
                </a:solidFill>
              </a:rPr>
              <a:t>Available units for sale of BL</a:t>
            </a:r>
            <a:r>
              <a:rPr lang="zh-TW" altLang="en-US" sz="1300" dirty="0" smtClean="0">
                <a:solidFill>
                  <a:schemeClr val="bg1"/>
                </a:solidFill>
              </a:rPr>
              <a:t>：</a:t>
            </a:r>
            <a:r>
              <a:rPr lang="en-US" altLang="zh-TW" sz="1300" dirty="0" smtClean="0">
                <a:solidFill>
                  <a:schemeClr val="bg1"/>
                </a:solidFill>
              </a:rPr>
              <a:t>631</a:t>
            </a:r>
            <a:r>
              <a:rPr lang="zh-TW" altLang="en-US" sz="1300" dirty="0" smtClean="0">
                <a:solidFill>
                  <a:schemeClr val="bg1"/>
                </a:solidFill>
              </a:rPr>
              <a:t> </a:t>
            </a:r>
            <a:r>
              <a:rPr lang="en-US" altLang="zh-TW" sz="1300" dirty="0" smtClean="0">
                <a:solidFill>
                  <a:schemeClr val="bg1"/>
                </a:solidFill>
              </a:rPr>
              <a:t>m²</a:t>
            </a:r>
            <a:endParaRPr lang="en-US" altLang="zh-TW" sz="1300" dirty="0">
              <a:solidFill>
                <a:schemeClr val="bg1"/>
              </a:solidFill>
            </a:endParaRPr>
          </a:p>
          <a:p>
            <a:r>
              <a:rPr lang="en-US" altLang="zh-TW" sz="1300" dirty="0" smtClean="0">
                <a:solidFill>
                  <a:schemeClr val="bg1"/>
                </a:solidFill>
              </a:rPr>
              <a:t>(3 Residential)</a:t>
            </a:r>
          </a:p>
          <a:p>
            <a:endParaRPr lang="zh-TW" altLang="en-US" sz="1600" dirty="0">
              <a:solidFill>
                <a:schemeClr val="bg1"/>
              </a:solidFill>
            </a:endParaRPr>
          </a:p>
        </p:txBody>
      </p:sp>
      <p:pic>
        <p:nvPicPr>
          <p:cNvPr id="17" name="図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82" y="1636972"/>
            <a:ext cx="2922336" cy="3871401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8523215" y="3944012"/>
            <a:ext cx="838899" cy="275650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 smtClean="0"/>
              <a:t>Location</a:t>
            </a:r>
            <a:endParaRPr lang="zh-TW" altLang="en-US" sz="1200" dirty="0"/>
          </a:p>
        </p:txBody>
      </p:sp>
      <p:sp>
        <p:nvSpPr>
          <p:cNvPr id="3" name="橢圓 2"/>
          <p:cNvSpPr/>
          <p:nvPr/>
        </p:nvSpPr>
        <p:spPr>
          <a:xfrm>
            <a:off x="9280213" y="5288386"/>
            <a:ext cx="163802" cy="1228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5" name="直線單箭頭接點 4"/>
          <p:cNvCxnSpPr/>
          <p:nvPr/>
        </p:nvCxnSpPr>
        <p:spPr>
          <a:xfrm flipH="1" flipV="1">
            <a:off x="9034511" y="4271761"/>
            <a:ext cx="327603" cy="1016625"/>
          </a:xfrm>
          <a:prstGeom prst="straightConnector1">
            <a:avLst/>
          </a:prstGeom>
          <a:ln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圖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061" y="1631508"/>
            <a:ext cx="2734706" cy="3876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116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切割線">
  <a:themeElements>
    <a:clrScheme name="切割線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切割線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切割線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6900</TotalTime>
  <Words>924</Words>
  <Application>Microsoft Office PowerPoint</Application>
  <PresentationFormat>寬螢幕</PresentationFormat>
  <Paragraphs>168</Paragraphs>
  <Slides>15</Slides>
  <Notes>5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27" baseType="lpstr">
      <vt:lpstr>DFKaiShu-SB-Estd-BF</vt:lpstr>
      <vt:lpstr>微软雅黑</vt:lpstr>
      <vt:lpstr>幼圆</vt:lpstr>
      <vt:lpstr>微軟正黑體</vt:lpstr>
      <vt:lpstr>新細明體</vt:lpstr>
      <vt:lpstr>標楷體</vt:lpstr>
      <vt:lpstr>Calibri</vt:lpstr>
      <vt:lpstr>Century Gothic</vt:lpstr>
      <vt:lpstr>Times New Roman</vt:lpstr>
      <vt:lpstr>Wingdings</vt:lpstr>
      <vt:lpstr>Wingdings 3</vt:lpstr>
      <vt:lpstr>切割線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杨健</dc:creator>
  <cp:lastModifiedBy>Microsoft 帳戶</cp:lastModifiedBy>
  <cp:revision>266</cp:revision>
  <cp:lastPrinted>2019-12-04T02:08:42Z</cp:lastPrinted>
  <dcterms:created xsi:type="dcterms:W3CDTF">2015-11-30T07:24:09Z</dcterms:created>
  <dcterms:modified xsi:type="dcterms:W3CDTF">2020-12-21T03:01:01Z</dcterms:modified>
</cp:coreProperties>
</file>