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6" r:id="rId1"/>
  </p:sldMasterIdLst>
  <p:notesMasterIdLst>
    <p:notesMasterId r:id="rId17"/>
  </p:notesMasterIdLst>
  <p:sldIdLst>
    <p:sldId id="261" r:id="rId2"/>
    <p:sldId id="263" r:id="rId3"/>
    <p:sldId id="287" r:id="rId4"/>
    <p:sldId id="264" r:id="rId5"/>
    <p:sldId id="281" r:id="rId6"/>
    <p:sldId id="291" r:id="rId7"/>
    <p:sldId id="295" r:id="rId8"/>
    <p:sldId id="296" r:id="rId9"/>
    <p:sldId id="299" r:id="rId10"/>
    <p:sldId id="293" r:id="rId11"/>
    <p:sldId id="294" r:id="rId12"/>
    <p:sldId id="289" r:id="rId13"/>
    <p:sldId id="298" r:id="rId14"/>
    <p:sldId id="284" r:id="rId15"/>
    <p:sldId id="285" r:id="rId16"/>
  </p:sldIdLst>
  <p:sldSz cx="12192000" cy="6858000"/>
  <p:notesSz cx="7099300"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ivelee" initials="c" lastIdx="0" clrIdx="0">
    <p:extLst>
      <p:ext uri="{19B8F6BF-5375-455C-9EA6-DF929625EA0E}">
        <p15:presenceInfo xmlns:p15="http://schemas.microsoft.com/office/powerpoint/2012/main" userId="clivele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DDDDD"/>
    <a:srgbClr val="FF6600"/>
    <a:srgbClr val="F7F7F7"/>
    <a:srgbClr val="28549C"/>
    <a:srgbClr val="799FDD"/>
    <a:srgbClr val="356ECB"/>
    <a:srgbClr val="3366CC"/>
    <a:srgbClr val="3870CC"/>
    <a:srgbClr val="CAD9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深色樣式 1 - 輔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36" autoAdjust="0"/>
    <p:restoredTop sz="89110" autoAdjust="0"/>
  </p:normalViewPr>
  <p:slideViewPr>
    <p:cSldViewPr snapToGrid="0">
      <p:cViewPr varScale="1">
        <p:scale>
          <a:sx n="99" d="100"/>
          <a:sy n="99" d="100"/>
        </p:scale>
        <p:origin x="60"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image" Target="../media/image8.jpeg"/><Relationship Id="rId5" Type="http://schemas.openxmlformats.org/officeDocument/2006/relationships/image" Target="../media/image12.jpeg"/><Relationship Id="rId4"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image" Target="../media/image8.jpeg"/><Relationship Id="rId5" Type="http://schemas.openxmlformats.org/officeDocument/2006/relationships/image" Target="../media/image12.jpe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05A635-C758-4EF8-83A8-94B8B787C0E1}"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zh-TW" altLang="en-US"/>
        </a:p>
      </dgm:t>
    </dgm:pt>
    <dgm:pt modelId="{8225AA5D-E437-4EB2-886E-593D1CC6642F}">
      <dgm:prSet phldrT="[文字]"/>
      <dgm:spPr/>
      <dgm:t>
        <a:bodyPr/>
        <a:lstStyle/>
        <a:p>
          <a:r>
            <a:rPr lang="zh-TW" altLang="en-US" dirty="0" smtClean="0"/>
            <a:t>青埔寶徠花園</a:t>
          </a:r>
          <a:endParaRPr lang="zh-TW" altLang="en-US" dirty="0"/>
        </a:p>
      </dgm:t>
    </dgm:pt>
    <dgm:pt modelId="{B65A7054-D899-4371-B435-9464F764D9B0}" type="parTrans" cxnId="{A58990BB-88E3-4430-BFCC-A293CB4399BB}">
      <dgm:prSet/>
      <dgm:spPr/>
      <dgm:t>
        <a:bodyPr/>
        <a:lstStyle/>
        <a:p>
          <a:endParaRPr lang="zh-TW" altLang="en-US"/>
        </a:p>
      </dgm:t>
    </dgm:pt>
    <dgm:pt modelId="{B54FA0B1-6CA5-4824-9B7E-9DEE616F2570}" type="sibTrans" cxnId="{A58990BB-88E3-4430-BFCC-A293CB4399BB}">
      <dgm:prSet/>
      <dgm:spPr/>
      <dgm:t>
        <a:bodyPr/>
        <a:lstStyle/>
        <a:p>
          <a:endParaRPr lang="zh-TW" altLang="en-US"/>
        </a:p>
      </dgm:t>
    </dgm:pt>
    <dgm:pt modelId="{1B9EDC86-82C1-409F-975D-52A071146359}">
      <dgm:prSet phldrT="[文字]"/>
      <dgm:spPr/>
      <dgm:t>
        <a:bodyPr/>
        <a:lstStyle/>
        <a:p>
          <a:pPr algn="l"/>
          <a:r>
            <a:rPr lang="zh-TW" altLang="en-US" dirty="0" smtClean="0"/>
            <a:t>康橋旭</a:t>
          </a:r>
          <a:endParaRPr lang="zh-TW" altLang="en-US" dirty="0"/>
        </a:p>
      </dgm:t>
    </dgm:pt>
    <dgm:pt modelId="{C0E8B8F0-BD59-4ABB-BA22-6B5F15C7E02F}" type="sibTrans" cxnId="{19EB7313-0622-4B20-820D-A5692635010A}">
      <dgm:prSet/>
      <dgm:spPr/>
      <dgm:t>
        <a:bodyPr/>
        <a:lstStyle/>
        <a:p>
          <a:endParaRPr lang="zh-TW" altLang="en-US"/>
        </a:p>
      </dgm:t>
    </dgm:pt>
    <dgm:pt modelId="{6E8A6B3C-7A52-4DE9-ADD7-BCBCAEDBDF0B}" type="parTrans" cxnId="{19EB7313-0622-4B20-820D-A5692635010A}">
      <dgm:prSet/>
      <dgm:spPr/>
      <dgm:t>
        <a:bodyPr/>
        <a:lstStyle/>
        <a:p>
          <a:endParaRPr lang="zh-TW" altLang="en-US"/>
        </a:p>
      </dgm:t>
    </dgm:pt>
    <dgm:pt modelId="{805767AD-5E5A-45BA-AD65-85DBB7FFFD25}">
      <dgm:prSet phldrT="[文字]"/>
      <dgm:spPr/>
      <dgm:t>
        <a:bodyPr/>
        <a:lstStyle/>
        <a:p>
          <a:pPr algn="l"/>
          <a:r>
            <a:rPr lang="zh-TW" altLang="en-US" dirty="0" smtClean="0"/>
            <a:t>永靜公園案</a:t>
          </a:r>
          <a:endParaRPr lang="zh-TW" altLang="en-US" dirty="0"/>
        </a:p>
      </dgm:t>
    </dgm:pt>
    <dgm:pt modelId="{00C6CC30-3C8A-4C6D-9575-14728C5044CE}" type="sibTrans" cxnId="{B62E80A4-AD42-4B30-A5F4-B7AA63C9246C}">
      <dgm:prSet/>
      <dgm:spPr/>
      <dgm:t>
        <a:bodyPr/>
        <a:lstStyle/>
        <a:p>
          <a:endParaRPr lang="zh-TW" altLang="en-US"/>
        </a:p>
      </dgm:t>
    </dgm:pt>
    <dgm:pt modelId="{78AD829F-0FC9-4C8E-8E67-ABD1511197C8}" type="parTrans" cxnId="{B62E80A4-AD42-4B30-A5F4-B7AA63C9246C}">
      <dgm:prSet/>
      <dgm:spPr/>
      <dgm:t>
        <a:bodyPr/>
        <a:lstStyle/>
        <a:p>
          <a:endParaRPr lang="zh-TW" altLang="en-US"/>
        </a:p>
      </dgm:t>
    </dgm:pt>
    <dgm:pt modelId="{0DAFD964-AE51-4B8E-A79C-0F2F5C843EDC}">
      <dgm:prSet phldrT="[文字]"/>
      <dgm:spPr/>
      <dgm:t>
        <a:bodyPr/>
        <a:lstStyle/>
        <a:p>
          <a:pPr algn="l"/>
          <a:r>
            <a:rPr lang="zh-TW" altLang="en-US" dirty="0" smtClean="0"/>
            <a:t>松雍</a:t>
          </a:r>
          <a:endParaRPr lang="zh-TW" altLang="en-US" dirty="0"/>
        </a:p>
      </dgm:t>
    </dgm:pt>
    <dgm:pt modelId="{37265270-B8B6-4140-A96F-575A8EE83298}" type="parTrans" cxnId="{8A909859-061E-4218-8BFF-39B6F1F953A9}">
      <dgm:prSet/>
      <dgm:spPr/>
      <dgm:t>
        <a:bodyPr/>
        <a:lstStyle/>
        <a:p>
          <a:endParaRPr lang="zh-TW" altLang="en-US"/>
        </a:p>
      </dgm:t>
    </dgm:pt>
    <dgm:pt modelId="{1271FE04-B7EF-4F32-B4E0-5E1A5C9E2B8E}" type="sibTrans" cxnId="{8A909859-061E-4218-8BFF-39B6F1F953A9}">
      <dgm:prSet/>
      <dgm:spPr/>
      <dgm:t>
        <a:bodyPr/>
        <a:lstStyle/>
        <a:p>
          <a:endParaRPr lang="zh-TW" altLang="en-US"/>
        </a:p>
      </dgm:t>
    </dgm:pt>
    <dgm:pt modelId="{AD4E6FCE-2345-4859-B059-5BB08635A2C4}">
      <dgm:prSet/>
      <dgm:spPr/>
      <dgm:t>
        <a:bodyPr/>
        <a:lstStyle/>
        <a:p>
          <a:endParaRPr lang="zh-TW" altLang="en-US"/>
        </a:p>
      </dgm:t>
    </dgm:pt>
    <dgm:pt modelId="{71D6CF34-47B7-43DC-A401-43FE855F2F31}" type="parTrans" cxnId="{ACEAF07B-A091-4DFC-86C9-A00303CC02F3}">
      <dgm:prSet/>
      <dgm:spPr/>
      <dgm:t>
        <a:bodyPr/>
        <a:lstStyle/>
        <a:p>
          <a:endParaRPr lang="zh-TW" altLang="en-US"/>
        </a:p>
      </dgm:t>
    </dgm:pt>
    <dgm:pt modelId="{F812577F-ED95-4710-9E8C-3041EF224A21}" type="sibTrans" cxnId="{ACEAF07B-A091-4DFC-86C9-A00303CC02F3}">
      <dgm:prSet/>
      <dgm:spPr/>
      <dgm:t>
        <a:bodyPr/>
        <a:lstStyle/>
        <a:p>
          <a:endParaRPr lang="zh-TW" altLang="en-US"/>
        </a:p>
      </dgm:t>
    </dgm:pt>
    <dgm:pt modelId="{EC1EF76E-5CBC-4CF0-A1B0-7F60398DFA7D}" type="pres">
      <dgm:prSet presAssocID="{5E05A635-C758-4EF8-83A8-94B8B787C0E1}" presName="Name0" presStyleCnt="0">
        <dgm:presLayoutVars>
          <dgm:chMax/>
          <dgm:chPref/>
          <dgm:dir/>
        </dgm:presLayoutVars>
      </dgm:prSet>
      <dgm:spPr/>
      <dgm:t>
        <a:bodyPr/>
        <a:lstStyle/>
        <a:p>
          <a:endParaRPr lang="zh-TW" altLang="en-US"/>
        </a:p>
      </dgm:t>
    </dgm:pt>
    <dgm:pt modelId="{918582B9-DDA9-4BE5-BEA6-81F93E3B17A1}" type="pres">
      <dgm:prSet presAssocID="{8225AA5D-E437-4EB2-886E-593D1CC6642F}" presName="composite" presStyleCnt="0">
        <dgm:presLayoutVars>
          <dgm:chMax val="1"/>
          <dgm:chPref val="1"/>
        </dgm:presLayoutVars>
      </dgm:prSet>
      <dgm:spPr/>
      <dgm:t>
        <a:bodyPr/>
        <a:lstStyle/>
        <a:p>
          <a:endParaRPr lang="zh-TW" altLang="en-US"/>
        </a:p>
      </dgm:t>
    </dgm:pt>
    <dgm:pt modelId="{B8E566A4-B9C6-434F-9A71-7915D7C1452A}" type="pres">
      <dgm:prSet presAssocID="{8225AA5D-E437-4EB2-886E-593D1CC6642F}" presName="Accent" presStyleLbl="trAlignAcc1" presStyleIdx="0" presStyleCnt="5" custScaleX="98928" custScaleY="113892" custLinFactNeighborX="19911" custLinFactNeighborY="-9534">
        <dgm:presLayoutVars>
          <dgm:chMax val="0"/>
          <dgm:chPref val="0"/>
        </dgm:presLayoutVars>
      </dgm:prSet>
      <dgm:spPr>
        <a:solidFill>
          <a:schemeClr val="accent3">
            <a:lumMod val="40000"/>
            <a:lumOff val="60000"/>
            <a:alpha val="40000"/>
          </a:schemeClr>
        </a:solidFill>
      </dgm:spPr>
      <dgm:t>
        <a:bodyPr/>
        <a:lstStyle/>
        <a:p>
          <a:endParaRPr lang="zh-TW" altLang="en-US"/>
        </a:p>
      </dgm:t>
    </dgm:pt>
    <dgm:pt modelId="{59BDFF6D-0245-438D-BD32-1F9147231F66}" type="pres">
      <dgm:prSet presAssocID="{8225AA5D-E437-4EB2-886E-593D1CC6642F}" presName="Image" presStyleLbl="alignImgPlace1" presStyleIdx="0" presStyleCnt="5" custAng="0" custScaleX="103697" custScaleY="171058" custLinFactX="200000" custLinFactNeighborX="218877" custLinFactNeighborY="2617">
        <dgm:presLayoutVars>
          <dgm:chMax val="0"/>
          <dgm:chPref val="0"/>
        </dgm:presLayoutVars>
      </dgm:prSet>
      <dgm:spPr>
        <a:solidFill>
          <a:schemeClr val="accent3">
            <a:lumMod val="40000"/>
            <a:lumOff val="60000"/>
            <a:alpha val="40000"/>
          </a:schemeClr>
        </a:solidFill>
        <a:ln w="12700">
          <a:solidFill>
            <a:schemeClr val="bg1"/>
          </a:solidFill>
        </a:ln>
      </dgm:spPr>
      <dgm:t>
        <a:bodyPr/>
        <a:lstStyle/>
        <a:p>
          <a:endParaRPr lang="zh-TW" altLang="en-US"/>
        </a:p>
      </dgm:t>
    </dgm:pt>
    <dgm:pt modelId="{287FE7AB-D02F-495F-994D-2B2771E214C2}" type="pres">
      <dgm:prSet presAssocID="{8225AA5D-E437-4EB2-886E-593D1CC6642F}" presName="ChildComposite" presStyleCnt="0"/>
      <dgm:spPr/>
      <dgm:t>
        <a:bodyPr/>
        <a:lstStyle/>
        <a:p>
          <a:endParaRPr lang="zh-TW" altLang="en-US"/>
        </a:p>
      </dgm:t>
    </dgm:pt>
    <dgm:pt modelId="{F20F1F46-B78C-4B5D-B95A-68662CCBBC6D}" type="pres">
      <dgm:prSet presAssocID="{8225AA5D-E437-4EB2-886E-593D1CC6642F}" presName="Child" presStyleLbl="node1" presStyleIdx="0" presStyleCnt="0">
        <dgm:presLayoutVars>
          <dgm:chMax val="0"/>
          <dgm:chPref val="0"/>
          <dgm:bulletEnabled val="1"/>
        </dgm:presLayoutVars>
      </dgm:prSet>
      <dgm:spPr/>
      <dgm:t>
        <a:bodyPr/>
        <a:lstStyle/>
        <a:p>
          <a:endParaRPr lang="zh-TW" altLang="en-US"/>
        </a:p>
      </dgm:t>
    </dgm:pt>
    <dgm:pt modelId="{BA9292BB-0EBE-4DBF-A26D-36BD940F7496}" type="pres">
      <dgm:prSet presAssocID="{8225AA5D-E437-4EB2-886E-593D1CC6642F}" presName="Parent" presStyleLbl="revTx" presStyleIdx="0" presStyleCnt="5" custScaleX="103241" custScaleY="101720" custLinFactX="200000" custLinFactNeighborX="220075" custLinFactNeighborY="-1607">
        <dgm:presLayoutVars>
          <dgm:chMax val="1"/>
          <dgm:chPref val="0"/>
          <dgm:bulletEnabled val="1"/>
        </dgm:presLayoutVars>
      </dgm:prSet>
      <dgm:spPr/>
      <dgm:t>
        <a:bodyPr/>
        <a:lstStyle/>
        <a:p>
          <a:endParaRPr lang="zh-TW" altLang="en-US"/>
        </a:p>
      </dgm:t>
    </dgm:pt>
    <dgm:pt modelId="{D170518D-E5A9-48A8-B8F1-01FDCD938D99}" type="pres">
      <dgm:prSet presAssocID="{B54FA0B1-6CA5-4824-9B7E-9DEE616F2570}" presName="sibTrans" presStyleCnt="0"/>
      <dgm:spPr/>
      <dgm:t>
        <a:bodyPr/>
        <a:lstStyle/>
        <a:p>
          <a:endParaRPr lang="zh-TW" altLang="en-US"/>
        </a:p>
      </dgm:t>
    </dgm:pt>
    <dgm:pt modelId="{1ABC04D9-E9F9-47D4-A1BA-DF52ADA5B99F}" type="pres">
      <dgm:prSet presAssocID="{AD4E6FCE-2345-4859-B059-5BB08635A2C4}" presName="composite" presStyleCnt="0">
        <dgm:presLayoutVars>
          <dgm:chMax val="1"/>
          <dgm:chPref val="1"/>
        </dgm:presLayoutVars>
      </dgm:prSet>
      <dgm:spPr/>
      <dgm:t>
        <a:bodyPr/>
        <a:lstStyle/>
        <a:p>
          <a:endParaRPr lang="zh-TW" altLang="en-US"/>
        </a:p>
      </dgm:t>
    </dgm:pt>
    <dgm:pt modelId="{72F75428-6F9A-4F6D-9817-E36BFAD48163}" type="pres">
      <dgm:prSet presAssocID="{AD4E6FCE-2345-4859-B059-5BB08635A2C4}" presName="Accent" presStyleLbl="trAlignAcc1" presStyleIdx="1" presStyleCnt="5" custScaleX="98299" custScaleY="113313" custLinFactNeighborX="4708" custLinFactNeighborY="-7431">
        <dgm:presLayoutVars>
          <dgm:chMax val="0"/>
          <dgm:chPref val="0"/>
        </dgm:presLayoutVars>
      </dgm:prSet>
      <dgm:spPr>
        <a:solidFill>
          <a:schemeClr val="accent3">
            <a:lumMod val="40000"/>
            <a:lumOff val="60000"/>
            <a:alpha val="40000"/>
          </a:schemeClr>
        </a:solidFill>
      </dgm:spPr>
      <dgm:t>
        <a:bodyPr/>
        <a:lstStyle/>
        <a:p>
          <a:endParaRPr lang="zh-TW" altLang="en-US"/>
        </a:p>
      </dgm:t>
    </dgm:pt>
    <dgm:pt modelId="{C5732C2E-77A6-4E8F-992D-D4B688DEB72D}" type="pres">
      <dgm:prSet presAssocID="{AD4E6FCE-2345-4859-B059-5BB08635A2C4}" presName="Image" presStyleLbl="alignImgPlace1" presStyleIdx="1" presStyleCnt="5" custScaleY="156540" custLinFactNeighborX="-5607" custLinFactNeighborY="-23603">
        <dgm:presLayoutVars>
          <dgm:chMax val="0"/>
          <dgm:chPref val="0"/>
        </dgm:presLayoutVars>
      </dgm:prSet>
      <dgm:spPr>
        <a:blipFill rotWithShape="1">
          <a:blip xmlns:r="http://schemas.openxmlformats.org/officeDocument/2006/relationships" r:embed="rId1"/>
          <a:stretch>
            <a:fillRect/>
          </a:stretch>
        </a:blipFill>
      </dgm:spPr>
      <dgm:t>
        <a:bodyPr/>
        <a:lstStyle/>
        <a:p>
          <a:endParaRPr lang="zh-TW" altLang="en-US"/>
        </a:p>
      </dgm:t>
    </dgm:pt>
    <dgm:pt modelId="{B8A51640-F154-42C7-B254-F1A2D561DE0C}" type="pres">
      <dgm:prSet presAssocID="{AD4E6FCE-2345-4859-B059-5BB08635A2C4}" presName="ChildComposite" presStyleCnt="0"/>
      <dgm:spPr/>
      <dgm:t>
        <a:bodyPr/>
        <a:lstStyle/>
        <a:p>
          <a:endParaRPr lang="zh-TW" altLang="en-US"/>
        </a:p>
      </dgm:t>
    </dgm:pt>
    <dgm:pt modelId="{A5879620-E677-430E-9BBB-A977FA627778}" type="pres">
      <dgm:prSet presAssocID="{AD4E6FCE-2345-4859-B059-5BB08635A2C4}" presName="Child" presStyleLbl="node1" presStyleIdx="0" presStyleCnt="0">
        <dgm:presLayoutVars>
          <dgm:chMax val="0"/>
          <dgm:chPref val="0"/>
          <dgm:bulletEnabled val="1"/>
        </dgm:presLayoutVars>
      </dgm:prSet>
      <dgm:spPr/>
      <dgm:t>
        <a:bodyPr/>
        <a:lstStyle/>
        <a:p>
          <a:endParaRPr lang="zh-TW" altLang="en-US"/>
        </a:p>
      </dgm:t>
    </dgm:pt>
    <dgm:pt modelId="{8942C0EA-F214-49D5-83FF-77DB66940D7C}" type="pres">
      <dgm:prSet presAssocID="{AD4E6FCE-2345-4859-B059-5BB08635A2C4}" presName="Parent" presStyleLbl="revTx" presStyleIdx="1" presStyleCnt="5">
        <dgm:presLayoutVars>
          <dgm:chMax val="1"/>
          <dgm:chPref val="0"/>
          <dgm:bulletEnabled val="1"/>
        </dgm:presLayoutVars>
      </dgm:prSet>
      <dgm:spPr/>
      <dgm:t>
        <a:bodyPr/>
        <a:lstStyle/>
        <a:p>
          <a:endParaRPr lang="zh-TW" altLang="en-US"/>
        </a:p>
      </dgm:t>
    </dgm:pt>
    <dgm:pt modelId="{7CF2736E-4353-4652-B27B-C8828E84A28C}" type="pres">
      <dgm:prSet presAssocID="{F812577F-ED95-4710-9E8C-3041EF224A21}" presName="sibTrans" presStyleCnt="0"/>
      <dgm:spPr/>
      <dgm:t>
        <a:bodyPr/>
        <a:lstStyle/>
        <a:p>
          <a:endParaRPr lang="zh-TW" altLang="en-US"/>
        </a:p>
      </dgm:t>
    </dgm:pt>
    <dgm:pt modelId="{AAEBB170-D360-43B7-BC6E-62391DFEEBE5}" type="pres">
      <dgm:prSet presAssocID="{1B9EDC86-82C1-409F-975D-52A071146359}" presName="composite" presStyleCnt="0">
        <dgm:presLayoutVars>
          <dgm:chMax val="1"/>
          <dgm:chPref val="1"/>
        </dgm:presLayoutVars>
      </dgm:prSet>
      <dgm:spPr/>
      <dgm:t>
        <a:bodyPr/>
        <a:lstStyle/>
        <a:p>
          <a:endParaRPr lang="zh-TW" altLang="en-US"/>
        </a:p>
      </dgm:t>
    </dgm:pt>
    <dgm:pt modelId="{669794DA-10BF-47D4-83D7-B126F58C1056}" type="pres">
      <dgm:prSet presAssocID="{1B9EDC86-82C1-409F-975D-52A071146359}" presName="Accent" presStyleLbl="trAlignAcc1" presStyleIdx="2" presStyleCnt="5" custAng="0" custScaleX="93890" custScaleY="113467" custLinFactNeighborX="-5782" custLinFactNeighborY="-8677">
        <dgm:presLayoutVars>
          <dgm:chMax val="0"/>
          <dgm:chPref val="0"/>
        </dgm:presLayoutVars>
      </dgm:prSet>
      <dgm:spPr>
        <a:solidFill>
          <a:schemeClr val="accent3">
            <a:lumMod val="40000"/>
            <a:lumOff val="60000"/>
            <a:alpha val="40000"/>
          </a:schemeClr>
        </a:solidFill>
      </dgm:spPr>
      <dgm:t>
        <a:bodyPr/>
        <a:lstStyle/>
        <a:p>
          <a:endParaRPr lang="zh-TW" altLang="en-US"/>
        </a:p>
      </dgm:t>
    </dgm:pt>
    <dgm:pt modelId="{BB7CAE46-F7A9-489F-BAC7-269B45C0A61A}" type="pres">
      <dgm:prSet presAssocID="{1B9EDC86-82C1-409F-975D-52A071146359}" presName="Image" presStyleLbl="alignImgPlace1" presStyleIdx="2" presStyleCnt="5" custScaleX="95291" custScaleY="155776" custLinFactNeighborX="-14826" custLinFactNeighborY="-26414">
        <dgm:presLayoutVars>
          <dgm:chMax val="0"/>
          <dgm:chPref val="0"/>
        </dgm:presLayoutVars>
      </dgm:prSet>
      <dgm:spPr>
        <a:blipFill rotWithShape="1">
          <a:blip xmlns:r="http://schemas.openxmlformats.org/officeDocument/2006/relationships" r:embed="rId2"/>
          <a:stretch>
            <a:fillRect/>
          </a:stretch>
        </a:blipFill>
      </dgm:spPr>
      <dgm:t>
        <a:bodyPr/>
        <a:lstStyle/>
        <a:p>
          <a:endParaRPr lang="zh-TW" altLang="en-US"/>
        </a:p>
      </dgm:t>
    </dgm:pt>
    <dgm:pt modelId="{D3576CCA-1F6F-420F-A633-64859D4A76A2}" type="pres">
      <dgm:prSet presAssocID="{1B9EDC86-82C1-409F-975D-52A071146359}" presName="ChildComposite" presStyleCnt="0"/>
      <dgm:spPr/>
      <dgm:t>
        <a:bodyPr/>
        <a:lstStyle/>
        <a:p>
          <a:endParaRPr lang="zh-TW" altLang="en-US"/>
        </a:p>
      </dgm:t>
    </dgm:pt>
    <dgm:pt modelId="{819146C7-9074-4162-8D37-F575F85F20F6}" type="pres">
      <dgm:prSet presAssocID="{1B9EDC86-82C1-409F-975D-52A071146359}" presName="Child" presStyleLbl="node1" presStyleIdx="0" presStyleCnt="0">
        <dgm:presLayoutVars>
          <dgm:chMax val="0"/>
          <dgm:chPref val="0"/>
          <dgm:bulletEnabled val="1"/>
        </dgm:presLayoutVars>
      </dgm:prSet>
      <dgm:spPr/>
      <dgm:t>
        <a:bodyPr/>
        <a:lstStyle/>
        <a:p>
          <a:endParaRPr lang="zh-TW" altLang="en-US"/>
        </a:p>
      </dgm:t>
    </dgm:pt>
    <dgm:pt modelId="{38D8C400-75B3-4545-B231-EDDA573E5889}" type="pres">
      <dgm:prSet presAssocID="{1B9EDC86-82C1-409F-975D-52A071146359}" presName="Parent" presStyleLbl="revTx" presStyleIdx="2" presStyleCnt="5" custLinFactNeighborX="-6117" custLinFactNeighborY="6303">
        <dgm:presLayoutVars>
          <dgm:chMax val="1"/>
          <dgm:chPref val="0"/>
          <dgm:bulletEnabled val="1"/>
        </dgm:presLayoutVars>
      </dgm:prSet>
      <dgm:spPr/>
      <dgm:t>
        <a:bodyPr/>
        <a:lstStyle/>
        <a:p>
          <a:endParaRPr lang="zh-TW" altLang="en-US"/>
        </a:p>
      </dgm:t>
    </dgm:pt>
    <dgm:pt modelId="{651D80E1-7170-4DDA-BAA6-647E114DE704}" type="pres">
      <dgm:prSet presAssocID="{C0E8B8F0-BD59-4ABB-BA22-6B5F15C7E02F}" presName="sibTrans" presStyleCnt="0"/>
      <dgm:spPr/>
      <dgm:t>
        <a:bodyPr/>
        <a:lstStyle/>
        <a:p>
          <a:endParaRPr lang="zh-TW" altLang="en-US"/>
        </a:p>
      </dgm:t>
    </dgm:pt>
    <dgm:pt modelId="{A9D9BB69-1915-4182-9D90-AC2DA7776BFE}" type="pres">
      <dgm:prSet presAssocID="{0DAFD964-AE51-4B8E-A79C-0F2F5C843EDC}" presName="composite" presStyleCnt="0">
        <dgm:presLayoutVars>
          <dgm:chMax val="1"/>
          <dgm:chPref val="1"/>
        </dgm:presLayoutVars>
      </dgm:prSet>
      <dgm:spPr/>
      <dgm:t>
        <a:bodyPr/>
        <a:lstStyle/>
        <a:p>
          <a:endParaRPr lang="zh-TW" altLang="en-US"/>
        </a:p>
      </dgm:t>
    </dgm:pt>
    <dgm:pt modelId="{F1804982-1646-48F8-BE0A-AF7E61E6A05B}" type="pres">
      <dgm:prSet presAssocID="{0DAFD964-AE51-4B8E-A79C-0F2F5C843EDC}" presName="Accent" presStyleLbl="trAlignAcc1" presStyleIdx="3" presStyleCnt="5" custScaleX="88014" custLinFactNeighborX="-24805" custLinFactNeighborY="-32617">
        <dgm:presLayoutVars>
          <dgm:chMax val="0"/>
          <dgm:chPref val="0"/>
        </dgm:presLayoutVars>
      </dgm:prSet>
      <dgm:spPr>
        <a:blipFill rotWithShape="0">
          <a:blip xmlns:r="http://schemas.openxmlformats.org/officeDocument/2006/relationships" r:embed="rId3"/>
          <a:stretch>
            <a:fillRect/>
          </a:stretch>
        </a:blipFill>
      </dgm:spPr>
      <dgm:t>
        <a:bodyPr/>
        <a:lstStyle/>
        <a:p>
          <a:endParaRPr lang="zh-TW" altLang="en-US"/>
        </a:p>
      </dgm:t>
    </dgm:pt>
    <dgm:pt modelId="{E391F26F-E646-4DCD-816F-A7FA60970A2C}" type="pres">
      <dgm:prSet presAssocID="{0DAFD964-AE51-4B8E-A79C-0F2F5C843EDC}" presName="Image" presStyleLbl="alignImgPlace1" presStyleIdx="3" presStyleCnt="5" custScaleX="101839" custScaleY="153571" custLinFactX="-200000" custLinFactNeighborX="-223995" custLinFactNeighborY="-28791">
        <dgm:presLayoutVars>
          <dgm:chMax val="0"/>
          <dgm:chPref val="0"/>
        </dgm:presLayoutVars>
      </dgm:prSet>
      <dgm:spPr>
        <a:blipFill rotWithShape="1">
          <a:blip xmlns:r="http://schemas.openxmlformats.org/officeDocument/2006/relationships" r:embed="rId4"/>
          <a:stretch>
            <a:fillRect/>
          </a:stretch>
        </a:blipFill>
      </dgm:spPr>
      <dgm:t>
        <a:bodyPr/>
        <a:lstStyle/>
        <a:p>
          <a:endParaRPr lang="zh-TW" altLang="en-US"/>
        </a:p>
      </dgm:t>
    </dgm:pt>
    <dgm:pt modelId="{F2653189-C9B5-45F2-AEC7-DE0A54AA30B1}" type="pres">
      <dgm:prSet presAssocID="{0DAFD964-AE51-4B8E-A79C-0F2F5C843EDC}" presName="ChildComposite" presStyleCnt="0"/>
      <dgm:spPr/>
      <dgm:t>
        <a:bodyPr/>
        <a:lstStyle/>
        <a:p>
          <a:endParaRPr lang="zh-TW" altLang="en-US"/>
        </a:p>
      </dgm:t>
    </dgm:pt>
    <dgm:pt modelId="{E4E1EFB4-7F1D-4237-83A6-BAE08C915E31}" type="pres">
      <dgm:prSet presAssocID="{0DAFD964-AE51-4B8E-A79C-0F2F5C843EDC}" presName="Child" presStyleLbl="node1" presStyleIdx="0" presStyleCnt="0">
        <dgm:presLayoutVars>
          <dgm:chMax val="0"/>
          <dgm:chPref val="0"/>
          <dgm:bulletEnabled val="1"/>
        </dgm:presLayoutVars>
      </dgm:prSet>
      <dgm:spPr/>
      <dgm:t>
        <a:bodyPr/>
        <a:lstStyle/>
        <a:p>
          <a:endParaRPr lang="zh-TW" altLang="en-US"/>
        </a:p>
      </dgm:t>
    </dgm:pt>
    <dgm:pt modelId="{ACEE0382-22E1-428B-AC54-4E1ED4F8C17D}" type="pres">
      <dgm:prSet presAssocID="{0DAFD964-AE51-4B8E-A79C-0F2F5C843EDC}" presName="Parent" presStyleLbl="revTx" presStyleIdx="3" presStyleCnt="5" custLinFactX="-200000" custLinFactNeighborX="-215528" custLinFactNeighborY="1868">
        <dgm:presLayoutVars>
          <dgm:chMax val="1"/>
          <dgm:chPref val="0"/>
          <dgm:bulletEnabled val="1"/>
        </dgm:presLayoutVars>
      </dgm:prSet>
      <dgm:spPr/>
      <dgm:t>
        <a:bodyPr/>
        <a:lstStyle/>
        <a:p>
          <a:endParaRPr lang="zh-TW" altLang="en-US"/>
        </a:p>
      </dgm:t>
    </dgm:pt>
    <dgm:pt modelId="{3798E223-9022-4167-91AF-C1902AC413C8}" type="pres">
      <dgm:prSet presAssocID="{1271FE04-B7EF-4F32-B4E0-5E1A5C9E2B8E}" presName="sibTrans" presStyleCnt="0"/>
      <dgm:spPr/>
      <dgm:t>
        <a:bodyPr/>
        <a:lstStyle/>
        <a:p>
          <a:endParaRPr lang="zh-TW" altLang="en-US"/>
        </a:p>
      </dgm:t>
    </dgm:pt>
    <dgm:pt modelId="{3851ACE5-A5BA-49B3-B911-E17D67C2BDDF}" type="pres">
      <dgm:prSet presAssocID="{805767AD-5E5A-45BA-AD65-85DBB7FFFD25}" presName="composite" presStyleCnt="0">
        <dgm:presLayoutVars>
          <dgm:chMax val="1"/>
          <dgm:chPref val="1"/>
        </dgm:presLayoutVars>
      </dgm:prSet>
      <dgm:spPr/>
      <dgm:t>
        <a:bodyPr/>
        <a:lstStyle/>
        <a:p>
          <a:endParaRPr lang="zh-TW" altLang="en-US"/>
        </a:p>
      </dgm:t>
    </dgm:pt>
    <dgm:pt modelId="{13D39366-BB27-4755-BD6F-A4913FD6ACAC}" type="pres">
      <dgm:prSet presAssocID="{805767AD-5E5A-45BA-AD65-85DBB7FFFD25}" presName="Accent" presStyleLbl="trAlignAcc1" presStyleIdx="4" presStyleCnt="5" custScaleX="91168" custScaleY="111858" custLinFactNeighborX="-17794" custLinFactNeighborY="-8501">
        <dgm:presLayoutVars>
          <dgm:chMax val="0"/>
          <dgm:chPref val="0"/>
        </dgm:presLayoutVars>
      </dgm:prSet>
      <dgm:spPr>
        <a:solidFill>
          <a:schemeClr val="accent3">
            <a:lumMod val="40000"/>
            <a:lumOff val="60000"/>
            <a:alpha val="40000"/>
          </a:schemeClr>
        </a:solidFill>
      </dgm:spPr>
      <dgm:t>
        <a:bodyPr/>
        <a:lstStyle/>
        <a:p>
          <a:endParaRPr lang="zh-TW" altLang="en-US"/>
        </a:p>
      </dgm:t>
    </dgm:pt>
    <dgm:pt modelId="{FABD93E6-C494-404F-A02B-90564185D536}" type="pres">
      <dgm:prSet presAssocID="{805767AD-5E5A-45BA-AD65-85DBB7FFFD25}" presName="Image" presStyleLbl="alignImgPlace1" presStyleIdx="4" presStyleCnt="5" custScaleX="100256" custScaleY="153916" custLinFactNeighborX="-31976" custLinFactNeighborY="-24914">
        <dgm:presLayoutVars>
          <dgm:chMax val="0"/>
          <dgm:chPref val="0"/>
        </dgm:presLayoutVars>
      </dgm:prSet>
      <dgm:spPr>
        <a:blipFill dpi="0" rotWithShape="1">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t>
        <a:bodyPr/>
        <a:lstStyle/>
        <a:p>
          <a:endParaRPr lang="zh-TW" altLang="en-US"/>
        </a:p>
      </dgm:t>
    </dgm:pt>
    <dgm:pt modelId="{C65D9201-FE59-42E9-ABE0-A74F79DF6DBE}" type="pres">
      <dgm:prSet presAssocID="{805767AD-5E5A-45BA-AD65-85DBB7FFFD25}" presName="ChildComposite" presStyleCnt="0"/>
      <dgm:spPr/>
      <dgm:t>
        <a:bodyPr/>
        <a:lstStyle/>
        <a:p>
          <a:endParaRPr lang="zh-TW" altLang="en-US"/>
        </a:p>
      </dgm:t>
    </dgm:pt>
    <dgm:pt modelId="{4D196B95-B338-4C2F-9F7C-9BE2C88DB0D5}" type="pres">
      <dgm:prSet presAssocID="{805767AD-5E5A-45BA-AD65-85DBB7FFFD25}" presName="Child" presStyleLbl="node1" presStyleIdx="0" presStyleCnt="0">
        <dgm:presLayoutVars>
          <dgm:chMax val="0"/>
          <dgm:chPref val="0"/>
          <dgm:bulletEnabled val="1"/>
        </dgm:presLayoutVars>
      </dgm:prSet>
      <dgm:spPr/>
      <dgm:t>
        <a:bodyPr/>
        <a:lstStyle/>
        <a:p>
          <a:endParaRPr lang="zh-TW" altLang="en-US"/>
        </a:p>
      </dgm:t>
    </dgm:pt>
    <dgm:pt modelId="{C0BD95FB-AA87-488B-B2D2-DF5F0313AD9A}" type="pres">
      <dgm:prSet presAssocID="{805767AD-5E5A-45BA-AD65-85DBB7FFFD25}" presName="Parent" presStyleLbl="revTx" presStyleIdx="4" presStyleCnt="5" custAng="0" custScaleX="102000" custScaleY="98225" custLinFactNeighborX="-14555" custLinFactNeighborY="6755">
        <dgm:presLayoutVars>
          <dgm:chMax val="1"/>
          <dgm:chPref val="0"/>
          <dgm:bulletEnabled val="1"/>
        </dgm:presLayoutVars>
      </dgm:prSet>
      <dgm:spPr/>
      <dgm:t>
        <a:bodyPr/>
        <a:lstStyle/>
        <a:p>
          <a:endParaRPr lang="zh-TW" altLang="en-US"/>
        </a:p>
      </dgm:t>
    </dgm:pt>
  </dgm:ptLst>
  <dgm:cxnLst>
    <dgm:cxn modelId="{19EB7313-0622-4B20-820D-A5692635010A}" srcId="{5E05A635-C758-4EF8-83A8-94B8B787C0E1}" destId="{1B9EDC86-82C1-409F-975D-52A071146359}" srcOrd="2" destOrd="0" parTransId="{6E8A6B3C-7A52-4DE9-ADD7-BCBCAEDBDF0B}" sibTransId="{C0E8B8F0-BD59-4ABB-BA22-6B5F15C7E02F}"/>
    <dgm:cxn modelId="{AFE2A13E-3E84-428F-92CE-6FE3098679AB}" type="presOf" srcId="{5E05A635-C758-4EF8-83A8-94B8B787C0E1}" destId="{EC1EF76E-5CBC-4CF0-A1B0-7F60398DFA7D}" srcOrd="0" destOrd="0" presId="urn:microsoft.com/office/officeart/2008/layout/CaptionedPictures"/>
    <dgm:cxn modelId="{B6D64225-9766-43F7-8F68-C650FA376308}" type="presOf" srcId="{8225AA5D-E437-4EB2-886E-593D1CC6642F}" destId="{BA9292BB-0EBE-4DBF-A26D-36BD940F7496}" srcOrd="0" destOrd="0" presId="urn:microsoft.com/office/officeart/2008/layout/CaptionedPictures"/>
    <dgm:cxn modelId="{B62E80A4-AD42-4B30-A5F4-B7AA63C9246C}" srcId="{5E05A635-C758-4EF8-83A8-94B8B787C0E1}" destId="{805767AD-5E5A-45BA-AD65-85DBB7FFFD25}" srcOrd="4" destOrd="0" parTransId="{78AD829F-0FC9-4C8E-8E67-ABD1511197C8}" sibTransId="{00C6CC30-3C8A-4C6D-9575-14728C5044CE}"/>
    <dgm:cxn modelId="{ACEAF07B-A091-4DFC-86C9-A00303CC02F3}" srcId="{5E05A635-C758-4EF8-83A8-94B8B787C0E1}" destId="{AD4E6FCE-2345-4859-B059-5BB08635A2C4}" srcOrd="1" destOrd="0" parTransId="{71D6CF34-47B7-43DC-A401-43FE855F2F31}" sibTransId="{F812577F-ED95-4710-9E8C-3041EF224A21}"/>
    <dgm:cxn modelId="{91AF61A7-2C93-4AED-9872-85460C8B4595}" type="presOf" srcId="{0DAFD964-AE51-4B8E-A79C-0F2F5C843EDC}" destId="{ACEE0382-22E1-428B-AC54-4E1ED4F8C17D}" srcOrd="0" destOrd="0" presId="urn:microsoft.com/office/officeart/2008/layout/CaptionedPictures"/>
    <dgm:cxn modelId="{9E8920A0-823B-4F15-AC24-5ED3A239396E}" type="presOf" srcId="{1B9EDC86-82C1-409F-975D-52A071146359}" destId="{38D8C400-75B3-4545-B231-EDDA573E5889}" srcOrd="0" destOrd="0" presId="urn:microsoft.com/office/officeart/2008/layout/CaptionedPictures"/>
    <dgm:cxn modelId="{8A909859-061E-4218-8BFF-39B6F1F953A9}" srcId="{5E05A635-C758-4EF8-83A8-94B8B787C0E1}" destId="{0DAFD964-AE51-4B8E-A79C-0F2F5C843EDC}" srcOrd="3" destOrd="0" parTransId="{37265270-B8B6-4140-A96F-575A8EE83298}" sibTransId="{1271FE04-B7EF-4F32-B4E0-5E1A5C9E2B8E}"/>
    <dgm:cxn modelId="{4304F354-E8A7-48B3-9D65-005EE18846B5}" type="presOf" srcId="{AD4E6FCE-2345-4859-B059-5BB08635A2C4}" destId="{8942C0EA-F214-49D5-83FF-77DB66940D7C}" srcOrd="0" destOrd="0" presId="urn:microsoft.com/office/officeart/2008/layout/CaptionedPictures"/>
    <dgm:cxn modelId="{A58990BB-88E3-4430-BFCC-A293CB4399BB}" srcId="{5E05A635-C758-4EF8-83A8-94B8B787C0E1}" destId="{8225AA5D-E437-4EB2-886E-593D1CC6642F}" srcOrd="0" destOrd="0" parTransId="{B65A7054-D899-4371-B435-9464F764D9B0}" sibTransId="{B54FA0B1-6CA5-4824-9B7E-9DEE616F2570}"/>
    <dgm:cxn modelId="{8409037D-6B4F-4574-83C8-9D88840F22F1}" type="presOf" srcId="{805767AD-5E5A-45BA-AD65-85DBB7FFFD25}" destId="{C0BD95FB-AA87-488B-B2D2-DF5F0313AD9A}" srcOrd="0" destOrd="0" presId="urn:microsoft.com/office/officeart/2008/layout/CaptionedPictures"/>
    <dgm:cxn modelId="{900D6297-DC4B-4E10-B302-C0DA74479A42}" type="presParOf" srcId="{EC1EF76E-5CBC-4CF0-A1B0-7F60398DFA7D}" destId="{918582B9-DDA9-4BE5-BEA6-81F93E3B17A1}" srcOrd="0" destOrd="0" presId="urn:microsoft.com/office/officeart/2008/layout/CaptionedPictures"/>
    <dgm:cxn modelId="{28A8DC35-8944-4E15-8848-9FAAAE0ED2F2}" type="presParOf" srcId="{918582B9-DDA9-4BE5-BEA6-81F93E3B17A1}" destId="{B8E566A4-B9C6-434F-9A71-7915D7C1452A}" srcOrd="0" destOrd="0" presId="urn:microsoft.com/office/officeart/2008/layout/CaptionedPictures"/>
    <dgm:cxn modelId="{8C0D8D66-B3EE-4229-AD05-81042F81B5F5}" type="presParOf" srcId="{918582B9-DDA9-4BE5-BEA6-81F93E3B17A1}" destId="{59BDFF6D-0245-438D-BD32-1F9147231F66}" srcOrd="1" destOrd="0" presId="urn:microsoft.com/office/officeart/2008/layout/CaptionedPictures"/>
    <dgm:cxn modelId="{699AED29-1516-4296-ABCB-023C0F67070A}" type="presParOf" srcId="{918582B9-DDA9-4BE5-BEA6-81F93E3B17A1}" destId="{287FE7AB-D02F-495F-994D-2B2771E214C2}" srcOrd="2" destOrd="0" presId="urn:microsoft.com/office/officeart/2008/layout/CaptionedPictures"/>
    <dgm:cxn modelId="{2BD4A191-EB7B-4576-82BA-9B96C9530C81}" type="presParOf" srcId="{287FE7AB-D02F-495F-994D-2B2771E214C2}" destId="{F20F1F46-B78C-4B5D-B95A-68662CCBBC6D}" srcOrd="0" destOrd="0" presId="urn:microsoft.com/office/officeart/2008/layout/CaptionedPictures"/>
    <dgm:cxn modelId="{C2BE32B8-DC8C-4E81-BBB4-BAF47B8545BE}" type="presParOf" srcId="{287FE7AB-D02F-495F-994D-2B2771E214C2}" destId="{BA9292BB-0EBE-4DBF-A26D-36BD940F7496}" srcOrd="1" destOrd="0" presId="urn:microsoft.com/office/officeart/2008/layout/CaptionedPictures"/>
    <dgm:cxn modelId="{7DFF6BF2-C838-4FB1-B1B1-7F53DD69D408}" type="presParOf" srcId="{EC1EF76E-5CBC-4CF0-A1B0-7F60398DFA7D}" destId="{D170518D-E5A9-48A8-B8F1-01FDCD938D99}" srcOrd="1" destOrd="0" presId="urn:microsoft.com/office/officeart/2008/layout/CaptionedPictures"/>
    <dgm:cxn modelId="{47CD6671-E8F6-4339-A363-E9F284A54488}" type="presParOf" srcId="{EC1EF76E-5CBC-4CF0-A1B0-7F60398DFA7D}" destId="{1ABC04D9-E9F9-47D4-A1BA-DF52ADA5B99F}" srcOrd="2" destOrd="0" presId="urn:microsoft.com/office/officeart/2008/layout/CaptionedPictures"/>
    <dgm:cxn modelId="{6E8D6C4F-C528-4564-A331-F4AE5533BD2E}" type="presParOf" srcId="{1ABC04D9-E9F9-47D4-A1BA-DF52ADA5B99F}" destId="{72F75428-6F9A-4F6D-9817-E36BFAD48163}" srcOrd="0" destOrd="0" presId="urn:microsoft.com/office/officeart/2008/layout/CaptionedPictures"/>
    <dgm:cxn modelId="{FC873284-FC89-49C4-B6DB-02896344A6F4}" type="presParOf" srcId="{1ABC04D9-E9F9-47D4-A1BA-DF52ADA5B99F}" destId="{C5732C2E-77A6-4E8F-992D-D4B688DEB72D}" srcOrd="1" destOrd="0" presId="urn:microsoft.com/office/officeart/2008/layout/CaptionedPictures"/>
    <dgm:cxn modelId="{23C6FE8E-7C2C-45E7-810F-DC25635AF050}" type="presParOf" srcId="{1ABC04D9-E9F9-47D4-A1BA-DF52ADA5B99F}" destId="{B8A51640-F154-42C7-B254-F1A2D561DE0C}" srcOrd="2" destOrd="0" presId="urn:microsoft.com/office/officeart/2008/layout/CaptionedPictures"/>
    <dgm:cxn modelId="{128AC0EE-AC7D-401D-8F8D-13CFCCFDC67A}" type="presParOf" srcId="{B8A51640-F154-42C7-B254-F1A2D561DE0C}" destId="{A5879620-E677-430E-9BBB-A977FA627778}" srcOrd="0" destOrd="0" presId="urn:microsoft.com/office/officeart/2008/layout/CaptionedPictures"/>
    <dgm:cxn modelId="{84A38643-C3FD-4F00-804E-D53F5D29045B}" type="presParOf" srcId="{B8A51640-F154-42C7-B254-F1A2D561DE0C}" destId="{8942C0EA-F214-49D5-83FF-77DB66940D7C}" srcOrd="1" destOrd="0" presId="urn:microsoft.com/office/officeart/2008/layout/CaptionedPictures"/>
    <dgm:cxn modelId="{C075E546-1040-475B-AEAF-0D4AB94513EA}" type="presParOf" srcId="{EC1EF76E-5CBC-4CF0-A1B0-7F60398DFA7D}" destId="{7CF2736E-4353-4652-B27B-C8828E84A28C}" srcOrd="3" destOrd="0" presId="urn:microsoft.com/office/officeart/2008/layout/CaptionedPictures"/>
    <dgm:cxn modelId="{38FA7C2C-9D29-4E11-AF76-C5151B2C23B0}" type="presParOf" srcId="{EC1EF76E-5CBC-4CF0-A1B0-7F60398DFA7D}" destId="{AAEBB170-D360-43B7-BC6E-62391DFEEBE5}" srcOrd="4" destOrd="0" presId="urn:microsoft.com/office/officeart/2008/layout/CaptionedPictures"/>
    <dgm:cxn modelId="{A4E9EE50-BDD0-4FAF-9000-CF303A0876ED}" type="presParOf" srcId="{AAEBB170-D360-43B7-BC6E-62391DFEEBE5}" destId="{669794DA-10BF-47D4-83D7-B126F58C1056}" srcOrd="0" destOrd="0" presId="urn:microsoft.com/office/officeart/2008/layout/CaptionedPictures"/>
    <dgm:cxn modelId="{5848CE90-6C86-4D14-AD91-806DA7999D91}" type="presParOf" srcId="{AAEBB170-D360-43B7-BC6E-62391DFEEBE5}" destId="{BB7CAE46-F7A9-489F-BAC7-269B45C0A61A}" srcOrd="1" destOrd="0" presId="urn:microsoft.com/office/officeart/2008/layout/CaptionedPictures"/>
    <dgm:cxn modelId="{CCF3D0EC-0A26-46B5-ACC7-AF8EDDBC2D0E}" type="presParOf" srcId="{AAEBB170-D360-43B7-BC6E-62391DFEEBE5}" destId="{D3576CCA-1F6F-420F-A633-64859D4A76A2}" srcOrd="2" destOrd="0" presId="urn:microsoft.com/office/officeart/2008/layout/CaptionedPictures"/>
    <dgm:cxn modelId="{DAC6BC3E-19B4-47A4-B1B2-770D46CA5BD3}" type="presParOf" srcId="{D3576CCA-1F6F-420F-A633-64859D4A76A2}" destId="{819146C7-9074-4162-8D37-F575F85F20F6}" srcOrd="0" destOrd="0" presId="urn:microsoft.com/office/officeart/2008/layout/CaptionedPictures"/>
    <dgm:cxn modelId="{850A7107-E333-406E-87B9-5307A8BCB419}" type="presParOf" srcId="{D3576CCA-1F6F-420F-A633-64859D4A76A2}" destId="{38D8C400-75B3-4545-B231-EDDA573E5889}" srcOrd="1" destOrd="0" presId="urn:microsoft.com/office/officeart/2008/layout/CaptionedPictures"/>
    <dgm:cxn modelId="{0A965C13-7052-4A61-82BA-4B259974B749}" type="presParOf" srcId="{EC1EF76E-5CBC-4CF0-A1B0-7F60398DFA7D}" destId="{651D80E1-7170-4DDA-BAA6-647E114DE704}" srcOrd="5" destOrd="0" presId="urn:microsoft.com/office/officeart/2008/layout/CaptionedPictures"/>
    <dgm:cxn modelId="{57C640E0-E313-4CE4-8A10-1F4557964602}" type="presParOf" srcId="{EC1EF76E-5CBC-4CF0-A1B0-7F60398DFA7D}" destId="{A9D9BB69-1915-4182-9D90-AC2DA7776BFE}" srcOrd="6" destOrd="0" presId="urn:microsoft.com/office/officeart/2008/layout/CaptionedPictures"/>
    <dgm:cxn modelId="{6CB417F6-C828-448D-ADCF-21F725BD6126}" type="presParOf" srcId="{A9D9BB69-1915-4182-9D90-AC2DA7776BFE}" destId="{F1804982-1646-48F8-BE0A-AF7E61E6A05B}" srcOrd="0" destOrd="0" presId="urn:microsoft.com/office/officeart/2008/layout/CaptionedPictures"/>
    <dgm:cxn modelId="{6E5FF78C-EE54-403E-8959-4E502FE41CE2}" type="presParOf" srcId="{A9D9BB69-1915-4182-9D90-AC2DA7776BFE}" destId="{E391F26F-E646-4DCD-816F-A7FA60970A2C}" srcOrd="1" destOrd="0" presId="urn:microsoft.com/office/officeart/2008/layout/CaptionedPictures"/>
    <dgm:cxn modelId="{C75CE279-6984-408C-8308-A5648C4F3717}" type="presParOf" srcId="{A9D9BB69-1915-4182-9D90-AC2DA7776BFE}" destId="{F2653189-C9B5-45F2-AEC7-DE0A54AA30B1}" srcOrd="2" destOrd="0" presId="urn:microsoft.com/office/officeart/2008/layout/CaptionedPictures"/>
    <dgm:cxn modelId="{4A0AFED0-25B8-46C7-B4B4-CAFB6D5F73E3}" type="presParOf" srcId="{F2653189-C9B5-45F2-AEC7-DE0A54AA30B1}" destId="{E4E1EFB4-7F1D-4237-83A6-BAE08C915E31}" srcOrd="0" destOrd="0" presId="urn:microsoft.com/office/officeart/2008/layout/CaptionedPictures"/>
    <dgm:cxn modelId="{3A131919-8835-4B91-8983-3CAF11EA3623}" type="presParOf" srcId="{F2653189-C9B5-45F2-AEC7-DE0A54AA30B1}" destId="{ACEE0382-22E1-428B-AC54-4E1ED4F8C17D}" srcOrd="1" destOrd="0" presId="urn:microsoft.com/office/officeart/2008/layout/CaptionedPictures"/>
    <dgm:cxn modelId="{16132D3E-22B5-4D2A-814E-82578081FCCD}" type="presParOf" srcId="{EC1EF76E-5CBC-4CF0-A1B0-7F60398DFA7D}" destId="{3798E223-9022-4167-91AF-C1902AC413C8}" srcOrd="7" destOrd="0" presId="urn:microsoft.com/office/officeart/2008/layout/CaptionedPictures"/>
    <dgm:cxn modelId="{ED4ED522-1514-4BDC-89F8-EBBE68B90E67}" type="presParOf" srcId="{EC1EF76E-5CBC-4CF0-A1B0-7F60398DFA7D}" destId="{3851ACE5-A5BA-49B3-B911-E17D67C2BDDF}" srcOrd="8" destOrd="0" presId="urn:microsoft.com/office/officeart/2008/layout/CaptionedPictures"/>
    <dgm:cxn modelId="{1A0C9D30-81DD-4595-ACBE-FB380625F731}" type="presParOf" srcId="{3851ACE5-A5BA-49B3-B911-E17D67C2BDDF}" destId="{13D39366-BB27-4755-BD6F-A4913FD6ACAC}" srcOrd="0" destOrd="0" presId="urn:microsoft.com/office/officeart/2008/layout/CaptionedPictures"/>
    <dgm:cxn modelId="{12B3CFE7-8773-483A-BF41-A8A81BC53AE0}" type="presParOf" srcId="{3851ACE5-A5BA-49B3-B911-E17D67C2BDDF}" destId="{FABD93E6-C494-404F-A02B-90564185D536}" srcOrd="1" destOrd="0" presId="urn:microsoft.com/office/officeart/2008/layout/CaptionedPictures"/>
    <dgm:cxn modelId="{3C22D94C-E412-4D52-9CE8-F08C49E84273}" type="presParOf" srcId="{3851ACE5-A5BA-49B3-B911-E17D67C2BDDF}" destId="{C65D9201-FE59-42E9-ABE0-A74F79DF6DBE}" srcOrd="2" destOrd="0" presId="urn:microsoft.com/office/officeart/2008/layout/CaptionedPictures"/>
    <dgm:cxn modelId="{3152DEE0-CAF4-4D8D-A31C-55F6C6FC0D83}" type="presParOf" srcId="{C65D9201-FE59-42E9-ABE0-A74F79DF6DBE}" destId="{4D196B95-B338-4C2F-9F7C-9BE2C88DB0D5}" srcOrd="0" destOrd="0" presId="urn:microsoft.com/office/officeart/2008/layout/CaptionedPictures"/>
    <dgm:cxn modelId="{1952F195-916A-495A-83C9-532AEA89FD2F}" type="presParOf" srcId="{C65D9201-FE59-42E9-ABE0-A74F79DF6DBE}" destId="{C0BD95FB-AA87-488B-B2D2-DF5F0313AD9A}" srcOrd="1" destOrd="0" presId="urn:microsoft.com/office/officeart/2008/layout/CaptionedPicture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566A4-B9C6-434F-9A71-7915D7C1452A}">
      <dsp:nvSpPr>
        <dsp:cNvPr id="0" name=""/>
        <dsp:cNvSpPr/>
      </dsp:nvSpPr>
      <dsp:spPr>
        <a:xfrm>
          <a:off x="385948" y="656747"/>
          <a:ext cx="1877225" cy="2542562"/>
        </a:xfrm>
        <a:prstGeom prst="rect">
          <a:avLst/>
        </a:prstGeom>
        <a:solidFill>
          <a:schemeClr val="accent3">
            <a:lumMod val="40000"/>
            <a:lumOff val="60000"/>
            <a:alpha val="4000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9BDFF6D-0245-438D-BD32-1F9147231F66}">
      <dsp:nvSpPr>
        <dsp:cNvPr id="0" name=""/>
        <dsp:cNvSpPr/>
      </dsp:nvSpPr>
      <dsp:spPr>
        <a:xfrm>
          <a:off x="7214890" y="636370"/>
          <a:ext cx="1770948" cy="2482190"/>
        </a:xfrm>
        <a:prstGeom prst="rect">
          <a:avLst/>
        </a:prstGeom>
        <a:solidFill>
          <a:schemeClr val="accent3">
            <a:lumMod val="40000"/>
            <a:lumOff val="60000"/>
            <a:alpha val="40000"/>
          </a:schemeClr>
        </a:solidFill>
        <a:ln w="12700" cap="rnd"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BA9292BB-0EBE-4DBF-A26D-36BD940F7496}">
      <dsp:nvSpPr>
        <dsp:cNvPr id="0" name=""/>
        <dsp:cNvSpPr/>
      </dsp:nvSpPr>
      <dsp:spPr>
        <a:xfrm>
          <a:off x="7239243" y="2550161"/>
          <a:ext cx="1763161" cy="613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TW" altLang="en-US" sz="2100" kern="1200" dirty="0" smtClean="0"/>
            <a:t>青埔寶徠花園</a:t>
          </a:r>
          <a:endParaRPr lang="zh-TW" altLang="en-US" sz="2100" kern="1200" dirty="0"/>
        </a:p>
      </dsp:txBody>
      <dsp:txXfrm>
        <a:off x="7239243" y="2550161"/>
        <a:ext cx="1763161" cy="613124"/>
      </dsp:txXfrm>
    </dsp:sp>
    <dsp:sp modelId="{72F75428-6F9A-4F6D-9817-E36BFAD48163}">
      <dsp:nvSpPr>
        <dsp:cNvPr id="0" name=""/>
        <dsp:cNvSpPr/>
      </dsp:nvSpPr>
      <dsp:spPr>
        <a:xfrm>
          <a:off x="2620704" y="660723"/>
          <a:ext cx="1865290" cy="2529636"/>
        </a:xfrm>
        <a:prstGeom prst="rect">
          <a:avLst/>
        </a:prstGeom>
        <a:solidFill>
          <a:schemeClr val="accent3">
            <a:lumMod val="40000"/>
            <a:lumOff val="60000"/>
            <a:alpha val="4000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5732C2E-77A6-4E8F-992D-D4B688DEB72D}">
      <dsp:nvSpPr>
        <dsp:cNvPr id="0" name=""/>
        <dsp:cNvSpPr/>
      </dsp:nvSpPr>
      <dsp:spPr>
        <a:xfrm>
          <a:off x="2514349" y="311795"/>
          <a:ext cx="1707811" cy="2271522"/>
        </a:xfrm>
        <a:prstGeom prst="rect">
          <a:avLst/>
        </a:prstGeom>
        <a:blipFill rotWithShape="1">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42C0EA-F214-49D5-83FF-77DB66940D7C}">
      <dsp:nvSpPr>
        <dsp:cNvPr id="0" name=""/>
        <dsp:cNvSpPr/>
      </dsp:nvSpPr>
      <dsp:spPr>
        <a:xfrm>
          <a:off x="2610106" y="2515595"/>
          <a:ext cx="1707811" cy="602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endParaRPr lang="zh-TW" altLang="en-US" sz="2100" kern="1200"/>
        </a:p>
      </dsp:txBody>
      <dsp:txXfrm>
        <a:off x="2610106" y="2515595"/>
        <a:ext cx="1707811" cy="602756"/>
      </dsp:txXfrm>
    </dsp:sp>
    <dsp:sp modelId="{669794DA-10BF-47D4-83D7-B126F58C1056}">
      <dsp:nvSpPr>
        <dsp:cNvPr id="0" name=""/>
        <dsp:cNvSpPr/>
      </dsp:nvSpPr>
      <dsp:spPr>
        <a:xfrm>
          <a:off x="4932957" y="627557"/>
          <a:ext cx="1781626" cy="2533074"/>
        </a:xfrm>
        <a:prstGeom prst="rect">
          <a:avLst/>
        </a:prstGeom>
        <a:solidFill>
          <a:schemeClr val="accent3">
            <a:lumMod val="40000"/>
            <a:lumOff val="60000"/>
            <a:alpha val="4000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B7CAE46-F7A9-489F-BAC7-269B45C0A61A}">
      <dsp:nvSpPr>
        <dsp:cNvPr id="0" name=""/>
        <dsp:cNvSpPr/>
      </dsp:nvSpPr>
      <dsp:spPr>
        <a:xfrm>
          <a:off x="4866592" y="272917"/>
          <a:ext cx="1627390" cy="2260436"/>
        </a:xfrm>
        <a:prstGeom prst="rect">
          <a:avLst/>
        </a:prstGeom>
        <a:blipFill rotWithShape="1">
          <a:blip xmlns:r="http://schemas.openxmlformats.org/officeDocument/2006/relationships" r:embed="rId2"/>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D8C400-75B3-4545-B231-EDDA573E5889}">
      <dsp:nvSpPr>
        <dsp:cNvPr id="0" name=""/>
        <dsp:cNvSpPr/>
      </dsp:nvSpPr>
      <dsp:spPr>
        <a:xfrm>
          <a:off x="4975115" y="2549956"/>
          <a:ext cx="1707811" cy="602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zh-TW" altLang="en-US" sz="2100" kern="1200" dirty="0" smtClean="0"/>
            <a:t>康橋旭</a:t>
          </a:r>
          <a:endParaRPr lang="zh-TW" altLang="en-US" sz="2100" kern="1200" dirty="0"/>
        </a:p>
      </dsp:txBody>
      <dsp:txXfrm>
        <a:off x="4975115" y="2549956"/>
        <a:ext cx="1707811" cy="602756"/>
      </dsp:txXfrm>
    </dsp:sp>
    <dsp:sp modelId="{F1804982-1646-48F8-BE0A-AF7E61E6A05B}">
      <dsp:nvSpPr>
        <dsp:cNvPr id="0" name=""/>
        <dsp:cNvSpPr/>
      </dsp:nvSpPr>
      <dsp:spPr>
        <a:xfrm>
          <a:off x="7034173" y="310595"/>
          <a:ext cx="1670125" cy="2232432"/>
        </a:xfrm>
        <a:prstGeom prst="rect">
          <a:avLst/>
        </a:prstGeom>
        <a:blipFill rotWithShape="0">
          <a:blip xmlns:r="http://schemas.openxmlformats.org/officeDocument/2006/relationships" r:embed="rId3"/>
          <a:stretch>
            <a:fillRect/>
          </a:stretch>
        </a:blip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391F26F-E646-4DCD-816F-A7FA60970A2C}">
      <dsp:nvSpPr>
        <dsp:cNvPr id="0" name=""/>
        <dsp:cNvSpPr/>
      </dsp:nvSpPr>
      <dsp:spPr>
        <a:xfrm>
          <a:off x="229284" y="321584"/>
          <a:ext cx="1739217" cy="2228440"/>
        </a:xfrm>
        <a:prstGeom prst="rect">
          <a:avLst/>
        </a:prstGeom>
        <a:blipFill rotWithShape="1">
          <a:blip xmlns:r="http://schemas.openxmlformats.org/officeDocument/2006/relationships" r:embed="rId4"/>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EE0382-22E1-428B-AC54-4E1ED4F8C17D}">
      <dsp:nvSpPr>
        <dsp:cNvPr id="0" name=""/>
        <dsp:cNvSpPr/>
      </dsp:nvSpPr>
      <dsp:spPr>
        <a:xfrm>
          <a:off x="389588" y="2590385"/>
          <a:ext cx="1707811" cy="602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zh-TW" altLang="en-US" sz="2100" kern="1200" dirty="0" smtClean="0"/>
            <a:t>松雍</a:t>
          </a:r>
          <a:endParaRPr lang="zh-TW" altLang="en-US" sz="2100" kern="1200" dirty="0"/>
        </a:p>
      </dsp:txBody>
      <dsp:txXfrm>
        <a:off x="389588" y="2590385"/>
        <a:ext cx="1707811" cy="602756"/>
      </dsp:txXfrm>
    </dsp:sp>
    <dsp:sp modelId="{13D39366-BB27-4755-BD6F-A4913FD6ACAC}">
      <dsp:nvSpPr>
        <dsp:cNvPr id="0" name=""/>
        <dsp:cNvSpPr/>
      </dsp:nvSpPr>
      <dsp:spPr>
        <a:xfrm>
          <a:off x="9523896" y="651678"/>
          <a:ext cx="1729974" cy="2497154"/>
        </a:xfrm>
        <a:prstGeom prst="rect">
          <a:avLst/>
        </a:prstGeom>
        <a:solidFill>
          <a:schemeClr val="accent3">
            <a:lumMod val="40000"/>
            <a:lumOff val="60000"/>
            <a:alpha val="4000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ABD93E6-C494-404F-A02B-90564185D536}">
      <dsp:nvSpPr>
        <dsp:cNvPr id="0" name=""/>
        <dsp:cNvSpPr/>
      </dsp:nvSpPr>
      <dsp:spPr>
        <a:xfrm>
          <a:off x="9324356" y="310411"/>
          <a:ext cx="1712183" cy="2233446"/>
        </a:xfrm>
        <a:prstGeom prst="rect">
          <a:avLst/>
        </a:prstGeom>
        <a:blipFill dpi="0" rotWithShape="1">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BD95FB-AA87-488B-B2D2-DF5F0313AD9A}">
      <dsp:nvSpPr>
        <dsp:cNvPr id="0" name=""/>
        <dsp:cNvSpPr/>
      </dsp:nvSpPr>
      <dsp:spPr>
        <a:xfrm>
          <a:off x="9606981" y="2560263"/>
          <a:ext cx="1741967" cy="592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zh-TW" altLang="en-US" sz="2100" kern="1200" dirty="0" smtClean="0"/>
            <a:t>永靜公園案</a:t>
          </a:r>
          <a:endParaRPr lang="zh-TW" altLang="en-US" sz="2100" kern="1200" dirty="0"/>
        </a:p>
      </dsp:txBody>
      <dsp:txXfrm>
        <a:off x="9606981" y="2560263"/>
        <a:ext cx="1741967" cy="592057"/>
      </dsp:txXfrm>
    </dsp:sp>
  </dsp:spTree>
</dsp:drawing>
</file>

<file path=ppt/diagrams/layout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77137" cy="512304"/>
          </a:xfrm>
          <a:prstGeom prst="rect">
            <a:avLst/>
          </a:prstGeom>
        </p:spPr>
        <p:txBody>
          <a:bodyPr vert="horz" lIns="94752" tIns="47376" rIns="94752" bIns="47376" rtlCol="0"/>
          <a:lstStyle>
            <a:lvl1pPr algn="l">
              <a:defRPr sz="1200"/>
            </a:lvl1pPr>
          </a:lstStyle>
          <a:p>
            <a:endParaRPr lang="zh-TW" altLang="en-US"/>
          </a:p>
        </p:txBody>
      </p:sp>
      <p:sp>
        <p:nvSpPr>
          <p:cNvPr id="3" name="日期版面配置區 2"/>
          <p:cNvSpPr>
            <a:spLocks noGrp="1"/>
          </p:cNvSpPr>
          <p:nvPr>
            <p:ph type="dt" idx="1"/>
          </p:nvPr>
        </p:nvSpPr>
        <p:spPr>
          <a:xfrm>
            <a:off x="4020508" y="0"/>
            <a:ext cx="3077137" cy="512304"/>
          </a:xfrm>
          <a:prstGeom prst="rect">
            <a:avLst/>
          </a:prstGeom>
        </p:spPr>
        <p:txBody>
          <a:bodyPr vert="horz" lIns="94752" tIns="47376" rIns="94752" bIns="47376" rtlCol="0"/>
          <a:lstStyle>
            <a:lvl1pPr algn="r">
              <a:defRPr sz="1200"/>
            </a:lvl1pPr>
          </a:lstStyle>
          <a:p>
            <a:fld id="{E41716F0-C568-43B5-A6E8-6843EE61AFCB}" type="datetimeFigureOut">
              <a:rPr lang="zh-TW" altLang="en-US" smtClean="0"/>
              <a:t>12/21/2020</a:t>
            </a:fld>
            <a:endParaRPr lang="zh-TW" altLang="en-US"/>
          </a:p>
        </p:txBody>
      </p:sp>
      <p:sp>
        <p:nvSpPr>
          <p:cNvPr id="4" name="投影片圖像版面配置區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4752" tIns="47376" rIns="94752" bIns="47376" rtlCol="0" anchor="ctr"/>
          <a:lstStyle/>
          <a:p>
            <a:endParaRPr lang="zh-TW" altLang="en-US"/>
          </a:p>
        </p:txBody>
      </p:sp>
      <p:sp>
        <p:nvSpPr>
          <p:cNvPr id="5" name="備忘稿版面配置區 4"/>
          <p:cNvSpPr>
            <a:spLocks noGrp="1"/>
          </p:cNvSpPr>
          <p:nvPr>
            <p:ph type="body" sz="quarter" idx="3"/>
          </p:nvPr>
        </p:nvSpPr>
        <p:spPr>
          <a:xfrm>
            <a:off x="709601" y="4924989"/>
            <a:ext cx="5680103" cy="4029684"/>
          </a:xfrm>
          <a:prstGeom prst="rect">
            <a:avLst/>
          </a:prstGeom>
        </p:spPr>
        <p:txBody>
          <a:bodyPr vert="horz" lIns="94752" tIns="47376" rIns="94752" bIns="47376"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722309"/>
            <a:ext cx="3077137" cy="512304"/>
          </a:xfrm>
          <a:prstGeom prst="rect">
            <a:avLst/>
          </a:prstGeom>
        </p:spPr>
        <p:txBody>
          <a:bodyPr vert="horz" lIns="94752" tIns="47376" rIns="94752" bIns="47376"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4020508" y="9722309"/>
            <a:ext cx="3077137" cy="512304"/>
          </a:xfrm>
          <a:prstGeom prst="rect">
            <a:avLst/>
          </a:prstGeom>
        </p:spPr>
        <p:txBody>
          <a:bodyPr vert="horz" lIns="94752" tIns="47376" rIns="94752" bIns="47376" rtlCol="0" anchor="b"/>
          <a:lstStyle>
            <a:lvl1pPr algn="r">
              <a:defRPr sz="1200"/>
            </a:lvl1pPr>
          </a:lstStyle>
          <a:p>
            <a:fld id="{E17D9A87-C05A-4B29-9FBC-E01DAE4B7CA0}" type="slidenum">
              <a:rPr lang="zh-TW" altLang="en-US" smtClean="0"/>
              <a:t>‹#›</a:t>
            </a:fld>
            <a:endParaRPr lang="zh-TW" altLang="en-US"/>
          </a:p>
        </p:txBody>
      </p:sp>
    </p:spTree>
    <p:extLst>
      <p:ext uri="{BB962C8B-B14F-4D97-AF65-F5344CB8AC3E}">
        <p14:creationId xmlns:p14="http://schemas.microsoft.com/office/powerpoint/2010/main" val="138704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17D9A87-C05A-4B29-9FBC-E01DAE4B7CA0}" type="slidenum">
              <a:rPr lang="zh-TW" altLang="en-US" smtClean="0"/>
              <a:t>6</a:t>
            </a:fld>
            <a:endParaRPr lang="zh-TW" altLang="en-US"/>
          </a:p>
        </p:txBody>
      </p:sp>
    </p:spTree>
    <p:extLst>
      <p:ext uri="{BB962C8B-B14F-4D97-AF65-F5344CB8AC3E}">
        <p14:creationId xmlns:p14="http://schemas.microsoft.com/office/powerpoint/2010/main" val="2715971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17D9A87-C05A-4B29-9FBC-E01DAE4B7CA0}" type="slidenum">
              <a:rPr lang="zh-TW" altLang="en-US" smtClean="0"/>
              <a:t>10</a:t>
            </a:fld>
            <a:endParaRPr lang="zh-TW" altLang="en-US"/>
          </a:p>
        </p:txBody>
      </p:sp>
    </p:spTree>
    <p:extLst>
      <p:ext uri="{BB962C8B-B14F-4D97-AF65-F5344CB8AC3E}">
        <p14:creationId xmlns:p14="http://schemas.microsoft.com/office/powerpoint/2010/main" val="1008273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17D9A87-C05A-4B29-9FBC-E01DAE4B7CA0}" type="slidenum">
              <a:rPr lang="zh-TW" altLang="en-US" smtClean="0"/>
              <a:t>11</a:t>
            </a:fld>
            <a:endParaRPr lang="zh-TW" altLang="en-US"/>
          </a:p>
        </p:txBody>
      </p:sp>
    </p:spTree>
    <p:extLst>
      <p:ext uri="{BB962C8B-B14F-4D97-AF65-F5344CB8AC3E}">
        <p14:creationId xmlns:p14="http://schemas.microsoft.com/office/powerpoint/2010/main" val="1324366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17D9A87-C05A-4B29-9FBC-E01DAE4B7CA0}" type="slidenum">
              <a:rPr lang="zh-TW" altLang="en-US" smtClean="0"/>
              <a:t>15</a:t>
            </a:fld>
            <a:endParaRPr lang="zh-TW" altLang="en-US"/>
          </a:p>
        </p:txBody>
      </p:sp>
    </p:spTree>
    <p:extLst>
      <p:ext uri="{BB962C8B-B14F-4D97-AF65-F5344CB8AC3E}">
        <p14:creationId xmlns:p14="http://schemas.microsoft.com/office/powerpoint/2010/main" val="2731270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A548BBE-9593-4D92-B676-0712D29C3347}" type="slidenum">
              <a:rPr lang="zh-CN" altLang="en-US" smtClean="0"/>
              <a:t>‹#›</a:t>
            </a:fld>
            <a:endParaRPr lang="zh-CN" alt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1469392"/>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Date Placeholder 2"/>
          <p:cNvSpPr>
            <a:spLocks noGrp="1"/>
          </p:cNvSpPr>
          <p:nvPr>
            <p:ph type="dt" sz="half" idx="10"/>
          </p:nvPr>
        </p:nvSpPr>
        <p:spPr/>
        <p:txBody>
          <a:bodyPr/>
          <a:lstStyle/>
          <a:p>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A548BBE-9593-4D92-B676-0712D29C3347}" type="slidenum">
              <a:rPr lang="zh-CN" altLang="en-US" smtClean="0"/>
              <a:t>‹#›</a:t>
            </a:fld>
            <a:endParaRPr lang="zh-CN" altLang="en-US"/>
          </a:p>
        </p:txBody>
      </p:sp>
    </p:spTree>
    <p:extLst>
      <p:ext uri="{BB962C8B-B14F-4D97-AF65-F5344CB8AC3E}">
        <p14:creationId xmlns:p14="http://schemas.microsoft.com/office/powerpoint/2010/main" val="564067726"/>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A548BBE-9593-4D92-B676-0712D29C3347}" type="slidenum">
              <a:rPr lang="zh-CN" altLang="en-US" smtClean="0"/>
              <a:t>‹#›</a:t>
            </a:fld>
            <a:endParaRPr lang="zh-CN" altLang="en-US"/>
          </a:p>
        </p:txBody>
      </p:sp>
    </p:spTree>
    <p:extLst>
      <p:ext uri="{BB962C8B-B14F-4D97-AF65-F5344CB8AC3E}">
        <p14:creationId xmlns:p14="http://schemas.microsoft.com/office/powerpoint/2010/main" val="1970703634"/>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zh-TW" altLang="en-US" smtClean="0"/>
              <a:t>按一下以編輯母片標題樣式</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A548BBE-9593-4D92-B676-0712D29C3347}" type="slidenum">
              <a:rPr lang="zh-CN" altLang="en-US" smtClean="0"/>
              <a:t>‹#›</a:t>
            </a:fld>
            <a:endParaRPr lang="zh-CN" alt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452212727"/>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A548BBE-9593-4D92-B676-0712D29C3347}" type="slidenum">
              <a:rPr lang="zh-CN" altLang="en-US" smtClean="0"/>
              <a:t>‹#›</a:t>
            </a:fld>
            <a:endParaRPr lang="zh-CN" altLang="en-US"/>
          </a:p>
        </p:txBody>
      </p:sp>
    </p:spTree>
    <p:extLst>
      <p:ext uri="{BB962C8B-B14F-4D97-AF65-F5344CB8AC3E}">
        <p14:creationId xmlns:p14="http://schemas.microsoft.com/office/powerpoint/2010/main" val="560422838"/>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zh-TW" altLang="en-US" smtClean="0"/>
              <a:t>按一下以編輯母片標題樣式</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zh-TW" altLang="en-US" smtClean="0"/>
              <a:t>按一下以編輯母片文字樣式</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A548BBE-9593-4D92-B676-0712D29C3347}" type="slidenum">
              <a:rPr lang="zh-CN" altLang="en-US" smtClean="0"/>
              <a:t>‹#›</a:t>
            </a:fld>
            <a:endParaRPr lang="zh-CN" alt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188957055"/>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zh-TW" altLang="en-US" smtClean="0"/>
              <a:t>按一下以編輯母片標題樣式</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zh-TW" altLang="en-US" smtClean="0"/>
              <a:t>按一下以編輯母片文字樣式</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A548BBE-9593-4D92-B676-0712D29C3347}" type="slidenum">
              <a:rPr lang="zh-CN" altLang="en-US" smtClean="0"/>
              <a:t>‹#›</a:t>
            </a:fld>
            <a:endParaRPr lang="zh-CN" altLang="en-US"/>
          </a:p>
        </p:txBody>
      </p:sp>
    </p:spTree>
    <p:extLst>
      <p:ext uri="{BB962C8B-B14F-4D97-AF65-F5344CB8AC3E}">
        <p14:creationId xmlns:p14="http://schemas.microsoft.com/office/powerpoint/2010/main" val="484326484"/>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A548BBE-9593-4D92-B676-0712D29C3347}" type="slidenum">
              <a:rPr lang="zh-CN" altLang="en-US" smtClean="0"/>
              <a:t>‹#›</a:t>
            </a:fld>
            <a:endParaRPr lang="zh-CN" altLang="en-US"/>
          </a:p>
        </p:txBody>
      </p:sp>
    </p:spTree>
    <p:extLst>
      <p:ext uri="{BB962C8B-B14F-4D97-AF65-F5344CB8AC3E}">
        <p14:creationId xmlns:p14="http://schemas.microsoft.com/office/powerpoint/2010/main" val="3060685375"/>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A548BBE-9593-4D92-B676-0712D29C3347}" type="slidenum">
              <a:rPr lang="zh-CN" altLang="en-US" smtClean="0"/>
              <a:t>‹#›</a:t>
            </a:fld>
            <a:endParaRPr lang="zh-CN" altLang="en-US"/>
          </a:p>
        </p:txBody>
      </p:sp>
    </p:spTree>
    <p:extLst>
      <p:ext uri="{BB962C8B-B14F-4D97-AF65-F5344CB8AC3E}">
        <p14:creationId xmlns:p14="http://schemas.microsoft.com/office/powerpoint/2010/main" val="922150200"/>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90903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30420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nchor="ct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A548BBE-9593-4D92-B676-0712D29C3347}" type="slidenum">
              <a:rPr lang="zh-CN" altLang="en-US" smtClean="0"/>
              <a:t>‹#›</a:t>
            </a:fld>
            <a:endParaRPr lang="zh-CN" altLang="en-US"/>
          </a:p>
        </p:txBody>
      </p:sp>
    </p:spTree>
    <p:extLst>
      <p:ext uri="{BB962C8B-B14F-4D97-AF65-F5344CB8AC3E}">
        <p14:creationId xmlns:p14="http://schemas.microsoft.com/office/powerpoint/2010/main" val="3774839033"/>
      </p:ext>
    </p:extLst>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81" name="文本框 80"/>
          <p:cNvSpPr txBox="1"/>
          <p:nvPr userDrawn="1"/>
        </p:nvSpPr>
        <p:spPr>
          <a:xfrm>
            <a:off x="131199" y="300303"/>
            <a:ext cx="398599" cy="584775"/>
          </a:xfrm>
          <a:prstGeom prst="rect">
            <a:avLst/>
          </a:prstGeom>
          <a:noFill/>
        </p:spPr>
        <p:txBody>
          <a:bodyPr wrap="square" rtlCol="0">
            <a:spAutoFit/>
          </a:bodyPr>
          <a:lstStyle/>
          <a:p>
            <a:r>
              <a:rPr lang="en-US" altLang="zh-CN" sz="3200" b="1" dirty="0" smtClean="0">
                <a:solidFill>
                  <a:schemeClr val="bg1"/>
                </a:solidFill>
                <a:latin typeface="微软雅黑" panose="020B0503020204020204" pitchFamily="34" charset="-122"/>
                <a:ea typeface="微软雅黑" panose="020B0503020204020204" pitchFamily="34" charset="-122"/>
              </a:rPr>
              <a:t>2</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cxnSp>
        <p:nvCxnSpPr>
          <p:cNvPr id="99" name="直接连接符 98"/>
          <p:cNvCxnSpPr/>
          <p:nvPr userDrawn="1"/>
        </p:nvCxnSpPr>
        <p:spPr>
          <a:xfrm>
            <a:off x="0" y="237744"/>
            <a:ext cx="4544568" cy="0"/>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96000"/>
                  </a:schemeClr>
                </a:gs>
                <a:gs pos="10000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userDrawn="1"/>
        </p:nvCxnSpPr>
        <p:spPr>
          <a:xfrm>
            <a:off x="0" y="975360"/>
            <a:ext cx="3928521" cy="0"/>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96000"/>
                  </a:schemeClr>
                </a:gs>
                <a:gs pos="10000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userDrawn="1"/>
        </p:nvCxnSpPr>
        <p:spPr>
          <a:xfrm>
            <a:off x="658930" y="771144"/>
            <a:ext cx="4013654" cy="0"/>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96000"/>
                  </a:schemeClr>
                </a:gs>
                <a:gs pos="10000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sp>
        <p:nvSpPr>
          <p:cNvPr id="102" name="文本框 101"/>
          <p:cNvSpPr txBox="1"/>
          <p:nvPr userDrawn="1"/>
        </p:nvSpPr>
        <p:spPr>
          <a:xfrm>
            <a:off x="657892" y="204657"/>
            <a:ext cx="2236510" cy="584775"/>
          </a:xfrm>
          <a:prstGeom prst="rect">
            <a:avLst/>
          </a:prstGeom>
          <a:noFill/>
        </p:spPr>
        <p:txBody>
          <a:bodyPr wrap="none" rtlCol="0">
            <a:spAutoFit/>
          </a:bodyPr>
          <a:lstStyle/>
          <a:p>
            <a:r>
              <a:rPr lang="zh-CN" altLang="en-US" sz="3200" b="1" dirty="0" smtClean="0">
                <a:solidFill>
                  <a:schemeClr val="bg1"/>
                </a:solidFill>
                <a:latin typeface="微软雅黑" panose="020B0503020204020204" pitchFamily="34" charset="-122"/>
                <a:ea typeface="微软雅黑" panose="020B0503020204020204" pitchFamily="34" charset="-122"/>
              </a:rPr>
              <a:t>存在的问题</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107" name="文本框 106"/>
          <p:cNvSpPr txBox="1"/>
          <p:nvPr userDrawn="1"/>
        </p:nvSpPr>
        <p:spPr>
          <a:xfrm>
            <a:off x="648747" y="748760"/>
            <a:ext cx="822661" cy="253916"/>
          </a:xfrm>
          <a:prstGeom prst="rect">
            <a:avLst/>
          </a:prstGeom>
          <a:noFill/>
        </p:spPr>
        <p:txBody>
          <a:bodyPr wrap="none" rtlCol="0">
            <a:spAutoFit/>
          </a:bodyPr>
          <a:lstStyle/>
          <a:p>
            <a:r>
              <a:rPr lang="en-US" altLang="zh-CN" sz="1000" dirty="0" smtClean="0">
                <a:solidFill>
                  <a:schemeClr val="bg1"/>
                </a:solidFill>
                <a:latin typeface="微软雅黑" panose="020B0503020204020204" pitchFamily="34" charset="-122"/>
                <a:ea typeface="微软雅黑" panose="020B0503020204020204" pitchFamily="34" charset="-122"/>
              </a:rPr>
              <a:t>PROBLEM</a:t>
            </a:r>
            <a:endParaRPr lang="zh-CN" altLang="en-US" sz="1000" dirty="0">
              <a:solidFill>
                <a:schemeClr val="bg1"/>
              </a:solidFill>
              <a:latin typeface="微软雅黑" panose="020B0503020204020204" pitchFamily="34" charset="-122"/>
              <a:ea typeface="微软雅黑" panose="020B0503020204020204" pitchFamily="34" charset="-122"/>
            </a:endParaRPr>
          </a:p>
        </p:txBody>
      </p:sp>
      <p:cxnSp>
        <p:nvCxnSpPr>
          <p:cNvPr id="108" name="直接连接符 107"/>
          <p:cNvCxnSpPr/>
          <p:nvPr userDrawn="1"/>
        </p:nvCxnSpPr>
        <p:spPr>
          <a:xfrm>
            <a:off x="648747" y="237744"/>
            <a:ext cx="0" cy="737616"/>
          </a:xfrm>
          <a:prstGeom prst="line">
            <a:avLst/>
          </a:prstGeom>
          <a:ln w="12700" cap="rnd">
            <a:solidFill>
              <a:schemeClr val="bg1">
                <a:alpha val="56000"/>
              </a:schemeClr>
            </a:solidFill>
            <a:prstDash val="solid"/>
            <a:round/>
            <a:tailEnd type="non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195638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22" name="文本框 21"/>
          <p:cNvSpPr txBox="1"/>
          <p:nvPr userDrawn="1"/>
        </p:nvSpPr>
        <p:spPr>
          <a:xfrm>
            <a:off x="131199" y="300303"/>
            <a:ext cx="398599" cy="584775"/>
          </a:xfrm>
          <a:prstGeom prst="rect">
            <a:avLst/>
          </a:prstGeom>
          <a:noFill/>
        </p:spPr>
        <p:txBody>
          <a:bodyPr wrap="square" rtlCol="0">
            <a:spAutoFit/>
          </a:bodyPr>
          <a:lstStyle/>
          <a:p>
            <a:r>
              <a:rPr lang="en-US" altLang="zh-CN" sz="3200" b="1" dirty="0" smtClean="0">
                <a:solidFill>
                  <a:schemeClr val="bg1"/>
                </a:solidFill>
                <a:latin typeface="微软雅黑" panose="020B0503020204020204" pitchFamily="34" charset="-122"/>
                <a:ea typeface="微软雅黑" panose="020B0503020204020204" pitchFamily="34" charset="-122"/>
              </a:rPr>
              <a:t>3</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cxnSp>
        <p:nvCxnSpPr>
          <p:cNvPr id="23" name="直接连接符 22"/>
          <p:cNvCxnSpPr/>
          <p:nvPr userDrawn="1"/>
        </p:nvCxnSpPr>
        <p:spPr>
          <a:xfrm>
            <a:off x="0" y="237744"/>
            <a:ext cx="4544568" cy="0"/>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96000"/>
                  </a:schemeClr>
                </a:gs>
                <a:gs pos="10000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userDrawn="1"/>
        </p:nvCxnSpPr>
        <p:spPr>
          <a:xfrm>
            <a:off x="0" y="975360"/>
            <a:ext cx="3928521" cy="0"/>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96000"/>
                  </a:schemeClr>
                </a:gs>
                <a:gs pos="10000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userDrawn="1"/>
        </p:nvCxnSpPr>
        <p:spPr>
          <a:xfrm>
            <a:off x="658930" y="771144"/>
            <a:ext cx="4013654" cy="0"/>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96000"/>
                  </a:schemeClr>
                </a:gs>
                <a:gs pos="10000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sp>
        <p:nvSpPr>
          <p:cNvPr id="26" name="文本框 25"/>
          <p:cNvSpPr txBox="1"/>
          <p:nvPr userDrawn="1"/>
        </p:nvSpPr>
        <p:spPr>
          <a:xfrm>
            <a:off x="657892" y="204657"/>
            <a:ext cx="3057247" cy="584775"/>
          </a:xfrm>
          <a:prstGeom prst="rect">
            <a:avLst/>
          </a:prstGeom>
          <a:noFill/>
        </p:spPr>
        <p:txBody>
          <a:bodyPr wrap="none" rtlCol="0">
            <a:spAutoFit/>
          </a:bodyPr>
          <a:lstStyle/>
          <a:p>
            <a:r>
              <a:rPr lang="zh-CN" altLang="en-US" sz="3200" b="1" dirty="0" smtClean="0">
                <a:solidFill>
                  <a:schemeClr val="bg1"/>
                </a:solidFill>
                <a:latin typeface="微软雅黑" panose="020B0503020204020204" pitchFamily="34" charset="-122"/>
                <a:ea typeface="微软雅黑" panose="020B0503020204020204" pitchFamily="34" charset="-122"/>
              </a:rPr>
              <a:t>下一步改进措施</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27" name="文本框 26"/>
          <p:cNvSpPr txBox="1"/>
          <p:nvPr userDrawn="1"/>
        </p:nvSpPr>
        <p:spPr>
          <a:xfrm>
            <a:off x="648747" y="748760"/>
            <a:ext cx="1237839" cy="246221"/>
          </a:xfrm>
          <a:prstGeom prst="rect">
            <a:avLst/>
          </a:prstGeom>
          <a:noFill/>
        </p:spPr>
        <p:txBody>
          <a:bodyPr wrap="none" rtlCol="0">
            <a:spAutoFit/>
          </a:bodyPr>
          <a:lstStyle/>
          <a:p>
            <a:r>
              <a:rPr lang="en-US" altLang="zh-CN" sz="1000" dirty="0" smtClean="0">
                <a:solidFill>
                  <a:schemeClr val="bg1"/>
                </a:solidFill>
                <a:latin typeface="微软雅黑" panose="020B0503020204020204" pitchFamily="34" charset="-122"/>
                <a:ea typeface="微软雅黑" panose="020B0503020204020204" pitchFamily="34" charset="-122"/>
              </a:rPr>
              <a:t>NEXT</a:t>
            </a:r>
            <a:r>
              <a:rPr lang="en-US" altLang="zh-CN" sz="1000" baseline="0" dirty="0" smtClean="0">
                <a:solidFill>
                  <a:schemeClr val="bg1"/>
                </a:solidFill>
                <a:latin typeface="微软雅黑" panose="020B0503020204020204" pitchFamily="34" charset="-122"/>
                <a:ea typeface="微软雅黑" panose="020B0503020204020204" pitchFamily="34" charset="-122"/>
              </a:rPr>
              <a:t> MEASURES</a:t>
            </a:r>
            <a:endParaRPr lang="zh-CN" altLang="en-US" sz="1000" dirty="0">
              <a:solidFill>
                <a:schemeClr val="bg1"/>
              </a:solidFill>
              <a:latin typeface="微软雅黑" panose="020B0503020204020204" pitchFamily="34" charset="-122"/>
              <a:ea typeface="微软雅黑" panose="020B0503020204020204" pitchFamily="34" charset="-122"/>
            </a:endParaRPr>
          </a:p>
        </p:txBody>
      </p:sp>
      <p:cxnSp>
        <p:nvCxnSpPr>
          <p:cNvPr id="28" name="直接连接符 27"/>
          <p:cNvCxnSpPr/>
          <p:nvPr userDrawn="1"/>
        </p:nvCxnSpPr>
        <p:spPr>
          <a:xfrm>
            <a:off x="648747" y="237744"/>
            <a:ext cx="0" cy="737616"/>
          </a:xfrm>
          <a:prstGeom prst="line">
            <a:avLst/>
          </a:prstGeom>
          <a:ln w="12700" cap="rnd">
            <a:solidFill>
              <a:schemeClr val="bg1">
                <a:alpha val="56000"/>
              </a:schemeClr>
            </a:solidFill>
            <a:prstDash val="solid"/>
            <a:round/>
            <a:tailEnd type="non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250001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926755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grpSp>
        <p:nvGrpSpPr>
          <p:cNvPr id="2" name="组合 1"/>
          <p:cNvGrpSpPr/>
          <p:nvPr userDrawn="1"/>
        </p:nvGrpSpPr>
        <p:grpSpPr>
          <a:xfrm>
            <a:off x="2824223" y="509319"/>
            <a:ext cx="5590572" cy="650890"/>
            <a:chOff x="2824223" y="509319"/>
            <a:chExt cx="5590572" cy="650890"/>
          </a:xfrm>
        </p:grpSpPr>
        <p:sp>
          <p:nvSpPr>
            <p:cNvPr id="3" name="矩形 2"/>
            <p:cNvSpPr/>
            <p:nvPr userDrawn="1"/>
          </p:nvSpPr>
          <p:spPr>
            <a:xfrm>
              <a:off x="3634756" y="517559"/>
              <a:ext cx="4108707" cy="619500"/>
            </a:xfrm>
            <a:prstGeom prst="rect">
              <a:avLst/>
            </a:prstGeom>
            <a:blipFill dpi="0" rotWithShape="0">
              <a:blip r:embed="rId2">
                <a:alphaModFix amt="25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userDrawn="1"/>
          </p:nvCxnSpPr>
          <p:spPr>
            <a:xfrm>
              <a:off x="2824223" y="509319"/>
              <a:ext cx="5022949" cy="0"/>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0"/>
                    </a:schemeClr>
                  </a:gs>
                  <a:gs pos="100000">
                    <a:schemeClr val="bg1"/>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userDrawn="1"/>
          </p:nvCxnSpPr>
          <p:spPr>
            <a:xfrm>
              <a:off x="3509122" y="1160209"/>
              <a:ext cx="4905673" cy="0"/>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96000"/>
                    </a:schemeClr>
                  </a:gs>
                  <a:gs pos="10000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grpSp>
      <p:sp>
        <p:nvSpPr>
          <p:cNvPr id="6" name="文本框 5"/>
          <p:cNvSpPr txBox="1"/>
          <p:nvPr userDrawn="1"/>
        </p:nvSpPr>
        <p:spPr>
          <a:xfrm>
            <a:off x="3752191" y="540709"/>
            <a:ext cx="3852337" cy="584775"/>
          </a:xfrm>
          <a:prstGeom prst="rect">
            <a:avLst/>
          </a:prstGeom>
          <a:noFill/>
        </p:spPr>
        <p:txBody>
          <a:bodyPr wrap="none" rtlCol="0">
            <a:spAutoFit/>
          </a:bodyPr>
          <a:lstStyle/>
          <a:p>
            <a:r>
              <a:rPr lang="en-US" altLang="zh-CN" sz="3200" b="1" dirty="0" smtClean="0">
                <a:solidFill>
                  <a:schemeClr val="bg1"/>
                </a:solidFill>
                <a:latin typeface="微软雅黑" panose="020B0503020204020204" pitchFamily="34" charset="-122"/>
                <a:ea typeface="微软雅黑" panose="020B0503020204020204" pitchFamily="34" charset="-122"/>
              </a:rPr>
              <a:t>PPT</a:t>
            </a:r>
            <a:r>
              <a:rPr lang="zh-CN" altLang="en-US" sz="3200" b="1" dirty="0" smtClean="0">
                <a:solidFill>
                  <a:schemeClr val="bg1"/>
                </a:solidFill>
                <a:latin typeface="微软雅黑" panose="020B0503020204020204" pitchFamily="34" charset="-122"/>
                <a:ea typeface="微软雅黑" panose="020B0503020204020204" pitchFamily="34" charset="-122"/>
              </a:rPr>
              <a:t>用到的主要元素</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5442087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47986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A548BBE-9593-4D92-B676-0712D29C3347}" type="slidenum">
              <a:rPr lang="zh-CN" altLang="en-US" smtClean="0"/>
              <a:t>‹#›</a:t>
            </a:fld>
            <a:endParaRPr lang="zh-CN" altLang="en-US"/>
          </a:p>
        </p:txBody>
      </p:sp>
    </p:spTree>
    <p:extLst>
      <p:ext uri="{BB962C8B-B14F-4D97-AF65-F5344CB8AC3E}">
        <p14:creationId xmlns:p14="http://schemas.microsoft.com/office/powerpoint/2010/main" val="445529085"/>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A548BBE-9593-4D92-B676-0712D29C3347}" type="slidenum">
              <a:rPr lang="zh-CN" altLang="en-US" smtClean="0"/>
              <a:t>‹#›</a:t>
            </a:fld>
            <a:endParaRPr lang="zh-CN" altLang="en-US"/>
          </a:p>
        </p:txBody>
      </p:sp>
    </p:spTree>
    <p:extLst>
      <p:ext uri="{BB962C8B-B14F-4D97-AF65-F5344CB8AC3E}">
        <p14:creationId xmlns:p14="http://schemas.microsoft.com/office/powerpoint/2010/main" val="1853661966"/>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A548BBE-9593-4D92-B676-0712D29C3347}" type="slidenum">
              <a:rPr lang="zh-CN" altLang="en-US" smtClean="0"/>
              <a:t>‹#›</a:t>
            </a:fld>
            <a:endParaRPr lang="zh-CN" altLang="en-US"/>
          </a:p>
        </p:txBody>
      </p:sp>
    </p:spTree>
    <p:extLst>
      <p:ext uri="{BB962C8B-B14F-4D97-AF65-F5344CB8AC3E}">
        <p14:creationId xmlns:p14="http://schemas.microsoft.com/office/powerpoint/2010/main" val="2185678239"/>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A548BBE-9593-4D92-B676-0712D29C3347}" type="slidenum">
              <a:rPr lang="zh-CN" altLang="en-US" smtClean="0"/>
              <a:t>‹#›</a:t>
            </a:fld>
            <a:endParaRPr lang="zh-CN" altLang="en-US"/>
          </a:p>
        </p:txBody>
      </p:sp>
    </p:spTree>
    <p:extLst>
      <p:ext uri="{BB962C8B-B14F-4D97-AF65-F5344CB8AC3E}">
        <p14:creationId xmlns:p14="http://schemas.microsoft.com/office/powerpoint/2010/main" val="2034339098"/>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A548BBE-9593-4D92-B676-0712D29C3347}" type="slidenum">
              <a:rPr lang="zh-CN" altLang="en-US" smtClean="0"/>
              <a:t>‹#›</a:t>
            </a:fld>
            <a:endParaRPr lang="zh-CN" altLang="en-US"/>
          </a:p>
        </p:txBody>
      </p:sp>
    </p:spTree>
    <p:extLst>
      <p:ext uri="{BB962C8B-B14F-4D97-AF65-F5344CB8AC3E}">
        <p14:creationId xmlns:p14="http://schemas.microsoft.com/office/powerpoint/2010/main" val="2882655531"/>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A548BBE-9593-4D92-B676-0712D29C3347}" type="slidenum">
              <a:rPr lang="zh-CN" altLang="en-US" smtClean="0"/>
              <a:t>‹#›</a:t>
            </a:fld>
            <a:endParaRPr lang="zh-CN" altLang="en-US"/>
          </a:p>
        </p:txBody>
      </p:sp>
    </p:spTree>
    <p:extLst>
      <p:ext uri="{BB962C8B-B14F-4D97-AF65-F5344CB8AC3E}">
        <p14:creationId xmlns:p14="http://schemas.microsoft.com/office/powerpoint/2010/main" val="689306454"/>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zh-TW" altLang="en-US" smtClean="0"/>
              <a:t>按一下以編輯母片標題樣式</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A548BBE-9593-4D92-B676-0712D29C3347}" type="slidenum">
              <a:rPr lang="zh-CN" altLang="en-US" smtClean="0"/>
              <a:t>‹#›</a:t>
            </a:fld>
            <a:endParaRPr lang="zh-CN" altLang="en-US"/>
          </a:p>
        </p:txBody>
      </p:sp>
    </p:spTree>
    <p:extLst>
      <p:ext uri="{BB962C8B-B14F-4D97-AF65-F5344CB8AC3E}">
        <p14:creationId xmlns:p14="http://schemas.microsoft.com/office/powerpoint/2010/main" val="640621066"/>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endParaRPr lang="zh-CN" alt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zh-CN" alt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A548BBE-9593-4D92-B676-0712D29C3347}" type="slidenum">
              <a:rPr lang="zh-CN" altLang="en-US" smtClean="0"/>
              <a:t>‹#›</a:t>
            </a:fld>
            <a:endParaRPr lang="zh-CN" altLang="en-US"/>
          </a:p>
        </p:txBody>
      </p:sp>
    </p:spTree>
    <p:extLst>
      <p:ext uri="{BB962C8B-B14F-4D97-AF65-F5344CB8AC3E}">
        <p14:creationId xmlns:p14="http://schemas.microsoft.com/office/powerpoint/2010/main" val="1617411868"/>
      </p:ext>
    </p:extLst>
  </p:cSld>
  <p:clrMap bg1="dk1" tx1="lt1" bg2="dk2" tx2="lt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 id="2147483920" r:id="rId14"/>
    <p:sldLayoutId id="2147483921" r:id="rId15"/>
    <p:sldLayoutId id="2147483922" r:id="rId16"/>
    <p:sldLayoutId id="2147483923" r:id="rId17"/>
    <p:sldLayoutId id="2147483924" r:id="rId18"/>
    <p:sldLayoutId id="2147483925" r:id="rId19"/>
    <p:sldLayoutId id="2147483661" r:id="rId20"/>
    <p:sldLayoutId id="2147483662" r:id="rId21"/>
    <p:sldLayoutId id="2147483663" r:id="rId22"/>
    <p:sldLayoutId id="2147483666" r:id="rId23"/>
    <p:sldLayoutId id="2147483667" r:id="rId24"/>
  </p:sldLayoutIdLst>
  <p:hf sldNum="0" hd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21.jpg"/><Relationship Id="rId4" Type="http://schemas.openxmlformats.org/officeDocument/2006/relationships/image" Target="../media/image20.gif"/></Relationships>
</file>

<file path=ppt/slides/_rels/slide1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4.png"/><Relationship Id="rId7"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29.gif"/></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4.png"/><Relationship Id="rId1" Type="http://schemas.openxmlformats.org/officeDocument/2006/relationships/slideLayout" Target="../slideLayouts/slideLayout18.xml"/><Relationship Id="rId5" Type="http://schemas.openxmlformats.org/officeDocument/2006/relationships/image" Target="../media/image32.JPG"/><Relationship Id="rId4" Type="http://schemas.openxmlformats.org/officeDocument/2006/relationships/image" Target="../media/image31.jpg"/></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18.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18.xml"/><Relationship Id="rId5" Type="http://schemas.openxmlformats.org/officeDocument/2006/relationships/image" Target="../media/image8.jpe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文本框 260"/>
          <p:cNvSpPr txBox="1"/>
          <p:nvPr/>
        </p:nvSpPr>
        <p:spPr>
          <a:xfrm>
            <a:off x="3689088" y="2022075"/>
            <a:ext cx="6340197" cy="1569660"/>
          </a:xfrm>
          <a:prstGeom prst="rect">
            <a:avLst/>
          </a:prstGeom>
          <a:noFill/>
        </p:spPr>
        <p:txBody>
          <a:bodyPr wrap="none" rtlCol="0">
            <a:spAutoFit/>
          </a:bodyPr>
          <a:lstStyle/>
          <a:p>
            <a:pPr algn="ctr"/>
            <a:r>
              <a:rPr lang="zh-TW" altLang="en-US" sz="4800" b="1" dirty="0" smtClean="0">
                <a:solidFill>
                  <a:srgbClr val="F7F7F7"/>
                </a:solidFill>
                <a:latin typeface="微软雅黑" panose="020B0503020204020204" pitchFamily="34" charset="-122"/>
                <a:ea typeface="微软雅黑" panose="020B0503020204020204" pitchFamily="34" charset="-122"/>
              </a:rPr>
              <a:t>寶徠建設股份有限公司</a:t>
            </a:r>
            <a:endParaRPr lang="en-US" altLang="zh-TW" sz="4800" b="1" dirty="0" smtClean="0">
              <a:solidFill>
                <a:srgbClr val="F7F7F7"/>
              </a:solidFill>
              <a:latin typeface="微软雅黑" panose="020B0503020204020204" pitchFamily="34" charset="-122"/>
              <a:ea typeface="微软雅黑" panose="020B0503020204020204" pitchFamily="34" charset="-122"/>
            </a:endParaRPr>
          </a:p>
          <a:p>
            <a:pPr algn="ctr"/>
            <a:r>
              <a:rPr lang="zh-TW" altLang="en-US" sz="4800" b="1" dirty="0" smtClean="0">
                <a:solidFill>
                  <a:srgbClr val="F7F7F7"/>
                </a:solidFill>
                <a:latin typeface="微软雅黑" panose="020B0503020204020204" pitchFamily="34" charset="-122"/>
                <a:ea typeface="微软雅黑" panose="020B0503020204020204" pitchFamily="34" charset="-122"/>
              </a:rPr>
              <a:t>年度法說會</a:t>
            </a:r>
            <a:endParaRPr lang="zh-CN" altLang="en-US" sz="4800" b="1" dirty="0">
              <a:solidFill>
                <a:srgbClr val="F7F7F7"/>
              </a:solidFill>
              <a:latin typeface="微软雅黑" panose="020B0503020204020204" pitchFamily="34" charset="-122"/>
              <a:ea typeface="微软雅黑" panose="020B0503020204020204" pitchFamily="34" charset="-122"/>
            </a:endParaRPr>
          </a:p>
        </p:txBody>
      </p:sp>
      <p:sp>
        <p:nvSpPr>
          <p:cNvPr id="260" name="文本框 259"/>
          <p:cNvSpPr txBox="1"/>
          <p:nvPr/>
        </p:nvSpPr>
        <p:spPr>
          <a:xfrm>
            <a:off x="3865593" y="2777601"/>
            <a:ext cx="1447832" cy="769441"/>
          </a:xfrm>
          <a:prstGeom prst="rect">
            <a:avLst/>
          </a:prstGeom>
          <a:noFill/>
        </p:spPr>
        <p:txBody>
          <a:bodyPr wrap="none" rtlCol="0">
            <a:spAutoFit/>
          </a:bodyPr>
          <a:lstStyle/>
          <a:p>
            <a:r>
              <a:rPr lang="en-US" altLang="zh-CN" sz="4400" b="1" dirty="0" smtClean="0">
                <a:solidFill>
                  <a:srgbClr val="F7F7F7"/>
                </a:solidFill>
              </a:rPr>
              <a:t>2020</a:t>
            </a:r>
            <a:endParaRPr lang="zh-CN" altLang="en-US" sz="4400" b="1" dirty="0">
              <a:solidFill>
                <a:srgbClr val="F7F7F7"/>
              </a:solidFill>
            </a:endParaRPr>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965" y="386377"/>
            <a:ext cx="1336651" cy="1918222"/>
          </a:xfrm>
          <a:prstGeom prst="rect">
            <a:avLst/>
          </a:prstGeom>
        </p:spPr>
      </p:pic>
      <p:sp>
        <p:nvSpPr>
          <p:cNvPr id="4" name="文字方塊 3"/>
          <p:cNvSpPr txBox="1"/>
          <p:nvPr/>
        </p:nvSpPr>
        <p:spPr>
          <a:xfrm>
            <a:off x="5219700" y="3829717"/>
            <a:ext cx="2533825" cy="400110"/>
          </a:xfrm>
          <a:prstGeom prst="rect">
            <a:avLst/>
          </a:prstGeom>
          <a:noFill/>
        </p:spPr>
        <p:txBody>
          <a:bodyPr wrap="square" rtlCol="0">
            <a:spAutoFit/>
          </a:bodyPr>
          <a:lstStyle/>
          <a:p>
            <a:r>
              <a:rPr lang="en-US" altLang="zh-TW" sz="2000" dirty="0" smtClean="0">
                <a:solidFill>
                  <a:srgbClr val="F7F7F7"/>
                </a:solidFill>
                <a:latin typeface="微軟正黑體" panose="020B0604030504040204" pitchFamily="34" charset="-120"/>
                <a:ea typeface="微軟正黑體" panose="020B0604030504040204" pitchFamily="34" charset="-120"/>
              </a:rPr>
              <a:t>2020</a:t>
            </a:r>
            <a:r>
              <a:rPr lang="zh-TW" altLang="en-US" sz="2000" dirty="0" smtClean="0">
                <a:solidFill>
                  <a:srgbClr val="F7F7F7"/>
                </a:solidFill>
                <a:latin typeface="微軟正黑體" panose="020B0604030504040204" pitchFamily="34" charset="-120"/>
                <a:ea typeface="微軟正黑體" panose="020B0604030504040204" pitchFamily="34" charset="-120"/>
              </a:rPr>
              <a:t>年</a:t>
            </a:r>
            <a:r>
              <a:rPr lang="en-US" altLang="zh-TW" sz="2000" dirty="0" smtClean="0">
                <a:solidFill>
                  <a:srgbClr val="F7F7F7"/>
                </a:solidFill>
                <a:latin typeface="微軟正黑體" panose="020B0604030504040204" pitchFamily="34" charset="-120"/>
                <a:ea typeface="微軟正黑體" panose="020B0604030504040204" pitchFamily="34" charset="-120"/>
              </a:rPr>
              <a:t>12</a:t>
            </a:r>
            <a:r>
              <a:rPr lang="zh-TW" altLang="en-US" sz="2000" dirty="0" smtClean="0">
                <a:solidFill>
                  <a:srgbClr val="F7F7F7"/>
                </a:solidFill>
                <a:latin typeface="微軟正黑體" panose="020B0604030504040204" pitchFamily="34" charset="-120"/>
                <a:ea typeface="微軟正黑體" panose="020B0604030504040204" pitchFamily="34" charset="-120"/>
              </a:rPr>
              <a:t>月</a:t>
            </a:r>
            <a:r>
              <a:rPr lang="en-US" altLang="zh-TW" sz="2000" dirty="0" smtClean="0">
                <a:solidFill>
                  <a:srgbClr val="F7F7F7"/>
                </a:solidFill>
                <a:latin typeface="微軟正黑體" panose="020B0604030504040204" pitchFamily="34" charset="-120"/>
                <a:ea typeface="微軟正黑體" panose="020B0604030504040204" pitchFamily="34" charset="-120"/>
              </a:rPr>
              <a:t>22</a:t>
            </a:r>
            <a:r>
              <a:rPr lang="zh-TW" altLang="en-US" sz="2000" dirty="0" smtClean="0">
                <a:solidFill>
                  <a:srgbClr val="F7F7F7"/>
                </a:solidFill>
                <a:latin typeface="微軟正黑體" panose="020B0604030504040204" pitchFamily="34" charset="-120"/>
                <a:ea typeface="微軟正黑體" panose="020B0604030504040204" pitchFamily="34" charset="-120"/>
              </a:rPr>
              <a:t>日</a:t>
            </a:r>
            <a:endParaRPr lang="zh-TW" altLang="en-US" sz="2000" dirty="0">
              <a:solidFill>
                <a:srgbClr val="F7F7F7"/>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124409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74037" y="366123"/>
            <a:ext cx="6659195" cy="1077218"/>
          </a:xfrm>
          <a:prstGeom prst="rect">
            <a:avLst/>
          </a:prstGeom>
        </p:spPr>
        <p:txBody>
          <a:bodyPr wrap="none">
            <a:spAutoFit/>
          </a:bodyPr>
          <a:lstStyle/>
          <a:p>
            <a:r>
              <a:rPr lang="en-US" altLang="zh-TW" sz="3200" b="1" dirty="0" smtClean="0">
                <a:solidFill>
                  <a:srgbClr val="F7F7F7"/>
                </a:solidFill>
                <a:latin typeface="微软雅黑" panose="020B0503020204020204" pitchFamily="34" charset="-122"/>
                <a:ea typeface="微软雅黑" panose="020B0503020204020204" pitchFamily="34" charset="-122"/>
              </a:rPr>
              <a:t>3.</a:t>
            </a:r>
            <a:r>
              <a:rPr lang="zh-TW" altLang="en-US" sz="3200" b="1" dirty="0">
                <a:solidFill>
                  <a:srgbClr val="F7F7F7"/>
                </a:solidFill>
                <a:latin typeface="微软雅黑" panose="020B0503020204020204" pitchFamily="34" charset="-122"/>
                <a:ea typeface="微软雅黑" panose="020B0503020204020204" pitchFamily="34" charset="-122"/>
              </a:rPr>
              <a:t>營運績效</a:t>
            </a:r>
            <a:r>
              <a:rPr lang="en-US" altLang="zh-TW" sz="3200" b="1" dirty="0" smtClean="0">
                <a:solidFill>
                  <a:srgbClr val="F7F7F7"/>
                </a:solidFill>
                <a:latin typeface="微软雅黑" panose="020B0503020204020204" pitchFamily="34" charset="-122"/>
                <a:ea typeface="微软雅黑" panose="020B0503020204020204" pitchFamily="34" charset="-122"/>
              </a:rPr>
              <a:t>-</a:t>
            </a:r>
            <a:r>
              <a:rPr lang="zh-TW" altLang="en-US" sz="3200" b="1" dirty="0" smtClean="0">
                <a:solidFill>
                  <a:srgbClr val="F7F7F7"/>
                </a:solidFill>
                <a:latin typeface="微软雅黑" panose="020B0503020204020204" pitchFamily="34" charset="-122"/>
                <a:ea typeface="微软雅黑" panose="020B0503020204020204" pitchFamily="34" charset="-122"/>
              </a:rPr>
              <a:t>銷售中個案介紹</a:t>
            </a:r>
            <a:r>
              <a:rPr lang="en-US" altLang="zh-TW" sz="3200" b="1" dirty="0" smtClean="0">
                <a:solidFill>
                  <a:srgbClr val="F7F7F7"/>
                </a:solidFill>
                <a:latin typeface="微软雅黑" panose="020B0503020204020204" pitchFamily="34" charset="-122"/>
                <a:ea typeface="微软雅黑" panose="020B0503020204020204" pitchFamily="34" charset="-122"/>
              </a:rPr>
              <a:t>-</a:t>
            </a:r>
            <a:r>
              <a:rPr lang="zh-TW" altLang="en-US" sz="3200" b="1" dirty="0" smtClean="0">
                <a:solidFill>
                  <a:srgbClr val="F7F7F7"/>
                </a:solidFill>
                <a:latin typeface="微软雅黑" panose="020B0503020204020204" pitchFamily="34" charset="-122"/>
                <a:ea typeface="微软雅黑" panose="020B0503020204020204" pitchFamily="34" charset="-122"/>
              </a:rPr>
              <a:t>康橋旭</a:t>
            </a:r>
            <a:endParaRPr lang="en-US" altLang="zh-TW" sz="3200" b="1" dirty="0" smtClean="0">
              <a:solidFill>
                <a:srgbClr val="F7F7F7"/>
              </a:solidFill>
              <a:latin typeface="微软雅黑" panose="020B0503020204020204" pitchFamily="34" charset="-122"/>
              <a:ea typeface="微软雅黑" panose="020B0503020204020204" pitchFamily="34" charset="-122"/>
            </a:endParaRPr>
          </a:p>
          <a:p>
            <a:endParaRPr lang="zh-CN" altLang="en-US" sz="3200" b="1" dirty="0">
              <a:solidFill>
                <a:schemeClr val="bg1"/>
              </a:solidFill>
              <a:latin typeface="微软雅黑" panose="020B0503020204020204" pitchFamily="34" charset="-122"/>
              <a:ea typeface="微软雅黑" panose="020B0503020204020204" pitchFamily="34" charset="-122"/>
            </a:endParaRP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40707" y="38873"/>
            <a:ext cx="900830" cy="1292777"/>
          </a:xfrm>
          <a:prstGeom prst="rect">
            <a:avLst/>
          </a:prstGeom>
        </p:spPr>
      </p:pic>
      <p:cxnSp>
        <p:nvCxnSpPr>
          <p:cNvPr id="28" name="直接连接符 7"/>
          <p:cNvCxnSpPr/>
          <p:nvPr/>
        </p:nvCxnSpPr>
        <p:spPr>
          <a:xfrm>
            <a:off x="5687365" y="6692519"/>
            <a:ext cx="6447666" cy="10276"/>
          </a:xfrm>
          <a:prstGeom prst="line">
            <a:avLst/>
          </a:prstGeom>
          <a:ln w="12700" cap="rnd">
            <a:gradFill>
              <a:gsLst>
                <a:gs pos="16000">
                  <a:schemeClr val="accent1">
                    <a:lumMod val="5000"/>
                    <a:lumOff val="95000"/>
                    <a:alpha val="33000"/>
                  </a:schemeClr>
                </a:gs>
                <a:gs pos="54000">
                  <a:schemeClr val="bg1"/>
                </a:gs>
                <a:gs pos="88000">
                  <a:schemeClr val="bg1">
                    <a:alpha val="38000"/>
                  </a:schemeClr>
                </a:gs>
              </a:gsLst>
              <a:lin ang="2400000" scaled="0"/>
            </a:gradFill>
            <a:round/>
            <a:headEnd type="oval" w="sm" len="sm"/>
            <a:tailEnd type="oval" w="sm" len="sm"/>
          </a:ln>
        </p:spPr>
        <p:style>
          <a:lnRef idx="1">
            <a:schemeClr val="accent1"/>
          </a:lnRef>
          <a:fillRef idx="0">
            <a:schemeClr val="accent1"/>
          </a:fillRef>
          <a:effectRef idx="0">
            <a:schemeClr val="accent1"/>
          </a:effectRef>
          <a:fontRef idx="minor">
            <a:schemeClr val="tx1"/>
          </a:fontRef>
        </p:style>
      </p:cxnSp>
      <p:pic>
        <p:nvPicPr>
          <p:cNvPr id="12" name="圖片 11"/>
          <p:cNvPicPr>
            <a:picLocks noChangeAspect="1"/>
          </p:cNvPicPr>
          <p:nvPr/>
        </p:nvPicPr>
        <p:blipFill>
          <a:blip r:embed="rId4"/>
          <a:stretch>
            <a:fillRect/>
          </a:stretch>
        </p:blipFill>
        <p:spPr>
          <a:xfrm>
            <a:off x="6643400" y="4030824"/>
            <a:ext cx="4535596" cy="25196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圓角矩形 9"/>
          <p:cNvSpPr/>
          <p:nvPr/>
        </p:nvSpPr>
        <p:spPr>
          <a:xfrm>
            <a:off x="6598699" y="1092313"/>
            <a:ext cx="4535596" cy="2565288"/>
          </a:xfrm>
          <a:prstGeom prst="roundRect">
            <a:avLst/>
          </a:prstGeom>
          <a:solidFill>
            <a:srgbClr val="DDDDD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TW" altLang="en-US" dirty="0" smtClean="0">
                <a:solidFill>
                  <a:schemeClr val="bg1"/>
                </a:solidFill>
              </a:rPr>
              <a:t>個案名稱：康橋旭</a:t>
            </a:r>
            <a:endParaRPr lang="en-US" altLang="zh-TW" dirty="0" smtClean="0">
              <a:solidFill>
                <a:schemeClr val="bg1"/>
              </a:solidFill>
            </a:endParaRPr>
          </a:p>
          <a:p>
            <a:r>
              <a:rPr lang="zh-TW" altLang="en-US" dirty="0" smtClean="0">
                <a:solidFill>
                  <a:schemeClr val="bg1"/>
                </a:solidFill>
              </a:rPr>
              <a:t>座落位置：新北市新店區華城路</a:t>
            </a:r>
            <a:endParaRPr lang="en-US" altLang="zh-TW" dirty="0" smtClean="0">
              <a:solidFill>
                <a:schemeClr val="bg1"/>
              </a:solidFill>
            </a:endParaRPr>
          </a:p>
          <a:p>
            <a:r>
              <a:rPr lang="zh-TW" altLang="en-US" dirty="0" smtClean="0">
                <a:solidFill>
                  <a:schemeClr val="bg1"/>
                </a:solidFill>
              </a:rPr>
              <a:t>建物樓層：</a:t>
            </a:r>
            <a:r>
              <a:rPr lang="en-US" altLang="zh-TW" dirty="0" smtClean="0">
                <a:solidFill>
                  <a:schemeClr val="bg1"/>
                </a:solidFill>
              </a:rPr>
              <a:t>3F</a:t>
            </a:r>
            <a:r>
              <a:rPr lang="zh-TW" altLang="en-US" dirty="0" smtClean="0">
                <a:solidFill>
                  <a:schemeClr val="bg1"/>
                </a:solidFill>
              </a:rPr>
              <a:t>獨棟電梯別墅</a:t>
            </a:r>
            <a:endParaRPr lang="en-US" altLang="zh-TW" dirty="0" smtClean="0">
              <a:solidFill>
                <a:schemeClr val="bg1"/>
              </a:solidFill>
            </a:endParaRPr>
          </a:p>
          <a:p>
            <a:r>
              <a:rPr lang="zh-TW" altLang="en-US" dirty="0" smtClean="0">
                <a:solidFill>
                  <a:schemeClr val="bg1"/>
                </a:solidFill>
              </a:rPr>
              <a:t>基地面積：</a:t>
            </a:r>
            <a:r>
              <a:rPr lang="en-US" altLang="zh-TW" dirty="0" smtClean="0">
                <a:solidFill>
                  <a:schemeClr val="bg1"/>
                </a:solidFill>
              </a:rPr>
              <a:t>15,180</a:t>
            </a:r>
            <a:r>
              <a:rPr lang="zh-TW" altLang="en-US" dirty="0" smtClean="0">
                <a:solidFill>
                  <a:schemeClr val="bg1"/>
                </a:solidFill>
              </a:rPr>
              <a:t>坪</a:t>
            </a:r>
            <a:endParaRPr lang="en-US" altLang="zh-TW" dirty="0" smtClean="0">
              <a:solidFill>
                <a:schemeClr val="bg1"/>
              </a:solidFill>
            </a:endParaRPr>
          </a:p>
          <a:p>
            <a:r>
              <a:rPr lang="zh-TW" altLang="en-US" dirty="0" smtClean="0">
                <a:solidFill>
                  <a:schemeClr val="bg1"/>
                </a:solidFill>
              </a:rPr>
              <a:t>使用分區：住宅區</a:t>
            </a:r>
            <a:endParaRPr lang="en-US" altLang="zh-TW" dirty="0" smtClean="0">
              <a:solidFill>
                <a:schemeClr val="bg1"/>
              </a:solidFill>
            </a:endParaRPr>
          </a:p>
          <a:p>
            <a:r>
              <a:rPr lang="zh-TW" altLang="en-US" dirty="0" smtClean="0">
                <a:solidFill>
                  <a:schemeClr val="bg1"/>
                </a:solidFill>
              </a:rPr>
              <a:t>總戶數：</a:t>
            </a:r>
            <a:r>
              <a:rPr lang="en-US" altLang="zh-TW" dirty="0" smtClean="0">
                <a:solidFill>
                  <a:schemeClr val="bg1"/>
                </a:solidFill>
              </a:rPr>
              <a:t>101</a:t>
            </a:r>
            <a:r>
              <a:rPr lang="zh-TW" altLang="en-US" dirty="0" smtClean="0">
                <a:solidFill>
                  <a:schemeClr val="bg1"/>
                </a:solidFill>
              </a:rPr>
              <a:t>戶</a:t>
            </a:r>
            <a:r>
              <a:rPr lang="en-US" altLang="zh-TW" dirty="0" smtClean="0">
                <a:solidFill>
                  <a:schemeClr val="bg1"/>
                </a:solidFill>
              </a:rPr>
              <a:t>+1</a:t>
            </a:r>
            <a:r>
              <a:rPr lang="zh-TW" altLang="en-US" dirty="0" smtClean="0">
                <a:solidFill>
                  <a:schemeClr val="bg1"/>
                </a:solidFill>
              </a:rPr>
              <a:t>戶社區會館</a:t>
            </a:r>
            <a:endParaRPr lang="en-US" altLang="zh-TW" dirty="0" smtClean="0">
              <a:solidFill>
                <a:schemeClr val="bg1"/>
              </a:solidFill>
            </a:endParaRPr>
          </a:p>
          <a:p>
            <a:r>
              <a:rPr lang="zh-TW" altLang="en-US" dirty="0" smtClean="0">
                <a:solidFill>
                  <a:schemeClr val="bg1"/>
                </a:solidFill>
              </a:rPr>
              <a:t>總銷售面積：</a:t>
            </a:r>
            <a:r>
              <a:rPr lang="en-US" altLang="zh-TW" dirty="0" smtClean="0">
                <a:solidFill>
                  <a:schemeClr val="bg1"/>
                </a:solidFill>
              </a:rPr>
              <a:t>10,352</a:t>
            </a:r>
            <a:r>
              <a:rPr lang="zh-TW" altLang="en-US" dirty="0" smtClean="0">
                <a:solidFill>
                  <a:schemeClr val="bg1"/>
                </a:solidFill>
              </a:rPr>
              <a:t>坪</a:t>
            </a:r>
            <a:endParaRPr lang="en-US" altLang="zh-TW" dirty="0" smtClean="0">
              <a:solidFill>
                <a:schemeClr val="bg1"/>
              </a:solidFill>
            </a:endParaRPr>
          </a:p>
          <a:p>
            <a:r>
              <a:rPr lang="zh-TW" altLang="en-US" dirty="0" smtClean="0">
                <a:solidFill>
                  <a:schemeClr val="bg1"/>
                </a:solidFill>
              </a:rPr>
              <a:t>寶徠可售 </a:t>
            </a:r>
            <a:r>
              <a:rPr lang="en-US" altLang="zh-TW" dirty="0" smtClean="0">
                <a:solidFill>
                  <a:schemeClr val="bg1"/>
                </a:solidFill>
              </a:rPr>
              <a:t>20</a:t>
            </a:r>
            <a:r>
              <a:rPr lang="zh-TW" altLang="en-US" dirty="0" smtClean="0">
                <a:solidFill>
                  <a:schemeClr val="bg1"/>
                </a:solidFill>
              </a:rPr>
              <a:t>戶</a:t>
            </a:r>
            <a:r>
              <a:rPr lang="zh-TW" altLang="en-US" dirty="0">
                <a:solidFill>
                  <a:schemeClr val="bg1"/>
                </a:solidFill>
              </a:rPr>
              <a:t>，</a:t>
            </a:r>
            <a:r>
              <a:rPr lang="zh-TW" altLang="en-US" dirty="0" smtClean="0">
                <a:solidFill>
                  <a:schemeClr val="bg1"/>
                </a:solidFill>
              </a:rPr>
              <a:t>已售</a:t>
            </a:r>
            <a:r>
              <a:rPr lang="en-US" altLang="zh-TW" dirty="0" smtClean="0">
                <a:solidFill>
                  <a:schemeClr val="bg1"/>
                </a:solidFill>
              </a:rPr>
              <a:t>5</a:t>
            </a:r>
            <a:r>
              <a:rPr lang="zh-TW" altLang="en-US" dirty="0" smtClean="0">
                <a:solidFill>
                  <a:schemeClr val="bg1"/>
                </a:solidFill>
              </a:rPr>
              <a:t>戶，未售</a:t>
            </a:r>
            <a:r>
              <a:rPr lang="en-US" altLang="zh-TW" dirty="0" smtClean="0">
                <a:solidFill>
                  <a:schemeClr val="bg1"/>
                </a:solidFill>
              </a:rPr>
              <a:t>15</a:t>
            </a:r>
            <a:r>
              <a:rPr lang="zh-TW" altLang="en-US" dirty="0" smtClean="0">
                <a:solidFill>
                  <a:schemeClr val="bg1"/>
                </a:solidFill>
              </a:rPr>
              <a:t>戶</a:t>
            </a:r>
            <a:endParaRPr lang="zh-TW" altLang="en-US" dirty="0">
              <a:solidFill>
                <a:schemeClr val="bg1"/>
              </a:solidFill>
            </a:endParaRPr>
          </a:p>
        </p:txBody>
      </p:sp>
      <p:pic>
        <p:nvPicPr>
          <p:cNvPr id="15" name="圖片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037" y="1604044"/>
            <a:ext cx="6044461" cy="4528308"/>
          </a:xfrm>
          <a:prstGeom prst="rect">
            <a:avLst/>
          </a:prstGeom>
          <a:effectLst>
            <a:softEdge rad="12700"/>
          </a:effectLst>
        </p:spPr>
      </p:pic>
    </p:spTree>
    <p:extLst>
      <p:ext uri="{BB962C8B-B14F-4D97-AF65-F5344CB8AC3E}">
        <p14:creationId xmlns:p14="http://schemas.microsoft.com/office/powerpoint/2010/main" val="10786279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481902" y="392873"/>
            <a:ext cx="6659195" cy="584775"/>
          </a:xfrm>
          <a:prstGeom prst="rect">
            <a:avLst/>
          </a:prstGeom>
        </p:spPr>
        <p:txBody>
          <a:bodyPr wrap="none">
            <a:spAutoFit/>
          </a:bodyPr>
          <a:lstStyle/>
          <a:p>
            <a:r>
              <a:rPr lang="en-US" altLang="zh-TW" sz="3200" b="1" dirty="0" smtClean="0">
                <a:solidFill>
                  <a:srgbClr val="F7F7F7"/>
                </a:solidFill>
                <a:latin typeface="微软雅黑" panose="020B0503020204020204" pitchFamily="34" charset="-122"/>
                <a:ea typeface="微软雅黑" panose="020B0503020204020204" pitchFamily="34" charset="-122"/>
              </a:rPr>
              <a:t>3.</a:t>
            </a:r>
            <a:r>
              <a:rPr lang="zh-TW" altLang="en-US" sz="3200" b="1" dirty="0">
                <a:solidFill>
                  <a:srgbClr val="F7F7F7"/>
                </a:solidFill>
                <a:latin typeface="微软雅黑" panose="020B0503020204020204" pitchFamily="34" charset="-122"/>
                <a:ea typeface="微软雅黑" panose="020B0503020204020204" pitchFamily="34" charset="-122"/>
              </a:rPr>
              <a:t>營運績效</a:t>
            </a:r>
            <a:r>
              <a:rPr lang="en-US" altLang="zh-TW" sz="3200" b="1" dirty="0" smtClean="0">
                <a:solidFill>
                  <a:srgbClr val="F7F7F7"/>
                </a:solidFill>
                <a:latin typeface="微软雅黑" panose="020B0503020204020204" pitchFamily="34" charset="-122"/>
                <a:ea typeface="微软雅黑" panose="020B0503020204020204" pitchFamily="34" charset="-122"/>
              </a:rPr>
              <a:t>-</a:t>
            </a:r>
            <a:r>
              <a:rPr lang="zh-TW" altLang="en-US" sz="3200" b="1" dirty="0" smtClean="0">
                <a:solidFill>
                  <a:srgbClr val="F7F7F7"/>
                </a:solidFill>
                <a:latin typeface="微软雅黑" panose="020B0503020204020204" pitchFamily="34" charset="-122"/>
                <a:ea typeface="微软雅黑" panose="020B0503020204020204" pitchFamily="34" charset="-122"/>
              </a:rPr>
              <a:t>銷售中個案介紹</a:t>
            </a:r>
            <a:r>
              <a:rPr lang="en-US" altLang="zh-TW" sz="3200" b="1" dirty="0" smtClean="0">
                <a:solidFill>
                  <a:srgbClr val="F7F7F7"/>
                </a:solidFill>
                <a:latin typeface="微软雅黑" panose="020B0503020204020204" pitchFamily="34" charset="-122"/>
                <a:ea typeface="微软雅黑" panose="020B0503020204020204" pitchFamily="34" charset="-122"/>
              </a:rPr>
              <a:t>-</a:t>
            </a:r>
            <a:r>
              <a:rPr lang="zh-TW" altLang="en-US" sz="3200" b="1" dirty="0" smtClean="0">
                <a:solidFill>
                  <a:srgbClr val="F7F7F7"/>
                </a:solidFill>
                <a:latin typeface="微软雅黑" panose="020B0503020204020204" pitchFamily="34" charset="-122"/>
                <a:ea typeface="微软雅黑" panose="020B0503020204020204" pitchFamily="34" charset="-122"/>
              </a:rPr>
              <a:t>康橋旭</a:t>
            </a:r>
            <a:endParaRPr lang="en-US" altLang="zh-TW" sz="3200" b="1" dirty="0" smtClean="0">
              <a:solidFill>
                <a:srgbClr val="F7F7F7"/>
              </a:solidFill>
              <a:latin typeface="微软雅黑" panose="020B0503020204020204" pitchFamily="34" charset="-122"/>
              <a:ea typeface="微软雅黑" panose="020B0503020204020204" pitchFamily="34" charset="-122"/>
            </a:endParaRP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40707" y="38873"/>
            <a:ext cx="900830" cy="1292777"/>
          </a:xfrm>
          <a:prstGeom prst="rect">
            <a:avLst/>
          </a:prstGeom>
        </p:spPr>
      </p:pic>
      <p:cxnSp>
        <p:nvCxnSpPr>
          <p:cNvPr id="28" name="直接连接符 7"/>
          <p:cNvCxnSpPr/>
          <p:nvPr/>
        </p:nvCxnSpPr>
        <p:spPr>
          <a:xfrm>
            <a:off x="5687365" y="6764023"/>
            <a:ext cx="6447666" cy="10276"/>
          </a:xfrm>
          <a:prstGeom prst="line">
            <a:avLst/>
          </a:prstGeom>
          <a:ln w="12700" cap="rnd">
            <a:gradFill>
              <a:gsLst>
                <a:gs pos="16000">
                  <a:schemeClr val="accent1">
                    <a:lumMod val="5000"/>
                    <a:lumOff val="95000"/>
                    <a:alpha val="33000"/>
                  </a:schemeClr>
                </a:gs>
                <a:gs pos="54000">
                  <a:schemeClr val="bg1"/>
                </a:gs>
                <a:gs pos="88000">
                  <a:schemeClr val="bg1">
                    <a:alpha val="38000"/>
                  </a:schemeClr>
                </a:gs>
              </a:gsLst>
              <a:lin ang="2400000" scaled="0"/>
            </a:gradFill>
            <a:round/>
            <a:headEnd type="oval" w="sm" len="sm"/>
            <a:tailEnd type="oval" w="sm" len="sm"/>
          </a:ln>
        </p:spPr>
        <p:style>
          <a:lnRef idx="1">
            <a:schemeClr val="accent1"/>
          </a:lnRef>
          <a:fillRef idx="0">
            <a:schemeClr val="accent1"/>
          </a:fillRef>
          <a:effectRef idx="0">
            <a:schemeClr val="accent1"/>
          </a:effectRef>
          <a:fontRef idx="minor">
            <a:schemeClr val="tx1"/>
          </a:fontRef>
        </p:style>
      </p:cxnSp>
      <p:pic>
        <p:nvPicPr>
          <p:cNvPr id="15" name="圖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 y="1239697"/>
            <a:ext cx="5529943" cy="2439197"/>
          </a:xfrm>
          <a:prstGeom prst="rect">
            <a:avLst/>
          </a:prstGeom>
          <a:ln>
            <a:noFill/>
          </a:ln>
          <a:effectLst>
            <a:softEdge rad="112500"/>
          </a:effectLst>
        </p:spPr>
      </p:pic>
      <p:pic>
        <p:nvPicPr>
          <p:cNvPr id="16" name="圖片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2367" y="2317308"/>
            <a:ext cx="3788340" cy="2012738"/>
          </a:xfrm>
          <a:prstGeom prst="rect">
            <a:avLst/>
          </a:prstGeom>
          <a:ln>
            <a:noFill/>
          </a:ln>
          <a:effectLst>
            <a:softEdge rad="112500"/>
          </a:effectLst>
        </p:spPr>
      </p:pic>
      <p:pic>
        <p:nvPicPr>
          <p:cNvPr id="17" name="圖片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44681" y="116157"/>
            <a:ext cx="3796026" cy="2077623"/>
          </a:xfrm>
          <a:prstGeom prst="rect">
            <a:avLst/>
          </a:prstGeom>
          <a:ln>
            <a:noFill/>
          </a:ln>
          <a:effectLst>
            <a:softEdge rad="112500"/>
          </a:effectLst>
        </p:spPr>
      </p:pic>
      <p:pic>
        <p:nvPicPr>
          <p:cNvPr id="20" name="圖片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69083" y="4577100"/>
            <a:ext cx="1571624" cy="2012739"/>
          </a:xfrm>
          <a:prstGeom prst="rect">
            <a:avLst/>
          </a:prstGeom>
          <a:ln>
            <a:noFill/>
          </a:ln>
          <a:effectLst>
            <a:softEdge rad="112500"/>
          </a:effectLst>
        </p:spPr>
      </p:pic>
      <p:pic>
        <p:nvPicPr>
          <p:cNvPr id="21" name="圖片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6328" y="3974841"/>
            <a:ext cx="5430416" cy="2493235"/>
          </a:xfrm>
          <a:prstGeom prst="rect">
            <a:avLst/>
          </a:prstGeom>
          <a:ln>
            <a:noFill/>
          </a:ln>
          <a:effectLst>
            <a:softEdge rad="112500"/>
          </a:effectLst>
        </p:spPr>
      </p:pic>
      <p:pic>
        <p:nvPicPr>
          <p:cNvPr id="12" name="圖片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19912" y="4577100"/>
            <a:ext cx="2133664" cy="2012738"/>
          </a:xfrm>
          <a:prstGeom prst="rect">
            <a:avLst/>
          </a:prstGeom>
          <a:ln>
            <a:noFill/>
          </a:ln>
          <a:effectLst>
            <a:softEdge rad="112500"/>
          </a:effectLst>
        </p:spPr>
      </p:pic>
    </p:spTree>
    <p:extLst>
      <p:ext uri="{BB962C8B-B14F-4D97-AF65-F5344CB8AC3E}">
        <p14:creationId xmlns:p14="http://schemas.microsoft.com/office/powerpoint/2010/main" val="987969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86872" y="392873"/>
            <a:ext cx="6659195" cy="584775"/>
          </a:xfrm>
          <a:prstGeom prst="rect">
            <a:avLst/>
          </a:prstGeom>
        </p:spPr>
        <p:txBody>
          <a:bodyPr wrap="none">
            <a:spAutoFit/>
          </a:bodyPr>
          <a:lstStyle/>
          <a:p>
            <a:r>
              <a:rPr lang="en-US" altLang="zh-TW" sz="3200" b="1" dirty="0" smtClean="0">
                <a:solidFill>
                  <a:srgbClr val="F7F7F7"/>
                </a:solidFill>
                <a:latin typeface="微软雅黑" panose="020B0503020204020204" pitchFamily="34" charset="-122"/>
                <a:ea typeface="微软雅黑" panose="020B0503020204020204" pitchFamily="34" charset="-122"/>
              </a:rPr>
              <a:t>3.</a:t>
            </a:r>
            <a:r>
              <a:rPr lang="zh-TW" altLang="en-US" sz="3200" b="1" dirty="0">
                <a:solidFill>
                  <a:srgbClr val="F7F7F7"/>
                </a:solidFill>
                <a:latin typeface="微软雅黑" panose="020B0503020204020204" pitchFamily="34" charset="-122"/>
                <a:ea typeface="微软雅黑" panose="020B0503020204020204" pitchFamily="34" charset="-122"/>
              </a:rPr>
              <a:t>營運績效</a:t>
            </a:r>
            <a:r>
              <a:rPr lang="en-US" altLang="zh-TW" sz="3200" b="1" dirty="0" smtClean="0">
                <a:solidFill>
                  <a:srgbClr val="F7F7F7"/>
                </a:solidFill>
                <a:latin typeface="微软雅黑" panose="020B0503020204020204" pitchFamily="34" charset="-122"/>
                <a:ea typeface="微软雅黑" panose="020B0503020204020204" pitchFamily="34" charset="-122"/>
              </a:rPr>
              <a:t>-</a:t>
            </a:r>
            <a:r>
              <a:rPr lang="zh-TW" altLang="en-US" sz="3200" b="1" dirty="0" smtClean="0">
                <a:solidFill>
                  <a:srgbClr val="F7F7F7"/>
                </a:solidFill>
                <a:latin typeface="微软雅黑" panose="020B0503020204020204" pitchFamily="34" charset="-122"/>
                <a:ea typeface="微软雅黑" panose="020B0503020204020204" pitchFamily="34" charset="-122"/>
              </a:rPr>
              <a:t>個案介紹</a:t>
            </a:r>
            <a:r>
              <a:rPr lang="en-US" altLang="zh-TW" sz="3200" b="1" dirty="0" smtClean="0">
                <a:solidFill>
                  <a:srgbClr val="F7F7F7"/>
                </a:solidFill>
                <a:latin typeface="微软雅黑" panose="020B0503020204020204" pitchFamily="34" charset="-122"/>
                <a:ea typeface="微软雅黑" panose="020B0503020204020204" pitchFamily="34" charset="-122"/>
              </a:rPr>
              <a:t>-</a:t>
            </a:r>
            <a:r>
              <a:rPr lang="zh-TW" altLang="en-US" sz="3200" b="1" dirty="0" smtClean="0">
                <a:solidFill>
                  <a:srgbClr val="F7F7F7"/>
                </a:solidFill>
                <a:latin typeface="微软雅黑" panose="020B0503020204020204" pitchFamily="34" charset="-122"/>
                <a:ea typeface="微软雅黑" panose="020B0503020204020204" pitchFamily="34" charset="-122"/>
              </a:rPr>
              <a:t>青埔寶徠花園</a:t>
            </a:r>
            <a:endParaRPr lang="zh-CN" altLang="en-US" sz="3200" b="1" dirty="0">
              <a:solidFill>
                <a:srgbClr val="F7F7F7"/>
              </a:solidFill>
              <a:latin typeface="微软雅黑" panose="020B0503020204020204" pitchFamily="34" charset="-122"/>
              <a:ea typeface="微软雅黑" panose="020B0503020204020204" pitchFamily="34" charset="-122"/>
            </a:endParaRPr>
          </a:p>
        </p:txBody>
      </p:sp>
      <p:pic>
        <p:nvPicPr>
          <p:cNvPr id="13" name="圖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0707" y="38873"/>
            <a:ext cx="900830" cy="1292777"/>
          </a:xfrm>
          <a:prstGeom prst="rect">
            <a:avLst/>
          </a:prstGeom>
        </p:spPr>
      </p:pic>
      <p:cxnSp>
        <p:nvCxnSpPr>
          <p:cNvPr id="28" name="直接连接符 7"/>
          <p:cNvCxnSpPr/>
          <p:nvPr/>
        </p:nvCxnSpPr>
        <p:spPr>
          <a:xfrm>
            <a:off x="5687365" y="6311259"/>
            <a:ext cx="6447666" cy="10276"/>
          </a:xfrm>
          <a:prstGeom prst="line">
            <a:avLst/>
          </a:prstGeom>
          <a:ln w="12700" cap="rnd">
            <a:gradFill>
              <a:gsLst>
                <a:gs pos="16000">
                  <a:schemeClr val="accent1">
                    <a:lumMod val="5000"/>
                    <a:lumOff val="95000"/>
                    <a:alpha val="33000"/>
                  </a:schemeClr>
                </a:gs>
                <a:gs pos="54000">
                  <a:schemeClr val="bg1"/>
                </a:gs>
                <a:gs pos="88000">
                  <a:schemeClr val="bg1">
                    <a:alpha val="38000"/>
                  </a:schemeClr>
                </a:gs>
              </a:gsLst>
              <a:lin ang="2400000" scaled="0"/>
            </a:gradFill>
            <a:round/>
            <a:headEnd type="oval" w="sm" len="sm"/>
            <a:tailEnd type="oval" w="sm" len="sm"/>
          </a:ln>
        </p:spPr>
        <p:style>
          <a:lnRef idx="1">
            <a:schemeClr val="accent1"/>
          </a:lnRef>
          <a:fillRef idx="0">
            <a:schemeClr val="accent1"/>
          </a:fillRef>
          <a:effectRef idx="0">
            <a:schemeClr val="accent1"/>
          </a:effectRef>
          <a:fontRef idx="minor">
            <a:schemeClr val="tx1"/>
          </a:fontRef>
        </p:style>
      </p:cxnSp>
      <p:pic>
        <p:nvPicPr>
          <p:cNvPr id="16" name="圖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872" y="1968421"/>
            <a:ext cx="5516778" cy="3680197"/>
          </a:xfrm>
          <a:prstGeom prst="rect">
            <a:avLst/>
          </a:prstGeom>
          <a:ln>
            <a:noFill/>
          </a:ln>
          <a:effectLst>
            <a:outerShdw blurRad="292100" dist="139700" dir="2700000" algn="tl" rotWithShape="0">
              <a:srgbClr val="333333">
                <a:alpha val="65000"/>
              </a:srgbClr>
            </a:outerShdw>
          </a:effectLst>
        </p:spPr>
      </p:pic>
      <p:pic>
        <p:nvPicPr>
          <p:cNvPr id="17" name="圖片 16"/>
          <p:cNvPicPr>
            <a:picLocks noChangeAspect="1"/>
          </p:cNvPicPr>
          <p:nvPr/>
        </p:nvPicPr>
        <p:blipFill>
          <a:blip r:embed="rId4"/>
          <a:stretch>
            <a:fillRect/>
          </a:stretch>
        </p:blipFill>
        <p:spPr>
          <a:xfrm>
            <a:off x="6271412" y="3740150"/>
            <a:ext cx="4730308" cy="24523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圓角矩形 13"/>
          <p:cNvSpPr/>
          <p:nvPr/>
        </p:nvSpPr>
        <p:spPr>
          <a:xfrm>
            <a:off x="6271412" y="1191717"/>
            <a:ext cx="4729799" cy="2444253"/>
          </a:xfrm>
          <a:prstGeom prst="roundRect">
            <a:avLst/>
          </a:prstGeom>
          <a:solidFill>
            <a:srgbClr val="DDDDDD"/>
          </a:solidFill>
        </p:spPr>
        <p:style>
          <a:lnRef idx="2">
            <a:schemeClr val="accent5"/>
          </a:lnRef>
          <a:fillRef idx="1">
            <a:schemeClr val="lt1"/>
          </a:fillRef>
          <a:effectRef idx="0">
            <a:schemeClr val="accent5"/>
          </a:effectRef>
          <a:fontRef idx="minor">
            <a:schemeClr val="dk1"/>
          </a:fontRef>
        </p:style>
        <p:txBody>
          <a:bodyPr rtlCol="0" anchor="t"/>
          <a:lstStyle/>
          <a:p>
            <a:r>
              <a:rPr lang="zh-TW" altLang="en-US" sz="1600" dirty="0" smtClean="0"/>
              <a:t>個案名稱：青埔寶徠花園</a:t>
            </a:r>
            <a:endParaRPr lang="en-US" altLang="zh-TW" sz="1600" dirty="0" smtClean="0"/>
          </a:p>
          <a:p>
            <a:r>
              <a:rPr lang="zh-TW" altLang="en-US" sz="1600" dirty="0" smtClean="0"/>
              <a:t>座落位置：桃園市大園區高鐵南路</a:t>
            </a:r>
            <a:endParaRPr lang="en-US" altLang="zh-TW" sz="1600" dirty="0" smtClean="0"/>
          </a:p>
          <a:p>
            <a:r>
              <a:rPr lang="zh-TW" altLang="en-US" sz="1600" dirty="0" smtClean="0"/>
              <a:t>基地面積：</a:t>
            </a:r>
            <a:r>
              <a:rPr lang="en-US" altLang="zh-TW" sz="1600" dirty="0" smtClean="0"/>
              <a:t>1,659</a:t>
            </a:r>
            <a:r>
              <a:rPr lang="zh-TW" altLang="en-US" sz="1600" dirty="0" smtClean="0"/>
              <a:t>坪</a:t>
            </a:r>
            <a:endParaRPr lang="en-US" altLang="zh-TW" sz="1600" dirty="0" smtClean="0"/>
          </a:p>
          <a:p>
            <a:r>
              <a:rPr lang="zh-TW" altLang="en-US" sz="1600" dirty="0" smtClean="0"/>
              <a:t>使用分區：住宅區</a:t>
            </a:r>
            <a:endParaRPr lang="en-US" altLang="zh-TW" sz="1600" dirty="0" smtClean="0"/>
          </a:p>
          <a:p>
            <a:r>
              <a:rPr lang="zh-TW" altLang="en-US" sz="1600" dirty="0" smtClean="0"/>
              <a:t>總戶數：住宅</a:t>
            </a:r>
            <a:r>
              <a:rPr lang="en-US" altLang="zh-TW" sz="1600" dirty="0" smtClean="0"/>
              <a:t>313</a:t>
            </a:r>
            <a:r>
              <a:rPr lang="zh-TW" altLang="en-US" sz="1600" dirty="0" smtClean="0"/>
              <a:t>戶，店面</a:t>
            </a:r>
            <a:r>
              <a:rPr lang="en-US" altLang="zh-TW" sz="1600" dirty="0" smtClean="0"/>
              <a:t>5</a:t>
            </a:r>
            <a:r>
              <a:rPr lang="zh-TW" altLang="en-US" sz="1600" dirty="0" smtClean="0"/>
              <a:t>戶</a:t>
            </a:r>
            <a:endParaRPr lang="en-US" altLang="zh-TW" sz="1600" dirty="0" smtClean="0"/>
          </a:p>
          <a:p>
            <a:r>
              <a:rPr lang="zh-TW" altLang="en-US" sz="1600" dirty="0" smtClean="0"/>
              <a:t>總車位數：</a:t>
            </a:r>
            <a:r>
              <a:rPr lang="en-US" altLang="zh-TW" sz="1600" dirty="0" smtClean="0"/>
              <a:t>426</a:t>
            </a:r>
            <a:r>
              <a:rPr lang="zh-TW" altLang="en-US" sz="1600" dirty="0" smtClean="0"/>
              <a:t>車</a:t>
            </a:r>
            <a:endParaRPr lang="en-US" altLang="zh-TW" sz="1600" dirty="0" smtClean="0"/>
          </a:p>
          <a:p>
            <a:r>
              <a:rPr lang="zh-TW" altLang="en-US" sz="1600" dirty="0" smtClean="0"/>
              <a:t>總銷售面積</a:t>
            </a:r>
            <a:r>
              <a:rPr lang="en-US" altLang="zh-TW" sz="1600" dirty="0" smtClean="0"/>
              <a:t>9,664</a:t>
            </a:r>
            <a:r>
              <a:rPr lang="zh-TW" altLang="en-US" sz="1600" dirty="0" smtClean="0"/>
              <a:t>坪</a:t>
            </a:r>
            <a:endParaRPr lang="en-US" altLang="zh-TW" sz="1600" dirty="0" smtClean="0"/>
          </a:p>
          <a:p>
            <a:r>
              <a:rPr lang="zh-TW" altLang="en-US" sz="1600" dirty="0" smtClean="0"/>
              <a:t>寶徠住宅戶別全數完售，</a:t>
            </a:r>
            <a:endParaRPr lang="en-US" altLang="zh-TW" sz="1600" dirty="0" smtClean="0"/>
          </a:p>
          <a:p>
            <a:r>
              <a:rPr lang="zh-TW" altLang="en-US" sz="1600" dirty="0" smtClean="0"/>
              <a:t>目前未售</a:t>
            </a:r>
            <a:r>
              <a:rPr lang="en-US" altLang="zh-TW" sz="1600" dirty="0" smtClean="0"/>
              <a:t>1</a:t>
            </a:r>
            <a:r>
              <a:rPr lang="zh-TW" altLang="en-US" sz="1600" dirty="0" smtClean="0"/>
              <a:t>店面及</a:t>
            </a:r>
            <a:r>
              <a:rPr lang="en-US" altLang="zh-TW" sz="1600" dirty="0" smtClean="0"/>
              <a:t>3</a:t>
            </a:r>
            <a:r>
              <a:rPr lang="zh-TW" altLang="en-US" sz="1600" dirty="0" smtClean="0"/>
              <a:t>車位。</a:t>
            </a:r>
            <a:endParaRPr lang="zh-TW" altLang="en-US" sz="1600" dirty="0"/>
          </a:p>
        </p:txBody>
      </p:sp>
    </p:spTree>
    <p:extLst>
      <p:ext uri="{BB962C8B-B14F-4D97-AF65-F5344CB8AC3E}">
        <p14:creationId xmlns:p14="http://schemas.microsoft.com/office/powerpoint/2010/main" val="20627897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95290" y="320827"/>
            <a:ext cx="7069564" cy="584775"/>
          </a:xfrm>
          <a:prstGeom prst="rect">
            <a:avLst/>
          </a:prstGeom>
        </p:spPr>
        <p:txBody>
          <a:bodyPr wrap="none">
            <a:spAutoFit/>
          </a:bodyPr>
          <a:lstStyle/>
          <a:p>
            <a:r>
              <a:rPr lang="en-US" altLang="zh-TW" sz="3200" b="1" dirty="0" smtClean="0">
                <a:solidFill>
                  <a:srgbClr val="F7F7F7"/>
                </a:solidFill>
                <a:latin typeface="微软雅黑" panose="020B0503020204020204" pitchFamily="34" charset="-122"/>
                <a:ea typeface="微软雅黑" panose="020B0503020204020204" pitchFamily="34" charset="-122"/>
              </a:rPr>
              <a:t>3.</a:t>
            </a:r>
            <a:r>
              <a:rPr lang="zh-TW" altLang="en-US" sz="3200" b="1" dirty="0">
                <a:solidFill>
                  <a:srgbClr val="F7F7F7"/>
                </a:solidFill>
                <a:latin typeface="微软雅黑" panose="020B0503020204020204" pitchFamily="34" charset="-122"/>
                <a:ea typeface="微软雅黑" panose="020B0503020204020204" pitchFamily="34" charset="-122"/>
              </a:rPr>
              <a:t>營運績效</a:t>
            </a:r>
            <a:r>
              <a:rPr lang="en-US" altLang="zh-TW" sz="3200" b="1" dirty="0" smtClean="0">
                <a:solidFill>
                  <a:srgbClr val="F7F7F7"/>
                </a:solidFill>
                <a:latin typeface="微软雅黑" panose="020B0503020204020204" pitchFamily="34" charset="-122"/>
                <a:ea typeface="微软雅黑" panose="020B0503020204020204" pitchFamily="34" charset="-122"/>
              </a:rPr>
              <a:t>-</a:t>
            </a:r>
            <a:r>
              <a:rPr lang="zh-TW" altLang="en-US" sz="3200" b="1" dirty="0" smtClean="0">
                <a:solidFill>
                  <a:srgbClr val="F7F7F7"/>
                </a:solidFill>
                <a:latin typeface="微软雅黑" panose="020B0503020204020204" pitchFamily="34" charset="-122"/>
                <a:ea typeface="微软雅黑" panose="020B0503020204020204" pitchFamily="34" charset="-122"/>
              </a:rPr>
              <a:t>都更個案介紹</a:t>
            </a:r>
            <a:r>
              <a:rPr lang="en-US" altLang="zh-TW" sz="3200" b="1" dirty="0" smtClean="0">
                <a:solidFill>
                  <a:srgbClr val="F7F7F7"/>
                </a:solidFill>
                <a:latin typeface="微软雅黑" panose="020B0503020204020204" pitchFamily="34" charset="-122"/>
                <a:ea typeface="微软雅黑" panose="020B0503020204020204" pitchFamily="34" charset="-122"/>
              </a:rPr>
              <a:t>-</a:t>
            </a:r>
            <a:r>
              <a:rPr lang="zh-TW" altLang="en-US" sz="3200" b="1" dirty="0" smtClean="0">
                <a:solidFill>
                  <a:srgbClr val="F7F7F7"/>
                </a:solidFill>
                <a:latin typeface="微软雅黑" panose="020B0503020204020204" pitchFamily="34" charset="-122"/>
                <a:ea typeface="微软雅黑" panose="020B0503020204020204" pitchFamily="34" charset="-122"/>
              </a:rPr>
              <a:t>永靜公園案</a:t>
            </a:r>
            <a:endParaRPr lang="zh-CN" altLang="en-US" sz="3200" b="1" dirty="0">
              <a:solidFill>
                <a:srgbClr val="F7F7F7"/>
              </a:solidFill>
              <a:latin typeface="微软雅黑" panose="020B0503020204020204" pitchFamily="34" charset="-122"/>
              <a:ea typeface="微软雅黑" panose="020B0503020204020204" pitchFamily="34" charset="-122"/>
            </a:endParaRPr>
          </a:p>
        </p:txBody>
      </p:sp>
      <p:pic>
        <p:nvPicPr>
          <p:cNvPr id="13" name="圖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0707" y="38873"/>
            <a:ext cx="900830" cy="1292777"/>
          </a:xfrm>
          <a:prstGeom prst="rect">
            <a:avLst/>
          </a:prstGeom>
        </p:spPr>
      </p:pic>
      <p:cxnSp>
        <p:nvCxnSpPr>
          <p:cNvPr id="28" name="直接连接符 7"/>
          <p:cNvCxnSpPr/>
          <p:nvPr/>
        </p:nvCxnSpPr>
        <p:spPr>
          <a:xfrm>
            <a:off x="5687365" y="6568709"/>
            <a:ext cx="6447666" cy="10276"/>
          </a:xfrm>
          <a:prstGeom prst="line">
            <a:avLst/>
          </a:prstGeom>
          <a:ln w="12700" cap="rnd">
            <a:gradFill>
              <a:gsLst>
                <a:gs pos="16000">
                  <a:schemeClr val="accent1">
                    <a:lumMod val="5000"/>
                    <a:lumOff val="95000"/>
                    <a:alpha val="33000"/>
                  </a:schemeClr>
                </a:gs>
                <a:gs pos="54000">
                  <a:schemeClr val="bg1"/>
                </a:gs>
                <a:gs pos="88000">
                  <a:schemeClr val="bg1">
                    <a:alpha val="38000"/>
                  </a:schemeClr>
                </a:gs>
              </a:gsLst>
              <a:lin ang="2400000" scaled="0"/>
            </a:gradFill>
            <a:round/>
            <a:headEnd type="oval" w="sm" len="sm"/>
            <a:tailEnd type="oval" w="sm" len="sm"/>
          </a:ln>
        </p:spPr>
        <p:style>
          <a:lnRef idx="1">
            <a:schemeClr val="accent1"/>
          </a:lnRef>
          <a:fillRef idx="0">
            <a:schemeClr val="accent1"/>
          </a:fillRef>
          <a:effectRef idx="0">
            <a:schemeClr val="accent1"/>
          </a:effectRef>
          <a:fontRef idx="minor">
            <a:schemeClr val="tx1"/>
          </a:fontRef>
        </p:style>
      </p:cxnSp>
      <p:pic>
        <p:nvPicPr>
          <p:cNvPr id="15" name="圖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872" y="1374858"/>
            <a:ext cx="3918428" cy="5006892"/>
          </a:xfrm>
          <a:prstGeom prst="rect">
            <a:avLst/>
          </a:prstGeom>
        </p:spPr>
      </p:pic>
      <p:pic>
        <p:nvPicPr>
          <p:cNvPr id="16" name="圖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1374858"/>
            <a:ext cx="2362200" cy="3181350"/>
          </a:xfrm>
          <a:prstGeom prst="rect">
            <a:avLst/>
          </a:prstGeom>
        </p:spPr>
      </p:pic>
      <p:sp>
        <p:nvSpPr>
          <p:cNvPr id="17" name="圓角矩形 16"/>
          <p:cNvSpPr/>
          <p:nvPr/>
        </p:nvSpPr>
        <p:spPr>
          <a:xfrm>
            <a:off x="7617205" y="1495425"/>
            <a:ext cx="3965194" cy="2264037"/>
          </a:xfrm>
          <a:prstGeom prst="roundRect">
            <a:avLst/>
          </a:prstGeom>
          <a:solidFill>
            <a:schemeClr val="tx1">
              <a:lumMod val="95000"/>
            </a:schemeClr>
          </a:solidFill>
          <a:ln/>
        </p:spPr>
        <p:style>
          <a:lnRef idx="2">
            <a:schemeClr val="dk1"/>
          </a:lnRef>
          <a:fillRef idx="1">
            <a:schemeClr val="lt1"/>
          </a:fillRef>
          <a:effectRef idx="0">
            <a:schemeClr val="dk1"/>
          </a:effectRef>
          <a:fontRef idx="minor">
            <a:schemeClr val="dk1"/>
          </a:fontRef>
        </p:style>
        <p:txBody>
          <a:bodyPr rtlCol="0" anchor="t"/>
          <a:lstStyle/>
          <a:p>
            <a:r>
              <a:rPr lang="zh-TW" altLang="en-US" dirty="0" smtClean="0"/>
              <a:t>個案名稱：永靜公園案</a:t>
            </a:r>
            <a:endParaRPr lang="en-US" altLang="zh-TW" dirty="0" smtClean="0"/>
          </a:p>
          <a:p>
            <a:r>
              <a:rPr lang="zh-TW" altLang="en-US" dirty="0" smtClean="0"/>
              <a:t>座落位置：中山北路</a:t>
            </a:r>
            <a:r>
              <a:rPr lang="en-US" altLang="zh-TW" dirty="0" smtClean="0"/>
              <a:t>128</a:t>
            </a:r>
            <a:r>
              <a:rPr lang="zh-TW" altLang="en-US" dirty="0" smtClean="0"/>
              <a:t>巷</a:t>
            </a:r>
            <a:endParaRPr lang="en-US" altLang="zh-TW" dirty="0" smtClean="0"/>
          </a:p>
          <a:p>
            <a:r>
              <a:rPr lang="zh-TW" altLang="en-US" dirty="0" smtClean="0"/>
              <a:t>基地面積：</a:t>
            </a:r>
            <a:r>
              <a:rPr lang="en-US" altLang="zh-TW" dirty="0" smtClean="0"/>
              <a:t>328</a:t>
            </a:r>
            <a:r>
              <a:rPr lang="zh-TW" altLang="en-US" dirty="0" smtClean="0"/>
              <a:t>坪</a:t>
            </a:r>
            <a:endParaRPr lang="en-US" altLang="zh-TW" dirty="0" smtClean="0"/>
          </a:p>
          <a:p>
            <a:r>
              <a:rPr lang="zh-TW" altLang="en-US" dirty="0" smtClean="0"/>
              <a:t>建物樓層：</a:t>
            </a:r>
            <a:r>
              <a:rPr lang="en-US" altLang="zh-TW" dirty="0" smtClean="0"/>
              <a:t>15F/B4</a:t>
            </a:r>
          </a:p>
          <a:p>
            <a:r>
              <a:rPr lang="zh-TW" altLang="en-US" dirty="0" smtClean="0"/>
              <a:t>預計總銷售面積：</a:t>
            </a:r>
            <a:r>
              <a:rPr lang="en-US" altLang="zh-TW" dirty="0" smtClean="0"/>
              <a:t>2,526</a:t>
            </a:r>
            <a:r>
              <a:rPr lang="zh-TW" altLang="en-US" dirty="0" smtClean="0"/>
              <a:t>坪</a:t>
            </a:r>
            <a:endParaRPr lang="en-US" altLang="zh-TW" dirty="0" smtClean="0"/>
          </a:p>
          <a:p>
            <a:r>
              <a:rPr lang="zh-TW" altLang="en-US" dirty="0" smtClean="0"/>
              <a:t>車位：</a:t>
            </a:r>
            <a:r>
              <a:rPr lang="en-US" altLang="zh-TW" dirty="0" smtClean="0"/>
              <a:t>59</a:t>
            </a:r>
            <a:r>
              <a:rPr lang="zh-TW" altLang="en-US" dirty="0" smtClean="0"/>
              <a:t>車</a:t>
            </a:r>
            <a:endParaRPr lang="en-US" altLang="zh-TW" dirty="0" smtClean="0"/>
          </a:p>
          <a:p>
            <a:r>
              <a:rPr lang="zh-TW" altLang="en-US" dirty="0" smtClean="0"/>
              <a:t>目前都審及都更事業計畫送核中</a:t>
            </a:r>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zh-TW" altLang="en-US" dirty="0"/>
          </a:p>
        </p:txBody>
      </p:sp>
      <p:sp>
        <p:nvSpPr>
          <p:cNvPr id="23" name="圓角矩形 22"/>
          <p:cNvSpPr/>
          <p:nvPr/>
        </p:nvSpPr>
        <p:spPr>
          <a:xfrm>
            <a:off x="7684316" y="3949961"/>
            <a:ext cx="3898082" cy="2618747"/>
          </a:xfrm>
          <a:prstGeom prst="round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流程圖: 接點 23"/>
          <p:cNvSpPr/>
          <p:nvPr/>
        </p:nvSpPr>
        <p:spPr>
          <a:xfrm>
            <a:off x="9525000" y="5753100"/>
            <a:ext cx="171449" cy="190499"/>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9" name="直線單箭頭接點 28"/>
          <p:cNvCxnSpPr>
            <a:stCxn id="24" idx="0"/>
          </p:cNvCxnSpPr>
          <p:nvPr/>
        </p:nvCxnSpPr>
        <p:spPr>
          <a:xfrm flipV="1">
            <a:off x="9610725" y="4248152"/>
            <a:ext cx="19050" cy="1504948"/>
          </a:xfrm>
          <a:prstGeom prst="straightConnector1">
            <a:avLst/>
          </a:prstGeom>
          <a:ln w="25400">
            <a:solidFill>
              <a:srgbClr val="C00000">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9269835" y="3949961"/>
            <a:ext cx="822121" cy="298191"/>
          </a:xfrm>
          <a:prstGeom prst="rect">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t>基地位置</a:t>
            </a:r>
            <a:endParaRPr lang="zh-TW" altLang="en-US" sz="1200" dirty="0"/>
          </a:p>
        </p:txBody>
      </p:sp>
    </p:spTree>
    <p:extLst>
      <p:ext uri="{BB962C8B-B14F-4D97-AF65-F5344CB8AC3E}">
        <p14:creationId xmlns:p14="http://schemas.microsoft.com/office/powerpoint/2010/main" val="1167676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75939" y="353048"/>
            <a:ext cx="2318263" cy="584775"/>
          </a:xfrm>
          <a:prstGeom prst="rect">
            <a:avLst/>
          </a:prstGeom>
        </p:spPr>
        <p:txBody>
          <a:bodyPr wrap="none">
            <a:spAutoFit/>
          </a:bodyPr>
          <a:lstStyle/>
          <a:p>
            <a:r>
              <a:rPr lang="en-US" altLang="zh-CN" sz="3200" b="1" dirty="0" smtClean="0">
                <a:solidFill>
                  <a:schemeClr val="bg1"/>
                </a:solidFill>
                <a:latin typeface="微软雅黑" panose="020B0503020204020204" pitchFamily="34" charset="-122"/>
                <a:ea typeface="微软雅黑" panose="020B0503020204020204" pitchFamily="34" charset="-122"/>
              </a:rPr>
              <a:t> </a:t>
            </a:r>
            <a:r>
              <a:rPr lang="en-US" altLang="zh-TW" sz="3200" b="1" dirty="0" smtClean="0">
                <a:solidFill>
                  <a:srgbClr val="FFFFFF"/>
                </a:solidFill>
                <a:latin typeface="微软雅黑" panose="020B0503020204020204" pitchFamily="34" charset="-122"/>
                <a:ea typeface="微软雅黑" panose="020B0503020204020204" pitchFamily="34" charset="-122"/>
              </a:rPr>
              <a:t>4.</a:t>
            </a:r>
            <a:r>
              <a:rPr lang="zh-TW" altLang="en-US" sz="3200" b="1" dirty="0" smtClean="0">
                <a:solidFill>
                  <a:srgbClr val="FFFFFF"/>
                </a:solidFill>
                <a:latin typeface="微软雅黑" panose="020B0503020204020204" pitchFamily="34" charset="-122"/>
                <a:ea typeface="微软雅黑" panose="020B0503020204020204" pitchFamily="34" charset="-122"/>
              </a:rPr>
              <a:t>財務數據</a:t>
            </a:r>
            <a:endParaRPr lang="zh-CN" altLang="en-US" sz="3200" b="1" dirty="0">
              <a:solidFill>
                <a:srgbClr val="FFFFFF"/>
              </a:solidFill>
              <a:latin typeface="微软雅黑" panose="020B0503020204020204" pitchFamily="34" charset="-122"/>
              <a:ea typeface="微软雅黑" panose="020B0503020204020204" pitchFamily="34" charset="-122"/>
            </a:endParaRPr>
          </a:p>
        </p:txBody>
      </p:sp>
      <p:sp>
        <p:nvSpPr>
          <p:cNvPr id="14" name="矩形 13"/>
          <p:cNvSpPr/>
          <p:nvPr/>
        </p:nvSpPr>
        <p:spPr>
          <a:xfrm>
            <a:off x="7871098" y="937823"/>
            <a:ext cx="2031325" cy="369332"/>
          </a:xfrm>
          <a:prstGeom prst="rect">
            <a:avLst/>
          </a:prstGeom>
        </p:spPr>
        <p:txBody>
          <a:bodyPr wrap="none">
            <a:spAutoFit/>
          </a:bodyPr>
          <a:lstStyle/>
          <a:p>
            <a:r>
              <a:rPr lang="zh-TW" altLang="zh-TW" b="1" kern="100" dirty="0">
                <a:solidFill>
                  <a:srgbClr val="F7F7F7"/>
                </a:solidFill>
                <a:latin typeface="微軟正黑體" panose="020B0604030504040204" pitchFamily="34" charset="-120"/>
                <a:ea typeface="微軟正黑體" panose="020B0604030504040204" pitchFamily="34" charset="-120"/>
                <a:cs typeface="Times New Roman" panose="02020603050405020304" pitchFamily="18" charset="0"/>
              </a:rPr>
              <a:t>單位：新台幣仟元</a:t>
            </a:r>
            <a:endParaRPr lang="zh-TW" altLang="en-US" b="1" dirty="0">
              <a:solidFill>
                <a:srgbClr val="F7F7F7"/>
              </a:solidFill>
              <a:latin typeface="微軟正黑體" panose="020B0604030504040204" pitchFamily="34" charset="-120"/>
              <a:ea typeface="微軟正黑體" panose="020B0604030504040204" pitchFamily="34" charset="-120"/>
            </a:endParaRPr>
          </a:p>
        </p:txBody>
      </p:sp>
      <p:pic>
        <p:nvPicPr>
          <p:cNvPr id="92" name="圖片 9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9379" y="127650"/>
            <a:ext cx="1129086" cy="1620347"/>
          </a:xfrm>
          <a:prstGeom prst="rect">
            <a:avLst/>
          </a:prstGeom>
        </p:spPr>
      </p:pic>
      <p:graphicFrame>
        <p:nvGraphicFramePr>
          <p:cNvPr id="13" name="表格 12"/>
          <p:cNvGraphicFramePr>
            <a:graphicFrameLocks noGrp="1"/>
          </p:cNvGraphicFramePr>
          <p:nvPr>
            <p:extLst>
              <p:ext uri="{D42A27DB-BD31-4B8C-83A1-F6EECF244321}">
                <p14:modId xmlns:p14="http://schemas.microsoft.com/office/powerpoint/2010/main" val="3642432503"/>
              </p:ext>
            </p:extLst>
          </p:nvPr>
        </p:nvGraphicFramePr>
        <p:xfrm>
          <a:off x="846908" y="1317461"/>
          <a:ext cx="9055515" cy="4093983"/>
        </p:xfrm>
        <a:graphic>
          <a:graphicData uri="http://schemas.openxmlformats.org/drawingml/2006/table">
            <a:tbl>
              <a:tblPr firstRow="1" bandRow="1">
                <a:tableStyleId>{5C22544A-7EE6-4342-B048-85BDC9FD1C3A}</a:tableStyleId>
              </a:tblPr>
              <a:tblGrid>
                <a:gridCol w="2228907"/>
                <a:gridCol w="1137768"/>
                <a:gridCol w="1137768"/>
                <a:gridCol w="1137768"/>
                <a:gridCol w="1137768"/>
                <a:gridCol w="1137768"/>
                <a:gridCol w="1137768"/>
              </a:tblGrid>
              <a:tr h="887743">
                <a:tc>
                  <a:txBody>
                    <a:bodyPr/>
                    <a:lstStyle/>
                    <a:p>
                      <a:r>
                        <a:rPr lang="zh-TW" altLang="en-US" sz="1800" dirty="0" smtClean="0">
                          <a:latin typeface="微軟正黑體" panose="020B0604030504040204" pitchFamily="34" charset="-120"/>
                          <a:ea typeface="微軟正黑體" panose="020B0604030504040204" pitchFamily="34" charset="-120"/>
                        </a:rPr>
                        <a:t>                      年    度</a:t>
                      </a:r>
                      <a:endParaRPr lang="en-US" altLang="zh-TW" sz="1800" dirty="0" smtClean="0">
                        <a:latin typeface="微軟正黑體" panose="020B0604030504040204" pitchFamily="34" charset="-120"/>
                        <a:ea typeface="微軟正黑體" panose="020B0604030504040204" pitchFamily="34" charset="-120"/>
                      </a:endParaRPr>
                    </a:p>
                    <a:p>
                      <a:endParaRPr lang="en-US" altLang="zh-TW" sz="1800" dirty="0" smtClean="0">
                        <a:latin typeface="微軟正黑體" panose="020B0604030504040204" pitchFamily="34" charset="-120"/>
                        <a:ea typeface="微軟正黑體" panose="020B0604030504040204" pitchFamily="34" charset="-120"/>
                      </a:endParaRPr>
                    </a:p>
                    <a:p>
                      <a:r>
                        <a:rPr lang="zh-TW" altLang="en-US" sz="1800" dirty="0" smtClean="0">
                          <a:latin typeface="微軟正黑體" panose="020B0604030504040204" pitchFamily="34" charset="-120"/>
                          <a:ea typeface="微軟正黑體" panose="020B0604030504040204" pitchFamily="34" charset="-120"/>
                        </a:rPr>
                        <a:t>項    目</a:t>
                      </a:r>
                      <a:endParaRPr lang="zh-TW" altLang="en-US" sz="1800" dirty="0">
                        <a:latin typeface="微軟正黑體" panose="020B0604030504040204" pitchFamily="34" charset="-120"/>
                        <a:ea typeface="微軟正黑體" panose="020B0604030504040204" pitchFamily="34" charset="-120"/>
                      </a:endParaRPr>
                    </a:p>
                  </a:txBody>
                  <a:tcPr>
                    <a:noFill/>
                  </a:tcPr>
                </a:tc>
                <a:tc>
                  <a:txBody>
                    <a:bodyPr/>
                    <a:lstStyle/>
                    <a:p>
                      <a:pPr algn="ctr">
                        <a:spcAft>
                          <a:spcPts val="0"/>
                        </a:spcAft>
                      </a:pPr>
                      <a:r>
                        <a:rPr lang="en-US" sz="1800" kern="50" dirty="0">
                          <a:effectLst/>
                          <a:latin typeface="微軟正黑體" panose="020B0604030504040204" pitchFamily="34" charset="-120"/>
                          <a:ea typeface="微軟正黑體" panose="020B0604030504040204" pitchFamily="34" charset="-120"/>
                        </a:rPr>
                        <a:t>104</a:t>
                      </a:r>
                      <a:r>
                        <a:rPr lang="zh-TW" sz="1800" kern="50" dirty="0">
                          <a:effectLst/>
                          <a:latin typeface="微軟正黑體" panose="020B0604030504040204" pitchFamily="34" charset="-120"/>
                          <a:ea typeface="微軟正黑體" panose="020B0604030504040204" pitchFamily="34" charset="-120"/>
                        </a:rPr>
                        <a:t>年</a:t>
                      </a:r>
                    </a:p>
                  </a:txBody>
                  <a:tcPr marL="17780" marR="17780" marT="0" marB="0" anchor="ctr">
                    <a:noFill/>
                  </a:tcPr>
                </a:tc>
                <a:tc>
                  <a:txBody>
                    <a:bodyPr/>
                    <a:lstStyle/>
                    <a:p>
                      <a:pPr algn="ctr">
                        <a:spcAft>
                          <a:spcPts val="0"/>
                        </a:spcAft>
                      </a:pPr>
                      <a:r>
                        <a:rPr lang="en-US" sz="1800" kern="50" dirty="0">
                          <a:effectLst/>
                          <a:latin typeface="微軟正黑體" panose="020B0604030504040204" pitchFamily="34" charset="-120"/>
                          <a:ea typeface="微軟正黑體" panose="020B0604030504040204" pitchFamily="34" charset="-120"/>
                        </a:rPr>
                        <a:t>105</a:t>
                      </a:r>
                      <a:r>
                        <a:rPr lang="zh-TW" sz="1800" kern="50" dirty="0">
                          <a:effectLst/>
                          <a:latin typeface="微軟正黑體" panose="020B0604030504040204" pitchFamily="34" charset="-120"/>
                          <a:ea typeface="微軟正黑體" panose="020B0604030504040204" pitchFamily="34" charset="-120"/>
                        </a:rPr>
                        <a:t>年</a:t>
                      </a:r>
                    </a:p>
                  </a:txBody>
                  <a:tcPr marL="17780" marR="17780" marT="0" marB="0" anchor="ctr">
                    <a:noFill/>
                  </a:tcPr>
                </a:tc>
                <a:tc>
                  <a:txBody>
                    <a:bodyPr/>
                    <a:lstStyle/>
                    <a:p>
                      <a:pPr algn="ctr">
                        <a:spcAft>
                          <a:spcPts val="0"/>
                        </a:spcAft>
                      </a:pPr>
                      <a:r>
                        <a:rPr lang="en-US" sz="1800" kern="50" dirty="0">
                          <a:effectLst/>
                          <a:latin typeface="微軟正黑體" panose="020B0604030504040204" pitchFamily="34" charset="-120"/>
                          <a:ea typeface="微軟正黑體" panose="020B0604030504040204" pitchFamily="34" charset="-120"/>
                        </a:rPr>
                        <a:t>106</a:t>
                      </a:r>
                      <a:r>
                        <a:rPr lang="zh-TW" sz="1800" kern="50" dirty="0">
                          <a:effectLst/>
                          <a:latin typeface="微軟正黑體" panose="020B0604030504040204" pitchFamily="34" charset="-120"/>
                          <a:ea typeface="微軟正黑體" panose="020B0604030504040204" pitchFamily="34" charset="-120"/>
                        </a:rPr>
                        <a:t>年</a:t>
                      </a:r>
                    </a:p>
                  </a:txBody>
                  <a:tcPr marL="17780" marR="17780" marT="0" marB="0" anchor="ctr">
                    <a:noFill/>
                  </a:tcPr>
                </a:tc>
                <a:tc>
                  <a:txBody>
                    <a:bodyPr/>
                    <a:lstStyle/>
                    <a:p>
                      <a:pPr algn="ctr">
                        <a:spcAft>
                          <a:spcPts val="0"/>
                        </a:spcAft>
                      </a:pPr>
                      <a:r>
                        <a:rPr lang="en-US" altLang="zh-TW" sz="1800" kern="50" dirty="0" smtClean="0">
                          <a:effectLst/>
                          <a:latin typeface="微軟正黑體" panose="020B0604030504040204" pitchFamily="34" charset="-120"/>
                          <a:ea typeface="微軟正黑體" panose="020B0604030504040204" pitchFamily="34" charset="-120"/>
                        </a:rPr>
                        <a:t>107</a:t>
                      </a:r>
                      <a:r>
                        <a:rPr lang="zh-TW" altLang="en-US" sz="1800" kern="50" dirty="0" smtClean="0">
                          <a:effectLst/>
                          <a:latin typeface="微軟正黑體" panose="020B0604030504040204" pitchFamily="34" charset="-120"/>
                          <a:ea typeface="微軟正黑體" panose="020B0604030504040204" pitchFamily="34" charset="-120"/>
                        </a:rPr>
                        <a:t>年</a:t>
                      </a:r>
                      <a:endParaRPr lang="zh-TW" sz="1800" kern="50" dirty="0">
                        <a:effectLst/>
                        <a:latin typeface="微軟正黑體" panose="020B0604030504040204" pitchFamily="34" charset="-120"/>
                        <a:ea typeface="微軟正黑體" panose="020B0604030504040204" pitchFamily="34" charset="-120"/>
                      </a:endParaRPr>
                    </a:p>
                  </a:txBody>
                  <a:tcPr marL="17780" marR="17780" marT="0" marB="0" anchor="ctr">
                    <a:noFill/>
                  </a:tcPr>
                </a:tc>
                <a:tc>
                  <a:txBody>
                    <a:bodyPr/>
                    <a:lstStyle/>
                    <a:p>
                      <a:pPr algn="ctr">
                        <a:spcAft>
                          <a:spcPts val="0"/>
                        </a:spcAft>
                      </a:pPr>
                      <a:r>
                        <a:rPr lang="en-US" altLang="zh-TW" sz="1800" kern="50" dirty="0" smtClean="0">
                          <a:effectLst/>
                          <a:latin typeface="微軟正黑體" panose="020B0604030504040204" pitchFamily="34" charset="-120"/>
                          <a:ea typeface="微軟正黑體" panose="020B0604030504040204" pitchFamily="34" charset="-120"/>
                        </a:rPr>
                        <a:t>108</a:t>
                      </a:r>
                      <a:r>
                        <a:rPr lang="zh-TW" altLang="en-US" sz="1800" kern="50" dirty="0" smtClean="0">
                          <a:effectLst/>
                          <a:latin typeface="微軟正黑體" panose="020B0604030504040204" pitchFamily="34" charset="-120"/>
                          <a:ea typeface="微軟正黑體" panose="020B0604030504040204" pitchFamily="34" charset="-120"/>
                        </a:rPr>
                        <a:t>年</a:t>
                      </a:r>
                      <a:endParaRPr lang="zh-TW" sz="1800" kern="50" dirty="0">
                        <a:effectLst/>
                        <a:latin typeface="微軟正黑體" panose="020B0604030504040204" pitchFamily="34" charset="-120"/>
                        <a:ea typeface="微軟正黑體" panose="020B0604030504040204" pitchFamily="34" charset="-120"/>
                      </a:endParaRPr>
                    </a:p>
                  </a:txBody>
                  <a:tcPr marL="17780" marR="17780" marT="0" marB="0" anchor="ctr">
                    <a:noFill/>
                  </a:tcPr>
                </a:tc>
                <a:tc>
                  <a:txBody>
                    <a:bodyPr/>
                    <a:lstStyle/>
                    <a:p>
                      <a:pPr algn="ctr">
                        <a:spcAft>
                          <a:spcPts val="0"/>
                        </a:spcAft>
                      </a:pPr>
                      <a:r>
                        <a:rPr lang="en-US" sz="1800" kern="50" dirty="0" smtClean="0">
                          <a:effectLst/>
                          <a:latin typeface="微軟正黑體" panose="020B0604030504040204" pitchFamily="34" charset="-120"/>
                          <a:ea typeface="微軟正黑體" panose="020B0604030504040204" pitchFamily="34" charset="-120"/>
                        </a:rPr>
                        <a:t>1</a:t>
                      </a:r>
                      <a:r>
                        <a:rPr lang="en-US" altLang="zh-TW" sz="1800" kern="50" dirty="0" smtClean="0">
                          <a:effectLst/>
                          <a:latin typeface="微軟正黑體" panose="020B0604030504040204" pitchFamily="34" charset="-120"/>
                          <a:ea typeface="微軟正黑體" panose="020B0604030504040204" pitchFamily="34" charset="-120"/>
                        </a:rPr>
                        <a:t>09</a:t>
                      </a:r>
                      <a:r>
                        <a:rPr lang="zh-TW" sz="1800" kern="50" dirty="0" smtClean="0">
                          <a:effectLst/>
                          <a:latin typeface="微軟正黑體" panose="020B0604030504040204" pitchFamily="34" charset="-120"/>
                          <a:ea typeface="微軟正黑體" panose="020B0604030504040204" pitchFamily="34" charset="-120"/>
                        </a:rPr>
                        <a:t>年</a:t>
                      </a:r>
                      <a:endParaRPr lang="zh-TW" sz="1800" kern="50" dirty="0">
                        <a:effectLst/>
                        <a:latin typeface="微軟正黑體" panose="020B0604030504040204" pitchFamily="34" charset="-120"/>
                        <a:ea typeface="微軟正黑體" panose="020B0604030504040204" pitchFamily="34" charset="-120"/>
                      </a:endParaRPr>
                    </a:p>
                    <a:p>
                      <a:pPr algn="ctr">
                        <a:spcAft>
                          <a:spcPts val="0"/>
                        </a:spcAft>
                      </a:pPr>
                      <a:r>
                        <a:rPr lang="zh-TW" sz="1800" kern="50" dirty="0">
                          <a:effectLst/>
                          <a:latin typeface="微軟正黑體" panose="020B0604030504040204" pitchFamily="34" charset="-120"/>
                          <a:ea typeface="微軟正黑體" panose="020B0604030504040204" pitchFamily="34" charset="-120"/>
                        </a:rPr>
                        <a:t>前三季</a:t>
                      </a:r>
                    </a:p>
                  </a:txBody>
                  <a:tcPr marL="17780" marR="17780" marT="0" marB="0" anchor="ctr">
                    <a:noFill/>
                  </a:tcPr>
                </a:tc>
              </a:tr>
              <a:tr h="402588">
                <a:tc>
                  <a:txBody>
                    <a:bodyPr/>
                    <a:lstStyle/>
                    <a:p>
                      <a:pPr marR="96520" indent="31115" algn="dist">
                        <a:spcAft>
                          <a:spcPts val="0"/>
                        </a:spcAft>
                      </a:pPr>
                      <a:r>
                        <a:rPr lang="ar-SA" sz="1800" kern="50" dirty="0">
                          <a:solidFill>
                            <a:srgbClr val="F7F7F7"/>
                          </a:solidFill>
                          <a:effectLst/>
                          <a:latin typeface="微軟正黑體" panose="020B0604030504040204" pitchFamily="34" charset="-120"/>
                          <a:ea typeface="微軟正黑體" panose="020B0604030504040204" pitchFamily="34" charset="-120"/>
                          <a:cs typeface="標楷體" panose="03000509000000000000" pitchFamily="65" charset="-120"/>
                        </a:rPr>
                        <a:t>營業收入</a:t>
                      </a:r>
                      <a:endParaRPr lang="zh-TW" sz="1800" kern="50" dirty="0">
                        <a:solidFill>
                          <a:srgbClr val="F7F7F7"/>
                        </a:solidFill>
                        <a:effectLst/>
                        <a:latin typeface="微軟正黑體" panose="020B0604030504040204" pitchFamily="34" charset="-120"/>
                        <a:ea typeface="微軟正黑體" panose="020B0604030504040204" pitchFamily="34" charset="-120"/>
                      </a:endParaRPr>
                    </a:p>
                  </a:txBody>
                  <a:tcPr marL="17780" marR="17780" marT="0" marB="0" anchor="ctr">
                    <a:noFill/>
                  </a:tcPr>
                </a:tc>
                <a:tc>
                  <a:txBody>
                    <a:bodyPr/>
                    <a:lstStyle/>
                    <a:p>
                      <a:pPr marR="71755" algn="r">
                        <a:spcAft>
                          <a:spcPts val="0"/>
                        </a:spcAft>
                      </a:pPr>
                      <a:r>
                        <a:rPr lang="en-US" sz="1800" kern="50" dirty="0">
                          <a:solidFill>
                            <a:srgbClr val="F7F7F7"/>
                          </a:solidFill>
                          <a:effectLst/>
                          <a:latin typeface="微軟正黑體" panose="020B0604030504040204" pitchFamily="34" charset="-120"/>
                          <a:ea typeface="微軟正黑體" panose="020B0604030504040204" pitchFamily="34" charset="-120"/>
                        </a:rPr>
                        <a:t>119,632</a:t>
                      </a:r>
                      <a:endParaRPr lang="zh-TW" sz="1800" kern="50" dirty="0">
                        <a:solidFill>
                          <a:srgbClr val="F7F7F7"/>
                        </a:solidFill>
                        <a:effectLst/>
                        <a:latin typeface="微軟正黑體" panose="020B0604030504040204" pitchFamily="34" charset="-120"/>
                        <a:ea typeface="微軟正黑體" panose="020B0604030504040204" pitchFamily="34" charset="-120"/>
                      </a:endParaRPr>
                    </a:p>
                  </a:txBody>
                  <a:tcPr marL="17780" marR="17780" marT="0" marB="0" anchor="ctr">
                    <a:noFill/>
                  </a:tcPr>
                </a:tc>
                <a:tc>
                  <a:txBody>
                    <a:bodyPr/>
                    <a:lstStyle/>
                    <a:p>
                      <a:pPr marR="71755" algn="r">
                        <a:spcAft>
                          <a:spcPts val="0"/>
                        </a:spcAft>
                      </a:pPr>
                      <a:r>
                        <a:rPr lang="en-US" sz="1800" kern="50" dirty="0">
                          <a:solidFill>
                            <a:srgbClr val="F7F7F7"/>
                          </a:solidFill>
                          <a:effectLst/>
                          <a:latin typeface="微軟正黑體" panose="020B0604030504040204" pitchFamily="34" charset="-120"/>
                          <a:ea typeface="微軟正黑體" panose="020B0604030504040204" pitchFamily="34" charset="-120"/>
                        </a:rPr>
                        <a:t>31,086</a:t>
                      </a:r>
                      <a:endParaRPr lang="zh-TW" sz="1800" kern="50" dirty="0">
                        <a:solidFill>
                          <a:srgbClr val="F7F7F7"/>
                        </a:solidFill>
                        <a:effectLst/>
                        <a:latin typeface="微軟正黑體" panose="020B0604030504040204" pitchFamily="34" charset="-120"/>
                        <a:ea typeface="微軟正黑體" panose="020B0604030504040204" pitchFamily="34" charset="-120"/>
                      </a:endParaRPr>
                    </a:p>
                  </a:txBody>
                  <a:tcPr marL="17780" marR="17780" marT="0" marB="0" anchor="ctr">
                    <a:noFill/>
                  </a:tcPr>
                </a:tc>
                <a:tc>
                  <a:txBody>
                    <a:bodyPr/>
                    <a:lstStyle/>
                    <a:p>
                      <a:pPr marR="71755" algn="r">
                        <a:spcAft>
                          <a:spcPts val="0"/>
                        </a:spcAft>
                      </a:pPr>
                      <a:r>
                        <a:rPr lang="en-US" sz="1800" kern="50" dirty="0">
                          <a:solidFill>
                            <a:srgbClr val="F7F7F7"/>
                          </a:solidFill>
                          <a:effectLst/>
                          <a:latin typeface="微軟正黑體" panose="020B0604030504040204" pitchFamily="34" charset="-120"/>
                          <a:ea typeface="微軟正黑體" panose="020B0604030504040204" pitchFamily="34" charset="-120"/>
                        </a:rPr>
                        <a:t>258,606</a:t>
                      </a:r>
                      <a:endParaRPr lang="zh-TW" sz="1800" kern="50" dirty="0">
                        <a:solidFill>
                          <a:srgbClr val="F7F7F7"/>
                        </a:solidFill>
                        <a:effectLst/>
                        <a:latin typeface="微軟正黑體" panose="020B0604030504040204" pitchFamily="34" charset="-120"/>
                        <a:ea typeface="微軟正黑體" panose="020B0604030504040204" pitchFamily="34" charset="-120"/>
                      </a:endParaRPr>
                    </a:p>
                  </a:txBody>
                  <a:tcPr marL="17780" marR="17780" marT="0" marB="0" anchor="ctr">
                    <a:noFill/>
                  </a:tcPr>
                </a:tc>
                <a:tc>
                  <a:txBody>
                    <a:bodyPr/>
                    <a:lstStyle/>
                    <a:p>
                      <a:pPr marR="71755" algn="r">
                        <a:spcAft>
                          <a:spcPts val="0"/>
                        </a:spcAft>
                      </a:pPr>
                      <a:r>
                        <a:rPr lang="en-US" altLang="zh-TW" sz="1800" kern="50" dirty="0" smtClean="0">
                          <a:solidFill>
                            <a:srgbClr val="F7F7F7"/>
                          </a:solidFill>
                          <a:effectLst/>
                          <a:latin typeface="微軟正黑體" panose="020B0604030504040204" pitchFamily="34" charset="-120"/>
                          <a:ea typeface="微軟正黑體" panose="020B0604030504040204" pitchFamily="34" charset="-120"/>
                        </a:rPr>
                        <a:t>79,876</a:t>
                      </a:r>
                      <a:endParaRPr lang="zh-TW" sz="1800" kern="50" dirty="0">
                        <a:solidFill>
                          <a:srgbClr val="F7F7F7"/>
                        </a:solidFill>
                        <a:effectLst/>
                        <a:latin typeface="微軟正黑體" panose="020B0604030504040204" pitchFamily="34" charset="-120"/>
                        <a:ea typeface="微軟正黑體" panose="020B0604030504040204" pitchFamily="34" charset="-120"/>
                      </a:endParaRPr>
                    </a:p>
                  </a:txBody>
                  <a:tcPr marL="17780" marR="17780" marT="0" marB="0" anchor="ctr">
                    <a:noFill/>
                  </a:tcPr>
                </a:tc>
                <a:tc>
                  <a:txBody>
                    <a:bodyPr/>
                    <a:lstStyle/>
                    <a:p>
                      <a:pPr marR="71755" algn="r">
                        <a:spcAft>
                          <a:spcPts val="0"/>
                        </a:spcAft>
                      </a:pPr>
                      <a:r>
                        <a:rPr lang="en-US" altLang="zh-TW" sz="1800" kern="50" dirty="0" smtClean="0">
                          <a:solidFill>
                            <a:srgbClr val="F7F7F7"/>
                          </a:solidFill>
                          <a:effectLst/>
                          <a:latin typeface="微軟正黑體" panose="020B0604030504040204" pitchFamily="34" charset="-120"/>
                          <a:ea typeface="微軟正黑體" panose="020B0604030504040204" pitchFamily="34" charset="-120"/>
                        </a:rPr>
                        <a:t>127,168</a:t>
                      </a:r>
                      <a:endParaRPr lang="zh-TW" sz="1800" kern="50" dirty="0">
                        <a:solidFill>
                          <a:srgbClr val="F7F7F7"/>
                        </a:solidFill>
                        <a:effectLst/>
                        <a:latin typeface="微軟正黑體" panose="020B0604030504040204" pitchFamily="34" charset="-120"/>
                        <a:ea typeface="微軟正黑體" panose="020B0604030504040204" pitchFamily="34" charset="-120"/>
                      </a:endParaRPr>
                    </a:p>
                  </a:txBody>
                  <a:tcPr marL="17780" marR="17780" marT="0" marB="0" anchor="ctr">
                    <a:noFill/>
                  </a:tcPr>
                </a:tc>
                <a:tc>
                  <a:txBody>
                    <a:bodyPr/>
                    <a:lstStyle/>
                    <a:p>
                      <a:pPr marR="71755" algn="r">
                        <a:spcAft>
                          <a:spcPts val="0"/>
                        </a:spcAft>
                      </a:pPr>
                      <a:r>
                        <a:rPr lang="en-US" sz="1800" kern="50" dirty="0" smtClean="0">
                          <a:solidFill>
                            <a:srgbClr val="F7F7F7"/>
                          </a:solidFill>
                          <a:effectLst/>
                          <a:latin typeface="微軟正黑體" panose="020B0604030504040204" pitchFamily="34" charset="-120"/>
                          <a:ea typeface="微軟正黑體" panose="020B0604030504040204" pitchFamily="34" charset="-120"/>
                        </a:rPr>
                        <a:t>126,755</a:t>
                      </a:r>
                      <a:endParaRPr lang="zh-TW" sz="1800" kern="50" dirty="0">
                        <a:solidFill>
                          <a:srgbClr val="F7F7F7"/>
                        </a:solidFill>
                        <a:effectLst/>
                        <a:latin typeface="微軟正黑體" panose="020B0604030504040204" pitchFamily="34" charset="-120"/>
                        <a:ea typeface="微軟正黑體" panose="020B0604030504040204" pitchFamily="34" charset="-120"/>
                      </a:endParaRPr>
                    </a:p>
                  </a:txBody>
                  <a:tcPr marL="17780" marR="17780" marT="0" marB="0" anchor="ctr">
                    <a:noFill/>
                  </a:tcPr>
                </a:tc>
              </a:tr>
              <a:tr h="391730">
                <a:tc>
                  <a:txBody>
                    <a:bodyPr/>
                    <a:lstStyle/>
                    <a:p>
                      <a:pPr marR="96520" indent="31115" algn="dist">
                        <a:spcAft>
                          <a:spcPts val="0"/>
                        </a:spcAft>
                      </a:pPr>
                      <a:r>
                        <a:rPr lang="ar-SA" sz="1800" kern="50" dirty="0">
                          <a:solidFill>
                            <a:srgbClr val="F7F7F7"/>
                          </a:solidFill>
                          <a:effectLst/>
                          <a:latin typeface="微軟正黑體" panose="020B0604030504040204" pitchFamily="34" charset="-120"/>
                          <a:ea typeface="微軟正黑體" panose="020B0604030504040204" pitchFamily="34" charset="-120"/>
                          <a:cs typeface="標楷體" panose="03000509000000000000" pitchFamily="65" charset="-120"/>
                        </a:rPr>
                        <a:t>營業毛利</a:t>
                      </a:r>
                      <a:endParaRPr lang="zh-TW" sz="1800" kern="50" dirty="0">
                        <a:solidFill>
                          <a:srgbClr val="F7F7F7"/>
                        </a:solidFill>
                        <a:effectLst/>
                        <a:latin typeface="微軟正黑體" panose="020B0604030504040204" pitchFamily="34" charset="-120"/>
                        <a:ea typeface="微軟正黑體" panose="020B0604030504040204" pitchFamily="34" charset="-120"/>
                      </a:endParaRPr>
                    </a:p>
                  </a:txBody>
                  <a:tcPr marL="17780" marR="17780" marT="0" marB="0" anchor="ctr">
                    <a:noFill/>
                  </a:tcPr>
                </a:tc>
                <a:tc>
                  <a:txBody>
                    <a:bodyPr/>
                    <a:lstStyle/>
                    <a:p>
                      <a:pPr marR="71755" algn="r">
                        <a:spcAft>
                          <a:spcPts val="0"/>
                        </a:spcAft>
                      </a:pPr>
                      <a:r>
                        <a:rPr lang="en-US" sz="1800" kern="50" dirty="0">
                          <a:solidFill>
                            <a:srgbClr val="F7F7F7"/>
                          </a:solidFill>
                          <a:effectLst/>
                          <a:latin typeface="微軟正黑體" panose="020B0604030504040204" pitchFamily="34" charset="-120"/>
                          <a:ea typeface="微軟正黑體" panose="020B0604030504040204" pitchFamily="34" charset="-120"/>
                        </a:rPr>
                        <a:t>8,391</a:t>
                      </a:r>
                      <a:endParaRPr lang="zh-TW" sz="1800" kern="50" dirty="0">
                        <a:solidFill>
                          <a:srgbClr val="F7F7F7"/>
                        </a:solidFill>
                        <a:effectLst/>
                        <a:latin typeface="微軟正黑體" panose="020B0604030504040204" pitchFamily="34" charset="-120"/>
                        <a:ea typeface="微軟正黑體" panose="020B0604030504040204" pitchFamily="34" charset="-120"/>
                      </a:endParaRPr>
                    </a:p>
                  </a:txBody>
                  <a:tcPr marL="17780" marR="17780" marT="0" marB="0" anchor="ctr">
                    <a:noFill/>
                  </a:tcPr>
                </a:tc>
                <a:tc>
                  <a:txBody>
                    <a:bodyPr/>
                    <a:lstStyle/>
                    <a:p>
                      <a:pPr algn="r">
                        <a:spcAft>
                          <a:spcPts val="0"/>
                        </a:spcAft>
                      </a:pPr>
                      <a:r>
                        <a:rPr lang="en-US" sz="1800" kern="50" dirty="0">
                          <a:solidFill>
                            <a:srgbClr val="F7F7F7"/>
                          </a:solidFill>
                          <a:effectLst/>
                          <a:latin typeface="微軟正黑體" panose="020B0604030504040204" pitchFamily="34" charset="-120"/>
                          <a:ea typeface="微軟正黑體" panose="020B0604030504040204" pitchFamily="34" charset="-120"/>
                        </a:rPr>
                        <a:t>(16,131)</a:t>
                      </a:r>
                      <a:endParaRPr lang="zh-TW" sz="1800" kern="50" dirty="0">
                        <a:solidFill>
                          <a:srgbClr val="F7F7F7"/>
                        </a:solidFill>
                        <a:effectLst/>
                        <a:latin typeface="微軟正黑體" panose="020B0604030504040204" pitchFamily="34" charset="-120"/>
                        <a:ea typeface="微軟正黑體" panose="020B0604030504040204" pitchFamily="34" charset="-120"/>
                      </a:endParaRPr>
                    </a:p>
                  </a:txBody>
                  <a:tcPr marL="17780" marR="17780" marT="0" marB="0" anchor="ctr">
                    <a:noFill/>
                  </a:tcPr>
                </a:tc>
                <a:tc>
                  <a:txBody>
                    <a:bodyPr/>
                    <a:lstStyle/>
                    <a:p>
                      <a:pPr marR="71755" algn="r">
                        <a:spcAft>
                          <a:spcPts val="0"/>
                        </a:spcAft>
                      </a:pPr>
                      <a:r>
                        <a:rPr lang="en-US" sz="1800" kern="50" dirty="0">
                          <a:solidFill>
                            <a:srgbClr val="F7F7F7"/>
                          </a:solidFill>
                          <a:effectLst/>
                          <a:latin typeface="微軟正黑體" panose="020B0604030504040204" pitchFamily="34" charset="-120"/>
                          <a:ea typeface="微軟正黑體" panose="020B0604030504040204" pitchFamily="34" charset="-120"/>
                        </a:rPr>
                        <a:t>35,350</a:t>
                      </a:r>
                      <a:endParaRPr lang="zh-TW" sz="1800" kern="50" dirty="0">
                        <a:solidFill>
                          <a:srgbClr val="F7F7F7"/>
                        </a:solidFill>
                        <a:effectLst/>
                        <a:latin typeface="微軟正黑體" panose="020B0604030504040204" pitchFamily="34" charset="-120"/>
                        <a:ea typeface="微軟正黑體" panose="020B0604030504040204" pitchFamily="34" charset="-120"/>
                      </a:endParaRPr>
                    </a:p>
                  </a:txBody>
                  <a:tcPr marL="17780" marR="17780" marT="0" marB="0" anchor="ctr">
                    <a:noFill/>
                  </a:tcPr>
                </a:tc>
                <a:tc>
                  <a:txBody>
                    <a:bodyPr/>
                    <a:lstStyle/>
                    <a:p>
                      <a:pPr marR="71755" algn="r">
                        <a:spcAft>
                          <a:spcPts val="0"/>
                        </a:spcAft>
                      </a:pPr>
                      <a:r>
                        <a:rPr lang="en-US" altLang="zh-TW" sz="1800" kern="50" dirty="0" smtClean="0">
                          <a:solidFill>
                            <a:srgbClr val="F7F7F7"/>
                          </a:solidFill>
                          <a:effectLst/>
                          <a:latin typeface="微軟正黑體" panose="020B0604030504040204" pitchFamily="34" charset="-120"/>
                          <a:ea typeface="微軟正黑體" panose="020B0604030504040204" pitchFamily="34" charset="-120"/>
                        </a:rPr>
                        <a:t>12,668</a:t>
                      </a:r>
                      <a:endParaRPr lang="zh-TW" sz="1800" kern="50" dirty="0">
                        <a:solidFill>
                          <a:srgbClr val="F7F7F7"/>
                        </a:solidFill>
                        <a:effectLst/>
                        <a:latin typeface="微軟正黑體" panose="020B0604030504040204" pitchFamily="34" charset="-120"/>
                        <a:ea typeface="微軟正黑體" panose="020B0604030504040204" pitchFamily="34" charset="-120"/>
                      </a:endParaRPr>
                    </a:p>
                  </a:txBody>
                  <a:tcPr marL="17780" marR="17780" marT="0" marB="0" anchor="ctr">
                    <a:noFill/>
                  </a:tcPr>
                </a:tc>
                <a:tc>
                  <a:txBody>
                    <a:bodyPr/>
                    <a:lstStyle/>
                    <a:p>
                      <a:pPr marR="71755" algn="r">
                        <a:spcAft>
                          <a:spcPts val="0"/>
                        </a:spcAft>
                      </a:pPr>
                      <a:r>
                        <a:rPr lang="en-US" altLang="zh-TW" sz="1800" kern="50" dirty="0" smtClean="0">
                          <a:solidFill>
                            <a:srgbClr val="F7F7F7"/>
                          </a:solidFill>
                          <a:effectLst/>
                          <a:latin typeface="微軟正黑體" panose="020B0604030504040204" pitchFamily="34" charset="-120"/>
                          <a:ea typeface="微軟正黑體" panose="020B0604030504040204" pitchFamily="34" charset="-120"/>
                        </a:rPr>
                        <a:t>20,486</a:t>
                      </a:r>
                      <a:endParaRPr lang="zh-TW" sz="1800" kern="50" dirty="0">
                        <a:solidFill>
                          <a:srgbClr val="F7F7F7"/>
                        </a:solidFill>
                        <a:effectLst/>
                        <a:latin typeface="微軟正黑體" panose="020B0604030504040204" pitchFamily="34" charset="-120"/>
                        <a:ea typeface="微軟正黑體" panose="020B0604030504040204" pitchFamily="34" charset="-120"/>
                      </a:endParaRPr>
                    </a:p>
                  </a:txBody>
                  <a:tcPr marL="17780" marR="17780" marT="0" marB="0" anchor="ctr">
                    <a:noFill/>
                  </a:tcPr>
                </a:tc>
                <a:tc>
                  <a:txBody>
                    <a:bodyPr/>
                    <a:lstStyle/>
                    <a:p>
                      <a:pPr marR="71755" algn="r">
                        <a:spcAft>
                          <a:spcPts val="0"/>
                        </a:spcAft>
                      </a:pPr>
                      <a:r>
                        <a:rPr lang="en-US" altLang="zh-TW" sz="1800" kern="50" dirty="0" smtClean="0">
                          <a:solidFill>
                            <a:srgbClr val="F7F7F7"/>
                          </a:solidFill>
                          <a:effectLst/>
                          <a:latin typeface="微軟正黑體" panose="020B0604030504040204" pitchFamily="34" charset="-120"/>
                          <a:ea typeface="微軟正黑體" panose="020B0604030504040204" pitchFamily="34" charset="-120"/>
                        </a:rPr>
                        <a:t>17,230</a:t>
                      </a:r>
                      <a:endParaRPr lang="zh-TW" sz="1800" kern="50" dirty="0">
                        <a:solidFill>
                          <a:srgbClr val="F7F7F7"/>
                        </a:solidFill>
                        <a:effectLst/>
                        <a:latin typeface="微軟正黑體" panose="020B0604030504040204" pitchFamily="34" charset="-120"/>
                        <a:ea typeface="微軟正黑體" panose="020B0604030504040204" pitchFamily="34" charset="-120"/>
                      </a:endParaRPr>
                    </a:p>
                  </a:txBody>
                  <a:tcPr marL="17780" marR="17780" marT="0" marB="0" anchor="ctr">
                    <a:noFill/>
                  </a:tcPr>
                </a:tc>
              </a:tr>
              <a:tr h="391730">
                <a:tc>
                  <a:txBody>
                    <a:bodyPr/>
                    <a:lstStyle/>
                    <a:p>
                      <a:pPr marR="96520" indent="31115" algn="dist">
                        <a:spcAft>
                          <a:spcPts val="0"/>
                        </a:spcAft>
                      </a:pPr>
                      <a:r>
                        <a:rPr lang="ar-SA" sz="1800" kern="50" dirty="0">
                          <a:solidFill>
                            <a:srgbClr val="F7F7F7"/>
                          </a:solidFill>
                          <a:effectLst/>
                          <a:latin typeface="微軟正黑體" panose="020B0604030504040204" pitchFamily="34" charset="-120"/>
                          <a:ea typeface="微軟正黑體" panose="020B0604030504040204" pitchFamily="34" charset="-120"/>
                          <a:cs typeface="標楷體" panose="03000509000000000000" pitchFamily="65" charset="-120"/>
                        </a:rPr>
                        <a:t>營業損益</a:t>
                      </a:r>
                      <a:endParaRPr lang="zh-TW" sz="1800" kern="50" dirty="0">
                        <a:solidFill>
                          <a:srgbClr val="F7F7F7"/>
                        </a:solidFill>
                        <a:effectLst/>
                        <a:latin typeface="微軟正黑體" panose="020B0604030504040204" pitchFamily="34" charset="-120"/>
                        <a:ea typeface="微軟正黑體" panose="020B0604030504040204" pitchFamily="34" charset="-120"/>
                      </a:endParaRPr>
                    </a:p>
                  </a:txBody>
                  <a:tcPr marL="17780" marR="17780" marT="0" marB="0" anchor="ctr">
                    <a:noFill/>
                  </a:tcPr>
                </a:tc>
                <a:tc>
                  <a:txBody>
                    <a:bodyPr/>
                    <a:lstStyle/>
                    <a:p>
                      <a:pPr algn="r">
                        <a:spcAft>
                          <a:spcPts val="0"/>
                        </a:spcAft>
                      </a:pPr>
                      <a:r>
                        <a:rPr lang="en-US" sz="1800" kern="50" dirty="0">
                          <a:solidFill>
                            <a:srgbClr val="F7F7F7"/>
                          </a:solidFill>
                          <a:effectLst/>
                          <a:latin typeface="微軟正黑體" panose="020B0604030504040204" pitchFamily="34" charset="-120"/>
                          <a:ea typeface="微軟正黑體" panose="020B0604030504040204" pitchFamily="34" charset="-120"/>
                        </a:rPr>
                        <a:t>(145,615)</a:t>
                      </a:r>
                      <a:endParaRPr lang="zh-TW" sz="1800" kern="50" dirty="0">
                        <a:solidFill>
                          <a:srgbClr val="F7F7F7"/>
                        </a:solidFill>
                        <a:effectLst/>
                        <a:latin typeface="微軟正黑體" panose="020B0604030504040204" pitchFamily="34" charset="-120"/>
                        <a:ea typeface="微軟正黑體" panose="020B0604030504040204" pitchFamily="34" charset="-120"/>
                      </a:endParaRPr>
                    </a:p>
                  </a:txBody>
                  <a:tcPr marL="17780" marR="17780" marT="0" marB="0" anchor="ctr">
                    <a:noFill/>
                  </a:tcPr>
                </a:tc>
                <a:tc>
                  <a:txBody>
                    <a:bodyPr/>
                    <a:lstStyle/>
                    <a:p>
                      <a:pPr algn="r">
                        <a:spcAft>
                          <a:spcPts val="0"/>
                        </a:spcAft>
                      </a:pPr>
                      <a:r>
                        <a:rPr lang="en-US" sz="1800" kern="50" dirty="0">
                          <a:solidFill>
                            <a:srgbClr val="F7F7F7"/>
                          </a:solidFill>
                          <a:effectLst/>
                          <a:latin typeface="微軟正黑體" panose="020B0604030504040204" pitchFamily="34" charset="-120"/>
                          <a:ea typeface="微軟正黑體" panose="020B0604030504040204" pitchFamily="34" charset="-120"/>
                        </a:rPr>
                        <a:t>(130,777)</a:t>
                      </a:r>
                      <a:endParaRPr lang="zh-TW" sz="1800" kern="50" dirty="0">
                        <a:solidFill>
                          <a:srgbClr val="F7F7F7"/>
                        </a:solidFill>
                        <a:effectLst/>
                        <a:latin typeface="微軟正黑體" panose="020B0604030504040204" pitchFamily="34" charset="-120"/>
                        <a:ea typeface="微軟正黑體" panose="020B0604030504040204" pitchFamily="34" charset="-120"/>
                      </a:endParaRPr>
                    </a:p>
                  </a:txBody>
                  <a:tcPr marL="17780" marR="17780" marT="0" marB="0" anchor="ctr">
                    <a:noFill/>
                  </a:tcPr>
                </a:tc>
                <a:tc>
                  <a:txBody>
                    <a:bodyPr/>
                    <a:lstStyle/>
                    <a:p>
                      <a:pPr algn="r">
                        <a:spcAft>
                          <a:spcPts val="0"/>
                        </a:spcAft>
                      </a:pPr>
                      <a:r>
                        <a:rPr lang="en-US" sz="1800" kern="50" dirty="0">
                          <a:solidFill>
                            <a:srgbClr val="F7F7F7"/>
                          </a:solidFill>
                          <a:effectLst/>
                          <a:latin typeface="微軟正黑體" panose="020B0604030504040204" pitchFamily="34" charset="-120"/>
                          <a:ea typeface="微軟正黑體" panose="020B0604030504040204" pitchFamily="34" charset="-120"/>
                        </a:rPr>
                        <a:t>(65,281)</a:t>
                      </a:r>
                      <a:endParaRPr lang="zh-TW" sz="1800" kern="50" dirty="0">
                        <a:solidFill>
                          <a:srgbClr val="F7F7F7"/>
                        </a:solidFill>
                        <a:effectLst/>
                        <a:latin typeface="微軟正黑體" panose="020B0604030504040204" pitchFamily="34" charset="-120"/>
                        <a:ea typeface="微軟正黑體" panose="020B0604030504040204" pitchFamily="34" charset="-120"/>
                      </a:endParaRPr>
                    </a:p>
                  </a:txBody>
                  <a:tcPr marL="17780" marR="17780" marT="0" marB="0" anchor="ctr">
                    <a:noFill/>
                  </a:tcPr>
                </a:tc>
                <a:tc>
                  <a:txBody>
                    <a:bodyPr/>
                    <a:lstStyle/>
                    <a:p>
                      <a:pPr algn="r">
                        <a:spcAft>
                          <a:spcPts val="0"/>
                        </a:spcAft>
                      </a:pPr>
                      <a:r>
                        <a:rPr lang="en-US" altLang="zh-TW" sz="1800" kern="50" dirty="0" smtClean="0">
                          <a:solidFill>
                            <a:srgbClr val="F7F7F7"/>
                          </a:solidFill>
                          <a:effectLst/>
                          <a:latin typeface="微軟正黑體" panose="020B0604030504040204" pitchFamily="34" charset="-120"/>
                          <a:ea typeface="微軟正黑體" panose="020B0604030504040204" pitchFamily="34" charset="-120"/>
                        </a:rPr>
                        <a:t>(88,133)</a:t>
                      </a:r>
                      <a:endParaRPr lang="zh-TW" sz="1800" kern="50" dirty="0">
                        <a:solidFill>
                          <a:srgbClr val="F7F7F7"/>
                        </a:solidFill>
                        <a:effectLst/>
                        <a:latin typeface="微軟正黑體" panose="020B0604030504040204" pitchFamily="34" charset="-120"/>
                        <a:ea typeface="微軟正黑體" panose="020B0604030504040204" pitchFamily="34" charset="-120"/>
                      </a:endParaRPr>
                    </a:p>
                  </a:txBody>
                  <a:tcPr marL="17780" marR="17780" marT="0" marB="0" anchor="ctr">
                    <a:noFill/>
                  </a:tcPr>
                </a:tc>
                <a:tc>
                  <a:txBody>
                    <a:bodyPr/>
                    <a:lstStyle/>
                    <a:p>
                      <a:pPr algn="r">
                        <a:spcAft>
                          <a:spcPts val="0"/>
                        </a:spcAft>
                      </a:pPr>
                      <a:r>
                        <a:rPr lang="en-US" altLang="zh-TW" sz="1800" kern="50" dirty="0" smtClean="0">
                          <a:solidFill>
                            <a:srgbClr val="F7F7F7"/>
                          </a:solidFill>
                          <a:effectLst/>
                          <a:latin typeface="微軟正黑體" panose="020B0604030504040204" pitchFamily="34" charset="-120"/>
                          <a:ea typeface="微軟正黑體" panose="020B0604030504040204" pitchFamily="34" charset="-120"/>
                        </a:rPr>
                        <a:t>(60,379)</a:t>
                      </a:r>
                      <a:endParaRPr lang="zh-TW" sz="1800" kern="50" dirty="0">
                        <a:solidFill>
                          <a:srgbClr val="F7F7F7"/>
                        </a:solidFill>
                        <a:effectLst/>
                        <a:latin typeface="微軟正黑體" panose="020B0604030504040204" pitchFamily="34" charset="-120"/>
                        <a:ea typeface="微軟正黑體" panose="020B0604030504040204" pitchFamily="34" charset="-120"/>
                      </a:endParaRPr>
                    </a:p>
                  </a:txBody>
                  <a:tcPr marL="17780" marR="17780" marT="0" marB="0" anchor="ctr">
                    <a:noFill/>
                  </a:tcPr>
                </a:tc>
                <a:tc>
                  <a:txBody>
                    <a:bodyPr/>
                    <a:lstStyle/>
                    <a:p>
                      <a:pPr algn="r">
                        <a:spcAft>
                          <a:spcPts val="0"/>
                        </a:spcAft>
                      </a:pPr>
                      <a:r>
                        <a:rPr lang="en-US" altLang="zh-TW" sz="1800" kern="50" dirty="0" smtClean="0">
                          <a:solidFill>
                            <a:srgbClr val="F7F7F7"/>
                          </a:solidFill>
                          <a:effectLst/>
                          <a:latin typeface="微軟正黑體" panose="020B0604030504040204" pitchFamily="34" charset="-120"/>
                          <a:ea typeface="微軟正黑體" panose="020B0604030504040204" pitchFamily="34" charset="-120"/>
                        </a:rPr>
                        <a:t>(36,876)</a:t>
                      </a:r>
                      <a:endParaRPr lang="zh-TW" sz="1800" kern="50" dirty="0">
                        <a:solidFill>
                          <a:srgbClr val="F7F7F7"/>
                        </a:solidFill>
                        <a:effectLst/>
                        <a:latin typeface="微軟正黑體" panose="020B0604030504040204" pitchFamily="34" charset="-120"/>
                        <a:ea typeface="微軟正黑體" panose="020B0604030504040204" pitchFamily="34" charset="-120"/>
                      </a:endParaRPr>
                    </a:p>
                  </a:txBody>
                  <a:tcPr marL="17780" marR="17780" marT="0" marB="0" anchor="ctr">
                    <a:noFill/>
                  </a:tcPr>
                </a:tc>
              </a:tr>
              <a:tr h="391730">
                <a:tc>
                  <a:txBody>
                    <a:bodyPr/>
                    <a:lstStyle/>
                    <a:p>
                      <a:pPr marR="96520" indent="31115" algn="dist">
                        <a:spcAft>
                          <a:spcPts val="0"/>
                        </a:spcAft>
                      </a:pPr>
                      <a:r>
                        <a:rPr lang="ar-SA" sz="1800" kern="50" dirty="0">
                          <a:solidFill>
                            <a:srgbClr val="F7F7F7"/>
                          </a:solidFill>
                          <a:effectLst/>
                          <a:latin typeface="微軟正黑體" panose="020B0604030504040204" pitchFamily="34" charset="-120"/>
                          <a:ea typeface="微軟正黑體" panose="020B0604030504040204" pitchFamily="34" charset="-120"/>
                          <a:cs typeface="標楷體" panose="03000509000000000000" pitchFamily="65" charset="-120"/>
                        </a:rPr>
                        <a:t>營業外收入及</a:t>
                      </a:r>
                      <a:r>
                        <a:rPr lang="zh-TW" sz="1800" kern="50" dirty="0">
                          <a:solidFill>
                            <a:srgbClr val="F7F7F7"/>
                          </a:solidFill>
                          <a:effectLst/>
                          <a:latin typeface="微軟正黑體" panose="020B0604030504040204" pitchFamily="34" charset="-120"/>
                          <a:ea typeface="微軟正黑體" panose="020B0604030504040204" pitchFamily="34" charset="-120"/>
                        </a:rPr>
                        <a:t>支出</a:t>
                      </a:r>
                    </a:p>
                  </a:txBody>
                  <a:tcPr marL="17780" marR="17780" marT="0" marB="0" anchor="ctr">
                    <a:noFill/>
                  </a:tcPr>
                </a:tc>
                <a:tc>
                  <a:txBody>
                    <a:bodyPr/>
                    <a:lstStyle/>
                    <a:p>
                      <a:pPr marR="71755" algn="r">
                        <a:spcAft>
                          <a:spcPts val="0"/>
                        </a:spcAft>
                      </a:pPr>
                      <a:r>
                        <a:rPr lang="en-US" sz="1800" kern="50" dirty="0">
                          <a:solidFill>
                            <a:srgbClr val="F7F7F7"/>
                          </a:solidFill>
                          <a:effectLst/>
                          <a:latin typeface="微軟正黑體" panose="020B0604030504040204" pitchFamily="34" charset="-120"/>
                          <a:ea typeface="微軟正黑體" panose="020B0604030504040204" pitchFamily="34" charset="-120"/>
                        </a:rPr>
                        <a:t>250,142</a:t>
                      </a:r>
                      <a:endParaRPr lang="zh-TW" sz="1800" kern="50" dirty="0">
                        <a:solidFill>
                          <a:srgbClr val="F7F7F7"/>
                        </a:solidFill>
                        <a:effectLst/>
                        <a:latin typeface="微軟正黑體" panose="020B0604030504040204" pitchFamily="34" charset="-120"/>
                        <a:ea typeface="微軟正黑體" panose="020B0604030504040204" pitchFamily="34" charset="-120"/>
                      </a:endParaRPr>
                    </a:p>
                  </a:txBody>
                  <a:tcPr marL="17780" marR="17780" marT="0" marB="0" anchor="ctr">
                    <a:noFill/>
                  </a:tcPr>
                </a:tc>
                <a:tc>
                  <a:txBody>
                    <a:bodyPr/>
                    <a:lstStyle/>
                    <a:p>
                      <a:pPr marR="71755" algn="r">
                        <a:spcAft>
                          <a:spcPts val="0"/>
                        </a:spcAft>
                      </a:pPr>
                      <a:r>
                        <a:rPr lang="en-US" sz="1800" kern="50" dirty="0">
                          <a:solidFill>
                            <a:srgbClr val="F7F7F7"/>
                          </a:solidFill>
                          <a:effectLst/>
                          <a:latin typeface="微軟正黑體" panose="020B0604030504040204" pitchFamily="34" charset="-120"/>
                          <a:ea typeface="微軟正黑體" panose="020B0604030504040204" pitchFamily="34" charset="-120"/>
                        </a:rPr>
                        <a:t>18,979</a:t>
                      </a:r>
                      <a:endParaRPr lang="zh-TW" sz="1800" kern="50" dirty="0">
                        <a:solidFill>
                          <a:srgbClr val="F7F7F7"/>
                        </a:solidFill>
                        <a:effectLst/>
                        <a:latin typeface="微軟正黑體" panose="020B0604030504040204" pitchFamily="34" charset="-120"/>
                        <a:ea typeface="微軟正黑體" panose="020B0604030504040204" pitchFamily="34" charset="-120"/>
                      </a:endParaRPr>
                    </a:p>
                  </a:txBody>
                  <a:tcPr marL="17780" marR="17780" marT="0" marB="0" anchor="ctr">
                    <a:noFill/>
                  </a:tcPr>
                </a:tc>
                <a:tc>
                  <a:txBody>
                    <a:bodyPr/>
                    <a:lstStyle/>
                    <a:p>
                      <a:pPr marR="71755" algn="r">
                        <a:spcAft>
                          <a:spcPts val="0"/>
                        </a:spcAft>
                      </a:pPr>
                      <a:r>
                        <a:rPr lang="en-US" sz="1800" kern="50" dirty="0">
                          <a:solidFill>
                            <a:srgbClr val="F7F7F7"/>
                          </a:solidFill>
                          <a:effectLst/>
                          <a:latin typeface="微軟正黑體" panose="020B0604030504040204" pitchFamily="34" charset="-120"/>
                          <a:ea typeface="微軟正黑體" panose="020B0604030504040204" pitchFamily="34" charset="-120"/>
                        </a:rPr>
                        <a:t>62,886</a:t>
                      </a:r>
                      <a:endParaRPr lang="zh-TW" sz="1800" kern="50" dirty="0">
                        <a:solidFill>
                          <a:srgbClr val="F7F7F7"/>
                        </a:solidFill>
                        <a:effectLst/>
                        <a:latin typeface="微軟正黑體" panose="020B0604030504040204" pitchFamily="34" charset="-120"/>
                        <a:ea typeface="微軟正黑體" panose="020B0604030504040204" pitchFamily="34" charset="-120"/>
                      </a:endParaRPr>
                    </a:p>
                  </a:txBody>
                  <a:tcPr marL="17780" marR="17780" marT="0" marB="0" anchor="ctr">
                    <a:noFill/>
                  </a:tcPr>
                </a:tc>
                <a:tc>
                  <a:txBody>
                    <a:bodyPr/>
                    <a:lstStyle/>
                    <a:p>
                      <a:pPr algn="r">
                        <a:spcAft>
                          <a:spcPts val="0"/>
                        </a:spcAft>
                      </a:pPr>
                      <a:r>
                        <a:rPr lang="en-US" altLang="zh-TW" sz="1800" kern="50" dirty="0" smtClean="0">
                          <a:solidFill>
                            <a:srgbClr val="F7F7F7"/>
                          </a:solidFill>
                          <a:effectLst/>
                          <a:latin typeface="微軟正黑體" panose="020B0604030504040204" pitchFamily="34" charset="-120"/>
                          <a:ea typeface="微軟正黑體" panose="020B0604030504040204" pitchFamily="34" charset="-120"/>
                        </a:rPr>
                        <a:t>(5,391)</a:t>
                      </a:r>
                      <a:endParaRPr lang="zh-TW" sz="1800" kern="50" dirty="0">
                        <a:solidFill>
                          <a:srgbClr val="F7F7F7"/>
                        </a:solidFill>
                        <a:effectLst/>
                        <a:latin typeface="微軟正黑體" panose="020B0604030504040204" pitchFamily="34" charset="-120"/>
                        <a:ea typeface="微軟正黑體" panose="020B0604030504040204" pitchFamily="34" charset="-120"/>
                      </a:endParaRPr>
                    </a:p>
                  </a:txBody>
                  <a:tcPr marL="17780" marR="17780" marT="0" marB="0" anchor="ctr">
                    <a:noFill/>
                  </a:tcPr>
                </a:tc>
                <a:tc>
                  <a:txBody>
                    <a:bodyPr/>
                    <a:lstStyle/>
                    <a:p>
                      <a:pPr algn="r">
                        <a:spcAft>
                          <a:spcPts val="0"/>
                        </a:spcAft>
                      </a:pPr>
                      <a:r>
                        <a:rPr lang="en-US" altLang="zh-TW" sz="1800" kern="50" dirty="0" smtClean="0">
                          <a:solidFill>
                            <a:srgbClr val="F7F7F7"/>
                          </a:solidFill>
                          <a:effectLst/>
                          <a:latin typeface="微軟正黑體" panose="020B0604030504040204" pitchFamily="34" charset="-120"/>
                          <a:ea typeface="微軟正黑體" panose="020B0604030504040204" pitchFamily="34" charset="-120"/>
                        </a:rPr>
                        <a:t>(11,297)</a:t>
                      </a:r>
                      <a:endParaRPr lang="zh-TW" sz="1800" kern="50" dirty="0">
                        <a:solidFill>
                          <a:srgbClr val="F7F7F7"/>
                        </a:solidFill>
                        <a:effectLst/>
                        <a:latin typeface="微軟正黑體" panose="020B0604030504040204" pitchFamily="34" charset="-120"/>
                        <a:ea typeface="微軟正黑體" panose="020B0604030504040204" pitchFamily="34" charset="-120"/>
                      </a:endParaRPr>
                    </a:p>
                  </a:txBody>
                  <a:tcPr marL="17780" marR="17780" marT="0" marB="0" anchor="ctr">
                    <a:noFill/>
                  </a:tcPr>
                </a:tc>
                <a:tc>
                  <a:txBody>
                    <a:bodyPr/>
                    <a:lstStyle/>
                    <a:p>
                      <a:pPr algn="r">
                        <a:spcAft>
                          <a:spcPts val="0"/>
                        </a:spcAft>
                      </a:pPr>
                      <a:r>
                        <a:rPr lang="en-US" altLang="zh-TW" sz="1800" kern="50" dirty="0" smtClean="0">
                          <a:solidFill>
                            <a:srgbClr val="F7F7F7"/>
                          </a:solidFill>
                          <a:effectLst/>
                          <a:latin typeface="微軟正黑體" panose="020B0604030504040204" pitchFamily="34" charset="-120"/>
                          <a:ea typeface="微軟正黑體" panose="020B0604030504040204" pitchFamily="34" charset="-120"/>
                        </a:rPr>
                        <a:t>(7,132)</a:t>
                      </a:r>
                      <a:endParaRPr lang="zh-TW" sz="1800" kern="50" dirty="0">
                        <a:solidFill>
                          <a:srgbClr val="F7F7F7"/>
                        </a:solidFill>
                        <a:effectLst/>
                        <a:latin typeface="微軟正黑體" panose="020B0604030504040204" pitchFamily="34" charset="-120"/>
                        <a:ea typeface="微軟正黑體" panose="020B0604030504040204" pitchFamily="34" charset="-120"/>
                      </a:endParaRPr>
                    </a:p>
                  </a:txBody>
                  <a:tcPr marL="17780" marR="17780" marT="0" marB="0" anchor="ctr">
                    <a:noFill/>
                  </a:tcPr>
                </a:tc>
              </a:tr>
              <a:tr h="426615">
                <a:tc>
                  <a:txBody>
                    <a:bodyPr/>
                    <a:lstStyle/>
                    <a:p>
                      <a:pPr marR="96520" indent="31115" algn="dist">
                        <a:spcAft>
                          <a:spcPts val="0"/>
                        </a:spcAft>
                      </a:pPr>
                      <a:r>
                        <a:rPr lang="zh-TW" altLang="en-US" sz="1800" kern="50" dirty="0" smtClean="0">
                          <a:solidFill>
                            <a:srgbClr val="F7F7F7"/>
                          </a:solidFill>
                          <a:effectLst/>
                          <a:latin typeface="微軟正黑體" panose="020B0604030504040204" pitchFamily="34" charset="-120"/>
                          <a:ea typeface="微軟正黑體" panose="020B0604030504040204" pitchFamily="34" charset="-120"/>
                        </a:rPr>
                        <a:t>稅後淨利</a:t>
                      </a:r>
                      <a:endParaRPr lang="zh-TW" sz="1800" kern="50" dirty="0">
                        <a:solidFill>
                          <a:srgbClr val="F7F7F7"/>
                        </a:solidFill>
                        <a:effectLst/>
                        <a:latin typeface="微軟正黑體" panose="020B0604030504040204" pitchFamily="34" charset="-120"/>
                        <a:ea typeface="微軟正黑體" panose="020B0604030504040204" pitchFamily="34" charset="-120"/>
                      </a:endParaRPr>
                    </a:p>
                  </a:txBody>
                  <a:tcPr marL="17780" marR="17780" marT="0" marB="0" anchor="ctr">
                    <a:noFill/>
                  </a:tcPr>
                </a:tc>
                <a:tc>
                  <a:txBody>
                    <a:bodyPr/>
                    <a:lstStyle/>
                    <a:p>
                      <a:pPr marR="71755" algn="r">
                        <a:spcAft>
                          <a:spcPts val="0"/>
                        </a:spcAft>
                      </a:pPr>
                      <a:r>
                        <a:rPr lang="en-US" altLang="zh-TW" sz="1800" kern="50" dirty="0" smtClean="0">
                          <a:solidFill>
                            <a:srgbClr val="F7F7F7"/>
                          </a:solidFill>
                          <a:effectLst/>
                          <a:latin typeface="微軟正黑體" panose="020B0604030504040204" pitchFamily="34" charset="-120"/>
                          <a:ea typeface="微軟正黑體" panose="020B0604030504040204" pitchFamily="34" charset="-120"/>
                        </a:rPr>
                        <a:t>114,093</a:t>
                      </a:r>
                      <a:endParaRPr lang="zh-TW" sz="1800" kern="50" dirty="0">
                        <a:solidFill>
                          <a:srgbClr val="F7F7F7"/>
                        </a:solidFill>
                        <a:effectLst/>
                        <a:latin typeface="微軟正黑體" panose="020B0604030504040204" pitchFamily="34" charset="-120"/>
                        <a:ea typeface="微軟正黑體" panose="020B0604030504040204" pitchFamily="34" charset="-120"/>
                      </a:endParaRPr>
                    </a:p>
                  </a:txBody>
                  <a:tcPr marL="17780" marR="17780" marT="0" marB="0" anchor="ctr">
                    <a:noFill/>
                  </a:tcPr>
                </a:tc>
                <a:tc>
                  <a:txBody>
                    <a:bodyPr/>
                    <a:lstStyle/>
                    <a:p>
                      <a:pPr algn="r">
                        <a:spcAft>
                          <a:spcPts val="0"/>
                        </a:spcAft>
                      </a:pPr>
                      <a:r>
                        <a:rPr lang="en-US" altLang="zh-TW" sz="1800" kern="50" dirty="0" smtClean="0">
                          <a:solidFill>
                            <a:srgbClr val="F7F7F7"/>
                          </a:solidFill>
                          <a:effectLst/>
                          <a:latin typeface="微軟正黑體" panose="020B0604030504040204" pitchFamily="34" charset="-120"/>
                          <a:ea typeface="微軟正黑體" panose="020B0604030504040204" pitchFamily="34" charset="-120"/>
                        </a:rPr>
                        <a:t>(111,796)</a:t>
                      </a:r>
                      <a:endParaRPr lang="zh-TW" sz="1800" kern="50" dirty="0">
                        <a:solidFill>
                          <a:srgbClr val="F7F7F7"/>
                        </a:solidFill>
                        <a:effectLst/>
                        <a:latin typeface="微軟正黑體" panose="020B0604030504040204" pitchFamily="34" charset="-120"/>
                        <a:ea typeface="微軟正黑體" panose="020B0604030504040204" pitchFamily="34" charset="-120"/>
                      </a:endParaRPr>
                    </a:p>
                  </a:txBody>
                  <a:tcPr marL="17780" marR="17780" marT="0" marB="0" anchor="ctr">
                    <a:noFill/>
                  </a:tcPr>
                </a:tc>
                <a:tc>
                  <a:txBody>
                    <a:bodyPr/>
                    <a:lstStyle/>
                    <a:p>
                      <a:pPr algn="r">
                        <a:spcAft>
                          <a:spcPts val="0"/>
                        </a:spcAft>
                      </a:pPr>
                      <a:r>
                        <a:rPr lang="en-US" altLang="zh-TW" sz="1800" kern="50" dirty="0" smtClean="0">
                          <a:solidFill>
                            <a:srgbClr val="F7F7F7"/>
                          </a:solidFill>
                          <a:effectLst/>
                          <a:latin typeface="微軟正黑體" panose="020B0604030504040204" pitchFamily="34" charset="-120"/>
                          <a:ea typeface="微軟正黑體" panose="020B0604030504040204" pitchFamily="34" charset="-120"/>
                        </a:rPr>
                        <a:t>(2,395)</a:t>
                      </a:r>
                      <a:endParaRPr lang="zh-TW" sz="1800" kern="50" dirty="0">
                        <a:solidFill>
                          <a:srgbClr val="F7F7F7"/>
                        </a:solidFill>
                        <a:effectLst/>
                        <a:latin typeface="微軟正黑體" panose="020B0604030504040204" pitchFamily="34" charset="-120"/>
                        <a:ea typeface="微軟正黑體" panose="020B0604030504040204" pitchFamily="34" charset="-120"/>
                      </a:endParaRPr>
                    </a:p>
                  </a:txBody>
                  <a:tcPr marL="17780" marR="17780" marT="0" marB="0" anchor="ctr">
                    <a:noFill/>
                  </a:tcPr>
                </a:tc>
                <a:tc>
                  <a:txBody>
                    <a:bodyPr/>
                    <a:lstStyle/>
                    <a:p>
                      <a:pPr algn="r">
                        <a:spcAft>
                          <a:spcPts val="0"/>
                        </a:spcAft>
                      </a:pPr>
                      <a:r>
                        <a:rPr lang="en-US" altLang="zh-TW" sz="1800" kern="50" dirty="0" smtClean="0">
                          <a:solidFill>
                            <a:srgbClr val="F7F7F7"/>
                          </a:solidFill>
                          <a:effectLst/>
                          <a:latin typeface="微軟正黑體" panose="020B0604030504040204" pitchFamily="34" charset="-120"/>
                          <a:ea typeface="微軟正黑體" panose="020B0604030504040204" pitchFamily="34" charset="-120"/>
                        </a:rPr>
                        <a:t>(93,524)</a:t>
                      </a:r>
                      <a:endParaRPr lang="zh-TW" sz="1800" kern="50" dirty="0">
                        <a:solidFill>
                          <a:srgbClr val="F7F7F7"/>
                        </a:solidFill>
                        <a:effectLst/>
                        <a:latin typeface="微軟正黑體" panose="020B0604030504040204" pitchFamily="34" charset="-120"/>
                        <a:ea typeface="微軟正黑體" panose="020B0604030504040204" pitchFamily="34" charset="-120"/>
                      </a:endParaRPr>
                    </a:p>
                  </a:txBody>
                  <a:tcPr marL="17780" marR="17780" marT="0" marB="0" anchor="ctr">
                    <a:noFill/>
                  </a:tcPr>
                </a:tc>
                <a:tc>
                  <a:txBody>
                    <a:bodyPr/>
                    <a:lstStyle/>
                    <a:p>
                      <a:pPr algn="r">
                        <a:spcAft>
                          <a:spcPts val="0"/>
                        </a:spcAft>
                      </a:pPr>
                      <a:r>
                        <a:rPr lang="en-US" altLang="zh-TW" sz="1800" kern="50" dirty="0" smtClean="0">
                          <a:solidFill>
                            <a:srgbClr val="F7F7F7"/>
                          </a:solidFill>
                          <a:effectLst/>
                          <a:latin typeface="微軟正黑體" panose="020B0604030504040204" pitchFamily="34" charset="-120"/>
                          <a:ea typeface="微軟正黑體" panose="020B0604030504040204" pitchFamily="34" charset="-120"/>
                        </a:rPr>
                        <a:t>(72,992)</a:t>
                      </a:r>
                      <a:endParaRPr lang="zh-TW" sz="1800" kern="50" dirty="0">
                        <a:solidFill>
                          <a:srgbClr val="F7F7F7"/>
                        </a:solidFill>
                        <a:effectLst/>
                        <a:latin typeface="微軟正黑體" panose="020B0604030504040204" pitchFamily="34" charset="-120"/>
                        <a:ea typeface="微軟正黑體" panose="020B0604030504040204" pitchFamily="34" charset="-120"/>
                      </a:endParaRPr>
                    </a:p>
                  </a:txBody>
                  <a:tcPr marL="17780" marR="17780" marT="0" marB="0" anchor="ctr">
                    <a:noFill/>
                  </a:tcPr>
                </a:tc>
                <a:tc>
                  <a:txBody>
                    <a:bodyPr/>
                    <a:lstStyle/>
                    <a:p>
                      <a:pPr algn="r">
                        <a:spcAft>
                          <a:spcPts val="0"/>
                        </a:spcAft>
                      </a:pPr>
                      <a:r>
                        <a:rPr lang="en-US" altLang="zh-TW" sz="1800" kern="50" dirty="0" smtClean="0">
                          <a:solidFill>
                            <a:srgbClr val="F7F7F7"/>
                          </a:solidFill>
                          <a:effectLst/>
                          <a:latin typeface="微軟正黑體" panose="020B0604030504040204" pitchFamily="34" charset="-120"/>
                          <a:ea typeface="微軟正黑體" panose="020B0604030504040204" pitchFamily="34" charset="-120"/>
                        </a:rPr>
                        <a:t>(44,008)</a:t>
                      </a:r>
                      <a:endParaRPr lang="zh-TW" sz="1800" kern="50" dirty="0">
                        <a:solidFill>
                          <a:srgbClr val="F7F7F7"/>
                        </a:solidFill>
                        <a:effectLst/>
                        <a:latin typeface="微軟正黑體" panose="020B0604030504040204" pitchFamily="34" charset="-120"/>
                        <a:ea typeface="微軟正黑體" panose="020B0604030504040204" pitchFamily="34" charset="-120"/>
                      </a:endParaRPr>
                    </a:p>
                  </a:txBody>
                  <a:tcPr marL="17780" marR="17780" marT="0" marB="0" anchor="ctr">
                    <a:noFill/>
                  </a:tcPr>
                </a:tc>
              </a:tr>
              <a:tr h="391730">
                <a:tc>
                  <a:txBody>
                    <a:bodyPr/>
                    <a:lstStyle/>
                    <a:p>
                      <a:pPr marR="96520" indent="31115" algn="dist">
                        <a:spcAft>
                          <a:spcPts val="0"/>
                        </a:spcAft>
                      </a:pPr>
                      <a:r>
                        <a:rPr lang="zh-TW" sz="1800" kern="0" dirty="0">
                          <a:solidFill>
                            <a:srgbClr val="F7F7F7"/>
                          </a:solidFill>
                          <a:effectLst/>
                          <a:latin typeface="微軟正黑體" panose="020B0604030504040204" pitchFamily="34" charset="-120"/>
                          <a:ea typeface="微軟正黑體" panose="020B0604030504040204" pitchFamily="34" charset="-120"/>
                          <a:cs typeface="DFKaiShu-SB-Estd-BF"/>
                        </a:rPr>
                        <a:t>每股盈餘</a:t>
                      </a:r>
                      <a:r>
                        <a:rPr lang="en-US" sz="1800" kern="0" dirty="0">
                          <a:solidFill>
                            <a:srgbClr val="F7F7F7"/>
                          </a:solidFill>
                          <a:effectLst/>
                          <a:latin typeface="微軟正黑體" panose="020B0604030504040204" pitchFamily="34" charset="-120"/>
                          <a:ea typeface="微軟正黑體" panose="020B0604030504040204" pitchFamily="34" charset="-120"/>
                          <a:cs typeface="DFKaiShu-SB-Estd-BF"/>
                        </a:rPr>
                        <a:t>(</a:t>
                      </a:r>
                      <a:r>
                        <a:rPr lang="zh-TW" sz="1800" kern="0" dirty="0">
                          <a:solidFill>
                            <a:srgbClr val="F7F7F7"/>
                          </a:solidFill>
                          <a:effectLst/>
                          <a:latin typeface="微軟正黑體" panose="020B0604030504040204" pitchFamily="34" charset="-120"/>
                          <a:ea typeface="微軟正黑體" panose="020B0604030504040204" pitchFamily="34" charset="-120"/>
                          <a:cs typeface="DFKaiShu-SB-Estd-BF"/>
                        </a:rPr>
                        <a:t>元</a:t>
                      </a:r>
                      <a:r>
                        <a:rPr lang="en-US" sz="1800" kern="0" dirty="0">
                          <a:solidFill>
                            <a:srgbClr val="F7F7F7"/>
                          </a:solidFill>
                          <a:effectLst/>
                          <a:latin typeface="微軟正黑體" panose="020B0604030504040204" pitchFamily="34" charset="-120"/>
                          <a:ea typeface="微軟正黑體" panose="020B0604030504040204" pitchFamily="34" charset="-120"/>
                          <a:cs typeface="DFKaiShu-SB-Estd-BF"/>
                        </a:rPr>
                        <a:t>)</a:t>
                      </a:r>
                      <a:endParaRPr lang="zh-TW" sz="1800" kern="50" dirty="0">
                        <a:solidFill>
                          <a:srgbClr val="F7F7F7"/>
                        </a:solidFill>
                        <a:effectLst/>
                        <a:latin typeface="微軟正黑體" panose="020B0604030504040204" pitchFamily="34" charset="-120"/>
                        <a:ea typeface="微軟正黑體" panose="020B0604030504040204" pitchFamily="34" charset="-120"/>
                      </a:endParaRPr>
                    </a:p>
                  </a:txBody>
                  <a:tcPr marL="17780" marR="17780" marT="0" marB="0" anchor="ctr">
                    <a:noFill/>
                  </a:tcPr>
                </a:tc>
                <a:tc>
                  <a:txBody>
                    <a:bodyPr/>
                    <a:lstStyle/>
                    <a:p>
                      <a:pPr marR="71755" algn="r">
                        <a:spcAft>
                          <a:spcPts val="0"/>
                        </a:spcAft>
                      </a:pPr>
                      <a:r>
                        <a:rPr lang="en-US" sz="1800" kern="50" dirty="0">
                          <a:solidFill>
                            <a:srgbClr val="F7F7F7"/>
                          </a:solidFill>
                          <a:effectLst/>
                          <a:latin typeface="微軟正黑體" panose="020B0604030504040204" pitchFamily="34" charset="-120"/>
                          <a:ea typeface="微軟正黑體" panose="020B0604030504040204" pitchFamily="34" charset="-120"/>
                        </a:rPr>
                        <a:t>1.42</a:t>
                      </a:r>
                      <a:endParaRPr lang="zh-TW" sz="1800" kern="50" dirty="0">
                        <a:solidFill>
                          <a:srgbClr val="F7F7F7"/>
                        </a:solidFill>
                        <a:effectLst/>
                        <a:latin typeface="微軟正黑體" panose="020B0604030504040204" pitchFamily="34" charset="-120"/>
                        <a:ea typeface="微軟正黑體" panose="020B0604030504040204" pitchFamily="34" charset="-120"/>
                      </a:endParaRPr>
                    </a:p>
                  </a:txBody>
                  <a:tcPr marL="17780" marR="17780" marT="0" marB="0" anchor="ctr">
                    <a:noFill/>
                  </a:tcPr>
                </a:tc>
                <a:tc>
                  <a:txBody>
                    <a:bodyPr/>
                    <a:lstStyle/>
                    <a:p>
                      <a:pPr algn="r">
                        <a:spcAft>
                          <a:spcPts val="0"/>
                        </a:spcAft>
                      </a:pPr>
                      <a:r>
                        <a:rPr lang="en-US" sz="1800" kern="50" dirty="0">
                          <a:solidFill>
                            <a:srgbClr val="F7F7F7"/>
                          </a:solidFill>
                          <a:effectLst/>
                          <a:latin typeface="微軟正黑體" panose="020B0604030504040204" pitchFamily="34" charset="-120"/>
                          <a:ea typeface="微軟正黑體" panose="020B0604030504040204" pitchFamily="34" charset="-120"/>
                        </a:rPr>
                        <a:t>(1.39)</a:t>
                      </a:r>
                      <a:endParaRPr lang="zh-TW" sz="1800" kern="50" dirty="0">
                        <a:solidFill>
                          <a:srgbClr val="F7F7F7"/>
                        </a:solidFill>
                        <a:effectLst/>
                        <a:latin typeface="微軟正黑體" panose="020B0604030504040204" pitchFamily="34" charset="-120"/>
                        <a:ea typeface="微軟正黑體" panose="020B0604030504040204" pitchFamily="34" charset="-120"/>
                      </a:endParaRPr>
                    </a:p>
                  </a:txBody>
                  <a:tcPr marL="17780" marR="17780" marT="0" marB="0" anchor="ctr">
                    <a:noFill/>
                  </a:tcPr>
                </a:tc>
                <a:tc>
                  <a:txBody>
                    <a:bodyPr/>
                    <a:lstStyle/>
                    <a:p>
                      <a:pPr algn="r">
                        <a:spcAft>
                          <a:spcPts val="0"/>
                        </a:spcAft>
                      </a:pPr>
                      <a:r>
                        <a:rPr lang="en-US" sz="1800" kern="50" dirty="0">
                          <a:solidFill>
                            <a:srgbClr val="F7F7F7"/>
                          </a:solidFill>
                          <a:effectLst/>
                          <a:latin typeface="微軟正黑體" panose="020B0604030504040204" pitchFamily="34" charset="-120"/>
                          <a:ea typeface="微軟正黑體" panose="020B0604030504040204" pitchFamily="34" charset="-120"/>
                        </a:rPr>
                        <a:t>(0.03)</a:t>
                      </a:r>
                      <a:endParaRPr lang="zh-TW" sz="1800" kern="50" dirty="0">
                        <a:solidFill>
                          <a:srgbClr val="F7F7F7"/>
                        </a:solidFill>
                        <a:effectLst/>
                        <a:latin typeface="微軟正黑體" panose="020B0604030504040204" pitchFamily="34" charset="-120"/>
                        <a:ea typeface="微軟正黑體" panose="020B0604030504040204" pitchFamily="34" charset="-120"/>
                      </a:endParaRPr>
                    </a:p>
                  </a:txBody>
                  <a:tcPr marL="17780" marR="17780" marT="0" marB="0" anchor="ctr">
                    <a:noFill/>
                  </a:tcPr>
                </a:tc>
                <a:tc>
                  <a:txBody>
                    <a:bodyPr/>
                    <a:lstStyle/>
                    <a:p>
                      <a:pPr algn="r">
                        <a:spcAft>
                          <a:spcPts val="0"/>
                        </a:spcAft>
                      </a:pPr>
                      <a:r>
                        <a:rPr lang="en-US" altLang="zh-TW" sz="1800" kern="50" dirty="0" smtClean="0">
                          <a:solidFill>
                            <a:srgbClr val="F7F7F7"/>
                          </a:solidFill>
                          <a:effectLst/>
                          <a:latin typeface="微軟正黑體" panose="020B0604030504040204" pitchFamily="34" charset="-120"/>
                          <a:ea typeface="微軟正黑體" panose="020B0604030504040204" pitchFamily="34" charset="-120"/>
                        </a:rPr>
                        <a:t>(1.17)</a:t>
                      </a:r>
                      <a:endParaRPr lang="zh-TW" sz="1800" kern="50" dirty="0">
                        <a:solidFill>
                          <a:srgbClr val="F7F7F7"/>
                        </a:solidFill>
                        <a:effectLst/>
                        <a:latin typeface="微軟正黑體" panose="020B0604030504040204" pitchFamily="34" charset="-120"/>
                        <a:ea typeface="微軟正黑體" panose="020B0604030504040204" pitchFamily="34" charset="-120"/>
                      </a:endParaRPr>
                    </a:p>
                  </a:txBody>
                  <a:tcPr marL="17780" marR="17780" marT="0" marB="0" anchor="ctr">
                    <a:noFill/>
                  </a:tcPr>
                </a:tc>
                <a:tc>
                  <a:txBody>
                    <a:bodyPr/>
                    <a:lstStyle/>
                    <a:p>
                      <a:pPr algn="r">
                        <a:spcAft>
                          <a:spcPts val="0"/>
                        </a:spcAft>
                      </a:pPr>
                      <a:r>
                        <a:rPr lang="en-US" altLang="zh-TW" sz="1800" kern="50" dirty="0" smtClean="0">
                          <a:solidFill>
                            <a:srgbClr val="F7F7F7"/>
                          </a:solidFill>
                          <a:effectLst/>
                          <a:latin typeface="微軟正黑體" panose="020B0604030504040204" pitchFamily="34" charset="-120"/>
                          <a:ea typeface="微軟正黑體" panose="020B0604030504040204" pitchFamily="34" charset="-120"/>
                        </a:rPr>
                        <a:t>(0.91)</a:t>
                      </a:r>
                      <a:endParaRPr lang="zh-TW" sz="1800" kern="50" dirty="0">
                        <a:solidFill>
                          <a:srgbClr val="F7F7F7"/>
                        </a:solidFill>
                        <a:effectLst/>
                        <a:latin typeface="微軟正黑體" panose="020B0604030504040204" pitchFamily="34" charset="-120"/>
                        <a:ea typeface="微軟正黑體" panose="020B0604030504040204" pitchFamily="34" charset="-120"/>
                      </a:endParaRPr>
                    </a:p>
                  </a:txBody>
                  <a:tcPr marL="17780" marR="17780" marT="0" marB="0" anchor="ctr">
                    <a:noFill/>
                  </a:tcPr>
                </a:tc>
                <a:tc>
                  <a:txBody>
                    <a:bodyPr/>
                    <a:lstStyle/>
                    <a:p>
                      <a:pPr algn="r">
                        <a:spcAft>
                          <a:spcPts val="0"/>
                        </a:spcAft>
                      </a:pPr>
                      <a:r>
                        <a:rPr lang="en-US" sz="1800" kern="50" dirty="0">
                          <a:solidFill>
                            <a:srgbClr val="F7F7F7"/>
                          </a:solidFill>
                          <a:effectLst/>
                          <a:latin typeface="微軟正黑體" panose="020B0604030504040204" pitchFamily="34" charset="-120"/>
                          <a:ea typeface="微軟正黑體" panose="020B0604030504040204" pitchFamily="34" charset="-120"/>
                        </a:rPr>
                        <a:t>(</a:t>
                      </a:r>
                      <a:r>
                        <a:rPr lang="en-US" sz="1800" kern="50" dirty="0" smtClean="0">
                          <a:solidFill>
                            <a:srgbClr val="F7F7F7"/>
                          </a:solidFill>
                          <a:effectLst/>
                          <a:latin typeface="微軟正黑體" panose="020B0604030504040204" pitchFamily="34" charset="-120"/>
                          <a:ea typeface="微軟正黑體" panose="020B0604030504040204" pitchFamily="34" charset="-120"/>
                        </a:rPr>
                        <a:t>0.44)</a:t>
                      </a:r>
                      <a:endParaRPr lang="zh-TW" sz="1800" kern="50" dirty="0">
                        <a:solidFill>
                          <a:srgbClr val="F7F7F7"/>
                        </a:solidFill>
                        <a:effectLst/>
                        <a:latin typeface="微軟正黑體" panose="020B0604030504040204" pitchFamily="34" charset="-120"/>
                        <a:ea typeface="微軟正黑體" panose="020B0604030504040204" pitchFamily="34" charset="-120"/>
                      </a:endParaRPr>
                    </a:p>
                  </a:txBody>
                  <a:tcPr marL="17780" marR="17780" marT="0" marB="0" anchor="ctr">
                    <a:noFill/>
                  </a:tcPr>
                </a:tc>
              </a:tr>
              <a:tr h="391730">
                <a:tc>
                  <a:txBody>
                    <a:bodyPr/>
                    <a:lstStyle/>
                    <a:p>
                      <a:pPr marR="96520" indent="31115" algn="dist">
                        <a:spcAft>
                          <a:spcPts val="0"/>
                        </a:spcAft>
                      </a:pPr>
                      <a:r>
                        <a:rPr lang="zh-TW" altLang="en-US" sz="1800" kern="50" dirty="0" smtClean="0">
                          <a:solidFill>
                            <a:srgbClr val="F7F7F7"/>
                          </a:solidFill>
                          <a:effectLst/>
                          <a:latin typeface="微軟正黑體" panose="020B0604030504040204" pitchFamily="34" charset="-120"/>
                          <a:ea typeface="微軟正黑體" panose="020B0604030504040204" pitchFamily="34" charset="-120"/>
                        </a:rPr>
                        <a:t>合併資產總額</a:t>
                      </a:r>
                      <a:endParaRPr lang="zh-TW" sz="1800" kern="50" dirty="0">
                        <a:solidFill>
                          <a:srgbClr val="F7F7F7"/>
                        </a:solidFill>
                        <a:effectLst/>
                        <a:latin typeface="微軟正黑體" panose="020B0604030504040204" pitchFamily="34" charset="-120"/>
                        <a:ea typeface="微軟正黑體" panose="020B0604030504040204" pitchFamily="34" charset="-120"/>
                      </a:endParaRPr>
                    </a:p>
                  </a:txBody>
                  <a:tcPr marL="17780" marR="17780" marT="0" marB="0" anchor="ctr">
                    <a:noFill/>
                  </a:tcPr>
                </a:tc>
                <a:tc>
                  <a:txBody>
                    <a:bodyPr/>
                    <a:lstStyle/>
                    <a:p>
                      <a:pPr marR="71755" algn="r">
                        <a:spcAft>
                          <a:spcPts val="0"/>
                        </a:spcAft>
                      </a:pPr>
                      <a:r>
                        <a:rPr lang="en-US" altLang="zh-TW" sz="1800" kern="50" dirty="0" smtClean="0">
                          <a:solidFill>
                            <a:srgbClr val="F7F7F7"/>
                          </a:solidFill>
                          <a:effectLst/>
                          <a:latin typeface="微軟正黑體" panose="020B0604030504040204" pitchFamily="34" charset="-120"/>
                          <a:ea typeface="微軟正黑體" panose="020B0604030504040204" pitchFamily="34" charset="-120"/>
                        </a:rPr>
                        <a:t>1,501,935</a:t>
                      </a:r>
                      <a:endParaRPr lang="zh-TW" sz="1800" kern="50" dirty="0">
                        <a:solidFill>
                          <a:srgbClr val="F7F7F7"/>
                        </a:solidFill>
                        <a:effectLst/>
                        <a:latin typeface="微軟正黑體" panose="020B0604030504040204" pitchFamily="34" charset="-120"/>
                        <a:ea typeface="微軟正黑體" panose="020B0604030504040204" pitchFamily="34" charset="-120"/>
                      </a:endParaRPr>
                    </a:p>
                  </a:txBody>
                  <a:tcPr marL="17780" marR="17780" marT="0" marB="0" anchor="ctr">
                    <a:noFill/>
                  </a:tcPr>
                </a:tc>
                <a:tc>
                  <a:txBody>
                    <a:bodyPr/>
                    <a:lstStyle/>
                    <a:p>
                      <a:pPr algn="r">
                        <a:spcAft>
                          <a:spcPts val="0"/>
                        </a:spcAft>
                      </a:pPr>
                      <a:r>
                        <a:rPr lang="en-US" altLang="zh-TW" sz="1800" kern="50" dirty="0" smtClean="0">
                          <a:solidFill>
                            <a:srgbClr val="F7F7F7"/>
                          </a:solidFill>
                          <a:effectLst/>
                          <a:latin typeface="微軟正黑體" panose="020B0604030504040204" pitchFamily="34" charset="-120"/>
                          <a:ea typeface="微軟正黑體" panose="020B0604030504040204" pitchFamily="34" charset="-120"/>
                        </a:rPr>
                        <a:t>1,603,840</a:t>
                      </a:r>
                      <a:endParaRPr lang="zh-TW" sz="1800" kern="50" dirty="0">
                        <a:solidFill>
                          <a:srgbClr val="F7F7F7"/>
                        </a:solidFill>
                        <a:effectLst/>
                        <a:latin typeface="微軟正黑體" panose="020B0604030504040204" pitchFamily="34" charset="-120"/>
                        <a:ea typeface="微軟正黑體" panose="020B0604030504040204" pitchFamily="34" charset="-120"/>
                      </a:endParaRPr>
                    </a:p>
                  </a:txBody>
                  <a:tcPr marL="17780" marR="17780" marT="0" marB="0" anchor="ctr">
                    <a:noFill/>
                  </a:tcPr>
                </a:tc>
                <a:tc>
                  <a:txBody>
                    <a:bodyPr/>
                    <a:lstStyle/>
                    <a:p>
                      <a:pPr algn="r">
                        <a:spcAft>
                          <a:spcPts val="0"/>
                        </a:spcAft>
                      </a:pPr>
                      <a:r>
                        <a:rPr lang="en-US" altLang="zh-TW" sz="1800" kern="50" dirty="0" smtClean="0">
                          <a:solidFill>
                            <a:srgbClr val="F7F7F7"/>
                          </a:solidFill>
                          <a:effectLst/>
                          <a:latin typeface="微軟正黑體" panose="020B0604030504040204" pitchFamily="34" charset="-120"/>
                          <a:ea typeface="微軟正黑體" panose="020B0604030504040204" pitchFamily="34" charset="-120"/>
                        </a:rPr>
                        <a:t>1,501,325</a:t>
                      </a:r>
                      <a:endParaRPr lang="zh-TW" sz="1800" kern="50" dirty="0">
                        <a:solidFill>
                          <a:srgbClr val="F7F7F7"/>
                        </a:solidFill>
                        <a:effectLst/>
                        <a:latin typeface="微軟正黑體" panose="020B0604030504040204" pitchFamily="34" charset="-120"/>
                        <a:ea typeface="微軟正黑體" panose="020B0604030504040204" pitchFamily="34" charset="-120"/>
                      </a:endParaRPr>
                    </a:p>
                  </a:txBody>
                  <a:tcPr marL="17780" marR="17780" marT="0" marB="0" anchor="ctr">
                    <a:noFill/>
                  </a:tcPr>
                </a:tc>
                <a:tc>
                  <a:txBody>
                    <a:bodyPr/>
                    <a:lstStyle/>
                    <a:p>
                      <a:pPr algn="r">
                        <a:spcAft>
                          <a:spcPts val="0"/>
                        </a:spcAft>
                      </a:pPr>
                      <a:r>
                        <a:rPr lang="en-US" altLang="zh-TW" sz="1800" kern="50" dirty="0" smtClean="0">
                          <a:solidFill>
                            <a:srgbClr val="F7F7F7"/>
                          </a:solidFill>
                          <a:effectLst/>
                          <a:latin typeface="微軟正黑體" panose="020B0604030504040204" pitchFamily="34" charset="-120"/>
                          <a:ea typeface="微軟正黑體" panose="020B0604030504040204" pitchFamily="34" charset="-120"/>
                        </a:rPr>
                        <a:t>1,445,028</a:t>
                      </a:r>
                      <a:endParaRPr lang="zh-TW" sz="1800" kern="50" dirty="0">
                        <a:solidFill>
                          <a:srgbClr val="F7F7F7"/>
                        </a:solidFill>
                        <a:effectLst/>
                        <a:latin typeface="微軟正黑體" panose="020B0604030504040204" pitchFamily="34" charset="-120"/>
                        <a:ea typeface="微軟正黑體" panose="020B0604030504040204" pitchFamily="34" charset="-120"/>
                      </a:endParaRPr>
                    </a:p>
                  </a:txBody>
                  <a:tcPr marL="17780" marR="17780" marT="0" marB="0" anchor="ctr">
                    <a:noFill/>
                  </a:tcPr>
                </a:tc>
                <a:tc>
                  <a:txBody>
                    <a:bodyPr/>
                    <a:lstStyle/>
                    <a:p>
                      <a:pPr algn="r">
                        <a:spcAft>
                          <a:spcPts val="0"/>
                        </a:spcAft>
                      </a:pPr>
                      <a:r>
                        <a:rPr lang="en-US" altLang="zh-TW" sz="1800" kern="50" dirty="0" smtClean="0">
                          <a:solidFill>
                            <a:srgbClr val="F7F7F7"/>
                          </a:solidFill>
                          <a:effectLst/>
                          <a:latin typeface="微軟正黑體" panose="020B0604030504040204" pitchFamily="34" charset="-120"/>
                          <a:ea typeface="微軟正黑體" panose="020B0604030504040204" pitchFamily="34" charset="-120"/>
                        </a:rPr>
                        <a:t>1,479,983</a:t>
                      </a:r>
                      <a:endParaRPr lang="zh-TW" sz="1800" kern="50" dirty="0">
                        <a:solidFill>
                          <a:srgbClr val="F7F7F7"/>
                        </a:solidFill>
                        <a:effectLst/>
                        <a:latin typeface="微軟正黑體" panose="020B0604030504040204" pitchFamily="34" charset="-120"/>
                        <a:ea typeface="微軟正黑體" panose="020B0604030504040204" pitchFamily="34" charset="-120"/>
                      </a:endParaRPr>
                    </a:p>
                  </a:txBody>
                  <a:tcPr marL="17780" marR="17780" marT="0" marB="0" anchor="ctr">
                    <a:noFill/>
                  </a:tcPr>
                </a:tc>
                <a:tc>
                  <a:txBody>
                    <a:bodyPr/>
                    <a:lstStyle/>
                    <a:p>
                      <a:pPr algn="r">
                        <a:spcAft>
                          <a:spcPts val="0"/>
                        </a:spcAft>
                      </a:pPr>
                      <a:r>
                        <a:rPr lang="en-US" altLang="zh-TW" sz="1800" kern="50" dirty="0" smtClean="0">
                          <a:solidFill>
                            <a:srgbClr val="F7F7F7"/>
                          </a:solidFill>
                          <a:effectLst/>
                          <a:latin typeface="微軟正黑體" panose="020B0604030504040204" pitchFamily="34" charset="-120"/>
                          <a:ea typeface="微軟正黑體" panose="020B0604030504040204" pitchFamily="34" charset="-120"/>
                        </a:rPr>
                        <a:t>1,325,148</a:t>
                      </a:r>
                      <a:endParaRPr lang="zh-TW" sz="1800" kern="50" dirty="0">
                        <a:solidFill>
                          <a:srgbClr val="F7F7F7"/>
                        </a:solidFill>
                        <a:effectLst/>
                        <a:latin typeface="微軟正黑體" panose="020B0604030504040204" pitchFamily="34" charset="-120"/>
                        <a:ea typeface="微軟正黑體" panose="020B0604030504040204" pitchFamily="34" charset="-120"/>
                      </a:endParaRPr>
                    </a:p>
                  </a:txBody>
                  <a:tcPr marL="17780" marR="17780" marT="0" marB="0" anchor="ctr">
                    <a:noFill/>
                  </a:tcPr>
                </a:tc>
              </a:tr>
              <a:tr h="391730">
                <a:tc>
                  <a:txBody>
                    <a:bodyPr/>
                    <a:lstStyle/>
                    <a:p>
                      <a:pPr marR="96520" indent="31115" algn="dist">
                        <a:spcAft>
                          <a:spcPts val="0"/>
                        </a:spcAft>
                      </a:pPr>
                      <a:r>
                        <a:rPr lang="zh-TW" altLang="en-US" sz="1800" kern="50" dirty="0" smtClean="0">
                          <a:solidFill>
                            <a:srgbClr val="F7F7F7"/>
                          </a:solidFill>
                          <a:effectLst/>
                          <a:latin typeface="微軟正黑體" panose="020B0604030504040204" pitchFamily="34" charset="-120"/>
                          <a:ea typeface="微軟正黑體" panose="020B0604030504040204" pitchFamily="34" charset="-120"/>
                        </a:rPr>
                        <a:t>合併負債總額</a:t>
                      </a:r>
                      <a:endParaRPr lang="zh-TW" sz="1800" kern="50" dirty="0">
                        <a:solidFill>
                          <a:srgbClr val="F7F7F7"/>
                        </a:solidFill>
                        <a:effectLst/>
                        <a:latin typeface="微軟正黑體" panose="020B0604030504040204" pitchFamily="34" charset="-120"/>
                        <a:ea typeface="微軟正黑體" panose="020B0604030504040204" pitchFamily="34" charset="-120"/>
                      </a:endParaRPr>
                    </a:p>
                  </a:txBody>
                  <a:tcPr marL="17780" marR="17780" marT="0" marB="0" anchor="ctr">
                    <a:noFill/>
                  </a:tcPr>
                </a:tc>
                <a:tc>
                  <a:txBody>
                    <a:bodyPr/>
                    <a:lstStyle/>
                    <a:p>
                      <a:pPr marR="71755" algn="r">
                        <a:spcAft>
                          <a:spcPts val="0"/>
                        </a:spcAft>
                      </a:pPr>
                      <a:r>
                        <a:rPr lang="en-US" altLang="zh-TW" sz="1800" kern="50" dirty="0" smtClean="0">
                          <a:solidFill>
                            <a:srgbClr val="F7F7F7"/>
                          </a:solidFill>
                          <a:effectLst/>
                          <a:latin typeface="微軟正黑體" panose="020B0604030504040204" pitchFamily="34" charset="-120"/>
                          <a:ea typeface="微軟正黑體" panose="020B0604030504040204" pitchFamily="34" charset="-120"/>
                        </a:rPr>
                        <a:t>604,471</a:t>
                      </a:r>
                      <a:endParaRPr lang="zh-TW" sz="1800" kern="50" dirty="0">
                        <a:solidFill>
                          <a:srgbClr val="F7F7F7"/>
                        </a:solidFill>
                        <a:effectLst/>
                        <a:latin typeface="微軟正黑體" panose="020B0604030504040204" pitchFamily="34" charset="-120"/>
                        <a:ea typeface="微軟正黑體" panose="020B0604030504040204" pitchFamily="34" charset="-120"/>
                      </a:endParaRPr>
                    </a:p>
                  </a:txBody>
                  <a:tcPr marL="17780" marR="17780" marT="0" marB="0" anchor="ctr">
                    <a:noFill/>
                  </a:tcPr>
                </a:tc>
                <a:tc>
                  <a:txBody>
                    <a:bodyPr/>
                    <a:lstStyle/>
                    <a:p>
                      <a:pPr algn="r">
                        <a:spcAft>
                          <a:spcPts val="0"/>
                        </a:spcAft>
                      </a:pPr>
                      <a:r>
                        <a:rPr lang="en-US" altLang="zh-TW" sz="1800" kern="50" dirty="0" smtClean="0">
                          <a:solidFill>
                            <a:srgbClr val="F7F7F7"/>
                          </a:solidFill>
                          <a:effectLst/>
                          <a:latin typeface="微軟正黑體" panose="020B0604030504040204" pitchFamily="34" charset="-120"/>
                          <a:ea typeface="微軟正黑體" panose="020B0604030504040204" pitchFamily="34" charset="-120"/>
                        </a:rPr>
                        <a:t>858,305</a:t>
                      </a:r>
                      <a:endParaRPr lang="zh-TW" sz="1800" kern="50" dirty="0">
                        <a:solidFill>
                          <a:srgbClr val="F7F7F7"/>
                        </a:solidFill>
                        <a:effectLst/>
                        <a:latin typeface="微軟正黑體" panose="020B0604030504040204" pitchFamily="34" charset="-120"/>
                        <a:ea typeface="微軟正黑體" panose="020B0604030504040204" pitchFamily="34" charset="-120"/>
                      </a:endParaRPr>
                    </a:p>
                  </a:txBody>
                  <a:tcPr marL="17780" marR="17780" marT="0" marB="0" anchor="ctr">
                    <a:noFill/>
                  </a:tcPr>
                </a:tc>
                <a:tc>
                  <a:txBody>
                    <a:bodyPr/>
                    <a:lstStyle/>
                    <a:p>
                      <a:pPr algn="r">
                        <a:spcAft>
                          <a:spcPts val="0"/>
                        </a:spcAft>
                      </a:pPr>
                      <a:r>
                        <a:rPr lang="en-US" altLang="zh-TW" sz="1800" kern="50" dirty="0" smtClean="0">
                          <a:solidFill>
                            <a:srgbClr val="F7F7F7"/>
                          </a:solidFill>
                          <a:effectLst/>
                          <a:latin typeface="微軟正黑體" panose="020B0604030504040204" pitchFamily="34" charset="-120"/>
                          <a:ea typeface="微軟正黑體" panose="020B0604030504040204" pitchFamily="34" charset="-120"/>
                        </a:rPr>
                        <a:t>758,172</a:t>
                      </a:r>
                      <a:endParaRPr lang="zh-TW" sz="1800" kern="50" dirty="0">
                        <a:solidFill>
                          <a:srgbClr val="F7F7F7"/>
                        </a:solidFill>
                        <a:effectLst/>
                        <a:latin typeface="微軟正黑體" panose="020B0604030504040204" pitchFamily="34" charset="-120"/>
                        <a:ea typeface="微軟正黑體" panose="020B0604030504040204" pitchFamily="34" charset="-120"/>
                      </a:endParaRPr>
                    </a:p>
                  </a:txBody>
                  <a:tcPr marL="17780" marR="17780" marT="0" marB="0" anchor="ctr">
                    <a:noFill/>
                  </a:tcPr>
                </a:tc>
                <a:tc>
                  <a:txBody>
                    <a:bodyPr/>
                    <a:lstStyle/>
                    <a:p>
                      <a:pPr algn="r">
                        <a:spcAft>
                          <a:spcPts val="0"/>
                        </a:spcAft>
                      </a:pPr>
                      <a:r>
                        <a:rPr lang="en-US" altLang="zh-TW" sz="1800" kern="50" dirty="0" smtClean="0">
                          <a:solidFill>
                            <a:srgbClr val="F7F7F7"/>
                          </a:solidFill>
                          <a:effectLst/>
                          <a:latin typeface="微軟正黑體" panose="020B0604030504040204" pitchFamily="34" charset="-120"/>
                          <a:ea typeface="微軟正黑體" panose="020B0604030504040204" pitchFamily="34" charset="-120"/>
                        </a:rPr>
                        <a:t>849,680</a:t>
                      </a:r>
                      <a:endParaRPr lang="zh-TW" sz="1800" kern="50" dirty="0">
                        <a:solidFill>
                          <a:srgbClr val="F7F7F7"/>
                        </a:solidFill>
                        <a:effectLst/>
                        <a:latin typeface="微軟正黑體" panose="020B0604030504040204" pitchFamily="34" charset="-120"/>
                        <a:ea typeface="微軟正黑體" panose="020B0604030504040204" pitchFamily="34" charset="-120"/>
                      </a:endParaRPr>
                    </a:p>
                  </a:txBody>
                  <a:tcPr marL="17780" marR="17780" marT="0" marB="0" anchor="ctr">
                    <a:noFill/>
                  </a:tcPr>
                </a:tc>
                <a:tc>
                  <a:txBody>
                    <a:bodyPr/>
                    <a:lstStyle/>
                    <a:p>
                      <a:pPr algn="r">
                        <a:spcAft>
                          <a:spcPts val="0"/>
                        </a:spcAft>
                      </a:pPr>
                      <a:r>
                        <a:rPr lang="en-US" altLang="zh-TW" sz="1800" kern="50" dirty="0" smtClean="0">
                          <a:solidFill>
                            <a:srgbClr val="F7F7F7"/>
                          </a:solidFill>
                          <a:effectLst/>
                          <a:latin typeface="微軟正黑體" panose="020B0604030504040204" pitchFamily="34" charset="-120"/>
                          <a:ea typeface="微軟正黑體" panose="020B0604030504040204" pitchFamily="34" charset="-120"/>
                        </a:rPr>
                        <a:t>813,896</a:t>
                      </a:r>
                      <a:endParaRPr lang="zh-TW" sz="1800" kern="50" dirty="0">
                        <a:solidFill>
                          <a:srgbClr val="F7F7F7"/>
                        </a:solidFill>
                        <a:effectLst/>
                        <a:latin typeface="微軟正黑體" panose="020B0604030504040204" pitchFamily="34" charset="-120"/>
                        <a:ea typeface="微軟正黑體" panose="020B0604030504040204" pitchFamily="34" charset="-120"/>
                      </a:endParaRPr>
                    </a:p>
                  </a:txBody>
                  <a:tcPr marL="17780" marR="17780" marT="0" marB="0" anchor="ctr">
                    <a:noFill/>
                  </a:tcPr>
                </a:tc>
                <a:tc>
                  <a:txBody>
                    <a:bodyPr/>
                    <a:lstStyle/>
                    <a:p>
                      <a:pPr algn="r">
                        <a:spcAft>
                          <a:spcPts val="0"/>
                        </a:spcAft>
                      </a:pPr>
                      <a:r>
                        <a:rPr lang="en-US" altLang="zh-TW" sz="1800" kern="50" dirty="0" smtClean="0">
                          <a:solidFill>
                            <a:srgbClr val="F7F7F7"/>
                          </a:solidFill>
                          <a:effectLst/>
                          <a:latin typeface="微軟正黑體" panose="020B0604030504040204" pitchFamily="34" charset="-120"/>
                          <a:ea typeface="微軟正黑體" panose="020B0604030504040204" pitchFamily="34" charset="-120"/>
                        </a:rPr>
                        <a:t>702,931</a:t>
                      </a:r>
                      <a:endParaRPr lang="zh-TW" sz="1800" kern="50" dirty="0">
                        <a:solidFill>
                          <a:srgbClr val="F7F7F7"/>
                        </a:solidFill>
                        <a:effectLst/>
                        <a:latin typeface="微軟正黑體" panose="020B0604030504040204" pitchFamily="34" charset="-120"/>
                        <a:ea typeface="微軟正黑體" panose="020B0604030504040204" pitchFamily="34" charset="-120"/>
                      </a:endParaRPr>
                    </a:p>
                  </a:txBody>
                  <a:tcPr marL="17780" marR="17780" marT="0" marB="0" anchor="ctr">
                    <a:noFill/>
                  </a:tcPr>
                </a:tc>
              </a:tr>
            </a:tbl>
          </a:graphicData>
        </a:graphic>
      </p:graphicFrame>
      <p:cxnSp>
        <p:nvCxnSpPr>
          <p:cNvPr id="16" name="直線接點 15"/>
          <p:cNvCxnSpPr/>
          <p:nvPr/>
        </p:nvCxnSpPr>
        <p:spPr>
          <a:xfrm>
            <a:off x="846908" y="1317461"/>
            <a:ext cx="2194872" cy="865902"/>
          </a:xfrm>
          <a:prstGeom prst="line">
            <a:avLst/>
          </a:prstGeom>
          <a:ln w="12700" cap="rnd">
            <a:solidFill>
              <a:schemeClr val="tx1"/>
            </a:solidFill>
            <a:round/>
            <a:tailEnd type="non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13872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47181" y="982384"/>
            <a:ext cx="1885453" cy="646331"/>
          </a:xfrm>
          <a:prstGeom prst="rect">
            <a:avLst/>
          </a:prstGeom>
        </p:spPr>
        <p:txBody>
          <a:bodyPr wrap="none">
            <a:spAutoFit/>
          </a:bodyPr>
          <a:lstStyle/>
          <a:p>
            <a:r>
              <a:rPr lang="en-US" altLang="zh-TW" sz="3600" b="1" dirty="0" smtClean="0">
                <a:solidFill>
                  <a:srgbClr val="FFFFFF"/>
                </a:solidFill>
                <a:latin typeface="微软雅黑" panose="020B0503020204020204" pitchFamily="34" charset="-122"/>
                <a:ea typeface="微软雅黑" panose="020B0503020204020204" pitchFamily="34" charset="-122"/>
              </a:rPr>
              <a:t>5.</a:t>
            </a:r>
            <a:r>
              <a:rPr lang="en-US" altLang="zh-CN" sz="3600" b="1" dirty="0" smtClean="0">
                <a:solidFill>
                  <a:srgbClr val="FFFFFF"/>
                </a:solidFill>
                <a:latin typeface="微软雅黑" panose="020B0503020204020204" pitchFamily="34" charset="-122"/>
                <a:ea typeface="微软雅黑" panose="020B0503020204020204" pitchFamily="34" charset="-122"/>
              </a:rPr>
              <a:t> </a:t>
            </a:r>
            <a:r>
              <a:rPr lang="en-US" altLang="zh-TW" sz="3600" b="1" dirty="0" smtClean="0">
                <a:solidFill>
                  <a:srgbClr val="FFFFFF"/>
                </a:solidFill>
                <a:latin typeface="微软雅黑" panose="020B0503020204020204" pitchFamily="34" charset="-122"/>
                <a:ea typeface="微软雅黑" panose="020B0503020204020204" pitchFamily="34" charset="-122"/>
              </a:rPr>
              <a:t>Q&amp;A</a:t>
            </a:r>
            <a:endParaRPr lang="zh-CN" altLang="en-US" sz="3600" b="1" dirty="0">
              <a:solidFill>
                <a:srgbClr val="FFFFFF"/>
              </a:solidFill>
              <a:latin typeface="微软雅黑" panose="020B0503020204020204" pitchFamily="34" charset="-122"/>
              <a:ea typeface="微软雅黑" panose="020B0503020204020204" pitchFamily="34" charset="-122"/>
            </a:endParaRPr>
          </a:p>
        </p:txBody>
      </p:sp>
      <p:cxnSp>
        <p:nvCxnSpPr>
          <p:cNvPr id="13" name="直接连接符 57"/>
          <p:cNvCxnSpPr/>
          <p:nvPr/>
        </p:nvCxnSpPr>
        <p:spPr>
          <a:xfrm>
            <a:off x="2222006" y="6459858"/>
            <a:ext cx="7585602" cy="0"/>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0"/>
                  </a:schemeClr>
                </a:gs>
                <a:gs pos="10000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grpSp>
        <p:nvGrpSpPr>
          <p:cNvPr id="14" name="组合 1"/>
          <p:cNvGrpSpPr/>
          <p:nvPr/>
        </p:nvGrpSpPr>
        <p:grpSpPr>
          <a:xfrm>
            <a:off x="2222006" y="2056472"/>
            <a:ext cx="7646736" cy="3404252"/>
            <a:chOff x="2272632" y="1634325"/>
            <a:chExt cx="7646736" cy="3404252"/>
          </a:xfrm>
        </p:grpSpPr>
        <p:cxnSp>
          <p:nvCxnSpPr>
            <p:cNvPr id="15" name="直接连接符 22"/>
            <p:cNvCxnSpPr/>
            <p:nvPr/>
          </p:nvCxnSpPr>
          <p:spPr>
            <a:xfrm>
              <a:off x="2674620" y="1659758"/>
              <a:ext cx="6842760" cy="0"/>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0"/>
                    </a:schemeClr>
                  </a:gs>
                  <a:gs pos="10000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16" name="直接连接符 28"/>
            <p:cNvCxnSpPr/>
            <p:nvPr/>
          </p:nvCxnSpPr>
          <p:spPr>
            <a:xfrm>
              <a:off x="2272632" y="5038577"/>
              <a:ext cx="7646736" cy="0"/>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0"/>
                    </a:schemeClr>
                  </a:gs>
                  <a:gs pos="10000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17" name="直接连接符 29"/>
            <p:cNvCxnSpPr/>
            <p:nvPr/>
          </p:nvCxnSpPr>
          <p:spPr>
            <a:xfrm>
              <a:off x="2272632" y="4194178"/>
              <a:ext cx="7646736" cy="0"/>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0"/>
                    </a:schemeClr>
                  </a:gs>
                  <a:gs pos="10000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3382135" y="4227061"/>
              <a:ext cx="5680585" cy="781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2136" y="1634325"/>
              <a:ext cx="5500892" cy="2526971"/>
            </a:xfrm>
            <a:prstGeom prst="rect">
              <a:avLst/>
            </a:prstGeom>
          </p:spPr>
        </p:pic>
      </p:grpSp>
      <p:sp>
        <p:nvSpPr>
          <p:cNvPr id="21" name="矩形 20"/>
          <p:cNvSpPr/>
          <p:nvPr/>
        </p:nvSpPr>
        <p:spPr>
          <a:xfrm>
            <a:off x="4101139" y="5946492"/>
            <a:ext cx="3775393" cy="523220"/>
          </a:xfrm>
          <a:prstGeom prst="rect">
            <a:avLst/>
          </a:prstGeom>
        </p:spPr>
        <p:txBody>
          <a:bodyPr wrap="none">
            <a:spAutoFit/>
          </a:bodyPr>
          <a:lstStyle/>
          <a:p>
            <a:pPr algn="ctr"/>
            <a:r>
              <a:rPr lang="zh-TW" altLang="en-US" sz="2800" b="1" dirty="0">
                <a:solidFill>
                  <a:srgbClr val="F7F7F7"/>
                </a:solidFill>
                <a:latin typeface="微软雅黑" panose="020B0503020204020204" pitchFamily="34" charset="-122"/>
                <a:ea typeface="微软雅黑" panose="020B0503020204020204" pitchFamily="34" charset="-122"/>
              </a:rPr>
              <a:t>寶徠建設股份有限公司</a:t>
            </a:r>
            <a:endParaRPr lang="en-US" altLang="zh-TW" sz="2800" b="1" dirty="0">
              <a:solidFill>
                <a:srgbClr val="F7F7F7"/>
              </a:solidFill>
              <a:latin typeface="微软雅黑" panose="020B0503020204020204" pitchFamily="34" charset="-122"/>
              <a:ea typeface="微软雅黑" panose="020B0503020204020204" pitchFamily="34" charset="-122"/>
            </a:endParaRPr>
          </a:p>
        </p:txBody>
      </p:sp>
      <p:sp>
        <p:nvSpPr>
          <p:cNvPr id="22" name="文本框 260"/>
          <p:cNvSpPr txBox="1"/>
          <p:nvPr/>
        </p:nvSpPr>
        <p:spPr>
          <a:xfrm>
            <a:off x="3540569" y="4623458"/>
            <a:ext cx="5291833" cy="830997"/>
          </a:xfrm>
          <a:prstGeom prst="rect">
            <a:avLst/>
          </a:prstGeom>
          <a:noFill/>
        </p:spPr>
        <p:txBody>
          <a:bodyPr wrap="none" rtlCol="0">
            <a:spAutoFit/>
          </a:bodyPr>
          <a:lstStyle/>
          <a:p>
            <a:r>
              <a:rPr lang="zh-TW" altLang="en-US" sz="4800" b="1" dirty="0" smtClean="0">
                <a:solidFill>
                  <a:srgbClr val="F7F7F7"/>
                </a:solidFill>
                <a:latin typeface="微软雅黑" panose="020B0503020204020204" pitchFamily="34" charset="-122"/>
                <a:ea typeface="微软雅黑" panose="020B0503020204020204" pitchFamily="34" charset="-122"/>
              </a:rPr>
              <a:t>報</a:t>
            </a:r>
            <a:r>
              <a:rPr lang="zh-TW" altLang="en-US" sz="4800" b="1" dirty="0">
                <a:solidFill>
                  <a:srgbClr val="F7F7F7"/>
                </a:solidFill>
                <a:latin typeface="微软雅黑" panose="020B0503020204020204" pitchFamily="34" charset="-122"/>
                <a:ea typeface="微软雅黑" panose="020B0503020204020204" pitchFamily="34" charset="-122"/>
              </a:rPr>
              <a:t>告</a:t>
            </a:r>
            <a:r>
              <a:rPr lang="zh-TW" altLang="en-US" sz="4800" b="1" dirty="0" smtClean="0">
                <a:solidFill>
                  <a:srgbClr val="F7F7F7"/>
                </a:solidFill>
                <a:latin typeface="微软雅黑" panose="020B0503020204020204" pitchFamily="34" charset="-122"/>
                <a:ea typeface="微软雅黑" panose="020B0503020204020204" pitchFamily="34" charset="-122"/>
              </a:rPr>
              <a:t>完畢 敬請指教</a:t>
            </a:r>
            <a:endParaRPr lang="zh-CN" altLang="en-US" sz="4800" b="1" dirty="0">
              <a:solidFill>
                <a:srgbClr val="F7F7F7"/>
              </a:solidFill>
              <a:latin typeface="微软雅黑" panose="020B0503020204020204" pitchFamily="34" charset="-122"/>
              <a:ea typeface="微软雅黑" panose="020B0503020204020204" pitchFamily="34" charset="-122"/>
            </a:endParaRPr>
          </a:p>
        </p:txBody>
      </p:sp>
      <p:pic>
        <p:nvPicPr>
          <p:cNvPr id="23" name="圖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776" y="2451447"/>
            <a:ext cx="1730858" cy="2483948"/>
          </a:xfrm>
          <a:prstGeom prst="rect">
            <a:avLst/>
          </a:prstGeom>
        </p:spPr>
      </p:pic>
    </p:spTree>
    <p:extLst>
      <p:ext uri="{BB962C8B-B14F-4D97-AF65-F5344CB8AC3E}">
        <p14:creationId xmlns:p14="http://schemas.microsoft.com/office/powerpoint/2010/main" val="1533212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文本框 78"/>
          <p:cNvSpPr txBox="1"/>
          <p:nvPr/>
        </p:nvSpPr>
        <p:spPr>
          <a:xfrm>
            <a:off x="953834" y="1386496"/>
            <a:ext cx="1695554" cy="1569660"/>
          </a:xfrm>
          <a:prstGeom prst="rect">
            <a:avLst/>
          </a:prstGeom>
          <a:noFill/>
        </p:spPr>
        <p:txBody>
          <a:bodyPr wrap="square" rtlCol="0">
            <a:spAutoFit/>
          </a:bodyPr>
          <a:lstStyle/>
          <a:p>
            <a:r>
              <a:rPr lang="zh-TW" altLang="en-US" sz="4800" b="1" dirty="0" smtClean="0">
                <a:solidFill>
                  <a:srgbClr val="F7F7F7"/>
                </a:solidFill>
                <a:latin typeface="微软雅黑" panose="020B0503020204020204" pitchFamily="34" charset="-122"/>
                <a:ea typeface="微软雅黑" panose="020B0503020204020204" pitchFamily="34" charset="-122"/>
              </a:rPr>
              <a:t>免責聲明</a:t>
            </a:r>
            <a:endParaRPr lang="zh-CN" altLang="en-US" sz="4800" b="1" dirty="0">
              <a:solidFill>
                <a:srgbClr val="F7F7F7"/>
              </a:solidFill>
              <a:latin typeface="微软雅黑" panose="020B0503020204020204" pitchFamily="34" charset="-122"/>
              <a:ea typeface="微软雅黑" panose="020B0503020204020204" pitchFamily="34" charset="-122"/>
            </a:endParaRPr>
          </a:p>
        </p:txBody>
      </p:sp>
      <p:cxnSp>
        <p:nvCxnSpPr>
          <p:cNvPr id="89" name="直接连接符 88"/>
          <p:cNvCxnSpPr/>
          <p:nvPr/>
        </p:nvCxnSpPr>
        <p:spPr>
          <a:xfrm flipV="1">
            <a:off x="3934624" y="1150160"/>
            <a:ext cx="42127" cy="4860224"/>
          </a:xfrm>
          <a:prstGeom prst="line">
            <a:avLst/>
          </a:prstGeom>
          <a:ln w="9525" cap="rnd">
            <a:gradFill>
              <a:gsLst>
                <a:gs pos="16000">
                  <a:schemeClr val="accent1">
                    <a:lumMod val="5000"/>
                    <a:lumOff val="95000"/>
                    <a:alpha val="33000"/>
                  </a:schemeClr>
                </a:gs>
                <a:gs pos="54000">
                  <a:schemeClr val="bg1"/>
                </a:gs>
                <a:gs pos="88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V="1">
            <a:off x="4490874" y="261987"/>
            <a:ext cx="6192000" cy="17755"/>
          </a:xfrm>
          <a:prstGeom prst="line">
            <a:avLst/>
          </a:prstGeom>
          <a:ln w="57150" cap="sq" cmpd="dbl">
            <a:gradFill>
              <a:gsLst>
                <a:gs pos="16000">
                  <a:schemeClr val="accent1">
                    <a:lumMod val="5000"/>
                    <a:lumOff val="95000"/>
                    <a:alpha val="33000"/>
                  </a:schemeClr>
                </a:gs>
                <a:gs pos="54000">
                  <a:schemeClr val="bg1"/>
                </a:gs>
                <a:gs pos="88000">
                  <a:schemeClr val="bg1">
                    <a:alpha val="38000"/>
                  </a:schemeClr>
                </a:gs>
              </a:gsLst>
              <a:lin ang="5400000" scaled="1"/>
            </a:gradFill>
            <a:miter lim="800000"/>
            <a:tailEnd type="none" w="sm" len="sm"/>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V="1">
            <a:off x="4517632" y="6588153"/>
            <a:ext cx="6192000" cy="17755"/>
          </a:xfrm>
          <a:prstGeom prst="line">
            <a:avLst/>
          </a:prstGeom>
          <a:ln w="57150" cap="sq" cmpd="dbl">
            <a:gradFill>
              <a:gsLst>
                <a:gs pos="16000">
                  <a:schemeClr val="accent1">
                    <a:lumMod val="5000"/>
                    <a:lumOff val="95000"/>
                    <a:alpha val="33000"/>
                  </a:schemeClr>
                </a:gs>
                <a:gs pos="54000">
                  <a:schemeClr val="bg1"/>
                </a:gs>
                <a:gs pos="88000">
                  <a:schemeClr val="bg1">
                    <a:alpha val="38000"/>
                  </a:schemeClr>
                </a:gs>
              </a:gsLst>
              <a:lin ang="5400000" scaled="1"/>
            </a:gradFill>
            <a:miter lim="800000"/>
            <a:tailEnd type="none" w="sm" len="sm"/>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V="1">
            <a:off x="3035304" y="2933884"/>
            <a:ext cx="32139" cy="1292777"/>
          </a:xfrm>
          <a:prstGeom prst="line">
            <a:avLst/>
          </a:prstGeom>
          <a:ln w="9525" cap="rnd">
            <a:gradFill>
              <a:gsLst>
                <a:gs pos="16000">
                  <a:schemeClr val="accent1">
                    <a:lumMod val="5000"/>
                    <a:lumOff val="95000"/>
                    <a:alpha val="33000"/>
                  </a:schemeClr>
                </a:gs>
                <a:gs pos="54000">
                  <a:schemeClr val="bg1"/>
                </a:gs>
                <a:gs pos="88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pic>
        <p:nvPicPr>
          <p:cNvPr id="88" name="圖片 8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51466" y="31891"/>
            <a:ext cx="1136876" cy="1631526"/>
          </a:xfrm>
          <a:prstGeom prst="rect">
            <a:avLst/>
          </a:prstGeom>
        </p:spPr>
      </p:pic>
      <p:sp>
        <p:nvSpPr>
          <p:cNvPr id="84" name="矩形 83"/>
          <p:cNvSpPr/>
          <p:nvPr/>
        </p:nvSpPr>
        <p:spPr>
          <a:xfrm>
            <a:off x="4394806" y="473148"/>
            <a:ext cx="6591279" cy="6093976"/>
          </a:xfrm>
          <a:prstGeom prst="rect">
            <a:avLst/>
          </a:prstGeom>
        </p:spPr>
        <p:txBody>
          <a:bodyPr wrap="square">
            <a:spAutoFit/>
          </a:bodyPr>
          <a:lstStyle/>
          <a:p>
            <a:pPr marL="361950" indent="-361950"/>
            <a:r>
              <a:rPr lang="zh-TW" altLang="en-US" sz="2600" b="1" dirty="0" smtClean="0">
                <a:ln w="0"/>
                <a:solidFill>
                  <a:srgbClr val="F7F7F7"/>
                </a:solidFill>
                <a:effectLst>
                  <a:outerShdw blurRad="38100" dist="19050" dir="2700000" algn="tl" rotWithShape="0">
                    <a:schemeClr val="dk1">
                      <a:alpha val="40000"/>
                    </a:schemeClr>
                  </a:outerShdw>
                </a:effectLst>
                <a:latin typeface="新細明體" panose="02020500000000000000" pitchFamily="18" charset="-120"/>
              </a:rPr>
              <a:t>˙</a:t>
            </a:r>
            <a:r>
              <a:rPr lang="zh-TW" altLang="en-US" sz="2600" b="1" dirty="0">
                <a:ln w="0"/>
                <a:solidFill>
                  <a:srgbClr val="F7F7F7"/>
                </a:solidFill>
                <a:effectLst>
                  <a:outerShdw blurRad="38100" dist="19050" dir="2700000" algn="tl" rotWithShape="0">
                    <a:schemeClr val="dk1">
                      <a:alpha val="40000"/>
                    </a:schemeClr>
                  </a:outerShdw>
                </a:effectLst>
              </a:rPr>
              <a:t>本簡報及同時發佈之相關訊息內含有從公司內部與外部來源所取得的預測性資訊，其中包括營運展望、財務狀況以及業務預測等內容。</a:t>
            </a:r>
          </a:p>
          <a:p>
            <a:pPr marL="361950" indent="-361950"/>
            <a:r>
              <a:rPr lang="zh-TW" altLang="en-US" sz="2600" b="1" dirty="0">
                <a:ln w="0"/>
                <a:solidFill>
                  <a:srgbClr val="F7F7F7"/>
                </a:solidFill>
                <a:effectLst>
                  <a:outerShdw blurRad="38100" dist="19050" dir="2700000" algn="tl" rotWithShape="0">
                    <a:schemeClr val="dk1">
                      <a:alpha val="40000"/>
                    </a:schemeClr>
                  </a:outerShdw>
                </a:effectLst>
                <a:latin typeface="新細明體" panose="02020500000000000000" pitchFamily="18" charset="-120"/>
              </a:rPr>
              <a:t>˙</a:t>
            </a:r>
            <a:r>
              <a:rPr lang="zh-TW" altLang="en-US" sz="2600" b="1" dirty="0">
                <a:ln w="0"/>
                <a:solidFill>
                  <a:srgbClr val="F7F7F7"/>
                </a:solidFill>
                <a:effectLst>
                  <a:outerShdw blurRad="38100" dist="19050" dir="2700000" algn="tl" rotWithShape="0">
                    <a:schemeClr val="dk1">
                      <a:alpha val="40000"/>
                    </a:schemeClr>
                  </a:outerShdw>
                </a:effectLst>
              </a:rPr>
              <a:t>本公司未來實際所發生的營運結果、財務狀況以及業務展望，可能與這些預測性資訊所明示或暗示的預估有所差異</a:t>
            </a:r>
            <a:r>
              <a:rPr lang="zh-TW" altLang="en-US" sz="2600" b="1" dirty="0" smtClean="0">
                <a:ln w="0"/>
                <a:solidFill>
                  <a:srgbClr val="F7F7F7"/>
                </a:solidFill>
                <a:effectLst>
                  <a:outerShdw blurRad="38100" dist="19050" dir="2700000" algn="tl" rotWithShape="0">
                    <a:schemeClr val="dk1">
                      <a:alpha val="40000"/>
                    </a:schemeClr>
                  </a:outerShdw>
                </a:effectLst>
              </a:rPr>
              <a:t>。其</a:t>
            </a:r>
            <a:r>
              <a:rPr lang="zh-TW" altLang="en-US" sz="2600" b="1" dirty="0">
                <a:ln w="0"/>
                <a:solidFill>
                  <a:srgbClr val="F7F7F7"/>
                </a:solidFill>
                <a:effectLst>
                  <a:outerShdw blurRad="38100" dist="19050" dir="2700000" algn="tl" rotWithShape="0">
                    <a:schemeClr val="dk1">
                      <a:alpha val="40000"/>
                    </a:schemeClr>
                  </a:outerShdw>
                </a:effectLst>
              </a:rPr>
              <a:t>原因可能來自於各種因素，包括但不限於市場需求、價格波動、競爭情勢、國際經濟狀況、供應鏈、匯率波動以及其他本公司所不能掌控的風險等因素。</a:t>
            </a:r>
          </a:p>
          <a:p>
            <a:pPr marL="361950" indent="-361950"/>
            <a:r>
              <a:rPr lang="zh-TW" altLang="en-US" sz="2600" b="1" dirty="0">
                <a:ln w="0"/>
                <a:solidFill>
                  <a:srgbClr val="F7F7F7"/>
                </a:solidFill>
                <a:effectLst>
                  <a:outerShdw blurRad="38100" dist="19050" dir="2700000" algn="tl" rotWithShape="0">
                    <a:schemeClr val="dk1">
                      <a:alpha val="40000"/>
                    </a:schemeClr>
                  </a:outerShdw>
                </a:effectLst>
                <a:latin typeface="新細明體" panose="02020500000000000000" pitchFamily="18" charset="-120"/>
              </a:rPr>
              <a:t>˙</a:t>
            </a:r>
            <a:r>
              <a:rPr lang="zh-TW" altLang="en-US" sz="2600" b="1" dirty="0">
                <a:ln w="0"/>
                <a:solidFill>
                  <a:srgbClr val="F7F7F7"/>
                </a:solidFill>
                <a:effectLst>
                  <a:outerShdw blurRad="38100" dist="19050" dir="2700000" algn="tl" rotWithShape="0">
                    <a:schemeClr val="dk1">
                      <a:alpha val="40000"/>
                    </a:schemeClr>
                  </a:outerShdw>
                </a:effectLst>
              </a:rPr>
              <a:t>本簡報中對未來的展望，</a:t>
            </a:r>
            <a:r>
              <a:rPr lang="zh-TW" altLang="en-US" sz="2600" b="1" dirty="0" smtClean="0">
                <a:ln w="0"/>
                <a:solidFill>
                  <a:srgbClr val="F7F7F7"/>
                </a:solidFill>
                <a:effectLst>
                  <a:outerShdw blurRad="38100" dist="19050" dir="2700000" algn="tl" rotWithShape="0">
                    <a:schemeClr val="dk1">
                      <a:alpha val="40000"/>
                    </a:schemeClr>
                  </a:outerShdw>
                </a:effectLst>
              </a:rPr>
              <a:t>反</a:t>
            </a:r>
            <a:r>
              <a:rPr lang="zh-TW" altLang="en-US" sz="2600" b="1" dirty="0">
                <a:ln w="0"/>
                <a:solidFill>
                  <a:srgbClr val="F7F7F7"/>
                </a:solidFill>
                <a:effectLst>
                  <a:outerShdw blurRad="38100" dist="19050" dir="2700000" algn="tl" rotWithShape="0">
                    <a:schemeClr val="dk1">
                      <a:alpha val="40000"/>
                    </a:schemeClr>
                  </a:outerShdw>
                </a:effectLst>
              </a:rPr>
              <a:t>映</a:t>
            </a:r>
            <a:r>
              <a:rPr lang="zh-TW" altLang="en-US" sz="2600" b="1" dirty="0" smtClean="0">
                <a:ln w="0"/>
                <a:solidFill>
                  <a:srgbClr val="F7F7F7"/>
                </a:solidFill>
                <a:effectLst>
                  <a:outerShdw blurRad="38100" dist="19050" dir="2700000" algn="tl" rotWithShape="0">
                    <a:schemeClr val="dk1">
                      <a:alpha val="40000"/>
                    </a:schemeClr>
                  </a:outerShdw>
                </a:effectLst>
              </a:rPr>
              <a:t>本公司</a:t>
            </a:r>
            <a:r>
              <a:rPr lang="zh-TW" altLang="en-US" sz="2600" b="1" dirty="0">
                <a:ln w="0"/>
                <a:solidFill>
                  <a:srgbClr val="F7F7F7"/>
                </a:solidFill>
                <a:effectLst>
                  <a:outerShdw blurRad="38100" dist="19050" dir="2700000" algn="tl" rotWithShape="0">
                    <a:schemeClr val="dk1">
                      <a:alpha val="40000"/>
                    </a:schemeClr>
                  </a:outerShdw>
                </a:effectLst>
              </a:rPr>
              <a:t>截至目前為止對於未來的看法。對於這些看法，未來若有任何變更或調整時，本公司並不負責隨時提醒或更新。</a:t>
            </a:r>
            <a:endParaRPr lang="zh-TW" altLang="en-US" sz="2600" b="1" dirty="0">
              <a:solidFill>
                <a:srgbClr val="F7F7F7"/>
              </a:solidFill>
            </a:endParaRPr>
          </a:p>
        </p:txBody>
      </p:sp>
    </p:spTree>
    <p:extLst>
      <p:ext uri="{BB962C8B-B14F-4D97-AF65-F5344CB8AC3E}">
        <p14:creationId xmlns:p14="http://schemas.microsoft.com/office/powerpoint/2010/main" val="28926821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文本框 78"/>
          <p:cNvSpPr txBox="1"/>
          <p:nvPr/>
        </p:nvSpPr>
        <p:spPr>
          <a:xfrm>
            <a:off x="1846460" y="2674695"/>
            <a:ext cx="1415772" cy="830997"/>
          </a:xfrm>
          <a:prstGeom prst="rect">
            <a:avLst/>
          </a:prstGeom>
          <a:noFill/>
        </p:spPr>
        <p:txBody>
          <a:bodyPr wrap="none" rtlCol="0">
            <a:spAutoFit/>
          </a:bodyPr>
          <a:lstStyle/>
          <a:p>
            <a:r>
              <a:rPr lang="zh-CN" altLang="en-US" sz="4800" b="1" dirty="0" smtClean="0">
                <a:solidFill>
                  <a:srgbClr val="F7F7F7"/>
                </a:solidFill>
                <a:latin typeface="微软雅黑" panose="020B0503020204020204" pitchFamily="34" charset="-122"/>
                <a:ea typeface="微软雅黑" panose="020B0503020204020204" pitchFamily="34" charset="-122"/>
              </a:rPr>
              <a:t>目</a:t>
            </a:r>
            <a:r>
              <a:rPr lang="zh-TW" altLang="en-US" sz="4800" b="1" dirty="0" smtClean="0">
                <a:solidFill>
                  <a:srgbClr val="F7F7F7"/>
                </a:solidFill>
                <a:latin typeface="微软雅黑" panose="020B0503020204020204" pitchFamily="34" charset="-122"/>
                <a:ea typeface="微软雅黑" panose="020B0503020204020204" pitchFamily="34" charset="-122"/>
              </a:rPr>
              <a:t>錄</a:t>
            </a:r>
            <a:endParaRPr lang="zh-CN" altLang="en-US" sz="4800" b="1" dirty="0">
              <a:solidFill>
                <a:srgbClr val="F7F7F7"/>
              </a:solidFill>
              <a:latin typeface="微软雅黑" panose="020B0503020204020204" pitchFamily="34" charset="-122"/>
              <a:ea typeface="微软雅黑" panose="020B0503020204020204" pitchFamily="34" charset="-122"/>
            </a:endParaRPr>
          </a:p>
        </p:txBody>
      </p:sp>
      <p:sp>
        <p:nvSpPr>
          <p:cNvPr id="80" name="文本框 79"/>
          <p:cNvSpPr txBox="1"/>
          <p:nvPr/>
        </p:nvSpPr>
        <p:spPr>
          <a:xfrm>
            <a:off x="7075360" y="1620278"/>
            <a:ext cx="2196435" cy="584775"/>
          </a:xfrm>
          <a:prstGeom prst="rect">
            <a:avLst/>
          </a:prstGeom>
          <a:noFill/>
        </p:spPr>
        <p:txBody>
          <a:bodyPr wrap="none" rtlCol="0">
            <a:spAutoFit/>
          </a:bodyPr>
          <a:lstStyle/>
          <a:p>
            <a:r>
              <a:rPr lang="en-US" altLang="zh-CN" sz="3200" b="1" dirty="0" smtClean="0">
                <a:solidFill>
                  <a:srgbClr val="F7F7F7"/>
                </a:solidFill>
                <a:latin typeface="微软雅黑" panose="020B0503020204020204" pitchFamily="34" charset="-122"/>
                <a:ea typeface="微软雅黑" panose="020B0503020204020204" pitchFamily="34" charset="-122"/>
              </a:rPr>
              <a:t>1.</a:t>
            </a:r>
            <a:r>
              <a:rPr lang="zh-TW" altLang="en-US" sz="3200" b="1" dirty="0" smtClean="0">
                <a:solidFill>
                  <a:srgbClr val="F7F7F7"/>
                </a:solidFill>
                <a:latin typeface="微软雅黑" panose="020B0503020204020204" pitchFamily="34" charset="-122"/>
                <a:ea typeface="微软雅黑" panose="020B0503020204020204" pitchFamily="34" charset="-122"/>
              </a:rPr>
              <a:t>基本資料</a:t>
            </a:r>
            <a:endParaRPr lang="zh-CN" altLang="en-US" sz="3200" b="1" dirty="0">
              <a:solidFill>
                <a:srgbClr val="F7F7F7"/>
              </a:solidFill>
              <a:latin typeface="微软雅黑" panose="020B0503020204020204" pitchFamily="34" charset="-122"/>
              <a:ea typeface="微软雅黑" panose="020B0503020204020204" pitchFamily="34" charset="-122"/>
            </a:endParaRPr>
          </a:p>
        </p:txBody>
      </p:sp>
      <p:sp>
        <p:nvSpPr>
          <p:cNvPr id="81" name="文本框 80"/>
          <p:cNvSpPr txBox="1"/>
          <p:nvPr/>
        </p:nvSpPr>
        <p:spPr>
          <a:xfrm>
            <a:off x="7085520" y="2505419"/>
            <a:ext cx="2196435" cy="584775"/>
          </a:xfrm>
          <a:prstGeom prst="rect">
            <a:avLst/>
          </a:prstGeom>
          <a:noFill/>
        </p:spPr>
        <p:txBody>
          <a:bodyPr wrap="none" rtlCol="0">
            <a:spAutoFit/>
          </a:bodyPr>
          <a:lstStyle/>
          <a:p>
            <a:r>
              <a:rPr lang="en-US" altLang="zh-CN" sz="3200" b="1" dirty="0" smtClean="0">
                <a:solidFill>
                  <a:srgbClr val="F7F7F7"/>
                </a:solidFill>
                <a:latin typeface="微软雅黑" panose="020B0503020204020204" pitchFamily="34" charset="-122"/>
                <a:ea typeface="微软雅黑" panose="020B0503020204020204" pitchFamily="34" charset="-122"/>
              </a:rPr>
              <a:t>2.</a:t>
            </a:r>
            <a:r>
              <a:rPr lang="zh-TW" altLang="en-US" sz="3200" b="1" dirty="0" smtClean="0">
                <a:solidFill>
                  <a:srgbClr val="F7F7F7"/>
                </a:solidFill>
                <a:latin typeface="微软雅黑" panose="020B0503020204020204" pitchFamily="34" charset="-122"/>
                <a:ea typeface="微软雅黑" panose="020B0503020204020204" pitchFamily="34" charset="-122"/>
              </a:rPr>
              <a:t>經營策略</a:t>
            </a:r>
            <a:endParaRPr lang="zh-CN" altLang="en-US" sz="3200" b="1" dirty="0">
              <a:solidFill>
                <a:srgbClr val="F7F7F7"/>
              </a:solidFill>
              <a:latin typeface="微软雅黑" panose="020B0503020204020204" pitchFamily="34" charset="-122"/>
              <a:ea typeface="微软雅黑" panose="020B0503020204020204" pitchFamily="34" charset="-122"/>
            </a:endParaRPr>
          </a:p>
        </p:txBody>
      </p:sp>
      <p:sp>
        <p:nvSpPr>
          <p:cNvPr id="82" name="文本框 81"/>
          <p:cNvSpPr txBox="1"/>
          <p:nvPr/>
        </p:nvSpPr>
        <p:spPr>
          <a:xfrm>
            <a:off x="7085520" y="3427020"/>
            <a:ext cx="2196435" cy="584775"/>
          </a:xfrm>
          <a:prstGeom prst="rect">
            <a:avLst/>
          </a:prstGeom>
          <a:noFill/>
        </p:spPr>
        <p:txBody>
          <a:bodyPr wrap="none" rtlCol="0">
            <a:spAutoFit/>
          </a:bodyPr>
          <a:lstStyle/>
          <a:p>
            <a:r>
              <a:rPr lang="en-US" altLang="zh-CN" sz="3200" b="1" dirty="0" smtClean="0">
                <a:solidFill>
                  <a:srgbClr val="F7F7F7"/>
                </a:solidFill>
                <a:latin typeface="微软雅黑" panose="020B0503020204020204" pitchFamily="34" charset="-122"/>
                <a:ea typeface="微软雅黑" panose="020B0503020204020204" pitchFamily="34" charset="-122"/>
              </a:rPr>
              <a:t>3.</a:t>
            </a:r>
            <a:r>
              <a:rPr lang="zh-TW" altLang="en-US" sz="3200" b="1" dirty="0" smtClean="0">
                <a:solidFill>
                  <a:srgbClr val="F7F7F7"/>
                </a:solidFill>
                <a:latin typeface="微软雅黑" panose="020B0503020204020204" pitchFamily="34" charset="-122"/>
                <a:ea typeface="微软雅黑" panose="020B0503020204020204" pitchFamily="34" charset="-122"/>
              </a:rPr>
              <a:t>營運績效</a:t>
            </a:r>
            <a:endParaRPr lang="zh-CN" altLang="en-US" sz="3200" b="1" dirty="0">
              <a:solidFill>
                <a:srgbClr val="F7F7F7"/>
              </a:solidFill>
              <a:latin typeface="微软雅黑" panose="020B0503020204020204" pitchFamily="34" charset="-122"/>
              <a:ea typeface="微软雅黑" panose="020B0503020204020204" pitchFamily="34" charset="-122"/>
            </a:endParaRPr>
          </a:p>
        </p:txBody>
      </p:sp>
      <p:sp>
        <p:nvSpPr>
          <p:cNvPr id="83" name="文本框 82"/>
          <p:cNvSpPr txBox="1"/>
          <p:nvPr/>
        </p:nvSpPr>
        <p:spPr>
          <a:xfrm>
            <a:off x="7115869" y="5118828"/>
            <a:ext cx="1574470" cy="584775"/>
          </a:xfrm>
          <a:prstGeom prst="rect">
            <a:avLst/>
          </a:prstGeom>
          <a:noFill/>
        </p:spPr>
        <p:txBody>
          <a:bodyPr wrap="none" rtlCol="0">
            <a:spAutoFit/>
          </a:bodyPr>
          <a:lstStyle/>
          <a:p>
            <a:r>
              <a:rPr lang="en-US" altLang="zh-CN" sz="3200" b="1" dirty="0" smtClean="0">
                <a:solidFill>
                  <a:srgbClr val="F7F7F7"/>
                </a:solidFill>
                <a:latin typeface="微软雅黑" panose="020B0503020204020204" pitchFamily="34" charset="-122"/>
                <a:ea typeface="微软雅黑" panose="020B0503020204020204" pitchFamily="34" charset="-122"/>
              </a:rPr>
              <a:t>5.Q&amp;A</a:t>
            </a:r>
            <a:endParaRPr lang="zh-CN" altLang="en-US" sz="3200" b="1" dirty="0">
              <a:solidFill>
                <a:srgbClr val="F7F7F7"/>
              </a:solidFill>
              <a:latin typeface="微软雅黑" panose="020B0503020204020204" pitchFamily="34" charset="-122"/>
              <a:ea typeface="微软雅黑" panose="020B0503020204020204" pitchFamily="34" charset="-122"/>
            </a:endParaRPr>
          </a:p>
        </p:txBody>
      </p:sp>
      <p:cxnSp>
        <p:nvCxnSpPr>
          <p:cNvPr id="85" name="直接连接符 84"/>
          <p:cNvCxnSpPr/>
          <p:nvPr/>
        </p:nvCxnSpPr>
        <p:spPr>
          <a:xfrm flipV="1">
            <a:off x="6793733" y="3269150"/>
            <a:ext cx="5040000" cy="17755"/>
          </a:xfrm>
          <a:prstGeom prst="line">
            <a:avLst/>
          </a:prstGeom>
          <a:ln w="9525" cap="rnd">
            <a:gradFill>
              <a:gsLst>
                <a:gs pos="16000">
                  <a:schemeClr val="accent1">
                    <a:lumMod val="5000"/>
                    <a:lumOff val="95000"/>
                    <a:alpha val="33000"/>
                  </a:schemeClr>
                </a:gs>
                <a:gs pos="54000">
                  <a:schemeClr val="bg1"/>
                </a:gs>
                <a:gs pos="88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V="1">
            <a:off x="6841412" y="4104166"/>
            <a:ext cx="5040000" cy="17755"/>
          </a:xfrm>
          <a:prstGeom prst="line">
            <a:avLst/>
          </a:prstGeom>
          <a:ln w="9525" cap="rnd">
            <a:gradFill>
              <a:gsLst>
                <a:gs pos="16000">
                  <a:schemeClr val="accent1">
                    <a:lumMod val="5000"/>
                    <a:lumOff val="95000"/>
                    <a:alpha val="33000"/>
                  </a:schemeClr>
                </a:gs>
                <a:gs pos="54000">
                  <a:schemeClr val="bg1"/>
                </a:gs>
                <a:gs pos="88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6841412" y="4956519"/>
            <a:ext cx="5040000" cy="17755"/>
          </a:xfrm>
          <a:prstGeom prst="line">
            <a:avLst/>
          </a:prstGeom>
          <a:ln w="9525" cap="rnd">
            <a:gradFill>
              <a:gsLst>
                <a:gs pos="16000">
                  <a:schemeClr val="accent1">
                    <a:lumMod val="5000"/>
                    <a:lumOff val="95000"/>
                    <a:alpha val="33000"/>
                  </a:schemeClr>
                </a:gs>
                <a:gs pos="54000">
                  <a:schemeClr val="bg1"/>
                </a:gs>
                <a:gs pos="88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6892012" y="996908"/>
            <a:ext cx="42127" cy="4860224"/>
          </a:xfrm>
          <a:prstGeom prst="line">
            <a:avLst/>
          </a:prstGeom>
          <a:ln w="9525" cap="rnd">
            <a:gradFill>
              <a:gsLst>
                <a:gs pos="16000">
                  <a:schemeClr val="accent1">
                    <a:lumMod val="5000"/>
                    <a:lumOff val="95000"/>
                    <a:alpha val="33000"/>
                  </a:schemeClr>
                </a:gs>
                <a:gs pos="54000">
                  <a:schemeClr val="bg1"/>
                </a:gs>
                <a:gs pos="88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V="1">
            <a:off x="6028840" y="1330960"/>
            <a:ext cx="32139" cy="1292777"/>
          </a:xfrm>
          <a:prstGeom prst="line">
            <a:avLst/>
          </a:prstGeom>
          <a:ln w="9525" cap="rnd">
            <a:gradFill>
              <a:gsLst>
                <a:gs pos="16000">
                  <a:schemeClr val="accent1">
                    <a:lumMod val="5000"/>
                    <a:lumOff val="95000"/>
                    <a:alpha val="33000"/>
                  </a:schemeClr>
                </a:gs>
                <a:gs pos="54000">
                  <a:schemeClr val="bg1"/>
                </a:gs>
                <a:gs pos="88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sp>
        <p:nvSpPr>
          <p:cNvPr id="100" name="文本框 82"/>
          <p:cNvSpPr txBox="1"/>
          <p:nvPr/>
        </p:nvSpPr>
        <p:spPr>
          <a:xfrm>
            <a:off x="7138169" y="4347874"/>
            <a:ext cx="2196435" cy="584775"/>
          </a:xfrm>
          <a:prstGeom prst="rect">
            <a:avLst/>
          </a:prstGeom>
          <a:noFill/>
        </p:spPr>
        <p:txBody>
          <a:bodyPr wrap="none" rtlCol="0">
            <a:spAutoFit/>
          </a:bodyPr>
          <a:lstStyle/>
          <a:p>
            <a:r>
              <a:rPr lang="en-US" altLang="zh-CN" sz="3200" b="1" dirty="0" smtClean="0">
                <a:solidFill>
                  <a:srgbClr val="F7F7F7"/>
                </a:solidFill>
                <a:latin typeface="微软雅黑" panose="020B0503020204020204" pitchFamily="34" charset="-122"/>
                <a:ea typeface="微软雅黑" panose="020B0503020204020204" pitchFamily="34" charset="-122"/>
              </a:rPr>
              <a:t>4.</a:t>
            </a:r>
            <a:r>
              <a:rPr lang="zh-TW" altLang="en-US" sz="3200" b="1" dirty="0" smtClean="0">
                <a:solidFill>
                  <a:srgbClr val="F7F7F7"/>
                </a:solidFill>
                <a:latin typeface="微软雅黑" panose="020B0503020204020204" pitchFamily="34" charset="-122"/>
                <a:ea typeface="微软雅黑" panose="020B0503020204020204" pitchFamily="34" charset="-122"/>
              </a:rPr>
              <a:t>財務數據</a:t>
            </a:r>
            <a:endParaRPr lang="zh-CN" altLang="en-US" sz="3200" b="1" dirty="0">
              <a:solidFill>
                <a:srgbClr val="F7F7F7"/>
              </a:solidFill>
              <a:latin typeface="微软雅黑" panose="020B0503020204020204" pitchFamily="34" charset="-122"/>
              <a:ea typeface="微软雅黑" panose="020B0503020204020204" pitchFamily="34" charset="-122"/>
            </a:endParaRPr>
          </a:p>
        </p:txBody>
      </p:sp>
      <p:pic>
        <p:nvPicPr>
          <p:cNvPr id="88" name="圖片 8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7896" y="2591479"/>
            <a:ext cx="1514616" cy="2173619"/>
          </a:xfrm>
          <a:prstGeom prst="rect">
            <a:avLst/>
          </a:prstGeom>
        </p:spPr>
      </p:pic>
    </p:spTree>
    <p:extLst>
      <p:ext uri="{BB962C8B-B14F-4D97-AF65-F5344CB8AC3E}">
        <p14:creationId xmlns:p14="http://schemas.microsoft.com/office/powerpoint/2010/main" val="3132271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8427" y="2080046"/>
            <a:ext cx="3243970" cy="10276"/>
          </a:xfrm>
          <a:prstGeom prst="line">
            <a:avLst/>
          </a:prstGeom>
          <a:ln w="12700" cap="rnd">
            <a:gradFill>
              <a:gsLst>
                <a:gs pos="16000">
                  <a:schemeClr val="accent1">
                    <a:lumMod val="5000"/>
                    <a:lumOff val="95000"/>
                    <a:alpha val="33000"/>
                  </a:schemeClr>
                </a:gs>
                <a:gs pos="54000">
                  <a:schemeClr val="bg1"/>
                </a:gs>
                <a:gs pos="88000">
                  <a:schemeClr val="bg1">
                    <a:alpha val="38000"/>
                  </a:schemeClr>
                </a:gs>
              </a:gsLst>
              <a:lin ang="2400000" scaled="0"/>
            </a:gradFill>
            <a:round/>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581406" y="1119118"/>
            <a:ext cx="2196435" cy="584775"/>
          </a:xfrm>
          <a:prstGeom prst="rect">
            <a:avLst/>
          </a:prstGeom>
        </p:spPr>
        <p:txBody>
          <a:bodyPr wrap="none">
            <a:spAutoFit/>
          </a:bodyPr>
          <a:lstStyle/>
          <a:p>
            <a:r>
              <a:rPr lang="en-US" altLang="zh-TW" sz="3200" b="1" dirty="0" smtClean="0">
                <a:solidFill>
                  <a:srgbClr val="F7F7F7"/>
                </a:solidFill>
                <a:latin typeface="微软雅黑" panose="020B0503020204020204" pitchFamily="34" charset="-122"/>
                <a:ea typeface="微软雅黑" panose="020B0503020204020204" pitchFamily="34" charset="-122"/>
              </a:rPr>
              <a:t>1.</a:t>
            </a:r>
            <a:r>
              <a:rPr lang="zh-TW" altLang="en-US" sz="3200" b="1" dirty="0" smtClean="0">
                <a:solidFill>
                  <a:srgbClr val="F7F7F7"/>
                </a:solidFill>
                <a:latin typeface="微软雅黑" panose="020B0503020204020204" pitchFamily="34" charset="-122"/>
                <a:ea typeface="微软雅黑" panose="020B0503020204020204" pitchFamily="34" charset="-122"/>
              </a:rPr>
              <a:t>基本資料</a:t>
            </a:r>
            <a:endParaRPr lang="zh-CN" altLang="en-US" sz="3200" b="1" dirty="0">
              <a:solidFill>
                <a:srgbClr val="F7F7F7"/>
              </a:solidFill>
              <a:latin typeface="微软雅黑" panose="020B0503020204020204" pitchFamily="34" charset="-122"/>
              <a:ea typeface="微软雅黑" panose="020B0503020204020204" pitchFamily="34" charset="-122"/>
            </a:endParaRPr>
          </a:p>
        </p:txBody>
      </p:sp>
      <p:sp>
        <p:nvSpPr>
          <p:cNvPr id="14" name="矩形 13"/>
          <p:cNvSpPr/>
          <p:nvPr/>
        </p:nvSpPr>
        <p:spPr>
          <a:xfrm>
            <a:off x="610362" y="2224078"/>
            <a:ext cx="11500598" cy="3108543"/>
          </a:xfrm>
          <a:prstGeom prst="rect">
            <a:avLst/>
          </a:prstGeom>
        </p:spPr>
        <p:txBody>
          <a:bodyPr wrap="square">
            <a:spAutoFit/>
          </a:bodyPr>
          <a:lstStyle/>
          <a:p>
            <a:pPr marL="342900" lvl="0" indent="-342900">
              <a:spcAft>
                <a:spcPts val="0"/>
              </a:spcAft>
              <a:buFont typeface="+mj-lt"/>
              <a:buAutoNum type="arabicPeriod"/>
              <a:tabLst>
                <a:tab pos="228600" algn="l"/>
              </a:tabLst>
            </a:pPr>
            <a:r>
              <a:rPr lang="en-US" altLang="zh-TW" sz="2800" b="1" kern="100" dirty="0">
                <a:solidFill>
                  <a:srgbClr val="F7F7F7"/>
                </a:solidFill>
                <a:latin typeface="微軟正黑體" panose="020B0604030504040204" pitchFamily="34" charset="-120"/>
                <a:ea typeface="微軟正黑體" panose="020B0604030504040204" pitchFamily="34" charset="-120"/>
              </a:rPr>
              <a:t>1978</a:t>
            </a:r>
            <a:r>
              <a:rPr lang="zh-TW" altLang="zh-TW" sz="2800" b="1" kern="100" dirty="0">
                <a:solidFill>
                  <a:srgbClr val="F7F7F7"/>
                </a:solidFill>
                <a:latin typeface="微軟正黑體" panose="020B0604030504040204" pitchFamily="34" charset="-120"/>
                <a:ea typeface="微軟正黑體" panose="020B0604030504040204" pitchFamily="34" charset="-120"/>
              </a:rPr>
              <a:t>年設立，</a:t>
            </a:r>
            <a:r>
              <a:rPr lang="en-US" altLang="zh-TW" sz="2800" b="1" kern="100" dirty="0">
                <a:solidFill>
                  <a:srgbClr val="F7F7F7"/>
                </a:solidFill>
                <a:latin typeface="微軟正黑體" panose="020B0604030504040204" pitchFamily="34" charset="-120"/>
                <a:ea typeface="微軟正黑體" panose="020B0604030504040204" pitchFamily="34" charset="-120"/>
              </a:rPr>
              <a:t>1989</a:t>
            </a:r>
            <a:r>
              <a:rPr lang="zh-TW" altLang="zh-TW" sz="2800" b="1" kern="100" dirty="0">
                <a:solidFill>
                  <a:srgbClr val="F7F7F7"/>
                </a:solidFill>
                <a:latin typeface="微軟正黑體" panose="020B0604030504040204" pitchFamily="34" charset="-120"/>
                <a:ea typeface="微軟正黑體" panose="020B0604030504040204" pitchFamily="34" charset="-120"/>
              </a:rPr>
              <a:t>年於台灣證券交易所上市，</a:t>
            </a:r>
            <a:r>
              <a:rPr lang="en-US" altLang="zh-TW" sz="2800" b="1" kern="100" dirty="0">
                <a:solidFill>
                  <a:srgbClr val="F7F7F7"/>
                </a:solidFill>
                <a:latin typeface="微軟正黑體" panose="020B0604030504040204" pitchFamily="34" charset="-120"/>
                <a:ea typeface="微軟正黑體" panose="020B0604030504040204" pitchFamily="34" charset="-120"/>
              </a:rPr>
              <a:t>2009</a:t>
            </a:r>
            <a:r>
              <a:rPr lang="zh-TW" altLang="zh-TW" sz="2800" b="1" kern="100" dirty="0">
                <a:solidFill>
                  <a:srgbClr val="F7F7F7"/>
                </a:solidFill>
                <a:latin typeface="微軟正黑體" panose="020B0604030504040204" pitchFamily="34" charset="-120"/>
                <a:ea typeface="微軟正黑體" panose="020B0604030504040204" pitchFamily="34" charset="-120"/>
              </a:rPr>
              <a:t>年公司名稱更名為</a:t>
            </a:r>
            <a:r>
              <a:rPr lang="zh-TW" altLang="zh-TW" sz="2800" b="1" kern="100" dirty="0" smtClean="0">
                <a:solidFill>
                  <a:srgbClr val="F7F7F7"/>
                </a:solidFill>
                <a:latin typeface="微軟正黑體" panose="020B0604030504040204" pitchFamily="34" charset="-120"/>
                <a:ea typeface="微軟正黑體" panose="020B0604030504040204" pitchFamily="34" charset="-120"/>
              </a:rPr>
              <a:t>寶</a:t>
            </a:r>
            <a:r>
              <a:rPr lang="zh-TW" altLang="en-US" sz="2800" b="1" kern="100" dirty="0" smtClean="0">
                <a:solidFill>
                  <a:srgbClr val="F7F7F7"/>
                </a:solidFill>
                <a:latin typeface="微軟正黑體" panose="020B0604030504040204" pitchFamily="34" charset="-120"/>
                <a:ea typeface="微軟正黑體" panose="020B0604030504040204" pitchFamily="34" charset="-120"/>
              </a:rPr>
              <a:t>徠</a:t>
            </a:r>
            <a:r>
              <a:rPr lang="zh-TW" altLang="zh-TW" sz="2800" b="1" kern="100" dirty="0" smtClean="0">
                <a:solidFill>
                  <a:srgbClr val="F7F7F7"/>
                </a:solidFill>
                <a:latin typeface="微軟正黑體" panose="020B0604030504040204" pitchFamily="34" charset="-120"/>
                <a:ea typeface="微軟正黑體" panose="020B0604030504040204" pitchFamily="34" charset="-120"/>
              </a:rPr>
              <a:t>建設</a:t>
            </a:r>
            <a:r>
              <a:rPr lang="zh-TW" altLang="zh-TW" sz="2800" b="1" kern="100" dirty="0">
                <a:solidFill>
                  <a:srgbClr val="F7F7F7"/>
                </a:solidFill>
                <a:latin typeface="微軟正黑體" panose="020B0604030504040204" pitchFamily="34" charset="-120"/>
                <a:ea typeface="微軟正黑體" panose="020B0604030504040204" pitchFamily="34" charset="-120"/>
              </a:rPr>
              <a:t>股份有限公司</a:t>
            </a:r>
            <a:r>
              <a:rPr lang="zh-TW" altLang="zh-TW" sz="2800" b="1" kern="100" dirty="0" smtClean="0">
                <a:solidFill>
                  <a:srgbClr val="F7F7F7"/>
                </a:solidFill>
                <a:latin typeface="微軟正黑體" panose="020B0604030504040204" pitchFamily="34" charset="-120"/>
                <a:ea typeface="微軟正黑體" panose="020B0604030504040204" pitchFamily="34" charset="-120"/>
              </a:rPr>
              <a:t>。公司網站：</a:t>
            </a:r>
            <a:r>
              <a:rPr lang="en-US" altLang="zh-TW" sz="2800" b="1" kern="100" dirty="0" smtClean="0">
                <a:solidFill>
                  <a:srgbClr val="F7F7F7"/>
                </a:solidFill>
                <a:latin typeface="微軟正黑體" panose="020B0604030504040204" pitchFamily="34" charset="-120"/>
                <a:ea typeface="微軟正黑體" panose="020B0604030504040204" pitchFamily="34" charset="-120"/>
              </a:rPr>
              <a:t>www.blgroup.com.tw</a:t>
            </a:r>
          </a:p>
          <a:p>
            <a:pPr marL="342900" lvl="0" indent="-342900">
              <a:spcAft>
                <a:spcPts val="0"/>
              </a:spcAft>
              <a:buFont typeface="+mj-lt"/>
              <a:buAutoNum type="arabicPeriod"/>
              <a:tabLst>
                <a:tab pos="228600" algn="l"/>
              </a:tabLst>
            </a:pPr>
            <a:r>
              <a:rPr lang="zh-TW" altLang="en-US" sz="2800" b="1" kern="100" dirty="0" smtClean="0">
                <a:solidFill>
                  <a:srgbClr val="F7F7F7"/>
                </a:solidFill>
                <a:latin typeface="微軟正黑體" panose="020B0604030504040204" pitchFamily="34" charset="-120"/>
                <a:ea typeface="微軟正黑體" panose="020B0604030504040204" pitchFamily="34" charset="-120"/>
              </a:rPr>
              <a:t>實收資本額</a:t>
            </a:r>
            <a:r>
              <a:rPr lang="zh-TW" altLang="zh-TW" sz="2800" b="1" kern="100" dirty="0" smtClean="0">
                <a:solidFill>
                  <a:srgbClr val="F7F7F7"/>
                </a:solidFill>
                <a:latin typeface="微軟正黑體" panose="020B0604030504040204" pitchFamily="34" charset="-120"/>
                <a:ea typeface="微軟正黑體" panose="020B0604030504040204" pitchFamily="34" charset="-120"/>
              </a:rPr>
              <a:t>：</a:t>
            </a:r>
            <a:r>
              <a:rPr lang="en-US" altLang="zh-TW" sz="2800" b="1" kern="100" dirty="0" smtClean="0">
                <a:solidFill>
                  <a:srgbClr val="F7F7F7"/>
                </a:solidFill>
                <a:latin typeface="微軟正黑體" panose="020B0604030504040204" pitchFamily="34" charset="-120"/>
                <a:ea typeface="微軟正黑體" panose="020B0604030504040204" pitchFamily="34" charset="-120"/>
              </a:rPr>
              <a:t>100,265</a:t>
            </a:r>
            <a:r>
              <a:rPr lang="zh-TW" altLang="en-US" sz="2800" b="1" kern="100" dirty="0" smtClean="0">
                <a:solidFill>
                  <a:srgbClr val="F7F7F7"/>
                </a:solidFill>
                <a:latin typeface="微軟正黑體" panose="020B0604030504040204" pitchFamily="34" charset="-120"/>
                <a:ea typeface="微軟正黑體" panose="020B0604030504040204" pitchFamily="34" charset="-120"/>
              </a:rPr>
              <a:t>萬元</a:t>
            </a:r>
            <a:endParaRPr lang="zh-TW" altLang="zh-TW" sz="2800" b="1" kern="100" dirty="0" smtClean="0">
              <a:solidFill>
                <a:srgbClr val="F7F7F7"/>
              </a:solidFill>
              <a:latin typeface="微軟正黑體" panose="020B0604030504040204" pitchFamily="34" charset="-120"/>
              <a:ea typeface="微軟正黑體" panose="020B0604030504040204" pitchFamily="34" charset="-120"/>
            </a:endParaRPr>
          </a:p>
          <a:p>
            <a:pPr marL="342900" lvl="0" indent="-342900">
              <a:spcAft>
                <a:spcPts val="0"/>
              </a:spcAft>
              <a:buFont typeface="+mj-lt"/>
              <a:buAutoNum type="arabicPeriod"/>
              <a:tabLst>
                <a:tab pos="228600" algn="l"/>
              </a:tabLst>
            </a:pPr>
            <a:r>
              <a:rPr lang="zh-TW" altLang="zh-TW" sz="2800" b="1" kern="100" dirty="0" smtClean="0">
                <a:solidFill>
                  <a:srgbClr val="F7F7F7"/>
                </a:solidFill>
                <a:latin typeface="微軟正黑體" panose="020B0604030504040204" pitchFamily="34" charset="-120"/>
                <a:ea typeface="微軟正黑體" panose="020B0604030504040204" pitchFamily="34" charset="-120"/>
              </a:rPr>
              <a:t>股票代碼</a:t>
            </a:r>
            <a:r>
              <a:rPr lang="zh-TW" altLang="zh-TW" sz="2800" b="1" kern="100" dirty="0">
                <a:solidFill>
                  <a:srgbClr val="F7F7F7"/>
                </a:solidFill>
                <a:latin typeface="微軟正黑體" panose="020B0604030504040204" pitchFamily="34" charset="-120"/>
                <a:ea typeface="微軟正黑體" panose="020B0604030504040204" pitchFamily="34" charset="-120"/>
              </a:rPr>
              <a:t>：</a:t>
            </a:r>
            <a:r>
              <a:rPr lang="en-US" altLang="zh-TW" sz="2800" b="1" kern="100" dirty="0">
                <a:solidFill>
                  <a:srgbClr val="F7F7F7"/>
                </a:solidFill>
                <a:latin typeface="微軟正黑體" panose="020B0604030504040204" pitchFamily="34" charset="-120"/>
                <a:ea typeface="微軟正黑體" panose="020B0604030504040204" pitchFamily="34" charset="-120"/>
              </a:rPr>
              <a:t>1805</a:t>
            </a:r>
            <a:endParaRPr lang="zh-TW" altLang="zh-TW" sz="2800" b="1" kern="100" dirty="0">
              <a:solidFill>
                <a:srgbClr val="F7F7F7"/>
              </a:solidFill>
              <a:latin typeface="微軟正黑體" panose="020B0604030504040204" pitchFamily="34" charset="-120"/>
              <a:ea typeface="微軟正黑體" panose="020B0604030504040204" pitchFamily="34" charset="-120"/>
            </a:endParaRPr>
          </a:p>
          <a:p>
            <a:pPr marL="342900" lvl="0" indent="-342900">
              <a:spcAft>
                <a:spcPts val="0"/>
              </a:spcAft>
              <a:buFont typeface="+mj-lt"/>
              <a:buAutoNum type="arabicPeriod"/>
              <a:tabLst>
                <a:tab pos="228600" algn="l"/>
              </a:tabLst>
            </a:pPr>
            <a:r>
              <a:rPr lang="zh-TW" altLang="zh-TW" sz="2800" b="1" kern="100" dirty="0">
                <a:solidFill>
                  <a:srgbClr val="F7F7F7"/>
                </a:solidFill>
                <a:latin typeface="微軟正黑體" panose="020B0604030504040204" pitchFamily="34" charset="-120"/>
                <a:ea typeface="微軟正黑體" panose="020B0604030504040204" pitchFamily="34" charset="-120"/>
              </a:rPr>
              <a:t>董事長：鍾喜吉 先生</a:t>
            </a:r>
          </a:p>
          <a:p>
            <a:pPr marL="342900" lvl="0" indent="-342900">
              <a:spcAft>
                <a:spcPts val="0"/>
              </a:spcAft>
              <a:buFont typeface="+mj-lt"/>
              <a:buAutoNum type="arabicPeriod"/>
              <a:tabLst>
                <a:tab pos="228600" algn="l"/>
              </a:tabLst>
            </a:pPr>
            <a:r>
              <a:rPr lang="zh-TW" altLang="zh-TW" sz="2800" b="1" kern="100" dirty="0">
                <a:solidFill>
                  <a:srgbClr val="F7F7F7"/>
                </a:solidFill>
                <a:latin typeface="微軟正黑體" panose="020B0604030504040204" pitchFamily="34" charset="-120"/>
                <a:ea typeface="微軟正黑體" panose="020B0604030504040204" pitchFamily="34" charset="-120"/>
              </a:rPr>
              <a:t>總經理</a:t>
            </a:r>
            <a:r>
              <a:rPr lang="zh-TW" altLang="zh-TW" sz="2800" b="1" kern="100" dirty="0" smtClean="0">
                <a:solidFill>
                  <a:srgbClr val="F7F7F7"/>
                </a:solidFill>
                <a:latin typeface="微軟正黑體" panose="020B0604030504040204" pitchFamily="34" charset="-120"/>
                <a:ea typeface="微軟正黑體" panose="020B0604030504040204" pitchFamily="34" charset="-120"/>
              </a:rPr>
              <a:t>：</a:t>
            </a:r>
            <a:r>
              <a:rPr lang="zh-TW" altLang="en-US" sz="2800" b="1" kern="100" dirty="0" smtClean="0">
                <a:solidFill>
                  <a:srgbClr val="F7F7F7"/>
                </a:solidFill>
                <a:latin typeface="微軟正黑體" panose="020B0604030504040204" pitchFamily="34" charset="-120"/>
                <a:ea typeface="微軟正黑體" panose="020B0604030504040204" pitchFamily="34" charset="-120"/>
              </a:rPr>
              <a:t>林瑞山</a:t>
            </a:r>
            <a:r>
              <a:rPr lang="zh-TW" altLang="zh-TW" sz="2800" b="1" kern="100" dirty="0" smtClean="0">
                <a:solidFill>
                  <a:srgbClr val="F7F7F7"/>
                </a:solidFill>
                <a:latin typeface="微軟正黑體" panose="020B0604030504040204" pitchFamily="34" charset="-120"/>
                <a:ea typeface="微軟正黑體" panose="020B0604030504040204" pitchFamily="34" charset="-120"/>
              </a:rPr>
              <a:t> </a:t>
            </a:r>
            <a:r>
              <a:rPr lang="zh-TW" altLang="zh-TW" sz="2800" b="1" kern="100" dirty="0">
                <a:solidFill>
                  <a:srgbClr val="F7F7F7"/>
                </a:solidFill>
                <a:latin typeface="微軟正黑體" panose="020B0604030504040204" pitchFamily="34" charset="-120"/>
                <a:ea typeface="微軟正黑體" panose="020B0604030504040204" pitchFamily="34" charset="-120"/>
              </a:rPr>
              <a:t>先生</a:t>
            </a:r>
          </a:p>
          <a:p>
            <a:pPr marL="342900" lvl="0" indent="-342900">
              <a:spcAft>
                <a:spcPts val="0"/>
              </a:spcAft>
              <a:buFont typeface="+mj-lt"/>
              <a:buAutoNum type="arabicPeriod"/>
              <a:tabLst>
                <a:tab pos="228600" algn="l"/>
              </a:tabLst>
            </a:pPr>
            <a:r>
              <a:rPr lang="zh-TW" altLang="zh-TW" sz="2800" b="1" kern="100" dirty="0">
                <a:solidFill>
                  <a:srgbClr val="F7F7F7"/>
                </a:solidFill>
                <a:latin typeface="微軟正黑體" panose="020B0604030504040204" pitchFamily="34" charset="-120"/>
                <a:ea typeface="微軟正黑體" panose="020B0604030504040204" pitchFamily="34" charset="-120"/>
              </a:rPr>
              <a:t>公司地址：</a:t>
            </a:r>
            <a:r>
              <a:rPr lang="zh-TW" altLang="zh-TW" sz="2800" b="1" kern="100" dirty="0" smtClean="0">
                <a:solidFill>
                  <a:srgbClr val="F7F7F7"/>
                </a:solidFill>
                <a:latin typeface="微軟正黑體" panose="020B0604030504040204" pitchFamily="34" charset="-120"/>
                <a:ea typeface="微軟正黑體" panose="020B0604030504040204" pitchFamily="34" charset="-120"/>
              </a:rPr>
              <a:t>台北市</a:t>
            </a:r>
            <a:r>
              <a:rPr lang="zh-TW" altLang="en-US" sz="2800" b="1" kern="100" dirty="0" smtClean="0">
                <a:solidFill>
                  <a:srgbClr val="F7F7F7"/>
                </a:solidFill>
                <a:latin typeface="微軟正黑體" panose="020B0604030504040204" pitchFamily="34" charset="-120"/>
                <a:ea typeface="微軟正黑體" panose="020B0604030504040204" pitchFamily="34" charset="-120"/>
              </a:rPr>
              <a:t>內湖</a:t>
            </a:r>
            <a:r>
              <a:rPr lang="zh-TW" altLang="zh-TW" sz="2800" b="1" kern="100" dirty="0" smtClean="0">
                <a:solidFill>
                  <a:srgbClr val="F7F7F7"/>
                </a:solidFill>
                <a:latin typeface="微軟正黑體" panose="020B0604030504040204" pitchFamily="34" charset="-120"/>
                <a:ea typeface="微軟正黑體" panose="020B0604030504040204" pitchFamily="34" charset="-120"/>
              </a:rPr>
              <a:t>區</a:t>
            </a:r>
            <a:r>
              <a:rPr lang="zh-TW" altLang="en-US" sz="2800" b="1" kern="100" dirty="0" smtClean="0">
                <a:solidFill>
                  <a:srgbClr val="F7F7F7"/>
                </a:solidFill>
                <a:latin typeface="微軟正黑體" panose="020B0604030504040204" pitchFamily="34" charset="-120"/>
                <a:ea typeface="微軟正黑體" panose="020B0604030504040204" pitchFamily="34" charset="-120"/>
              </a:rPr>
              <a:t>新湖一路</a:t>
            </a:r>
            <a:r>
              <a:rPr lang="en-US" altLang="zh-TW" sz="2800" b="1" kern="100" dirty="0" smtClean="0">
                <a:solidFill>
                  <a:srgbClr val="F7F7F7"/>
                </a:solidFill>
                <a:latin typeface="微軟正黑體" panose="020B0604030504040204" pitchFamily="34" charset="-120"/>
                <a:ea typeface="微軟正黑體" panose="020B0604030504040204" pitchFamily="34" charset="-120"/>
              </a:rPr>
              <a:t>218</a:t>
            </a:r>
            <a:r>
              <a:rPr lang="zh-TW" altLang="en-US" sz="2800" b="1" kern="100" dirty="0" smtClean="0">
                <a:solidFill>
                  <a:srgbClr val="F7F7F7"/>
                </a:solidFill>
                <a:latin typeface="微軟正黑體" panose="020B0604030504040204" pitchFamily="34" charset="-120"/>
                <a:ea typeface="微軟正黑體" panose="020B0604030504040204" pitchFamily="34" charset="-120"/>
              </a:rPr>
              <a:t>號</a:t>
            </a:r>
            <a:endParaRPr lang="zh-TW" altLang="zh-TW" sz="2800" b="1" kern="100" dirty="0">
              <a:solidFill>
                <a:srgbClr val="F7F7F7"/>
              </a:solidFill>
              <a:latin typeface="微軟正黑體" panose="020B0604030504040204" pitchFamily="34" charset="-120"/>
              <a:ea typeface="微軟正黑體" panose="020B0604030504040204" pitchFamily="34" charset="-120"/>
            </a:endParaRPr>
          </a:p>
        </p:txBody>
      </p:sp>
      <p:pic>
        <p:nvPicPr>
          <p:cNvPr id="10" name="圖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9379" y="127650"/>
            <a:ext cx="1129086" cy="1620347"/>
          </a:xfrm>
          <a:prstGeom prst="rect">
            <a:avLst/>
          </a:prstGeom>
        </p:spPr>
      </p:pic>
      <p:pic>
        <p:nvPicPr>
          <p:cNvPr id="12" name="圖片 11"/>
          <p:cNvPicPr>
            <a:picLocks noChangeAspect="1"/>
          </p:cNvPicPr>
          <p:nvPr/>
        </p:nvPicPr>
        <p:blipFill>
          <a:blip r:embed="rId3"/>
          <a:stretch>
            <a:fillRect/>
          </a:stretch>
        </p:blipFill>
        <p:spPr>
          <a:xfrm>
            <a:off x="8453716" y="3893195"/>
            <a:ext cx="3474749" cy="2608106"/>
          </a:xfrm>
          <a:prstGeom prst="rect">
            <a:avLst/>
          </a:prstGeom>
        </p:spPr>
      </p:pic>
    </p:spTree>
    <p:extLst>
      <p:ext uri="{BB962C8B-B14F-4D97-AF65-F5344CB8AC3E}">
        <p14:creationId xmlns:p14="http://schemas.microsoft.com/office/powerpoint/2010/main" val="40575813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8" y="3386652"/>
            <a:ext cx="4057277" cy="3471348"/>
          </a:xfrm>
          <a:prstGeom prst="rect">
            <a:avLst/>
          </a:prstGeom>
        </p:spPr>
      </p:pic>
      <p:sp>
        <p:nvSpPr>
          <p:cNvPr id="18" name="矩形 17"/>
          <p:cNvSpPr/>
          <p:nvPr/>
        </p:nvSpPr>
        <p:spPr>
          <a:xfrm>
            <a:off x="1654186" y="1016152"/>
            <a:ext cx="2196435" cy="584775"/>
          </a:xfrm>
          <a:prstGeom prst="rect">
            <a:avLst/>
          </a:prstGeom>
        </p:spPr>
        <p:txBody>
          <a:bodyPr wrap="none">
            <a:spAutoFit/>
          </a:bodyPr>
          <a:lstStyle/>
          <a:p>
            <a:r>
              <a:rPr lang="en-US" altLang="zh-TW" sz="3200" b="1" dirty="0" smtClean="0">
                <a:solidFill>
                  <a:srgbClr val="F7F7F7"/>
                </a:solidFill>
                <a:latin typeface="微软雅黑" panose="020B0503020204020204" pitchFamily="34" charset="-122"/>
                <a:ea typeface="微软雅黑" panose="020B0503020204020204" pitchFamily="34" charset="-122"/>
              </a:rPr>
              <a:t>2.</a:t>
            </a:r>
            <a:r>
              <a:rPr lang="zh-TW" altLang="en-US" sz="3200" b="1" dirty="0" smtClean="0">
                <a:solidFill>
                  <a:srgbClr val="F7F7F7"/>
                </a:solidFill>
                <a:latin typeface="微软雅黑" panose="020B0503020204020204" pitchFamily="34" charset="-122"/>
                <a:ea typeface="微软雅黑" panose="020B0503020204020204" pitchFamily="34" charset="-122"/>
              </a:rPr>
              <a:t>經營策略</a:t>
            </a:r>
            <a:endParaRPr lang="zh-CN" altLang="en-US" sz="3200" b="1" dirty="0">
              <a:solidFill>
                <a:srgbClr val="F7F7F7"/>
              </a:solidFill>
              <a:latin typeface="微软雅黑" panose="020B0503020204020204" pitchFamily="34" charset="-122"/>
              <a:ea typeface="微软雅黑" panose="020B0503020204020204" pitchFamily="34" charset="-122"/>
            </a:endParaRPr>
          </a:p>
        </p:txBody>
      </p:sp>
      <p:grpSp>
        <p:nvGrpSpPr>
          <p:cNvPr id="40" name="组合 1"/>
          <p:cNvGrpSpPr/>
          <p:nvPr/>
        </p:nvGrpSpPr>
        <p:grpSpPr>
          <a:xfrm>
            <a:off x="3136029" y="3935827"/>
            <a:ext cx="9299624" cy="1068398"/>
            <a:chOff x="6504105" y="2184521"/>
            <a:chExt cx="9299624" cy="1677480"/>
          </a:xfrm>
        </p:grpSpPr>
        <p:cxnSp>
          <p:nvCxnSpPr>
            <p:cNvPr id="41" name="直接连接符 51"/>
            <p:cNvCxnSpPr/>
            <p:nvPr/>
          </p:nvCxnSpPr>
          <p:spPr>
            <a:xfrm>
              <a:off x="6504105" y="2296024"/>
              <a:ext cx="8933864" cy="0"/>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96000"/>
                    </a:schemeClr>
                  </a:gs>
                  <a:gs pos="10000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42" name="直接连接符 52"/>
            <p:cNvCxnSpPr/>
            <p:nvPr/>
          </p:nvCxnSpPr>
          <p:spPr>
            <a:xfrm flipV="1">
              <a:off x="6512768" y="3601011"/>
              <a:ext cx="9290961" cy="6347"/>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96000"/>
                    </a:schemeClr>
                  </a:gs>
                  <a:gs pos="10000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43" name="直接连接符 53"/>
            <p:cNvCxnSpPr/>
            <p:nvPr/>
          </p:nvCxnSpPr>
          <p:spPr>
            <a:xfrm>
              <a:off x="6605366" y="2296024"/>
              <a:ext cx="0" cy="1565977"/>
            </a:xfrm>
            <a:prstGeom prst="line">
              <a:avLst/>
            </a:prstGeom>
            <a:ln w="12700" cap="rnd">
              <a:gradFill>
                <a:gsLst>
                  <a:gs pos="53312">
                    <a:srgbClr val="C6DCF0"/>
                  </a:gs>
                  <a:gs pos="30000">
                    <a:schemeClr val="bg1"/>
                  </a:gs>
                  <a:gs pos="77000">
                    <a:srgbClr val="DCEAF6"/>
                  </a:gs>
                  <a:gs pos="100000">
                    <a:schemeClr val="accent1">
                      <a:lumMod val="45000"/>
                      <a:lumOff val="55000"/>
                      <a:alpha val="15000"/>
                    </a:schemeClr>
                  </a:gs>
                  <a:gs pos="0">
                    <a:schemeClr val="bg1"/>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44" name="直接连接符 54"/>
            <p:cNvCxnSpPr/>
            <p:nvPr/>
          </p:nvCxnSpPr>
          <p:spPr>
            <a:xfrm flipV="1">
              <a:off x="7312175" y="2184521"/>
              <a:ext cx="0" cy="1444289"/>
            </a:xfrm>
            <a:prstGeom prst="line">
              <a:avLst/>
            </a:prstGeom>
            <a:ln w="12700" cap="rnd">
              <a:gradFill>
                <a:gsLst>
                  <a:gs pos="53312">
                    <a:srgbClr val="C6DCF0"/>
                  </a:gs>
                  <a:gs pos="30000">
                    <a:schemeClr val="bg1"/>
                  </a:gs>
                  <a:gs pos="77000">
                    <a:srgbClr val="DCEAF6"/>
                  </a:gs>
                  <a:gs pos="100000">
                    <a:schemeClr val="accent1">
                      <a:lumMod val="45000"/>
                      <a:lumOff val="55000"/>
                      <a:alpha val="15000"/>
                    </a:schemeClr>
                  </a:gs>
                  <a:gs pos="0">
                    <a:schemeClr val="bg1"/>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pic>
          <p:nvPicPr>
            <p:cNvPr id="45" name="图片 55"/>
            <p:cNvPicPr>
              <a:picLocks noChangeAspect="1"/>
            </p:cNvPicPr>
            <p:nvPr/>
          </p:nvPicPr>
          <p:blipFill>
            <a:blip r:embed="rId3"/>
            <a:stretch>
              <a:fillRect/>
            </a:stretch>
          </p:blipFill>
          <p:spPr>
            <a:xfrm>
              <a:off x="6601027" y="2274571"/>
              <a:ext cx="699237" cy="1286700"/>
            </a:xfrm>
            <a:prstGeom prst="rect">
              <a:avLst/>
            </a:prstGeom>
          </p:spPr>
        </p:pic>
        <p:sp>
          <p:nvSpPr>
            <p:cNvPr id="49" name="矩形 48"/>
            <p:cNvSpPr/>
            <p:nvPr/>
          </p:nvSpPr>
          <p:spPr>
            <a:xfrm>
              <a:off x="6674633" y="2313385"/>
              <a:ext cx="564578" cy="830997"/>
            </a:xfrm>
            <a:prstGeom prst="rect">
              <a:avLst/>
            </a:prstGeom>
          </p:spPr>
          <p:txBody>
            <a:bodyPr wrap="none">
              <a:spAutoFit/>
            </a:bodyPr>
            <a:lstStyle/>
            <a:p>
              <a:r>
                <a:rPr lang="en-US" altLang="zh-CN" sz="4800" b="1" dirty="0" smtClean="0">
                  <a:solidFill>
                    <a:srgbClr val="F7F7F7"/>
                  </a:solidFill>
                  <a:latin typeface="微软雅黑" panose="020B0503020204020204" pitchFamily="34" charset="-122"/>
                  <a:ea typeface="微软雅黑" panose="020B0503020204020204" pitchFamily="34" charset="-122"/>
                </a:rPr>
                <a:t>3</a:t>
              </a:r>
              <a:endParaRPr lang="zh-CN" altLang="en-US" sz="4800" dirty="0">
                <a:solidFill>
                  <a:srgbClr val="F7F7F7"/>
                </a:solidFill>
              </a:endParaRPr>
            </a:p>
          </p:txBody>
        </p:sp>
      </p:grpSp>
      <p:pic>
        <p:nvPicPr>
          <p:cNvPr id="46" name="圖片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99379" y="127650"/>
            <a:ext cx="1129086" cy="1620347"/>
          </a:xfrm>
          <a:prstGeom prst="rect">
            <a:avLst/>
          </a:prstGeom>
        </p:spPr>
      </p:pic>
      <p:grpSp>
        <p:nvGrpSpPr>
          <p:cNvPr id="12" name="群組 11"/>
          <p:cNvGrpSpPr/>
          <p:nvPr/>
        </p:nvGrpSpPr>
        <p:grpSpPr>
          <a:xfrm>
            <a:off x="1944406" y="1961905"/>
            <a:ext cx="9208374" cy="2922921"/>
            <a:chOff x="1140339" y="1961905"/>
            <a:chExt cx="9273662" cy="4162942"/>
          </a:xfrm>
        </p:grpSpPr>
        <p:grpSp>
          <p:nvGrpSpPr>
            <p:cNvPr id="20" name="组合 4"/>
            <p:cNvGrpSpPr/>
            <p:nvPr/>
          </p:nvGrpSpPr>
          <p:grpSpPr>
            <a:xfrm>
              <a:off x="1140339" y="1961905"/>
              <a:ext cx="8603101" cy="1677480"/>
              <a:chOff x="1378445" y="2188464"/>
              <a:chExt cx="10704016" cy="1677480"/>
            </a:xfrm>
          </p:grpSpPr>
          <p:cxnSp>
            <p:nvCxnSpPr>
              <p:cNvPr id="21" name="直接连接符 8"/>
              <p:cNvCxnSpPr/>
              <p:nvPr/>
            </p:nvCxnSpPr>
            <p:spPr>
              <a:xfrm>
                <a:off x="1378445" y="2299967"/>
                <a:ext cx="10704016" cy="62061"/>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96000"/>
                      </a:schemeClr>
                    </a:gs>
                    <a:gs pos="10000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22" name="直接连接符 10"/>
              <p:cNvCxnSpPr/>
              <p:nvPr/>
            </p:nvCxnSpPr>
            <p:spPr>
              <a:xfrm flipV="1">
                <a:off x="1387108" y="3604954"/>
                <a:ext cx="10328759" cy="6347"/>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96000"/>
                      </a:schemeClr>
                    </a:gs>
                    <a:gs pos="10000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23" name="直接连接符 14"/>
              <p:cNvCxnSpPr/>
              <p:nvPr/>
            </p:nvCxnSpPr>
            <p:spPr>
              <a:xfrm>
                <a:off x="1479706" y="2299967"/>
                <a:ext cx="0" cy="1565977"/>
              </a:xfrm>
              <a:prstGeom prst="line">
                <a:avLst/>
              </a:prstGeom>
              <a:ln w="12700" cap="rnd">
                <a:gradFill>
                  <a:gsLst>
                    <a:gs pos="53312">
                      <a:srgbClr val="C6DCF0"/>
                    </a:gs>
                    <a:gs pos="30000">
                      <a:schemeClr val="bg1"/>
                    </a:gs>
                    <a:gs pos="77000">
                      <a:srgbClr val="DCEAF6"/>
                    </a:gs>
                    <a:gs pos="100000">
                      <a:schemeClr val="accent1">
                        <a:lumMod val="45000"/>
                        <a:lumOff val="55000"/>
                        <a:alpha val="15000"/>
                      </a:schemeClr>
                    </a:gs>
                    <a:gs pos="0">
                      <a:schemeClr val="bg1"/>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24" name="直接连接符 16"/>
              <p:cNvCxnSpPr/>
              <p:nvPr/>
            </p:nvCxnSpPr>
            <p:spPr>
              <a:xfrm flipV="1">
                <a:off x="2186515" y="2188464"/>
                <a:ext cx="0" cy="1444289"/>
              </a:xfrm>
              <a:prstGeom prst="line">
                <a:avLst/>
              </a:prstGeom>
              <a:ln w="12700" cap="rnd">
                <a:gradFill>
                  <a:gsLst>
                    <a:gs pos="53312">
                      <a:srgbClr val="C6DCF0"/>
                    </a:gs>
                    <a:gs pos="30000">
                      <a:schemeClr val="bg1"/>
                    </a:gs>
                    <a:gs pos="77000">
                      <a:srgbClr val="DCEAF6"/>
                    </a:gs>
                    <a:gs pos="100000">
                      <a:schemeClr val="accent1">
                        <a:lumMod val="45000"/>
                        <a:lumOff val="55000"/>
                        <a:alpha val="15000"/>
                      </a:schemeClr>
                    </a:gs>
                    <a:gs pos="0">
                      <a:schemeClr val="bg1"/>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pic>
            <p:nvPicPr>
              <p:cNvPr id="25" name="图片 17"/>
              <p:cNvPicPr>
                <a:picLocks noChangeAspect="1"/>
              </p:cNvPicPr>
              <p:nvPr/>
            </p:nvPicPr>
            <p:blipFill>
              <a:blip r:embed="rId3"/>
              <a:stretch>
                <a:fillRect/>
              </a:stretch>
            </p:blipFill>
            <p:spPr>
              <a:xfrm>
                <a:off x="1487278" y="2318254"/>
                <a:ext cx="699237" cy="1286700"/>
              </a:xfrm>
              <a:prstGeom prst="rect">
                <a:avLst/>
              </a:prstGeom>
            </p:spPr>
          </p:pic>
          <p:sp>
            <p:nvSpPr>
              <p:cNvPr id="26" name="文本框 21"/>
              <p:cNvSpPr txBox="1"/>
              <p:nvPr/>
            </p:nvSpPr>
            <p:spPr>
              <a:xfrm>
                <a:off x="1782677" y="2324263"/>
                <a:ext cx="1415772" cy="400110"/>
              </a:xfrm>
              <a:prstGeom prst="rect">
                <a:avLst/>
              </a:prstGeom>
              <a:noFill/>
            </p:spPr>
            <p:txBody>
              <a:bodyPr wrap="square" rtlCol="0">
                <a:spAutoFit/>
              </a:bodyPr>
              <a:lstStyle/>
              <a:p>
                <a:pPr algn="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2140029" y="2846399"/>
                <a:ext cx="3657267" cy="349776"/>
              </a:xfrm>
              <a:prstGeom prst="rect">
                <a:avLst/>
              </a:prstGeom>
            </p:spPr>
            <p:txBody>
              <a:bodyPr wrap="square">
                <a:spAutoFit/>
              </a:bodyPr>
              <a:lstStyle/>
              <a:p>
                <a:pPr>
                  <a:lnSpc>
                    <a:spcPct val="130000"/>
                  </a:lnSpc>
                </a:pPr>
                <a:endParaRPr lang="zh-CN" altLang="en-US" sz="1400" dirty="0"/>
              </a:p>
            </p:txBody>
          </p:sp>
          <p:sp>
            <p:nvSpPr>
              <p:cNvPr id="29" name="矩形 28"/>
              <p:cNvSpPr/>
              <p:nvPr/>
            </p:nvSpPr>
            <p:spPr>
              <a:xfrm>
                <a:off x="1556335" y="2554718"/>
                <a:ext cx="702450" cy="830997"/>
              </a:xfrm>
              <a:prstGeom prst="rect">
                <a:avLst/>
              </a:prstGeom>
            </p:spPr>
            <p:txBody>
              <a:bodyPr wrap="none">
                <a:spAutoFit/>
              </a:bodyPr>
              <a:lstStyle/>
              <a:p>
                <a:r>
                  <a:rPr lang="en-US" altLang="zh-CN" sz="4800" b="1" dirty="0" smtClean="0">
                    <a:solidFill>
                      <a:srgbClr val="F7F7F7"/>
                    </a:solidFill>
                    <a:latin typeface="微软雅黑" panose="020B0503020204020204" pitchFamily="34" charset="-122"/>
                    <a:ea typeface="微软雅黑" panose="020B0503020204020204" pitchFamily="34" charset="-122"/>
                  </a:rPr>
                  <a:t>1</a:t>
                </a:r>
                <a:endParaRPr lang="zh-CN" altLang="en-US" sz="4800" dirty="0">
                  <a:solidFill>
                    <a:srgbClr val="F7F7F7"/>
                  </a:solidFill>
                </a:endParaRPr>
              </a:p>
            </p:txBody>
          </p:sp>
        </p:grpSp>
        <p:grpSp>
          <p:nvGrpSpPr>
            <p:cNvPr id="30" name="组合 3"/>
            <p:cNvGrpSpPr/>
            <p:nvPr/>
          </p:nvGrpSpPr>
          <p:grpSpPr>
            <a:xfrm>
              <a:off x="1747722" y="3406195"/>
              <a:ext cx="8666278" cy="1641239"/>
              <a:chOff x="1378445" y="4179958"/>
              <a:chExt cx="8666278" cy="1641239"/>
            </a:xfrm>
          </p:grpSpPr>
          <p:cxnSp>
            <p:nvCxnSpPr>
              <p:cNvPr id="31" name="直接连接符 43"/>
              <p:cNvCxnSpPr/>
              <p:nvPr/>
            </p:nvCxnSpPr>
            <p:spPr>
              <a:xfrm>
                <a:off x="1420529" y="4179958"/>
                <a:ext cx="8329501" cy="0"/>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96000"/>
                      </a:schemeClr>
                    </a:gs>
                    <a:gs pos="10000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32" name="直接连接符 44"/>
              <p:cNvCxnSpPr/>
              <p:nvPr/>
            </p:nvCxnSpPr>
            <p:spPr>
              <a:xfrm flipV="1">
                <a:off x="1378445" y="5681559"/>
                <a:ext cx="8666278" cy="6347"/>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96000"/>
                      </a:schemeClr>
                    </a:gs>
                    <a:gs pos="10000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33" name="直接连接符 45"/>
              <p:cNvCxnSpPr/>
              <p:nvPr/>
            </p:nvCxnSpPr>
            <p:spPr>
              <a:xfrm>
                <a:off x="1420529" y="4255219"/>
                <a:ext cx="0" cy="1565978"/>
              </a:xfrm>
              <a:prstGeom prst="line">
                <a:avLst/>
              </a:prstGeom>
              <a:ln w="12700" cap="rnd">
                <a:gradFill>
                  <a:gsLst>
                    <a:gs pos="53312">
                      <a:srgbClr val="C6DCF0"/>
                    </a:gs>
                    <a:gs pos="30000">
                      <a:schemeClr val="bg1"/>
                    </a:gs>
                    <a:gs pos="77000">
                      <a:srgbClr val="DCEAF6"/>
                    </a:gs>
                    <a:gs pos="100000">
                      <a:schemeClr val="accent1">
                        <a:lumMod val="45000"/>
                        <a:lumOff val="55000"/>
                        <a:alpha val="15000"/>
                      </a:schemeClr>
                    </a:gs>
                    <a:gs pos="0">
                      <a:schemeClr val="bg1"/>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34" name="直接连接符 46"/>
              <p:cNvCxnSpPr/>
              <p:nvPr/>
            </p:nvCxnSpPr>
            <p:spPr>
              <a:xfrm flipV="1">
                <a:off x="2068743" y="4316063"/>
                <a:ext cx="0" cy="1444289"/>
              </a:xfrm>
              <a:prstGeom prst="line">
                <a:avLst/>
              </a:prstGeom>
              <a:ln w="12700" cap="rnd">
                <a:gradFill>
                  <a:gsLst>
                    <a:gs pos="53312">
                      <a:srgbClr val="C6DCF0"/>
                    </a:gs>
                    <a:gs pos="30000">
                      <a:schemeClr val="bg1"/>
                    </a:gs>
                    <a:gs pos="77000">
                      <a:srgbClr val="DCEAF6"/>
                    </a:gs>
                    <a:gs pos="100000">
                      <a:schemeClr val="accent1">
                        <a:lumMod val="45000"/>
                        <a:lumOff val="55000"/>
                        <a:alpha val="15000"/>
                      </a:schemeClr>
                    </a:gs>
                    <a:gs pos="0">
                      <a:schemeClr val="bg1"/>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pic>
            <p:nvPicPr>
              <p:cNvPr id="35" name="图片 47"/>
              <p:cNvPicPr>
                <a:picLocks noChangeAspect="1"/>
              </p:cNvPicPr>
              <p:nvPr/>
            </p:nvPicPr>
            <p:blipFill>
              <a:blip r:embed="rId3"/>
              <a:stretch>
                <a:fillRect/>
              </a:stretch>
            </p:blipFill>
            <p:spPr>
              <a:xfrm>
                <a:off x="1478615" y="4394859"/>
                <a:ext cx="699237" cy="1286700"/>
              </a:xfrm>
              <a:prstGeom prst="rect">
                <a:avLst/>
              </a:prstGeom>
            </p:spPr>
          </p:pic>
          <p:sp>
            <p:nvSpPr>
              <p:cNvPr id="39" name="矩形 38"/>
              <p:cNvSpPr/>
              <p:nvPr/>
            </p:nvSpPr>
            <p:spPr>
              <a:xfrm>
                <a:off x="1406556" y="4382048"/>
                <a:ext cx="564578" cy="830996"/>
              </a:xfrm>
              <a:prstGeom prst="rect">
                <a:avLst/>
              </a:prstGeom>
            </p:spPr>
            <p:txBody>
              <a:bodyPr wrap="none">
                <a:spAutoFit/>
              </a:bodyPr>
              <a:lstStyle/>
              <a:p>
                <a:r>
                  <a:rPr lang="en-US" altLang="zh-CN" sz="4800" b="1" dirty="0" smtClean="0">
                    <a:solidFill>
                      <a:srgbClr val="F7F7F7"/>
                    </a:solidFill>
                    <a:latin typeface="微软雅黑" panose="020B0503020204020204" pitchFamily="34" charset="-122"/>
                    <a:ea typeface="微软雅黑" panose="020B0503020204020204" pitchFamily="34" charset="-122"/>
                  </a:rPr>
                  <a:t>2</a:t>
                </a:r>
                <a:endParaRPr lang="zh-CN" altLang="en-US" sz="4800" dirty="0">
                  <a:solidFill>
                    <a:srgbClr val="F7F7F7"/>
                  </a:solidFill>
                </a:endParaRPr>
              </a:p>
            </p:txBody>
          </p:sp>
        </p:grpSp>
        <p:sp>
          <p:nvSpPr>
            <p:cNvPr id="16" name="矩形 15"/>
            <p:cNvSpPr/>
            <p:nvPr/>
          </p:nvSpPr>
          <p:spPr>
            <a:xfrm>
              <a:off x="1803191" y="2292899"/>
              <a:ext cx="8518611" cy="1183540"/>
            </a:xfrm>
            <a:prstGeom prst="rect">
              <a:avLst/>
            </a:prstGeom>
          </p:spPr>
          <p:txBody>
            <a:bodyPr wrap="square">
              <a:spAutoFit/>
            </a:bodyPr>
            <a:lstStyle/>
            <a:p>
              <a:pPr lvl="0">
                <a:spcAft>
                  <a:spcPts val="0"/>
                </a:spcAft>
                <a:tabLst>
                  <a:tab pos="228600" algn="l"/>
                </a:tabLst>
              </a:pPr>
              <a:r>
                <a:rPr lang="zh-TW" altLang="zh-TW" sz="2400" b="1" kern="100" dirty="0">
                  <a:solidFill>
                    <a:srgbClr val="F7F7F7"/>
                  </a:solidFill>
                  <a:latin typeface="微軟正黑體" panose="020B0604030504040204" pitchFamily="34" charset="-120"/>
                  <a:ea typeface="微軟正黑體" panose="020B0604030504040204" pitchFamily="34" charset="-120"/>
                </a:rPr>
                <a:t>規劃各類型的產品，滿足多樣的消費需求，</a:t>
              </a:r>
              <a:r>
                <a:rPr lang="zh-TW" altLang="zh-TW" sz="2400" b="1" kern="100" dirty="0" smtClean="0">
                  <a:solidFill>
                    <a:srgbClr val="F7F7F7"/>
                  </a:solidFill>
                  <a:latin typeface="微軟正黑體" panose="020B0604030504040204" pitchFamily="34" charset="-120"/>
                  <a:ea typeface="微軟正黑體" panose="020B0604030504040204" pitchFamily="34" charset="-120"/>
                </a:rPr>
                <a:t>包括</a:t>
              </a:r>
              <a:r>
                <a:rPr lang="zh-TW" altLang="en-US" sz="2400" b="1" kern="100" dirty="0" smtClean="0">
                  <a:solidFill>
                    <a:srgbClr val="F7F7F7"/>
                  </a:solidFill>
                  <a:latin typeface="微軟正黑體" panose="020B0604030504040204" pitchFamily="34" charset="-120"/>
                  <a:ea typeface="微軟正黑體" panose="020B0604030504040204" pitchFamily="34" charset="-120"/>
                </a:rPr>
                <a:t>信義區高級住</a:t>
              </a:r>
              <a:r>
                <a:rPr lang="zh-TW" altLang="zh-TW" sz="2400" b="1" kern="100" dirty="0" smtClean="0">
                  <a:solidFill>
                    <a:srgbClr val="F7F7F7"/>
                  </a:solidFill>
                  <a:latin typeface="微軟正黑體" panose="020B0604030504040204" pitchFamily="34" charset="-120"/>
                  <a:ea typeface="微軟正黑體" panose="020B0604030504040204" pitchFamily="34" charset="-120"/>
                </a:rPr>
                <a:t>宅</a:t>
              </a:r>
              <a:r>
                <a:rPr lang="zh-TW" altLang="zh-TW" sz="2400" b="1" kern="100" dirty="0">
                  <a:solidFill>
                    <a:srgbClr val="F7F7F7"/>
                  </a:solidFill>
                  <a:latin typeface="微軟正黑體" panose="020B0604030504040204" pitchFamily="34" charset="-120"/>
                  <a:ea typeface="微軟正黑體" panose="020B0604030504040204" pitchFamily="34" charset="-120"/>
                </a:rPr>
                <a:t>、首購及換屋族群的自住型產品</a:t>
              </a:r>
            </a:p>
          </p:txBody>
        </p:sp>
        <p:sp>
          <p:nvSpPr>
            <p:cNvPr id="53" name="矩形 52"/>
            <p:cNvSpPr/>
            <p:nvPr/>
          </p:nvSpPr>
          <p:spPr>
            <a:xfrm>
              <a:off x="2423807" y="3590542"/>
              <a:ext cx="7897995" cy="1183539"/>
            </a:xfrm>
            <a:prstGeom prst="rect">
              <a:avLst/>
            </a:prstGeom>
          </p:spPr>
          <p:txBody>
            <a:bodyPr wrap="square">
              <a:spAutoFit/>
            </a:bodyPr>
            <a:lstStyle/>
            <a:p>
              <a:pPr lvl="0">
                <a:spcAft>
                  <a:spcPts val="0"/>
                </a:spcAft>
                <a:tabLst>
                  <a:tab pos="228600" algn="l"/>
                </a:tabLst>
              </a:pPr>
              <a:r>
                <a:rPr lang="zh-TW" altLang="zh-TW" sz="2400" b="1" kern="100" dirty="0" smtClean="0">
                  <a:solidFill>
                    <a:srgbClr val="F7F7F7"/>
                  </a:solidFill>
                  <a:latin typeface="微軟正黑體" panose="020B0604030504040204" pitchFamily="34" charset="-120"/>
                  <a:ea typeface="微軟正黑體" panose="020B0604030504040204" pitchFamily="34" charset="-120"/>
                </a:rPr>
                <a:t>評估大台北</a:t>
              </a:r>
              <a:r>
                <a:rPr lang="zh-TW" altLang="en-US" sz="2400" b="1" kern="100" dirty="0" smtClean="0">
                  <a:solidFill>
                    <a:srgbClr val="F7F7F7"/>
                  </a:solidFill>
                  <a:latin typeface="微軟正黑體" panose="020B0604030504040204" pitchFamily="34" charset="-120"/>
                  <a:ea typeface="微軟正黑體" panose="020B0604030504040204" pitchFamily="34" charset="-120"/>
                </a:rPr>
                <a:t>、桃園區</a:t>
              </a:r>
              <a:r>
                <a:rPr lang="zh-TW" altLang="zh-TW" sz="2400" b="1" kern="100" dirty="0" smtClean="0">
                  <a:solidFill>
                    <a:srgbClr val="F7F7F7"/>
                  </a:solidFill>
                  <a:latin typeface="微軟正黑體" panose="020B0604030504040204" pitchFamily="34" charset="-120"/>
                  <a:ea typeface="微軟正黑體" panose="020B0604030504040204" pitchFamily="34" charset="-120"/>
                </a:rPr>
                <a:t>的</a:t>
              </a:r>
              <a:r>
                <a:rPr lang="zh-TW" altLang="zh-TW" sz="2400" b="1" kern="100" dirty="0">
                  <a:solidFill>
                    <a:srgbClr val="F7F7F7"/>
                  </a:solidFill>
                  <a:latin typeface="微軟正黑體" panose="020B0604030504040204" pitchFamily="34" charset="-120"/>
                  <a:ea typeface="微軟正黑體" panose="020B0604030504040204" pitchFamily="34" charset="-120"/>
                </a:rPr>
                <a:t>開發機會</a:t>
              </a:r>
              <a:r>
                <a:rPr lang="zh-TW" altLang="zh-TW" sz="2400" b="1" kern="100" dirty="0" smtClean="0">
                  <a:solidFill>
                    <a:srgbClr val="F7F7F7"/>
                  </a:solidFill>
                  <a:latin typeface="微軟正黑體" panose="020B0604030504040204" pitchFamily="34" charset="-120"/>
                  <a:ea typeface="微軟正黑體" panose="020B0604030504040204" pitchFamily="34" charset="-120"/>
                </a:rPr>
                <a:t>，</a:t>
              </a:r>
              <a:r>
                <a:rPr lang="zh-TW" altLang="en-US" sz="2400" b="1" kern="100" dirty="0" smtClean="0">
                  <a:solidFill>
                    <a:srgbClr val="F7F7F7"/>
                  </a:solidFill>
                  <a:latin typeface="微軟正黑體" panose="020B0604030504040204" pitchFamily="34" charset="-120"/>
                  <a:ea typeface="微軟正黑體" panose="020B0604030504040204" pitchFamily="34" charset="-120"/>
                </a:rPr>
                <a:t>深耕精選都更個案，</a:t>
              </a:r>
              <a:r>
                <a:rPr lang="zh-TW" altLang="zh-TW" sz="2400" b="1" kern="100" dirty="0" smtClean="0">
                  <a:solidFill>
                    <a:srgbClr val="F7F7F7"/>
                  </a:solidFill>
                  <a:latin typeface="微軟正黑體" panose="020B0604030504040204" pitchFamily="34" charset="-120"/>
                  <a:ea typeface="微軟正黑體" panose="020B0604030504040204" pitchFamily="34" charset="-120"/>
                </a:rPr>
                <a:t>搭配</a:t>
              </a:r>
              <a:r>
                <a:rPr lang="zh-TW" altLang="zh-TW" sz="2400" b="1" kern="100" dirty="0">
                  <a:solidFill>
                    <a:srgbClr val="F7F7F7"/>
                  </a:solidFill>
                  <a:latin typeface="微軟正黑體" panose="020B0604030504040204" pitchFamily="34" charset="-120"/>
                  <a:ea typeface="微軟正黑體" panose="020B0604030504040204" pitchFamily="34" charset="-120"/>
                </a:rPr>
                <a:t>彈性靈活的銷售策略，透過</a:t>
              </a:r>
              <a:r>
                <a:rPr lang="zh-TW" altLang="zh-TW" sz="2400" b="1" kern="100" dirty="0" smtClean="0">
                  <a:solidFill>
                    <a:srgbClr val="F7F7F7"/>
                  </a:solidFill>
                  <a:latin typeface="微軟正黑體" panose="020B0604030504040204" pitchFamily="34" charset="-120"/>
                  <a:ea typeface="微軟正黑體" panose="020B0604030504040204" pitchFamily="34" charset="-120"/>
                </a:rPr>
                <a:t>個案</a:t>
              </a:r>
              <a:r>
                <a:rPr lang="zh-TW" altLang="en-US" sz="2400" b="1" kern="100" dirty="0" smtClean="0">
                  <a:solidFill>
                    <a:srgbClr val="F7F7F7"/>
                  </a:solidFill>
                  <a:latin typeface="微軟正黑體" panose="020B0604030504040204" pitchFamily="34" charset="-120"/>
                  <a:ea typeface="微軟正黑體" panose="020B0604030504040204" pitchFamily="34" charset="-120"/>
                </a:rPr>
                <a:t>銷售貢獻</a:t>
              </a:r>
              <a:r>
                <a:rPr lang="zh-TW" altLang="zh-TW" sz="2400" b="1" kern="100" dirty="0" smtClean="0">
                  <a:solidFill>
                    <a:srgbClr val="F7F7F7"/>
                  </a:solidFill>
                  <a:latin typeface="微軟正黑體" panose="020B0604030504040204" pitchFamily="34" charset="-120"/>
                  <a:ea typeface="微軟正黑體" panose="020B0604030504040204" pitchFamily="34" charset="-120"/>
                </a:rPr>
                <a:t>獲利累積</a:t>
              </a:r>
              <a:r>
                <a:rPr lang="zh-TW" altLang="zh-TW" sz="2400" b="1" kern="100" dirty="0">
                  <a:solidFill>
                    <a:srgbClr val="F7F7F7"/>
                  </a:solidFill>
                  <a:latin typeface="微軟正黑體" panose="020B0604030504040204" pitchFamily="34" charset="-120"/>
                  <a:ea typeface="微軟正黑體" panose="020B0604030504040204" pitchFamily="34" charset="-120"/>
                </a:rPr>
                <a:t>資本</a:t>
              </a:r>
            </a:p>
          </p:txBody>
        </p:sp>
        <p:sp>
          <p:nvSpPr>
            <p:cNvPr id="56" name="矩形 55"/>
            <p:cNvSpPr/>
            <p:nvPr/>
          </p:nvSpPr>
          <p:spPr>
            <a:xfrm>
              <a:off x="3142215" y="4941307"/>
              <a:ext cx="7271786" cy="1183540"/>
            </a:xfrm>
            <a:prstGeom prst="rect">
              <a:avLst/>
            </a:prstGeom>
          </p:spPr>
          <p:txBody>
            <a:bodyPr wrap="square">
              <a:spAutoFit/>
            </a:bodyPr>
            <a:lstStyle/>
            <a:p>
              <a:pPr lvl="0">
                <a:spcAft>
                  <a:spcPts val="0"/>
                </a:spcAft>
                <a:tabLst>
                  <a:tab pos="228600" algn="l"/>
                </a:tabLst>
              </a:pPr>
              <a:r>
                <a:rPr lang="zh-TW" altLang="zh-TW" sz="2400" b="1" kern="100" dirty="0" smtClean="0">
                  <a:solidFill>
                    <a:srgbClr val="F7F7F7"/>
                  </a:solidFill>
                  <a:latin typeface="微軟正黑體" panose="020B0604030504040204" pitchFamily="34" charset="-120"/>
                  <a:ea typeface="微軟正黑體" panose="020B0604030504040204" pitchFamily="34" charset="-120"/>
                </a:rPr>
                <a:t>透過</a:t>
              </a:r>
              <a:r>
                <a:rPr lang="zh-TW" altLang="en-US" sz="2400" b="1" kern="100" dirty="0" smtClean="0">
                  <a:solidFill>
                    <a:srgbClr val="F7F7F7"/>
                  </a:solidFill>
                  <a:latin typeface="微軟正黑體" panose="020B0604030504040204" pitchFamily="34" charset="-120"/>
                  <a:ea typeface="微軟正黑體" panose="020B0604030504040204" pitchFamily="34" charset="-120"/>
                </a:rPr>
                <a:t>經營團隊</a:t>
              </a:r>
              <a:r>
                <a:rPr lang="zh-TW" altLang="zh-TW" sz="2400" b="1" kern="100" dirty="0" smtClean="0">
                  <a:solidFill>
                    <a:srgbClr val="F7F7F7"/>
                  </a:solidFill>
                  <a:latin typeface="微軟正黑體" panose="020B0604030504040204" pitchFamily="34" charset="-120"/>
                  <a:ea typeface="微軟正黑體" panose="020B0604030504040204" pitchFamily="34" charset="-120"/>
                </a:rPr>
                <a:t>深入</a:t>
              </a:r>
              <a:r>
                <a:rPr lang="zh-TW" altLang="zh-TW" sz="2400" b="1" kern="100" dirty="0">
                  <a:solidFill>
                    <a:srgbClr val="F7F7F7"/>
                  </a:solidFill>
                  <a:latin typeface="微軟正黑體" panose="020B0604030504040204" pitchFamily="34" charset="-120"/>
                  <a:ea typeface="微軟正黑體" panose="020B0604030504040204" pitchFamily="34" charset="-120"/>
                </a:rPr>
                <a:t>探討個案</a:t>
              </a:r>
              <a:r>
                <a:rPr lang="zh-TW" altLang="zh-TW" sz="2400" b="1" kern="100" dirty="0" smtClean="0">
                  <a:solidFill>
                    <a:srgbClr val="F7F7F7"/>
                  </a:solidFill>
                  <a:latin typeface="微軟正黑體" panose="020B0604030504040204" pitchFamily="34" charset="-120"/>
                  <a:ea typeface="微軟正黑體" panose="020B0604030504040204" pitchFamily="34" charset="-120"/>
                </a:rPr>
                <a:t>、提升</a:t>
              </a:r>
              <a:r>
                <a:rPr lang="zh-TW" altLang="zh-TW" sz="2400" b="1" kern="100" dirty="0">
                  <a:solidFill>
                    <a:srgbClr val="F7F7F7"/>
                  </a:solidFill>
                  <a:latin typeface="微軟正黑體" panose="020B0604030504040204" pitchFamily="34" charset="-120"/>
                  <a:ea typeface="微軟正黑體" panose="020B0604030504040204" pitchFamily="34" charset="-120"/>
                </a:rPr>
                <a:t>產品之差異化及不可取代性</a:t>
              </a:r>
              <a:r>
                <a:rPr lang="zh-TW" altLang="zh-TW" sz="2400" b="1" kern="100" dirty="0" smtClean="0">
                  <a:solidFill>
                    <a:srgbClr val="F7F7F7"/>
                  </a:solidFill>
                  <a:latin typeface="微軟正黑體" panose="020B0604030504040204" pitchFamily="34" charset="-120"/>
                  <a:ea typeface="微軟正黑體" panose="020B0604030504040204" pitchFamily="34" charset="-120"/>
                </a:rPr>
                <a:t>，</a:t>
              </a:r>
              <a:r>
                <a:rPr lang="zh-TW" altLang="en-US" sz="2400" b="1" kern="100" dirty="0">
                  <a:solidFill>
                    <a:srgbClr val="F7F7F7"/>
                  </a:solidFill>
                  <a:latin typeface="微軟正黑體" panose="020B0604030504040204" pitchFamily="34" charset="-120"/>
                  <a:ea typeface="微軟正黑體" panose="020B0604030504040204" pitchFamily="34" charset="-120"/>
                </a:rPr>
                <a:t>創造產品價值、</a:t>
              </a:r>
              <a:r>
                <a:rPr lang="zh-TW" altLang="zh-TW" sz="2400" b="1" kern="100" dirty="0" smtClean="0">
                  <a:solidFill>
                    <a:srgbClr val="F7F7F7"/>
                  </a:solidFill>
                  <a:latin typeface="微軟正黑體" panose="020B0604030504040204" pitchFamily="34" charset="-120"/>
                  <a:ea typeface="微軟正黑體" panose="020B0604030504040204" pitchFamily="34" charset="-120"/>
                </a:rPr>
                <a:t>提</a:t>
              </a:r>
              <a:r>
                <a:rPr lang="zh-TW" altLang="en-US" sz="2400" b="1" kern="100" dirty="0">
                  <a:solidFill>
                    <a:srgbClr val="F7F7F7"/>
                  </a:solidFill>
                  <a:latin typeface="微軟正黑體" panose="020B0604030504040204" pitchFamily="34" charset="-120"/>
                  <a:ea typeface="微軟正黑體" panose="020B0604030504040204" pitchFamily="34" charset="-120"/>
                </a:rPr>
                <a:t>升</a:t>
              </a:r>
              <a:r>
                <a:rPr lang="zh-TW" altLang="zh-TW" sz="2400" b="1" kern="100" dirty="0" smtClean="0">
                  <a:solidFill>
                    <a:srgbClr val="F7F7F7"/>
                  </a:solidFill>
                  <a:latin typeface="微軟正黑體" panose="020B0604030504040204" pitchFamily="34" charset="-120"/>
                  <a:ea typeface="微軟正黑體" panose="020B0604030504040204" pitchFamily="34" charset="-120"/>
                </a:rPr>
                <a:t>公司</a:t>
              </a:r>
              <a:r>
                <a:rPr lang="zh-TW" altLang="zh-TW" sz="2400" b="1" kern="100" dirty="0">
                  <a:solidFill>
                    <a:srgbClr val="F7F7F7"/>
                  </a:solidFill>
                  <a:latin typeface="微軟正黑體" panose="020B0604030504040204" pitchFamily="34" charset="-120"/>
                  <a:ea typeface="微軟正黑體" panose="020B0604030504040204" pitchFamily="34" charset="-120"/>
                </a:rPr>
                <a:t>品牌價值</a:t>
              </a:r>
            </a:p>
          </p:txBody>
        </p:sp>
      </p:grpSp>
      <p:grpSp>
        <p:nvGrpSpPr>
          <p:cNvPr id="54" name="组合 1"/>
          <p:cNvGrpSpPr/>
          <p:nvPr/>
        </p:nvGrpSpPr>
        <p:grpSpPr>
          <a:xfrm>
            <a:off x="3850621" y="4806950"/>
            <a:ext cx="8219272" cy="1068398"/>
            <a:chOff x="6504105" y="2184521"/>
            <a:chExt cx="9299624" cy="1677480"/>
          </a:xfrm>
        </p:grpSpPr>
        <p:cxnSp>
          <p:nvCxnSpPr>
            <p:cNvPr id="55" name="直接连接符 51"/>
            <p:cNvCxnSpPr/>
            <p:nvPr/>
          </p:nvCxnSpPr>
          <p:spPr>
            <a:xfrm>
              <a:off x="6504105" y="2296024"/>
              <a:ext cx="8933864" cy="0"/>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96000"/>
                    </a:schemeClr>
                  </a:gs>
                  <a:gs pos="10000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57" name="直接连接符 52"/>
            <p:cNvCxnSpPr/>
            <p:nvPr/>
          </p:nvCxnSpPr>
          <p:spPr>
            <a:xfrm flipV="1">
              <a:off x="6512768" y="3601011"/>
              <a:ext cx="9290961" cy="6347"/>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96000"/>
                    </a:schemeClr>
                  </a:gs>
                  <a:gs pos="10000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58" name="直接连接符 53"/>
            <p:cNvCxnSpPr/>
            <p:nvPr/>
          </p:nvCxnSpPr>
          <p:spPr>
            <a:xfrm>
              <a:off x="6605366" y="2296024"/>
              <a:ext cx="0" cy="1565977"/>
            </a:xfrm>
            <a:prstGeom prst="line">
              <a:avLst/>
            </a:prstGeom>
            <a:ln w="12700" cap="rnd">
              <a:gradFill>
                <a:gsLst>
                  <a:gs pos="53312">
                    <a:srgbClr val="C6DCF0"/>
                  </a:gs>
                  <a:gs pos="30000">
                    <a:schemeClr val="bg1"/>
                  </a:gs>
                  <a:gs pos="77000">
                    <a:srgbClr val="DCEAF6"/>
                  </a:gs>
                  <a:gs pos="100000">
                    <a:schemeClr val="accent1">
                      <a:lumMod val="45000"/>
                      <a:lumOff val="55000"/>
                      <a:alpha val="15000"/>
                    </a:schemeClr>
                  </a:gs>
                  <a:gs pos="0">
                    <a:schemeClr val="bg1"/>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59" name="直接连接符 54"/>
            <p:cNvCxnSpPr/>
            <p:nvPr/>
          </p:nvCxnSpPr>
          <p:spPr>
            <a:xfrm flipV="1">
              <a:off x="7312175" y="2184521"/>
              <a:ext cx="0" cy="1444289"/>
            </a:xfrm>
            <a:prstGeom prst="line">
              <a:avLst/>
            </a:prstGeom>
            <a:ln w="12700" cap="rnd">
              <a:gradFill>
                <a:gsLst>
                  <a:gs pos="53312">
                    <a:srgbClr val="C6DCF0"/>
                  </a:gs>
                  <a:gs pos="30000">
                    <a:schemeClr val="bg1"/>
                  </a:gs>
                  <a:gs pos="77000">
                    <a:srgbClr val="DCEAF6"/>
                  </a:gs>
                  <a:gs pos="100000">
                    <a:schemeClr val="accent1">
                      <a:lumMod val="45000"/>
                      <a:lumOff val="55000"/>
                      <a:alpha val="15000"/>
                    </a:schemeClr>
                  </a:gs>
                  <a:gs pos="0">
                    <a:schemeClr val="bg1"/>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pic>
          <p:nvPicPr>
            <p:cNvPr id="60" name="图片 55"/>
            <p:cNvPicPr>
              <a:picLocks noChangeAspect="1"/>
            </p:cNvPicPr>
            <p:nvPr/>
          </p:nvPicPr>
          <p:blipFill>
            <a:blip r:embed="rId3"/>
            <a:stretch>
              <a:fillRect/>
            </a:stretch>
          </p:blipFill>
          <p:spPr>
            <a:xfrm>
              <a:off x="6601027" y="2274571"/>
              <a:ext cx="699237" cy="1286700"/>
            </a:xfrm>
            <a:prstGeom prst="rect">
              <a:avLst/>
            </a:prstGeom>
          </p:spPr>
        </p:pic>
        <p:sp>
          <p:nvSpPr>
            <p:cNvPr id="61" name="矩形 60"/>
            <p:cNvSpPr/>
            <p:nvPr/>
          </p:nvSpPr>
          <p:spPr>
            <a:xfrm>
              <a:off x="6674633" y="2313384"/>
              <a:ext cx="564578" cy="1304739"/>
            </a:xfrm>
            <a:prstGeom prst="rect">
              <a:avLst/>
            </a:prstGeom>
          </p:spPr>
          <p:txBody>
            <a:bodyPr wrap="none">
              <a:spAutoFit/>
            </a:bodyPr>
            <a:lstStyle/>
            <a:p>
              <a:r>
                <a:rPr lang="en-US" altLang="zh-CN" sz="4800" b="1" dirty="0" smtClean="0">
                  <a:solidFill>
                    <a:srgbClr val="F7F7F7"/>
                  </a:solidFill>
                  <a:latin typeface="微软雅黑" panose="020B0503020204020204" pitchFamily="34" charset="-122"/>
                  <a:ea typeface="微软雅黑" panose="020B0503020204020204" pitchFamily="34" charset="-122"/>
                </a:rPr>
                <a:t>4</a:t>
              </a:r>
              <a:endParaRPr lang="zh-CN" altLang="en-US" sz="4800" dirty="0">
                <a:solidFill>
                  <a:srgbClr val="F7F7F7"/>
                </a:solidFill>
              </a:endParaRPr>
            </a:p>
          </p:txBody>
        </p:sp>
      </p:grpSp>
      <p:sp>
        <p:nvSpPr>
          <p:cNvPr id="62" name="矩形 61"/>
          <p:cNvSpPr/>
          <p:nvPr/>
        </p:nvSpPr>
        <p:spPr>
          <a:xfrm>
            <a:off x="4554289" y="4871110"/>
            <a:ext cx="6659543" cy="830997"/>
          </a:xfrm>
          <a:prstGeom prst="rect">
            <a:avLst/>
          </a:prstGeom>
        </p:spPr>
        <p:txBody>
          <a:bodyPr wrap="square">
            <a:spAutoFit/>
          </a:bodyPr>
          <a:lstStyle/>
          <a:p>
            <a:pPr lvl="0">
              <a:spcAft>
                <a:spcPts val="0"/>
              </a:spcAft>
              <a:tabLst>
                <a:tab pos="228600" algn="l"/>
              </a:tabLst>
            </a:pPr>
            <a:r>
              <a:rPr lang="zh-TW" altLang="en-US" sz="2400" b="1" kern="100" dirty="0" smtClean="0">
                <a:solidFill>
                  <a:srgbClr val="F7F7F7"/>
                </a:solidFill>
                <a:latin typeface="微軟正黑體" panose="020B0604030504040204" pitchFamily="34" charset="-120"/>
                <a:ea typeface="微軟正黑體" panose="020B0604030504040204" pitchFamily="34" charset="-120"/>
              </a:rPr>
              <a:t>積極評估廠辦或商辦產品之可行性，以期增加收入、獲利來源</a:t>
            </a:r>
            <a:endParaRPr lang="zh-TW" altLang="zh-TW" sz="2400" b="1" kern="100" dirty="0">
              <a:solidFill>
                <a:srgbClr val="F7F7F7"/>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423861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814009" y="1066000"/>
            <a:ext cx="4017446" cy="584775"/>
          </a:xfrm>
          <a:prstGeom prst="rect">
            <a:avLst/>
          </a:prstGeom>
        </p:spPr>
        <p:txBody>
          <a:bodyPr wrap="none">
            <a:spAutoFit/>
          </a:bodyPr>
          <a:lstStyle/>
          <a:p>
            <a:r>
              <a:rPr lang="en-US" altLang="zh-TW" sz="3200" b="1" dirty="0" smtClean="0">
                <a:solidFill>
                  <a:srgbClr val="F7F7F7"/>
                </a:solidFill>
                <a:latin typeface="微软雅黑" panose="020B0503020204020204" pitchFamily="34" charset="-122"/>
                <a:ea typeface="微软雅黑" panose="020B0503020204020204" pitchFamily="34" charset="-122"/>
              </a:rPr>
              <a:t>3.</a:t>
            </a:r>
            <a:r>
              <a:rPr lang="zh-TW" altLang="en-US" sz="3200" b="1" dirty="0" smtClean="0">
                <a:solidFill>
                  <a:srgbClr val="F7F7F7"/>
                </a:solidFill>
                <a:latin typeface="微软雅黑" panose="020B0503020204020204" pitchFamily="34" charset="-122"/>
                <a:ea typeface="微软雅黑" panose="020B0503020204020204" pitchFamily="34" charset="-122"/>
              </a:rPr>
              <a:t>營運績效</a:t>
            </a:r>
            <a:r>
              <a:rPr lang="en-US" altLang="zh-TW" sz="3200" b="1" dirty="0" smtClean="0">
                <a:solidFill>
                  <a:srgbClr val="F7F7F7"/>
                </a:solidFill>
                <a:latin typeface="微软雅黑" panose="020B0503020204020204" pitchFamily="34" charset="-122"/>
                <a:ea typeface="微软雅黑" panose="020B0503020204020204" pitchFamily="34" charset="-122"/>
              </a:rPr>
              <a:t>-</a:t>
            </a:r>
            <a:r>
              <a:rPr lang="zh-TW" altLang="en-US" sz="3200" b="1" dirty="0" smtClean="0">
                <a:solidFill>
                  <a:srgbClr val="F7F7F7"/>
                </a:solidFill>
                <a:latin typeface="微软雅黑" panose="020B0503020204020204" pitchFamily="34" charset="-122"/>
                <a:ea typeface="微软雅黑" panose="020B0503020204020204" pitchFamily="34" charset="-122"/>
              </a:rPr>
              <a:t>推案總覽</a:t>
            </a:r>
            <a:endParaRPr lang="zh-CN" altLang="en-US" sz="3200" b="1" dirty="0">
              <a:solidFill>
                <a:srgbClr val="F7F7F7"/>
              </a:solidFill>
              <a:latin typeface="微软雅黑" panose="020B0503020204020204" pitchFamily="34" charset="-122"/>
              <a:ea typeface="微软雅黑" panose="020B0503020204020204" pitchFamily="34" charset="-122"/>
            </a:endParaRP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9379" y="127650"/>
            <a:ext cx="1129086" cy="1620347"/>
          </a:xfrm>
          <a:prstGeom prst="rect">
            <a:avLst/>
          </a:prstGeom>
        </p:spPr>
      </p:pic>
      <p:cxnSp>
        <p:nvCxnSpPr>
          <p:cNvPr id="28" name="直接连接符 7"/>
          <p:cNvCxnSpPr/>
          <p:nvPr/>
        </p:nvCxnSpPr>
        <p:spPr>
          <a:xfrm>
            <a:off x="5687365" y="5938394"/>
            <a:ext cx="6447666" cy="10276"/>
          </a:xfrm>
          <a:prstGeom prst="line">
            <a:avLst/>
          </a:prstGeom>
          <a:ln w="12700" cap="rnd">
            <a:gradFill>
              <a:gsLst>
                <a:gs pos="16000">
                  <a:schemeClr val="accent1">
                    <a:lumMod val="5000"/>
                    <a:lumOff val="95000"/>
                    <a:alpha val="33000"/>
                  </a:schemeClr>
                </a:gs>
                <a:gs pos="54000">
                  <a:schemeClr val="bg1"/>
                </a:gs>
                <a:gs pos="88000">
                  <a:schemeClr val="bg1">
                    <a:alpha val="38000"/>
                  </a:schemeClr>
                </a:gs>
              </a:gsLst>
              <a:lin ang="2400000" scaled="0"/>
            </a:gradFill>
            <a:round/>
            <a:headEnd type="oval" w="sm" len="sm"/>
            <a:tailEnd type="oval" w="sm" len="sm"/>
          </a:ln>
        </p:spPr>
        <p:style>
          <a:lnRef idx="1">
            <a:schemeClr val="accent1"/>
          </a:lnRef>
          <a:fillRef idx="0">
            <a:schemeClr val="accent1"/>
          </a:fillRef>
          <a:effectRef idx="0">
            <a:schemeClr val="accent1"/>
          </a:effectRef>
          <a:fontRef idx="minor">
            <a:schemeClr val="tx1"/>
          </a:fontRef>
        </p:style>
      </p:cxnSp>
      <p:graphicFrame>
        <p:nvGraphicFramePr>
          <p:cNvPr id="12" name="資料庫圖表 11"/>
          <p:cNvGraphicFramePr/>
          <p:nvPr>
            <p:extLst>
              <p:ext uri="{D42A27DB-BD31-4B8C-83A1-F6EECF244321}">
                <p14:modId xmlns:p14="http://schemas.microsoft.com/office/powerpoint/2010/main" val="1787169522"/>
              </p:ext>
            </p:extLst>
          </p:nvPr>
        </p:nvGraphicFramePr>
        <p:xfrm>
          <a:off x="206909" y="1837923"/>
          <a:ext cx="11605645" cy="40105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文字方塊 1"/>
          <p:cNvSpPr txBox="1"/>
          <p:nvPr/>
        </p:nvSpPr>
        <p:spPr>
          <a:xfrm>
            <a:off x="2822732" y="4525347"/>
            <a:ext cx="1716833" cy="415498"/>
          </a:xfrm>
          <a:prstGeom prst="rect">
            <a:avLst/>
          </a:prstGeom>
          <a:noFill/>
        </p:spPr>
        <p:txBody>
          <a:bodyPr wrap="square" rtlCol="0">
            <a:spAutoFit/>
          </a:bodyPr>
          <a:lstStyle/>
          <a:p>
            <a:r>
              <a:rPr lang="zh-TW" altLang="en-US" sz="2100" dirty="0" smtClean="0"/>
              <a:t>美仁段</a:t>
            </a:r>
            <a:endParaRPr lang="zh-TW" altLang="en-US" sz="2100" dirty="0"/>
          </a:p>
        </p:txBody>
      </p:sp>
    </p:spTree>
    <p:extLst>
      <p:ext uri="{BB962C8B-B14F-4D97-AF65-F5344CB8AC3E}">
        <p14:creationId xmlns:p14="http://schemas.microsoft.com/office/powerpoint/2010/main" val="4174254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95290" y="301713"/>
            <a:ext cx="6659195" cy="584775"/>
          </a:xfrm>
          <a:prstGeom prst="rect">
            <a:avLst/>
          </a:prstGeom>
        </p:spPr>
        <p:txBody>
          <a:bodyPr wrap="none">
            <a:spAutoFit/>
          </a:bodyPr>
          <a:lstStyle/>
          <a:p>
            <a:r>
              <a:rPr lang="en-US" altLang="zh-TW" sz="3200" b="1" dirty="0" smtClean="0">
                <a:solidFill>
                  <a:srgbClr val="F7F7F7"/>
                </a:solidFill>
                <a:latin typeface="微软雅黑" panose="020B0503020204020204" pitchFamily="34" charset="-122"/>
                <a:ea typeface="微软雅黑" panose="020B0503020204020204" pitchFamily="34" charset="-122"/>
              </a:rPr>
              <a:t>3.</a:t>
            </a:r>
            <a:r>
              <a:rPr lang="zh-TW" altLang="en-US" sz="3200" b="1" dirty="0">
                <a:solidFill>
                  <a:srgbClr val="F7F7F7"/>
                </a:solidFill>
                <a:latin typeface="微软雅黑" panose="020B0503020204020204" pitchFamily="34" charset="-122"/>
                <a:ea typeface="微软雅黑" panose="020B0503020204020204" pitchFamily="34" charset="-122"/>
              </a:rPr>
              <a:t>營運</a:t>
            </a:r>
            <a:r>
              <a:rPr lang="zh-TW" altLang="en-US" sz="3200" b="1" dirty="0" smtClean="0">
                <a:solidFill>
                  <a:srgbClr val="F7F7F7"/>
                </a:solidFill>
                <a:latin typeface="微软雅黑" panose="020B0503020204020204" pitchFamily="34" charset="-122"/>
                <a:ea typeface="微软雅黑" panose="020B0503020204020204" pitchFamily="34" charset="-122"/>
              </a:rPr>
              <a:t>績效</a:t>
            </a:r>
            <a:r>
              <a:rPr lang="en-US" altLang="zh-TW" sz="3200" b="1" dirty="0" smtClean="0">
                <a:solidFill>
                  <a:srgbClr val="F7F7F7"/>
                </a:solidFill>
                <a:latin typeface="微软雅黑" panose="020B0503020204020204" pitchFamily="34" charset="-122"/>
                <a:ea typeface="微软雅黑" panose="020B0503020204020204" pitchFamily="34" charset="-122"/>
              </a:rPr>
              <a:t>-</a:t>
            </a:r>
            <a:r>
              <a:rPr lang="zh-TW" altLang="en-US" sz="3200" b="1" dirty="0" smtClean="0">
                <a:solidFill>
                  <a:srgbClr val="F7F7F7"/>
                </a:solidFill>
                <a:latin typeface="微软雅黑" panose="020B0503020204020204" pitchFamily="34" charset="-122"/>
                <a:ea typeface="微软雅黑" panose="020B0503020204020204" pitchFamily="34" charset="-122"/>
              </a:rPr>
              <a:t>即將銷售個案介紹</a:t>
            </a:r>
            <a:r>
              <a:rPr lang="en-US" altLang="zh-TW" sz="3200" b="1" dirty="0" smtClean="0">
                <a:solidFill>
                  <a:srgbClr val="F7F7F7"/>
                </a:solidFill>
                <a:latin typeface="微软雅黑" panose="020B0503020204020204" pitchFamily="34" charset="-122"/>
                <a:ea typeface="微软雅黑" panose="020B0503020204020204" pitchFamily="34" charset="-122"/>
              </a:rPr>
              <a:t>-</a:t>
            </a:r>
            <a:r>
              <a:rPr lang="zh-TW" altLang="en-US" sz="3200" b="1" dirty="0" smtClean="0">
                <a:solidFill>
                  <a:srgbClr val="F7F7F7"/>
                </a:solidFill>
                <a:latin typeface="微软雅黑" panose="020B0503020204020204" pitchFamily="34" charset="-122"/>
                <a:ea typeface="微软雅黑" panose="020B0503020204020204" pitchFamily="34" charset="-122"/>
              </a:rPr>
              <a:t>松雍</a:t>
            </a:r>
            <a:endParaRPr lang="zh-CN" altLang="en-US" sz="3200" b="1" dirty="0">
              <a:solidFill>
                <a:srgbClr val="F7F7F7"/>
              </a:solidFill>
              <a:latin typeface="微软雅黑" panose="020B0503020204020204" pitchFamily="34" charset="-122"/>
              <a:ea typeface="微软雅黑" panose="020B0503020204020204" pitchFamily="34" charset="-122"/>
            </a:endParaRPr>
          </a:p>
        </p:txBody>
      </p:sp>
      <p:pic>
        <p:nvPicPr>
          <p:cNvPr id="13" name="圖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0707" y="38873"/>
            <a:ext cx="900830" cy="1292777"/>
          </a:xfrm>
          <a:prstGeom prst="rect">
            <a:avLst/>
          </a:prstGeom>
        </p:spPr>
      </p:pic>
      <p:cxnSp>
        <p:nvCxnSpPr>
          <p:cNvPr id="28" name="直接连接符 7"/>
          <p:cNvCxnSpPr/>
          <p:nvPr/>
        </p:nvCxnSpPr>
        <p:spPr>
          <a:xfrm>
            <a:off x="5545326" y="6728509"/>
            <a:ext cx="6447666" cy="10276"/>
          </a:xfrm>
          <a:prstGeom prst="line">
            <a:avLst/>
          </a:prstGeom>
          <a:ln w="12700" cap="rnd">
            <a:gradFill>
              <a:gsLst>
                <a:gs pos="16000">
                  <a:schemeClr val="accent1">
                    <a:lumMod val="5000"/>
                    <a:lumOff val="95000"/>
                    <a:alpha val="33000"/>
                  </a:schemeClr>
                </a:gs>
                <a:gs pos="54000">
                  <a:schemeClr val="bg1"/>
                </a:gs>
                <a:gs pos="88000">
                  <a:schemeClr val="bg1">
                    <a:alpha val="38000"/>
                  </a:schemeClr>
                </a:gs>
              </a:gsLst>
              <a:lin ang="2400000" scaled="0"/>
            </a:gradFill>
            <a:round/>
            <a:headEnd type="oval" w="sm" len="sm"/>
            <a:tailEnd type="oval" w="sm" len="sm"/>
          </a:ln>
        </p:spPr>
        <p:style>
          <a:lnRef idx="1">
            <a:schemeClr val="accent1"/>
          </a:lnRef>
          <a:fillRef idx="0">
            <a:schemeClr val="accent1"/>
          </a:fillRef>
          <a:effectRef idx="0">
            <a:schemeClr val="accent1"/>
          </a:effectRef>
          <a:fontRef idx="minor">
            <a:schemeClr val="tx1"/>
          </a:fontRef>
        </p:style>
      </p:cxnSp>
      <p:pic>
        <p:nvPicPr>
          <p:cNvPr id="12" name="圖片 11"/>
          <p:cNvPicPr>
            <a:picLocks noChangeAspect="1"/>
          </p:cNvPicPr>
          <p:nvPr/>
        </p:nvPicPr>
        <p:blipFill>
          <a:blip r:embed="rId3"/>
          <a:stretch>
            <a:fillRect/>
          </a:stretch>
        </p:blipFill>
        <p:spPr>
          <a:xfrm>
            <a:off x="7005687" y="3944012"/>
            <a:ext cx="4057650" cy="24046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圓角矩形 13"/>
          <p:cNvSpPr/>
          <p:nvPr/>
        </p:nvSpPr>
        <p:spPr>
          <a:xfrm>
            <a:off x="7005686" y="1282410"/>
            <a:ext cx="4057651" cy="2546640"/>
          </a:xfrm>
          <a:prstGeom prst="roundRect">
            <a:avLst/>
          </a:prstGeom>
          <a:solidFill>
            <a:srgbClr val="DDDDD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TW" altLang="en-US" sz="1600" dirty="0" smtClean="0">
                <a:solidFill>
                  <a:schemeClr val="bg1"/>
                </a:solidFill>
              </a:rPr>
              <a:t>個案名稱：松雍</a:t>
            </a:r>
            <a:endParaRPr lang="en-US" altLang="zh-TW" sz="1600" dirty="0" smtClean="0">
              <a:solidFill>
                <a:schemeClr val="bg1"/>
              </a:solidFill>
            </a:endParaRPr>
          </a:p>
          <a:p>
            <a:r>
              <a:rPr lang="zh-TW" altLang="en-US" sz="1600" dirty="0" smtClean="0">
                <a:solidFill>
                  <a:schemeClr val="bg1"/>
                </a:solidFill>
              </a:rPr>
              <a:t>座落位置：台北市信義區松勇路</a:t>
            </a:r>
            <a:endParaRPr lang="en-US" altLang="zh-TW" sz="1600" dirty="0" smtClean="0">
              <a:solidFill>
                <a:schemeClr val="bg1"/>
              </a:solidFill>
            </a:endParaRPr>
          </a:p>
          <a:p>
            <a:r>
              <a:rPr lang="zh-TW" altLang="en-US" sz="1600" dirty="0" smtClean="0">
                <a:solidFill>
                  <a:schemeClr val="bg1"/>
                </a:solidFill>
              </a:rPr>
              <a:t>建物樓層：</a:t>
            </a:r>
            <a:r>
              <a:rPr lang="en-US" altLang="zh-TW" sz="1600" dirty="0" smtClean="0">
                <a:solidFill>
                  <a:schemeClr val="bg1"/>
                </a:solidFill>
              </a:rPr>
              <a:t>16</a:t>
            </a:r>
            <a:r>
              <a:rPr lang="zh-TW" altLang="en-US" sz="1600" dirty="0" smtClean="0">
                <a:solidFill>
                  <a:schemeClr val="bg1"/>
                </a:solidFill>
              </a:rPr>
              <a:t>樓</a:t>
            </a:r>
            <a:r>
              <a:rPr lang="en-US" altLang="zh-TW" sz="1600" dirty="0" smtClean="0">
                <a:solidFill>
                  <a:schemeClr val="bg1"/>
                </a:solidFill>
              </a:rPr>
              <a:t>/B4</a:t>
            </a:r>
            <a:r>
              <a:rPr lang="zh-TW" altLang="en-US" sz="1600" dirty="0" smtClean="0">
                <a:solidFill>
                  <a:schemeClr val="bg1"/>
                </a:solidFill>
              </a:rPr>
              <a:t>住宅大樓</a:t>
            </a:r>
            <a:endParaRPr lang="en-US" altLang="zh-TW" sz="1600" dirty="0" smtClean="0">
              <a:solidFill>
                <a:schemeClr val="bg1"/>
              </a:solidFill>
            </a:endParaRPr>
          </a:p>
          <a:p>
            <a:r>
              <a:rPr lang="zh-TW" altLang="en-US" sz="1600" dirty="0" smtClean="0">
                <a:solidFill>
                  <a:schemeClr val="bg1"/>
                </a:solidFill>
              </a:rPr>
              <a:t>基</a:t>
            </a:r>
            <a:r>
              <a:rPr lang="zh-TW" altLang="en-US" sz="1600" dirty="0">
                <a:solidFill>
                  <a:schemeClr val="bg1"/>
                </a:solidFill>
              </a:rPr>
              <a:t>地</a:t>
            </a:r>
            <a:r>
              <a:rPr lang="zh-TW" altLang="en-US" sz="1600" dirty="0" smtClean="0">
                <a:solidFill>
                  <a:schemeClr val="bg1"/>
                </a:solidFill>
              </a:rPr>
              <a:t>面積：</a:t>
            </a:r>
            <a:r>
              <a:rPr lang="en-US" altLang="zh-TW" sz="1600" dirty="0" smtClean="0">
                <a:solidFill>
                  <a:schemeClr val="bg1"/>
                </a:solidFill>
              </a:rPr>
              <a:t>544</a:t>
            </a:r>
            <a:r>
              <a:rPr lang="zh-TW" altLang="en-US" sz="1600" dirty="0" smtClean="0">
                <a:solidFill>
                  <a:schemeClr val="bg1"/>
                </a:solidFill>
              </a:rPr>
              <a:t>坪</a:t>
            </a:r>
            <a:endParaRPr lang="en-US" altLang="zh-TW" sz="1600" dirty="0" smtClean="0">
              <a:solidFill>
                <a:schemeClr val="bg1"/>
              </a:solidFill>
            </a:endParaRPr>
          </a:p>
          <a:p>
            <a:r>
              <a:rPr lang="zh-TW" altLang="en-US" sz="1600" dirty="0" smtClean="0">
                <a:solidFill>
                  <a:schemeClr val="bg1"/>
                </a:solidFill>
              </a:rPr>
              <a:t>使用分區：住宅區</a:t>
            </a:r>
            <a:endParaRPr lang="en-US" altLang="zh-TW" sz="1600" dirty="0" smtClean="0">
              <a:solidFill>
                <a:schemeClr val="bg1"/>
              </a:solidFill>
            </a:endParaRPr>
          </a:p>
          <a:p>
            <a:r>
              <a:rPr lang="zh-TW" altLang="en-US" sz="1600" dirty="0" smtClean="0">
                <a:solidFill>
                  <a:schemeClr val="bg1"/>
                </a:solidFill>
              </a:rPr>
              <a:t>總戶數：住宅</a:t>
            </a:r>
            <a:r>
              <a:rPr lang="en-US" altLang="zh-TW" sz="1600" dirty="0" smtClean="0">
                <a:solidFill>
                  <a:schemeClr val="bg1"/>
                </a:solidFill>
              </a:rPr>
              <a:t>30</a:t>
            </a:r>
            <a:r>
              <a:rPr lang="zh-TW" altLang="en-US" sz="1600" dirty="0" smtClean="0">
                <a:solidFill>
                  <a:schemeClr val="bg1"/>
                </a:solidFill>
              </a:rPr>
              <a:t>戶</a:t>
            </a:r>
            <a:endParaRPr lang="en-US" altLang="zh-TW" sz="1600" dirty="0" smtClean="0">
              <a:solidFill>
                <a:schemeClr val="bg1"/>
              </a:solidFill>
            </a:endParaRPr>
          </a:p>
          <a:p>
            <a:r>
              <a:rPr lang="zh-TW" altLang="en-US" sz="1600" dirty="0" smtClean="0">
                <a:solidFill>
                  <a:schemeClr val="bg1"/>
                </a:solidFill>
              </a:rPr>
              <a:t>總車位數：</a:t>
            </a:r>
            <a:r>
              <a:rPr lang="en-US" altLang="zh-TW" sz="1600" dirty="0" smtClean="0">
                <a:solidFill>
                  <a:schemeClr val="bg1"/>
                </a:solidFill>
              </a:rPr>
              <a:t>56</a:t>
            </a:r>
            <a:r>
              <a:rPr lang="zh-TW" altLang="en-US" sz="1600" dirty="0" smtClean="0">
                <a:solidFill>
                  <a:schemeClr val="bg1"/>
                </a:solidFill>
              </a:rPr>
              <a:t>車</a:t>
            </a:r>
            <a:endParaRPr lang="en-US" altLang="zh-TW" sz="1600" dirty="0" smtClean="0">
              <a:solidFill>
                <a:schemeClr val="bg1"/>
              </a:solidFill>
            </a:endParaRPr>
          </a:p>
          <a:p>
            <a:r>
              <a:rPr lang="zh-TW" altLang="en-US" sz="1600" dirty="0" smtClean="0">
                <a:solidFill>
                  <a:schemeClr val="bg1"/>
                </a:solidFill>
              </a:rPr>
              <a:t>總銷售面積：</a:t>
            </a:r>
            <a:r>
              <a:rPr lang="en-US" altLang="zh-TW" sz="1600" dirty="0" smtClean="0">
                <a:solidFill>
                  <a:schemeClr val="bg1"/>
                </a:solidFill>
              </a:rPr>
              <a:t>2,802</a:t>
            </a:r>
            <a:r>
              <a:rPr lang="zh-TW" altLang="en-US" sz="1600" dirty="0" smtClean="0">
                <a:solidFill>
                  <a:schemeClr val="bg1"/>
                </a:solidFill>
              </a:rPr>
              <a:t>坪</a:t>
            </a:r>
            <a:endParaRPr lang="en-US" altLang="zh-TW" sz="1600" dirty="0" smtClean="0">
              <a:solidFill>
                <a:schemeClr val="bg1"/>
              </a:solidFill>
            </a:endParaRPr>
          </a:p>
          <a:p>
            <a:r>
              <a:rPr lang="zh-TW" altLang="en-US" sz="1600" dirty="0" smtClean="0">
                <a:solidFill>
                  <a:schemeClr val="bg1"/>
                </a:solidFill>
              </a:rPr>
              <a:t>寶徠可售：</a:t>
            </a:r>
            <a:r>
              <a:rPr lang="en-US" altLang="zh-TW" sz="1600" dirty="0" smtClean="0">
                <a:solidFill>
                  <a:schemeClr val="bg1"/>
                </a:solidFill>
              </a:rPr>
              <a:t>280</a:t>
            </a:r>
            <a:r>
              <a:rPr lang="zh-TW" altLang="en-US" sz="1600" dirty="0" smtClean="0">
                <a:solidFill>
                  <a:schemeClr val="bg1"/>
                </a:solidFill>
              </a:rPr>
              <a:t>坪</a:t>
            </a:r>
            <a:r>
              <a:rPr lang="en-US" altLang="zh-TW" sz="1600" dirty="0" smtClean="0">
                <a:solidFill>
                  <a:schemeClr val="bg1"/>
                </a:solidFill>
              </a:rPr>
              <a:t>(3</a:t>
            </a:r>
            <a:r>
              <a:rPr lang="zh-TW" altLang="en-US" sz="1600" dirty="0" smtClean="0">
                <a:solidFill>
                  <a:schemeClr val="bg1"/>
                </a:solidFill>
              </a:rPr>
              <a:t>戶；</a:t>
            </a:r>
            <a:r>
              <a:rPr lang="en-US" altLang="zh-TW" sz="1600" dirty="0" smtClean="0">
                <a:solidFill>
                  <a:schemeClr val="bg1"/>
                </a:solidFill>
              </a:rPr>
              <a:t>7</a:t>
            </a:r>
            <a:r>
              <a:rPr lang="zh-TW" altLang="en-US" sz="1600" dirty="0" smtClean="0">
                <a:solidFill>
                  <a:schemeClr val="bg1"/>
                </a:solidFill>
              </a:rPr>
              <a:t>車</a:t>
            </a:r>
            <a:r>
              <a:rPr lang="en-US" altLang="zh-TW" sz="1600" dirty="0" smtClean="0">
                <a:solidFill>
                  <a:schemeClr val="bg1"/>
                </a:solidFill>
              </a:rPr>
              <a:t>)</a:t>
            </a:r>
          </a:p>
          <a:p>
            <a:endParaRPr lang="zh-TW" altLang="en-US" sz="1600" dirty="0">
              <a:solidFill>
                <a:schemeClr val="bg1"/>
              </a:solidFill>
            </a:endParaRPr>
          </a:p>
        </p:txBody>
      </p:sp>
      <p:pic>
        <p:nvPicPr>
          <p:cNvPr id="17"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820" y="2109522"/>
            <a:ext cx="5398780" cy="3036814"/>
          </a:xfrm>
          <a:prstGeom prst="rect">
            <a:avLst/>
          </a:prstGeom>
        </p:spPr>
      </p:pic>
      <p:sp>
        <p:nvSpPr>
          <p:cNvPr id="10" name="矩形 9"/>
          <p:cNvSpPr/>
          <p:nvPr/>
        </p:nvSpPr>
        <p:spPr>
          <a:xfrm>
            <a:off x="8523215" y="3944012"/>
            <a:ext cx="838899" cy="275650"/>
          </a:xfrm>
          <a:prstGeom prst="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t>基地位</a:t>
            </a:r>
            <a:r>
              <a:rPr lang="zh-TW" altLang="en-US" sz="1200" dirty="0"/>
              <a:t>置</a:t>
            </a:r>
          </a:p>
        </p:txBody>
      </p:sp>
    </p:spTree>
    <p:extLst>
      <p:ext uri="{BB962C8B-B14F-4D97-AF65-F5344CB8AC3E}">
        <p14:creationId xmlns:p14="http://schemas.microsoft.com/office/powerpoint/2010/main" val="5844775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463241" y="392873"/>
            <a:ext cx="6659195" cy="584775"/>
          </a:xfrm>
          <a:prstGeom prst="rect">
            <a:avLst/>
          </a:prstGeom>
        </p:spPr>
        <p:txBody>
          <a:bodyPr wrap="none">
            <a:spAutoFit/>
          </a:bodyPr>
          <a:lstStyle/>
          <a:p>
            <a:r>
              <a:rPr lang="en-US" altLang="zh-TW" sz="3200" b="1" dirty="0" smtClean="0">
                <a:solidFill>
                  <a:srgbClr val="F7F7F7"/>
                </a:solidFill>
                <a:latin typeface="微软雅黑" panose="020B0503020204020204" pitchFamily="34" charset="-122"/>
                <a:ea typeface="微软雅黑" panose="020B0503020204020204" pitchFamily="34" charset="-122"/>
              </a:rPr>
              <a:t>3.</a:t>
            </a:r>
            <a:r>
              <a:rPr lang="zh-TW" altLang="en-US" sz="3200" b="1" dirty="0">
                <a:solidFill>
                  <a:srgbClr val="F7F7F7"/>
                </a:solidFill>
                <a:latin typeface="微软雅黑" panose="020B0503020204020204" pitchFamily="34" charset="-122"/>
                <a:ea typeface="微软雅黑" panose="020B0503020204020204" pitchFamily="34" charset="-122"/>
              </a:rPr>
              <a:t>營運績效</a:t>
            </a:r>
            <a:r>
              <a:rPr lang="en-US" altLang="zh-TW" sz="3200" b="1" dirty="0">
                <a:solidFill>
                  <a:srgbClr val="F7F7F7"/>
                </a:solidFill>
                <a:latin typeface="微软雅黑" panose="020B0503020204020204" pitchFamily="34" charset="-122"/>
                <a:ea typeface="微软雅黑" panose="020B0503020204020204" pitchFamily="34" charset="-122"/>
              </a:rPr>
              <a:t>-</a:t>
            </a:r>
            <a:r>
              <a:rPr lang="zh-TW" altLang="en-US" sz="3200" b="1" dirty="0" smtClean="0">
                <a:solidFill>
                  <a:srgbClr val="F7F7F7"/>
                </a:solidFill>
                <a:latin typeface="微软雅黑" panose="020B0503020204020204" pitchFamily="34" charset="-122"/>
                <a:ea typeface="微软雅黑" panose="020B0503020204020204" pitchFamily="34" charset="-122"/>
              </a:rPr>
              <a:t>即將</a:t>
            </a:r>
            <a:r>
              <a:rPr lang="zh-TW" altLang="en-US" sz="3200" b="1" dirty="0">
                <a:solidFill>
                  <a:srgbClr val="F7F7F7"/>
                </a:solidFill>
                <a:latin typeface="微软雅黑" panose="020B0503020204020204" pitchFamily="34" charset="-122"/>
                <a:ea typeface="微软雅黑" panose="020B0503020204020204" pitchFamily="34" charset="-122"/>
              </a:rPr>
              <a:t>銷</a:t>
            </a:r>
            <a:r>
              <a:rPr lang="zh-TW" altLang="en-US" sz="3200" b="1" dirty="0" smtClean="0">
                <a:solidFill>
                  <a:srgbClr val="F7F7F7"/>
                </a:solidFill>
                <a:latin typeface="微软雅黑" panose="020B0503020204020204" pitchFamily="34" charset="-122"/>
                <a:ea typeface="微软雅黑" panose="020B0503020204020204" pitchFamily="34" charset="-122"/>
              </a:rPr>
              <a:t>售個案介紹</a:t>
            </a:r>
            <a:r>
              <a:rPr lang="en-US" altLang="zh-TW" sz="3200" b="1" dirty="0" smtClean="0">
                <a:solidFill>
                  <a:srgbClr val="F7F7F7"/>
                </a:solidFill>
                <a:latin typeface="微软雅黑" panose="020B0503020204020204" pitchFamily="34" charset="-122"/>
                <a:ea typeface="微软雅黑" panose="020B0503020204020204" pitchFamily="34" charset="-122"/>
              </a:rPr>
              <a:t>-</a:t>
            </a:r>
            <a:r>
              <a:rPr lang="zh-TW" altLang="en-US" sz="3200" b="1" dirty="0" smtClean="0">
                <a:solidFill>
                  <a:srgbClr val="F7F7F7"/>
                </a:solidFill>
                <a:latin typeface="微软雅黑" panose="020B0503020204020204" pitchFamily="34" charset="-122"/>
                <a:ea typeface="微软雅黑" panose="020B0503020204020204" pitchFamily="34" charset="-122"/>
              </a:rPr>
              <a:t>松雍</a:t>
            </a:r>
            <a:endParaRPr lang="zh-CN" altLang="en-US" sz="3200" b="1" dirty="0">
              <a:solidFill>
                <a:srgbClr val="F7F7F7"/>
              </a:solidFill>
              <a:latin typeface="微软雅黑" panose="020B0503020204020204" pitchFamily="34" charset="-122"/>
              <a:ea typeface="微软雅黑" panose="020B0503020204020204" pitchFamily="34" charset="-122"/>
            </a:endParaRPr>
          </a:p>
        </p:txBody>
      </p:sp>
      <p:pic>
        <p:nvPicPr>
          <p:cNvPr id="13" name="圖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0707" y="38873"/>
            <a:ext cx="900830" cy="1292777"/>
          </a:xfrm>
          <a:prstGeom prst="rect">
            <a:avLst/>
          </a:prstGeom>
        </p:spPr>
      </p:pic>
      <p:cxnSp>
        <p:nvCxnSpPr>
          <p:cNvPr id="28" name="直接连接符 7"/>
          <p:cNvCxnSpPr/>
          <p:nvPr/>
        </p:nvCxnSpPr>
        <p:spPr>
          <a:xfrm>
            <a:off x="5687365" y="6568709"/>
            <a:ext cx="6447666" cy="10276"/>
          </a:xfrm>
          <a:prstGeom prst="line">
            <a:avLst/>
          </a:prstGeom>
          <a:ln w="12700" cap="rnd">
            <a:gradFill>
              <a:gsLst>
                <a:gs pos="16000">
                  <a:schemeClr val="accent1">
                    <a:lumMod val="5000"/>
                    <a:lumOff val="95000"/>
                    <a:alpha val="33000"/>
                  </a:schemeClr>
                </a:gs>
                <a:gs pos="54000">
                  <a:schemeClr val="bg1"/>
                </a:gs>
                <a:gs pos="88000">
                  <a:schemeClr val="bg1">
                    <a:alpha val="38000"/>
                  </a:schemeClr>
                </a:gs>
              </a:gsLst>
              <a:lin ang="2400000" scaled="0"/>
            </a:gradFill>
            <a:round/>
            <a:headEnd type="oval" w="sm" len="sm"/>
            <a:tailEnd type="oval" w="sm" len="sm"/>
          </a:ln>
        </p:spPr>
        <p:style>
          <a:lnRef idx="1">
            <a:schemeClr val="accent1"/>
          </a:lnRef>
          <a:fillRef idx="0">
            <a:schemeClr val="accent1"/>
          </a:fillRef>
          <a:effectRef idx="0">
            <a:schemeClr val="accent1"/>
          </a:effectRef>
          <a:fontRef idx="minor">
            <a:schemeClr val="tx1"/>
          </a:fontRef>
        </p:style>
      </p:cxnSp>
      <p:pic>
        <p:nvPicPr>
          <p:cNvPr id="15" name="圖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5867" y="1311050"/>
            <a:ext cx="4115080" cy="2314450"/>
          </a:xfrm>
          <a:prstGeom prst="rect">
            <a:avLst/>
          </a:prstGeom>
        </p:spPr>
      </p:pic>
      <p:pic>
        <p:nvPicPr>
          <p:cNvPr id="16" name="圖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2626" y="1311049"/>
            <a:ext cx="4114577" cy="2314450"/>
          </a:xfrm>
          <a:prstGeom prst="rect">
            <a:avLst/>
          </a:prstGeom>
        </p:spPr>
      </p:pic>
      <p:pic>
        <p:nvPicPr>
          <p:cNvPr id="17" name="圖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22189" y="3797558"/>
            <a:ext cx="4130351" cy="2323323"/>
          </a:xfrm>
          <a:prstGeom prst="rect">
            <a:avLst/>
          </a:prstGeom>
        </p:spPr>
      </p:pic>
    </p:spTree>
    <p:extLst>
      <p:ext uri="{BB962C8B-B14F-4D97-AF65-F5344CB8AC3E}">
        <p14:creationId xmlns:p14="http://schemas.microsoft.com/office/powerpoint/2010/main" val="4251896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95290" y="301713"/>
            <a:ext cx="7313220" cy="584775"/>
          </a:xfrm>
          <a:prstGeom prst="rect">
            <a:avLst/>
          </a:prstGeom>
        </p:spPr>
        <p:txBody>
          <a:bodyPr wrap="none">
            <a:spAutoFit/>
          </a:bodyPr>
          <a:lstStyle/>
          <a:p>
            <a:r>
              <a:rPr lang="en-US" altLang="zh-TW" sz="3200" b="1" dirty="0" smtClean="0">
                <a:solidFill>
                  <a:srgbClr val="F7F7F7"/>
                </a:solidFill>
                <a:latin typeface="微软雅黑" panose="020B0503020204020204" pitchFamily="34" charset="-122"/>
                <a:ea typeface="微软雅黑" panose="020B0503020204020204" pitchFamily="34" charset="-122"/>
              </a:rPr>
              <a:t>3.</a:t>
            </a:r>
            <a:r>
              <a:rPr lang="zh-TW" altLang="en-US" sz="3200" b="1" dirty="0">
                <a:solidFill>
                  <a:srgbClr val="F7F7F7"/>
                </a:solidFill>
                <a:latin typeface="微软雅黑" panose="020B0503020204020204" pitchFamily="34" charset="-122"/>
                <a:ea typeface="微软雅黑" panose="020B0503020204020204" pitchFamily="34" charset="-122"/>
              </a:rPr>
              <a:t>營運績效</a:t>
            </a:r>
            <a:r>
              <a:rPr lang="en-US" altLang="zh-TW" sz="3200" b="1" dirty="0">
                <a:solidFill>
                  <a:srgbClr val="F7F7F7"/>
                </a:solidFill>
                <a:latin typeface="微软雅黑" panose="020B0503020204020204" pitchFamily="34" charset="-122"/>
                <a:ea typeface="微软雅黑" panose="020B0503020204020204" pitchFamily="34" charset="-122"/>
              </a:rPr>
              <a:t>-</a:t>
            </a:r>
            <a:r>
              <a:rPr lang="zh-TW" altLang="en-US" sz="3200" b="1" dirty="0" smtClean="0">
                <a:solidFill>
                  <a:srgbClr val="F7F7F7"/>
                </a:solidFill>
                <a:latin typeface="微软雅黑" panose="020B0503020204020204" pitchFamily="34" charset="-122"/>
                <a:ea typeface="微软雅黑" panose="020B0503020204020204" pitchFamily="34" charset="-122"/>
              </a:rPr>
              <a:t>即將銷售個案介紹</a:t>
            </a:r>
            <a:r>
              <a:rPr lang="en-US" altLang="zh-TW" sz="3200" b="1" dirty="0" smtClean="0">
                <a:solidFill>
                  <a:srgbClr val="F7F7F7"/>
                </a:solidFill>
                <a:latin typeface="微软雅黑" panose="020B0503020204020204" pitchFamily="34" charset="-122"/>
                <a:ea typeface="微软雅黑" panose="020B0503020204020204" pitchFamily="34" charset="-122"/>
              </a:rPr>
              <a:t>-</a:t>
            </a:r>
            <a:r>
              <a:rPr lang="zh-TW" altLang="en-US" sz="3200" b="1" dirty="0" smtClean="0">
                <a:solidFill>
                  <a:srgbClr val="F7F7F7"/>
                </a:solidFill>
                <a:latin typeface="微软雅黑" panose="020B0503020204020204" pitchFamily="34" charset="-122"/>
                <a:ea typeface="微软雅黑" panose="020B0503020204020204" pitchFamily="34" charset="-122"/>
              </a:rPr>
              <a:t>美仁段</a:t>
            </a:r>
            <a:endParaRPr lang="zh-CN" altLang="en-US" sz="3200" b="1" dirty="0">
              <a:solidFill>
                <a:srgbClr val="F7F7F7"/>
              </a:solidFill>
              <a:latin typeface="微软雅黑" panose="020B0503020204020204" pitchFamily="34" charset="-122"/>
              <a:ea typeface="微软雅黑" panose="020B0503020204020204" pitchFamily="34" charset="-122"/>
            </a:endParaRPr>
          </a:p>
        </p:txBody>
      </p:sp>
      <p:pic>
        <p:nvPicPr>
          <p:cNvPr id="13" name="圖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0707" y="38873"/>
            <a:ext cx="900830" cy="1292777"/>
          </a:xfrm>
          <a:prstGeom prst="rect">
            <a:avLst/>
          </a:prstGeom>
        </p:spPr>
      </p:pic>
      <p:cxnSp>
        <p:nvCxnSpPr>
          <p:cNvPr id="28" name="直接连接符 7"/>
          <p:cNvCxnSpPr/>
          <p:nvPr/>
        </p:nvCxnSpPr>
        <p:spPr>
          <a:xfrm>
            <a:off x="5545326" y="6728509"/>
            <a:ext cx="6447666" cy="10276"/>
          </a:xfrm>
          <a:prstGeom prst="line">
            <a:avLst/>
          </a:prstGeom>
          <a:ln w="12700" cap="rnd">
            <a:gradFill>
              <a:gsLst>
                <a:gs pos="16000">
                  <a:schemeClr val="accent1">
                    <a:lumMod val="5000"/>
                    <a:lumOff val="95000"/>
                    <a:alpha val="33000"/>
                  </a:schemeClr>
                </a:gs>
                <a:gs pos="54000">
                  <a:schemeClr val="bg1"/>
                </a:gs>
                <a:gs pos="88000">
                  <a:schemeClr val="bg1">
                    <a:alpha val="38000"/>
                  </a:schemeClr>
                </a:gs>
              </a:gsLst>
              <a:lin ang="2400000" scaled="0"/>
            </a:gradFill>
            <a:round/>
            <a:headEnd type="oval" w="sm" len="sm"/>
            <a:tailEnd type="oval" w="sm" len="sm"/>
          </a:ln>
        </p:spPr>
        <p:style>
          <a:lnRef idx="1">
            <a:schemeClr val="accent1"/>
          </a:lnRef>
          <a:fillRef idx="0">
            <a:schemeClr val="accent1"/>
          </a:fillRef>
          <a:effectRef idx="0">
            <a:schemeClr val="accent1"/>
          </a:effectRef>
          <a:fontRef idx="minor">
            <a:schemeClr val="tx1"/>
          </a:fontRef>
        </p:style>
      </p:cxnSp>
      <p:pic>
        <p:nvPicPr>
          <p:cNvPr id="12" name="圖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5685" y="3944012"/>
            <a:ext cx="4057651" cy="24046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圓角矩形 13"/>
          <p:cNvSpPr/>
          <p:nvPr/>
        </p:nvSpPr>
        <p:spPr>
          <a:xfrm>
            <a:off x="7005686" y="1282410"/>
            <a:ext cx="4057651" cy="2546640"/>
          </a:xfrm>
          <a:prstGeom prst="roundRect">
            <a:avLst/>
          </a:prstGeom>
          <a:solidFill>
            <a:srgbClr val="DDDDD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TW" altLang="en-US" sz="1600" dirty="0" smtClean="0">
                <a:solidFill>
                  <a:schemeClr val="bg1"/>
                </a:solidFill>
              </a:rPr>
              <a:t>個案名稱：美仁段</a:t>
            </a:r>
            <a:endParaRPr lang="en-US" altLang="zh-TW" sz="1600" dirty="0" smtClean="0">
              <a:solidFill>
                <a:schemeClr val="bg1"/>
              </a:solidFill>
            </a:endParaRPr>
          </a:p>
          <a:p>
            <a:r>
              <a:rPr lang="zh-TW" altLang="en-US" sz="1600" dirty="0" smtClean="0">
                <a:solidFill>
                  <a:schemeClr val="bg1"/>
                </a:solidFill>
              </a:rPr>
              <a:t>座落位置：台北市松山區敦化北路</a:t>
            </a:r>
            <a:r>
              <a:rPr lang="en-US" altLang="zh-TW" sz="1600" dirty="0" smtClean="0">
                <a:solidFill>
                  <a:schemeClr val="bg1"/>
                </a:solidFill>
              </a:rPr>
              <a:t>145</a:t>
            </a:r>
            <a:r>
              <a:rPr lang="zh-TW" altLang="en-US" sz="1600" dirty="0">
                <a:solidFill>
                  <a:schemeClr val="bg1"/>
                </a:solidFill>
              </a:rPr>
              <a:t>巷</a:t>
            </a:r>
            <a:endParaRPr lang="en-US" altLang="zh-TW" sz="1600" dirty="0" smtClean="0">
              <a:solidFill>
                <a:schemeClr val="bg1"/>
              </a:solidFill>
            </a:endParaRPr>
          </a:p>
          <a:p>
            <a:r>
              <a:rPr lang="zh-TW" altLang="en-US" sz="1600" dirty="0" smtClean="0">
                <a:solidFill>
                  <a:schemeClr val="bg1"/>
                </a:solidFill>
              </a:rPr>
              <a:t>建物樓層：</a:t>
            </a:r>
            <a:r>
              <a:rPr lang="en-US" altLang="zh-TW" sz="1600" dirty="0" smtClean="0">
                <a:solidFill>
                  <a:schemeClr val="bg1"/>
                </a:solidFill>
              </a:rPr>
              <a:t>11</a:t>
            </a:r>
            <a:r>
              <a:rPr lang="zh-TW" altLang="en-US" sz="1600" dirty="0" smtClean="0">
                <a:solidFill>
                  <a:schemeClr val="bg1"/>
                </a:solidFill>
              </a:rPr>
              <a:t>樓</a:t>
            </a:r>
            <a:r>
              <a:rPr lang="en-US" altLang="zh-TW" sz="1600" dirty="0" smtClean="0">
                <a:solidFill>
                  <a:schemeClr val="bg1"/>
                </a:solidFill>
              </a:rPr>
              <a:t>/B3</a:t>
            </a:r>
            <a:r>
              <a:rPr lang="zh-TW" altLang="en-US" sz="1600" dirty="0" smtClean="0">
                <a:solidFill>
                  <a:schemeClr val="bg1"/>
                </a:solidFill>
              </a:rPr>
              <a:t>住宅大樓</a:t>
            </a:r>
            <a:endParaRPr lang="en-US" altLang="zh-TW" sz="1600" dirty="0" smtClean="0">
              <a:solidFill>
                <a:schemeClr val="bg1"/>
              </a:solidFill>
            </a:endParaRPr>
          </a:p>
          <a:p>
            <a:r>
              <a:rPr lang="zh-TW" altLang="en-US" sz="1600" dirty="0" smtClean="0">
                <a:solidFill>
                  <a:schemeClr val="bg1"/>
                </a:solidFill>
              </a:rPr>
              <a:t>基地面積：</a:t>
            </a:r>
            <a:r>
              <a:rPr lang="en-US" altLang="zh-TW" sz="1600" dirty="0" smtClean="0">
                <a:solidFill>
                  <a:schemeClr val="bg1"/>
                </a:solidFill>
              </a:rPr>
              <a:t>341</a:t>
            </a:r>
            <a:r>
              <a:rPr lang="zh-TW" altLang="en-US" sz="1600" dirty="0" smtClean="0">
                <a:solidFill>
                  <a:schemeClr val="bg1"/>
                </a:solidFill>
              </a:rPr>
              <a:t>坪</a:t>
            </a:r>
            <a:endParaRPr lang="en-US" altLang="zh-TW" sz="1600" dirty="0" smtClean="0">
              <a:solidFill>
                <a:schemeClr val="bg1"/>
              </a:solidFill>
            </a:endParaRPr>
          </a:p>
          <a:p>
            <a:r>
              <a:rPr lang="zh-TW" altLang="en-US" sz="1600" dirty="0" smtClean="0">
                <a:solidFill>
                  <a:schemeClr val="bg1"/>
                </a:solidFill>
              </a:rPr>
              <a:t>使用分區：住宅區</a:t>
            </a:r>
            <a:endParaRPr lang="en-US" altLang="zh-TW" sz="1600" dirty="0" smtClean="0">
              <a:solidFill>
                <a:schemeClr val="bg1"/>
              </a:solidFill>
            </a:endParaRPr>
          </a:p>
          <a:p>
            <a:r>
              <a:rPr lang="zh-TW" altLang="en-US" sz="1600" dirty="0" smtClean="0">
                <a:solidFill>
                  <a:schemeClr val="bg1"/>
                </a:solidFill>
              </a:rPr>
              <a:t>總戶數：住宅</a:t>
            </a:r>
            <a:r>
              <a:rPr lang="en-US" altLang="zh-TW" sz="1600" dirty="0" smtClean="0">
                <a:solidFill>
                  <a:schemeClr val="bg1"/>
                </a:solidFill>
              </a:rPr>
              <a:t>30</a:t>
            </a:r>
            <a:r>
              <a:rPr lang="zh-TW" altLang="en-US" sz="1600" dirty="0" smtClean="0">
                <a:solidFill>
                  <a:schemeClr val="bg1"/>
                </a:solidFill>
              </a:rPr>
              <a:t>戶</a:t>
            </a:r>
            <a:endParaRPr lang="en-US" altLang="zh-TW" sz="1600" dirty="0" smtClean="0">
              <a:solidFill>
                <a:schemeClr val="bg1"/>
              </a:solidFill>
            </a:endParaRPr>
          </a:p>
          <a:p>
            <a:r>
              <a:rPr lang="zh-TW" altLang="en-US" sz="1600" dirty="0" smtClean="0">
                <a:solidFill>
                  <a:schemeClr val="bg1"/>
                </a:solidFill>
              </a:rPr>
              <a:t>總車位數：</a:t>
            </a:r>
            <a:r>
              <a:rPr lang="en-US" altLang="zh-TW" sz="1600" dirty="0" smtClean="0">
                <a:solidFill>
                  <a:schemeClr val="bg1"/>
                </a:solidFill>
              </a:rPr>
              <a:t>56</a:t>
            </a:r>
            <a:r>
              <a:rPr lang="zh-TW" altLang="en-US" sz="1600" dirty="0" smtClean="0">
                <a:solidFill>
                  <a:schemeClr val="bg1"/>
                </a:solidFill>
              </a:rPr>
              <a:t>車</a:t>
            </a:r>
            <a:endParaRPr lang="en-US" altLang="zh-TW" sz="1600" dirty="0" smtClean="0">
              <a:solidFill>
                <a:schemeClr val="bg1"/>
              </a:solidFill>
            </a:endParaRPr>
          </a:p>
          <a:p>
            <a:r>
              <a:rPr lang="zh-TW" altLang="en-US" sz="1600" dirty="0" smtClean="0">
                <a:solidFill>
                  <a:schemeClr val="bg1"/>
                </a:solidFill>
              </a:rPr>
              <a:t>總銷售面積：</a:t>
            </a:r>
            <a:r>
              <a:rPr lang="en-US" altLang="zh-TW" sz="1600" dirty="0" smtClean="0">
                <a:solidFill>
                  <a:schemeClr val="bg1"/>
                </a:solidFill>
              </a:rPr>
              <a:t>2048</a:t>
            </a:r>
            <a:r>
              <a:rPr lang="zh-TW" altLang="en-US" sz="1600" dirty="0" smtClean="0">
                <a:solidFill>
                  <a:schemeClr val="bg1"/>
                </a:solidFill>
              </a:rPr>
              <a:t>坪</a:t>
            </a:r>
            <a:endParaRPr lang="en-US" altLang="zh-TW" sz="1600" dirty="0" smtClean="0">
              <a:solidFill>
                <a:schemeClr val="bg1"/>
              </a:solidFill>
            </a:endParaRPr>
          </a:p>
          <a:p>
            <a:r>
              <a:rPr lang="zh-TW" altLang="en-US" sz="1600" dirty="0" smtClean="0">
                <a:solidFill>
                  <a:schemeClr val="bg1"/>
                </a:solidFill>
              </a:rPr>
              <a:t>寶徠可售：</a:t>
            </a:r>
            <a:r>
              <a:rPr lang="en-US" altLang="zh-TW" sz="1600" dirty="0" smtClean="0">
                <a:solidFill>
                  <a:schemeClr val="bg1"/>
                </a:solidFill>
              </a:rPr>
              <a:t>191</a:t>
            </a:r>
            <a:r>
              <a:rPr lang="zh-TW" altLang="en-US" sz="1600" dirty="0" smtClean="0">
                <a:solidFill>
                  <a:schemeClr val="bg1"/>
                </a:solidFill>
              </a:rPr>
              <a:t>坪</a:t>
            </a:r>
            <a:r>
              <a:rPr lang="en-US" altLang="zh-TW" sz="1600" dirty="0" smtClean="0">
                <a:solidFill>
                  <a:schemeClr val="bg1"/>
                </a:solidFill>
              </a:rPr>
              <a:t>(3</a:t>
            </a:r>
            <a:r>
              <a:rPr lang="zh-TW" altLang="en-US" sz="1600" dirty="0" smtClean="0">
                <a:solidFill>
                  <a:schemeClr val="bg1"/>
                </a:solidFill>
              </a:rPr>
              <a:t>戶</a:t>
            </a:r>
            <a:r>
              <a:rPr lang="en-US" altLang="zh-TW" sz="1600" dirty="0" smtClean="0">
                <a:solidFill>
                  <a:schemeClr val="bg1"/>
                </a:solidFill>
              </a:rPr>
              <a:t>)</a:t>
            </a:r>
          </a:p>
          <a:p>
            <a:endParaRPr lang="zh-TW" altLang="en-US" sz="1600" dirty="0">
              <a:solidFill>
                <a:schemeClr val="bg1"/>
              </a:solidFill>
            </a:endParaRPr>
          </a:p>
        </p:txBody>
      </p:sp>
      <p:pic>
        <p:nvPicPr>
          <p:cNvPr id="17"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982" y="1636972"/>
            <a:ext cx="2922336" cy="3871401"/>
          </a:xfrm>
          <a:prstGeom prst="rect">
            <a:avLst/>
          </a:prstGeom>
        </p:spPr>
      </p:pic>
      <p:sp>
        <p:nvSpPr>
          <p:cNvPr id="10" name="矩形 9"/>
          <p:cNvSpPr/>
          <p:nvPr/>
        </p:nvSpPr>
        <p:spPr>
          <a:xfrm>
            <a:off x="8523215" y="3944012"/>
            <a:ext cx="838899" cy="275650"/>
          </a:xfrm>
          <a:prstGeom prst="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t>基地位</a:t>
            </a:r>
            <a:r>
              <a:rPr lang="zh-TW" altLang="en-US" sz="1200" dirty="0"/>
              <a:t>置</a:t>
            </a:r>
          </a:p>
        </p:txBody>
      </p:sp>
      <p:sp>
        <p:nvSpPr>
          <p:cNvPr id="3" name="橢圓 2"/>
          <p:cNvSpPr/>
          <p:nvPr/>
        </p:nvSpPr>
        <p:spPr>
          <a:xfrm>
            <a:off x="9280213" y="5288386"/>
            <a:ext cx="163802" cy="1228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 name="直線單箭頭接點 4"/>
          <p:cNvCxnSpPr/>
          <p:nvPr/>
        </p:nvCxnSpPr>
        <p:spPr>
          <a:xfrm flipH="1" flipV="1">
            <a:off x="9034511" y="4271761"/>
            <a:ext cx="327603" cy="1016625"/>
          </a:xfrm>
          <a:prstGeom prst="straightConnector1">
            <a:avLst/>
          </a:prstGeom>
          <a:ln>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pic>
        <p:nvPicPr>
          <p:cNvPr id="2" name="圖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8061" y="1631508"/>
            <a:ext cx="2734706" cy="3876865"/>
          </a:xfrm>
          <a:prstGeom prst="rect">
            <a:avLst/>
          </a:prstGeom>
        </p:spPr>
      </p:pic>
    </p:spTree>
    <p:extLst>
      <p:ext uri="{BB962C8B-B14F-4D97-AF65-F5344CB8AC3E}">
        <p14:creationId xmlns:p14="http://schemas.microsoft.com/office/powerpoint/2010/main" val="1891116810"/>
      </p:ext>
    </p:extLst>
  </p:cSld>
  <p:clrMapOvr>
    <a:masterClrMapping/>
  </p:clrMapOvr>
  <p:timing>
    <p:tnLst>
      <p:par>
        <p:cTn id="1" dur="indefinite" restart="never" nodeType="tmRoot"/>
      </p:par>
    </p:tnLst>
  </p:timing>
</p:sld>
</file>

<file path=ppt/theme/theme1.xml><?xml version="1.0" encoding="utf-8"?>
<a:theme xmlns:a="http://schemas.openxmlformats.org/drawingml/2006/main" name="切割線">
  <a:themeElements>
    <a:clrScheme name="切割線">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切割線">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切割線">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6855</TotalTime>
  <Words>931</Words>
  <Application>Microsoft Office PowerPoint</Application>
  <PresentationFormat>寬螢幕</PresentationFormat>
  <Paragraphs>166</Paragraphs>
  <Slides>15</Slides>
  <Notes>4</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15</vt:i4>
      </vt:variant>
    </vt:vector>
  </HeadingPairs>
  <TitlesOfParts>
    <vt:vector size="26" baseType="lpstr">
      <vt:lpstr>DFKaiShu-SB-Estd-BF</vt:lpstr>
      <vt:lpstr>微软雅黑</vt:lpstr>
      <vt:lpstr>幼圆</vt:lpstr>
      <vt:lpstr>微軟正黑體</vt:lpstr>
      <vt:lpstr>新細明體</vt:lpstr>
      <vt:lpstr>標楷體</vt:lpstr>
      <vt:lpstr>Calibri</vt:lpstr>
      <vt:lpstr>Century Gothic</vt:lpstr>
      <vt:lpstr>Times New Roman</vt:lpstr>
      <vt:lpstr>Wingdings 3</vt:lpstr>
      <vt:lpstr>切割線</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杨健</dc:creator>
  <cp:lastModifiedBy>Microsoft 帳戶</cp:lastModifiedBy>
  <cp:revision>252</cp:revision>
  <cp:lastPrinted>2020-12-21T03:46:20Z</cp:lastPrinted>
  <dcterms:created xsi:type="dcterms:W3CDTF">2015-11-30T07:24:09Z</dcterms:created>
  <dcterms:modified xsi:type="dcterms:W3CDTF">2020-12-21T03:51:11Z</dcterms:modified>
</cp:coreProperties>
</file>