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387" r:id="rId2"/>
    <p:sldId id="388" r:id="rId3"/>
    <p:sldId id="290" r:id="rId4"/>
    <p:sldId id="392" r:id="rId5"/>
    <p:sldId id="425" r:id="rId6"/>
    <p:sldId id="429" r:id="rId7"/>
    <p:sldId id="431" r:id="rId8"/>
    <p:sldId id="2116" r:id="rId9"/>
    <p:sldId id="424" r:id="rId10"/>
    <p:sldId id="2108" r:id="rId11"/>
    <p:sldId id="349" r:id="rId12"/>
    <p:sldId id="432" r:id="rId13"/>
    <p:sldId id="434" r:id="rId14"/>
    <p:sldId id="2111" r:id="rId15"/>
    <p:sldId id="413" r:id="rId16"/>
    <p:sldId id="396" r:id="rId17"/>
    <p:sldId id="395" r:id="rId18"/>
    <p:sldId id="418" r:id="rId19"/>
    <p:sldId id="400" r:id="rId20"/>
    <p:sldId id="402" r:id="rId21"/>
    <p:sldId id="404" r:id="rId22"/>
    <p:sldId id="406" r:id="rId23"/>
    <p:sldId id="407" r:id="rId24"/>
    <p:sldId id="414" r:id="rId25"/>
    <p:sldId id="2112" r:id="rId26"/>
    <p:sldId id="2109" r:id="rId27"/>
    <p:sldId id="2110" r:id="rId28"/>
    <p:sldId id="2117" r:id="rId29"/>
    <p:sldId id="319" r:id="rId30"/>
  </p:sldIdLst>
  <p:sldSz cx="9144000" cy="5143500" type="screen16x9"/>
  <p:notesSz cx="6797675" cy="99282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689F"/>
    <a:srgbClr val="171CF7"/>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8" autoAdjust="0"/>
    <p:restoredTop sz="93407" autoAdjust="0"/>
  </p:normalViewPr>
  <p:slideViewPr>
    <p:cSldViewPr>
      <p:cViewPr varScale="1">
        <p:scale>
          <a:sx n="103" d="100"/>
          <a:sy n="103" d="100"/>
        </p:scale>
        <p:origin x="854" y="77"/>
      </p:cViewPr>
      <p:guideLst>
        <p:guide orient="horz" pos="1620"/>
        <p:guide pos="2880"/>
      </p:guideLst>
    </p:cSldViewPr>
  </p:slideViewPr>
  <p:notesTextViewPr>
    <p:cViewPr>
      <p:scale>
        <a:sx n="1" d="1"/>
        <a:sy n="1" d="1"/>
      </p:scale>
      <p:origin x="0" y="0"/>
    </p:cViewPr>
  </p:notesTextViewPr>
  <p:notesViewPr>
    <p:cSldViewPr>
      <p:cViewPr varScale="1">
        <p:scale>
          <a:sx n="84" d="100"/>
          <a:sy n="84" d="100"/>
        </p:scale>
        <p:origin x="-3804"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192.168.3.7\GROUP\&#36001;&#21209;&#37096;\00338\&#23565;&#22806;&#25991;&#20214;\&#27861;&#35498;&#26371;\115\115-Q1\&#38598;&#22296;&#21312;&#22495;&#36001;&#21209;&#33267;114-Q4.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192.168.3.7\GROUP\&#36001;&#21209;&#37096;\00338\&#23565;&#22806;&#25991;&#20214;\&#27861;&#35498;&#26371;\115\115-Q1\&#38598;&#22296;&#21312;&#22495;&#36001;&#21209;&#33267;114-Q4.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531288756818114E-2"/>
          <c:y val="3.2706625181775806E-2"/>
          <c:w val="0.92130001987307863"/>
          <c:h val="0.74376394822220382"/>
        </c:manualLayout>
      </c:layout>
      <c:barChart>
        <c:barDir val="col"/>
        <c:grouping val="clustered"/>
        <c:varyColors val="0"/>
        <c:ser>
          <c:idx val="1"/>
          <c:order val="1"/>
          <c:tx>
            <c:strRef>
              <c:f>區域別!$E$3</c:f>
              <c:strCache>
                <c:ptCount val="1"/>
                <c:pt idx="0">
                  <c:v>2025Yr</c:v>
                </c:pt>
              </c:strCache>
            </c:strRef>
          </c:tx>
          <c:spPr>
            <a:solidFill>
              <a:schemeClr val="accent2"/>
            </a:solidFill>
            <a:ln>
              <a:noFill/>
            </a:ln>
            <a:effectLst/>
          </c:spPr>
          <c:invertIfNegative val="0"/>
          <c:dLbls>
            <c:dLbl>
              <c:idx val="4"/>
              <c:layout>
                <c:manualLayout>
                  <c:x val="0"/>
                  <c:y val="2.26495234147918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8E-490F-811C-3F49A6B0B34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區域別!$C$4:$C$13</c:f>
              <c:strCache>
                <c:ptCount val="10"/>
                <c:pt idx="0">
                  <c:v>台灣 (Taiwan)</c:v>
                </c:pt>
                <c:pt idx="1">
                  <c:v>中國 (China)</c:v>
                </c:pt>
                <c:pt idx="2">
                  <c:v>印尼 (Indonesia)</c:v>
                </c:pt>
                <c:pt idx="3">
                  <c:v>泰國 (Thailand)</c:v>
                </c:pt>
                <c:pt idx="4">
                  <c:v>菲律賓 (Philippines)</c:v>
                </c:pt>
                <c:pt idx="5">
                  <c:v>越南 (Vietnam)</c:v>
                </c:pt>
                <c:pt idx="6">
                  <c:v>馬來西亞 (Malaysia)</c:v>
                </c:pt>
                <c:pt idx="7">
                  <c:v>孟加拉 (Bangladesh)</c:v>
                </c:pt>
                <c:pt idx="8">
                  <c:v>其他 (Other)</c:v>
                </c:pt>
                <c:pt idx="9">
                  <c:v>合計 (Total)</c:v>
                </c:pt>
              </c:strCache>
            </c:strRef>
          </c:cat>
          <c:val>
            <c:numRef>
              <c:f>區域別!$E$4:$E$13</c:f>
              <c:numCache>
                <c:formatCode>#,##0</c:formatCode>
                <c:ptCount val="10"/>
                <c:pt idx="0">
                  <c:v>663</c:v>
                </c:pt>
                <c:pt idx="1">
                  <c:v>408</c:v>
                </c:pt>
                <c:pt idx="2">
                  <c:v>363</c:v>
                </c:pt>
                <c:pt idx="3">
                  <c:v>118</c:v>
                </c:pt>
                <c:pt idx="4">
                  <c:v>103</c:v>
                </c:pt>
                <c:pt idx="5">
                  <c:v>22</c:v>
                </c:pt>
                <c:pt idx="6">
                  <c:v>46</c:v>
                </c:pt>
                <c:pt idx="7">
                  <c:v>716</c:v>
                </c:pt>
                <c:pt idx="8">
                  <c:v>59</c:v>
                </c:pt>
                <c:pt idx="9">
                  <c:v>2498</c:v>
                </c:pt>
              </c:numCache>
            </c:numRef>
          </c:val>
          <c:extLst>
            <c:ext xmlns:c16="http://schemas.microsoft.com/office/drawing/2014/chart" uri="{C3380CC4-5D6E-409C-BE32-E72D297353CC}">
              <c16:uniqueId val="{00000001-CC8E-490F-811C-3F49A6B0B34C}"/>
            </c:ext>
          </c:extLst>
        </c:ser>
        <c:ser>
          <c:idx val="2"/>
          <c:order val="2"/>
          <c:tx>
            <c:strRef>
              <c:f>區域別!$F$3</c:f>
              <c:strCache>
                <c:ptCount val="1"/>
                <c:pt idx="0">
                  <c:v>2024Yr</c:v>
                </c:pt>
              </c:strCache>
            </c:strRef>
          </c:tx>
          <c:spPr>
            <a:solidFill>
              <a:srgbClr val="6EF87E"/>
            </a:solidFill>
            <a:ln>
              <a:noFill/>
            </a:ln>
            <a:effectLst/>
          </c:spPr>
          <c:invertIfNegative val="0"/>
          <c:dLbls>
            <c:dLbl>
              <c:idx val="2"/>
              <c:layout>
                <c:manualLayout>
                  <c:x val="0"/>
                  <c:y val="2.26495234147919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C8E-490F-811C-3F49A6B0B34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區域別!$C$4:$C$13</c:f>
              <c:strCache>
                <c:ptCount val="10"/>
                <c:pt idx="0">
                  <c:v>台灣 (Taiwan)</c:v>
                </c:pt>
                <c:pt idx="1">
                  <c:v>中國 (China)</c:v>
                </c:pt>
                <c:pt idx="2">
                  <c:v>印尼 (Indonesia)</c:v>
                </c:pt>
                <c:pt idx="3">
                  <c:v>泰國 (Thailand)</c:v>
                </c:pt>
                <c:pt idx="4">
                  <c:v>菲律賓 (Philippines)</c:v>
                </c:pt>
                <c:pt idx="5">
                  <c:v>越南 (Vietnam)</c:v>
                </c:pt>
                <c:pt idx="6">
                  <c:v>馬來西亞 (Malaysia)</c:v>
                </c:pt>
                <c:pt idx="7">
                  <c:v>孟加拉 (Bangladesh)</c:v>
                </c:pt>
                <c:pt idx="8">
                  <c:v>其他 (Other)</c:v>
                </c:pt>
                <c:pt idx="9">
                  <c:v>合計 (Total)</c:v>
                </c:pt>
              </c:strCache>
            </c:strRef>
          </c:cat>
          <c:val>
            <c:numRef>
              <c:f>區域別!$F$4:$F$13</c:f>
              <c:numCache>
                <c:formatCode>#,##0</c:formatCode>
                <c:ptCount val="10"/>
                <c:pt idx="0">
                  <c:v>648</c:v>
                </c:pt>
                <c:pt idx="1">
                  <c:v>307</c:v>
                </c:pt>
                <c:pt idx="2">
                  <c:v>310</c:v>
                </c:pt>
                <c:pt idx="3">
                  <c:v>182</c:v>
                </c:pt>
                <c:pt idx="4">
                  <c:v>109</c:v>
                </c:pt>
                <c:pt idx="5">
                  <c:v>12</c:v>
                </c:pt>
                <c:pt idx="6">
                  <c:v>78</c:v>
                </c:pt>
                <c:pt idx="7">
                  <c:v>733</c:v>
                </c:pt>
                <c:pt idx="8">
                  <c:v>36</c:v>
                </c:pt>
                <c:pt idx="9">
                  <c:v>2415</c:v>
                </c:pt>
              </c:numCache>
            </c:numRef>
          </c:val>
          <c:extLst>
            <c:ext xmlns:c16="http://schemas.microsoft.com/office/drawing/2014/chart" uri="{C3380CC4-5D6E-409C-BE32-E72D297353CC}">
              <c16:uniqueId val="{00000003-CC8E-490F-811C-3F49A6B0B34C}"/>
            </c:ext>
          </c:extLst>
        </c:ser>
        <c:dLbls>
          <c:showLegendKey val="0"/>
          <c:showVal val="0"/>
          <c:showCatName val="0"/>
          <c:showSerName val="0"/>
          <c:showPercent val="0"/>
          <c:showBubbleSize val="0"/>
        </c:dLbls>
        <c:gapWidth val="76"/>
        <c:overlap val="-2"/>
        <c:axId val="75369887"/>
        <c:axId val="75380927"/>
        <c:extLst>
          <c:ext xmlns:c15="http://schemas.microsoft.com/office/drawing/2012/chart" uri="{02D57815-91ED-43cb-92C2-25804820EDAC}">
            <c15:filteredBarSeries>
              <c15:ser>
                <c:idx val="0"/>
                <c:order val="0"/>
                <c:tx>
                  <c:strRef>
                    <c:extLst>
                      <c:ext uri="{02D57815-91ED-43cb-92C2-25804820EDAC}">
                        <c15:formulaRef>
                          <c15:sqref>區域別!$E$3</c15:sqref>
                        </c15:formulaRef>
                      </c:ext>
                    </c:extLst>
                    <c:strCache>
                      <c:ptCount val="1"/>
                      <c:pt idx="0">
                        <c:v>2025Yr</c:v>
                      </c:pt>
                    </c:strCache>
                  </c:strRef>
                </c:tx>
                <c:spPr>
                  <a:solidFill>
                    <a:schemeClr val="accent1"/>
                  </a:solidFill>
                  <a:ln>
                    <a:noFill/>
                  </a:ln>
                  <a:effectLst/>
                </c:spPr>
                <c:invertIfNegative val="0"/>
                <c:cat>
                  <c:strRef>
                    <c:extLst>
                      <c:ext uri="{02D57815-91ED-43cb-92C2-25804820EDAC}">
                        <c15:formulaRef>
                          <c15:sqref>區域別!$C$4:$C$13</c15:sqref>
                        </c15:formulaRef>
                      </c:ext>
                    </c:extLst>
                    <c:strCache>
                      <c:ptCount val="10"/>
                      <c:pt idx="0">
                        <c:v>台灣 (Taiwan)</c:v>
                      </c:pt>
                      <c:pt idx="1">
                        <c:v>中國 (China)</c:v>
                      </c:pt>
                      <c:pt idx="2">
                        <c:v>印尼 (Indonesia)</c:v>
                      </c:pt>
                      <c:pt idx="3">
                        <c:v>泰國 (Thailand)</c:v>
                      </c:pt>
                      <c:pt idx="4">
                        <c:v>菲律賓 (Philippines)</c:v>
                      </c:pt>
                      <c:pt idx="5">
                        <c:v>越南 (Vietnam)</c:v>
                      </c:pt>
                      <c:pt idx="6">
                        <c:v>馬來西亞 (Malaysia)</c:v>
                      </c:pt>
                      <c:pt idx="7">
                        <c:v>孟加拉 (Bangladesh)</c:v>
                      </c:pt>
                      <c:pt idx="8">
                        <c:v>其他 (Other)</c:v>
                      </c:pt>
                      <c:pt idx="9">
                        <c:v>合計 (Total)</c:v>
                      </c:pt>
                    </c:strCache>
                  </c:strRef>
                </c:cat>
                <c:val>
                  <c:numRef>
                    <c:extLst>
                      <c:ext uri="{02D57815-91ED-43cb-92C2-25804820EDAC}">
                        <c15:formulaRef>
                          <c15:sqref>區域別!$D$4:$D$13</c15:sqref>
                        </c15:formulaRef>
                      </c:ext>
                    </c:extLst>
                    <c:numCache>
                      <c:formatCode>General</c:formatCode>
                      <c:ptCount val="10"/>
                    </c:numCache>
                  </c:numRef>
                </c:val>
                <c:extLst>
                  <c:ext xmlns:c16="http://schemas.microsoft.com/office/drawing/2014/chart" uri="{C3380CC4-5D6E-409C-BE32-E72D297353CC}">
                    <c16:uniqueId val="{00000004-CC8E-490F-811C-3F49A6B0B34C}"/>
                  </c:ext>
                </c:extLst>
              </c15:ser>
            </c15:filteredBarSeries>
          </c:ext>
        </c:extLst>
      </c:barChart>
      <c:catAx>
        <c:axId val="75369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zh-TW"/>
          </a:p>
        </c:txPr>
        <c:crossAx val="75380927"/>
        <c:crosses val="autoZero"/>
        <c:auto val="1"/>
        <c:lblAlgn val="ctr"/>
        <c:lblOffset val="100"/>
        <c:noMultiLvlLbl val="0"/>
      </c:catAx>
      <c:valAx>
        <c:axId val="75380927"/>
        <c:scaling>
          <c:orientation val="minMax"/>
          <c:max val="3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zh-TW"/>
          </a:p>
        </c:txPr>
        <c:crossAx val="75369887"/>
        <c:crosses val="autoZero"/>
        <c:crossBetween val="between"/>
        <c:majorUnit val="500"/>
      </c:valAx>
      <c:spPr>
        <a:noFill/>
        <a:ln>
          <a:noFill/>
        </a:ln>
        <a:effectLst/>
      </c:spPr>
    </c:plotArea>
    <c:legend>
      <c:legendPos val="b"/>
      <c:legendEntry>
        <c:idx val="0"/>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Entry>
      <c:legendEntry>
        <c:idx val="1"/>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Entry>
      <c:layout>
        <c:manualLayout>
          <c:xMode val="edge"/>
          <c:yMode val="edge"/>
          <c:x val="0.41786437329771203"/>
          <c:y val="4.2244823563721209E-2"/>
          <c:w val="0.19733152648466287"/>
          <c:h val="0.1568292505103528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836034984624581E-2"/>
          <c:y val="4.7675007661373545E-2"/>
          <c:w val="0.91323338064296655"/>
          <c:h val="0.78944441385386266"/>
        </c:manualLayout>
      </c:layout>
      <c:barChart>
        <c:barDir val="col"/>
        <c:grouping val="clustered"/>
        <c:varyColors val="0"/>
        <c:ser>
          <c:idx val="0"/>
          <c:order val="0"/>
          <c:tx>
            <c:strRef>
              <c:f>產區營業毛利別!$C$5</c:f>
              <c:strCache>
                <c:ptCount val="1"/>
                <c:pt idx="0">
                  <c:v>2025Yr</c:v>
                </c:pt>
              </c:strCache>
            </c:strRef>
          </c:tx>
          <c:invertIfNegative val="0"/>
          <c:dLbls>
            <c:spPr>
              <a:noFill/>
              <a:ln>
                <a:noFill/>
              </a:ln>
              <a:effectLst/>
            </c:spPr>
            <c:txPr>
              <a:bodyPr/>
              <a:lstStyle/>
              <a:p>
                <a:pPr>
                  <a:defRPr b="1" i="0" baseline="0"/>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產區營業毛利別!$B$6:$B$11</c:f>
              <c:strCache>
                <c:ptCount val="6"/>
                <c:pt idx="0">
                  <c:v>台灣 (Taiwan)</c:v>
                </c:pt>
                <c:pt idx="1">
                  <c:v>中國 (China)</c:v>
                </c:pt>
                <c:pt idx="2">
                  <c:v>印尼 (Indonesia)</c:v>
                </c:pt>
                <c:pt idx="3">
                  <c:v>孟加拉 (Bangladesh)</c:v>
                </c:pt>
                <c:pt idx="4">
                  <c:v>其他 (Other)</c:v>
                </c:pt>
                <c:pt idx="5">
                  <c:v>合計 (Total)</c:v>
                </c:pt>
              </c:strCache>
            </c:strRef>
          </c:cat>
          <c:val>
            <c:numRef>
              <c:f>產區營業毛利別!$C$6:$C$11</c:f>
              <c:numCache>
                <c:formatCode>#,##0</c:formatCode>
                <c:ptCount val="6"/>
                <c:pt idx="0">
                  <c:v>241</c:v>
                </c:pt>
                <c:pt idx="1">
                  <c:v>96</c:v>
                </c:pt>
                <c:pt idx="2">
                  <c:v>119</c:v>
                </c:pt>
                <c:pt idx="3">
                  <c:v>41</c:v>
                </c:pt>
                <c:pt idx="4">
                  <c:v>0</c:v>
                </c:pt>
                <c:pt idx="5">
                  <c:v>497</c:v>
                </c:pt>
              </c:numCache>
            </c:numRef>
          </c:val>
          <c:extLst>
            <c:ext xmlns:c16="http://schemas.microsoft.com/office/drawing/2014/chart" uri="{C3380CC4-5D6E-409C-BE32-E72D297353CC}">
              <c16:uniqueId val="{00000000-DDAF-4827-AE5B-9C29E72CE089}"/>
            </c:ext>
          </c:extLst>
        </c:ser>
        <c:ser>
          <c:idx val="1"/>
          <c:order val="1"/>
          <c:tx>
            <c:strRef>
              <c:f>產區營業毛利別!$D$5</c:f>
              <c:strCache>
                <c:ptCount val="1"/>
                <c:pt idx="0">
                  <c:v>2024Yr</c:v>
                </c:pt>
              </c:strCache>
            </c:strRef>
          </c:tx>
          <c:invertIfNegative val="0"/>
          <c:dLbls>
            <c:dLbl>
              <c:idx val="0"/>
              <c:layout>
                <c:manualLayout>
                  <c:x val="1.2919896640826873E-2"/>
                  <c:y val="-1.39860139860139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AF-4827-AE5B-9C29E72CE089}"/>
                </c:ext>
              </c:extLst>
            </c:dLbl>
            <c:dLbl>
              <c:idx val="1"/>
              <c:layout>
                <c:manualLayout>
                  <c:x val="2.3255813953488372E-2"/>
                  <c:y val="4.66200466200466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AF-4827-AE5B-9C29E72CE089}"/>
                </c:ext>
              </c:extLst>
            </c:dLbl>
            <c:dLbl>
              <c:idx val="2"/>
              <c:layout>
                <c:manualLayout>
                  <c:x val="1.033591731266149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AF-4827-AE5B-9C29E72CE089}"/>
                </c:ext>
              </c:extLst>
            </c:dLbl>
            <c:dLbl>
              <c:idx val="3"/>
              <c:layout>
                <c:manualLayout>
                  <c:x val="1.2919896640826873E-2"/>
                  <c:y val="-8.546909812377058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AF-4827-AE5B-9C29E72CE089}"/>
                </c:ext>
              </c:extLst>
            </c:dLbl>
            <c:dLbl>
              <c:idx val="4"/>
              <c:layout>
                <c:manualLayout>
                  <c:x val="1.6297822624271204E-2"/>
                  <c:y val="-1.67014613778705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AF-4827-AE5B-9C29E72CE089}"/>
                </c:ext>
              </c:extLst>
            </c:dLbl>
            <c:spPr>
              <a:noFill/>
              <a:ln>
                <a:noFill/>
              </a:ln>
              <a:effectLst/>
            </c:spPr>
            <c:txPr>
              <a:bodyPr/>
              <a:lstStyle/>
              <a:p>
                <a:pPr>
                  <a:defRPr b="1" i="0" baseline="0"/>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產區營業毛利別!$B$6:$B$11</c:f>
              <c:strCache>
                <c:ptCount val="6"/>
                <c:pt idx="0">
                  <c:v>台灣 (Taiwan)</c:v>
                </c:pt>
                <c:pt idx="1">
                  <c:v>中國 (China)</c:v>
                </c:pt>
                <c:pt idx="2">
                  <c:v>印尼 (Indonesia)</c:v>
                </c:pt>
                <c:pt idx="3">
                  <c:v>孟加拉 (Bangladesh)</c:v>
                </c:pt>
                <c:pt idx="4">
                  <c:v>其他 (Other)</c:v>
                </c:pt>
                <c:pt idx="5">
                  <c:v>合計 (Total)</c:v>
                </c:pt>
              </c:strCache>
            </c:strRef>
          </c:cat>
          <c:val>
            <c:numRef>
              <c:f>產區營業毛利別!$D$6:$D$11</c:f>
              <c:numCache>
                <c:formatCode>#,##0</c:formatCode>
                <c:ptCount val="6"/>
                <c:pt idx="0">
                  <c:v>363</c:v>
                </c:pt>
                <c:pt idx="1">
                  <c:v>45</c:v>
                </c:pt>
                <c:pt idx="2">
                  <c:v>50</c:v>
                </c:pt>
                <c:pt idx="3">
                  <c:v>23</c:v>
                </c:pt>
                <c:pt idx="4">
                  <c:v>2</c:v>
                </c:pt>
                <c:pt idx="5">
                  <c:v>483</c:v>
                </c:pt>
              </c:numCache>
            </c:numRef>
          </c:val>
          <c:extLst>
            <c:ext xmlns:c16="http://schemas.microsoft.com/office/drawing/2014/chart" uri="{C3380CC4-5D6E-409C-BE32-E72D297353CC}">
              <c16:uniqueId val="{00000006-DDAF-4827-AE5B-9C29E72CE089}"/>
            </c:ext>
          </c:extLst>
        </c:ser>
        <c:dLbls>
          <c:showLegendKey val="0"/>
          <c:showVal val="0"/>
          <c:showCatName val="0"/>
          <c:showSerName val="0"/>
          <c:showPercent val="0"/>
          <c:showBubbleSize val="0"/>
        </c:dLbls>
        <c:gapWidth val="150"/>
        <c:axId val="104936960"/>
        <c:axId val="104938496"/>
      </c:barChart>
      <c:catAx>
        <c:axId val="104936960"/>
        <c:scaling>
          <c:orientation val="minMax"/>
        </c:scaling>
        <c:delete val="0"/>
        <c:axPos val="b"/>
        <c:numFmt formatCode="General" sourceLinked="0"/>
        <c:majorTickMark val="out"/>
        <c:minorTickMark val="none"/>
        <c:tickLblPos val="nextTo"/>
        <c:txPr>
          <a:bodyPr/>
          <a:lstStyle/>
          <a:p>
            <a:pPr>
              <a:defRPr b="1" i="0" baseline="0"/>
            </a:pPr>
            <a:endParaRPr lang="zh-TW"/>
          </a:p>
        </c:txPr>
        <c:crossAx val="104938496"/>
        <c:crosses val="autoZero"/>
        <c:auto val="1"/>
        <c:lblAlgn val="ctr"/>
        <c:lblOffset val="100"/>
        <c:noMultiLvlLbl val="0"/>
      </c:catAx>
      <c:valAx>
        <c:axId val="104938496"/>
        <c:scaling>
          <c:orientation val="minMax"/>
          <c:max val="600"/>
        </c:scaling>
        <c:delete val="0"/>
        <c:axPos val="l"/>
        <c:majorGridlines/>
        <c:numFmt formatCode="#,##0" sourceLinked="1"/>
        <c:majorTickMark val="out"/>
        <c:minorTickMark val="none"/>
        <c:tickLblPos val="nextTo"/>
        <c:txPr>
          <a:bodyPr/>
          <a:lstStyle/>
          <a:p>
            <a:pPr>
              <a:defRPr sz="1200" b="1" i="0" baseline="0"/>
            </a:pPr>
            <a:endParaRPr lang="zh-TW"/>
          </a:p>
        </c:txPr>
        <c:crossAx val="104936960"/>
        <c:crosses val="autoZero"/>
        <c:crossBetween val="between"/>
      </c:valAx>
    </c:plotArea>
    <c:legend>
      <c:legendPos val="r"/>
      <c:layout>
        <c:manualLayout>
          <c:xMode val="edge"/>
          <c:yMode val="edge"/>
          <c:x val="0.39983336385277424"/>
          <c:y val="6.8932054449076227E-2"/>
          <c:w val="0.13025836495474244"/>
          <c:h val="0.10870175679985991"/>
        </c:manualLayout>
      </c:layout>
      <c:overlay val="0"/>
      <c:txPr>
        <a:bodyPr/>
        <a:lstStyle/>
        <a:p>
          <a:pPr>
            <a:defRPr sz="1200" b="1" i="0" baseline="0"/>
          </a:pPr>
          <a:endParaRPr lang="zh-TW"/>
        </a:p>
      </c:txPr>
    </c:legend>
    <c:plotVisOnly val="1"/>
    <c:dispBlanksAs val="gap"/>
    <c:showDLblsOverMax val="0"/>
  </c:chart>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86C3F1D8-1B57-4C14-96F9-9370A3CA5F2B}" type="datetimeFigureOut">
              <a:rPr lang="zh-TW" altLang="en-US" smtClean="0"/>
              <a:pPr/>
              <a:t>2026/3/27</a:t>
            </a:fld>
            <a:endParaRPr lang="zh-TW" altLang="en-US"/>
          </a:p>
        </p:txBody>
      </p:sp>
      <p:sp>
        <p:nvSpPr>
          <p:cNvPr id="4" name="頁尾版面配置區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D18B085B-33E3-42F8-B5BF-CA7904EA96A5}" type="slidenum">
              <a:rPr lang="zh-TW" altLang="en-US" smtClean="0"/>
              <a:pPr/>
              <a:t>‹#›</a:t>
            </a:fld>
            <a:endParaRPr lang="zh-TW" altLang="en-US"/>
          </a:p>
        </p:txBody>
      </p:sp>
    </p:spTree>
    <p:extLst>
      <p:ext uri="{BB962C8B-B14F-4D97-AF65-F5344CB8AC3E}">
        <p14:creationId xmlns:p14="http://schemas.microsoft.com/office/powerpoint/2010/main" val="13072001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CB24AA93-5040-4E18-B7A5-D058D871071B}" type="datetimeFigureOut">
              <a:rPr lang="zh-TW" altLang="en-US" smtClean="0"/>
              <a:pPr/>
              <a:t>2026/3/27</a:t>
            </a:fld>
            <a:endParaRPr lang="zh-TW" altLang="en-US"/>
          </a:p>
        </p:txBody>
      </p:sp>
      <p:sp>
        <p:nvSpPr>
          <p:cNvPr id="4" name="投影片圖像版面配置區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D2701B47-55D3-4FDA-8DB2-863D4C2DEA5C}" type="slidenum">
              <a:rPr lang="zh-TW" altLang="en-US" smtClean="0"/>
              <a:pPr/>
              <a:t>‹#›</a:t>
            </a:fld>
            <a:endParaRPr lang="zh-TW" altLang="en-US"/>
          </a:p>
        </p:txBody>
      </p:sp>
    </p:spTree>
    <p:extLst>
      <p:ext uri="{BB962C8B-B14F-4D97-AF65-F5344CB8AC3E}">
        <p14:creationId xmlns:p14="http://schemas.microsoft.com/office/powerpoint/2010/main" val="72161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D2701B47-55D3-4FDA-8DB2-863D4C2DEA5C}" type="slidenum">
              <a:rPr lang="zh-TW" altLang="en-US" smtClean="0"/>
              <a:pPr/>
              <a:t>7</a:t>
            </a:fld>
            <a:endParaRPr lang="zh-TW" altLang="en-US"/>
          </a:p>
        </p:txBody>
      </p:sp>
    </p:spTree>
    <p:extLst>
      <p:ext uri="{BB962C8B-B14F-4D97-AF65-F5344CB8AC3E}">
        <p14:creationId xmlns:p14="http://schemas.microsoft.com/office/powerpoint/2010/main" val="2345502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4" name="圖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3" y="-1244674"/>
            <a:ext cx="9138174" cy="5459498"/>
          </a:xfrm>
          <a:prstGeom prst="rect">
            <a:avLst/>
          </a:prstGeom>
        </p:spPr>
      </p:pic>
      <p:sp>
        <p:nvSpPr>
          <p:cNvPr id="2" name="標題 1"/>
          <p:cNvSpPr>
            <a:spLocks noGrp="1"/>
          </p:cNvSpPr>
          <p:nvPr>
            <p:ph type="ctrTitle"/>
          </p:nvPr>
        </p:nvSpPr>
        <p:spPr>
          <a:xfrm>
            <a:off x="685800" y="1597819"/>
            <a:ext cx="7772400" cy="1102519"/>
          </a:xfrm>
        </p:spPr>
        <p:txBody>
          <a:bodyPr/>
          <a:lstStyle/>
          <a:p>
            <a:r>
              <a:rPr lang="zh-TW" altLang="en-US"/>
              <a:t>按一下以編輯母片標題樣式</a:t>
            </a:r>
          </a:p>
        </p:txBody>
      </p:sp>
      <p:sp>
        <p:nvSpPr>
          <p:cNvPr id="3" name="副標題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sp>
        <p:nvSpPr>
          <p:cNvPr id="5" name="頁尾版面配置區 4"/>
          <p:cNvSpPr>
            <a:spLocks noGrp="1"/>
          </p:cNvSpPr>
          <p:nvPr>
            <p:ph type="ftr" sz="quarter" idx="11"/>
          </p:nvPr>
        </p:nvSpPr>
        <p:spPr/>
        <p:txBody>
          <a:bodyPr/>
          <a:lstStyle/>
          <a:p>
            <a:endParaRPr lang="zh-TW" altLang="en-US" dirty="0"/>
          </a:p>
        </p:txBody>
      </p:sp>
      <p:sp>
        <p:nvSpPr>
          <p:cNvPr id="6" name="投影片編號版面配置區 5"/>
          <p:cNvSpPr>
            <a:spLocks noGrp="1"/>
          </p:cNvSpPr>
          <p:nvPr>
            <p:ph type="sldNum" sz="quarter" idx="12"/>
          </p:nvPr>
        </p:nvSpPr>
        <p:spPr/>
        <p:txBody>
          <a:bodyPr/>
          <a:lstStyle/>
          <a:p>
            <a:fld id="{A73FFE8D-040C-498C-859D-95486984E817}" type="slidenum">
              <a:rPr lang="zh-TW" altLang="en-US" smtClean="0"/>
              <a:pPr/>
              <a:t>‹#›</a:t>
            </a:fld>
            <a:endParaRPr lang="zh-TW" altLang="en-US"/>
          </a:p>
        </p:txBody>
      </p:sp>
    </p:spTree>
    <p:extLst>
      <p:ext uri="{BB962C8B-B14F-4D97-AF65-F5344CB8AC3E}">
        <p14:creationId xmlns:p14="http://schemas.microsoft.com/office/powerpoint/2010/main" val="962321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訂版面配置">
    <p:bg>
      <p:bgPr>
        <a:solidFill>
          <a:schemeClr val="tx1"/>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bg1"/>
                </a:solidFill>
              </a:defRPr>
            </a:lvl1pPr>
          </a:lstStyle>
          <a:p>
            <a:r>
              <a:rPr lang="zh-TW" altLang="en-US" dirty="0"/>
              <a:t>按一下以編輯母片標題樣式</a:t>
            </a:r>
          </a:p>
        </p:txBody>
      </p:sp>
      <p:sp>
        <p:nvSpPr>
          <p:cNvPr id="4" name="文字版面配置區 3"/>
          <p:cNvSpPr>
            <a:spLocks noGrp="1"/>
          </p:cNvSpPr>
          <p:nvPr>
            <p:ph type="body" sz="quarter" idx="10"/>
          </p:nvPr>
        </p:nvSpPr>
        <p:spPr>
          <a:xfrm>
            <a:off x="450057" y="1193007"/>
            <a:ext cx="8251031" cy="299323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227336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自訂版面配置">
    <p:bg>
      <p:bgPr>
        <a:solidFill>
          <a:schemeClr val="tx1"/>
        </a:solidFill>
        <a:effectLst/>
      </p:bgPr>
    </p:bg>
    <p:spTree>
      <p:nvGrpSpPr>
        <p:cNvPr id="1" name=""/>
        <p:cNvGrpSpPr/>
        <p:nvPr/>
      </p:nvGrpSpPr>
      <p:grpSpPr>
        <a:xfrm>
          <a:off x="0" y="0"/>
          <a:ext cx="0" cy="0"/>
          <a:chOff x="0" y="0"/>
          <a:chExt cx="0" cy="0"/>
        </a:xfrm>
      </p:grpSpPr>
      <p:sp>
        <p:nvSpPr>
          <p:cNvPr id="6" name="標題 5"/>
          <p:cNvSpPr>
            <a:spLocks noGrp="1"/>
          </p:cNvSpPr>
          <p:nvPr>
            <p:ph type="title"/>
          </p:nvPr>
        </p:nvSpPr>
        <p:spPr>
          <a:xfrm>
            <a:off x="457200" y="205979"/>
            <a:ext cx="8229600" cy="857250"/>
          </a:xfrm>
          <a:prstGeom prst="rect">
            <a:avLst/>
          </a:prstGeom>
        </p:spPr>
        <p:txBody>
          <a:bodyPr/>
          <a:lstStyle>
            <a:lvl1pPr>
              <a:defRPr sz="2700">
                <a:solidFill>
                  <a:schemeClr val="bg1"/>
                </a:solidFill>
                <a:latin typeface="Arial" pitchFamily="34" charset="0"/>
                <a:cs typeface="Arial" pitchFamily="34" charset="0"/>
              </a:defRPr>
            </a:lvl1pPr>
          </a:lstStyle>
          <a:p>
            <a:r>
              <a:rPr lang="zh-TW" altLang="en-US" dirty="0"/>
              <a:t>按一下以編輯母片標題樣式</a:t>
            </a:r>
          </a:p>
        </p:txBody>
      </p:sp>
      <p:sp>
        <p:nvSpPr>
          <p:cNvPr id="8" name="內容版面配置區 7"/>
          <p:cNvSpPr>
            <a:spLocks noGrp="1"/>
          </p:cNvSpPr>
          <p:nvPr>
            <p:ph sz="quarter" idx="10"/>
          </p:nvPr>
        </p:nvSpPr>
        <p:spPr>
          <a:xfrm>
            <a:off x="450056" y="1193006"/>
            <a:ext cx="8258175" cy="301466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2265189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按一下以編輯母片標題樣式</a:t>
            </a:r>
          </a:p>
        </p:txBody>
      </p:sp>
      <p:sp>
        <p:nvSpPr>
          <p:cNvPr id="6" name="文字版面配置區 5"/>
          <p:cNvSpPr>
            <a:spLocks noGrp="1"/>
          </p:cNvSpPr>
          <p:nvPr>
            <p:ph type="body" sz="quarter" idx="10"/>
          </p:nvPr>
        </p:nvSpPr>
        <p:spPr>
          <a:xfrm>
            <a:off x="450056" y="1250155"/>
            <a:ext cx="8236744" cy="340757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2670302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5" name="圖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3" y="0"/>
            <a:ext cx="9138174" cy="5143500"/>
          </a:xfrm>
          <a:prstGeom prst="rect">
            <a:avLst/>
          </a:prstGeom>
        </p:spPr>
      </p:pic>
      <p:sp>
        <p:nvSpPr>
          <p:cNvPr id="3" name="頁尾版面配置區 2"/>
          <p:cNvSpPr>
            <a:spLocks noGrp="1"/>
          </p:cNvSpPr>
          <p:nvPr>
            <p:ph type="ftr" sz="quarter" idx="10"/>
          </p:nvPr>
        </p:nvSpPr>
        <p:spPr/>
        <p:txBody>
          <a:bodyPr/>
          <a:lstStyle/>
          <a:p>
            <a:endParaRPr lang="zh-TW" altLang="en-US" dirty="0"/>
          </a:p>
        </p:txBody>
      </p:sp>
      <p:sp>
        <p:nvSpPr>
          <p:cNvPr id="4" name="投影片編號版面配置區 3"/>
          <p:cNvSpPr>
            <a:spLocks noGrp="1"/>
          </p:cNvSpPr>
          <p:nvPr>
            <p:ph type="sldNum" sz="quarter" idx="11"/>
          </p:nvPr>
        </p:nvSpPr>
        <p:spPr/>
        <p:txBody>
          <a:bodyPr/>
          <a:lstStyle/>
          <a:p>
            <a:fld id="{A73FFE8D-040C-498C-859D-95486984E817}" type="slidenum">
              <a:rPr lang="zh-TW" altLang="en-US" smtClean="0"/>
              <a:pPr/>
              <a:t>‹#›</a:t>
            </a:fld>
            <a:endParaRPr lang="zh-TW" altLang="en-US" dirty="0"/>
          </a:p>
        </p:txBody>
      </p:sp>
      <p:sp>
        <p:nvSpPr>
          <p:cNvPr id="7" name="副標題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sp>
        <p:nvSpPr>
          <p:cNvPr id="8" name="標題 1"/>
          <p:cNvSpPr>
            <a:spLocks noGrp="1"/>
          </p:cNvSpPr>
          <p:nvPr>
            <p:ph type="ctrTitle"/>
          </p:nvPr>
        </p:nvSpPr>
        <p:spPr>
          <a:xfrm>
            <a:off x="685800" y="1597819"/>
            <a:ext cx="7772400" cy="1102519"/>
          </a:xfrm>
        </p:spPr>
        <p:txBody>
          <a:bodyPr/>
          <a:lstStyle/>
          <a:p>
            <a:r>
              <a:rPr lang="zh-TW" altLang="en-US"/>
              <a:t>按一下以編輯母片標題樣式</a:t>
            </a:r>
          </a:p>
        </p:txBody>
      </p:sp>
    </p:spTree>
    <p:extLst>
      <p:ext uri="{BB962C8B-B14F-4D97-AF65-F5344CB8AC3E}">
        <p14:creationId xmlns:p14="http://schemas.microsoft.com/office/powerpoint/2010/main" val="488407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pic>
        <p:nvPicPr>
          <p:cNvPr id="10" name="圖片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3" y="0"/>
            <a:ext cx="9138174" cy="5143500"/>
          </a:xfrm>
          <a:prstGeom prst="rect">
            <a:avLst/>
          </a:prstGeom>
        </p:spPr>
      </p:pic>
      <p:sp>
        <p:nvSpPr>
          <p:cNvPr id="2" name="標題 1"/>
          <p:cNvSpPr>
            <a:spLocks noGrp="1"/>
          </p:cNvSpPr>
          <p:nvPr>
            <p:ph type="title"/>
          </p:nvPr>
        </p:nvSpPr>
        <p:spPr/>
        <p:txBody>
          <a:bodyPr/>
          <a:lstStyle>
            <a:lvl1pPr>
              <a:defRPr sz="2200"/>
            </a:lvl1pPr>
          </a:lstStyle>
          <a:p>
            <a:r>
              <a:rPr lang="zh-TW" altLang="en-US" dirty="0"/>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73FFE8D-040C-498C-859D-95486984E817}" type="slidenum">
              <a:rPr lang="zh-TW" altLang="en-US" smtClean="0"/>
              <a:pPr/>
              <a:t>‹#›</a:t>
            </a:fld>
            <a:endParaRPr lang="zh-TW" altLang="en-US"/>
          </a:p>
        </p:txBody>
      </p:sp>
      <p:sp>
        <p:nvSpPr>
          <p:cNvPr id="9" name="文字版面配置區 7"/>
          <p:cNvSpPr>
            <a:spLocks noGrp="1"/>
          </p:cNvSpPr>
          <p:nvPr>
            <p:ph type="body" sz="quarter" idx="13"/>
          </p:nvPr>
        </p:nvSpPr>
        <p:spPr>
          <a:xfrm>
            <a:off x="457200" y="267494"/>
            <a:ext cx="8229600" cy="360040"/>
          </a:xfrm>
        </p:spPr>
        <p:txBody>
          <a:bodyPr>
            <a:noAutofit/>
          </a:bodyPr>
          <a:lstStyle>
            <a:lvl1pPr marL="0" indent="0">
              <a:buNone/>
              <a:defRPr sz="2000"/>
            </a:lvl1pPr>
            <a:lvl2pPr>
              <a:defRPr sz="2000"/>
            </a:lvl2pPr>
            <a:lvl3pPr>
              <a:defRPr sz="2000"/>
            </a:lvl3pPr>
            <a:lvl4pPr>
              <a:defRPr sz="2000"/>
            </a:lvl4pPr>
            <a:lvl5pPr>
              <a:defRPr sz="2000"/>
            </a:lvl5pPr>
          </a:lstStyle>
          <a:p>
            <a:pPr lvl="0"/>
            <a:r>
              <a:rPr lang="zh-TW" altLang="en-US" dirty="0"/>
              <a:t>按一下以編輯母片文字樣式</a:t>
            </a:r>
          </a:p>
        </p:txBody>
      </p:sp>
    </p:spTree>
    <p:extLst>
      <p:ext uri="{BB962C8B-B14F-4D97-AF65-F5344CB8AC3E}">
        <p14:creationId xmlns:p14="http://schemas.microsoft.com/office/powerpoint/2010/main" val="1896570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標題及物件">
    <p:spTree>
      <p:nvGrpSpPr>
        <p:cNvPr id="1" name=""/>
        <p:cNvGrpSpPr/>
        <p:nvPr/>
      </p:nvGrpSpPr>
      <p:grpSpPr>
        <a:xfrm>
          <a:off x="0" y="0"/>
          <a:ext cx="0" cy="0"/>
          <a:chOff x="0" y="0"/>
          <a:chExt cx="0" cy="0"/>
        </a:xfrm>
      </p:grpSpPr>
      <p:pic>
        <p:nvPicPr>
          <p:cNvPr id="13" name="圖片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3" y="0"/>
            <a:ext cx="9138174" cy="5143500"/>
          </a:xfrm>
          <a:prstGeom prst="rect">
            <a:avLst/>
          </a:prstGeom>
        </p:spPr>
      </p:pic>
      <p:sp>
        <p:nvSpPr>
          <p:cNvPr id="2" name="標題 1"/>
          <p:cNvSpPr>
            <a:spLocks noGrp="1"/>
          </p:cNvSpPr>
          <p:nvPr>
            <p:ph type="title"/>
          </p:nvPr>
        </p:nvSpPr>
        <p:spPr>
          <a:xfrm>
            <a:off x="457200" y="708833"/>
            <a:ext cx="8229600" cy="354395"/>
          </a:xfrm>
        </p:spPr>
        <p:txBody>
          <a:bodyPr/>
          <a:lstStyle>
            <a:lvl1pPr>
              <a:defRPr sz="2200"/>
            </a:lvl1pPr>
          </a:lstStyle>
          <a:p>
            <a:r>
              <a:rPr lang="zh-TW" altLang="en-US" dirty="0"/>
              <a:t>按一下以編輯母片標題樣式</a:t>
            </a:r>
          </a:p>
        </p:txBody>
      </p:sp>
      <p:sp>
        <p:nvSpPr>
          <p:cNvPr id="3" name="內容版面配置區 2"/>
          <p:cNvSpPr>
            <a:spLocks noGrp="1"/>
          </p:cNvSpPr>
          <p:nvPr>
            <p:ph idx="1"/>
          </p:nvPr>
        </p:nvSpPr>
        <p:spPr>
          <a:xfrm>
            <a:off x="457200" y="1200151"/>
            <a:ext cx="4042792" cy="3394472"/>
          </a:xfrm>
        </p:spPr>
        <p:txBody>
          <a:bodyPr/>
          <a:lstStyle/>
          <a:p>
            <a:pPr lvl="0"/>
            <a:r>
              <a:rPr lang="zh-TW" altLang="en-US" dirty="0"/>
              <a:t>按一下以編輯母片文字樣式</a:t>
            </a:r>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73FFE8D-040C-498C-859D-95486984E817}" type="slidenum">
              <a:rPr lang="zh-TW" altLang="en-US" smtClean="0"/>
              <a:pPr/>
              <a:t>‹#›</a:t>
            </a:fld>
            <a:endParaRPr lang="zh-TW" altLang="en-US"/>
          </a:p>
        </p:txBody>
      </p:sp>
      <p:sp>
        <p:nvSpPr>
          <p:cNvPr id="8" name="文字版面配置區 7"/>
          <p:cNvSpPr>
            <a:spLocks noGrp="1"/>
          </p:cNvSpPr>
          <p:nvPr>
            <p:ph type="body" sz="quarter" idx="13"/>
          </p:nvPr>
        </p:nvSpPr>
        <p:spPr>
          <a:xfrm>
            <a:off x="457200" y="267494"/>
            <a:ext cx="8229600" cy="360040"/>
          </a:xfrm>
        </p:spPr>
        <p:txBody>
          <a:bodyPr>
            <a:noAutofit/>
          </a:bodyPr>
          <a:lstStyle>
            <a:lvl1pPr marL="0" indent="0">
              <a:buNone/>
              <a:defRPr sz="2000"/>
            </a:lvl1pPr>
            <a:lvl2pPr>
              <a:defRPr sz="2000"/>
            </a:lvl2pPr>
            <a:lvl3pPr>
              <a:defRPr sz="2000"/>
            </a:lvl3pPr>
            <a:lvl4pPr>
              <a:defRPr sz="2000"/>
            </a:lvl4pPr>
            <a:lvl5pPr>
              <a:defRPr sz="2000"/>
            </a:lvl5pPr>
          </a:lstStyle>
          <a:p>
            <a:pPr lvl="0"/>
            <a:r>
              <a:rPr lang="zh-TW" altLang="en-US" dirty="0"/>
              <a:t>按一下以編輯母片文字樣式</a:t>
            </a:r>
          </a:p>
        </p:txBody>
      </p:sp>
      <p:sp>
        <p:nvSpPr>
          <p:cNvPr id="7" name="內容版面配置區 2"/>
          <p:cNvSpPr>
            <a:spLocks noGrp="1"/>
          </p:cNvSpPr>
          <p:nvPr>
            <p:ph idx="14"/>
          </p:nvPr>
        </p:nvSpPr>
        <p:spPr>
          <a:xfrm>
            <a:off x="4644008" y="1200151"/>
            <a:ext cx="4042792" cy="3394472"/>
          </a:xfrm>
        </p:spPr>
        <p:txBody>
          <a:bodyPr/>
          <a:lstStyle/>
          <a:p>
            <a:pPr lvl="0"/>
            <a:r>
              <a:rPr lang="zh-TW" altLang="en-US" dirty="0"/>
              <a:t>按一下以編輯母片文字樣式</a:t>
            </a:r>
          </a:p>
        </p:txBody>
      </p:sp>
      <p:pic>
        <p:nvPicPr>
          <p:cNvPr id="9" name="圖片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80312" y="4731990"/>
            <a:ext cx="1691680" cy="363711"/>
          </a:xfrm>
          <a:prstGeom prst="rect">
            <a:avLst/>
          </a:prstGeom>
        </p:spPr>
      </p:pic>
    </p:spTree>
    <p:extLst>
      <p:ext uri="{BB962C8B-B14F-4D97-AF65-F5344CB8AC3E}">
        <p14:creationId xmlns:p14="http://schemas.microsoft.com/office/powerpoint/2010/main" val="317359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標題及物件">
    <p:spTree>
      <p:nvGrpSpPr>
        <p:cNvPr id="1" name=""/>
        <p:cNvGrpSpPr/>
        <p:nvPr/>
      </p:nvGrpSpPr>
      <p:grpSpPr>
        <a:xfrm>
          <a:off x="0" y="0"/>
          <a:ext cx="0" cy="0"/>
          <a:chOff x="0" y="0"/>
          <a:chExt cx="0" cy="0"/>
        </a:xfrm>
      </p:grpSpPr>
      <p:pic>
        <p:nvPicPr>
          <p:cNvPr id="4" name="圖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3" y="0"/>
            <a:ext cx="9138174" cy="5143500"/>
          </a:xfrm>
          <a:prstGeom prst="rect">
            <a:avLst/>
          </a:prstGeom>
        </p:spPr>
      </p:pic>
      <p:sp>
        <p:nvSpPr>
          <p:cNvPr id="3" name="內容版面配置區 2"/>
          <p:cNvSpPr>
            <a:spLocks noGrp="1"/>
          </p:cNvSpPr>
          <p:nvPr>
            <p:ph idx="1"/>
          </p:nvPr>
        </p:nvSpPr>
        <p:spPr>
          <a:xfrm>
            <a:off x="457200" y="1200151"/>
            <a:ext cx="2674640" cy="3394472"/>
          </a:xfrm>
        </p:spPr>
        <p:txBody>
          <a:bodyPr/>
          <a:lstStyle/>
          <a:p>
            <a:pPr lvl="0"/>
            <a:r>
              <a:rPr lang="zh-TW" altLang="en-US" dirty="0"/>
              <a:t>按一下以編輯母片文字樣式</a:t>
            </a:r>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73FFE8D-040C-498C-859D-95486984E817}" type="slidenum">
              <a:rPr lang="zh-TW" altLang="en-US" smtClean="0"/>
              <a:pPr/>
              <a:t>‹#›</a:t>
            </a:fld>
            <a:endParaRPr lang="zh-TW" altLang="en-US"/>
          </a:p>
        </p:txBody>
      </p:sp>
      <p:sp>
        <p:nvSpPr>
          <p:cNvPr id="7" name="內容版面配置區 2"/>
          <p:cNvSpPr>
            <a:spLocks noGrp="1"/>
          </p:cNvSpPr>
          <p:nvPr>
            <p:ph idx="14"/>
          </p:nvPr>
        </p:nvSpPr>
        <p:spPr>
          <a:xfrm>
            <a:off x="6012160" y="1200151"/>
            <a:ext cx="2674640" cy="3394472"/>
          </a:xfrm>
        </p:spPr>
        <p:txBody>
          <a:bodyPr/>
          <a:lstStyle/>
          <a:p>
            <a:pPr lvl="0"/>
            <a:r>
              <a:rPr lang="zh-TW" altLang="en-US" dirty="0"/>
              <a:t>按一下以編輯母片文字樣式</a:t>
            </a:r>
          </a:p>
        </p:txBody>
      </p:sp>
      <p:sp>
        <p:nvSpPr>
          <p:cNvPr id="9" name="內容版面配置區 2"/>
          <p:cNvSpPr>
            <a:spLocks noGrp="1"/>
          </p:cNvSpPr>
          <p:nvPr>
            <p:ph idx="15"/>
          </p:nvPr>
        </p:nvSpPr>
        <p:spPr>
          <a:xfrm>
            <a:off x="3234600" y="1200151"/>
            <a:ext cx="2674800" cy="3394472"/>
          </a:xfrm>
        </p:spPr>
        <p:txBody>
          <a:bodyPr/>
          <a:lstStyle/>
          <a:p>
            <a:pPr lvl="0"/>
            <a:r>
              <a:rPr lang="zh-TW" altLang="en-US" dirty="0"/>
              <a:t>按一下以編輯母片文字樣式</a:t>
            </a:r>
          </a:p>
        </p:txBody>
      </p:sp>
      <p:sp>
        <p:nvSpPr>
          <p:cNvPr id="11" name="標題 1"/>
          <p:cNvSpPr>
            <a:spLocks noGrp="1"/>
          </p:cNvSpPr>
          <p:nvPr>
            <p:ph type="title"/>
          </p:nvPr>
        </p:nvSpPr>
        <p:spPr>
          <a:xfrm>
            <a:off x="457200" y="708833"/>
            <a:ext cx="8229600" cy="354395"/>
          </a:xfrm>
        </p:spPr>
        <p:txBody>
          <a:bodyPr/>
          <a:lstStyle>
            <a:lvl1pPr>
              <a:defRPr sz="2200"/>
            </a:lvl1pPr>
          </a:lstStyle>
          <a:p>
            <a:r>
              <a:rPr lang="zh-TW" altLang="en-US" dirty="0"/>
              <a:t>按一下以編輯母片標題樣式</a:t>
            </a:r>
          </a:p>
        </p:txBody>
      </p:sp>
      <p:sp>
        <p:nvSpPr>
          <p:cNvPr id="12" name="文字版面配置區 7"/>
          <p:cNvSpPr>
            <a:spLocks noGrp="1"/>
          </p:cNvSpPr>
          <p:nvPr>
            <p:ph type="body" sz="quarter" idx="13"/>
          </p:nvPr>
        </p:nvSpPr>
        <p:spPr>
          <a:xfrm>
            <a:off x="457200" y="267494"/>
            <a:ext cx="8229600" cy="360040"/>
          </a:xfrm>
        </p:spPr>
        <p:txBody>
          <a:bodyPr>
            <a:noAutofit/>
          </a:bodyPr>
          <a:lstStyle>
            <a:lvl1pPr marL="0" indent="0">
              <a:buNone/>
              <a:defRPr sz="2000"/>
            </a:lvl1pPr>
            <a:lvl2pPr>
              <a:defRPr sz="2000"/>
            </a:lvl2pPr>
            <a:lvl3pPr>
              <a:defRPr sz="2000"/>
            </a:lvl3pPr>
            <a:lvl4pPr>
              <a:defRPr sz="2000"/>
            </a:lvl4pPr>
            <a:lvl5pPr>
              <a:defRPr sz="2000"/>
            </a:lvl5pPr>
          </a:lstStyle>
          <a:p>
            <a:pPr lvl="0"/>
            <a:r>
              <a:rPr lang="zh-TW" altLang="en-US" dirty="0"/>
              <a:t>按一下以編輯母片文字樣式</a:t>
            </a:r>
          </a:p>
        </p:txBody>
      </p:sp>
    </p:spTree>
    <p:extLst>
      <p:ext uri="{BB962C8B-B14F-4D97-AF65-F5344CB8AC3E}">
        <p14:creationId xmlns:p14="http://schemas.microsoft.com/office/powerpoint/2010/main" val="1885312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pic>
        <p:nvPicPr>
          <p:cNvPr id="5" name="圖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3" y="0"/>
            <a:ext cx="9138174" cy="5143500"/>
          </a:xfrm>
          <a:prstGeom prst="rect">
            <a:avLst/>
          </a:prstGeom>
        </p:spPr>
      </p:pic>
      <p:sp>
        <p:nvSpPr>
          <p:cNvPr id="4" name="投影片編號版面配置區 3"/>
          <p:cNvSpPr>
            <a:spLocks noGrp="1"/>
          </p:cNvSpPr>
          <p:nvPr>
            <p:ph type="sldNum" sz="quarter" idx="11"/>
          </p:nvPr>
        </p:nvSpPr>
        <p:spPr>
          <a:xfrm>
            <a:off x="8686800" y="4773384"/>
            <a:ext cx="576064" cy="273844"/>
          </a:xfrm>
        </p:spPr>
        <p:txBody>
          <a:bodyPr/>
          <a:lstStyle/>
          <a:p>
            <a:fld id="{A73FFE8D-040C-498C-859D-95486984E817}" type="slidenum">
              <a:rPr lang="zh-TW" altLang="en-US" smtClean="0"/>
              <a:pPr/>
              <a:t>‹#›</a:t>
            </a:fld>
            <a:endParaRPr lang="zh-TW" altLang="en-US" dirty="0"/>
          </a:p>
        </p:txBody>
      </p:sp>
      <p:pic>
        <p:nvPicPr>
          <p:cNvPr id="2" name="圖片 1">
            <a:extLst>
              <a:ext uri="{FF2B5EF4-FFF2-40B4-BE49-F238E27FC236}">
                <a16:creationId xmlns:a16="http://schemas.microsoft.com/office/drawing/2014/main" id="{E1857C85-66B0-1C51-AACA-8052C807029F}"/>
              </a:ext>
            </a:extLst>
          </p:cNvPr>
          <p:cNvPicPr>
            <a:picLocks noChangeAspect="1"/>
          </p:cNvPicPr>
          <p:nvPr userDrawn="1"/>
        </p:nvPicPr>
        <p:blipFill>
          <a:blip r:embed="rId3"/>
          <a:stretch>
            <a:fillRect/>
          </a:stretch>
        </p:blipFill>
        <p:spPr>
          <a:xfrm>
            <a:off x="0" y="4095656"/>
            <a:ext cx="9144000" cy="1047844"/>
          </a:xfrm>
          <a:prstGeom prst="rect">
            <a:avLst/>
          </a:prstGeom>
        </p:spPr>
      </p:pic>
    </p:spTree>
    <p:extLst>
      <p:ext uri="{BB962C8B-B14F-4D97-AF65-F5344CB8AC3E}">
        <p14:creationId xmlns:p14="http://schemas.microsoft.com/office/powerpoint/2010/main" val="417539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自訂版面配置">
    <p:spTree>
      <p:nvGrpSpPr>
        <p:cNvPr id="1" name=""/>
        <p:cNvGrpSpPr/>
        <p:nvPr/>
      </p:nvGrpSpPr>
      <p:grpSpPr>
        <a:xfrm>
          <a:off x="0" y="0"/>
          <a:ext cx="0" cy="0"/>
          <a:chOff x="0" y="0"/>
          <a:chExt cx="0" cy="0"/>
        </a:xfrm>
      </p:grpSpPr>
      <p:sp>
        <p:nvSpPr>
          <p:cNvPr id="3" name="頁尾版面配置區 2"/>
          <p:cNvSpPr>
            <a:spLocks noGrp="1"/>
          </p:cNvSpPr>
          <p:nvPr>
            <p:ph type="ftr" sz="quarter" idx="10"/>
          </p:nvPr>
        </p:nvSpPr>
        <p:spPr/>
        <p:txBody>
          <a:bodyPr/>
          <a:lstStyle/>
          <a:p>
            <a:endParaRPr lang="zh-TW" altLang="en-US" dirty="0"/>
          </a:p>
        </p:txBody>
      </p:sp>
      <p:sp>
        <p:nvSpPr>
          <p:cNvPr id="4" name="投影片編號版面配置區 3"/>
          <p:cNvSpPr>
            <a:spLocks noGrp="1"/>
          </p:cNvSpPr>
          <p:nvPr>
            <p:ph type="sldNum" sz="quarter" idx="11"/>
          </p:nvPr>
        </p:nvSpPr>
        <p:spPr/>
        <p:txBody>
          <a:bodyPr/>
          <a:lstStyle/>
          <a:p>
            <a:fld id="{A73FFE8D-040C-498C-859D-95486984E817}" type="slidenum">
              <a:rPr lang="zh-TW" altLang="en-US" smtClean="0"/>
              <a:pPr/>
              <a:t>‹#›</a:t>
            </a:fld>
            <a:endParaRPr lang="zh-TW" altLang="en-US" dirty="0"/>
          </a:p>
        </p:txBody>
      </p:sp>
      <p:sp>
        <p:nvSpPr>
          <p:cNvPr id="6" name="標題 1"/>
          <p:cNvSpPr>
            <a:spLocks noGrp="1"/>
          </p:cNvSpPr>
          <p:nvPr>
            <p:ph type="title"/>
          </p:nvPr>
        </p:nvSpPr>
        <p:spPr>
          <a:xfrm>
            <a:off x="457200" y="708833"/>
            <a:ext cx="8229600" cy="354395"/>
          </a:xfrm>
        </p:spPr>
        <p:txBody>
          <a:bodyPr/>
          <a:lstStyle>
            <a:lvl1pPr>
              <a:defRPr sz="2200"/>
            </a:lvl1pPr>
          </a:lstStyle>
          <a:p>
            <a:r>
              <a:rPr lang="zh-TW" altLang="en-US" dirty="0"/>
              <a:t>按一下以編輯母片標題樣式</a:t>
            </a:r>
          </a:p>
        </p:txBody>
      </p:sp>
      <p:sp>
        <p:nvSpPr>
          <p:cNvPr id="7" name="文字版面配置區 7"/>
          <p:cNvSpPr>
            <a:spLocks noGrp="1"/>
          </p:cNvSpPr>
          <p:nvPr>
            <p:ph type="body" sz="quarter" idx="13"/>
          </p:nvPr>
        </p:nvSpPr>
        <p:spPr>
          <a:xfrm>
            <a:off x="457200" y="267494"/>
            <a:ext cx="8229600" cy="360040"/>
          </a:xfrm>
        </p:spPr>
        <p:txBody>
          <a:bodyPr>
            <a:noAutofit/>
          </a:bodyPr>
          <a:lstStyle>
            <a:lvl1pPr marL="0" indent="0">
              <a:buNone/>
              <a:defRPr sz="2000"/>
            </a:lvl1pPr>
            <a:lvl2pPr>
              <a:defRPr sz="2000"/>
            </a:lvl2pPr>
            <a:lvl3pPr>
              <a:defRPr sz="2000"/>
            </a:lvl3pPr>
            <a:lvl4pPr>
              <a:defRPr sz="2000"/>
            </a:lvl4pPr>
            <a:lvl5pPr>
              <a:defRPr sz="2000"/>
            </a:lvl5pPr>
          </a:lstStyle>
          <a:p>
            <a:pPr lvl="0"/>
            <a:r>
              <a:rPr lang="zh-TW" altLang="en-US" dirty="0"/>
              <a:t>按一下以編輯母片文字樣式</a:t>
            </a:r>
          </a:p>
        </p:txBody>
      </p:sp>
    </p:spTree>
    <p:extLst>
      <p:ext uri="{BB962C8B-B14F-4D97-AF65-F5344CB8AC3E}">
        <p14:creationId xmlns:p14="http://schemas.microsoft.com/office/powerpoint/2010/main" val="1109032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自訂版面配置">
    <p:spTree>
      <p:nvGrpSpPr>
        <p:cNvPr id="1" name=""/>
        <p:cNvGrpSpPr/>
        <p:nvPr/>
      </p:nvGrpSpPr>
      <p:grpSpPr>
        <a:xfrm>
          <a:off x="0" y="0"/>
          <a:ext cx="0" cy="0"/>
          <a:chOff x="0" y="0"/>
          <a:chExt cx="0" cy="0"/>
        </a:xfrm>
      </p:grpSpPr>
      <p:grpSp>
        <p:nvGrpSpPr>
          <p:cNvPr id="6" name="群組 5"/>
          <p:cNvGrpSpPr>
            <a:grpSpLocks/>
          </p:cNvGrpSpPr>
          <p:nvPr userDrawn="1"/>
        </p:nvGrpSpPr>
        <p:grpSpPr bwMode="auto">
          <a:xfrm>
            <a:off x="0" y="4107656"/>
            <a:ext cx="9144000" cy="1035844"/>
            <a:chOff x="-125127" y="4676272"/>
            <a:chExt cx="12443913" cy="2682240"/>
          </a:xfrm>
        </p:grpSpPr>
        <p:sp>
          <p:nvSpPr>
            <p:cNvPr id="7" name="Rectangle 23"/>
            <p:cNvSpPr/>
            <p:nvPr/>
          </p:nvSpPr>
          <p:spPr bwMode="auto">
            <a:xfrm rot="5400000">
              <a:off x="5041596" y="78328"/>
              <a:ext cx="2110469" cy="12443913"/>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p:cNvSpPr/>
            <p:nvPr/>
          </p:nvSpPr>
          <p:spPr bwMode="auto">
            <a:xfrm rot="5400000">
              <a:off x="5239172" y="278898"/>
              <a:ext cx="1715315" cy="12443913"/>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22"/>
            <p:cNvSpPr/>
            <p:nvPr/>
          </p:nvSpPr>
          <p:spPr bwMode="auto">
            <a:xfrm rot="5400000">
              <a:off x="1986427" y="2564718"/>
              <a:ext cx="2682240" cy="6905349"/>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p:cNvSpPr/>
            <p:nvPr/>
          </p:nvSpPr>
          <p:spPr bwMode="auto">
            <a:xfrm rot="5400000">
              <a:off x="5312514" y="349246"/>
              <a:ext cx="1568631" cy="12443913"/>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p:cNvSpPr/>
            <p:nvPr/>
          </p:nvSpPr>
          <p:spPr bwMode="auto">
            <a:xfrm rot="5400000">
              <a:off x="5451714" y="488448"/>
              <a:ext cx="1290230" cy="12443913"/>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p:cNvSpPr/>
            <p:nvPr/>
          </p:nvSpPr>
          <p:spPr bwMode="auto">
            <a:xfrm rot="5400000">
              <a:off x="5686710" y="723444"/>
              <a:ext cx="820239" cy="12443913"/>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26"/>
            <p:cNvSpPr/>
            <p:nvPr/>
          </p:nvSpPr>
          <p:spPr bwMode="auto">
            <a:xfrm rot="5400000">
              <a:off x="1928480" y="3484813"/>
              <a:ext cx="1817099" cy="592431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4" name="圖片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492" y="4615919"/>
            <a:ext cx="1734740" cy="527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投影片編號版面配置區 2">
            <a:extLst>
              <a:ext uri="{FF2B5EF4-FFF2-40B4-BE49-F238E27FC236}">
                <a16:creationId xmlns:a16="http://schemas.microsoft.com/office/drawing/2014/main" id="{739A440B-CC5D-CDD6-ED97-A1CEE53EAD99}"/>
              </a:ext>
            </a:extLst>
          </p:cNvPr>
          <p:cNvSpPr>
            <a:spLocks noGrp="1"/>
          </p:cNvSpPr>
          <p:nvPr>
            <p:ph type="sldNum" sz="quarter" idx="11"/>
          </p:nvPr>
        </p:nvSpPr>
        <p:spPr>
          <a:xfrm>
            <a:off x="8567937" y="4742787"/>
            <a:ext cx="576064" cy="273844"/>
          </a:xfrm>
        </p:spPr>
        <p:txBody>
          <a:bodyPr/>
          <a:lstStyle/>
          <a:p>
            <a:fld id="{A73FFE8D-040C-498C-859D-95486984E817}" type="slidenum">
              <a:rPr lang="zh-TW" altLang="en-US" smtClean="0"/>
              <a:pPr/>
              <a:t>‹#›</a:t>
            </a:fld>
            <a:endParaRPr lang="zh-TW" altLang="en-US" dirty="0"/>
          </a:p>
        </p:txBody>
      </p:sp>
    </p:spTree>
    <p:extLst>
      <p:ext uri="{BB962C8B-B14F-4D97-AF65-F5344CB8AC3E}">
        <p14:creationId xmlns:p14="http://schemas.microsoft.com/office/powerpoint/2010/main" val="3076057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自訂版面配置">
    <p:bg>
      <p:bgPr>
        <a:solidFill>
          <a:schemeClr val="accent1">
            <a:lumMod val="50000"/>
          </a:schemeClr>
        </a:solidFill>
        <a:effectLst/>
      </p:bgPr>
    </p:bg>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lvl1pPr>
              <a:defRPr>
                <a:solidFill>
                  <a:schemeClr val="bg1"/>
                </a:solidFill>
              </a:defRPr>
            </a:lvl1pPr>
          </a:lstStyle>
          <a:p>
            <a:r>
              <a:rPr lang="zh-TW" altLang="en-US"/>
              <a:t>按一下以編輯母片標題樣式</a:t>
            </a:r>
          </a:p>
        </p:txBody>
      </p:sp>
      <p:sp>
        <p:nvSpPr>
          <p:cNvPr id="8" name="文字版面配置區 7"/>
          <p:cNvSpPr>
            <a:spLocks noGrp="1"/>
          </p:cNvSpPr>
          <p:nvPr>
            <p:ph type="body" sz="quarter" idx="10"/>
          </p:nvPr>
        </p:nvSpPr>
        <p:spPr>
          <a:xfrm>
            <a:off x="450056" y="1164432"/>
            <a:ext cx="8272463" cy="300751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423488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708833"/>
            <a:ext cx="8229600" cy="354395"/>
          </a:xfrm>
          <a:prstGeom prst="rect">
            <a:avLst/>
          </a:prstGeom>
        </p:spPr>
        <p:txBody>
          <a:bodyPr vert="horz" lIns="91440" tIns="45720" rIns="91440" bIns="45720" rtlCol="0" anchor="ctr">
            <a:noAutofit/>
          </a:bodyPr>
          <a:lstStyle/>
          <a:p>
            <a:r>
              <a:rPr lang="zh-TW" altLang="en-US" dirty="0"/>
              <a:t>按一下以編輯母片標題樣式</a:t>
            </a:r>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3"/>
          </p:nvPr>
        </p:nvSpPr>
        <p:spPr>
          <a:xfrm>
            <a:off x="1187624" y="4767263"/>
            <a:ext cx="3384376" cy="273844"/>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zh-TW" altLang="en-US" dirty="0"/>
          </a:p>
        </p:txBody>
      </p:sp>
      <p:sp>
        <p:nvSpPr>
          <p:cNvPr id="6" name="投影片編號版面配置區 5"/>
          <p:cNvSpPr>
            <a:spLocks noGrp="1"/>
          </p:cNvSpPr>
          <p:nvPr>
            <p:ph type="sldNum" sz="quarter" idx="4"/>
          </p:nvPr>
        </p:nvSpPr>
        <p:spPr>
          <a:xfrm>
            <a:off x="467544" y="4767263"/>
            <a:ext cx="576064" cy="273844"/>
          </a:xfrm>
          <a:prstGeom prst="rect">
            <a:avLst/>
          </a:prstGeom>
        </p:spPr>
        <p:txBody>
          <a:bodyPr vert="horz" lIns="91440" tIns="45720" rIns="91440" bIns="45720" rtlCol="0" anchor="ctr"/>
          <a:lstStyle>
            <a:lvl1pPr algn="l">
              <a:defRPr sz="1000">
                <a:solidFill>
                  <a:schemeClr val="tx1">
                    <a:tint val="75000"/>
                  </a:schemeClr>
                </a:solidFill>
              </a:defRPr>
            </a:lvl1pPr>
          </a:lstStyle>
          <a:p>
            <a:fld id="{A73FFE8D-040C-498C-859D-95486984E817}" type="slidenum">
              <a:rPr lang="zh-TW" altLang="en-US" smtClean="0"/>
              <a:pPr/>
              <a:t>‹#›</a:t>
            </a:fld>
            <a:endParaRPr lang="zh-TW" altLang="en-US" dirty="0"/>
          </a:p>
        </p:txBody>
      </p:sp>
      <p:sp>
        <p:nvSpPr>
          <p:cNvPr id="9" name="文字方塊 8"/>
          <p:cNvSpPr txBox="1"/>
          <p:nvPr userDrawn="1"/>
        </p:nvSpPr>
        <p:spPr>
          <a:xfrm>
            <a:off x="467544" y="339502"/>
            <a:ext cx="8208912" cy="369332"/>
          </a:xfrm>
          <a:prstGeom prst="rect">
            <a:avLst/>
          </a:prstGeom>
          <a:noFill/>
        </p:spPr>
        <p:txBody>
          <a:bodyPr wrap="square" rtlCol="0">
            <a:spAutoFit/>
          </a:bodyPr>
          <a:lstStyle/>
          <a:p>
            <a:endParaRPr lang="zh-TW" altLang="en-US" dirty="0"/>
          </a:p>
        </p:txBody>
      </p:sp>
    </p:spTree>
    <p:extLst>
      <p:ext uri="{BB962C8B-B14F-4D97-AF65-F5344CB8AC3E}">
        <p14:creationId xmlns:p14="http://schemas.microsoft.com/office/powerpoint/2010/main" val="202939891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76" r:id="rId4"/>
    <p:sldLayoutId id="2147483658" r:id="rId5"/>
    <p:sldLayoutId id="2147483661" r:id="rId6"/>
    <p:sldLayoutId id="2147483668" r:id="rId7"/>
    <p:sldLayoutId id="2147483680" r:id="rId8"/>
    <p:sldLayoutId id="2147483682" r:id="rId9"/>
    <p:sldLayoutId id="2147483683" r:id="rId10"/>
    <p:sldLayoutId id="2147483684" r:id="rId11"/>
    <p:sldLayoutId id="2147483685" r:id="rId12"/>
  </p:sldLayoutIdLst>
  <p:hf hdr="0" dt="0"/>
  <p:txStyles>
    <p:titleStyle>
      <a:lvl1pPr algn="l" defTabSz="914400" rtl="0" eaLnBrk="1" latinLnBrk="0" hangingPunct="1">
        <a:spcBef>
          <a:spcPct val="0"/>
        </a:spcBef>
        <a:buNone/>
        <a:defRPr sz="2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25.emf"/></Relationships>
</file>

<file path=ppt/slides/_rels/slide2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china-glaze.com.tw/wp-content/uploads/2025/10/%E4%B8%AD%E5%9C%8B%E8%A3%BD%E9%87%89%E8%82%A1%E4%BB%BD%E6%9C%89%E9%99%90%E5%85%AC%E5%8F%B8-2024%E6%BA%AB%E5%AE%A4%E6%B0%A3%E9%AB%94%E7%9B%A4%E6%9F%A5%E5%A0%B1%E5%91%8A%E6%9B%B8%E5%85%AC%E9%96%8B%E7%89%8811409v1.pdf" TargetMode="External"/><Relationship Id="rId2" Type="http://schemas.openxmlformats.org/officeDocument/2006/relationships/hyperlink" Target="https://drive.google.com/file/d/1nlrq-DXjMht7_GtylfvFRSUi5lAa4-Og/view"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42910" y="1643056"/>
            <a:ext cx="7772400" cy="785818"/>
          </a:xfrm>
        </p:spPr>
        <p:txBody>
          <a:bodyPr/>
          <a:lstStyle/>
          <a:p>
            <a:br>
              <a:rPr lang="en-US" altLang="zh-TW" sz="3200" dirty="0">
                <a:solidFill>
                  <a:schemeClr val="tx2"/>
                </a:solidFill>
                <a:latin typeface="Arial" pitchFamily="34" charset="0"/>
                <a:cs typeface="Arial" pitchFamily="34" charset="0"/>
              </a:rPr>
            </a:br>
            <a:br>
              <a:rPr lang="zh-TW" altLang="en-US" sz="3200" dirty="0">
                <a:solidFill>
                  <a:schemeClr val="tx2"/>
                </a:solidFill>
              </a:rPr>
            </a:br>
            <a:br>
              <a:rPr lang="en-US" altLang="zh-TW" sz="3200" dirty="0">
                <a:solidFill>
                  <a:schemeClr val="tx2"/>
                </a:solidFill>
                <a:latin typeface="Arial" pitchFamily="34" charset="0"/>
                <a:cs typeface="Arial" pitchFamily="34" charset="0"/>
              </a:rPr>
            </a:br>
            <a:br>
              <a:rPr lang="en-US" altLang="zh-TW" sz="3200" dirty="0">
                <a:solidFill>
                  <a:schemeClr val="tx2"/>
                </a:solidFill>
                <a:latin typeface="Arial" pitchFamily="34" charset="0"/>
                <a:cs typeface="Arial" pitchFamily="34" charset="0"/>
              </a:rPr>
            </a:br>
            <a:r>
              <a:rPr lang="zh-TW" altLang="en-US" sz="3200" dirty="0">
                <a:solidFill>
                  <a:schemeClr val="tx2"/>
                </a:solidFill>
                <a:latin typeface="Arial" pitchFamily="34" charset="0"/>
                <a:cs typeface="Arial" pitchFamily="34" charset="0"/>
              </a:rPr>
              <a:t>法人說明會</a:t>
            </a:r>
            <a:br>
              <a:rPr lang="en-US" altLang="zh-TW" sz="3200" dirty="0">
                <a:solidFill>
                  <a:schemeClr val="tx2"/>
                </a:solidFill>
                <a:latin typeface="Arial" pitchFamily="34" charset="0"/>
                <a:cs typeface="Arial" pitchFamily="34" charset="0"/>
              </a:rPr>
            </a:br>
            <a:r>
              <a:rPr lang="en-US" altLang="zh-TW" sz="3200" dirty="0">
                <a:solidFill>
                  <a:schemeClr val="tx2"/>
                </a:solidFill>
                <a:latin typeface="Arial" pitchFamily="34" charset="0"/>
                <a:cs typeface="Arial" pitchFamily="34" charset="0"/>
              </a:rPr>
              <a:t>Investor Conference</a:t>
            </a:r>
            <a:br>
              <a:rPr lang="en-US" altLang="zh-TW" sz="3200" dirty="0">
                <a:solidFill>
                  <a:schemeClr val="tx2"/>
                </a:solidFill>
                <a:latin typeface="Arial" pitchFamily="34" charset="0"/>
                <a:cs typeface="Arial" pitchFamily="34" charset="0"/>
              </a:rPr>
            </a:br>
            <a:br>
              <a:rPr lang="en-US" altLang="zh-TW" sz="3200" dirty="0">
                <a:solidFill>
                  <a:schemeClr val="tx2"/>
                </a:solidFill>
                <a:latin typeface="Arial" pitchFamily="34" charset="0"/>
                <a:cs typeface="Arial" pitchFamily="34" charset="0"/>
              </a:rPr>
            </a:br>
            <a:r>
              <a:rPr lang="en-US" altLang="zh-TW" sz="2000" dirty="0">
                <a:solidFill>
                  <a:schemeClr val="tx2"/>
                </a:solidFill>
                <a:latin typeface="Arial" pitchFamily="34" charset="0"/>
                <a:cs typeface="Arial" pitchFamily="34" charset="0"/>
              </a:rPr>
              <a:t>2026.Mar.27</a:t>
            </a:r>
            <a:endParaRPr lang="zh-TW" altLang="en-US" sz="2000" dirty="0">
              <a:solidFill>
                <a:schemeClr val="tx2"/>
              </a:solidFill>
            </a:endParaRPr>
          </a:p>
        </p:txBody>
      </p:sp>
      <p:pic>
        <p:nvPicPr>
          <p:cNvPr id="1031" name="Picture 7" descr="P:\新材料共用\營業\LED螢光粉\Logo\Logo\中釉中英文全銜(大).png"/>
          <p:cNvPicPr>
            <a:picLocks noChangeAspect="1" noChangeArrowheads="1"/>
          </p:cNvPicPr>
          <p:nvPr/>
        </p:nvPicPr>
        <p:blipFill>
          <a:blip r:embed="rId2"/>
          <a:srcRect/>
          <a:stretch>
            <a:fillRect/>
          </a:stretch>
        </p:blipFill>
        <p:spPr bwMode="auto">
          <a:xfrm>
            <a:off x="1713075" y="7937"/>
            <a:ext cx="5618610" cy="1299010"/>
          </a:xfrm>
          <a:prstGeom prst="rect">
            <a:avLst/>
          </a:prstGeom>
          <a:noFill/>
        </p:spPr>
      </p:pic>
      <p:sp>
        <p:nvSpPr>
          <p:cNvPr id="1033" name="AutoShape 9" descr="https://www.china-glaze-cristone.com/upload/201607131015351.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21" name="圖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8082" y="4500576"/>
            <a:ext cx="1691680" cy="363711"/>
          </a:xfrm>
          <a:prstGeom prst="rect">
            <a:avLst/>
          </a:prstGeom>
        </p:spPr>
      </p:pic>
      <p:sp>
        <p:nvSpPr>
          <p:cNvPr id="3" name="文字方塊 21">
            <a:extLst>
              <a:ext uri="{FF2B5EF4-FFF2-40B4-BE49-F238E27FC236}">
                <a16:creationId xmlns:a16="http://schemas.microsoft.com/office/drawing/2014/main" id="{043B7A1A-CA2F-64F0-98FB-932E2F274432}"/>
              </a:ext>
            </a:extLst>
          </p:cNvPr>
          <p:cNvSpPr txBox="1"/>
          <p:nvPr/>
        </p:nvSpPr>
        <p:spPr>
          <a:xfrm>
            <a:off x="3464711" y="2393164"/>
            <a:ext cx="2214578" cy="357172"/>
          </a:xfrm>
          <a:prstGeom prst="rect">
            <a:avLst/>
          </a:prstGeom>
        </p:spPr>
        <p:txBody>
          <a:bodyPr vert="horz" wrap="none" lIns="91440" tIns="45720" rIns="91440" bIns="45720" rtlCol="0" anchor="ctr">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ltLang="zh-TW" sz="1400" b="1" dirty="0">
                <a:solidFill>
                  <a:schemeClr val="tx2"/>
                </a:solidFill>
                <a:latin typeface="Calibri" pitchFamily="34" charset="0"/>
              </a:rPr>
              <a:t>stock symbol:1809</a:t>
            </a:r>
            <a:endParaRPr lang="zh-TW" altLang="en-US" sz="1400" b="1" dirty="0">
              <a:solidFill>
                <a:schemeClr val="tx2"/>
              </a:solidFill>
              <a:latin typeface="Calibri" pitchFamily="34" charset="0"/>
            </a:endParaRPr>
          </a:p>
        </p:txBody>
      </p:sp>
      <p:sp>
        <p:nvSpPr>
          <p:cNvPr id="4" name="文字方塊 3">
            <a:extLst>
              <a:ext uri="{FF2B5EF4-FFF2-40B4-BE49-F238E27FC236}">
                <a16:creationId xmlns:a16="http://schemas.microsoft.com/office/drawing/2014/main" id="{B655533F-8B53-3535-C3A1-038D0F7D06CE}"/>
              </a:ext>
            </a:extLst>
          </p:cNvPr>
          <p:cNvSpPr txBox="1"/>
          <p:nvPr/>
        </p:nvSpPr>
        <p:spPr>
          <a:xfrm>
            <a:off x="6929422" y="4786328"/>
            <a:ext cx="2214578" cy="357172"/>
          </a:xfrm>
          <a:prstGeom prst="rect">
            <a:avLst/>
          </a:prstGeom>
        </p:spPr>
        <p:txBody>
          <a:bodyPr vert="horz" wrap="none" lIns="91440" tIns="45720" rIns="91440" bIns="45720" rtlCol="0" anchor="ctr">
            <a:noAutofit/>
          </a:bodyPr>
          <a:lstStyle/>
          <a:p>
            <a:pPr algn="r"/>
            <a:r>
              <a:rPr lang="en-US" altLang="zh-TW" sz="1400" b="1" dirty="0">
                <a:solidFill>
                  <a:schemeClr val="tx2"/>
                </a:solidFill>
                <a:latin typeface="Calibri" pitchFamily="34" charset="0"/>
              </a:rPr>
              <a:t>stock symbol:1809</a:t>
            </a:r>
            <a:endParaRPr lang="zh-TW" altLang="en-US" sz="1400" b="1" dirty="0">
              <a:solidFill>
                <a:schemeClr val="tx2"/>
              </a:solidFill>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ADCD66C8-D673-9F83-737B-185364F3321D}"/>
              </a:ext>
            </a:extLst>
          </p:cNvPr>
          <p:cNvPicPr>
            <a:picLocks noChangeAspect="1"/>
          </p:cNvPicPr>
          <p:nvPr/>
        </p:nvPicPr>
        <p:blipFill>
          <a:blip r:embed="rId2"/>
          <a:stretch>
            <a:fillRect/>
          </a:stretch>
        </p:blipFill>
        <p:spPr>
          <a:xfrm>
            <a:off x="4763" y="0"/>
            <a:ext cx="9144000" cy="5132085"/>
          </a:xfrm>
          <a:prstGeom prst="rect">
            <a:avLst/>
          </a:prstGeom>
        </p:spPr>
      </p:pic>
      <p:sp>
        <p:nvSpPr>
          <p:cNvPr id="7" name="矩形 6"/>
          <p:cNvSpPr/>
          <p:nvPr/>
        </p:nvSpPr>
        <p:spPr>
          <a:xfrm>
            <a:off x="-4763" y="612042"/>
            <a:ext cx="9144001" cy="3919413"/>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fontAlgn="base">
              <a:spcBef>
                <a:spcPct val="0"/>
              </a:spcBef>
              <a:spcAft>
                <a:spcPct val="0"/>
              </a:spcAft>
              <a:defRPr/>
            </a:pPr>
            <a:endParaRPr kumimoji="1" lang="zh-TW" altLang="en-US" sz="1350">
              <a:solidFill>
                <a:prstClr val="white"/>
              </a:solidFill>
              <a:latin typeface="Verdana"/>
              <a:ea typeface="微軟正黑體"/>
            </a:endParaRPr>
          </a:p>
        </p:txBody>
      </p:sp>
      <p:sp>
        <p:nvSpPr>
          <p:cNvPr id="8197" name="矩形 15"/>
          <p:cNvSpPr>
            <a:spLocks noChangeArrowheads="1"/>
          </p:cNvSpPr>
          <p:nvPr/>
        </p:nvSpPr>
        <p:spPr bwMode="auto">
          <a:xfrm>
            <a:off x="4762" y="658978"/>
            <a:ext cx="91487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342900" fontAlgn="base">
              <a:spcBef>
                <a:spcPct val="0"/>
              </a:spcBef>
              <a:spcAft>
                <a:spcPct val="0"/>
              </a:spcAft>
            </a:pPr>
            <a:r>
              <a:rPr kumimoji="1" lang="zh-TW" altLang="en-US" sz="2800" b="1" dirty="0">
                <a:solidFill>
                  <a:schemeClr val="bg2">
                    <a:lumMod val="25000"/>
                  </a:schemeClr>
                </a:solidFill>
                <a:effectLst>
                  <a:outerShdw blurRad="38100" dist="38100" dir="2700000" algn="tl">
                    <a:srgbClr val="000000">
                      <a:alpha val="43137"/>
                    </a:srgbClr>
                  </a:outerShdw>
                </a:effectLst>
                <a:ea typeface="Noto Sans TC Medium" pitchFamily="34" charset="-120"/>
                <a:cs typeface="Arial" charset="0"/>
              </a:rPr>
              <a:t>業務據點</a:t>
            </a:r>
            <a:endParaRPr kumimoji="1" lang="en-US" altLang="zh-TW" sz="2800" b="1" dirty="0">
              <a:solidFill>
                <a:schemeClr val="bg2">
                  <a:lumMod val="25000"/>
                </a:schemeClr>
              </a:solidFill>
              <a:effectLst>
                <a:outerShdw blurRad="38100" dist="38100" dir="2700000" algn="tl">
                  <a:srgbClr val="000000">
                    <a:alpha val="43137"/>
                  </a:srgbClr>
                </a:outerShdw>
              </a:effectLst>
              <a:ea typeface="Noto Sans TC Medium" pitchFamily="34" charset="-120"/>
              <a:cs typeface="Arial" charset="0"/>
            </a:endParaRPr>
          </a:p>
          <a:p>
            <a:pPr algn="ctr" defTabSz="342900" fontAlgn="base">
              <a:spcBef>
                <a:spcPct val="0"/>
              </a:spcBef>
              <a:spcAft>
                <a:spcPct val="0"/>
              </a:spcAft>
            </a:pPr>
            <a:r>
              <a:rPr kumimoji="1" lang="en-US" altLang="zh-TW" sz="2800" b="1" dirty="0">
                <a:solidFill>
                  <a:schemeClr val="bg2">
                    <a:lumMod val="25000"/>
                  </a:schemeClr>
                </a:solidFill>
                <a:effectLst>
                  <a:outerShdw blurRad="38100" dist="38100" dir="2700000" algn="tl">
                    <a:srgbClr val="000000">
                      <a:alpha val="43137"/>
                    </a:srgbClr>
                  </a:outerShdw>
                </a:effectLst>
                <a:ea typeface="Noto Sans TC Medium" pitchFamily="34" charset="-120"/>
                <a:cs typeface="Arial" charset="0"/>
              </a:rPr>
              <a:t>Sales Locations</a:t>
            </a:r>
          </a:p>
        </p:txBody>
      </p:sp>
      <p:sp>
        <p:nvSpPr>
          <p:cNvPr id="8208" name="矩形 20"/>
          <p:cNvSpPr>
            <a:spLocks noChangeArrowheads="1"/>
          </p:cNvSpPr>
          <p:nvPr/>
        </p:nvSpPr>
        <p:spPr bwMode="auto">
          <a:xfrm>
            <a:off x="5389128" y="1961249"/>
            <a:ext cx="18073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印尼</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Indonesia</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8206" name="矩形 18"/>
          <p:cNvSpPr>
            <a:spLocks noChangeArrowheads="1"/>
          </p:cNvSpPr>
          <p:nvPr/>
        </p:nvSpPr>
        <p:spPr bwMode="auto">
          <a:xfrm>
            <a:off x="2327217" y="1971047"/>
            <a:ext cx="11584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中國 </a:t>
            </a: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China</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8204" name="矩形 21"/>
          <p:cNvSpPr>
            <a:spLocks noChangeArrowheads="1"/>
          </p:cNvSpPr>
          <p:nvPr/>
        </p:nvSpPr>
        <p:spPr bwMode="auto">
          <a:xfrm>
            <a:off x="3449240" y="1966148"/>
            <a:ext cx="22502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孟加拉</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Bangladesh</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20" name="矩形 21"/>
          <p:cNvSpPr>
            <a:spLocks noChangeArrowheads="1"/>
          </p:cNvSpPr>
          <p:nvPr/>
        </p:nvSpPr>
        <p:spPr bwMode="auto">
          <a:xfrm>
            <a:off x="1873228" y="2890463"/>
            <a:ext cx="204311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越南</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Vietnam</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23" name="矩形 21"/>
          <p:cNvSpPr>
            <a:spLocks noChangeArrowheads="1"/>
          </p:cNvSpPr>
          <p:nvPr/>
        </p:nvSpPr>
        <p:spPr bwMode="auto">
          <a:xfrm>
            <a:off x="194336" y="2895362"/>
            <a:ext cx="212120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泰國</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Thailand</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26" name="矩形 21"/>
          <p:cNvSpPr>
            <a:spLocks noChangeArrowheads="1"/>
          </p:cNvSpPr>
          <p:nvPr/>
        </p:nvSpPr>
        <p:spPr bwMode="auto">
          <a:xfrm>
            <a:off x="3449241" y="2895362"/>
            <a:ext cx="22149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韓國</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South Korea</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28" name="矩形 20"/>
          <p:cNvSpPr>
            <a:spLocks noChangeArrowheads="1"/>
          </p:cNvSpPr>
          <p:nvPr/>
        </p:nvSpPr>
        <p:spPr bwMode="auto">
          <a:xfrm>
            <a:off x="6876653" y="1967155"/>
            <a:ext cx="18073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馬來西亞</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Malaysia</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2" name="矩形 21">
            <a:extLst>
              <a:ext uri="{FF2B5EF4-FFF2-40B4-BE49-F238E27FC236}">
                <a16:creationId xmlns:a16="http://schemas.microsoft.com/office/drawing/2014/main" id="{95D896C7-0306-E090-7A0E-9302CF493323}"/>
              </a:ext>
            </a:extLst>
          </p:cNvPr>
          <p:cNvSpPr>
            <a:spLocks noChangeArrowheads="1"/>
          </p:cNvSpPr>
          <p:nvPr/>
        </p:nvSpPr>
        <p:spPr bwMode="auto">
          <a:xfrm>
            <a:off x="6876653" y="2896384"/>
            <a:ext cx="18073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非洲貝南</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Benin</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4" name="矩形 21">
            <a:extLst>
              <a:ext uri="{FF2B5EF4-FFF2-40B4-BE49-F238E27FC236}">
                <a16:creationId xmlns:a16="http://schemas.microsoft.com/office/drawing/2014/main" id="{1BF198B6-82D0-9689-BD94-AF0FCF95DFDA}"/>
              </a:ext>
            </a:extLst>
          </p:cNvPr>
          <p:cNvSpPr>
            <a:spLocks noChangeArrowheads="1"/>
          </p:cNvSpPr>
          <p:nvPr/>
        </p:nvSpPr>
        <p:spPr bwMode="auto">
          <a:xfrm>
            <a:off x="194336" y="1971047"/>
            <a:ext cx="21365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菲律賓</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cs typeface="Arial" charset="0"/>
              </a:rPr>
              <a:t>Philippines</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5" name="矩形 21">
            <a:extLst>
              <a:ext uri="{FF2B5EF4-FFF2-40B4-BE49-F238E27FC236}">
                <a16:creationId xmlns:a16="http://schemas.microsoft.com/office/drawing/2014/main" id="{1AC52EC2-BB21-9348-5BED-1F4935E6C15D}"/>
              </a:ext>
            </a:extLst>
          </p:cNvPr>
          <p:cNvSpPr>
            <a:spLocks noChangeArrowheads="1"/>
          </p:cNvSpPr>
          <p:nvPr/>
        </p:nvSpPr>
        <p:spPr bwMode="auto">
          <a:xfrm>
            <a:off x="5275607" y="2895362"/>
            <a:ext cx="204311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日本</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Japan</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6" name="矩形 21">
            <a:extLst>
              <a:ext uri="{FF2B5EF4-FFF2-40B4-BE49-F238E27FC236}">
                <a16:creationId xmlns:a16="http://schemas.microsoft.com/office/drawing/2014/main" id="{7FB66D2F-1D02-D1E4-A42C-81BF34AD8DA9}"/>
              </a:ext>
            </a:extLst>
          </p:cNvPr>
          <p:cNvSpPr>
            <a:spLocks noChangeArrowheads="1"/>
          </p:cNvSpPr>
          <p:nvPr/>
        </p:nvSpPr>
        <p:spPr bwMode="auto">
          <a:xfrm>
            <a:off x="168841" y="3797380"/>
            <a:ext cx="204311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342900" fontAlgn="base">
              <a:spcBef>
                <a:spcPct val="0"/>
              </a:spcBef>
              <a:spcAft>
                <a:spcPct val="0"/>
              </a:spcAft>
            </a:pPr>
            <a:r>
              <a:rPr kumimoji="1" lang="zh-TW" altLang="en-US"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斯里蘭卡</a:t>
            </a:r>
            <a:endPar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a:p>
            <a:pPr algn="ctr" defTabSz="342900" fontAlgn="base">
              <a:spcBef>
                <a:spcPct val="0"/>
              </a:spcBef>
              <a:spcAft>
                <a:spcPct val="0"/>
              </a:spcAft>
            </a:pPr>
            <a:r>
              <a:rPr kumimoji="1" lang="en-US"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rPr>
              <a:t>Sri Lanka</a:t>
            </a:r>
            <a:endParaRPr kumimoji="1" lang="zh-TW" altLang="zh-TW" sz="2000" b="1" dirty="0">
              <a:solidFill>
                <a:schemeClr val="tx2"/>
              </a:solidFill>
              <a:effectLst>
                <a:outerShdw blurRad="38100" dist="38100" dir="2700000" algn="tl">
                  <a:srgbClr val="000000">
                    <a:alpha val="43137"/>
                  </a:srgbClr>
                </a:outerShdw>
              </a:effectLst>
              <a:latin typeface="微軟正黑體"/>
              <a:ea typeface="微軟正黑體"/>
              <a:cs typeface="Arial" charset="0"/>
            </a:endParaRPr>
          </a:p>
        </p:txBody>
      </p:sp>
      <p:sp>
        <p:nvSpPr>
          <p:cNvPr id="8" name="投影片編號版面配置區 2">
            <a:extLst>
              <a:ext uri="{FF2B5EF4-FFF2-40B4-BE49-F238E27FC236}">
                <a16:creationId xmlns:a16="http://schemas.microsoft.com/office/drawing/2014/main" id="{D9BED542-7712-D76A-5494-E010B7DC001C}"/>
              </a:ext>
            </a:extLst>
          </p:cNvPr>
          <p:cNvSpPr>
            <a:spLocks noGrp="1"/>
          </p:cNvSpPr>
          <p:nvPr>
            <p:ph type="sldNum" sz="quarter" idx="11"/>
          </p:nvPr>
        </p:nvSpPr>
        <p:spPr>
          <a:xfrm>
            <a:off x="8686800" y="4773384"/>
            <a:ext cx="576064" cy="273844"/>
          </a:xfrm>
        </p:spPr>
        <p:txBody>
          <a:bodyPr/>
          <a:lstStyle/>
          <a:p>
            <a:fld id="{A73FFE8D-040C-498C-859D-95486984E817}" type="slidenum">
              <a:rPr lang="zh-TW" altLang="en-US" sz="1200" smtClean="0">
                <a:solidFill>
                  <a:srgbClr val="C00000"/>
                </a:solidFill>
              </a:rPr>
              <a:pPr/>
              <a:t>10</a:t>
            </a:fld>
            <a:endParaRPr lang="zh-TW" altLang="en-US" sz="1200" dirty="0">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1"/>
          </p:nvPr>
        </p:nvSpPr>
        <p:spPr/>
        <p:txBody>
          <a:bodyPr/>
          <a:lstStyle/>
          <a:p>
            <a:fld id="{A73FFE8D-040C-498C-859D-95486984E817}" type="slidenum">
              <a:rPr lang="zh-TW" altLang="en-US" sz="1200" smtClean="0">
                <a:solidFill>
                  <a:srgbClr val="C00000"/>
                </a:solidFill>
              </a:rPr>
              <a:pPr/>
              <a:t>11</a:t>
            </a:fld>
            <a:endParaRPr lang="zh-TW" altLang="en-US" sz="1200" dirty="0">
              <a:solidFill>
                <a:srgbClr val="C00000"/>
              </a:solidFill>
            </a:endParaRPr>
          </a:p>
        </p:txBody>
      </p:sp>
      <p:sp>
        <p:nvSpPr>
          <p:cNvPr id="12" name="文字方塊 11"/>
          <p:cNvSpPr txBox="1"/>
          <p:nvPr/>
        </p:nvSpPr>
        <p:spPr>
          <a:xfrm>
            <a:off x="1337469" y="3705805"/>
            <a:ext cx="914400" cy="914400"/>
          </a:xfrm>
          <a:prstGeom prst="rect">
            <a:avLst/>
          </a:prstGeom>
        </p:spPr>
        <p:txBody>
          <a:bodyPr vert="horz" wrap="none" lIns="91440" tIns="45720" rIns="91440" bIns="45720" rtlCol="0" anchor="ctr">
            <a:noAutofit/>
          </a:bodyPr>
          <a:lstStyle/>
          <a:p>
            <a:endParaRPr lang="zh-TW" altLang="en-US" dirty="0"/>
          </a:p>
        </p:txBody>
      </p:sp>
      <p:sp>
        <p:nvSpPr>
          <p:cNvPr id="16" name="AutoShape 8" descr="http://www.bestdunhong.com/assets/web/static/img/cn.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30" name="標題 1"/>
          <p:cNvSpPr txBox="1">
            <a:spLocks/>
          </p:cNvSpPr>
          <p:nvPr/>
        </p:nvSpPr>
        <p:spPr>
          <a:xfrm>
            <a:off x="642910" y="214296"/>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2400" b="1" kern="0" dirty="0">
                <a:solidFill>
                  <a:srgbClr val="002060"/>
                </a:solidFill>
                <a:latin typeface="+mj-ea"/>
              </a:rPr>
              <a:t>主要事業單位</a:t>
            </a:r>
            <a:br>
              <a:rPr lang="zh-TW" altLang="en-US" sz="2400" b="1" kern="0" dirty="0">
                <a:solidFill>
                  <a:srgbClr val="002060"/>
                </a:solidFill>
                <a:latin typeface="+mj-ea"/>
              </a:rPr>
            </a:br>
            <a:r>
              <a:rPr lang="en-US" altLang="zh-TW" sz="2400" b="1" kern="0" dirty="0">
                <a:solidFill>
                  <a:srgbClr val="002060"/>
                </a:solidFill>
                <a:latin typeface="+mj-ea"/>
              </a:rPr>
              <a:t>Main Business Units</a:t>
            </a:r>
          </a:p>
        </p:txBody>
      </p:sp>
      <p:grpSp>
        <p:nvGrpSpPr>
          <p:cNvPr id="49" name="群組 48"/>
          <p:cNvGrpSpPr/>
          <p:nvPr/>
        </p:nvGrpSpPr>
        <p:grpSpPr>
          <a:xfrm>
            <a:off x="393558" y="1563638"/>
            <a:ext cx="2526115" cy="2300611"/>
            <a:chOff x="466026" y="1285573"/>
            <a:chExt cx="2212732" cy="2115530"/>
          </a:xfrm>
        </p:grpSpPr>
        <p:grpSp>
          <p:nvGrpSpPr>
            <p:cNvPr id="43" name="群組 42"/>
            <p:cNvGrpSpPr/>
            <p:nvPr/>
          </p:nvGrpSpPr>
          <p:grpSpPr>
            <a:xfrm>
              <a:off x="1026433" y="1285573"/>
              <a:ext cx="1652325" cy="2115530"/>
              <a:chOff x="1026433" y="1285573"/>
              <a:chExt cx="1652325" cy="2115530"/>
            </a:xfrm>
          </p:grpSpPr>
          <p:pic>
            <p:nvPicPr>
              <p:cNvPr id="38" name="Picture Placeholder 10">
                <a:extLst>
                  <a:ext uri="{FF2B5EF4-FFF2-40B4-BE49-F238E27FC236}">
                    <a16:creationId xmlns:a16="http://schemas.microsoft.com/office/drawing/2014/main" id="{CD00503A-FC72-4D12-9B6E-475AE96E8C64}"/>
                  </a:ext>
                </a:extLst>
              </p:cNvPr>
              <p:cNvPicPr>
                <a:picLocks noChangeAspect="1"/>
              </p:cNvPicPr>
              <p:nvPr/>
            </p:nvPicPr>
            <p:blipFill>
              <a:blip r:embed="rId2"/>
              <a:srcRect/>
              <a:stretch/>
            </p:blipFill>
            <p:spPr>
              <a:xfrm>
                <a:off x="1026433" y="1285573"/>
                <a:ext cx="1652325" cy="2068800"/>
              </a:xfrm>
              <a:custGeom>
                <a:avLst/>
                <a:gdLst>
                  <a:gd name="connsiteX0" fmla="*/ 386048 w 2237315"/>
                  <a:gd name="connsiteY0" fmla="*/ 0 h 2782495"/>
                  <a:gd name="connsiteX1" fmla="*/ 2237315 w 2237315"/>
                  <a:gd name="connsiteY1" fmla="*/ 0 h 2782495"/>
                  <a:gd name="connsiteX2" fmla="*/ 1851266 w 2237315"/>
                  <a:gd name="connsiteY2" fmla="*/ 2782495 h 2782495"/>
                  <a:gd name="connsiteX3" fmla="*/ 0 w 2237315"/>
                  <a:gd name="connsiteY3" fmla="*/ 2782495 h 2782495"/>
                  <a:gd name="connsiteX4" fmla="*/ 0 w 2237315"/>
                  <a:gd name="connsiteY4" fmla="*/ 2782488 h 278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15" h="2782495">
                    <a:moveTo>
                      <a:pt x="386048" y="0"/>
                    </a:moveTo>
                    <a:lnTo>
                      <a:pt x="2237315" y="0"/>
                    </a:lnTo>
                    <a:lnTo>
                      <a:pt x="1851266" y="2782495"/>
                    </a:lnTo>
                    <a:lnTo>
                      <a:pt x="0" y="2782495"/>
                    </a:lnTo>
                    <a:lnTo>
                      <a:pt x="0" y="2782488"/>
                    </a:lnTo>
                    <a:close/>
                  </a:path>
                </a:pathLst>
              </a:custGeom>
            </p:spPr>
          </p:pic>
          <p:sp>
            <p:nvSpPr>
              <p:cNvPr id="39" name="Parallelogram 11">
                <a:extLst>
                  <a:ext uri="{FF2B5EF4-FFF2-40B4-BE49-F238E27FC236}">
                    <a16:creationId xmlns:a16="http://schemas.microsoft.com/office/drawing/2014/main" id="{9FA7AF16-4195-4F22-9425-A02D9B076E8E}"/>
                  </a:ext>
                </a:extLst>
              </p:cNvPr>
              <p:cNvSpPr/>
              <p:nvPr/>
            </p:nvSpPr>
            <p:spPr>
              <a:xfrm>
                <a:off x="1026433" y="2943681"/>
                <a:ext cx="1364579" cy="410691"/>
              </a:xfrm>
              <a:prstGeom prst="parallelogram">
                <a:avLst>
                  <a:gd name="adj" fmla="val 13362"/>
                </a:avLst>
              </a:prstGeom>
              <a:solidFill>
                <a:schemeClr val="tx2">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43">
                <a:extLst>
                  <a:ext uri="{FF2B5EF4-FFF2-40B4-BE49-F238E27FC236}">
                    <a16:creationId xmlns:a16="http://schemas.microsoft.com/office/drawing/2014/main" id="{EB394B0F-A2D2-43B4-8B45-CF753F6DC31F}"/>
                  </a:ext>
                </a:extLst>
              </p:cNvPr>
              <p:cNvSpPr txBox="1"/>
              <p:nvPr/>
            </p:nvSpPr>
            <p:spPr>
              <a:xfrm>
                <a:off x="1201474" y="3000993"/>
                <a:ext cx="1056563" cy="400110"/>
              </a:xfrm>
              <a:prstGeom prst="rect">
                <a:avLst/>
              </a:prstGeom>
              <a:noFill/>
            </p:spPr>
            <p:txBody>
              <a:bodyPr wrap="square" lIns="0" rIns="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kumimoji="0" lang="zh-TW" altLang="en-US" sz="2000" b="1" dirty="0">
                    <a:solidFill>
                      <a:schemeClr val="bg1"/>
                    </a:solidFill>
                    <a:effectLst>
                      <a:outerShdw blurRad="38100" dist="38100" dir="2700000" algn="tl">
                        <a:srgbClr val="000000">
                          <a:alpha val="43137"/>
                        </a:srgbClr>
                      </a:outerShdw>
                    </a:effectLst>
                    <a:latin typeface="Calibri" panose="020F0502020204030204"/>
                  </a:rPr>
                  <a:t>陶瓷原料</a:t>
                </a:r>
                <a:endParaRPr kumimoji="0" lang="en-US" sz="2000" b="1" dirty="0">
                  <a:solidFill>
                    <a:schemeClr val="bg1"/>
                  </a:solidFill>
                  <a:effectLst>
                    <a:outerShdw blurRad="38100" dist="38100" dir="2700000" algn="tl">
                      <a:srgbClr val="000000">
                        <a:alpha val="43137"/>
                      </a:srgbClr>
                    </a:outerShdw>
                  </a:effectLst>
                  <a:latin typeface="Calibri" panose="020F0502020204030204"/>
                </a:endParaRPr>
              </a:p>
            </p:txBody>
          </p:sp>
        </p:grpSp>
        <p:sp>
          <p:nvSpPr>
            <p:cNvPr id="46" name="文字方塊 45"/>
            <p:cNvSpPr txBox="1"/>
            <p:nvPr/>
          </p:nvSpPr>
          <p:spPr>
            <a:xfrm rot="11299059">
              <a:off x="466026" y="1558054"/>
              <a:ext cx="914400" cy="1571636"/>
            </a:xfrm>
            <a:prstGeom prst="rect">
              <a:avLst/>
            </a:prstGeom>
          </p:spPr>
          <p:txBody>
            <a:bodyPr vert="eaVert" wrap="none" lIns="91440" tIns="45720" rIns="91440" bIns="45720" rtlCol="0" anchor="ctr">
              <a:noAutofit/>
            </a:bodyPr>
            <a:lstStyle/>
            <a:p>
              <a:pPr>
                <a:lnSpc>
                  <a:spcPts val="1600"/>
                </a:lnSpc>
              </a:pPr>
              <a:r>
                <a:rPr lang="en-US" altLang="zh-TW" b="1" dirty="0">
                  <a:solidFill>
                    <a:schemeClr val="tx2">
                      <a:lumMod val="60000"/>
                      <a:lumOff val="40000"/>
                    </a:schemeClr>
                  </a:solidFill>
                </a:rPr>
                <a:t>Ceramic</a:t>
              </a:r>
            </a:p>
            <a:p>
              <a:pPr>
                <a:lnSpc>
                  <a:spcPts val="1600"/>
                </a:lnSpc>
              </a:pPr>
              <a:r>
                <a:rPr lang="en-US" altLang="zh-TW" b="1" dirty="0">
                  <a:solidFill>
                    <a:schemeClr val="tx2">
                      <a:lumMod val="60000"/>
                      <a:lumOff val="40000"/>
                    </a:schemeClr>
                  </a:solidFill>
                </a:rPr>
                <a:t>       Materials</a:t>
              </a:r>
              <a:endParaRPr lang="zh-TW" altLang="en-US" b="1" dirty="0">
                <a:solidFill>
                  <a:schemeClr val="tx2">
                    <a:lumMod val="60000"/>
                    <a:lumOff val="40000"/>
                  </a:schemeClr>
                </a:solidFill>
              </a:endParaRPr>
            </a:p>
          </p:txBody>
        </p:sp>
      </p:grpSp>
      <p:grpSp>
        <p:nvGrpSpPr>
          <p:cNvPr id="52" name="群組 51"/>
          <p:cNvGrpSpPr/>
          <p:nvPr/>
        </p:nvGrpSpPr>
        <p:grpSpPr>
          <a:xfrm>
            <a:off x="3179641" y="1563931"/>
            <a:ext cx="2589600" cy="2302599"/>
            <a:chOff x="3252108" y="1285866"/>
            <a:chExt cx="2268341" cy="2117358"/>
          </a:xfrm>
        </p:grpSpPr>
        <p:grpSp>
          <p:nvGrpSpPr>
            <p:cNvPr id="44" name="群組 43"/>
            <p:cNvGrpSpPr/>
            <p:nvPr/>
          </p:nvGrpSpPr>
          <p:grpSpPr>
            <a:xfrm>
              <a:off x="3851252" y="1285866"/>
              <a:ext cx="1669197" cy="2117358"/>
              <a:chOff x="3851252" y="1285866"/>
              <a:chExt cx="1669197" cy="2117358"/>
            </a:xfrm>
          </p:grpSpPr>
          <p:pic>
            <p:nvPicPr>
              <p:cNvPr id="36" name="Picture Placeholder 12">
                <a:extLst>
                  <a:ext uri="{FF2B5EF4-FFF2-40B4-BE49-F238E27FC236}">
                    <a16:creationId xmlns:a16="http://schemas.microsoft.com/office/drawing/2014/main" id="{A08403D9-8479-436B-B566-AEF122751144}"/>
                  </a:ext>
                </a:extLst>
              </p:cNvPr>
              <p:cNvPicPr>
                <a:picLocks noChangeAspect="1"/>
              </p:cNvPicPr>
              <p:nvPr/>
            </p:nvPicPr>
            <p:blipFill>
              <a:blip r:embed="rId3"/>
              <a:srcRect/>
              <a:stretch/>
            </p:blipFill>
            <p:spPr>
              <a:xfrm>
                <a:off x="3857620" y="1285866"/>
                <a:ext cx="1662829" cy="2068800"/>
              </a:xfrm>
              <a:custGeom>
                <a:avLst/>
                <a:gdLst>
                  <a:gd name="connsiteX0" fmla="*/ 386048 w 2237315"/>
                  <a:gd name="connsiteY0" fmla="*/ 0 h 2782495"/>
                  <a:gd name="connsiteX1" fmla="*/ 2237315 w 2237315"/>
                  <a:gd name="connsiteY1" fmla="*/ 0 h 2782495"/>
                  <a:gd name="connsiteX2" fmla="*/ 1851266 w 2237315"/>
                  <a:gd name="connsiteY2" fmla="*/ 2782495 h 2782495"/>
                  <a:gd name="connsiteX3" fmla="*/ 0 w 2237315"/>
                  <a:gd name="connsiteY3" fmla="*/ 2782495 h 2782495"/>
                  <a:gd name="connsiteX4" fmla="*/ 0 w 2237315"/>
                  <a:gd name="connsiteY4" fmla="*/ 2782488 h 278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15" h="2782495">
                    <a:moveTo>
                      <a:pt x="386048" y="0"/>
                    </a:moveTo>
                    <a:lnTo>
                      <a:pt x="2237315" y="0"/>
                    </a:lnTo>
                    <a:lnTo>
                      <a:pt x="1851266" y="2782495"/>
                    </a:lnTo>
                    <a:lnTo>
                      <a:pt x="0" y="2782495"/>
                    </a:lnTo>
                    <a:lnTo>
                      <a:pt x="0" y="2782488"/>
                    </a:lnTo>
                    <a:close/>
                  </a:path>
                </a:pathLst>
              </a:custGeom>
            </p:spPr>
          </p:pic>
          <p:sp>
            <p:nvSpPr>
              <p:cNvPr id="37" name="Parallelogram 251">
                <a:extLst>
                  <a:ext uri="{FF2B5EF4-FFF2-40B4-BE49-F238E27FC236}">
                    <a16:creationId xmlns:a16="http://schemas.microsoft.com/office/drawing/2014/main" id="{FBBD3052-B357-45AF-8563-9CFDF838F583}"/>
                  </a:ext>
                </a:extLst>
              </p:cNvPr>
              <p:cNvSpPr/>
              <p:nvPr/>
            </p:nvSpPr>
            <p:spPr>
              <a:xfrm>
                <a:off x="3851252" y="2943974"/>
                <a:ext cx="1364579" cy="410691"/>
              </a:xfrm>
              <a:prstGeom prst="parallelogram">
                <a:avLst>
                  <a:gd name="adj" fmla="val 13362"/>
                </a:avLst>
              </a:prstGeom>
              <a:solidFill>
                <a:srgbClr val="00B05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3">
                <a:extLst>
                  <a:ext uri="{FF2B5EF4-FFF2-40B4-BE49-F238E27FC236}">
                    <a16:creationId xmlns:a16="http://schemas.microsoft.com/office/drawing/2014/main" id="{9DE7E723-E74F-4201-ACB9-BEE3CA8D974B}"/>
                  </a:ext>
                </a:extLst>
              </p:cNvPr>
              <p:cNvSpPr txBox="1"/>
              <p:nvPr/>
            </p:nvSpPr>
            <p:spPr>
              <a:xfrm>
                <a:off x="4079247" y="3003114"/>
                <a:ext cx="1056563" cy="400110"/>
              </a:xfrm>
              <a:prstGeom prst="rect">
                <a:avLst/>
              </a:prstGeom>
              <a:noFill/>
            </p:spPr>
            <p:txBody>
              <a:bodyPr wrap="square" lIns="0" rIns="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kumimoji="0" lang="zh-TW" altLang="en-US" sz="2000" b="1" dirty="0">
                    <a:solidFill>
                      <a:schemeClr val="bg1"/>
                    </a:solidFill>
                    <a:effectLst>
                      <a:outerShdw blurRad="38100" dist="38100" dir="2700000" algn="tl">
                        <a:srgbClr val="000000">
                          <a:alpha val="43137"/>
                        </a:srgbClr>
                      </a:outerShdw>
                    </a:effectLst>
                    <a:latin typeface="Calibri" panose="020F0502020204030204"/>
                  </a:rPr>
                  <a:t>建築材料</a:t>
                </a:r>
                <a:endParaRPr kumimoji="0" lang="en-US" sz="2000" b="1" dirty="0">
                  <a:solidFill>
                    <a:schemeClr val="bg1"/>
                  </a:solidFill>
                  <a:effectLst>
                    <a:outerShdw blurRad="38100" dist="38100" dir="2700000" algn="tl">
                      <a:srgbClr val="000000">
                        <a:alpha val="43137"/>
                      </a:srgbClr>
                    </a:outerShdw>
                  </a:effectLst>
                  <a:latin typeface="Calibri" panose="020F0502020204030204"/>
                </a:endParaRPr>
              </a:p>
            </p:txBody>
          </p:sp>
        </p:grpSp>
        <p:sp>
          <p:nvSpPr>
            <p:cNvPr id="47" name="文字方塊 46"/>
            <p:cNvSpPr txBox="1"/>
            <p:nvPr/>
          </p:nvSpPr>
          <p:spPr>
            <a:xfrm rot="11299059">
              <a:off x="3252108" y="1558054"/>
              <a:ext cx="914400" cy="1571636"/>
            </a:xfrm>
            <a:prstGeom prst="rect">
              <a:avLst/>
            </a:prstGeom>
          </p:spPr>
          <p:txBody>
            <a:bodyPr vert="eaVert" wrap="none" lIns="91440" tIns="45720" rIns="91440" bIns="45720" rtlCol="0" anchor="ctr">
              <a:noAutofit/>
            </a:bodyPr>
            <a:lstStyle/>
            <a:p>
              <a:pPr>
                <a:lnSpc>
                  <a:spcPts val="1800"/>
                </a:lnSpc>
              </a:pPr>
              <a:r>
                <a:rPr lang="en-US" altLang="zh-TW" b="1" dirty="0">
                  <a:solidFill>
                    <a:srgbClr val="00B050"/>
                  </a:solidFill>
                </a:rPr>
                <a:t>Building</a:t>
              </a:r>
            </a:p>
            <a:p>
              <a:pPr>
                <a:lnSpc>
                  <a:spcPts val="1800"/>
                </a:lnSpc>
              </a:pPr>
              <a:r>
                <a:rPr lang="en-US" altLang="zh-TW" b="1" dirty="0">
                  <a:solidFill>
                    <a:srgbClr val="00B050"/>
                  </a:solidFill>
                </a:rPr>
                <a:t>       Materials</a:t>
              </a:r>
              <a:endParaRPr lang="zh-TW" altLang="en-US" b="1" dirty="0">
                <a:solidFill>
                  <a:srgbClr val="00B050"/>
                </a:solidFill>
              </a:endParaRPr>
            </a:p>
          </p:txBody>
        </p:sp>
      </p:grpSp>
      <p:grpSp>
        <p:nvGrpSpPr>
          <p:cNvPr id="51" name="群組 50"/>
          <p:cNvGrpSpPr/>
          <p:nvPr/>
        </p:nvGrpSpPr>
        <p:grpSpPr>
          <a:xfrm>
            <a:off x="5965723" y="1563932"/>
            <a:ext cx="2575084" cy="2293996"/>
            <a:chOff x="6038190" y="1285866"/>
            <a:chExt cx="2255626" cy="2109447"/>
          </a:xfrm>
        </p:grpSpPr>
        <p:grpSp>
          <p:nvGrpSpPr>
            <p:cNvPr id="45" name="群組 44"/>
            <p:cNvGrpSpPr/>
            <p:nvPr/>
          </p:nvGrpSpPr>
          <p:grpSpPr>
            <a:xfrm>
              <a:off x="6629811" y="1285866"/>
              <a:ext cx="1664005" cy="2109447"/>
              <a:chOff x="6629811" y="1285866"/>
              <a:chExt cx="1664005" cy="2109447"/>
            </a:xfrm>
          </p:grpSpPr>
          <p:pic>
            <p:nvPicPr>
              <p:cNvPr id="34" name="Picture Placeholder 13">
                <a:extLst>
                  <a:ext uri="{FF2B5EF4-FFF2-40B4-BE49-F238E27FC236}">
                    <a16:creationId xmlns:a16="http://schemas.microsoft.com/office/drawing/2014/main" id="{9A6A01C2-992E-4935-B003-1EEC859D9A20}"/>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p:blipFill>
            <p:spPr>
              <a:xfrm>
                <a:off x="6643702" y="1285866"/>
                <a:ext cx="1650114" cy="2068508"/>
              </a:xfrm>
              <a:custGeom>
                <a:avLst/>
                <a:gdLst>
                  <a:gd name="connsiteX0" fmla="*/ 386048 w 2237315"/>
                  <a:gd name="connsiteY0" fmla="*/ 0 h 2782495"/>
                  <a:gd name="connsiteX1" fmla="*/ 2237315 w 2237315"/>
                  <a:gd name="connsiteY1" fmla="*/ 0 h 2782495"/>
                  <a:gd name="connsiteX2" fmla="*/ 1851266 w 2237315"/>
                  <a:gd name="connsiteY2" fmla="*/ 2782495 h 2782495"/>
                  <a:gd name="connsiteX3" fmla="*/ 0 w 2237315"/>
                  <a:gd name="connsiteY3" fmla="*/ 2782495 h 2782495"/>
                  <a:gd name="connsiteX4" fmla="*/ 0 w 2237315"/>
                  <a:gd name="connsiteY4" fmla="*/ 2782488 h 278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15" h="2782495">
                    <a:moveTo>
                      <a:pt x="386048" y="0"/>
                    </a:moveTo>
                    <a:lnTo>
                      <a:pt x="2237315" y="0"/>
                    </a:lnTo>
                    <a:lnTo>
                      <a:pt x="1851266" y="2782495"/>
                    </a:lnTo>
                    <a:lnTo>
                      <a:pt x="0" y="2782495"/>
                    </a:lnTo>
                    <a:lnTo>
                      <a:pt x="0" y="2782488"/>
                    </a:lnTo>
                    <a:close/>
                  </a:path>
                </a:pathLst>
              </a:custGeom>
            </p:spPr>
          </p:pic>
          <p:sp>
            <p:nvSpPr>
              <p:cNvPr id="35" name="Parallelogram 252">
                <a:extLst>
                  <a:ext uri="{FF2B5EF4-FFF2-40B4-BE49-F238E27FC236}">
                    <a16:creationId xmlns:a16="http://schemas.microsoft.com/office/drawing/2014/main" id="{54B457C9-6756-4B67-A62F-7B1DA8854A58}"/>
                  </a:ext>
                </a:extLst>
              </p:cNvPr>
              <p:cNvSpPr/>
              <p:nvPr/>
            </p:nvSpPr>
            <p:spPr>
              <a:xfrm>
                <a:off x="6629811" y="2943681"/>
                <a:ext cx="1364579" cy="410691"/>
              </a:xfrm>
              <a:prstGeom prst="parallelogram">
                <a:avLst>
                  <a:gd name="adj" fmla="val 13362"/>
                </a:avLst>
              </a:prstGeom>
              <a:solidFill>
                <a:schemeClr val="accent4">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3">
                <a:extLst>
                  <a:ext uri="{FF2B5EF4-FFF2-40B4-BE49-F238E27FC236}">
                    <a16:creationId xmlns:a16="http://schemas.microsoft.com/office/drawing/2014/main" id="{84C7E551-D53A-416E-8FED-3EF39D90E9F2}"/>
                  </a:ext>
                </a:extLst>
              </p:cNvPr>
              <p:cNvSpPr txBox="1"/>
              <p:nvPr/>
            </p:nvSpPr>
            <p:spPr>
              <a:xfrm>
                <a:off x="6774751" y="2995203"/>
                <a:ext cx="1056563" cy="400110"/>
              </a:xfrm>
              <a:prstGeom prst="rect">
                <a:avLst/>
              </a:prstGeom>
              <a:noFill/>
            </p:spPr>
            <p:txBody>
              <a:bodyPr wrap="square" lIns="0" rIns="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kumimoji="0" lang="zh-TW" altLang="en-US" sz="2000" b="1" dirty="0">
                    <a:solidFill>
                      <a:schemeClr val="bg1"/>
                    </a:solidFill>
                    <a:effectLst>
                      <a:outerShdw blurRad="38100" dist="38100" dir="2700000" algn="tl">
                        <a:srgbClr val="000000">
                          <a:alpha val="43137"/>
                        </a:srgbClr>
                      </a:outerShdw>
                    </a:effectLst>
                    <a:latin typeface="Calibri" panose="020F0502020204030204"/>
                  </a:rPr>
                  <a:t>新材料</a:t>
                </a:r>
                <a:endParaRPr kumimoji="0" lang="en-US" sz="2000" b="1" dirty="0">
                  <a:solidFill>
                    <a:schemeClr val="bg1"/>
                  </a:solidFill>
                  <a:effectLst>
                    <a:outerShdw blurRad="38100" dist="38100" dir="2700000" algn="tl">
                      <a:srgbClr val="000000">
                        <a:alpha val="43137"/>
                      </a:srgbClr>
                    </a:outerShdw>
                  </a:effectLst>
                  <a:latin typeface="Calibri" panose="020F0502020204030204"/>
                </a:endParaRPr>
              </a:p>
            </p:txBody>
          </p:sp>
        </p:grpSp>
        <p:sp>
          <p:nvSpPr>
            <p:cNvPr id="48" name="文字方塊 47"/>
            <p:cNvSpPr txBox="1"/>
            <p:nvPr/>
          </p:nvSpPr>
          <p:spPr>
            <a:xfrm rot="11299059">
              <a:off x="6038190" y="1629492"/>
              <a:ext cx="914400" cy="1571636"/>
            </a:xfrm>
            <a:prstGeom prst="rect">
              <a:avLst/>
            </a:prstGeom>
          </p:spPr>
          <p:txBody>
            <a:bodyPr vert="eaVert" wrap="none" lIns="91440" tIns="45720" rIns="91440" bIns="45720" rtlCol="0" anchor="ctr">
              <a:noAutofit/>
            </a:bodyPr>
            <a:lstStyle/>
            <a:p>
              <a:pPr>
                <a:lnSpc>
                  <a:spcPts val="1800"/>
                </a:lnSpc>
              </a:pPr>
              <a:r>
                <a:rPr lang="en-US" altLang="zh-TW" b="1" dirty="0">
                  <a:solidFill>
                    <a:schemeClr val="accent4">
                      <a:lumMod val="60000"/>
                      <a:lumOff val="40000"/>
                    </a:schemeClr>
                  </a:solidFill>
                </a:rPr>
                <a:t>Advance</a:t>
              </a:r>
            </a:p>
            <a:p>
              <a:pPr>
                <a:lnSpc>
                  <a:spcPts val="1800"/>
                </a:lnSpc>
              </a:pPr>
              <a:r>
                <a:rPr lang="en-US" altLang="zh-TW" b="1" dirty="0">
                  <a:solidFill>
                    <a:schemeClr val="accent4">
                      <a:lumMod val="60000"/>
                      <a:lumOff val="40000"/>
                    </a:schemeClr>
                  </a:solidFill>
                </a:rPr>
                <a:t>       Materials</a:t>
              </a:r>
              <a:endParaRPr lang="zh-TW" altLang="en-US" b="1" dirty="0">
                <a:solidFill>
                  <a:schemeClr val="accent4">
                    <a:lumMod val="60000"/>
                    <a:lumOff val="40000"/>
                  </a:schemeClr>
                </a:solidFill>
              </a:endParaRPr>
            </a:p>
          </p:txBody>
        </p:sp>
      </p:grpSp>
    </p:spTree>
    <p:extLst>
      <p:ext uri="{BB962C8B-B14F-4D97-AF65-F5344CB8AC3E}">
        <p14:creationId xmlns:p14="http://schemas.microsoft.com/office/powerpoint/2010/main" val="348350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A28CCDAF-C3A1-3C6E-ABDF-4476D99635AF}"/>
              </a:ext>
            </a:extLst>
          </p:cNvPr>
          <p:cNvPicPr>
            <a:picLocks noChangeAspect="1"/>
          </p:cNvPicPr>
          <p:nvPr/>
        </p:nvPicPr>
        <p:blipFill>
          <a:blip r:embed="rId2"/>
          <a:stretch>
            <a:fillRect/>
          </a:stretch>
        </p:blipFill>
        <p:spPr>
          <a:xfrm>
            <a:off x="0" y="-9284"/>
            <a:ext cx="9144000" cy="5140929"/>
          </a:xfrm>
          <a:prstGeom prst="rect">
            <a:avLst/>
          </a:prstGeom>
        </p:spPr>
      </p:pic>
      <p:sp>
        <p:nvSpPr>
          <p:cNvPr id="11" name="標題 1">
            <a:extLst>
              <a:ext uri="{FF2B5EF4-FFF2-40B4-BE49-F238E27FC236}">
                <a16:creationId xmlns:a16="http://schemas.microsoft.com/office/drawing/2014/main" id="{D54B3D68-C36B-E2FC-90FD-92FBBFFD08C8}"/>
              </a:ext>
            </a:extLst>
          </p:cNvPr>
          <p:cNvSpPr txBox="1">
            <a:spLocks/>
          </p:cNvSpPr>
          <p:nvPr/>
        </p:nvSpPr>
        <p:spPr>
          <a:xfrm>
            <a:off x="460070" y="414824"/>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3200" b="1" kern="0" dirty="0">
                <a:solidFill>
                  <a:schemeClr val="bg2">
                    <a:lumMod val="75000"/>
                  </a:schemeClr>
                </a:solidFill>
                <a:latin typeface="+mn-lt"/>
              </a:rPr>
              <a:t>陶瓷事業部</a:t>
            </a:r>
            <a:br>
              <a:rPr lang="zh-TW" altLang="en-US" sz="3200" b="1" kern="0" dirty="0">
                <a:solidFill>
                  <a:schemeClr val="bg2">
                    <a:lumMod val="75000"/>
                  </a:schemeClr>
                </a:solidFill>
                <a:latin typeface="+mn-lt"/>
              </a:rPr>
            </a:br>
            <a:r>
              <a:rPr lang="en-US" altLang="zh-TW" sz="3200" b="1" kern="0" dirty="0">
                <a:solidFill>
                  <a:schemeClr val="bg2">
                    <a:lumMod val="75000"/>
                  </a:schemeClr>
                </a:solidFill>
                <a:latin typeface="+mn-lt"/>
              </a:rPr>
              <a:t>Ceramics Division</a:t>
            </a:r>
          </a:p>
        </p:txBody>
      </p:sp>
      <p:pic>
        <p:nvPicPr>
          <p:cNvPr id="25" name="圖片 24">
            <a:extLst>
              <a:ext uri="{FF2B5EF4-FFF2-40B4-BE49-F238E27FC236}">
                <a16:creationId xmlns:a16="http://schemas.microsoft.com/office/drawing/2014/main" id="{409FAED3-1370-481C-571A-A0F799C2E8A1}"/>
              </a:ext>
            </a:extLst>
          </p:cNvPr>
          <p:cNvPicPr>
            <a:picLocks noChangeAspect="1"/>
          </p:cNvPicPr>
          <p:nvPr/>
        </p:nvPicPr>
        <p:blipFill>
          <a:blip r:embed="rId3"/>
          <a:stretch>
            <a:fillRect/>
          </a:stretch>
        </p:blipFill>
        <p:spPr>
          <a:xfrm>
            <a:off x="0" y="4131494"/>
            <a:ext cx="9144000" cy="1047844"/>
          </a:xfrm>
          <a:prstGeom prst="rect">
            <a:avLst/>
          </a:prstGeom>
        </p:spPr>
      </p:pic>
      <p:sp>
        <p:nvSpPr>
          <p:cNvPr id="12" name="文字方塊 11">
            <a:extLst>
              <a:ext uri="{FF2B5EF4-FFF2-40B4-BE49-F238E27FC236}">
                <a16:creationId xmlns:a16="http://schemas.microsoft.com/office/drawing/2014/main" id="{787D04E5-5F25-E25E-889B-8422B7A71F3D}"/>
              </a:ext>
            </a:extLst>
          </p:cNvPr>
          <p:cNvSpPr txBox="1"/>
          <p:nvPr/>
        </p:nvSpPr>
        <p:spPr>
          <a:xfrm>
            <a:off x="460070" y="1417601"/>
            <a:ext cx="7128792" cy="720080"/>
          </a:xfrm>
          <a:prstGeom prst="rect">
            <a:avLst/>
          </a:prstGeom>
        </p:spPr>
        <p:txBody>
          <a:bodyPr vert="horz" wrap="none" lIns="91440" tIns="45720" rIns="91440" bIns="45720" rtlCol="0" anchor="ctr">
            <a:noAutofit/>
          </a:bodyPr>
          <a:lstStyle/>
          <a:p>
            <a:r>
              <a:rPr lang="zh-TW" altLang="en-US" dirty="0">
                <a:solidFill>
                  <a:schemeClr val="bg1"/>
                </a:solidFill>
              </a:rPr>
              <a:t>專業陶瓷原料供應商</a:t>
            </a:r>
            <a:endParaRPr lang="en-US" altLang="zh-TW" dirty="0">
              <a:solidFill>
                <a:schemeClr val="bg1"/>
              </a:solidFill>
            </a:endParaRPr>
          </a:p>
          <a:p>
            <a:r>
              <a:rPr lang="de-DE" altLang="zh-TW" dirty="0">
                <a:solidFill>
                  <a:schemeClr val="bg1"/>
                </a:solidFill>
              </a:rPr>
              <a:t>Professional ceramic raw material supplier</a:t>
            </a:r>
            <a:endParaRPr lang="zh-TW" altLang="en-US" dirty="0">
              <a:solidFill>
                <a:schemeClr val="bg1"/>
              </a:solidFill>
            </a:endParaRPr>
          </a:p>
        </p:txBody>
      </p:sp>
      <p:grpSp>
        <p:nvGrpSpPr>
          <p:cNvPr id="13" name="群組 12">
            <a:extLst>
              <a:ext uri="{FF2B5EF4-FFF2-40B4-BE49-F238E27FC236}">
                <a16:creationId xmlns:a16="http://schemas.microsoft.com/office/drawing/2014/main" id="{CA397E8A-9D33-7A94-BCB9-D4E7F8261667}"/>
              </a:ext>
            </a:extLst>
          </p:cNvPr>
          <p:cNvGrpSpPr/>
          <p:nvPr/>
        </p:nvGrpSpPr>
        <p:grpSpPr>
          <a:xfrm>
            <a:off x="395536" y="2355726"/>
            <a:ext cx="8568952" cy="1799637"/>
            <a:chOff x="884580" y="3133725"/>
            <a:chExt cx="9981288" cy="1887628"/>
          </a:xfrm>
        </p:grpSpPr>
        <p:sp>
          <p:nvSpPr>
            <p:cNvPr id="14" name="矩形 13">
              <a:extLst>
                <a:ext uri="{FF2B5EF4-FFF2-40B4-BE49-F238E27FC236}">
                  <a16:creationId xmlns:a16="http://schemas.microsoft.com/office/drawing/2014/main" id="{4AF9E4AD-3634-B251-7B2C-C9198BF1D54C}"/>
                </a:ext>
              </a:extLst>
            </p:cNvPr>
            <p:cNvSpPr/>
            <p:nvPr/>
          </p:nvSpPr>
          <p:spPr>
            <a:xfrm>
              <a:off x="893455" y="3133725"/>
              <a:ext cx="1511999" cy="871628"/>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prstClr val="white"/>
                  </a:solidFill>
                  <a:cs typeface="Arial" pitchFamily="34" charset="0"/>
                </a:rPr>
                <a:t>熔塊</a:t>
              </a:r>
              <a:endParaRPr kumimoji="1" lang="en-US" altLang="zh-TW" sz="1600" b="1" dirty="0">
                <a:solidFill>
                  <a:prstClr val="white"/>
                </a:solidFill>
                <a:cs typeface="Arial" pitchFamily="34" charset="0"/>
              </a:endParaRPr>
            </a:p>
            <a:p>
              <a:pPr defTabSz="457200" fontAlgn="base">
                <a:spcBef>
                  <a:spcPct val="0"/>
                </a:spcBef>
                <a:spcAft>
                  <a:spcPct val="0"/>
                </a:spcAft>
                <a:defRPr/>
              </a:pPr>
              <a:r>
                <a:rPr kumimoji="1" lang="en-US" altLang="zh-TW" sz="1600" b="1" dirty="0">
                  <a:solidFill>
                    <a:prstClr val="white"/>
                  </a:solidFill>
                  <a:cs typeface="Arial" pitchFamily="34" charset="0"/>
                </a:rPr>
                <a:t>Frits</a:t>
              </a:r>
            </a:p>
            <a:p>
              <a:pPr defTabSz="457200" fontAlgn="base">
                <a:spcBef>
                  <a:spcPct val="0"/>
                </a:spcBef>
                <a:spcAft>
                  <a:spcPct val="0"/>
                </a:spcAft>
                <a:defRPr/>
              </a:pPr>
              <a:endParaRPr kumimoji="1" lang="zh-TW" altLang="en-US" sz="1600" b="1" dirty="0">
                <a:solidFill>
                  <a:prstClr val="white"/>
                </a:solidFill>
                <a:cs typeface="Arial" pitchFamily="34" charset="0"/>
              </a:endParaRPr>
            </a:p>
          </p:txBody>
        </p:sp>
        <p:sp>
          <p:nvSpPr>
            <p:cNvPr id="15" name="矩形 14">
              <a:extLst>
                <a:ext uri="{FF2B5EF4-FFF2-40B4-BE49-F238E27FC236}">
                  <a16:creationId xmlns:a16="http://schemas.microsoft.com/office/drawing/2014/main" id="{28109B37-F257-6103-A112-8B341E8970AE}"/>
                </a:ext>
              </a:extLst>
            </p:cNvPr>
            <p:cNvSpPr/>
            <p:nvPr/>
          </p:nvSpPr>
          <p:spPr>
            <a:xfrm>
              <a:off x="4963308" y="4149725"/>
              <a:ext cx="1800000" cy="871628"/>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prstClr val="white"/>
                  </a:solidFill>
                  <a:cs typeface="Arial" pitchFamily="34" charset="0"/>
                </a:rPr>
                <a:t>成釉</a:t>
              </a:r>
              <a:endParaRPr kumimoji="1" lang="en-US" altLang="zh-TW" sz="1600" b="1" dirty="0">
                <a:solidFill>
                  <a:prstClr val="white"/>
                </a:solidFill>
                <a:cs typeface="Arial" pitchFamily="34" charset="0"/>
              </a:endParaRPr>
            </a:p>
            <a:p>
              <a:pPr defTabSz="457200" fontAlgn="base">
                <a:spcBef>
                  <a:spcPct val="0"/>
                </a:spcBef>
                <a:spcAft>
                  <a:spcPct val="0"/>
                </a:spcAft>
                <a:defRPr/>
              </a:pPr>
              <a:r>
                <a:rPr kumimoji="1" lang="en-US" altLang="zh-TW" sz="1600" b="1" dirty="0">
                  <a:solidFill>
                    <a:prstClr val="white"/>
                  </a:solidFill>
                  <a:cs typeface="Arial" pitchFamily="34" charset="0"/>
                </a:rPr>
                <a:t>Composed Glaze</a:t>
              </a:r>
              <a:endParaRPr kumimoji="1" lang="zh-TW" altLang="en-US" sz="1600" b="1" dirty="0">
                <a:solidFill>
                  <a:prstClr val="white"/>
                </a:solidFill>
                <a:cs typeface="Arial" pitchFamily="34" charset="0"/>
              </a:endParaRPr>
            </a:p>
          </p:txBody>
        </p:sp>
        <p:sp>
          <p:nvSpPr>
            <p:cNvPr id="16" name="矩形 15">
              <a:extLst>
                <a:ext uri="{FF2B5EF4-FFF2-40B4-BE49-F238E27FC236}">
                  <a16:creationId xmlns:a16="http://schemas.microsoft.com/office/drawing/2014/main" id="{E3F97FC5-EBB2-C2C8-502E-5FE3085BC049}"/>
                </a:ext>
              </a:extLst>
            </p:cNvPr>
            <p:cNvSpPr/>
            <p:nvPr/>
          </p:nvSpPr>
          <p:spPr>
            <a:xfrm>
              <a:off x="9056217" y="3133725"/>
              <a:ext cx="1800000" cy="871628"/>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prstClr val="white"/>
                  </a:solidFill>
                  <a:cs typeface="Arial" pitchFamily="34" charset="0"/>
                </a:rPr>
                <a:t>矽酸鋯</a:t>
              </a:r>
              <a:endParaRPr kumimoji="1" lang="en-US" altLang="zh-TW" sz="1600" b="1" dirty="0">
                <a:solidFill>
                  <a:prstClr val="white"/>
                </a:solidFill>
                <a:cs typeface="Arial" pitchFamily="34" charset="0"/>
              </a:endParaRPr>
            </a:p>
            <a:p>
              <a:pPr defTabSz="457200" fontAlgn="base">
                <a:spcBef>
                  <a:spcPct val="0"/>
                </a:spcBef>
                <a:spcAft>
                  <a:spcPct val="0"/>
                </a:spcAft>
                <a:defRPr/>
              </a:pPr>
              <a:r>
                <a:rPr kumimoji="1" lang="en-US" altLang="zh-TW" sz="1600" b="1" dirty="0">
                  <a:solidFill>
                    <a:prstClr val="white"/>
                  </a:solidFill>
                  <a:cs typeface="Arial" pitchFamily="34" charset="0"/>
                </a:rPr>
                <a:t>Zirconium Silicate</a:t>
              </a:r>
              <a:endParaRPr kumimoji="1" lang="zh-TW" altLang="en-US" sz="1600" b="1" dirty="0">
                <a:solidFill>
                  <a:prstClr val="white"/>
                </a:solidFill>
                <a:cs typeface="Arial" pitchFamily="34" charset="0"/>
              </a:endParaRPr>
            </a:p>
          </p:txBody>
        </p:sp>
        <p:sp>
          <p:nvSpPr>
            <p:cNvPr id="17" name="矩形 16">
              <a:extLst>
                <a:ext uri="{FF2B5EF4-FFF2-40B4-BE49-F238E27FC236}">
                  <a16:creationId xmlns:a16="http://schemas.microsoft.com/office/drawing/2014/main" id="{0A8D55F7-63CB-0FE2-391F-F91205A8E042}"/>
                </a:ext>
              </a:extLst>
            </p:cNvPr>
            <p:cNvSpPr/>
            <p:nvPr/>
          </p:nvSpPr>
          <p:spPr>
            <a:xfrm>
              <a:off x="2622494" y="3133725"/>
              <a:ext cx="2032056" cy="871628"/>
            </a:xfrm>
            <a:prstGeom prst="rect">
              <a:avLst/>
            </a:prstGeom>
            <a:solidFill>
              <a:srgbClr val="FFFFFF">
                <a:alpha val="40000"/>
              </a:srgbClr>
            </a:solidFill>
          </p:spPr>
          <p:txBody>
            <a:bodyPr wrap="square">
              <a:spAutoFit/>
            </a:bodyPr>
            <a:lstStyle/>
            <a:p>
              <a:pPr algn="just" defTabSz="457200" fontAlgn="base">
                <a:spcBef>
                  <a:spcPct val="0"/>
                </a:spcBef>
                <a:spcAft>
                  <a:spcPct val="0"/>
                </a:spcAft>
                <a:defRPr/>
              </a:pPr>
              <a:r>
                <a:rPr kumimoji="1" lang="zh-TW" altLang="en-US" sz="1600" b="1" dirty="0">
                  <a:solidFill>
                    <a:prstClr val="white"/>
                  </a:solidFill>
                  <a:cs typeface="Arial" pitchFamily="34" charset="0"/>
                </a:rPr>
                <a:t>乾粒</a:t>
              </a:r>
              <a:endParaRPr kumimoji="1" lang="en-US" altLang="zh-TW" sz="1600" b="1" dirty="0">
                <a:solidFill>
                  <a:prstClr val="white"/>
                </a:solidFill>
                <a:cs typeface="Arial" pitchFamily="34" charset="0"/>
              </a:endParaRPr>
            </a:p>
            <a:p>
              <a:pPr algn="just" defTabSz="457200" fontAlgn="base">
                <a:spcBef>
                  <a:spcPct val="0"/>
                </a:spcBef>
                <a:spcAft>
                  <a:spcPct val="0"/>
                </a:spcAft>
                <a:defRPr/>
              </a:pPr>
              <a:r>
                <a:rPr kumimoji="1" lang="en-US" altLang="zh-TW" sz="1600" b="1" dirty="0" err="1">
                  <a:solidFill>
                    <a:prstClr val="white"/>
                  </a:solidFill>
                  <a:cs typeface="Arial" pitchFamily="34" charset="0"/>
                </a:rPr>
                <a:t>Vetrosa</a:t>
              </a:r>
              <a:endParaRPr kumimoji="1" lang="en-US" altLang="zh-TW" sz="1600" b="1" dirty="0">
                <a:solidFill>
                  <a:prstClr val="white"/>
                </a:solidFill>
                <a:cs typeface="Arial" pitchFamily="34" charset="0"/>
              </a:endParaRPr>
            </a:p>
            <a:p>
              <a:pPr algn="just" defTabSz="457200" fontAlgn="base">
                <a:spcBef>
                  <a:spcPct val="0"/>
                </a:spcBef>
                <a:spcAft>
                  <a:spcPct val="0"/>
                </a:spcAft>
                <a:defRPr/>
              </a:pPr>
              <a:r>
                <a:rPr kumimoji="1" lang="en-US" altLang="zh-TW" sz="1600" b="1" dirty="0">
                  <a:solidFill>
                    <a:prstClr val="white"/>
                  </a:solidFill>
                  <a:cs typeface="Arial" pitchFamily="34" charset="0"/>
                </a:rPr>
                <a:t>Grits</a:t>
              </a:r>
            </a:p>
          </p:txBody>
        </p:sp>
        <p:sp>
          <p:nvSpPr>
            <p:cNvPr id="18" name="矩形 17">
              <a:extLst>
                <a:ext uri="{FF2B5EF4-FFF2-40B4-BE49-F238E27FC236}">
                  <a16:creationId xmlns:a16="http://schemas.microsoft.com/office/drawing/2014/main" id="{BE1F2F96-2DC1-ED43-C34C-DC42DF13EFF7}"/>
                </a:ext>
              </a:extLst>
            </p:cNvPr>
            <p:cNvSpPr/>
            <p:nvPr/>
          </p:nvSpPr>
          <p:spPr>
            <a:xfrm>
              <a:off x="884580" y="4149725"/>
              <a:ext cx="1512000" cy="871628"/>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prstClr val="white"/>
                  </a:solidFill>
                  <a:cs typeface="Arial" pitchFamily="34" charset="0"/>
                </a:rPr>
                <a:t>色料</a:t>
              </a:r>
              <a:endParaRPr kumimoji="1" lang="en-US" altLang="zh-TW" sz="1600" b="1" dirty="0">
                <a:solidFill>
                  <a:prstClr val="white"/>
                </a:solidFill>
                <a:cs typeface="Arial" pitchFamily="34" charset="0"/>
              </a:endParaRPr>
            </a:p>
            <a:p>
              <a:pPr defTabSz="457200" fontAlgn="base">
                <a:spcBef>
                  <a:spcPct val="0"/>
                </a:spcBef>
                <a:spcAft>
                  <a:spcPct val="0"/>
                </a:spcAft>
                <a:defRPr/>
              </a:pPr>
              <a:r>
                <a:rPr kumimoji="1" lang="en-US" altLang="zh-TW" sz="1600" b="1" dirty="0">
                  <a:solidFill>
                    <a:prstClr val="white"/>
                  </a:solidFill>
                  <a:cs typeface="Arial" pitchFamily="34" charset="0"/>
                </a:rPr>
                <a:t>Color Stains</a:t>
              </a:r>
              <a:endParaRPr kumimoji="1" lang="zh-TW" altLang="en-US" sz="1600" b="1" dirty="0">
                <a:solidFill>
                  <a:prstClr val="white"/>
                </a:solidFill>
                <a:cs typeface="Arial" pitchFamily="34" charset="0"/>
              </a:endParaRPr>
            </a:p>
          </p:txBody>
        </p:sp>
        <p:sp>
          <p:nvSpPr>
            <p:cNvPr id="19" name="矩形 18">
              <a:extLst>
                <a:ext uri="{FF2B5EF4-FFF2-40B4-BE49-F238E27FC236}">
                  <a16:creationId xmlns:a16="http://schemas.microsoft.com/office/drawing/2014/main" id="{2DF89D6C-0495-7B3C-A8F0-13DDD81E0362}"/>
                </a:ext>
              </a:extLst>
            </p:cNvPr>
            <p:cNvSpPr/>
            <p:nvPr/>
          </p:nvSpPr>
          <p:spPr>
            <a:xfrm>
              <a:off x="2622494" y="4149725"/>
              <a:ext cx="2043355" cy="871628"/>
            </a:xfrm>
            <a:prstGeom prst="rect">
              <a:avLst/>
            </a:prstGeom>
            <a:solidFill>
              <a:srgbClr val="FFFFFF">
                <a:alpha val="40000"/>
              </a:srgbClr>
            </a:solidFill>
          </p:spPr>
          <p:txBody>
            <a:bodyPr wrap="square">
              <a:spAutoFit/>
            </a:bodyPr>
            <a:lstStyle/>
            <a:p>
              <a:pPr algn="just" defTabSz="457200" fontAlgn="base">
                <a:spcBef>
                  <a:spcPct val="0"/>
                </a:spcBef>
                <a:spcAft>
                  <a:spcPct val="0"/>
                </a:spcAft>
                <a:defRPr/>
              </a:pPr>
              <a:r>
                <a:rPr kumimoji="1" lang="zh-TW" altLang="en-US" sz="1600" b="1" dirty="0">
                  <a:solidFill>
                    <a:prstClr val="white"/>
                  </a:solidFill>
                  <a:cs typeface="Arial" pitchFamily="34" charset="0"/>
                </a:rPr>
                <a:t>陶瓷用無機墨水</a:t>
              </a:r>
              <a:endParaRPr kumimoji="1" lang="en-US" altLang="zh-TW" sz="1600" b="1" dirty="0">
                <a:solidFill>
                  <a:prstClr val="white"/>
                </a:solidFill>
                <a:cs typeface="Arial" pitchFamily="34" charset="0"/>
              </a:endParaRPr>
            </a:p>
            <a:p>
              <a:pPr algn="just" defTabSz="457200" fontAlgn="base">
                <a:spcBef>
                  <a:spcPct val="0"/>
                </a:spcBef>
                <a:spcAft>
                  <a:spcPct val="0"/>
                </a:spcAft>
                <a:defRPr/>
              </a:pPr>
              <a:r>
                <a:rPr kumimoji="1" lang="en-US" altLang="zh-TW" sz="1600" b="1" dirty="0">
                  <a:solidFill>
                    <a:prstClr val="white"/>
                  </a:solidFill>
                  <a:cs typeface="Arial" pitchFamily="34" charset="0"/>
                </a:rPr>
                <a:t>Ceramic-Jet Inks</a:t>
              </a:r>
            </a:p>
          </p:txBody>
        </p:sp>
        <p:sp>
          <p:nvSpPr>
            <p:cNvPr id="20" name="矩形 19">
              <a:extLst>
                <a:ext uri="{FF2B5EF4-FFF2-40B4-BE49-F238E27FC236}">
                  <a16:creationId xmlns:a16="http://schemas.microsoft.com/office/drawing/2014/main" id="{570BDD90-25AF-28B8-BBFA-1B3AC20B79C9}"/>
                </a:ext>
              </a:extLst>
            </p:cNvPr>
            <p:cNvSpPr/>
            <p:nvPr/>
          </p:nvSpPr>
          <p:spPr>
            <a:xfrm>
              <a:off x="4963308" y="3133725"/>
              <a:ext cx="1800000" cy="871628"/>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prstClr val="white"/>
                  </a:solidFill>
                  <a:cs typeface="Arial" pitchFamily="34" charset="0"/>
                </a:rPr>
                <a:t>防滑釉</a:t>
              </a:r>
              <a:endParaRPr kumimoji="1" lang="en-US" altLang="zh-TW" sz="1600" b="1" dirty="0">
                <a:solidFill>
                  <a:prstClr val="white"/>
                </a:solidFill>
                <a:cs typeface="Arial" pitchFamily="34" charset="0"/>
              </a:endParaRPr>
            </a:p>
            <a:p>
              <a:pPr defTabSz="457200" fontAlgn="base">
                <a:spcBef>
                  <a:spcPct val="0"/>
                </a:spcBef>
                <a:spcAft>
                  <a:spcPct val="0"/>
                </a:spcAft>
                <a:defRPr/>
              </a:pPr>
              <a:r>
                <a:rPr kumimoji="1" lang="en-US" altLang="zh-TW" sz="1600" b="1" dirty="0">
                  <a:solidFill>
                    <a:prstClr val="white"/>
                  </a:solidFill>
                  <a:cs typeface="Arial" pitchFamily="34" charset="0"/>
                </a:rPr>
                <a:t>Anti-Slip Glaze</a:t>
              </a:r>
              <a:endParaRPr kumimoji="1" lang="zh-TW" altLang="en-US" sz="1600" b="1" dirty="0">
                <a:solidFill>
                  <a:prstClr val="white"/>
                </a:solidFill>
                <a:cs typeface="Arial" pitchFamily="34" charset="0"/>
              </a:endParaRPr>
            </a:p>
          </p:txBody>
        </p:sp>
        <p:sp>
          <p:nvSpPr>
            <p:cNvPr id="21" name="矩形 20">
              <a:extLst>
                <a:ext uri="{FF2B5EF4-FFF2-40B4-BE49-F238E27FC236}">
                  <a16:creationId xmlns:a16="http://schemas.microsoft.com/office/drawing/2014/main" id="{BDBEB476-C92E-E9CC-1568-9039528C8ED1}"/>
                </a:ext>
              </a:extLst>
            </p:cNvPr>
            <p:cNvSpPr/>
            <p:nvPr/>
          </p:nvSpPr>
          <p:spPr>
            <a:xfrm>
              <a:off x="7003732" y="4149725"/>
              <a:ext cx="1800000" cy="871628"/>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prstClr val="white"/>
                  </a:solidFill>
                  <a:cs typeface="Arial" pitchFamily="34" charset="0"/>
                </a:rPr>
                <a:t>拋光釉</a:t>
              </a:r>
              <a:endParaRPr kumimoji="1" lang="en-US" altLang="zh-TW" sz="1600" b="1" dirty="0">
                <a:solidFill>
                  <a:prstClr val="white"/>
                </a:solidFill>
                <a:cs typeface="Arial" pitchFamily="34" charset="0"/>
              </a:endParaRPr>
            </a:p>
            <a:p>
              <a:pPr defTabSz="457200" fontAlgn="base">
                <a:spcBef>
                  <a:spcPct val="0"/>
                </a:spcBef>
                <a:spcAft>
                  <a:spcPct val="0"/>
                </a:spcAft>
                <a:defRPr/>
              </a:pPr>
              <a:r>
                <a:rPr kumimoji="1" lang="en-US" altLang="zh-TW" sz="1600" b="1" dirty="0" err="1">
                  <a:solidFill>
                    <a:prstClr val="white"/>
                  </a:solidFill>
                  <a:cs typeface="Arial" pitchFamily="34" charset="0"/>
                </a:rPr>
                <a:t>Poloshing</a:t>
              </a:r>
              <a:r>
                <a:rPr kumimoji="1" lang="en-US" altLang="zh-TW" sz="1600" b="1" dirty="0">
                  <a:solidFill>
                    <a:prstClr val="white"/>
                  </a:solidFill>
                  <a:cs typeface="Arial" pitchFamily="34" charset="0"/>
                </a:rPr>
                <a:t> Glaze</a:t>
              </a:r>
              <a:endParaRPr kumimoji="1" lang="zh-TW" altLang="en-US" sz="1600" b="1" dirty="0">
                <a:solidFill>
                  <a:prstClr val="white"/>
                </a:solidFill>
                <a:cs typeface="Arial" pitchFamily="34" charset="0"/>
              </a:endParaRPr>
            </a:p>
          </p:txBody>
        </p:sp>
        <p:sp>
          <p:nvSpPr>
            <p:cNvPr id="22" name="矩形 21">
              <a:extLst>
                <a:ext uri="{FF2B5EF4-FFF2-40B4-BE49-F238E27FC236}">
                  <a16:creationId xmlns:a16="http://schemas.microsoft.com/office/drawing/2014/main" id="{9670BB4C-1D06-6DA7-681C-B79FBDF39E53}"/>
                </a:ext>
              </a:extLst>
            </p:cNvPr>
            <p:cNvSpPr/>
            <p:nvPr/>
          </p:nvSpPr>
          <p:spPr>
            <a:xfrm>
              <a:off x="7003731" y="3133725"/>
              <a:ext cx="1800000" cy="871628"/>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prstClr val="white"/>
                  </a:solidFill>
                  <a:cs typeface="Arial" pitchFamily="34" charset="0"/>
                </a:rPr>
                <a:t>功能釉</a:t>
              </a:r>
              <a:endParaRPr kumimoji="1" lang="en-US" altLang="zh-TW" sz="1600" b="1" dirty="0">
                <a:solidFill>
                  <a:prstClr val="white"/>
                </a:solidFill>
                <a:cs typeface="Arial" pitchFamily="34" charset="0"/>
              </a:endParaRPr>
            </a:p>
            <a:p>
              <a:pPr defTabSz="457200" fontAlgn="base">
                <a:spcBef>
                  <a:spcPct val="0"/>
                </a:spcBef>
                <a:spcAft>
                  <a:spcPct val="0"/>
                </a:spcAft>
                <a:defRPr/>
              </a:pPr>
              <a:r>
                <a:rPr kumimoji="1" lang="en-US" altLang="zh-TW" sz="1600" b="1" dirty="0">
                  <a:solidFill>
                    <a:prstClr val="white"/>
                  </a:solidFill>
                  <a:cs typeface="Arial" pitchFamily="34" charset="0"/>
                </a:rPr>
                <a:t>Functional Glaze</a:t>
              </a:r>
              <a:endParaRPr kumimoji="1" lang="zh-TW" altLang="en-US" sz="1600" b="1" dirty="0">
                <a:solidFill>
                  <a:prstClr val="white"/>
                </a:solidFill>
                <a:cs typeface="Arial" pitchFamily="34" charset="0"/>
              </a:endParaRPr>
            </a:p>
          </p:txBody>
        </p:sp>
        <p:sp>
          <p:nvSpPr>
            <p:cNvPr id="23" name="矩形 22">
              <a:extLst>
                <a:ext uri="{FF2B5EF4-FFF2-40B4-BE49-F238E27FC236}">
                  <a16:creationId xmlns:a16="http://schemas.microsoft.com/office/drawing/2014/main" id="{767053CD-D4D6-9624-CB76-91D42CEE4368}"/>
                </a:ext>
              </a:extLst>
            </p:cNvPr>
            <p:cNvSpPr/>
            <p:nvPr/>
          </p:nvSpPr>
          <p:spPr>
            <a:xfrm>
              <a:off x="9065868" y="4149725"/>
              <a:ext cx="1800000" cy="871628"/>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prstClr val="white"/>
                  </a:solidFill>
                  <a:cs typeface="Arial" pitchFamily="34" charset="0"/>
                </a:rPr>
                <a:t>印刷釉</a:t>
              </a:r>
              <a:endParaRPr kumimoji="1" lang="en-US" altLang="zh-TW" sz="1600" b="1" dirty="0">
                <a:solidFill>
                  <a:prstClr val="white"/>
                </a:solidFill>
                <a:cs typeface="Arial" pitchFamily="34" charset="0"/>
              </a:endParaRPr>
            </a:p>
            <a:p>
              <a:pPr defTabSz="457200" fontAlgn="base">
                <a:spcBef>
                  <a:spcPct val="0"/>
                </a:spcBef>
                <a:spcAft>
                  <a:spcPct val="0"/>
                </a:spcAft>
                <a:defRPr/>
              </a:pPr>
              <a:r>
                <a:rPr kumimoji="1" lang="en-US" altLang="zh-TW" sz="1600" b="1" dirty="0">
                  <a:solidFill>
                    <a:prstClr val="white"/>
                  </a:solidFill>
                  <a:cs typeface="Arial" pitchFamily="34" charset="0"/>
                </a:rPr>
                <a:t>Printing</a:t>
              </a:r>
            </a:p>
            <a:p>
              <a:pPr defTabSz="457200" fontAlgn="base">
                <a:spcBef>
                  <a:spcPct val="0"/>
                </a:spcBef>
                <a:spcAft>
                  <a:spcPct val="0"/>
                </a:spcAft>
                <a:defRPr/>
              </a:pPr>
              <a:r>
                <a:rPr kumimoji="1" lang="en-US" altLang="zh-TW" sz="1600" b="1" dirty="0">
                  <a:solidFill>
                    <a:prstClr val="white"/>
                  </a:solidFill>
                  <a:cs typeface="Arial" pitchFamily="34" charset="0"/>
                </a:rPr>
                <a:t>Glaze</a:t>
              </a:r>
              <a:endParaRPr kumimoji="1" lang="zh-TW" altLang="en-US" sz="1600" b="1" dirty="0">
                <a:solidFill>
                  <a:prstClr val="white"/>
                </a:solidFill>
                <a:cs typeface="Arial" pitchFamily="34" charset="0"/>
              </a:endParaRPr>
            </a:p>
          </p:txBody>
        </p:sp>
      </p:grpSp>
      <p:sp>
        <p:nvSpPr>
          <p:cNvPr id="4" name="投影片編號版面配置區 3">
            <a:extLst>
              <a:ext uri="{FF2B5EF4-FFF2-40B4-BE49-F238E27FC236}">
                <a16:creationId xmlns:a16="http://schemas.microsoft.com/office/drawing/2014/main" id="{C251B281-BF82-6329-527B-36A1B7C6E5F1}"/>
              </a:ext>
            </a:extLst>
          </p:cNvPr>
          <p:cNvSpPr>
            <a:spLocks noGrp="1"/>
          </p:cNvSpPr>
          <p:nvPr>
            <p:ph type="sldNum" sz="quarter" idx="11"/>
          </p:nvPr>
        </p:nvSpPr>
        <p:spPr/>
        <p:txBody>
          <a:bodyPr/>
          <a:lstStyle/>
          <a:p>
            <a:fld id="{A73FFE8D-040C-498C-859D-95486984E817}" type="slidenum">
              <a:rPr lang="zh-TW" altLang="en-US" sz="1200" smtClean="0">
                <a:solidFill>
                  <a:srgbClr val="C00000"/>
                </a:solidFill>
              </a:rPr>
              <a:pPr/>
              <a:t>12</a:t>
            </a:fld>
            <a:endParaRPr lang="zh-TW" altLang="en-US" sz="1200" dirty="0">
              <a:solidFill>
                <a:srgbClr val="C00000"/>
              </a:solidFill>
            </a:endParaRPr>
          </a:p>
        </p:txBody>
      </p:sp>
    </p:spTree>
    <p:extLst>
      <p:ext uri="{BB962C8B-B14F-4D97-AF65-F5344CB8AC3E}">
        <p14:creationId xmlns:p14="http://schemas.microsoft.com/office/powerpoint/2010/main" val="1037322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AD356-BDD0-1277-C3D1-852E6A3C4391}"/>
            </a:ext>
          </a:extLst>
        </p:cNvPr>
        <p:cNvGrpSpPr/>
        <p:nvPr/>
      </p:nvGrpSpPr>
      <p:grpSpPr>
        <a:xfrm>
          <a:off x="0" y="0"/>
          <a:ext cx="0" cy="0"/>
          <a:chOff x="0" y="0"/>
          <a:chExt cx="0" cy="0"/>
        </a:xfrm>
      </p:grpSpPr>
      <p:pic>
        <p:nvPicPr>
          <p:cNvPr id="5" name="圖片 4">
            <a:extLst>
              <a:ext uri="{FF2B5EF4-FFF2-40B4-BE49-F238E27FC236}">
                <a16:creationId xmlns:a16="http://schemas.microsoft.com/office/drawing/2014/main" id="{54348D67-B4CA-81A5-8588-0CEF142855E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0" y="0"/>
            <a:ext cx="9144000" cy="5143500"/>
          </a:xfrm>
          <a:prstGeom prst="rect">
            <a:avLst/>
          </a:prstGeom>
        </p:spPr>
      </p:pic>
      <p:sp>
        <p:nvSpPr>
          <p:cNvPr id="3" name="標題 1">
            <a:extLst>
              <a:ext uri="{FF2B5EF4-FFF2-40B4-BE49-F238E27FC236}">
                <a16:creationId xmlns:a16="http://schemas.microsoft.com/office/drawing/2014/main" id="{76067B1E-EA5C-123A-E84B-B3DA28D75EED}"/>
              </a:ext>
            </a:extLst>
          </p:cNvPr>
          <p:cNvSpPr txBox="1">
            <a:spLocks/>
          </p:cNvSpPr>
          <p:nvPr/>
        </p:nvSpPr>
        <p:spPr>
          <a:xfrm>
            <a:off x="460070" y="414824"/>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3200" b="1" kern="0" dirty="0">
                <a:solidFill>
                  <a:schemeClr val="bg2">
                    <a:lumMod val="75000"/>
                  </a:schemeClr>
                </a:solidFill>
                <a:latin typeface="+mn-lt"/>
              </a:rPr>
              <a:t>建材事業部</a:t>
            </a:r>
            <a:br>
              <a:rPr lang="zh-TW" altLang="en-US" sz="3200" b="1" kern="0" dirty="0">
                <a:solidFill>
                  <a:schemeClr val="bg2">
                    <a:lumMod val="75000"/>
                  </a:schemeClr>
                </a:solidFill>
                <a:latin typeface="+mn-lt"/>
              </a:rPr>
            </a:br>
            <a:r>
              <a:rPr lang="en-US" altLang="zh-TW" sz="3200" b="1" kern="0" dirty="0">
                <a:solidFill>
                  <a:schemeClr val="bg2">
                    <a:lumMod val="75000"/>
                  </a:schemeClr>
                </a:solidFill>
                <a:latin typeface="+mn-lt"/>
              </a:rPr>
              <a:t>Building Materials Division</a:t>
            </a:r>
          </a:p>
        </p:txBody>
      </p:sp>
      <p:pic>
        <p:nvPicPr>
          <p:cNvPr id="6" name="圖片 5">
            <a:extLst>
              <a:ext uri="{FF2B5EF4-FFF2-40B4-BE49-F238E27FC236}">
                <a16:creationId xmlns:a16="http://schemas.microsoft.com/office/drawing/2014/main" id="{F624D91E-B4D2-0107-21C8-46A37123DDFA}"/>
              </a:ext>
            </a:extLst>
          </p:cNvPr>
          <p:cNvPicPr>
            <a:picLocks noChangeAspect="1"/>
          </p:cNvPicPr>
          <p:nvPr/>
        </p:nvPicPr>
        <p:blipFill>
          <a:blip r:embed="rId4">
            <a:alphaModFix amt="85000"/>
          </a:blip>
          <a:stretch>
            <a:fillRect/>
          </a:stretch>
        </p:blipFill>
        <p:spPr>
          <a:xfrm>
            <a:off x="-29481" y="1275606"/>
            <a:ext cx="9144000" cy="3160201"/>
          </a:xfrm>
          <a:prstGeom prst="rect">
            <a:avLst/>
          </a:prstGeom>
        </p:spPr>
      </p:pic>
      <p:pic>
        <p:nvPicPr>
          <p:cNvPr id="7" name="圖片 6">
            <a:extLst>
              <a:ext uri="{FF2B5EF4-FFF2-40B4-BE49-F238E27FC236}">
                <a16:creationId xmlns:a16="http://schemas.microsoft.com/office/drawing/2014/main" id="{A9823E65-9F67-483A-2E91-43FE910B4BAE}"/>
              </a:ext>
            </a:extLst>
          </p:cNvPr>
          <p:cNvPicPr>
            <a:picLocks noChangeAspect="1"/>
          </p:cNvPicPr>
          <p:nvPr/>
        </p:nvPicPr>
        <p:blipFill>
          <a:blip r:embed="rId5"/>
          <a:stretch>
            <a:fillRect/>
          </a:stretch>
        </p:blipFill>
        <p:spPr>
          <a:xfrm>
            <a:off x="0" y="4131494"/>
            <a:ext cx="9144000" cy="1047844"/>
          </a:xfrm>
          <a:prstGeom prst="rect">
            <a:avLst/>
          </a:prstGeom>
        </p:spPr>
      </p:pic>
      <p:sp>
        <p:nvSpPr>
          <p:cNvPr id="4" name="投影片編號版面配置區 3">
            <a:extLst>
              <a:ext uri="{FF2B5EF4-FFF2-40B4-BE49-F238E27FC236}">
                <a16:creationId xmlns:a16="http://schemas.microsoft.com/office/drawing/2014/main" id="{D681B8FF-C02F-C49C-CA91-884DC211D1C8}"/>
              </a:ext>
            </a:extLst>
          </p:cNvPr>
          <p:cNvSpPr>
            <a:spLocks noGrp="1"/>
          </p:cNvSpPr>
          <p:nvPr>
            <p:ph type="sldNum" sz="quarter" idx="11"/>
          </p:nvPr>
        </p:nvSpPr>
        <p:spPr/>
        <p:txBody>
          <a:bodyPr/>
          <a:lstStyle/>
          <a:p>
            <a:fld id="{A73FFE8D-040C-498C-859D-95486984E817}" type="slidenum">
              <a:rPr lang="zh-TW" altLang="en-US" sz="1200" smtClean="0">
                <a:solidFill>
                  <a:srgbClr val="C00000"/>
                </a:solidFill>
              </a:rPr>
              <a:pPr/>
              <a:t>13</a:t>
            </a:fld>
            <a:endParaRPr lang="zh-TW" altLang="en-US" sz="1200" dirty="0">
              <a:solidFill>
                <a:srgbClr val="C00000"/>
              </a:solidFill>
            </a:endParaRPr>
          </a:p>
        </p:txBody>
      </p:sp>
    </p:spTree>
    <p:extLst>
      <p:ext uri="{BB962C8B-B14F-4D97-AF65-F5344CB8AC3E}">
        <p14:creationId xmlns:p14="http://schemas.microsoft.com/office/powerpoint/2010/main" val="3545093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6A841-9489-AB2F-B694-084A647D0892}"/>
            </a:ext>
          </a:extLst>
        </p:cNvPr>
        <p:cNvGrpSpPr/>
        <p:nvPr/>
      </p:nvGrpSpPr>
      <p:grpSpPr>
        <a:xfrm>
          <a:off x="0" y="0"/>
          <a:ext cx="0" cy="0"/>
          <a:chOff x="0" y="0"/>
          <a:chExt cx="0" cy="0"/>
        </a:xfrm>
      </p:grpSpPr>
      <p:pic>
        <p:nvPicPr>
          <p:cNvPr id="3" name="圖片 2">
            <a:extLst>
              <a:ext uri="{FF2B5EF4-FFF2-40B4-BE49-F238E27FC236}">
                <a16:creationId xmlns:a16="http://schemas.microsoft.com/office/drawing/2014/main" id="{1DFECB85-0A9B-4666-7C35-F765F1D0A219}"/>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400000"/>
                    </a14:imgEffect>
                    <a14:imgEffect>
                      <a14:brightnessContrast bright="-70000" contrast="-40000"/>
                    </a14:imgEffect>
                  </a14:imgLayer>
                </a14:imgProps>
              </a:ext>
            </a:extLst>
          </a:blip>
          <a:stretch>
            <a:fillRect/>
          </a:stretch>
        </p:blipFill>
        <p:spPr>
          <a:xfrm>
            <a:off x="0" y="3800"/>
            <a:ext cx="9144000" cy="5143499"/>
          </a:xfrm>
          <a:prstGeom prst="rect">
            <a:avLst/>
          </a:prstGeom>
        </p:spPr>
      </p:pic>
      <p:sp>
        <p:nvSpPr>
          <p:cNvPr id="2" name="標題 1">
            <a:extLst>
              <a:ext uri="{FF2B5EF4-FFF2-40B4-BE49-F238E27FC236}">
                <a16:creationId xmlns:a16="http://schemas.microsoft.com/office/drawing/2014/main" id="{32FC7A57-0F8E-3347-D79B-051286862732}"/>
              </a:ext>
            </a:extLst>
          </p:cNvPr>
          <p:cNvSpPr txBox="1">
            <a:spLocks/>
          </p:cNvSpPr>
          <p:nvPr/>
        </p:nvSpPr>
        <p:spPr>
          <a:xfrm>
            <a:off x="460070" y="414824"/>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3200" b="1" kern="0" dirty="0">
                <a:solidFill>
                  <a:schemeClr val="accent4">
                    <a:lumMod val="20000"/>
                    <a:lumOff val="80000"/>
                  </a:schemeClr>
                </a:solidFill>
                <a:latin typeface="+mn-lt"/>
              </a:rPr>
              <a:t>新材料事業部</a:t>
            </a:r>
            <a:br>
              <a:rPr lang="zh-TW" altLang="en-US" sz="3200" b="1" kern="0" dirty="0">
                <a:solidFill>
                  <a:schemeClr val="accent4">
                    <a:lumMod val="20000"/>
                    <a:lumOff val="80000"/>
                  </a:schemeClr>
                </a:solidFill>
                <a:latin typeface="+mn-lt"/>
              </a:rPr>
            </a:br>
            <a:r>
              <a:rPr lang="en-US" altLang="zh-TW" sz="3200" b="1" kern="0" dirty="0">
                <a:solidFill>
                  <a:schemeClr val="accent4">
                    <a:lumMod val="20000"/>
                    <a:lumOff val="80000"/>
                  </a:schemeClr>
                </a:solidFill>
                <a:latin typeface="+mn-lt"/>
              </a:rPr>
              <a:t>Advanced Materials Division</a:t>
            </a:r>
          </a:p>
        </p:txBody>
      </p:sp>
      <p:pic>
        <p:nvPicPr>
          <p:cNvPr id="5" name="圖片 4">
            <a:extLst>
              <a:ext uri="{FF2B5EF4-FFF2-40B4-BE49-F238E27FC236}">
                <a16:creationId xmlns:a16="http://schemas.microsoft.com/office/drawing/2014/main" id="{E56D2710-3E42-82FF-EE50-F874007F86D3}"/>
              </a:ext>
            </a:extLst>
          </p:cNvPr>
          <p:cNvPicPr>
            <a:picLocks noChangeAspect="1"/>
          </p:cNvPicPr>
          <p:nvPr/>
        </p:nvPicPr>
        <p:blipFill>
          <a:blip r:embed="rId4"/>
          <a:stretch>
            <a:fillRect/>
          </a:stretch>
        </p:blipFill>
        <p:spPr>
          <a:xfrm>
            <a:off x="0" y="4146611"/>
            <a:ext cx="9144000" cy="1047844"/>
          </a:xfrm>
          <a:prstGeom prst="rect">
            <a:avLst/>
          </a:prstGeom>
        </p:spPr>
      </p:pic>
      <p:grpSp>
        <p:nvGrpSpPr>
          <p:cNvPr id="6" name="群組 5">
            <a:extLst>
              <a:ext uri="{FF2B5EF4-FFF2-40B4-BE49-F238E27FC236}">
                <a16:creationId xmlns:a16="http://schemas.microsoft.com/office/drawing/2014/main" id="{8C4634DD-2D1F-FAFB-8824-BBBF825D66D9}"/>
              </a:ext>
            </a:extLst>
          </p:cNvPr>
          <p:cNvGrpSpPr/>
          <p:nvPr/>
        </p:nvGrpSpPr>
        <p:grpSpPr>
          <a:xfrm>
            <a:off x="115645" y="2176667"/>
            <a:ext cx="8885905" cy="1818453"/>
            <a:chOff x="377010" y="3165701"/>
            <a:chExt cx="7138291" cy="1907363"/>
          </a:xfrm>
        </p:grpSpPr>
        <p:sp>
          <p:nvSpPr>
            <p:cNvPr id="8" name="矩形 7">
              <a:extLst>
                <a:ext uri="{FF2B5EF4-FFF2-40B4-BE49-F238E27FC236}">
                  <a16:creationId xmlns:a16="http://schemas.microsoft.com/office/drawing/2014/main" id="{B12AF633-6252-22E6-BF03-755C1A60C8EA}"/>
                </a:ext>
              </a:extLst>
            </p:cNvPr>
            <p:cNvSpPr/>
            <p:nvPr/>
          </p:nvSpPr>
          <p:spPr>
            <a:xfrm>
              <a:off x="377010" y="3165701"/>
              <a:ext cx="2319212" cy="1646407"/>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schemeClr val="bg1"/>
                  </a:solidFill>
                  <a:cs typeface="Arial" pitchFamily="34" charset="0"/>
                </a:rPr>
                <a:t>玻璃</a:t>
              </a:r>
              <a:r>
                <a:rPr kumimoji="1" lang="en-US" altLang="zh-TW" sz="1600" b="1" dirty="0">
                  <a:solidFill>
                    <a:schemeClr val="bg1"/>
                  </a:solidFill>
                  <a:cs typeface="Arial" pitchFamily="34" charset="0"/>
                </a:rPr>
                <a:t>/</a:t>
              </a:r>
              <a:r>
                <a:rPr kumimoji="1" lang="zh-TW" altLang="en-US" sz="1600" b="1" dirty="0">
                  <a:solidFill>
                    <a:schemeClr val="bg1"/>
                  </a:solidFill>
                  <a:cs typeface="Arial" pitchFamily="34" charset="0"/>
                </a:rPr>
                <a:t>陶瓷螢光片</a:t>
              </a:r>
              <a:endParaRPr kumimoji="1" lang="en-US" altLang="zh-TW" sz="1600" b="1" dirty="0">
                <a:solidFill>
                  <a:schemeClr val="bg1"/>
                </a:solidFill>
                <a:cs typeface="Arial" pitchFamily="34" charset="0"/>
              </a:endParaRPr>
            </a:p>
            <a:p>
              <a:pPr defTabSz="457200" fontAlgn="base">
                <a:spcBef>
                  <a:spcPct val="0"/>
                </a:spcBef>
                <a:spcAft>
                  <a:spcPct val="0"/>
                </a:spcAft>
                <a:defRPr/>
              </a:pPr>
              <a:r>
                <a:rPr kumimoji="1" lang="en-US" altLang="zh-TW" sz="1600" b="1" dirty="0">
                  <a:solidFill>
                    <a:schemeClr val="bg1"/>
                  </a:solidFill>
                  <a:cs typeface="Arial" pitchFamily="34" charset="0"/>
                </a:rPr>
                <a:t>Phosphor in Glass/Ceramic</a:t>
              </a:r>
            </a:p>
            <a:p>
              <a:pPr defTabSz="457200" fontAlgn="base">
                <a:spcBef>
                  <a:spcPct val="0"/>
                </a:spcBef>
                <a:spcAft>
                  <a:spcPct val="0"/>
                </a:spcAft>
                <a:defRPr/>
              </a:pPr>
              <a:endParaRPr kumimoji="1" lang="en-US" altLang="zh-TW" sz="1600" b="1" dirty="0">
                <a:solidFill>
                  <a:schemeClr val="bg1"/>
                </a:solidFill>
                <a:cs typeface="Arial" pitchFamily="34" charset="0"/>
              </a:endParaRPr>
            </a:p>
            <a:p>
              <a:pPr defTabSz="457200" fontAlgn="base">
                <a:spcBef>
                  <a:spcPct val="0"/>
                </a:spcBef>
                <a:spcAft>
                  <a:spcPct val="0"/>
                </a:spcAft>
                <a:defRPr/>
              </a:pPr>
              <a:endParaRPr kumimoji="1" lang="en-US" altLang="zh-TW" sz="1600" b="1" dirty="0">
                <a:solidFill>
                  <a:schemeClr val="bg1"/>
                </a:solidFill>
                <a:cs typeface="Arial" pitchFamily="34" charset="0"/>
              </a:endParaRPr>
            </a:p>
            <a:p>
              <a:pPr defTabSz="457200" fontAlgn="base">
                <a:spcBef>
                  <a:spcPct val="0"/>
                </a:spcBef>
                <a:spcAft>
                  <a:spcPct val="0"/>
                </a:spcAft>
                <a:defRPr/>
              </a:pPr>
              <a:endParaRPr kumimoji="1" lang="zh-TW" altLang="en-US" sz="1600" b="1" dirty="0">
                <a:solidFill>
                  <a:schemeClr val="bg1"/>
                </a:solidFill>
                <a:cs typeface="Arial" pitchFamily="34" charset="0"/>
              </a:endParaRPr>
            </a:p>
          </p:txBody>
        </p:sp>
        <p:sp>
          <p:nvSpPr>
            <p:cNvPr id="11" name="矩形 10">
              <a:extLst>
                <a:ext uri="{FF2B5EF4-FFF2-40B4-BE49-F238E27FC236}">
                  <a16:creationId xmlns:a16="http://schemas.microsoft.com/office/drawing/2014/main" id="{864650BF-A6A1-BE2F-7564-7DDDAAA05E8A}"/>
                </a:ext>
              </a:extLst>
            </p:cNvPr>
            <p:cNvSpPr/>
            <p:nvPr/>
          </p:nvSpPr>
          <p:spPr>
            <a:xfrm>
              <a:off x="2779681" y="3168398"/>
              <a:ext cx="2319213" cy="1904666"/>
            </a:xfrm>
            <a:prstGeom prst="rect">
              <a:avLst/>
            </a:prstGeom>
            <a:solidFill>
              <a:srgbClr val="FFFFFF">
                <a:alpha val="40000"/>
              </a:srgbClr>
            </a:solidFill>
          </p:spPr>
          <p:txBody>
            <a:bodyPr wrap="square">
              <a:spAutoFit/>
            </a:bodyPr>
            <a:lstStyle/>
            <a:p>
              <a:pPr algn="just" defTabSz="457200" fontAlgn="base">
                <a:spcBef>
                  <a:spcPct val="0"/>
                </a:spcBef>
                <a:spcAft>
                  <a:spcPct val="0"/>
                </a:spcAft>
                <a:defRPr/>
              </a:pPr>
              <a:r>
                <a:rPr kumimoji="1" lang="zh-TW" altLang="en-US" sz="1600" b="1" dirty="0">
                  <a:solidFill>
                    <a:schemeClr val="bg1"/>
                  </a:solidFill>
                  <a:cs typeface="Arial" pitchFamily="34" charset="0"/>
                </a:rPr>
                <a:t>低介電類晶玻璃陶瓷基板</a:t>
              </a:r>
              <a:endParaRPr kumimoji="1" lang="en-US" altLang="zh-TW" sz="1600" b="1" dirty="0">
                <a:solidFill>
                  <a:schemeClr val="bg1"/>
                </a:solidFill>
                <a:cs typeface="Arial" pitchFamily="34" charset="0"/>
              </a:endParaRPr>
            </a:p>
            <a:p>
              <a:pPr defTabSz="457200" fontAlgn="base">
                <a:spcBef>
                  <a:spcPct val="0"/>
                </a:spcBef>
                <a:spcAft>
                  <a:spcPct val="0"/>
                </a:spcAft>
                <a:defRPr/>
              </a:pPr>
              <a:r>
                <a:rPr kumimoji="1" lang="en-US" altLang="zh-TW" sz="1600" b="1" dirty="0">
                  <a:solidFill>
                    <a:schemeClr val="bg1"/>
                  </a:solidFill>
                  <a:cs typeface="Arial" pitchFamily="34" charset="0"/>
                </a:rPr>
                <a:t>Low Dk/</a:t>
              </a:r>
              <a:r>
                <a:rPr kumimoji="1" lang="en-US" altLang="zh-TW" sz="1600" b="1" dirty="0" err="1">
                  <a:solidFill>
                    <a:schemeClr val="bg1"/>
                  </a:solidFill>
                  <a:cs typeface="Arial" pitchFamily="34" charset="0"/>
                </a:rPr>
                <a:t>Df</a:t>
              </a:r>
              <a:r>
                <a:rPr kumimoji="1" lang="en-US" altLang="zh-TW" sz="1600" b="1" dirty="0">
                  <a:solidFill>
                    <a:schemeClr val="bg1"/>
                  </a:solidFill>
                  <a:cs typeface="Arial" pitchFamily="34" charset="0"/>
                </a:rPr>
                <a:t> with High strength Ceramic-glass substrates</a:t>
              </a:r>
              <a:r>
                <a:rPr kumimoji="1" lang="zh-TW" altLang="en-US" sz="1600" b="1" dirty="0">
                  <a:solidFill>
                    <a:schemeClr val="bg1"/>
                  </a:solidFill>
                  <a:cs typeface="Arial" pitchFamily="34" charset="0"/>
                </a:rPr>
                <a:t> </a:t>
              </a:r>
              <a:r>
                <a:rPr kumimoji="1" lang="en-US" altLang="zh-TW" sz="1600" b="1" dirty="0">
                  <a:solidFill>
                    <a:schemeClr val="bg1"/>
                  </a:solidFill>
                  <a:cs typeface="Arial" pitchFamily="34" charset="0"/>
                </a:rPr>
                <a:t>for use in the interposer layer</a:t>
              </a:r>
            </a:p>
            <a:p>
              <a:pPr algn="just" defTabSz="457200" fontAlgn="base">
                <a:spcBef>
                  <a:spcPct val="0"/>
                </a:spcBef>
                <a:spcAft>
                  <a:spcPct val="0"/>
                </a:spcAft>
                <a:defRPr/>
              </a:pPr>
              <a:endParaRPr kumimoji="1" lang="en-US" altLang="zh-TW" sz="1600" b="1" dirty="0">
                <a:solidFill>
                  <a:schemeClr val="bg1"/>
                </a:solidFill>
                <a:cs typeface="Arial" pitchFamily="34" charset="0"/>
              </a:endParaRPr>
            </a:p>
            <a:p>
              <a:pPr algn="just" defTabSz="457200" fontAlgn="base">
                <a:spcBef>
                  <a:spcPct val="0"/>
                </a:spcBef>
                <a:spcAft>
                  <a:spcPct val="0"/>
                </a:spcAft>
                <a:defRPr/>
              </a:pPr>
              <a:endParaRPr kumimoji="1" lang="en-US" altLang="zh-TW" sz="1600" b="1" dirty="0">
                <a:solidFill>
                  <a:schemeClr val="bg1"/>
                </a:solidFill>
                <a:cs typeface="Arial" pitchFamily="34" charset="0"/>
              </a:endParaRPr>
            </a:p>
          </p:txBody>
        </p:sp>
        <p:sp>
          <p:nvSpPr>
            <p:cNvPr id="14" name="矩形 13">
              <a:extLst>
                <a:ext uri="{FF2B5EF4-FFF2-40B4-BE49-F238E27FC236}">
                  <a16:creationId xmlns:a16="http://schemas.microsoft.com/office/drawing/2014/main" id="{8A93F7EE-F4BB-5B7B-F251-E4A9FF15F146}"/>
                </a:ext>
              </a:extLst>
            </p:cNvPr>
            <p:cNvSpPr/>
            <p:nvPr/>
          </p:nvSpPr>
          <p:spPr>
            <a:xfrm>
              <a:off x="5194381" y="3165701"/>
              <a:ext cx="2320920" cy="1646406"/>
            </a:xfrm>
            <a:prstGeom prst="rect">
              <a:avLst/>
            </a:prstGeom>
            <a:solidFill>
              <a:srgbClr val="FFFFFF">
                <a:alpha val="40000"/>
              </a:srgbClr>
            </a:solidFill>
          </p:spPr>
          <p:txBody>
            <a:bodyPr wrap="square">
              <a:spAutoFit/>
            </a:bodyPr>
            <a:lstStyle/>
            <a:p>
              <a:pPr defTabSz="457200" fontAlgn="base">
                <a:spcBef>
                  <a:spcPct val="0"/>
                </a:spcBef>
                <a:spcAft>
                  <a:spcPct val="0"/>
                </a:spcAft>
                <a:defRPr/>
              </a:pPr>
              <a:r>
                <a:rPr kumimoji="1" lang="zh-TW" altLang="en-US" sz="1600" b="1" dirty="0">
                  <a:solidFill>
                    <a:schemeClr val="bg1"/>
                  </a:solidFill>
                  <a:cs typeface="Arial" pitchFamily="34" charset="0"/>
                </a:rPr>
                <a:t>固態電池用電解質隔離膜材料</a:t>
              </a:r>
              <a:endParaRPr kumimoji="1" lang="en-US" altLang="zh-TW" sz="1600" b="1" dirty="0">
                <a:solidFill>
                  <a:schemeClr val="bg1"/>
                </a:solidFill>
                <a:cs typeface="Arial" pitchFamily="34" charset="0"/>
              </a:endParaRPr>
            </a:p>
            <a:p>
              <a:pPr defTabSz="457200" fontAlgn="base">
                <a:spcBef>
                  <a:spcPct val="0"/>
                </a:spcBef>
                <a:spcAft>
                  <a:spcPct val="0"/>
                </a:spcAft>
                <a:defRPr/>
              </a:pPr>
              <a:r>
                <a:rPr kumimoji="1" lang="en-US" altLang="zh-TW" sz="1600" b="1" dirty="0">
                  <a:solidFill>
                    <a:schemeClr val="bg1"/>
                  </a:solidFill>
                  <a:cs typeface="Arial" pitchFamily="34" charset="0"/>
                </a:rPr>
                <a:t>Solid-state Electrolyte Material Solution for Solid-state Batteries</a:t>
              </a:r>
            </a:p>
            <a:p>
              <a:pPr defTabSz="457200" fontAlgn="base">
                <a:spcBef>
                  <a:spcPct val="0"/>
                </a:spcBef>
                <a:spcAft>
                  <a:spcPct val="0"/>
                </a:spcAft>
                <a:defRPr/>
              </a:pPr>
              <a:endParaRPr kumimoji="1" lang="en-US" altLang="zh-TW" sz="1600" b="1" dirty="0">
                <a:solidFill>
                  <a:schemeClr val="bg1"/>
                </a:solidFill>
                <a:cs typeface="Arial" pitchFamily="34" charset="0"/>
              </a:endParaRPr>
            </a:p>
            <a:p>
              <a:pPr defTabSz="457200" fontAlgn="base">
                <a:spcBef>
                  <a:spcPct val="0"/>
                </a:spcBef>
                <a:spcAft>
                  <a:spcPct val="0"/>
                </a:spcAft>
                <a:defRPr/>
              </a:pPr>
              <a:endParaRPr kumimoji="1" lang="zh-TW" altLang="en-US" sz="1600" b="1" dirty="0">
                <a:solidFill>
                  <a:schemeClr val="bg1"/>
                </a:solidFill>
                <a:cs typeface="Arial" pitchFamily="34" charset="0"/>
              </a:endParaRPr>
            </a:p>
          </p:txBody>
        </p:sp>
      </p:grpSp>
      <p:sp>
        <p:nvSpPr>
          <p:cNvPr id="4" name="投影片編號版面配置區 3">
            <a:extLst>
              <a:ext uri="{FF2B5EF4-FFF2-40B4-BE49-F238E27FC236}">
                <a16:creationId xmlns:a16="http://schemas.microsoft.com/office/drawing/2014/main" id="{84951EB6-4C11-EA2C-B395-58BDBF9CFCAC}"/>
              </a:ext>
            </a:extLst>
          </p:cNvPr>
          <p:cNvSpPr>
            <a:spLocks noGrp="1"/>
          </p:cNvSpPr>
          <p:nvPr>
            <p:ph type="sldNum" sz="quarter" idx="11"/>
          </p:nvPr>
        </p:nvSpPr>
        <p:spPr/>
        <p:txBody>
          <a:bodyPr/>
          <a:lstStyle/>
          <a:p>
            <a:fld id="{A73FFE8D-040C-498C-859D-95486984E817}" type="slidenum">
              <a:rPr lang="zh-TW" altLang="en-US" sz="1200" smtClean="0">
                <a:solidFill>
                  <a:srgbClr val="C00000"/>
                </a:solidFill>
              </a:rPr>
              <a:pPr/>
              <a:t>14</a:t>
            </a:fld>
            <a:endParaRPr lang="zh-TW" altLang="en-US" sz="1200" dirty="0">
              <a:solidFill>
                <a:srgbClr val="C00000"/>
              </a:solidFill>
            </a:endParaRPr>
          </a:p>
        </p:txBody>
      </p:sp>
    </p:spTree>
    <p:extLst>
      <p:ext uri="{BB962C8B-B14F-4D97-AF65-F5344CB8AC3E}">
        <p14:creationId xmlns:p14="http://schemas.microsoft.com/office/powerpoint/2010/main" val="952800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000246"/>
            <a:ext cx="928662" cy="1434913"/>
          </a:xfrm>
          <a:prstGeom prst="rect">
            <a:avLst/>
          </a:prstGeom>
          <a:solidFill>
            <a:schemeClr val="accent1"/>
          </a:solidFill>
          <a:ln w="12700">
            <a:noFill/>
          </a:ln>
        </p:spPr>
        <p:txBody>
          <a:bodyPr anchor="ctr"/>
          <a:lstStyle/>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4" name="文本框 3"/>
          <p:cNvSpPr/>
          <p:nvPr/>
        </p:nvSpPr>
        <p:spPr>
          <a:xfrm>
            <a:off x="1142976" y="1643056"/>
            <a:ext cx="2071701" cy="2215863"/>
          </a:xfrm>
          <a:prstGeom prst="rect">
            <a:avLst/>
          </a:prstGeom>
          <a:noFill/>
          <a:ln w="9525">
            <a:noFill/>
          </a:ln>
        </p:spPr>
        <p:txBody>
          <a:bodyPr wrap="square">
            <a:spAutoFit/>
          </a:bodyPr>
          <a:lstStyle/>
          <a:p>
            <a:pPr lvl="0">
              <a:lnSpc>
                <a:spcPct val="100000"/>
              </a:lnSpc>
            </a:pPr>
            <a:r>
              <a:rPr lang="en-US" altLang="x-none" sz="13799" dirty="0">
                <a:solidFill>
                  <a:schemeClr val="accent1"/>
                </a:solidFill>
                <a:latin typeface="Impact" panose="020B0806030902050204" pitchFamily="2" charset="0"/>
                <a:ea typeface="方正姚体" pitchFamily="2" charset="-122"/>
                <a:sym typeface="Impact" panose="020B0806030902050204" pitchFamily="2" charset="0"/>
              </a:rPr>
              <a:t>02</a:t>
            </a:r>
            <a:endParaRPr lang="zh-CN" altLang="en-US" sz="13799" dirty="0">
              <a:solidFill>
                <a:schemeClr val="accent1"/>
              </a:solidFill>
              <a:latin typeface="Impact" panose="020B0806030902050204" pitchFamily="2" charset="0"/>
              <a:ea typeface="方正姚体" pitchFamily="2" charset="-122"/>
              <a:sym typeface="Impact" panose="020B0806030902050204" pitchFamily="2" charset="0"/>
            </a:endParaRPr>
          </a:p>
        </p:txBody>
      </p:sp>
      <p:sp>
        <p:nvSpPr>
          <p:cNvPr id="5" name="矩形 4"/>
          <p:cNvSpPr/>
          <p:nvPr/>
        </p:nvSpPr>
        <p:spPr>
          <a:xfrm>
            <a:off x="3286117" y="2000246"/>
            <a:ext cx="5857884" cy="1434913"/>
          </a:xfrm>
          <a:prstGeom prst="rect">
            <a:avLst/>
          </a:prstGeom>
          <a:solidFill>
            <a:schemeClr val="accent1"/>
          </a:solidFill>
          <a:ln w="12700">
            <a:solidFill>
              <a:schemeClr val="accent1"/>
            </a:solidFill>
          </a:ln>
        </p:spPr>
        <p:txBody>
          <a:bodyPr anchor="ctr"/>
          <a:lstStyle/>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6" name="文本框 5"/>
          <p:cNvSpPr/>
          <p:nvPr/>
        </p:nvSpPr>
        <p:spPr>
          <a:xfrm>
            <a:off x="3286116" y="2000246"/>
            <a:ext cx="5857884" cy="1446550"/>
          </a:xfrm>
          <a:prstGeom prst="rect">
            <a:avLst/>
          </a:prstGeom>
          <a:solidFill>
            <a:schemeClr val="accent1"/>
          </a:solidFill>
          <a:ln w="9525">
            <a:noFill/>
          </a:ln>
        </p:spPr>
        <p:txBody>
          <a:bodyPr wrap="square">
            <a:spAutoFit/>
          </a:bodyPr>
          <a:lstStyle/>
          <a:p>
            <a:r>
              <a:rPr lang="zh-TW" altLang="en-US" sz="4400" b="1" dirty="0">
                <a:solidFill>
                  <a:schemeClr val="bg1"/>
                </a:solidFill>
                <a:effectLst>
                  <a:outerShdw blurRad="38100" dist="38100" dir="2700000" algn="tl">
                    <a:srgbClr val="000000">
                      <a:alpha val="43137"/>
                    </a:srgbClr>
                  </a:outerShdw>
                </a:effectLst>
                <a:latin typeface="+mn-ea"/>
                <a:cs typeface="Arial" pitchFamily="34" charset="0"/>
              </a:rPr>
              <a:t>營運狀況</a:t>
            </a:r>
            <a:br>
              <a:rPr lang="en-US" altLang="zh-TW" sz="4400" b="1" dirty="0">
                <a:solidFill>
                  <a:schemeClr val="bg1"/>
                </a:solidFill>
                <a:effectLst>
                  <a:outerShdw blurRad="38100" dist="38100" dir="2700000" algn="tl">
                    <a:srgbClr val="000000">
                      <a:alpha val="43137"/>
                    </a:srgbClr>
                  </a:outerShdw>
                </a:effectLst>
                <a:latin typeface="+mn-ea"/>
                <a:cs typeface="Arial" pitchFamily="34" charset="0"/>
              </a:rPr>
            </a:br>
            <a:r>
              <a:rPr lang="en-US" altLang="zh-TW" sz="4400" b="1" dirty="0">
                <a:solidFill>
                  <a:schemeClr val="bg1"/>
                </a:solidFill>
                <a:effectLst>
                  <a:outerShdw blurRad="38100" dist="38100" dir="2700000" algn="tl">
                    <a:srgbClr val="000000">
                      <a:alpha val="43137"/>
                    </a:srgbClr>
                  </a:outerShdw>
                </a:effectLst>
                <a:latin typeface="+mn-ea"/>
                <a:cs typeface="Arial" pitchFamily="34" charset="0"/>
              </a:rPr>
              <a:t>Operating Status</a:t>
            </a:r>
            <a:endParaRPr lang="en-US" altLang="zh-TW" sz="4400" b="1" dirty="0">
              <a:solidFill>
                <a:schemeClr val="bg1"/>
              </a:solidFill>
              <a:effectLst>
                <a:outerShdw blurRad="38100" dist="38100" dir="2700000" algn="tl">
                  <a:srgbClr val="000000">
                    <a:alpha val="43137"/>
                  </a:srgbClr>
                </a:outerShdw>
              </a:effectLst>
              <a:latin typeface="+mn-ea"/>
            </a:endParaRPr>
          </a:p>
        </p:txBody>
      </p:sp>
      <p:sp>
        <p:nvSpPr>
          <p:cNvPr id="2" name="投影片編號版面配置區 2">
            <a:extLst>
              <a:ext uri="{FF2B5EF4-FFF2-40B4-BE49-F238E27FC236}">
                <a16:creationId xmlns:a16="http://schemas.microsoft.com/office/drawing/2014/main" id="{18E101D8-C4AB-623D-0B6F-1A3AD4E521F5}"/>
              </a:ext>
            </a:extLst>
          </p:cNvPr>
          <p:cNvSpPr txBox="1">
            <a:spLocks/>
          </p:cNvSpPr>
          <p:nvPr/>
        </p:nvSpPr>
        <p:spPr>
          <a:xfrm>
            <a:off x="8686800" y="4773384"/>
            <a:ext cx="576064" cy="273844"/>
          </a:xfrm>
          <a:prstGeom prst="rect">
            <a:avLst/>
          </a:prstGeom>
        </p:spPr>
        <p:txBody>
          <a:bodyPr vert="horz" lIns="91440" tIns="45720" rIns="91440" bIns="45720" rtlCol="0" anchor="ctr"/>
          <a:lstStyle>
            <a:defPPr>
              <a:defRPr lang="zh-TW"/>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3FFE8D-040C-498C-859D-95486984E817}" type="slidenum">
              <a:rPr lang="zh-TW" altLang="en-US" sz="1200" smtClean="0">
                <a:solidFill>
                  <a:srgbClr val="C00000"/>
                </a:solidFill>
              </a:rPr>
              <a:pPr/>
              <a:t>15</a:t>
            </a:fld>
            <a:endParaRPr lang="zh-TW" altLang="en-US" sz="1200" dirty="0">
              <a:solidFill>
                <a:srgbClr val="C00000"/>
              </a:solidFill>
            </a:endParaRPr>
          </a:p>
        </p:txBody>
      </p:sp>
    </p:spTree>
    <p:extLst>
      <p:ext uri="{BB962C8B-B14F-4D97-AF65-F5344CB8AC3E}">
        <p14:creationId xmlns:p14="http://schemas.microsoft.com/office/powerpoint/2010/main" val="101037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40F171E2-E6A5-46B6-A86C-4BE53CCDEEEA}" type="slidenum">
              <a:rPr lang="en-US" altLang="zh-TW" sz="1200" smtClean="0">
                <a:solidFill>
                  <a:srgbClr val="C00000"/>
                </a:solidFill>
              </a:rPr>
              <a:pPr>
                <a:defRPr/>
              </a:pPr>
              <a:t>16</a:t>
            </a:fld>
            <a:endParaRPr lang="en-US" altLang="zh-TW" sz="1200" dirty="0">
              <a:solidFill>
                <a:srgbClr val="C00000"/>
              </a:solidFill>
            </a:endParaRPr>
          </a:p>
        </p:txBody>
      </p:sp>
      <p:sp>
        <p:nvSpPr>
          <p:cNvPr id="15362" name="標題 2"/>
          <p:cNvSpPr>
            <a:spLocks noGrp="1"/>
          </p:cNvSpPr>
          <p:nvPr>
            <p:ph type="title" idx="4294967295"/>
          </p:nvPr>
        </p:nvSpPr>
        <p:spPr>
          <a:xfrm>
            <a:off x="467544" y="0"/>
            <a:ext cx="7762056" cy="771550"/>
          </a:xfrm>
        </p:spPr>
        <p:txBody>
          <a:bodyPr/>
          <a:lstStyle/>
          <a:p>
            <a:r>
              <a:rPr lang="zh-TW" altLang="en-US" sz="2400" b="1" dirty="0">
                <a:solidFill>
                  <a:schemeClr val="tx2"/>
                </a:solidFill>
                <a:latin typeface="Calibri" pitchFamily="34" charset="0"/>
                <a:ea typeface="標楷體" pitchFamily="65" charset="-120"/>
              </a:rPr>
              <a:t>合併資產負債表摘要</a:t>
            </a:r>
            <a:br>
              <a:rPr lang="zh-TW" altLang="en-US" sz="2400" dirty="0">
                <a:solidFill>
                  <a:schemeClr val="tx2"/>
                </a:solidFill>
                <a:latin typeface="Calibri" pitchFamily="34" charset="0"/>
              </a:rPr>
            </a:br>
            <a:r>
              <a:rPr lang="en-US" altLang="zh-TW" sz="2400" dirty="0">
                <a:solidFill>
                  <a:schemeClr val="tx2"/>
                </a:solidFill>
                <a:latin typeface="Calibri" pitchFamily="34" charset="0"/>
              </a:rPr>
              <a:t>Balance Sheet Overview (Consolidated)</a:t>
            </a:r>
            <a:endParaRPr lang="zh-TW" altLang="en-US" sz="2400" dirty="0">
              <a:solidFill>
                <a:schemeClr val="tx2"/>
              </a:solidFill>
              <a:latin typeface="Calibri" pitchFamily="34" charset="0"/>
            </a:endParaRPr>
          </a:p>
        </p:txBody>
      </p:sp>
      <p:pic>
        <p:nvPicPr>
          <p:cNvPr id="4" name="圖片 3">
            <a:extLst>
              <a:ext uri="{FF2B5EF4-FFF2-40B4-BE49-F238E27FC236}">
                <a16:creationId xmlns:a16="http://schemas.microsoft.com/office/drawing/2014/main" id="{5ACAF50C-5377-C191-5DC8-11702894BD31}"/>
              </a:ext>
            </a:extLst>
          </p:cNvPr>
          <p:cNvPicPr>
            <a:picLocks noChangeAspect="1"/>
          </p:cNvPicPr>
          <p:nvPr/>
        </p:nvPicPr>
        <p:blipFill>
          <a:blip r:embed="rId2"/>
          <a:stretch>
            <a:fillRect/>
          </a:stretch>
        </p:blipFill>
        <p:spPr>
          <a:xfrm>
            <a:off x="539552" y="771550"/>
            <a:ext cx="8352928" cy="352839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803CAE35-19CA-4421-8C91-AFD3CBF86EEA}" type="slidenum">
              <a:rPr lang="en-US" altLang="zh-TW" sz="1200">
                <a:solidFill>
                  <a:srgbClr val="C00000"/>
                </a:solidFill>
              </a:rPr>
              <a:pPr>
                <a:defRPr/>
              </a:pPr>
              <a:t>17</a:t>
            </a:fld>
            <a:endParaRPr lang="en-US" altLang="zh-TW" sz="1200" dirty="0">
              <a:solidFill>
                <a:srgbClr val="C00000"/>
              </a:solidFill>
            </a:endParaRPr>
          </a:p>
        </p:txBody>
      </p:sp>
      <p:sp>
        <p:nvSpPr>
          <p:cNvPr id="14338" name="標題 2"/>
          <p:cNvSpPr>
            <a:spLocks noGrp="1"/>
          </p:cNvSpPr>
          <p:nvPr>
            <p:ph type="title" idx="4294967295"/>
          </p:nvPr>
        </p:nvSpPr>
        <p:spPr>
          <a:xfrm>
            <a:off x="395536" y="267494"/>
            <a:ext cx="9329738" cy="354012"/>
          </a:xfrm>
        </p:spPr>
        <p:txBody>
          <a:bodyPr/>
          <a:lstStyle/>
          <a:p>
            <a:r>
              <a:rPr lang="zh-TW" altLang="en-US" sz="2400" b="1" dirty="0">
                <a:solidFill>
                  <a:schemeClr val="tx2"/>
                </a:solidFill>
                <a:latin typeface="Calibri" pitchFamily="34" charset="0"/>
                <a:ea typeface="標楷體" pitchFamily="65" charset="-120"/>
              </a:rPr>
              <a:t>合併綜合損益表摘要 </a:t>
            </a:r>
            <a:br>
              <a:rPr lang="en-US" altLang="zh-TW" sz="2400" b="1" dirty="0">
                <a:solidFill>
                  <a:schemeClr val="tx2"/>
                </a:solidFill>
                <a:latin typeface="Calibri" pitchFamily="34" charset="0"/>
                <a:ea typeface="標楷體" pitchFamily="65" charset="-120"/>
              </a:rPr>
            </a:br>
            <a:r>
              <a:rPr lang="en-US" altLang="zh-TW" sz="2400" dirty="0">
                <a:solidFill>
                  <a:schemeClr val="tx2"/>
                </a:solidFill>
                <a:latin typeface="Calibri" pitchFamily="34" charset="0"/>
              </a:rPr>
              <a:t>Statements of Comprehensive  Income Overview (Consolidated)</a:t>
            </a:r>
            <a:endParaRPr lang="zh-TW" altLang="en-US" sz="2400" dirty="0">
              <a:solidFill>
                <a:schemeClr val="tx2"/>
              </a:solidFill>
              <a:latin typeface="Calibri" pitchFamily="34" charset="0"/>
            </a:endParaRPr>
          </a:p>
        </p:txBody>
      </p:sp>
      <p:pic>
        <p:nvPicPr>
          <p:cNvPr id="3" name="圖片 2">
            <a:extLst>
              <a:ext uri="{FF2B5EF4-FFF2-40B4-BE49-F238E27FC236}">
                <a16:creationId xmlns:a16="http://schemas.microsoft.com/office/drawing/2014/main" id="{24B8789B-F11B-F269-518F-28353B29F487}"/>
              </a:ext>
            </a:extLst>
          </p:cNvPr>
          <p:cNvPicPr>
            <a:picLocks noChangeAspect="1"/>
          </p:cNvPicPr>
          <p:nvPr/>
        </p:nvPicPr>
        <p:blipFill>
          <a:blip r:embed="rId2"/>
          <a:stretch>
            <a:fillRect/>
          </a:stretch>
        </p:blipFill>
        <p:spPr>
          <a:xfrm>
            <a:off x="539552" y="843558"/>
            <a:ext cx="7992888" cy="345638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58D34FF3-76C9-363D-B1BC-73707F61D303}"/>
              </a:ext>
            </a:extLst>
          </p:cNvPr>
          <p:cNvSpPr>
            <a:spLocks noGrp="1"/>
          </p:cNvSpPr>
          <p:nvPr>
            <p:ph type="sldNum" sz="quarter" idx="11"/>
          </p:nvPr>
        </p:nvSpPr>
        <p:spPr/>
        <p:txBody>
          <a:bodyPr/>
          <a:lstStyle/>
          <a:p>
            <a:fld id="{A73FFE8D-040C-498C-859D-95486984E817}" type="slidenum">
              <a:rPr lang="zh-TW" altLang="en-US" sz="1200" smtClean="0">
                <a:solidFill>
                  <a:srgbClr val="C00000"/>
                </a:solidFill>
              </a:rPr>
              <a:pPr/>
              <a:t>18</a:t>
            </a:fld>
            <a:endParaRPr lang="zh-TW" altLang="en-US" sz="1200" dirty="0">
              <a:solidFill>
                <a:srgbClr val="C00000"/>
              </a:solidFill>
            </a:endParaRPr>
          </a:p>
        </p:txBody>
      </p:sp>
      <p:sp>
        <p:nvSpPr>
          <p:cNvPr id="7" name="標題 2">
            <a:extLst>
              <a:ext uri="{FF2B5EF4-FFF2-40B4-BE49-F238E27FC236}">
                <a16:creationId xmlns:a16="http://schemas.microsoft.com/office/drawing/2014/main" id="{4749380E-F842-CF0D-FC2E-453B1BD0F54A}"/>
              </a:ext>
            </a:extLst>
          </p:cNvPr>
          <p:cNvSpPr>
            <a:spLocks noGrp="1"/>
          </p:cNvSpPr>
          <p:nvPr>
            <p:ph type="body" sz="quarter" idx="4294967295"/>
          </p:nvPr>
        </p:nvSpPr>
        <p:spPr bwMode="auto">
          <a:xfrm>
            <a:off x="611560" y="96272"/>
            <a:ext cx="8373616" cy="524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marL="0" indent="0" algn="l">
              <a:buNone/>
            </a:pPr>
            <a:r>
              <a:rPr lang="zh-TW" altLang="en-US" sz="2400" b="1" dirty="0">
                <a:latin typeface="Calibri" panose="020F0502020204030204" pitchFamily="34" charset="0"/>
                <a:ea typeface="標楷體" panose="03000509000000000000" pitchFamily="65" charset="-120"/>
                <a:cs typeface="Calibri" panose="020F0502020204030204" pitchFamily="34" charset="0"/>
              </a:rPr>
              <a:t>合併現金流量表摘要</a:t>
            </a:r>
            <a:br>
              <a:rPr lang="zh-TW" altLang="en-US" sz="2400" b="1" dirty="0">
                <a:latin typeface="Calibri" panose="020F0502020204030204" pitchFamily="34" charset="0"/>
                <a:ea typeface="標楷體" panose="03000509000000000000" pitchFamily="65" charset="-120"/>
                <a:cs typeface="Calibri" panose="020F0502020204030204" pitchFamily="34" charset="0"/>
              </a:rPr>
            </a:br>
            <a:r>
              <a:rPr lang="en-US" altLang="zh-TW" sz="2400" b="1" dirty="0">
                <a:latin typeface="Calibri" panose="020F0502020204030204" pitchFamily="34" charset="0"/>
                <a:ea typeface="Calibri" panose="020F0502020204030204" pitchFamily="34" charset="0"/>
                <a:cs typeface="Calibri" panose="020F0502020204030204" pitchFamily="34" charset="0"/>
              </a:rPr>
              <a:t>Statement of Cash Flow Overview (Consolidated)</a:t>
            </a:r>
            <a:endParaRPr lang="zh-TW" altLang="en-US" sz="2400" b="1" dirty="0">
              <a:latin typeface="Calibri" panose="020F0502020204030204" pitchFamily="34" charset="0"/>
              <a:ea typeface="標楷體" panose="03000509000000000000" pitchFamily="65" charset="-120"/>
              <a:cs typeface="Calibri" panose="020F0502020204030204" pitchFamily="34" charset="0"/>
            </a:endParaRPr>
          </a:p>
        </p:txBody>
      </p:sp>
      <p:pic>
        <p:nvPicPr>
          <p:cNvPr id="4" name="圖片 3">
            <a:extLst>
              <a:ext uri="{FF2B5EF4-FFF2-40B4-BE49-F238E27FC236}">
                <a16:creationId xmlns:a16="http://schemas.microsoft.com/office/drawing/2014/main" id="{D96A8CD8-26D1-AE5A-551E-249C7C059657}"/>
              </a:ext>
            </a:extLst>
          </p:cNvPr>
          <p:cNvPicPr>
            <a:picLocks noChangeAspect="1"/>
          </p:cNvPicPr>
          <p:nvPr/>
        </p:nvPicPr>
        <p:blipFill>
          <a:blip r:embed="rId2"/>
          <a:stretch>
            <a:fillRect/>
          </a:stretch>
        </p:blipFill>
        <p:spPr>
          <a:xfrm>
            <a:off x="611560" y="699542"/>
            <a:ext cx="8075239" cy="3744416"/>
          </a:xfrm>
          <a:prstGeom prst="rect">
            <a:avLst/>
          </a:prstGeom>
        </p:spPr>
      </p:pic>
    </p:spTree>
    <p:extLst>
      <p:ext uri="{BB962C8B-B14F-4D97-AF65-F5344CB8AC3E}">
        <p14:creationId xmlns:p14="http://schemas.microsoft.com/office/powerpoint/2010/main" val="2950624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a:xfrm>
            <a:off x="126334" y="4869656"/>
            <a:ext cx="576064" cy="273844"/>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ltLang="zh-TW" dirty="0">
              <a:solidFill>
                <a:schemeClr val="tx1"/>
              </a:solidFill>
            </a:endParaRPr>
          </a:p>
        </p:txBody>
      </p:sp>
      <p:sp>
        <p:nvSpPr>
          <p:cNvPr id="19458" name="標題 1"/>
          <p:cNvSpPr>
            <a:spLocks noGrp="1"/>
          </p:cNvSpPr>
          <p:nvPr>
            <p:ph type="title" idx="4294967295"/>
          </p:nvPr>
        </p:nvSpPr>
        <p:spPr>
          <a:xfrm>
            <a:off x="570098" y="123479"/>
            <a:ext cx="8229600" cy="442812"/>
          </a:xfrm>
        </p:spPr>
        <p:txBody>
          <a:bodyPr/>
          <a:lstStyle/>
          <a:p>
            <a:r>
              <a:rPr lang="zh-TW" altLang="en-US" sz="2400" b="1" dirty="0">
                <a:solidFill>
                  <a:schemeClr val="tx2"/>
                </a:solidFill>
                <a:latin typeface="Calibri" pitchFamily="34" charset="0"/>
                <a:ea typeface="標楷體" pitchFamily="65" charset="-120"/>
              </a:rPr>
              <a:t>集團銷售分析</a:t>
            </a:r>
            <a:r>
              <a:rPr lang="en-US" altLang="zh-TW" sz="2400" b="1" dirty="0">
                <a:solidFill>
                  <a:schemeClr val="tx2"/>
                </a:solidFill>
                <a:latin typeface="Calibri" pitchFamily="34" charset="0"/>
                <a:ea typeface="標楷體" pitchFamily="65" charset="-120"/>
              </a:rPr>
              <a:t>(</a:t>
            </a:r>
            <a:r>
              <a:rPr lang="zh-TW" altLang="en-US" sz="2400" b="1" dirty="0">
                <a:solidFill>
                  <a:schemeClr val="tx2"/>
                </a:solidFill>
                <a:latin typeface="Calibri" pitchFamily="34" charset="0"/>
                <a:ea typeface="標楷體" pitchFamily="65" charset="-120"/>
              </a:rPr>
              <a:t>依產區</a:t>
            </a:r>
            <a:r>
              <a:rPr lang="zh-TW" altLang="en-US" sz="2400" dirty="0">
                <a:solidFill>
                  <a:schemeClr val="tx2"/>
                </a:solidFill>
                <a:latin typeface="Calibri" pitchFamily="34" charset="0"/>
                <a:ea typeface="標楷體" pitchFamily="65" charset="-120"/>
              </a:rPr>
              <a:t>營收</a:t>
            </a:r>
            <a:r>
              <a:rPr lang="en-US" altLang="zh-TW" sz="2400" b="1" dirty="0">
                <a:solidFill>
                  <a:schemeClr val="tx2"/>
                </a:solidFill>
                <a:latin typeface="Calibri" pitchFamily="34" charset="0"/>
                <a:ea typeface="標楷體" pitchFamily="65" charset="-120"/>
              </a:rPr>
              <a:t>) </a:t>
            </a:r>
            <a:br>
              <a:rPr lang="en-US" altLang="zh-TW" sz="2400" b="1" dirty="0">
                <a:solidFill>
                  <a:schemeClr val="tx2"/>
                </a:solidFill>
                <a:latin typeface="Calibri" pitchFamily="34" charset="0"/>
                <a:ea typeface="標楷體" pitchFamily="65" charset="-120"/>
              </a:rPr>
            </a:br>
            <a:r>
              <a:rPr lang="en-US" altLang="zh-TW" sz="2400" dirty="0">
                <a:solidFill>
                  <a:schemeClr val="tx2"/>
                </a:solidFill>
                <a:latin typeface="Calibri" pitchFamily="34" charset="0"/>
                <a:ea typeface="標楷體" pitchFamily="65" charset="-120"/>
              </a:rPr>
              <a:t>Revenues by Subsidiary</a:t>
            </a:r>
            <a:endParaRPr lang="zh-TW" altLang="en-US" sz="2400" dirty="0">
              <a:solidFill>
                <a:schemeClr val="tx2"/>
              </a:solidFill>
              <a:latin typeface="Calibri" pitchFamily="34" charset="0"/>
              <a:ea typeface="標楷體" pitchFamily="65" charset="-120"/>
            </a:endParaRPr>
          </a:p>
        </p:txBody>
      </p:sp>
      <p:pic>
        <p:nvPicPr>
          <p:cNvPr id="6" name="圖片 5">
            <a:extLst>
              <a:ext uri="{FF2B5EF4-FFF2-40B4-BE49-F238E27FC236}">
                <a16:creationId xmlns:a16="http://schemas.microsoft.com/office/drawing/2014/main" id="{E55E4C2C-A730-8398-30DF-D26FF80CF11F}"/>
              </a:ext>
            </a:extLst>
          </p:cNvPr>
          <p:cNvPicPr>
            <a:picLocks noChangeAspect="1"/>
          </p:cNvPicPr>
          <p:nvPr/>
        </p:nvPicPr>
        <p:blipFill>
          <a:blip r:embed="rId2"/>
          <a:stretch>
            <a:fillRect/>
          </a:stretch>
        </p:blipFill>
        <p:spPr>
          <a:xfrm>
            <a:off x="570098" y="2499741"/>
            <a:ext cx="8034349" cy="2077469"/>
          </a:xfrm>
          <a:prstGeom prst="rect">
            <a:avLst/>
          </a:prstGeom>
        </p:spPr>
      </p:pic>
      <p:pic>
        <p:nvPicPr>
          <p:cNvPr id="7" name="圖片 6">
            <a:extLst>
              <a:ext uri="{FF2B5EF4-FFF2-40B4-BE49-F238E27FC236}">
                <a16:creationId xmlns:a16="http://schemas.microsoft.com/office/drawing/2014/main" id="{EC91F6EA-02BD-BF9E-BB61-461DB862FD45}"/>
              </a:ext>
            </a:extLst>
          </p:cNvPr>
          <p:cNvPicPr>
            <a:picLocks noChangeAspect="1"/>
          </p:cNvPicPr>
          <p:nvPr/>
        </p:nvPicPr>
        <p:blipFill>
          <a:blip r:embed="rId3"/>
          <a:stretch>
            <a:fillRect/>
          </a:stretch>
        </p:blipFill>
        <p:spPr>
          <a:xfrm>
            <a:off x="570097" y="771550"/>
            <a:ext cx="8034349" cy="1656184"/>
          </a:xfrm>
          <a:prstGeom prst="rect">
            <a:avLst/>
          </a:prstGeom>
        </p:spPr>
      </p:pic>
      <p:sp>
        <p:nvSpPr>
          <p:cNvPr id="2" name="投影片編號版面配置區 2">
            <a:extLst>
              <a:ext uri="{FF2B5EF4-FFF2-40B4-BE49-F238E27FC236}">
                <a16:creationId xmlns:a16="http://schemas.microsoft.com/office/drawing/2014/main" id="{4B3BD52A-0D36-4B20-D1F1-0B2B8732C1E1}"/>
              </a:ext>
            </a:extLst>
          </p:cNvPr>
          <p:cNvSpPr txBox="1">
            <a:spLocks/>
          </p:cNvSpPr>
          <p:nvPr/>
        </p:nvSpPr>
        <p:spPr>
          <a:xfrm>
            <a:off x="8686800" y="4773384"/>
            <a:ext cx="576064" cy="273844"/>
          </a:xfrm>
          <a:prstGeom prst="rect">
            <a:avLst/>
          </a:prstGeom>
        </p:spPr>
        <p:txBody>
          <a:bodyPr vert="horz" lIns="91440" tIns="45720" rIns="91440" bIns="45720" rtlCol="0" anchor="ctr"/>
          <a:lstStyle>
            <a:defPPr>
              <a:defRPr lang="zh-TW"/>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3FFE8D-040C-498C-859D-95486984E817}" type="slidenum">
              <a:rPr lang="zh-TW" altLang="en-US" sz="1200" smtClean="0">
                <a:solidFill>
                  <a:srgbClr val="C00000"/>
                </a:solidFill>
              </a:rPr>
              <a:pPr/>
              <a:t>19</a:t>
            </a:fld>
            <a:endParaRPr lang="zh-TW" altLang="en-US" sz="1200"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1"/>
          </p:nvPr>
        </p:nvSpPr>
        <p:spPr/>
        <p:txBody>
          <a:bodyPr/>
          <a:lstStyle/>
          <a:p>
            <a:fld id="{A73FFE8D-040C-498C-859D-95486984E817}" type="slidenum">
              <a:rPr lang="zh-TW" altLang="en-US" sz="1200" smtClean="0">
                <a:solidFill>
                  <a:srgbClr val="C00000"/>
                </a:solidFill>
              </a:rPr>
              <a:pPr/>
              <a:t>2</a:t>
            </a:fld>
            <a:endParaRPr lang="zh-TW" altLang="en-US" sz="1200" dirty="0">
              <a:solidFill>
                <a:srgbClr val="C00000"/>
              </a:solidFill>
            </a:endParaRPr>
          </a:p>
        </p:txBody>
      </p:sp>
      <p:sp>
        <p:nvSpPr>
          <p:cNvPr id="6" name="標題 1"/>
          <p:cNvSpPr txBox="1">
            <a:spLocks/>
          </p:cNvSpPr>
          <p:nvPr/>
        </p:nvSpPr>
        <p:spPr>
          <a:xfrm>
            <a:off x="636588" y="333375"/>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2400" b="1" kern="0" dirty="0">
                <a:solidFill>
                  <a:srgbClr val="002060"/>
                </a:solidFill>
                <a:latin typeface="+mj-ea"/>
              </a:rPr>
              <a:t>免責聲明</a:t>
            </a:r>
            <a:br>
              <a:rPr lang="zh-TW" altLang="en-US" sz="2400" b="1" kern="0" dirty="0">
                <a:solidFill>
                  <a:srgbClr val="002060"/>
                </a:solidFill>
                <a:latin typeface="+mj-ea"/>
              </a:rPr>
            </a:br>
            <a:r>
              <a:rPr lang="en-US" altLang="zh-TW" sz="2400" b="1" kern="0" dirty="0">
                <a:solidFill>
                  <a:srgbClr val="002060"/>
                </a:solidFill>
                <a:latin typeface="+mj-ea"/>
              </a:rPr>
              <a:t>Disclaimer</a:t>
            </a:r>
            <a:endParaRPr lang="zh-TW" altLang="en-US" sz="2400" b="1" kern="0" dirty="0">
              <a:solidFill>
                <a:srgbClr val="002060"/>
              </a:solidFill>
              <a:latin typeface="+mj-ea"/>
            </a:endParaRPr>
          </a:p>
        </p:txBody>
      </p:sp>
      <p:sp>
        <p:nvSpPr>
          <p:cNvPr id="8" name="矩形 7"/>
          <p:cNvSpPr/>
          <p:nvPr/>
        </p:nvSpPr>
        <p:spPr>
          <a:xfrm>
            <a:off x="634902" y="1203598"/>
            <a:ext cx="7572428" cy="3170099"/>
          </a:xfrm>
          <a:prstGeom prst="rect">
            <a:avLst/>
          </a:prstGeom>
        </p:spPr>
        <p:txBody>
          <a:bodyPr wrap="square">
            <a:spAutoFit/>
          </a:bodyPr>
          <a:lstStyle/>
          <a:p>
            <a:r>
              <a:rPr lang="zh-TW" altLang="en-US" b="1" dirty="0">
                <a:solidFill>
                  <a:schemeClr val="tx2"/>
                </a:solidFill>
              </a:rPr>
              <a:t>本簡報是建立於本公司從各項來源所取得之資訊，有些資訊可能受未來不確定性因素影響，致使與原先本公司對於未來前景的說明迥異。未來若有變更或調整時，請以公開資訊觀測站公告資訊為依據。</a:t>
            </a:r>
            <a:endParaRPr lang="en-US" altLang="zh-TW" b="1" dirty="0">
              <a:solidFill>
                <a:schemeClr val="tx2"/>
              </a:solidFill>
            </a:endParaRPr>
          </a:p>
          <a:p>
            <a:endParaRPr lang="zh-TW" altLang="en-US" b="1" dirty="0">
              <a:solidFill>
                <a:schemeClr val="tx2"/>
              </a:solidFill>
            </a:endParaRPr>
          </a:p>
          <a:p>
            <a:pPr algn="just"/>
            <a:r>
              <a:rPr lang="en-US" altLang="zh-TW" sz="1600" b="1" dirty="0">
                <a:solidFill>
                  <a:schemeClr val="tx2"/>
                </a:solidFill>
              </a:rPr>
              <a:t>This presentation is based on the information obtained from various sources which the Company believes to be reliable. But at some point in the future, there are a variety of factors which could cause actual results to differ materially from those statements. Therefore, please refer to the information on MOPS website as the main basis if any adjustment has been made.</a:t>
            </a:r>
          </a:p>
          <a:p>
            <a:endParaRPr lang="en-US" altLang="zh-TW" sz="1400" b="1" dirty="0">
              <a:solidFill>
                <a:schemeClr val="tx2"/>
              </a:solidFill>
            </a:endParaRPr>
          </a:p>
          <a:p>
            <a:r>
              <a:rPr lang="en-US" altLang="zh-TW" sz="1400" b="1" dirty="0">
                <a:solidFill>
                  <a:schemeClr val="tx2"/>
                </a:solidFill>
              </a:rPr>
              <a:t>(http://mops.twse.com.tw/mops/web/index)</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a:xfrm>
            <a:off x="8723036" y="4840818"/>
            <a:ext cx="539827" cy="206409"/>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670B030E-75C2-4AB7-BF1A-2C2242B86A54}" type="slidenum">
              <a:rPr lang="en-US" altLang="zh-TW" sz="1200" smtClean="0">
                <a:solidFill>
                  <a:srgbClr val="C00000"/>
                </a:solidFill>
              </a:rPr>
              <a:pPr>
                <a:defRPr/>
              </a:pPr>
              <a:t>20</a:t>
            </a:fld>
            <a:endParaRPr lang="en-US" altLang="zh-TW" sz="1200" dirty="0">
              <a:solidFill>
                <a:srgbClr val="C00000"/>
              </a:solidFill>
            </a:endParaRPr>
          </a:p>
        </p:txBody>
      </p:sp>
      <p:sp>
        <p:nvSpPr>
          <p:cNvPr id="21506" name="標題 1"/>
          <p:cNvSpPr>
            <a:spLocks noGrp="1"/>
          </p:cNvSpPr>
          <p:nvPr>
            <p:ph type="title" idx="4294967295"/>
          </p:nvPr>
        </p:nvSpPr>
        <p:spPr>
          <a:xfrm>
            <a:off x="618820" y="180974"/>
            <a:ext cx="8521990" cy="410898"/>
          </a:xfrm>
        </p:spPr>
        <p:txBody>
          <a:bodyPr/>
          <a:lstStyle/>
          <a:p>
            <a:r>
              <a:rPr lang="zh-TW" altLang="en-US" sz="2400" b="1" dirty="0">
                <a:solidFill>
                  <a:schemeClr val="tx2"/>
                </a:solidFill>
                <a:latin typeface="Calibri" pitchFamily="34" charset="0"/>
                <a:ea typeface="標楷體" pitchFamily="65" charset="-120"/>
              </a:rPr>
              <a:t>合併營收地區別同期比較 </a:t>
            </a:r>
            <a:br>
              <a:rPr lang="zh-TW" altLang="en-US" sz="2400" b="1" dirty="0">
                <a:solidFill>
                  <a:schemeClr val="tx2"/>
                </a:solidFill>
                <a:latin typeface="Calibri" pitchFamily="34" charset="0"/>
                <a:ea typeface="標楷體" pitchFamily="65" charset="-120"/>
              </a:rPr>
            </a:br>
            <a:r>
              <a:rPr lang="en-US" altLang="zh-TW" sz="2400" dirty="0">
                <a:solidFill>
                  <a:schemeClr val="tx2"/>
                </a:solidFill>
                <a:latin typeface="Calibri" pitchFamily="34" charset="0"/>
                <a:ea typeface="標楷體" pitchFamily="65" charset="-120"/>
              </a:rPr>
              <a:t> Revenues by Region (Consolidated)</a:t>
            </a:r>
            <a:endParaRPr lang="zh-TW" altLang="en-US" sz="2400" dirty="0">
              <a:solidFill>
                <a:schemeClr val="tx2"/>
              </a:solidFill>
              <a:latin typeface="Calibri" pitchFamily="34" charset="0"/>
            </a:endParaRPr>
          </a:p>
        </p:txBody>
      </p:sp>
      <p:pic>
        <p:nvPicPr>
          <p:cNvPr id="21508" name="Picture 5"/>
          <p:cNvPicPr>
            <a:picLocks noChangeAspect="1" noChangeArrowheads="1"/>
          </p:cNvPicPr>
          <p:nvPr/>
        </p:nvPicPr>
        <p:blipFill>
          <a:blip r:embed="rId2"/>
          <a:srcRect/>
          <a:stretch>
            <a:fillRect/>
          </a:stretch>
        </p:blipFill>
        <p:spPr bwMode="auto">
          <a:xfrm>
            <a:off x="7213893" y="217488"/>
            <a:ext cx="1539717" cy="441829"/>
          </a:xfrm>
          <a:prstGeom prst="rect">
            <a:avLst/>
          </a:prstGeom>
          <a:noFill/>
          <a:ln w="9525" algn="ctr">
            <a:noFill/>
            <a:miter lim="800000"/>
            <a:headEnd/>
            <a:tailEnd/>
          </a:ln>
          <a:effectLst/>
        </p:spPr>
      </p:pic>
      <p:graphicFrame>
        <p:nvGraphicFramePr>
          <p:cNvPr id="3" name="圖表 2">
            <a:extLst>
              <a:ext uri="{FF2B5EF4-FFF2-40B4-BE49-F238E27FC236}">
                <a16:creationId xmlns:a16="http://schemas.microsoft.com/office/drawing/2014/main" id="{7A42493F-2868-D442-3DC0-09C49A6246FE}"/>
              </a:ext>
            </a:extLst>
          </p:cNvPr>
          <p:cNvGraphicFramePr>
            <a:graphicFrameLocks/>
          </p:cNvGraphicFramePr>
          <p:nvPr>
            <p:extLst>
              <p:ext uri="{D42A27DB-BD31-4B8C-83A1-F6EECF244321}">
                <p14:modId xmlns:p14="http://schemas.microsoft.com/office/powerpoint/2010/main" val="1888106845"/>
              </p:ext>
            </p:extLst>
          </p:nvPr>
        </p:nvGraphicFramePr>
        <p:xfrm>
          <a:off x="539552" y="2556215"/>
          <a:ext cx="8241853" cy="2031759"/>
        </p:xfrm>
        <a:graphic>
          <a:graphicData uri="http://schemas.openxmlformats.org/drawingml/2006/chart">
            <c:chart xmlns:c="http://schemas.openxmlformats.org/drawingml/2006/chart" xmlns:r="http://schemas.openxmlformats.org/officeDocument/2006/relationships" r:id="rId3"/>
          </a:graphicData>
        </a:graphic>
      </p:graphicFrame>
      <p:pic>
        <p:nvPicPr>
          <p:cNvPr id="6" name="圖片 5">
            <a:extLst>
              <a:ext uri="{FF2B5EF4-FFF2-40B4-BE49-F238E27FC236}">
                <a16:creationId xmlns:a16="http://schemas.microsoft.com/office/drawing/2014/main" id="{FA529DFE-4808-7B52-7AE0-F18180CEDBBB}"/>
              </a:ext>
            </a:extLst>
          </p:cNvPr>
          <p:cNvPicPr>
            <a:picLocks noChangeAspect="1"/>
          </p:cNvPicPr>
          <p:nvPr/>
        </p:nvPicPr>
        <p:blipFill>
          <a:blip r:embed="rId4"/>
          <a:stretch>
            <a:fillRect/>
          </a:stretch>
        </p:blipFill>
        <p:spPr>
          <a:xfrm>
            <a:off x="618820" y="771550"/>
            <a:ext cx="8345668" cy="171722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80664F53-484E-4AC2-A8F0-49B8DDC2A975}" type="slidenum">
              <a:rPr lang="en-US" altLang="zh-TW" sz="1200" smtClean="0">
                <a:solidFill>
                  <a:srgbClr val="C00000"/>
                </a:solidFill>
              </a:rPr>
              <a:pPr>
                <a:defRPr/>
              </a:pPr>
              <a:t>21</a:t>
            </a:fld>
            <a:endParaRPr lang="en-US" altLang="zh-TW" sz="1200" dirty="0">
              <a:solidFill>
                <a:srgbClr val="C00000"/>
              </a:solidFill>
            </a:endParaRPr>
          </a:p>
        </p:txBody>
      </p:sp>
      <p:sp>
        <p:nvSpPr>
          <p:cNvPr id="23554" name="標題 1"/>
          <p:cNvSpPr>
            <a:spLocks noGrp="1"/>
          </p:cNvSpPr>
          <p:nvPr>
            <p:ph type="title" idx="4294967295"/>
          </p:nvPr>
        </p:nvSpPr>
        <p:spPr>
          <a:xfrm>
            <a:off x="714582" y="257330"/>
            <a:ext cx="8229600" cy="354013"/>
          </a:xfrm>
        </p:spPr>
        <p:txBody>
          <a:bodyPr/>
          <a:lstStyle/>
          <a:p>
            <a:r>
              <a:rPr lang="zh-TW" altLang="en-US" sz="2400" b="1" dirty="0">
                <a:solidFill>
                  <a:schemeClr val="tx2"/>
                </a:solidFill>
                <a:latin typeface="Calibri" pitchFamily="34" charset="0"/>
                <a:ea typeface="標楷體" pitchFamily="65" charset="-120"/>
                <a:cs typeface="Arial" pitchFamily="34" charset="0"/>
              </a:rPr>
              <a:t>合併營業毛利 </a:t>
            </a:r>
            <a:br>
              <a:rPr lang="en-US" altLang="zh-TW" sz="2400" b="1" dirty="0">
                <a:solidFill>
                  <a:schemeClr val="tx2"/>
                </a:solidFill>
                <a:latin typeface="Calibri" pitchFamily="34" charset="0"/>
                <a:ea typeface="標楷體" pitchFamily="65" charset="-120"/>
                <a:cs typeface="Arial" pitchFamily="34" charset="0"/>
              </a:rPr>
            </a:br>
            <a:r>
              <a:rPr lang="en-US" altLang="zh-TW" sz="2400" dirty="0">
                <a:solidFill>
                  <a:schemeClr val="tx2"/>
                </a:solidFill>
                <a:latin typeface="Calibri" pitchFamily="34" charset="0"/>
                <a:cs typeface="Arial" pitchFamily="34" charset="0"/>
              </a:rPr>
              <a:t>Gross Profit  (Consolidated)</a:t>
            </a:r>
            <a:endParaRPr lang="zh-TW" altLang="en-US" sz="2400" dirty="0">
              <a:solidFill>
                <a:schemeClr val="tx2"/>
              </a:solidFill>
              <a:latin typeface="Calibri" pitchFamily="34" charset="0"/>
              <a:cs typeface="Arial" pitchFamily="34" charset="0"/>
            </a:endParaRPr>
          </a:p>
        </p:txBody>
      </p:sp>
      <p:pic>
        <p:nvPicPr>
          <p:cNvPr id="8" name="Picture 5"/>
          <p:cNvPicPr>
            <a:picLocks noChangeAspect="1" noChangeArrowheads="1"/>
          </p:cNvPicPr>
          <p:nvPr/>
        </p:nvPicPr>
        <p:blipFill>
          <a:blip r:embed="rId2"/>
          <a:srcRect/>
          <a:stretch>
            <a:fillRect/>
          </a:stretch>
        </p:blipFill>
        <p:spPr bwMode="auto">
          <a:xfrm>
            <a:off x="6516216" y="307325"/>
            <a:ext cx="1728192" cy="354013"/>
          </a:xfrm>
          <a:prstGeom prst="rect">
            <a:avLst/>
          </a:prstGeom>
          <a:noFill/>
          <a:ln w="9525" algn="ctr">
            <a:noFill/>
            <a:miter lim="800000"/>
            <a:headEnd/>
            <a:tailEnd/>
          </a:ln>
          <a:effectLst/>
        </p:spPr>
      </p:pic>
      <p:pic>
        <p:nvPicPr>
          <p:cNvPr id="5" name="圖片 4">
            <a:extLst>
              <a:ext uri="{FF2B5EF4-FFF2-40B4-BE49-F238E27FC236}">
                <a16:creationId xmlns:a16="http://schemas.microsoft.com/office/drawing/2014/main" id="{6991BA1F-1098-506C-45D5-3F81B60F9A92}"/>
              </a:ext>
            </a:extLst>
          </p:cNvPr>
          <p:cNvPicPr>
            <a:picLocks noChangeAspect="1"/>
          </p:cNvPicPr>
          <p:nvPr/>
        </p:nvPicPr>
        <p:blipFill>
          <a:blip r:embed="rId3"/>
          <a:stretch>
            <a:fillRect/>
          </a:stretch>
        </p:blipFill>
        <p:spPr>
          <a:xfrm>
            <a:off x="827584" y="915566"/>
            <a:ext cx="7776864" cy="1224136"/>
          </a:xfrm>
          <a:prstGeom prst="rect">
            <a:avLst/>
          </a:prstGeom>
        </p:spPr>
      </p:pic>
      <p:graphicFrame>
        <p:nvGraphicFramePr>
          <p:cNvPr id="7" name="圖表 6">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1834872051"/>
              </p:ext>
            </p:extLst>
          </p:nvPr>
        </p:nvGraphicFramePr>
        <p:xfrm>
          <a:off x="714582" y="2443924"/>
          <a:ext cx="7889866" cy="200003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71472" y="77374"/>
            <a:ext cx="7772400" cy="76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defRPr/>
            </a:pPr>
            <a:r>
              <a:rPr lang="zh-TW" altLang="en-US" sz="3200" b="1" kern="0" dirty="0">
                <a:latin typeface="Calibri" pitchFamily="34" charset="0"/>
                <a:ea typeface="標楷體" pitchFamily="65" charset="-120"/>
              </a:rPr>
              <a:t>原料成本 </a:t>
            </a:r>
            <a:r>
              <a:rPr lang="en-US" altLang="zh-TW" sz="3200" b="1" kern="0" dirty="0">
                <a:latin typeface="Calibri" pitchFamily="34" charset="0"/>
              </a:rPr>
              <a:t>Material Cost</a:t>
            </a:r>
            <a:endParaRPr lang="zh-TW" altLang="en-US" sz="3200" b="1" kern="0" dirty="0">
              <a:latin typeface="Calibri" pitchFamily="34" charset="0"/>
            </a:endParaRPr>
          </a:p>
        </p:txBody>
      </p:sp>
      <p:sp>
        <p:nvSpPr>
          <p:cNvPr id="5" name="內容版面配置區 2"/>
          <p:cNvSpPr txBox="1">
            <a:spLocks/>
          </p:cNvSpPr>
          <p:nvPr/>
        </p:nvSpPr>
        <p:spPr bwMode="auto">
          <a:xfrm>
            <a:off x="6048154" y="339502"/>
            <a:ext cx="321471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lgn="ctr" rtl="0" eaLnBrk="0" fontAlgn="base" hangingPunct="0">
              <a:spcBef>
                <a:spcPct val="20000"/>
              </a:spcBef>
              <a:spcAft>
                <a:spcPct val="0"/>
              </a:spcAft>
              <a:buNone/>
              <a:defRPr kumimoji="1" sz="3200">
                <a:solidFill>
                  <a:schemeClr val="tx1"/>
                </a:solidFill>
                <a:latin typeface="+mn-lt"/>
                <a:ea typeface="+mn-ea"/>
                <a:cs typeface="+mn-cs"/>
              </a:defRPr>
            </a:lvl1pPr>
            <a:lvl2pPr marL="457200" indent="0" algn="ctr" rtl="0" eaLnBrk="0" fontAlgn="base" hangingPunct="0">
              <a:spcBef>
                <a:spcPct val="20000"/>
              </a:spcBef>
              <a:spcAft>
                <a:spcPct val="0"/>
              </a:spcAft>
              <a:buNone/>
              <a:defRPr kumimoji="1" sz="2800">
                <a:solidFill>
                  <a:schemeClr val="tx1"/>
                </a:solidFill>
                <a:latin typeface="+mn-lt"/>
                <a:ea typeface="+mn-ea"/>
              </a:defRPr>
            </a:lvl2pPr>
            <a:lvl3pPr marL="914400" indent="0" algn="ctr" rtl="0" eaLnBrk="0" fontAlgn="base" hangingPunct="0">
              <a:spcBef>
                <a:spcPct val="20000"/>
              </a:spcBef>
              <a:spcAft>
                <a:spcPct val="0"/>
              </a:spcAft>
              <a:buNone/>
              <a:defRPr kumimoji="1" sz="2400">
                <a:solidFill>
                  <a:schemeClr val="tx1"/>
                </a:solidFill>
                <a:latin typeface="+mn-lt"/>
                <a:ea typeface="+mn-ea"/>
              </a:defRPr>
            </a:lvl3pPr>
            <a:lvl4pPr marL="1371600" indent="0" algn="ctr" rtl="0" eaLnBrk="0" fontAlgn="base" hangingPunct="0">
              <a:spcBef>
                <a:spcPct val="20000"/>
              </a:spcBef>
              <a:spcAft>
                <a:spcPct val="0"/>
              </a:spcAft>
              <a:buNone/>
              <a:defRPr kumimoji="1" sz="2000">
                <a:solidFill>
                  <a:schemeClr val="tx1"/>
                </a:solidFill>
                <a:latin typeface="+mn-lt"/>
                <a:ea typeface="+mn-ea"/>
              </a:defRPr>
            </a:lvl4pPr>
            <a:lvl5pPr marL="1828800" indent="0" algn="ctr" rtl="0" eaLnBrk="0" fontAlgn="base" hangingPunct="0">
              <a:spcBef>
                <a:spcPct val="20000"/>
              </a:spcBef>
              <a:spcAft>
                <a:spcPct val="0"/>
              </a:spcAft>
              <a:buNone/>
              <a:defRPr kumimoji="1" sz="2000">
                <a:solidFill>
                  <a:schemeClr val="tx1"/>
                </a:solidFill>
                <a:latin typeface="+mn-lt"/>
                <a:ea typeface="+mn-ea"/>
              </a:defRPr>
            </a:lvl5pPr>
            <a:lvl6pPr marL="2286000" indent="0" algn="ctr" rtl="0" fontAlgn="base">
              <a:spcBef>
                <a:spcPct val="20000"/>
              </a:spcBef>
              <a:spcAft>
                <a:spcPct val="0"/>
              </a:spcAft>
              <a:buNone/>
              <a:defRPr kumimoji="1" sz="2000">
                <a:solidFill>
                  <a:schemeClr val="tx1"/>
                </a:solidFill>
                <a:latin typeface="+mn-lt"/>
                <a:ea typeface="+mn-ea"/>
              </a:defRPr>
            </a:lvl6pPr>
            <a:lvl7pPr marL="2743200" indent="0" algn="ctr" rtl="0" fontAlgn="base">
              <a:spcBef>
                <a:spcPct val="20000"/>
              </a:spcBef>
              <a:spcAft>
                <a:spcPct val="0"/>
              </a:spcAft>
              <a:buNone/>
              <a:defRPr kumimoji="1" sz="2000">
                <a:solidFill>
                  <a:schemeClr val="tx1"/>
                </a:solidFill>
                <a:latin typeface="+mn-lt"/>
                <a:ea typeface="+mn-ea"/>
              </a:defRPr>
            </a:lvl7pPr>
            <a:lvl8pPr marL="3200400" indent="0" algn="ctr" rtl="0" fontAlgn="base">
              <a:spcBef>
                <a:spcPct val="20000"/>
              </a:spcBef>
              <a:spcAft>
                <a:spcPct val="0"/>
              </a:spcAft>
              <a:buNone/>
              <a:defRPr kumimoji="1" sz="2000">
                <a:solidFill>
                  <a:schemeClr val="tx1"/>
                </a:solidFill>
                <a:latin typeface="+mn-lt"/>
                <a:ea typeface="+mn-ea"/>
              </a:defRPr>
            </a:lvl8pPr>
            <a:lvl9pPr marL="3657600" indent="0" algn="ctr" rtl="0" fontAlgn="base">
              <a:spcBef>
                <a:spcPct val="20000"/>
              </a:spcBef>
              <a:spcAft>
                <a:spcPct val="0"/>
              </a:spcAft>
              <a:buNone/>
              <a:defRPr kumimoji="1" sz="2000">
                <a:solidFill>
                  <a:schemeClr val="tx1"/>
                </a:solidFill>
                <a:latin typeface="+mn-lt"/>
                <a:ea typeface="+mn-ea"/>
              </a:defRPr>
            </a:lvl9pPr>
          </a:lstStyle>
          <a:p>
            <a:pPr algn="l">
              <a:defRPr/>
            </a:pPr>
            <a:r>
              <a:rPr lang="zh-TW" altLang="en-US" sz="1600" b="1" kern="0" dirty="0">
                <a:solidFill>
                  <a:srgbClr val="002060"/>
                </a:solidFill>
                <a:latin typeface="+mj-ea"/>
                <a:ea typeface="+mj-ea"/>
              </a:rPr>
              <a:t>單位：佔總原料成本百分比</a:t>
            </a:r>
          </a:p>
          <a:p>
            <a:pPr algn="l">
              <a:defRPr/>
            </a:pPr>
            <a:r>
              <a:rPr lang="en-US" altLang="zh-TW" sz="1600" b="1" kern="0" dirty="0">
                <a:solidFill>
                  <a:srgbClr val="002060"/>
                </a:solidFill>
                <a:latin typeface="+mj-ea"/>
                <a:ea typeface="+mj-ea"/>
              </a:rPr>
              <a:t>Unit</a:t>
            </a:r>
            <a:r>
              <a:rPr lang="zh-TW" altLang="en-US" sz="1600" b="1" kern="0" dirty="0">
                <a:solidFill>
                  <a:srgbClr val="002060"/>
                </a:solidFill>
                <a:latin typeface="+mj-ea"/>
                <a:ea typeface="+mj-ea"/>
              </a:rPr>
              <a:t>：</a:t>
            </a:r>
            <a:r>
              <a:rPr lang="en-US" altLang="zh-TW" sz="1600" b="1" kern="0" dirty="0">
                <a:solidFill>
                  <a:srgbClr val="002060"/>
                </a:solidFill>
                <a:latin typeface="+mj-ea"/>
                <a:ea typeface="+mj-ea"/>
              </a:rPr>
              <a:t>% of total material cost</a:t>
            </a:r>
            <a:endParaRPr lang="zh-TW" altLang="en-US" sz="1600" b="1" kern="0" dirty="0">
              <a:solidFill>
                <a:srgbClr val="002060"/>
              </a:solidFill>
              <a:latin typeface="+mj-ea"/>
              <a:ea typeface="+mj-ea"/>
            </a:endParaRPr>
          </a:p>
        </p:txBody>
      </p:sp>
      <p:sp>
        <p:nvSpPr>
          <p:cNvPr id="7" name="投影片編號版面配置區 3">
            <a:extLst>
              <a:ext uri="{FF2B5EF4-FFF2-40B4-BE49-F238E27FC236}">
                <a16:creationId xmlns:a16="http://schemas.microsoft.com/office/drawing/2014/main" id="{2D49CF21-09E8-AF57-0113-C597EC0EBB31}"/>
              </a:ext>
            </a:extLst>
          </p:cNvPr>
          <p:cNvSpPr>
            <a:spLocks noGrp="1"/>
          </p:cNvSpPr>
          <p:nvPr>
            <p:ph type="sldNum"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25208C89-013A-471C-88D2-50AFA9943F22}" type="slidenum">
              <a:rPr lang="en-US" altLang="zh-TW" sz="1200" smtClean="0">
                <a:solidFill>
                  <a:srgbClr val="C00000"/>
                </a:solidFill>
              </a:rPr>
              <a:pPr>
                <a:defRPr/>
              </a:pPr>
              <a:t>22</a:t>
            </a:fld>
            <a:endParaRPr lang="en-US" altLang="zh-TW" sz="1200" dirty="0">
              <a:solidFill>
                <a:srgbClr val="C00000"/>
              </a:solidFill>
            </a:endParaRPr>
          </a:p>
        </p:txBody>
      </p:sp>
      <p:pic>
        <p:nvPicPr>
          <p:cNvPr id="2" name="圖片 1">
            <a:extLst>
              <a:ext uri="{FF2B5EF4-FFF2-40B4-BE49-F238E27FC236}">
                <a16:creationId xmlns:a16="http://schemas.microsoft.com/office/drawing/2014/main" id="{993B7128-C0D2-9784-12BD-49D741DFBAC3}"/>
              </a:ext>
            </a:extLst>
          </p:cNvPr>
          <p:cNvPicPr>
            <a:picLocks noChangeAspect="1"/>
          </p:cNvPicPr>
          <p:nvPr/>
        </p:nvPicPr>
        <p:blipFill>
          <a:blip r:embed="rId2"/>
          <a:stretch>
            <a:fillRect/>
          </a:stretch>
        </p:blipFill>
        <p:spPr>
          <a:xfrm>
            <a:off x="323528" y="843558"/>
            <a:ext cx="8820472" cy="392903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3DB8B599-BE7D-4FDB-A1FE-44865CEEB592}" type="slidenum">
              <a:rPr lang="en-US" altLang="zh-TW" sz="1200" smtClean="0">
                <a:solidFill>
                  <a:srgbClr val="C00000"/>
                </a:solidFill>
              </a:rPr>
              <a:pPr>
                <a:defRPr/>
              </a:pPr>
              <a:t>23</a:t>
            </a:fld>
            <a:endParaRPr lang="en-US" altLang="zh-TW" sz="1200" dirty="0">
              <a:solidFill>
                <a:srgbClr val="C00000"/>
              </a:solidFill>
            </a:endParaRPr>
          </a:p>
        </p:txBody>
      </p:sp>
      <p:sp>
        <p:nvSpPr>
          <p:cNvPr id="26626" name="標題 1"/>
          <p:cNvSpPr>
            <a:spLocks noGrp="1"/>
          </p:cNvSpPr>
          <p:nvPr>
            <p:ph type="title" idx="4294967295"/>
          </p:nvPr>
        </p:nvSpPr>
        <p:spPr>
          <a:xfrm>
            <a:off x="539552" y="403146"/>
            <a:ext cx="8229600" cy="355600"/>
          </a:xfrm>
        </p:spPr>
        <p:txBody>
          <a:bodyPr/>
          <a:lstStyle/>
          <a:p>
            <a:r>
              <a:rPr lang="zh-TW" altLang="en-US" sz="2800" b="1" dirty="0">
                <a:solidFill>
                  <a:schemeClr val="tx2"/>
                </a:solidFill>
                <a:latin typeface="Calibri" pitchFamily="34" charset="0"/>
                <a:ea typeface="標楷體" pitchFamily="65" charset="-120"/>
              </a:rPr>
              <a:t>原料價格走勢</a:t>
            </a:r>
            <a:r>
              <a:rPr lang="en-US" altLang="zh-TW" sz="2800" b="1" dirty="0">
                <a:solidFill>
                  <a:schemeClr val="tx2"/>
                </a:solidFill>
                <a:latin typeface="Calibri" pitchFamily="34" charset="0"/>
                <a:ea typeface="標楷體" pitchFamily="65" charset="-120"/>
              </a:rPr>
              <a:t>-2022</a:t>
            </a:r>
            <a:r>
              <a:rPr lang="zh-TW" altLang="en-US" sz="2800" b="1" dirty="0">
                <a:solidFill>
                  <a:schemeClr val="tx2"/>
                </a:solidFill>
                <a:latin typeface="Calibri" pitchFamily="34" charset="0"/>
                <a:ea typeface="標楷體" pitchFamily="65" charset="-120"/>
              </a:rPr>
              <a:t>年</a:t>
            </a:r>
            <a:r>
              <a:rPr lang="en-US" altLang="zh-TW" sz="2800" b="1" dirty="0">
                <a:solidFill>
                  <a:schemeClr val="tx2"/>
                </a:solidFill>
                <a:latin typeface="Calibri" pitchFamily="34" charset="0"/>
                <a:ea typeface="標楷體" pitchFamily="65" charset="-120"/>
              </a:rPr>
              <a:t>~2025</a:t>
            </a:r>
            <a:r>
              <a:rPr lang="zh-TW" altLang="en-US" sz="2800" b="1" dirty="0">
                <a:solidFill>
                  <a:schemeClr val="tx2"/>
                </a:solidFill>
                <a:latin typeface="Calibri" pitchFamily="34" charset="0"/>
                <a:ea typeface="標楷體" pitchFamily="65" charset="-120"/>
              </a:rPr>
              <a:t>年第</a:t>
            </a:r>
            <a:r>
              <a:rPr lang="en-US" altLang="zh-TW" sz="2800" b="1" dirty="0">
                <a:solidFill>
                  <a:schemeClr val="tx2"/>
                </a:solidFill>
                <a:latin typeface="Calibri" pitchFamily="34" charset="0"/>
                <a:ea typeface="標楷體" pitchFamily="65" charset="-120"/>
              </a:rPr>
              <a:t>4</a:t>
            </a:r>
            <a:r>
              <a:rPr lang="zh-TW" altLang="en-US" sz="2800" b="1" dirty="0">
                <a:solidFill>
                  <a:schemeClr val="tx2"/>
                </a:solidFill>
                <a:latin typeface="Calibri" pitchFamily="34" charset="0"/>
                <a:ea typeface="標楷體" pitchFamily="65" charset="-120"/>
              </a:rPr>
              <a:t>季</a:t>
            </a:r>
            <a:br>
              <a:rPr lang="zh-TW" altLang="en-US" sz="2800" dirty="0">
                <a:solidFill>
                  <a:schemeClr val="tx2"/>
                </a:solidFill>
                <a:latin typeface="Calibri" pitchFamily="34" charset="0"/>
                <a:ea typeface="標楷體" pitchFamily="65" charset="-120"/>
              </a:rPr>
            </a:br>
            <a:r>
              <a:rPr lang="en-US" altLang="zh-TW" sz="2800" dirty="0">
                <a:solidFill>
                  <a:schemeClr val="tx2"/>
                </a:solidFill>
                <a:latin typeface="Calibri" pitchFamily="34" charset="0"/>
              </a:rPr>
              <a:t>Material Price Trend – 2022Yr ~ 2025Yr-Q4</a:t>
            </a:r>
            <a:endParaRPr lang="zh-TW" altLang="en-US" sz="2800" dirty="0">
              <a:solidFill>
                <a:schemeClr val="tx2"/>
              </a:solidFill>
              <a:latin typeface="Calibri" pitchFamily="34" charset="0"/>
            </a:endParaRPr>
          </a:p>
        </p:txBody>
      </p:sp>
      <p:sp>
        <p:nvSpPr>
          <p:cNvPr id="2" name="文字方塊 1">
            <a:extLst>
              <a:ext uri="{FF2B5EF4-FFF2-40B4-BE49-F238E27FC236}">
                <a16:creationId xmlns:a16="http://schemas.microsoft.com/office/drawing/2014/main" id="{6D29005F-BCCA-7FFC-4079-D2EEBEEA19D8}"/>
              </a:ext>
            </a:extLst>
          </p:cNvPr>
          <p:cNvSpPr txBox="1"/>
          <p:nvPr/>
        </p:nvSpPr>
        <p:spPr>
          <a:xfrm>
            <a:off x="7596336" y="403146"/>
            <a:ext cx="914400" cy="914400"/>
          </a:xfrm>
          <a:prstGeom prst="rect">
            <a:avLst/>
          </a:prstGeom>
        </p:spPr>
        <p:txBody>
          <a:bodyPr vert="horz" wrap="none" lIns="91440" tIns="45720" rIns="91440" bIns="45720" rtlCol="0" anchor="ctr">
            <a:noAutofit/>
          </a:bodyPr>
          <a:lstStyle/>
          <a:p>
            <a:r>
              <a:rPr lang="zh-TW" altLang="en-US" sz="1400" b="1" dirty="0">
                <a:solidFill>
                  <a:schemeClr val="accent1">
                    <a:lumMod val="75000"/>
                  </a:schemeClr>
                </a:solidFill>
                <a:latin typeface="+mj-ea"/>
                <a:ea typeface="+mj-ea"/>
              </a:rPr>
              <a:t>單位</a:t>
            </a:r>
            <a:r>
              <a:rPr lang="en-US" altLang="zh-TW" sz="1400" b="1" dirty="0">
                <a:solidFill>
                  <a:schemeClr val="accent1">
                    <a:lumMod val="75000"/>
                  </a:schemeClr>
                </a:solidFill>
                <a:latin typeface="+mj-ea"/>
                <a:ea typeface="+mj-ea"/>
              </a:rPr>
              <a:t>:</a:t>
            </a:r>
            <a:r>
              <a:rPr lang="zh-TW" altLang="en-US" sz="1400" b="1" dirty="0">
                <a:solidFill>
                  <a:schemeClr val="accent1">
                    <a:lumMod val="75000"/>
                  </a:schemeClr>
                </a:solidFill>
                <a:latin typeface="+mj-ea"/>
                <a:ea typeface="+mj-ea"/>
              </a:rPr>
              <a:t>新台幣</a:t>
            </a:r>
            <a:r>
              <a:rPr lang="en-US" altLang="zh-TW" sz="1400" b="1" dirty="0">
                <a:solidFill>
                  <a:schemeClr val="accent1">
                    <a:lumMod val="75000"/>
                  </a:schemeClr>
                </a:solidFill>
                <a:latin typeface="+mj-ea"/>
                <a:ea typeface="+mj-ea"/>
              </a:rPr>
              <a:t>/</a:t>
            </a:r>
            <a:r>
              <a:rPr lang="zh-TW" altLang="en-US" sz="1400" b="1" dirty="0">
                <a:solidFill>
                  <a:schemeClr val="accent1">
                    <a:lumMod val="75000"/>
                  </a:schemeClr>
                </a:solidFill>
                <a:latin typeface="+mj-ea"/>
                <a:ea typeface="+mj-ea"/>
              </a:rPr>
              <a:t>公斤</a:t>
            </a:r>
            <a:endParaRPr lang="en-US" altLang="zh-TW" sz="1400" b="1" dirty="0">
              <a:solidFill>
                <a:schemeClr val="accent1">
                  <a:lumMod val="75000"/>
                </a:schemeClr>
              </a:solidFill>
              <a:latin typeface="+mj-ea"/>
              <a:ea typeface="+mj-ea"/>
            </a:endParaRPr>
          </a:p>
          <a:p>
            <a:r>
              <a:rPr lang="en-US" altLang="zh-TW" sz="1400" b="1" dirty="0" err="1">
                <a:solidFill>
                  <a:schemeClr val="accent1">
                    <a:lumMod val="75000"/>
                  </a:schemeClr>
                </a:solidFill>
                <a:latin typeface="+mj-ea"/>
                <a:ea typeface="+mj-ea"/>
              </a:rPr>
              <a:t>Unit:NT</a:t>
            </a:r>
            <a:r>
              <a:rPr lang="en-US" altLang="zh-TW" sz="1400" b="1" dirty="0">
                <a:solidFill>
                  <a:schemeClr val="accent1">
                    <a:lumMod val="75000"/>
                  </a:schemeClr>
                </a:solidFill>
                <a:latin typeface="+mj-ea"/>
                <a:ea typeface="+mj-ea"/>
              </a:rPr>
              <a:t>$/Kg</a:t>
            </a:r>
            <a:endParaRPr lang="zh-TW" altLang="en-US" sz="1400" b="1" dirty="0">
              <a:solidFill>
                <a:schemeClr val="accent1">
                  <a:lumMod val="75000"/>
                </a:schemeClr>
              </a:solidFill>
              <a:latin typeface="+mj-ea"/>
              <a:ea typeface="+mj-ea"/>
            </a:endParaRPr>
          </a:p>
        </p:txBody>
      </p:sp>
      <p:pic>
        <p:nvPicPr>
          <p:cNvPr id="3" name="圖片 2">
            <a:extLst>
              <a:ext uri="{FF2B5EF4-FFF2-40B4-BE49-F238E27FC236}">
                <a16:creationId xmlns:a16="http://schemas.microsoft.com/office/drawing/2014/main" id="{59902DC7-1B5A-74D6-4FBC-D89B7ED52E17}"/>
              </a:ext>
            </a:extLst>
          </p:cNvPr>
          <p:cNvPicPr>
            <a:picLocks noChangeAspect="1"/>
          </p:cNvPicPr>
          <p:nvPr/>
        </p:nvPicPr>
        <p:blipFill>
          <a:blip r:embed="rId2"/>
          <a:stretch>
            <a:fillRect/>
          </a:stretch>
        </p:blipFill>
        <p:spPr>
          <a:xfrm>
            <a:off x="467544" y="1059581"/>
            <a:ext cx="8568951" cy="3463057"/>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000246"/>
            <a:ext cx="928662" cy="1434913"/>
          </a:xfrm>
          <a:prstGeom prst="rect">
            <a:avLst/>
          </a:prstGeom>
          <a:solidFill>
            <a:schemeClr val="accent1"/>
          </a:solidFill>
          <a:ln w="12700">
            <a:noFill/>
          </a:ln>
        </p:spPr>
        <p:txBody>
          <a:bodyPr anchor="ctr"/>
          <a:lstStyle/>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4" name="文本框 3"/>
          <p:cNvSpPr/>
          <p:nvPr/>
        </p:nvSpPr>
        <p:spPr>
          <a:xfrm>
            <a:off x="1142976" y="1643056"/>
            <a:ext cx="2071701" cy="2215863"/>
          </a:xfrm>
          <a:prstGeom prst="rect">
            <a:avLst/>
          </a:prstGeom>
          <a:noFill/>
          <a:ln w="9525">
            <a:noFill/>
          </a:ln>
        </p:spPr>
        <p:txBody>
          <a:bodyPr wrap="square">
            <a:spAutoFit/>
          </a:bodyPr>
          <a:lstStyle/>
          <a:p>
            <a:pPr lvl="0">
              <a:lnSpc>
                <a:spcPct val="100000"/>
              </a:lnSpc>
            </a:pPr>
            <a:r>
              <a:rPr lang="en-US" altLang="x-none" sz="13799" dirty="0">
                <a:solidFill>
                  <a:schemeClr val="accent1"/>
                </a:solidFill>
                <a:latin typeface="Impact" panose="020B0806030902050204" pitchFamily="2" charset="0"/>
                <a:ea typeface="方正姚体" pitchFamily="2" charset="-122"/>
                <a:sym typeface="Impact" panose="020B0806030902050204" pitchFamily="2" charset="0"/>
              </a:rPr>
              <a:t>03</a:t>
            </a:r>
            <a:endParaRPr lang="zh-CN" altLang="en-US" sz="13799" dirty="0">
              <a:solidFill>
                <a:schemeClr val="accent1"/>
              </a:solidFill>
              <a:latin typeface="Impact" panose="020B0806030902050204" pitchFamily="2" charset="0"/>
              <a:ea typeface="方正姚体" pitchFamily="2" charset="-122"/>
              <a:sym typeface="Impact" panose="020B0806030902050204" pitchFamily="2" charset="0"/>
            </a:endParaRPr>
          </a:p>
        </p:txBody>
      </p:sp>
      <p:sp>
        <p:nvSpPr>
          <p:cNvPr id="5" name="矩形 4"/>
          <p:cNvSpPr/>
          <p:nvPr/>
        </p:nvSpPr>
        <p:spPr>
          <a:xfrm>
            <a:off x="3286117" y="2000246"/>
            <a:ext cx="5857884" cy="1434913"/>
          </a:xfrm>
          <a:prstGeom prst="rect">
            <a:avLst/>
          </a:prstGeom>
          <a:solidFill>
            <a:schemeClr val="accent1"/>
          </a:solidFill>
          <a:ln w="12700">
            <a:solidFill>
              <a:schemeClr val="accent1"/>
            </a:solidFill>
          </a:ln>
        </p:spPr>
        <p:txBody>
          <a:bodyPr anchor="ctr"/>
          <a:lstStyle/>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6" name="文本框 5"/>
          <p:cNvSpPr/>
          <p:nvPr/>
        </p:nvSpPr>
        <p:spPr>
          <a:xfrm>
            <a:off x="3286116" y="2000246"/>
            <a:ext cx="5857884" cy="1323439"/>
          </a:xfrm>
          <a:prstGeom prst="rect">
            <a:avLst/>
          </a:prstGeom>
          <a:solidFill>
            <a:schemeClr val="accent1"/>
          </a:solidFill>
          <a:ln w="9525">
            <a:noFill/>
          </a:ln>
        </p:spPr>
        <p:txBody>
          <a:bodyPr wrap="square">
            <a:spAutoFit/>
          </a:bodyPr>
          <a:lstStyle/>
          <a:p>
            <a:r>
              <a:rPr lang="zh-TW" altLang="en-US" sz="4400" b="1" dirty="0">
                <a:solidFill>
                  <a:schemeClr val="bg1"/>
                </a:solidFill>
                <a:effectLst>
                  <a:outerShdw blurRad="38100" dist="38100" dir="2700000" algn="tl">
                    <a:srgbClr val="000000">
                      <a:alpha val="43137"/>
                    </a:srgbClr>
                  </a:outerShdw>
                </a:effectLst>
                <a:latin typeface="+mn-ea"/>
                <a:cs typeface="Arial" pitchFamily="34" charset="0"/>
              </a:rPr>
              <a:t>未來展望</a:t>
            </a:r>
            <a:br>
              <a:rPr lang="en-US" altLang="zh-TW" sz="4400" b="1" dirty="0">
                <a:solidFill>
                  <a:schemeClr val="bg1"/>
                </a:solidFill>
                <a:effectLst>
                  <a:outerShdw blurRad="38100" dist="38100" dir="2700000" algn="tl">
                    <a:srgbClr val="000000">
                      <a:alpha val="43137"/>
                    </a:srgbClr>
                  </a:outerShdw>
                </a:effectLst>
                <a:latin typeface="+mn-ea"/>
                <a:cs typeface="Arial" pitchFamily="34" charset="0"/>
              </a:rPr>
            </a:br>
            <a:r>
              <a:rPr lang="en-US" altLang="zh-TW" sz="3600" b="1" dirty="0">
                <a:solidFill>
                  <a:schemeClr val="bg1"/>
                </a:solidFill>
                <a:effectLst>
                  <a:outerShdw blurRad="38100" dist="38100" dir="2700000" algn="tl">
                    <a:srgbClr val="000000">
                      <a:alpha val="43137"/>
                    </a:srgbClr>
                  </a:outerShdw>
                </a:effectLst>
                <a:latin typeface="+mn-ea"/>
                <a:cs typeface="Arial" pitchFamily="34" charset="0"/>
              </a:rPr>
              <a:t>Future Strategies &amp; Plans</a:t>
            </a:r>
            <a:endParaRPr lang="en-US" altLang="zh-TW" sz="3600" b="1" dirty="0">
              <a:solidFill>
                <a:schemeClr val="bg1"/>
              </a:solidFill>
              <a:effectLst>
                <a:outerShdw blurRad="38100" dist="38100" dir="2700000" algn="tl">
                  <a:srgbClr val="000000">
                    <a:alpha val="43137"/>
                  </a:srgbClr>
                </a:outerShdw>
              </a:effectLst>
              <a:latin typeface="+mn-ea"/>
            </a:endParaRPr>
          </a:p>
        </p:txBody>
      </p:sp>
      <p:sp>
        <p:nvSpPr>
          <p:cNvPr id="8" name="投影片編號版面配置區 3">
            <a:extLst>
              <a:ext uri="{FF2B5EF4-FFF2-40B4-BE49-F238E27FC236}">
                <a16:creationId xmlns:a16="http://schemas.microsoft.com/office/drawing/2014/main" id="{B62F600E-3D23-AFF2-B255-14D5957D4CBF}"/>
              </a:ext>
            </a:extLst>
          </p:cNvPr>
          <p:cNvSpPr>
            <a:spLocks noGrp="1"/>
          </p:cNvSpPr>
          <p:nvPr>
            <p:ph type="sldNum" sz="quarter" idx="11"/>
          </p:nvPr>
        </p:nvSpPr>
        <p:spPr>
          <a:xfrm>
            <a:off x="8686800" y="4773384"/>
            <a:ext cx="576064" cy="273844"/>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3DB8B599-BE7D-4FDB-A1FE-44865CEEB592}" type="slidenum">
              <a:rPr lang="en-US" altLang="zh-TW" sz="1200" smtClean="0">
                <a:solidFill>
                  <a:srgbClr val="C00000"/>
                </a:solidFill>
              </a:rPr>
              <a:pPr>
                <a:defRPr/>
              </a:pPr>
              <a:t>24</a:t>
            </a:fld>
            <a:endParaRPr lang="en-US" altLang="zh-TW" sz="1200" dirty="0">
              <a:solidFill>
                <a:srgbClr val="C00000"/>
              </a:solidFill>
            </a:endParaRPr>
          </a:p>
        </p:txBody>
      </p:sp>
    </p:spTree>
    <p:extLst>
      <p:ext uri="{BB962C8B-B14F-4D97-AF65-F5344CB8AC3E}">
        <p14:creationId xmlns:p14="http://schemas.microsoft.com/office/powerpoint/2010/main" val="101037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11174415-DA45-E36E-CCBC-70D9D91460E5}"/>
              </a:ext>
            </a:extLst>
          </p:cNvPr>
          <p:cNvSpPr>
            <a:spLocks noGrp="1"/>
          </p:cNvSpPr>
          <p:nvPr>
            <p:ph type="sldNum" sz="quarter" idx="11"/>
          </p:nvPr>
        </p:nvSpPr>
        <p:spPr/>
        <p:txBody>
          <a:bodyPr/>
          <a:lstStyle/>
          <a:p>
            <a:fld id="{A73FFE8D-040C-498C-859D-95486984E817}" type="slidenum">
              <a:rPr lang="zh-TW" altLang="en-US" sz="1200" smtClean="0">
                <a:solidFill>
                  <a:srgbClr val="C00000"/>
                </a:solidFill>
              </a:rPr>
              <a:pPr/>
              <a:t>25</a:t>
            </a:fld>
            <a:endParaRPr lang="zh-TW" altLang="en-US" sz="1200" dirty="0">
              <a:solidFill>
                <a:srgbClr val="C00000"/>
              </a:solidFill>
            </a:endParaRPr>
          </a:p>
        </p:txBody>
      </p:sp>
      <p:sp>
        <p:nvSpPr>
          <p:cNvPr id="2" name="文字方塊 1">
            <a:extLst>
              <a:ext uri="{FF2B5EF4-FFF2-40B4-BE49-F238E27FC236}">
                <a16:creationId xmlns:a16="http://schemas.microsoft.com/office/drawing/2014/main" id="{76FD0D96-B8B7-F371-D4A4-9C02C72A08BA}"/>
              </a:ext>
            </a:extLst>
          </p:cNvPr>
          <p:cNvSpPr txBox="1"/>
          <p:nvPr/>
        </p:nvSpPr>
        <p:spPr>
          <a:xfrm>
            <a:off x="460070" y="1347614"/>
            <a:ext cx="8226730" cy="969496"/>
          </a:xfrm>
          <a:prstGeom prst="rect">
            <a:avLst/>
          </a:prstGeom>
          <a:noFill/>
        </p:spPr>
        <p:txBody>
          <a:bodyPr wrap="square">
            <a:spAutoFit/>
          </a:bodyPr>
          <a:lstStyle/>
          <a:p>
            <a:pPr marL="457200" indent="-457200">
              <a:spcBef>
                <a:spcPts val="600"/>
              </a:spcBef>
              <a:buFont typeface="+mj-ea"/>
              <a:buAutoNum type="ea1ChtPeriod"/>
              <a:defRPr/>
            </a:pPr>
            <a:r>
              <a:rPr lang="zh-TW" altLang="en-US" sz="1400" b="1" dirty="0">
                <a:solidFill>
                  <a:schemeClr val="tx2"/>
                </a:solidFill>
                <a:latin typeface="標楷體" pitchFamily="65" charset="-120"/>
                <a:ea typeface="標楷體" pitchFamily="65" charset="-120"/>
              </a:rPr>
              <a:t>原訂今年推動沙烏地阿拉伯及埃及等中東市場之開發計畫，惟受美伊戰事情勢影響，相關推進時程爰暫予放緩。</a:t>
            </a:r>
            <a:endParaRPr lang="en-US" altLang="zh-TW" sz="1400" b="1" dirty="0">
              <a:solidFill>
                <a:schemeClr val="tx2"/>
              </a:solidFill>
              <a:latin typeface="標楷體" pitchFamily="65" charset="-120"/>
              <a:ea typeface="標楷體" pitchFamily="65" charset="-120"/>
            </a:endParaRPr>
          </a:p>
          <a:p>
            <a:pPr marL="446088" defTabSz="446088">
              <a:spcBef>
                <a:spcPts val="600"/>
              </a:spcBef>
              <a:defRPr/>
            </a:pP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The original plan to promote the development of Middle Eastern markets such as Saudi Arabia and Egypt this year has been temporarily slowed down due to the situation of the US-Iran war.</a:t>
            </a:r>
          </a:p>
        </p:txBody>
      </p:sp>
      <p:sp>
        <p:nvSpPr>
          <p:cNvPr id="4" name="文字方塊 3">
            <a:extLst>
              <a:ext uri="{FF2B5EF4-FFF2-40B4-BE49-F238E27FC236}">
                <a16:creationId xmlns:a16="http://schemas.microsoft.com/office/drawing/2014/main" id="{828E041C-4B66-1439-68C3-2E25ADD1975F}"/>
              </a:ext>
            </a:extLst>
          </p:cNvPr>
          <p:cNvSpPr txBox="1"/>
          <p:nvPr/>
        </p:nvSpPr>
        <p:spPr>
          <a:xfrm>
            <a:off x="465790" y="2317422"/>
            <a:ext cx="8285992" cy="969496"/>
          </a:xfrm>
          <a:prstGeom prst="rect">
            <a:avLst/>
          </a:prstGeom>
          <a:noFill/>
        </p:spPr>
        <p:txBody>
          <a:bodyPr wrap="square">
            <a:spAutoFit/>
          </a:bodyPr>
          <a:lstStyle/>
          <a:p>
            <a:pPr marL="457200" indent="-457200">
              <a:spcBef>
                <a:spcPts val="600"/>
              </a:spcBef>
              <a:buFont typeface="+mj-ea"/>
              <a:buAutoNum type="ea1ChtPeriod" startAt="2"/>
              <a:defRPr/>
            </a:pPr>
            <a:r>
              <a:rPr lang="zh-TW" altLang="en-US" sz="1400" b="1" dirty="0">
                <a:solidFill>
                  <a:schemeClr val="tx2"/>
                </a:solidFill>
                <a:latin typeface="標楷體" pitchFamily="65" charset="-120"/>
                <a:ea typeface="標楷體" pitchFamily="65" charset="-120"/>
              </a:rPr>
              <a:t>今年將成立越南分公司及生產基地，投入陶瓷成釉之生產，以整合當地原物料資源，並分散地緣政治所帶來之經營風險。</a:t>
            </a:r>
            <a:endParaRPr lang="en-US" altLang="zh-TW" sz="1400" b="1" dirty="0">
              <a:solidFill>
                <a:schemeClr val="tx2"/>
              </a:solidFill>
              <a:latin typeface="標楷體" pitchFamily="65" charset="-120"/>
              <a:ea typeface="標楷體" pitchFamily="65" charset="-120"/>
            </a:endParaRPr>
          </a:p>
          <a:p>
            <a:pPr marL="446088">
              <a:spcBef>
                <a:spcPts val="600"/>
              </a:spcBef>
              <a:defRPr/>
            </a:pP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This year, a branch office and production base will be established in Vietnam to produce ceramic glazes, in order to integrate local raw material resources and mitigate the operational risks brought about by geopolitics..</a:t>
            </a:r>
          </a:p>
        </p:txBody>
      </p:sp>
      <p:sp>
        <p:nvSpPr>
          <p:cNvPr id="6" name="標題 1">
            <a:extLst>
              <a:ext uri="{FF2B5EF4-FFF2-40B4-BE49-F238E27FC236}">
                <a16:creationId xmlns:a16="http://schemas.microsoft.com/office/drawing/2014/main" id="{517EB055-9931-8007-87AD-5C9266433EDF}"/>
              </a:ext>
            </a:extLst>
          </p:cNvPr>
          <p:cNvSpPr txBox="1">
            <a:spLocks/>
          </p:cNvSpPr>
          <p:nvPr/>
        </p:nvSpPr>
        <p:spPr>
          <a:xfrm>
            <a:off x="460070" y="414824"/>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3200" b="1" kern="0" dirty="0">
                <a:solidFill>
                  <a:schemeClr val="bg2">
                    <a:lumMod val="75000"/>
                  </a:schemeClr>
                </a:solidFill>
                <a:effectLst>
                  <a:outerShdw blurRad="38100" dist="38100" dir="2700000" algn="tl">
                    <a:srgbClr val="000000">
                      <a:alpha val="43137"/>
                    </a:srgbClr>
                  </a:outerShdw>
                </a:effectLst>
                <a:latin typeface="+mn-lt"/>
              </a:rPr>
              <a:t>陶瓷事業部</a:t>
            </a:r>
            <a:br>
              <a:rPr lang="zh-TW" altLang="en-US" sz="3200" b="1" kern="0" dirty="0">
                <a:solidFill>
                  <a:schemeClr val="bg2">
                    <a:lumMod val="75000"/>
                  </a:schemeClr>
                </a:solidFill>
                <a:effectLst>
                  <a:outerShdw blurRad="38100" dist="38100" dir="2700000" algn="tl">
                    <a:srgbClr val="000000">
                      <a:alpha val="43137"/>
                    </a:srgbClr>
                  </a:outerShdw>
                </a:effectLst>
                <a:latin typeface="+mn-lt"/>
              </a:rPr>
            </a:br>
            <a:r>
              <a:rPr lang="en-US" altLang="zh-TW" sz="3200" b="1" kern="0" dirty="0">
                <a:solidFill>
                  <a:schemeClr val="bg2">
                    <a:lumMod val="75000"/>
                  </a:schemeClr>
                </a:solidFill>
                <a:effectLst>
                  <a:outerShdw blurRad="38100" dist="38100" dir="2700000" algn="tl">
                    <a:srgbClr val="000000">
                      <a:alpha val="43137"/>
                    </a:srgbClr>
                  </a:outerShdw>
                </a:effectLst>
                <a:latin typeface="+mn-lt"/>
              </a:rPr>
              <a:t>Ceramics Division</a:t>
            </a:r>
          </a:p>
        </p:txBody>
      </p:sp>
      <p:sp>
        <p:nvSpPr>
          <p:cNvPr id="5" name="文字方塊 4">
            <a:extLst>
              <a:ext uri="{FF2B5EF4-FFF2-40B4-BE49-F238E27FC236}">
                <a16:creationId xmlns:a16="http://schemas.microsoft.com/office/drawing/2014/main" id="{2ACFF5B1-022C-B807-5330-ECFCA8E61D99}"/>
              </a:ext>
            </a:extLst>
          </p:cNvPr>
          <p:cNvSpPr txBox="1"/>
          <p:nvPr/>
        </p:nvSpPr>
        <p:spPr>
          <a:xfrm>
            <a:off x="465790" y="3286918"/>
            <a:ext cx="8285992" cy="1154162"/>
          </a:xfrm>
          <a:prstGeom prst="rect">
            <a:avLst/>
          </a:prstGeom>
          <a:noFill/>
        </p:spPr>
        <p:txBody>
          <a:bodyPr wrap="square">
            <a:spAutoFit/>
          </a:bodyPr>
          <a:lstStyle/>
          <a:p>
            <a:pPr marL="457200" indent="-457200">
              <a:spcBef>
                <a:spcPts val="600"/>
              </a:spcBef>
              <a:buFont typeface="+mj-ea"/>
              <a:buAutoNum type="ea1ChtPeriod" startAt="3"/>
              <a:defRPr/>
            </a:pPr>
            <a:r>
              <a:rPr lang="zh-TW" altLang="en-US" sz="1400" b="1" dirty="0">
                <a:solidFill>
                  <a:schemeClr val="tx2"/>
                </a:solidFill>
                <a:latin typeface="標楷體" pitchFamily="65" charset="-120"/>
                <a:ea typeface="標楷體" pitchFamily="65" charset="-120"/>
              </a:rPr>
              <a:t>本公司已將人工智慧技術導入磁磚圖紋設計作業，有效提升設計稿之品質及產出量能，未來將持續規劃並推動相關商業模式之應用與發展。</a:t>
            </a:r>
            <a:endParaRPr lang="en-US" altLang="zh-TW" sz="1400" b="1" dirty="0">
              <a:solidFill>
                <a:schemeClr val="tx2"/>
              </a:solidFill>
              <a:latin typeface="標楷體" pitchFamily="65" charset="-120"/>
              <a:ea typeface="標楷體" pitchFamily="65" charset="-120"/>
            </a:endParaRPr>
          </a:p>
          <a:p>
            <a:pPr marL="446088">
              <a:spcBef>
                <a:spcPts val="600"/>
              </a:spcBef>
              <a:defRPr/>
            </a:pP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Our company has incorporated artificial intelligence technology into the design of tile patterns, which has effectively improved the quality and output of design drafts. In the future, we will continue to plan and promote the application and development of related business models.</a:t>
            </a:r>
          </a:p>
        </p:txBody>
      </p:sp>
    </p:spTree>
    <p:extLst>
      <p:ext uri="{BB962C8B-B14F-4D97-AF65-F5344CB8AC3E}">
        <p14:creationId xmlns:p14="http://schemas.microsoft.com/office/powerpoint/2010/main" val="1996234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EB9F83E5-C726-5796-DC62-F5B9DC6DB16A}"/>
              </a:ext>
            </a:extLst>
          </p:cNvPr>
          <p:cNvSpPr>
            <a:spLocks noGrp="1"/>
          </p:cNvSpPr>
          <p:nvPr>
            <p:ph type="sldNum" sz="quarter" idx="11"/>
          </p:nvPr>
        </p:nvSpPr>
        <p:spPr/>
        <p:txBody>
          <a:bodyPr/>
          <a:lstStyle/>
          <a:p>
            <a:fld id="{A73FFE8D-040C-498C-859D-95486984E817}" type="slidenum">
              <a:rPr lang="zh-TW" altLang="en-US" smtClean="0"/>
              <a:pPr/>
              <a:t>26</a:t>
            </a:fld>
            <a:endParaRPr lang="zh-TW" altLang="en-US" dirty="0"/>
          </a:p>
        </p:txBody>
      </p:sp>
      <p:sp>
        <p:nvSpPr>
          <p:cNvPr id="3" name="標題 1">
            <a:extLst>
              <a:ext uri="{FF2B5EF4-FFF2-40B4-BE49-F238E27FC236}">
                <a16:creationId xmlns:a16="http://schemas.microsoft.com/office/drawing/2014/main" id="{158BD2F1-78D4-190D-C975-FCC7E0C534B2}"/>
              </a:ext>
            </a:extLst>
          </p:cNvPr>
          <p:cNvSpPr txBox="1">
            <a:spLocks/>
          </p:cNvSpPr>
          <p:nvPr/>
        </p:nvSpPr>
        <p:spPr>
          <a:xfrm>
            <a:off x="460070" y="414824"/>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3200" b="1" kern="0" dirty="0">
                <a:solidFill>
                  <a:schemeClr val="bg2">
                    <a:lumMod val="75000"/>
                  </a:schemeClr>
                </a:solidFill>
                <a:effectLst>
                  <a:outerShdw blurRad="38100" dist="38100" dir="2700000" algn="tl">
                    <a:srgbClr val="000000">
                      <a:alpha val="43137"/>
                    </a:srgbClr>
                  </a:outerShdw>
                </a:effectLst>
                <a:latin typeface="+mn-lt"/>
              </a:rPr>
              <a:t>建材事業部</a:t>
            </a:r>
            <a:br>
              <a:rPr lang="zh-TW" altLang="en-US" sz="3200" b="1" kern="0" dirty="0">
                <a:solidFill>
                  <a:schemeClr val="bg2">
                    <a:lumMod val="75000"/>
                  </a:schemeClr>
                </a:solidFill>
                <a:effectLst>
                  <a:outerShdw blurRad="38100" dist="38100" dir="2700000" algn="tl">
                    <a:srgbClr val="000000">
                      <a:alpha val="43137"/>
                    </a:srgbClr>
                  </a:outerShdw>
                </a:effectLst>
                <a:latin typeface="+mn-lt"/>
              </a:rPr>
            </a:br>
            <a:r>
              <a:rPr lang="en-US" altLang="zh-TW" sz="3200" b="1" kern="0" dirty="0">
                <a:solidFill>
                  <a:schemeClr val="bg2">
                    <a:lumMod val="75000"/>
                  </a:schemeClr>
                </a:solidFill>
                <a:effectLst>
                  <a:outerShdw blurRad="38100" dist="38100" dir="2700000" algn="tl">
                    <a:srgbClr val="000000">
                      <a:alpha val="43137"/>
                    </a:srgbClr>
                  </a:outerShdw>
                </a:effectLst>
                <a:latin typeface="+mn-lt"/>
              </a:rPr>
              <a:t>Building Materials Division</a:t>
            </a:r>
          </a:p>
        </p:txBody>
      </p:sp>
      <p:sp>
        <p:nvSpPr>
          <p:cNvPr id="4" name="文字方塊 3">
            <a:extLst>
              <a:ext uri="{FF2B5EF4-FFF2-40B4-BE49-F238E27FC236}">
                <a16:creationId xmlns:a16="http://schemas.microsoft.com/office/drawing/2014/main" id="{A51507E9-12C8-FD9D-9570-4ECA81EACA06}"/>
              </a:ext>
            </a:extLst>
          </p:cNvPr>
          <p:cNvSpPr txBox="1"/>
          <p:nvPr/>
        </p:nvSpPr>
        <p:spPr>
          <a:xfrm>
            <a:off x="457200" y="1364796"/>
            <a:ext cx="8075240" cy="754053"/>
          </a:xfrm>
          <a:prstGeom prst="rect">
            <a:avLst/>
          </a:prstGeom>
          <a:noFill/>
        </p:spPr>
        <p:txBody>
          <a:bodyPr wrap="square">
            <a:spAutoFit/>
          </a:bodyPr>
          <a:lstStyle/>
          <a:p>
            <a:pPr marL="457200" indent="-457200">
              <a:spcBef>
                <a:spcPts val="600"/>
              </a:spcBef>
              <a:buFont typeface="+mj-ea"/>
              <a:buAutoNum type="ea1ChtPeriod"/>
              <a:defRPr/>
            </a:pPr>
            <a:r>
              <a:rPr lang="zh-TW" altLang="en-US" sz="1400" b="1" dirty="0">
                <a:solidFill>
                  <a:schemeClr val="tx2"/>
                </a:solidFill>
                <a:latin typeface="標楷體" pitchFamily="65" charset="-120"/>
                <a:ea typeface="標楷體" pitchFamily="65" charset="-120"/>
              </a:rPr>
              <a:t>礦物節能塗料產品在台灣陸續取得相關產品認證，產品陸續推廣至全台灣案場。</a:t>
            </a:r>
            <a:r>
              <a:rPr lang="en-US" altLang="zh-TW" sz="1400" b="1" dirty="0">
                <a:solidFill>
                  <a:schemeClr val="tx2"/>
                </a:solidFill>
                <a:latin typeface="標楷體" pitchFamily="65" charset="-120"/>
                <a:ea typeface="標楷體" pitchFamily="65" charset="-120"/>
              </a:rPr>
              <a:t>	</a:t>
            </a:r>
          </a:p>
          <a:p>
            <a:pPr marL="446088">
              <a:spcBef>
                <a:spcPts val="600"/>
              </a:spcBef>
              <a:defRPr/>
            </a:pP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Mineral energy-saving coating products have successively obtained relevant product certifications in Taiwan, and the products have been gradually promoted to sales sites throughout Taiwan.</a:t>
            </a:r>
          </a:p>
        </p:txBody>
      </p:sp>
      <p:sp>
        <p:nvSpPr>
          <p:cNvPr id="5" name="文字方塊 4">
            <a:extLst>
              <a:ext uri="{FF2B5EF4-FFF2-40B4-BE49-F238E27FC236}">
                <a16:creationId xmlns:a16="http://schemas.microsoft.com/office/drawing/2014/main" id="{4C610182-4FC7-7C91-C23E-F29DB94C3B1F}"/>
              </a:ext>
            </a:extLst>
          </p:cNvPr>
          <p:cNvSpPr txBox="1"/>
          <p:nvPr/>
        </p:nvSpPr>
        <p:spPr>
          <a:xfrm>
            <a:off x="457200" y="2256305"/>
            <a:ext cx="8226730" cy="569387"/>
          </a:xfrm>
          <a:prstGeom prst="rect">
            <a:avLst/>
          </a:prstGeom>
          <a:noFill/>
        </p:spPr>
        <p:txBody>
          <a:bodyPr wrap="square">
            <a:spAutoFit/>
          </a:bodyPr>
          <a:lstStyle/>
          <a:p>
            <a:pPr marL="457200" indent="-457200">
              <a:spcBef>
                <a:spcPts val="600"/>
              </a:spcBef>
              <a:buFont typeface="+mj-ea"/>
              <a:buAutoNum type="ea1ChtPeriod" startAt="2"/>
              <a:defRPr/>
            </a:pPr>
            <a:r>
              <a:rPr lang="zh-TW" altLang="en-US" sz="1400" b="1" dirty="0">
                <a:solidFill>
                  <a:schemeClr val="tx2"/>
                </a:solidFill>
                <a:latin typeface="標楷體" pitchFamily="65" charset="-120"/>
                <a:ea typeface="標楷體" pitchFamily="65" charset="-120"/>
              </a:rPr>
              <a:t>樓層隔音墊產品已取得綠建材標章。</a:t>
            </a:r>
            <a:endParaRPr lang="en-US" altLang="zh-TW" sz="1400" b="1" dirty="0">
              <a:solidFill>
                <a:schemeClr val="tx2"/>
              </a:solidFill>
              <a:latin typeface="標楷體" pitchFamily="65" charset="-120"/>
              <a:ea typeface="標楷體" pitchFamily="65" charset="-120"/>
            </a:endParaRPr>
          </a:p>
          <a:p>
            <a:pPr marL="446088">
              <a:spcBef>
                <a:spcPts val="600"/>
              </a:spcBef>
              <a:defRPr/>
            </a:pP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The sound insulation pad product for the floor has obtained the green building material label.</a:t>
            </a:r>
          </a:p>
        </p:txBody>
      </p:sp>
      <p:sp>
        <p:nvSpPr>
          <p:cNvPr id="6" name="文字方塊 5">
            <a:extLst>
              <a:ext uri="{FF2B5EF4-FFF2-40B4-BE49-F238E27FC236}">
                <a16:creationId xmlns:a16="http://schemas.microsoft.com/office/drawing/2014/main" id="{B883C5C2-B8A9-24D7-2E85-B2E4BB24C7A5}"/>
              </a:ext>
            </a:extLst>
          </p:cNvPr>
          <p:cNvSpPr txBox="1"/>
          <p:nvPr/>
        </p:nvSpPr>
        <p:spPr>
          <a:xfrm>
            <a:off x="457200" y="2963148"/>
            <a:ext cx="8075240" cy="1154162"/>
          </a:xfrm>
          <a:prstGeom prst="rect">
            <a:avLst/>
          </a:prstGeom>
          <a:noFill/>
        </p:spPr>
        <p:txBody>
          <a:bodyPr wrap="square">
            <a:spAutoFit/>
          </a:bodyPr>
          <a:lstStyle/>
          <a:p>
            <a:pPr marL="457200" indent="-457200">
              <a:spcBef>
                <a:spcPts val="600"/>
              </a:spcBef>
              <a:buFont typeface="+mj-ea"/>
              <a:buAutoNum type="ea1ChtPeriod" startAt="3"/>
              <a:defRPr/>
            </a:pPr>
            <a:r>
              <a:rPr lang="zh-TW" altLang="en-US" sz="1400" b="1" dirty="0">
                <a:solidFill>
                  <a:schemeClr val="tx2"/>
                </a:solidFill>
                <a:latin typeface="標楷體" pitchFamily="65" charset="-120"/>
                <a:ea typeface="標楷體" pitchFamily="65" charset="-120"/>
              </a:rPr>
              <a:t>結晶化玻璃產品近期已簽約的有</a:t>
            </a:r>
            <a:r>
              <a:rPr lang="en-US" altLang="zh-TW" sz="1400" b="1" dirty="0">
                <a:solidFill>
                  <a:schemeClr val="tx2"/>
                </a:solidFill>
                <a:latin typeface="標楷體" pitchFamily="65" charset="-120"/>
                <a:ea typeface="標楷體" pitchFamily="65" charset="-120"/>
              </a:rPr>
              <a:t>T3</a:t>
            </a:r>
            <a:r>
              <a:rPr lang="zh-TW" altLang="en-US" sz="1400" b="1" dirty="0">
                <a:solidFill>
                  <a:schemeClr val="tx2"/>
                </a:solidFill>
                <a:latin typeface="標楷體" pitchFamily="65" charset="-120"/>
                <a:ea typeface="標楷體" pitchFamily="65" charset="-120"/>
              </a:rPr>
              <a:t>航站之</a:t>
            </a:r>
            <a:r>
              <a:rPr lang="en-US" altLang="zh-TW" sz="1400" b="1" dirty="0">
                <a:solidFill>
                  <a:schemeClr val="tx2"/>
                </a:solidFill>
                <a:latin typeface="標楷體" pitchFamily="65" charset="-120"/>
                <a:ea typeface="標楷體" pitchFamily="65" charset="-120"/>
              </a:rPr>
              <a:t>A14</a:t>
            </a:r>
            <a:r>
              <a:rPr lang="zh-TW" altLang="en-US" sz="1400" b="1" dirty="0">
                <a:solidFill>
                  <a:schemeClr val="tx2"/>
                </a:solidFill>
                <a:latin typeface="標楷體" pitchFamily="65" charset="-120"/>
                <a:ea typeface="標楷體" pitchFamily="65" charset="-120"/>
              </a:rPr>
              <a:t>捷運站、艾斯摩爾</a:t>
            </a:r>
            <a:r>
              <a:rPr lang="en-US" altLang="zh-TW" sz="1400" b="1" dirty="0">
                <a:solidFill>
                  <a:schemeClr val="tx2"/>
                </a:solidFill>
                <a:latin typeface="標楷體" pitchFamily="65" charset="-120"/>
                <a:ea typeface="標楷體" pitchFamily="65" charset="-120"/>
              </a:rPr>
              <a:t>(ASML)</a:t>
            </a:r>
            <a:r>
              <a:rPr lang="zh-TW" altLang="en-US" sz="1400" b="1" dirty="0">
                <a:solidFill>
                  <a:schemeClr val="tx2"/>
                </a:solidFill>
                <a:latin typeface="標楷體" pitchFamily="65" charset="-120"/>
                <a:ea typeface="標楷體" pitchFamily="65" charset="-120"/>
              </a:rPr>
              <a:t>林口新廠、台中</a:t>
            </a:r>
            <a:r>
              <a:rPr lang="en-US" altLang="zh-TW" sz="1400" b="1" dirty="0">
                <a:solidFill>
                  <a:schemeClr val="tx2"/>
                </a:solidFill>
                <a:latin typeface="標楷體" pitchFamily="65" charset="-120"/>
                <a:ea typeface="標楷體" pitchFamily="65" charset="-120"/>
              </a:rPr>
              <a:t>BMW</a:t>
            </a:r>
            <a:r>
              <a:rPr lang="zh-TW" altLang="en-US" sz="1400" b="1" dirty="0">
                <a:solidFill>
                  <a:schemeClr val="tx2"/>
                </a:solidFill>
                <a:latin typeface="標楷體" pitchFamily="65" charset="-120"/>
                <a:ea typeface="標楷體" pitchFamily="65" charset="-120"/>
              </a:rPr>
              <a:t>旗艦展示中心、台北新東陽大樓、微星科技大樓，未來朝大型建案及公共工程持續推動。</a:t>
            </a:r>
            <a:endParaRPr lang="en-US" altLang="zh-TW" sz="1400" b="1" dirty="0">
              <a:solidFill>
                <a:schemeClr val="tx2"/>
              </a:solidFill>
              <a:latin typeface="標楷體" pitchFamily="65" charset="-120"/>
              <a:ea typeface="標楷體" pitchFamily="65" charset="-120"/>
            </a:endParaRPr>
          </a:p>
          <a:p>
            <a:pPr marL="446088">
              <a:spcBef>
                <a:spcPts val="600"/>
              </a:spcBef>
              <a:defRPr/>
            </a:pP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Recent contracts for crystallized glass products include the A14 MRT station at Terminal 3, ASML‘s new  plant, the BMW showroom in Taichung, Taipei Shin Tung Yang Building, and MSI HQ Building. Future expansion will continue towards public and large</a:t>
            </a:r>
            <a:r>
              <a:rPr lang="zh-TW" altLang="en-US" sz="12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construction projects.</a:t>
            </a:r>
          </a:p>
        </p:txBody>
      </p:sp>
    </p:spTree>
    <p:extLst>
      <p:ext uri="{BB962C8B-B14F-4D97-AF65-F5344CB8AC3E}">
        <p14:creationId xmlns:p14="http://schemas.microsoft.com/office/powerpoint/2010/main" val="850574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C329A98C-D759-329B-57AB-B9AEB46A5928}"/>
              </a:ext>
            </a:extLst>
          </p:cNvPr>
          <p:cNvSpPr>
            <a:spLocks noGrp="1"/>
          </p:cNvSpPr>
          <p:nvPr>
            <p:ph type="sldNum" sz="quarter" idx="11"/>
          </p:nvPr>
        </p:nvSpPr>
        <p:spPr/>
        <p:txBody>
          <a:bodyPr/>
          <a:lstStyle/>
          <a:p>
            <a:fld id="{A73FFE8D-040C-498C-859D-95486984E817}" type="slidenum">
              <a:rPr lang="zh-TW" altLang="en-US" smtClean="0"/>
              <a:pPr/>
              <a:t>27</a:t>
            </a:fld>
            <a:endParaRPr lang="zh-TW" altLang="en-US" dirty="0"/>
          </a:p>
        </p:txBody>
      </p:sp>
      <p:sp>
        <p:nvSpPr>
          <p:cNvPr id="4" name="標題 1">
            <a:extLst>
              <a:ext uri="{FF2B5EF4-FFF2-40B4-BE49-F238E27FC236}">
                <a16:creationId xmlns:a16="http://schemas.microsoft.com/office/drawing/2014/main" id="{19773D49-0CE7-BC4B-E00E-CD99DBC1D483}"/>
              </a:ext>
            </a:extLst>
          </p:cNvPr>
          <p:cNvSpPr txBox="1">
            <a:spLocks/>
          </p:cNvSpPr>
          <p:nvPr/>
        </p:nvSpPr>
        <p:spPr>
          <a:xfrm>
            <a:off x="460070" y="414824"/>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3200" b="1" kern="0" dirty="0">
                <a:solidFill>
                  <a:schemeClr val="bg2">
                    <a:lumMod val="75000"/>
                  </a:schemeClr>
                </a:solidFill>
                <a:effectLst>
                  <a:outerShdw blurRad="38100" dist="38100" dir="2700000" algn="tl">
                    <a:srgbClr val="000000">
                      <a:alpha val="43137"/>
                    </a:srgbClr>
                  </a:outerShdw>
                </a:effectLst>
                <a:latin typeface="+mn-lt"/>
              </a:rPr>
              <a:t>新材料事業部</a:t>
            </a:r>
            <a:br>
              <a:rPr lang="zh-TW" altLang="en-US" sz="3200" b="1" kern="0" dirty="0">
                <a:solidFill>
                  <a:schemeClr val="bg2">
                    <a:lumMod val="75000"/>
                  </a:schemeClr>
                </a:solidFill>
                <a:effectLst>
                  <a:outerShdw blurRad="38100" dist="38100" dir="2700000" algn="tl">
                    <a:srgbClr val="000000">
                      <a:alpha val="43137"/>
                    </a:srgbClr>
                  </a:outerShdw>
                </a:effectLst>
                <a:latin typeface="+mn-lt"/>
              </a:rPr>
            </a:br>
            <a:r>
              <a:rPr lang="en-US" altLang="zh-TW" sz="3200" b="1" kern="0" dirty="0">
                <a:solidFill>
                  <a:schemeClr val="bg2">
                    <a:lumMod val="75000"/>
                  </a:schemeClr>
                </a:solidFill>
                <a:effectLst>
                  <a:outerShdw blurRad="38100" dist="38100" dir="2700000" algn="tl">
                    <a:srgbClr val="000000">
                      <a:alpha val="43137"/>
                    </a:srgbClr>
                  </a:outerShdw>
                </a:effectLst>
                <a:latin typeface="+mn-lt"/>
              </a:rPr>
              <a:t>Advanced Materials Division</a:t>
            </a:r>
          </a:p>
        </p:txBody>
      </p:sp>
      <p:sp>
        <p:nvSpPr>
          <p:cNvPr id="5" name="文字方塊 4">
            <a:extLst>
              <a:ext uri="{FF2B5EF4-FFF2-40B4-BE49-F238E27FC236}">
                <a16:creationId xmlns:a16="http://schemas.microsoft.com/office/drawing/2014/main" id="{9C18262B-59A7-342B-0135-4AFD35975592}"/>
              </a:ext>
            </a:extLst>
          </p:cNvPr>
          <p:cNvSpPr txBox="1"/>
          <p:nvPr/>
        </p:nvSpPr>
        <p:spPr>
          <a:xfrm>
            <a:off x="460070" y="1275606"/>
            <a:ext cx="8432410" cy="1738938"/>
          </a:xfrm>
          <a:prstGeom prst="rect">
            <a:avLst/>
          </a:prstGeom>
          <a:noFill/>
        </p:spPr>
        <p:txBody>
          <a:bodyPr wrap="square">
            <a:spAutoFit/>
          </a:bodyPr>
          <a:lstStyle/>
          <a:p>
            <a:pPr marL="457200" indent="-457200">
              <a:spcBef>
                <a:spcPts val="600"/>
              </a:spcBef>
              <a:buFont typeface="+mj-ea"/>
              <a:buAutoNum type="ea1ChtPeriod"/>
              <a:defRPr/>
            </a:pPr>
            <a:r>
              <a:rPr lang="zh-TW" altLang="en-US" sz="1400" b="1" dirty="0">
                <a:solidFill>
                  <a:schemeClr val="tx2"/>
                </a:solidFill>
                <a:latin typeface="標楷體" pitchFamily="65" charset="-120"/>
                <a:ea typeface="標楷體" pitchFamily="65" charset="-120"/>
              </a:rPr>
              <a:t>螢光玻璃片（</a:t>
            </a:r>
            <a:r>
              <a:rPr lang="en-US" altLang="zh-TW" sz="1400" b="1" dirty="0" err="1">
                <a:solidFill>
                  <a:schemeClr val="tx2"/>
                </a:solidFill>
                <a:latin typeface="標楷體" pitchFamily="65" charset="-120"/>
                <a:ea typeface="標楷體" pitchFamily="65" charset="-120"/>
              </a:rPr>
              <a:t>PiG</a:t>
            </a:r>
            <a:r>
              <a:rPr lang="zh-TW" altLang="en-US" sz="1400" b="1" dirty="0">
                <a:solidFill>
                  <a:schemeClr val="tx2"/>
                </a:solidFill>
                <a:latin typeface="標楷體" pitchFamily="65" charset="-120"/>
                <a:ea typeface="標楷體" pitchFamily="65" charset="-120"/>
              </a:rPr>
              <a:t>）產品目前已導入中國電動車主流高階車款，惟因中國電動車市場於第一季銷售表現趨緩，致對本公司第一季營收造成一定影響。另方面，該產品已成功進入韓國與北美車燈供應鏈，並持續穩定放量出貨，預期今年下半年</a:t>
            </a:r>
            <a:r>
              <a:rPr lang="en-US" altLang="zh-TW" sz="1400" b="1" dirty="0" err="1">
                <a:solidFill>
                  <a:schemeClr val="tx2"/>
                </a:solidFill>
                <a:latin typeface="標楷體" pitchFamily="65" charset="-120"/>
                <a:ea typeface="標楷體" pitchFamily="65" charset="-120"/>
              </a:rPr>
              <a:t>PiG</a:t>
            </a:r>
            <a:r>
              <a:rPr lang="zh-TW" altLang="en-US" sz="1400" b="1" dirty="0">
                <a:solidFill>
                  <a:schemeClr val="tx2"/>
                </a:solidFill>
                <a:latin typeface="標楷體" pitchFamily="65" charset="-120"/>
                <a:ea typeface="標楷體" pitchFamily="65" charset="-120"/>
              </a:rPr>
              <a:t>產品營運成長動能可望轉趨樂觀。</a:t>
            </a:r>
            <a:endParaRPr lang="en-US" altLang="zh-TW" sz="1400" b="1" dirty="0">
              <a:solidFill>
                <a:schemeClr val="tx2"/>
              </a:solidFill>
              <a:latin typeface="標楷體" pitchFamily="65" charset="-120"/>
              <a:ea typeface="標楷體" pitchFamily="65" charset="-120"/>
            </a:endParaRPr>
          </a:p>
          <a:p>
            <a:pPr marL="446088">
              <a:spcBef>
                <a:spcPts val="600"/>
              </a:spcBef>
              <a:defRPr/>
            </a:pP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The company's fluorescent glass substrate (</a:t>
            </a:r>
            <a:r>
              <a:rPr lang="en-US" altLang="zh-TW" sz="1200" b="1" dirty="0" err="1">
                <a:solidFill>
                  <a:schemeClr val="tx2"/>
                </a:solidFill>
                <a:latin typeface="Calibri" panose="020F0502020204030204" pitchFamily="34" charset="0"/>
                <a:ea typeface="Calibri" panose="020F0502020204030204" pitchFamily="34" charset="0"/>
                <a:cs typeface="Calibri" panose="020F0502020204030204" pitchFamily="34" charset="0"/>
              </a:rPr>
              <a:t>PiG</a:t>
            </a: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 products have been adopted in mainstream high-end electric vehicle models in China. However, the slowdown in the Chinese electric vehicle market in the first quarter had a certain impact on the company's revenue. On the other hand, the product has successfully entered the automotive lighting supply chains in South Korea and North America, and shipments continue to increase steadily. The company expects the growth momentum of </a:t>
            </a:r>
            <a:r>
              <a:rPr lang="en-US" altLang="zh-TW" sz="1200" b="1" dirty="0" err="1">
                <a:solidFill>
                  <a:schemeClr val="tx2"/>
                </a:solidFill>
                <a:latin typeface="Calibri" panose="020F0502020204030204" pitchFamily="34" charset="0"/>
                <a:ea typeface="Calibri" panose="020F0502020204030204" pitchFamily="34" charset="0"/>
                <a:cs typeface="Calibri" panose="020F0502020204030204" pitchFamily="34" charset="0"/>
              </a:rPr>
              <a:t>PiG</a:t>
            </a: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 products to improve in the second half of the year.</a:t>
            </a:r>
          </a:p>
        </p:txBody>
      </p:sp>
      <p:sp>
        <p:nvSpPr>
          <p:cNvPr id="7" name="文字方塊 6">
            <a:extLst>
              <a:ext uri="{FF2B5EF4-FFF2-40B4-BE49-F238E27FC236}">
                <a16:creationId xmlns:a16="http://schemas.microsoft.com/office/drawing/2014/main" id="{EAF3DCD7-B5CE-316A-D9DA-43EA3FAD39B9}"/>
              </a:ext>
            </a:extLst>
          </p:cNvPr>
          <p:cNvSpPr txBox="1"/>
          <p:nvPr/>
        </p:nvSpPr>
        <p:spPr>
          <a:xfrm>
            <a:off x="460070" y="3219822"/>
            <a:ext cx="7992608" cy="569387"/>
          </a:xfrm>
          <a:prstGeom prst="rect">
            <a:avLst/>
          </a:prstGeom>
          <a:noFill/>
        </p:spPr>
        <p:txBody>
          <a:bodyPr wrap="square">
            <a:spAutoFit/>
          </a:bodyPr>
          <a:lstStyle/>
          <a:p>
            <a:pPr marL="457200" indent="-457200">
              <a:spcBef>
                <a:spcPts val="600"/>
              </a:spcBef>
              <a:buFont typeface="+mj-ea"/>
              <a:buAutoNum type="ea1ChtPeriod" startAt="2"/>
              <a:defRPr/>
            </a:pPr>
            <a:r>
              <a:rPr lang="zh-TW" altLang="en-US" sz="1400" b="1" dirty="0">
                <a:solidFill>
                  <a:schemeClr val="tx2"/>
                </a:solidFill>
                <a:latin typeface="標楷體" pitchFamily="65" charset="-120"/>
                <a:ea typeface="標楷體" pitchFamily="65" charset="-120"/>
              </a:rPr>
              <a:t>開發固態電池用之固態電解質隔離膜材料，配合客戶進度送樣測試中。</a:t>
            </a:r>
            <a:endParaRPr lang="en-US" altLang="zh-TW" sz="1400" b="1" dirty="0">
              <a:solidFill>
                <a:schemeClr val="tx2"/>
              </a:solidFill>
              <a:latin typeface="標楷體" pitchFamily="65" charset="-120"/>
              <a:ea typeface="標楷體" pitchFamily="65" charset="-120"/>
            </a:endParaRPr>
          </a:p>
          <a:p>
            <a:pPr marL="446088">
              <a:spcBef>
                <a:spcPts val="600"/>
              </a:spcBef>
              <a:defRPr/>
            </a:pP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 Developing solid electrolyte materials for solid-state batteries, samples are testing in progress.</a:t>
            </a:r>
          </a:p>
        </p:txBody>
      </p:sp>
    </p:spTree>
    <p:extLst>
      <p:ext uri="{BB962C8B-B14F-4D97-AF65-F5344CB8AC3E}">
        <p14:creationId xmlns:p14="http://schemas.microsoft.com/office/powerpoint/2010/main" val="412263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0B4E5-4BB4-1EE1-353A-A2960D07ECD6}"/>
            </a:ext>
          </a:extLst>
        </p:cNvPr>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5079C014-98FD-8938-DD82-79E4B5608F80}"/>
              </a:ext>
            </a:extLst>
          </p:cNvPr>
          <p:cNvSpPr>
            <a:spLocks noGrp="1"/>
          </p:cNvSpPr>
          <p:nvPr>
            <p:ph type="sldNum" sz="quarter" idx="11"/>
          </p:nvPr>
        </p:nvSpPr>
        <p:spPr/>
        <p:txBody>
          <a:bodyPr/>
          <a:lstStyle/>
          <a:p>
            <a:fld id="{A73FFE8D-040C-498C-859D-95486984E817}" type="slidenum">
              <a:rPr lang="zh-TW" altLang="en-US" smtClean="0"/>
              <a:pPr/>
              <a:t>28</a:t>
            </a:fld>
            <a:endParaRPr lang="zh-TW" altLang="en-US" dirty="0"/>
          </a:p>
        </p:txBody>
      </p:sp>
      <p:sp>
        <p:nvSpPr>
          <p:cNvPr id="4" name="標題 1">
            <a:extLst>
              <a:ext uri="{FF2B5EF4-FFF2-40B4-BE49-F238E27FC236}">
                <a16:creationId xmlns:a16="http://schemas.microsoft.com/office/drawing/2014/main" id="{FF05957C-15FC-2913-4629-FABE9E060B03}"/>
              </a:ext>
            </a:extLst>
          </p:cNvPr>
          <p:cNvSpPr txBox="1">
            <a:spLocks/>
          </p:cNvSpPr>
          <p:nvPr/>
        </p:nvSpPr>
        <p:spPr>
          <a:xfrm>
            <a:off x="460070" y="414824"/>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3200" b="1" kern="0" dirty="0">
                <a:solidFill>
                  <a:schemeClr val="bg2">
                    <a:lumMod val="75000"/>
                  </a:schemeClr>
                </a:solidFill>
                <a:effectLst>
                  <a:outerShdw blurRad="38100" dist="38100" dir="2700000" algn="tl">
                    <a:srgbClr val="000000">
                      <a:alpha val="43137"/>
                    </a:srgbClr>
                  </a:outerShdw>
                </a:effectLst>
                <a:latin typeface="+mn-lt"/>
              </a:rPr>
              <a:t>新材料事業部</a:t>
            </a:r>
            <a:br>
              <a:rPr lang="zh-TW" altLang="en-US" sz="3200" b="1" kern="0" dirty="0">
                <a:solidFill>
                  <a:schemeClr val="bg2">
                    <a:lumMod val="75000"/>
                  </a:schemeClr>
                </a:solidFill>
                <a:effectLst>
                  <a:outerShdw blurRad="38100" dist="38100" dir="2700000" algn="tl">
                    <a:srgbClr val="000000">
                      <a:alpha val="43137"/>
                    </a:srgbClr>
                  </a:outerShdw>
                </a:effectLst>
                <a:latin typeface="+mn-lt"/>
              </a:rPr>
            </a:br>
            <a:r>
              <a:rPr lang="en-US" altLang="zh-TW" sz="3200" b="1" kern="0" dirty="0">
                <a:solidFill>
                  <a:schemeClr val="bg2">
                    <a:lumMod val="75000"/>
                  </a:schemeClr>
                </a:solidFill>
                <a:effectLst>
                  <a:outerShdw blurRad="38100" dist="38100" dir="2700000" algn="tl">
                    <a:srgbClr val="000000">
                      <a:alpha val="43137"/>
                    </a:srgbClr>
                  </a:outerShdw>
                </a:effectLst>
                <a:latin typeface="+mn-lt"/>
              </a:rPr>
              <a:t>Advanced Materials Division</a:t>
            </a:r>
          </a:p>
        </p:txBody>
      </p:sp>
      <p:sp>
        <p:nvSpPr>
          <p:cNvPr id="6" name="文字方塊 5">
            <a:extLst>
              <a:ext uri="{FF2B5EF4-FFF2-40B4-BE49-F238E27FC236}">
                <a16:creationId xmlns:a16="http://schemas.microsoft.com/office/drawing/2014/main" id="{8B196160-8ED7-C3BB-6739-77B3E3639DC7}"/>
              </a:ext>
            </a:extLst>
          </p:cNvPr>
          <p:cNvSpPr txBox="1"/>
          <p:nvPr/>
        </p:nvSpPr>
        <p:spPr>
          <a:xfrm>
            <a:off x="460070" y="1450721"/>
            <a:ext cx="7992608" cy="1154162"/>
          </a:xfrm>
          <a:prstGeom prst="rect">
            <a:avLst/>
          </a:prstGeom>
          <a:noFill/>
        </p:spPr>
        <p:txBody>
          <a:bodyPr wrap="square">
            <a:spAutoFit/>
          </a:bodyPr>
          <a:lstStyle/>
          <a:p>
            <a:pPr marL="457200" indent="-457200">
              <a:spcBef>
                <a:spcPts val="600"/>
              </a:spcBef>
              <a:buFont typeface="+mj-ea"/>
              <a:buAutoNum type="ea1ChtPeriod" startAt="3"/>
              <a:defRPr/>
            </a:pPr>
            <a:r>
              <a:rPr lang="zh-TW" altLang="en-US" sz="1400" b="1" dirty="0">
                <a:solidFill>
                  <a:schemeClr val="tx2"/>
                </a:solidFill>
                <a:latin typeface="標楷體" pitchFamily="65" charset="-120"/>
                <a:ea typeface="標楷體" pitchFamily="65" charset="-120"/>
              </a:rPr>
              <a:t>本公司積極布局半導體先進封裝材料領域，並攜手日本山村硝子共同開發大面積、低介電（</a:t>
            </a:r>
            <a:r>
              <a:rPr lang="en-US" altLang="zh-TW" sz="1400" b="1" dirty="0">
                <a:solidFill>
                  <a:schemeClr val="tx2"/>
                </a:solidFill>
                <a:latin typeface="標楷體" pitchFamily="65" charset="-120"/>
                <a:ea typeface="標楷體" pitchFamily="65" charset="-120"/>
              </a:rPr>
              <a:t>Low Dk/</a:t>
            </a:r>
            <a:r>
              <a:rPr lang="en-US" altLang="zh-TW" sz="1400" b="1" dirty="0" err="1">
                <a:solidFill>
                  <a:schemeClr val="tx2"/>
                </a:solidFill>
                <a:latin typeface="標楷體" pitchFamily="65" charset="-120"/>
                <a:ea typeface="標楷體" pitchFamily="65" charset="-120"/>
              </a:rPr>
              <a:t>Df</a:t>
            </a:r>
            <a:r>
              <a:rPr lang="zh-TW" altLang="en-US" sz="1400" b="1" dirty="0">
                <a:solidFill>
                  <a:schemeClr val="tx2"/>
                </a:solidFill>
                <a:latin typeface="標楷體" pitchFamily="65" charset="-120"/>
                <a:ea typeface="標楷體" pitchFamily="65" charset="-120"/>
              </a:rPr>
              <a:t>）及高強度之類晶玻璃陶瓷基板，以拓展高階電子材料應用市場。</a:t>
            </a:r>
            <a:endParaRPr lang="en-US" altLang="zh-TW" sz="1400" b="1" dirty="0">
              <a:solidFill>
                <a:schemeClr val="tx2"/>
              </a:solidFill>
              <a:latin typeface="標楷體" pitchFamily="65" charset="-120"/>
              <a:ea typeface="標楷體" pitchFamily="65" charset="-120"/>
            </a:endParaRPr>
          </a:p>
          <a:p>
            <a:pPr marL="446088">
              <a:spcBef>
                <a:spcPts val="600"/>
              </a:spcBef>
              <a:defRPr/>
            </a:pP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Our company is actively expanding into the field of advanced semiconductor packaging materials and is collaborating with Yamamura Glass of Japan to develop large-area, low-dielectric (Low Dk/</a:t>
            </a:r>
            <a:r>
              <a:rPr lang="en-US" altLang="zh-TW" sz="1200" b="1" dirty="0" err="1">
                <a:solidFill>
                  <a:schemeClr val="tx2"/>
                </a:solidFill>
                <a:latin typeface="Calibri" panose="020F0502020204030204" pitchFamily="34" charset="0"/>
                <a:ea typeface="Calibri" panose="020F0502020204030204" pitchFamily="34" charset="0"/>
                <a:cs typeface="Calibri" panose="020F0502020204030204" pitchFamily="34" charset="0"/>
              </a:rPr>
              <a:t>Df</a:t>
            </a:r>
            <a:r>
              <a:rPr lang="en-US" altLang="zh-TW" sz="1200" b="1" dirty="0">
                <a:solidFill>
                  <a:schemeClr val="tx2"/>
                </a:solidFill>
                <a:latin typeface="Calibri" panose="020F0502020204030204" pitchFamily="34" charset="0"/>
                <a:ea typeface="Calibri" panose="020F0502020204030204" pitchFamily="34" charset="0"/>
                <a:cs typeface="Calibri" panose="020F0502020204030204" pitchFamily="34" charset="0"/>
              </a:rPr>
              <a:t>) and high-strength quasi-crystalline glass-ceramic substrates to expand the market for high-end electronic materials applications.</a:t>
            </a:r>
          </a:p>
        </p:txBody>
      </p:sp>
      <p:pic>
        <p:nvPicPr>
          <p:cNvPr id="3" name="圖片 2">
            <a:extLst>
              <a:ext uri="{FF2B5EF4-FFF2-40B4-BE49-F238E27FC236}">
                <a16:creationId xmlns:a16="http://schemas.microsoft.com/office/drawing/2014/main" id="{6334D303-4D74-BE25-2F61-F5CB46A65758}"/>
              </a:ext>
            </a:extLst>
          </p:cNvPr>
          <p:cNvPicPr>
            <a:picLocks noChangeAspect="1"/>
          </p:cNvPicPr>
          <p:nvPr/>
        </p:nvPicPr>
        <p:blipFill>
          <a:blip r:embed="rId2"/>
          <a:stretch>
            <a:fillRect/>
          </a:stretch>
        </p:blipFill>
        <p:spPr>
          <a:xfrm>
            <a:off x="5076056" y="2825611"/>
            <a:ext cx="2780155" cy="2085587"/>
          </a:xfrm>
          <a:prstGeom prst="rect">
            <a:avLst/>
          </a:prstGeom>
          <a:ln>
            <a:noFill/>
          </a:ln>
          <a:effectLst>
            <a:outerShdw blurRad="190500" algn="tl" rotWithShape="0">
              <a:srgbClr val="000000">
                <a:alpha val="70000"/>
              </a:srgbClr>
            </a:outerShdw>
          </a:effectLst>
        </p:spPr>
      </p:pic>
      <p:pic>
        <p:nvPicPr>
          <p:cNvPr id="9" name="圖片 8">
            <a:extLst>
              <a:ext uri="{FF2B5EF4-FFF2-40B4-BE49-F238E27FC236}">
                <a16:creationId xmlns:a16="http://schemas.microsoft.com/office/drawing/2014/main" id="{C872FA1D-508F-14BC-206F-51395ECC508D}"/>
              </a:ext>
            </a:extLst>
          </p:cNvPr>
          <p:cNvPicPr>
            <a:picLocks noChangeAspect="1"/>
          </p:cNvPicPr>
          <p:nvPr/>
        </p:nvPicPr>
        <p:blipFill>
          <a:blip r:embed="rId3"/>
          <a:stretch>
            <a:fillRect/>
          </a:stretch>
        </p:blipFill>
        <p:spPr>
          <a:xfrm>
            <a:off x="1979712" y="2825610"/>
            <a:ext cx="2780784" cy="208558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60060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ctrTitle"/>
          </p:nvPr>
        </p:nvSpPr>
        <p:spPr>
          <a:xfrm>
            <a:off x="685800" y="4040981"/>
            <a:ext cx="7772400" cy="1102519"/>
          </a:xfrm>
        </p:spPr>
        <p:txBody>
          <a:bodyPr/>
          <a:lstStyle/>
          <a:p>
            <a:pPr algn="ctr"/>
            <a:r>
              <a:rPr lang="en-US" altLang="zh-TW" sz="4000" dirty="0">
                <a:solidFill>
                  <a:srgbClr val="002060"/>
                </a:solidFill>
              </a:rPr>
              <a:t>Thank you</a:t>
            </a:r>
            <a:endParaRPr lang="zh-TW" altLang="en-US" sz="4000" dirty="0">
              <a:solidFill>
                <a:srgbClr val="002060"/>
              </a:solidFill>
            </a:endParaRPr>
          </a:p>
        </p:txBody>
      </p:sp>
      <p:sp>
        <p:nvSpPr>
          <p:cNvPr id="4" name="文字方塊 3"/>
          <p:cNvSpPr txBox="1"/>
          <p:nvPr/>
        </p:nvSpPr>
        <p:spPr>
          <a:xfrm>
            <a:off x="457144" y="771550"/>
            <a:ext cx="8286808" cy="2000264"/>
          </a:xfrm>
          <a:prstGeom prst="rect">
            <a:avLst/>
          </a:prstGeom>
        </p:spPr>
        <p:txBody>
          <a:bodyPr vert="horz" wrap="none" lIns="91440" tIns="45720" rIns="91440" bIns="45720" rtlCol="0" anchor="ctr">
            <a:noAutofit/>
          </a:bodyPr>
          <a:lstStyle/>
          <a:p>
            <a:r>
              <a:rPr lang="zh-TW" altLang="en-US" sz="2000" b="1" dirty="0">
                <a:solidFill>
                  <a:schemeClr val="accent1">
                    <a:lumMod val="50000"/>
                  </a:schemeClr>
                </a:solidFill>
                <a:latin typeface="Calibri" pitchFamily="34" charset="0"/>
              </a:rPr>
              <a:t>感謝各位投資人蒞臨及對本公司之支持與愛護</a:t>
            </a:r>
          </a:p>
          <a:p>
            <a:r>
              <a:rPr lang="en-US" altLang="zh-TW" sz="2000" b="1" dirty="0">
                <a:solidFill>
                  <a:schemeClr val="accent1">
                    <a:lumMod val="50000"/>
                  </a:schemeClr>
                </a:solidFill>
                <a:latin typeface="Calibri" pitchFamily="34" charset="0"/>
              </a:rPr>
              <a:t>Thanks for coming and kindly appreciate your support.</a:t>
            </a:r>
          </a:p>
          <a:p>
            <a:endParaRPr lang="en-US" altLang="zh-TW" sz="2000" b="1" dirty="0">
              <a:solidFill>
                <a:schemeClr val="accent1">
                  <a:lumMod val="50000"/>
                </a:schemeClr>
              </a:solidFill>
              <a:latin typeface="Calibri" pitchFamily="34" charset="0"/>
            </a:endParaRPr>
          </a:p>
          <a:p>
            <a:endParaRPr lang="en-US" altLang="zh-TW" sz="2000" b="1" dirty="0">
              <a:solidFill>
                <a:schemeClr val="accent1">
                  <a:lumMod val="50000"/>
                </a:schemeClr>
              </a:solidFill>
              <a:latin typeface="Calibri" pitchFamily="34" charset="0"/>
            </a:endParaRPr>
          </a:p>
          <a:p>
            <a:endParaRPr lang="en-US" altLang="zh-TW" sz="2000" b="1" dirty="0">
              <a:solidFill>
                <a:schemeClr val="accent1">
                  <a:lumMod val="50000"/>
                </a:schemeClr>
              </a:solidFill>
              <a:latin typeface="Calibri" pitchFamily="34" charset="0"/>
            </a:endParaRPr>
          </a:p>
          <a:p>
            <a:endParaRPr lang="en-US" altLang="zh-TW" sz="2000" b="1" dirty="0">
              <a:solidFill>
                <a:schemeClr val="accent1">
                  <a:lumMod val="50000"/>
                </a:schemeClr>
              </a:solidFill>
              <a:latin typeface="Calibri" pitchFamily="34" charset="0"/>
            </a:endParaRPr>
          </a:p>
          <a:p>
            <a:r>
              <a:rPr lang="zh-TW" altLang="en-US" sz="2000" b="1" dirty="0">
                <a:solidFill>
                  <a:schemeClr val="accent1">
                    <a:lumMod val="50000"/>
                  </a:schemeClr>
                </a:solidFill>
                <a:latin typeface="Calibri" pitchFamily="34" charset="0"/>
              </a:rPr>
              <a:t>本公司網站：</a:t>
            </a:r>
            <a:r>
              <a:rPr lang="en-US" altLang="zh-TW" sz="2000" b="1" dirty="0">
                <a:solidFill>
                  <a:schemeClr val="accent1">
                    <a:lumMod val="50000"/>
                  </a:schemeClr>
                </a:solidFill>
                <a:latin typeface="Calibri" pitchFamily="34" charset="0"/>
              </a:rPr>
              <a:t>www.china-glaze.com.tw</a:t>
            </a:r>
            <a:endParaRPr lang="zh-TW" altLang="en-US" sz="2000" b="1" dirty="0">
              <a:solidFill>
                <a:schemeClr val="accent1">
                  <a:lumMod val="50000"/>
                </a:schemeClr>
              </a:solidFill>
              <a:latin typeface="Calibri" pitchFamily="34" charset="0"/>
            </a:endParaRPr>
          </a:p>
        </p:txBody>
      </p:sp>
    </p:spTree>
    <p:extLst>
      <p:ext uri="{BB962C8B-B14F-4D97-AF65-F5344CB8AC3E}">
        <p14:creationId xmlns:p14="http://schemas.microsoft.com/office/powerpoint/2010/main" val="3903523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1"/>
          </p:nvPr>
        </p:nvSpPr>
        <p:spPr/>
        <p:txBody>
          <a:bodyPr/>
          <a:lstStyle/>
          <a:p>
            <a:fld id="{A73FFE8D-040C-498C-859D-95486984E817}" type="slidenum">
              <a:rPr lang="zh-TW" altLang="en-US" sz="1200" smtClean="0">
                <a:solidFill>
                  <a:srgbClr val="C00000"/>
                </a:solidFill>
              </a:rPr>
              <a:pPr/>
              <a:t>3</a:t>
            </a:fld>
            <a:endParaRPr lang="zh-TW" altLang="en-US" sz="1200" dirty="0">
              <a:solidFill>
                <a:srgbClr val="C00000"/>
              </a:solidFill>
            </a:endParaRPr>
          </a:p>
        </p:txBody>
      </p:sp>
      <p:sp>
        <p:nvSpPr>
          <p:cNvPr id="12" name="標題 1"/>
          <p:cNvSpPr txBox="1">
            <a:spLocks/>
          </p:cNvSpPr>
          <p:nvPr/>
        </p:nvSpPr>
        <p:spPr>
          <a:xfrm>
            <a:off x="636588" y="333375"/>
            <a:ext cx="7859712" cy="1014413"/>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a:lstStyle>
          <a:p>
            <a:pPr algn="l">
              <a:lnSpc>
                <a:spcPts val="3000"/>
              </a:lnSpc>
              <a:defRPr/>
            </a:pPr>
            <a:r>
              <a:rPr lang="zh-TW" altLang="en-US" sz="2400" b="1" kern="0" dirty="0">
                <a:solidFill>
                  <a:srgbClr val="002060"/>
                </a:solidFill>
                <a:latin typeface="+mj-ea"/>
              </a:rPr>
              <a:t>會議議程</a:t>
            </a:r>
            <a:br>
              <a:rPr lang="zh-TW" altLang="en-US" sz="2400" b="1" kern="0" dirty="0">
                <a:solidFill>
                  <a:srgbClr val="002060"/>
                </a:solidFill>
                <a:latin typeface="+mj-ea"/>
              </a:rPr>
            </a:br>
            <a:r>
              <a:rPr lang="en-US" altLang="zh-TW" sz="2400" b="1" kern="0" dirty="0">
                <a:solidFill>
                  <a:srgbClr val="002060"/>
                </a:solidFill>
                <a:latin typeface="+mj-ea"/>
              </a:rPr>
              <a:t>Agenda</a:t>
            </a:r>
            <a:endParaRPr lang="zh-TW" altLang="en-US" sz="2400" b="1" kern="0" dirty="0">
              <a:solidFill>
                <a:srgbClr val="002060"/>
              </a:solidFill>
              <a:latin typeface="+mj-ea"/>
            </a:endParaRPr>
          </a:p>
        </p:txBody>
      </p:sp>
      <p:grpSp>
        <p:nvGrpSpPr>
          <p:cNvPr id="6" name="群組 5"/>
          <p:cNvGrpSpPr/>
          <p:nvPr/>
        </p:nvGrpSpPr>
        <p:grpSpPr>
          <a:xfrm>
            <a:off x="428596" y="1571617"/>
            <a:ext cx="6318717" cy="2421808"/>
            <a:chOff x="3053088" y="3212951"/>
            <a:chExt cx="6318717" cy="2361824"/>
          </a:xfrm>
        </p:grpSpPr>
        <p:sp>
          <p:nvSpPr>
            <p:cNvPr id="10" name="Rectangle 45"/>
            <p:cNvSpPr/>
            <p:nvPr/>
          </p:nvSpPr>
          <p:spPr bwMode="auto">
            <a:xfrm>
              <a:off x="3053088" y="3542078"/>
              <a:ext cx="1258435" cy="526575"/>
            </a:xfrm>
            <a:prstGeom prst="rect">
              <a:avLst/>
            </a:prstGeom>
            <a:solidFill>
              <a:schemeClr val="accent1">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Right Triangle 46"/>
            <p:cNvSpPr/>
            <p:nvPr/>
          </p:nvSpPr>
          <p:spPr>
            <a:xfrm flipH="1" flipV="1">
              <a:off x="3967368" y="3754699"/>
              <a:ext cx="387210" cy="321707"/>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47"/>
            <p:cNvSpPr/>
            <p:nvPr/>
          </p:nvSpPr>
          <p:spPr bwMode="auto">
            <a:xfrm>
              <a:off x="3970542" y="3212951"/>
              <a:ext cx="5401263" cy="583094"/>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95350">
                <a:defRPr/>
              </a:pPr>
              <a:r>
                <a:rPr lang="zh-TW" altLang="en-US" b="1" dirty="0">
                  <a:effectLst>
                    <a:outerShdw blurRad="38100" dist="38100" dir="2700000" algn="tl">
                      <a:srgbClr val="000000">
                        <a:alpha val="43137"/>
                      </a:srgbClr>
                    </a:outerShdw>
                  </a:effectLst>
                  <a:latin typeface="+mn-ea"/>
                </a:rPr>
                <a:t>公司簡介 </a:t>
              </a:r>
              <a:r>
                <a:rPr lang="en-US" altLang="zh-TW" b="1" dirty="0">
                  <a:effectLst>
                    <a:outerShdw blurRad="38100" dist="38100" dir="2700000" algn="tl">
                      <a:srgbClr val="000000">
                        <a:alpha val="43137"/>
                      </a:srgbClr>
                    </a:outerShdw>
                  </a:effectLst>
                  <a:latin typeface="+mn-ea"/>
                </a:rPr>
                <a:t>Company Overview</a:t>
              </a:r>
              <a:endParaRPr lang="en-US" b="1" dirty="0">
                <a:effectLst>
                  <a:outerShdw blurRad="38100" dist="38100" dir="2700000" algn="tl">
                    <a:srgbClr val="000000">
                      <a:alpha val="43137"/>
                    </a:srgbClr>
                  </a:outerShdw>
                </a:effectLst>
                <a:latin typeface="+mn-ea"/>
              </a:endParaRPr>
            </a:p>
          </p:txBody>
        </p:sp>
        <p:sp>
          <p:nvSpPr>
            <p:cNvPr id="15" name="Rectangle 49"/>
            <p:cNvSpPr/>
            <p:nvPr/>
          </p:nvSpPr>
          <p:spPr bwMode="auto">
            <a:xfrm>
              <a:off x="3053088" y="4289828"/>
              <a:ext cx="1258435" cy="526575"/>
            </a:xfrm>
            <a:prstGeom prst="rect">
              <a:avLst/>
            </a:prstGeom>
            <a:solidFill>
              <a:schemeClr val="accent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 name="Right Triangle 50"/>
            <p:cNvSpPr/>
            <p:nvPr/>
          </p:nvSpPr>
          <p:spPr>
            <a:xfrm flipH="1" flipV="1">
              <a:off x="3967368" y="4502447"/>
              <a:ext cx="387210" cy="321707"/>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51"/>
            <p:cNvSpPr/>
            <p:nvPr/>
          </p:nvSpPr>
          <p:spPr bwMode="auto">
            <a:xfrm>
              <a:off x="3970542" y="3960701"/>
              <a:ext cx="5401263" cy="583094"/>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95350">
                <a:defRPr/>
              </a:pPr>
              <a:r>
                <a:rPr lang="zh-TW" altLang="en-US" b="1" dirty="0">
                  <a:effectLst>
                    <a:outerShdw blurRad="38100" dist="38100" dir="2700000" algn="tl">
                      <a:srgbClr val="000000">
                        <a:alpha val="43137"/>
                      </a:srgbClr>
                    </a:outerShdw>
                  </a:effectLst>
                  <a:latin typeface="+mj-ea"/>
                  <a:ea typeface="+mj-ea"/>
                </a:rPr>
                <a:t>營運狀況 </a:t>
              </a:r>
              <a:r>
                <a:rPr lang="en-US" altLang="zh-TW" b="1" dirty="0">
                  <a:effectLst>
                    <a:outerShdw blurRad="38100" dist="38100" dir="2700000" algn="tl">
                      <a:srgbClr val="000000">
                        <a:alpha val="43137"/>
                      </a:srgbClr>
                    </a:outerShdw>
                  </a:effectLst>
                  <a:latin typeface="+mj-ea"/>
                  <a:ea typeface="+mj-ea"/>
                </a:rPr>
                <a:t>Operating Status</a:t>
              </a:r>
              <a:endParaRPr lang="en-US" b="1" dirty="0">
                <a:effectLst>
                  <a:outerShdw blurRad="38100" dist="38100" dir="2700000" algn="tl">
                    <a:srgbClr val="000000">
                      <a:alpha val="43137"/>
                    </a:srgbClr>
                  </a:outerShdw>
                </a:effectLst>
                <a:latin typeface="+mj-ea"/>
                <a:ea typeface="+mj-ea"/>
              </a:endParaRPr>
            </a:p>
          </p:txBody>
        </p:sp>
        <p:sp>
          <p:nvSpPr>
            <p:cNvPr id="18" name="Rectangle 53"/>
            <p:cNvSpPr/>
            <p:nvPr/>
          </p:nvSpPr>
          <p:spPr bwMode="auto">
            <a:xfrm>
              <a:off x="3053088" y="5040450"/>
              <a:ext cx="1258435" cy="526575"/>
            </a:xfrm>
            <a:prstGeom prst="rect">
              <a:avLst/>
            </a:prstGeom>
            <a:solidFill>
              <a:schemeClr val="accent3">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9" name="Right Triangle 54"/>
            <p:cNvSpPr/>
            <p:nvPr/>
          </p:nvSpPr>
          <p:spPr>
            <a:xfrm flipH="1" flipV="1">
              <a:off x="3967368" y="5253068"/>
              <a:ext cx="387210" cy="321707"/>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55"/>
            <p:cNvSpPr/>
            <p:nvPr/>
          </p:nvSpPr>
          <p:spPr bwMode="auto">
            <a:xfrm>
              <a:off x="3970542" y="4711321"/>
              <a:ext cx="5401263" cy="583094"/>
            </a:xfrm>
            <a:prstGeom prst="rect">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95350">
                <a:defRPr/>
              </a:pPr>
              <a:r>
                <a:rPr lang="zh-TW" altLang="en-US" b="1" dirty="0">
                  <a:effectLst>
                    <a:outerShdw blurRad="38100" dist="38100" dir="2700000" algn="tl">
                      <a:srgbClr val="000000">
                        <a:alpha val="43137"/>
                      </a:srgbClr>
                    </a:outerShdw>
                  </a:effectLst>
                  <a:latin typeface="+mn-ea"/>
                </a:rPr>
                <a:t>未來展望 </a:t>
              </a:r>
              <a:r>
                <a:rPr lang="en-US" altLang="zh-TW" b="1" dirty="0">
                  <a:effectLst>
                    <a:outerShdw blurRad="38100" dist="38100" dir="2700000" algn="tl">
                      <a:srgbClr val="000000">
                        <a:alpha val="43137"/>
                      </a:srgbClr>
                    </a:outerShdw>
                  </a:effectLst>
                  <a:latin typeface="+mn-ea"/>
                </a:rPr>
                <a:t>Future Strategies &amp; Plans</a:t>
              </a:r>
              <a:endParaRPr lang="en-US" b="1" dirty="0">
                <a:effectLst>
                  <a:outerShdw blurRad="38100" dist="38100" dir="2700000" algn="tl">
                    <a:srgbClr val="000000">
                      <a:alpha val="43137"/>
                    </a:srgbClr>
                  </a:outerShdw>
                </a:effectLst>
                <a:latin typeface="+mn-ea"/>
              </a:endParaRPr>
            </a:p>
          </p:txBody>
        </p:sp>
        <p:sp>
          <p:nvSpPr>
            <p:cNvPr id="24" name="Chevron 64"/>
            <p:cNvSpPr/>
            <p:nvPr/>
          </p:nvSpPr>
          <p:spPr>
            <a:xfrm>
              <a:off x="4468953" y="3400579"/>
              <a:ext cx="387210" cy="241281"/>
            </a:xfrm>
            <a:prstGeom prst="chevron">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solidFill>
                  <a:schemeClr val="tx1"/>
                </a:solidFill>
              </a:endParaRPr>
            </a:p>
          </p:txBody>
        </p:sp>
        <p:sp>
          <p:nvSpPr>
            <p:cNvPr id="25" name="Chevron 65"/>
            <p:cNvSpPr/>
            <p:nvPr/>
          </p:nvSpPr>
          <p:spPr>
            <a:xfrm>
              <a:off x="4468953" y="4151201"/>
              <a:ext cx="387210" cy="241281"/>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solidFill>
                  <a:schemeClr val="tx1"/>
                </a:solidFill>
              </a:endParaRPr>
            </a:p>
          </p:txBody>
        </p:sp>
        <p:sp>
          <p:nvSpPr>
            <p:cNvPr id="26" name="Chevron 66"/>
            <p:cNvSpPr/>
            <p:nvPr/>
          </p:nvSpPr>
          <p:spPr>
            <a:xfrm>
              <a:off x="4468953" y="4901818"/>
              <a:ext cx="387210" cy="241281"/>
            </a:xfrm>
            <a:prstGeom prst="chevron">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solidFill>
                  <a:schemeClr val="tx1"/>
                </a:solidFill>
              </a:endParaRPr>
            </a:p>
          </p:txBody>
        </p:sp>
      </p:grpSp>
    </p:spTree>
    <p:extLst>
      <p:ext uri="{BB962C8B-B14F-4D97-AF65-F5344CB8AC3E}">
        <p14:creationId xmlns:p14="http://schemas.microsoft.com/office/powerpoint/2010/main" val="902405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000246"/>
            <a:ext cx="928662" cy="1434913"/>
          </a:xfrm>
          <a:prstGeom prst="rect">
            <a:avLst/>
          </a:prstGeom>
          <a:solidFill>
            <a:schemeClr val="accent1"/>
          </a:solidFill>
          <a:ln w="12700">
            <a:noFill/>
          </a:ln>
        </p:spPr>
        <p:txBody>
          <a:bodyPr anchor="ctr"/>
          <a:lstStyle/>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4" name="文本框 3"/>
          <p:cNvSpPr/>
          <p:nvPr/>
        </p:nvSpPr>
        <p:spPr>
          <a:xfrm>
            <a:off x="1214415" y="1642170"/>
            <a:ext cx="1857387" cy="2215863"/>
          </a:xfrm>
          <a:prstGeom prst="rect">
            <a:avLst/>
          </a:prstGeom>
          <a:noFill/>
          <a:ln w="9525">
            <a:noFill/>
          </a:ln>
        </p:spPr>
        <p:txBody>
          <a:bodyPr wrap="square">
            <a:spAutoFit/>
          </a:bodyPr>
          <a:lstStyle/>
          <a:p>
            <a:pPr lvl="0">
              <a:lnSpc>
                <a:spcPct val="100000"/>
              </a:lnSpc>
            </a:pPr>
            <a:r>
              <a:rPr lang="en-US" altLang="x-none" sz="13799" dirty="0">
                <a:solidFill>
                  <a:schemeClr val="accent1"/>
                </a:solidFill>
                <a:latin typeface="Impact" panose="020B0806030902050204" pitchFamily="2" charset="0"/>
                <a:ea typeface="方正姚体" pitchFamily="2" charset="-122"/>
                <a:sym typeface="Impact" panose="020B0806030902050204" pitchFamily="2" charset="0"/>
              </a:rPr>
              <a:t>01</a:t>
            </a:r>
            <a:endParaRPr lang="zh-CN" altLang="en-US" sz="13799" dirty="0">
              <a:solidFill>
                <a:schemeClr val="accent1"/>
              </a:solidFill>
              <a:latin typeface="Impact" panose="020B0806030902050204" pitchFamily="2" charset="0"/>
              <a:ea typeface="方正姚体" pitchFamily="2" charset="-122"/>
              <a:sym typeface="Impact" panose="020B0806030902050204" pitchFamily="2" charset="0"/>
            </a:endParaRPr>
          </a:p>
        </p:txBody>
      </p:sp>
      <p:sp>
        <p:nvSpPr>
          <p:cNvPr id="5" name="矩形 4"/>
          <p:cNvSpPr/>
          <p:nvPr/>
        </p:nvSpPr>
        <p:spPr>
          <a:xfrm>
            <a:off x="3286117" y="2000246"/>
            <a:ext cx="5857884" cy="1434913"/>
          </a:xfrm>
          <a:prstGeom prst="rect">
            <a:avLst/>
          </a:prstGeom>
          <a:solidFill>
            <a:schemeClr val="accent1"/>
          </a:solidFill>
          <a:ln w="12700">
            <a:solidFill>
              <a:schemeClr val="accent1"/>
            </a:solidFill>
          </a:ln>
        </p:spPr>
        <p:txBody>
          <a:bodyPr anchor="ctr"/>
          <a:lstStyle/>
          <a:p>
            <a:pPr lvl="0" algn="ctr">
              <a:lnSpc>
                <a:spcPct val="100000"/>
              </a:lnSpc>
            </a:pP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6" name="文本框 5"/>
          <p:cNvSpPr/>
          <p:nvPr/>
        </p:nvSpPr>
        <p:spPr>
          <a:xfrm>
            <a:off x="3286116" y="2000246"/>
            <a:ext cx="5857884" cy="1446550"/>
          </a:xfrm>
          <a:prstGeom prst="rect">
            <a:avLst/>
          </a:prstGeom>
          <a:noFill/>
          <a:ln w="9525">
            <a:noFill/>
          </a:ln>
        </p:spPr>
        <p:txBody>
          <a:bodyPr wrap="square">
            <a:spAutoFit/>
          </a:bodyPr>
          <a:lstStyle/>
          <a:p>
            <a:r>
              <a:rPr lang="zh-TW" altLang="en-US" sz="4400" b="1" dirty="0">
                <a:solidFill>
                  <a:schemeClr val="bg1"/>
                </a:solidFill>
                <a:effectLst>
                  <a:outerShdw blurRad="38100" dist="38100" dir="2700000" algn="tl">
                    <a:srgbClr val="000000">
                      <a:alpha val="43137"/>
                    </a:srgbClr>
                  </a:outerShdw>
                </a:effectLst>
                <a:latin typeface="+mn-ea"/>
                <a:cs typeface="Arial" pitchFamily="34" charset="0"/>
              </a:rPr>
              <a:t>公司簡介</a:t>
            </a:r>
            <a:br>
              <a:rPr lang="en-US" altLang="zh-TW" sz="4400" b="1" dirty="0">
                <a:solidFill>
                  <a:schemeClr val="bg1"/>
                </a:solidFill>
                <a:effectLst>
                  <a:outerShdw blurRad="38100" dist="38100" dir="2700000" algn="tl">
                    <a:srgbClr val="000000">
                      <a:alpha val="43137"/>
                    </a:srgbClr>
                  </a:outerShdw>
                </a:effectLst>
                <a:latin typeface="+mn-ea"/>
                <a:cs typeface="Arial" pitchFamily="34" charset="0"/>
              </a:rPr>
            </a:br>
            <a:r>
              <a:rPr lang="en-US" altLang="zh-TW" sz="4400" b="1" dirty="0">
                <a:solidFill>
                  <a:schemeClr val="bg1"/>
                </a:solidFill>
                <a:effectLst>
                  <a:outerShdw blurRad="38100" dist="38100" dir="2700000" algn="tl">
                    <a:srgbClr val="000000">
                      <a:alpha val="43137"/>
                    </a:srgbClr>
                  </a:outerShdw>
                </a:effectLst>
                <a:latin typeface="+mn-ea"/>
                <a:cs typeface="Arial" pitchFamily="34" charset="0"/>
              </a:rPr>
              <a:t>Company Overview</a:t>
            </a:r>
            <a:endParaRPr lang="en-US" altLang="zh-TW" sz="4400" b="1" dirty="0">
              <a:solidFill>
                <a:schemeClr val="bg1"/>
              </a:solidFill>
              <a:effectLst>
                <a:outerShdw blurRad="38100" dist="38100" dir="2700000" algn="tl">
                  <a:srgbClr val="000000">
                    <a:alpha val="43137"/>
                  </a:srgbClr>
                </a:outerShdw>
              </a:effectLst>
              <a:latin typeface="+mn-ea"/>
            </a:endParaRPr>
          </a:p>
        </p:txBody>
      </p:sp>
      <p:sp>
        <p:nvSpPr>
          <p:cNvPr id="2" name="投影片編號版面配置區 4">
            <a:extLst>
              <a:ext uri="{FF2B5EF4-FFF2-40B4-BE49-F238E27FC236}">
                <a16:creationId xmlns:a16="http://schemas.microsoft.com/office/drawing/2014/main" id="{4009F3B4-75B6-F82D-4ED1-6B3C0FCF9E80}"/>
              </a:ext>
            </a:extLst>
          </p:cNvPr>
          <p:cNvSpPr>
            <a:spLocks noGrp="1"/>
          </p:cNvSpPr>
          <p:nvPr>
            <p:ph type="sldNum" sz="quarter" idx="11"/>
          </p:nvPr>
        </p:nvSpPr>
        <p:spPr>
          <a:xfrm>
            <a:off x="8686800" y="4773384"/>
            <a:ext cx="576064" cy="273844"/>
          </a:xfrm>
        </p:spPr>
        <p:txBody>
          <a:bodyPr/>
          <a:lstStyle/>
          <a:p>
            <a:fld id="{A73FFE8D-040C-498C-859D-95486984E817}" type="slidenum">
              <a:rPr lang="zh-TW" altLang="en-US" sz="1200" smtClean="0">
                <a:solidFill>
                  <a:srgbClr val="C00000"/>
                </a:solidFill>
              </a:rPr>
              <a:pPr/>
              <a:t>4</a:t>
            </a:fld>
            <a:endParaRPr lang="zh-TW" altLang="en-US" sz="1200" dirty="0">
              <a:solidFill>
                <a:srgbClr val="C00000"/>
              </a:solidFill>
            </a:endParaRPr>
          </a:p>
        </p:txBody>
      </p:sp>
    </p:spTree>
    <p:extLst>
      <p:ext uri="{BB962C8B-B14F-4D97-AF65-F5344CB8AC3E}">
        <p14:creationId xmlns:p14="http://schemas.microsoft.com/office/powerpoint/2010/main" val="101037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CD4DFC74-366A-93CE-5362-9701D3D9F907}"/>
              </a:ext>
            </a:extLst>
          </p:cNvPr>
          <p:cNvSpPr>
            <a:spLocks noGrp="1"/>
          </p:cNvSpPr>
          <p:nvPr>
            <p:ph type="sldNum" sz="quarter" idx="11"/>
          </p:nvPr>
        </p:nvSpPr>
        <p:spPr/>
        <p:txBody>
          <a:bodyPr/>
          <a:lstStyle/>
          <a:p>
            <a:fld id="{A73FFE8D-040C-498C-859D-95486984E817}" type="slidenum">
              <a:rPr lang="zh-TW" altLang="en-US" sz="1200" smtClean="0">
                <a:solidFill>
                  <a:srgbClr val="C00000"/>
                </a:solidFill>
              </a:rPr>
              <a:pPr/>
              <a:t>5</a:t>
            </a:fld>
            <a:endParaRPr lang="zh-TW" altLang="en-US" sz="1200" dirty="0">
              <a:solidFill>
                <a:srgbClr val="C00000"/>
              </a:solidFill>
            </a:endParaRPr>
          </a:p>
        </p:txBody>
      </p:sp>
      <p:sp>
        <p:nvSpPr>
          <p:cNvPr id="5" name="標題 4">
            <a:extLst>
              <a:ext uri="{FF2B5EF4-FFF2-40B4-BE49-F238E27FC236}">
                <a16:creationId xmlns:a16="http://schemas.microsoft.com/office/drawing/2014/main" id="{F67B046D-62A1-7C2A-D01C-54BD11FB337A}"/>
              </a:ext>
            </a:extLst>
          </p:cNvPr>
          <p:cNvSpPr>
            <a:spLocks noGrp="1"/>
          </p:cNvSpPr>
          <p:nvPr>
            <p:ph type="ctrTitle" idx="4294967295"/>
          </p:nvPr>
        </p:nvSpPr>
        <p:spPr>
          <a:xfrm>
            <a:off x="829468" y="126620"/>
            <a:ext cx="7485063" cy="720725"/>
          </a:xfrm>
        </p:spPr>
        <p:txBody>
          <a:bodyPr/>
          <a:lstStyle/>
          <a:p>
            <a:br>
              <a:rPr lang="en-US" altLang="zh-TW" dirty="0"/>
            </a:br>
            <a:r>
              <a:rPr lang="zh-TW" altLang="en-US" sz="2800" dirty="0">
                <a:solidFill>
                  <a:schemeClr val="accent1">
                    <a:lumMod val="50000"/>
                  </a:schemeClr>
                </a:solidFill>
                <a:latin typeface="微軟正黑體" panose="020B0604030504040204" pitchFamily="34" charset="-120"/>
                <a:ea typeface="微軟正黑體" panose="020B0604030504040204" pitchFamily="34" charset="-120"/>
              </a:rPr>
              <a:t>公司簡介     </a:t>
            </a:r>
            <a:r>
              <a:rPr lang="en-US" altLang="zh-TW" sz="2800" dirty="0">
                <a:solidFill>
                  <a:schemeClr val="accent1">
                    <a:lumMod val="50000"/>
                  </a:schemeClr>
                </a:solidFill>
                <a:latin typeface="微軟正黑體" panose="020B0604030504040204" pitchFamily="34" charset="-120"/>
                <a:ea typeface="微軟正黑體" panose="020B0604030504040204" pitchFamily="34" charset="-120"/>
              </a:rPr>
              <a:t>Company Overview</a:t>
            </a:r>
            <a:br>
              <a:rPr lang="en-US" altLang="zh-TW" dirty="0">
                <a:latin typeface="微軟正黑體" panose="020B0604030504040204" pitchFamily="34" charset="-120"/>
                <a:ea typeface="微軟正黑體" panose="020B0604030504040204" pitchFamily="34" charset="-120"/>
              </a:rPr>
            </a:br>
            <a:r>
              <a:rPr lang="en-US" altLang="zh-TW" dirty="0">
                <a:latin typeface="微軟正黑體" panose="020B0604030504040204" pitchFamily="34" charset="-120"/>
                <a:ea typeface="微軟正黑體" panose="020B0604030504040204" pitchFamily="34" charset="-120"/>
              </a:rPr>
              <a:t>  </a:t>
            </a:r>
            <a:endParaRPr lang="zh-TW" altLang="en-US" dirty="0">
              <a:latin typeface="微軟正黑體" panose="020B0604030504040204" pitchFamily="34" charset="-120"/>
              <a:ea typeface="微軟正黑體" panose="020B0604030504040204" pitchFamily="34" charset="-120"/>
            </a:endParaRPr>
          </a:p>
        </p:txBody>
      </p:sp>
      <p:pic>
        <p:nvPicPr>
          <p:cNvPr id="2" name="圖片 1">
            <a:extLst>
              <a:ext uri="{FF2B5EF4-FFF2-40B4-BE49-F238E27FC236}">
                <a16:creationId xmlns:a16="http://schemas.microsoft.com/office/drawing/2014/main" id="{CA8F2A0E-447C-EADE-88DF-F108C2DCEB32}"/>
              </a:ext>
            </a:extLst>
          </p:cNvPr>
          <p:cNvPicPr>
            <a:picLocks noChangeAspect="1"/>
          </p:cNvPicPr>
          <p:nvPr/>
        </p:nvPicPr>
        <p:blipFill>
          <a:blip r:embed="rId2"/>
          <a:stretch>
            <a:fillRect/>
          </a:stretch>
        </p:blipFill>
        <p:spPr>
          <a:xfrm>
            <a:off x="1259632" y="915566"/>
            <a:ext cx="6912768" cy="3524605"/>
          </a:xfrm>
          <a:prstGeom prst="rect">
            <a:avLst/>
          </a:prstGeom>
        </p:spPr>
      </p:pic>
    </p:spTree>
    <p:extLst>
      <p:ext uri="{BB962C8B-B14F-4D97-AF65-F5344CB8AC3E}">
        <p14:creationId xmlns:p14="http://schemas.microsoft.com/office/powerpoint/2010/main" val="3549391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83DA4C04-230C-5097-BFF3-0BE799E5110D}"/>
              </a:ext>
            </a:extLst>
          </p:cNvPr>
          <p:cNvSpPr>
            <a:spLocks noGrp="1"/>
          </p:cNvSpPr>
          <p:nvPr>
            <p:ph type="sldNum" sz="quarter" idx="11"/>
          </p:nvPr>
        </p:nvSpPr>
        <p:spPr/>
        <p:txBody>
          <a:bodyPr/>
          <a:lstStyle/>
          <a:p>
            <a:fld id="{A73FFE8D-040C-498C-859D-95486984E817}" type="slidenum">
              <a:rPr lang="zh-TW" altLang="en-US" sz="1200" smtClean="0">
                <a:solidFill>
                  <a:srgbClr val="C00000"/>
                </a:solidFill>
              </a:rPr>
              <a:pPr/>
              <a:t>6</a:t>
            </a:fld>
            <a:endParaRPr lang="zh-TW" altLang="en-US" sz="1200" dirty="0">
              <a:solidFill>
                <a:srgbClr val="C00000"/>
              </a:solidFill>
            </a:endParaRPr>
          </a:p>
        </p:txBody>
      </p:sp>
      <p:sp>
        <p:nvSpPr>
          <p:cNvPr id="4" name="副標題 3">
            <a:extLst>
              <a:ext uri="{FF2B5EF4-FFF2-40B4-BE49-F238E27FC236}">
                <a16:creationId xmlns:a16="http://schemas.microsoft.com/office/drawing/2014/main" id="{C41A04DF-146F-521C-7A7D-2B695CFD5C9B}"/>
              </a:ext>
            </a:extLst>
          </p:cNvPr>
          <p:cNvSpPr>
            <a:spLocks noGrp="1"/>
          </p:cNvSpPr>
          <p:nvPr>
            <p:ph type="subTitle" idx="4294967295"/>
          </p:nvPr>
        </p:nvSpPr>
        <p:spPr>
          <a:xfrm>
            <a:off x="827584" y="1203598"/>
            <a:ext cx="7940376" cy="2894489"/>
          </a:xfrm>
        </p:spPr>
        <p:txBody>
          <a:bodyPr>
            <a:normAutofit/>
          </a:bodyPr>
          <a:lstStyle/>
          <a:p>
            <a:pPr marL="0" indent="0" algn="l">
              <a:lnSpc>
                <a:spcPct val="150000"/>
              </a:lnSpc>
              <a:buNone/>
            </a:pPr>
            <a:r>
              <a:rPr lang="zh-TW" altLang="en-US" sz="1200" b="1" dirty="0">
                <a:solidFill>
                  <a:schemeClr val="accent1">
                    <a:lumMod val="75000"/>
                  </a:schemeClr>
                </a:solidFill>
                <a:latin typeface="+mn-ea"/>
              </a:rPr>
              <a:t>本公司永續發展委員會為本公司永續治理作業的最高指導組織。本委員會由董事會推舉至少三名董事組成之，其中過半數獨立董事參與，總經理擔任永續發展委員會主任委員，總幹事由公司治理主管擔任，永續發展委員會每年至少</a:t>
            </a:r>
            <a:r>
              <a:rPr lang="en-US" altLang="zh-TW" sz="1200" b="1" dirty="0">
                <a:solidFill>
                  <a:schemeClr val="accent1">
                    <a:lumMod val="75000"/>
                  </a:schemeClr>
                </a:solidFill>
                <a:latin typeface="+mn-ea"/>
              </a:rPr>
              <a:t>2</a:t>
            </a:r>
            <a:r>
              <a:rPr lang="zh-TW" altLang="en-US" sz="1200" b="1" dirty="0">
                <a:solidFill>
                  <a:schemeClr val="accent1">
                    <a:lumMod val="75000"/>
                  </a:schemeClr>
                </a:solidFill>
                <a:latin typeface="+mn-ea"/>
              </a:rPr>
              <a:t>次向董事會呈報</a:t>
            </a:r>
            <a:r>
              <a:rPr lang="en-US" altLang="zh-TW" sz="1200" b="1" dirty="0">
                <a:solidFill>
                  <a:schemeClr val="accent1">
                    <a:lumMod val="75000"/>
                  </a:schemeClr>
                </a:solidFill>
                <a:latin typeface="+mn-ea"/>
              </a:rPr>
              <a:t>ESG</a:t>
            </a:r>
            <a:r>
              <a:rPr lang="zh-TW" altLang="en-US" sz="1200" b="1" dirty="0">
                <a:solidFill>
                  <a:schemeClr val="accent1">
                    <a:lumMod val="75000"/>
                  </a:schemeClr>
                </a:solidFill>
                <a:latin typeface="+mn-ea"/>
              </a:rPr>
              <a:t>執行成果。本委員會其下設置「公司治理工作小組」、「環境永續工作小組」、「員工及社會影響工作小組」。</a:t>
            </a:r>
            <a:endParaRPr lang="en-US" altLang="zh-TW" sz="1200" b="1" dirty="0">
              <a:solidFill>
                <a:schemeClr val="accent1">
                  <a:lumMod val="75000"/>
                </a:schemeClr>
              </a:solidFill>
              <a:latin typeface="+mn-ea"/>
            </a:endParaRPr>
          </a:p>
          <a:p>
            <a:pPr marL="0" indent="0" algn="l">
              <a:lnSpc>
                <a:spcPct val="150000"/>
              </a:lnSpc>
              <a:buNone/>
            </a:pPr>
            <a:r>
              <a:rPr lang="en-US" altLang="zh-TW" sz="1200" b="1" dirty="0">
                <a:solidFill>
                  <a:schemeClr val="accent1">
                    <a:lumMod val="75000"/>
                  </a:schemeClr>
                </a:solidFill>
              </a:rPr>
              <a:t>The Sustainability Development Committee is the Company’s highest governance body for sustainability matters. It is composed of at least three directors appointed by the Board, with a majority of independent directors. The President serves as Chairperson, and the Chief Corporate Governance Officer acts as Executive Secretary. The Committee reports ESG performance to the Board at least twice a year and oversees three working groups: Corporate Governance, Environmental Sustainability, and Employee &amp; Social Impact.</a:t>
            </a:r>
          </a:p>
          <a:p>
            <a:pPr marL="0" indent="0" algn="l">
              <a:lnSpc>
                <a:spcPts val="2800"/>
              </a:lnSpc>
              <a:buNone/>
            </a:pPr>
            <a:endParaRPr lang="en-US" altLang="zh-TW" sz="1200" b="1" dirty="0">
              <a:solidFill>
                <a:schemeClr val="accent1">
                  <a:lumMod val="75000"/>
                </a:schemeClr>
              </a:solidFill>
              <a:latin typeface="+mn-ea"/>
            </a:endParaRPr>
          </a:p>
          <a:p>
            <a:pPr marL="0" indent="0" algn="l">
              <a:lnSpc>
                <a:spcPts val="2800"/>
              </a:lnSpc>
              <a:buNone/>
            </a:pPr>
            <a:endParaRPr lang="zh-TW" altLang="en-US" sz="1200" b="1" dirty="0">
              <a:solidFill>
                <a:schemeClr val="accent1">
                  <a:lumMod val="75000"/>
                </a:schemeClr>
              </a:solidFill>
              <a:latin typeface="+mn-ea"/>
            </a:endParaRPr>
          </a:p>
          <a:p>
            <a:pPr marL="0" indent="0">
              <a:buNone/>
            </a:pPr>
            <a:endParaRPr lang="zh-TW" altLang="en-US" sz="1200" dirty="0">
              <a:solidFill>
                <a:schemeClr val="accent1">
                  <a:lumMod val="75000"/>
                </a:schemeClr>
              </a:solidFill>
              <a:latin typeface="+mn-ea"/>
            </a:endParaRPr>
          </a:p>
        </p:txBody>
      </p:sp>
      <p:sp>
        <p:nvSpPr>
          <p:cNvPr id="5" name="標題 4">
            <a:extLst>
              <a:ext uri="{FF2B5EF4-FFF2-40B4-BE49-F238E27FC236}">
                <a16:creationId xmlns:a16="http://schemas.microsoft.com/office/drawing/2014/main" id="{972B1D75-A0A1-C57F-F86D-420F0DA06768}"/>
              </a:ext>
            </a:extLst>
          </p:cNvPr>
          <p:cNvSpPr>
            <a:spLocks noGrp="1"/>
          </p:cNvSpPr>
          <p:nvPr>
            <p:ph type="ctrTitle" idx="4294967295"/>
          </p:nvPr>
        </p:nvSpPr>
        <p:spPr>
          <a:xfrm>
            <a:off x="797169" y="240269"/>
            <a:ext cx="8380412" cy="720725"/>
          </a:xfrm>
        </p:spPr>
        <p:txBody>
          <a:bodyPr/>
          <a:lstStyle/>
          <a:p>
            <a:r>
              <a:rPr lang="zh-TW" altLang="en-US" dirty="0">
                <a:solidFill>
                  <a:srgbClr val="3B689F"/>
                </a:solidFill>
                <a:latin typeface="+mj-ea"/>
              </a:rPr>
              <a:t>中釉公司  永續經營</a:t>
            </a:r>
            <a:br>
              <a:rPr lang="en-US" altLang="zh-TW" dirty="0">
                <a:solidFill>
                  <a:srgbClr val="3B689F"/>
                </a:solidFill>
                <a:latin typeface="+mj-ea"/>
              </a:rPr>
            </a:br>
            <a:r>
              <a:rPr lang="en-US" altLang="zh-TW" dirty="0">
                <a:solidFill>
                  <a:srgbClr val="3B689F"/>
                </a:solidFill>
                <a:latin typeface="+mj-ea"/>
              </a:rPr>
              <a:t>China Glaze Company – Sustainable Management</a:t>
            </a:r>
            <a:endParaRPr lang="zh-TW" altLang="en-US" dirty="0">
              <a:solidFill>
                <a:srgbClr val="3B689F"/>
              </a:solidFill>
              <a:latin typeface="+mj-ea"/>
            </a:endParaRPr>
          </a:p>
        </p:txBody>
      </p:sp>
    </p:spTree>
    <p:extLst>
      <p:ext uri="{BB962C8B-B14F-4D97-AF65-F5344CB8AC3E}">
        <p14:creationId xmlns:p14="http://schemas.microsoft.com/office/powerpoint/2010/main" val="460528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5B713-CA8D-064A-3AEF-4FEBBCA74D74}"/>
            </a:ext>
          </a:extLst>
        </p:cNvPr>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BBE784D7-C22B-7553-0870-F952CC3AC714}"/>
              </a:ext>
            </a:extLst>
          </p:cNvPr>
          <p:cNvSpPr>
            <a:spLocks noGrp="1"/>
          </p:cNvSpPr>
          <p:nvPr>
            <p:ph type="sldNum" sz="quarter" idx="11"/>
          </p:nvPr>
        </p:nvSpPr>
        <p:spPr/>
        <p:txBody>
          <a:bodyPr/>
          <a:lstStyle/>
          <a:p>
            <a:fld id="{A73FFE8D-040C-498C-859D-95486984E817}" type="slidenum">
              <a:rPr lang="zh-TW" altLang="en-US" sz="1200" smtClean="0">
                <a:solidFill>
                  <a:srgbClr val="C00000"/>
                </a:solidFill>
              </a:rPr>
              <a:pPr/>
              <a:t>7</a:t>
            </a:fld>
            <a:endParaRPr lang="zh-TW" altLang="en-US" sz="1200" dirty="0">
              <a:solidFill>
                <a:srgbClr val="C00000"/>
              </a:solidFill>
            </a:endParaRPr>
          </a:p>
        </p:txBody>
      </p:sp>
      <p:pic>
        <p:nvPicPr>
          <p:cNvPr id="7" name="圖片 6">
            <a:extLst>
              <a:ext uri="{FF2B5EF4-FFF2-40B4-BE49-F238E27FC236}">
                <a16:creationId xmlns:a16="http://schemas.microsoft.com/office/drawing/2014/main" id="{FC6B64A2-DB46-4FC4-3381-65286609305A}"/>
              </a:ext>
            </a:extLst>
          </p:cNvPr>
          <p:cNvPicPr>
            <a:picLocks noChangeAspect="1"/>
          </p:cNvPicPr>
          <p:nvPr/>
        </p:nvPicPr>
        <p:blipFill>
          <a:blip r:embed="rId3"/>
          <a:stretch>
            <a:fillRect/>
          </a:stretch>
        </p:blipFill>
        <p:spPr>
          <a:xfrm>
            <a:off x="1266661" y="1203598"/>
            <a:ext cx="6610678" cy="3261444"/>
          </a:xfrm>
          <a:prstGeom prst="rect">
            <a:avLst/>
          </a:prstGeom>
        </p:spPr>
      </p:pic>
      <p:sp>
        <p:nvSpPr>
          <p:cNvPr id="10" name="標題 4">
            <a:extLst>
              <a:ext uri="{FF2B5EF4-FFF2-40B4-BE49-F238E27FC236}">
                <a16:creationId xmlns:a16="http://schemas.microsoft.com/office/drawing/2014/main" id="{815523F8-F95A-68CD-B68E-339C7D2B49CC}"/>
              </a:ext>
            </a:extLst>
          </p:cNvPr>
          <p:cNvSpPr txBox="1">
            <a:spLocks/>
          </p:cNvSpPr>
          <p:nvPr/>
        </p:nvSpPr>
        <p:spPr>
          <a:xfrm>
            <a:off x="797169" y="240269"/>
            <a:ext cx="8380412" cy="720725"/>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b="1" kern="1200">
                <a:solidFill>
                  <a:schemeClr val="tx1"/>
                </a:solidFill>
                <a:latin typeface="+mj-lt"/>
                <a:ea typeface="+mj-ea"/>
                <a:cs typeface="+mj-cs"/>
              </a:defRPr>
            </a:lvl1pPr>
          </a:lstStyle>
          <a:p>
            <a:r>
              <a:rPr lang="zh-TW" altLang="en-US">
                <a:solidFill>
                  <a:srgbClr val="3B689F"/>
                </a:solidFill>
                <a:latin typeface="+mj-ea"/>
              </a:rPr>
              <a:t>中釉公司  永續經營</a:t>
            </a:r>
            <a:br>
              <a:rPr lang="en-US" altLang="zh-TW">
                <a:solidFill>
                  <a:srgbClr val="3B689F"/>
                </a:solidFill>
                <a:latin typeface="+mj-ea"/>
              </a:rPr>
            </a:br>
            <a:r>
              <a:rPr lang="en-US" altLang="zh-TW">
                <a:solidFill>
                  <a:srgbClr val="3B689F"/>
                </a:solidFill>
                <a:latin typeface="+mj-ea"/>
              </a:rPr>
              <a:t>China Glaze Company – Sustainable Management</a:t>
            </a:r>
            <a:endParaRPr lang="zh-TW" altLang="en-US" dirty="0">
              <a:solidFill>
                <a:srgbClr val="3B689F"/>
              </a:solidFill>
              <a:latin typeface="+mj-ea"/>
            </a:endParaRPr>
          </a:p>
        </p:txBody>
      </p:sp>
    </p:spTree>
    <p:extLst>
      <p:ext uri="{BB962C8B-B14F-4D97-AF65-F5344CB8AC3E}">
        <p14:creationId xmlns:p14="http://schemas.microsoft.com/office/powerpoint/2010/main" val="74379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9D8B84-E732-07FE-D074-2C5ACCAEA0BD}"/>
              </a:ext>
            </a:extLst>
          </p:cNvPr>
          <p:cNvSpPr>
            <a:spLocks noGrp="1"/>
          </p:cNvSpPr>
          <p:nvPr>
            <p:ph type="sldNum" sz="quarter" idx="11"/>
          </p:nvPr>
        </p:nvSpPr>
        <p:spPr>
          <a:xfrm>
            <a:off x="8316416" y="4659982"/>
            <a:ext cx="946448" cy="387246"/>
          </a:xfrm>
        </p:spPr>
        <p:txBody>
          <a:bodyPr/>
          <a:lstStyle/>
          <a:p>
            <a:fld id="{A73FFE8D-040C-498C-859D-95486984E817}" type="slidenum">
              <a:rPr lang="zh-TW" altLang="en-US" smtClean="0"/>
              <a:pPr/>
              <a:t>8</a:t>
            </a:fld>
            <a:endParaRPr lang="zh-TW" altLang="en-US" dirty="0"/>
          </a:p>
        </p:txBody>
      </p:sp>
      <p:sp>
        <p:nvSpPr>
          <p:cNvPr id="4" name="標題 4">
            <a:extLst>
              <a:ext uri="{FF2B5EF4-FFF2-40B4-BE49-F238E27FC236}">
                <a16:creationId xmlns:a16="http://schemas.microsoft.com/office/drawing/2014/main" id="{F5C77B89-FB90-AAF7-4DEA-FE9454F0FC76}"/>
              </a:ext>
            </a:extLst>
          </p:cNvPr>
          <p:cNvSpPr txBox="1">
            <a:spLocks/>
          </p:cNvSpPr>
          <p:nvPr/>
        </p:nvSpPr>
        <p:spPr>
          <a:xfrm>
            <a:off x="957528" y="1707654"/>
            <a:ext cx="8380412" cy="86409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b="1" kern="1200">
                <a:solidFill>
                  <a:schemeClr val="tx1"/>
                </a:solidFill>
                <a:latin typeface="+mj-lt"/>
                <a:ea typeface="+mj-ea"/>
                <a:cs typeface="+mj-cs"/>
              </a:defRPr>
            </a:lvl1pPr>
          </a:lstStyle>
          <a:p>
            <a:pPr marL="342900" indent="-342900">
              <a:buFont typeface="Wingdings 2" panose="05020102010507070707" pitchFamily="18" charset="2"/>
              <a:buChar char="¢"/>
            </a:pPr>
            <a:r>
              <a:rPr lang="zh-TW" altLang="en-US" dirty="0">
                <a:latin typeface="+mj-ea"/>
              </a:rPr>
              <a:t>中國製釉永續報告書 </a:t>
            </a:r>
            <a:r>
              <a:rPr lang="en-US" altLang="zh-TW" dirty="0">
                <a:latin typeface="+mj-ea"/>
              </a:rPr>
              <a:t>(2024)</a:t>
            </a:r>
          </a:p>
          <a:p>
            <a:pPr marL="361950"/>
            <a:r>
              <a:rPr lang="en-US" altLang="zh-TW" dirty="0">
                <a:latin typeface="+mj-ea"/>
                <a:hlinkClick r:id="rId2">
                  <a:extLst>
                    <a:ext uri="{A12FA001-AC4F-418D-AE19-62706E023703}">
                      <ahyp:hlinkClr xmlns:ahyp="http://schemas.microsoft.com/office/drawing/2018/hyperlinkcolor" val="tx"/>
                    </a:ext>
                  </a:extLst>
                </a:hlinkClick>
              </a:rPr>
              <a:t>Sustainability Reports</a:t>
            </a:r>
            <a:endParaRPr lang="en-US" altLang="zh-TW" dirty="0">
              <a:latin typeface="+mj-ea"/>
            </a:endParaRPr>
          </a:p>
          <a:p>
            <a:pPr marL="342900" indent="-342900">
              <a:buFont typeface="Wingdings 2" panose="05020102010507070707" pitchFamily="18" charset="2"/>
              <a:buChar char="¢"/>
            </a:pPr>
            <a:endParaRPr lang="zh-TW" altLang="en-US" dirty="0">
              <a:solidFill>
                <a:srgbClr val="3B689F"/>
              </a:solidFill>
              <a:latin typeface="+mj-ea"/>
            </a:endParaRPr>
          </a:p>
        </p:txBody>
      </p:sp>
      <p:sp>
        <p:nvSpPr>
          <p:cNvPr id="5" name="標題 4">
            <a:extLst>
              <a:ext uri="{FF2B5EF4-FFF2-40B4-BE49-F238E27FC236}">
                <a16:creationId xmlns:a16="http://schemas.microsoft.com/office/drawing/2014/main" id="{B3E37F7F-F4CF-D602-9AC0-238B2CC4205C}"/>
              </a:ext>
            </a:extLst>
          </p:cNvPr>
          <p:cNvSpPr txBox="1">
            <a:spLocks/>
          </p:cNvSpPr>
          <p:nvPr/>
        </p:nvSpPr>
        <p:spPr>
          <a:xfrm>
            <a:off x="949569" y="392669"/>
            <a:ext cx="8380412" cy="720725"/>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b="1" kern="1200">
                <a:solidFill>
                  <a:schemeClr val="tx1"/>
                </a:solidFill>
                <a:latin typeface="+mj-lt"/>
                <a:ea typeface="+mj-ea"/>
                <a:cs typeface="+mj-cs"/>
              </a:defRPr>
            </a:lvl1pPr>
          </a:lstStyle>
          <a:p>
            <a:r>
              <a:rPr lang="zh-TW" altLang="en-US">
                <a:solidFill>
                  <a:srgbClr val="3B689F"/>
                </a:solidFill>
                <a:latin typeface="+mj-ea"/>
              </a:rPr>
              <a:t>中釉公司  永續經營</a:t>
            </a:r>
            <a:br>
              <a:rPr lang="en-US" altLang="zh-TW">
                <a:solidFill>
                  <a:srgbClr val="3B689F"/>
                </a:solidFill>
                <a:latin typeface="+mj-ea"/>
              </a:rPr>
            </a:br>
            <a:r>
              <a:rPr lang="en-US" altLang="zh-TW">
                <a:solidFill>
                  <a:srgbClr val="3B689F"/>
                </a:solidFill>
                <a:latin typeface="+mj-ea"/>
              </a:rPr>
              <a:t>China Glaze Company – Sustainable Management</a:t>
            </a:r>
            <a:endParaRPr lang="zh-TW" altLang="en-US" dirty="0">
              <a:solidFill>
                <a:srgbClr val="3B689F"/>
              </a:solidFill>
              <a:latin typeface="+mj-ea"/>
            </a:endParaRPr>
          </a:p>
        </p:txBody>
      </p:sp>
      <p:sp>
        <p:nvSpPr>
          <p:cNvPr id="6" name="標題 4">
            <a:extLst>
              <a:ext uri="{FF2B5EF4-FFF2-40B4-BE49-F238E27FC236}">
                <a16:creationId xmlns:a16="http://schemas.microsoft.com/office/drawing/2014/main" id="{97CE97F1-0F02-CBCA-4D1D-0C82BC88278C}"/>
              </a:ext>
            </a:extLst>
          </p:cNvPr>
          <p:cNvSpPr txBox="1">
            <a:spLocks/>
          </p:cNvSpPr>
          <p:nvPr/>
        </p:nvSpPr>
        <p:spPr>
          <a:xfrm>
            <a:off x="953207" y="2754447"/>
            <a:ext cx="8086927" cy="1694864"/>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b="1" kern="1200">
                <a:solidFill>
                  <a:schemeClr val="tx1"/>
                </a:solidFill>
                <a:latin typeface="+mj-lt"/>
                <a:ea typeface="+mj-ea"/>
                <a:cs typeface="+mj-cs"/>
              </a:defRPr>
            </a:lvl1pPr>
          </a:lstStyle>
          <a:p>
            <a:pPr indent="361950"/>
            <a:r>
              <a:rPr lang="en-US" altLang="zh-TW" dirty="0">
                <a:latin typeface="+mj-ea"/>
                <a:hlinkClick r:id="rId3">
                  <a:extLst>
                    <a:ext uri="{A12FA001-AC4F-418D-AE19-62706E023703}">
                      <ahyp:hlinkClr xmlns:ahyp="http://schemas.microsoft.com/office/drawing/2018/hyperlinkcolor" val="tx"/>
                    </a:ext>
                  </a:extLst>
                </a:hlinkClick>
              </a:rPr>
              <a:t>Greenhouse gas inventory Report</a:t>
            </a:r>
            <a:br>
              <a:rPr lang="en-US" altLang="zh-TW" dirty="0">
                <a:latin typeface="+mj-ea"/>
              </a:rPr>
            </a:br>
            <a:endParaRPr lang="zh-TW" altLang="en-US" dirty="0">
              <a:latin typeface="+mj-ea"/>
            </a:endParaRPr>
          </a:p>
        </p:txBody>
      </p:sp>
      <p:sp>
        <p:nvSpPr>
          <p:cNvPr id="10" name="文字方塊 9">
            <a:extLst>
              <a:ext uri="{FF2B5EF4-FFF2-40B4-BE49-F238E27FC236}">
                <a16:creationId xmlns:a16="http://schemas.microsoft.com/office/drawing/2014/main" id="{DE017FD3-B5D5-05AB-BBD7-7F2A3CC941E1}"/>
              </a:ext>
            </a:extLst>
          </p:cNvPr>
          <p:cNvSpPr txBox="1"/>
          <p:nvPr/>
        </p:nvSpPr>
        <p:spPr>
          <a:xfrm>
            <a:off x="953207" y="2796459"/>
            <a:ext cx="5884273" cy="461665"/>
          </a:xfrm>
          <a:prstGeom prst="rect">
            <a:avLst/>
          </a:prstGeom>
          <a:noFill/>
        </p:spPr>
        <p:txBody>
          <a:bodyPr wrap="square">
            <a:spAutoFit/>
          </a:bodyPr>
          <a:lstStyle/>
          <a:p>
            <a:r>
              <a:rPr lang="zh-TW" altLang="en-US" sz="2400" b="1" dirty="0">
                <a:latin typeface="+mj-ea"/>
                <a:sym typeface="Wingdings 2" panose="05020102010507070707" pitchFamily="18" charset="2"/>
              </a:rPr>
              <a:t> 溫</a:t>
            </a:r>
            <a:r>
              <a:rPr lang="zh-TW" altLang="en-US" sz="2400" b="1" dirty="0">
                <a:latin typeface="+mj-ea"/>
              </a:rPr>
              <a:t>室氣體盤查報告書 </a:t>
            </a:r>
            <a:r>
              <a:rPr lang="en-US" altLang="zh-TW" sz="2400" b="1" dirty="0">
                <a:latin typeface="+mj-ea"/>
              </a:rPr>
              <a:t>(2024)</a:t>
            </a:r>
            <a:endParaRPr lang="zh-TW" altLang="en-US" sz="2400" b="1" dirty="0"/>
          </a:p>
        </p:txBody>
      </p:sp>
      <p:sp>
        <p:nvSpPr>
          <p:cNvPr id="3" name="投影片編號版面配置區 2">
            <a:extLst>
              <a:ext uri="{FF2B5EF4-FFF2-40B4-BE49-F238E27FC236}">
                <a16:creationId xmlns:a16="http://schemas.microsoft.com/office/drawing/2014/main" id="{6EFE0F00-1569-214B-2B6C-8E0188143F82}"/>
              </a:ext>
            </a:extLst>
          </p:cNvPr>
          <p:cNvSpPr txBox="1">
            <a:spLocks/>
          </p:cNvSpPr>
          <p:nvPr/>
        </p:nvSpPr>
        <p:spPr>
          <a:xfrm>
            <a:off x="8686800" y="4773384"/>
            <a:ext cx="576064" cy="273844"/>
          </a:xfrm>
          <a:prstGeom prst="rect">
            <a:avLst/>
          </a:prstGeom>
        </p:spPr>
        <p:txBody>
          <a:bodyPr vert="horz" lIns="91440" tIns="45720" rIns="91440" bIns="45720" rtlCol="0" anchor="ctr"/>
          <a:lstStyle>
            <a:defPPr>
              <a:defRPr lang="zh-TW"/>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3FFE8D-040C-498C-859D-95486984E817}" type="slidenum">
              <a:rPr lang="zh-TW" altLang="en-US" smtClean="0">
                <a:solidFill>
                  <a:srgbClr val="C00000"/>
                </a:solidFill>
              </a:rPr>
              <a:pPr/>
              <a:t>8</a:t>
            </a:fld>
            <a:endParaRPr lang="zh-TW" altLang="en-US" dirty="0">
              <a:solidFill>
                <a:srgbClr val="C00000"/>
              </a:solidFill>
            </a:endParaRPr>
          </a:p>
        </p:txBody>
      </p:sp>
    </p:spTree>
    <p:extLst>
      <p:ext uri="{BB962C8B-B14F-4D97-AF65-F5344CB8AC3E}">
        <p14:creationId xmlns:p14="http://schemas.microsoft.com/office/powerpoint/2010/main" val="2167223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63F53069-7AE9-49BF-EBCD-AAADAD9B94CB}"/>
              </a:ext>
            </a:extLst>
          </p:cNvPr>
          <p:cNvPicPr>
            <a:picLocks noChangeAspect="1"/>
          </p:cNvPicPr>
          <p:nvPr/>
        </p:nvPicPr>
        <p:blipFill>
          <a:blip r:embed="rId2"/>
          <a:stretch>
            <a:fillRect/>
          </a:stretch>
        </p:blipFill>
        <p:spPr>
          <a:xfrm>
            <a:off x="0" y="0"/>
            <a:ext cx="9144000" cy="5179338"/>
          </a:xfrm>
          <a:prstGeom prst="rect">
            <a:avLst/>
          </a:prstGeom>
        </p:spPr>
      </p:pic>
      <p:sp>
        <p:nvSpPr>
          <p:cNvPr id="3" name="投影片編號版面配置區 2">
            <a:extLst>
              <a:ext uri="{FF2B5EF4-FFF2-40B4-BE49-F238E27FC236}">
                <a16:creationId xmlns:a16="http://schemas.microsoft.com/office/drawing/2014/main" id="{0B4EBBAC-497B-4F37-21B4-12A9798572D3}"/>
              </a:ext>
            </a:extLst>
          </p:cNvPr>
          <p:cNvSpPr>
            <a:spLocks noGrp="1"/>
          </p:cNvSpPr>
          <p:nvPr>
            <p:ph type="sldNum" sz="quarter" idx="11"/>
          </p:nvPr>
        </p:nvSpPr>
        <p:spPr/>
        <p:txBody>
          <a:bodyPr/>
          <a:lstStyle/>
          <a:p>
            <a:fld id="{A73FFE8D-040C-498C-859D-95486984E817}" type="slidenum">
              <a:rPr lang="zh-TW" altLang="en-US" smtClean="0">
                <a:solidFill>
                  <a:schemeClr val="tx1"/>
                </a:solidFill>
              </a:rPr>
              <a:pPr/>
              <a:t>9</a:t>
            </a:fld>
            <a:endParaRPr lang="zh-TW" altLang="en-US" dirty="0">
              <a:solidFill>
                <a:schemeClr val="tx1"/>
              </a:solidFill>
            </a:endParaRPr>
          </a:p>
        </p:txBody>
      </p:sp>
      <p:pic>
        <p:nvPicPr>
          <p:cNvPr id="2" name="圖片 1">
            <a:extLst>
              <a:ext uri="{FF2B5EF4-FFF2-40B4-BE49-F238E27FC236}">
                <a16:creationId xmlns:a16="http://schemas.microsoft.com/office/drawing/2014/main" id="{E75456C9-D5D7-2CFD-4549-85832BF35766}"/>
              </a:ext>
            </a:extLst>
          </p:cNvPr>
          <p:cNvPicPr>
            <a:picLocks noChangeAspect="1"/>
          </p:cNvPicPr>
          <p:nvPr/>
        </p:nvPicPr>
        <p:blipFill>
          <a:blip r:embed="rId3"/>
          <a:stretch>
            <a:fillRect/>
          </a:stretch>
        </p:blipFill>
        <p:spPr>
          <a:xfrm>
            <a:off x="0" y="4131494"/>
            <a:ext cx="9144000" cy="1047844"/>
          </a:xfrm>
          <a:prstGeom prst="rect">
            <a:avLst/>
          </a:prstGeom>
        </p:spPr>
      </p:pic>
      <p:sp>
        <p:nvSpPr>
          <p:cNvPr id="4" name="投影片編號版面配置區 2">
            <a:extLst>
              <a:ext uri="{FF2B5EF4-FFF2-40B4-BE49-F238E27FC236}">
                <a16:creationId xmlns:a16="http://schemas.microsoft.com/office/drawing/2014/main" id="{3F025DDD-1C11-30BB-DE92-7B852CF640CB}"/>
              </a:ext>
            </a:extLst>
          </p:cNvPr>
          <p:cNvSpPr txBox="1">
            <a:spLocks/>
          </p:cNvSpPr>
          <p:nvPr/>
        </p:nvSpPr>
        <p:spPr>
          <a:xfrm>
            <a:off x="8532440" y="4876006"/>
            <a:ext cx="576064" cy="323622"/>
          </a:xfrm>
          <a:prstGeom prst="rect">
            <a:avLst/>
          </a:prstGeom>
        </p:spPr>
        <p:txBody>
          <a:bodyPr vert="horz" lIns="91440" tIns="45720" rIns="91440" bIns="45720" rtlCol="0" anchor="ctr"/>
          <a:lstStyle>
            <a:defPPr>
              <a:defRPr lang="zh-TW"/>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73FFE8D-040C-498C-859D-95486984E817}" type="slidenum">
              <a:rPr lang="zh-TW" altLang="en-US" smtClean="0">
                <a:solidFill>
                  <a:srgbClr val="C00000"/>
                </a:solidFill>
              </a:rPr>
              <a:pPr algn="ctr"/>
              <a:t>9</a:t>
            </a:fld>
            <a:endParaRPr lang="zh-TW" altLang="en-US" dirty="0">
              <a:solidFill>
                <a:srgbClr val="C00000"/>
              </a:solidFill>
            </a:endParaRPr>
          </a:p>
        </p:txBody>
      </p:sp>
    </p:spTree>
    <p:extLst>
      <p:ext uri="{BB962C8B-B14F-4D97-AF65-F5344CB8AC3E}">
        <p14:creationId xmlns:p14="http://schemas.microsoft.com/office/powerpoint/2010/main" val="2237571844"/>
      </p:ext>
    </p:extLst>
  </p:cSld>
  <p:clrMapOvr>
    <a:masterClrMapping/>
  </p:clrMapOvr>
</p:sld>
</file>

<file path=ppt/theme/theme1.xml><?xml version="1.0" encoding="utf-8"?>
<a:theme xmlns:a="http://schemas.openxmlformats.org/drawingml/2006/main" name="CGC theme">
  <a:themeElements>
    <a:clrScheme name="暖調藍色">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主標題 Main head">
      <a:majorFont>
        <a:latin typeface="Verdana"/>
        <a:ea typeface="微軟正黑體"/>
        <a:cs typeface=""/>
      </a:majorFont>
      <a:minorFont>
        <a:latin typeface="Verdana"/>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Autofit/>
      </a:bodyPr>
      <a:lstStyle>
        <a:defPPr>
          <a:defRPr dirty="0" smtClean="0"/>
        </a:defPPr>
      </a:lstStyle>
    </a:tx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15614</TotalTime>
  <Words>1529</Words>
  <Application>Microsoft Office PowerPoint</Application>
  <PresentationFormat>如螢幕大小 (16:9)</PresentationFormat>
  <Paragraphs>171</Paragraphs>
  <Slides>29</Slides>
  <Notes>1</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29</vt:i4>
      </vt:variant>
    </vt:vector>
  </HeadingPairs>
  <TitlesOfParts>
    <vt:vector size="39" baseType="lpstr">
      <vt:lpstr>Noto Sans TC Medium</vt:lpstr>
      <vt:lpstr>宋体</vt:lpstr>
      <vt:lpstr>微軟正黑體</vt:lpstr>
      <vt:lpstr>標楷體</vt:lpstr>
      <vt:lpstr>Arial</vt:lpstr>
      <vt:lpstr>Calibri</vt:lpstr>
      <vt:lpstr>Impact</vt:lpstr>
      <vt:lpstr>Verdana</vt:lpstr>
      <vt:lpstr>Wingdings 2</vt:lpstr>
      <vt:lpstr>CGC theme</vt:lpstr>
      <vt:lpstr>    法人說明會 Investor Conference  2026.Mar.27</vt:lpstr>
      <vt:lpstr>PowerPoint 簡報</vt:lpstr>
      <vt:lpstr>PowerPoint 簡報</vt:lpstr>
      <vt:lpstr>PowerPoint 簡報</vt:lpstr>
      <vt:lpstr> 公司簡介     Company Overview   </vt:lpstr>
      <vt:lpstr>中釉公司  永續經營 China Glaze Company – Sustainable Management</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合併資產負債表摘要 Balance Sheet Overview (Consolidated)</vt:lpstr>
      <vt:lpstr>合併綜合損益表摘要  Statements of Comprehensive  Income Overview (Consolidated)</vt:lpstr>
      <vt:lpstr>PowerPoint 簡報</vt:lpstr>
      <vt:lpstr>集團銷售分析(依產區營收)  Revenues by Subsidiary</vt:lpstr>
      <vt:lpstr>合併營收地區別同期比較   Revenues by Region (Consolidated)</vt:lpstr>
      <vt:lpstr>合併營業毛利  Gross Profit  (Consolidated)</vt:lpstr>
      <vt:lpstr>PowerPoint 簡報</vt:lpstr>
      <vt:lpstr>原料價格走勢-2022年~2025年第4季 Material Price Trend – 2022Yr ~ 2025Yr-Q4</vt:lpstr>
      <vt:lpstr>PowerPoint 簡報</vt:lpstr>
      <vt:lpstr>PowerPoint 簡報</vt:lpstr>
      <vt:lpstr>PowerPoint 簡報</vt:lpstr>
      <vt:lpstr>PowerPoint 簡報</vt:lpstr>
      <vt:lpstr>PowerPoint 簡報</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蔡東秀</cp:lastModifiedBy>
  <cp:revision>461</cp:revision>
  <cp:lastPrinted>2019-04-10T07:09:52Z</cp:lastPrinted>
  <dcterms:created xsi:type="dcterms:W3CDTF">2019-01-23T01:00:50Z</dcterms:created>
  <dcterms:modified xsi:type="dcterms:W3CDTF">2026-03-27T04:29:35Z</dcterms:modified>
</cp:coreProperties>
</file>