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460" r:id="rId2"/>
    <p:sldId id="472" r:id="rId3"/>
    <p:sldId id="482" r:id="rId4"/>
    <p:sldId id="470" r:id="rId5"/>
    <p:sldId id="471" r:id="rId6"/>
    <p:sldId id="484" r:id="rId7"/>
    <p:sldId id="528" r:id="rId8"/>
    <p:sldId id="529" r:id="rId9"/>
    <p:sldId id="530" r:id="rId10"/>
    <p:sldId id="531" r:id="rId11"/>
    <p:sldId id="532" r:id="rId12"/>
    <p:sldId id="504" r:id="rId13"/>
    <p:sldId id="505" r:id="rId14"/>
    <p:sldId id="506" r:id="rId15"/>
    <p:sldId id="507" r:id="rId16"/>
    <p:sldId id="508" r:id="rId17"/>
    <p:sldId id="509" r:id="rId18"/>
    <p:sldId id="510" r:id="rId19"/>
    <p:sldId id="511" r:id="rId20"/>
    <p:sldId id="512" r:id="rId21"/>
    <p:sldId id="513" r:id="rId22"/>
    <p:sldId id="514" r:id="rId23"/>
    <p:sldId id="489" r:id="rId24"/>
    <p:sldId id="490" r:id="rId25"/>
    <p:sldId id="491" r:id="rId26"/>
    <p:sldId id="492" r:id="rId27"/>
    <p:sldId id="493" r:id="rId28"/>
    <p:sldId id="515" r:id="rId29"/>
    <p:sldId id="494" r:id="rId30"/>
    <p:sldId id="516" r:id="rId31"/>
    <p:sldId id="517" r:id="rId32"/>
    <p:sldId id="518" r:id="rId33"/>
    <p:sldId id="519" r:id="rId34"/>
    <p:sldId id="520" r:id="rId35"/>
    <p:sldId id="521" r:id="rId36"/>
    <p:sldId id="498" r:id="rId37"/>
    <p:sldId id="527" r:id="rId38"/>
    <p:sldId id="499" r:id="rId39"/>
    <p:sldId id="500" r:id="rId40"/>
    <p:sldId id="522" r:id="rId41"/>
    <p:sldId id="523" r:id="rId42"/>
    <p:sldId id="524" r:id="rId43"/>
    <p:sldId id="525" r:id="rId44"/>
    <p:sldId id="526" r:id="rId45"/>
    <p:sldId id="538" r:id="rId46"/>
    <p:sldId id="539" r:id="rId47"/>
    <p:sldId id="540" r:id="rId48"/>
    <p:sldId id="541" r:id="rId49"/>
    <p:sldId id="542" r:id="rId50"/>
    <p:sldId id="543" r:id="rId51"/>
    <p:sldId id="501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6D1A"/>
    <a:srgbClr val="E73A1C"/>
    <a:srgbClr val="CC00FF"/>
    <a:srgbClr val="F1B427"/>
    <a:srgbClr val="E3391D"/>
    <a:srgbClr val="164374"/>
    <a:srgbClr val="103154"/>
    <a:srgbClr val="040D16"/>
    <a:srgbClr val="091A2D"/>
    <a:srgbClr val="205FA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766" autoAdjust="0"/>
    <p:restoredTop sz="78153" autoAdjust="0"/>
  </p:normalViewPr>
  <p:slideViewPr>
    <p:cSldViewPr snapToGrid="0">
      <p:cViewPr>
        <p:scale>
          <a:sx n="66" d="100"/>
          <a:sy n="66" d="100"/>
        </p:scale>
        <p:origin x="-41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208"/>
    </p:cViewPr>
  </p:sorterViewPr>
  <p:notesViewPr>
    <p:cSldViewPr snapToGrid="0">
      <p:cViewPr varScale="1">
        <p:scale>
          <a:sx n="87" d="100"/>
          <a:sy n="87" d="100"/>
        </p:scale>
        <p:origin x="-382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BFE8-8121-494E-B4DD-7AE11EA17604}" type="datetimeFigureOut">
              <a:rPr lang="zh-TW" altLang="en-US" smtClean="0"/>
              <a:pPr/>
              <a:t>2019/5/28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5B92E-9316-447C-963B-2EA88FB8918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9953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ADD5C-865A-EC41-818E-A2D4A3BBFDB9}" type="datetimeFigureOut">
              <a:rPr kumimoji="1" lang="zh-TW" altLang="en-US" smtClean="0"/>
              <a:pPr/>
              <a:t>2019/5/28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67027-894D-C340-A7C1-35063DCDFA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5060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Hello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Everybody</a:t>
            </a:r>
          </a:p>
          <a:p>
            <a:pPr>
              <a:buNone/>
            </a:pPr>
            <a:endParaRPr lang="en-US" altLang="zh-TW" sz="1200" baseline="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I’m </a:t>
            </a:r>
            <a:r>
              <a:rPr lang="en-US" altLang="zh-TW" sz="1200" dirty="0" err="1" smtClean="0">
                <a:latin typeface="微軟正黑體" pitchFamily="34" charset="-120"/>
                <a:ea typeface="微軟正黑體" pitchFamily="34" charset="-120"/>
              </a:rPr>
              <a:t>Effy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. I work for Caesar 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, as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 Executive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half of year. So </a:t>
            </a:r>
            <a:r>
              <a:rPr lang="en-US" altLang="zh-TW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actully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new guy.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work at </a:t>
            </a:r>
            <a:r>
              <a:rPr lang="en-US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Marketing</a:t>
            </a:r>
            <a:r>
              <a:rPr lang="zh-TW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 and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Advertising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agency for three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year.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Now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In Caesar ,my job is planning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Advertising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include 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TV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, radio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, </a:t>
            </a:r>
            <a:r>
              <a:rPr lang="en-US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Marketing</a:t>
            </a:r>
            <a:r>
              <a:rPr lang="zh-TW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,sale promotion and Caesar Showroom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嗨 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各位同學好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我是凱撒衛浴的行銷企劃，我叫</a:t>
            </a:r>
            <a:r>
              <a:rPr lang="en-US" altLang="zh-TW" sz="1200" dirty="0" err="1">
                <a:latin typeface="微軟正黑體" pitchFamily="34" charset="-120"/>
                <a:ea typeface="微軟正黑體" pitchFamily="34" charset="-120"/>
              </a:rPr>
              <a:t>Effy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這次很榮幸來東海大學，跟你們分享我出社會後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，這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三年的工作經歷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現在我在凱撒衛浴擔任行銷企劃，規劃電視廣告，廣播，網路行銷，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SP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，展示中心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所以，在我這短短的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分鐘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，藉由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凱撒衛浴在台灣做的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行銷，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跟你們分享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一些我工作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經歷，我遇上的事情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Advertising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agency</a:t>
            </a:r>
          </a:p>
          <a:p>
            <a:pPr>
              <a:buNone/>
            </a:pP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Media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err="1">
                <a:latin typeface="微軟正黑體" pitchFamily="34" charset="-120"/>
                <a:ea typeface="微軟正黑體" pitchFamily="34" charset="-120"/>
              </a:rPr>
              <a:t>facebok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..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Taiwan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err="1" smtClean="0">
                <a:latin typeface="微軟正黑體" pitchFamily="34" charset="-120"/>
                <a:ea typeface="微軟正黑體" pitchFamily="34" charset="-120"/>
              </a:rPr>
              <a:t>marekting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80014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10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11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18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24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25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26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27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28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38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42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43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44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45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46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47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48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49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50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51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5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6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7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8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9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4519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-19050"/>
            <a:ext cx="12191999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15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857673" y="841948"/>
            <a:ext cx="1335859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395050" y="841948"/>
            <a:ext cx="4063149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Century Gothic 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HelveticaNeueLT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 Pro 67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MdCn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172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</a:t>
            </a:r>
            <a:r>
              <a:rPr kumimoji="1"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:p14="http://schemas.microsoft.com/office/powerpoint/2010/main" xmlns="" val="2371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6E45426-E073-4B9D-AB52-735F1F8DB8DB}" type="datetimeFigureOut">
              <a:rPr lang="zh-TW" altLang="en-US" smtClean="0"/>
              <a:pPr/>
              <a:t>2019/5/28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A4E42FC-B411-41E4-86FF-25797054648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701" y="1488018"/>
            <a:ext cx="11366500" cy="4313767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umblr_ndyg3pYbKW1tubinno1_1280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17"/>
          <a:stretch/>
        </p:blipFill>
        <p:spPr>
          <a:xfrm>
            <a:off x="0" y="-51816"/>
            <a:ext cx="12192000" cy="69288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51816"/>
            <a:ext cx="12195696" cy="6896100"/>
          </a:xfrm>
          <a:prstGeom prst="rect">
            <a:avLst/>
          </a:prstGeom>
          <a:solidFill>
            <a:srgbClr val="091A2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2460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52900" y="0"/>
            <a:ext cx="8039099" cy="6858000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78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62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135757"/>
            <a:ext cx="12192000" cy="722242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14012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48742" y="792315"/>
            <a:ext cx="216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224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98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4" r:id="rId4"/>
    <p:sldLayoutId id="2147483650" r:id="rId5"/>
    <p:sldLayoutId id="2147483686" r:id="rId6"/>
    <p:sldLayoutId id="2147483691" r:id="rId7"/>
    <p:sldLayoutId id="2147483692" r:id="rId8"/>
    <p:sldLayoutId id="2147483677" r:id="rId9"/>
    <p:sldLayoutId id="2147483662" r:id="rId10"/>
    <p:sldLayoutId id="2147483674" r:id="rId11"/>
    <p:sldLayoutId id="2147483675" r:id="rId12"/>
    <p:sldLayoutId id="2147483690" r:id="rId13"/>
    <p:sldLayoutId id="2147483693" r:id="rId14"/>
    <p:sldLayoutId id="214748369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caesar.com.tw/" TargetMode="Externa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Ceasar TPE-2.jpg"/>
          <p:cNvPicPr>
            <a:picLocks noChangeAspect="1"/>
          </p:cNvPicPr>
          <p:nvPr/>
        </p:nvPicPr>
        <p:blipFill>
          <a:blip r:embed="rId4" cstate="print"/>
          <a:srcRect l="3269" t="-148" r="1260" b="15694"/>
          <a:stretch>
            <a:fillRect/>
          </a:stretch>
        </p:blipFill>
        <p:spPr>
          <a:xfrm>
            <a:off x="-34260" y="0"/>
            <a:ext cx="6604000" cy="6604826"/>
          </a:xfrm>
          <a:prstGeom prst="diamond">
            <a:avLst/>
          </a:prstGeom>
        </p:spPr>
      </p:pic>
      <p:sp>
        <p:nvSpPr>
          <p:cNvPr id="30" name="MH_Entry_1">
            <a:hlinkClick r:id="rId5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45168" y="1824658"/>
            <a:ext cx="5419023" cy="61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892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TW" sz="4000" b="1" dirty="0" smtClean="0">
                <a:solidFill>
                  <a:srgbClr val="FFC000"/>
                </a:solidFill>
                <a:ea typeface="Microsoft YaHei" pitchFamily="34" charset="-122"/>
                <a:cs typeface="Calibri" pitchFamily="34" charset="0"/>
              </a:rPr>
              <a:t>SANITAR CO., Ltd.</a:t>
            </a:r>
            <a:endParaRPr lang="zh-CN" altLang="en-US" sz="4000" b="1" dirty="0">
              <a:solidFill>
                <a:srgbClr val="FFC000"/>
              </a:solidFill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7414" y="5496658"/>
            <a:ext cx="5836428" cy="381714"/>
          </a:xfrm>
          <a:prstGeom prst="rect">
            <a:avLst/>
          </a:prstGeom>
        </p:spPr>
        <p:txBody>
          <a:bodyPr wrap="square" lIns="48838" tIns="24419" rIns="48838" bIns="24419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President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89558" y="3411165"/>
            <a:ext cx="5313605" cy="1088061"/>
          </a:xfrm>
          <a:prstGeom prst="rect">
            <a:avLst/>
          </a:prstGeom>
        </p:spPr>
        <p:txBody>
          <a:bodyPr wrap="square" lIns="48838" tIns="24419" rIns="48838" bIns="24419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Stock Code: 1817</a:t>
            </a:r>
          </a:p>
          <a:p>
            <a:pPr algn="r">
              <a:lnSpc>
                <a:spcPct val="150000"/>
              </a:lnSpc>
            </a:pPr>
            <a:r>
              <a:rPr lang="en-US" altLang="zh-TW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Date: 29 May. 2019, Wednesday</a:t>
            </a:r>
          </a:p>
          <a:p>
            <a:pPr algn="r">
              <a:lnSpc>
                <a:spcPct val="150000"/>
              </a:lnSpc>
            </a:pP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Time: 15:50-16:30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9878599" y="5336593"/>
            <a:ext cx="2027118" cy="0"/>
          </a:xfrm>
          <a:prstGeom prst="lin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矩形 14"/>
          <p:cNvSpPr/>
          <p:nvPr/>
        </p:nvSpPr>
        <p:spPr>
          <a:xfrm rot="2725295">
            <a:off x="1768355" y="981860"/>
            <a:ext cx="4695064" cy="4630859"/>
          </a:xfrm>
          <a:prstGeom prst="rect">
            <a:avLst/>
          </a:prstGeom>
          <a:noFill/>
          <a:ln w="38100">
            <a:solidFill>
              <a:srgbClr val="F1B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 rot="2725295">
            <a:off x="948334" y="965287"/>
            <a:ext cx="4657964" cy="4653403"/>
          </a:xfrm>
          <a:prstGeom prst="rect">
            <a:avLst/>
          </a:prstGeom>
          <a:solidFill>
            <a:schemeClr val="tx1">
              <a:alpha val="8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6982715" y="4718565"/>
            <a:ext cx="5105473" cy="603313"/>
          </a:xfrm>
          <a:prstGeom prst="rect">
            <a:avLst/>
          </a:prstGeom>
        </p:spPr>
        <p:txBody>
          <a:bodyPr wrap="square" lIns="48838" tIns="24419" rIns="48838" bIns="24419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蕭俊祥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Tony Hsiao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 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8663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Glazing Robot</a:t>
            </a:r>
            <a:endParaRPr lang="zh-TW" altLang="en-US" sz="24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5" name="圖片 4" descr="董事長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7929" y="616016"/>
            <a:ext cx="8140337" cy="6098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^F0FB188F68BC1CCDF5DCF440F3777A5F63FA52FC4E83205AB5^pimgpsh_fullsize_dist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437" y="635267"/>
            <a:ext cx="10841600" cy="60984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Glazing Robot</a:t>
            </a:r>
            <a:endParaRPr lang="zh-TW" altLang="en-US" sz="24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2483319" y="1472580"/>
            <a:ext cx="716119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kern="0" dirty="0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Capital Expenditure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654518" y="1472580"/>
            <a:ext cx="1103055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kern="0" dirty="0" err="1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Miaoli</a:t>
            </a:r>
            <a:r>
              <a:rPr lang="en-US" altLang="zh-TW" sz="6600" b="1" kern="0" dirty="0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Dispatching Center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Aug, 2018</a:t>
            </a:r>
            <a:r>
              <a:rPr lang="zh-TW" altLang="en-US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Grand Opening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^967D5900BF6ABD59C18ED780BB9302A230F8F985BC9A7E3065^pimgpsh_fullsize_dist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0882" y="616019"/>
            <a:ext cx="9146407" cy="60976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夜間(修改過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6434" y="606390"/>
            <a:ext cx="8133484" cy="60984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Aug, 2018</a:t>
            </a:r>
            <a:r>
              <a:rPr lang="zh-TW" altLang="en-US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Grand Opening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S__47153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4345" y="587140"/>
            <a:ext cx="9160439" cy="60984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Aug, 2018</a:t>
            </a:r>
            <a:r>
              <a:rPr lang="zh-TW" altLang="en-US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Grand Opening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造橋展中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6059" y="618422"/>
            <a:ext cx="8131199" cy="60984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0" y="116963"/>
            <a:ext cx="65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May, 2019</a:t>
            </a:r>
            <a:r>
              <a:rPr lang="zh-TW" altLang="en-US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Showroom Grand Opening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1645919" y="1472580"/>
            <a:ext cx="930762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kern="0" dirty="0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The Art Gallery of Bathroom Furniture</a:t>
            </a:r>
            <a:endParaRPr lang="zh-TW" altLang="en-US" sz="6600" b="1" kern="0" dirty="0" smtClean="0">
              <a:solidFill>
                <a:srgbClr val="002060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Oct. 5</a:t>
            </a:r>
            <a:r>
              <a:rPr lang="en-US" altLang="zh-TW" sz="2400" b="1" baseline="30000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th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, 2018</a:t>
            </a:r>
            <a:r>
              <a:rPr lang="zh-TW" altLang="en-US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Grand Opening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5" name="圖片 4" descr="JOHN96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676" y="663491"/>
            <a:ext cx="9145770" cy="60984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289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Legal Disclaimer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9936" y="1038582"/>
            <a:ext cx="10927125" cy="5370636"/>
          </a:xfrm>
        </p:spPr>
        <p:txBody>
          <a:bodyPr/>
          <a:lstStyle/>
          <a:p>
            <a:pPr algn="just"/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The information is provided for informational purposes only, and is not an offer to buy or sell or a solicitation of an offer to buy or sell any security issued by </a:t>
            </a:r>
            <a:r>
              <a:rPr lang="en-US" altLang="zh-TW" dirty="0" err="1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Sanitar</a:t>
            </a: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or other parties.  </a:t>
            </a:r>
          </a:p>
          <a:p>
            <a:pPr algn="just"/>
            <a:r>
              <a:rPr lang="en-US" altLang="zh-TW" dirty="0" err="1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Sanitar’s</a:t>
            </a: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 statements that are only historical and there are not any financial prediction.  </a:t>
            </a:r>
          </a:p>
          <a:p>
            <a:pPr algn="just"/>
            <a:r>
              <a:rPr lang="en-US" altLang="zh-TW" dirty="0" err="1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Sanitar</a:t>
            </a: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does not warranty their accuracy, reliability and completeness. There are a number of factors such as economic conditions, firms abilities, industry environment that could cause actual results and developments. Investors should not place undue reliance on them.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09285119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676" y="641174"/>
            <a:ext cx="9148478" cy="60984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Oct. 5</a:t>
            </a:r>
            <a:r>
              <a:rPr lang="en-US" altLang="zh-TW" sz="2400" b="1" baseline="30000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th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, 2018</a:t>
            </a:r>
            <a:r>
              <a:rPr lang="zh-TW" altLang="en-US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Grand Opening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09285269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4425" y="631548"/>
            <a:ext cx="9148478" cy="60984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Oct. 5</a:t>
            </a:r>
            <a:r>
              <a:rPr lang="en-US" altLang="zh-TW" sz="2400" b="1" baseline="30000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th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, 2018</a:t>
            </a:r>
            <a:r>
              <a:rPr lang="zh-TW" altLang="en-US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Grand Opening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1838425" y="1472580"/>
            <a:ext cx="857611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kern="0" noProof="0" dirty="0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Vietnam Faucet &amp; Cabinet Plant</a:t>
            </a:r>
            <a:endParaRPr kumimoji="0" lang="en-US" altLang="zh-TW" sz="6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89976" y="83166"/>
            <a:ext cx="1990531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0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rgbClr val="0070C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New Faucet/Cabinet Production Plant</a:t>
            </a:r>
            <a:endParaRPr lang="zh-TW" altLang="en-US" sz="2400" b="1" dirty="0">
              <a:solidFill>
                <a:srgbClr val="0070C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6" name="圖片 5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89976" y="83166"/>
            <a:ext cx="1990531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0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rgbClr val="0070C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New Faucet/Cabinet Production Plant</a:t>
            </a:r>
            <a:endParaRPr lang="zh-TW" altLang="en-US" sz="2400" b="1" dirty="0">
              <a:solidFill>
                <a:srgbClr val="0070C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6" name="圖片 5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327250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New Faucet/Cabinet Production Plant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887" y="710698"/>
            <a:ext cx="11367436" cy="589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1廠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5862" y="749096"/>
            <a:ext cx="3840000" cy="2880000"/>
          </a:xfrm>
          <a:prstGeom prst="rect">
            <a:avLst/>
          </a:prstGeom>
        </p:spPr>
      </p:pic>
      <p:pic>
        <p:nvPicPr>
          <p:cNvPr id="12" name="圖片 11" descr="3廠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1347" y="756095"/>
            <a:ext cx="3840000" cy="2880000"/>
          </a:xfrm>
          <a:prstGeom prst="rect">
            <a:avLst/>
          </a:prstGeom>
        </p:spPr>
      </p:pic>
      <p:pic>
        <p:nvPicPr>
          <p:cNvPr id="13" name="圖片 12" descr="4廠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6529" y="3678909"/>
            <a:ext cx="3840000" cy="2880000"/>
          </a:xfrm>
          <a:prstGeom prst="rect">
            <a:avLst/>
          </a:prstGeom>
        </p:spPr>
      </p:pic>
      <p:pic>
        <p:nvPicPr>
          <p:cNvPr id="14" name="圖片 13" descr="辦公室向左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4536" y="3674585"/>
            <a:ext cx="3840001" cy="2880000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327250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New Faucet/Cabinet Production Plant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327250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New Faucet/Cabinet Production Plant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0" name="圖片 9" descr="封邊設備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9976" y="3618014"/>
            <a:ext cx="3840000" cy="2880000"/>
          </a:xfrm>
          <a:prstGeom prst="rect">
            <a:avLst/>
          </a:prstGeom>
        </p:spPr>
      </p:pic>
      <p:pic>
        <p:nvPicPr>
          <p:cNvPr id="11" name="圖片 10" descr="電腦裁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0833" y="710890"/>
            <a:ext cx="3840000" cy="2880000"/>
          </a:xfrm>
          <a:prstGeom prst="rect">
            <a:avLst/>
          </a:prstGeom>
        </p:spPr>
      </p:pic>
      <p:pic>
        <p:nvPicPr>
          <p:cNvPr id="12" name="圖片 11" descr="貼皮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04651" y="3631373"/>
            <a:ext cx="3840000" cy="2880000"/>
          </a:xfrm>
          <a:prstGeom prst="rect">
            <a:avLst/>
          </a:prstGeom>
        </p:spPr>
      </p:pic>
      <p:pic>
        <p:nvPicPr>
          <p:cNvPr id="13" name="Picture 2" descr="C:\Users\Eric\Desktop\仁澤二現況\IMG_2731.JPG"/>
          <p:cNvPicPr>
            <a:picLocks noChangeAspect="1" noChangeArrowheads="1"/>
          </p:cNvPicPr>
          <p:nvPr/>
        </p:nvPicPr>
        <p:blipFill>
          <a:blip r:embed="rId7" cstate="print"/>
          <a:srcRect l="25343" t="18246"/>
          <a:stretch>
            <a:fillRect/>
          </a:stretch>
        </p:blipFill>
        <p:spPr bwMode="auto">
          <a:xfrm>
            <a:off x="2290813" y="731518"/>
            <a:ext cx="3842571" cy="2839453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1703672" y="1472580"/>
            <a:ext cx="898037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kern="0" noProof="0" dirty="0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New Product Launch</a:t>
            </a:r>
            <a:endParaRPr kumimoji="0" lang="en-US" altLang="zh-TW" sz="6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標題 1"/>
          <p:cNvSpPr txBox="1">
            <a:spLocks/>
          </p:cNvSpPr>
          <p:nvPr/>
        </p:nvSpPr>
        <p:spPr>
          <a:xfrm>
            <a:off x="375375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Enhancing Brand Value through Design-Lavatory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6" name="圖片 5" descr="FFC.jpg"/>
          <p:cNvPicPr>
            <a:picLocks noChangeAspect="1"/>
          </p:cNvPicPr>
          <p:nvPr/>
        </p:nvPicPr>
        <p:blipFill>
          <a:blip r:embed="rId3" cstate="print"/>
          <a:srcRect t="6276" b="5843"/>
          <a:stretch>
            <a:fillRect/>
          </a:stretch>
        </p:blipFill>
        <p:spPr>
          <a:xfrm>
            <a:off x="1001798" y="630454"/>
            <a:ext cx="10021464" cy="622754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1028" y="658054"/>
            <a:ext cx="10010273" cy="6199946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u="sng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直接连接符 8"/>
          <p:cNvCxnSpPr/>
          <p:nvPr/>
        </p:nvCxnSpPr>
        <p:spPr>
          <a:xfrm flipV="1">
            <a:off x="5447899" y="5524902"/>
            <a:ext cx="4716379" cy="192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371104" y="4669316"/>
            <a:ext cx="507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Lavatory  X Cabinets</a:t>
            </a:r>
            <a:endParaRPr lang="zh-TW" alt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397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Company Information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9936" y="1038582"/>
            <a:ext cx="10927125" cy="5370636"/>
          </a:xfrm>
        </p:spPr>
        <p:txBody>
          <a:bodyPr/>
          <a:lstStyle/>
          <a:p>
            <a:pPr algn="just">
              <a:defRPr/>
            </a:pP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Founded</a:t>
            </a:r>
            <a:r>
              <a:rPr lang="zh-TW" altLang="en-US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：</a:t>
            </a: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Dec 10, 1985</a:t>
            </a:r>
          </a:p>
          <a:p>
            <a:pPr algn="just">
              <a:defRPr/>
            </a:pP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Number of Employees</a:t>
            </a:r>
            <a:r>
              <a:rPr lang="zh-TW" altLang="en-US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：</a:t>
            </a: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1,200</a:t>
            </a:r>
          </a:p>
          <a:p>
            <a:pPr algn="just">
              <a:defRPr/>
            </a:pP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Main Products</a:t>
            </a:r>
            <a:r>
              <a:rPr lang="zh-TW" altLang="en-US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：</a:t>
            </a: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Sanitary Wares</a:t>
            </a:r>
          </a:p>
          <a:p>
            <a:pPr algn="just">
              <a:defRPr/>
            </a:pP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Headquarters</a:t>
            </a:r>
            <a:r>
              <a:rPr lang="zh-TW" altLang="en-US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：</a:t>
            </a: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New Taipei City, Taiwan</a:t>
            </a:r>
          </a:p>
          <a:p>
            <a:pPr algn="just">
              <a:buNone/>
              <a:defRPr/>
            </a:pP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  Manufacturing Sites</a:t>
            </a:r>
            <a:r>
              <a:rPr lang="zh-TW" altLang="en-US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：</a:t>
            </a: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Dong </a:t>
            </a:r>
            <a:r>
              <a:rPr lang="en-US" altLang="zh-TW" dirty="0" err="1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Nai</a:t>
            </a:r>
            <a:r>
              <a:rPr lang="en-US" altLang="zh-TW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Province, Vietnam</a:t>
            </a:r>
            <a:endParaRPr lang="zh-TW" altLang="en-US" dirty="0" smtClean="0"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60"/>
          <a:stretch/>
        </p:blipFill>
        <p:spPr>
          <a:xfrm>
            <a:off x="1236554" y="3758378"/>
            <a:ext cx="9887043" cy="2897492"/>
          </a:xfrm>
          <a:prstGeom prst="rect">
            <a:avLst/>
          </a:prstGeom>
        </p:spPr>
      </p:pic>
      <p:pic>
        <p:nvPicPr>
          <p:cNvPr id="11" name="Picture 2" descr="C:\Users\ACER\Desktop\CC8C01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7726" y="789273"/>
            <a:ext cx="3734605" cy="24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08340" y="116963"/>
            <a:ext cx="755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Style 1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8711" y="685533"/>
            <a:ext cx="9463289" cy="617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style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691" y="2528154"/>
            <a:ext cx="2499365" cy="1551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08340" y="116963"/>
            <a:ext cx="755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Style 2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1326" y="636462"/>
            <a:ext cx="9400674" cy="622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style-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439" y="2528153"/>
            <a:ext cx="2499365" cy="1551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08340" y="116963"/>
            <a:ext cx="755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Style 3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47" y="519765"/>
            <a:ext cx="9408454" cy="633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style-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918" y="2537779"/>
            <a:ext cx="2502413" cy="1551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08340" y="116963"/>
            <a:ext cx="755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Style 4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2871" y="750771"/>
            <a:ext cx="9340470" cy="610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style-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439" y="2547403"/>
            <a:ext cx="2499365" cy="1551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08340" y="116963"/>
            <a:ext cx="755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Style 5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1174" y="519764"/>
            <a:ext cx="9330826" cy="633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style-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073" y="2547405"/>
            <a:ext cx="2499365" cy="1551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08340" y="116963"/>
            <a:ext cx="755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Style 6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881" y="558266"/>
            <a:ext cx="9723119" cy="629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style-0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921" y="2557029"/>
            <a:ext cx="2502413" cy="1551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5653" y="855247"/>
            <a:ext cx="105564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9494" y="874441"/>
            <a:ext cx="1653623" cy="20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1503" y="830289"/>
            <a:ext cx="1721588" cy="1440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2176" y="876943"/>
            <a:ext cx="2835354" cy="17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170" y="3105111"/>
            <a:ext cx="234072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032" b="26484"/>
          <a:stretch/>
        </p:blipFill>
        <p:spPr bwMode="auto">
          <a:xfrm>
            <a:off x="2155220" y="4587240"/>
            <a:ext cx="2518970" cy="131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s://image.architonic.com/img_pro2-4/115/4091/t4-moebel-vt-165-fr-b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92" t="19566" r="20115" b="26519"/>
          <a:stretch/>
        </p:blipFill>
        <p:spPr bwMode="auto">
          <a:xfrm>
            <a:off x="4841358" y="4576307"/>
            <a:ext cx="2147234" cy="16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323" y="3109275"/>
            <a:ext cx="185691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894"/>
          <a:stretch/>
        </p:blipFill>
        <p:spPr bwMode="auto">
          <a:xfrm>
            <a:off x="7092838" y="4609787"/>
            <a:ext cx="1812774" cy="199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36" t="37578" r="28896" b="24844"/>
          <a:stretch/>
        </p:blipFill>
        <p:spPr bwMode="auto">
          <a:xfrm>
            <a:off x="8981557" y="4607375"/>
            <a:ext cx="1830941" cy="199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87038" y="3048717"/>
            <a:ext cx="142417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標題 1"/>
          <p:cNvSpPr txBox="1">
            <a:spLocks/>
          </p:cNvSpPr>
          <p:nvPr/>
        </p:nvSpPr>
        <p:spPr>
          <a:xfrm>
            <a:off x="327250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Lavatory X Cabinets 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標題 1"/>
          <p:cNvSpPr txBox="1">
            <a:spLocks/>
          </p:cNvSpPr>
          <p:nvPr/>
        </p:nvSpPr>
        <p:spPr>
          <a:xfrm>
            <a:off x="327250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Lavatory X Cabinets 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7" descr="S__37576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054" y="664154"/>
            <a:ext cx="1792000" cy="2880000"/>
          </a:xfrm>
          <a:prstGeom prst="rect">
            <a:avLst/>
          </a:prstGeom>
        </p:spPr>
      </p:pic>
      <p:pic>
        <p:nvPicPr>
          <p:cNvPr id="19" name="圖片 18" descr="S__375767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06978" y="673780"/>
            <a:ext cx="3051318" cy="2880000"/>
          </a:xfrm>
          <a:prstGeom prst="rect">
            <a:avLst/>
          </a:prstGeom>
        </p:spPr>
      </p:pic>
      <p:pic>
        <p:nvPicPr>
          <p:cNvPr id="31" name="圖片 30" descr="S__375767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99816" y="664153"/>
            <a:ext cx="3252000" cy="2880000"/>
          </a:xfrm>
          <a:prstGeom prst="rect">
            <a:avLst/>
          </a:prstGeom>
        </p:spPr>
      </p:pic>
      <p:pic>
        <p:nvPicPr>
          <p:cNvPr id="32" name="圖片 31" descr="S__375767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979" y="3705723"/>
            <a:ext cx="2083556" cy="2880000"/>
          </a:xfrm>
          <a:prstGeom prst="rect">
            <a:avLst/>
          </a:prstGeom>
        </p:spPr>
      </p:pic>
      <p:pic>
        <p:nvPicPr>
          <p:cNvPr id="33" name="圖片 32" descr="S__375767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72874" y="3700914"/>
            <a:ext cx="1920000" cy="2880000"/>
          </a:xfrm>
          <a:prstGeom prst="rect">
            <a:avLst/>
          </a:prstGeom>
        </p:spPr>
      </p:pic>
      <p:pic>
        <p:nvPicPr>
          <p:cNvPr id="34" name="圖片 33" descr="S__375767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31881" y="3705725"/>
            <a:ext cx="1920000" cy="2880000"/>
          </a:xfrm>
          <a:prstGeom prst="rect">
            <a:avLst/>
          </a:prstGeom>
        </p:spPr>
      </p:pic>
      <p:pic>
        <p:nvPicPr>
          <p:cNvPr id="35" name="圖片 34" descr="S__3757671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3864" y="3705727"/>
            <a:ext cx="2083556" cy="2880000"/>
          </a:xfrm>
          <a:prstGeom prst="rect">
            <a:avLst/>
          </a:prstGeom>
        </p:spPr>
      </p:pic>
      <p:pic>
        <p:nvPicPr>
          <p:cNvPr id="36" name="圖片 35" descr="S__3757672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16731" y="3705726"/>
            <a:ext cx="2083556" cy="2880000"/>
          </a:xfrm>
          <a:prstGeom prst="rect">
            <a:avLst/>
          </a:prstGeom>
        </p:spPr>
      </p:pic>
      <p:pic>
        <p:nvPicPr>
          <p:cNvPr id="37" name="圖片 36" descr="S__3757671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43109" y="664143"/>
            <a:ext cx="3051318" cy="288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AQUA J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2430" y="575903"/>
            <a:ext cx="8884118" cy="6282097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327250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Aqua Jet Flush Technology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27250" y="0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Urinal </a:t>
            </a:r>
            <a:r>
              <a:rPr lang="en-US" altLang="zh-TW" sz="2400" b="1" dirty="0" err="1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Collections~Intelligent</a:t>
            </a:r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Urinal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 descr="Urinal seri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6909" y="1500357"/>
            <a:ext cx="7425091" cy="391866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81137"/>
            <a:ext cx="4980676" cy="514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9508"/>
            <a:ext cx="12192000" cy="627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08341" y="116963"/>
            <a:ext cx="289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Our Global Presence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32393" y="4714631"/>
            <a:ext cx="2667467" cy="757848"/>
            <a:chOff x="3221589" y="4714631"/>
            <a:chExt cx="2667467" cy="757848"/>
          </a:xfrm>
        </p:grpSpPr>
        <p:sp>
          <p:nvSpPr>
            <p:cNvPr id="10" name="文字方塊 9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Brand Legacy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30+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years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2334418" y="4722656"/>
            <a:ext cx="2667467" cy="757848"/>
            <a:chOff x="3221589" y="4714631"/>
            <a:chExt cx="2667467" cy="757848"/>
          </a:xfrm>
        </p:grpSpPr>
        <p:sp>
          <p:nvSpPr>
            <p:cNvPr id="15" name="文字方塊 14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Employees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1,200+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766943" y="4740306"/>
            <a:ext cx="2667467" cy="757848"/>
            <a:chOff x="3221589" y="4714631"/>
            <a:chExt cx="2667467" cy="757848"/>
          </a:xfrm>
        </p:grpSpPr>
        <p:sp>
          <p:nvSpPr>
            <p:cNvPr id="18" name="文字方塊 17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NTD 2.29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billion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7844589" y="3550119"/>
            <a:ext cx="1280160" cy="1234036"/>
            <a:chOff x="7844589" y="3550119"/>
            <a:chExt cx="1280160" cy="1234036"/>
          </a:xfrm>
        </p:grpSpPr>
        <p:sp>
          <p:nvSpPr>
            <p:cNvPr id="9" name="矩形 8"/>
            <p:cNvSpPr/>
            <p:nvPr/>
          </p:nvSpPr>
          <p:spPr>
            <a:xfrm>
              <a:off x="7844589" y="3550119"/>
              <a:ext cx="1280160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Vietnam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937963" y="3848357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8171848" y="4029632"/>
              <a:ext cx="789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FYE2018</a:t>
              </a:r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142971" y="42301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42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9264645" y="3436220"/>
            <a:ext cx="1177158" cy="1230835"/>
            <a:chOff x="9264645" y="3436220"/>
            <a:chExt cx="1177158" cy="1230835"/>
          </a:xfrm>
        </p:grpSpPr>
        <p:sp>
          <p:nvSpPr>
            <p:cNvPr id="8" name="矩形 7"/>
            <p:cNvSpPr/>
            <p:nvPr/>
          </p:nvSpPr>
          <p:spPr>
            <a:xfrm>
              <a:off x="9289350" y="3436220"/>
              <a:ext cx="1067433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Taiwan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9264645" y="3740875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498529" y="3912525"/>
              <a:ext cx="789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FYE2018</a:t>
              </a:r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9440746" y="41130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57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4435642" y="2268355"/>
            <a:ext cx="1288181" cy="1234036"/>
            <a:chOff x="7844589" y="3550119"/>
            <a:chExt cx="1288181" cy="1234036"/>
          </a:xfrm>
        </p:grpSpPr>
        <p:sp>
          <p:nvSpPr>
            <p:cNvPr id="28" name="矩形 27"/>
            <p:cNvSpPr/>
            <p:nvPr/>
          </p:nvSpPr>
          <p:spPr>
            <a:xfrm>
              <a:off x="7844589" y="3550119"/>
              <a:ext cx="1280160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Others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7937963" y="3848357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8171848" y="4029632"/>
              <a:ext cx="789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FYE2018</a:t>
              </a:r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8219971" y="42301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1" y="116963"/>
            <a:ext cx="388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Urinal Collections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便斗系列圖_工作區域 1 複本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634" y="708568"/>
            <a:ext cx="10902215" cy="57560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1" y="116963"/>
            <a:ext cx="388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Urinal Collections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便斗系列圖_工作區域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013" y="731520"/>
            <a:ext cx="11207185" cy="5914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1434165" y="1472580"/>
            <a:ext cx="973114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kern="0" dirty="0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Strategic Partnerships</a:t>
            </a:r>
            <a:endParaRPr kumimoji="0" lang="en-US" altLang="zh-TW" sz="6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0" y="116963"/>
            <a:ext cx="577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Strategic Partnerships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5" name="圖片 4" descr="IMG_86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9292" y="621632"/>
            <a:ext cx="9147600" cy="6098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IMG_86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4935" y="644890"/>
            <a:ext cx="8131199" cy="60984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08340" y="116963"/>
            <a:ext cx="577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Strategic Partnerships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S__599818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0351" y="624425"/>
            <a:ext cx="9159283" cy="60984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08341" y="116963"/>
            <a:ext cx="385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2019 KBC Joint Exhibition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 descr="S__59981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2976" y="624425"/>
            <a:ext cx="9159283" cy="60984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8341" y="116963"/>
            <a:ext cx="385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2019 KBC Joint Exhibition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 descr="S__59981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351" y="634050"/>
            <a:ext cx="9159283" cy="60984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8341" y="116963"/>
            <a:ext cx="385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2019 KBC Joint Exhibition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 descr="S__599818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726" y="624425"/>
            <a:ext cx="9159283" cy="60984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8341" y="116963"/>
            <a:ext cx="385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2019 KBC Joint Exhibition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S__59981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6991" y="614813"/>
            <a:ext cx="9159283" cy="60984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8341" y="116963"/>
            <a:ext cx="385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2019 KBC Joint Exhibition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8341" y="116963"/>
            <a:ext cx="289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cs typeface="Calibri" pitchFamily="34" charset="0"/>
              </a:rPr>
              <a:t>Financial Results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內容版面配置區 4"/>
          <p:cNvGraphicFramePr>
            <a:graphicFrameLocks noGrp="1"/>
          </p:cNvGraphicFramePr>
          <p:nvPr/>
        </p:nvGraphicFramePr>
        <p:xfrm>
          <a:off x="1347535" y="899579"/>
          <a:ext cx="9269130" cy="5323546"/>
        </p:xfrm>
        <a:graphic>
          <a:graphicData uri="http://schemas.openxmlformats.org/drawingml/2006/table">
            <a:tbl>
              <a:tblPr/>
              <a:tblGrid>
                <a:gridCol w="1612902"/>
                <a:gridCol w="2692400"/>
                <a:gridCol w="2095500"/>
                <a:gridCol w="1879600"/>
                <a:gridCol w="988728"/>
              </a:tblGrid>
              <a:tr h="528383">
                <a:tc gridSpan="2">
                  <a:txBody>
                    <a:bodyPr/>
                    <a:lstStyle/>
                    <a:p>
                      <a:endParaRPr lang="en-US" sz="1900" dirty="0"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2019 Q1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 2018 Q1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YoY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350736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Financial Results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  Operation Revenue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496,161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532,487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-6.82%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07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Gross Profit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155,486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168,423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-7.68%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5993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Profit from Operations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56,608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79,649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-28.93%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498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Income Before Income Tax</a:t>
                      </a:r>
                      <a:endParaRPr kumimoji="0" 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55,776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83,898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-33.52%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47750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Profitability Ratio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Return on Assets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11.07%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11.02%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0.45%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801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Return on Equity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14.98%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13.87%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70050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Operating Income to Capital Stock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31.18%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43.88%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-28.95%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5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Profit Before Tax to Capital Stock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30.73%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46.22%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-33.51%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801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Profit Margin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8.31%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10.59%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-21.53%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07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Earnings Per Share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0.57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0.78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-26.92%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buFont typeface="Wingdings" pitchFamily="2" charset="2"/>
              <a:buNone/>
              <a:defRPr/>
            </a:pP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(UNITS: In Thousands of New Taiwan Dollars)</a:t>
            </a: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S__599818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4101" y="634050"/>
            <a:ext cx="9159283" cy="60984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8341" y="116963"/>
            <a:ext cx="385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2019 KBC Joint Exhibition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1742212" y="1974905"/>
            <a:ext cx="8524988" cy="21381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50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</a:rPr>
              <a:t>Q&amp;A</a:t>
            </a:r>
            <a:endParaRPr kumimoji="0" lang="zh-TW" altLang="en-US" sz="50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4" name="圖片 7" descr="目錄情境頁2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53" y="1120474"/>
            <a:ext cx="5274807" cy="3351841"/>
          </a:xfrm>
          <a:prstGeom prst="roundRect">
            <a:avLst>
              <a:gd name="adj" fmla="val 51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443566" y="4805644"/>
            <a:ext cx="8068874" cy="116195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</a:rPr>
              <a:t>Headquarters: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</a:rPr>
              <a:t>7F, No.111-8, </a:t>
            </a:r>
            <a:r>
              <a:rPr kumimoji="0" lang="en-US" altLang="zh-TW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</a:rPr>
              <a:t>XingDe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</a:rPr>
              <a:t> Rd, </a:t>
            </a:r>
            <a:r>
              <a:rPr kumimoji="0" lang="en-US" altLang="zh-TW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</a:rPr>
              <a:t>SanChong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</a:rPr>
              <a:t> Dist., New Taipei City, 241, Taiwan</a:t>
            </a:r>
            <a:b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</a:rPr>
            </a:b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微軟正黑體" pitchFamily="34" charset="-120"/>
                <a:cs typeface="Calibri" pitchFamily="34" charset="0"/>
                <a:hlinkClick r:id="rId5"/>
              </a:rPr>
              <a:t>http://www.caesar.com.tw</a:t>
            </a:r>
            <a:endParaRPr kumimoji="0" lang="zh-TW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8341" y="116963"/>
            <a:ext cx="289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Calibri" pitchFamily="34" charset="0"/>
                <a:cs typeface="Calibri" pitchFamily="34" charset="0"/>
              </a:rPr>
              <a:t>Financial Results</a:t>
            </a:r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buFont typeface="Wingdings" pitchFamily="2" charset="2"/>
              <a:buNone/>
              <a:defRPr/>
            </a:pP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(UNITS: In Thousands of New Taiwan Dollars)</a:t>
            </a: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graphicFrame>
        <p:nvGraphicFramePr>
          <p:cNvPr id="7" name="內容版面配置區 4"/>
          <p:cNvGraphicFramePr>
            <a:graphicFrameLocks noGrp="1"/>
          </p:cNvGraphicFramePr>
          <p:nvPr/>
        </p:nvGraphicFramePr>
        <p:xfrm>
          <a:off x="1405289" y="954066"/>
          <a:ext cx="9144002" cy="5165128"/>
        </p:xfrm>
        <a:graphic>
          <a:graphicData uri="http://schemas.openxmlformats.org/drawingml/2006/table">
            <a:tbl>
              <a:tblPr/>
              <a:tblGrid>
                <a:gridCol w="2192272"/>
                <a:gridCol w="1390346"/>
                <a:gridCol w="1390346"/>
                <a:gridCol w="1390346"/>
                <a:gridCol w="1390346"/>
                <a:gridCol w="1390346"/>
              </a:tblGrid>
              <a:tr h="684501">
                <a:tc rowSpan="2">
                  <a:txBody>
                    <a:bodyPr/>
                    <a:lstStyle/>
                    <a:p>
                      <a:pPr algn="ctr"/>
                      <a:endParaRPr lang="en-US" sz="1900" dirty="0"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Consolidated comprehensive income statements of past five years 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2018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2017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2016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2015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2014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65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Operating Revenue</a:t>
                      </a: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2,293,113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2,269,977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2,222,489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2,203,488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1,948,053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Debt to Total Assets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25.83%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23.51%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21.12%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18.90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18.45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Current Ratio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257.74%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319.64%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345.97%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361.20%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401.80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Quick Ratio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115.29%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161.97%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203.16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199.16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225.78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4797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Return on Equity</a:t>
                      </a: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15.35%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16.27%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16.06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15.98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13.49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9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Profit Before Tax to Capital Stock</a:t>
                      </a: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49.21%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47.09%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46.67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44.31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33.11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889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EPS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3.50</a:t>
                      </a:r>
                      <a:r>
                        <a:rPr lang="en-US" altLang="zh-TW" sz="1900" b="0" i="0" u="none" strike="noStrike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endParaRPr lang="en-US" altLang="zh-TW" sz="1900" b="0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3.58</a:t>
                      </a:r>
                      <a:r>
                        <a:rPr lang="en-US" altLang="zh-TW" sz="1900" b="0" i="0" u="none" strike="noStrike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rgbClr val="C00000"/>
                          </a:solidFill>
                          <a:latin typeface="+mj-lt"/>
                        </a:rPr>
                        <a:t>3.40</a:t>
                      </a:r>
                      <a:endParaRPr lang="en-US" altLang="zh-TW" sz="1900" b="1" i="0" u="none" strike="noStrike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rgbClr val="C00000"/>
                          </a:solidFill>
                          <a:latin typeface="+mj-lt"/>
                        </a:rPr>
                        <a:t>3.18</a:t>
                      </a:r>
                      <a:endParaRPr lang="en-US" altLang="zh-TW" sz="1900" b="1" i="0" u="none" strike="noStrike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rgbClr val="C00000"/>
                          </a:solidFill>
                          <a:latin typeface="+mj-lt"/>
                        </a:rPr>
                        <a:t>2.51 </a:t>
                      </a:r>
                      <a:endParaRPr lang="en-US" altLang="zh-TW" sz="1900" b="1" i="0" u="none" strike="noStrike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7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Average stock price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39.94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39.37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38.44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35.27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33.64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889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  <a:cs typeface="Calibri" pitchFamily="34" charset="0"/>
                        </a:rPr>
                        <a:t>P/E Ratio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軟正黑體" pitchFamily="34" charset="-120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11.41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11.00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11.31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11.09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13.40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1585831" y="6286559"/>
            <a:ext cx="223466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en-US" altLang="zh-TW" sz="1800" kern="100" dirty="0" smtClean="0">
                <a:latin typeface="Calibri" pitchFamily="34" charset="0"/>
                <a:ea typeface="微軟正黑體" pitchFamily="34" charset="-120"/>
                <a:cs typeface="Calibri" pitchFamily="34" charset="0"/>
              </a:rPr>
              <a:t>*</a:t>
            </a:r>
            <a:r>
              <a:rPr lang="zh-TW" altLang="en-US" sz="1800" kern="100" dirty="0" smtClean="0">
                <a:latin typeface="Calibri" pitchFamily="34" charset="0"/>
                <a:ea typeface="微軟正黑體" pitchFamily="34" charset="-120"/>
                <a:cs typeface="Calibri" pitchFamily="34" charset="0"/>
              </a:rPr>
              <a:t>：</a:t>
            </a:r>
            <a:r>
              <a:rPr lang="en-US" altLang="zh-TW" sz="1800" kern="100" dirty="0" smtClean="0">
                <a:latin typeface="Calibri" pitchFamily="34" charset="0"/>
                <a:ea typeface="微軟正黑體" pitchFamily="34" charset="-120"/>
                <a:cs typeface="Calibri" pitchFamily="34" charset="0"/>
              </a:rPr>
              <a:t>2013.10.24 </a:t>
            </a:r>
            <a:r>
              <a:rPr lang="en-US" altLang="zh-TW" sz="1800" dirty="0" smtClean="0">
                <a:latin typeface="Calibri" pitchFamily="34" charset="0"/>
                <a:ea typeface="微軟正黑體" pitchFamily="34" charset="-120"/>
                <a:cs typeface="Calibri" pitchFamily="34" charset="0"/>
              </a:rPr>
              <a:t>IPO</a:t>
            </a:r>
            <a:endParaRPr lang="zh-TW" altLang="zh-TW" sz="1800" kern="100" dirty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3287650" y="1472580"/>
            <a:ext cx="604420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kern="0" dirty="0" smtClean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Automation</a:t>
            </a: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董事長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9057" y="606390"/>
            <a:ext cx="8140336" cy="60984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High-Pressure Grouting</a:t>
            </a:r>
            <a:endParaRPr lang="zh-TW" altLang="en-US" sz="24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內容版面配置區 3" descr="育夫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861996" y="635268"/>
            <a:ext cx="10841599" cy="6098400"/>
          </a:xfrm>
        </p:spPr>
      </p:pic>
      <p:sp>
        <p:nvSpPr>
          <p:cNvPr id="7" name="文字方塊 6"/>
          <p:cNvSpPr txBox="1"/>
          <p:nvPr/>
        </p:nvSpPr>
        <p:spPr>
          <a:xfrm>
            <a:off x="308341" y="116963"/>
            <a:ext cx="5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High-Pressure Grouting</a:t>
            </a:r>
            <a:endParaRPr lang="zh-TW" altLang="en-US" sz="24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heme/theme1.xml><?xml version="1.0" encoding="utf-8"?>
<a:theme xmlns:a="http://schemas.openxmlformats.org/drawingml/2006/main" name="Office 主题">
  <a:themeElements>
    <a:clrScheme name="自訂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80817F"/>
      </a:accent1>
      <a:accent2>
        <a:srgbClr val="F0B327"/>
      </a:accent2>
      <a:accent3>
        <a:srgbClr val="CFD0CF"/>
      </a:accent3>
      <a:accent4>
        <a:srgbClr val="EEF0F2"/>
      </a:accent4>
      <a:accent5>
        <a:srgbClr val="C2C3C0"/>
      </a:accent5>
      <a:accent6>
        <a:srgbClr val="353B3C"/>
      </a:accent6>
      <a:hlink>
        <a:srgbClr val="2998E3"/>
      </a:hlink>
      <a:folHlink>
        <a:srgbClr val="7F723D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4548</TotalTime>
  <Words>1079</Words>
  <Application>Microsoft Office PowerPoint</Application>
  <PresentationFormat>自訂</PresentationFormat>
  <Paragraphs>284</Paragraphs>
  <Slides>51</Slides>
  <Notes>32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2" baseType="lpstr">
      <vt:lpstr>Office 主题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李清榮</cp:lastModifiedBy>
  <cp:revision>274</cp:revision>
  <dcterms:created xsi:type="dcterms:W3CDTF">2015-07-22T02:09:20Z</dcterms:created>
  <dcterms:modified xsi:type="dcterms:W3CDTF">2019-05-28T07:20:37Z</dcterms:modified>
</cp:coreProperties>
</file>