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60" r:id="rId2"/>
    <p:sldId id="472" r:id="rId3"/>
    <p:sldId id="482" r:id="rId4"/>
    <p:sldId id="470" r:id="rId5"/>
    <p:sldId id="502" r:id="rId6"/>
    <p:sldId id="541" r:id="rId7"/>
    <p:sldId id="503" r:id="rId8"/>
    <p:sldId id="549" r:id="rId9"/>
    <p:sldId id="542" r:id="rId10"/>
    <p:sldId id="533" r:id="rId11"/>
    <p:sldId id="535" r:id="rId12"/>
    <p:sldId id="557" r:id="rId13"/>
    <p:sldId id="560" r:id="rId14"/>
    <p:sldId id="559" r:id="rId15"/>
    <p:sldId id="522" r:id="rId16"/>
    <p:sldId id="489" r:id="rId17"/>
    <p:sldId id="562" r:id="rId18"/>
    <p:sldId id="492" r:id="rId19"/>
    <p:sldId id="505" r:id="rId20"/>
    <p:sldId id="556" r:id="rId21"/>
    <p:sldId id="548" r:id="rId22"/>
    <p:sldId id="521" r:id="rId23"/>
    <p:sldId id="526" r:id="rId24"/>
    <p:sldId id="499" r:id="rId25"/>
    <p:sldId id="500" r:id="rId26"/>
    <p:sldId id="544" r:id="rId27"/>
    <p:sldId id="550" r:id="rId28"/>
    <p:sldId id="50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DC703"/>
    <a:srgbClr val="0000FF"/>
    <a:srgbClr val="103154"/>
    <a:srgbClr val="205FA4"/>
    <a:srgbClr val="E9C117"/>
    <a:srgbClr val="FEC6D5"/>
    <a:srgbClr val="CC00FF"/>
    <a:srgbClr val="E66D1A"/>
    <a:srgbClr val="E73A1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66" autoAdjust="0"/>
    <p:restoredTop sz="78153" autoAdjust="0"/>
  </p:normalViewPr>
  <p:slideViewPr>
    <p:cSldViewPr snapToGrid="0">
      <p:cViewPr>
        <p:scale>
          <a:sx n="66" d="100"/>
          <a:sy n="66" d="100"/>
        </p:scale>
        <p:origin x="-4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856"/>
    </p:cViewPr>
  </p:sorterViewPr>
  <p:notesViewPr>
    <p:cSldViewPr snapToGrid="0">
      <p:cViewPr varScale="1">
        <p:scale>
          <a:sx n="87" d="100"/>
          <a:sy n="87" d="100"/>
        </p:scale>
        <p:origin x="-382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ger_lee\Desktop\Caesar_Roger%20Lee\&#33891;&#20107;&#38263;&#30456;&#38364;&#36039;&#26009;\&#33891;&#20107;&#38263;&#31777;&#22577;&#33287;&#37325;&#35201;&#34892;&#31243;\2019&#24180;\20191001%202020&#20977;&#25746;&#32147;&#29151;&#31574;&#30053;&#20849;&#35672;&#29151;\20191001%202020&#20977;&#25746;&#32147;&#29151;&#31574;&#30053;&#20849;&#35672;&#29151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ger_lee\Desktop\Caesar_Roger%20Lee\&#33891;&#20107;&#38263;&#30456;&#38364;&#36039;&#26009;\&#33891;&#20107;&#38263;&#31777;&#22577;&#33287;&#37325;&#35201;&#34892;&#31243;\2019&#24180;\20191227%20&#31119;&#37030;&#35657;&#21048;&#27861;&#35498;&#26371;\&#38754;&#30406;&#37559;&#37327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ger_lee\Desktop\Caesar_Roger%20Lee\&#32317;&#32147;&#29702;&#30456;&#38364;&#36039;&#26009;\&#32317;&#32147;&#29702;&#31777;&#22577;&#33287;&#37325;&#35201;&#34892;&#31243;\2019&#24180;\20190507%20&#33891;&#20107;&#26371;\&#32317;&#32147;&#29702;&#25552;&#20379;&#36039;&#26009;\&#40845;&#38957;&#24288;&#29986;&#33021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1"/>
          <c:order val="1"/>
          <c:tx>
            <c:strRef>
              <c:f>財務績效!$C$4</c:f>
              <c:strCache>
                <c:ptCount val="1"/>
                <c:pt idx="0">
                  <c:v>TW</c:v>
                </c:pt>
              </c:strCache>
            </c:strRef>
          </c:tx>
          <c:cat>
            <c:strRef>
              <c:f>財務績效!$M$2:$S$2</c:f>
              <c:strCache>
                <c:ptCount val="6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</c:strCache>
            </c:strRef>
          </c:cat>
          <c:val>
            <c:numRef>
              <c:f>財務績效!$M$4:$S$4</c:f>
            </c:numRef>
          </c:val>
        </c:ser>
        <c:ser>
          <c:idx val="7"/>
          <c:order val="3"/>
          <c:tx>
            <c:strRef>
              <c:f>財務績效!$C$13</c:f>
              <c:strCache>
                <c:ptCount val="1"/>
                <c:pt idx="0">
                  <c:v>稅前淨利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sz="1600" b="1">
                    <a:solidFill>
                      <a:srgbClr val="FF0000"/>
                    </a:solidFill>
                    <a:latin typeface="Microsoft YaHei" pitchFamily="34" charset="-122"/>
                    <a:ea typeface="Microsoft YaHei" pitchFamily="34" charset="-122"/>
                  </a:defRPr>
                </a:pPr>
                <a:endParaRPr lang="zh-TW"/>
              </a:p>
            </c:txPr>
            <c:showVal val="1"/>
          </c:dLbls>
          <c:cat>
            <c:strRef>
              <c:f>財務績效!$M$2:$S$2</c:f>
              <c:strCache>
                <c:ptCount val="6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</c:strCache>
            </c:strRef>
          </c:cat>
          <c:val>
            <c:numRef>
              <c:f>財務績效!$M$13:$S$13</c:f>
              <c:numCache>
                <c:formatCode>#,##0;[Red]\-#,##0</c:formatCode>
                <c:ptCount val="6"/>
                <c:pt idx="0">
                  <c:v>225303</c:v>
                </c:pt>
                <c:pt idx="1">
                  <c:v>240377</c:v>
                </c:pt>
                <c:pt idx="2">
                  <c:v>321761</c:v>
                </c:pt>
                <c:pt idx="3">
                  <c:v>338892</c:v>
                </c:pt>
                <c:pt idx="4">
                  <c:v>341932</c:v>
                </c:pt>
                <c:pt idx="5">
                  <c:v>357268</c:v>
                </c:pt>
              </c:numCache>
            </c:numRef>
          </c:val>
        </c:ser>
        <c:ser>
          <c:idx val="0"/>
          <c:order val="0"/>
          <c:tx>
            <c:strRef>
              <c:f>財務績效!$C$3</c:f>
              <c:strCache>
                <c:ptCount val="1"/>
                <c:pt idx="0">
                  <c:v>營業收入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  <a:latin typeface="Microsoft YaHei" pitchFamily="34" charset="-122"/>
                    <a:ea typeface="Microsoft YaHei" pitchFamily="34" charset="-122"/>
                  </a:defRPr>
                </a:pPr>
                <a:endParaRPr lang="zh-TW"/>
              </a:p>
            </c:txPr>
            <c:showVal val="1"/>
          </c:dLbls>
          <c:cat>
            <c:strRef>
              <c:f>財務績效!$M$2:$S$2</c:f>
              <c:strCache>
                <c:ptCount val="6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</c:strCache>
            </c:strRef>
          </c:cat>
          <c:val>
            <c:numRef>
              <c:f>財務績效!$M$3:$S$3</c:f>
              <c:numCache>
                <c:formatCode>#,##0;[Red]\-#,##0</c:formatCode>
                <c:ptCount val="6"/>
                <c:pt idx="0">
                  <c:v>1736983</c:v>
                </c:pt>
                <c:pt idx="1">
                  <c:v>1948053</c:v>
                </c:pt>
                <c:pt idx="2">
                  <c:v>2203488</c:v>
                </c:pt>
                <c:pt idx="3">
                  <c:v>2222489</c:v>
                </c:pt>
                <c:pt idx="4">
                  <c:v>2269977</c:v>
                </c:pt>
                <c:pt idx="5">
                  <c:v>2293113</c:v>
                </c:pt>
              </c:numCache>
            </c:numRef>
          </c:val>
        </c:ser>
        <c:ser>
          <c:idx val="2"/>
          <c:order val="2"/>
          <c:tx>
            <c:strRef>
              <c:f>財務績效!$C$5</c:f>
              <c:strCache>
                <c:ptCount val="1"/>
                <c:pt idx="0">
                  <c:v>VN</c:v>
                </c:pt>
              </c:strCache>
            </c:strRef>
          </c:tx>
          <c:cat>
            <c:strRef>
              <c:f>財務績效!$M$2:$S$2</c:f>
              <c:strCache>
                <c:ptCount val="6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</c:strCache>
            </c:strRef>
          </c:cat>
          <c:val>
            <c:numRef>
              <c:f>財務績效!$M$5:$S$5</c:f>
            </c:numRef>
          </c:val>
        </c:ser>
        <c:axId val="98286592"/>
        <c:axId val="98374400"/>
      </c:barChart>
      <c:lineChart>
        <c:grouping val="stacked"/>
        <c:ser>
          <c:idx val="8"/>
          <c:order val="4"/>
          <c:tx>
            <c:strRef>
              <c:f>財務績效!$C$14</c:f>
              <c:strCache>
                <c:ptCount val="1"/>
                <c:pt idx="0">
                  <c:v>每股盈餘</c:v>
                </c:pt>
              </c:strCache>
            </c:strRef>
          </c:tx>
          <c:marker>
            <c:symbol val="triangle"/>
            <c:size val="5"/>
          </c:marker>
          <c:dLbls>
            <c:spPr>
              <a:ln>
                <a:solidFill>
                  <a:srgbClr val="9BBB59">
                    <a:tint val="77000"/>
                    <a:shade val="95000"/>
                    <a:satMod val="105000"/>
                    <a:alpha val="0"/>
                  </a:srgbClr>
                </a:solidFill>
              </a:ln>
            </c:spPr>
            <c:txPr>
              <a:bodyPr/>
              <a:lstStyle/>
              <a:p>
                <a:pPr>
                  <a:defRPr sz="1600" b="1">
                    <a:solidFill>
                      <a:srgbClr val="FFC000"/>
                    </a:solidFill>
                    <a:latin typeface="Microsoft YaHei" pitchFamily="34" charset="-122"/>
                    <a:ea typeface="Microsoft YaHei" pitchFamily="34" charset="-122"/>
                  </a:defRPr>
                </a:pPr>
                <a:endParaRPr lang="zh-TW"/>
              </a:p>
            </c:txPr>
            <c:showVal val="1"/>
          </c:dLbls>
          <c:cat>
            <c:strRef>
              <c:f>財務績效!$M$2:$S$2</c:f>
              <c:strCache>
                <c:ptCount val="6"/>
                <c:pt idx="0">
                  <c:v>2013年</c:v>
                </c:pt>
                <c:pt idx="1">
                  <c:v>2014年</c:v>
                </c:pt>
                <c:pt idx="2">
                  <c:v>2015年</c:v>
                </c:pt>
                <c:pt idx="3">
                  <c:v>2016年</c:v>
                </c:pt>
                <c:pt idx="4">
                  <c:v>2017年</c:v>
                </c:pt>
                <c:pt idx="5">
                  <c:v>2018年</c:v>
                </c:pt>
              </c:strCache>
            </c:strRef>
          </c:cat>
          <c:val>
            <c:numRef>
              <c:f>財務績效!$M$14:$S$14</c:f>
              <c:numCache>
                <c:formatCode>0.00_ </c:formatCode>
                <c:ptCount val="6"/>
                <c:pt idx="0">
                  <c:v>2.54</c:v>
                </c:pt>
                <c:pt idx="1">
                  <c:v>2.5099999999999998</c:v>
                </c:pt>
                <c:pt idx="2">
                  <c:v>3.18</c:v>
                </c:pt>
                <c:pt idx="3">
                  <c:v>3.4</c:v>
                </c:pt>
                <c:pt idx="4">
                  <c:v>3.58</c:v>
                </c:pt>
                <c:pt idx="5">
                  <c:v>3.5</c:v>
                </c:pt>
              </c:numCache>
            </c:numRef>
          </c:val>
        </c:ser>
        <c:marker val="1"/>
        <c:axId val="98377728"/>
        <c:axId val="98375936"/>
      </c:lineChart>
      <c:catAx>
        <c:axId val="9828659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 b="1">
                <a:latin typeface="Microsoft YaHei" pitchFamily="34" charset="-122"/>
                <a:ea typeface="Microsoft YaHei" pitchFamily="34" charset="-122"/>
              </a:defRPr>
            </a:pPr>
            <a:endParaRPr lang="zh-TW"/>
          </a:p>
        </c:txPr>
        <c:crossAx val="98374400"/>
        <c:crosses val="autoZero"/>
        <c:auto val="1"/>
        <c:lblAlgn val="ctr"/>
        <c:lblOffset val="100"/>
      </c:catAx>
      <c:valAx>
        <c:axId val="98374400"/>
        <c:scaling>
          <c:orientation val="minMax"/>
        </c:scaling>
        <c:axPos val="l"/>
        <c:numFmt formatCode="#,##0;[Red]\-#,##0" sourceLinked="1"/>
        <c:majorTickMark val="none"/>
        <c:tickLblPos val="nextTo"/>
        <c:txPr>
          <a:bodyPr/>
          <a:lstStyle/>
          <a:p>
            <a:pPr>
              <a:defRPr sz="1600" b="1">
                <a:latin typeface="Microsoft YaHei" pitchFamily="34" charset="-122"/>
                <a:ea typeface="Microsoft YaHei" pitchFamily="34" charset="-122"/>
              </a:defRPr>
            </a:pPr>
            <a:endParaRPr lang="zh-TW"/>
          </a:p>
        </c:txPr>
        <c:crossAx val="98286592"/>
        <c:crosses val="autoZero"/>
        <c:crossBetween val="between"/>
      </c:valAx>
      <c:valAx>
        <c:axId val="98375936"/>
        <c:scaling>
          <c:orientation val="minMax"/>
        </c:scaling>
        <c:axPos val="r"/>
        <c:numFmt formatCode="#,##0_);\(#,##0\)" sourceLinked="0"/>
        <c:tickLblPos val="nextTo"/>
        <c:txPr>
          <a:bodyPr/>
          <a:lstStyle/>
          <a:p>
            <a:pPr>
              <a:defRPr sz="1600" b="1">
                <a:latin typeface="Microsoft YaHei" pitchFamily="34" charset="-122"/>
                <a:ea typeface="Microsoft YaHei" pitchFamily="34" charset="-122"/>
              </a:defRPr>
            </a:pPr>
            <a:endParaRPr lang="zh-TW"/>
          </a:p>
        </c:txPr>
        <c:crossAx val="98377728"/>
        <c:crosses val="max"/>
        <c:crossBetween val="between"/>
        <c:majorUnit val="1"/>
      </c:valAx>
      <c:catAx>
        <c:axId val="98377728"/>
        <c:scaling>
          <c:orientation val="minMax"/>
        </c:scaling>
        <c:delete val="1"/>
        <c:axPos val="b"/>
        <c:numFmt formatCode="General" sourceLinked="1"/>
        <c:tickLblPos val="none"/>
        <c:crossAx val="98375936"/>
        <c:crosses val="autoZero"/>
        <c:auto val="1"/>
        <c:lblAlgn val="ctr"/>
        <c:lblOffset val="100"/>
      </c:catAx>
    </c:plotArea>
    <c:legend>
      <c:legendPos val="b"/>
      <c:layout/>
      <c:txPr>
        <a:bodyPr/>
        <a:lstStyle/>
        <a:p>
          <a:pPr>
            <a:defRPr sz="1600">
              <a:latin typeface="Microsoft YaHei" pitchFamily="34" charset="-122"/>
              <a:ea typeface="Microsoft YaHei" pitchFamily="34" charset="-122"/>
            </a:defRPr>
          </a:pPr>
          <a:endParaRPr lang="zh-TW"/>
        </a:p>
      </c:txPr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plotArea>
      <c:layout/>
      <c:barChart>
        <c:barDir val="col"/>
        <c:grouping val="clustered"/>
        <c:ser>
          <c:idx val="2"/>
          <c:order val="0"/>
          <c:tx>
            <c:strRef>
              <c:f>銷量分析!$B$4</c:f>
              <c:strCache>
                <c:ptCount val="1"/>
                <c:pt idx="0">
                  <c:v>LF5253</c:v>
                </c:pt>
              </c:strCache>
            </c:strRef>
          </c:tx>
          <c:cat>
            <c:strRef>
              <c:f>(銷量分析!$E$2:$E$3,銷量分析!$H$2:$H$3,銷量分析!$K$2:$K$3)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2019年(1-11)</c:v>
                </c:pt>
              </c:strCache>
            </c:strRef>
          </c:cat>
          <c:val>
            <c:numRef>
              <c:f>(銷量分析!$E$4,銷量分析!$H$4,銷量分析!$K$4)</c:f>
              <c:numCache>
                <c:formatCode>#,##0;[Red]\-#,##0</c:formatCode>
                <c:ptCount val="3"/>
                <c:pt idx="0">
                  <c:v>2717</c:v>
                </c:pt>
                <c:pt idx="1">
                  <c:v>3076</c:v>
                </c:pt>
                <c:pt idx="2">
                  <c:v>2581</c:v>
                </c:pt>
              </c:numCache>
            </c:numRef>
          </c:val>
        </c:ser>
        <c:ser>
          <c:idx val="5"/>
          <c:order val="1"/>
          <c:tx>
            <c:strRef>
              <c:f>銷量分析!$B$5</c:f>
              <c:strCache>
                <c:ptCount val="1"/>
                <c:pt idx="0">
                  <c:v>LF5255</c:v>
                </c:pt>
              </c:strCache>
            </c:strRef>
          </c:tx>
          <c:cat>
            <c:strRef>
              <c:f>(銷量分析!$E$2:$E$3,銷量分析!$H$2:$H$3,銷量分析!$K$2:$K$3)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2019年(1-11)</c:v>
                </c:pt>
              </c:strCache>
            </c:strRef>
          </c:cat>
          <c:val>
            <c:numRef>
              <c:f>(銷量分析!$E$5,銷量分析!$H$5,銷量分析!$K$5)</c:f>
              <c:numCache>
                <c:formatCode>#,##0;[Red]\-#,##0</c:formatCode>
                <c:ptCount val="3"/>
                <c:pt idx="0">
                  <c:v>137</c:v>
                </c:pt>
                <c:pt idx="1">
                  <c:v>1843</c:v>
                </c:pt>
                <c:pt idx="2">
                  <c:v>1859</c:v>
                </c:pt>
              </c:numCache>
            </c:numRef>
          </c:val>
        </c:ser>
        <c:ser>
          <c:idx val="8"/>
          <c:order val="2"/>
          <c:tx>
            <c:strRef>
              <c:f>銷量分析!$B$6</c:f>
              <c:strCache>
                <c:ptCount val="1"/>
                <c:pt idx="0">
                  <c:v>LF5257</c:v>
                </c:pt>
              </c:strCache>
            </c:strRef>
          </c:tx>
          <c:cat>
            <c:strRef>
              <c:f>(銷量分析!$E$2:$E$3,銷量分析!$H$2:$H$3,銷量分析!$K$2:$K$3)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2019年(1-11)</c:v>
                </c:pt>
              </c:strCache>
            </c:strRef>
          </c:cat>
          <c:val>
            <c:numRef>
              <c:f>(銷量分析!$E$6,銷量分析!$H$6,銷量分析!$K$6)</c:f>
              <c:numCache>
                <c:formatCode>#,##0;[Red]\-#,##0</c:formatCode>
                <c:ptCount val="3"/>
                <c:pt idx="0">
                  <c:v>136</c:v>
                </c:pt>
                <c:pt idx="1">
                  <c:v>1534</c:v>
                </c:pt>
                <c:pt idx="2">
                  <c:v>2010</c:v>
                </c:pt>
              </c:numCache>
            </c:numRef>
          </c:val>
        </c:ser>
        <c:ser>
          <c:idx val="0"/>
          <c:order val="3"/>
          <c:tx>
            <c:strRef>
              <c:f>銷量分析!$B$7</c:f>
              <c:strCache>
                <c:ptCount val="1"/>
                <c:pt idx="0">
                  <c:v>LF5259</c:v>
                </c:pt>
              </c:strCache>
            </c:strRef>
          </c:tx>
          <c:cat>
            <c:strRef>
              <c:f>(銷量分析!$E$2:$E$3,銷量分析!$H$2:$H$3,銷量分析!$K$2:$K$3)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2019年(1-11)</c:v>
                </c:pt>
              </c:strCache>
            </c:strRef>
          </c:cat>
          <c:val>
            <c:numRef>
              <c:f>(銷量分析!$E$7,銷量分析!$H$7,銷量分析!$K$7)</c:f>
              <c:numCache>
                <c:formatCode>#,##0;[Red]\-#,##0</c:formatCode>
                <c:ptCount val="3"/>
                <c:pt idx="0">
                  <c:v>126</c:v>
                </c:pt>
                <c:pt idx="1">
                  <c:v>1308</c:v>
                </c:pt>
                <c:pt idx="2">
                  <c:v>1593</c:v>
                </c:pt>
              </c:numCache>
            </c:numRef>
          </c:val>
        </c:ser>
        <c:axId val="98478720"/>
        <c:axId val="98500992"/>
      </c:barChart>
      <c:lineChart>
        <c:grouping val="standard"/>
        <c:ser>
          <c:idx val="1"/>
          <c:order val="4"/>
          <c:tx>
            <c:strRef>
              <c:f>銷量分析!$B$8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</a:defRPr>
                </a:pPr>
                <a:endParaRPr lang="zh-TW"/>
              </a:p>
            </c:txPr>
            <c:showVal val="1"/>
          </c:dLbls>
          <c:cat>
            <c:strRef>
              <c:f>(銷量分析!$E$2:$E$3,銷量分析!$H$2:$H$3,銷量分析!$K$2:$K$3)</c:f>
              <c:strCache>
                <c:ptCount val="3"/>
                <c:pt idx="0">
                  <c:v>2017年</c:v>
                </c:pt>
                <c:pt idx="1">
                  <c:v>2018年</c:v>
                </c:pt>
                <c:pt idx="2">
                  <c:v>2019年(1-11)</c:v>
                </c:pt>
              </c:strCache>
            </c:strRef>
          </c:cat>
          <c:val>
            <c:numRef>
              <c:f>(銷量分析!$E$8,銷量分析!$H$8,銷量分析!$K$8)</c:f>
              <c:numCache>
                <c:formatCode>#,##0;[Red]\-#,##0</c:formatCode>
                <c:ptCount val="3"/>
                <c:pt idx="0">
                  <c:v>3116</c:v>
                </c:pt>
                <c:pt idx="1">
                  <c:v>7761</c:v>
                </c:pt>
                <c:pt idx="2">
                  <c:v>8043</c:v>
                </c:pt>
              </c:numCache>
            </c:numRef>
          </c:val>
        </c:ser>
        <c:marker val="1"/>
        <c:axId val="98478720"/>
        <c:axId val="98500992"/>
      </c:lineChart>
      <c:catAx>
        <c:axId val="9847872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zh-TW"/>
          </a:p>
        </c:txPr>
        <c:crossAx val="98500992"/>
        <c:crosses val="autoZero"/>
        <c:auto val="1"/>
        <c:lblAlgn val="ctr"/>
        <c:lblOffset val="100"/>
      </c:catAx>
      <c:valAx>
        <c:axId val="98500992"/>
        <c:scaling>
          <c:orientation val="minMax"/>
        </c:scaling>
        <c:axPos val="l"/>
        <c:numFmt formatCode="#,##0;[Red]\-#,##0" sourceLinked="1"/>
        <c:tickLblPos val="nextTo"/>
        <c:txPr>
          <a:bodyPr/>
          <a:lstStyle/>
          <a:p>
            <a:pPr>
              <a:defRPr b="1"/>
            </a:pPr>
            <a:endParaRPr lang="zh-TW"/>
          </a:p>
        </c:txPr>
        <c:crossAx val="9847872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/>
          </a:pPr>
          <a:endParaRPr lang="zh-TW"/>
        </a:p>
      </c:txPr>
    </c:legend>
    <c:plotVisOnly val="1"/>
    <c:dispBlanksAs val="gap"/>
  </c:chart>
  <c:txPr>
    <a:bodyPr/>
    <a:lstStyle/>
    <a:p>
      <a:pPr>
        <a:defRPr>
          <a:latin typeface="Microsoft YaHei" pitchFamily="34" charset="-122"/>
          <a:ea typeface="Microsoft YaHei" pitchFamily="34" charset="-122"/>
        </a:defRPr>
      </a:pPr>
      <a:endParaRPr lang="zh-TW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style val="4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Sheet1!$C$1</c:f>
              <c:strCache>
                <c:ptCount val="1"/>
                <c:pt idx="0">
                  <c:v>產能</c:v>
                </c:pt>
              </c:strCache>
            </c:strRef>
          </c:tx>
          <c:dLbls>
            <c:dLbl>
              <c:idx val="0"/>
              <c:layout>
                <c:manualLayout>
                  <c:x val="-1.7332387177772619E-3"/>
                  <c:y val="-6.8475452196382416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Microsoft YaHei" pitchFamily="34" charset="-122"/>
                        <a:ea typeface="Microsoft YaHei" pitchFamily="34" charset="-122"/>
                      </a:rPr>
                      <a:t>5</a:t>
                    </a:r>
                    <a:r>
                      <a:rPr lang="en-US" altLang="en-US" dirty="0" smtClean="0"/>
                      <a:t>50,000/</a:t>
                    </a:r>
                    <a:r>
                      <a:rPr lang="zh-TW" altLang="en-US" dirty="0" smtClean="0"/>
                      <a:t>年</a:t>
                    </a:r>
                    <a:r>
                      <a:rPr lang="en-US" altLang="en-US" dirty="0" smtClean="0"/>
                      <a:t> </a:t>
                    </a:r>
                    <a:endParaRPr lang="en-US" altLang="en-US" dirty="0"/>
                  </a:p>
                </c:rich>
              </c:tx>
              <c:dLblPos val="outEnd"/>
              <c:showVal val="1"/>
            </c:dLbl>
            <c:dLbl>
              <c:idx val="1"/>
              <c:layout>
                <c:manualLayout>
                  <c:x val="3.4662045060658612E-3"/>
                  <c:y val="-1.4211886304909559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Microsoft YaHei" pitchFamily="34" charset="-122"/>
                        <a:ea typeface="Microsoft YaHei" pitchFamily="34" charset="-122"/>
                      </a:rPr>
                      <a:t>7</a:t>
                    </a:r>
                    <a:r>
                      <a:rPr lang="en-US" altLang="en-US" dirty="0" smtClean="0"/>
                      <a:t>20,000 /</a:t>
                    </a:r>
                    <a:r>
                      <a:rPr lang="zh-TW" altLang="en-US" dirty="0" smtClean="0"/>
                      <a:t>年</a:t>
                    </a:r>
                    <a:endParaRPr lang="en-US" altLang="en-US" dirty="0"/>
                  </a:p>
                </c:rich>
              </c:tx>
              <c:dLblPos val="outEnd"/>
              <c:showVal val="1"/>
            </c:dLbl>
            <c:dLbl>
              <c:idx val="2"/>
              <c:layout>
                <c:manualLayout>
                  <c:x val="-1.7331022530329288E-3"/>
                  <c:y val="-2.7131782945736441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latin typeface="Microsoft YaHei" pitchFamily="34" charset="-122"/>
                        <a:ea typeface="Microsoft YaHei" pitchFamily="34" charset="-122"/>
                      </a:rPr>
                      <a:t>2</a:t>
                    </a:r>
                    <a:r>
                      <a:rPr lang="en-US" altLang="en-US" dirty="0" smtClean="0"/>
                      <a:t>,000,000/</a:t>
                    </a:r>
                    <a:r>
                      <a:rPr lang="zh-TW" altLang="en-US" dirty="0" smtClean="0"/>
                      <a:t>年</a:t>
                    </a:r>
                    <a:r>
                      <a:rPr lang="en-US" altLang="en-US" dirty="0" smtClean="0"/>
                      <a:t> </a:t>
                    </a:r>
                    <a:endParaRPr lang="en-US" altLang="en-US" dirty="0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>
                    <a:latin typeface="Microsoft YaHei" pitchFamily="34" charset="-122"/>
                    <a:ea typeface="Microsoft YaHei" pitchFamily="34" charset="-122"/>
                  </a:defRPr>
                </a:pPr>
                <a:endParaRPr lang="zh-TW"/>
              </a:p>
            </c:txPr>
            <c:dLblPos val="inEnd"/>
            <c:showVal val="1"/>
          </c:dLbls>
          <c:cat>
            <c:strRef>
              <c:f>Sheet1!$B$2:$B$4</c:f>
              <c:strCache>
                <c:ptCount val="3"/>
                <c:pt idx="0">
                  <c:v>舊廠 產能</c:v>
                </c:pt>
                <c:pt idx="1">
                  <c:v>新廠 前期產能</c:v>
                </c:pt>
                <c:pt idx="2">
                  <c:v>新廠 最大產能</c:v>
                </c:pt>
              </c:strCache>
            </c:strRef>
          </c:cat>
          <c:val>
            <c:numRef>
              <c:f>Sheet1!$C$2:$C$4</c:f>
              <c:numCache>
                <c:formatCode>#,##0_ </c:formatCode>
                <c:ptCount val="3"/>
                <c:pt idx="0">
                  <c:v>550000</c:v>
                </c:pt>
                <c:pt idx="1">
                  <c:v>720000</c:v>
                </c:pt>
                <c:pt idx="2">
                  <c:v>2000000</c:v>
                </c:pt>
              </c:numCache>
            </c:numRef>
          </c:val>
        </c:ser>
        <c:gapWidth val="75"/>
        <c:overlap val="40"/>
        <c:axId val="98528640"/>
        <c:axId val="98534528"/>
      </c:barChart>
      <c:catAx>
        <c:axId val="9852864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>
                <a:latin typeface="Microsoft YaHei" pitchFamily="34" charset="-122"/>
                <a:ea typeface="Microsoft YaHei" pitchFamily="34" charset="-122"/>
              </a:defRPr>
            </a:pPr>
            <a:endParaRPr lang="zh-TW"/>
          </a:p>
        </c:txPr>
        <c:crossAx val="98534528"/>
        <c:crosses val="autoZero"/>
        <c:auto val="1"/>
        <c:lblAlgn val="ctr"/>
        <c:lblOffset val="100"/>
      </c:catAx>
      <c:valAx>
        <c:axId val="98534528"/>
        <c:scaling>
          <c:orientation val="minMax"/>
        </c:scaling>
        <c:axPos val="l"/>
        <c:numFmt formatCode="#,##0_ " sourceLinked="1"/>
        <c:majorTickMark val="none"/>
        <c:tickLblPos val="nextTo"/>
        <c:txPr>
          <a:bodyPr/>
          <a:lstStyle/>
          <a:p>
            <a:pPr>
              <a:defRPr>
                <a:latin typeface="Microsoft YaHei" pitchFamily="34" charset="-122"/>
                <a:ea typeface="Microsoft YaHei" pitchFamily="34" charset="-122"/>
              </a:defRPr>
            </a:pPr>
            <a:endParaRPr lang="zh-TW"/>
          </a:p>
        </c:txPr>
        <c:crossAx val="9852864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zh-TW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BFE8-8121-494E-B4DD-7AE11EA17604}" type="datetimeFigureOut">
              <a:rPr lang="zh-TW" altLang="en-US" smtClean="0"/>
              <a:pPr/>
              <a:t>2019/12/26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5B92E-9316-447C-963B-2EA88FB891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9953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ADD5C-865A-EC41-818E-A2D4A3BBFDB9}" type="datetimeFigureOut">
              <a:rPr kumimoji="1" lang="zh-TW" altLang="en-US" smtClean="0"/>
              <a:pPr/>
              <a:t>2019/12/26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567027-894D-C340-A7C1-35063DCDFA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50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Hello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Everybody</a:t>
            </a:r>
          </a:p>
          <a:p>
            <a:pPr>
              <a:buNone/>
            </a:pPr>
            <a:endParaRPr lang="en-US" altLang="zh-TW" sz="1200" baseline="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I’m </a:t>
            </a:r>
            <a:r>
              <a:rPr lang="en-US" altLang="zh-TW" sz="1200" dirty="0" err="1" smtClean="0">
                <a:latin typeface="微軟正黑體" pitchFamily="34" charset="-120"/>
                <a:ea typeface="微軟正黑體" pitchFamily="34" charset="-120"/>
              </a:rPr>
              <a:t>Effy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. I work for Caesar 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, as 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Marketing Executive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half of year. So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actully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</a:t>
            </a: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new guy.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work at 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Marketing</a:t>
            </a:r>
            <a:r>
              <a:rPr lang="zh-TW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company and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agency for three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year.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Now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In Caesar ,my job is planning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include 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TV 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, radio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, </a:t>
            </a:r>
            <a:r>
              <a:rPr lang="en-US" altLang="zh-TW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Marketing</a:t>
            </a:r>
            <a:r>
              <a:rPr lang="zh-TW" alt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altLang="zh-TW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,sale promotion and Caesar Showroom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嗨 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各位同學好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我是凱撒衛浴的行銷企劃，我叫</a:t>
            </a:r>
            <a:r>
              <a:rPr lang="en-US" altLang="zh-TW" sz="1200" dirty="0" err="1">
                <a:latin typeface="微軟正黑體" pitchFamily="34" charset="-120"/>
                <a:ea typeface="微軟正黑體" pitchFamily="34" charset="-120"/>
              </a:rPr>
              <a:t>Effy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，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這次很榮幸來東海大學，跟你們分享我出社會後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，這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三年的工作經歷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12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現在我在凱撒衛浴擔任行銷企劃，規劃電視廣告，廣播，網路行銷，</a:t>
            </a: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SP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，展示中心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所以，在我這短短的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分鐘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，藉由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凱撒衛浴在台灣做的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行銷，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跟你們分享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一些我工作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1200" dirty="0" smtClean="0">
                <a:latin typeface="微軟正黑體" pitchFamily="34" charset="-120"/>
                <a:ea typeface="微軟正黑體" pitchFamily="34" charset="-120"/>
              </a:rPr>
              <a:t>經歷，我遇上的事情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  <a:p>
            <a:pPr>
              <a:buNone/>
            </a:pP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Advertising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agency</a:t>
            </a:r>
          </a:p>
          <a:p>
            <a:pPr>
              <a:buNone/>
            </a:pP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Media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err="1">
                <a:latin typeface="微軟正黑體" pitchFamily="34" charset="-120"/>
                <a:ea typeface="微軟正黑體" pitchFamily="34" charset="-120"/>
              </a:rPr>
              <a:t>facebok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..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Taiwan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dirty="0" err="1" smtClean="0">
                <a:latin typeface="微軟正黑體" pitchFamily="34" charset="-120"/>
                <a:ea typeface="微軟正黑體" pitchFamily="34" charset="-120"/>
              </a:rPr>
              <a:t>marekting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480014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11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480" y="4342665"/>
            <a:ext cx="5486965" cy="411469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sldNum" idx="12"/>
          </p:nvPr>
        </p:nvSpPr>
        <p:spPr>
          <a:xfrm>
            <a:off x="3883850" y="8685330"/>
            <a:ext cx="2972447" cy="457281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13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xmlns="" val="2076634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15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16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17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18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24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28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4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5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6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7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sz="1200" dirty="0" smtClean="0">
                <a:latin typeface="微軟正黑體" pitchFamily="34" charset="-120"/>
                <a:ea typeface="微軟正黑體" pitchFamily="34" charset="-120"/>
              </a:rPr>
              <a:t>Other</a:t>
            </a:r>
            <a:r>
              <a:rPr lang="en-US" altLang="zh-TW" sz="1200" baseline="0" dirty="0" smtClean="0">
                <a:latin typeface="微軟正黑體" pitchFamily="34" charset="-120"/>
                <a:ea typeface="微軟正黑體" pitchFamily="34" charset="-120"/>
              </a:rPr>
              <a:t> countries, including Japan, Korea, Malaysia, China, Philippines, Australia, Myanmar, Cambodia, USA, etc</a:t>
            </a:r>
            <a:endParaRPr lang="en-US" altLang="zh-TW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8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10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451951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1502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1729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="" xmlns:p14="http://schemas.microsoft.com/office/powerpoint/2010/main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/>
              <a:pPr/>
              <a:t>2019/12/26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2460768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8822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2670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247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50" r:id="rId5"/>
    <p:sldLayoutId id="2147483686" r:id="rId6"/>
    <p:sldLayoutId id="2147483691" r:id="rId7"/>
    <p:sldLayoutId id="2147483692" r:id="rId8"/>
    <p:sldLayoutId id="2147483677" r:id="rId9"/>
    <p:sldLayoutId id="2147483662" r:id="rId10"/>
    <p:sldLayoutId id="2147483674" r:id="rId11"/>
    <p:sldLayoutId id="2147483675" r:id="rId12"/>
    <p:sldLayoutId id="2147483693" r:id="rId13"/>
    <p:sldLayoutId id="214748369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slide" Target="slide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jpe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chart" Target="../charts/chart2.xml"/><Relationship Id="rId10" Type="http://schemas.openxmlformats.org/officeDocument/2006/relationships/image" Target="../media/image44.jpe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49.jpe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5.png"/><Relationship Id="rId10" Type="http://schemas.openxmlformats.org/officeDocument/2006/relationships/image" Target="../media/image71.jpeg"/><Relationship Id="rId4" Type="http://schemas.openxmlformats.org/officeDocument/2006/relationships/image" Target="../media/image66.jpeg"/><Relationship Id="rId9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76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tiff"/><Relationship Id="rId5" Type="http://schemas.openxmlformats.org/officeDocument/2006/relationships/image" Target="../media/image74.jpe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5.wdp"/><Relationship Id="rId10" Type="http://schemas.microsoft.com/office/2007/relationships/hdphoto" Target="../media/hdphoto11.wdp"/><Relationship Id="rId4" Type="http://schemas.openxmlformats.org/officeDocument/2006/relationships/image" Target="../media/image78.jpeg"/><Relationship Id="rId9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5.png"/><Relationship Id="rId7" Type="http://schemas.openxmlformats.org/officeDocument/2006/relationships/image" Target="../media/image8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caesar.com.tw/" TargetMode="External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Ceasar TPE-2.jpg"/>
          <p:cNvPicPr>
            <a:picLocks noChangeAspect="1"/>
          </p:cNvPicPr>
          <p:nvPr/>
        </p:nvPicPr>
        <p:blipFill>
          <a:blip r:embed="rId4" cstate="print"/>
          <a:srcRect l="3269" t="-148" r="1260" b="15694"/>
          <a:stretch>
            <a:fillRect/>
          </a:stretch>
        </p:blipFill>
        <p:spPr>
          <a:xfrm>
            <a:off x="-34260" y="0"/>
            <a:ext cx="6604000" cy="6604826"/>
          </a:xfrm>
          <a:prstGeom prst="diamond">
            <a:avLst/>
          </a:prstGeom>
        </p:spPr>
      </p:pic>
      <p:sp>
        <p:nvSpPr>
          <p:cNvPr id="30" name="MH_Entry_1">
            <a:hlinkClick r:id="rId5" action="ppaction://hlinksldjump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45168" y="1824658"/>
            <a:ext cx="5419023" cy="61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892" tIns="0" rIns="0" bIns="0" anchor="ctr" anchorCtr="0">
            <a:no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ea typeface="微软雅黑" panose="020B0503020204020204" pitchFamily="34" charset="-122"/>
                <a:cs typeface="Calibri" pitchFamily="34" charset="0"/>
              </a:rPr>
              <a:t>凱撒衛浴股份有限公司</a:t>
            </a:r>
            <a:endParaRPr lang="en-US" altLang="zh-TW" sz="4000" b="1" dirty="0" smtClean="0">
              <a:solidFill>
                <a:srgbClr val="FFC000"/>
              </a:solidFill>
              <a:ea typeface="微软雅黑" panose="020B0503020204020204" pitchFamily="34" charset="-122"/>
              <a:cs typeface="Calibri" pitchFamily="34" charset="0"/>
            </a:endParaRPr>
          </a:p>
          <a:p>
            <a:pPr algn="r">
              <a:lnSpc>
                <a:spcPct val="130000"/>
              </a:lnSpc>
              <a:spcBef>
                <a:spcPct val="0"/>
              </a:spcBef>
              <a:buNone/>
            </a:pPr>
            <a:r>
              <a:rPr lang="zh-TW" altLang="en-US" sz="4000" b="1" dirty="0" smtClean="0">
                <a:solidFill>
                  <a:srgbClr val="FFC000"/>
                </a:solidFill>
                <a:ea typeface="微软雅黑" panose="020B0503020204020204" pitchFamily="34" charset="-122"/>
                <a:cs typeface="Calibri" pitchFamily="34" charset="0"/>
              </a:rPr>
              <a:t>法人說明會</a:t>
            </a:r>
            <a:endParaRPr lang="zh-CN" altLang="en-US" sz="4000" b="1" dirty="0">
              <a:solidFill>
                <a:srgbClr val="FFC000"/>
              </a:solidFill>
              <a:ea typeface="微软雅黑" panose="020B0503020204020204" pitchFamily="34" charset="-122"/>
              <a:cs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89558" y="3411165"/>
            <a:ext cx="5313605" cy="1252850"/>
          </a:xfrm>
          <a:prstGeom prst="rect">
            <a:avLst/>
          </a:prstGeom>
        </p:spPr>
        <p:txBody>
          <a:bodyPr wrap="square" lIns="48838" tIns="24419" rIns="48838" bIns="24419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股票代號</a:t>
            </a: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: 1817</a:t>
            </a:r>
          </a:p>
          <a:p>
            <a:pPr algn="r">
              <a:lnSpc>
                <a:spcPct val="150000"/>
              </a:lnSpc>
            </a:pPr>
            <a:r>
              <a:rPr lang="en-US" altLang="zh-TW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Date: 27 December. 2019, Friday</a:t>
            </a:r>
          </a:p>
          <a:p>
            <a:pPr algn="r">
              <a:lnSpc>
                <a:spcPct val="150000"/>
              </a:lnSpc>
            </a:pPr>
            <a:r>
              <a:rPr lang="en-US" altLang="zh-CN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微软雅黑" panose="020B0503020204020204" pitchFamily="34" charset="-122"/>
                <a:cs typeface="Calibri" pitchFamily="34" charset="0"/>
              </a:rPr>
              <a:t>Time: 15:30</a:t>
            </a:r>
          </a:p>
        </p:txBody>
      </p:sp>
      <p:sp>
        <p:nvSpPr>
          <p:cNvPr id="15" name="矩形 14"/>
          <p:cNvSpPr/>
          <p:nvPr/>
        </p:nvSpPr>
        <p:spPr>
          <a:xfrm rot="2725295">
            <a:off x="1768355" y="981860"/>
            <a:ext cx="4695064" cy="4630859"/>
          </a:xfrm>
          <a:prstGeom prst="rect">
            <a:avLst/>
          </a:prstGeom>
          <a:noFill/>
          <a:ln w="38100">
            <a:solidFill>
              <a:srgbClr val="F1B4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 dirty="0"/>
          </a:p>
        </p:txBody>
      </p:sp>
      <p:sp>
        <p:nvSpPr>
          <p:cNvPr id="16" name="矩形 15"/>
          <p:cNvSpPr/>
          <p:nvPr/>
        </p:nvSpPr>
        <p:spPr>
          <a:xfrm rot="2725295">
            <a:off x="948334" y="965287"/>
            <a:ext cx="4657964" cy="4653403"/>
          </a:xfrm>
          <a:prstGeom prst="rect">
            <a:avLst/>
          </a:prstGeom>
          <a:solidFill>
            <a:schemeClr val="tx1">
              <a:alpha val="8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75866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董事長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153" y="1333522"/>
            <a:ext cx="5884164" cy="440817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08341" y="116963"/>
            <a:ext cx="5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高壓注漿技術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內容版面配置區 3" descr="育夫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477915" y="1327797"/>
            <a:ext cx="5376672" cy="4419094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5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機械施釉技術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5" name="圖片 4" descr="董事長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7584" y="1064615"/>
            <a:ext cx="4805393" cy="3600000"/>
          </a:xfrm>
          <a:prstGeom prst="rect">
            <a:avLst/>
          </a:prstGeom>
        </p:spPr>
      </p:pic>
      <p:pic>
        <p:nvPicPr>
          <p:cNvPr id="7" name="圖片 6" descr="^F0FB188F68BC1CCDF5DCF440F3777A5F63FA52FC4E83205AB5^pimgpsh_fullsize_dist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3487" y="1060839"/>
            <a:ext cx="5126267" cy="3600000"/>
          </a:xfrm>
          <a:prstGeom prst="rect">
            <a:avLst/>
          </a:prstGeom>
        </p:spPr>
      </p:pic>
      <p:sp>
        <p:nvSpPr>
          <p:cNvPr id="8" name="圓角矩形 7"/>
          <p:cNvSpPr/>
          <p:nvPr/>
        </p:nvSpPr>
        <p:spPr>
          <a:xfrm>
            <a:off x="779654" y="5226518"/>
            <a:ext cx="2136809" cy="933651"/>
          </a:xfrm>
          <a:prstGeom prst="roundRect">
            <a:avLst/>
          </a:prstGeom>
          <a:solidFill>
            <a:srgbClr val="205FA4"/>
          </a:solidFill>
          <a:ln>
            <a:solidFill>
              <a:srgbClr val="205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提早啟動自動化</a:t>
            </a:r>
            <a:endParaRPr lang="zh-TW" altLang="en-US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338370" y="5234539"/>
            <a:ext cx="2136809" cy="933651"/>
          </a:xfrm>
          <a:prstGeom prst="roundRect">
            <a:avLst/>
          </a:prstGeom>
          <a:solidFill>
            <a:srgbClr val="205FA4"/>
          </a:solidFill>
          <a:ln>
            <a:solidFill>
              <a:srgbClr val="205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耕耘有成</a:t>
            </a:r>
            <a:endParaRPr lang="zh-TW" altLang="en-US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906709" y="5232935"/>
            <a:ext cx="2136809" cy="933651"/>
          </a:xfrm>
          <a:prstGeom prst="roundRect">
            <a:avLst/>
          </a:prstGeom>
          <a:solidFill>
            <a:srgbClr val="205FA4"/>
          </a:solidFill>
          <a:ln>
            <a:solidFill>
              <a:srgbClr val="205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提高良率</a:t>
            </a:r>
            <a:endParaRPr lang="zh-TW" altLang="en-US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8457403" y="5232935"/>
            <a:ext cx="2900416" cy="933651"/>
          </a:xfrm>
          <a:prstGeom prst="roundRect">
            <a:avLst/>
          </a:prstGeom>
          <a:solidFill>
            <a:srgbClr val="205FA4"/>
          </a:solidFill>
          <a:ln>
            <a:solidFill>
              <a:srgbClr val="205F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降低人工成本上升之衝擊</a:t>
            </a:r>
            <a:endParaRPr lang="zh-TW" altLang="en-US" b="1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3" name="向右箭號 12"/>
          <p:cNvSpPr/>
          <p:nvPr/>
        </p:nvSpPr>
        <p:spPr>
          <a:xfrm>
            <a:off x="2916463" y="5534527"/>
            <a:ext cx="442762" cy="34651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484804" y="5542548"/>
            <a:ext cx="442762" cy="34651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>
            <a:off x="8035499" y="5532923"/>
            <a:ext cx="442762" cy="346510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0" y="116963"/>
            <a:ext cx="755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面盆浴櫃組替代瓷腳，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銷售成長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4368" y="1085154"/>
            <a:ext cx="2634014" cy="3883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5947" y="1159549"/>
            <a:ext cx="3139189" cy="372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03010" y="2666198"/>
            <a:ext cx="1123950" cy="114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標題 3"/>
          <p:cNvSpPr txBox="1">
            <a:spLocks/>
          </p:cNvSpPr>
          <p:nvPr/>
        </p:nvSpPr>
        <p:spPr>
          <a:xfrm>
            <a:off x="3118585" y="5264832"/>
            <a:ext cx="1838426" cy="647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不易清潔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空間利用率低</a:t>
            </a:r>
            <a:endParaRPr lang="en-US" altLang="zh-TW" sz="2000" b="1" dirty="0" smtClean="0">
              <a:solidFill>
                <a:srgbClr val="3333FF"/>
              </a:solidFill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瓷腳支撐性低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</p:txBody>
      </p:sp>
      <p:sp>
        <p:nvSpPr>
          <p:cNvPr id="15" name="標題 3"/>
          <p:cNvSpPr txBox="1">
            <a:spLocks/>
          </p:cNvSpPr>
          <p:nvPr/>
        </p:nvSpPr>
        <p:spPr>
          <a:xfrm>
            <a:off x="7409847" y="5243979"/>
            <a:ext cx="1838426" cy="647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易清潔</a:t>
            </a:r>
            <a:endParaRPr kumimoji="0" lang="en-US" altLang="zh-TW" sz="20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增加收納空間</a:t>
            </a:r>
            <a:endParaRPr lang="en-US" altLang="zh-TW" sz="2000" b="1" dirty="0" smtClean="0">
              <a:solidFill>
                <a:srgbClr val="3333FF"/>
              </a:solidFill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b="1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浴櫃</a:t>
            </a: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支撐性高</a:t>
            </a:r>
            <a:endParaRPr kumimoji="0" lang="zh-TW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664400" y="1339919"/>
            <a:ext cx="5527600" cy="556251"/>
          </a:xfrm>
          <a:prstGeom prst="rect">
            <a:avLst/>
          </a:prstGeom>
        </p:spPr>
        <p:txBody>
          <a:bodyPr wrap="square" lIns="121897" tIns="121897" rIns="121897" bIns="121897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zh-TW" sz="2400" b="1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</a:rPr>
              <a:t>搭配單元櫃產生無限可能</a:t>
            </a:r>
            <a:r>
              <a:rPr lang="zh-TW" altLang="en-US" sz="2400" b="1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</a:rPr>
              <a:t>組合</a:t>
            </a:r>
            <a:endParaRPr lang="zh-TW" sz="2400" b="1" dirty="0">
              <a:solidFill>
                <a:srgbClr val="3333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2" name="Shape 202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695271" y="2642026"/>
            <a:ext cx="1633653" cy="197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9684188" y="2707499"/>
            <a:ext cx="1834044" cy="186931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/>
          <p:cNvSpPr txBox="1"/>
          <p:nvPr/>
        </p:nvSpPr>
        <p:spPr>
          <a:xfrm>
            <a:off x="308340" y="116963"/>
            <a:ext cx="755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面盆浴櫃組替代瓷腳，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銷售成長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15" descr="系列五面盆搭浴櫃.jpg"/>
          <p:cNvPicPr>
            <a:picLocks noChangeAspect="1"/>
          </p:cNvPicPr>
          <p:nvPr/>
        </p:nvPicPr>
        <p:blipFill>
          <a:blip r:embed="rId6" cstate="print"/>
          <a:srcRect t="14616"/>
          <a:stretch>
            <a:fillRect/>
          </a:stretch>
        </p:blipFill>
        <p:spPr>
          <a:xfrm>
            <a:off x="293572" y="1376406"/>
            <a:ext cx="6261100" cy="4116970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 rot="20822519">
            <a:off x="6101019" y="2969306"/>
            <a:ext cx="1246725" cy="475771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0028409">
            <a:off x="751646" y="3836586"/>
            <a:ext cx="1419984" cy="600364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 rot="20957176">
            <a:off x="1012792" y="4653862"/>
            <a:ext cx="1320800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左右延伸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 rot="20957176">
            <a:off x="6158903" y="3498606"/>
            <a:ext cx="1320800" cy="41036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左右延伸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54122"/>
          <a:stretch>
            <a:fillRect/>
          </a:stretch>
        </p:blipFill>
        <p:spPr bwMode="auto">
          <a:xfrm>
            <a:off x="0" y="1127134"/>
            <a:ext cx="3558291" cy="408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圖表 8"/>
          <p:cNvGraphicFramePr/>
          <p:nvPr/>
        </p:nvGraphicFramePr>
        <p:xfrm>
          <a:off x="3253341" y="1164656"/>
          <a:ext cx="6574054" cy="3811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308340" y="116963"/>
            <a:ext cx="7555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面盆浴櫃組替代瓷腳，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銷售成長</a:t>
            </a:r>
          </a:p>
        </p:txBody>
      </p:sp>
      <p:sp>
        <p:nvSpPr>
          <p:cNvPr id="12" name="橢圓 11"/>
          <p:cNvSpPr/>
          <p:nvPr/>
        </p:nvSpPr>
        <p:spPr>
          <a:xfrm>
            <a:off x="9750392" y="1886553"/>
            <a:ext cx="2441608" cy="227156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</a:rPr>
              <a:t>銷售持續增長</a:t>
            </a:r>
            <a:endParaRPr lang="en-US" altLang="zh-TW" sz="2000" b="1" u="sng" dirty="0" smtClean="0">
              <a:solidFill>
                <a:srgbClr val="3333FF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2000" b="1" u="sng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</a:rPr>
              <a:t>毛利提升</a:t>
            </a:r>
            <a:endParaRPr lang="zh-TW" altLang="en-US" sz="2000" b="1" u="sng" dirty="0">
              <a:solidFill>
                <a:srgbClr val="3333FF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6" name="圖片 15" descr="processed 5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41999" y="5301063"/>
            <a:ext cx="2075844" cy="1440000"/>
          </a:xfrm>
          <a:prstGeom prst="rect">
            <a:avLst/>
          </a:prstGeom>
        </p:spPr>
      </p:pic>
      <p:pic>
        <p:nvPicPr>
          <p:cNvPr id="18" name="圖片 17" descr="processed 7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9292" y="5332395"/>
            <a:ext cx="1496104" cy="1440000"/>
          </a:xfrm>
          <a:prstGeom prst="rect">
            <a:avLst/>
          </a:prstGeom>
        </p:spPr>
      </p:pic>
      <p:pic>
        <p:nvPicPr>
          <p:cNvPr id="19" name="圖片 18" descr="processed 8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17526" y="5293895"/>
            <a:ext cx="1396363" cy="1440000"/>
          </a:xfrm>
          <a:prstGeom prst="rect">
            <a:avLst/>
          </a:prstGeom>
        </p:spPr>
      </p:pic>
      <p:pic>
        <p:nvPicPr>
          <p:cNvPr id="20" name="圖片 19" descr="processed 9.jpe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2348" y="5332664"/>
            <a:ext cx="1462857" cy="1440000"/>
          </a:xfrm>
          <a:prstGeom prst="rect">
            <a:avLst/>
          </a:prstGeom>
        </p:spPr>
      </p:pic>
      <p:pic>
        <p:nvPicPr>
          <p:cNvPr id="21" name="圖片 20" descr="processed 11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65945" y="5303522"/>
            <a:ext cx="1711698" cy="144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25125" y="5755905"/>
            <a:ext cx="3763481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kumimoji="1" lang="zh-TW" altLang="en-US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瓷器、</a:t>
            </a:r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浴櫃自製</a:t>
            </a:r>
            <a:endParaRPr kumimoji="1" lang="en-US" altLang="zh-TW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lvl="0"/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降低成本</a:t>
            </a:r>
            <a:r>
              <a:rPr kumimoji="1" lang="zh-TW" altLang="en-US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、</a:t>
            </a:r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加快開發式樣與速度</a:t>
            </a:r>
            <a:endParaRPr kumimoji="1" lang="zh-TW" altLang="en-US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1145894" y="3906270"/>
            <a:ext cx="10023676" cy="12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0" noProof="0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越南水龍頭二廠</a:t>
            </a:r>
            <a:r>
              <a:rPr lang="en-US" altLang="zh-TW" sz="4000" b="1" kern="0" noProof="0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&amp;</a:t>
            </a:r>
            <a:r>
              <a:rPr lang="zh-TW" altLang="en-US" sz="4000" b="1" kern="0" noProof="0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浴櫃廠</a:t>
            </a: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gray">
          <a:xfrm>
            <a:off x="4137562" y="4771371"/>
            <a:ext cx="60442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36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標楷體" pitchFamily="65" charset="-120"/>
              <a:ea typeface="標楷體" pitchFamily="65" charset="-120"/>
              <a:cs typeface="+mj-cs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sz="2000" b="1" kern="0" noProof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投資</a:t>
            </a:r>
            <a:r>
              <a:rPr lang="zh-TW" altLang="en-US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金額：新台幣 </a:t>
            </a:r>
            <a:r>
              <a:rPr lang="en-US" altLang="zh-TW" sz="20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344,267,560</a:t>
            </a:r>
            <a:r>
              <a:rPr lang="zh-TW" altLang="zh-TW" sz="20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元</a:t>
            </a:r>
            <a:endParaRPr lang="en-US" altLang="zh-TW" sz="2000" b="1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土地建坪</a:t>
            </a:r>
            <a:r>
              <a:rPr lang="zh-TW" altLang="en-US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40,527</a:t>
            </a:r>
            <a:r>
              <a:rPr lang="zh-TW" altLang="en-US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平方米</a:t>
            </a:r>
            <a:r>
              <a:rPr lang="en-US" altLang="zh-TW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(12,259</a:t>
            </a:r>
            <a:r>
              <a:rPr lang="zh-TW" altLang="en-US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坪</a:t>
            </a:r>
            <a:r>
              <a:rPr lang="en-US" altLang="zh-TW" sz="2000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endParaRPr kumimoji="0" lang="en-US" altLang="zh-TW" sz="20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400" b="1" kern="0" dirty="0" smtClean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7" name="內容版面配置區 4" descr="S__2863106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8240" t="20672" b="5638"/>
          <a:stretch>
            <a:fillRect/>
          </a:stretch>
        </p:blipFill>
        <p:spPr>
          <a:xfrm>
            <a:off x="2344177" y="662923"/>
            <a:ext cx="7674542" cy="410357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0A8B2670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378" y="1478391"/>
            <a:ext cx="3277952" cy="2185301"/>
          </a:xfrm>
          <a:prstGeom prst="rect">
            <a:avLst/>
          </a:prstGeom>
        </p:spPr>
      </p:pic>
      <p:pic>
        <p:nvPicPr>
          <p:cNvPr id="10" name="圖片 9" descr="0A8B2671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9647" y="3814302"/>
            <a:ext cx="3302232" cy="2201488"/>
          </a:xfrm>
          <a:prstGeom prst="rect">
            <a:avLst/>
          </a:prstGeom>
        </p:spPr>
      </p:pic>
      <p:pic>
        <p:nvPicPr>
          <p:cNvPr id="11" name="圖片 10" descr="0A8B2673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4892" y="1470505"/>
            <a:ext cx="3240800" cy="2160533"/>
          </a:xfrm>
          <a:prstGeom prst="rect">
            <a:avLst/>
          </a:prstGeom>
        </p:spPr>
      </p:pic>
      <p:pic>
        <p:nvPicPr>
          <p:cNvPr id="12" name="圖片 11" descr="0A8B2676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513" y="3822968"/>
            <a:ext cx="3274795" cy="218319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784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新龍頭廠 建廠完廠及生產狀況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 descr="0A8B2678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16368" y="1457433"/>
            <a:ext cx="2620143" cy="2173970"/>
          </a:xfrm>
          <a:prstGeom prst="rect">
            <a:avLst/>
          </a:prstGeom>
        </p:spPr>
      </p:pic>
      <p:pic>
        <p:nvPicPr>
          <p:cNvPr id="14" name="圖片 13" descr="0A8B2679a.jpg"/>
          <p:cNvPicPr>
            <a:picLocks noChangeAspect="1"/>
          </p:cNvPicPr>
          <p:nvPr/>
        </p:nvPicPr>
        <p:blipFill>
          <a:blip r:embed="rId10" cstate="print"/>
          <a:srcRect r="7955"/>
          <a:stretch>
            <a:fillRect/>
          </a:stretch>
        </p:blipFill>
        <p:spPr>
          <a:xfrm>
            <a:off x="6735358" y="3818061"/>
            <a:ext cx="2572271" cy="2178477"/>
          </a:xfrm>
          <a:prstGeom prst="rect">
            <a:avLst/>
          </a:prstGeom>
        </p:spPr>
      </p:pic>
      <p:pic>
        <p:nvPicPr>
          <p:cNvPr id="16" name="圖片 15" descr="0A8B2680a.jpg"/>
          <p:cNvPicPr>
            <a:picLocks noChangeAspect="1"/>
          </p:cNvPicPr>
          <p:nvPr/>
        </p:nvPicPr>
        <p:blipFill>
          <a:blip r:embed="rId11" cstate="print"/>
          <a:srcRect l="12443" r="3056"/>
          <a:stretch>
            <a:fillRect/>
          </a:stretch>
        </p:blipFill>
        <p:spPr>
          <a:xfrm>
            <a:off x="9384627" y="1448205"/>
            <a:ext cx="2763845" cy="2180520"/>
          </a:xfrm>
          <a:prstGeom prst="rect">
            <a:avLst/>
          </a:prstGeom>
        </p:spPr>
      </p:pic>
      <p:pic>
        <p:nvPicPr>
          <p:cNvPr id="17" name="圖片 16" descr="0A8B2681a.jpg"/>
          <p:cNvPicPr>
            <a:picLocks noChangeAspect="1"/>
          </p:cNvPicPr>
          <p:nvPr/>
        </p:nvPicPr>
        <p:blipFill>
          <a:blip r:embed="rId12" cstate="print"/>
          <a:srcRect l="10251" r="6861"/>
          <a:stretch>
            <a:fillRect/>
          </a:stretch>
        </p:blipFill>
        <p:spPr>
          <a:xfrm>
            <a:off x="9413501" y="3802985"/>
            <a:ext cx="2723949" cy="21908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圖表 8"/>
          <p:cNvGraphicFramePr/>
          <p:nvPr/>
        </p:nvGraphicFramePr>
        <p:xfrm>
          <a:off x="827774" y="770022"/>
          <a:ext cx="10125775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內容版面配置區 8"/>
          <p:cNvSpPr>
            <a:spLocks noGrp="1"/>
          </p:cNvSpPr>
          <p:nvPr>
            <p:ph idx="1"/>
          </p:nvPr>
        </p:nvSpPr>
        <p:spPr>
          <a:xfrm>
            <a:off x="1771063" y="4738162"/>
            <a:ext cx="9567490" cy="412750"/>
          </a:xfrm>
        </p:spPr>
        <p:txBody>
          <a:bodyPr/>
          <a:lstStyle/>
          <a:p>
            <a:pPr algn="just" eaLnBrk="1" hangingPunct="1">
              <a:buNone/>
            </a:pP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擴充後比舊廠成長              </a:t>
            </a:r>
            <a:r>
              <a:rPr lang="en-US" altLang="zh-CN" sz="44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31</a:t>
            </a:r>
            <a:r>
              <a:rPr lang="en-US" altLang="zh-CN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%</a:t>
            </a:r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               </a:t>
            </a:r>
            <a:r>
              <a:rPr lang="en-US" altLang="zh-TW" sz="44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264</a:t>
            </a:r>
            <a:r>
              <a:rPr lang="en-US" altLang="zh-TW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%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新龍頭廠產能規劃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4040" y="5688526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1" lang="zh-TW" altLang="en-US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規模經濟，降低生產成本</a:t>
            </a:r>
          </a:p>
        </p:txBody>
      </p:sp>
      <p:sp>
        <p:nvSpPr>
          <p:cNvPr id="12" name="矩形 11"/>
          <p:cNvSpPr/>
          <p:nvPr/>
        </p:nvSpPr>
        <p:spPr>
          <a:xfrm>
            <a:off x="4427636" y="5688526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強化現有產品線</a:t>
            </a:r>
          </a:p>
        </p:txBody>
      </p:sp>
      <p:sp>
        <p:nvSpPr>
          <p:cNvPr id="13" name="矩形 12"/>
          <p:cNvSpPr/>
          <p:nvPr/>
        </p:nvSpPr>
        <p:spPr>
          <a:xfrm>
            <a:off x="7940856" y="5688525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1" lang="zh-TW" altLang="en-US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開始拓展</a:t>
            </a:r>
            <a:r>
              <a:rPr kumimoji="1" lang="en-US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OEM</a:t>
            </a:r>
            <a:r>
              <a:rPr kumimoji="1" lang="zh-TW" altLang="en-US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市場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308340" y="116963"/>
            <a:ext cx="8997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浴櫃廠 建廠完廠及生產狀況</a:t>
            </a:r>
          </a:p>
          <a:p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圖片 14" descr="S__286310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5114" y="1183908"/>
            <a:ext cx="3214558" cy="2520000"/>
          </a:xfrm>
          <a:prstGeom prst="rect">
            <a:avLst/>
          </a:prstGeom>
        </p:spPr>
      </p:pic>
      <p:pic>
        <p:nvPicPr>
          <p:cNvPr id="16" name="圖片 15" descr="S__286310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569" y="3791028"/>
            <a:ext cx="3642632" cy="2520000"/>
          </a:xfrm>
          <a:prstGeom prst="rect">
            <a:avLst/>
          </a:prstGeom>
        </p:spPr>
      </p:pic>
      <p:pic>
        <p:nvPicPr>
          <p:cNvPr id="17" name="圖片 16" descr="S__286310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71790" y="1166274"/>
            <a:ext cx="3208889" cy="2520000"/>
          </a:xfrm>
          <a:prstGeom prst="rect">
            <a:avLst/>
          </a:prstGeom>
        </p:spPr>
      </p:pic>
      <p:pic>
        <p:nvPicPr>
          <p:cNvPr id="18" name="圖片 17" descr="S__286310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8195" y="3809221"/>
            <a:ext cx="3398113" cy="2520000"/>
          </a:xfrm>
          <a:prstGeom prst="rect">
            <a:avLst/>
          </a:prstGeom>
        </p:spPr>
      </p:pic>
      <p:pic>
        <p:nvPicPr>
          <p:cNvPr id="19" name="圖片 18" descr="S__2863106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26682" y="1187142"/>
            <a:ext cx="1880648" cy="2520000"/>
          </a:xfrm>
          <a:prstGeom prst="rect">
            <a:avLst/>
          </a:prstGeom>
        </p:spPr>
      </p:pic>
      <p:pic>
        <p:nvPicPr>
          <p:cNvPr id="20" name="圖片 19" descr="S__286310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88438" y="3810834"/>
            <a:ext cx="1880648" cy="2520000"/>
          </a:xfrm>
          <a:prstGeom prst="rect">
            <a:avLst/>
          </a:prstGeom>
        </p:spPr>
      </p:pic>
      <p:pic>
        <p:nvPicPr>
          <p:cNvPr id="21" name="圖片 20" descr="S__2863106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644240" y="3797209"/>
            <a:ext cx="1880648" cy="2520000"/>
          </a:xfrm>
          <a:prstGeom prst="rect">
            <a:avLst/>
          </a:prstGeom>
        </p:spPr>
      </p:pic>
      <p:sp>
        <p:nvSpPr>
          <p:cNvPr id="22" name="橢圓 21"/>
          <p:cNvSpPr/>
          <p:nvPr/>
        </p:nvSpPr>
        <p:spPr>
          <a:xfrm>
            <a:off x="9394254" y="1232029"/>
            <a:ext cx="2431984" cy="24351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000" b="1" u="sng" dirty="0" smtClean="0">
                <a:solidFill>
                  <a:srgbClr val="3333FF"/>
                </a:solidFill>
                <a:latin typeface="Microsoft YaHei" pitchFamily="34" charset="-122"/>
                <a:ea typeface="Microsoft YaHei" pitchFamily="34" charset="-122"/>
              </a:rPr>
              <a:t>亞洲唯一自有瓷器與浴櫃廠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0" y="116963"/>
            <a:ext cx="897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新系列面盆 打造公共空間新概念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0A8B2825a+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151" y="937344"/>
            <a:ext cx="3701589" cy="5667307"/>
          </a:xfrm>
          <a:prstGeom prst="rect">
            <a:avLst/>
          </a:prstGeom>
        </p:spPr>
      </p:pic>
      <p:pic>
        <p:nvPicPr>
          <p:cNvPr id="10" name="圖片 9" descr="S__238470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5790" y="3434242"/>
            <a:ext cx="2340717" cy="3240000"/>
          </a:xfrm>
          <a:prstGeom prst="rect">
            <a:avLst/>
          </a:prstGeom>
        </p:spPr>
      </p:pic>
      <p:pic>
        <p:nvPicPr>
          <p:cNvPr id="13" name="圖片 12" descr="LF522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65087" y="882794"/>
            <a:ext cx="2281263" cy="2520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479872" y="1395658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立體面盆搭配浴櫃</a:t>
            </a:r>
            <a:endParaRPr kumimoji="1" lang="zh-TW" altLang="en-US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68643" y="2645338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俐落鏡子設計</a:t>
            </a:r>
            <a:endParaRPr kumimoji="1" lang="zh-TW" altLang="en-US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68643" y="3896622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頂部封板取代石材檯面</a:t>
            </a:r>
            <a:endParaRPr kumimoji="1" lang="en-US" altLang="zh-TW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lvl="0" algn="ctr"/>
            <a:r>
              <a:rPr kumimoji="1" lang="zh-TW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經濟又環保</a:t>
            </a:r>
            <a:endParaRPr kumimoji="1" lang="zh-TW" altLang="en-US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289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免責說明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algn="just"/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本簡報所有之財務報表及其他資訊，係本公司根據主管機關要求之提報日期所提供之正確資訊。惟可能因時間經過或後續事件之發生，致使上述文件中之資訊不正確或不完整。本公司特此聲明對有時間性之資訊，不負任何更新或修訂之責任。 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/>
            <a:r>
              <a:rPr lang="zh-TW" altLang="en-US" dirty="0" smtClean="0">
                <a:latin typeface="Microsoft YaHei" pitchFamily="34" charset="-122"/>
                <a:ea typeface="Microsoft YaHei" pitchFamily="34" charset="-122"/>
              </a:rPr>
              <a:t>本簡報中對未來的展望，反應本公司截至目前為止對於未來的看法。對於這些看法，未來若有任何變更或調整時，本公司並不負責隨時提醒或更新。</a:t>
            </a:r>
            <a:endParaRPr lang="en-US" altLang="zh-TW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/>
            <a:endParaRPr lang="en-US" altLang="zh-TW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S__23847075.jpg"/>
          <p:cNvPicPr>
            <a:picLocks noChangeAspect="1"/>
          </p:cNvPicPr>
          <p:nvPr/>
        </p:nvPicPr>
        <p:blipFill>
          <a:blip r:embed="rId2" cstate="print"/>
          <a:srcRect r="11230"/>
          <a:stretch>
            <a:fillRect/>
          </a:stretch>
        </p:blipFill>
        <p:spPr>
          <a:xfrm>
            <a:off x="5948415" y="3821233"/>
            <a:ext cx="2993454" cy="2520000"/>
          </a:xfrm>
          <a:prstGeom prst="rect">
            <a:avLst/>
          </a:prstGeom>
        </p:spPr>
      </p:pic>
      <p:pic>
        <p:nvPicPr>
          <p:cNvPr id="4" name="圖片 3" descr="S__23847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42097"/>
            <a:ext cx="3456923" cy="2520000"/>
          </a:xfrm>
          <a:prstGeom prst="rect">
            <a:avLst/>
          </a:prstGeom>
        </p:spPr>
      </p:pic>
      <p:pic>
        <p:nvPicPr>
          <p:cNvPr id="5" name="圖片 4" descr="S__23847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99709"/>
            <a:ext cx="3993307" cy="2520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S__238470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88207" y="3811604"/>
            <a:ext cx="3208889" cy="2520000"/>
          </a:xfrm>
          <a:prstGeom prst="rect">
            <a:avLst/>
          </a:prstGeom>
        </p:spPr>
      </p:pic>
      <p:pic>
        <p:nvPicPr>
          <p:cNvPr id="8" name="圖片 7" descr="S__23847071.jpg"/>
          <p:cNvPicPr>
            <a:picLocks noChangeAspect="1"/>
          </p:cNvPicPr>
          <p:nvPr/>
        </p:nvPicPr>
        <p:blipFill>
          <a:blip r:embed="rId7" cstate="print"/>
          <a:srcRect r="9496"/>
          <a:stretch>
            <a:fillRect/>
          </a:stretch>
        </p:blipFill>
        <p:spPr>
          <a:xfrm>
            <a:off x="7053259" y="1001029"/>
            <a:ext cx="2466126" cy="2520000"/>
          </a:xfrm>
          <a:prstGeom prst="rect">
            <a:avLst/>
          </a:prstGeom>
        </p:spPr>
      </p:pic>
      <p:pic>
        <p:nvPicPr>
          <p:cNvPr id="9" name="圖片 8" descr="S__23847073.jpg"/>
          <p:cNvPicPr>
            <a:picLocks noChangeAspect="1"/>
          </p:cNvPicPr>
          <p:nvPr/>
        </p:nvPicPr>
        <p:blipFill>
          <a:blip r:embed="rId8" cstate="print"/>
          <a:srcRect r="8916"/>
          <a:stretch>
            <a:fillRect/>
          </a:stretch>
        </p:blipFill>
        <p:spPr>
          <a:xfrm>
            <a:off x="9584748" y="1010651"/>
            <a:ext cx="2607252" cy="2502570"/>
          </a:xfrm>
          <a:prstGeom prst="rect">
            <a:avLst/>
          </a:prstGeom>
        </p:spPr>
      </p:pic>
      <p:pic>
        <p:nvPicPr>
          <p:cNvPr id="10" name="圖片 9" descr="S__2384707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48278" y="998641"/>
            <a:ext cx="2936458" cy="2520000"/>
          </a:xfrm>
          <a:prstGeom prst="rect">
            <a:avLst/>
          </a:prstGeom>
        </p:spPr>
      </p:pic>
      <p:pic>
        <p:nvPicPr>
          <p:cNvPr id="11" name="圖片 10" descr="S__238470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26549" y="3830855"/>
            <a:ext cx="2352715" cy="2520000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櫥櫃全屋訂製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群組 26"/>
          <p:cNvGrpSpPr/>
          <p:nvPr/>
        </p:nvGrpSpPr>
        <p:grpSpPr>
          <a:xfrm>
            <a:off x="4783727" y="49257"/>
            <a:ext cx="6490183" cy="6808742"/>
            <a:chOff x="4610477" y="49257"/>
            <a:chExt cx="6490183" cy="680874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65675" y="539014"/>
              <a:ext cx="4934985" cy="6318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流程圖: 接點 1"/>
            <p:cNvSpPr>
              <a:spLocks noChangeArrowheads="1"/>
            </p:cNvSpPr>
            <p:nvPr/>
          </p:nvSpPr>
          <p:spPr bwMode="auto">
            <a:xfrm>
              <a:off x="9365996" y="759993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7" name="流程圖: 接點 1"/>
            <p:cNvSpPr>
              <a:spLocks noChangeArrowheads="1"/>
            </p:cNvSpPr>
            <p:nvPr/>
          </p:nvSpPr>
          <p:spPr bwMode="auto">
            <a:xfrm>
              <a:off x="8144115" y="1778262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8" name="流程圖: 接點 1"/>
            <p:cNvSpPr>
              <a:spLocks noChangeArrowheads="1"/>
            </p:cNvSpPr>
            <p:nvPr/>
          </p:nvSpPr>
          <p:spPr bwMode="auto">
            <a:xfrm>
              <a:off x="7412774" y="2375836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sp>
          <p:nvSpPr>
            <p:cNvPr id="9" name="流程圖: 接點 1"/>
            <p:cNvSpPr>
              <a:spLocks noChangeArrowheads="1"/>
            </p:cNvSpPr>
            <p:nvPr/>
          </p:nvSpPr>
          <p:spPr bwMode="auto">
            <a:xfrm>
              <a:off x="7525069" y="4707823"/>
              <a:ext cx="247651" cy="185738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zh-TW" altLang="en-US" sz="1600">
                <a:latin typeface="+mj-lt"/>
                <a:ea typeface="標楷體" pitchFamily="65" charset="-120"/>
                <a:cs typeface="Times New Roman" pitchFamily="18" charset="0"/>
              </a:endParaRPr>
            </a:p>
          </p:txBody>
        </p:sp>
        <p:pic>
          <p:nvPicPr>
            <p:cNvPr id="21" name="圖片 20" descr="造橋展中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49494" y="1328287"/>
              <a:ext cx="1800000" cy="1190807"/>
            </a:xfrm>
            <a:prstGeom prst="rect">
              <a:avLst/>
            </a:prstGeom>
          </p:spPr>
        </p:pic>
        <p:pic>
          <p:nvPicPr>
            <p:cNvPr id="22" name="圖片 21" descr="09285269.t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26806" y="49257"/>
              <a:ext cx="1800000" cy="1199885"/>
            </a:xfrm>
            <a:prstGeom prst="rect">
              <a:avLst/>
            </a:prstGeom>
          </p:spPr>
        </p:pic>
        <p:pic>
          <p:nvPicPr>
            <p:cNvPr id="23" name="圖片 2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 xmlns="">
                    <a14:imgLayer r:embed="rId8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610477" y="2598817"/>
              <a:ext cx="1800000" cy="1012500"/>
            </a:xfrm>
            <a:prstGeom prst="rect">
              <a:avLst/>
            </a:prstGeom>
          </p:spPr>
        </p:pic>
      </p:grpSp>
      <p:sp>
        <p:nvSpPr>
          <p:cNvPr id="24" name="文字方塊 23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新建工程市場拓展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6623" y="1607017"/>
            <a:ext cx="2154156" cy="172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內容版面配置區 8"/>
          <p:cNvSpPr txBox="1">
            <a:spLocks/>
          </p:cNvSpPr>
          <p:nvPr/>
        </p:nvSpPr>
        <p:spPr>
          <a:xfrm>
            <a:off x="481268" y="3583126"/>
            <a:ext cx="4735628" cy="412750"/>
          </a:xfrm>
          <a:prstGeom prst="rect">
            <a:avLst/>
          </a:prstGeom>
        </p:spPr>
        <p:txBody>
          <a:bodyPr/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lang="zh-TW" altLang="en-US" sz="2800" b="1" u="sng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</a:rPr>
              <a:t>未來成長策略：</a:t>
            </a:r>
            <a:endParaRPr lang="en-US" altLang="zh-TW" sz="2800" b="1" u="sng" dirty="0" smtClean="0">
              <a:solidFill>
                <a:srgbClr val="FF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lang="zh-TW" altLang="en-US" sz="2400" dirty="0" smtClean="0">
                <a:latin typeface="Microsoft YaHei" pitchFamily="34" charset="-122"/>
                <a:ea typeface="Microsoft YaHei" pitchFamily="34" charset="-122"/>
              </a:rPr>
              <a:t>提高旗艦</a:t>
            </a: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展示中心營運效益</a:t>
            </a:r>
            <a:endParaRPr kumimoji="0" lang="en-US" altLang="zh-TW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Ø"/>
            </a:pPr>
            <a:r>
              <a:rPr kumimoji="0" lang="zh-TW" altLang="en-US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icrosoft YaHei" pitchFamily="34" charset="-122"/>
                <a:ea typeface="Microsoft YaHei" pitchFamily="34" charset="-122"/>
              </a:rPr>
              <a:t>積極提升市占，建案穩定增長</a:t>
            </a:r>
            <a:endParaRPr kumimoji="0" lang="en-US" altLang="zh-TW" sz="24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8" name="內容版面配置區 8"/>
          <p:cNvSpPr txBox="1">
            <a:spLocks/>
          </p:cNvSpPr>
          <p:nvPr/>
        </p:nvSpPr>
        <p:spPr>
          <a:xfrm>
            <a:off x="4774132" y="5381451"/>
            <a:ext cx="2300438" cy="412750"/>
          </a:xfrm>
          <a:prstGeom prst="rect">
            <a:avLst/>
          </a:prstGeom>
        </p:spPr>
        <p:txBody>
          <a:bodyPr/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</a:pPr>
            <a:r>
              <a:rPr lang="zh-TW" altLang="en-US" b="1" u="sng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</a:rPr>
              <a:t>高雄展示中心籌備中</a:t>
            </a:r>
            <a:endParaRPr lang="en-US" altLang="zh-TW" b="1" u="sng" dirty="0" smtClean="0">
              <a:solidFill>
                <a:srgbClr val="00206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0" y="702925"/>
            <a:ext cx="693981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000" b="1" kern="0" noProof="0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台中旗艦展示中心</a:t>
            </a: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gray">
          <a:xfrm>
            <a:off x="1583942" y="1381774"/>
            <a:ext cx="3825821" cy="139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TW" altLang="en-US" b="1" kern="0" noProof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投資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金額：新台幣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18,750,000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 </a:t>
            </a:r>
            <a:r>
              <a:rPr lang="zh-TW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元</a:t>
            </a:r>
            <a:endParaRPr lang="en-US" altLang="zh-TW" b="1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TW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土地建坪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：</a:t>
            </a:r>
            <a:r>
              <a:rPr lang="en-US" altLang="zh-TW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140</a:t>
            </a:r>
            <a:r>
              <a:rPr lang="zh-TW" altLang="en-US" b="1" kern="0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rPr>
              <a:t>坪</a:t>
            </a:r>
            <a:endParaRPr kumimoji="0" lang="en-US" altLang="zh-TW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75100" y="3235125"/>
            <a:ext cx="4016414" cy="338884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1970" y="3494730"/>
            <a:ext cx="3437680" cy="310792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5217" y="705811"/>
            <a:ext cx="4732758" cy="266217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標題 1"/>
          <p:cNvSpPr txBox="1">
            <a:spLocks/>
          </p:cNvSpPr>
          <p:nvPr/>
        </p:nvSpPr>
        <p:spPr bwMode="gray">
          <a:xfrm>
            <a:off x="3287650" y="1472580"/>
            <a:ext cx="6044208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2" rIns="0" bIns="45712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40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40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b="1" kern="0" noProof="0" dirty="0" smtClean="0">
                <a:solidFill>
                  <a:srgbClr val="002060"/>
                </a:solidFill>
                <a:latin typeface="Microsoft YaHei" pitchFamily="34" charset="-122"/>
                <a:ea typeface="Microsoft YaHei" pitchFamily="34" charset="-122"/>
                <a:cs typeface="+mj-cs"/>
              </a:rPr>
              <a:t>新產品研發</a:t>
            </a:r>
            <a:endParaRPr kumimoji="0" lang="en-US" altLang="zh-TW" sz="66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kern="0" dirty="0" smtClean="0">
              <a:latin typeface="+mj-lt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308340" y="116963"/>
            <a:ext cx="9432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Aqua Jet </a:t>
            </a:r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瞬淨沖水技術           微氣泡花灑</a:t>
            </a:r>
          </a:p>
          <a:p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888" y="1392703"/>
            <a:ext cx="537089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 descr="微氣泡廣告頁.jpg"/>
          <p:cNvPicPr>
            <a:picLocks noChangeAspect="1"/>
          </p:cNvPicPr>
          <p:nvPr/>
        </p:nvPicPr>
        <p:blipFill>
          <a:blip r:embed="rId6" cstate="print"/>
          <a:srcRect r="49835"/>
          <a:stretch>
            <a:fillRect/>
          </a:stretch>
        </p:blipFill>
        <p:spPr>
          <a:xfrm>
            <a:off x="6264752" y="808521"/>
            <a:ext cx="4217160" cy="59436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0" y="116963"/>
            <a:ext cx="560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智能小便斗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945" y="1135222"/>
            <a:ext cx="6529606" cy="452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/>
          <p:cNvPicPr/>
          <p:nvPr/>
        </p:nvPicPr>
        <p:blipFill>
          <a:blip r:embed="rId5" cstate="print"/>
          <a:srcRect l="16441" t="58544" r="14263"/>
          <a:stretch>
            <a:fillRect/>
          </a:stretch>
        </p:blipFill>
        <p:spPr bwMode="auto">
          <a:xfrm>
            <a:off x="7257448" y="4023360"/>
            <a:ext cx="3642259" cy="168061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圖片 8"/>
          <p:cNvPicPr/>
          <p:nvPr/>
        </p:nvPicPr>
        <p:blipFill>
          <a:blip r:embed="rId5" cstate="print"/>
          <a:srcRect l="84096" t="9236" b="60866"/>
          <a:stretch>
            <a:fillRect/>
          </a:stretch>
        </p:blipFill>
        <p:spPr bwMode="auto">
          <a:xfrm>
            <a:off x="10894092" y="4970946"/>
            <a:ext cx="529590" cy="7277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0" y="116963"/>
            <a:ext cx="5601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臭氧殺菌小便斗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圖片 6" descr="S__521749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32370" y="866273"/>
            <a:ext cx="1093329" cy="2470771"/>
          </a:xfrm>
          <a:prstGeom prst="rect">
            <a:avLst/>
          </a:prstGeom>
        </p:spPr>
      </p:pic>
      <p:pic>
        <p:nvPicPr>
          <p:cNvPr id="9" name="圖片 8" descr="S__521749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852827" y="3542097"/>
            <a:ext cx="1043997" cy="2818480"/>
          </a:xfrm>
          <a:prstGeom prst="rect">
            <a:avLst/>
          </a:prstGeom>
        </p:spPr>
      </p:pic>
      <p:grpSp>
        <p:nvGrpSpPr>
          <p:cNvPr id="14" name="群組 13"/>
          <p:cNvGrpSpPr/>
          <p:nvPr/>
        </p:nvGrpSpPr>
        <p:grpSpPr>
          <a:xfrm>
            <a:off x="28875" y="1744077"/>
            <a:ext cx="10674417" cy="3415064"/>
            <a:chOff x="0" y="666047"/>
            <a:chExt cx="10934700" cy="3562350"/>
          </a:xfrm>
        </p:grpSpPr>
        <p:grpSp>
          <p:nvGrpSpPr>
            <p:cNvPr id="11" name="群組 10"/>
            <p:cNvGrpSpPr/>
            <p:nvPr/>
          </p:nvGrpSpPr>
          <p:grpSpPr>
            <a:xfrm>
              <a:off x="0" y="666047"/>
              <a:ext cx="10934700" cy="3562350"/>
              <a:chOff x="166637" y="1070309"/>
              <a:chExt cx="10934700" cy="3562350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6637" y="1070309"/>
                <a:ext cx="10934700" cy="3562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6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8720488" y="2521073"/>
                <a:ext cx="671262" cy="2178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" name="Picture 2" descr="C:\Users\xpoip\Desktop\S__9510969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781166" y="904773"/>
              <a:ext cx="1545713" cy="131136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3349591" y="1299411"/>
            <a:ext cx="6150544" cy="85664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zh-TW" altLang="en-US" dirty="0" smtClean="0"/>
              <a:t>     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在新建工程市場市占率有望持續提升，持續提高</a:t>
            </a:r>
            <a:endParaRPr lang="en-US" altLang="zh-TW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 旗艦展示中心營運效益</a:t>
            </a:r>
            <a:endParaRPr lang="en-US" altLang="zh-TW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308341" y="116963"/>
            <a:ext cx="3888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經營展望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橢圓 33"/>
          <p:cNvSpPr/>
          <p:nvPr/>
        </p:nvSpPr>
        <p:spPr>
          <a:xfrm>
            <a:off x="2637322" y="1174282"/>
            <a:ext cx="1116531" cy="11454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</a:t>
            </a:r>
            <a:endParaRPr lang="zh-TW" altLang="en-US" sz="32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357613" y="2568341"/>
            <a:ext cx="6150544" cy="85664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利用已有越南市場經驗，迅速擴展越南櫥櫃版圖</a:t>
            </a:r>
            <a:endParaRPr lang="en-US" altLang="zh-TW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2645344" y="2443212"/>
            <a:ext cx="1116531" cy="11454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2</a:t>
            </a:r>
            <a:endParaRPr lang="zh-TW" altLang="en-US" sz="32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356008" y="3914276"/>
            <a:ext cx="6150544" cy="856648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 提升龍頭生產效能，強化現有產品線，並拓展</a:t>
            </a:r>
            <a:endParaRPr lang="en-US" altLang="zh-TW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    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OEM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接單市場</a:t>
            </a:r>
          </a:p>
        </p:txBody>
      </p:sp>
      <p:sp>
        <p:nvSpPr>
          <p:cNvPr id="39" name="橢圓 38"/>
          <p:cNvSpPr/>
          <p:nvPr/>
        </p:nvSpPr>
        <p:spPr>
          <a:xfrm>
            <a:off x="2643739" y="3789147"/>
            <a:ext cx="1116531" cy="11454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3</a:t>
            </a:r>
            <a:endParaRPr lang="zh-TW" altLang="en-US" sz="32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344779" y="5231333"/>
            <a:ext cx="6150544" cy="85664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     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面盆浴櫃組合產品創新改變，搶攻平價衛浴市場  </a:t>
            </a:r>
          </a:p>
        </p:txBody>
      </p:sp>
      <p:sp>
        <p:nvSpPr>
          <p:cNvPr id="41" name="橢圓 40"/>
          <p:cNvSpPr/>
          <p:nvPr/>
        </p:nvSpPr>
        <p:spPr>
          <a:xfrm>
            <a:off x="2632510" y="5106204"/>
            <a:ext cx="1116531" cy="11454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4</a:t>
            </a:r>
            <a:endParaRPr lang="zh-TW" altLang="en-US" sz="32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內容版面配置區 2"/>
          <p:cNvSpPr txBox="1">
            <a:spLocks/>
          </p:cNvSpPr>
          <p:nvPr/>
        </p:nvSpPr>
        <p:spPr>
          <a:xfrm>
            <a:off x="1742212" y="1974905"/>
            <a:ext cx="8524988" cy="21381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50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Q&amp;A</a:t>
            </a:r>
            <a:endParaRPr kumimoji="0" lang="zh-TW" altLang="en-US" sz="50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4" name="圖片 7" descr="目錄情境頁2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365" y="1053097"/>
            <a:ext cx="5274807" cy="3351841"/>
          </a:xfrm>
          <a:prstGeom prst="roundRect">
            <a:avLst>
              <a:gd name="adj" fmla="val 518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818951" y="4805644"/>
            <a:ext cx="8068874" cy="116195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總公司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: 241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新北市三重區興德路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111-8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號</a:t>
            </a:r>
            <a:r>
              <a:rPr kumimoji="0" lang="en-US" altLang="zh-TW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7</a:t>
            </a:r>
            <a:r>
              <a:rPr kumimoji="0" lang="zh-TW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樓</a:t>
            </a:r>
            <a: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/>
            </a:r>
            <a:br>
              <a:rPr kumimoji="0" lang="en-US" altLang="zh-TW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</a:b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Headquarters:</a:t>
            </a:r>
            <a:r>
              <a:rPr kumimoji="0" lang="zh-TW" alt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</a:t>
            </a: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7F, No.111-8, </a:t>
            </a:r>
            <a:r>
              <a:rPr kumimoji="0" lang="en-US" altLang="zh-TW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XingDe</a:t>
            </a: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Rd, </a:t>
            </a:r>
            <a:r>
              <a:rPr kumimoji="0" lang="en-US" altLang="zh-TW" sz="1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SanChong</a:t>
            </a: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  <a:t> Dist., New Taipei City, 241, Taiwan</a:t>
            </a:r>
            <a:b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</a:rPr>
            </a:br>
            <a:r>
              <a:rPr kumimoji="0" lang="en-US" altLang="zh-TW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YaHei" pitchFamily="34" charset="-122"/>
                <a:ea typeface="Microsoft YaHei" pitchFamily="34" charset="-122"/>
                <a:cs typeface="+mj-cs"/>
                <a:hlinkClick r:id="rId5"/>
              </a:rPr>
              <a:t>http://www.caesar.com.tw</a:t>
            </a:r>
            <a:endParaRPr kumimoji="0" lang="zh-TW" altLang="en-US" sz="14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YaHei" pitchFamily="34" charset="-122"/>
              <a:ea typeface="Microsoft YaHei" pitchFamily="34" charset="-122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308341" y="116963"/>
            <a:ext cx="34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公司概況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設立日期：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1985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12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月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10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日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實收資本額：新台幣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7.26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億元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員工人數：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1,400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人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主要產品：各種衛生設備、周邊產品之生產與銷售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台灣總公司：新北市三重區興德路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111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之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8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號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7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樓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造橋發貨中心：苗栗縣造橋鄉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13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鄰東興</a:t>
            </a:r>
            <a:r>
              <a:rPr lang="en-US" altLang="zh-TW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36</a:t>
            </a: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號</a:t>
            </a:r>
            <a:endParaRPr lang="en-US" altLang="zh-TW" sz="2000" dirty="0" smtClean="0"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  <a:p>
            <a:pPr>
              <a:defRPr/>
            </a:pPr>
            <a:r>
              <a:rPr lang="zh-TW" altLang="en-US" sz="2000" dirty="0" smtClean="0"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越南生產基地：越南同奈省仁澤第一工業區</a:t>
            </a:r>
          </a:p>
          <a:p>
            <a:pPr algn="just">
              <a:buNone/>
              <a:defRPr/>
            </a:pPr>
            <a:endParaRPr lang="zh-TW" altLang="en-US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60"/>
          <a:stretch/>
        </p:blipFill>
        <p:spPr>
          <a:xfrm>
            <a:off x="1236554" y="3902753"/>
            <a:ext cx="9887043" cy="2897492"/>
          </a:xfrm>
          <a:prstGeom prst="rect">
            <a:avLst/>
          </a:prstGeom>
        </p:spPr>
      </p:pic>
      <p:pic>
        <p:nvPicPr>
          <p:cNvPr id="11" name="Picture 2" descr="C:\Users\ACER\Desktop\CC8C01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2988" y="904775"/>
            <a:ext cx="4234936" cy="282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9508"/>
            <a:ext cx="12192000" cy="627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289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經營現況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632393" y="4714631"/>
            <a:ext cx="2667467" cy="757848"/>
            <a:chOff x="3221589" y="4714631"/>
            <a:chExt cx="2667467" cy="757848"/>
          </a:xfrm>
        </p:grpSpPr>
        <p:sp>
          <p:nvSpPr>
            <p:cNvPr id="10" name="文字方塊 9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品牌歷史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30+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2334418" y="4722656"/>
            <a:ext cx="2667467" cy="757848"/>
            <a:chOff x="3221589" y="4714631"/>
            <a:chExt cx="2667467" cy="757848"/>
          </a:xfrm>
        </p:grpSpPr>
        <p:sp>
          <p:nvSpPr>
            <p:cNvPr id="15" name="文字方塊 14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員工數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1,400+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3766943" y="4740306"/>
            <a:ext cx="2667467" cy="757848"/>
            <a:chOff x="3221589" y="4714631"/>
            <a:chExt cx="2667467" cy="757848"/>
          </a:xfrm>
        </p:grpSpPr>
        <p:sp>
          <p:nvSpPr>
            <p:cNvPr id="18" name="文字方塊 17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2018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年合併營收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NTD 2.29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billion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7844589" y="3550119"/>
            <a:ext cx="1280160" cy="1234036"/>
            <a:chOff x="7844589" y="3550119"/>
            <a:chExt cx="1280160" cy="1234036"/>
          </a:xfrm>
        </p:grpSpPr>
        <p:sp>
          <p:nvSpPr>
            <p:cNvPr id="9" name="矩形 8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Vietnam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8171848" y="4029632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FYE2018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142971" y="42301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44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9264645" y="3436220"/>
            <a:ext cx="1177158" cy="1230835"/>
            <a:chOff x="9264645" y="3436220"/>
            <a:chExt cx="1177158" cy="1230835"/>
          </a:xfrm>
        </p:grpSpPr>
        <p:sp>
          <p:nvSpPr>
            <p:cNvPr id="8" name="矩形 7"/>
            <p:cNvSpPr/>
            <p:nvPr/>
          </p:nvSpPr>
          <p:spPr>
            <a:xfrm>
              <a:off x="9289350" y="3436220"/>
              <a:ext cx="1067433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Taiwan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264645" y="3740875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498529" y="3912525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FYE2018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9440746" y="41130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55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4435642" y="2268355"/>
            <a:ext cx="1288181" cy="1234036"/>
            <a:chOff x="7844589" y="3550119"/>
            <a:chExt cx="1288181" cy="1234036"/>
          </a:xfrm>
        </p:grpSpPr>
        <p:sp>
          <p:nvSpPr>
            <p:cNvPr id="28" name="矩形 27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Others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8171848" y="4029632"/>
              <a:ext cx="789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FYE2018</a:t>
              </a:r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文字方塊 30"/>
            <p:cNvSpPr txBox="1"/>
            <p:nvPr/>
          </p:nvSpPr>
          <p:spPr>
            <a:xfrm>
              <a:off x="8219971" y="42301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389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合併財務資料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(IFRS)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626669" y="1001922"/>
          <a:ext cx="8826341" cy="5485505"/>
        </p:xfrm>
        <a:graphic>
          <a:graphicData uri="http://schemas.openxmlformats.org/drawingml/2006/table">
            <a:tbl>
              <a:tblPr/>
              <a:tblGrid>
                <a:gridCol w="817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970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978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6905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8423"/>
              </a:tblGrid>
              <a:tr h="773729">
                <a:tc gridSpan="3">
                  <a:txBody>
                    <a:bodyPr/>
                    <a:lstStyle/>
                    <a:p>
                      <a:endParaRPr lang="en-US" sz="1900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2019 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 2018 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財 務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收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  <a:cs typeface="Calibri" pitchFamily="34" charset="0"/>
                        </a:rPr>
                        <a:t>554,204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JhengHei UI" pitchFamily="34" charset="-120"/>
                          <a:ea typeface="Microsoft JhengHei UI" pitchFamily="34" charset="-120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574,305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100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成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377,539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68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381,343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66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毛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176,665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32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192,962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34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費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111,732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21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101,744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18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65,076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90,966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16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63,862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89,686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15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獲 利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 產  報  酬 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8.13%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11.02%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11.39%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14.94%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佔 實 收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35.85%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50.12%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35.19%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49.41%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8.44%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10.29%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每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盈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餘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(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元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0.64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JhengHei UI" pitchFamily="34" charset="-120"/>
                          <a:ea typeface="Microsoft JhengHei UI" pitchFamily="34" charset="-120"/>
                        </a:rPr>
                        <a:t>0.81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JhengHei UI" pitchFamily="34" charset="-120"/>
                        <a:ea typeface="Microsoft JhengHei UI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389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合併財務資料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(IFRS)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578543" y="1001921"/>
          <a:ext cx="8884118" cy="5466253"/>
        </p:xfrm>
        <a:graphic>
          <a:graphicData uri="http://schemas.openxmlformats.org/drawingml/2006/table">
            <a:tbl>
              <a:tblPr/>
              <a:tblGrid>
                <a:gridCol w="7992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58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667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5985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6906"/>
                <a:gridCol w="164682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8627"/>
              </a:tblGrid>
              <a:tr h="771013">
                <a:tc gridSpan="3">
                  <a:txBody>
                    <a:bodyPr/>
                    <a:lstStyle/>
                    <a:p>
                      <a:endParaRPr lang="en-US" sz="1900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2019 Q1~Q3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 2018 Q1~Q3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127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財 務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收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1,639,523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1,675,426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成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1,140,449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1,130,351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67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912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毛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499,074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545,075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33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費   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328,297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292,703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18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業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170,986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252,087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170,259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258,668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1270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獲 利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 產  報  酬 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7.24%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10.58%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9.75%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14.40%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佔 實 收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31.40%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46.29%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31.27%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47.50%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7.52%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10.40%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9127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每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盈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餘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(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元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1.70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2.40</a:t>
                      </a:r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altLang="zh-TW" sz="1900" b="0" i="0" u="none" strike="noStrike" kern="1200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3775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50224" y="128929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4215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合併財務資料</a:t>
            </a:r>
            <a:r>
              <a:rPr lang="en-US" altLang="zh-TW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(IFRS)</a:t>
            </a:r>
            <a:endParaRPr lang="zh-TW" altLang="en-US" sz="3200" b="1" dirty="0" smtClean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2694987" y="1066328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509349" y="1532916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11" name="內容版面配置區 4"/>
          <p:cNvGraphicFramePr>
            <a:graphicFrameLocks noGrp="1"/>
          </p:cNvGraphicFramePr>
          <p:nvPr/>
        </p:nvGraphicFramePr>
        <p:xfrm>
          <a:off x="1641942" y="1002402"/>
          <a:ext cx="8796135" cy="5417648"/>
        </p:xfrm>
        <a:graphic>
          <a:graphicData uri="http://schemas.openxmlformats.org/drawingml/2006/table">
            <a:tbl>
              <a:tblPr/>
              <a:tblGrid>
                <a:gridCol w="638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55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404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26082">
                <a:tc rowSpan="2" gridSpan="2"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  <a:ea typeface="微軟正黑體" pitchFamily="34" charset="-120"/>
                      </a:endParaRPr>
                    </a:p>
                  </a:txBody>
                  <a:tcPr marL="17775" marR="177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最 近 五 年 度 財 務 分 析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6082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2018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2017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2016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2015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2014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營　業　收　入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2,293,113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2,269,977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2,222,489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2,203,488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1,948,053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44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財 務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結 構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負債占資產比率</a:t>
                      </a: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25.83%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23.51%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21.12%</a:t>
                      </a: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18.90%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18.45%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092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償 債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流  動  比  率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257.74%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319.64%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345.97%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361.20%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401.80%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0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速  動  比  率</a:t>
                      </a:r>
                    </a:p>
                  </a:txBody>
                  <a:tcPr marL="17780" marR="177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115.29%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161.97%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203.16%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199.16%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225.78%</a:t>
                      </a:r>
                      <a:endParaRPr lang="zh-TW" altLang="zh-TW" sz="1900" b="0" i="0" u="none" strike="noStrike" kern="1200" dirty="0" smtClean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092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獲 利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權 益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15.35%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16.27%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16.06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15.98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13.49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449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稅 前 純 益 </a:t>
                      </a: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佔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實 收 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49.21%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0" i="0" u="none" strike="noStrike" dirty="0" smtClean="0">
                          <a:solidFill>
                            <a:srgbClr val="0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47.09% </a:t>
                      </a:r>
                      <a:endParaRPr lang="en-US" altLang="zh-TW" sz="1900" b="0" i="0" u="none" strike="noStrike" dirty="0">
                        <a:solidFill>
                          <a:srgbClr val="0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46.67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44.31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33.11</a:t>
                      </a:r>
                      <a:r>
                        <a:rPr lang="en-US" altLang="zh-TW" sz="1900" b="0" i="0" u="none" strike="noStrike" kern="1200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%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092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每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股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盈</a:t>
                      </a:r>
                      <a:r>
                        <a:rPr kumimoji="0" lang="en-US" alt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  </a:t>
                      </a:r>
                      <a:r>
                        <a:rPr kumimoji="0" lang="zh-TW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餘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3.50</a:t>
                      </a:r>
                      <a:r>
                        <a:rPr lang="en-US" altLang="zh-TW" sz="1900" b="0" i="0" u="none" strike="noStrike" dirty="0" smtClean="0">
                          <a:solidFill>
                            <a:srgbClr val="FF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  <a:endParaRPr lang="en-US" altLang="zh-TW" sz="1900" b="0" i="0" u="none" strike="noStrike" dirty="0">
                        <a:solidFill>
                          <a:srgbClr val="FF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i="0" u="none" strike="noStrike" kern="1200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3.58</a:t>
                      </a:r>
                      <a:r>
                        <a:rPr lang="en-US" altLang="zh-TW" sz="1900" b="0" i="0" u="none" strike="noStrike" dirty="0">
                          <a:solidFill>
                            <a:srgbClr val="FF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3.40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3.18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i="0" u="none" strike="noStrike" dirty="0" smtClean="0">
                          <a:solidFill>
                            <a:srgbClr val="C00000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2.51 </a:t>
                      </a:r>
                      <a:endParaRPr lang="en-US" altLang="zh-TW" sz="1900" b="1" i="0" u="none" strike="noStrike" dirty="0">
                        <a:solidFill>
                          <a:srgbClr val="C00000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平 均 股 價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39.94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39.37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38.44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35.27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33.64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09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Arial" charset="0"/>
                        </a:rPr>
                        <a:t>本 益 比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11.41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11.00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11.31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11.09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0" i="0" u="none" strike="noStrike" dirty="0" smtClean="0">
                          <a:solidFill>
                            <a:schemeClr val="tx1"/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13.40</a:t>
                      </a:r>
                      <a:endParaRPr lang="en-US" altLang="zh-TW" sz="1900" b="0" i="0" u="none" strike="noStrike" dirty="0">
                        <a:solidFill>
                          <a:schemeClr val="tx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3030262" y="1132103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844624" y="1598691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08341" y="116963"/>
            <a:ext cx="289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經營績效</a:t>
            </a:r>
            <a:endParaRPr lang="zh-TW" altLang="en-US" sz="3200" b="1" dirty="0">
              <a:solidFill>
                <a:srgbClr val="E66D1A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圖表 22"/>
          <p:cNvGraphicFramePr/>
          <p:nvPr/>
        </p:nvGraphicFramePr>
        <p:xfrm>
          <a:off x="569390" y="1193529"/>
          <a:ext cx="10923170" cy="528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內容版面配置區 2"/>
          <p:cNvSpPr txBox="1">
            <a:spLocks/>
          </p:cNvSpPr>
          <p:nvPr/>
        </p:nvSpPr>
        <p:spPr bwMode="auto">
          <a:xfrm>
            <a:off x="6417012" y="892237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25" name="內容版面配置區 2"/>
          <p:cNvSpPr txBox="1">
            <a:spLocks/>
          </p:cNvSpPr>
          <p:nvPr/>
        </p:nvSpPr>
        <p:spPr bwMode="auto">
          <a:xfrm>
            <a:off x="447912" y="900262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ct val="40000"/>
              </a:spcAft>
              <a:defRPr/>
            </a:pPr>
            <a:r>
              <a:rPr kumimoji="1" lang="zh-TW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新台幣仟元</a:t>
            </a:r>
          </a:p>
          <a:p>
            <a:pPr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9626"/>
            <a:ext cx="1214984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4225490" y="250256"/>
            <a:ext cx="6631807" cy="5457525"/>
          </a:xfrm>
          <a:prstGeom prst="wedgeEllipseCallout">
            <a:avLst>
              <a:gd name="adj1" fmla="val -56722"/>
              <a:gd name="adj2" fmla="val 25941"/>
            </a:avLst>
          </a:prstGeom>
          <a:solidFill>
            <a:schemeClr val="bg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7405" y="911541"/>
            <a:ext cx="1512125" cy="38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0219" y="702644"/>
            <a:ext cx="1371524" cy="43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620" y="1443790"/>
            <a:ext cx="2468052" cy="33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5729" y="1596269"/>
            <a:ext cx="1103204" cy="74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03278" y="2050181"/>
            <a:ext cx="1454131" cy="37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9423" y="4561871"/>
            <a:ext cx="1549232" cy="27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07980" y="3403044"/>
            <a:ext cx="1252278" cy="35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8195" y="1886890"/>
            <a:ext cx="712330" cy="33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81447" y="2710472"/>
            <a:ext cx="835370" cy="58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46651" y="2102947"/>
            <a:ext cx="1521309" cy="37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95000" y="2704699"/>
            <a:ext cx="1242523" cy="46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885" y="2794184"/>
            <a:ext cx="948950" cy="50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21983" y="3620231"/>
            <a:ext cx="1129695" cy="57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299720" y="4102237"/>
            <a:ext cx="950970" cy="2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584979" y="2772076"/>
            <a:ext cx="943567" cy="43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185328" y="3785210"/>
            <a:ext cx="1712662" cy="38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586425" y="4572000"/>
            <a:ext cx="1312920" cy="29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572566" y="140917"/>
            <a:ext cx="1492898" cy="352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文字方塊 28"/>
          <p:cNvSpPr txBox="1"/>
          <p:nvPr/>
        </p:nvSpPr>
        <p:spPr>
          <a:xfrm>
            <a:off x="308341" y="116963"/>
            <a:ext cx="28968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E66D1A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越南衛浴市場</a:t>
            </a:r>
          </a:p>
          <a:p>
            <a:endParaRPr lang="zh-TW" altLang="en-US" sz="2400" b="1" dirty="0">
              <a:solidFill>
                <a:srgbClr val="E66D1A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44380" y="3388093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kumimoji="1" lang="zh-HK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中美貿易戰的持續下</a:t>
            </a:r>
            <a:endParaRPr kumimoji="1" lang="zh-TW" altLang="zh-TW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lvl="0"/>
            <a:r>
              <a:rPr kumimoji="1" lang="zh-HK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大量的中國貨品傾銷至越南</a:t>
            </a:r>
            <a:endParaRPr kumimoji="1" lang="zh-TW" altLang="en-US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42776" y="4214266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r>
              <a:rPr kumimoji="1" lang="zh-HK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越南市場競爭的白熱化</a:t>
            </a:r>
            <a:endParaRPr kumimoji="1" lang="en-US" altLang="zh-HK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41172" y="5050064"/>
            <a:ext cx="3301464" cy="720000"/>
          </a:xfrm>
          <a:prstGeom prst="rect">
            <a:avLst/>
          </a:prstGeom>
          <a:solidFill>
            <a:srgbClr val="205FA4"/>
          </a:solidFill>
          <a:ln w="25400" cap="flat" cmpd="sng" algn="ctr">
            <a:solidFill>
              <a:srgbClr val="205FA4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kumimoji="1" lang="zh-HK" altLang="zh-TW" sz="2000" b="1" kern="0" dirty="0" smtClean="0">
                <a:solidFill>
                  <a:srgbClr val="FFFF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原來市場的衛浴品牌不斷的促銷及降價</a:t>
            </a:r>
            <a:endParaRPr kumimoji="1" lang="zh-TW" altLang="en-US" sz="2000" b="1" kern="0" dirty="0" smtClean="0">
              <a:solidFill>
                <a:srgbClr val="FFFF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3161633"/>
  <p:tag name="MH_LIBRARY" val="CONTENTS"/>
  <p:tag name="MH_TYPE" val="ENTRY"/>
  <p:tag name="ID" val="547141"/>
  <p:tag name="MH_ORDER" val="1"/>
</p:tagLst>
</file>

<file path=ppt/theme/theme1.xml><?xml version="1.0" encoding="utf-8"?>
<a:theme xmlns:a="http://schemas.openxmlformats.org/drawingml/2006/main" name="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6288</TotalTime>
  <Words>1400</Words>
  <Application>Microsoft Office PowerPoint</Application>
  <PresentationFormat>自訂</PresentationFormat>
  <Paragraphs>373</Paragraphs>
  <Slides>28</Slides>
  <Notes>19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29" baseType="lpstr">
      <vt:lpstr>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李清榮</cp:lastModifiedBy>
  <cp:revision>418</cp:revision>
  <dcterms:created xsi:type="dcterms:W3CDTF">2015-07-22T02:09:20Z</dcterms:created>
  <dcterms:modified xsi:type="dcterms:W3CDTF">2019-12-26T08:21:12Z</dcterms:modified>
</cp:coreProperties>
</file>