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</p:sldMasterIdLst>
  <p:notesMasterIdLst>
    <p:notesMasterId r:id="rId41"/>
  </p:notesMasterIdLst>
  <p:handoutMasterIdLst>
    <p:handoutMasterId r:id="rId42"/>
  </p:handoutMasterIdLst>
  <p:sldIdLst>
    <p:sldId id="460" r:id="rId3"/>
    <p:sldId id="472" r:id="rId4"/>
    <p:sldId id="482" r:id="rId5"/>
    <p:sldId id="470" r:id="rId6"/>
    <p:sldId id="563" r:id="rId7"/>
    <p:sldId id="502" r:id="rId8"/>
    <p:sldId id="503" r:id="rId9"/>
    <p:sldId id="580" r:id="rId10"/>
    <p:sldId id="576" r:id="rId11"/>
    <p:sldId id="577" r:id="rId12"/>
    <p:sldId id="578" r:id="rId13"/>
    <p:sldId id="548" r:id="rId14"/>
    <p:sldId id="584" r:id="rId15"/>
    <p:sldId id="583" r:id="rId16"/>
    <p:sldId id="521" r:id="rId17"/>
    <p:sldId id="564" r:id="rId18"/>
    <p:sldId id="567" r:id="rId19"/>
    <p:sldId id="568" r:id="rId20"/>
    <p:sldId id="569" r:id="rId21"/>
    <p:sldId id="570" r:id="rId22"/>
    <p:sldId id="571" r:id="rId23"/>
    <p:sldId id="572" r:id="rId24"/>
    <p:sldId id="574" r:id="rId25"/>
    <p:sldId id="575" r:id="rId26"/>
    <p:sldId id="566" r:id="rId27"/>
    <p:sldId id="595" r:id="rId28"/>
    <p:sldId id="596" r:id="rId29"/>
    <p:sldId id="597" r:id="rId30"/>
    <p:sldId id="606" r:id="rId31"/>
    <p:sldId id="598" r:id="rId32"/>
    <p:sldId id="599" r:id="rId33"/>
    <p:sldId id="600" r:id="rId34"/>
    <p:sldId id="604" r:id="rId35"/>
    <p:sldId id="602" r:id="rId36"/>
    <p:sldId id="601" r:id="rId37"/>
    <p:sldId id="607" r:id="rId38"/>
    <p:sldId id="585" r:id="rId39"/>
    <p:sldId id="501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703"/>
    <a:srgbClr val="4BCDC4"/>
    <a:srgbClr val="44B2D4"/>
    <a:srgbClr val="FF7C80"/>
    <a:srgbClr val="FFCC66"/>
    <a:srgbClr val="308CE8"/>
    <a:srgbClr val="5350C8"/>
    <a:srgbClr val="3333FF"/>
    <a:srgbClr val="0000FF"/>
    <a:srgbClr val="10315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6" autoAdjust="0"/>
    <p:restoredTop sz="78153" autoAdjust="0"/>
  </p:normalViewPr>
  <p:slideViewPr>
    <p:cSldViewPr snapToGrid="0">
      <p:cViewPr>
        <p:scale>
          <a:sx n="66" d="100"/>
          <a:sy n="66" d="100"/>
        </p:scale>
        <p:origin x="-41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856"/>
    </p:cViewPr>
  </p:sorterViewPr>
  <p:notesViewPr>
    <p:cSldViewPr snapToGrid="0"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BFE8-8121-494E-B4DD-7AE11EA17604}" type="datetimeFigureOut">
              <a:rPr lang="zh-TW" altLang="en-US" smtClean="0"/>
              <a:pPr/>
              <a:t>2020/8/18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5B92E-9316-447C-963B-2EA88FB8918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9953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ADD5C-865A-EC41-818E-A2D4A3BBFDB9}" type="datetimeFigureOut">
              <a:rPr kumimoji="1" lang="zh-TW" altLang="en-US" smtClean="0"/>
              <a:pPr/>
              <a:t>2020/8/18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67027-894D-C340-A7C1-35063DCDFA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5060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Hello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Everybody</a:t>
            </a:r>
          </a:p>
          <a:p>
            <a:pPr>
              <a:buNone/>
            </a:pPr>
            <a:endParaRPr lang="en-US" altLang="zh-TW" sz="1200" baseline="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I’m </a:t>
            </a:r>
            <a:r>
              <a:rPr lang="en-US" altLang="zh-TW" sz="1200" dirty="0" err="1" smtClean="0">
                <a:latin typeface="微軟正黑體" pitchFamily="34" charset="-120"/>
                <a:ea typeface="微軟正黑體" pitchFamily="34" charset="-120"/>
              </a:rPr>
              <a:t>Effy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. I work for Caesar 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, as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 Executive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half of year. So </a:t>
            </a:r>
            <a:r>
              <a:rPr lang="en-US" altLang="zh-TW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actully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new guy.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work at 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Marketing</a:t>
            </a:r>
            <a:r>
              <a:rPr lang="zh-TW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 and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agency for three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year.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Now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In Caesar ,my job is planning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include 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TV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, radio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, 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Marketing</a:t>
            </a:r>
            <a:r>
              <a:rPr lang="zh-TW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,sale promotion and Caesar Showroom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嗨 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各位同學好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我是凱撒衛浴的行銷企劃，我叫</a:t>
            </a:r>
            <a:r>
              <a:rPr lang="en-US" altLang="zh-TW" sz="1200" dirty="0" err="1">
                <a:latin typeface="微軟正黑體" pitchFamily="34" charset="-120"/>
                <a:ea typeface="微軟正黑體" pitchFamily="34" charset="-120"/>
              </a:rPr>
              <a:t>Effy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這次很榮幸來東海大學，跟你們分享我出社會後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，這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三年的工作經歷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現在我在凱撒衛浴擔任行銷企劃，規劃電視廣告，廣播，網路行銷，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SP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，展示中心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所以，在我這短短的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分鐘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，藉由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凱撒衛浴在台灣做的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行銷，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跟你們分享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一些我工作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經歷，我遇上的事情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agency</a:t>
            </a:r>
          </a:p>
          <a:p>
            <a:pPr>
              <a:buNone/>
            </a:pP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Media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err="1">
                <a:latin typeface="微軟正黑體" pitchFamily="34" charset="-120"/>
                <a:ea typeface="微軟正黑體" pitchFamily="34" charset="-120"/>
              </a:rPr>
              <a:t>facebok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..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Taiwan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err="1" smtClean="0">
                <a:latin typeface="微軟正黑體" pitchFamily="34" charset="-120"/>
                <a:ea typeface="微軟正黑體" pitchFamily="34" charset="-120"/>
              </a:rPr>
              <a:t>marekting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48001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15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16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F56B6-5F55-A441-80CC-7CE55E2363E6}" type="slidenum">
              <a:rPr kumimoji="1" lang="zh-TW" altLang="en-US" smtClean="0">
                <a:solidFill>
                  <a:prstClr val="black"/>
                </a:solidFill>
              </a:rPr>
              <a:pPr/>
              <a:t>17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168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F56B6-5F55-A441-80CC-7CE55E2363E6}" type="slidenum">
              <a:rPr kumimoji="1" lang="zh-TW" altLang="en-US" smtClean="0">
                <a:solidFill>
                  <a:prstClr val="black"/>
                </a:solidFill>
              </a:rPr>
              <a:pPr/>
              <a:t>18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460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38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5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6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7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14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451951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41502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17291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="" xmlns:p14="http://schemas.microsoft.com/office/powerpoint/2010/main" val="23713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6E45426-E073-4B9D-AB52-735F1F8DB8DB}" type="datetimeFigureOut">
              <a:rPr lang="zh-TW" altLang="en-US" smtClean="0"/>
              <a:pPr/>
              <a:t>2020/8/18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A4E42FC-B411-41E4-86FF-25797054648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325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367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753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0060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843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246076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3405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1349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3142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6889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5289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245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578822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62670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2472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50" r:id="rId5"/>
    <p:sldLayoutId id="2147483686" r:id="rId6"/>
    <p:sldLayoutId id="2147483691" r:id="rId7"/>
    <p:sldLayoutId id="2147483692" r:id="rId8"/>
    <p:sldLayoutId id="2147483677" r:id="rId9"/>
    <p:sldLayoutId id="2147483662" r:id="rId10"/>
    <p:sldLayoutId id="2147483674" r:id="rId11"/>
    <p:sldLayoutId id="2147483675" r:id="rId12"/>
    <p:sldLayoutId id="2147483693" r:id="rId13"/>
    <p:sldLayoutId id="214748369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8/18/2020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4666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tiff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5.pn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.pn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caesar.com.tw/" TargetMode="Externa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Ceasar TPE-2.jpg"/>
          <p:cNvPicPr>
            <a:picLocks noChangeAspect="1"/>
          </p:cNvPicPr>
          <p:nvPr/>
        </p:nvPicPr>
        <p:blipFill>
          <a:blip r:embed="rId4" cstate="print"/>
          <a:srcRect l="3269" t="-148" r="1260" b="15694"/>
          <a:stretch>
            <a:fillRect/>
          </a:stretch>
        </p:blipFill>
        <p:spPr>
          <a:xfrm>
            <a:off x="-34260" y="0"/>
            <a:ext cx="6604000" cy="6604826"/>
          </a:xfrm>
          <a:prstGeom prst="diamond">
            <a:avLst/>
          </a:prstGeom>
        </p:spPr>
      </p:pic>
      <p:sp>
        <p:nvSpPr>
          <p:cNvPr id="30" name="MH_Entry_1">
            <a:hlinkClick r:id="rId5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45168" y="1824658"/>
            <a:ext cx="5419023" cy="61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892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TW" altLang="en-US" sz="4000" b="1" dirty="0" smtClean="0">
                <a:solidFill>
                  <a:srgbClr val="FFC000"/>
                </a:solidFill>
                <a:ea typeface="微软雅黑" panose="020B0503020204020204" pitchFamily="34" charset="-122"/>
                <a:cs typeface="Calibri" pitchFamily="34" charset="0"/>
              </a:rPr>
              <a:t>凱撒衛浴股份有限公司</a:t>
            </a:r>
            <a:endParaRPr lang="en-US" altLang="zh-TW" sz="4000" b="1" dirty="0" smtClean="0">
              <a:solidFill>
                <a:srgbClr val="FFC000"/>
              </a:solidFill>
              <a:ea typeface="微软雅黑" panose="020B0503020204020204" pitchFamily="34" charset="-122"/>
              <a:cs typeface="Calibri" pitchFamily="34" charset="0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TW" altLang="en-US" sz="4000" b="1" dirty="0" smtClean="0">
                <a:solidFill>
                  <a:srgbClr val="FFC000"/>
                </a:solidFill>
                <a:ea typeface="微软雅黑" panose="020B0503020204020204" pitchFamily="34" charset="-122"/>
                <a:cs typeface="Calibri" pitchFamily="34" charset="0"/>
              </a:rPr>
              <a:t>法人說明會</a:t>
            </a:r>
            <a:endParaRPr lang="zh-CN" altLang="en-US" sz="4000" b="1" dirty="0">
              <a:solidFill>
                <a:srgbClr val="FFC000"/>
              </a:solidFill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89558" y="3411165"/>
            <a:ext cx="5313605" cy="1711308"/>
          </a:xfrm>
          <a:prstGeom prst="rect">
            <a:avLst/>
          </a:prstGeom>
        </p:spPr>
        <p:txBody>
          <a:bodyPr wrap="square" lIns="48838" tIns="24419" rIns="48838" bIns="24419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股票代號</a:t>
            </a: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: 1817</a:t>
            </a:r>
          </a:p>
          <a:p>
            <a:pPr algn="r">
              <a:lnSpc>
                <a:spcPct val="150000"/>
              </a:lnSpc>
            </a:pP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Date: 19 August. 2020, Wednesday</a:t>
            </a:r>
          </a:p>
          <a:p>
            <a:pPr algn="r"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Time: 14:00</a:t>
            </a:r>
          </a:p>
          <a:p>
            <a:pPr algn="r">
              <a:lnSpc>
                <a:spcPct val="150000"/>
              </a:lnSpc>
            </a:pPr>
            <a:r>
              <a:rPr lang="zh-TW" altLang="en-US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總經理 陳威志 先生 </a:t>
            </a:r>
            <a:endParaRPr lang="en-US" altLang="zh-CN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 rot="2725295">
            <a:off x="1768355" y="981860"/>
            <a:ext cx="4695064" cy="4630859"/>
          </a:xfrm>
          <a:prstGeom prst="rect">
            <a:avLst/>
          </a:prstGeom>
          <a:noFill/>
          <a:ln w="38100">
            <a:solidFill>
              <a:srgbClr val="F1B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 dirty="0"/>
          </a:p>
        </p:txBody>
      </p:sp>
      <p:sp>
        <p:nvSpPr>
          <p:cNvPr id="16" name="矩形 15"/>
          <p:cNvSpPr/>
          <p:nvPr/>
        </p:nvSpPr>
        <p:spPr>
          <a:xfrm rot="2725295">
            <a:off x="948334" y="965287"/>
            <a:ext cx="4657964" cy="4653403"/>
          </a:xfrm>
          <a:prstGeom prst="rect">
            <a:avLst/>
          </a:prstGeom>
          <a:solidFill>
            <a:schemeClr val="tx1">
              <a:alpha val="8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75866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EC48F1FB-00F8-4C34-9788-25A77BD1A0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886" y="2066123"/>
            <a:ext cx="5274369" cy="3955777"/>
          </a:xfrm>
          <a:prstGeom prst="rect">
            <a:avLst/>
          </a:prstGeom>
        </p:spPr>
      </p:pic>
      <p:pic>
        <p:nvPicPr>
          <p:cNvPr id="5" name="Picture Placeholder 3">
            <a:extLst>
              <a:ext uri="{FF2B5EF4-FFF2-40B4-BE49-F238E27FC236}">
                <a16:creationId xmlns="" xmlns:a16="http://schemas.microsoft.com/office/drawing/2014/main" id="{26A4B8D7-B567-4E02-9FB3-6E9E32D87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93"/>
          <a:stretch/>
        </p:blipFill>
        <p:spPr>
          <a:xfrm>
            <a:off x="5900287" y="4306182"/>
            <a:ext cx="2875386" cy="221974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01A013A0-2A09-434F-91BA-AAA730177C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9538" y="666924"/>
            <a:ext cx="5871410" cy="353935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9806507D-06B4-40BF-BEAA-10951313E074}"/>
              </a:ext>
            </a:extLst>
          </p:cNvPr>
          <p:cNvSpPr txBox="1"/>
          <p:nvPr/>
        </p:nvSpPr>
        <p:spPr>
          <a:xfrm>
            <a:off x="360532" y="1031931"/>
            <a:ext cx="4610558" cy="885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dirty="0" smtClean="0">
                <a:latin typeface="Microsoft YaHei UI" pitchFamily="34" charset="-122"/>
                <a:ea typeface="Microsoft YaHei UI" pitchFamily="34" charset="-122"/>
              </a:rPr>
              <a:t>直營門市：</a:t>
            </a:r>
            <a:r>
              <a:rPr lang="en-US" altLang="zh-TW" sz="2400" dirty="0" smtClean="0">
                <a:latin typeface="Microsoft YaHei UI" pitchFamily="34" charset="-122"/>
                <a:ea typeface="Microsoft YaHei UI" pitchFamily="34" charset="-122"/>
              </a:rPr>
              <a:t>Q7 PHU MY HUNG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dirty="0" smtClean="0">
                <a:latin typeface="Microsoft YaHei UI" pitchFamily="34" charset="-122"/>
                <a:ea typeface="Microsoft YaHei UI" pitchFamily="34" charset="-122"/>
              </a:rPr>
              <a:t>占地：</a:t>
            </a:r>
            <a:r>
              <a:rPr lang="en-US" altLang="zh-TW" sz="2400" dirty="0" smtClean="0">
                <a:latin typeface="Microsoft YaHei UI" pitchFamily="34" charset="-122"/>
                <a:ea typeface="Microsoft YaHei UI" pitchFamily="34" charset="-122"/>
              </a:rPr>
              <a:t>385</a:t>
            </a:r>
            <a:r>
              <a:rPr lang="zh-TW" altLang="en-US" sz="2400" dirty="0" smtClean="0">
                <a:latin typeface="Microsoft YaHei UI" pitchFamily="34" charset="-122"/>
                <a:ea typeface="Microsoft YaHei UI" pitchFamily="34" charset="-122"/>
              </a:rPr>
              <a:t> ㎡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BC41C8B4-EF9A-43F6-A2D3-EAE86AA43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951" y="28875"/>
            <a:ext cx="2266950" cy="664807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308341" y="116963"/>
            <a:ext cx="422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櫥櫃廠經營現況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4" name="圖片 13" descr="8AF42A9F-B054-4181-81D7-2706C53E5E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48823" y="4312112"/>
            <a:ext cx="2945332" cy="2208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5551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BC41C8B4-EF9A-43F6-A2D3-EAE86AA433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951" y="28875"/>
            <a:ext cx="2266950" cy="664807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08341" y="116963"/>
            <a:ext cx="422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櫥櫃廠經營現況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B0A33036-7245-42E7-9451-A00FF7989106}"/>
              </a:ext>
            </a:extLst>
          </p:cNvPr>
          <p:cNvSpPr/>
          <p:nvPr/>
        </p:nvSpPr>
        <p:spPr>
          <a:xfrm>
            <a:off x="-144178" y="888144"/>
            <a:ext cx="7438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</a:pPr>
            <a:r>
              <a:rPr lang="zh-TW" altLang="en-US" sz="2400" kern="100" dirty="0" smtClean="0">
                <a:latin typeface="Microsoft YaHei UI" pitchFamily="34" charset="-122"/>
                <a:ea typeface="Microsoft YaHei UI" pitchFamily="34" charset="-122"/>
                <a:cs typeface="Times New Roman" panose="02020603050405020304" pitchFamily="18" charset="0"/>
              </a:rPr>
              <a:t>加盟商招商計畫</a:t>
            </a:r>
            <a:endParaRPr lang="en-US" altLang="zh-TW" sz="2400" kern="100" dirty="0" smtClean="0">
              <a:latin typeface="Microsoft YaHei UI" pitchFamily="34" charset="-122"/>
              <a:ea typeface="Microsoft YaHei UI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FAB5763E-0B8A-4C3F-9C2F-439814F3EC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873" t="28890" r="21050" b="6246"/>
          <a:stretch/>
        </p:blipFill>
        <p:spPr>
          <a:xfrm>
            <a:off x="2839452" y="985492"/>
            <a:ext cx="7267073" cy="5402759"/>
          </a:xfrm>
          <a:prstGeom prst="rect">
            <a:avLst/>
          </a:prstGeom>
        </p:spPr>
      </p:pic>
      <p:sp>
        <p:nvSpPr>
          <p:cNvPr id="17" name="橢圓 16">
            <a:extLst>
              <a:ext uri="{FF2B5EF4-FFF2-40B4-BE49-F238E27FC236}">
                <a16:creationId xmlns="" xmlns:a16="http://schemas.microsoft.com/office/drawing/2014/main" id="{E0D1DF40-193B-4A0E-B102-CDFF145A4788}"/>
              </a:ext>
            </a:extLst>
          </p:cNvPr>
          <p:cNvSpPr/>
          <p:nvPr/>
        </p:nvSpPr>
        <p:spPr>
          <a:xfrm>
            <a:off x="5146853" y="917486"/>
            <a:ext cx="941947" cy="9378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="" xmlns:a16="http://schemas.microsoft.com/office/drawing/2014/main" id="{4C7D76C3-7541-4C45-A9F6-24F12512990A}"/>
              </a:ext>
            </a:extLst>
          </p:cNvPr>
          <p:cNvSpPr/>
          <p:nvPr/>
        </p:nvSpPr>
        <p:spPr>
          <a:xfrm>
            <a:off x="5923302" y="1399272"/>
            <a:ext cx="1083889" cy="9781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="" xmlns:a16="http://schemas.microsoft.com/office/drawing/2014/main" id="{58745138-38CB-47AC-AC42-4E8B508E9767}"/>
              </a:ext>
            </a:extLst>
          </p:cNvPr>
          <p:cNvSpPr/>
          <p:nvPr/>
        </p:nvSpPr>
        <p:spPr>
          <a:xfrm>
            <a:off x="6951823" y="1591779"/>
            <a:ext cx="1053579" cy="10531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="" xmlns:a16="http://schemas.microsoft.com/office/drawing/2014/main" id="{D4041D28-E0B2-496A-8EC7-9E4598891DDD}"/>
              </a:ext>
            </a:extLst>
          </p:cNvPr>
          <p:cNvSpPr/>
          <p:nvPr/>
        </p:nvSpPr>
        <p:spPr>
          <a:xfrm>
            <a:off x="7213197" y="2687687"/>
            <a:ext cx="785979" cy="742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="" xmlns:a16="http://schemas.microsoft.com/office/drawing/2014/main" id="{48FBDBAA-20F7-438C-8788-5B20030F8FFB}"/>
              </a:ext>
            </a:extLst>
          </p:cNvPr>
          <p:cNvSpPr/>
          <p:nvPr/>
        </p:nvSpPr>
        <p:spPr>
          <a:xfrm>
            <a:off x="4167292" y="3481881"/>
            <a:ext cx="669755" cy="6115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47402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群組 26"/>
          <p:cNvGrpSpPr/>
          <p:nvPr/>
        </p:nvGrpSpPr>
        <p:grpSpPr>
          <a:xfrm>
            <a:off x="5322744" y="49257"/>
            <a:ext cx="5951166" cy="6808742"/>
            <a:chOff x="5149494" y="49257"/>
            <a:chExt cx="5951166" cy="680874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65675" y="539014"/>
              <a:ext cx="4934985" cy="6318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流程圖: 接點 1"/>
            <p:cNvSpPr>
              <a:spLocks noChangeArrowheads="1"/>
            </p:cNvSpPr>
            <p:nvPr/>
          </p:nvSpPr>
          <p:spPr bwMode="auto">
            <a:xfrm>
              <a:off x="9365996" y="759993"/>
              <a:ext cx="247651" cy="185738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zh-TW" altLang="en-US" sz="1600">
                <a:latin typeface="+mj-lt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7" name="流程圖: 接點 1"/>
            <p:cNvSpPr>
              <a:spLocks noChangeArrowheads="1"/>
            </p:cNvSpPr>
            <p:nvPr/>
          </p:nvSpPr>
          <p:spPr bwMode="auto">
            <a:xfrm>
              <a:off x="8144115" y="1778262"/>
              <a:ext cx="247651" cy="185738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zh-TW" altLang="en-US" sz="1600">
                <a:latin typeface="+mj-lt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8" name="流程圖: 接點 1"/>
            <p:cNvSpPr>
              <a:spLocks noChangeArrowheads="1"/>
            </p:cNvSpPr>
            <p:nvPr/>
          </p:nvSpPr>
          <p:spPr bwMode="auto">
            <a:xfrm>
              <a:off x="7412774" y="2375836"/>
              <a:ext cx="247651" cy="185738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zh-TW" altLang="en-US" sz="1600">
                <a:latin typeface="+mj-lt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9" name="流程圖: 接點 1"/>
            <p:cNvSpPr>
              <a:spLocks noChangeArrowheads="1"/>
            </p:cNvSpPr>
            <p:nvPr/>
          </p:nvSpPr>
          <p:spPr bwMode="auto">
            <a:xfrm>
              <a:off x="7525069" y="4707823"/>
              <a:ext cx="247651" cy="185738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zh-TW" altLang="en-US" sz="1600">
                <a:latin typeface="+mj-lt"/>
                <a:ea typeface="標楷體" pitchFamily="65" charset="-120"/>
                <a:cs typeface="Times New Roman" pitchFamily="18" charset="0"/>
              </a:endParaRPr>
            </a:p>
          </p:txBody>
        </p:sp>
        <p:pic>
          <p:nvPicPr>
            <p:cNvPr id="21" name="圖片 20" descr="造橋展中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9494" y="1328287"/>
              <a:ext cx="1800000" cy="1190807"/>
            </a:xfrm>
            <a:prstGeom prst="rect">
              <a:avLst/>
            </a:prstGeom>
          </p:spPr>
        </p:pic>
        <p:pic>
          <p:nvPicPr>
            <p:cNvPr id="22" name="圖片 21" descr="09285269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6806" y="49257"/>
              <a:ext cx="1800000" cy="1199885"/>
            </a:xfrm>
            <a:prstGeom prst="rect">
              <a:avLst/>
            </a:prstGeom>
          </p:spPr>
        </p:pic>
      </p:grpSp>
      <p:sp>
        <p:nvSpPr>
          <p:cNvPr id="24" name="文字方塊 23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新建工程市場拓展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623" y="1607017"/>
            <a:ext cx="2154156" cy="172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內容版面配置區 8"/>
          <p:cNvSpPr txBox="1">
            <a:spLocks/>
          </p:cNvSpPr>
          <p:nvPr/>
        </p:nvSpPr>
        <p:spPr>
          <a:xfrm>
            <a:off x="481268" y="3583126"/>
            <a:ext cx="4735628" cy="412750"/>
          </a:xfrm>
          <a:prstGeom prst="rect">
            <a:avLst/>
          </a:prstGeom>
        </p:spPr>
        <p:txBody>
          <a:bodyPr/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未來成長策略：</a:t>
            </a:r>
            <a:endParaRPr lang="en-US" altLang="zh-TW" sz="2800" b="1" u="sng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zh-TW" altLang="en-US" sz="2400" dirty="0" smtClean="0">
                <a:latin typeface="Microsoft YaHei" pitchFamily="34" charset="-122"/>
                <a:ea typeface="Microsoft YaHei" pitchFamily="34" charset="-122"/>
              </a:rPr>
              <a:t>提高旗艦</a:t>
            </a:r>
            <a:r>
              <a:rPr kumimoji="0" lang="zh-TW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展示中心營運效益</a:t>
            </a:r>
            <a:endParaRPr kumimoji="0" lang="en-US" altLang="zh-TW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0" lang="zh-TW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積極提升市占，建案穩定增長</a:t>
            </a:r>
            <a:endParaRPr kumimoji="0" lang="en-US" altLang="zh-TW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內容版面配置區 8"/>
          <p:cNvSpPr txBox="1">
            <a:spLocks/>
          </p:cNvSpPr>
          <p:nvPr/>
        </p:nvSpPr>
        <p:spPr>
          <a:xfrm>
            <a:off x="4581650" y="6286216"/>
            <a:ext cx="2300438" cy="412750"/>
          </a:xfrm>
          <a:prstGeom prst="rect">
            <a:avLst/>
          </a:prstGeom>
        </p:spPr>
        <p:txBody>
          <a:bodyPr/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</a:pPr>
            <a:r>
              <a:rPr lang="zh-TW" altLang="en-US" b="1" u="sng" dirty="0" smtClean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高雄展示中心籌備中</a:t>
            </a:r>
            <a:endParaRPr lang="en-US" altLang="zh-TW" b="1" u="sng" dirty="0" smtClean="0">
              <a:solidFill>
                <a:srgbClr val="00206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1016" y="2723949"/>
            <a:ext cx="1735125" cy="122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6906" y="4985887"/>
            <a:ext cx="2066771" cy="119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gray">
          <a:xfrm>
            <a:off x="400023" y="779646"/>
            <a:ext cx="4479983" cy="53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台北市內湖區民善街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85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號</a:t>
            </a:r>
            <a:endParaRPr lang="en-US" altLang="zh-TW" b="1" kern="0" dirty="0" smtClean="0">
              <a:solidFill>
                <a:srgbClr val="C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土地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建坪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148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坪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內湖瓷藝光廊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8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5" name="Picture 9" descr="C:\Users\Effy_tseng\Desktop\4Y8A8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63" y="4012293"/>
            <a:ext cx="3528393" cy="2383694"/>
          </a:xfrm>
          <a:prstGeom prst="rect">
            <a:avLst/>
          </a:prstGeom>
          <a:noFill/>
        </p:spPr>
      </p:pic>
      <p:pic>
        <p:nvPicPr>
          <p:cNvPr id="16" name="Picture 2" descr="C:\Users\Effy_tseng\Desktop\批次轉檔\內湖\72 dpi\菲雅辛斯\09285155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6346" y="4020494"/>
            <a:ext cx="3719326" cy="2375493"/>
          </a:xfrm>
          <a:prstGeom prst="rect">
            <a:avLst/>
          </a:prstGeom>
          <a:noFill/>
        </p:spPr>
      </p:pic>
      <p:pic>
        <p:nvPicPr>
          <p:cNvPr id="17" name="Picture 8" descr="C:\Users\Effy_tseng\Desktop\09284828.jpg"/>
          <p:cNvPicPr>
            <a:picLocks noChangeAspect="1" noChangeArrowheads="1"/>
          </p:cNvPicPr>
          <p:nvPr/>
        </p:nvPicPr>
        <p:blipFill>
          <a:blip r:embed="rId6" cstate="print"/>
          <a:srcRect t="9344"/>
          <a:stretch>
            <a:fillRect/>
          </a:stretch>
        </p:blipFill>
        <p:spPr bwMode="auto">
          <a:xfrm>
            <a:off x="7342511" y="637409"/>
            <a:ext cx="4438811" cy="3301418"/>
          </a:xfrm>
          <a:prstGeom prst="rect">
            <a:avLst/>
          </a:prstGeom>
          <a:noFill/>
        </p:spPr>
      </p:pic>
      <p:pic>
        <p:nvPicPr>
          <p:cNvPr id="18" name="Picture 5" descr="Y:\企劃資料\01 展示中心\01 內湖\21 照片小檔\照片2\4Y8A8746.tif"/>
          <p:cNvPicPr>
            <a:picLocks noChangeAspect="1" noChangeArrowheads="1"/>
          </p:cNvPicPr>
          <p:nvPr/>
        </p:nvPicPr>
        <p:blipFill>
          <a:blip r:embed="rId7" cstate="print"/>
          <a:srcRect l="3816"/>
          <a:stretch>
            <a:fillRect/>
          </a:stretch>
        </p:blipFill>
        <p:spPr bwMode="auto">
          <a:xfrm>
            <a:off x="158551" y="1867448"/>
            <a:ext cx="4030923" cy="3484828"/>
          </a:xfrm>
          <a:prstGeom prst="rect">
            <a:avLst/>
          </a:prstGeom>
          <a:noFill/>
        </p:spPr>
      </p:pic>
      <p:pic>
        <p:nvPicPr>
          <p:cNvPr id="19" name="Picture 5" descr="C:\Users\Effy_tseng\Desktop\4Y8A88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1933" y="661737"/>
            <a:ext cx="2224509" cy="32620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造橋瓷藝光廊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8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9" name="Picture 8" descr="C:\Users\Effy_tseng\Desktop\批次轉檔\造橋\200 dpi\07259447.tif"/>
          <p:cNvPicPr>
            <a:picLocks noChangeAspect="1" noChangeArrowheads="1"/>
          </p:cNvPicPr>
          <p:nvPr/>
        </p:nvPicPr>
        <p:blipFill>
          <a:blip r:embed="rId4" cstate="print"/>
          <a:srcRect t="3327" r="4002"/>
          <a:stretch>
            <a:fillRect/>
          </a:stretch>
        </p:blipFill>
        <p:spPr bwMode="auto">
          <a:xfrm>
            <a:off x="182878" y="2104895"/>
            <a:ext cx="4331370" cy="3268470"/>
          </a:xfrm>
          <a:prstGeom prst="rect">
            <a:avLst/>
          </a:prstGeom>
          <a:noFill/>
        </p:spPr>
      </p:pic>
      <p:pic>
        <p:nvPicPr>
          <p:cNvPr id="10" name="Picture 2" descr="C:\Users\Effy_tseng\Desktop\批次轉檔\造橋\200 dpi\07259599.tif"/>
          <p:cNvPicPr>
            <a:picLocks noChangeAspect="1" noChangeArrowheads="1"/>
          </p:cNvPicPr>
          <p:nvPr/>
        </p:nvPicPr>
        <p:blipFill>
          <a:blip r:embed="rId5" cstate="print"/>
          <a:srcRect t="29866"/>
          <a:stretch>
            <a:fillRect/>
          </a:stretch>
        </p:blipFill>
        <p:spPr bwMode="auto">
          <a:xfrm>
            <a:off x="4928254" y="737340"/>
            <a:ext cx="2571018" cy="2394893"/>
          </a:xfrm>
          <a:prstGeom prst="rect">
            <a:avLst/>
          </a:prstGeom>
          <a:noFill/>
        </p:spPr>
      </p:pic>
      <p:pic>
        <p:nvPicPr>
          <p:cNvPr id="11" name="Picture 10" descr="C:\Users\Effy_tseng\Desktop\批次轉檔\造橋\100 dpi\貝格尼雅\07259576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3627" y="3224842"/>
            <a:ext cx="2574437" cy="3435613"/>
          </a:xfrm>
          <a:prstGeom prst="rect">
            <a:avLst/>
          </a:prstGeom>
          <a:noFill/>
        </p:spPr>
      </p:pic>
      <p:pic>
        <p:nvPicPr>
          <p:cNvPr id="12" name="Picture 2" descr="C:\Users\Effy_tseng\Desktop\批次轉檔\造橋\100 dpi\卡蜜莉亞\0725968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3333" y="3910308"/>
            <a:ext cx="3657193" cy="2739981"/>
          </a:xfrm>
          <a:prstGeom prst="rect">
            <a:avLst/>
          </a:prstGeom>
          <a:noFill/>
        </p:spPr>
      </p:pic>
      <p:pic>
        <p:nvPicPr>
          <p:cNvPr id="14" name="Picture 7" descr="C:\Users\Effy_tseng\Desktop\批次轉檔\造橋\200 dpi\07259665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4084" y="734029"/>
            <a:ext cx="4095586" cy="3068960"/>
          </a:xfrm>
          <a:prstGeom prst="rect">
            <a:avLst/>
          </a:prstGeom>
          <a:noFill/>
        </p:spPr>
      </p:pic>
      <p:sp>
        <p:nvSpPr>
          <p:cNvPr id="15" name="標題 1"/>
          <p:cNvSpPr txBox="1">
            <a:spLocks/>
          </p:cNvSpPr>
          <p:nvPr/>
        </p:nvSpPr>
        <p:spPr bwMode="gray">
          <a:xfrm>
            <a:off x="400023" y="779646"/>
            <a:ext cx="4479983" cy="53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苗栗縣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造橋鄉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13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鄰東興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36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號</a:t>
            </a:r>
            <a:endParaRPr lang="en-US" altLang="zh-TW" b="1" kern="0" dirty="0" smtClean="0">
              <a:solidFill>
                <a:srgbClr val="C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土地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建坪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200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坪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台中瓷藝光廊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5" name="Picture 2" descr="C:\Users\fred\Desktop\台中瓷藝光廊\台中展中照片\022426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124" y="975019"/>
            <a:ext cx="7135664" cy="5346808"/>
          </a:xfrm>
          <a:prstGeom prst="rect">
            <a:avLst/>
          </a:prstGeom>
          <a:noFill/>
        </p:spPr>
      </p:pic>
      <p:pic>
        <p:nvPicPr>
          <p:cNvPr id="16" name="Picture 3" descr="C:\Users\fred\Desktop\台中瓷藝光廊\台中展中照片\CF026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" y="944391"/>
            <a:ext cx="3836371" cy="2874741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525" y="3935215"/>
            <a:ext cx="3983665" cy="252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 bwMode="gray">
          <a:xfrm>
            <a:off x="3123969" y="178621"/>
            <a:ext cx="6202905" cy="53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台中市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南屯區文心路一段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138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號</a:t>
            </a:r>
            <a:endParaRPr lang="en-US" altLang="zh-TW" b="1" kern="0" dirty="0" smtClean="0">
              <a:solidFill>
                <a:srgbClr val="C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土地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建坪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140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坪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高雄瓷藝光廊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009" y="3635756"/>
            <a:ext cx="5088507" cy="295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722" y="3638350"/>
            <a:ext cx="4601397" cy="294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9" name="圖片 8" descr="2020.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636" y="914078"/>
            <a:ext cx="11251932" cy="2595981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 bwMode="gray">
          <a:xfrm>
            <a:off x="3123969" y="178621"/>
            <a:ext cx="6202905" cy="53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高雄市左營區民族一路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1188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號</a:t>
            </a:r>
            <a:endParaRPr lang="en-US" altLang="zh-TW" b="1" kern="0" dirty="0" smtClean="0">
              <a:solidFill>
                <a:srgbClr val="C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土地</a:t>
            </a: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建坪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180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坪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C1FA8F66-3B85-411D-A2A6-A50DF3026D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B118D3-E327-44E4-A9E1-11987BE63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39" t="9091" r="30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695E25C-06E7-4082-BE92-B571B616BC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4285571"/>
            <a:ext cx="1126540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64BD7DF-F4BB-427F-B4F6-6DC83A59AA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1243F9A-2126-474B-8640-54B3C65A5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94" y="4961693"/>
            <a:ext cx="10965141" cy="895244"/>
          </a:xfrm>
        </p:spPr>
        <p:txBody>
          <a:bodyPr>
            <a:normAutofit/>
          </a:bodyPr>
          <a:lstStyle/>
          <a:p>
            <a:r>
              <a:rPr kumimoji="1" lang="zh-TW" altLang="en-US" sz="4000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凱撒衛浴電商通路</a:t>
            </a:r>
            <a:r>
              <a:rPr kumimoji="1" lang="en-US" altLang="zh-TW" sz="4000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-</a:t>
            </a:r>
            <a:r>
              <a:rPr kumimoji="1" lang="zh-TW" altLang="en-US" sz="5400" b="1" dirty="0">
                <a:solidFill>
                  <a:srgbClr val="FDC703"/>
                </a:solidFill>
                <a:latin typeface="Microsoft YaHei UI" pitchFamily="34" charset="-122"/>
                <a:ea typeface="Microsoft YaHei UI" pitchFamily="34" charset="-122"/>
              </a:rPr>
              <a:t>廚衛生活館</a:t>
            </a:r>
          </a:p>
        </p:txBody>
      </p:sp>
      <p:sp>
        <p:nvSpPr>
          <p:cNvPr id="7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703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CF4EB5C-ED25-4675-8255-2F5B12CFFC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514EC6E-A557-42A2-BCDC-3ABFFC5E5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05482C9-EB42-4BFE-95BF-7FD661F07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539E646-A625-4A26-86ED-BD90EDD329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019540-1104-4B12-9F83-45F586741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997A92-080F-814C-BDB6-CB7905C1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TW" altLang="en-US" sz="6600" b="1" kern="1200" cap="all" dirty="0">
                <a:solidFill>
                  <a:srgbClr val="FFFFFF">
                    <a:alpha val="90000"/>
                  </a:srgbClr>
                </a:solidFill>
                <a:latin typeface="Microsoft YaHei UI" pitchFamily="34" charset="-122"/>
                <a:ea typeface="Microsoft YaHei UI" pitchFamily="34" charset="-122"/>
              </a:rPr>
              <a:t>平台發展規劃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580CFD6-E44A-486A-9E73-D8D948F78A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6E2085FC-9A2A-FD4F-AB01-B8B2E5A43D80}"/>
              </a:ext>
            </a:extLst>
          </p:cNvPr>
          <p:cNvSpPr txBox="1"/>
          <p:nvPr/>
        </p:nvSpPr>
        <p:spPr>
          <a:xfrm>
            <a:off x="7295302" y="1028343"/>
            <a:ext cx="423566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kumimoji="1" lang="zh-TW" altLang="en-US" b="1" dirty="0" smtClean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發展</a:t>
            </a: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自有電商平台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自由度高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en-US" altLang="zh-TW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CRM</a:t>
            </a: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客戶</a:t>
            </a:r>
            <a:r>
              <a:rPr kumimoji="1" lang="en-US" altLang="zh-TW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DNA</a:t>
            </a: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數據分析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精準行銷投放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打造</a:t>
            </a:r>
            <a:r>
              <a:rPr kumimoji="1" lang="en-US" altLang="zh-TW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CAESAR</a:t>
            </a: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廚衛生活圈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服務經濟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lvl="1"/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上架知名電商平台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高流量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高曝光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上架成本相對高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產品線區隔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342900" indent="-342900">
              <a:buFontTx/>
              <a:buAutoNum type="arabicPeriod"/>
            </a:pP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kumimoji="1" lang="en-US" altLang="zh-TW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O2O</a:t>
            </a: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線上線下整合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展示間銷售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百貨櫃銷售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6670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CF4EB5C-ED25-4675-8255-2F5B12CFFC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514EC6E-A557-42A2-BCDC-3ABFFC5E5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05482C9-EB42-4BFE-95BF-7FD661F07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539E646-A625-4A26-86ED-BD90EDD329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019540-1104-4B12-9F83-45F586741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2F88249-E99F-2541-88FA-1DB9B03D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TW" altLang="en-US" sz="6600" b="1" kern="1200" cap="all" dirty="0">
                <a:solidFill>
                  <a:srgbClr val="FFFFFF">
                    <a:alpha val="90000"/>
                  </a:srgbClr>
                </a:solidFill>
                <a:latin typeface="Microsoft YaHei UI" pitchFamily="34" charset="-122"/>
                <a:ea typeface="Microsoft YaHei UI" pitchFamily="34" charset="-122"/>
              </a:rPr>
              <a:t>發展現況</a:t>
            </a:r>
            <a:endParaRPr kumimoji="1" lang="en-US" altLang="zh-TW" sz="6600" b="1" kern="1200" cap="all" dirty="0">
              <a:solidFill>
                <a:srgbClr val="FFFFFF">
                  <a:alpha val="90000"/>
                </a:srgb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580CFD6-E44A-486A-9E73-D8D948F78A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B28708D1-10CE-A048-956D-6F48CB973A22}"/>
              </a:ext>
            </a:extLst>
          </p:cNvPr>
          <p:cNvSpPr txBox="1"/>
          <p:nvPr/>
        </p:nvSpPr>
        <p:spPr>
          <a:xfrm>
            <a:off x="7295302" y="1577340"/>
            <a:ext cx="4745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五月執行，六月中開站試營運</a:t>
            </a:r>
            <a:endParaRPr kumimoji="1" lang="en-US" altLang="zh-TW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342900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八月起關鍵字廣告</a:t>
            </a:r>
            <a:r>
              <a:rPr kumimoji="1" lang="en-US" altLang="zh-TW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kumimoji="1" lang="zh-TW" altLang="en-US" b="1" dirty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已建立自有電商</a:t>
            </a:r>
            <a:r>
              <a:rPr kumimoji="1" lang="zh-TW" altLang="en-US" b="1" dirty="0" smtClean="0">
                <a:solidFill>
                  <a:srgbClr val="FFFFFF"/>
                </a:solidFill>
                <a:latin typeface="Microsoft YaHei UI" pitchFamily="34" charset="-122"/>
                <a:ea typeface="Microsoft YaHei UI" pitchFamily="34" charset="-122"/>
              </a:rPr>
              <a:t>平台</a:t>
            </a:r>
            <a:endParaRPr kumimoji="1" lang="en-US" altLang="zh-TW" b="1" dirty="0">
              <a:solidFill>
                <a:srgbClr val="FDC703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endParaRPr kumimoji="1" lang="en-US" altLang="zh-TW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lvl="1"/>
            <a:endParaRPr kumimoji="1" lang="en-US" altLang="zh-TW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endParaRPr kumimoji="1" lang="zh-TW" altLang="en-US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B28708D1-10CE-A048-956D-6F48CB973A22}"/>
              </a:ext>
            </a:extLst>
          </p:cNvPr>
          <p:cNvSpPr txBox="1"/>
          <p:nvPr/>
        </p:nvSpPr>
        <p:spPr>
          <a:xfrm rot="396423">
            <a:off x="7197445" y="3235144"/>
            <a:ext cx="4745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kumimoji="1" lang="en-US" altLang="zh-TW" sz="2600" b="1" dirty="0" smtClean="0">
                <a:solidFill>
                  <a:srgbClr val="FDC703"/>
                </a:solidFill>
                <a:latin typeface="Microsoft YaHei UI" pitchFamily="34" charset="-122"/>
                <a:ea typeface="Microsoft YaHei UI" pitchFamily="34" charset="-122"/>
              </a:rPr>
              <a:t>https</a:t>
            </a:r>
            <a:r>
              <a:rPr kumimoji="1" lang="en-US" altLang="zh-TW" sz="2600" b="1" dirty="0">
                <a:solidFill>
                  <a:srgbClr val="FDC703"/>
                </a:solidFill>
                <a:latin typeface="Microsoft YaHei UI" pitchFamily="34" charset="-122"/>
                <a:ea typeface="Microsoft YaHei UI" pitchFamily="34" charset="-122"/>
              </a:rPr>
              <a:t>://</a:t>
            </a:r>
            <a:r>
              <a:rPr kumimoji="1" lang="en-US" altLang="zh-TW" sz="2600" b="1" dirty="0" smtClean="0">
                <a:solidFill>
                  <a:srgbClr val="FDC703"/>
                </a:solidFill>
                <a:latin typeface="Microsoft YaHei UI" pitchFamily="34" charset="-122"/>
                <a:ea typeface="Microsoft YaHei UI" pitchFamily="34" charset="-122"/>
              </a:rPr>
              <a:t>shop.caesar.com.tw</a:t>
            </a:r>
            <a:endParaRPr kumimoji="1" lang="en-US" altLang="zh-TW" sz="2600" b="1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marL="800100" lvl="1" indent="-342900">
              <a:buFontTx/>
              <a:buAutoNum type="arabicPeriod"/>
            </a:pPr>
            <a:endParaRPr kumimoji="1" lang="zh-TW" altLang="en-US" dirty="0">
              <a:solidFill>
                <a:srgbClr val="FFFFFF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163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289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免責說明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 algn="just"/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本簡報所有之財務報表及其他資訊，係本公司根據主管機關要求之提報日期所提供之正確資訊。惟可能因時間經過或後續事件之發生，致使上述文件中之資訊不正確或不完整。本公司特此聲明對有時間性之資訊，不負任何更新或修訂之責任。 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/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本簡報中對未來的展望，反應本公司截至目前為止對於未來的看法。對於這些看法，未來若有任何變更或調整時，本公司並不負責隨時提醒或更新。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/>
            <a:endParaRPr lang="en-US" altLang="zh-TW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1285"/>
            <a:ext cx="12192000" cy="519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0" y="264094"/>
            <a:ext cx="12153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342" y="625642"/>
            <a:ext cx="661332" cy="67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8188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4">
            <a:extLst>
              <a:ext uri="{FF2B5EF4-FFF2-40B4-BE49-F238E27FC236}">
                <a16:creationId xmlns="" xmlns:a16="http://schemas.microsoft.com/office/drawing/2014/main" id="{C05729A4-6F0F-4423-AD0C-EF27345E61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6">
            <a:extLst>
              <a:ext uri="{FF2B5EF4-FFF2-40B4-BE49-F238E27FC236}">
                <a16:creationId xmlns="" xmlns:a16="http://schemas.microsoft.com/office/drawing/2014/main" id="{204CB79E-F775-42E6-994C-D5FA8C176B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18">
            <a:extLst>
              <a:ext uri="{FF2B5EF4-FFF2-40B4-BE49-F238E27FC236}">
                <a16:creationId xmlns="" xmlns:a16="http://schemas.microsoft.com/office/drawing/2014/main" id="{3AAB5B94-95EF-4963-859C-1FA406D62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872224"/>
            <a:ext cx="12171959" cy="50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0" y="264094"/>
            <a:ext cx="12153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342" y="625642"/>
            <a:ext cx="661332" cy="67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752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5729A4-6F0F-4423-AD0C-EF27345E61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04CB79E-F775-42E6-994C-D5FA8C176B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AAB5B94-95EF-4963-859C-1FA406D62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56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3166"/>
            <a:ext cx="12165526" cy="553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0" y="264094"/>
            <a:ext cx="12153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342" y="625642"/>
            <a:ext cx="661332" cy="67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713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5729A4-6F0F-4423-AD0C-EF27345E61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4CB79E-F775-42E6-994C-D5FA8C176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AB5B94-95EF-4963-859C-1FA406D62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內容版面配置區 4" descr="一張含有 室外, 標誌, 火車, 大 的圖片&#10;&#10;自動產生的描述">
            <a:extLst>
              <a:ext uri="{FF2B5EF4-FFF2-40B4-BE49-F238E27FC236}">
                <a16:creationId xmlns:a16="http://schemas.microsoft.com/office/drawing/2014/main" xmlns="" id="{2BFC6961-C341-1B45-8078-B8A1C7093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7072" r="7817"/>
          <a:stretch/>
        </p:blipFill>
        <p:spPr>
          <a:xfrm>
            <a:off x="20" y="-28866"/>
            <a:ext cx="12191980" cy="6886865"/>
          </a:xfrm>
          <a:prstGeom prst="rect">
            <a:avLst/>
          </a:prstGeom>
        </p:spPr>
      </p:pic>
      <p:sp>
        <p:nvSpPr>
          <p:cNvPr id="6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1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5729A4-6F0F-4423-AD0C-EF27345E61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4CB79E-F775-42E6-994C-D5FA8C176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AB5B94-95EF-4963-859C-1FA406D62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內容版面配置區 4" descr="一張含有 報紙, 桌, 食物 的圖片&#10;&#10;自動產生的描述">
            <a:extLst>
              <a:ext uri="{FF2B5EF4-FFF2-40B4-BE49-F238E27FC236}">
                <a16:creationId xmlns:a16="http://schemas.microsoft.com/office/drawing/2014/main" xmlns="" id="{36D40B48-09B1-9648-854A-00CD6624B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9669"/>
          <a:stretch/>
        </p:blipFill>
        <p:spPr>
          <a:xfrm>
            <a:off x="20" y="10"/>
            <a:ext cx="12191980" cy="6708798"/>
          </a:xfrm>
          <a:prstGeom prst="rect">
            <a:avLst/>
          </a:prstGeom>
        </p:spPr>
      </p:pic>
      <p:sp>
        <p:nvSpPr>
          <p:cNvPr id="6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34577" y="2989147"/>
            <a:ext cx="7476001" cy="1483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solidFill>
                  <a:prstClr val="white">
                    <a:lumMod val="50000"/>
                  </a:prstClr>
                </a:solidFill>
                <a:latin typeface="Microsoft YaHei UI" pitchFamily="34" charset="-122"/>
                <a:ea typeface="Microsoft YaHei UI" pitchFamily="34" charset="-122"/>
              </a:rPr>
              <a:t>衛浴產業的</a:t>
            </a:r>
            <a:r>
              <a:rPr lang="zh-TW" altLang="en-US" sz="5400" b="1" dirty="0" smtClean="0">
                <a:solidFill>
                  <a:srgbClr val="FFC000"/>
                </a:solidFill>
                <a:latin typeface="Microsoft YaHei UI" pitchFamily="34" charset="-122"/>
                <a:ea typeface="Microsoft YaHei UI" pitchFamily="34" charset="-122"/>
              </a:rPr>
              <a:t>小米</a:t>
            </a:r>
            <a:endParaRPr lang="zh-TW" altLang="en-US" sz="5400" b="1" dirty="0">
              <a:solidFill>
                <a:srgbClr val="FFC000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5" name="影像" descr="影像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873500" y="1130300"/>
            <a:ext cx="2044700" cy="212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群組 50"/>
          <p:cNvGrpSpPr/>
          <p:nvPr/>
        </p:nvGrpSpPr>
        <p:grpSpPr>
          <a:xfrm>
            <a:off x="8166100" y="5083140"/>
            <a:ext cx="1787129" cy="1774860"/>
            <a:chOff x="4721397" y="1397000"/>
            <a:chExt cx="1787129" cy="1774860"/>
          </a:xfrm>
        </p:grpSpPr>
        <p:pic>
          <p:nvPicPr>
            <p:cNvPr id="7" name="影像" descr="影像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4721397" y="1397000"/>
              <a:ext cx="1787129" cy="17748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13300" y="1573945"/>
              <a:ext cx="1613970" cy="139785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9" name="群組 53"/>
          <p:cNvGrpSpPr/>
          <p:nvPr/>
        </p:nvGrpSpPr>
        <p:grpSpPr>
          <a:xfrm>
            <a:off x="9372600" y="1714500"/>
            <a:ext cx="1770182" cy="1887930"/>
            <a:chOff x="9658607" y="1625600"/>
            <a:chExt cx="2258875" cy="2243530"/>
          </a:xfrm>
        </p:grpSpPr>
        <p:pic>
          <p:nvPicPr>
            <p:cNvPr id="10" name="影像" descr="影像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9658607" y="1625600"/>
              <a:ext cx="2258875" cy="22435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圖片 10" descr="1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79000" y="1674893"/>
              <a:ext cx="2003818" cy="20335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2" name="群組 55"/>
          <p:cNvGrpSpPr/>
          <p:nvPr/>
        </p:nvGrpSpPr>
        <p:grpSpPr>
          <a:xfrm>
            <a:off x="5941915" y="1511300"/>
            <a:ext cx="1595312" cy="1584360"/>
            <a:chOff x="950815" y="1612900"/>
            <a:chExt cx="1595312" cy="1584360"/>
          </a:xfrm>
        </p:grpSpPr>
        <p:pic>
          <p:nvPicPr>
            <p:cNvPr id="13" name="影像" descr="影像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950815" y="1612900"/>
              <a:ext cx="1595312" cy="15843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圖片 13" descr="LF5221_EH330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1900" y="1775877"/>
              <a:ext cx="965199" cy="133514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5" name="群組 57"/>
          <p:cNvGrpSpPr/>
          <p:nvPr/>
        </p:nvGrpSpPr>
        <p:grpSpPr>
          <a:xfrm>
            <a:off x="1371600" y="3472030"/>
            <a:ext cx="2087682" cy="2073500"/>
            <a:chOff x="4495800" y="4157830"/>
            <a:chExt cx="2087682" cy="2073500"/>
          </a:xfrm>
        </p:grpSpPr>
        <p:pic>
          <p:nvPicPr>
            <p:cNvPr id="16" name="影像" descr="影像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4495800" y="4157830"/>
              <a:ext cx="2087682" cy="20735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Picture 3" descr="Z:\003-產品中心\2020新品資訊\馬桶\U0234_01.png"/>
            <p:cNvPicPr>
              <a:picLocks noChangeAspect="1" noChangeArrowheads="1"/>
            </p:cNvPicPr>
            <p:nvPr/>
          </p:nvPicPr>
          <p:blipFill>
            <a:blip r:embed="rId9" cstate="print"/>
            <a:srcRect t="31092"/>
            <a:stretch>
              <a:fillRect/>
            </a:stretch>
          </p:blipFill>
          <p:spPr bwMode="auto">
            <a:xfrm>
              <a:off x="4673600" y="4378611"/>
              <a:ext cx="1752600" cy="1509794"/>
            </a:xfrm>
            <a:prstGeom prst="rect">
              <a:avLst/>
            </a:prstGeom>
            <a:noFill/>
          </p:spPr>
        </p:pic>
      </p:grpSp>
      <p:grpSp>
        <p:nvGrpSpPr>
          <p:cNvPr id="18" name="群組 59"/>
          <p:cNvGrpSpPr/>
          <p:nvPr/>
        </p:nvGrpSpPr>
        <p:grpSpPr>
          <a:xfrm>
            <a:off x="8443025" y="3343240"/>
            <a:ext cx="1710402" cy="1698660"/>
            <a:chOff x="8443025" y="3343240"/>
            <a:chExt cx="1710402" cy="1698660"/>
          </a:xfrm>
        </p:grpSpPr>
        <p:pic>
          <p:nvPicPr>
            <p:cNvPr id="19" name="影像" descr="影像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8443025" y="3343240"/>
              <a:ext cx="1710402" cy="16986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圖片 19" descr="UA0234B(IPEE)_01.png"/>
            <p:cNvPicPr>
              <a:picLocks noChangeAspect="1"/>
            </p:cNvPicPr>
            <p:nvPr/>
          </p:nvPicPr>
          <p:blipFill>
            <a:blip r:embed="rId10" cstate="print"/>
            <a:srcRect l="29272" t="35769" r="28898"/>
            <a:stretch>
              <a:fillRect/>
            </a:stretch>
          </p:blipFill>
          <p:spPr>
            <a:xfrm>
              <a:off x="8915400" y="3479902"/>
              <a:ext cx="698500" cy="1462690"/>
            </a:xfrm>
            <a:prstGeom prst="rect">
              <a:avLst/>
            </a:prstGeom>
          </p:spPr>
        </p:pic>
      </p:grpSp>
      <p:grpSp>
        <p:nvGrpSpPr>
          <p:cNvPr id="21" name="群組 61"/>
          <p:cNvGrpSpPr/>
          <p:nvPr/>
        </p:nvGrpSpPr>
        <p:grpSpPr>
          <a:xfrm>
            <a:off x="1888552" y="1524000"/>
            <a:ext cx="1913630" cy="1900630"/>
            <a:chOff x="1888552" y="1524000"/>
            <a:chExt cx="1913630" cy="1900630"/>
          </a:xfrm>
        </p:grpSpPr>
        <p:pic>
          <p:nvPicPr>
            <p:cNvPr id="22" name="影像" descr="影像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888552" y="1524000"/>
              <a:ext cx="1913630" cy="19006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圖片 22" descr="水動能LOGO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15989" y="2066616"/>
              <a:ext cx="1244185" cy="689875"/>
            </a:xfrm>
            <a:prstGeom prst="rect">
              <a:avLst/>
            </a:prstGeom>
          </p:spPr>
        </p:pic>
      </p:grpSp>
      <p:grpSp>
        <p:nvGrpSpPr>
          <p:cNvPr id="24" name="群組 63"/>
          <p:cNvGrpSpPr/>
          <p:nvPr/>
        </p:nvGrpSpPr>
        <p:grpSpPr>
          <a:xfrm>
            <a:off x="7543800" y="1155552"/>
            <a:ext cx="1905528" cy="1892447"/>
            <a:chOff x="7378700" y="1066652"/>
            <a:chExt cx="1905528" cy="1892447"/>
          </a:xfrm>
        </p:grpSpPr>
        <p:pic>
          <p:nvPicPr>
            <p:cNvPr id="25" name="影像" descr="影像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378700" y="1066652"/>
              <a:ext cx="1905528" cy="189244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" name="圖片 25" descr="AQUA JET.png"/>
            <p:cNvPicPr>
              <a:picLocks noChangeAspect="1"/>
            </p:cNvPicPr>
            <p:nvPr/>
          </p:nvPicPr>
          <p:blipFill>
            <a:blip r:embed="rId12" cstate="print"/>
            <a:srcRect l="7692" t="19231" r="7692" b="23077"/>
            <a:stretch>
              <a:fillRect/>
            </a:stretch>
          </p:blipFill>
          <p:spPr>
            <a:xfrm>
              <a:off x="7429501" y="1387854"/>
              <a:ext cx="1790700" cy="1220932"/>
            </a:xfrm>
            <a:prstGeom prst="rect">
              <a:avLst/>
            </a:prstGeom>
          </p:spPr>
        </p:pic>
      </p:grpSp>
      <p:grpSp>
        <p:nvGrpSpPr>
          <p:cNvPr id="27" name="群組 64"/>
          <p:cNvGrpSpPr/>
          <p:nvPr/>
        </p:nvGrpSpPr>
        <p:grpSpPr>
          <a:xfrm>
            <a:off x="2812183" y="4927600"/>
            <a:ext cx="1785217" cy="1772961"/>
            <a:chOff x="2697883" y="4927600"/>
            <a:chExt cx="1785217" cy="1772961"/>
          </a:xfrm>
        </p:grpSpPr>
        <p:pic>
          <p:nvPicPr>
            <p:cNvPr id="28" name="影像" descr="影像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2697883" y="4927600"/>
              <a:ext cx="1785217" cy="17729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22437" y="5346701"/>
              <a:ext cx="889176" cy="90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群組 65"/>
          <p:cNvGrpSpPr/>
          <p:nvPr/>
        </p:nvGrpSpPr>
        <p:grpSpPr>
          <a:xfrm>
            <a:off x="4572000" y="4254500"/>
            <a:ext cx="2097196" cy="2082800"/>
            <a:chOff x="0" y="3276600"/>
            <a:chExt cx="2097196" cy="2082800"/>
          </a:xfrm>
        </p:grpSpPr>
        <p:pic>
          <p:nvPicPr>
            <p:cNvPr id="31" name="影像" descr="影像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3276600"/>
              <a:ext cx="2097196" cy="2082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5456" y="3695700"/>
              <a:ext cx="1072043" cy="118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群組 68"/>
          <p:cNvGrpSpPr/>
          <p:nvPr/>
        </p:nvGrpSpPr>
        <p:grpSpPr>
          <a:xfrm>
            <a:off x="6558794" y="4343400"/>
            <a:ext cx="1764587" cy="1752600"/>
            <a:chOff x="10241794" y="5105400"/>
            <a:chExt cx="1764587" cy="1752600"/>
          </a:xfrm>
        </p:grpSpPr>
        <p:pic>
          <p:nvPicPr>
            <p:cNvPr id="34" name="影像" descr="影像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0241794" y="5105400"/>
              <a:ext cx="1764587" cy="1752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圖片 34" descr="B810CW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64224" y="5600700"/>
              <a:ext cx="726075" cy="673100"/>
            </a:xfrm>
            <a:prstGeom prst="rect">
              <a:avLst/>
            </a:prstGeom>
          </p:spPr>
        </p:pic>
        <p:pic>
          <p:nvPicPr>
            <p:cNvPr id="36" name="圖片 35" descr="B810CB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50600" y="5638973"/>
              <a:ext cx="468823" cy="636712"/>
            </a:xfrm>
            <a:prstGeom prst="rect">
              <a:avLst/>
            </a:prstGeom>
          </p:spPr>
        </p:pic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7" cstate="print"/>
          <a:srcRect t="5646"/>
          <a:stretch>
            <a:fillRect/>
          </a:stretch>
        </p:blipFill>
        <p:spPr bwMode="auto">
          <a:xfrm>
            <a:off x="4064000" y="1231901"/>
            <a:ext cx="16891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文字方塊 37"/>
          <p:cNvSpPr txBox="1"/>
          <p:nvPr/>
        </p:nvSpPr>
        <p:spPr>
          <a:xfrm>
            <a:off x="308341" y="116963"/>
            <a:ext cx="4215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產品差異化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308341" y="116963"/>
            <a:ext cx="666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面盆浴櫃組替代瓷腳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趨勢</a:t>
            </a:r>
            <a:endParaRPr lang="zh-TW" altLang="en-US" sz="3200" b="1" dirty="0" smtClean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786120" y="5500028"/>
            <a:ext cx="15520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Microsoft JhengHei" charset="-120"/>
              </a:rPr>
              <a:t>傳統瓷腳盆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Microsoft JhengHei" charset="-120"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Microsoft JhengHei" charset="-120"/>
              </a:rPr>
              <a:t>6,500 NTD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Microsoft JhengHei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643522" y="5500028"/>
            <a:ext cx="17107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Microsoft JhengHei" charset="-120"/>
              </a:rPr>
              <a:t>  面盆浴櫃組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Microsoft JhengHei" charset="-120"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Microsoft JhengHei" charset="-120"/>
              </a:rPr>
              <a:t>11,000 NTD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Microsoft JhengHei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5646" y="1287622"/>
            <a:ext cx="3045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橢圓 46"/>
          <p:cNvSpPr/>
          <p:nvPr/>
        </p:nvSpPr>
        <p:spPr>
          <a:xfrm>
            <a:off x="5439747" y="2883159"/>
            <a:ext cx="1045029" cy="998376"/>
          </a:xfrm>
          <a:prstGeom prst="ellipse">
            <a:avLst/>
          </a:prstGeom>
          <a:solidFill>
            <a:srgbClr val="FEFAC9">
              <a:lumMod val="75000"/>
            </a:srgbClr>
          </a:solidFill>
          <a:ln w="12700" cap="flat" cmpd="sng" algn="ctr">
            <a:solidFill>
              <a:srgbClr val="FEFAC9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 UI" pitchFamily="34" charset="-122"/>
                <a:ea typeface="Microsoft YaHei UI" pitchFamily="34" charset="-122"/>
                <a:cs typeface="+mn-cs"/>
              </a:rPr>
              <a:t>VS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YaHei UI" pitchFamily="34" charset="-122"/>
              <a:ea typeface="Microsoft YaHei UI" pitchFamily="34" charset="-122"/>
              <a:cs typeface="+mn-cs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6558" y="1155700"/>
            <a:ext cx="2820542" cy="417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308341" y="116963"/>
            <a:ext cx="666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公共空間面盆新趨勢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標題 3"/>
          <p:cNvSpPr txBox="1">
            <a:spLocks/>
          </p:cNvSpPr>
          <p:nvPr/>
        </p:nvSpPr>
        <p:spPr>
          <a:xfrm>
            <a:off x="666428" y="5449225"/>
            <a:ext cx="4995818" cy="115212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人造石材檯面</a:t>
            </a:r>
            <a:endParaRPr lang="en-US" altLang="zh-TW" sz="2000" b="1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1.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訂製要時間，安裝</a:t>
            </a:r>
            <a:r>
              <a:rPr lang="zh-TW" altLang="en-US" sz="1600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費時又費力。</a:t>
            </a:r>
            <a:endParaRPr lang="en-US" altLang="zh-TW" sz="1600" b="1" u="sng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2.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不易清潔維護，表面時常</a:t>
            </a:r>
            <a:r>
              <a:rPr lang="zh-TW" altLang="en-US" sz="1600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溼答答。</a:t>
            </a:r>
            <a:endParaRPr lang="en-US" altLang="zh-TW" sz="1600" b="1" u="sng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3.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崁盆縫隙容易卡垢，面盆</a:t>
            </a:r>
            <a:r>
              <a:rPr lang="zh-TW" altLang="en-US" sz="1600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壞掉不好維修。</a:t>
            </a:r>
            <a:endParaRPr lang="en-US" altLang="zh-TW" sz="1600" b="1" u="sng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4.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整座</a:t>
            </a:r>
            <a:r>
              <a:rPr lang="zh-TW" altLang="en-US" sz="1600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造價成本高。</a:t>
            </a:r>
            <a:endParaRPr lang="en-US" altLang="zh-TW" sz="1600" b="1" u="sng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20" name="標題 3"/>
          <p:cNvSpPr txBox="1">
            <a:spLocks/>
          </p:cNvSpPr>
          <p:nvPr/>
        </p:nvSpPr>
        <p:spPr>
          <a:xfrm>
            <a:off x="6372899" y="5431641"/>
            <a:ext cx="4407504" cy="122413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000" b="1" dirty="0" smtClean="0">
                <a:solidFill>
                  <a:srgbClr val="DCAB00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公共空間設計新趨勢</a:t>
            </a:r>
            <a:endParaRPr lang="en-US" altLang="zh-TW" sz="2000" b="1" dirty="0" smtClean="0">
              <a:solidFill>
                <a:srgbClr val="DCAB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1.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浴櫃</a:t>
            </a:r>
            <a:r>
              <a:rPr lang="zh-TW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頂部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耐刮</a:t>
            </a:r>
            <a:r>
              <a:rPr lang="zh-TW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封板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，</a:t>
            </a:r>
            <a:r>
              <a:rPr lang="zh-TW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取代石材檯面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。</a:t>
            </a:r>
            <a:endParaRPr lang="en-US" altLang="zh-TW" sz="1600" b="1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2.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無檯面，易清潔，好使用。</a:t>
            </a:r>
            <a:endParaRPr lang="en-US" altLang="zh-TW" sz="1600" b="1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3.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吊掛器安裝，好安裝，規格品叫貨不用等。</a:t>
            </a:r>
            <a:endParaRPr lang="en-US" altLang="zh-TW" sz="1600" b="1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4.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造價低，牌價</a:t>
            </a: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(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面盆</a:t>
            </a: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+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浴櫃</a:t>
            </a: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)</a:t>
            </a:r>
            <a:endParaRPr lang="zh-TW" altLang="en-US" sz="1600" b="1" u="sng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pic>
        <p:nvPicPr>
          <p:cNvPr id="21" name="圖片 20" descr="S__67346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804" y="1158637"/>
            <a:ext cx="3973253" cy="2978595"/>
          </a:xfrm>
          <a:prstGeom prst="rect">
            <a:avLst/>
          </a:prstGeom>
        </p:spPr>
      </p:pic>
      <p:pic>
        <p:nvPicPr>
          <p:cNvPr id="22" name="圖片 21" descr="S__67346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0407" y="3288324"/>
            <a:ext cx="2812133" cy="2108148"/>
          </a:xfrm>
          <a:prstGeom prst="rect">
            <a:avLst/>
          </a:prstGeom>
        </p:spPr>
      </p:pic>
      <p:sp>
        <p:nvSpPr>
          <p:cNvPr id="23" name="向右箭號 22"/>
          <p:cNvSpPr/>
          <p:nvPr/>
        </p:nvSpPr>
        <p:spPr>
          <a:xfrm>
            <a:off x="5187820" y="2892490"/>
            <a:ext cx="681135" cy="401216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481949" y="4536737"/>
            <a:ext cx="219162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美觀</a:t>
            </a:r>
            <a:r>
              <a:rPr lang="en-US" altLang="zh-TW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易清潔，好維護</a:t>
            </a:r>
            <a:r>
              <a:rPr lang="en-US" altLang="zh-TW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r>
              <a:rPr lang="zh-TW" altLang="en-US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省時</a:t>
            </a:r>
            <a:r>
              <a:rPr lang="en-US" altLang="zh-TW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不用等檯面訂製</a:t>
            </a:r>
            <a:endParaRPr lang="en-US" altLang="zh-TW" sz="1600" b="1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省力</a:t>
            </a:r>
            <a:r>
              <a:rPr lang="en-US" altLang="zh-TW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安裝方便</a:t>
            </a:r>
            <a:r>
              <a:rPr lang="en-US" altLang="zh-TW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10626414" y="2769070"/>
            <a:ext cx="135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旁邊置放掛衣勾，放置包包、衣物</a:t>
            </a:r>
            <a:endParaRPr lang="en-US" altLang="zh-TW" sz="1200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1200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雨傘等</a:t>
            </a:r>
            <a:endParaRPr lang="en-US" altLang="zh-TW" sz="1200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endParaRPr lang="zh-TW" altLang="en-US" sz="1200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1035" y="1168400"/>
            <a:ext cx="4069966" cy="32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橢圓 26"/>
          <p:cNvSpPr/>
          <p:nvPr/>
        </p:nvSpPr>
        <p:spPr>
          <a:xfrm>
            <a:off x="10020879" y="2815174"/>
            <a:ext cx="237392" cy="2286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666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Aqua Jet 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瞬淨沖水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0631" y="1099950"/>
            <a:ext cx="3676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Aqua Jet 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瞬淨沖水技術 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3A447">
                    <a:lumMod val="75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3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 大特點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2" name="圖片 11" descr="AQUA JET.png"/>
          <p:cNvPicPr>
            <a:picLocks noChangeAspect="1"/>
          </p:cNvPicPr>
          <p:nvPr/>
        </p:nvPicPr>
        <p:blipFill>
          <a:blip r:embed="rId3" cstate="print"/>
          <a:srcRect l="7692" t="19231" r="7692" b="23077"/>
          <a:stretch>
            <a:fillRect/>
          </a:stretch>
        </p:blipFill>
        <p:spPr>
          <a:xfrm>
            <a:off x="4236259" y="963644"/>
            <a:ext cx="1334912" cy="91016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628" y="1733757"/>
            <a:ext cx="10913220" cy="47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4334607" y="1732085"/>
            <a:ext cx="217078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D2A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D2A000"/>
                </a:solidFill>
                <a:effectLst/>
                <a:uLnTx/>
                <a:uFillTx/>
              </a:rPr>
              <a:t>無死角，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D2A000"/>
                </a:solidFill>
                <a:effectLst/>
                <a:uLnTx/>
                <a:uFillTx/>
              </a:rPr>
              <a:t>360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D2A000"/>
                </a:solidFill>
                <a:effectLst/>
                <a:uLnTx/>
                <a:uFillTx/>
              </a:rPr>
              <a:t>度洗淨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D2A000"/>
              </a:solidFill>
              <a:effectLst/>
              <a:uLnTx/>
              <a:uFillTx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965830" y="1732085"/>
            <a:ext cx="2492990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D2A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D2A000"/>
                </a:solidFill>
                <a:effectLst/>
                <a:uLnTx/>
                <a:uFillTx/>
              </a:rPr>
              <a:t>無水圈，不再藏汙納垢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D2A000"/>
              </a:solidFill>
              <a:effectLst/>
              <a:uLnTx/>
              <a:uFillTx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03384" y="1740877"/>
            <a:ext cx="2555508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D2A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D2A000"/>
                </a:solidFill>
                <a:effectLst/>
                <a:uLnTx/>
                <a:uFillTx/>
              </a:rPr>
              <a:t>無浪費，</a:t>
            </a: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D2A000"/>
                </a:solidFill>
                <a:effectLst/>
                <a:uLnTx/>
                <a:uFillTx/>
              </a:rPr>
              <a:t>3-4.5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D2A000"/>
                </a:solidFill>
                <a:effectLst/>
                <a:uLnTx/>
                <a:uFillTx/>
              </a:rPr>
              <a:t>公升省水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D2A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666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包覆式系列便斗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圖片 4" descr="Urinal ser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3185" y="1066150"/>
            <a:ext cx="9711091" cy="5125125"/>
          </a:xfrm>
          <a:prstGeom prst="rect">
            <a:avLst/>
          </a:prstGeom>
        </p:spPr>
      </p:pic>
      <p:pic>
        <p:nvPicPr>
          <p:cNvPr id="6" name="Picture 3" descr="C:\Users\xpoip\Desktop\images.png"/>
          <p:cNvPicPr>
            <a:picLocks noChangeAspect="1" noChangeArrowheads="1"/>
          </p:cNvPicPr>
          <p:nvPr/>
        </p:nvPicPr>
        <p:blipFill>
          <a:blip r:embed="rId4" cstate="print"/>
          <a:srcRect l="30574" r="30832"/>
          <a:stretch>
            <a:fillRect/>
          </a:stretch>
        </p:blipFill>
        <p:spPr bwMode="auto">
          <a:xfrm>
            <a:off x="1065491" y="994418"/>
            <a:ext cx="1110085" cy="12425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34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公司概況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設立日期：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1985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12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月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10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日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實收資本額：新台幣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7.26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億元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員工人數：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1,400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人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主要產品：各種衛生設備、周邊產品之生產與銷售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台灣總公司：新北市三重區興德路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111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之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8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號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7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樓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造橋發貨中心：苗栗縣造橋鄉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13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鄰東興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36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號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越南生產基地：越南同奈省仁澤第一工業區</a:t>
            </a:r>
          </a:p>
          <a:p>
            <a:pPr algn="just">
              <a:buNone/>
              <a:defRPr/>
            </a:pPr>
            <a:endParaRPr lang="zh-TW" altLang="en-US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60"/>
          <a:stretch/>
        </p:blipFill>
        <p:spPr>
          <a:xfrm>
            <a:off x="1236554" y="3902753"/>
            <a:ext cx="9887043" cy="2897492"/>
          </a:xfrm>
          <a:prstGeom prst="rect">
            <a:avLst/>
          </a:prstGeom>
        </p:spPr>
      </p:pic>
      <p:pic>
        <p:nvPicPr>
          <p:cNvPr id="11" name="Picture 2" descr="C:\Users\ACER\Desktop\CC8C01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2988" y="904775"/>
            <a:ext cx="4234936" cy="282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666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智慧離子感應小便斗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831" y="883921"/>
            <a:ext cx="8610597" cy="574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666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err="1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Microbubble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微氣泡花灑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圖片 21" descr="SH215M-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264821" y="1365475"/>
            <a:ext cx="3384376" cy="4634476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2015946" y="1568444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Microsoft YaHei" pitchFamily="34" charset="-122"/>
                <a:ea typeface="Microsoft YaHei" pitchFamily="34" charset="-122"/>
              </a:rPr>
              <a:t>1.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面板可</a:t>
            </a:r>
            <a:r>
              <a:rPr lang="zh-TW" altLang="en-US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輕鬆拆卸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清潔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避免卡髒污、孳生細菌源</a:t>
            </a:r>
            <a:endParaRPr lang="zh-TW" alt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013301" y="2876225"/>
            <a:ext cx="2262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Microsoft YaHei" pitchFamily="34" charset="-122"/>
                <a:ea typeface="Microsoft YaHei" pitchFamily="34" charset="-122"/>
              </a:rPr>
              <a:t>2.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面板顏色</a:t>
            </a:r>
            <a:r>
              <a:rPr lang="en-US" altLang="zh-TW" b="1" dirty="0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馬卡龍綠色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與一般花灑面蓋區隔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適合一般大眾市場與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女性消費群推廣</a:t>
            </a:r>
            <a:endParaRPr lang="zh-TW" altLang="en-US" dirty="0"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25" name="直線接點 24"/>
          <p:cNvCxnSpPr/>
          <p:nvPr/>
        </p:nvCxnSpPr>
        <p:spPr>
          <a:xfrm flipH="1">
            <a:off x="4413380" y="2789853"/>
            <a:ext cx="1418253" cy="821094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直線接點 25"/>
          <p:cNvCxnSpPr/>
          <p:nvPr/>
        </p:nvCxnSpPr>
        <p:spPr>
          <a:xfrm>
            <a:off x="4777273" y="2090057"/>
            <a:ext cx="718458" cy="317241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7" name="文字方塊 26"/>
          <p:cNvSpPr txBox="1"/>
          <p:nvPr/>
        </p:nvSpPr>
        <p:spPr>
          <a:xfrm>
            <a:off x="2007862" y="508944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Microsoft YaHei" pitchFamily="34" charset="-122"/>
                <a:ea typeface="Microsoft YaHei" pitchFamily="34" charset="-122"/>
              </a:rPr>
              <a:t>3.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圓潤手柄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握感舒適，不刮手</a:t>
            </a:r>
            <a:endParaRPr lang="zh-TW" altLang="en-US" dirty="0"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28" name="直線接點 27"/>
          <p:cNvCxnSpPr/>
          <p:nvPr/>
        </p:nvCxnSpPr>
        <p:spPr>
          <a:xfrm flipH="1">
            <a:off x="4376057" y="4488024"/>
            <a:ext cx="1371600" cy="914401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直線接點 28"/>
          <p:cNvCxnSpPr/>
          <p:nvPr/>
        </p:nvCxnSpPr>
        <p:spPr>
          <a:xfrm flipH="1">
            <a:off x="5956299" y="5113176"/>
            <a:ext cx="1106974" cy="92658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454" y="1426132"/>
            <a:ext cx="1594898" cy="140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直線接點 30"/>
          <p:cNvCxnSpPr/>
          <p:nvPr/>
        </p:nvCxnSpPr>
        <p:spPr>
          <a:xfrm>
            <a:off x="6285204" y="1853637"/>
            <a:ext cx="899367" cy="96461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2" name="文字方塊 31"/>
          <p:cNvSpPr txBox="1"/>
          <p:nvPr/>
        </p:nvSpPr>
        <p:spPr>
          <a:xfrm>
            <a:off x="7179238" y="1581506"/>
            <a:ext cx="24929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Microsoft YaHei" pitchFamily="34" charset="-122"/>
                <a:ea typeface="Microsoft YaHei" pitchFamily="34" charset="-122"/>
              </a:rPr>
              <a:t>4.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外觀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無合模線，質感外型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表面處理</a:t>
            </a:r>
            <a:r>
              <a:rPr lang="zh-TW" altLang="en-US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可過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CASS 8</a:t>
            </a: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電鍍鉻面常保亮潔如新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16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花灑品項電鍍最高標準</a:t>
            </a:r>
            <a:endParaRPr lang="en-US" altLang="zh-TW" sz="1600" b="1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188556" y="3851070"/>
            <a:ext cx="21275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Microsoft YaHei" pitchFamily="34" charset="-122"/>
                <a:ea typeface="Microsoft YaHei" pitchFamily="34" charset="-122"/>
              </a:rPr>
              <a:t>5.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內建微氣泡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b="1" dirty="0" err="1" smtClean="0">
                <a:latin typeface="Microsoft YaHei" pitchFamily="34" charset="-122"/>
                <a:ea typeface="Microsoft YaHei" pitchFamily="34" charset="-122"/>
              </a:rPr>
              <a:t>Microbubble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技術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可以做深層清潔，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特別適合洗臉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身體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溫和清潔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253865" y="5363238"/>
            <a:ext cx="1368152" cy="369332"/>
          </a:xfrm>
          <a:prstGeom prst="rect">
            <a:avLst/>
          </a:prstGeom>
          <a:solidFill>
            <a:srgbClr val="DCAB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深層洗淨力</a:t>
            </a:r>
            <a:endParaRPr kumimoji="0" lang="en-US" altLang="zh-TW" sz="18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7253865" y="5795286"/>
            <a:ext cx="1368152" cy="369332"/>
          </a:xfrm>
          <a:prstGeom prst="rect">
            <a:avLst/>
          </a:prstGeom>
          <a:solidFill>
            <a:srgbClr val="DCAB00"/>
          </a:solidFill>
          <a:ln>
            <a:solidFill>
              <a:srgbClr val="DCAB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皮膚保濕力</a:t>
            </a:r>
            <a:endParaRPr kumimoji="0" lang="en-US" altLang="zh-TW" sz="18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36" name="圖片 35" descr="picturemessa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72099" y="4240927"/>
            <a:ext cx="1921850" cy="1346633"/>
          </a:xfrm>
          <a:prstGeom prst="rect">
            <a:avLst/>
          </a:prstGeom>
        </p:spPr>
      </p:pic>
      <p:sp>
        <p:nvSpPr>
          <p:cNvPr id="37" name="橢圓 36"/>
          <p:cNvSpPr/>
          <p:nvPr/>
        </p:nvSpPr>
        <p:spPr>
          <a:xfrm>
            <a:off x="9754515" y="4914487"/>
            <a:ext cx="659009" cy="65900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994102" y="5648068"/>
            <a:ext cx="1559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Microsoft YaHei" pitchFamily="34" charset="-122"/>
                <a:ea typeface="Microsoft YaHei" pitchFamily="34" charset="-122"/>
              </a:rPr>
              <a:t>能產生</a:t>
            </a:r>
            <a:r>
              <a:rPr lang="zh-TW" altLang="en-US" sz="12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對人體皮膚、</a:t>
            </a:r>
            <a:endParaRPr lang="en-US" altLang="zh-TW" sz="1200" b="1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12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頭皮深層清潔有效益</a:t>
            </a:r>
            <a:endParaRPr lang="en-US" altLang="zh-TW" sz="1200" b="1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12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的</a:t>
            </a:r>
            <a:r>
              <a:rPr lang="en-US" altLang="zh-TW" sz="12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1-50μm</a:t>
            </a:r>
            <a:r>
              <a:rPr lang="zh-TW" altLang="en-US" sz="1200" dirty="0" smtClean="0">
                <a:latin typeface="Microsoft YaHei" pitchFamily="34" charset="-122"/>
                <a:ea typeface="Microsoft YaHei" pitchFamily="34" charset="-122"/>
              </a:rPr>
              <a:t>的微米等</a:t>
            </a:r>
            <a:endParaRPr lang="en-US" altLang="zh-TW" sz="1200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1200" dirty="0" smtClean="0">
                <a:latin typeface="Microsoft YaHei" pitchFamily="34" charset="-122"/>
                <a:ea typeface="Microsoft YaHei" pitchFamily="34" charset="-122"/>
              </a:rPr>
              <a:t>級氣泡。</a:t>
            </a:r>
            <a:endParaRPr lang="zh-TW" altLang="en-US" sz="1200" dirty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666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越南姑娘系列龍頭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圖片 4" descr="B810C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9113" y="1920730"/>
            <a:ext cx="3425287" cy="3175374"/>
          </a:xfrm>
          <a:prstGeom prst="rect">
            <a:avLst/>
          </a:prstGeom>
        </p:spPr>
      </p:pic>
      <p:pic>
        <p:nvPicPr>
          <p:cNvPr id="6" name="圖片 5" descr="B810C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9769" y="2062574"/>
            <a:ext cx="2304256" cy="279071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22960" y="1241922"/>
            <a:ext cx="40735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兩款烤漆顏色</a:t>
            </a:r>
            <a:r>
              <a:rPr lang="en-US" altLang="zh-TW" sz="22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22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黑、白</a:t>
            </a:r>
            <a:r>
              <a:rPr lang="en-US" altLang="zh-TW" sz="22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TW" altLang="en-US" sz="22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可供訂製</a:t>
            </a:r>
            <a:endParaRPr lang="zh-TW" altLang="en-US" sz="1600" b="1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7592" t="8615"/>
          <a:stretch>
            <a:fillRect/>
          </a:stretch>
        </p:blipFill>
        <p:spPr bwMode="auto">
          <a:xfrm>
            <a:off x="387348" y="1778000"/>
            <a:ext cx="6229352" cy="384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666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創新微型水力發電機技術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圖片 17" descr="湖南省凤滩水力发电厂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4642" y="1118488"/>
            <a:ext cx="5779133" cy="3937089"/>
          </a:xfrm>
          <a:prstGeom prst="rect">
            <a:avLst/>
          </a:prstGeom>
        </p:spPr>
      </p:pic>
      <p:sp>
        <p:nvSpPr>
          <p:cNvPr id="19" name="向右箭號 18"/>
          <p:cNvSpPr/>
          <p:nvPr/>
        </p:nvSpPr>
        <p:spPr>
          <a:xfrm>
            <a:off x="6501510" y="3178019"/>
            <a:ext cx="971951" cy="450272"/>
          </a:xfrm>
          <a:prstGeom prst="rightArrow">
            <a:avLst>
              <a:gd name="adj1" fmla="val 50000"/>
              <a:gd name="adj2" fmla="val 131539"/>
            </a:avLst>
          </a:prstGeom>
          <a:solidFill>
            <a:srgbClr val="00B050"/>
          </a:solidFill>
          <a:ln w="12700" cap="flat" cmpd="sng" algn="ctr">
            <a:solidFill>
              <a:srgbClr val="FEFAC9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t="8387"/>
          <a:stretch>
            <a:fillRect/>
          </a:stretch>
        </p:blipFill>
        <p:spPr bwMode="auto">
          <a:xfrm>
            <a:off x="7558755" y="2453852"/>
            <a:ext cx="1676541" cy="169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圓形箭號 20"/>
          <p:cNvSpPr/>
          <p:nvPr/>
        </p:nvSpPr>
        <p:spPr>
          <a:xfrm>
            <a:off x="7782522" y="2358735"/>
            <a:ext cx="775855" cy="775855"/>
          </a:xfrm>
          <a:prstGeom prst="circularArrow">
            <a:avLst/>
          </a:prstGeom>
          <a:solidFill>
            <a:srgbClr val="00B050"/>
          </a:solidFill>
          <a:ln w="12700" cap="flat" cmpd="sng" algn="ctr">
            <a:solidFill>
              <a:srgbClr val="FEFAC9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2" name="圓形箭號 21"/>
          <p:cNvSpPr/>
          <p:nvPr/>
        </p:nvSpPr>
        <p:spPr>
          <a:xfrm flipH="1" flipV="1">
            <a:off x="7782524" y="3584864"/>
            <a:ext cx="775855" cy="775855"/>
          </a:xfrm>
          <a:prstGeom prst="circularArrow">
            <a:avLst/>
          </a:prstGeom>
          <a:solidFill>
            <a:srgbClr val="00B050"/>
          </a:solidFill>
          <a:ln w="12700" cap="flat" cmpd="sng" algn="ctr">
            <a:solidFill>
              <a:srgbClr val="FEFAC9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14662" y="5495992"/>
            <a:ext cx="651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水力發電技術</a:t>
            </a:r>
            <a:r>
              <a:rPr lang="zh-TW" altLang="en-US" sz="1600" dirty="0" smtClean="0">
                <a:latin typeface="Microsoft YaHei" pitchFamily="34" charset="-122"/>
                <a:ea typeface="Microsoft YaHei" pitchFamily="34" charset="-122"/>
              </a:rPr>
              <a:t>廣泛應用於世界各大型水壩，透過水的位差</a:t>
            </a:r>
            <a:endParaRPr lang="en-US" altLang="zh-TW" sz="1600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1600" dirty="0" smtClean="0">
                <a:latin typeface="Microsoft YaHei" pitchFamily="34" charset="-122"/>
                <a:ea typeface="Microsoft YaHei" pitchFamily="34" charset="-122"/>
              </a:rPr>
              <a:t>轉成動能，</a:t>
            </a:r>
            <a:r>
              <a:rPr lang="zh-TW" altLang="en-US" sz="1600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驅動發機運行，產生電力。</a:t>
            </a:r>
            <a:r>
              <a:rPr lang="zh-TW" altLang="en-US" sz="1600" dirty="0" smtClean="0">
                <a:latin typeface="Microsoft YaHei" pitchFamily="34" charset="-122"/>
                <a:ea typeface="Microsoft YaHei" pitchFamily="34" charset="-122"/>
              </a:rPr>
              <a:t>屬於世界上最乾淨的能源之一。</a:t>
            </a:r>
            <a:endParaRPr lang="zh-TW" altLang="en-US" sz="1600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4" name="圖片 23" descr="水動能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2520" y="4151198"/>
            <a:ext cx="1583472" cy="878002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6571852" y="1124884"/>
            <a:ext cx="457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凱撒創新科技，把</a:t>
            </a:r>
            <a:r>
              <a:rPr lang="zh-TW" altLang="en-US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水力發電機構微型化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，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應用於感應水龍頭、小便斗沖水器，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以乾淨的能源迎合衛浴自動化之使用需求。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9028005" y="2859898"/>
            <a:ext cx="2780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TW" b="1" dirty="0" smtClean="0">
                <a:solidFill>
                  <a:srgbClr val="00B050"/>
                </a:solidFill>
                <a:latin typeface="Microsoft YaHei" pitchFamily="34" charset="-122"/>
                <a:ea typeface="Microsoft YaHei" pitchFamily="34" charset="-122"/>
              </a:rPr>
              <a:t>ECO</a:t>
            </a:r>
            <a:r>
              <a:rPr lang="zh-TW" altLang="en-US" b="1" dirty="0" smtClean="0">
                <a:solidFill>
                  <a:srgbClr val="00B050"/>
                </a:solidFill>
                <a:latin typeface="Microsoft YaHei" pitchFamily="34" charset="-122"/>
                <a:ea typeface="Microsoft YaHei" pitchFamily="34" charset="-122"/>
              </a:rPr>
              <a:t>天然環保</a:t>
            </a:r>
            <a:endParaRPr lang="en-US" altLang="zh-TW" b="1" dirty="0" smtClean="0">
              <a:solidFill>
                <a:srgbClr val="00B05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en-US" altLang="zh-TW" b="1" dirty="0" smtClean="0">
                <a:solidFill>
                  <a:srgbClr val="00B050"/>
                </a:solidFill>
                <a:latin typeface="Microsoft YaHei" pitchFamily="34" charset="-122"/>
                <a:ea typeface="Microsoft YaHei" pitchFamily="34" charset="-122"/>
              </a:rPr>
              <a:t>Energy Saving</a:t>
            </a:r>
            <a:r>
              <a:rPr lang="zh-TW" altLang="en-US" b="1" dirty="0" smtClean="0">
                <a:solidFill>
                  <a:srgbClr val="00B050"/>
                </a:solidFill>
                <a:latin typeface="Microsoft YaHei" pitchFamily="34" charset="-122"/>
                <a:ea typeface="Microsoft YaHei" pitchFamily="34" charset="-122"/>
              </a:rPr>
              <a:t> 省能源</a:t>
            </a:r>
            <a:endParaRPr lang="en-US" altLang="zh-TW" b="1" dirty="0" smtClean="0">
              <a:solidFill>
                <a:srgbClr val="00B05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b="1" dirty="0" smtClean="0">
                <a:solidFill>
                  <a:srgbClr val="00B050"/>
                </a:solidFill>
                <a:latin typeface="Microsoft YaHei" pitchFamily="34" charset="-122"/>
                <a:ea typeface="Microsoft YaHei" pitchFamily="34" charset="-122"/>
              </a:rPr>
              <a:t>免配電，安裝簡便</a:t>
            </a:r>
            <a:endParaRPr lang="zh-TW" altLang="en-US" b="1" dirty="0">
              <a:solidFill>
                <a:srgbClr val="00B05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7" name="Picture 3" descr="Z:\003-產品中心\01 歷年型錄資料\2016凱撒型錄\產品照\小圖\21-39\A671產品圖_去背(P33-4-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2133" y="3999857"/>
            <a:ext cx="699300" cy="661559"/>
          </a:xfrm>
          <a:prstGeom prst="rect">
            <a:avLst/>
          </a:prstGeom>
          <a:noFill/>
        </p:spPr>
      </p:pic>
      <p:pic>
        <p:nvPicPr>
          <p:cNvPr id="28" name="Picture 4" descr="Z:\003-產品中心\01 歷年型錄資料\2016凱撒型錄\產品照\小圖\21-39\A672產品圖_去背(P33-4-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78644" y="4798674"/>
            <a:ext cx="1219959" cy="735294"/>
          </a:xfrm>
          <a:prstGeom prst="rect">
            <a:avLst/>
          </a:prstGeom>
          <a:noFill/>
        </p:spPr>
      </p:pic>
      <p:pic>
        <p:nvPicPr>
          <p:cNvPr id="29" name="Picture 5" descr="Z:\003-產品中心\01 歷年型錄資料\2016凱撒型錄\產品照\小圖\21-39\A673產品圖_去背(P33-4-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04336" y="5362000"/>
            <a:ext cx="1170588" cy="735294"/>
          </a:xfrm>
          <a:prstGeom prst="rect">
            <a:avLst/>
          </a:prstGeom>
          <a:noFill/>
        </p:spPr>
      </p:pic>
      <p:pic>
        <p:nvPicPr>
          <p:cNvPr id="30" name="Picture 2" descr="D:\Data\Users\xpoip\Desktop\水動能圖檔\紅外線感應龍頭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46077" y="5292662"/>
            <a:ext cx="790250" cy="10114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792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err="1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easelet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 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逸潔電腦馬桶座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534" y="1042675"/>
            <a:ext cx="847725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51520" y="2491485"/>
            <a:ext cx="415530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以凱撒空間組合浴櫃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80cm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主櫃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+40cm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高深櫃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+15cm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窄櫃，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以及搭配上櫃之儲物空間計算，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endParaRPr lang="en-US" altLang="zh-TW" sz="2400" dirty="0" smtClean="0"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整組浴櫃占用面積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0.2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坪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整體可收納之面積總和為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0.93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坪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endParaRPr lang="en-US" altLang="zh-TW" sz="2400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400" dirty="0" smtClean="0">
                <a:latin typeface="Microsoft YaHei" pitchFamily="34" charset="-122"/>
                <a:ea typeface="Microsoft YaHei" pitchFamily="34" charset="-122"/>
              </a:rPr>
              <a:t>置物空間擴增</a:t>
            </a:r>
            <a:r>
              <a:rPr lang="en-US" altLang="zh-TW" sz="54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4.7</a:t>
            </a:r>
            <a:r>
              <a:rPr lang="zh-TW" altLang="en-US" sz="2400" dirty="0" smtClean="0">
                <a:latin typeface="Microsoft YaHei" pitchFamily="34" charset="-122"/>
                <a:ea typeface="Microsoft YaHei" pitchFamily="34" charset="-122"/>
              </a:rPr>
              <a:t>倍 </a:t>
            </a:r>
            <a:endParaRPr lang="zh-TW" altLang="en-US" sz="24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1520" y="1339357"/>
            <a:ext cx="4413786" cy="830997"/>
          </a:xfrm>
          <a:prstGeom prst="rect">
            <a:avLst/>
          </a:prstGeom>
          <a:solidFill>
            <a:srgbClr val="FEFAC9">
              <a:lumMod val="9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EFAC9">
                    <a:lumMod val="50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高房價時代，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EFAC9">
                  <a:lumMod val="50000"/>
                </a:srgbClr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EFAC9">
                    <a:lumMod val="50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提升收納機能 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EFAC9">
                    <a:lumMod val="50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=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EFAC9">
                    <a:lumMod val="50000"/>
                  </a:srgbClr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 擴大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每坪價值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2" name="圖片 1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9062" y="1082350"/>
            <a:ext cx="3565308" cy="5775649"/>
          </a:xfrm>
          <a:prstGeom prst="rect">
            <a:avLst/>
          </a:prstGeom>
        </p:spPr>
      </p:pic>
      <p:pic>
        <p:nvPicPr>
          <p:cNvPr id="13" name="圖片 12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2346" y="1567542"/>
            <a:ext cx="1747674" cy="1738353"/>
          </a:xfrm>
          <a:prstGeom prst="rect">
            <a:avLst/>
          </a:prstGeom>
        </p:spPr>
      </p:pic>
      <p:pic>
        <p:nvPicPr>
          <p:cNvPr id="14" name="圖片 13" descr="封面-抽屜拉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4798" y="3733800"/>
            <a:ext cx="1524594" cy="2290610"/>
          </a:xfrm>
          <a:prstGeom prst="rect">
            <a:avLst/>
          </a:prstGeom>
        </p:spPr>
      </p:pic>
      <p:pic>
        <p:nvPicPr>
          <p:cNvPr id="15" name="圖片 14" descr="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09814" y="1299953"/>
            <a:ext cx="1188571" cy="1584762"/>
          </a:xfrm>
          <a:prstGeom prst="rect">
            <a:avLst/>
          </a:prstGeom>
        </p:spPr>
      </p:pic>
      <p:pic>
        <p:nvPicPr>
          <p:cNvPr id="16" name="圖片 15" descr="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92766" y="3096346"/>
            <a:ext cx="1220872" cy="1526089"/>
          </a:xfrm>
          <a:prstGeom prst="rect">
            <a:avLst/>
          </a:prstGeom>
        </p:spPr>
      </p:pic>
      <p:pic>
        <p:nvPicPr>
          <p:cNvPr id="17" name="圖片 16" descr="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27035" y="4865152"/>
            <a:ext cx="1241541" cy="165538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08341" y="116963"/>
            <a:ext cx="792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極大化的空間利用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Caesar Space 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凱撒空間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792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模組化鏡櫃設計，空間與風格不用遷就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+mn-lt"/>
              </a:rPr>
              <a:t>!</a:t>
            </a:r>
            <a:endParaRPr lang="zh-TW" altLang="en-US" sz="3200" b="1" dirty="0" smtClean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  <a:sym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751" y="1211000"/>
            <a:ext cx="4032448" cy="349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向右箭號 15"/>
          <p:cNvSpPr/>
          <p:nvPr/>
        </p:nvSpPr>
        <p:spPr>
          <a:xfrm>
            <a:off x="4880175" y="2723168"/>
            <a:ext cx="616322" cy="684803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微軟正黑體"/>
              <a:cs typeface="+mn-cs"/>
            </a:endParaRPr>
          </a:p>
        </p:txBody>
      </p:sp>
      <p:sp>
        <p:nvSpPr>
          <p:cNvPr id="17" name="向右箭號 16"/>
          <p:cNvSpPr/>
          <p:nvPr/>
        </p:nvSpPr>
        <p:spPr>
          <a:xfrm rot="10800000">
            <a:off x="775727" y="2723168"/>
            <a:ext cx="410881" cy="684803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微軟正黑體"/>
              <a:cs typeface="+mn-cs"/>
            </a:endParaRPr>
          </a:p>
        </p:txBody>
      </p:sp>
      <p:sp>
        <p:nvSpPr>
          <p:cNvPr id="18" name="十字形 17"/>
          <p:cNvSpPr/>
          <p:nvPr/>
        </p:nvSpPr>
        <p:spPr>
          <a:xfrm>
            <a:off x="3584039" y="2939196"/>
            <a:ext cx="410881" cy="410881"/>
          </a:xfrm>
          <a:prstGeom prst="plus">
            <a:avLst>
              <a:gd name="adj" fmla="val 39110"/>
            </a:avLst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微軟正黑體"/>
              <a:cs typeface="+mn-cs"/>
            </a:endParaRPr>
          </a:p>
        </p:txBody>
      </p:sp>
      <p:sp>
        <p:nvSpPr>
          <p:cNvPr id="19" name="十字形 18"/>
          <p:cNvSpPr/>
          <p:nvPr/>
        </p:nvSpPr>
        <p:spPr>
          <a:xfrm>
            <a:off x="1855847" y="2939196"/>
            <a:ext cx="410881" cy="410881"/>
          </a:xfrm>
          <a:prstGeom prst="plus">
            <a:avLst>
              <a:gd name="adj" fmla="val 39110"/>
            </a:avLst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微軟正黑體"/>
              <a:cs typeface="+mn-cs"/>
            </a:endParaRPr>
          </a:p>
        </p:txBody>
      </p:sp>
      <p:sp>
        <p:nvSpPr>
          <p:cNvPr id="20" name="十字形 19"/>
          <p:cNvSpPr/>
          <p:nvPr/>
        </p:nvSpPr>
        <p:spPr>
          <a:xfrm>
            <a:off x="1999863" y="1427028"/>
            <a:ext cx="273921" cy="273921"/>
          </a:xfrm>
          <a:prstGeom prst="plus">
            <a:avLst>
              <a:gd name="adj" fmla="val 39110"/>
            </a:avLst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微軟正黑體"/>
              <a:cs typeface="+mn-cs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668215" y="4739391"/>
            <a:ext cx="4788024" cy="0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5431" y="1061989"/>
            <a:ext cx="2448018" cy="365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735623" y="48972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模組化設計，自由彈性高</a:t>
            </a:r>
            <a:endParaRPr lang="en-US" altLang="zh-TW" b="1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342900" indent="-342900"/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1.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依據搭配面盆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浴櫃組尺寸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40-120cm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均有組合方案。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pPr marL="342900" indent="-342900"/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2.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顏色選擇有</a:t>
            </a:r>
            <a:r>
              <a:rPr lang="zh-TW" altLang="en-US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白色與木紋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，可供選擇，訂製。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pPr marL="342900" indent="-342900"/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3.</a:t>
            </a:r>
            <a:r>
              <a:rPr lang="zh-TW" altLang="en-US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選配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LED</a:t>
            </a:r>
            <a:r>
              <a:rPr lang="zh-TW" altLang="en-US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鏡燈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搭配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(80cm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以上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98322" y="4873715"/>
            <a:ext cx="4760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一盆一櫃新主張</a:t>
            </a:r>
            <a:r>
              <a:rPr lang="en-US" altLang="zh-TW" b="1" dirty="0" smtClean="0">
                <a:latin typeface="Microsoft YaHei" pitchFamily="34" charset="-122"/>
                <a:ea typeface="Microsoft YaHei" pitchFamily="34" charset="-122"/>
              </a:rPr>
              <a:t>!</a:t>
            </a:r>
          </a:p>
          <a:p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1.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整組一次購足，</a:t>
            </a:r>
            <a:r>
              <a:rPr lang="zh-TW" altLang="en-US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風格調性一致</a:t>
            </a:r>
            <a:endParaRPr lang="en-US" altLang="zh-TW" b="1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2.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面盆浴櫃組 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+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 鏡櫃組合搭配</a:t>
            </a:r>
            <a:r>
              <a:rPr lang="zh-TW" altLang="en-US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衛浴收納提升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!</a:t>
            </a: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未來展望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380" y="1032802"/>
            <a:ext cx="6237171" cy="216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631" y="3455469"/>
            <a:ext cx="5978542" cy="250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8283" y="756740"/>
            <a:ext cx="5138286" cy="243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4546" y="3041583"/>
            <a:ext cx="5172026" cy="27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215" y="1049409"/>
            <a:ext cx="4279933" cy="55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36657" y="1309292"/>
            <a:ext cx="763504" cy="92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06177" y="4156766"/>
            <a:ext cx="734628" cy="92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7933" y="3357869"/>
            <a:ext cx="734628" cy="92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92063" y="518417"/>
            <a:ext cx="734628" cy="102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86185" y="3107612"/>
            <a:ext cx="973756" cy="92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2385" y="1018929"/>
            <a:ext cx="3779420" cy="55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9476" y="3454120"/>
            <a:ext cx="4656923" cy="67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9014" y="3598502"/>
            <a:ext cx="4512544" cy="55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圓角矩形 27"/>
          <p:cNvSpPr/>
          <p:nvPr/>
        </p:nvSpPr>
        <p:spPr>
          <a:xfrm>
            <a:off x="952902" y="1790299"/>
            <a:ext cx="4485372" cy="1039529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凸顯產品差異化價值，持續與消費者溝通</a:t>
            </a:r>
            <a:endParaRPr lang="en-US" altLang="zh-TW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後疫情時代來臨，力拼社群電商新通路</a:t>
            </a:r>
            <a:endParaRPr lang="en-US" altLang="zh-TW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943276" y="4464523"/>
            <a:ext cx="4466122" cy="1039529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利用已有越南市場經驗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                  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加速擴展越南櫥櫃版圖</a:t>
            </a:r>
            <a:endParaRPr lang="en-US" altLang="zh-TW" sz="20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6824312" y="1788695"/>
            <a:ext cx="4320140" cy="1039529"/>
          </a:xfrm>
          <a:prstGeom prst="roundRect">
            <a:avLst/>
          </a:prstGeom>
          <a:solidFill>
            <a:srgbClr val="44B2D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    持續提高旗艦展示中心營運效益</a:t>
            </a:r>
            <a:endParaRPr lang="en-US" altLang="zh-TW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    提升新建工程市場占有率</a:t>
            </a:r>
            <a:endParaRPr lang="en-US" altLang="zh-TW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6853191" y="4414792"/>
            <a:ext cx="4357037" cy="1061983"/>
          </a:xfrm>
          <a:prstGeom prst="roundRect">
            <a:avLst/>
          </a:prstGeom>
          <a:solidFill>
            <a:srgbClr val="4BCDC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  提升龍頭生產效能，強化現有產品線  </a:t>
            </a:r>
            <a:endParaRPr lang="en-US" altLang="zh-TW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  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並拓展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OEM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接單市場</a:t>
            </a: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4877" y="3625774"/>
            <a:ext cx="4512544" cy="55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1742212" y="1974905"/>
            <a:ext cx="8524988" cy="21381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5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Q&amp;A</a:t>
            </a:r>
            <a:endParaRPr kumimoji="0" lang="zh-TW" altLang="en-US" sz="50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4" name="圖片 7" descr="目錄情境頁2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1365" y="1053097"/>
            <a:ext cx="5274807" cy="3351841"/>
          </a:xfrm>
          <a:prstGeom prst="roundRect">
            <a:avLst>
              <a:gd name="adj" fmla="val 51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818951" y="4805644"/>
            <a:ext cx="8068874" cy="116195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總公司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: 241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 新北市三重區興德路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111-8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號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7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樓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/>
            </a:r>
            <a:b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</a:b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Headquarters:</a:t>
            </a:r>
            <a:r>
              <a:rPr kumimoji="0" lang="zh-TW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 </a:t>
            </a: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7F, No.111-8, </a:t>
            </a:r>
            <a:r>
              <a:rPr kumimoji="0" lang="en-US" altLang="zh-TW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XingDe</a:t>
            </a: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 Rd, </a:t>
            </a:r>
            <a:r>
              <a:rPr kumimoji="0" lang="en-US" altLang="zh-TW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SanChong</a:t>
            </a: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 Dist., New Taipei City, 241, Taiwan</a:t>
            </a:r>
            <a:b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</a:b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  <a:hlinkClick r:id="rId5"/>
              </a:rPr>
              <a:t>http://www.caesar.com.tw</a:t>
            </a:r>
            <a:endParaRPr kumimoji="0" lang="zh-TW" altLang="en-US" sz="1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</p:txBody>
      </p:sp>
      <p:sp>
        <p:nvSpPr>
          <p:cNvPr id="7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9508"/>
            <a:ext cx="12192000" cy="627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08341" y="116963"/>
            <a:ext cx="289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經營現況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32393" y="4714631"/>
            <a:ext cx="2667467" cy="757848"/>
            <a:chOff x="3221589" y="4714631"/>
            <a:chExt cx="2667467" cy="757848"/>
          </a:xfrm>
        </p:grpSpPr>
        <p:sp>
          <p:nvSpPr>
            <p:cNvPr id="10" name="文字方塊 9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品牌歷史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35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years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2334418" y="4722656"/>
            <a:ext cx="2667467" cy="757848"/>
            <a:chOff x="3221589" y="4714631"/>
            <a:chExt cx="2667467" cy="757848"/>
          </a:xfrm>
        </p:grpSpPr>
        <p:sp>
          <p:nvSpPr>
            <p:cNvPr id="15" name="文字方塊 14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員工數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1,400+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766943" y="4740306"/>
            <a:ext cx="2667467" cy="757848"/>
            <a:chOff x="3221589" y="4714631"/>
            <a:chExt cx="2667467" cy="757848"/>
          </a:xfrm>
        </p:grpSpPr>
        <p:sp>
          <p:nvSpPr>
            <p:cNvPr id="18" name="文字方塊 17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2019</a:t>
              </a:r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年合併營收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NTD 2.33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billion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7844589" y="3550119"/>
            <a:ext cx="1280160" cy="1234036"/>
            <a:chOff x="7844589" y="3550119"/>
            <a:chExt cx="1280160" cy="1234036"/>
          </a:xfrm>
        </p:grpSpPr>
        <p:sp>
          <p:nvSpPr>
            <p:cNvPr id="9" name="矩形 8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Vietnam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8171848" y="4029632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FYE2019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142971" y="42301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36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9264645" y="3436220"/>
            <a:ext cx="1177158" cy="1230835"/>
            <a:chOff x="9264645" y="3436220"/>
            <a:chExt cx="1177158" cy="1230835"/>
          </a:xfrm>
        </p:grpSpPr>
        <p:sp>
          <p:nvSpPr>
            <p:cNvPr id="8" name="矩形 7"/>
            <p:cNvSpPr/>
            <p:nvPr/>
          </p:nvSpPr>
          <p:spPr>
            <a:xfrm>
              <a:off x="9289350" y="3436220"/>
              <a:ext cx="1067433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Taiwan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264645" y="3740875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498529" y="3912525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FYE2019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9440746" y="41130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63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435642" y="2268355"/>
            <a:ext cx="1288181" cy="1234036"/>
            <a:chOff x="7844589" y="3550119"/>
            <a:chExt cx="1288181" cy="1234036"/>
          </a:xfrm>
        </p:grpSpPr>
        <p:sp>
          <p:nvSpPr>
            <p:cNvPr id="28" name="矩形 27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Others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8171848" y="4029632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FYE2019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8219971" y="42301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389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合併財務資料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(IFRS)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/>
        </p:nvGraphicFramePr>
        <p:xfrm>
          <a:off x="1626669" y="1001922"/>
          <a:ext cx="8826341" cy="5092857"/>
        </p:xfrm>
        <a:graphic>
          <a:graphicData uri="http://schemas.openxmlformats.org/drawingml/2006/table">
            <a:tbl>
              <a:tblPr/>
              <a:tblGrid>
                <a:gridCol w="817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7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78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5774"/>
                <a:gridCol w="15707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8423"/>
              </a:tblGrid>
              <a:tr h="773729">
                <a:tc gridSpan="3">
                  <a:txBody>
                    <a:bodyPr/>
                    <a:lstStyle/>
                    <a:p>
                      <a:endParaRPr lang="en-US" sz="1900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17775" marR="177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2020 Q2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 2019 Q2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財 務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料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收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入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JhengHei UI" pitchFamily="34" charset="-120"/>
                          <a:ea typeface="Microsoft JhengHei UI" pitchFamily="34" charset="-120"/>
                          <a:cs typeface="Calibri" pitchFamily="34" charset="0"/>
                        </a:rPr>
                        <a:t>585,034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JhengHei UI" pitchFamily="34" charset="-120"/>
                          <a:ea typeface="Microsoft JhengHei UI" pitchFamily="34" charset="-120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589,158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成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本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406,935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70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422,235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71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毛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利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178,099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166,923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29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費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用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113,668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19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117,790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淨   利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64,431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49,302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9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  前   淨   利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65,355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50,621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9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64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獲 利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 東 權 益 報 酬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12.09%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8.37%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佔 實 收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 業 利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35.50%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27.16%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前 純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36.01%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27.89%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純   益  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8.60%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5.98%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每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盈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餘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(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元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)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0.69 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0.49 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389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合併財務資料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(IFRS)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/>
        </p:nvGraphicFramePr>
        <p:xfrm>
          <a:off x="1626669" y="1001922"/>
          <a:ext cx="8826341" cy="5092857"/>
        </p:xfrm>
        <a:graphic>
          <a:graphicData uri="http://schemas.openxmlformats.org/drawingml/2006/table">
            <a:tbl>
              <a:tblPr/>
              <a:tblGrid>
                <a:gridCol w="817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7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78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90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5774"/>
                <a:gridCol w="15707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8423"/>
              </a:tblGrid>
              <a:tr h="773729">
                <a:tc gridSpan="3">
                  <a:txBody>
                    <a:bodyPr/>
                    <a:lstStyle/>
                    <a:p>
                      <a:endParaRPr lang="en-US" sz="1900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17775" marR="177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2020 H1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 2019 H1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財 務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料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收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入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JhengHei UI" pitchFamily="34" charset="-120"/>
                          <a:ea typeface="Microsoft JhengHei UI" pitchFamily="34" charset="-120"/>
                          <a:cs typeface="Calibri" pitchFamily="34" charset="0"/>
                        </a:rPr>
                        <a:t>1,066,642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JhengHei UI" pitchFamily="34" charset="-120"/>
                          <a:ea typeface="Microsoft JhengHei UI" pitchFamily="34" charset="-120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1,085,319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成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本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740,832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70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762,910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70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毛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利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325,810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322,409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費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用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217,889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216,565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淨   利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108,021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105,910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  前   淨   利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109,210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106,397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64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獲 利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 東 權 益 報 酬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10.28%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9.22%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佔 實 收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 業 利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29.76%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29.17%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前 純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30.09%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29.31%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純   益  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7.96%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7.04%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每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盈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餘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(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元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)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1.17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1.05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4215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合併財務資料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(IFRS)</a:t>
            </a:r>
            <a:endParaRPr lang="zh-TW" altLang="en-US" sz="3200" b="1" dirty="0" smtClean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2694987" y="1066328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509349" y="1532916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11" name="內容版面配置區 4"/>
          <p:cNvGraphicFramePr>
            <a:graphicFrameLocks noGrp="1"/>
          </p:cNvGraphicFramePr>
          <p:nvPr/>
        </p:nvGraphicFramePr>
        <p:xfrm>
          <a:off x="1641942" y="1002402"/>
          <a:ext cx="8796135" cy="5417648"/>
        </p:xfrm>
        <a:graphic>
          <a:graphicData uri="http://schemas.openxmlformats.org/drawingml/2006/table">
            <a:tbl>
              <a:tblPr/>
              <a:tblGrid>
                <a:gridCol w="6382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5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26082">
                <a:tc rowSpan="2" gridSpan="2"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17775" marR="177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最 近 五 年 度 財 務 分 析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6082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2019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2018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2017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2016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2015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　業　收　入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2,334,926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2,293,113 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2,269,977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2,222,489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2,203,488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財 務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結 構</a:t>
                      </a: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負債占資產比率</a:t>
                      </a: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33.02%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25.83%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23.51%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21.12%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18.90%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9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償 債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能 力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流  動  比  率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180.86%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257.74%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319.64%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345.97%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361.20%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0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速  動  比  率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92.09%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115.29%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161.97%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203.16%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199.16%</a:t>
                      </a:r>
                      <a:endParaRPr lang="zh-TW" altLang="zh-TW" sz="1900" b="1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092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獲 利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權 益 報 酬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10.60%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15.35% 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16.27% 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16.06</a:t>
                      </a: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15.98</a:t>
                      </a: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449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前 純 益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佔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實 收 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33.82%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49.21% 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47.09% </a:t>
                      </a:r>
                      <a:endParaRPr lang="en-US" altLang="zh-TW" sz="1900" b="1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46.67</a:t>
                      </a: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44.31</a:t>
                      </a:r>
                      <a:r>
                        <a:rPr lang="en-US" altLang="zh-TW" sz="1900" b="1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0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每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盈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餘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2.48</a:t>
                      </a:r>
                      <a:endParaRPr lang="en-US" altLang="zh-TW" sz="1900" b="1" i="0" u="none" strike="noStrike" kern="1200" dirty="0">
                        <a:solidFill>
                          <a:srgbClr val="C00000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3.50 </a:t>
                      </a:r>
                      <a:endParaRPr lang="en-US" altLang="zh-TW" sz="1900" b="1" i="0" u="none" strike="noStrike" kern="1200" dirty="0">
                        <a:solidFill>
                          <a:srgbClr val="C00000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3.58</a:t>
                      </a:r>
                      <a:r>
                        <a:rPr lang="en-US" altLang="zh-TW" sz="1900" b="1" i="0" u="none" strike="noStrike" dirty="0">
                          <a:solidFill>
                            <a:srgbClr val="FF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3.40</a:t>
                      </a:r>
                      <a:endParaRPr lang="en-US" altLang="zh-TW" sz="1900" b="1" i="0" u="none" strike="noStrike" dirty="0">
                        <a:solidFill>
                          <a:srgbClr val="C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3.18</a:t>
                      </a:r>
                      <a:endParaRPr lang="en-US" altLang="zh-TW" sz="1900" b="1" i="0" u="none" strike="noStrike" dirty="0">
                        <a:solidFill>
                          <a:srgbClr val="C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0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平 均 股 價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36.92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39.94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39.37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38.44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35.27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0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本 益 比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14.89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11.41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11.00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11.31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11.09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3030262" y="1132103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844624" y="1598691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5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C41C8B4-EF9A-43F6-A2D3-EAE86AA433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951" y="28875"/>
            <a:ext cx="2266950" cy="6648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0A33036-7245-42E7-9451-A00FF7989106}"/>
              </a:ext>
            </a:extLst>
          </p:cNvPr>
          <p:cNvSpPr/>
          <p:nvPr/>
        </p:nvSpPr>
        <p:spPr>
          <a:xfrm>
            <a:off x="-144178" y="888144"/>
            <a:ext cx="7438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</a:pPr>
            <a:r>
              <a:rPr lang="zh-TW" altLang="en-US" sz="2400" kern="100" dirty="0" smtClean="0">
                <a:latin typeface="Microsoft YaHei UI" pitchFamily="34" charset="-122"/>
                <a:ea typeface="Microsoft YaHei UI" pitchFamily="34" charset="-122"/>
                <a:cs typeface="Times New Roman" panose="02020603050405020304" pitchFamily="18" charset="0"/>
              </a:rPr>
              <a:t>工廠產能狀況</a:t>
            </a:r>
            <a:endParaRPr lang="en-US" altLang="zh-TW" sz="2400" kern="100" dirty="0" smtClean="0">
              <a:latin typeface="Microsoft YaHei UI" pitchFamily="34" charset="-122"/>
              <a:ea typeface="Microsoft YaHei UI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ric\Pictures\IMG_6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199" y="1539398"/>
            <a:ext cx="3896131" cy="4022958"/>
          </a:xfrm>
          <a:prstGeom prst="rect">
            <a:avLst/>
          </a:prstGeom>
          <a:noFill/>
        </p:spPr>
      </p:pic>
      <p:pic>
        <p:nvPicPr>
          <p:cNvPr id="1027" name="Picture 3" descr="C:\Users\Eric\Pictures\IMG_65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392" y="1582813"/>
            <a:ext cx="2989449" cy="3985932"/>
          </a:xfrm>
          <a:prstGeom prst="rect">
            <a:avLst/>
          </a:prstGeom>
          <a:noFill/>
        </p:spPr>
      </p:pic>
      <p:pic>
        <p:nvPicPr>
          <p:cNvPr id="1029" name="Picture 5" descr="C:\Users\Eric\Pictures\IMG_65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2083" y="1537727"/>
            <a:ext cx="4251032" cy="318827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8341" y="116963"/>
            <a:ext cx="422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櫥櫃廠經營現況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C41C8B4-EF9A-43F6-A2D3-EAE86AA433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951" y="28875"/>
            <a:ext cx="2266950" cy="6648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0A33036-7245-42E7-9451-A00FF7989106}"/>
              </a:ext>
            </a:extLst>
          </p:cNvPr>
          <p:cNvSpPr/>
          <p:nvPr/>
        </p:nvSpPr>
        <p:spPr>
          <a:xfrm>
            <a:off x="-144178" y="888144"/>
            <a:ext cx="7438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</a:pPr>
            <a:r>
              <a:rPr lang="zh-TW" altLang="en-US" sz="2400" kern="100" dirty="0" smtClean="0">
                <a:latin typeface="Microsoft YaHei UI" pitchFamily="34" charset="-122"/>
                <a:ea typeface="Microsoft YaHei UI" pitchFamily="34" charset="-122"/>
                <a:cs typeface="Times New Roman" panose="02020603050405020304" pitchFamily="18" charset="0"/>
              </a:rPr>
              <a:t>工廠產能狀況</a:t>
            </a:r>
            <a:endParaRPr lang="en-US" altLang="zh-TW" sz="2400" kern="100" dirty="0" smtClean="0">
              <a:latin typeface="Microsoft YaHei UI" pitchFamily="34" charset="-122"/>
              <a:ea typeface="Microsoft YaHei UI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Eric\Pictures\IMG_6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3704" y="2014793"/>
            <a:ext cx="2816864" cy="3204577"/>
          </a:xfrm>
          <a:prstGeom prst="rect">
            <a:avLst/>
          </a:prstGeom>
          <a:noFill/>
        </p:spPr>
      </p:pic>
      <p:pic>
        <p:nvPicPr>
          <p:cNvPr id="1031" name="Picture 7" descr="C:\Users\Eric\Pictures\IMG_6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939" y="2021280"/>
            <a:ext cx="4084043" cy="3233202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8341" y="116963"/>
            <a:ext cx="422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櫥櫃廠經營現況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" name="Picture 4" descr="C:\Users\Eric\Pictures\IMG_65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387" y="2028977"/>
            <a:ext cx="4100361" cy="32301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heme/theme1.xml><?xml version="1.0" encoding="utf-8"?>
<a:theme xmlns:a="http://schemas.openxmlformats.org/drawingml/2006/main" name="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VTI">
  <a:themeElements>
    <a:clrScheme name="AnalogousFromRegularSeedLeftStep">
      <a:dk1>
        <a:srgbClr val="000000"/>
      </a:dk1>
      <a:lt1>
        <a:srgbClr val="FFFFFF"/>
      </a:lt1>
      <a:dk2>
        <a:srgbClr val="413A24"/>
      </a:dk2>
      <a:lt2>
        <a:srgbClr val="E7E7EC"/>
      </a:lt2>
      <a:accent1>
        <a:srgbClr val="A6A441"/>
      </a:accent1>
      <a:accent2>
        <a:srgbClr val="B17E3B"/>
      </a:accent2>
      <a:accent3>
        <a:srgbClr val="C35E4D"/>
      </a:accent3>
      <a:accent4>
        <a:srgbClr val="B23E5D"/>
      </a:accent4>
      <a:accent5>
        <a:srgbClr val="C34D9E"/>
      </a:accent5>
      <a:accent6>
        <a:srgbClr val="A63BB1"/>
      </a:accent6>
      <a:hlink>
        <a:srgbClr val="7A7CD2"/>
      </a:hlink>
      <a:folHlink>
        <a:srgbClr val="848484"/>
      </a:folHlink>
    </a:clrScheme>
    <a:fontScheme name="Dividend">
      <a:majorFont>
        <a:latin typeface="Avenir Next LT Pro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VTI" id="{97558BDE-0B66-457C-BB6F-7B1B22DAA9B8}" vid="{F53508A3-AC60-448A-AF37-934D5F1A0D5E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8306</TotalTime>
  <Words>1934</Words>
  <Application>Microsoft Office PowerPoint</Application>
  <PresentationFormat>自訂</PresentationFormat>
  <Paragraphs>464</Paragraphs>
  <Slides>38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38</vt:i4>
      </vt:variant>
    </vt:vector>
  </HeadingPairs>
  <TitlesOfParts>
    <vt:vector size="40" baseType="lpstr">
      <vt:lpstr>Office 主题</vt:lpstr>
      <vt:lpstr>DividendVTI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凱撒衛浴電商通路-廚衛生活館</vt:lpstr>
      <vt:lpstr>平台發展規劃</vt:lpstr>
      <vt:lpstr>發展現況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李清榮</cp:lastModifiedBy>
  <cp:revision>505</cp:revision>
  <dcterms:created xsi:type="dcterms:W3CDTF">2015-07-22T02:09:20Z</dcterms:created>
  <dcterms:modified xsi:type="dcterms:W3CDTF">2020-08-18T08:59:38Z</dcterms:modified>
</cp:coreProperties>
</file>