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8"/>
  </p:handoutMasterIdLst>
  <p:sldIdLst>
    <p:sldId id="256" r:id="rId2"/>
    <p:sldId id="257" r:id="rId3"/>
    <p:sldId id="258" r:id="rId4"/>
    <p:sldId id="259" r:id="rId5"/>
    <p:sldId id="262" r:id="rId6"/>
    <p:sldId id="263" r:id="rId7"/>
    <p:sldId id="265" r:id="rId8"/>
    <p:sldId id="260" r:id="rId9"/>
    <p:sldId id="264" r:id="rId10"/>
    <p:sldId id="261" r:id="rId11"/>
    <p:sldId id="266" r:id="rId12"/>
    <p:sldId id="268" r:id="rId13"/>
    <p:sldId id="269" r:id="rId14"/>
    <p:sldId id="270" r:id="rId15"/>
    <p:sldId id="271" r:id="rId16"/>
    <p:sldId id="272" r:id="rId17"/>
  </p:sldIdLst>
  <p:sldSz cx="9144000" cy="6858000" type="screen4x3"/>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5740"/>
    <a:srgbClr val="C2735E"/>
    <a:srgbClr val="D6CCBD"/>
    <a:srgbClr val="B4A186"/>
    <a:srgbClr val="D19484"/>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112" d="100"/>
          <a:sy n="112" d="100"/>
        </p:scale>
        <p:origin x="17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2">
                    <a:lumMod val="90000"/>
                    <a:lumOff val="10000"/>
                  </a:schemeClr>
                </a:solidFill>
                <a:latin typeface="+mn-lt"/>
                <a:ea typeface="+mn-ea"/>
                <a:cs typeface="+mn-cs"/>
              </a:defRPr>
            </a:pPr>
            <a:r>
              <a:rPr lang="zh-TW" altLang="en-US" sz="2800" b="1" dirty="0">
                <a:solidFill>
                  <a:schemeClr val="tx2">
                    <a:lumMod val="90000"/>
                    <a:lumOff val="10000"/>
                  </a:schemeClr>
                </a:solidFill>
              </a:rPr>
              <a:t>營收來源</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2">
                  <a:lumMod val="90000"/>
                  <a:lumOff val="10000"/>
                </a:schemeClr>
              </a:solidFill>
              <a:latin typeface="+mn-lt"/>
              <a:ea typeface="+mn-ea"/>
              <a:cs typeface="+mn-cs"/>
            </a:defRPr>
          </a:pPr>
          <a:endParaRPr lang="zh-TW"/>
        </a:p>
      </c:txPr>
    </c:title>
    <c:autoTitleDeleted val="0"/>
    <c:plotArea>
      <c:layout/>
      <c:pieChart>
        <c:varyColors val="1"/>
        <c:ser>
          <c:idx val="0"/>
          <c:order val="0"/>
          <c:tx>
            <c:strRef>
              <c:f>工作表1!$B$1</c:f>
              <c:strCache>
                <c:ptCount val="1"/>
                <c:pt idx="0">
                  <c:v>營收來源</c:v>
                </c:pt>
              </c:strCache>
            </c:strRef>
          </c:tx>
          <c:spPr>
            <a:solidFill>
              <a:srgbClr val="C2735E"/>
            </a:solidFill>
          </c:spPr>
          <c:dPt>
            <c:idx val="0"/>
            <c:bubble3D val="0"/>
            <c:spPr>
              <a:solidFill>
                <a:srgbClr val="C2735E">
                  <a:alpha val="80000"/>
                </a:srgbClr>
              </a:solidFill>
              <a:ln w="19050">
                <a:solidFill>
                  <a:schemeClr val="lt1"/>
                </a:solidFill>
              </a:ln>
              <a:effectLst/>
            </c:spPr>
            <c:extLst>
              <c:ext xmlns:c16="http://schemas.microsoft.com/office/drawing/2014/chart" uri="{C3380CC4-5D6E-409C-BE32-E72D297353CC}">
                <c16:uniqueId val="{00000002-F0A7-48E6-A235-F71BB358D915}"/>
              </c:ext>
            </c:extLst>
          </c:dPt>
          <c:dPt>
            <c:idx val="1"/>
            <c:bubble3D val="0"/>
            <c:spPr>
              <a:solidFill>
                <a:schemeClr val="tx2">
                  <a:lumMod val="50000"/>
                  <a:lumOff val="50000"/>
                </a:schemeClr>
              </a:solidFill>
              <a:ln w="19050">
                <a:solidFill>
                  <a:schemeClr val="lt1"/>
                </a:solidFill>
              </a:ln>
              <a:effectLst/>
            </c:spPr>
            <c:extLst>
              <c:ext xmlns:c16="http://schemas.microsoft.com/office/drawing/2014/chart" uri="{C3380CC4-5D6E-409C-BE32-E72D297353CC}">
                <c16:uniqueId val="{00000001-F0A7-48E6-A235-F71BB358D915}"/>
              </c:ext>
            </c:extLst>
          </c:dPt>
          <c:dLbls>
            <c:dLbl>
              <c:idx val="0"/>
              <c:tx>
                <c:rich>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fld id="{212C3DE5-03C0-4F4A-B8E1-2C47E4924349}" type="VALUE">
                      <a:rPr lang="en-US" altLang="zh-TW" sz="2200"/>
                      <a:pPr>
                        <a:defRPr sz="2200">
                          <a:solidFill>
                            <a:schemeClr val="tx1">
                              <a:lumMod val="75000"/>
                              <a:lumOff val="25000"/>
                            </a:schemeClr>
                          </a:solidFill>
                        </a:defRPr>
                      </a:pPr>
                      <a:t>[值]</a:t>
                    </a:fld>
                    <a:endParaRPr lang="zh-TW" altLang="en-US"/>
                  </a:p>
                </c:rich>
              </c:tx>
              <c:spPr>
                <a:noFill/>
                <a:ln>
                  <a:noFill/>
                </a:ln>
                <a:effectLst/>
              </c:spPr>
              <c:txPr>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2-F0A7-48E6-A235-F71BB358D915}"/>
                </c:ext>
              </c:extLst>
            </c:dLbl>
            <c:dLbl>
              <c:idx val="1"/>
              <c:layout>
                <c:manualLayout>
                  <c:x val="-0.160639436616584"/>
                  <c:y val="0.11302471989210829"/>
                </c:manualLayout>
              </c:layout>
              <c:tx>
                <c:rich>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fld id="{32179948-2412-475E-83A4-D99CD05EC9B7}" type="VALUE">
                      <a:rPr lang="en-US" altLang="zh-TW" sz="2200"/>
                      <a:pPr>
                        <a:defRPr sz="2200">
                          <a:solidFill>
                            <a:schemeClr val="tx1">
                              <a:lumMod val="75000"/>
                              <a:lumOff val="25000"/>
                            </a:schemeClr>
                          </a:solidFill>
                        </a:defRPr>
                      </a:pPr>
                      <a:t>[值]</a:t>
                    </a:fld>
                    <a:endParaRPr lang="zh-TW" altLang="en-US"/>
                  </a:p>
                </c:rich>
              </c:tx>
              <c:spPr>
                <a:noFill/>
                <a:ln>
                  <a:noFill/>
                </a:ln>
                <a:effectLst/>
              </c:spPr>
              <c:txPr>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8127535122079045"/>
                      <c:h val="0.16627626604313381"/>
                    </c:manualLayout>
                  </c15:layout>
                  <c15:dlblFieldTable/>
                  <c15:showDataLabelsRange val="0"/>
                </c:ext>
                <c:ext xmlns:c16="http://schemas.microsoft.com/office/drawing/2014/chart" uri="{C3380CC4-5D6E-409C-BE32-E72D297353CC}">
                  <c16:uniqueId val="{00000001-F0A7-48E6-A235-F71BB358D915}"/>
                </c:ext>
              </c:extLst>
            </c:dLbl>
            <c:spPr>
              <a:noFill/>
              <a:ln>
                <a:noFill/>
              </a:ln>
              <a:effectLst/>
            </c:spPr>
            <c:txPr>
              <a:bodyPr rot="0" spcFirstLastPara="1" vertOverflow="overflow" horzOverflow="overflow"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工作表1!$A$2:$A$3</c:f>
              <c:strCache>
                <c:ptCount val="2"/>
                <c:pt idx="0">
                  <c:v>鋼鐵原料工業</c:v>
                </c:pt>
                <c:pt idx="1">
                  <c:v>休閒旅遊業</c:v>
                </c:pt>
              </c:strCache>
            </c:strRef>
          </c:cat>
          <c:val>
            <c:numRef>
              <c:f>工作表1!$B$2:$B$3</c:f>
              <c:numCache>
                <c:formatCode>0.00%</c:formatCode>
                <c:ptCount val="2"/>
                <c:pt idx="0">
                  <c:v>0.78649999999999998</c:v>
                </c:pt>
                <c:pt idx="1">
                  <c:v>0.2135</c:v>
                </c:pt>
              </c:numCache>
            </c:numRef>
          </c:val>
          <c:extLst>
            <c:ext xmlns:c16="http://schemas.microsoft.com/office/drawing/2014/chart" uri="{C3380CC4-5D6E-409C-BE32-E72D297353CC}">
              <c16:uniqueId val="{00000000-F0A7-48E6-A235-F71BB358D915}"/>
            </c:ext>
          </c:extLst>
        </c:ser>
        <c:dLbls>
          <c:dLblPos val="ctr"/>
          <c:showLegendKey val="0"/>
          <c:showVal val="1"/>
          <c:showCatName val="0"/>
          <c:showSerName val="0"/>
          <c:showPercent val="0"/>
          <c:showBubbleSize val="0"/>
          <c:showLeaderLines val="1"/>
        </c:dLbls>
        <c:firstSliceAng val="9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TW" altLang="en-US" sz="2800" b="1" dirty="0">
                <a:solidFill>
                  <a:schemeClr val="tx2">
                    <a:lumMod val="90000"/>
                    <a:lumOff val="10000"/>
                  </a:schemeClr>
                </a:solidFill>
              </a:rPr>
              <a:t>內外銷比例</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pieChart>
        <c:varyColors val="1"/>
        <c:ser>
          <c:idx val="0"/>
          <c:order val="0"/>
          <c:tx>
            <c:strRef>
              <c:f>工作表1!$B$1</c:f>
              <c:strCache>
                <c:ptCount val="1"/>
                <c:pt idx="0">
                  <c:v>內外銷比例</c:v>
                </c:pt>
              </c:strCache>
            </c:strRef>
          </c:tx>
          <c:spPr>
            <a:solidFill>
              <a:srgbClr val="C2735E"/>
            </a:solidFill>
          </c:spPr>
          <c:dPt>
            <c:idx val="0"/>
            <c:bubble3D val="0"/>
            <c:spPr>
              <a:solidFill>
                <a:srgbClr val="C2735E">
                  <a:alpha val="80000"/>
                </a:srgbClr>
              </a:solidFill>
              <a:ln w="19050">
                <a:solidFill>
                  <a:schemeClr val="lt1"/>
                </a:solidFill>
              </a:ln>
              <a:effectLst/>
            </c:spPr>
            <c:extLst>
              <c:ext xmlns:c16="http://schemas.microsoft.com/office/drawing/2014/chart" uri="{C3380CC4-5D6E-409C-BE32-E72D297353CC}">
                <c16:uniqueId val="{00000001-76C5-46FE-932D-9803F74CC856}"/>
              </c:ext>
            </c:extLst>
          </c:dPt>
          <c:dPt>
            <c:idx val="1"/>
            <c:bubble3D val="0"/>
            <c:spPr>
              <a:solidFill>
                <a:schemeClr val="tx2">
                  <a:lumMod val="50000"/>
                  <a:lumOff val="50000"/>
                </a:schemeClr>
              </a:solidFill>
              <a:ln w="19050">
                <a:solidFill>
                  <a:schemeClr val="lt1"/>
                </a:solidFill>
              </a:ln>
              <a:effectLst/>
            </c:spPr>
            <c:extLst>
              <c:ext xmlns:c16="http://schemas.microsoft.com/office/drawing/2014/chart" uri="{C3380CC4-5D6E-409C-BE32-E72D297353CC}">
                <c16:uniqueId val="{00000003-76C5-46FE-932D-9803F74CC856}"/>
              </c:ext>
            </c:extLst>
          </c:dPt>
          <c:dLbls>
            <c:dLbl>
              <c:idx val="0"/>
              <c:tx>
                <c:rich>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fld id="{212C3DE5-03C0-4F4A-B8E1-2C47E4924349}" type="VALUE">
                      <a:rPr lang="en-US" altLang="zh-TW" sz="2200"/>
                      <a:pPr>
                        <a:defRPr sz="2200">
                          <a:solidFill>
                            <a:schemeClr val="tx1">
                              <a:lumMod val="75000"/>
                              <a:lumOff val="25000"/>
                            </a:schemeClr>
                          </a:solidFill>
                        </a:defRPr>
                      </a:pPr>
                      <a:t>[值]</a:t>
                    </a:fld>
                    <a:endParaRPr lang="zh-TW" altLang="en-US"/>
                  </a:p>
                </c:rich>
              </c:tx>
              <c:spPr>
                <a:noFill/>
                <a:ln>
                  <a:noFill/>
                </a:ln>
                <a:effectLst/>
              </c:spPr>
              <c:txPr>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1-76C5-46FE-932D-9803F74CC856}"/>
                </c:ext>
              </c:extLst>
            </c:dLbl>
            <c:dLbl>
              <c:idx val="1"/>
              <c:layout>
                <c:manualLayout>
                  <c:x val="8.9701050279677716E-2"/>
                  <c:y val="2.4188106133132724E-2"/>
                </c:manualLayout>
              </c:layout>
              <c:tx>
                <c:rich>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fld id="{32179948-2412-475E-83A4-D99CD05EC9B7}" type="VALUE">
                      <a:rPr lang="en-US" altLang="zh-TW" sz="2200"/>
                      <a:pPr>
                        <a:defRPr sz="2200">
                          <a:solidFill>
                            <a:schemeClr val="tx1">
                              <a:lumMod val="75000"/>
                              <a:lumOff val="25000"/>
                            </a:schemeClr>
                          </a:solidFill>
                        </a:defRPr>
                      </a:pPr>
                      <a:t>[值]</a:t>
                    </a:fld>
                    <a:endParaRPr lang="zh-TW" altLang="en-US"/>
                  </a:p>
                </c:rich>
              </c:tx>
              <c:spPr>
                <a:noFill/>
                <a:ln>
                  <a:noFill/>
                </a:ln>
                <a:effectLst/>
              </c:spPr>
              <c:txPr>
                <a:bodyPr rot="0" spcFirstLastPara="1" vertOverflow="overflow" horzOverflow="overflow"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3-76C5-46FE-932D-9803F74CC856}"/>
                </c:ext>
              </c:extLst>
            </c:dLbl>
            <c:spPr>
              <a:noFill/>
              <a:ln>
                <a:noFill/>
              </a:ln>
              <a:effectLst/>
            </c:spPr>
            <c:txPr>
              <a:bodyPr rot="0" spcFirstLastPara="1" vertOverflow="overflow" horzOverflow="overflow"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工作表1!$A$2:$A$3</c:f>
              <c:strCache>
                <c:ptCount val="2"/>
                <c:pt idx="0">
                  <c:v>內銷</c:v>
                </c:pt>
                <c:pt idx="1">
                  <c:v>外銷</c:v>
                </c:pt>
              </c:strCache>
            </c:strRef>
          </c:cat>
          <c:val>
            <c:numRef>
              <c:f>工作表1!$B$2:$B$3</c:f>
              <c:numCache>
                <c:formatCode>0%</c:formatCode>
                <c:ptCount val="2"/>
                <c:pt idx="0">
                  <c:v>0.82</c:v>
                </c:pt>
                <c:pt idx="1">
                  <c:v>0.18</c:v>
                </c:pt>
              </c:numCache>
            </c:numRef>
          </c:val>
          <c:extLst>
            <c:ext xmlns:c16="http://schemas.microsoft.com/office/drawing/2014/chart" uri="{C3380CC4-5D6E-409C-BE32-E72D297353CC}">
              <c16:uniqueId val="{00000004-76C5-46FE-932D-9803F74CC856}"/>
            </c:ext>
          </c:extLst>
        </c:ser>
        <c:dLbls>
          <c:dLblPos val="ctr"/>
          <c:showLegendKey val="0"/>
          <c:showVal val="1"/>
          <c:showCatName val="0"/>
          <c:showSerName val="0"/>
          <c:showPercent val="0"/>
          <c:showBubbleSize val="0"/>
          <c:showLeaderLines val="1"/>
        </c:dLbls>
        <c:firstSliceAng val="6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D3E529-1913-44FB-9FE9-CA1105500477}" type="doc">
      <dgm:prSet loTypeId="urn:microsoft.com/office/officeart/2005/8/layout/orgChart1" loCatId="hierarchy" qsTypeId="urn:microsoft.com/office/officeart/2005/8/quickstyle/simple1" qsCatId="simple" csTypeId="urn:microsoft.com/office/officeart/2005/8/colors/accent2_3" csCatId="accent2" phldr="1"/>
      <dgm:spPr/>
    </dgm:pt>
    <dgm:pt modelId="{3FBF4CBC-5271-4C61-8146-62F3020B7791}">
      <dgm:prSet/>
      <dgm:spPr>
        <a:solidFill>
          <a:srgbClr val="AA5740"/>
        </a:solidFill>
      </dgm:spPr>
      <dgm:t>
        <a:bodyPr vert="horz"/>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1" i="0" u="none" strike="noStrike"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軋鋼廠</a:t>
          </a:r>
        </a:p>
      </dgm:t>
    </dgm:pt>
    <dgm:pt modelId="{A960FEB4-D1BE-4108-8205-FDE1AB3D32CC}" type="parTrans" cxnId="{741554EF-2081-4854-A19F-53305F6FD7D2}">
      <dgm:prSet/>
      <dgm:spPr/>
      <dgm:t>
        <a:bodyPr/>
        <a:lstStyle/>
        <a:p>
          <a:endParaRPr lang="zh-TW" altLang="en-US"/>
        </a:p>
      </dgm:t>
    </dgm:pt>
    <dgm:pt modelId="{29FEC491-D6DE-4A5F-A7E8-EADC19B36CDB}" type="sibTrans" cxnId="{741554EF-2081-4854-A19F-53305F6FD7D2}">
      <dgm:prSet/>
      <dgm:spPr/>
      <dgm:t>
        <a:bodyPr/>
        <a:lstStyle/>
        <a:p>
          <a:endParaRPr lang="zh-TW" altLang="en-US"/>
        </a:p>
      </dgm:t>
    </dgm:pt>
    <dgm:pt modelId="{31EA49AD-D2B2-422D-865A-F3CE4BD247F2}">
      <dgm:prSet/>
      <dgm:spPr>
        <a:solidFill>
          <a:srgbClr val="AA574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1" i="0" u="none" strike="noStrike"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麻豆廠</a:t>
          </a:r>
        </a:p>
      </dgm:t>
    </dgm:pt>
    <dgm:pt modelId="{76F512F8-B81B-41FD-8625-3E2DC5E35779}" type="parTrans" cxnId="{88C36D94-560B-42A1-8E0D-F01044EA5D70}">
      <dgm:prSet/>
      <dgm:spPr>
        <a:solidFill>
          <a:srgbClr val="C2735E"/>
        </a:solidFill>
        <a:ln>
          <a:solidFill>
            <a:srgbClr val="C2735E"/>
          </a:solidFill>
        </a:ln>
      </dgm:spPr>
      <dgm:t>
        <a:bodyPr/>
        <a:lstStyle/>
        <a:p>
          <a:endParaRPr lang="zh-TW" altLang="en-US"/>
        </a:p>
      </dgm:t>
    </dgm:pt>
    <dgm:pt modelId="{B8241640-000E-4A0B-B52C-B6C84CB76517}" type="sibTrans" cxnId="{88C36D94-560B-42A1-8E0D-F01044EA5D70}">
      <dgm:prSet/>
      <dgm:spPr/>
      <dgm:t>
        <a:bodyPr/>
        <a:lstStyle/>
        <a:p>
          <a:endParaRPr lang="zh-TW" altLang="en-US"/>
        </a:p>
      </dgm:t>
    </dgm:pt>
    <dgm:pt modelId="{3B5BEEE0-B347-4204-AFC7-8030E9F77A31}">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球化線</a:t>
          </a:r>
        </a:p>
      </dgm:t>
    </dgm:pt>
    <dgm:pt modelId="{83116A07-B07A-4682-9E82-F190F85E5FAF}" type="parTrans" cxnId="{750CAE34-8542-4530-B68A-59138A7F43E3}">
      <dgm:prSet/>
      <dgm:spPr>
        <a:solidFill>
          <a:srgbClr val="C2735E"/>
        </a:solidFill>
        <a:ln>
          <a:solidFill>
            <a:srgbClr val="C2735E"/>
          </a:solidFill>
        </a:ln>
      </dgm:spPr>
      <dgm:t>
        <a:bodyPr/>
        <a:lstStyle/>
        <a:p>
          <a:endParaRPr lang="zh-TW" altLang="en-US"/>
        </a:p>
      </dgm:t>
    </dgm:pt>
    <dgm:pt modelId="{1A2E499C-39A6-43A8-B288-D28D06EFBA4F}" type="sibTrans" cxnId="{750CAE34-8542-4530-B68A-59138A7F43E3}">
      <dgm:prSet/>
      <dgm:spPr/>
      <dgm:t>
        <a:bodyPr/>
        <a:lstStyle/>
        <a:p>
          <a:endParaRPr lang="zh-TW" altLang="en-US"/>
        </a:p>
      </dgm:t>
    </dgm:pt>
    <dgm:pt modelId="{A1A9D46F-61A5-4DC4-B4D9-DEBA681C841E}">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生抽線</a:t>
          </a:r>
        </a:p>
      </dgm:t>
    </dgm:pt>
    <dgm:pt modelId="{E3ACF26C-061E-4A31-86A7-CC6058DF4606}" type="parTrans" cxnId="{659F23DB-5642-44F3-BBA2-890B823B993C}">
      <dgm:prSet/>
      <dgm:spPr>
        <a:ln>
          <a:solidFill>
            <a:srgbClr val="C2735E"/>
          </a:solidFill>
        </a:ln>
      </dgm:spPr>
      <dgm:t>
        <a:bodyPr/>
        <a:lstStyle/>
        <a:p>
          <a:endParaRPr lang="zh-TW" altLang="en-US"/>
        </a:p>
      </dgm:t>
    </dgm:pt>
    <dgm:pt modelId="{1B777E50-EF72-4D48-9224-23E5FF23DFCD}" type="sibTrans" cxnId="{659F23DB-5642-44F3-BBA2-890B823B993C}">
      <dgm:prSet/>
      <dgm:spPr/>
      <dgm:t>
        <a:bodyPr/>
        <a:lstStyle/>
        <a:p>
          <a:endParaRPr lang="zh-TW" altLang="en-US"/>
        </a:p>
      </dgm:t>
    </dgm:pt>
    <dgm:pt modelId="{608BADFC-7A40-4EC2-8196-15CF542F57D0}">
      <dgm:prSet/>
      <dgm:spPr>
        <a:solidFill>
          <a:srgbClr val="AA574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1" i="0" u="none" strike="noStrike"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加工廠</a:t>
          </a:r>
        </a:p>
      </dgm:t>
    </dgm:pt>
    <dgm:pt modelId="{300BF987-6B7F-43F3-8A9C-75C203467D99}" type="parTrans" cxnId="{B08F2369-21F4-48D3-A8BA-C0EBDDAF8822}">
      <dgm:prSet/>
      <dgm:spPr>
        <a:solidFill>
          <a:srgbClr val="C2735E"/>
        </a:solidFill>
        <a:ln>
          <a:solidFill>
            <a:srgbClr val="C2735E"/>
          </a:solidFill>
        </a:ln>
      </dgm:spPr>
      <dgm:t>
        <a:bodyPr/>
        <a:lstStyle/>
        <a:p>
          <a:endParaRPr lang="zh-TW" altLang="en-US"/>
        </a:p>
      </dgm:t>
    </dgm:pt>
    <dgm:pt modelId="{E3B84848-7448-42C1-B9ED-6B0BA41ACE4D}" type="sibTrans" cxnId="{B08F2369-21F4-48D3-A8BA-C0EBDDAF8822}">
      <dgm:prSet/>
      <dgm:spPr/>
      <dgm:t>
        <a:bodyPr/>
        <a:lstStyle/>
        <a:p>
          <a:endParaRPr lang="zh-TW" altLang="en-US"/>
        </a:p>
      </dgm:t>
    </dgm:pt>
    <dgm:pt modelId="{9F2149C6-7047-4E8E-BA07-DA959242FA1A}">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螺　桿</a:t>
          </a:r>
        </a:p>
      </dgm:t>
    </dgm:pt>
    <dgm:pt modelId="{6372404D-A286-4604-BD05-142E06FE0B6C}" type="parTrans" cxnId="{92A406C8-420A-443D-840E-37F0AF5B7B0D}">
      <dgm:prSet/>
      <dgm:spPr>
        <a:solidFill>
          <a:srgbClr val="C2735E"/>
        </a:solidFill>
        <a:ln>
          <a:solidFill>
            <a:srgbClr val="C2735E"/>
          </a:solidFill>
        </a:ln>
      </dgm:spPr>
      <dgm:t>
        <a:bodyPr/>
        <a:lstStyle/>
        <a:p>
          <a:endParaRPr lang="zh-TW" altLang="en-US"/>
        </a:p>
      </dgm:t>
    </dgm:pt>
    <dgm:pt modelId="{D9B0796C-2F34-46E4-AA7F-BAE3C68785FA}" type="sibTrans" cxnId="{92A406C8-420A-443D-840E-37F0AF5B7B0D}">
      <dgm:prSet/>
      <dgm:spPr/>
      <dgm:t>
        <a:bodyPr/>
        <a:lstStyle/>
        <a:p>
          <a:endParaRPr lang="zh-TW" altLang="en-US"/>
        </a:p>
      </dgm:t>
    </dgm:pt>
    <dgm:pt modelId="{FE25EC64-A875-4A80-9EDB-08B8EB4E9556}">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螺　絲</a:t>
          </a:r>
        </a:p>
      </dgm:t>
    </dgm:pt>
    <dgm:pt modelId="{97BA3822-C8CF-4232-B1ED-3BFE688E169B}" type="parTrans" cxnId="{CEB23A08-4557-4989-8937-C666F9916D27}">
      <dgm:prSet/>
      <dgm:spPr>
        <a:ln>
          <a:solidFill>
            <a:srgbClr val="C2735E"/>
          </a:solidFill>
        </a:ln>
      </dgm:spPr>
      <dgm:t>
        <a:bodyPr/>
        <a:lstStyle/>
        <a:p>
          <a:endParaRPr lang="zh-TW" altLang="en-US"/>
        </a:p>
      </dgm:t>
    </dgm:pt>
    <dgm:pt modelId="{C38E2011-8DFA-419B-8394-ED3A3BC7D188}" type="sibTrans" cxnId="{CEB23A08-4557-4989-8937-C666F9916D27}">
      <dgm:prSet/>
      <dgm:spPr/>
      <dgm:t>
        <a:bodyPr/>
        <a:lstStyle/>
        <a:p>
          <a:endParaRPr lang="zh-TW" altLang="en-US"/>
        </a:p>
      </dgm:t>
    </dgm:pt>
    <dgm:pt modelId="{359D4E40-75A2-4515-9F87-50909745FD63}">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黑鐵絲</a:t>
          </a:r>
        </a:p>
      </dgm:t>
    </dgm:pt>
    <dgm:pt modelId="{0BEAEB05-BEB7-4666-825C-94BE7E694298}" type="parTrans" cxnId="{873143A4-6DA9-40A2-997B-6E4D80CB6720}">
      <dgm:prSet/>
      <dgm:spPr>
        <a:ln>
          <a:solidFill>
            <a:srgbClr val="C2735E"/>
          </a:solidFill>
        </a:ln>
      </dgm:spPr>
      <dgm:t>
        <a:bodyPr/>
        <a:lstStyle/>
        <a:p>
          <a:endParaRPr lang="zh-TW" altLang="en-US"/>
        </a:p>
      </dgm:t>
    </dgm:pt>
    <dgm:pt modelId="{E28BC9C4-E76F-441F-B62A-1CD1AFEAD333}" type="sibTrans" cxnId="{873143A4-6DA9-40A2-997B-6E4D80CB6720}">
      <dgm:prSet/>
      <dgm:spPr/>
      <dgm:t>
        <a:bodyPr/>
        <a:lstStyle/>
        <a:p>
          <a:endParaRPr lang="zh-TW" altLang="en-US"/>
        </a:p>
      </dgm:t>
    </dgm:pt>
    <dgm:pt modelId="{03B7CA68-F795-4370-A682-BFBE441629DE}">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炖　線</a:t>
          </a:r>
        </a:p>
      </dgm:t>
    </dgm:pt>
    <dgm:pt modelId="{A49E026B-34A9-464B-8C91-8F619B494D43}" type="parTrans" cxnId="{C975DCFB-0F25-4B7E-9A1C-B67B23C186B7}">
      <dgm:prSet/>
      <dgm:spPr>
        <a:solidFill>
          <a:srgbClr val="C2735E"/>
        </a:solidFill>
        <a:ln>
          <a:solidFill>
            <a:srgbClr val="C2735E"/>
          </a:solidFill>
        </a:ln>
      </dgm:spPr>
      <dgm:t>
        <a:bodyPr/>
        <a:lstStyle/>
        <a:p>
          <a:endParaRPr lang="zh-TW" altLang="en-US"/>
        </a:p>
      </dgm:t>
    </dgm:pt>
    <dgm:pt modelId="{B5949E3E-F053-463A-8EA7-CFEA372CB86C}" type="sibTrans" cxnId="{C975DCFB-0F25-4B7E-9A1C-B67B23C186B7}">
      <dgm:prSet/>
      <dgm:spPr/>
      <dgm:t>
        <a:bodyPr/>
        <a:lstStyle/>
        <a:p>
          <a:endParaRPr lang="zh-TW" altLang="en-US"/>
        </a:p>
      </dgm:t>
    </dgm:pt>
    <dgm:pt modelId="{995A7D79-34F2-46B9-8F5C-9E9B844E7E8F}">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鍍鋅線</a:t>
          </a:r>
        </a:p>
      </dgm:t>
    </dgm:pt>
    <dgm:pt modelId="{E04D24B9-F141-4C80-A9F7-E4F462FFBB29}" type="parTrans" cxnId="{4AF214FB-CE86-4D95-ABFB-0E91C1FA047D}">
      <dgm:prSet/>
      <dgm:spPr>
        <a:ln>
          <a:solidFill>
            <a:srgbClr val="C2735E"/>
          </a:solidFill>
        </a:ln>
      </dgm:spPr>
      <dgm:t>
        <a:bodyPr/>
        <a:lstStyle/>
        <a:p>
          <a:endParaRPr lang="zh-TW" altLang="en-US"/>
        </a:p>
      </dgm:t>
    </dgm:pt>
    <dgm:pt modelId="{271C5FF2-CFA3-4C60-BE8D-9D9648A20374}" type="sibTrans" cxnId="{4AF214FB-CE86-4D95-ABFB-0E91C1FA047D}">
      <dgm:prSet/>
      <dgm:spPr/>
      <dgm:t>
        <a:bodyPr/>
        <a:lstStyle/>
        <a:p>
          <a:endParaRPr lang="zh-TW" altLang="en-US"/>
        </a:p>
      </dgm:t>
    </dgm:pt>
    <dgm:pt modelId="{559DD917-7232-4D4D-8813-289BD79E4B83}">
      <dgm:prSet/>
      <dgm:spPr>
        <a:solidFill>
          <a:schemeClr val="tx2">
            <a:lumMod val="90000"/>
            <a:lumOff val="10000"/>
          </a:schemeClr>
        </a:solidFill>
      </dgm:spPr>
      <dgm:t>
        <a:bodyPr vert="eaVert" lIns="0" tIns="0" rIns="0" bIns="0"/>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a:ln/>
              <a:effectLst/>
              <a:latin typeface="微軟正黑體" panose="020B0604030504040204" pitchFamily="34" charset="-120"/>
              <a:ea typeface="微軟正黑體" panose="020B0604030504040204" pitchFamily="34" charset="-120"/>
            </a:rPr>
            <a:t>熱處理</a:t>
          </a:r>
        </a:p>
      </dgm:t>
    </dgm:pt>
    <dgm:pt modelId="{D7BFB1C1-3B02-4479-BBBB-DC48C161689E}" type="parTrans" cxnId="{A0D8587D-77BC-417F-BD15-5F90109D3A13}">
      <dgm:prSet/>
      <dgm:spPr>
        <a:solidFill>
          <a:srgbClr val="C2735E"/>
        </a:solidFill>
        <a:ln>
          <a:solidFill>
            <a:srgbClr val="C2735E"/>
          </a:solidFill>
        </a:ln>
      </dgm:spPr>
      <dgm:t>
        <a:bodyPr/>
        <a:lstStyle/>
        <a:p>
          <a:endParaRPr lang="zh-TW" altLang="en-US"/>
        </a:p>
      </dgm:t>
    </dgm:pt>
    <dgm:pt modelId="{C5BC118A-C76A-4EAE-8E3B-354582D588AA}" type="sibTrans" cxnId="{A0D8587D-77BC-417F-BD15-5F90109D3A13}">
      <dgm:prSet/>
      <dgm:spPr/>
      <dgm:t>
        <a:bodyPr/>
        <a:lstStyle/>
        <a:p>
          <a:endParaRPr lang="zh-TW" altLang="en-US"/>
        </a:p>
      </dgm:t>
    </dgm:pt>
    <dgm:pt modelId="{E7854CC1-95DB-4251-9C90-CEEC1E7D57B5}" type="pres">
      <dgm:prSet presAssocID="{00D3E529-1913-44FB-9FE9-CA1105500477}" presName="hierChild1" presStyleCnt="0">
        <dgm:presLayoutVars>
          <dgm:orgChart val="1"/>
          <dgm:chPref val="1"/>
          <dgm:dir/>
          <dgm:animOne val="branch"/>
          <dgm:animLvl val="lvl"/>
          <dgm:resizeHandles/>
        </dgm:presLayoutVars>
      </dgm:prSet>
      <dgm:spPr/>
    </dgm:pt>
    <dgm:pt modelId="{20651D9E-06ED-4D21-8B6B-0D03D1202015}" type="pres">
      <dgm:prSet presAssocID="{3FBF4CBC-5271-4C61-8146-62F3020B7791}" presName="hierRoot1" presStyleCnt="0">
        <dgm:presLayoutVars>
          <dgm:hierBranch/>
        </dgm:presLayoutVars>
      </dgm:prSet>
      <dgm:spPr/>
    </dgm:pt>
    <dgm:pt modelId="{307CEB2E-2FE7-49CE-9C0A-2DB779B862F2}" type="pres">
      <dgm:prSet presAssocID="{3FBF4CBC-5271-4C61-8146-62F3020B7791}" presName="rootComposite1" presStyleCnt="0"/>
      <dgm:spPr/>
    </dgm:pt>
    <dgm:pt modelId="{A5EAC552-0BF4-4C16-AA56-DD6410E9F531}" type="pres">
      <dgm:prSet presAssocID="{3FBF4CBC-5271-4C61-8146-62F3020B7791}" presName="rootText1" presStyleLbl="node0" presStyleIdx="0" presStyleCnt="1" custScaleX="99899" custScaleY="99899">
        <dgm:presLayoutVars>
          <dgm:chPref val="3"/>
        </dgm:presLayoutVars>
      </dgm:prSet>
      <dgm:spPr/>
      <dgm:t>
        <a:bodyPr/>
        <a:lstStyle/>
        <a:p>
          <a:endParaRPr lang="zh-TW" altLang="en-US"/>
        </a:p>
      </dgm:t>
    </dgm:pt>
    <dgm:pt modelId="{B91584FF-C496-4A8D-8A5C-1FC81A17C21E}" type="pres">
      <dgm:prSet presAssocID="{3FBF4CBC-5271-4C61-8146-62F3020B7791}" presName="rootConnector1" presStyleLbl="node1" presStyleIdx="0" presStyleCnt="0"/>
      <dgm:spPr/>
      <dgm:t>
        <a:bodyPr/>
        <a:lstStyle/>
        <a:p>
          <a:endParaRPr lang="zh-TW" altLang="en-US"/>
        </a:p>
      </dgm:t>
    </dgm:pt>
    <dgm:pt modelId="{95F2035B-B1B9-469F-9918-0918E4A3E0CF}" type="pres">
      <dgm:prSet presAssocID="{3FBF4CBC-5271-4C61-8146-62F3020B7791}" presName="hierChild2" presStyleCnt="0"/>
      <dgm:spPr/>
    </dgm:pt>
    <dgm:pt modelId="{C0E86BBF-BBE2-4FC2-B482-E0DD336F3B64}" type="pres">
      <dgm:prSet presAssocID="{76F512F8-B81B-41FD-8625-3E2DC5E35779}" presName="Name35" presStyleLbl="parChTrans1D2" presStyleIdx="0" presStyleCnt="2"/>
      <dgm:spPr/>
      <dgm:t>
        <a:bodyPr/>
        <a:lstStyle/>
        <a:p>
          <a:endParaRPr lang="zh-TW" altLang="en-US"/>
        </a:p>
      </dgm:t>
    </dgm:pt>
    <dgm:pt modelId="{1BB6DF53-7500-4953-8197-40794D25FD9B}" type="pres">
      <dgm:prSet presAssocID="{31EA49AD-D2B2-422D-865A-F3CE4BD247F2}" presName="hierRoot2" presStyleCnt="0">
        <dgm:presLayoutVars>
          <dgm:hierBranch/>
        </dgm:presLayoutVars>
      </dgm:prSet>
      <dgm:spPr/>
    </dgm:pt>
    <dgm:pt modelId="{A5A45DF0-A10A-4CB6-8EF7-A712DC90A00B}" type="pres">
      <dgm:prSet presAssocID="{31EA49AD-D2B2-422D-865A-F3CE4BD247F2}" presName="rootComposite" presStyleCnt="0"/>
      <dgm:spPr/>
    </dgm:pt>
    <dgm:pt modelId="{4EC927D3-75B7-4C61-B4C1-A429F228EFE5}" type="pres">
      <dgm:prSet presAssocID="{31EA49AD-D2B2-422D-865A-F3CE4BD247F2}" presName="rootText" presStyleLbl="node2" presStyleIdx="0" presStyleCnt="2" custScaleX="99899">
        <dgm:presLayoutVars>
          <dgm:chPref val="3"/>
        </dgm:presLayoutVars>
      </dgm:prSet>
      <dgm:spPr/>
      <dgm:t>
        <a:bodyPr/>
        <a:lstStyle/>
        <a:p>
          <a:endParaRPr lang="zh-TW" altLang="en-US"/>
        </a:p>
      </dgm:t>
    </dgm:pt>
    <dgm:pt modelId="{71BDA7FB-A274-4313-87BC-354CDB12F32C}" type="pres">
      <dgm:prSet presAssocID="{31EA49AD-D2B2-422D-865A-F3CE4BD247F2}" presName="rootConnector" presStyleLbl="node2" presStyleIdx="0" presStyleCnt="2"/>
      <dgm:spPr/>
      <dgm:t>
        <a:bodyPr/>
        <a:lstStyle/>
        <a:p>
          <a:endParaRPr lang="zh-TW" altLang="en-US"/>
        </a:p>
      </dgm:t>
    </dgm:pt>
    <dgm:pt modelId="{B703BE62-5AB2-46CB-B559-223FE90D739B}" type="pres">
      <dgm:prSet presAssocID="{31EA49AD-D2B2-422D-865A-F3CE4BD247F2}" presName="hierChild4" presStyleCnt="0"/>
      <dgm:spPr/>
    </dgm:pt>
    <dgm:pt modelId="{FE7DFA02-24AA-457E-9C90-53A6DD169065}" type="pres">
      <dgm:prSet presAssocID="{83116A07-B07A-4682-9E82-F190F85E5FAF}" presName="Name35" presStyleLbl="parChTrans1D3" presStyleIdx="0" presStyleCnt="8"/>
      <dgm:spPr/>
      <dgm:t>
        <a:bodyPr/>
        <a:lstStyle/>
        <a:p>
          <a:endParaRPr lang="zh-TW" altLang="en-US"/>
        </a:p>
      </dgm:t>
    </dgm:pt>
    <dgm:pt modelId="{F463E6AC-5102-40EC-97EC-BB0F53105934}" type="pres">
      <dgm:prSet presAssocID="{3B5BEEE0-B347-4204-AFC7-8030E9F77A31}" presName="hierRoot2" presStyleCnt="0">
        <dgm:presLayoutVars>
          <dgm:hierBranch val="r"/>
        </dgm:presLayoutVars>
      </dgm:prSet>
      <dgm:spPr/>
    </dgm:pt>
    <dgm:pt modelId="{99F18E36-8AB6-43B2-A024-D31BDED466FC}" type="pres">
      <dgm:prSet presAssocID="{3B5BEEE0-B347-4204-AFC7-8030E9F77A31}" presName="rootComposite" presStyleCnt="0"/>
      <dgm:spPr/>
    </dgm:pt>
    <dgm:pt modelId="{7B00390B-7711-486F-A09D-B0B61FAF7A4E}" type="pres">
      <dgm:prSet presAssocID="{3B5BEEE0-B347-4204-AFC7-8030E9F77A31}" presName="rootText" presStyleLbl="node3" presStyleIdx="0" presStyleCnt="8" custScaleX="37962" custScaleY="211786" custLinFactNeighborY="-995">
        <dgm:presLayoutVars>
          <dgm:chPref val="3"/>
        </dgm:presLayoutVars>
      </dgm:prSet>
      <dgm:spPr/>
      <dgm:t>
        <a:bodyPr/>
        <a:lstStyle/>
        <a:p>
          <a:endParaRPr lang="zh-TW" altLang="en-US"/>
        </a:p>
      </dgm:t>
    </dgm:pt>
    <dgm:pt modelId="{953C00BE-4838-4CFD-8FF3-30F931D09EB4}" type="pres">
      <dgm:prSet presAssocID="{3B5BEEE0-B347-4204-AFC7-8030E9F77A31}" presName="rootConnector" presStyleLbl="node3" presStyleIdx="0" presStyleCnt="8"/>
      <dgm:spPr/>
      <dgm:t>
        <a:bodyPr/>
        <a:lstStyle/>
        <a:p>
          <a:endParaRPr lang="zh-TW" altLang="en-US"/>
        </a:p>
      </dgm:t>
    </dgm:pt>
    <dgm:pt modelId="{3FE3A733-B7A1-4BC5-8410-5D8EC6B0913F}" type="pres">
      <dgm:prSet presAssocID="{3B5BEEE0-B347-4204-AFC7-8030E9F77A31}" presName="hierChild4" presStyleCnt="0"/>
      <dgm:spPr/>
    </dgm:pt>
    <dgm:pt modelId="{B634EC2F-A784-49B6-B01B-38FF618A2931}" type="pres">
      <dgm:prSet presAssocID="{3B5BEEE0-B347-4204-AFC7-8030E9F77A31}" presName="hierChild5" presStyleCnt="0"/>
      <dgm:spPr/>
    </dgm:pt>
    <dgm:pt modelId="{100E4346-DDA0-42E8-8992-5A03D4653D95}" type="pres">
      <dgm:prSet presAssocID="{E3ACF26C-061E-4A31-86A7-CC6058DF4606}" presName="Name35" presStyleLbl="parChTrans1D3" presStyleIdx="1" presStyleCnt="8"/>
      <dgm:spPr/>
      <dgm:t>
        <a:bodyPr/>
        <a:lstStyle/>
        <a:p>
          <a:endParaRPr lang="zh-TW" altLang="en-US"/>
        </a:p>
      </dgm:t>
    </dgm:pt>
    <dgm:pt modelId="{A5562444-6F71-406C-9833-AF2EBB9C848A}" type="pres">
      <dgm:prSet presAssocID="{A1A9D46F-61A5-4DC4-B4D9-DEBA681C841E}" presName="hierRoot2" presStyleCnt="0">
        <dgm:presLayoutVars>
          <dgm:hierBranch val="r"/>
        </dgm:presLayoutVars>
      </dgm:prSet>
      <dgm:spPr/>
    </dgm:pt>
    <dgm:pt modelId="{1FA04892-9629-4D03-95A1-3B39A59E869D}" type="pres">
      <dgm:prSet presAssocID="{A1A9D46F-61A5-4DC4-B4D9-DEBA681C841E}" presName="rootComposite" presStyleCnt="0"/>
      <dgm:spPr/>
    </dgm:pt>
    <dgm:pt modelId="{CB795162-4C84-4013-9B7D-068BBA11E93F}" type="pres">
      <dgm:prSet presAssocID="{A1A9D46F-61A5-4DC4-B4D9-DEBA681C841E}" presName="rootText" presStyleLbl="node3" presStyleIdx="1" presStyleCnt="8" custScaleX="38065" custScaleY="211786" custLinFactNeighborY="-995">
        <dgm:presLayoutVars>
          <dgm:chPref val="3"/>
        </dgm:presLayoutVars>
      </dgm:prSet>
      <dgm:spPr/>
      <dgm:t>
        <a:bodyPr/>
        <a:lstStyle/>
        <a:p>
          <a:endParaRPr lang="zh-TW" altLang="en-US"/>
        </a:p>
      </dgm:t>
    </dgm:pt>
    <dgm:pt modelId="{226A61E2-AE6C-4D61-BE93-66001C87CD25}" type="pres">
      <dgm:prSet presAssocID="{A1A9D46F-61A5-4DC4-B4D9-DEBA681C841E}" presName="rootConnector" presStyleLbl="node3" presStyleIdx="1" presStyleCnt="8"/>
      <dgm:spPr/>
      <dgm:t>
        <a:bodyPr/>
        <a:lstStyle/>
        <a:p>
          <a:endParaRPr lang="zh-TW" altLang="en-US"/>
        </a:p>
      </dgm:t>
    </dgm:pt>
    <dgm:pt modelId="{00D489F1-FCA4-4976-8AD5-ECFE43681639}" type="pres">
      <dgm:prSet presAssocID="{A1A9D46F-61A5-4DC4-B4D9-DEBA681C841E}" presName="hierChild4" presStyleCnt="0"/>
      <dgm:spPr/>
    </dgm:pt>
    <dgm:pt modelId="{01552BD7-227B-4D27-8542-7ED078C2121B}" type="pres">
      <dgm:prSet presAssocID="{A1A9D46F-61A5-4DC4-B4D9-DEBA681C841E}" presName="hierChild5" presStyleCnt="0"/>
      <dgm:spPr/>
    </dgm:pt>
    <dgm:pt modelId="{E4CC5F88-64ED-4F9F-95D0-5153B90EBA28}" type="pres">
      <dgm:prSet presAssocID="{0BEAEB05-BEB7-4666-825C-94BE7E694298}" presName="Name35" presStyleLbl="parChTrans1D3" presStyleIdx="2" presStyleCnt="8"/>
      <dgm:spPr/>
      <dgm:t>
        <a:bodyPr/>
        <a:lstStyle/>
        <a:p>
          <a:endParaRPr lang="zh-TW" altLang="en-US"/>
        </a:p>
      </dgm:t>
    </dgm:pt>
    <dgm:pt modelId="{8E8B1A78-5A71-4F2B-A876-6E151181DC6A}" type="pres">
      <dgm:prSet presAssocID="{359D4E40-75A2-4515-9F87-50909745FD63}" presName="hierRoot2" presStyleCnt="0">
        <dgm:presLayoutVars>
          <dgm:hierBranch val="init"/>
        </dgm:presLayoutVars>
      </dgm:prSet>
      <dgm:spPr/>
    </dgm:pt>
    <dgm:pt modelId="{B4852FEB-3E07-4CCA-80B3-364D4C757851}" type="pres">
      <dgm:prSet presAssocID="{359D4E40-75A2-4515-9F87-50909745FD63}" presName="rootComposite" presStyleCnt="0"/>
      <dgm:spPr/>
    </dgm:pt>
    <dgm:pt modelId="{9B76F134-AAF4-459D-A62F-CE3C9893D9E8}" type="pres">
      <dgm:prSet presAssocID="{359D4E40-75A2-4515-9F87-50909745FD63}" presName="rootText" presStyleLbl="node3" presStyleIdx="2" presStyleCnt="8" custScaleX="38170" custScaleY="211786" custLinFactNeighborX="-1853" custLinFactNeighborY="-717">
        <dgm:presLayoutVars>
          <dgm:chPref val="3"/>
        </dgm:presLayoutVars>
      </dgm:prSet>
      <dgm:spPr/>
      <dgm:t>
        <a:bodyPr/>
        <a:lstStyle/>
        <a:p>
          <a:endParaRPr lang="zh-TW" altLang="en-US"/>
        </a:p>
      </dgm:t>
    </dgm:pt>
    <dgm:pt modelId="{C3FD5D1B-5AEF-4BD1-9D9C-DC110192AB29}" type="pres">
      <dgm:prSet presAssocID="{359D4E40-75A2-4515-9F87-50909745FD63}" presName="rootConnector" presStyleLbl="node3" presStyleIdx="2" presStyleCnt="8"/>
      <dgm:spPr/>
      <dgm:t>
        <a:bodyPr/>
        <a:lstStyle/>
        <a:p>
          <a:endParaRPr lang="zh-TW" altLang="en-US"/>
        </a:p>
      </dgm:t>
    </dgm:pt>
    <dgm:pt modelId="{7A18D319-8DA0-4394-97CE-3F6A61D7F451}" type="pres">
      <dgm:prSet presAssocID="{359D4E40-75A2-4515-9F87-50909745FD63}" presName="hierChild4" presStyleCnt="0"/>
      <dgm:spPr/>
    </dgm:pt>
    <dgm:pt modelId="{CA7590AB-A954-4968-AA14-58A072D77EEA}" type="pres">
      <dgm:prSet presAssocID="{359D4E40-75A2-4515-9F87-50909745FD63}" presName="hierChild5" presStyleCnt="0"/>
      <dgm:spPr/>
    </dgm:pt>
    <dgm:pt modelId="{4967C1B2-324A-4047-AF35-E92F6D6D390B}" type="pres">
      <dgm:prSet presAssocID="{A49E026B-34A9-464B-8C91-8F619B494D43}" presName="Name35" presStyleLbl="parChTrans1D3" presStyleIdx="3" presStyleCnt="8"/>
      <dgm:spPr/>
      <dgm:t>
        <a:bodyPr/>
        <a:lstStyle/>
        <a:p>
          <a:endParaRPr lang="zh-TW" altLang="en-US"/>
        </a:p>
      </dgm:t>
    </dgm:pt>
    <dgm:pt modelId="{71B7FC1B-D5E6-4A1E-9903-D89B525A27A1}" type="pres">
      <dgm:prSet presAssocID="{03B7CA68-F795-4370-A682-BFBE441629DE}" presName="hierRoot2" presStyleCnt="0">
        <dgm:presLayoutVars>
          <dgm:hierBranch val="init"/>
        </dgm:presLayoutVars>
      </dgm:prSet>
      <dgm:spPr/>
    </dgm:pt>
    <dgm:pt modelId="{1B05527F-D29D-4294-9A88-BBA5332C532E}" type="pres">
      <dgm:prSet presAssocID="{03B7CA68-F795-4370-A682-BFBE441629DE}" presName="rootComposite" presStyleCnt="0"/>
      <dgm:spPr/>
    </dgm:pt>
    <dgm:pt modelId="{8E05B9F0-5B4C-41E7-A729-E86D5496CFDF}" type="pres">
      <dgm:prSet presAssocID="{03B7CA68-F795-4370-A682-BFBE441629DE}" presName="rootText" presStyleLbl="node3" presStyleIdx="3" presStyleCnt="8" custScaleX="38275" custScaleY="211786" custLinFactNeighborY="-995">
        <dgm:presLayoutVars>
          <dgm:chPref val="3"/>
        </dgm:presLayoutVars>
      </dgm:prSet>
      <dgm:spPr/>
      <dgm:t>
        <a:bodyPr/>
        <a:lstStyle/>
        <a:p>
          <a:endParaRPr lang="zh-TW" altLang="en-US"/>
        </a:p>
      </dgm:t>
    </dgm:pt>
    <dgm:pt modelId="{164BBDED-0BB2-4947-9A9C-E20CEA508FE8}" type="pres">
      <dgm:prSet presAssocID="{03B7CA68-F795-4370-A682-BFBE441629DE}" presName="rootConnector" presStyleLbl="node3" presStyleIdx="3" presStyleCnt="8"/>
      <dgm:spPr/>
      <dgm:t>
        <a:bodyPr/>
        <a:lstStyle/>
        <a:p>
          <a:endParaRPr lang="zh-TW" altLang="en-US"/>
        </a:p>
      </dgm:t>
    </dgm:pt>
    <dgm:pt modelId="{EE237082-5C6C-4A56-9E8D-E08C2758DFF0}" type="pres">
      <dgm:prSet presAssocID="{03B7CA68-F795-4370-A682-BFBE441629DE}" presName="hierChild4" presStyleCnt="0"/>
      <dgm:spPr/>
    </dgm:pt>
    <dgm:pt modelId="{023063F2-9AA6-4944-B461-AE54D3F5E21A}" type="pres">
      <dgm:prSet presAssocID="{03B7CA68-F795-4370-A682-BFBE441629DE}" presName="hierChild5" presStyleCnt="0"/>
      <dgm:spPr/>
    </dgm:pt>
    <dgm:pt modelId="{30D9762B-42D4-48C8-AB1C-1FE1FB81D2F2}" type="pres">
      <dgm:prSet presAssocID="{E04D24B9-F141-4C80-A9F7-E4F462FFBB29}" presName="Name35" presStyleLbl="parChTrans1D3" presStyleIdx="4" presStyleCnt="8"/>
      <dgm:spPr/>
      <dgm:t>
        <a:bodyPr/>
        <a:lstStyle/>
        <a:p>
          <a:endParaRPr lang="zh-TW" altLang="en-US"/>
        </a:p>
      </dgm:t>
    </dgm:pt>
    <dgm:pt modelId="{6F65E912-2A31-4AC4-8018-82E6F5C1AFD0}" type="pres">
      <dgm:prSet presAssocID="{995A7D79-34F2-46B9-8F5C-9E9B844E7E8F}" presName="hierRoot2" presStyleCnt="0">
        <dgm:presLayoutVars>
          <dgm:hierBranch val="init"/>
        </dgm:presLayoutVars>
      </dgm:prSet>
      <dgm:spPr/>
    </dgm:pt>
    <dgm:pt modelId="{D715018D-F11D-4437-856D-F69695887479}" type="pres">
      <dgm:prSet presAssocID="{995A7D79-34F2-46B9-8F5C-9E9B844E7E8F}" presName="rootComposite" presStyleCnt="0"/>
      <dgm:spPr/>
    </dgm:pt>
    <dgm:pt modelId="{D9FD41A1-6BAA-42E2-8F1B-82EDA5185896}" type="pres">
      <dgm:prSet presAssocID="{995A7D79-34F2-46B9-8F5C-9E9B844E7E8F}" presName="rootText" presStyleLbl="node3" presStyleIdx="4" presStyleCnt="8" custScaleX="38593" custScaleY="211786" custLinFactNeighborY="-995">
        <dgm:presLayoutVars>
          <dgm:chPref val="3"/>
        </dgm:presLayoutVars>
      </dgm:prSet>
      <dgm:spPr/>
      <dgm:t>
        <a:bodyPr/>
        <a:lstStyle/>
        <a:p>
          <a:endParaRPr lang="zh-TW" altLang="en-US"/>
        </a:p>
      </dgm:t>
    </dgm:pt>
    <dgm:pt modelId="{6FD3149D-5E25-41A9-ADE6-FF920A3211BD}" type="pres">
      <dgm:prSet presAssocID="{995A7D79-34F2-46B9-8F5C-9E9B844E7E8F}" presName="rootConnector" presStyleLbl="node3" presStyleIdx="4" presStyleCnt="8"/>
      <dgm:spPr/>
      <dgm:t>
        <a:bodyPr/>
        <a:lstStyle/>
        <a:p>
          <a:endParaRPr lang="zh-TW" altLang="en-US"/>
        </a:p>
      </dgm:t>
    </dgm:pt>
    <dgm:pt modelId="{C696A108-C927-450B-B098-591AAE902937}" type="pres">
      <dgm:prSet presAssocID="{995A7D79-34F2-46B9-8F5C-9E9B844E7E8F}" presName="hierChild4" presStyleCnt="0"/>
      <dgm:spPr/>
    </dgm:pt>
    <dgm:pt modelId="{B9088566-79B6-45C5-863A-CAAA25BC900E}" type="pres">
      <dgm:prSet presAssocID="{995A7D79-34F2-46B9-8F5C-9E9B844E7E8F}" presName="hierChild5" presStyleCnt="0"/>
      <dgm:spPr/>
    </dgm:pt>
    <dgm:pt modelId="{64C88A16-76C7-4107-9F58-EFB4067DD676}" type="pres">
      <dgm:prSet presAssocID="{31EA49AD-D2B2-422D-865A-F3CE4BD247F2}" presName="hierChild5" presStyleCnt="0"/>
      <dgm:spPr/>
    </dgm:pt>
    <dgm:pt modelId="{4C830C27-5FB1-4B9A-9016-03A24F19552E}" type="pres">
      <dgm:prSet presAssocID="{300BF987-6B7F-43F3-8A9C-75C203467D99}" presName="Name35" presStyleLbl="parChTrans1D2" presStyleIdx="1" presStyleCnt="2"/>
      <dgm:spPr/>
      <dgm:t>
        <a:bodyPr/>
        <a:lstStyle/>
        <a:p>
          <a:endParaRPr lang="zh-TW" altLang="en-US"/>
        </a:p>
      </dgm:t>
    </dgm:pt>
    <dgm:pt modelId="{FDB2DBD2-3064-4D06-8B21-B3D8EC93FA03}" type="pres">
      <dgm:prSet presAssocID="{608BADFC-7A40-4EC2-8196-15CF542F57D0}" presName="hierRoot2" presStyleCnt="0">
        <dgm:presLayoutVars>
          <dgm:hierBranch/>
        </dgm:presLayoutVars>
      </dgm:prSet>
      <dgm:spPr/>
    </dgm:pt>
    <dgm:pt modelId="{314C47EE-A314-4D44-A219-6F775B4D6949}" type="pres">
      <dgm:prSet presAssocID="{608BADFC-7A40-4EC2-8196-15CF542F57D0}" presName="rootComposite" presStyleCnt="0"/>
      <dgm:spPr/>
    </dgm:pt>
    <dgm:pt modelId="{56E81FFC-DC04-493C-9034-5783A1C417AB}" type="pres">
      <dgm:prSet presAssocID="{608BADFC-7A40-4EC2-8196-15CF542F57D0}" presName="rootText" presStyleLbl="node2" presStyleIdx="1" presStyleCnt="2" custScaleX="99899">
        <dgm:presLayoutVars>
          <dgm:chPref val="3"/>
        </dgm:presLayoutVars>
      </dgm:prSet>
      <dgm:spPr/>
      <dgm:t>
        <a:bodyPr/>
        <a:lstStyle/>
        <a:p>
          <a:endParaRPr lang="zh-TW" altLang="en-US"/>
        </a:p>
      </dgm:t>
    </dgm:pt>
    <dgm:pt modelId="{2CA99926-43AA-48C0-8986-306ED9CC109E}" type="pres">
      <dgm:prSet presAssocID="{608BADFC-7A40-4EC2-8196-15CF542F57D0}" presName="rootConnector" presStyleLbl="node2" presStyleIdx="1" presStyleCnt="2"/>
      <dgm:spPr/>
      <dgm:t>
        <a:bodyPr/>
        <a:lstStyle/>
        <a:p>
          <a:endParaRPr lang="zh-TW" altLang="en-US"/>
        </a:p>
      </dgm:t>
    </dgm:pt>
    <dgm:pt modelId="{9B899ADC-131F-4074-8B99-4934A0715EBC}" type="pres">
      <dgm:prSet presAssocID="{608BADFC-7A40-4EC2-8196-15CF542F57D0}" presName="hierChild4" presStyleCnt="0"/>
      <dgm:spPr/>
    </dgm:pt>
    <dgm:pt modelId="{E1C0A37C-2BCE-427C-8399-C781F350F702}" type="pres">
      <dgm:prSet presAssocID="{6372404D-A286-4604-BD05-142E06FE0B6C}" presName="Name35" presStyleLbl="parChTrans1D3" presStyleIdx="5" presStyleCnt="8"/>
      <dgm:spPr/>
      <dgm:t>
        <a:bodyPr/>
        <a:lstStyle/>
        <a:p>
          <a:endParaRPr lang="zh-TW" altLang="en-US"/>
        </a:p>
      </dgm:t>
    </dgm:pt>
    <dgm:pt modelId="{6F06363B-1A79-45F4-9EE8-3622C96B698E}" type="pres">
      <dgm:prSet presAssocID="{9F2149C6-7047-4E8E-BA07-DA959242FA1A}" presName="hierRoot2" presStyleCnt="0">
        <dgm:presLayoutVars>
          <dgm:hierBranch val="r"/>
        </dgm:presLayoutVars>
      </dgm:prSet>
      <dgm:spPr/>
    </dgm:pt>
    <dgm:pt modelId="{F9BD4BFB-670D-474B-BBDA-8D6ACA1FCD2E}" type="pres">
      <dgm:prSet presAssocID="{9F2149C6-7047-4E8E-BA07-DA959242FA1A}" presName="rootComposite" presStyleCnt="0"/>
      <dgm:spPr/>
    </dgm:pt>
    <dgm:pt modelId="{C7C35AD5-85D7-41DC-807B-A3B5E1B1C20A}" type="pres">
      <dgm:prSet presAssocID="{9F2149C6-7047-4E8E-BA07-DA959242FA1A}" presName="rootText" presStyleLbl="node3" presStyleIdx="5" presStyleCnt="8" custScaleX="38754" custScaleY="211786" custLinFactNeighborY="-995">
        <dgm:presLayoutVars>
          <dgm:chPref val="3"/>
        </dgm:presLayoutVars>
      </dgm:prSet>
      <dgm:spPr/>
      <dgm:t>
        <a:bodyPr/>
        <a:lstStyle/>
        <a:p>
          <a:endParaRPr lang="zh-TW" altLang="en-US"/>
        </a:p>
      </dgm:t>
    </dgm:pt>
    <dgm:pt modelId="{9DD25336-33BF-4BBE-BCDF-69FBFC1AA527}" type="pres">
      <dgm:prSet presAssocID="{9F2149C6-7047-4E8E-BA07-DA959242FA1A}" presName="rootConnector" presStyleLbl="node3" presStyleIdx="5" presStyleCnt="8"/>
      <dgm:spPr/>
      <dgm:t>
        <a:bodyPr/>
        <a:lstStyle/>
        <a:p>
          <a:endParaRPr lang="zh-TW" altLang="en-US"/>
        </a:p>
      </dgm:t>
    </dgm:pt>
    <dgm:pt modelId="{FC915A62-744A-4FF5-BF8B-B1166BAB727C}" type="pres">
      <dgm:prSet presAssocID="{9F2149C6-7047-4E8E-BA07-DA959242FA1A}" presName="hierChild4" presStyleCnt="0"/>
      <dgm:spPr/>
    </dgm:pt>
    <dgm:pt modelId="{244BF53F-D0AD-4E50-8C41-3E198E6AA80C}" type="pres">
      <dgm:prSet presAssocID="{9F2149C6-7047-4E8E-BA07-DA959242FA1A}" presName="hierChild5" presStyleCnt="0"/>
      <dgm:spPr/>
    </dgm:pt>
    <dgm:pt modelId="{68AF9423-FE04-4167-9861-C463ADA21179}" type="pres">
      <dgm:prSet presAssocID="{97BA3822-C8CF-4232-B1ED-3BFE688E169B}" presName="Name35" presStyleLbl="parChTrans1D3" presStyleIdx="6" presStyleCnt="8"/>
      <dgm:spPr/>
      <dgm:t>
        <a:bodyPr/>
        <a:lstStyle/>
        <a:p>
          <a:endParaRPr lang="zh-TW" altLang="en-US"/>
        </a:p>
      </dgm:t>
    </dgm:pt>
    <dgm:pt modelId="{7EEADEE8-B886-4011-A2FD-A1A6B181A1FC}" type="pres">
      <dgm:prSet presAssocID="{FE25EC64-A875-4A80-9EDB-08B8EB4E9556}" presName="hierRoot2" presStyleCnt="0">
        <dgm:presLayoutVars>
          <dgm:hierBranch val="init"/>
        </dgm:presLayoutVars>
      </dgm:prSet>
      <dgm:spPr/>
    </dgm:pt>
    <dgm:pt modelId="{A23B5552-87D8-4AC7-97A9-19D294B19D49}" type="pres">
      <dgm:prSet presAssocID="{FE25EC64-A875-4A80-9EDB-08B8EB4E9556}" presName="rootComposite" presStyleCnt="0"/>
      <dgm:spPr/>
    </dgm:pt>
    <dgm:pt modelId="{2E369308-A88F-4E34-98A5-E68F274F8ED2}" type="pres">
      <dgm:prSet presAssocID="{FE25EC64-A875-4A80-9EDB-08B8EB4E9556}" presName="rootText" presStyleLbl="node3" presStyleIdx="6" presStyleCnt="8" custScaleX="38754" custScaleY="211786" custLinFactNeighborY="-995">
        <dgm:presLayoutVars>
          <dgm:chPref val="3"/>
        </dgm:presLayoutVars>
      </dgm:prSet>
      <dgm:spPr/>
      <dgm:t>
        <a:bodyPr/>
        <a:lstStyle/>
        <a:p>
          <a:endParaRPr lang="zh-TW" altLang="en-US"/>
        </a:p>
      </dgm:t>
    </dgm:pt>
    <dgm:pt modelId="{DF015EC9-FE36-4BD8-AC72-0A49E3E85A13}" type="pres">
      <dgm:prSet presAssocID="{FE25EC64-A875-4A80-9EDB-08B8EB4E9556}" presName="rootConnector" presStyleLbl="node3" presStyleIdx="6" presStyleCnt="8"/>
      <dgm:spPr/>
      <dgm:t>
        <a:bodyPr/>
        <a:lstStyle/>
        <a:p>
          <a:endParaRPr lang="zh-TW" altLang="en-US"/>
        </a:p>
      </dgm:t>
    </dgm:pt>
    <dgm:pt modelId="{7ACC5FE1-1944-497A-AC17-000A99ABFC80}" type="pres">
      <dgm:prSet presAssocID="{FE25EC64-A875-4A80-9EDB-08B8EB4E9556}" presName="hierChild4" presStyleCnt="0"/>
      <dgm:spPr/>
    </dgm:pt>
    <dgm:pt modelId="{EAF9C930-0671-4CAA-9E21-E1A094A92B89}" type="pres">
      <dgm:prSet presAssocID="{FE25EC64-A875-4A80-9EDB-08B8EB4E9556}" presName="hierChild5" presStyleCnt="0"/>
      <dgm:spPr/>
    </dgm:pt>
    <dgm:pt modelId="{EFD6E757-E7B4-4DF8-A410-771D59C74A3A}" type="pres">
      <dgm:prSet presAssocID="{D7BFB1C1-3B02-4479-BBBB-DC48C161689E}" presName="Name35" presStyleLbl="parChTrans1D3" presStyleIdx="7" presStyleCnt="8"/>
      <dgm:spPr/>
      <dgm:t>
        <a:bodyPr/>
        <a:lstStyle/>
        <a:p>
          <a:endParaRPr lang="zh-TW" altLang="en-US"/>
        </a:p>
      </dgm:t>
    </dgm:pt>
    <dgm:pt modelId="{1EE6887A-D269-4529-93FF-0BD972DDB49B}" type="pres">
      <dgm:prSet presAssocID="{559DD917-7232-4D4D-8813-289BD79E4B83}" presName="hierRoot2" presStyleCnt="0">
        <dgm:presLayoutVars>
          <dgm:hierBranch val="init"/>
        </dgm:presLayoutVars>
      </dgm:prSet>
      <dgm:spPr/>
    </dgm:pt>
    <dgm:pt modelId="{DB8869F2-03F3-4FA5-852E-B7EC1A431138}" type="pres">
      <dgm:prSet presAssocID="{559DD917-7232-4D4D-8813-289BD79E4B83}" presName="rootComposite" presStyleCnt="0"/>
      <dgm:spPr/>
    </dgm:pt>
    <dgm:pt modelId="{C3BFD55D-A5D7-4FF6-9B0E-B287D3E7D095}" type="pres">
      <dgm:prSet presAssocID="{559DD917-7232-4D4D-8813-289BD79E4B83}" presName="rootText" presStyleLbl="node3" presStyleIdx="7" presStyleCnt="8" custScaleX="38700" custScaleY="211786" custLinFactNeighborY="-995">
        <dgm:presLayoutVars>
          <dgm:chPref val="3"/>
        </dgm:presLayoutVars>
      </dgm:prSet>
      <dgm:spPr/>
      <dgm:t>
        <a:bodyPr/>
        <a:lstStyle/>
        <a:p>
          <a:endParaRPr lang="zh-TW" altLang="en-US"/>
        </a:p>
      </dgm:t>
    </dgm:pt>
    <dgm:pt modelId="{F74ABB5A-1AF9-4846-A0B8-A5E64AF45CEA}" type="pres">
      <dgm:prSet presAssocID="{559DD917-7232-4D4D-8813-289BD79E4B83}" presName="rootConnector" presStyleLbl="node3" presStyleIdx="7" presStyleCnt="8"/>
      <dgm:spPr/>
      <dgm:t>
        <a:bodyPr/>
        <a:lstStyle/>
        <a:p>
          <a:endParaRPr lang="zh-TW" altLang="en-US"/>
        </a:p>
      </dgm:t>
    </dgm:pt>
    <dgm:pt modelId="{6981A189-E120-4B6F-A1E4-BFC7B478C4AF}" type="pres">
      <dgm:prSet presAssocID="{559DD917-7232-4D4D-8813-289BD79E4B83}" presName="hierChild4" presStyleCnt="0"/>
      <dgm:spPr/>
    </dgm:pt>
    <dgm:pt modelId="{18FB04C9-8322-4E22-98A9-71399CF3C13C}" type="pres">
      <dgm:prSet presAssocID="{559DD917-7232-4D4D-8813-289BD79E4B83}" presName="hierChild5" presStyleCnt="0"/>
      <dgm:spPr/>
    </dgm:pt>
    <dgm:pt modelId="{218F32D7-0AF7-4B78-818A-4892760E0DCF}" type="pres">
      <dgm:prSet presAssocID="{608BADFC-7A40-4EC2-8196-15CF542F57D0}" presName="hierChild5" presStyleCnt="0"/>
      <dgm:spPr/>
    </dgm:pt>
    <dgm:pt modelId="{38419E06-0A94-4FBA-8EF8-6ED89E756D79}" type="pres">
      <dgm:prSet presAssocID="{3FBF4CBC-5271-4C61-8146-62F3020B7791}" presName="hierChild3" presStyleCnt="0"/>
      <dgm:spPr/>
    </dgm:pt>
  </dgm:ptLst>
  <dgm:cxnLst>
    <dgm:cxn modelId="{D6E25BB2-76A4-46B7-B9D7-A2A20737BC7B}" type="presOf" srcId="{3B5BEEE0-B347-4204-AFC7-8030E9F77A31}" destId="{953C00BE-4838-4CFD-8FF3-30F931D09EB4}" srcOrd="1" destOrd="0" presId="urn:microsoft.com/office/officeart/2005/8/layout/orgChart1"/>
    <dgm:cxn modelId="{873143A4-6DA9-40A2-997B-6E4D80CB6720}" srcId="{31EA49AD-D2B2-422D-865A-F3CE4BD247F2}" destId="{359D4E40-75A2-4515-9F87-50909745FD63}" srcOrd="2" destOrd="0" parTransId="{0BEAEB05-BEB7-4666-825C-94BE7E694298}" sibTransId="{E28BC9C4-E76F-441F-B62A-1CD1AFEAD333}"/>
    <dgm:cxn modelId="{D1A00B65-3A46-4D2D-8AF0-624D335CA5D5}" type="presOf" srcId="{03B7CA68-F795-4370-A682-BFBE441629DE}" destId="{8E05B9F0-5B4C-41E7-A729-E86D5496CFDF}" srcOrd="0" destOrd="0" presId="urn:microsoft.com/office/officeart/2005/8/layout/orgChart1"/>
    <dgm:cxn modelId="{1DA7FD60-15DD-4D65-A9AF-C2B0C14F48E3}" type="presOf" srcId="{FE25EC64-A875-4A80-9EDB-08B8EB4E9556}" destId="{DF015EC9-FE36-4BD8-AC72-0A49E3E85A13}" srcOrd="1" destOrd="0" presId="urn:microsoft.com/office/officeart/2005/8/layout/orgChart1"/>
    <dgm:cxn modelId="{4B38405B-1261-4372-A24B-0F209BE8480A}" type="presOf" srcId="{03B7CA68-F795-4370-A682-BFBE441629DE}" destId="{164BBDED-0BB2-4947-9A9C-E20CEA508FE8}" srcOrd="1" destOrd="0" presId="urn:microsoft.com/office/officeart/2005/8/layout/orgChart1"/>
    <dgm:cxn modelId="{750CAE34-8542-4530-B68A-59138A7F43E3}" srcId="{31EA49AD-D2B2-422D-865A-F3CE4BD247F2}" destId="{3B5BEEE0-B347-4204-AFC7-8030E9F77A31}" srcOrd="0" destOrd="0" parTransId="{83116A07-B07A-4682-9E82-F190F85E5FAF}" sibTransId="{1A2E499C-39A6-43A8-B288-D28D06EFBA4F}"/>
    <dgm:cxn modelId="{CEB23A08-4557-4989-8937-C666F9916D27}" srcId="{608BADFC-7A40-4EC2-8196-15CF542F57D0}" destId="{FE25EC64-A875-4A80-9EDB-08B8EB4E9556}" srcOrd="1" destOrd="0" parTransId="{97BA3822-C8CF-4232-B1ED-3BFE688E169B}" sibTransId="{C38E2011-8DFA-419B-8394-ED3A3BC7D188}"/>
    <dgm:cxn modelId="{C38218F6-7AF2-4506-A05B-0B2F31711960}" type="presOf" srcId="{83116A07-B07A-4682-9E82-F190F85E5FAF}" destId="{FE7DFA02-24AA-457E-9C90-53A6DD169065}" srcOrd="0" destOrd="0" presId="urn:microsoft.com/office/officeart/2005/8/layout/orgChart1"/>
    <dgm:cxn modelId="{314CA66C-6E7B-4697-A0A4-A3A74CEB5177}" type="presOf" srcId="{559DD917-7232-4D4D-8813-289BD79E4B83}" destId="{F74ABB5A-1AF9-4846-A0B8-A5E64AF45CEA}" srcOrd="1" destOrd="0" presId="urn:microsoft.com/office/officeart/2005/8/layout/orgChart1"/>
    <dgm:cxn modelId="{D3038D76-EF68-4FC6-8B98-D60C05AA6B27}" type="presOf" srcId="{97BA3822-C8CF-4232-B1ED-3BFE688E169B}" destId="{68AF9423-FE04-4167-9861-C463ADA21179}" srcOrd="0" destOrd="0" presId="urn:microsoft.com/office/officeart/2005/8/layout/orgChart1"/>
    <dgm:cxn modelId="{D6219435-2CFD-4531-8AEA-31465ADE1F0C}" type="presOf" srcId="{608BADFC-7A40-4EC2-8196-15CF542F57D0}" destId="{56E81FFC-DC04-493C-9034-5783A1C417AB}" srcOrd="0" destOrd="0" presId="urn:microsoft.com/office/officeart/2005/8/layout/orgChart1"/>
    <dgm:cxn modelId="{659F23DB-5642-44F3-BBA2-890B823B993C}" srcId="{31EA49AD-D2B2-422D-865A-F3CE4BD247F2}" destId="{A1A9D46F-61A5-4DC4-B4D9-DEBA681C841E}" srcOrd="1" destOrd="0" parTransId="{E3ACF26C-061E-4A31-86A7-CC6058DF4606}" sibTransId="{1B777E50-EF72-4D48-9224-23E5FF23DFCD}"/>
    <dgm:cxn modelId="{A0D8587D-77BC-417F-BD15-5F90109D3A13}" srcId="{608BADFC-7A40-4EC2-8196-15CF542F57D0}" destId="{559DD917-7232-4D4D-8813-289BD79E4B83}" srcOrd="2" destOrd="0" parTransId="{D7BFB1C1-3B02-4479-BBBB-DC48C161689E}" sibTransId="{C5BC118A-C76A-4EAE-8E3B-354582D588AA}"/>
    <dgm:cxn modelId="{456F7B43-A0BA-4801-A64E-436A3FDC52E5}" type="presOf" srcId="{300BF987-6B7F-43F3-8A9C-75C203467D99}" destId="{4C830C27-5FB1-4B9A-9016-03A24F19552E}" srcOrd="0" destOrd="0" presId="urn:microsoft.com/office/officeart/2005/8/layout/orgChart1"/>
    <dgm:cxn modelId="{EAEB78D9-3E8B-4308-9F10-4EBCF88C6519}" type="presOf" srcId="{3B5BEEE0-B347-4204-AFC7-8030E9F77A31}" destId="{7B00390B-7711-486F-A09D-B0B61FAF7A4E}" srcOrd="0" destOrd="0" presId="urn:microsoft.com/office/officeart/2005/8/layout/orgChart1"/>
    <dgm:cxn modelId="{3DA4858D-6D17-4756-A869-63B45BA13B68}" type="presOf" srcId="{E3ACF26C-061E-4A31-86A7-CC6058DF4606}" destId="{100E4346-DDA0-42E8-8992-5A03D4653D95}" srcOrd="0" destOrd="0" presId="urn:microsoft.com/office/officeart/2005/8/layout/orgChart1"/>
    <dgm:cxn modelId="{6D365217-8BFE-43C8-859C-ED7445743ACA}" type="presOf" srcId="{995A7D79-34F2-46B9-8F5C-9E9B844E7E8F}" destId="{D9FD41A1-6BAA-42E2-8F1B-82EDA5185896}" srcOrd="0" destOrd="0" presId="urn:microsoft.com/office/officeart/2005/8/layout/orgChart1"/>
    <dgm:cxn modelId="{88C36D94-560B-42A1-8E0D-F01044EA5D70}" srcId="{3FBF4CBC-5271-4C61-8146-62F3020B7791}" destId="{31EA49AD-D2B2-422D-865A-F3CE4BD247F2}" srcOrd="0" destOrd="0" parTransId="{76F512F8-B81B-41FD-8625-3E2DC5E35779}" sibTransId="{B8241640-000E-4A0B-B52C-B6C84CB76517}"/>
    <dgm:cxn modelId="{C5A8CBAF-36A0-48BF-88FD-AB82C3AE90DD}" type="presOf" srcId="{559DD917-7232-4D4D-8813-289BD79E4B83}" destId="{C3BFD55D-A5D7-4FF6-9B0E-B287D3E7D095}" srcOrd="0" destOrd="0" presId="urn:microsoft.com/office/officeart/2005/8/layout/orgChart1"/>
    <dgm:cxn modelId="{D9A17361-D798-409A-A731-9DD980261C92}" type="presOf" srcId="{A1A9D46F-61A5-4DC4-B4D9-DEBA681C841E}" destId="{CB795162-4C84-4013-9B7D-068BBA11E93F}" srcOrd="0" destOrd="0" presId="urn:microsoft.com/office/officeart/2005/8/layout/orgChart1"/>
    <dgm:cxn modelId="{1917AABC-5CB4-46F0-88D1-7E3DCB1B6216}" type="presOf" srcId="{31EA49AD-D2B2-422D-865A-F3CE4BD247F2}" destId="{71BDA7FB-A274-4313-87BC-354CDB12F32C}" srcOrd="1" destOrd="0" presId="urn:microsoft.com/office/officeart/2005/8/layout/orgChart1"/>
    <dgm:cxn modelId="{6728766B-FA81-413C-9BBE-1223BABE21E6}" type="presOf" srcId="{359D4E40-75A2-4515-9F87-50909745FD63}" destId="{C3FD5D1B-5AEF-4BD1-9D9C-DC110192AB29}" srcOrd="1" destOrd="0" presId="urn:microsoft.com/office/officeart/2005/8/layout/orgChart1"/>
    <dgm:cxn modelId="{BE555AF7-58DA-415B-87BB-12DF881439D9}" type="presOf" srcId="{0BEAEB05-BEB7-4666-825C-94BE7E694298}" destId="{E4CC5F88-64ED-4F9F-95D0-5153B90EBA28}" srcOrd="0" destOrd="0" presId="urn:microsoft.com/office/officeart/2005/8/layout/orgChart1"/>
    <dgm:cxn modelId="{741554EF-2081-4854-A19F-53305F6FD7D2}" srcId="{00D3E529-1913-44FB-9FE9-CA1105500477}" destId="{3FBF4CBC-5271-4C61-8146-62F3020B7791}" srcOrd="0" destOrd="0" parTransId="{A960FEB4-D1BE-4108-8205-FDE1AB3D32CC}" sibTransId="{29FEC491-D6DE-4A5F-A7E8-EADC19B36CDB}"/>
    <dgm:cxn modelId="{5A7C0E9F-DB60-48C3-A9DA-1838E90FD6E3}" type="presOf" srcId="{3FBF4CBC-5271-4C61-8146-62F3020B7791}" destId="{A5EAC552-0BF4-4C16-AA56-DD6410E9F531}" srcOrd="0" destOrd="0" presId="urn:microsoft.com/office/officeart/2005/8/layout/orgChart1"/>
    <dgm:cxn modelId="{50A49BD7-A2F8-4FF6-A3D5-D8D33E6B8CA2}" type="presOf" srcId="{76F512F8-B81B-41FD-8625-3E2DC5E35779}" destId="{C0E86BBF-BBE2-4FC2-B482-E0DD336F3B64}" srcOrd="0" destOrd="0" presId="urn:microsoft.com/office/officeart/2005/8/layout/orgChart1"/>
    <dgm:cxn modelId="{EFDECF3C-2649-470F-9966-BC2F83CA679B}" type="presOf" srcId="{6372404D-A286-4604-BD05-142E06FE0B6C}" destId="{E1C0A37C-2BCE-427C-8399-C781F350F702}" srcOrd="0" destOrd="0" presId="urn:microsoft.com/office/officeart/2005/8/layout/orgChart1"/>
    <dgm:cxn modelId="{3311553F-108E-4664-AB90-9697118EA65B}" type="presOf" srcId="{3FBF4CBC-5271-4C61-8146-62F3020B7791}" destId="{B91584FF-C496-4A8D-8A5C-1FC81A17C21E}" srcOrd="1" destOrd="0" presId="urn:microsoft.com/office/officeart/2005/8/layout/orgChart1"/>
    <dgm:cxn modelId="{B3CBA950-0E00-41C1-BE58-1D3EF717F09A}" type="presOf" srcId="{31EA49AD-D2B2-422D-865A-F3CE4BD247F2}" destId="{4EC927D3-75B7-4C61-B4C1-A429F228EFE5}" srcOrd="0" destOrd="0" presId="urn:microsoft.com/office/officeart/2005/8/layout/orgChart1"/>
    <dgm:cxn modelId="{4AF214FB-CE86-4D95-ABFB-0E91C1FA047D}" srcId="{31EA49AD-D2B2-422D-865A-F3CE4BD247F2}" destId="{995A7D79-34F2-46B9-8F5C-9E9B844E7E8F}" srcOrd="4" destOrd="0" parTransId="{E04D24B9-F141-4C80-A9F7-E4F462FFBB29}" sibTransId="{271C5FF2-CFA3-4C60-BE8D-9D9648A20374}"/>
    <dgm:cxn modelId="{B08F2369-21F4-48D3-A8BA-C0EBDDAF8822}" srcId="{3FBF4CBC-5271-4C61-8146-62F3020B7791}" destId="{608BADFC-7A40-4EC2-8196-15CF542F57D0}" srcOrd="1" destOrd="0" parTransId="{300BF987-6B7F-43F3-8A9C-75C203467D99}" sibTransId="{E3B84848-7448-42C1-B9ED-6B0BA41ACE4D}"/>
    <dgm:cxn modelId="{92A406C8-420A-443D-840E-37F0AF5B7B0D}" srcId="{608BADFC-7A40-4EC2-8196-15CF542F57D0}" destId="{9F2149C6-7047-4E8E-BA07-DA959242FA1A}" srcOrd="0" destOrd="0" parTransId="{6372404D-A286-4604-BD05-142E06FE0B6C}" sibTransId="{D9B0796C-2F34-46E4-AA7F-BAE3C68785FA}"/>
    <dgm:cxn modelId="{C975DCFB-0F25-4B7E-9A1C-B67B23C186B7}" srcId="{31EA49AD-D2B2-422D-865A-F3CE4BD247F2}" destId="{03B7CA68-F795-4370-A682-BFBE441629DE}" srcOrd="3" destOrd="0" parTransId="{A49E026B-34A9-464B-8C91-8F619B494D43}" sibTransId="{B5949E3E-F053-463A-8EA7-CFEA372CB86C}"/>
    <dgm:cxn modelId="{40CBBB97-8642-4E50-8C1A-789AD06304BE}" type="presOf" srcId="{FE25EC64-A875-4A80-9EDB-08B8EB4E9556}" destId="{2E369308-A88F-4E34-98A5-E68F274F8ED2}" srcOrd="0" destOrd="0" presId="urn:microsoft.com/office/officeart/2005/8/layout/orgChart1"/>
    <dgm:cxn modelId="{8E13574D-943D-4B6F-BA6E-CEA7FF6F04D4}" type="presOf" srcId="{359D4E40-75A2-4515-9F87-50909745FD63}" destId="{9B76F134-AAF4-459D-A62F-CE3C9893D9E8}" srcOrd="0" destOrd="0" presId="urn:microsoft.com/office/officeart/2005/8/layout/orgChart1"/>
    <dgm:cxn modelId="{E1501358-7C37-4679-9208-D2B40008C242}" type="presOf" srcId="{A49E026B-34A9-464B-8C91-8F619B494D43}" destId="{4967C1B2-324A-4047-AF35-E92F6D6D390B}" srcOrd="0" destOrd="0" presId="urn:microsoft.com/office/officeart/2005/8/layout/orgChart1"/>
    <dgm:cxn modelId="{0D82B2B7-1FA9-4066-9A6E-4B7376A486A5}" type="presOf" srcId="{995A7D79-34F2-46B9-8F5C-9E9B844E7E8F}" destId="{6FD3149D-5E25-41A9-ADE6-FF920A3211BD}" srcOrd="1" destOrd="0" presId="urn:microsoft.com/office/officeart/2005/8/layout/orgChart1"/>
    <dgm:cxn modelId="{DD762FB6-93A7-4F8E-B0E3-9DCF7314648A}" type="presOf" srcId="{9F2149C6-7047-4E8E-BA07-DA959242FA1A}" destId="{9DD25336-33BF-4BBE-BCDF-69FBFC1AA527}" srcOrd="1" destOrd="0" presId="urn:microsoft.com/office/officeart/2005/8/layout/orgChart1"/>
    <dgm:cxn modelId="{09E8BBB2-A3F9-473E-B745-8F073F7609D0}" type="presOf" srcId="{00D3E529-1913-44FB-9FE9-CA1105500477}" destId="{E7854CC1-95DB-4251-9C90-CEEC1E7D57B5}" srcOrd="0" destOrd="0" presId="urn:microsoft.com/office/officeart/2005/8/layout/orgChart1"/>
    <dgm:cxn modelId="{56969858-D228-4EFF-B483-FA45325D839C}" type="presOf" srcId="{A1A9D46F-61A5-4DC4-B4D9-DEBA681C841E}" destId="{226A61E2-AE6C-4D61-BE93-66001C87CD25}" srcOrd="1" destOrd="0" presId="urn:microsoft.com/office/officeart/2005/8/layout/orgChart1"/>
    <dgm:cxn modelId="{835EA739-9699-4DFB-AFA1-DDA3E9A5D30B}" type="presOf" srcId="{608BADFC-7A40-4EC2-8196-15CF542F57D0}" destId="{2CA99926-43AA-48C0-8986-306ED9CC109E}" srcOrd="1" destOrd="0" presId="urn:microsoft.com/office/officeart/2005/8/layout/orgChart1"/>
    <dgm:cxn modelId="{BD55C6C7-C032-45F8-BD35-01954531B133}" type="presOf" srcId="{E04D24B9-F141-4C80-A9F7-E4F462FFBB29}" destId="{30D9762B-42D4-48C8-AB1C-1FE1FB81D2F2}" srcOrd="0" destOrd="0" presId="urn:microsoft.com/office/officeart/2005/8/layout/orgChart1"/>
    <dgm:cxn modelId="{9AA13320-D89B-4A30-9B41-BA58E862685E}" type="presOf" srcId="{9F2149C6-7047-4E8E-BA07-DA959242FA1A}" destId="{C7C35AD5-85D7-41DC-807B-A3B5E1B1C20A}" srcOrd="0" destOrd="0" presId="urn:microsoft.com/office/officeart/2005/8/layout/orgChart1"/>
    <dgm:cxn modelId="{7574F538-4AAF-4CE3-806C-9E06A76BE786}" type="presOf" srcId="{D7BFB1C1-3B02-4479-BBBB-DC48C161689E}" destId="{EFD6E757-E7B4-4DF8-A410-771D59C74A3A}" srcOrd="0" destOrd="0" presId="urn:microsoft.com/office/officeart/2005/8/layout/orgChart1"/>
    <dgm:cxn modelId="{E5279A4E-708D-4024-B4D3-F756F0252E6A}" type="presParOf" srcId="{E7854CC1-95DB-4251-9C90-CEEC1E7D57B5}" destId="{20651D9E-06ED-4D21-8B6B-0D03D1202015}" srcOrd="0" destOrd="0" presId="urn:microsoft.com/office/officeart/2005/8/layout/orgChart1"/>
    <dgm:cxn modelId="{3C6EC0FC-BF82-4395-9B35-43A7757FCFA7}" type="presParOf" srcId="{20651D9E-06ED-4D21-8B6B-0D03D1202015}" destId="{307CEB2E-2FE7-49CE-9C0A-2DB779B862F2}" srcOrd="0" destOrd="0" presId="urn:microsoft.com/office/officeart/2005/8/layout/orgChart1"/>
    <dgm:cxn modelId="{EB327EF0-889A-49EC-A603-9A177BC94287}" type="presParOf" srcId="{307CEB2E-2FE7-49CE-9C0A-2DB779B862F2}" destId="{A5EAC552-0BF4-4C16-AA56-DD6410E9F531}" srcOrd="0" destOrd="0" presId="urn:microsoft.com/office/officeart/2005/8/layout/orgChart1"/>
    <dgm:cxn modelId="{C96361C6-9E6F-40B8-BD94-1B15016E084C}" type="presParOf" srcId="{307CEB2E-2FE7-49CE-9C0A-2DB779B862F2}" destId="{B91584FF-C496-4A8D-8A5C-1FC81A17C21E}" srcOrd="1" destOrd="0" presId="urn:microsoft.com/office/officeart/2005/8/layout/orgChart1"/>
    <dgm:cxn modelId="{2234FA7F-8061-4963-870E-149474213906}" type="presParOf" srcId="{20651D9E-06ED-4D21-8B6B-0D03D1202015}" destId="{95F2035B-B1B9-469F-9918-0918E4A3E0CF}" srcOrd="1" destOrd="0" presId="urn:microsoft.com/office/officeart/2005/8/layout/orgChart1"/>
    <dgm:cxn modelId="{2730207D-AB51-4C07-85F7-01238E46C968}" type="presParOf" srcId="{95F2035B-B1B9-469F-9918-0918E4A3E0CF}" destId="{C0E86BBF-BBE2-4FC2-B482-E0DD336F3B64}" srcOrd="0" destOrd="0" presId="urn:microsoft.com/office/officeart/2005/8/layout/orgChart1"/>
    <dgm:cxn modelId="{3BE3738C-C293-4342-A8BF-DE54C9A24312}" type="presParOf" srcId="{95F2035B-B1B9-469F-9918-0918E4A3E0CF}" destId="{1BB6DF53-7500-4953-8197-40794D25FD9B}" srcOrd="1" destOrd="0" presId="urn:microsoft.com/office/officeart/2005/8/layout/orgChart1"/>
    <dgm:cxn modelId="{B0DD03D7-42A7-45BD-AE1B-047EAC209F66}" type="presParOf" srcId="{1BB6DF53-7500-4953-8197-40794D25FD9B}" destId="{A5A45DF0-A10A-4CB6-8EF7-A712DC90A00B}" srcOrd="0" destOrd="0" presId="urn:microsoft.com/office/officeart/2005/8/layout/orgChart1"/>
    <dgm:cxn modelId="{1B202084-9168-44A1-BEDD-F463E621CBDD}" type="presParOf" srcId="{A5A45DF0-A10A-4CB6-8EF7-A712DC90A00B}" destId="{4EC927D3-75B7-4C61-B4C1-A429F228EFE5}" srcOrd="0" destOrd="0" presId="urn:microsoft.com/office/officeart/2005/8/layout/orgChart1"/>
    <dgm:cxn modelId="{39A791D6-12A8-4C83-B96A-26FF63AD493F}" type="presParOf" srcId="{A5A45DF0-A10A-4CB6-8EF7-A712DC90A00B}" destId="{71BDA7FB-A274-4313-87BC-354CDB12F32C}" srcOrd="1" destOrd="0" presId="urn:microsoft.com/office/officeart/2005/8/layout/orgChart1"/>
    <dgm:cxn modelId="{0C4D9A54-BFD0-4519-8052-9A6E4FE131C8}" type="presParOf" srcId="{1BB6DF53-7500-4953-8197-40794D25FD9B}" destId="{B703BE62-5AB2-46CB-B559-223FE90D739B}" srcOrd="1" destOrd="0" presId="urn:microsoft.com/office/officeart/2005/8/layout/orgChart1"/>
    <dgm:cxn modelId="{4E536A07-9843-48D8-9A91-3AA14D4A0860}" type="presParOf" srcId="{B703BE62-5AB2-46CB-B559-223FE90D739B}" destId="{FE7DFA02-24AA-457E-9C90-53A6DD169065}" srcOrd="0" destOrd="0" presId="urn:microsoft.com/office/officeart/2005/8/layout/orgChart1"/>
    <dgm:cxn modelId="{F3B001E5-9AC8-4F2D-8055-EE910ACF7206}" type="presParOf" srcId="{B703BE62-5AB2-46CB-B559-223FE90D739B}" destId="{F463E6AC-5102-40EC-97EC-BB0F53105934}" srcOrd="1" destOrd="0" presId="urn:microsoft.com/office/officeart/2005/8/layout/orgChart1"/>
    <dgm:cxn modelId="{5E389E62-20AE-47BE-AD1E-849E48ED86D2}" type="presParOf" srcId="{F463E6AC-5102-40EC-97EC-BB0F53105934}" destId="{99F18E36-8AB6-43B2-A024-D31BDED466FC}" srcOrd="0" destOrd="0" presId="urn:microsoft.com/office/officeart/2005/8/layout/orgChart1"/>
    <dgm:cxn modelId="{DBCDD42A-3CE3-457B-AB88-668AD66D1F38}" type="presParOf" srcId="{99F18E36-8AB6-43B2-A024-D31BDED466FC}" destId="{7B00390B-7711-486F-A09D-B0B61FAF7A4E}" srcOrd="0" destOrd="0" presId="urn:microsoft.com/office/officeart/2005/8/layout/orgChart1"/>
    <dgm:cxn modelId="{FF47A3AE-9922-4F41-A228-B6E73EDB537E}" type="presParOf" srcId="{99F18E36-8AB6-43B2-A024-D31BDED466FC}" destId="{953C00BE-4838-4CFD-8FF3-30F931D09EB4}" srcOrd="1" destOrd="0" presId="urn:microsoft.com/office/officeart/2005/8/layout/orgChart1"/>
    <dgm:cxn modelId="{6890535B-6478-4166-BC48-09BA29080DAB}" type="presParOf" srcId="{F463E6AC-5102-40EC-97EC-BB0F53105934}" destId="{3FE3A733-B7A1-4BC5-8410-5D8EC6B0913F}" srcOrd="1" destOrd="0" presId="urn:microsoft.com/office/officeart/2005/8/layout/orgChart1"/>
    <dgm:cxn modelId="{6728D9B9-DF46-4C09-8A44-636F0A7AED92}" type="presParOf" srcId="{F463E6AC-5102-40EC-97EC-BB0F53105934}" destId="{B634EC2F-A784-49B6-B01B-38FF618A2931}" srcOrd="2" destOrd="0" presId="urn:microsoft.com/office/officeart/2005/8/layout/orgChart1"/>
    <dgm:cxn modelId="{6006F7BC-72E9-4D6B-8529-DDB2E5C9B5AA}" type="presParOf" srcId="{B703BE62-5AB2-46CB-B559-223FE90D739B}" destId="{100E4346-DDA0-42E8-8992-5A03D4653D95}" srcOrd="2" destOrd="0" presId="urn:microsoft.com/office/officeart/2005/8/layout/orgChart1"/>
    <dgm:cxn modelId="{278CD326-B6D4-4E28-9360-C06D0F4ABA2C}" type="presParOf" srcId="{B703BE62-5AB2-46CB-B559-223FE90D739B}" destId="{A5562444-6F71-406C-9833-AF2EBB9C848A}" srcOrd="3" destOrd="0" presId="urn:microsoft.com/office/officeart/2005/8/layout/orgChart1"/>
    <dgm:cxn modelId="{E89944DD-3417-41A2-AB8F-B71706BF91D2}" type="presParOf" srcId="{A5562444-6F71-406C-9833-AF2EBB9C848A}" destId="{1FA04892-9629-4D03-95A1-3B39A59E869D}" srcOrd="0" destOrd="0" presId="urn:microsoft.com/office/officeart/2005/8/layout/orgChart1"/>
    <dgm:cxn modelId="{4BB9ABC5-9BB6-4D62-96DD-F0FE54635B3D}" type="presParOf" srcId="{1FA04892-9629-4D03-95A1-3B39A59E869D}" destId="{CB795162-4C84-4013-9B7D-068BBA11E93F}" srcOrd="0" destOrd="0" presId="urn:microsoft.com/office/officeart/2005/8/layout/orgChart1"/>
    <dgm:cxn modelId="{5AFAB774-B236-4ACF-B8BA-CD68EE4480E0}" type="presParOf" srcId="{1FA04892-9629-4D03-95A1-3B39A59E869D}" destId="{226A61E2-AE6C-4D61-BE93-66001C87CD25}" srcOrd="1" destOrd="0" presId="urn:microsoft.com/office/officeart/2005/8/layout/orgChart1"/>
    <dgm:cxn modelId="{3DD03080-9007-4751-A449-EE4D531F690C}" type="presParOf" srcId="{A5562444-6F71-406C-9833-AF2EBB9C848A}" destId="{00D489F1-FCA4-4976-8AD5-ECFE43681639}" srcOrd="1" destOrd="0" presId="urn:microsoft.com/office/officeart/2005/8/layout/orgChart1"/>
    <dgm:cxn modelId="{6CB672A3-47BC-44E9-A549-33F25A04D71F}" type="presParOf" srcId="{A5562444-6F71-406C-9833-AF2EBB9C848A}" destId="{01552BD7-227B-4D27-8542-7ED078C2121B}" srcOrd="2" destOrd="0" presId="urn:microsoft.com/office/officeart/2005/8/layout/orgChart1"/>
    <dgm:cxn modelId="{208013DA-6575-4D20-8201-B632E658A0E9}" type="presParOf" srcId="{B703BE62-5AB2-46CB-B559-223FE90D739B}" destId="{E4CC5F88-64ED-4F9F-95D0-5153B90EBA28}" srcOrd="4" destOrd="0" presId="urn:microsoft.com/office/officeart/2005/8/layout/orgChart1"/>
    <dgm:cxn modelId="{18ABF47A-E7A8-4144-9D49-BAC34B72A1EB}" type="presParOf" srcId="{B703BE62-5AB2-46CB-B559-223FE90D739B}" destId="{8E8B1A78-5A71-4F2B-A876-6E151181DC6A}" srcOrd="5" destOrd="0" presId="urn:microsoft.com/office/officeart/2005/8/layout/orgChart1"/>
    <dgm:cxn modelId="{1FD4C985-B58C-47DB-A96B-1092689A44EB}" type="presParOf" srcId="{8E8B1A78-5A71-4F2B-A876-6E151181DC6A}" destId="{B4852FEB-3E07-4CCA-80B3-364D4C757851}" srcOrd="0" destOrd="0" presId="urn:microsoft.com/office/officeart/2005/8/layout/orgChart1"/>
    <dgm:cxn modelId="{22AAC5D5-84AD-496F-A71E-D458DD1CF3F5}" type="presParOf" srcId="{B4852FEB-3E07-4CCA-80B3-364D4C757851}" destId="{9B76F134-AAF4-459D-A62F-CE3C9893D9E8}" srcOrd="0" destOrd="0" presId="urn:microsoft.com/office/officeart/2005/8/layout/orgChart1"/>
    <dgm:cxn modelId="{40BCD4E4-E7F4-4001-AFD6-92F6B2D42B73}" type="presParOf" srcId="{B4852FEB-3E07-4CCA-80B3-364D4C757851}" destId="{C3FD5D1B-5AEF-4BD1-9D9C-DC110192AB29}" srcOrd="1" destOrd="0" presId="urn:microsoft.com/office/officeart/2005/8/layout/orgChart1"/>
    <dgm:cxn modelId="{FB4E308C-0F68-4233-9A56-8860BFBAEDAB}" type="presParOf" srcId="{8E8B1A78-5A71-4F2B-A876-6E151181DC6A}" destId="{7A18D319-8DA0-4394-97CE-3F6A61D7F451}" srcOrd="1" destOrd="0" presId="urn:microsoft.com/office/officeart/2005/8/layout/orgChart1"/>
    <dgm:cxn modelId="{54386A73-9947-482C-8C48-5667E5522E64}" type="presParOf" srcId="{8E8B1A78-5A71-4F2B-A876-6E151181DC6A}" destId="{CA7590AB-A954-4968-AA14-58A072D77EEA}" srcOrd="2" destOrd="0" presId="urn:microsoft.com/office/officeart/2005/8/layout/orgChart1"/>
    <dgm:cxn modelId="{B28725E1-577E-4885-8A09-C0331201DDD0}" type="presParOf" srcId="{B703BE62-5AB2-46CB-B559-223FE90D739B}" destId="{4967C1B2-324A-4047-AF35-E92F6D6D390B}" srcOrd="6" destOrd="0" presId="urn:microsoft.com/office/officeart/2005/8/layout/orgChart1"/>
    <dgm:cxn modelId="{1A3A429E-5BEF-47F5-BCEE-D1983E2B5C53}" type="presParOf" srcId="{B703BE62-5AB2-46CB-B559-223FE90D739B}" destId="{71B7FC1B-D5E6-4A1E-9903-D89B525A27A1}" srcOrd="7" destOrd="0" presId="urn:microsoft.com/office/officeart/2005/8/layout/orgChart1"/>
    <dgm:cxn modelId="{3D4CADEF-6B2A-4D02-9E9F-F253F1803374}" type="presParOf" srcId="{71B7FC1B-D5E6-4A1E-9903-D89B525A27A1}" destId="{1B05527F-D29D-4294-9A88-BBA5332C532E}" srcOrd="0" destOrd="0" presId="urn:microsoft.com/office/officeart/2005/8/layout/orgChart1"/>
    <dgm:cxn modelId="{5C431D55-F2BB-4F98-A8B0-22E3417F292D}" type="presParOf" srcId="{1B05527F-D29D-4294-9A88-BBA5332C532E}" destId="{8E05B9F0-5B4C-41E7-A729-E86D5496CFDF}" srcOrd="0" destOrd="0" presId="urn:microsoft.com/office/officeart/2005/8/layout/orgChart1"/>
    <dgm:cxn modelId="{7607613C-E42E-4D6A-B4A0-30CFF35E37EB}" type="presParOf" srcId="{1B05527F-D29D-4294-9A88-BBA5332C532E}" destId="{164BBDED-0BB2-4947-9A9C-E20CEA508FE8}" srcOrd="1" destOrd="0" presId="urn:microsoft.com/office/officeart/2005/8/layout/orgChart1"/>
    <dgm:cxn modelId="{0B3E222F-02E4-4426-81A8-EE4428F11C9C}" type="presParOf" srcId="{71B7FC1B-D5E6-4A1E-9903-D89B525A27A1}" destId="{EE237082-5C6C-4A56-9E8D-E08C2758DFF0}" srcOrd="1" destOrd="0" presId="urn:microsoft.com/office/officeart/2005/8/layout/orgChart1"/>
    <dgm:cxn modelId="{A2935CA9-C680-44AB-85D4-8B107FF56118}" type="presParOf" srcId="{71B7FC1B-D5E6-4A1E-9903-D89B525A27A1}" destId="{023063F2-9AA6-4944-B461-AE54D3F5E21A}" srcOrd="2" destOrd="0" presId="urn:microsoft.com/office/officeart/2005/8/layout/orgChart1"/>
    <dgm:cxn modelId="{9E740A9A-8114-46FA-BE5D-55694858E007}" type="presParOf" srcId="{B703BE62-5AB2-46CB-B559-223FE90D739B}" destId="{30D9762B-42D4-48C8-AB1C-1FE1FB81D2F2}" srcOrd="8" destOrd="0" presId="urn:microsoft.com/office/officeart/2005/8/layout/orgChart1"/>
    <dgm:cxn modelId="{7ADD999F-A307-4DB5-8295-330970F32532}" type="presParOf" srcId="{B703BE62-5AB2-46CB-B559-223FE90D739B}" destId="{6F65E912-2A31-4AC4-8018-82E6F5C1AFD0}" srcOrd="9" destOrd="0" presId="urn:microsoft.com/office/officeart/2005/8/layout/orgChart1"/>
    <dgm:cxn modelId="{61BB2C4B-297E-41F9-9F49-A2B93968F18F}" type="presParOf" srcId="{6F65E912-2A31-4AC4-8018-82E6F5C1AFD0}" destId="{D715018D-F11D-4437-856D-F69695887479}" srcOrd="0" destOrd="0" presId="urn:microsoft.com/office/officeart/2005/8/layout/orgChart1"/>
    <dgm:cxn modelId="{28D9C895-07F0-4599-8174-321EC5CBAD68}" type="presParOf" srcId="{D715018D-F11D-4437-856D-F69695887479}" destId="{D9FD41A1-6BAA-42E2-8F1B-82EDA5185896}" srcOrd="0" destOrd="0" presId="urn:microsoft.com/office/officeart/2005/8/layout/orgChart1"/>
    <dgm:cxn modelId="{E0431C96-FE56-4E0B-B4E6-DBF1824D5BDC}" type="presParOf" srcId="{D715018D-F11D-4437-856D-F69695887479}" destId="{6FD3149D-5E25-41A9-ADE6-FF920A3211BD}" srcOrd="1" destOrd="0" presId="urn:microsoft.com/office/officeart/2005/8/layout/orgChart1"/>
    <dgm:cxn modelId="{D8E873A3-4BEA-4030-A7C5-A2272AC69C02}" type="presParOf" srcId="{6F65E912-2A31-4AC4-8018-82E6F5C1AFD0}" destId="{C696A108-C927-450B-B098-591AAE902937}" srcOrd="1" destOrd="0" presId="urn:microsoft.com/office/officeart/2005/8/layout/orgChart1"/>
    <dgm:cxn modelId="{5ED22021-BBB2-428D-84E9-A7E01FFF6F47}" type="presParOf" srcId="{6F65E912-2A31-4AC4-8018-82E6F5C1AFD0}" destId="{B9088566-79B6-45C5-863A-CAAA25BC900E}" srcOrd="2" destOrd="0" presId="urn:microsoft.com/office/officeart/2005/8/layout/orgChart1"/>
    <dgm:cxn modelId="{3EBB01CE-2FEC-47D4-8B01-A958C20CCC3B}" type="presParOf" srcId="{1BB6DF53-7500-4953-8197-40794D25FD9B}" destId="{64C88A16-76C7-4107-9F58-EFB4067DD676}" srcOrd="2" destOrd="0" presId="urn:microsoft.com/office/officeart/2005/8/layout/orgChart1"/>
    <dgm:cxn modelId="{BF485AE1-874F-473E-9349-E272A5415CA2}" type="presParOf" srcId="{95F2035B-B1B9-469F-9918-0918E4A3E0CF}" destId="{4C830C27-5FB1-4B9A-9016-03A24F19552E}" srcOrd="2" destOrd="0" presId="urn:microsoft.com/office/officeart/2005/8/layout/orgChart1"/>
    <dgm:cxn modelId="{02A3DD90-8B20-4E8F-A028-31C6E8E825C4}" type="presParOf" srcId="{95F2035B-B1B9-469F-9918-0918E4A3E0CF}" destId="{FDB2DBD2-3064-4D06-8B21-B3D8EC93FA03}" srcOrd="3" destOrd="0" presId="urn:microsoft.com/office/officeart/2005/8/layout/orgChart1"/>
    <dgm:cxn modelId="{9F42FA12-5B47-489E-B89F-F0C21E5D6F65}" type="presParOf" srcId="{FDB2DBD2-3064-4D06-8B21-B3D8EC93FA03}" destId="{314C47EE-A314-4D44-A219-6F775B4D6949}" srcOrd="0" destOrd="0" presId="urn:microsoft.com/office/officeart/2005/8/layout/orgChart1"/>
    <dgm:cxn modelId="{18FA1EDC-B098-4E4E-A9EA-36D1302B3C12}" type="presParOf" srcId="{314C47EE-A314-4D44-A219-6F775B4D6949}" destId="{56E81FFC-DC04-493C-9034-5783A1C417AB}" srcOrd="0" destOrd="0" presId="urn:microsoft.com/office/officeart/2005/8/layout/orgChart1"/>
    <dgm:cxn modelId="{AA108F9B-7CBE-4246-BBF5-D89177BC61BE}" type="presParOf" srcId="{314C47EE-A314-4D44-A219-6F775B4D6949}" destId="{2CA99926-43AA-48C0-8986-306ED9CC109E}" srcOrd="1" destOrd="0" presId="urn:microsoft.com/office/officeart/2005/8/layout/orgChart1"/>
    <dgm:cxn modelId="{D568BC55-2209-4F7C-8715-56BA7CEE8F24}" type="presParOf" srcId="{FDB2DBD2-3064-4D06-8B21-B3D8EC93FA03}" destId="{9B899ADC-131F-4074-8B99-4934A0715EBC}" srcOrd="1" destOrd="0" presId="urn:microsoft.com/office/officeart/2005/8/layout/orgChart1"/>
    <dgm:cxn modelId="{B27C6DC1-9654-443C-8B8A-973492402507}" type="presParOf" srcId="{9B899ADC-131F-4074-8B99-4934A0715EBC}" destId="{E1C0A37C-2BCE-427C-8399-C781F350F702}" srcOrd="0" destOrd="0" presId="urn:microsoft.com/office/officeart/2005/8/layout/orgChart1"/>
    <dgm:cxn modelId="{D2F50B06-7D1D-4CEA-ADD8-17192E49CF66}" type="presParOf" srcId="{9B899ADC-131F-4074-8B99-4934A0715EBC}" destId="{6F06363B-1A79-45F4-9EE8-3622C96B698E}" srcOrd="1" destOrd="0" presId="urn:microsoft.com/office/officeart/2005/8/layout/orgChart1"/>
    <dgm:cxn modelId="{8709C33C-845C-40AA-9A66-7448F2A1AEA4}" type="presParOf" srcId="{6F06363B-1A79-45F4-9EE8-3622C96B698E}" destId="{F9BD4BFB-670D-474B-BBDA-8D6ACA1FCD2E}" srcOrd="0" destOrd="0" presId="urn:microsoft.com/office/officeart/2005/8/layout/orgChart1"/>
    <dgm:cxn modelId="{5986F93A-4131-4295-9FB1-B4A263528C16}" type="presParOf" srcId="{F9BD4BFB-670D-474B-BBDA-8D6ACA1FCD2E}" destId="{C7C35AD5-85D7-41DC-807B-A3B5E1B1C20A}" srcOrd="0" destOrd="0" presId="urn:microsoft.com/office/officeart/2005/8/layout/orgChart1"/>
    <dgm:cxn modelId="{EB1C4718-AE50-4329-8D98-2321E7D869B1}" type="presParOf" srcId="{F9BD4BFB-670D-474B-BBDA-8D6ACA1FCD2E}" destId="{9DD25336-33BF-4BBE-BCDF-69FBFC1AA527}" srcOrd="1" destOrd="0" presId="urn:microsoft.com/office/officeart/2005/8/layout/orgChart1"/>
    <dgm:cxn modelId="{5F5E8DDF-56D7-4400-AA90-8F7DE6B895AE}" type="presParOf" srcId="{6F06363B-1A79-45F4-9EE8-3622C96B698E}" destId="{FC915A62-744A-4FF5-BF8B-B1166BAB727C}" srcOrd="1" destOrd="0" presId="urn:microsoft.com/office/officeart/2005/8/layout/orgChart1"/>
    <dgm:cxn modelId="{FBCB70CC-CB0D-4848-8461-A03F5861D4B1}" type="presParOf" srcId="{6F06363B-1A79-45F4-9EE8-3622C96B698E}" destId="{244BF53F-D0AD-4E50-8C41-3E198E6AA80C}" srcOrd="2" destOrd="0" presId="urn:microsoft.com/office/officeart/2005/8/layout/orgChart1"/>
    <dgm:cxn modelId="{6A4FC942-BB2E-4EED-8736-BA02CAC0DAA8}" type="presParOf" srcId="{9B899ADC-131F-4074-8B99-4934A0715EBC}" destId="{68AF9423-FE04-4167-9861-C463ADA21179}" srcOrd="2" destOrd="0" presId="urn:microsoft.com/office/officeart/2005/8/layout/orgChart1"/>
    <dgm:cxn modelId="{FAF55BA8-7833-42E4-8075-039CEAAE6038}" type="presParOf" srcId="{9B899ADC-131F-4074-8B99-4934A0715EBC}" destId="{7EEADEE8-B886-4011-A2FD-A1A6B181A1FC}" srcOrd="3" destOrd="0" presId="urn:microsoft.com/office/officeart/2005/8/layout/orgChart1"/>
    <dgm:cxn modelId="{D128380E-8295-4DD9-B65E-FBFA54FA06E7}" type="presParOf" srcId="{7EEADEE8-B886-4011-A2FD-A1A6B181A1FC}" destId="{A23B5552-87D8-4AC7-97A9-19D294B19D49}" srcOrd="0" destOrd="0" presId="urn:microsoft.com/office/officeart/2005/8/layout/orgChart1"/>
    <dgm:cxn modelId="{D7789ABF-C8E2-4245-A0F2-85720A7A56DB}" type="presParOf" srcId="{A23B5552-87D8-4AC7-97A9-19D294B19D49}" destId="{2E369308-A88F-4E34-98A5-E68F274F8ED2}" srcOrd="0" destOrd="0" presId="urn:microsoft.com/office/officeart/2005/8/layout/orgChart1"/>
    <dgm:cxn modelId="{D7A102DC-CDDD-47E2-84A0-AC8EBA97FBB2}" type="presParOf" srcId="{A23B5552-87D8-4AC7-97A9-19D294B19D49}" destId="{DF015EC9-FE36-4BD8-AC72-0A49E3E85A13}" srcOrd="1" destOrd="0" presId="urn:microsoft.com/office/officeart/2005/8/layout/orgChart1"/>
    <dgm:cxn modelId="{AF938CAD-72B5-4574-AA03-1C8E302AFF67}" type="presParOf" srcId="{7EEADEE8-B886-4011-A2FD-A1A6B181A1FC}" destId="{7ACC5FE1-1944-497A-AC17-000A99ABFC80}" srcOrd="1" destOrd="0" presId="urn:microsoft.com/office/officeart/2005/8/layout/orgChart1"/>
    <dgm:cxn modelId="{9370BC72-E549-4C11-B4F5-D10C6E857438}" type="presParOf" srcId="{7EEADEE8-B886-4011-A2FD-A1A6B181A1FC}" destId="{EAF9C930-0671-4CAA-9E21-E1A094A92B89}" srcOrd="2" destOrd="0" presId="urn:microsoft.com/office/officeart/2005/8/layout/orgChart1"/>
    <dgm:cxn modelId="{6C278C6F-3A9A-46A6-8FDA-C4BA6F0B981E}" type="presParOf" srcId="{9B899ADC-131F-4074-8B99-4934A0715EBC}" destId="{EFD6E757-E7B4-4DF8-A410-771D59C74A3A}" srcOrd="4" destOrd="0" presId="urn:microsoft.com/office/officeart/2005/8/layout/orgChart1"/>
    <dgm:cxn modelId="{C0FDDC27-7074-4DC5-8FAA-F0B1F6516E6C}" type="presParOf" srcId="{9B899ADC-131F-4074-8B99-4934A0715EBC}" destId="{1EE6887A-D269-4529-93FF-0BD972DDB49B}" srcOrd="5" destOrd="0" presId="urn:microsoft.com/office/officeart/2005/8/layout/orgChart1"/>
    <dgm:cxn modelId="{64F09378-FC4A-45C9-A795-8E20BB74666A}" type="presParOf" srcId="{1EE6887A-D269-4529-93FF-0BD972DDB49B}" destId="{DB8869F2-03F3-4FA5-852E-B7EC1A431138}" srcOrd="0" destOrd="0" presId="urn:microsoft.com/office/officeart/2005/8/layout/orgChart1"/>
    <dgm:cxn modelId="{D52DBDD6-FEE8-4D4F-B56F-95DDC7971ED6}" type="presParOf" srcId="{DB8869F2-03F3-4FA5-852E-B7EC1A431138}" destId="{C3BFD55D-A5D7-4FF6-9B0E-B287D3E7D095}" srcOrd="0" destOrd="0" presId="urn:microsoft.com/office/officeart/2005/8/layout/orgChart1"/>
    <dgm:cxn modelId="{5E5AA3D6-7F46-44F2-889D-47CAF9FDC9DC}" type="presParOf" srcId="{DB8869F2-03F3-4FA5-852E-B7EC1A431138}" destId="{F74ABB5A-1AF9-4846-A0B8-A5E64AF45CEA}" srcOrd="1" destOrd="0" presId="urn:microsoft.com/office/officeart/2005/8/layout/orgChart1"/>
    <dgm:cxn modelId="{6F66D103-C1DF-4DDE-8D11-09D0E94078F5}" type="presParOf" srcId="{1EE6887A-D269-4529-93FF-0BD972DDB49B}" destId="{6981A189-E120-4B6F-A1E4-BFC7B478C4AF}" srcOrd="1" destOrd="0" presId="urn:microsoft.com/office/officeart/2005/8/layout/orgChart1"/>
    <dgm:cxn modelId="{B4513BFA-6C1D-443B-AFCE-9A68C09C6FD5}" type="presParOf" srcId="{1EE6887A-D269-4529-93FF-0BD972DDB49B}" destId="{18FB04C9-8322-4E22-98A9-71399CF3C13C}" srcOrd="2" destOrd="0" presId="urn:microsoft.com/office/officeart/2005/8/layout/orgChart1"/>
    <dgm:cxn modelId="{259D2EB7-7968-4A39-A90A-DE3DFCF2F008}" type="presParOf" srcId="{FDB2DBD2-3064-4D06-8B21-B3D8EC93FA03}" destId="{218F32D7-0AF7-4B78-818A-4892760E0DCF}" srcOrd="2" destOrd="0" presId="urn:microsoft.com/office/officeart/2005/8/layout/orgChart1"/>
    <dgm:cxn modelId="{4E4E9231-E6FF-43BD-A900-DC66FD293C2A}" type="presParOf" srcId="{20651D9E-06ED-4D21-8B6B-0D03D1202015}" destId="{38419E06-0A94-4FBA-8EF8-6ED89E756D7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6E757-E7B4-4DF8-A410-771D59C74A3A}">
      <dsp:nvSpPr>
        <dsp:cNvPr id="0" name=""/>
        <dsp:cNvSpPr/>
      </dsp:nvSpPr>
      <dsp:spPr>
        <a:xfrm>
          <a:off x="7125440" y="2319267"/>
          <a:ext cx="1134571" cy="389288"/>
        </a:xfrm>
        <a:custGeom>
          <a:avLst/>
          <a:gdLst/>
          <a:ahLst/>
          <a:cxnLst/>
          <a:rect l="0" t="0" r="0" b="0"/>
          <a:pathLst>
            <a:path>
              <a:moveTo>
                <a:pt x="0" y="0"/>
              </a:moveTo>
              <a:lnTo>
                <a:pt x="0" y="189921"/>
              </a:lnTo>
              <a:lnTo>
                <a:pt x="1134571" y="189921"/>
              </a:lnTo>
              <a:lnTo>
                <a:pt x="1134571"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68AF9423-FE04-4167-9861-C463ADA21179}">
      <dsp:nvSpPr>
        <dsp:cNvPr id="0" name=""/>
        <dsp:cNvSpPr/>
      </dsp:nvSpPr>
      <dsp:spPr>
        <a:xfrm>
          <a:off x="7079720" y="2319267"/>
          <a:ext cx="91440" cy="389288"/>
        </a:xfrm>
        <a:custGeom>
          <a:avLst/>
          <a:gdLst/>
          <a:ahLst/>
          <a:cxnLst/>
          <a:rect l="0" t="0" r="0" b="0"/>
          <a:pathLst>
            <a:path>
              <a:moveTo>
                <a:pt x="45720" y="0"/>
              </a:moveTo>
              <a:lnTo>
                <a:pt x="45720" y="189921"/>
              </a:lnTo>
              <a:lnTo>
                <a:pt x="46232" y="189921"/>
              </a:lnTo>
              <a:lnTo>
                <a:pt x="46232"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E1C0A37C-2BCE-427C-8399-C781F350F702}">
      <dsp:nvSpPr>
        <dsp:cNvPr id="0" name=""/>
        <dsp:cNvSpPr/>
      </dsp:nvSpPr>
      <dsp:spPr>
        <a:xfrm>
          <a:off x="5991381" y="2319267"/>
          <a:ext cx="1134059" cy="389288"/>
        </a:xfrm>
        <a:custGeom>
          <a:avLst/>
          <a:gdLst/>
          <a:ahLst/>
          <a:cxnLst/>
          <a:rect l="0" t="0" r="0" b="0"/>
          <a:pathLst>
            <a:path>
              <a:moveTo>
                <a:pt x="1134059" y="0"/>
              </a:moveTo>
              <a:lnTo>
                <a:pt x="1134059" y="189921"/>
              </a:lnTo>
              <a:lnTo>
                <a:pt x="0" y="189921"/>
              </a:lnTo>
              <a:lnTo>
                <a:pt x="0"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4C830C27-5FB1-4B9A-9016-03A24F19552E}">
      <dsp:nvSpPr>
        <dsp:cNvPr id="0" name=""/>
        <dsp:cNvSpPr/>
      </dsp:nvSpPr>
      <dsp:spPr>
        <a:xfrm>
          <a:off x="4869393" y="971163"/>
          <a:ext cx="2256047" cy="398734"/>
        </a:xfrm>
        <a:custGeom>
          <a:avLst/>
          <a:gdLst/>
          <a:ahLst/>
          <a:cxnLst/>
          <a:rect l="0" t="0" r="0" b="0"/>
          <a:pathLst>
            <a:path>
              <a:moveTo>
                <a:pt x="0" y="0"/>
              </a:moveTo>
              <a:lnTo>
                <a:pt x="0" y="199367"/>
              </a:lnTo>
              <a:lnTo>
                <a:pt x="2256047" y="199367"/>
              </a:lnTo>
              <a:lnTo>
                <a:pt x="2256047" y="398734"/>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30D9762B-42D4-48C8-AB1C-1FE1FB81D2F2}">
      <dsp:nvSpPr>
        <dsp:cNvPr id="0" name=""/>
        <dsp:cNvSpPr/>
      </dsp:nvSpPr>
      <dsp:spPr>
        <a:xfrm>
          <a:off x="2613345" y="2319267"/>
          <a:ext cx="2244991" cy="389288"/>
        </a:xfrm>
        <a:custGeom>
          <a:avLst/>
          <a:gdLst/>
          <a:ahLst/>
          <a:cxnLst/>
          <a:rect l="0" t="0" r="0" b="0"/>
          <a:pathLst>
            <a:path>
              <a:moveTo>
                <a:pt x="0" y="0"/>
              </a:moveTo>
              <a:lnTo>
                <a:pt x="0" y="189921"/>
              </a:lnTo>
              <a:lnTo>
                <a:pt x="2244991" y="189921"/>
              </a:lnTo>
              <a:lnTo>
                <a:pt x="2244991"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4967C1B2-324A-4047-AF35-E92F6D6D390B}">
      <dsp:nvSpPr>
        <dsp:cNvPr id="0" name=""/>
        <dsp:cNvSpPr/>
      </dsp:nvSpPr>
      <dsp:spPr>
        <a:xfrm>
          <a:off x="2613345" y="2319267"/>
          <a:ext cx="1116495" cy="389288"/>
        </a:xfrm>
        <a:custGeom>
          <a:avLst/>
          <a:gdLst/>
          <a:ahLst/>
          <a:cxnLst/>
          <a:rect l="0" t="0" r="0" b="0"/>
          <a:pathLst>
            <a:path>
              <a:moveTo>
                <a:pt x="0" y="0"/>
              </a:moveTo>
              <a:lnTo>
                <a:pt x="0" y="189921"/>
              </a:lnTo>
              <a:lnTo>
                <a:pt x="1116495" y="189921"/>
              </a:lnTo>
              <a:lnTo>
                <a:pt x="1116495"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E4CC5F88-64ED-4F9F-95D0-5153B90EBA28}">
      <dsp:nvSpPr>
        <dsp:cNvPr id="0" name=""/>
        <dsp:cNvSpPr/>
      </dsp:nvSpPr>
      <dsp:spPr>
        <a:xfrm>
          <a:off x="2524458" y="2319267"/>
          <a:ext cx="91440" cy="391927"/>
        </a:xfrm>
        <a:custGeom>
          <a:avLst/>
          <a:gdLst/>
          <a:ahLst/>
          <a:cxnLst/>
          <a:rect l="0" t="0" r="0" b="0"/>
          <a:pathLst>
            <a:path>
              <a:moveTo>
                <a:pt x="88887" y="0"/>
              </a:moveTo>
              <a:lnTo>
                <a:pt x="88887" y="192560"/>
              </a:lnTo>
              <a:lnTo>
                <a:pt x="45720" y="192560"/>
              </a:lnTo>
              <a:lnTo>
                <a:pt x="45720" y="391927"/>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100E4346-DDA0-42E8-8992-5A03D4653D95}">
      <dsp:nvSpPr>
        <dsp:cNvPr id="0" name=""/>
        <dsp:cNvSpPr/>
      </dsp:nvSpPr>
      <dsp:spPr>
        <a:xfrm>
          <a:off x="1482875" y="2319267"/>
          <a:ext cx="1130470" cy="389288"/>
        </a:xfrm>
        <a:custGeom>
          <a:avLst/>
          <a:gdLst/>
          <a:ahLst/>
          <a:cxnLst/>
          <a:rect l="0" t="0" r="0" b="0"/>
          <a:pathLst>
            <a:path>
              <a:moveTo>
                <a:pt x="1130470" y="0"/>
              </a:moveTo>
              <a:lnTo>
                <a:pt x="1130470" y="189921"/>
              </a:lnTo>
              <a:lnTo>
                <a:pt x="0" y="189921"/>
              </a:lnTo>
              <a:lnTo>
                <a:pt x="0"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FE7DFA02-24AA-457E-9C90-53A6DD169065}">
      <dsp:nvSpPr>
        <dsp:cNvPr id="0" name=""/>
        <dsp:cNvSpPr/>
      </dsp:nvSpPr>
      <dsp:spPr>
        <a:xfrm>
          <a:off x="362363" y="2319267"/>
          <a:ext cx="2250982" cy="389288"/>
        </a:xfrm>
        <a:custGeom>
          <a:avLst/>
          <a:gdLst/>
          <a:ahLst/>
          <a:cxnLst/>
          <a:rect l="0" t="0" r="0" b="0"/>
          <a:pathLst>
            <a:path>
              <a:moveTo>
                <a:pt x="2250982" y="0"/>
              </a:moveTo>
              <a:lnTo>
                <a:pt x="2250982" y="189921"/>
              </a:lnTo>
              <a:lnTo>
                <a:pt x="0" y="189921"/>
              </a:lnTo>
              <a:lnTo>
                <a:pt x="0" y="389288"/>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C0E86BBF-BBE2-4FC2-B482-E0DD336F3B64}">
      <dsp:nvSpPr>
        <dsp:cNvPr id="0" name=""/>
        <dsp:cNvSpPr/>
      </dsp:nvSpPr>
      <dsp:spPr>
        <a:xfrm>
          <a:off x="2613345" y="971163"/>
          <a:ext cx="2256047" cy="398734"/>
        </a:xfrm>
        <a:custGeom>
          <a:avLst/>
          <a:gdLst/>
          <a:ahLst/>
          <a:cxnLst/>
          <a:rect l="0" t="0" r="0" b="0"/>
          <a:pathLst>
            <a:path>
              <a:moveTo>
                <a:pt x="2256047" y="0"/>
              </a:moveTo>
              <a:lnTo>
                <a:pt x="2256047" y="199367"/>
              </a:lnTo>
              <a:lnTo>
                <a:pt x="0" y="199367"/>
              </a:lnTo>
              <a:lnTo>
                <a:pt x="0" y="398734"/>
              </a:lnTo>
            </a:path>
          </a:pathLst>
        </a:custGeom>
        <a:noFill/>
        <a:ln w="12700" cap="flat" cmpd="sng" algn="ctr">
          <a:solidFill>
            <a:srgbClr val="C2735E"/>
          </a:solidFill>
          <a:prstDash val="solid"/>
          <a:miter lim="800000"/>
        </a:ln>
        <a:effectLst/>
      </dsp:spPr>
      <dsp:style>
        <a:lnRef idx="2">
          <a:scrgbClr r="0" g="0" b="0"/>
        </a:lnRef>
        <a:fillRef idx="0">
          <a:scrgbClr r="0" g="0" b="0"/>
        </a:fillRef>
        <a:effectRef idx="0">
          <a:scrgbClr r="0" g="0" b="0"/>
        </a:effectRef>
        <a:fontRef idx="minor"/>
      </dsp:style>
    </dsp:sp>
    <dsp:sp modelId="{A5EAC552-0BF4-4C16-AA56-DD6410E9F531}">
      <dsp:nvSpPr>
        <dsp:cNvPr id="0" name=""/>
        <dsp:cNvSpPr/>
      </dsp:nvSpPr>
      <dsp:spPr>
        <a:xfrm>
          <a:off x="3920982" y="22753"/>
          <a:ext cx="1896820" cy="948410"/>
        </a:xfrm>
        <a:prstGeom prst="rect">
          <a:avLst/>
        </a:prstGeom>
        <a:solidFill>
          <a:srgbClr val="AA57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1" i="0" u="none" strike="noStrike" kern="1200"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軋鋼廠</a:t>
          </a:r>
        </a:p>
      </dsp:txBody>
      <dsp:txXfrm>
        <a:off x="3920982" y="22753"/>
        <a:ext cx="1896820" cy="948410"/>
      </dsp:txXfrm>
    </dsp:sp>
    <dsp:sp modelId="{4EC927D3-75B7-4C61-B4C1-A429F228EFE5}">
      <dsp:nvSpPr>
        <dsp:cNvPr id="0" name=""/>
        <dsp:cNvSpPr/>
      </dsp:nvSpPr>
      <dsp:spPr>
        <a:xfrm>
          <a:off x="1664935" y="1369898"/>
          <a:ext cx="1896820" cy="949368"/>
        </a:xfrm>
        <a:prstGeom prst="rect">
          <a:avLst/>
        </a:prstGeom>
        <a:solidFill>
          <a:srgbClr val="AA57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1" i="0" u="none" strike="noStrike" kern="1200"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麻豆廠</a:t>
          </a:r>
        </a:p>
      </dsp:txBody>
      <dsp:txXfrm>
        <a:off x="1664935" y="1369898"/>
        <a:ext cx="1896820" cy="949368"/>
      </dsp:txXfrm>
    </dsp:sp>
    <dsp:sp modelId="{7B00390B-7711-486F-A09D-B0B61FAF7A4E}">
      <dsp:nvSpPr>
        <dsp:cNvPr id="0" name=""/>
        <dsp:cNvSpPr/>
      </dsp:nvSpPr>
      <dsp:spPr>
        <a:xfrm>
          <a:off x="1964" y="2708556"/>
          <a:ext cx="720798"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球化線</a:t>
          </a:r>
        </a:p>
      </dsp:txBody>
      <dsp:txXfrm>
        <a:off x="1964" y="2708556"/>
        <a:ext cx="720798" cy="2010630"/>
      </dsp:txXfrm>
    </dsp:sp>
    <dsp:sp modelId="{CB795162-4C84-4013-9B7D-068BBA11E93F}">
      <dsp:nvSpPr>
        <dsp:cNvPr id="0" name=""/>
        <dsp:cNvSpPr/>
      </dsp:nvSpPr>
      <dsp:spPr>
        <a:xfrm>
          <a:off x="1121497" y="2708556"/>
          <a:ext cx="722754"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生抽線</a:t>
          </a:r>
        </a:p>
      </dsp:txBody>
      <dsp:txXfrm>
        <a:off x="1121497" y="2708556"/>
        <a:ext cx="722754" cy="2010630"/>
      </dsp:txXfrm>
    </dsp:sp>
    <dsp:sp modelId="{9B76F134-AAF4-459D-A62F-CE3C9893D9E8}">
      <dsp:nvSpPr>
        <dsp:cNvPr id="0" name=""/>
        <dsp:cNvSpPr/>
      </dsp:nvSpPr>
      <dsp:spPr>
        <a:xfrm>
          <a:off x="2207803" y="2711195"/>
          <a:ext cx="724748"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黑鐵絲</a:t>
          </a:r>
        </a:p>
      </dsp:txBody>
      <dsp:txXfrm>
        <a:off x="2207803" y="2711195"/>
        <a:ext cx="724748" cy="2010630"/>
      </dsp:txXfrm>
    </dsp:sp>
    <dsp:sp modelId="{8E05B9F0-5B4C-41E7-A729-E86D5496CFDF}">
      <dsp:nvSpPr>
        <dsp:cNvPr id="0" name=""/>
        <dsp:cNvSpPr/>
      </dsp:nvSpPr>
      <dsp:spPr>
        <a:xfrm>
          <a:off x="3366470" y="2708556"/>
          <a:ext cx="726741"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炖　線</a:t>
          </a:r>
        </a:p>
      </dsp:txBody>
      <dsp:txXfrm>
        <a:off x="3366470" y="2708556"/>
        <a:ext cx="726741" cy="2010630"/>
      </dsp:txXfrm>
    </dsp:sp>
    <dsp:sp modelId="{D9FD41A1-6BAA-42E2-8F1B-82EDA5185896}">
      <dsp:nvSpPr>
        <dsp:cNvPr id="0" name=""/>
        <dsp:cNvSpPr/>
      </dsp:nvSpPr>
      <dsp:spPr>
        <a:xfrm>
          <a:off x="4491947" y="2708556"/>
          <a:ext cx="732779"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鍍鋅線</a:t>
          </a:r>
        </a:p>
      </dsp:txBody>
      <dsp:txXfrm>
        <a:off x="4491947" y="2708556"/>
        <a:ext cx="732779" cy="2010630"/>
      </dsp:txXfrm>
    </dsp:sp>
    <dsp:sp modelId="{56E81FFC-DC04-493C-9034-5783A1C417AB}">
      <dsp:nvSpPr>
        <dsp:cNvPr id="0" name=""/>
        <dsp:cNvSpPr/>
      </dsp:nvSpPr>
      <dsp:spPr>
        <a:xfrm>
          <a:off x="6177030" y="1369898"/>
          <a:ext cx="1896820" cy="949368"/>
        </a:xfrm>
        <a:prstGeom prst="rect">
          <a:avLst/>
        </a:prstGeom>
        <a:solidFill>
          <a:srgbClr val="AA57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1" i="0" u="none" strike="noStrike" kern="1200" cap="none" normalizeH="0" baseline="0" dirty="0">
              <a:ln/>
              <a:solidFill>
                <a:schemeClr val="bg1">
                  <a:lumMod val="95000"/>
                </a:schemeClr>
              </a:solidFill>
              <a:effectLst/>
              <a:latin typeface="微軟正黑體" panose="020B0604030504040204" pitchFamily="34" charset="-120"/>
              <a:ea typeface="微軟正黑體" panose="020B0604030504040204" pitchFamily="34" charset="-120"/>
            </a:rPr>
            <a:t>加工廠</a:t>
          </a:r>
        </a:p>
      </dsp:txBody>
      <dsp:txXfrm>
        <a:off x="6177030" y="1369898"/>
        <a:ext cx="1896820" cy="949368"/>
      </dsp:txXfrm>
    </dsp:sp>
    <dsp:sp modelId="{C7C35AD5-85D7-41DC-807B-A3B5E1B1C20A}">
      <dsp:nvSpPr>
        <dsp:cNvPr id="0" name=""/>
        <dsp:cNvSpPr/>
      </dsp:nvSpPr>
      <dsp:spPr>
        <a:xfrm>
          <a:off x="5623462" y="2708556"/>
          <a:ext cx="735836"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螺　桿</a:t>
          </a:r>
        </a:p>
      </dsp:txBody>
      <dsp:txXfrm>
        <a:off x="5623462" y="2708556"/>
        <a:ext cx="735836" cy="2010630"/>
      </dsp:txXfrm>
    </dsp:sp>
    <dsp:sp modelId="{2E369308-A88F-4E34-98A5-E68F274F8ED2}">
      <dsp:nvSpPr>
        <dsp:cNvPr id="0" name=""/>
        <dsp:cNvSpPr/>
      </dsp:nvSpPr>
      <dsp:spPr>
        <a:xfrm>
          <a:off x="6758034" y="2708556"/>
          <a:ext cx="735836"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螺　絲</a:t>
          </a:r>
        </a:p>
      </dsp:txBody>
      <dsp:txXfrm>
        <a:off x="6758034" y="2708556"/>
        <a:ext cx="735836" cy="2010630"/>
      </dsp:txXfrm>
    </dsp:sp>
    <dsp:sp modelId="{C3BFD55D-A5D7-4FF6-9B0E-B287D3E7D095}">
      <dsp:nvSpPr>
        <dsp:cNvPr id="0" name=""/>
        <dsp:cNvSpPr/>
      </dsp:nvSpPr>
      <dsp:spPr>
        <a:xfrm>
          <a:off x="7892606" y="2708556"/>
          <a:ext cx="734811" cy="2010630"/>
        </a:xfrm>
        <a:prstGeom prst="rect">
          <a:avLst/>
        </a:prstGeom>
        <a:solidFill>
          <a:schemeClr val="tx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kern="1200" cap="none" normalizeH="0" baseline="0" dirty="0">
              <a:ln/>
              <a:effectLst/>
              <a:latin typeface="微軟正黑體" panose="020B0604030504040204" pitchFamily="34" charset="-120"/>
              <a:ea typeface="微軟正黑體" panose="020B0604030504040204" pitchFamily="34" charset="-120"/>
            </a:rPr>
            <a:t>熱處理</a:t>
          </a:r>
        </a:p>
      </dsp:txBody>
      <dsp:txXfrm>
        <a:off x="7892606" y="2708556"/>
        <a:ext cx="734811" cy="201063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1AC4008E-EFEA-414B-B334-BECE485CF33B}" type="datetimeFigureOut">
              <a:rPr lang="zh-TW" altLang="en-US" smtClean="0"/>
              <a:t>2025/11/21</a:t>
            </a:fld>
            <a:endParaRPr lang="zh-TW" altLang="en-US"/>
          </a:p>
        </p:txBody>
      </p:sp>
      <p:sp>
        <p:nvSpPr>
          <p:cNvPr id="4" name="頁尾版面配置區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F4F37FD8-A483-4691-82B9-451427DBE074}" type="slidenum">
              <a:rPr lang="zh-TW" altLang="en-US" smtClean="0"/>
              <a:t>‹#›</a:t>
            </a:fld>
            <a:endParaRPr lang="zh-TW" altLang="en-US"/>
          </a:p>
        </p:txBody>
      </p:sp>
    </p:spTree>
    <p:extLst>
      <p:ext uri="{BB962C8B-B14F-4D97-AF65-F5344CB8AC3E}">
        <p14:creationId xmlns:p14="http://schemas.microsoft.com/office/powerpoint/2010/main" val="27865305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A844E0C7-D2A5-1D4F-3580-930BBB3908E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917252" y="6379689"/>
            <a:ext cx="687223" cy="324463"/>
          </a:xfrm>
          <a:prstGeom prst="rect">
            <a:avLst/>
          </a:prstGeom>
          <a:effectLst>
            <a:outerShdw blurRad="50800" dist="38100" dir="8100000" algn="tr" rotWithShape="0">
              <a:prstClr val="black">
                <a:alpha val="40000"/>
              </a:prstClr>
            </a:outerShdw>
          </a:effectLst>
        </p:spPr>
      </p:pic>
      <p:sp>
        <p:nvSpPr>
          <p:cNvPr id="10" name="Slide Number Placeholder 3">
            <a:extLst>
              <a:ext uri="{FF2B5EF4-FFF2-40B4-BE49-F238E27FC236}">
                <a16:creationId xmlns:a16="http://schemas.microsoft.com/office/drawing/2014/main" id="{9EFD857F-0A31-9D49-3B97-FDD6F6032D7D}"/>
              </a:ext>
            </a:extLst>
          </p:cNvPr>
          <p:cNvSpPr txBox="1">
            <a:spLocks/>
          </p:cNvSpPr>
          <p:nvPr userDrawn="1"/>
        </p:nvSpPr>
        <p:spPr>
          <a:xfrm>
            <a:off x="8549223" y="6325920"/>
            <a:ext cx="432000" cy="432000"/>
          </a:xfrm>
          <a:prstGeom prst="ellipse">
            <a:avLst/>
          </a:prstGeom>
          <a:solidFill>
            <a:srgbClr val="1D1D1D">
              <a:alpha val="70000"/>
            </a:srgbClr>
          </a:solidFill>
        </p:spPr>
        <p:txBody>
          <a:bodyPr vert="horz" lIns="18288" tIns="45720" rIns="18288" bIns="45720" rtlCol="0" anchor="ctr">
            <a:noAutofit/>
          </a:bodyPr>
          <a:lstStyle>
            <a:defPPr>
              <a:defRPr lang="en-US"/>
            </a:defPPr>
            <a:lvl1pPr marL="0" algn="ctr" defTabSz="457200" rtl="0" eaLnBrk="1" latinLnBrk="0" hangingPunct="1">
              <a:defRPr sz="20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3C9077A-6760-4FB3-9E36-C463F2E093DA}" type="slidenum">
              <a:rPr lang="zh-TW" altLang="en-US" sz="1600" smtClean="0">
                <a:latin typeface="+mn-lt"/>
              </a:rPr>
              <a:pPr/>
              <a:t>‹#›</a:t>
            </a:fld>
            <a:endParaRPr lang="zh-TW" altLang="en-US" dirty="0">
              <a:latin typeface="+mn-lt"/>
            </a:endParaRPr>
          </a:p>
        </p:txBody>
      </p:sp>
    </p:spTree>
    <p:extLst>
      <p:ext uri="{BB962C8B-B14F-4D97-AF65-F5344CB8AC3E}">
        <p14:creationId xmlns:p14="http://schemas.microsoft.com/office/powerpoint/2010/main" val="389070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內容">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3004D7C7-8F58-5080-BB7F-54D0D21D3C47}"/>
              </a:ext>
            </a:extLst>
          </p:cNvPr>
          <p:cNvSpPr txBox="1">
            <a:spLocks/>
          </p:cNvSpPr>
          <p:nvPr userDrawn="1"/>
        </p:nvSpPr>
        <p:spPr>
          <a:xfrm>
            <a:off x="8549223" y="6325920"/>
            <a:ext cx="432000" cy="432000"/>
          </a:xfrm>
          <a:prstGeom prst="ellipse">
            <a:avLst/>
          </a:prstGeom>
          <a:solidFill>
            <a:srgbClr val="1D1D1D">
              <a:alpha val="70000"/>
            </a:srgbClr>
          </a:solidFill>
        </p:spPr>
        <p:txBody>
          <a:bodyPr vert="horz" lIns="18288" tIns="45720" rIns="18288" bIns="45720" rtlCol="0" anchor="ctr">
            <a:noAutofit/>
          </a:bodyPr>
          <a:lstStyle>
            <a:defPPr>
              <a:defRPr lang="en-US"/>
            </a:defPPr>
            <a:lvl1pPr marL="0" algn="ctr" defTabSz="457200" rtl="0" eaLnBrk="1" latinLnBrk="0" hangingPunct="1">
              <a:defRPr sz="20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3C9077A-6760-4FB3-9E36-C463F2E093DA}" type="slidenum">
              <a:rPr lang="zh-TW" altLang="en-US" sz="1600" smtClean="0">
                <a:latin typeface="+mn-lt"/>
              </a:rPr>
              <a:pPr/>
              <a:t>‹#›</a:t>
            </a:fld>
            <a:endParaRPr lang="zh-TW" altLang="en-US" dirty="0">
              <a:latin typeface="+mn-lt"/>
            </a:endParaRPr>
          </a:p>
        </p:txBody>
      </p:sp>
    </p:spTree>
    <p:extLst>
      <p:ext uri="{BB962C8B-B14F-4D97-AF65-F5344CB8AC3E}">
        <p14:creationId xmlns:p14="http://schemas.microsoft.com/office/powerpoint/2010/main" val="121592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DB994C32-5E49-4D70-A84B-62080838844B}" type="datetimeFigureOut">
              <a:rPr lang="zh-TW" altLang="en-US" smtClean="0"/>
              <a:t>2025/11/21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9513D9E-2AA4-48D3-A2A6-B670B38A799E}" type="slidenum">
              <a:rPr lang="zh-TW" altLang="en-US" smtClean="0"/>
              <a:t>‹#›</a:t>
            </a:fld>
            <a:endParaRPr lang="zh-TW" altLang="en-US"/>
          </a:p>
        </p:txBody>
      </p:sp>
    </p:spTree>
    <p:extLst>
      <p:ext uri="{BB962C8B-B14F-4D97-AF65-F5344CB8AC3E}">
        <p14:creationId xmlns:p14="http://schemas.microsoft.com/office/powerpoint/2010/main" val="28310533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94C32-5E49-4D70-A84B-62080838844B}" type="datetimeFigureOut">
              <a:rPr lang="zh-TW" altLang="en-US" smtClean="0"/>
              <a:t>2025/11/21</a:t>
            </a:fld>
            <a:endParaRPr lang="zh-TW"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13D9E-2AA4-48D3-A2A6-B670B38A799E}" type="slidenum">
              <a:rPr lang="zh-TW" altLang="en-US" smtClean="0"/>
              <a:t>‹#›</a:t>
            </a:fld>
            <a:endParaRPr lang="zh-TW" altLang="en-US"/>
          </a:p>
        </p:txBody>
      </p:sp>
    </p:spTree>
    <p:extLst>
      <p:ext uri="{BB962C8B-B14F-4D97-AF65-F5344CB8AC3E}">
        <p14:creationId xmlns:p14="http://schemas.microsoft.com/office/powerpoint/2010/main" val="1308807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7.wdp"/><Relationship Id="rId3" Type="http://schemas.microsoft.com/office/2007/relationships/hdphoto" Target="../media/hdphoto2.wdp"/><Relationship Id="rId7" Type="http://schemas.microsoft.com/office/2007/relationships/hdphoto" Target="../media/hdphoto4.wdp"/><Relationship Id="rId12"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0.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5.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0">
            <a:extLst>
              <a:ext uri="{FF2B5EF4-FFF2-40B4-BE49-F238E27FC236}">
                <a16:creationId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2">
            <a:extLst>
              <a:ext uri="{FF2B5EF4-FFF2-40B4-BE49-F238E27FC236}">
                <a16:creationId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4">
            <a:extLst>
              <a:ext uri="{FF2B5EF4-FFF2-40B4-BE49-F238E27FC236}">
                <a16:creationId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Isosceles Triangle 40">
            <a:extLst>
              <a:ext uri="{FF2B5EF4-FFF2-40B4-BE49-F238E27FC236}">
                <a16:creationId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群組 33">
            <a:extLst>
              <a:ext uri="{FF2B5EF4-FFF2-40B4-BE49-F238E27FC236}">
                <a16:creationId xmlns:a16="http://schemas.microsoft.com/office/drawing/2014/main" id="{93F9B7EE-6F9E-573D-B741-82ED480BD86D}"/>
              </a:ext>
            </a:extLst>
          </p:cNvPr>
          <p:cNvGrpSpPr/>
          <p:nvPr/>
        </p:nvGrpSpPr>
        <p:grpSpPr>
          <a:xfrm>
            <a:off x="482601" y="2043646"/>
            <a:ext cx="8178799" cy="2833463"/>
            <a:chOff x="482601" y="2358196"/>
            <a:chExt cx="8178799" cy="2833463"/>
          </a:xfrm>
        </p:grpSpPr>
        <p:sp>
          <p:nvSpPr>
            <p:cNvPr id="15" name="矩形 14">
              <a:extLst>
                <a:ext uri="{FF2B5EF4-FFF2-40B4-BE49-F238E27FC236}">
                  <a16:creationId xmlns:a16="http://schemas.microsoft.com/office/drawing/2014/main" id="{78F514D2-D93E-FF97-2DF3-0C81AD631C16}"/>
                </a:ext>
              </a:extLst>
            </p:cNvPr>
            <p:cNvSpPr/>
            <p:nvPr/>
          </p:nvSpPr>
          <p:spPr>
            <a:xfrm>
              <a:off x="4938886" y="3689724"/>
              <a:ext cx="3641829" cy="10077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a:bevelT w="0" h="0"/>
              </a:sp3d>
            </a:bodyPr>
            <a:lstStyle/>
            <a:p>
              <a:r>
                <a:rPr lang="zh-TW" altLang="en-US" sz="4800" b="1" spc="600" dirty="0">
                  <a:ln w="6350">
                    <a:noFill/>
                    <a:prstDash val="sysDot"/>
                  </a:ln>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法人說明會</a:t>
              </a:r>
              <a:endParaRPr lang="zh-TW" altLang="en-US" b="1" spc="600" dirty="0">
                <a:ln w="6350">
                  <a:noFill/>
                  <a:prstDash val="sysDot"/>
                </a:ln>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10" name="圖片 9" descr="一張含有 字型, 螢幕擷取畫面, 圖形, 筆跡 的圖片&#10;&#10;自動產生的描述">
              <a:extLst>
                <a:ext uri="{FF2B5EF4-FFF2-40B4-BE49-F238E27FC236}">
                  <a16:creationId xmlns:a16="http://schemas.microsoft.com/office/drawing/2014/main" id="{63B7DFA1-6EF6-0B54-1ACC-BA7E04EB3B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1" y="2358196"/>
              <a:ext cx="8178799" cy="1410843"/>
            </a:xfrm>
            <a:prstGeom prst="rect">
              <a:avLst/>
            </a:prstGeom>
            <a:ln>
              <a:noFill/>
            </a:ln>
          </p:spPr>
        </p:pic>
        <p:sp>
          <p:nvSpPr>
            <p:cNvPr id="19" name="矩形 18">
              <a:extLst>
                <a:ext uri="{FF2B5EF4-FFF2-40B4-BE49-F238E27FC236}">
                  <a16:creationId xmlns:a16="http://schemas.microsoft.com/office/drawing/2014/main" id="{96CC1612-72A8-35B5-A0B2-EA978482D99F}"/>
                </a:ext>
              </a:extLst>
            </p:cNvPr>
            <p:cNvSpPr/>
            <p:nvPr/>
          </p:nvSpPr>
          <p:spPr>
            <a:xfrm>
              <a:off x="5893298" y="4680870"/>
              <a:ext cx="2579841" cy="510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smtClean="0">
                  <a:solidFill>
                    <a:schemeClr val="tx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2025/11/28</a:t>
              </a:r>
              <a:endParaRPr lang="zh-TW" altLang="en-US" sz="2400" b="1" dirty="0">
                <a:solidFill>
                  <a:schemeClr val="tx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532270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橢圓 42">
            <a:extLst>
              <a:ext uri="{FF2B5EF4-FFF2-40B4-BE49-F238E27FC236}">
                <a16:creationId xmlns:a16="http://schemas.microsoft.com/office/drawing/2014/main" id="{B36916E4-383C-2806-0738-AEF19CADCDA2}"/>
              </a:ext>
            </a:extLst>
          </p:cNvPr>
          <p:cNvSpPr/>
          <p:nvPr/>
        </p:nvSpPr>
        <p:spPr>
          <a:xfrm>
            <a:off x="2633005" y="6565612"/>
            <a:ext cx="584775" cy="58477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／廠區介紹</a:t>
              </a:r>
              <a:endParaRPr lang="zh-TW" altLang="en-US" b="1" dirty="0">
                <a:solidFill>
                  <a:schemeClr val="tx2">
                    <a:lumMod val="90000"/>
                    <a:lumOff val="10000"/>
                  </a:schemeClr>
                </a:solidFill>
              </a:endParaRPr>
            </a:p>
          </p:txBody>
        </p:sp>
      </p:grpSp>
      <p:sp>
        <p:nvSpPr>
          <p:cNvPr id="25" name="文字方塊 24">
            <a:extLst>
              <a:ext uri="{FF2B5EF4-FFF2-40B4-BE49-F238E27FC236}">
                <a16:creationId xmlns:a16="http://schemas.microsoft.com/office/drawing/2014/main" id="{95A014ED-B561-9EE5-71E2-A0847F7DBFA5}"/>
              </a:ext>
            </a:extLst>
          </p:cNvPr>
          <p:cNvSpPr txBox="1"/>
          <p:nvPr/>
        </p:nvSpPr>
        <p:spPr>
          <a:xfrm>
            <a:off x="233079" y="2205320"/>
            <a:ext cx="869577" cy="461665"/>
          </a:xfrm>
          <a:prstGeom prst="rect">
            <a:avLst/>
          </a:prstGeom>
          <a:noFill/>
        </p:spPr>
        <p:txBody>
          <a:bodyPr wrap="square" rtlCol="0" anchor="ctr">
            <a:spAutoFit/>
          </a:bodyPr>
          <a:lstStyle/>
          <a:p>
            <a:r>
              <a:rPr lang="zh-TW" altLang="en-US" sz="2400" dirty="0">
                <a:solidFill>
                  <a:srgbClr val="AA5740"/>
                </a:solidFill>
              </a:rPr>
              <a:t>建廠</a:t>
            </a:r>
          </a:p>
        </p:txBody>
      </p:sp>
      <p:sp>
        <p:nvSpPr>
          <p:cNvPr id="26" name="文字方塊 25">
            <a:extLst>
              <a:ext uri="{FF2B5EF4-FFF2-40B4-BE49-F238E27FC236}">
                <a16:creationId xmlns:a16="http://schemas.microsoft.com/office/drawing/2014/main" id="{860B2AE7-93A5-979A-7B1B-EC6F18167B50}"/>
              </a:ext>
            </a:extLst>
          </p:cNvPr>
          <p:cNvSpPr txBox="1"/>
          <p:nvPr/>
        </p:nvSpPr>
        <p:spPr>
          <a:xfrm>
            <a:off x="233079" y="2749885"/>
            <a:ext cx="1174379" cy="461665"/>
          </a:xfrm>
          <a:prstGeom prst="rect">
            <a:avLst/>
          </a:prstGeom>
          <a:noFill/>
        </p:spPr>
        <p:txBody>
          <a:bodyPr wrap="square" rtlCol="0" anchor="ctr">
            <a:spAutoFit/>
          </a:bodyPr>
          <a:lstStyle/>
          <a:p>
            <a:r>
              <a:rPr lang="zh-TW" altLang="en-US" sz="2400" dirty="0">
                <a:solidFill>
                  <a:srgbClr val="AA5740"/>
                </a:solidFill>
              </a:rPr>
              <a:t>面積</a:t>
            </a:r>
          </a:p>
        </p:txBody>
      </p:sp>
      <p:sp>
        <p:nvSpPr>
          <p:cNvPr id="27" name="文字方塊 26">
            <a:extLst>
              <a:ext uri="{FF2B5EF4-FFF2-40B4-BE49-F238E27FC236}">
                <a16:creationId xmlns:a16="http://schemas.microsoft.com/office/drawing/2014/main" id="{2DA4217F-FAF2-6DE8-2BCD-367D28622B32}"/>
              </a:ext>
            </a:extLst>
          </p:cNvPr>
          <p:cNvSpPr txBox="1"/>
          <p:nvPr/>
        </p:nvSpPr>
        <p:spPr>
          <a:xfrm>
            <a:off x="233079" y="3298595"/>
            <a:ext cx="1425391" cy="461665"/>
          </a:xfrm>
          <a:prstGeom prst="rect">
            <a:avLst/>
          </a:prstGeom>
          <a:noFill/>
        </p:spPr>
        <p:txBody>
          <a:bodyPr wrap="square" rtlCol="0">
            <a:spAutoFit/>
          </a:bodyPr>
          <a:lstStyle/>
          <a:p>
            <a:r>
              <a:rPr lang="zh-TW" altLang="en-US" sz="2400" dirty="0">
                <a:solidFill>
                  <a:srgbClr val="AA5740"/>
                </a:solidFill>
              </a:rPr>
              <a:t>員工人數</a:t>
            </a:r>
          </a:p>
        </p:txBody>
      </p:sp>
      <p:sp>
        <p:nvSpPr>
          <p:cNvPr id="28" name="文字方塊 27">
            <a:extLst>
              <a:ext uri="{FF2B5EF4-FFF2-40B4-BE49-F238E27FC236}">
                <a16:creationId xmlns:a16="http://schemas.microsoft.com/office/drawing/2014/main" id="{1091B841-F73E-E003-0C89-38E89B032C0F}"/>
              </a:ext>
            </a:extLst>
          </p:cNvPr>
          <p:cNvSpPr txBox="1"/>
          <p:nvPr/>
        </p:nvSpPr>
        <p:spPr>
          <a:xfrm>
            <a:off x="233079" y="3858276"/>
            <a:ext cx="1174380" cy="461665"/>
          </a:xfrm>
          <a:prstGeom prst="rect">
            <a:avLst/>
          </a:prstGeom>
          <a:noFill/>
        </p:spPr>
        <p:txBody>
          <a:bodyPr wrap="square" rtlCol="0">
            <a:spAutoFit/>
          </a:bodyPr>
          <a:lstStyle/>
          <a:p>
            <a:r>
              <a:rPr lang="zh-TW" altLang="en-US" sz="2400" dirty="0" smtClean="0">
                <a:solidFill>
                  <a:srgbClr val="AA5740"/>
                </a:solidFill>
              </a:rPr>
              <a:t>產能</a:t>
            </a:r>
            <a:endParaRPr lang="zh-TW" altLang="en-US" sz="2400" dirty="0">
              <a:solidFill>
                <a:srgbClr val="AA5740"/>
              </a:solidFill>
            </a:endParaRPr>
          </a:p>
        </p:txBody>
      </p:sp>
      <p:sp>
        <p:nvSpPr>
          <p:cNvPr id="29" name="文字方塊 28">
            <a:extLst>
              <a:ext uri="{FF2B5EF4-FFF2-40B4-BE49-F238E27FC236}">
                <a16:creationId xmlns:a16="http://schemas.microsoft.com/office/drawing/2014/main" id="{B86F9F65-6759-FEF6-48EC-C1D10B71DCAF}"/>
              </a:ext>
            </a:extLst>
          </p:cNvPr>
          <p:cNvSpPr txBox="1"/>
          <p:nvPr/>
        </p:nvSpPr>
        <p:spPr>
          <a:xfrm>
            <a:off x="1863560" y="2205320"/>
            <a:ext cx="3340752" cy="461665"/>
          </a:xfrm>
          <a:prstGeom prst="rect">
            <a:avLst/>
          </a:prstGeom>
          <a:noFill/>
        </p:spPr>
        <p:txBody>
          <a:bodyPr wrap="square" rtlCol="0" anchor="ctr">
            <a:spAutoFit/>
          </a:bodyPr>
          <a:lstStyle/>
          <a:p>
            <a:r>
              <a:rPr lang="en-US" altLang="zh-TW" sz="2400" dirty="0">
                <a:solidFill>
                  <a:srgbClr val="010101"/>
                </a:solidFill>
                <a:latin typeface="+mn-ea"/>
              </a:rPr>
              <a:t>2019</a:t>
            </a:r>
            <a:r>
              <a:rPr lang="zh-TW" altLang="en-US" sz="2400" dirty="0">
                <a:solidFill>
                  <a:srgbClr val="010101"/>
                </a:solidFill>
                <a:latin typeface="+mn-ea"/>
              </a:rPr>
              <a:t>年（民國</a:t>
            </a:r>
            <a:r>
              <a:rPr lang="en-US" altLang="zh-TW" sz="2400" dirty="0">
                <a:solidFill>
                  <a:srgbClr val="010101"/>
                </a:solidFill>
                <a:latin typeface="+mn-ea"/>
              </a:rPr>
              <a:t>108</a:t>
            </a:r>
            <a:r>
              <a:rPr lang="zh-TW" altLang="en-US" sz="2400" dirty="0">
                <a:solidFill>
                  <a:srgbClr val="010101"/>
                </a:solidFill>
                <a:latin typeface="+mn-ea"/>
              </a:rPr>
              <a:t>年）</a:t>
            </a:r>
          </a:p>
        </p:txBody>
      </p:sp>
      <p:sp>
        <p:nvSpPr>
          <p:cNvPr id="30" name="文字方塊 29">
            <a:extLst>
              <a:ext uri="{FF2B5EF4-FFF2-40B4-BE49-F238E27FC236}">
                <a16:creationId xmlns:a16="http://schemas.microsoft.com/office/drawing/2014/main" id="{F883D944-D37F-165F-A017-334A54F6E701}"/>
              </a:ext>
            </a:extLst>
          </p:cNvPr>
          <p:cNvSpPr txBox="1"/>
          <p:nvPr/>
        </p:nvSpPr>
        <p:spPr>
          <a:xfrm>
            <a:off x="1863560" y="2749885"/>
            <a:ext cx="2708440" cy="461665"/>
          </a:xfrm>
          <a:prstGeom prst="rect">
            <a:avLst/>
          </a:prstGeom>
          <a:noFill/>
        </p:spPr>
        <p:txBody>
          <a:bodyPr wrap="square" rtlCol="0" anchor="ctr">
            <a:spAutoFit/>
          </a:bodyPr>
          <a:lstStyle/>
          <a:p>
            <a:r>
              <a:rPr lang="en-US" altLang="zh-TW" sz="2400" dirty="0">
                <a:solidFill>
                  <a:srgbClr val="010101"/>
                </a:solidFill>
                <a:latin typeface="+mn-ea"/>
              </a:rPr>
              <a:t>237</a:t>
            </a:r>
            <a:r>
              <a:rPr lang="en-US" altLang="zh-TW" sz="2400" b="0" i="0" dirty="0">
                <a:solidFill>
                  <a:srgbClr val="010101"/>
                </a:solidFill>
                <a:effectLst/>
                <a:latin typeface="+mn-ea"/>
              </a:rPr>
              <a:t>,292</a:t>
            </a:r>
            <a:r>
              <a:rPr lang="zh-TW" altLang="en-US" sz="2400" b="0" i="0" dirty="0">
                <a:solidFill>
                  <a:srgbClr val="010101"/>
                </a:solidFill>
                <a:effectLst/>
                <a:latin typeface="+mn-ea"/>
              </a:rPr>
              <a:t>平方公尺</a:t>
            </a:r>
            <a:endParaRPr lang="zh-TW" altLang="en-US" sz="2400" dirty="0">
              <a:solidFill>
                <a:srgbClr val="010101"/>
              </a:solidFill>
              <a:latin typeface="+mn-ea"/>
            </a:endParaRPr>
          </a:p>
        </p:txBody>
      </p:sp>
      <p:sp>
        <p:nvSpPr>
          <p:cNvPr id="31" name="文字方塊 30">
            <a:extLst>
              <a:ext uri="{FF2B5EF4-FFF2-40B4-BE49-F238E27FC236}">
                <a16:creationId xmlns:a16="http://schemas.microsoft.com/office/drawing/2014/main" id="{5255EDE1-729D-A970-8A1F-3A3084157C79}"/>
              </a:ext>
            </a:extLst>
          </p:cNvPr>
          <p:cNvSpPr txBox="1"/>
          <p:nvPr/>
        </p:nvSpPr>
        <p:spPr>
          <a:xfrm>
            <a:off x="1863560" y="3294449"/>
            <a:ext cx="2708440" cy="461665"/>
          </a:xfrm>
          <a:prstGeom prst="rect">
            <a:avLst/>
          </a:prstGeom>
          <a:noFill/>
        </p:spPr>
        <p:txBody>
          <a:bodyPr wrap="square" rtlCol="0" anchor="ctr">
            <a:spAutoFit/>
          </a:bodyPr>
          <a:lstStyle/>
          <a:p>
            <a:r>
              <a:rPr lang="zh-TW" altLang="en-US" sz="2400" dirty="0">
                <a:solidFill>
                  <a:srgbClr val="010101"/>
                </a:solidFill>
                <a:latin typeface="+mn-ea"/>
              </a:rPr>
              <a:t>約</a:t>
            </a:r>
            <a:r>
              <a:rPr lang="en-US" altLang="zh-TW" sz="2400" dirty="0">
                <a:solidFill>
                  <a:srgbClr val="010101"/>
                </a:solidFill>
                <a:latin typeface="+mn-ea"/>
              </a:rPr>
              <a:t>100</a:t>
            </a:r>
            <a:r>
              <a:rPr lang="zh-TW" altLang="en-US" sz="2400" dirty="0">
                <a:solidFill>
                  <a:srgbClr val="010101"/>
                </a:solidFill>
                <a:latin typeface="+mn-ea"/>
              </a:rPr>
              <a:t>人</a:t>
            </a:r>
          </a:p>
        </p:txBody>
      </p:sp>
      <p:sp>
        <p:nvSpPr>
          <p:cNvPr id="32" name="文字方塊 31">
            <a:extLst>
              <a:ext uri="{FF2B5EF4-FFF2-40B4-BE49-F238E27FC236}">
                <a16:creationId xmlns:a16="http://schemas.microsoft.com/office/drawing/2014/main" id="{CAA8699C-63FE-D2CA-5997-3BBEC7115951}"/>
              </a:ext>
            </a:extLst>
          </p:cNvPr>
          <p:cNvSpPr txBox="1"/>
          <p:nvPr/>
        </p:nvSpPr>
        <p:spPr>
          <a:xfrm>
            <a:off x="1863560" y="3839013"/>
            <a:ext cx="3340751" cy="1200329"/>
          </a:xfrm>
          <a:prstGeom prst="rect">
            <a:avLst/>
          </a:prstGeom>
          <a:noFill/>
        </p:spPr>
        <p:txBody>
          <a:bodyPr wrap="square" rtlCol="0" anchor="ctr">
            <a:spAutoFit/>
          </a:bodyPr>
          <a:lstStyle/>
          <a:p>
            <a:r>
              <a:rPr lang="zh-TW" altLang="en-US" sz="2400" dirty="0" smtClean="0">
                <a:solidFill>
                  <a:srgbClr val="010101"/>
                </a:solidFill>
                <a:latin typeface="+mn-ea"/>
              </a:rPr>
              <a:t>螺桿廠</a:t>
            </a:r>
            <a:r>
              <a:rPr lang="en-US" altLang="zh-TW" sz="2400" dirty="0" smtClean="0">
                <a:solidFill>
                  <a:srgbClr val="010101"/>
                </a:solidFill>
                <a:latin typeface="+mn-ea"/>
              </a:rPr>
              <a:t>	2.4</a:t>
            </a:r>
            <a:r>
              <a:rPr lang="zh-TW" altLang="en-US" sz="2400" dirty="0">
                <a:solidFill>
                  <a:srgbClr val="010101"/>
                </a:solidFill>
                <a:latin typeface="+mn-ea"/>
              </a:rPr>
              <a:t>萬噸</a:t>
            </a:r>
            <a:r>
              <a:rPr lang="en-US" altLang="zh-TW" sz="2400" dirty="0">
                <a:solidFill>
                  <a:srgbClr val="010101"/>
                </a:solidFill>
                <a:latin typeface="+mn-ea"/>
              </a:rPr>
              <a:t>/</a:t>
            </a:r>
            <a:r>
              <a:rPr lang="zh-TW" altLang="en-US" sz="2400" dirty="0" smtClean="0">
                <a:solidFill>
                  <a:srgbClr val="010101"/>
                </a:solidFill>
                <a:latin typeface="+mn-ea"/>
              </a:rPr>
              <a:t>年</a:t>
            </a:r>
            <a:endParaRPr lang="en-US" altLang="zh-TW" sz="2400" dirty="0" smtClean="0">
              <a:solidFill>
                <a:srgbClr val="010101"/>
              </a:solidFill>
              <a:latin typeface="+mn-ea"/>
            </a:endParaRPr>
          </a:p>
          <a:p>
            <a:r>
              <a:rPr lang="zh-TW" altLang="en-US" sz="2400" dirty="0" smtClean="0">
                <a:solidFill>
                  <a:srgbClr val="010101"/>
                </a:solidFill>
                <a:latin typeface="+mn-ea"/>
              </a:rPr>
              <a:t>螺絲廠</a:t>
            </a:r>
            <a:r>
              <a:rPr lang="en-US" altLang="zh-TW" sz="2400" dirty="0" smtClean="0">
                <a:solidFill>
                  <a:srgbClr val="010101"/>
                </a:solidFill>
                <a:latin typeface="+mn-ea"/>
              </a:rPr>
              <a:t>	1.4</a:t>
            </a:r>
            <a:r>
              <a:rPr lang="zh-TW" altLang="en-US" sz="2400" dirty="0">
                <a:solidFill>
                  <a:srgbClr val="010101"/>
                </a:solidFill>
                <a:latin typeface="+mn-ea"/>
              </a:rPr>
              <a:t>萬噸</a:t>
            </a:r>
            <a:r>
              <a:rPr lang="en-US" altLang="zh-TW" sz="2400" dirty="0">
                <a:solidFill>
                  <a:srgbClr val="010101"/>
                </a:solidFill>
                <a:latin typeface="+mn-ea"/>
              </a:rPr>
              <a:t>/</a:t>
            </a:r>
            <a:r>
              <a:rPr lang="zh-TW" altLang="en-US" sz="2400" dirty="0" smtClean="0">
                <a:solidFill>
                  <a:srgbClr val="010101"/>
                </a:solidFill>
                <a:latin typeface="+mn-ea"/>
              </a:rPr>
              <a:t>年</a:t>
            </a:r>
            <a:endParaRPr lang="en-US" altLang="zh-TW" sz="2400" dirty="0" smtClean="0">
              <a:solidFill>
                <a:srgbClr val="010101"/>
              </a:solidFill>
              <a:latin typeface="+mn-ea"/>
            </a:endParaRPr>
          </a:p>
          <a:p>
            <a:r>
              <a:rPr lang="zh-TW" altLang="en-US" sz="2400" dirty="0" smtClean="0">
                <a:solidFill>
                  <a:srgbClr val="010101"/>
                </a:solidFill>
                <a:latin typeface="+mn-ea"/>
              </a:rPr>
              <a:t>熱處理廠</a:t>
            </a:r>
            <a:r>
              <a:rPr lang="en-US" altLang="zh-TW" sz="2400" dirty="0" smtClean="0">
                <a:solidFill>
                  <a:srgbClr val="010101"/>
                </a:solidFill>
                <a:latin typeface="+mn-ea"/>
              </a:rPr>
              <a:t>	1.4</a:t>
            </a:r>
            <a:r>
              <a:rPr lang="zh-TW" altLang="en-US" sz="2400" dirty="0">
                <a:solidFill>
                  <a:srgbClr val="010101"/>
                </a:solidFill>
                <a:latin typeface="+mn-ea"/>
              </a:rPr>
              <a:t>萬噸</a:t>
            </a:r>
            <a:r>
              <a:rPr lang="en-US" altLang="zh-TW" sz="2400" dirty="0">
                <a:solidFill>
                  <a:srgbClr val="010101"/>
                </a:solidFill>
                <a:latin typeface="+mn-ea"/>
              </a:rPr>
              <a:t>/</a:t>
            </a:r>
            <a:r>
              <a:rPr lang="zh-TW" altLang="en-US" sz="2400" dirty="0">
                <a:solidFill>
                  <a:srgbClr val="010101"/>
                </a:solidFill>
                <a:latin typeface="+mn-ea"/>
              </a:rPr>
              <a:t>年</a:t>
            </a:r>
          </a:p>
        </p:txBody>
      </p:sp>
      <p:sp>
        <p:nvSpPr>
          <p:cNvPr id="33" name="文字方塊 32">
            <a:extLst>
              <a:ext uri="{FF2B5EF4-FFF2-40B4-BE49-F238E27FC236}">
                <a16:creationId xmlns:a16="http://schemas.microsoft.com/office/drawing/2014/main" id="{CFD9AB36-54A0-FE36-8287-72D9EAE1A29C}"/>
              </a:ext>
            </a:extLst>
          </p:cNvPr>
          <p:cNvSpPr txBox="1"/>
          <p:nvPr/>
        </p:nvSpPr>
        <p:spPr>
          <a:xfrm>
            <a:off x="199013" y="1413156"/>
            <a:ext cx="3548234" cy="584775"/>
          </a:xfrm>
          <a:prstGeom prst="rect">
            <a:avLst/>
          </a:prstGeom>
          <a:noFill/>
        </p:spPr>
        <p:txBody>
          <a:bodyPr wrap="square" rtlCol="0">
            <a:spAutoFit/>
          </a:bodyPr>
          <a:lstStyle/>
          <a:p>
            <a:r>
              <a:rPr lang="zh-TW" altLang="en-US" sz="3200" b="1" dirty="0">
                <a:solidFill>
                  <a:schemeClr val="tx2">
                    <a:lumMod val="90000"/>
                    <a:lumOff val="10000"/>
                  </a:schemeClr>
                </a:solidFill>
              </a:rPr>
              <a:t>官田廠區－加工廠</a:t>
            </a:r>
          </a:p>
        </p:txBody>
      </p:sp>
      <p:sp>
        <p:nvSpPr>
          <p:cNvPr id="34" name="文字方塊 33">
            <a:extLst>
              <a:ext uri="{FF2B5EF4-FFF2-40B4-BE49-F238E27FC236}">
                <a16:creationId xmlns:a16="http://schemas.microsoft.com/office/drawing/2014/main" id="{FD0D80FA-9E71-ED78-C964-64A992891461}"/>
              </a:ext>
            </a:extLst>
          </p:cNvPr>
          <p:cNvSpPr txBox="1"/>
          <p:nvPr/>
        </p:nvSpPr>
        <p:spPr>
          <a:xfrm>
            <a:off x="233079" y="5140216"/>
            <a:ext cx="1425391" cy="461665"/>
          </a:xfrm>
          <a:prstGeom prst="rect">
            <a:avLst/>
          </a:prstGeom>
          <a:noFill/>
        </p:spPr>
        <p:txBody>
          <a:bodyPr wrap="square" rtlCol="0">
            <a:spAutoFit/>
          </a:bodyPr>
          <a:lstStyle/>
          <a:p>
            <a:r>
              <a:rPr lang="zh-TW" altLang="en-US" sz="2400" dirty="0">
                <a:solidFill>
                  <a:srgbClr val="AA5740"/>
                </a:solidFill>
              </a:rPr>
              <a:t>特色</a:t>
            </a:r>
          </a:p>
        </p:txBody>
      </p:sp>
      <p:sp>
        <p:nvSpPr>
          <p:cNvPr id="35" name="文字方塊 34">
            <a:extLst>
              <a:ext uri="{FF2B5EF4-FFF2-40B4-BE49-F238E27FC236}">
                <a16:creationId xmlns:a16="http://schemas.microsoft.com/office/drawing/2014/main" id="{182EFB7D-0D9C-0B5B-4968-6735EBF4DA5B}"/>
              </a:ext>
            </a:extLst>
          </p:cNvPr>
          <p:cNvSpPr txBox="1"/>
          <p:nvPr/>
        </p:nvSpPr>
        <p:spPr>
          <a:xfrm>
            <a:off x="1863560" y="5122242"/>
            <a:ext cx="3837993" cy="1569660"/>
          </a:xfrm>
          <a:prstGeom prst="rect">
            <a:avLst/>
          </a:prstGeom>
          <a:noFill/>
        </p:spPr>
        <p:txBody>
          <a:bodyPr wrap="square" rtlCol="0" anchor="ctr">
            <a:spAutoFit/>
          </a:bodyPr>
          <a:lstStyle/>
          <a:p>
            <a:pPr marL="342900" indent="-342900">
              <a:buFont typeface="Wingdings" panose="05000000000000000000" pitchFamily="2" charset="2"/>
              <a:buChar char="s"/>
            </a:pPr>
            <a:r>
              <a:rPr lang="zh-TW" altLang="en-US" sz="2400" dirty="0">
                <a:solidFill>
                  <a:srgbClr val="010101"/>
                </a:solidFill>
                <a:latin typeface="+mn-ea"/>
              </a:rPr>
              <a:t>螺桿裁切滾牙</a:t>
            </a:r>
            <a:endParaRPr lang="en-US" altLang="zh-TW" sz="2400" dirty="0">
              <a:solidFill>
                <a:srgbClr val="010101"/>
              </a:solidFill>
              <a:latin typeface="+mn-ea"/>
            </a:endParaRPr>
          </a:p>
          <a:p>
            <a:pPr marL="342900" indent="-342900">
              <a:buFont typeface="Wingdings" panose="05000000000000000000" pitchFamily="2" charset="2"/>
              <a:buChar char="s"/>
            </a:pPr>
            <a:r>
              <a:rPr lang="zh-TW" altLang="en-US" sz="2400" dirty="0">
                <a:solidFill>
                  <a:srgbClr val="010101"/>
                </a:solidFill>
                <a:latin typeface="+mn-ea"/>
              </a:rPr>
              <a:t>螺絲成型輾牙</a:t>
            </a:r>
            <a:endParaRPr lang="en-US" altLang="zh-TW" sz="2400" dirty="0">
              <a:solidFill>
                <a:srgbClr val="010101"/>
              </a:solidFill>
              <a:latin typeface="+mn-ea"/>
            </a:endParaRPr>
          </a:p>
          <a:p>
            <a:pPr marL="342900" indent="-342900">
              <a:buFont typeface="Wingdings" panose="05000000000000000000" pitchFamily="2" charset="2"/>
              <a:buChar char="s"/>
            </a:pPr>
            <a:r>
              <a:rPr lang="zh-TW" altLang="en-US" sz="2400" dirty="0">
                <a:solidFill>
                  <a:srgbClr val="010101"/>
                </a:solidFill>
                <a:latin typeface="+mn-ea"/>
              </a:rPr>
              <a:t>扣件滲碳熱處理</a:t>
            </a:r>
            <a:endParaRPr lang="en-US" altLang="zh-TW" sz="2400" dirty="0">
              <a:solidFill>
                <a:srgbClr val="010101"/>
              </a:solidFill>
              <a:latin typeface="+mn-ea"/>
            </a:endParaRPr>
          </a:p>
          <a:p>
            <a:pPr marL="342900" indent="-342900">
              <a:buFont typeface="Wingdings" panose="05000000000000000000" pitchFamily="2" charset="2"/>
              <a:buChar char="s"/>
            </a:pPr>
            <a:r>
              <a:rPr lang="zh-TW" altLang="en-US" sz="2400" dirty="0">
                <a:solidFill>
                  <a:srgbClr val="010101"/>
                </a:solidFill>
                <a:latin typeface="+mn-ea"/>
              </a:rPr>
              <a:t>環保零排放</a:t>
            </a:r>
            <a:endParaRPr lang="en-US" altLang="zh-TW" sz="2400" dirty="0">
              <a:solidFill>
                <a:srgbClr val="010101"/>
              </a:solidFill>
              <a:latin typeface="+mn-ea"/>
            </a:endParaRPr>
          </a:p>
        </p:txBody>
      </p:sp>
      <p:sp>
        <p:nvSpPr>
          <p:cNvPr id="41" name="橢圓 40">
            <a:extLst>
              <a:ext uri="{FF2B5EF4-FFF2-40B4-BE49-F238E27FC236}">
                <a16:creationId xmlns:a16="http://schemas.microsoft.com/office/drawing/2014/main" id="{D8424F01-D77D-3DE1-E134-A9302A18F6C2}"/>
              </a:ext>
            </a:extLst>
          </p:cNvPr>
          <p:cNvSpPr/>
          <p:nvPr/>
        </p:nvSpPr>
        <p:spPr>
          <a:xfrm>
            <a:off x="525906" y="5782166"/>
            <a:ext cx="715585" cy="726867"/>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橢圓 43">
            <a:extLst>
              <a:ext uri="{FF2B5EF4-FFF2-40B4-BE49-F238E27FC236}">
                <a16:creationId xmlns:a16="http://schemas.microsoft.com/office/drawing/2014/main" id="{C28D0151-DFAC-A388-84C8-50BBCFAD0986}"/>
              </a:ext>
            </a:extLst>
          </p:cNvPr>
          <p:cNvSpPr/>
          <p:nvPr/>
        </p:nvSpPr>
        <p:spPr>
          <a:xfrm>
            <a:off x="6555540" y="3998879"/>
            <a:ext cx="627580" cy="65013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00006">
            <a:extLst>
              <a:ext uri="{FF2B5EF4-FFF2-40B4-BE49-F238E27FC236}">
                <a16:creationId xmlns:a16="http://schemas.microsoft.com/office/drawing/2014/main" id="{84EA8BAC-67FF-B3C4-998D-EB24B14C2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39" t="9170" r="67551" b="26957"/>
          <a:stretch>
            <a:fillRect/>
          </a:stretch>
        </p:blipFill>
        <p:spPr bwMode="auto">
          <a:xfrm>
            <a:off x="5204312" y="63332"/>
            <a:ext cx="3334870" cy="3334870"/>
          </a:xfrm>
          <a:custGeom>
            <a:avLst/>
            <a:gdLst>
              <a:gd name="connsiteX0" fmla="*/ 1667435 w 3334870"/>
              <a:gd name="connsiteY0" fmla="*/ 0 h 3334870"/>
              <a:gd name="connsiteX1" fmla="*/ 3334870 w 3334870"/>
              <a:gd name="connsiteY1" fmla="*/ 1667435 h 3334870"/>
              <a:gd name="connsiteX2" fmla="*/ 1667435 w 3334870"/>
              <a:gd name="connsiteY2" fmla="*/ 3334870 h 3334870"/>
              <a:gd name="connsiteX3" fmla="*/ 0 w 3334870"/>
              <a:gd name="connsiteY3" fmla="*/ 1667435 h 3334870"/>
              <a:gd name="connsiteX4" fmla="*/ 1667435 w 3334870"/>
              <a:gd name="connsiteY4" fmla="*/ 0 h 3334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4870" h="3334870">
                <a:moveTo>
                  <a:pt x="1667435" y="0"/>
                </a:moveTo>
                <a:cubicBezTo>
                  <a:pt x="2588334" y="0"/>
                  <a:pt x="3334870" y="746536"/>
                  <a:pt x="3334870" y="1667435"/>
                </a:cubicBezTo>
                <a:cubicBezTo>
                  <a:pt x="3334870" y="2588334"/>
                  <a:pt x="2588334" y="3334870"/>
                  <a:pt x="1667435" y="3334870"/>
                </a:cubicBezTo>
                <a:cubicBezTo>
                  <a:pt x="746536" y="3334870"/>
                  <a:pt x="0" y="2588334"/>
                  <a:pt x="0" y="1667435"/>
                </a:cubicBezTo>
                <a:cubicBezTo>
                  <a:pt x="0" y="746536"/>
                  <a:pt x="746536" y="0"/>
                  <a:pt x="1667435"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pic>
        <p:nvPicPr>
          <p:cNvPr id="6" name="圖片 5" descr="00006">
            <a:extLst>
              <a:ext uri="{FF2B5EF4-FFF2-40B4-BE49-F238E27FC236}">
                <a16:creationId xmlns:a16="http://schemas.microsoft.com/office/drawing/2014/main" id="{942B7FEA-A186-1D68-CDE5-B28750051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755" t="41106" r="28935"/>
          <a:stretch>
            <a:fillRect/>
          </a:stretch>
        </p:blipFill>
        <p:spPr bwMode="auto">
          <a:xfrm>
            <a:off x="4609294" y="4552018"/>
            <a:ext cx="2573826" cy="2373180"/>
          </a:xfrm>
          <a:custGeom>
            <a:avLst/>
            <a:gdLst>
              <a:gd name="connsiteX0" fmla="*/ 1667435 w 3334870"/>
              <a:gd name="connsiteY0" fmla="*/ 0 h 3074896"/>
              <a:gd name="connsiteX1" fmla="*/ 3334870 w 3334870"/>
              <a:gd name="connsiteY1" fmla="*/ 1667435 h 3074896"/>
              <a:gd name="connsiteX2" fmla="*/ 2599714 w 3334870"/>
              <a:gd name="connsiteY2" fmla="*/ 3050098 h 3074896"/>
              <a:gd name="connsiteX3" fmla="*/ 2558896 w 3334870"/>
              <a:gd name="connsiteY3" fmla="*/ 3074896 h 3074896"/>
              <a:gd name="connsiteX4" fmla="*/ 775975 w 3334870"/>
              <a:gd name="connsiteY4" fmla="*/ 3074896 h 3074896"/>
              <a:gd name="connsiteX5" fmla="*/ 735156 w 3334870"/>
              <a:gd name="connsiteY5" fmla="*/ 3050098 h 3074896"/>
              <a:gd name="connsiteX6" fmla="*/ 0 w 3334870"/>
              <a:gd name="connsiteY6" fmla="*/ 1667435 h 3074896"/>
              <a:gd name="connsiteX7" fmla="*/ 1667435 w 3334870"/>
              <a:gd name="connsiteY7" fmla="*/ 0 h 307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4870" h="3074896">
                <a:moveTo>
                  <a:pt x="1667435" y="0"/>
                </a:moveTo>
                <a:cubicBezTo>
                  <a:pt x="2588334" y="0"/>
                  <a:pt x="3334870" y="746536"/>
                  <a:pt x="3334870" y="1667435"/>
                </a:cubicBezTo>
                <a:cubicBezTo>
                  <a:pt x="3334870" y="2242997"/>
                  <a:pt x="3043255" y="2750448"/>
                  <a:pt x="2599714" y="3050098"/>
                </a:cubicBezTo>
                <a:lnTo>
                  <a:pt x="2558896" y="3074896"/>
                </a:lnTo>
                <a:lnTo>
                  <a:pt x="775975" y="3074896"/>
                </a:lnTo>
                <a:lnTo>
                  <a:pt x="735156" y="3050098"/>
                </a:lnTo>
                <a:cubicBezTo>
                  <a:pt x="291616" y="2750448"/>
                  <a:pt x="0" y="2242997"/>
                  <a:pt x="0" y="1667435"/>
                </a:cubicBezTo>
                <a:cubicBezTo>
                  <a:pt x="0" y="746536"/>
                  <a:pt x="746536" y="0"/>
                  <a:pt x="1667435"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pic>
        <p:nvPicPr>
          <p:cNvPr id="7" name="圖片 6" descr="00006">
            <a:extLst>
              <a:ext uri="{FF2B5EF4-FFF2-40B4-BE49-F238E27FC236}">
                <a16:creationId xmlns:a16="http://schemas.microsoft.com/office/drawing/2014/main" id="{F9C0235A-903F-3333-35A3-88BF5CBE5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029" t="50000" r="157" b="550"/>
          <a:stretch>
            <a:fillRect/>
          </a:stretch>
        </p:blipFill>
        <p:spPr bwMode="auto">
          <a:xfrm>
            <a:off x="7002775" y="3298595"/>
            <a:ext cx="2387032" cy="2313626"/>
          </a:xfrm>
          <a:custGeom>
            <a:avLst/>
            <a:gdLst>
              <a:gd name="connsiteX0" fmla="*/ 1331877 w 2663754"/>
              <a:gd name="connsiteY0" fmla="*/ 0 h 2581838"/>
              <a:gd name="connsiteX1" fmla="*/ 2663754 w 2663754"/>
              <a:gd name="connsiteY1" fmla="*/ 1290919 h 2581838"/>
              <a:gd name="connsiteX2" fmla="*/ 1331877 w 2663754"/>
              <a:gd name="connsiteY2" fmla="*/ 2581838 h 2581838"/>
              <a:gd name="connsiteX3" fmla="*/ 0 w 2663754"/>
              <a:gd name="connsiteY3" fmla="*/ 1290919 h 2581838"/>
              <a:gd name="connsiteX4" fmla="*/ 1331877 w 2663754"/>
              <a:gd name="connsiteY4" fmla="*/ 0 h 2581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3754" h="2581838">
                <a:moveTo>
                  <a:pt x="1331877" y="0"/>
                </a:moveTo>
                <a:cubicBezTo>
                  <a:pt x="2067452" y="0"/>
                  <a:pt x="2663754" y="577964"/>
                  <a:pt x="2663754" y="1290919"/>
                </a:cubicBezTo>
                <a:cubicBezTo>
                  <a:pt x="2663754" y="2003874"/>
                  <a:pt x="2067452" y="2581838"/>
                  <a:pt x="1331877" y="2581838"/>
                </a:cubicBezTo>
                <a:cubicBezTo>
                  <a:pt x="596302" y="2581838"/>
                  <a:pt x="0" y="2003874"/>
                  <a:pt x="0" y="1290919"/>
                </a:cubicBezTo>
                <a:cubicBezTo>
                  <a:pt x="0" y="577964"/>
                  <a:pt x="596302" y="0"/>
                  <a:pt x="1331877"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sp>
        <p:nvSpPr>
          <p:cNvPr id="8" name="橢圓 7">
            <a:extLst>
              <a:ext uri="{FF2B5EF4-FFF2-40B4-BE49-F238E27FC236}">
                <a16:creationId xmlns:a16="http://schemas.microsoft.com/office/drawing/2014/main" id="{9338ABBF-5E69-70B2-1F4E-5A695A75AF66}"/>
              </a:ext>
            </a:extLst>
          </p:cNvPr>
          <p:cNvSpPr/>
          <p:nvPr/>
        </p:nvSpPr>
        <p:spPr>
          <a:xfrm>
            <a:off x="8708317" y="-42062"/>
            <a:ext cx="1580177" cy="1772829"/>
          </a:xfrm>
          <a:prstGeom prst="ellipse">
            <a:avLst/>
          </a:prstGeom>
          <a:solidFill>
            <a:srgbClr val="C2735E">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7499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A0EEE5C7-1EFE-3D5F-42F8-D1CCE5507493}"/>
              </a:ext>
            </a:extLst>
          </p:cNvPr>
          <p:cNvSpPr/>
          <p:nvPr/>
        </p:nvSpPr>
        <p:spPr>
          <a:xfrm>
            <a:off x="1255057" y="4047215"/>
            <a:ext cx="5350978" cy="2254562"/>
          </a:xfrm>
          <a:prstGeom prst="roundRect">
            <a:avLst>
              <a:gd name="adj" fmla="val 17753"/>
            </a:avLst>
          </a:prstGeom>
          <a:solidFill>
            <a:schemeClr val="bg1">
              <a:alpha val="6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DEDD2A50-4B40-C2B6-642B-6B8F8894AF46}"/>
              </a:ext>
            </a:extLst>
          </p:cNvPr>
          <p:cNvSpPr/>
          <p:nvPr/>
        </p:nvSpPr>
        <p:spPr>
          <a:xfrm>
            <a:off x="1255057" y="1290726"/>
            <a:ext cx="7637931" cy="2590992"/>
          </a:xfrm>
          <a:prstGeom prst="roundRect">
            <a:avLst>
              <a:gd name="adj" fmla="val 17753"/>
            </a:avLst>
          </a:prstGeom>
          <a:solidFill>
            <a:schemeClr val="bg1">
              <a:alpha val="6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／產品應用</a:t>
              </a:r>
              <a:endParaRPr lang="zh-TW" altLang="en-US" b="1" dirty="0">
                <a:solidFill>
                  <a:schemeClr val="tx2">
                    <a:lumMod val="90000"/>
                    <a:lumOff val="10000"/>
                  </a:schemeClr>
                </a:solidFill>
              </a:endParaRPr>
            </a:p>
          </p:txBody>
        </p:sp>
      </p:grpSp>
      <p:sp>
        <p:nvSpPr>
          <p:cNvPr id="7" name="文字方塊 6">
            <a:extLst>
              <a:ext uri="{FF2B5EF4-FFF2-40B4-BE49-F238E27FC236}">
                <a16:creationId xmlns:a16="http://schemas.microsoft.com/office/drawing/2014/main" id="{A2EF00A7-E62E-0E77-CAD0-7E6178DB6BF4}"/>
              </a:ext>
            </a:extLst>
          </p:cNvPr>
          <p:cNvSpPr txBox="1"/>
          <p:nvPr/>
        </p:nvSpPr>
        <p:spPr>
          <a:xfrm>
            <a:off x="-13447" y="2293835"/>
            <a:ext cx="1367119" cy="584775"/>
          </a:xfrm>
          <a:prstGeom prst="rect">
            <a:avLst/>
          </a:prstGeom>
          <a:noFill/>
        </p:spPr>
        <p:txBody>
          <a:bodyPr wrap="square" rtlCol="0">
            <a:spAutoFit/>
          </a:bodyPr>
          <a:lstStyle/>
          <a:p>
            <a:pPr algn="ctr"/>
            <a:r>
              <a:rPr lang="zh-TW" altLang="en-US" sz="3200" b="1" dirty="0">
                <a:solidFill>
                  <a:schemeClr val="tx2">
                    <a:lumMod val="90000"/>
                    <a:lumOff val="10000"/>
                  </a:schemeClr>
                </a:solidFill>
              </a:rPr>
              <a:t>螺桿</a:t>
            </a:r>
          </a:p>
        </p:txBody>
      </p:sp>
      <p:pic>
        <p:nvPicPr>
          <p:cNvPr id="10" name="圖片 9" descr="DSCN3994">
            <a:extLst>
              <a:ext uri="{FF2B5EF4-FFF2-40B4-BE49-F238E27FC236}">
                <a16:creationId xmlns:a16="http://schemas.microsoft.com/office/drawing/2014/main" id="{4F1518C8-32FD-141A-BC06-CFF679C7BA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753" t="9443" r="30131" b="19326"/>
          <a:stretch>
            <a:fillRect/>
          </a:stretch>
        </p:blipFill>
        <p:spPr bwMode="auto">
          <a:xfrm>
            <a:off x="1753385" y="1465189"/>
            <a:ext cx="1800000" cy="1800000"/>
          </a:xfrm>
          <a:custGeom>
            <a:avLst/>
            <a:gdLst>
              <a:gd name="connsiteX0" fmla="*/ 1080000 w 2160000"/>
              <a:gd name="connsiteY0" fmla="*/ 0 h 2160000"/>
              <a:gd name="connsiteX1" fmla="*/ 2160000 w 2160000"/>
              <a:gd name="connsiteY1" fmla="*/ 1080000 h 2160000"/>
              <a:gd name="connsiteX2" fmla="*/ 1080000 w 2160000"/>
              <a:gd name="connsiteY2" fmla="*/ 2160000 h 2160000"/>
              <a:gd name="connsiteX3" fmla="*/ 0 w 2160000"/>
              <a:gd name="connsiteY3" fmla="*/ 1080000 h 2160000"/>
              <a:gd name="connsiteX4" fmla="*/ 1080000 w 2160000"/>
              <a:gd name="connsiteY4" fmla="*/ 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00" h="2160000">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noFill/>
          <a:ln w="9525">
            <a:no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圖片 13" descr="DSCN6775">
            <a:extLst>
              <a:ext uri="{FF2B5EF4-FFF2-40B4-BE49-F238E27FC236}">
                <a16:creationId xmlns:a16="http://schemas.microsoft.com/office/drawing/2014/main" id="{A0188689-5537-6BC4-2CA5-BC738DC567A6}"/>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l="36413" t="5230" r="21608" b="1165"/>
          <a:stretch>
            <a:fillRect/>
          </a:stretch>
        </p:blipFill>
        <p:spPr bwMode="auto">
          <a:xfrm>
            <a:off x="4179710" y="1456223"/>
            <a:ext cx="1800000" cy="1800000"/>
          </a:xfrm>
          <a:custGeom>
            <a:avLst/>
            <a:gdLst>
              <a:gd name="connsiteX0" fmla="*/ 1080000 w 2160000"/>
              <a:gd name="connsiteY0" fmla="*/ 0 h 2160000"/>
              <a:gd name="connsiteX1" fmla="*/ 2160000 w 2160000"/>
              <a:gd name="connsiteY1" fmla="*/ 1080000 h 2160000"/>
              <a:gd name="connsiteX2" fmla="*/ 1080000 w 2160000"/>
              <a:gd name="connsiteY2" fmla="*/ 2160000 h 2160000"/>
              <a:gd name="connsiteX3" fmla="*/ 0 w 2160000"/>
              <a:gd name="connsiteY3" fmla="*/ 1080000 h 2160000"/>
              <a:gd name="connsiteX4" fmla="*/ 1080000 w 2160000"/>
              <a:gd name="connsiteY4" fmla="*/ 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00" h="2160000">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4">
            <a:extLst>
              <a:ext uri="{FF2B5EF4-FFF2-40B4-BE49-F238E27FC236}">
                <a16:creationId xmlns:a16="http://schemas.microsoft.com/office/drawing/2014/main" id="{9C4B9045-22BC-3C01-05E6-28DC2F75D6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996" t="4600" r="34328" b="24969"/>
          <a:stretch/>
        </p:blipFill>
        <p:spPr bwMode="auto">
          <a:xfrm>
            <a:off x="6606035" y="1465189"/>
            <a:ext cx="1800000" cy="1800000"/>
          </a:xfrm>
          <a:custGeom>
            <a:avLst/>
            <a:gdLst>
              <a:gd name="connsiteX0" fmla="*/ 1080000 w 2160000"/>
              <a:gd name="connsiteY0" fmla="*/ 0 h 2160000"/>
              <a:gd name="connsiteX1" fmla="*/ 2160000 w 2160000"/>
              <a:gd name="connsiteY1" fmla="*/ 1080000 h 2160000"/>
              <a:gd name="connsiteX2" fmla="*/ 1080000 w 2160000"/>
              <a:gd name="connsiteY2" fmla="*/ 2160000 h 2160000"/>
              <a:gd name="connsiteX3" fmla="*/ 0 w 2160000"/>
              <a:gd name="connsiteY3" fmla="*/ 1080000 h 2160000"/>
              <a:gd name="connsiteX4" fmla="*/ 1080000 w 2160000"/>
              <a:gd name="connsiteY4" fmla="*/ 0 h 2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00" h="2160000">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a:extLst>
              <a:ext uri="{FF2B5EF4-FFF2-40B4-BE49-F238E27FC236}">
                <a16:creationId xmlns:a16="http://schemas.microsoft.com/office/drawing/2014/main" id="{341628B6-1D3E-00DD-7E82-42F8D02D4EA4}"/>
              </a:ext>
            </a:extLst>
          </p:cNvPr>
          <p:cNvSpPr txBox="1"/>
          <p:nvPr/>
        </p:nvSpPr>
        <p:spPr>
          <a:xfrm>
            <a:off x="1919956" y="3285373"/>
            <a:ext cx="1466859" cy="461665"/>
          </a:xfrm>
          <a:prstGeom prst="rect">
            <a:avLst/>
          </a:prstGeom>
          <a:noFill/>
        </p:spPr>
        <p:txBody>
          <a:bodyPr wrap="square" rtlCol="0">
            <a:spAutoFit/>
          </a:bodyPr>
          <a:lstStyle/>
          <a:p>
            <a:pPr algn="ctr"/>
            <a:r>
              <a:rPr lang="zh-TW" altLang="en-US" sz="2400" b="1" dirty="0">
                <a:solidFill>
                  <a:schemeClr val="tx2">
                    <a:lumMod val="90000"/>
                    <a:lumOff val="10000"/>
                  </a:schemeClr>
                </a:solidFill>
              </a:rPr>
              <a:t>尖牙牙條</a:t>
            </a:r>
            <a:endParaRPr lang="zh-TW" altLang="en-US" sz="3200" b="1" dirty="0">
              <a:solidFill>
                <a:schemeClr val="tx2">
                  <a:lumMod val="90000"/>
                  <a:lumOff val="10000"/>
                </a:schemeClr>
              </a:solidFill>
            </a:endParaRPr>
          </a:p>
        </p:txBody>
      </p:sp>
      <p:sp>
        <p:nvSpPr>
          <p:cNvPr id="17" name="文字方塊 16">
            <a:extLst>
              <a:ext uri="{FF2B5EF4-FFF2-40B4-BE49-F238E27FC236}">
                <a16:creationId xmlns:a16="http://schemas.microsoft.com/office/drawing/2014/main" id="{33315D64-0F3C-DF33-DD38-E108E0BAB71D}"/>
              </a:ext>
            </a:extLst>
          </p:cNvPr>
          <p:cNvSpPr txBox="1"/>
          <p:nvPr/>
        </p:nvSpPr>
        <p:spPr>
          <a:xfrm>
            <a:off x="4346281" y="3285373"/>
            <a:ext cx="1466859" cy="461665"/>
          </a:xfrm>
          <a:prstGeom prst="rect">
            <a:avLst/>
          </a:prstGeom>
          <a:noFill/>
        </p:spPr>
        <p:txBody>
          <a:bodyPr wrap="square" rtlCol="0">
            <a:spAutoFit/>
          </a:bodyPr>
          <a:lstStyle/>
          <a:p>
            <a:pPr algn="ctr"/>
            <a:r>
              <a:rPr lang="zh-TW" altLang="en-US" sz="2400" b="1" dirty="0">
                <a:solidFill>
                  <a:schemeClr val="tx2">
                    <a:lumMod val="90000"/>
                    <a:lumOff val="10000"/>
                  </a:schemeClr>
                </a:solidFill>
              </a:rPr>
              <a:t>珠牙牙條</a:t>
            </a:r>
            <a:endParaRPr lang="zh-TW" altLang="en-US" sz="3200" b="1" dirty="0">
              <a:solidFill>
                <a:schemeClr val="tx2">
                  <a:lumMod val="90000"/>
                  <a:lumOff val="10000"/>
                </a:schemeClr>
              </a:solidFill>
            </a:endParaRPr>
          </a:p>
        </p:txBody>
      </p:sp>
      <p:sp>
        <p:nvSpPr>
          <p:cNvPr id="18" name="文字方塊 17">
            <a:extLst>
              <a:ext uri="{FF2B5EF4-FFF2-40B4-BE49-F238E27FC236}">
                <a16:creationId xmlns:a16="http://schemas.microsoft.com/office/drawing/2014/main" id="{9E1411A2-3E28-385B-7942-9C662E151C31}"/>
              </a:ext>
            </a:extLst>
          </p:cNvPr>
          <p:cNvSpPr txBox="1"/>
          <p:nvPr/>
        </p:nvSpPr>
        <p:spPr>
          <a:xfrm>
            <a:off x="6606036" y="3285373"/>
            <a:ext cx="1799999" cy="461665"/>
          </a:xfrm>
          <a:prstGeom prst="rect">
            <a:avLst/>
          </a:prstGeom>
          <a:noFill/>
        </p:spPr>
        <p:txBody>
          <a:bodyPr wrap="square" rtlCol="0">
            <a:spAutoFit/>
          </a:bodyPr>
          <a:lstStyle/>
          <a:p>
            <a:pPr algn="ctr"/>
            <a:r>
              <a:rPr lang="zh-TW" altLang="en-US" sz="2400" b="1" dirty="0">
                <a:solidFill>
                  <a:schemeClr val="tx2">
                    <a:lumMod val="90000"/>
                    <a:lumOff val="10000"/>
                  </a:schemeClr>
                </a:solidFill>
              </a:rPr>
              <a:t>建築用螺桿</a:t>
            </a:r>
            <a:endParaRPr lang="zh-TW" altLang="en-US" sz="3200" b="1" dirty="0">
              <a:solidFill>
                <a:schemeClr val="tx2">
                  <a:lumMod val="90000"/>
                  <a:lumOff val="10000"/>
                </a:schemeClr>
              </a:solidFill>
            </a:endParaRPr>
          </a:p>
        </p:txBody>
      </p:sp>
      <p:pic>
        <p:nvPicPr>
          <p:cNvPr id="22" name="圖片 21" descr="992,170 個「螺絲刀」相關素材，包含圖片、庫存照片、3D 物體和向量圖| Shutterstock">
            <a:extLst>
              <a:ext uri="{FF2B5EF4-FFF2-40B4-BE49-F238E27FC236}">
                <a16:creationId xmlns:a16="http://schemas.microsoft.com/office/drawing/2014/main" id="{F65473E1-5D03-FB77-A75C-81F5CAC67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8895" t="17778" r="28895" b="23430"/>
          <a:stretch>
            <a:fillRect/>
          </a:stretch>
        </p:blipFill>
        <p:spPr bwMode="auto">
          <a:xfrm>
            <a:off x="1753385" y="4274496"/>
            <a:ext cx="1800000" cy="1800000"/>
          </a:xfrm>
          <a:custGeom>
            <a:avLst/>
            <a:gdLst>
              <a:gd name="connsiteX0" fmla="*/ 1260000 w 2520000"/>
              <a:gd name="connsiteY0" fmla="*/ 0 h 2520000"/>
              <a:gd name="connsiteX1" fmla="*/ 2520000 w 2520000"/>
              <a:gd name="connsiteY1" fmla="*/ 1260000 h 2520000"/>
              <a:gd name="connsiteX2" fmla="*/ 1260000 w 2520000"/>
              <a:gd name="connsiteY2" fmla="*/ 2520000 h 2520000"/>
              <a:gd name="connsiteX3" fmla="*/ 0 w 2520000"/>
              <a:gd name="connsiteY3" fmla="*/ 1260000 h 2520000"/>
              <a:gd name="connsiteX4" fmla="*/ 1260000 w 2520000"/>
              <a:gd name="connsiteY4" fmla="*/ 0 h 25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2520000">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5" name="文字方塊 24">
            <a:extLst>
              <a:ext uri="{FF2B5EF4-FFF2-40B4-BE49-F238E27FC236}">
                <a16:creationId xmlns:a16="http://schemas.microsoft.com/office/drawing/2014/main" id="{D9D8DFD6-E5AE-5D12-CC26-C2B9676E4418}"/>
              </a:ext>
            </a:extLst>
          </p:cNvPr>
          <p:cNvSpPr txBox="1"/>
          <p:nvPr/>
        </p:nvSpPr>
        <p:spPr>
          <a:xfrm>
            <a:off x="-13447" y="5050323"/>
            <a:ext cx="1367119" cy="584775"/>
          </a:xfrm>
          <a:prstGeom prst="rect">
            <a:avLst/>
          </a:prstGeom>
          <a:noFill/>
        </p:spPr>
        <p:txBody>
          <a:bodyPr wrap="square" rtlCol="0">
            <a:spAutoFit/>
          </a:bodyPr>
          <a:lstStyle/>
          <a:p>
            <a:pPr algn="ctr"/>
            <a:r>
              <a:rPr lang="zh-TW" altLang="en-US" sz="3200" b="1" dirty="0">
                <a:solidFill>
                  <a:schemeClr val="tx2">
                    <a:lumMod val="90000"/>
                    <a:lumOff val="10000"/>
                  </a:schemeClr>
                </a:solidFill>
              </a:rPr>
              <a:t>螺絲</a:t>
            </a:r>
          </a:p>
        </p:txBody>
      </p:sp>
      <p:pic>
        <p:nvPicPr>
          <p:cNvPr id="26" name="圖片 25">
            <a:extLst>
              <a:ext uri="{FF2B5EF4-FFF2-40B4-BE49-F238E27FC236}">
                <a16:creationId xmlns:a16="http://schemas.microsoft.com/office/drawing/2014/main" id="{A86EE8EE-8463-F31D-9AC4-3FFEC0403189}"/>
              </a:ext>
            </a:extLst>
          </p:cNvPr>
          <p:cNvPicPr>
            <a:picLocks noChangeAspect="1"/>
          </p:cNvPicPr>
          <p:nvPr/>
        </p:nvPicPr>
        <p:blipFill>
          <a:blip r:embed="rId6">
            <a:extLst>
              <a:ext uri="{28A0092B-C50C-407E-A947-70E740481C1C}">
                <a14:useLocalDpi xmlns:a14="http://schemas.microsoft.com/office/drawing/2010/main" val="0"/>
              </a:ext>
            </a:extLst>
          </a:blip>
          <a:srcRect l="21694" t="24486" r="29959" b="15082"/>
          <a:stretch>
            <a:fillRect/>
          </a:stretch>
        </p:blipFill>
        <p:spPr bwMode="auto">
          <a:xfrm>
            <a:off x="4174022" y="4274496"/>
            <a:ext cx="1800000" cy="1800000"/>
          </a:xfrm>
          <a:custGeom>
            <a:avLst/>
            <a:gdLst>
              <a:gd name="connsiteX0" fmla="*/ 810000 w 1620000"/>
              <a:gd name="connsiteY0" fmla="*/ 0 h 1620000"/>
              <a:gd name="connsiteX1" fmla="*/ 1620000 w 1620000"/>
              <a:gd name="connsiteY1" fmla="*/ 810000 h 1620000"/>
              <a:gd name="connsiteX2" fmla="*/ 810000 w 1620000"/>
              <a:gd name="connsiteY2" fmla="*/ 1620000 h 1620000"/>
              <a:gd name="connsiteX3" fmla="*/ 0 w 1620000"/>
              <a:gd name="connsiteY3" fmla="*/ 810000 h 1620000"/>
              <a:gd name="connsiteX4" fmla="*/ 810000 w 1620000"/>
              <a:gd name="connsiteY4" fmla="*/ 0 h 16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0" h="1620000">
                <a:moveTo>
                  <a:pt x="810000" y="0"/>
                </a:moveTo>
                <a:cubicBezTo>
                  <a:pt x="1257351" y="0"/>
                  <a:pt x="1620000" y="362649"/>
                  <a:pt x="1620000" y="810000"/>
                </a:cubicBezTo>
                <a:cubicBezTo>
                  <a:pt x="1620000" y="1257351"/>
                  <a:pt x="1257351" y="1620000"/>
                  <a:pt x="810000" y="1620000"/>
                </a:cubicBezTo>
                <a:cubicBezTo>
                  <a:pt x="362649" y="1620000"/>
                  <a:pt x="0" y="1257351"/>
                  <a:pt x="0" y="810000"/>
                </a:cubicBezTo>
                <a:cubicBezTo>
                  <a:pt x="0" y="362649"/>
                  <a:pt x="362649" y="0"/>
                  <a:pt x="810000" y="0"/>
                </a:cubicBezTo>
                <a:close/>
              </a:path>
            </a:pathLst>
          </a:cu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885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6131864" cy="753036"/>
            <a:chOff x="1703294" y="842677"/>
            <a:chExt cx="6131864"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02</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5396763"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財務資訊</a:t>
              </a:r>
              <a:r>
                <a:rPr lang="zh-TW" altLang="en-US" sz="3200" b="1" dirty="0">
                  <a:solidFill>
                    <a:schemeClr val="tx2">
                      <a:lumMod val="90000"/>
                      <a:lumOff val="10000"/>
                    </a:schemeClr>
                  </a:solidFill>
                </a:rPr>
                <a:t>／</a:t>
              </a:r>
              <a:r>
                <a:rPr lang="en-US" altLang="zh-TW" sz="3200" b="1" dirty="0" smtClean="0">
                  <a:solidFill>
                    <a:schemeClr val="tx2">
                      <a:lumMod val="90000"/>
                      <a:lumOff val="10000"/>
                    </a:schemeClr>
                  </a:solidFill>
                </a:rPr>
                <a:t>114Q3</a:t>
              </a:r>
              <a:r>
                <a:rPr lang="zh-TW" altLang="en-US" sz="3200" b="1" dirty="0" smtClean="0">
                  <a:solidFill>
                    <a:schemeClr val="tx2">
                      <a:lumMod val="90000"/>
                      <a:lumOff val="10000"/>
                    </a:schemeClr>
                  </a:solidFill>
                </a:rPr>
                <a:t>財務</a:t>
              </a:r>
              <a:r>
                <a:rPr lang="zh-TW" altLang="en-US" sz="3200" b="1" dirty="0">
                  <a:solidFill>
                    <a:schemeClr val="tx2">
                      <a:lumMod val="90000"/>
                      <a:lumOff val="10000"/>
                    </a:schemeClr>
                  </a:solidFill>
                </a:rPr>
                <a:t>報告</a:t>
              </a:r>
              <a:endParaRPr lang="zh-TW" altLang="en-US" b="1" dirty="0">
                <a:solidFill>
                  <a:schemeClr val="tx2">
                    <a:lumMod val="90000"/>
                    <a:lumOff val="10000"/>
                  </a:schemeClr>
                </a:solidFill>
              </a:endParaRPr>
            </a:p>
          </p:txBody>
        </p:sp>
      </p:grpSp>
      <p:graphicFrame>
        <p:nvGraphicFramePr>
          <p:cNvPr id="9" name="表格 8">
            <a:extLst>
              <a:ext uri="{FF2B5EF4-FFF2-40B4-BE49-F238E27FC236}">
                <a16:creationId xmlns:a16="http://schemas.microsoft.com/office/drawing/2014/main" id="{4DF2DF76-33E4-4C6C-A81F-98B7317280A2}"/>
              </a:ext>
            </a:extLst>
          </p:cNvPr>
          <p:cNvGraphicFramePr>
            <a:graphicFrameLocks noGrp="1"/>
          </p:cNvGraphicFramePr>
          <p:nvPr>
            <p:extLst>
              <p:ext uri="{D42A27DB-BD31-4B8C-83A1-F6EECF244321}">
                <p14:modId xmlns:p14="http://schemas.microsoft.com/office/powerpoint/2010/main" val="3176557548"/>
              </p:ext>
            </p:extLst>
          </p:nvPr>
        </p:nvGraphicFramePr>
        <p:xfrm>
          <a:off x="251007" y="1281953"/>
          <a:ext cx="8641982" cy="4876800"/>
        </p:xfrm>
        <a:graphic>
          <a:graphicData uri="http://schemas.openxmlformats.org/drawingml/2006/table">
            <a:tbl>
              <a:tblPr firstRow="1" bandRow="1">
                <a:tableStyleId>{073A0DAA-6AF3-43AB-8588-CEC1D06C72B9}</a:tableStyleId>
              </a:tblPr>
              <a:tblGrid>
                <a:gridCol w="2005018">
                  <a:extLst>
                    <a:ext uri="{9D8B030D-6E8A-4147-A177-3AD203B41FA5}">
                      <a16:colId xmlns:a16="http://schemas.microsoft.com/office/drawing/2014/main" val="1909494835"/>
                    </a:ext>
                  </a:extLst>
                </a:gridCol>
                <a:gridCol w="1876704">
                  <a:extLst>
                    <a:ext uri="{9D8B030D-6E8A-4147-A177-3AD203B41FA5}">
                      <a16:colId xmlns:a16="http://schemas.microsoft.com/office/drawing/2014/main" val="1547080895"/>
                    </a:ext>
                  </a:extLst>
                </a:gridCol>
                <a:gridCol w="1441778">
                  <a:extLst>
                    <a:ext uri="{9D8B030D-6E8A-4147-A177-3AD203B41FA5}">
                      <a16:colId xmlns:a16="http://schemas.microsoft.com/office/drawing/2014/main" val="747360938"/>
                    </a:ext>
                  </a:extLst>
                </a:gridCol>
                <a:gridCol w="1857234">
                  <a:extLst>
                    <a:ext uri="{9D8B030D-6E8A-4147-A177-3AD203B41FA5}">
                      <a16:colId xmlns:a16="http://schemas.microsoft.com/office/drawing/2014/main" val="1238922893"/>
                    </a:ext>
                  </a:extLst>
                </a:gridCol>
                <a:gridCol w="1461248">
                  <a:extLst>
                    <a:ext uri="{9D8B030D-6E8A-4147-A177-3AD203B41FA5}">
                      <a16:colId xmlns:a16="http://schemas.microsoft.com/office/drawing/2014/main" val="1649553864"/>
                    </a:ext>
                  </a:extLst>
                </a:gridCol>
              </a:tblGrid>
              <a:tr h="487680">
                <a:tc gridSpan="3">
                  <a:txBody>
                    <a:bodyPr/>
                    <a:lstStyle/>
                    <a:p>
                      <a:r>
                        <a:rPr lang="zh-TW" altLang="en-US" sz="2200" dirty="0">
                          <a:solidFill>
                            <a:schemeClr val="tx2">
                              <a:lumMod val="90000"/>
                              <a:lumOff val="10000"/>
                            </a:schemeClr>
                          </a:solidFill>
                        </a:rPr>
                        <a:t>合併資產負債表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lang="zh-TW" altLang="en-US" sz="2200" b="0" dirty="0">
                        <a:solidFill>
                          <a:schemeClr val="tx2">
                            <a:lumMod val="90000"/>
                            <a:lumOff val="10000"/>
                          </a:schemeClr>
                        </a:solidFill>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200" b="0" dirty="0">
                          <a:solidFill>
                            <a:schemeClr val="tx2">
                              <a:lumMod val="90000"/>
                              <a:lumOff val="10000"/>
                            </a:schemeClr>
                          </a:solidFill>
                          <a:latin typeface="微軟正黑體" panose="020B0604030504040204" pitchFamily="34" charset="-120"/>
                          <a:ea typeface="微軟正黑體" panose="020B0604030504040204" pitchFamily="34" charset="-120"/>
                        </a:rPr>
                        <a:t>單位：新台幣仟元</a:t>
                      </a:r>
                    </a:p>
                  </a:txBody>
                  <a:tcPr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extLst>
                  <a:ext uri="{0D108BD9-81ED-4DB2-BD59-A6C34878D82A}">
                    <a16:rowId xmlns:a16="http://schemas.microsoft.com/office/drawing/2014/main" val="2154126659"/>
                  </a:ext>
                </a:extLst>
              </a:tr>
              <a:tr h="487680">
                <a:tc rowSpan="2">
                  <a:txBody>
                    <a:bodyPr/>
                    <a:lstStyle/>
                    <a:p>
                      <a:endParaRPr lang="zh-TW" alt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90000"/>
                        <a:lumOff val="10000"/>
                      </a:schemeClr>
                    </a:solidFill>
                  </a:tcPr>
                </a:tc>
                <a:tc gridSpan="2">
                  <a:txBody>
                    <a:bodyPr/>
                    <a:lstStyle/>
                    <a:p>
                      <a:pPr algn="r"/>
                      <a:r>
                        <a:rPr lang="en-US" altLang="zh-TW" sz="2400" b="0" dirty="0" smtClean="0">
                          <a:solidFill>
                            <a:schemeClr val="bg1"/>
                          </a:solidFill>
                        </a:rPr>
                        <a:t>114</a:t>
                      </a:r>
                      <a:r>
                        <a:rPr lang="zh-TW" altLang="en-US" sz="2400" b="0" dirty="0" smtClean="0">
                          <a:solidFill>
                            <a:schemeClr val="bg1"/>
                          </a:solidFill>
                        </a:rPr>
                        <a:t>年</a:t>
                      </a:r>
                      <a:r>
                        <a:rPr lang="en-US" altLang="zh-TW" sz="2400" b="0" dirty="0" smtClean="0">
                          <a:solidFill>
                            <a:schemeClr val="bg1"/>
                          </a:solidFill>
                        </a:rPr>
                        <a:t>09</a:t>
                      </a:r>
                      <a:r>
                        <a:rPr lang="zh-TW" altLang="en-US" sz="2400" b="0" dirty="0" smtClean="0">
                          <a:solidFill>
                            <a:schemeClr val="bg1"/>
                          </a:solidFill>
                        </a:rPr>
                        <a:t>月</a:t>
                      </a:r>
                      <a:r>
                        <a:rPr lang="en-US" altLang="zh-TW" sz="2400" b="0" dirty="0" smtClean="0">
                          <a:solidFill>
                            <a:schemeClr val="bg1"/>
                          </a:solidFill>
                        </a:rPr>
                        <a:t>30</a:t>
                      </a:r>
                      <a:r>
                        <a:rPr lang="zh-TW" altLang="en-US" sz="2400" b="0" dirty="0" smtClean="0">
                          <a:solidFill>
                            <a:schemeClr val="bg1"/>
                          </a:solidFill>
                        </a:rPr>
                        <a:t>日</a:t>
                      </a:r>
                      <a:endParaRPr lang="zh-TW" altLang="en-US" sz="2400" b="0" dirty="0">
                        <a:solidFill>
                          <a:schemeClr val="bg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lumOff val="10000"/>
                      </a:schemeClr>
                    </a:solidFill>
                  </a:tcPr>
                </a:tc>
                <a:tc hMerge="1">
                  <a:txBody>
                    <a:bodyPr/>
                    <a:lstStyle/>
                    <a:p>
                      <a:endParaRPr lang="zh-TW" altLang="en-US" dirty="0"/>
                    </a:p>
                  </a:txBody>
                  <a:tcPr/>
                </a:tc>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2400" b="0" dirty="0" smtClean="0">
                          <a:solidFill>
                            <a:schemeClr val="bg1"/>
                          </a:solidFill>
                        </a:rPr>
                        <a:t>113</a:t>
                      </a:r>
                      <a:r>
                        <a:rPr lang="zh-TW" altLang="en-US" sz="2400" b="0" dirty="0" smtClean="0">
                          <a:solidFill>
                            <a:schemeClr val="bg1"/>
                          </a:solidFill>
                        </a:rPr>
                        <a:t>年</a:t>
                      </a:r>
                      <a:r>
                        <a:rPr lang="en-US" altLang="zh-TW" sz="2400" b="0" dirty="0" smtClean="0">
                          <a:solidFill>
                            <a:schemeClr val="bg1"/>
                          </a:solidFill>
                        </a:rPr>
                        <a:t>09</a:t>
                      </a:r>
                      <a:r>
                        <a:rPr lang="zh-TW" altLang="en-US" sz="2400" b="0" dirty="0" smtClean="0">
                          <a:solidFill>
                            <a:schemeClr val="bg1"/>
                          </a:solidFill>
                        </a:rPr>
                        <a:t>月</a:t>
                      </a:r>
                      <a:r>
                        <a:rPr lang="en-US" altLang="zh-TW" sz="2400" b="0" dirty="0" smtClean="0">
                          <a:solidFill>
                            <a:schemeClr val="bg1"/>
                          </a:solidFill>
                        </a:rPr>
                        <a:t>30</a:t>
                      </a:r>
                      <a:r>
                        <a:rPr lang="zh-TW" altLang="en-US" sz="2400" b="0" dirty="0" smtClean="0">
                          <a:solidFill>
                            <a:schemeClr val="bg1"/>
                          </a:solidFill>
                        </a:rPr>
                        <a:t>日</a:t>
                      </a:r>
                      <a:endParaRPr lang="zh-TW" altLang="en-US" sz="2400" b="0" dirty="0">
                        <a:solidFill>
                          <a:schemeClr val="bg1"/>
                        </a:solidFill>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lumOff val="10000"/>
                      </a:schemeClr>
                    </a:solidFill>
                  </a:tcPr>
                </a:tc>
                <a:tc hMerge="1">
                  <a:txBody>
                    <a:bodyPr/>
                    <a:lstStyle/>
                    <a:p>
                      <a:endParaRPr lang="zh-TW" altLang="en-US" dirty="0"/>
                    </a:p>
                  </a:txBody>
                  <a:tcPr/>
                </a:tc>
                <a:extLst>
                  <a:ext uri="{0D108BD9-81ED-4DB2-BD59-A6C34878D82A}">
                    <a16:rowId xmlns:a16="http://schemas.microsoft.com/office/drawing/2014/main" val="14125017"/>
                  </a:ext>
                </a:extLst>
              </a:tr>
              <a:tr h="487680">
                <a:tc vMerge="1">
                  <a:txBody>
                    <a:bodyPr/>
                    <a:lstStyle/>
                    <a:p>
                      <a:endParaRPr lang="zh-TW" altLang="en-US" dirty="0">
                        <a:solidFill>
                          <a:schemeClr val="bg1"/>
                        </a:solidFill>
                      </a:endParaRP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algn="r"/>
                      <a:r>
                        <a:rPr lang="zh-TW" altLang="en-US" sz="2400" b="0" dirty="0">
                          <a:solidFill>
                            <a:schemeClr val="bg1"/>
                          </a:solidFill>
                          <a:latin typeface="微軟正黑體" panose="020B0604030504040204" pitchFamily="34" charset="-120"/>
                          <a:ea typeface="微軟正黑體" panose="020B0604030504040204" pitchFamily="34" charset="-120"/>
                        </a:rPr>
                        <a:t>金額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90000"/>
                        <a:lumOff val="10000"/>
                      </a:schemeClr>
                    </a:solidFill>
                  </a:tcPr>
                </a:tc>
                <a:tc>
                  <a:txBody>
                    <a:bodyPr/>
                    <a:lstStyle/>
                    <a:p>
                      <a:pPr algn="r"/>
                      <a:r>
                        <a:rPr lang="zh-TW" altLang="en-US" sz="2400" b="0" dirty="0">
                          <a:solidFill>
                            <a:schemeClr val="bg1"/>
                          </a:solidFill>
                          <a:latin typeface="微軟正黑體" panose="020B0604030504040204" pitchFamily="34" charset="-120"/>
                          <a:ea typeface="微軟正黑體" panose="020B0604030504040204" pitchFamily="34" charset="-120"/>
                        </a:rPr>
                        <a:t>百分比</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400" b="0" dirty="0">
                          <a:solidFill>
                            <a:schemeClr val="bg1"/>
                          </a:solidFill>
                          <a:latin typeface="微軟正黑體" panose="020B0604030504040204" pitchFamily="34" charset="-120"/>
                          <a:ea typeface="微軟正黑體" panose="020B0604030504040204" pitchFamily="34" charset="-120"/>
                        </a:rPr>
                        <a:t>金額</a:t>
                      </a: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400" b="0" dirty="0">
                          <a:solidFill>
                            <a:schemeClr val="bg1"/>
                          </a:solidFill>
                          <a:latin typeface="微軟正黑體" panose="020B0604030504040204" pitchFamily="34" charset="-120"/>
                          <a:ea typeface="微軟正黑體" panose="020B0604030504040204" pitchFamily="34" charset="-120"/>
                        </a:rPr>
                        <a:t>百分比</a:t>
                      </a: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extLst>
                  <a:ext uri="{0D108BD9-81ED-4DB2-BD59-A6C34878D82A}">
                    <a16:rowId xmlns:a16="http://schemas.microsoft.com/office/drawing/2014/main" val="3312790795"/>
                  </a:ext>
                </a:extLst>
              </a:tr>
              <a:tr h="487680">
                <a:tc>
                  <a:txBody>
                    <a:bodyPr/>
                    <a:lstStyle/>
                    <a:p>
                      <a:r>
                        <a:rPr lang="zh-TW" altLang="en-US" sz="2400" b="0" dirty="0">
                          <a:solidFill>
                            <a:schemeClr val="tx2">
                              <a:lumMod val="90000"/>
                              <a:lumOff val="10000"/>
                            </a:schemeClr>
                          </a:solidFill>
                        </a:rPr>
                        <a:t>流動資產</a:t>
                      </a:r>
                    </a:p>
                  </a:txBody>
                  <a:tcPr anchor="ctr">
                    <a:lnT w="12700" cap="flat" cmpd="sng" algn="ctr">
                      <a:solidFill>
                        <a:schemeClr val="bg1"/>
                      </a:solidFill>
                      <a:prstDash val="solid"/>
                      <a:round/>
                      <a:headEnd type="none" w="med" len="med"/>
                      <a:tailEnd type="none" w="med" len="med"/>
                    </a:lnT>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4,525,497</a:t>
                      </a:r>
                    </a:p>
                  </a:txBody>
                  <a:tcPr marL="9525" marR="9525" marT="9525" marB="0" anchor="b">
                    <a:lnT w="12700" cap="flat" cmpd="sng" algn="ctr">
                      <a:solidFill>
                        <a:schemeClr val="bg1"/>
                      </a:solidFill>
                      <a:prstDash val="solid"/>
                      <a:round/>
                      <a:headEnd type="none" w="med" len="med"/>
                      <a:tailEnd type="none" w="med" len="med"/>
                    </a:lnT>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33</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5,058,606</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38</a:t>
                      </a:r>
                    </a:p>
                  </a:txBody>
                  <a:tcPr marL="9525" marR="9525" marT="9525" marB="0" anchor="b">
                    <a:solidFill>
                      <a:schemeClr val="bg1">
                        <a:lumMod val="75000"/>
                      </a:schemeClr>
                    </a:solidFill>
                  </a:tcPr>
                </a:tc>
                <a:extLst>
                  <a:ext uri="{0D108BD9-81ED-4DB2-BD59-A6C34878D82A}">
                    <a16:rowId xmlns:a16="http://schemas.microsoft.com/office/drawing/2014/main" val="2209118541"/>
                  </a:ext>
                </a:extLst>
              </a:tr>
              <a:tr h="487680">
                <a:tc>
                  <a:txBody>
                    <a:bodyPr/>
                    <a:lstStyle/>
                    <a:p>
                      <a:r>
                        <a:rPr lang="zh-TW" altLang="en-US" sz="2400" b="0" dirty="0">
                          <a:solidFill>
                            <a:schemeClr val="tx2">
                              <a:lumMod val="90000"/>
                              <a:lumOff val="10000"/>
                            </a:schemeClr>
                          </a:solidFill>
                        </a:rPr>
                        <a:t>非流動資產</a:t>
                      </a:r>
                    </a:p>
                  </a:txBody>
                  <a:tcPr anchor="ctr">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9,271,010</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67</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8,313,067</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62</a:t>
                      </a:r>
                    </a:p>
                  </a:txBody>
                  <a:tcPr marL="9525" marR="9525" marT="9525" marB="0" anchor="b">
                    <a:solidFill>
                      <a:schemeClr val="bg1">
                        <a:lumMod val="75000"/>
                      </a:schemeClr>
                    </a:solidFill>
                  </a:tcPr>
                </a:tc>
                <a:extLst>
                  <a:ext uri="{0D108BD9-81ED-4DB2-BD59-A6C34878D82A}">
                    <a16:rowId xmlns:a16="http://schemas.microsoft.com/office/drawing/2014/main" val="1010648617"/>
                  </a:ext>
                </a:extLst>
              </a:tr>
              <a:tr h="487680">
                <a:tc>
                  <a:txBody>
                    <a:bodyPr/>
                    <a:lstStyle/>
                    <a:p>
                      <a:r>
                        <a:rPr lang="zh-TW" altLang="en-US" sz="2400" b="0" dirty="0">
                          <a:solidFill>
                            <a:schemeClr val="tx2">
                              <a:lumMod val="90000"/>
                              <a:lumOff val="10000"/>
                            </a:schemeClr>
                          </a:solidFill>
                        </a:rPr>
                        <a:t>資產總計</a:t>
                      </a:r>
                    </a:p>
                  </a:txBody>
                  <a:tcPr anchor="ctr">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13,796,507</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13,371,673</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9525" marR="9525" marT="9525" marB="0" anchor="b">
                    <a:solidFill>
                      <a:srgbClr val="D19484"/>
                    </a:solidFill>
                  </a:tcPr>
                </a:tc>
                <a:extLst>
                  <a:ext uri="{0D108BD9-81ED-4DB2-BD59-A6C34878D82A}">
                    <a16:rowId xmlns:a16="http://schemas.microsoft.com/office/drawing/2014/main" val="2975676950"/>
                  </a:ext>
                </a:extLst>
              </a:tr>
              <a:tr h="487680">
                <a:tc>
                  <a:txBody>
                    <a:bodyPr/>
                    <a:lstStyle/>
                    <a:p>
                      <a:r>
                        <a:rPr lang="zh-TW" altLang="en-US" sz="2400" b="0" dirty="0">
                          <a:solidFill>
                            <a:schemeClr val="tx2">
                              <a:lumMod val="90000"/>
                              <a:lumOff val="10000"/>
                            </a:schemeClr>
                          </a:solidFill>
                        </a:rPr>
                        <a:t>流動負債</a:t>
                      </a:r>
                    </a:p>
                  </a:txBody>
                  <a:tcPr anchor="ctr">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3,937,160</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28</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4,467,813</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33</a:t>
                      </a:r>
                    </a:p>
                  </a:txBody>
                  <a:tcPr marL="9525" marR="9525" marT="9525" marB="0" anchor="b">
                    <a:solidFill>
                      <a:schemeClr val="bg1">
                        <a:lumMod val="75000"/>
                      </a:schemeClr>
                    </a:solidFill>
                  </a:tcPr>
                </a:tc>
                <a:extLst>
                  <a:ext uri="{0D108BD9-81ED-4DB2-BD59-A6C34878D82A}">
                    <a16:rowId xmlns:a16="http://schemas.microsoft.com/office/drawing/2014/main" val="893940779"/>
                  </a:ext>
                </a:extLst>
              </a:tr>
              <a:tr h="487680">
                <a:tc>
                  <a:txBody>
                    <a:bodyPr/>
                    <a:lstStyle/>
                    <a:p>
                      <a:r>
                        <a:rPr lang="zh-TW" altLang="en-US" sz="2400" b="0" dirty="0">
                          <a:solidFill>
                            <a:schemeClr val="tx2">
                              <a:lumMod val="90000"/>
                              <a:lumOff val="10000"/>
                            </a:schemeClr>
                          </a:solidFill>
                        </a:rPr>
                        <a:t>非流動負債</a:t>
                      </a:r>
                    </a:p>
                  </a:txBody>
                  <a:tcPr anchor="ctr">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3,119,396</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23</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1,816,194</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14</a:t>
                      </a:r>
                    </a:p>
                  </a:txBody>
                  <a:tcPr marL="9525" marR="9525" marT="9525" marB="0" anchor="b">
                    <a:solidFill>
                      <a:schemeClr val="bg1">
                        <a:lumMod val="75000"/>
                      </a:schemeClr>
                    </a:solidFill>
                  </a:tcPr>
                </a:tc>
                <a:extLst>
                  <a:ext uri="{0D108BD9-81ED-4DB2-BD59-A6C34878D82A}">
                    <a16:rowId xmlns:a16="http://schemas.microsoft.com/office/drawing/2014/main" val="3724643476"/>
                  </a:ext>
                </a:extLst>
              </a:tr>
              <a:tr h="487680">
                <a:tc>
                  <a:txBody>
                    <a:bodyPr/>
                    <a:lstStyle/>
                    <a:p>
                      <a:r>
                        <a:rPr lang="zh-TW" altLang="en-US" sz="2400" b="0" dirty="0">
                          <a:solidFill>
                            <a:schemeClr val="tx2">
                              <a:lumMod val="90000"/>
                              <a:lumOff val="10000"/>
                            </a:schemeClr>
                          </a:solidFill>
                        </a:rPr>
                        <a:t>負債總計</a:t>
                      </a:r>
                    </a:p>
                  </a:txBody>
                  <a:tcPr anchor="ctr">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7,056,556</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51</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6,284,007</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47</a:t>
                      </a:r>
                    </a:p>
                  </a:txBody>
                  <a:tcPr marL="9525" marR="9525" marT="9525" marB="0" anchor="b">
                    <a:solidFill>
                      <a:srgbClr val="D19484"/>
                    </a:solidFill>
                  </a:tcPr>
                </a:tc>
                <a:extLst>
                  <a:ext uri="{0D108BD9-81ED-4DB2-BD59-A6C34878D82A}">
                    <a16:rowId xmlns:a16="http://schemas.microsoft.com/office/drawing/2014/main" val="1395707954"/>
                  </a:ext>
                </a:extLst>
              </a:tr>
              <a:tr h="487680">
                <a:tc>
                  <a:txBody>
                    <a:bodyPr/>
                    <a:lstStyle/>
                    <a:p>
                      <a:r>
                        <a:rPr lang="zh-TW" altLang="en-US" sz="2400" b="0" dirty="0">
                          <a:solidFill>
                            <a:schemeClr val="tx2">
                              <a:lumMod val="90000"/>
                              <a:lumOff val="10000"/>
                            </a:schemeClr>
                          </a:solidFill>
                        </a:rPr>
                        <a:t>權益總計</a:t>
                      </a:r>
                    </a:p>
                  </a:txBody>
                  <a:tcPr anchor="ctr">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6,739,951</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49</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7,087,666</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53</a:t>
                      </a:r>
                    </a:p>
                  </a:txBody>
                  <a:tcPr marL="9525" marR="9525" marT="9525" marB="0" anchor="b">
                    <a:solidFill>
                      <a:srgbClr val="D19484"/>
                    </a:solidFill>
                  </a:tcPr>
                </a:tc>
                <a:extLst>
                  <a:ext uri="{0D108BD9-81ED-4DB2-BD59-A6C34878D82A}">
                    <a16:rowId xmlns:a16="http://schemas.microsoft.com/office/drawing/2014/main" val="2578206651"/>
                  </a:ext>
                </a:extLst>
              </a:tr>
            </a:tbl>
          </a:graphicData>
        </a:graphic>
      </p:graphicFrame>
    </p:spTree>
    <p:extLst>
      <p:ext uri="{BB962C8B-B14F-4D97-AF65-F5344CB8AC3E}">
        <p14:creationId xmlns:p14="http://schemas.microsoft.com/office/powerpoint/2010/main" val="1911985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6131864" cy="753036"/>
            <a:chOff x="1703294" y="842677"/>
            <a:chExt cx="6131864"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02</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5396763"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財務資訊</a:t>
              </a:r>
              <a:r>
                <a:rPr lang="zh-TW" altLang="en-US" sz="3200" b="1" dirty="0">
                  <a:solidFill>
                    <a:schemeClr val="tx2">
                      <a:lumMod val="90000"/>
                      <a:lumOff val="10000"/>
                    </a:schemeClr>
                  </a:solidFill>
                </a:rPr>
                <a:t>／</a:t>
              </a:r>
              <a:r>
                <a:rPr lang="en-US" altLang="zh-TW" sz="3200" b="1" dirty="0" smtClean="0">
                  <a:solidFill>
                    <a:schemeClr val="tx2">
                      <a:lumMod val="90000"/>
                      <a:lumOff val="10000"/>
                    </a:schemeClr>
                  </a:solidFill>
                </a:rPr>
                <a:t>114Q3</a:t>
              </a:r>
              <a:r>
                <a:rPr lang="zh-TW" altLang="en-US" sz="3200" b="1" dirty="0" smtClean="0">
                  <a:solidFill>
                    <a:schemeClr val="tx2">
                      <a:lumMod val="90000"/>
                      <a:lumOff val="10000"/>
                    </a:schemeClr>
                  </a:solidFill>
                </a:rPr>
                <a:t>財務</a:t>
              </a:r>
              <a:r>
                <a:rPr lang="zh-TW" altLang="en-US" sz="3200" b="1" dirty="0">
                  <a:solidFill>
                    <a:schemeClr val="tx2">
                      <a:lumMod val="90000"/>
                      <a:lumOff val="10000"/>
                    </a:schemeClr>
                  </a:solidFill>
                </a:rPr>
                <a:t>報告</a:t>
              </a:r>
              <a:endParaRPr lang="zh-TW" altLang="en-US" b="1" dirty="0">
                <a:solidFill>
                  <a:schemeClr val="tx2">
                    <a:lumMod val="90000"/>
                    <a:lumOff val="10000"/>
                  </a:schemeClr>
                </a:solidFill>
              </a:endParaRPr>
            </a:p>
          </p:txBody>
        </p:sp>
      </p:grpSp>
      <p:graphicFrame>
        <p:nvGraphicFramePr>
          <p:cNvPr id="9" name="表格 8">
            <a:extLst>
              <a:ext uri="{FF2B5EF4-FFF2-40B4-BE49-F238E27FC236}">
                <a16:creationId xmlns:a16="http://schemas.microsoft.com/office/drawing/2014/main" id="{4DF2DF76-33E4-4C6C-A81F-98B7317280A2}"/>
              </a:ext>
            </a:extLst>
          </p:cNvPr>
          <p:cNvGraphicFramePr>
            <a:graphicFrameLocks noGrp="1"/>
          </p:cNvGraphicFramePr>
          <p:nvPr>
            <p:extLst>
              <p:ext uri="{D42A27DB-BD31-4B8C-83A1-F6EECF244321}">
                <p14:modId xmlns:p14="http://schemas.microsoft.com/office/powerpoint/2010/main" val="1025547089"/>
              </p:ext>
            </p:extLst>
          </p:nvPr>
        </p:nvGraphicFramePr>
        <p:xfrm>
          <a:off x="251007" y="1281952"/>
          <a:ext cx="8641981" cy="4760262"/>
        </p:xfrm>
        <a:graphic>
          <a:graphicData uri="http://schemas.openxmlformats.org/drawingml/2006/table">
            <a:tbl>
              <a:tblPr firstRow="1" bandRow="1">
                <a:tableStyleId>{073A0DAA-6AF3-43AB-8588-CEC1D06C72B9}</a:tableStyleId>
              </a:tblPr>
              <a:tblGrid>
                <a:gridCol w="2904569">
                  <a:extLst>
                    <a:ext uri="{9D8B030D-6E8A-4147-A177-3AD203B41FA5}">
                      <a16:colId xmlns:a16="http://schemas.microsoft.com/office/drawing/2014/main" val="1909494835"/>
                    </a:ext>
                  </a:extLst>
                </a:gridCol>
                <a:gridCol w="1712259">
                  <a:extLst>
                    <a:ext uri="{9D8B030D-6E8A-4147-A177-3AD203B41FA5}">
                      <a16:colId xmlns:a16="http://schemas.microsoft.com/office/drawing/2014/main" val="1547080895"/>
                    </a:ext>
                  </a:extLst>
                </a:gridCol>
                <a:gridCol w="1156447">
                  <a:extLst>
                    <a:ext uri="{9D8B030D-6E8A-4147-A177-3AD203B41FA5}">
                      <a16:colId xmlns:a16="http://schemas.microsoft.com/office/drawing/2014/main" val="747360938"/>
                    </a:ext>
                  </a:extLst>
                </a:gridCol>
                <a:gridCol w="1712259">
                  <a:extLst>
                    <a:ext uri="{9D8B030D-6E8A-4147-A177-3AD203B41FA5}">
                      <a16:colId xmlns:a16="http://schemas.microsoft.com/office/drawing/2014/main" val="1238922893"/>
                    </a:ext>
                  </a:extLst>
                </a:gridCol>
                <a:gridCol w="1156447">
                  <a:extLst>
                    <a:ext uri="{9D8B030D-6E8A-4147-A177-3AD203B41FA5}">
                      <a16:colId xmlns:a16="http://schemas.microsoft.com/office/drawing/2014/main" val="1649553864"/>
                    </a:ext>
                  </a:extLst>
                </a:gridCol>
              </a:tblGrid>
              <a:tr h="528918">
                <a:tc gridSpan="3">
                  <a:txBody>
                    <a:bodyPr/>
                    <a:lstStyle/>
                    <a:p>
                      <a:r>
                        <a:rPr lang="zh-TW" altLang="en-US" sz="2200" dirty="0">
                          <a:solidFill>
                            <a:schemeClr val="tx2">
                              <a:lumMod val="90000"/>
                              <a:lumOff val="10000"/>
                            </a:schemeClr>
                          </a:solidFill>
                        </a:rPr>
                        <a:t>合併綜合損益表</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r"/>
                      <a:endParaRPr lang="zh-TW" altLang="en-US" sz="2200" b="0" dirty="0">
                        <a:solidFill>
                          <a:schemeClr val="tx2">
                            <a:lumMod val="90000"/>
                            <a:lumOff val="10000"/>
                          </a:schemeClr>
                        </a:solidFill>
                        <a:latin typeface="微軟正黑體" panose="020B0604030504040204" pitchFamily="34" charset="-120"/>
                        <a:ea typeface="微軟正黑體" panose="020B0604030504040204" pitchFamily="34" charset="-120"/>
                      </a:endParaRPr>
                    </a:p>
                  </a:txBody>
                  <a:tcPr anchor="ctr">
                    <a:lnL w="12700" cap="flat" cmpd="sng" algn="ctr">
                      <a:no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200" b="0" dirty="0">
                          <a:solidFill>
                            <a:schemeClr val="tx2">
                              <a:lumMod val="90000"/>
                              <a:lumOff val="10000"/>
                            </a:schemeClr>
                          </a:solidFill>
                          <a:latin typeface="微軟正黑體" panose="020B0604030504040204" pitchFamily="34" charset="-120"/>
                          <a:ea typeface="微軟正黑體" panose="020B0604030504040204" pitchFamily="34" charset="-120"/>
                        </a:rPr>
                        <a:t>單位：新台幣仟元</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extLst>
                  <a:ext uri="{0D108BD9-81ED-4DB2-BD59-A6C34878D82A}">
                    <a16:rowId xmlns:a16="http://schemas.microsoft.com/office/drawing/2014/main" val="2154126659"/>
                  </a:ext>
                </a:extLst>
              </a:tr>
              <a:tr h="528918">
                <a:tc rowSpan="2">
                  <a:txBody>
                    <a:bodyPr/>
                    <a:lstStyle/>
                    <a:p>
                      <a:endParaRPr lang="zh-TW" alt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90000"/>
                        <a:lumOff val="10000"/>
                      </a:schemeClr>
                    </a:solidFill>
                  </a:tcPr>
                </a:tc>
                <a:tc gridSpan="2">
                  <a:txBody>
                    <a:bodyPr/>
                    <a:lstStyle/>
                    <a:p>
                      <a:pPr algn="r"/>
                      <a:r>
                        <a:rPr lang="en-US" altLang="zh-TW" sz="2400" b="0" dirty="0" smtClean="0">
                          <a:solidFill>
                            <a:schemeClr val="bg1"/>
                          </a:solidFill>
                        </a:rPr>
                        <a:t>114</a:t>
                      </a:r>
                      <a:r>
                        <a:rPr lang="zh-TW" altLang="en-US" sz="2400" b="0" dirty="0" smtClean="0">
                          <a:solidFill>
                            <a:schemeClr val="bg1"/>
                          </a:solidFill>
                        </a:rPr>
                        <a:t>年</a:t>
                      </a:r>
                      <a:r>
                        <a:rPr lang="en-US" altLang="zh-TW" sz="2400" b="0" dirty="0">
                          <a:solidFill>
                            <a:schemeClr val="bg1"/>
                          </a:solidFill>
                        </a:rPr>
                        <a:t>01</a:t>
                      </a:r>
                      <a:r>
                        <a:rPr lang="zh-TW" altLang="en-US" sz="2400" b="0" dirty="0" smtClean="0">
                          <a:solidFill>
                            <a:schemeClr val="bg1"/>
                          </a:solidFill>
                        </a:rPr>
                        <a:t>－</a:t>
                      </a:r>
                      <a:r>
                        <a:rPr lang="en-US" altLang="zh-TW" sz="2400" b="0" dirty="0" smtClean="0">
                          <a:solidFill>
                            <a:schemeClr val="bg1"/>
                          </a:solidFill>
                        </a:rPr>
                        <a:t>09</a:t>
                      </a:r>
                      <a:r>
                        <a:rPr lang="zh-TW" altLang="en-US" sz="2400" b="0" dirty="0" smtClean="0">
                          <a:solidFill>
                            <a:schemeClr val="bg1"/>
                          </a:solidFill>
                        </a:rPr>
                        <a:t>月</a:t>
                      </a:r>
                      <a:endParaRPr lang="zh-TW" altLang="en-US" sz="2400" b="0" dirty="0">
                        <a:solidFill>
                          <a:schemeClr val="bg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lumOff val="10000"/>
                      </a:schemeClr>
                    </a:solidFill>
                  </a:tcPr>
                </a:tc>
                <a:tc hMerge="1">
                  <a:txBody>
                    <a:bodyPr/>
                    <a:lstStyle/>
                    <a:p>
                      <a:endParaRPr lang="zh-TW" altLang="en-US" dirty="0"/>
                    </a:p>
                  </a:txBody>
                  <a:tcPr/>
                </a:tc>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2400" b="0" dirty="0" smtClean="0">
                          <a:solidFill>
                            <a:schemeClr val="bg1"/>
                          </a:solidFill>
                        </a:rPr>
                        <a:t>113</a:t>
                      </a:r>
                      <a:r>
                        <a:rPr lang="zh-TW" altLang="en-US" sz="2400" b="0" dirty="0" smtClean="0">
                          <a:solidFill>
                            <a:schemeClr val="bg1"/>
                          </a:solidFill>
                        </a:rPr>
                        <a:t>年</a:t>
                      </a:r>
                      <a:r>
                        <a:rPr lang="en-US" altLang="zh-TW" sz="2400" b="0" dirty="0">
                          <a:solidFill>
                            <a:schemeClr val="bg1"/>
                          </a:solidFill>
                        </a:rPr>
                        <a:t>01</a:t>
                      </a:r>
                      <a:r>
                        <a:rPr lang="zh-TW" altLang="en-US" sz="2400" b="0" dirty="0" smtClean="0">
                          <a:solidFill>
                            <a:schemeClr val="bg1"/>
                          </a:solidFill>
                        </a:rPr>
                        <a:t>－</a:t>
                      </a:r>
                      <a:r>
                        <a:rPr lang="en-US" altLang="zh-TW" sz="2400" b="0" dirty="0" smtClean="0">
                          <a:solidFill>
                            <a:schemeClr val="bg1"/>
                          </a:solidFill>
                        </a:rPr>
                        <a:t>09</a:t>
                      </a:r>
                      <a:r>
                        <a:rPr lang="zh-TW" altLang="en-US" sz="2400" b="0" dirty="0" smtClean="0">
                          <a:solidFill>
                            <a:schemeClr val="bg1"/>
                          </a:solidFill>
                        </a:rPr>
                        <a:t>月</a:t>
                      </a:r>
                      <a:endParaRPr lang="zh-TW" altLang="en-US" sz="2400" b="0" dirty="0">
                        <a:solidFill>
                          <a:schemeClr val="bg1"/>
                        </a:solidFill>
                        <a:latin typeface="微軟正黑體" panose="020B0604030504040204" pitchFamily="34" charset="-120"/>
                        <a:ea typeface="微軟正黑體" panose="020B0604030504040204" pitchFamily="34" charset="-120"/>
                      </a:endParaRPr>
                    </a:p>
                  </a:txBody>
                  <a:tcPr anchor="ct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lumOff val="10000"/>
                      </a:schemeClr>
                    </a:solidFill>
                  </a:tcPr>
                </a:tc>
                <a:tc hMerge="1">
                  <a:txBody>
                    <a:bodyPr/>
                    <a:lstStyle/>
                    <a:p>
                      <a:endParaRPr lang="zh-TW" altLang="en-US" dirty="0"/>
                    </a:p>
                  </a:txBody>
                  <a:tcPr/>
                </a:tc>
                <a:extLst>
                  <a:ext uri="{0D108BD9-81ED-4DB2-BD59-A6C34878D82A}">
                    <a16:rowId xmlns:a16="http://schemas.microsoft.com/office/drawing/2014/main" val="14125017"/>
                  </a:ext>
                </a:extLst>
              </a:tr>
              <a:tr h="528918">
                <a:tc vMerge="1">
                  <a:txBody>
                    <a:bodyPr/>
                    <a:lstStyle/>
                    <a:p>
                      <a:endParaRPr lang="zh-TW" altLang="en-US" dirty="0">
                        <a:solidFill>
                          <a:schemeClr val="bg1"/>
                        </a:solidFill>
                      </a:endParaRP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algn="r"/>
                      <a:r>
                        <a:rPr lang="zh-TW" altLang="en-US" sz="2400" b="0" dirty="0">
                          <a:solidFill>
                            <a:schemeClr val="bg1"/>
                          </a:solidFill>
                          <a:latin typeface="微軟正黑體" panose="020B0604030504040204" pitchFamily="34" charset="-120"/>
                          <a:ea typeface="微軟正黑體" panose="020B0604030504040204" pitchFamily="34" charset="-120"/>
                        </a:rPr>
                        <a:t>金額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90000"/>
                        <a:lumOff val="10000"/>
                      </a:schemeClr>
                    </a:solidFill>
                  </a:tcPr>
                </a:tc>
                <a:tc>
                  <a:txBody>
                    <a:bodyPr/>
                    <a:lstStyle/>
                    <a:p>
                      <a:pPr algn="r"/>
                      <a:r>
                        <a:rPr lang="zh-TW" altLang="en-US" sz="2400" b="0" dirty="0">
                          <a:solidFill>
                            <a:schemeClr val="bg1"/>
                          </a:solidFill>
                          <a:latin typeface="微軟正黑體" panose="020B0604030504040204" pitchFamily="34" charset="-120"/>
                          <a:ea typeface="微軟正黑體" panose="020B0604030504040204" pitchFamily="34" charset="-120"/>
                        </a:rPr>
                        <a:t>百分比</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400" b="0" dirty="0">
                          <a:solidFill>
                            <a:schemeClr val="bg1"/>
                          </a:solidFill>
                          <a:latin typeface="微軟正黑體" panose="020B0604030504040204" pitchFamily="34" charset="-120"/>
                          <a:ea typeface="微軟正黑體" panose="020B0604030504040204" pitchFamily="34" charset="-120"/>
                        </a:rPr>
                        <a:t>金額</a:t>
                      </a: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2400" b="0" dirty="0">
                          <a:solidFill>
                            <a:schemeClr val="bg1"/>
                          </a:solidFill>
                          <a:latin typeface="微軟正黑體" panose="020B0604030504040204" pitchFamily="34" charset="-120"/>
                          <a:ea typeface="微軟正黑體" panose="020B0604030504040204" pitchFamily="34" charset="-120"/>
                        </a:rPr>
                        <a:t>百分比</a:t>
                      </a:r>
                    </a:p>
                  </a:txBody>
                  <a:tcPr anchor="ctr">
                    <a:lnT w="12700" cap="flat" cmpd="sng" algn="ctr">
                      <a:solidFill>
                        <a:schemeClr val="bg1"/>
                      </a:solidFill>
                      <a:prstDash val="solid"/>
                      <a:round/>
                      <a:headEnd type="none" w="med" len="med"/>
                      <a:tailEnd type="none" w="med" len="med"/>
                    </a:lnT>
                    <a:solidFill>
                      <a:schemeClr val="tx2">
                        <a:lumMod val="90000"/>
                        <a:lumOff val="10000"/>
                      </a:schemeClr>
                    </a:solidFill>
                  </a:tcPr>
                </a:tc>
                <a:extLst>
                  <a:ext uri="{0D108BD9-81ED-4DB2-BD59-A6C34878D82A}">
                    <a16:rowId xmlns:a16="http://schemas.microsoft.com/office/drawing/2014/main" val="3312790795"/>
                  </a:ext>
                </a:extLst>
              </a:tr>
              <a:tr h="528918">
                <a:tc>
                  <a:txBody>
                    <a:bodyPr/>
                    <a:lstStyle/>
                    <a:p>
                      <a:r>
                        <a:rPr lang="zh-TW" altLang="en-US" sz="2400" b="0" dirty="0">
                          <a:solidFill>
                            <a:schemeClr val="tx2">
                              <a:lumMod val="90000"/>
                              <a:lumOff val="10000"/>
                            </a:schemeClr>
                          </a:solidFill>
                        </a:rPr>
                        <a:t>營業收入淨額</a:t>
                      </a:r>
                    </a:p>
                  </a:txBody>
                  <a:tcPr anchor="ctr">
                    <a:lnT w="12700" cap="flat" cmpd="sng" algn="ctr">
                      <a:solidFill>
                        <a:schemeClr val="bg1"/>
                      </a:solidFill>
                      <a:prstDash val="solid"/>
                      <a:round/>
                      <a:headEnd type="none" w="med" len="med"/>
                      <a:tailEnd type="none" w="med" len="med"/>
                    </a:lnT>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2,122,947</a:t>
                      </a:r>
                    </a:p>
                  </a:txBody>
                  <a:tcPr marL="9525" marR="9525" marT="9525" marB="0" anchor="b">
                    <a:lnT w="12700" cap="flat" cmpd="sng" algn="ctr">
                      <a:solidFill>
                        <a:schemeClr val="bg1"/>
                      </a:solidFill>
                      <a:prstDash val="solid"/>
                      <a:round/>
                      <a:headEnd type="none" w="med" len="med"/>
                      <a:tailEnd type="none" w="med" len="med"/>
                    </a:lnT>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2,472,729</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100</a:t>
                      </a:r>
                    </a:p>
                  </a:txBody>
                  <a:tcPr marL="9525" marR="9525" marT="9525" marB="0" anchor="b">
                    <a:solidFill>
                      <a:schemeClr val="bg1">
                        <a:lumMod val="75000"/>
                      </a:schemeClr>
                    </a:solidFill>
                  </a:tcPr>
                </a:tc>
                <a:extLst>
                  <a:ext uri="{0D108BD9-81ED-4DB2-BD59-A6C34878D82A}">
                    <a16:rowId xmlns:a16="http://schemas.microsoft.com/office/drawing/2014/main" val="1010648617"/>
                  </a:ext>
                </a:extLst>
              </a:tr>
              <a:tr h="528918">
                <a:tc>
                  <a:txBody>
                    <a:bodyPr/>
                    <a:lstStyle/>
                    <a:p>
                      <a:r>
                        <a:rPr lang="zh-TW" altLang="en-US" sz="2400" b="0" dirty="0">
                          <a:solidFill>
                            <a:schemeClr val="tx2">
                              <a:lumMod val="90000"/>
                              <a:lumOff val="10000"/>
                            </a:schemeClr>
                          </a:solidFill>
                        </a:rPr>
                        <a:t>營業毛利</a:t>
                      </a:r>
                    </a:p>
                  </a:txBody>
                  <a:tcPr anchor="ctr">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30,182</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208,956</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8</a:t>
                      </a:r>
                    </a:p>
                  </a:txBody>
                  <a:tcPr marL="9525" marR="9525" marT="9525" marB="0" anchor="b">
                    <a:solidFill>
                      <a:srgbClr val="D19484"/>
                    </a:solidFill>
                  </a:tcPr>
                </a:tc>
                <a:extLst>
                  <a:ext uri="{0D108BD9-81ED-4DB2-BD59-A6C34878D82A}">
                    <a16:rowId xmlns:a16="http://schemas.microsoft.com/office/drawing/2014/main" val="2975676950"/>
                  </a:ext>
                </a:extLst>
              </a:tr>
              <a:tr h="528918">
                <a:tc>
                  <a:txBody>
                    <a:bodyPr/>
                    <a:lstStyle/>
                    <a:p>
                      <a:r>
                        <a:rPr lang="zh-TW" altLang="en-US" sz="2400" b="0" dirty="0">
                          <a:solidFill>
                            <a:schemeClr val="tx2">
                              <a:lumMod val="90000"/>
                              <a:lumOff val="10000"/>
                            </a:schemeClr>
                          </a:solidFill>
                        </a:rPr>
                        <a:t>營業淨利</a:t>
                      </a:r>
                    </a:p>
                  </a:txBody>
                  <a:tcPr anchor="ctr">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-279,644</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-13</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-97,799</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a:t>
                      </a:r>
                    </a:p>
                  </a:txBody>
                  <a:tcPr marL="9525" marR="9525" marT="9525" marB="0" anchor="b">
                    <a:solidFill>
                      <a:schemeClr val="bg1">
                        <a:lumMod val="75000"/>
                      </a:schemeClr>
                    </a:solidFill>
                  </a:tcPr>
                </a:tc>
                <a:extLst>
                  <a:ext uri="{0D108BD9-81ED-4DB2-BD59-A6C34878D82A}">
                    <a16:rowId xmlns:a16="http://schemas.microsoft.com/office/drawing/2014/main" val="893940779"/>
                  </a:ext>
                </a:extLst>
              </a:tr>
              <a:tr h="528918">
                <a:tc>
                  <a:txBody>
                    <a:bodyPr/>
                    <a:lstStyle/>
                    <a:p>
                      <a:r>
                        <a:rPr lang="zh-TW" altLang="en-US" sz="2400" b="0" dirty="0">
                          <a:solidFill>
                            <a:schemeClr val="tx2">
                              <a:lumMod val="90000"/>
                              <a:lumOff val="10000"/>
                            </a:schemeClr>
                          </a:solidFill>
                        </a:rPr>
                        <a:t>稅前淨利</a:t>
                      </a:r>
                    </a:p>
                  </a:txBody>
                  <a:tcPr anchor="ctr">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-169,290</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-8</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312,170</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13</a:t>
                      </a:r>
                    </a:p>
                  </a:txBody>
                  <a:tcPr marL="9525" marR="9525" marT="9525" marB="0" anchor="b">
                    <a:solidFill>
                      <a:srgbClr val="D19484"/>
                    </a:solidFill>
                  </a:tcPr>
                </a:tc>
                <a:extLst>
                  <a:ext uri="{0D108BD9-81ED-4DB2-BD59-A6C34878D82A}">
                    <a16:rowId xmlns:a16="http://schemas.microsoft.com/office/drawing/2014/main" val="3724643476"/>
                  </a:ext>
                </a:extLst>
              </a:tr>
              <a:tr h="528918">
                <a:tc>
                  <a:txBody>
                    <a:bodyPr/>
                    <a:lstStyle/>
                    <a:p>
                      <a:pPr marL="0" algn="l" defTabSz="914400" rtl="0" eaLnBrk="1" latinLnBrk="0" hangingPunct="1"/>
                      <a:r>
                        <a:rPr lang="zh-TW" altLang="en-US" sz="2400" b="0" kern="1200" dirty="0">
                          <a:solidFill>
                            <a:schemeClr val="tx2">
                              <a:lumMod val="90000"/>
                              <a:lumOff val="10000"/>
                            </a:schemeClr>
                          </a:solidFill>
                          <a:latin typeface="+mn-lt"/>
                          <a:ea typeface="+mn-ea"/>
                          <a:cs typeface="+mn-cs"/>
                        </a:rPr>
                        <a:t>本期淨利</a:t>
                      </a:r>
                    </a:p>
                  </a:txBody>
                  <a:tcPr anchor="ctr">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-172,072</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-8</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290,409</a:t>
                      </a:r>
                    </a:p>
                  </a:txBody>
                  <a:tcPr marL="9525" marR="9525" marT="9525" marB="0" anchor="b">
                    <a:solidFill>
                      <a:schemeClr val="bg1">
                        <a:lumMod val="75000"/>
                      </a:schemeClr>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12</a:t>
                      </a:r>
                    </a:p>
                  </a:txBody>
                  <a:tcPr marL="9525" marR="9525" marT="9525" marB="0" anchor="b">
                    <a:solidFill>
                      <a:schemeClr val="bg1">
                        <a:lumMod val="75000"/>
                      </a:schemeClr>
                    </a:solidFill>
                  </a:tcPr>
                </a:tc>
                <a:extLst>
                  <a:ext uri="{0D108BD9-81ED-4DB2-BD59-A6C34878D82A}">
                    <a16:rowId xmlns:a16="http://schemas.microsoft.com/office/drawing/2014/main" val="1395707954"/>
                  </a:ext>
                </a:extLst>
              </a:tr>
              <a:tr h="528918">
                <a:tc>
                  <a:txBody>
                    <a:bodyPr/>
                    <a:lstStyle/>
                    <a:p>
                      <a:r>
                        <a:rPr lang="zh-TW" altLang="en-US" sz="2400" b="0" dirty="0">
                          <a:solidFill>
                            <a:schemeClr val="tx2">
                              <a:lumMod val="90000"/>
                              <a:lumOff val="10000"/>
                            </a:schemeClr>
                          </a:solidFill>
                        </a:rPr>
                        <a:t>本期綜合損益總額</a:t>
                      </a:r>
                    </a:p>
                  </a:txBody>
                  <a:tcPr anchor="ctr">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-244,510</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-12</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a:solidFill>
                            <a:srgbClr val="000000"/>
                          </a:solidFill>
                          <a:effectLst/>
                          <a:latin typeface="微軟正黑體" panose="020B0604030504040204" pitchFamily="34" charset="-120"/>
                          <a:ea typeface="微軟正黑體" panose="020B0604030504040204" pitchFamily="34" charset="-120"/>
                          <a:cs typeface="+mn-cs"/>
                        </a:rPr>
                        <a:t>500,931</a:t>
                      </a:r>
                    </a:p>
                  </a:txBody>
                  <a:tcPr marL="9525" marR="9525" marT="9525" marB="0" anchor="b">
                    <a:solidFill>
                      <a:srgbClr val="D19484"/>
                    </a:solidFill>
                  </a:tcPr>
                </a:tc>
                <a:tc>
                  <a:txBody>
                    <a:bodyPr/>
                    <a:lstStyle/>
                    <a:p>
                      <a:pPr marL="0" algn="r" defTabSz="914400" rtl="0" eaLnBrk="1" fontAlgn="b" latinLnBrk="0" hangingPunct="1"/>
                      <a:r>
                        <a:rPr lang="en-US" altLang="zh-TW" sz="2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a:t>
                      </a:r>
                    </a:p>
                  </a:txBody>
                  <a:tcPr marL="9525" marR="9525" marT="9525" marB="0" anchor="b">
                    <a:solidFill>
                      <a:srgbClr val="D19484"/>
                    </a:solidFill>
                  </a:tcPr>
                </a:tc>
                <a:extLst>
                  <a:ext uri="{0D108BD9-81ED-4DB2-BD59-A6C34878D82A}">
                    <a16:rowId xmlns:a16="http://schemas.microsoft.com/office/drawing/2014/main" val="3989863701"/>
                  </a:ext>
                </a:extLst>
              </a:tr>
            </a:tbl>
          </a:graphicData>
        </a:graphic>
      </p:graphicFrame>
    </p:spTree>
    <p:extLst>
      <p:ext uri="{BB962C8B-B14F-4D97-AF65-F5344CB8AC3E}">
        <p14:creationId xmlns:p14="http://schemas.microsoft.com/office/powerpoint/2010/main" val="70477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6131864" cy="753036"/>
            <a:chOff x="1703294" y="842677"/>
            <a:chExt cx="6131864"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02</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5396763"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財務資訊</a:t>
              </a:r>
              <a:r>
                <a:rPr lang="zh-TW" altLang="en-US" sz="3200" b="1" dirty="0">
                  <a:solidFill>
                    <a:schemeClr val="tx2">
                      <a:lumMod val="90000"/>
                      <a:lumOff val="10000"/>
                    </a:schemeClr>
                  </a:solidFill>
                </a:rPr>
                <a:t>／</a:t>
              </a:r>
              <a:r>
                <a:rPr lang="en-US" altLang="zh-TW" sz="3200" b="1" dirty="0" smtClean="0">
                  <a:solidFill>
                    <a:schemeClr val="tx2">
                      <a:lumMod val="90000"/>
                      <a:lumOff val="10000"/>
                    </a:schemeClr>
                  </a:solidFill>
                </a:rPr>
                <a:t>114Q3</a:t>
              </a:r>
              <a:r>
                <a:rPr lang="zh-TW" altLang="en-US" sz="3200" b="1" dirty="0" smtClean="0">
                  <a:solidFill>
                    <a:schemeClr val="tx2">
                      <a:lumMod val="90000"/>
                      <a:lumOff val="10000"/>
                    </a:schemeClr>
                  </a:solidFill>
                </a:rPr>
                <a:t>財務</a:t>
              </a:r>
              <a:r>
                <a:rPr lang="zh-TW" altLang="en-US" sz="3200" b="1" dirty="0">
                  <a:solidFill>
                    <a:schemeClr val="tx2">
                      <a:lumMod val="90000"/>
                      <a:lumOff val="10000"/>
                    </a:schemeClr>
                  </a:solidFill>
                </a:rPr>
                <a:t>報告</a:t>
              </a:r>
              <a:endParaRPr lang="zh-TW" altLang="en-US" b="1" dirty="0">
                <a:solidFill>
                  <a:schemeClr val="tx2">
                    <a:lumMod val="90000"/>
                    <a:lumOff val="10000"/>
                  </a:schemeClr>
                </a:solidFill>
              </a:endParaRPr>
            </a:p>
          </p:txBody>
        </p:sp>
      </p:grpSp>
      <p:grpSp>
        <p:nvGrpSpPr>
          <p:cNvPr id="12" name="群組 11">
            <a:extLst>
              <a:ext uri="{FF2B5EF4-FFF2-40B4-BE49-F238E27FC236}">
                <a16:creationId xmlns:a16="http://schemas.microsoft.com/office/drawing/2014/main" id="{1314C038-7115-A95E-6063-611959DB7BA1}"/>
              </a:ext>
            </a:extLst>
          </p:cNvPr>
          <p:cNvGrpSpPr/>
          <p:nvPr/>
        </p:nvGrpSpPr>
        <p:grpSpPr>
          <a:xfrm>
            <a:off x="662921" y="1272987"/>
            <a:ext cx="3594853" cy="5020235"/>
            <a:chOff x="502019" y="1272988"/>
            <a:chExt cx="3594853" cy="5020235"/>
          </a:xfrm>
        </p:grpSpPr>
        <p:sp>
          <p:nvSpPr>
            <p:cNvPr id="8" name="矩形: 圓角 7">
              <a:extLst>
                <a:ext uri="{FF2B5EF4-FFF2-40B4-BE49-F238E27FC236}">
                  <a16:creationId xmlns:a16="http://schemas.microsoft.com/office/drawing/2014/main" id="{F4032812-075E-25C4-E6F3-949CA92E25D2}"/>
                </a:ext>
              </a:extLst>
            </p:cNvPr>
            <p:cNvSpPr/>
            <p:nvPr/>
          </p:nvSpPr>
          <p:spPr>
            <a:xfrm>
              <a:off x="502019" y="1272988"/>
              <a:ext cx="3594852" cy="5020235"/>
            </a:xfrm>
            <a:prstGeom prst="roundRect">
              <a:avLst>
                <a:gd name="adj" fmla="val 11929"/>
              </a:avLst>
            </a:prstGeom>
            <a:solidFill>
              <a:schemeClr val="bg1">
                <a:alpha val="6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7" name="圖表 6">
              <a:extLst>
                <a:ext uri="{FF2B5EF4-FFF2-40B4-BE49-F238E27FC236}">
                  <a16:creationId xmlns:a16="http://schemas.microsoft.com/office/drawing/2014/main" id="{DAE4B2F8-C002-1CDE-A833-15C5A347939B}"/>
                </a:ext>
              </a:extLst>
            </p:cNvPr>
            <p:cNvGraphicFramePr/>
            <p:nvPr>
              <p:extLst>
                <p:ext uri="{D42A27DB-BD31-4B8C-83A1-F6EECF244321}">
                  <p14:modId xmlns:p14="http://schemas.microsoft.com/office/powerpoint/2010/main" val="283437229"/>
                </p:ext>
              </p:extLst>
            </p:nvPr>
          </p:nvGraphicFramePr>
          <p:xfrm>
            <a:off x="502020" y="1447800"/>
            <a:ext cx="3594852" cy="4670611"/>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13" name="群組 12">
            <a:extLst>
              <a:ext uri="{FF2B5EF4-FFF2-40B4-BE49-F238E27FC236}">
                <a16:creationId xmlns:a16="http://schemas.microsoft.com/office/drawing/2014/main" id="{B929A425-39ED-39A7-4CF5-3F9324D41ABF}"/>
              </a:ext>
            </a:extLst>
          </p:cNvPr>
          <p:cNvGrpSpPr/>
          <p:nvPr/>
        </p:nvGrpSpPr>
        <p:grpSpPr>
          <a:xfrm>
            <a:off x="4886228" y="1272986"/>
            <a:ext cx="3603823" cy="5020235"/>
            <a:chOff x="5038157" y="1272987"/>
            <a:chExt cx="3603823" cy="5020235"/>
          </a:xfrm>
        </p:grpSpPr>
        <p:sp>
          <p:nvSpPr>
            <p:cNvPr id="10" name="矩形: 圓角 9">
              <a:extLst>
                <a:ext uri="{FF2B5EF4-FFF2-40B4-BE49-F238E27FC236}">
                  <a16:creationId xmlns:a16="http://schemas.microsoft.com/office/drawing/2014/main" id="{AF4B4E66-B410-E29A-365B-90807FE8B353}"/>
                </a:ext>
              </a:extLst>
            </p:cNvPr>
            <p:cNvSpPr/>
            <p:nvPr/>
          </p:nvSpPr>
          <p:spPr>
            <a:xfrm>
              <a:off x="5047128" y="1272987"/>
              <a:ext cx="3594852" cy="5020235"/>
            </a:xfrm>
            <a:prstGeom prst="roundRect">
              <a:avLst>
                <a:gd name="adj" fmla="val 11929"/>
              </a:avLst>
            </a:prstGeom>
            <a:solidFill>
              <a:schemeClr val="bg1">
                <a:alpha val="6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圖表 10">
              <a:extLst>
                <a:ext uri="{FF2B5EF4-FFF2-40B4-BE49-F238E27FC236}">
                  <a16:creationId xmlns:a16="http://schemas.microsoft.com/office/drawing/2014/main" id="{225AE295-0BC3-54CE-419D-36E1064ACDD7}"/>
                </a:ext>
              </a:extLst>
            </p:cNvPr>
            <p:cNvGraphicFramePr/>
            <p:nvPr>
              <p:extLst>
                <p:ext uri="{D42A27DB-BD31-4B8C-83A1-F6EECF244321}">
                  <p14:modId xmlns:p14="http://schemas.microsoft.com/office/powerpoint/2010/main" val="3687192041"/>
                </p:ext>
              </p:extLst>
            </p:nvPr>
          </p:nvGraphicFramePr>
          <p:xfrm>
            <a:off x="5038157" y="1447797"/>
            <a:ext cx="3594852" cy="4325473"/>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1017459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6373911" cy="753036"/>
            <a:chOff x="1703294" y="842677"/>
            <a:chExt cx="6373911"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03</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5638810"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未來發展</a:t>
              </a:r>
              <a:r>
                <a:rPr lang="zh-TW" altLang="en-US" sz="3200" b="1" dirty="0">
                  <a:solidFill>
                    <a:schemeClr val="tx2">
                      <a:lumMod val="90000"/>
                      <a:lumOff val="10000"/>
                    </a:schemeClr>
                  </a:solidFill>
                </a:rPr>
                <a:t>／螺絲廠營運方向</a:t>
              </a:r>
              <a:endParaRPr lang="zh-TW" altLang="en-US" b="1" dirty="0">
                <a:solidFill>
                  <a:schemeClr val="tx2">
                    <a:lumMod val="90000"/>
                    <a:lumOff val="10000"/>
                  </a:schemeClr>
                </a:solidFill>
              </a:endParaRPr>
            </a:p>
          </p:txBody>
        </p:sp>
      </p:grpSp>
      <p:sp>
        <p:nvSpPr>
          <p:cNvPr id="5" name="矩形: 圓角 4">
            <a:extLst>
              <a:ext uri="{FF2B5EF4-FFF2-40B4-BE49-F238E27FC236}">
                <a16:creationId xmlns:a16="http://schemas.microsoft.com/office/drawing/2014/main" id="{816CD848-1756-7040-0A3D-94C5661A5509}"/>
              </a:ext>
            </a:extLst>
          </p:cNvPr>
          <p:cNvSpPr/>
          <p:nvPr/>
        </p:nvSpPr>
        <p:spPr>
          <a:xfrm>
            <a:off x="251008" y="1389532"/>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AE97F584-DD49-C570-48FE-C94737D66736}"/>
              </a:ext>
            </a:extLst>
          </p:cNvPr>
          <p:cNvSpPr/>
          <p:nvPr/>
        </p:nvSpPr>
        <p:spPr>
          <a:xfrm>
            <a:off x="3227293" y="1389532"/>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圓角 6">
            <a:extLst>
              <a:ext uri="{FF2B5EF4-FFF2-40B4-BE49-F238E27FC236}">
                <a16:creationId xmlns:a16="http://schemas.microsoft.com/office/drawing/2014/main" id="{E1327F65-AC10-A515-4E2D-C36B42408894}"/>
              </a:ext>
            </a:extLst>
          </p:cNvPr>
          <p:cNvSpPr/>
          <p:nvPr/>
        </p:nvSpPr>
        <p:spPr>
          <a:xfrm>
            <a:off x="6203577" y="1389532"/>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圓角 11">
            <a:extLst>
              <a:ext uri="{FF2B5EF4-FFF2-40B4-BE49-F238E27FC236}">
                <a16:creationId xmlns:a16="http://schemas.microsoft.com/office/drawing/2014/main" id="{3A0C3971-399A-46CC-3B0C-464A43E37B33}"/>
              </a:ext>
            </a:extLst>
          </p:cNvPr>
          <p:cNvSpPr/>
          <p:nvPr/>
        </p:nvSpPr>
        <p:spPr>
          <a:xfrm>
            <a:off x="251007" y="3796560"/>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7A86AA4F-5E26-A2BC-9653-4D69C30D51B5}"/>
              </a:ext>
            </a:extLst>
          </p:cNvPr>
          <p:cNvSpPr/>
          <p:nvPr/>
        </p:nvSpPr>
        <p:spPr>
          <a:xfrm>
            <a:off x="3227292" y="3796560"/>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EB4E2CE9-8FDD-1E1F-193A-0F51105D6997}"/>
              </a:ext>
            </a:extLst>
          </p:cNvPr>
          <p:cNvSpPr/>
          <p:nvPr/>
        </p:nvSpPr>
        <p:spPr>
          <a:xfrm>
            <a:off x="6203576" y="3796560"/>
            <a:ext cx="2680452" cy="2147047"/>
          </a:xfrm>
          <a:prstGeom prst="roundRect">
            <a:avLst/>
          </a:prstGeom>
          <a:solidFill>
            <a:schemeClr val="bg1">
              <a:alpha val="6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Picture 10" descr="1-oJTmrLyHqQNi-1-1">
            <a:extLst>
              <a:ext uri="{FF2B5EF4-FFF2-40B4-BE49-F238E27FC236}">
                <a16:creationId xmlns:a16="http://schemas.microsoft.com/office/drawing/2014/main" id="{3411B40B-1973-F839-ABE5-EE7A7A46E1AC}"/>
              </a:ext>
            </a:extLst>
          </p:cNvPr>
          <p:cNvPicPr>
            <a:picLocks noChangeArrowheads="1"/>
          </p:cNvPicPr>
          <p:nvPr/>
        </p:nvPicPr>
        <p:blipFill rotWithShape="1">
          <a:blip r:embed="rId2" cstate="print">
            <a:extLst>
              <a:ext uri="{BEBA8EAE-BF5A-486C-A8C5-ECC9F3942E4B}">
                <a14:imgProps xmlns:a14="http://schemas.microsoft.com/office/drawing/2010/main">
                  <a14:imgLayer r:embed="rId3">
                    <a14:imgEffect>
                      <a14:backgroundRemoval t="24582" b="83102" l="10000" r="90000"/>
                    </a14:imgEffect>
                  </a14:imgLayer>
                </a14:imgProps>
              </a:ext>
              <a:ext uri="{28A0092B-C50C-407E-A947-70E740481C1C}">
                <a14:useLocalDpi xmlns:a14="http://schemas.microsoft.com/office/drawing/2010/main" val="0"/>
              </a:ext>
            </a:extLst>
          </a:blip>
          <a:srcRect t="17267" r="37486" b="9583"/>
          <a:stretch/>
        </p:blipFill>
        <p:spPr bwMode="auto">
          <a:xfrm rot="972593">
            <a:off x="166084" y="1923055"/>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文字方塊 15">
            <a:extLst>
              <a:ext uri="{FF2B5EF4-FFF2-40B4-BE49-F238E27FC236}">
                <a16:creationId xmlns:a16="http://schemas.microsoft.com/office/drawing/2014/main" id="{F15309D1-6064-3FB0-4F96-22EDD5E76DDD}"/>
              </a:ext>
            </a:extLst>
          </p:cNvPr>
          <p:cNvSpPr txBox="1"/>
          <p:nvPr/>
        </p:nvSpPr>
        <p:spPr>
          <a:xfrm>
            <a:off x="1150095" y="1570196"/>
            <a:ext cx="1781364" cy="769441"/>
          </a:xfrm>
          <a:prstGeom prst="rect">
            <a:avLst/>
          </a:prstGeom>
          <a:noFill/>
        </p:spPr>
        <p:txBody>
          <a:bodyPr wrap="square" rtlCol="0">
            <a:spAutoFit/>
          </a:bodyPr>
          <a:lstStyle/>
          <a:p>
            <a:r>
              <a:rPr lang="zh-TW" altLang="en-US" sz="2400" dirty="0"/>
              <a:t>機械螺絲</a:t>
            </a:r>
            <a:endParaRPr lang="en-US" altLang="zh-TW" sz="2400" dirty="0"/>
          </a:p>
          <a:p>
            <a:r>
              <a:rPr lang="en-US" altLang="zh-TW" sz="2000" dirty="0" smtClean="0"/>
              <a:t>Machine Screw</a:t>
            </a:r>
            <a:endParaRPr lang="en-US" altLang="zh-TW" sz="2000" dirty="0"/>
          </a:p>
        </p:txBody>
      </p:sp>
      <p:sp>
        <p:nvSpPr>
          <p:cNvPr id="17" name="文字方塊 16">
            <a:extLst>
              <a:ext uri="{FF2B5EF4-FFF2-40B4-BE49-F238E27FC236}">
                <a16:creationId xmlns:a16="http://schemas.microsoft.com/office/drawing/2014/main" id="{CD8E5A9F-A138-D0DA-6434-8B570433FFBB}"/>
              </a:ext>
            </a:extLst>
          </p:cNvPr>
          <p:cNvSpPr txBox="1"/>
          <p:nvPr/>
        </p:nvSpPr>
        <p:spPr>
          <a:xfrm>
            <a:off x="1150095" y="2411357"/>
            <a:ext cx="1664823" cy="923330"/>
          </a:xfrm>
          <a:prstGeom prst="rect">
            <a:avLst/>
          </a:prstGeom>
          <a:noFill/>
        </p:spPr>
        <p:txBody>
          <a:bodyPr wrap="square" rtlCol="0">
            <a:spAutoFit/>
          </a:bodyPr>
          <a:lstStyle/>
          <a:p>
            <a:pPr algn="just"/>
            <a:r>
              <a:rPr lang="zh-TW" altLang="en-US" dirty="0"/>
              <a:t>需與螺母配合，可用於精密機械。</a:t>
            </a:r>
          </a:p>
        </p:txBody>
      </p:sp>
      <p:pic>
        <p:nvPicPr>
          <p:cNvPr id="18" name="Picture 24">
            <a:extLst>
              <a:ext uri="{FF2B5EF4-FFF2-40B4-BE49-F238E27FC236}">
                <a16:creationId xmlns:a16="http://schemas.microsoft.com/office/drawing/2014/main" id="{7C9388D1-C001-387F-4FD3-E534E7FF3AE1}"/>
              </a:ext>
            </a:extLst>
          </p:cNvPr>
          <p:cNvPicPr>
            <a:picLocks noChangeArrowheads="1"/>
          </p:cNvPicPr>
          <p:nvPr/>
        </p:nvPicPr>
        <p:blipFill>
          <a:blip r:embed="rId4">
            <a:extLst>
              <a:ext uri="{BEBA8EAE-BF5A-486C-A8C5-ECC9F3942E4B}">
                <a14:imgProps xmlns:a14="http://schemas.microsoft.com/office/drawing/2010/main">
                  <a14:imgLayer r:embed="rId5">
                    <a14:imgEffect>
                      <a14:backgroundRemoval t="9896" b="89063" l="9350" r="96341">
                        <a14:foregroundMark x1="11382" y1="36979" x2="10976" y2="43750"/>
                        <a14:foregroundMark x1="90650" y1="31771" x2="93089" y2="32813"/>
                        <a14:foregroundMark x1="96341" y1="30729" x2="96341" y2="30729"/>
                      </a14:backgroundRemoval>
                    </a14:imgEffect>
                  </a14:imgLayer>
                </a14:imgProps>
              </a:ext>
              <a:ext uri="{28A0092B-C50C-407E-A947-70E740481C1C}">
                <a14:useLocalDpi xmlns:a14="http://schemas.microsoft.com/office/drawing/2010/main" val="0"/>
              </a:ext>
            </a:extLst>
          </a:blip>
          <a:srcRect/>
          <a:stretch>
            <a:fillRect/>
          </a:stretch>
        </p:blipFill>
        <p:spPr bwMode="auto">
          <a:xfrm rot="15775469">
            <a:off x="3132499" y="2128647"/>
            <a:ext cx="1014073" cy="6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字方塊 18">
            <a:extLst>
              <a:ext uri="{FF2B5EF4-FFF2-40B4-BE49-F238E27FC236}">
                <a16:creationId xmlns:a16="http://schemas.microsoft.com/office/drawing/2014/main" id="{6D61CD16-1CEA-BC7F-CABF-334C462B19EB}"/>
              </a:ext>
            </a:extLst>
          </p:cNvPr>
          <p:cNvSpPr txBox="1"/>
          <p:nvPr/>
        </p:nvSpPr>
        <p:spPr>
          <a:xfrm>
            <a:off x="4033848" y="1570196"/>
            <a:ext cx="1781364" cy="769441"/>
          </a:xfrm>
          <a:prstGeom prst="rect">
            <a:avLst/>
          </a:prstGeom>
          <a:noFill/>
        </p:spPr>
        <p:txBody>
          <a:bodyPr wrap="square" rtlCol="0">
            <a:spAutoFit/>
          </a:bodyPr>
          <a:lstStyle/>
          <a:p>
            <a:r>
              <a:rPr lang="zh-TW" altLang="en-US" sz="2400" dirty="0"/>
              <a:t>自攻螺絲</a:t>
            </a:r>
            <a:endParaRPr lang="en-US" altLang="zh-TW" sz="2400" dirty="0"/>
          </a:p>
          <a:p>
            <a:r>
              <a:rPr lang="en-US" altLang="zh-TW" sz="2000" dirty="0" smtClean="0"/>
              <a:t>Tapping Screw</a:t>
            </a:r>
            <a:endParaRPr lang="en-US" altLang="zh-TW" sz="2000" dirty="0"/>
          </a:p>
        </p:txBody>
      </p:sp>
      <p:sp>
        <p:nvSpPr>
          <p:cNvPr id="20" name="文字方塊 19">
            <a:extLst>
              <a:ext uri="{FF2B5EF4-FFF2-40B4-BE49-F238E27FC236}">
                <a16:creationId xmlns:a16="http://schemas.microsoft.com/office/drawing/2014/main" id="{66DECD77-912C-E964-3FEA-E96D4BF2F2BC}"/>
              </a:ext>
            </a:extLst>
          </p:cNvPr>
          <p:cNvSpPr txBox="1"/>
          <p:nvPr/>
        </p:nvSpPr>
        <p:spPr>
          <a:xfrm>
            <a:off x="4033848" y="2411357"/>
            <a:ext cx="1873894" cy="923330"/>
          </a:xfrm>
          <a:prstGeom prst="rect">
            <a:avLst/>
          </a:prstGeom>
          <a:noFill/>
        </p:spPr>
        <p:txBody>
          <a:bodyPr wrap="square" rtlCol="0">
            <a:spAutoFit/>
          </a:bodyPr>
          <a:lstStyle/>
          <a:p>
            <a:pPr algn="just"/>
            <a:r>
              <a:rPr lang="zh-TW" altLang="en-US" dirty="0"/>
              <a:t>需預先鑽孔，適用於薄且具有可塑性之材料。</a:t>
            </a:r>
          </a:p>
        </p:txBody>
      </p:sp>
      <p:pic>
        <p:nvPicPr>
          <p:cNvPr id="22" name="Picture 26" descr="test-4-b">
            <a:extLst>
              <a:ext uri="{FF2B5EF4-FFF2-40B4-BE49-F238E27FC236}">
                <a16:creationId xmlns:a16="http://schemas.microsoft.com/office/drawing/2014/main" id="{51A270FB-D8B0-4343-C42B-0CFB51237DC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434" b="89623" l="7143" r="93333">
                        <a14:foregroundMark x1="7143" y1="50000" x2="7143" y2="50000"/>
                        <a14:foregroundMark x1="89048" y1="25472" x2="89048" y2="25472"/>
                        <a14:foregroundMark x1="93333" y1="19811" x2="93333" y2="19811"/>
                      </a14:backgroundRemoval>
                    </a14:imgEffect>
                  </a14:imgLayer>
                </a14:imgProps>
              </a:ext>
              <a:ext uri="{28A0092B-C50C-407E-A947-70E740481C1C}">
                <a14:useLocalDpi xmlns:a14="http://schemas.microsoft.com/office/drawing/2010/main" val="0"/>
              </a:ext>
            </a:extLst>
          </a:blip>
          <a:srcRect/>
          <a:stretch>
            <a:fillRect/>
          </a:stretch>
        </p:blipFill>
        <p:spPr bwMode="auto">
          <a:xfrm rot="15524278">
            <a:off x="5977944" y="2231747"/>
            <a:ext cx="1347202" cy="46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字方塊 22">
            <a:extLst>
              <a:ext uri="{FF2B5EF4-FFF2-40B4-BE49-F238E27FC236}">
                <a16:creationId xmlns:a16="http://schemas.microsoft.com/office/drawing/2014/main" id="{0AAD86E2-EA7C-2910-7DB1-E4FC8F9F6380}"/>
              </a:ext>
            </a:extLst>
          </p:cNvPr>
          <p:cNvSpPr txBox="1"/>
          <p:nvPr/>
        </p:nvSpPr>
        <p:spPr>
          <a:xfrm>
            <a:off x="7009949" y="1570196"/>
            <a:ext cx="1781364" cy="769441"/>
          </a:xfrm>
          <a:prstGeom prst="rect">
            <a:avLst/>
          </a:prstGeom>
          <a:noFill/>
        </p:spPr>
        <p:txBody>
          <a:bodyPr wrap="square" rtlCol="0">
            <a:spAutoFit/>
          </a:bodyPr>
          <a:lstStyle/>
          <a:p>
            <a:r>
              <a:rPr lang="zh-TW" altLang="en-US" sz="2400" dirty="0"/>
              <a:t>木螺絲</a:t>
            </a:r>
            <a:endParaRPr lang="en-US" altLang="zh-TW" sz="2400" dirty="0"/>
          </a:p>
          <a:p>
            <a:r>
              <a:rPr lang="en-US" altLang="zh-TW" sz="2000" dirty="0" smtClean="0"/>
              <a:t>Wood Screw</a:t>
            </a:r>
            <a:endParaRPr lang="en-US" altLang="zh-TW" sz="2000" dirty="0"/>
          </a:p>
        </p:txBody>
      </p:sp>
      <p:sp>
        <p:nvSpPr>
          <p:cNvPr id="24" name="文字方塊 23">
            <a:extLst>
              <a:ext uri="{FF2B5EF4-FFF2-40B4-BE49-F238E27FC236}">
                <a16:creationId xmlns:a16="http://schemas.microsoft.com/office/drawing/2014/main" id="{6EDEAE7E-D97B-AED0-65B1-0738888D136C}"/>
              </a:ext>
            </a:extLst>
          </p:cNvPr>
          <p:cNvSpPr txBox="1"/>
          <p:nvPr/>
        </p:nvSpPr>
        <p:spPr>
          <a:xfrm>
            <a:off x="7009949" y="2411357"/>
            <a:ext cx="1873894" cy="646331"/>
          </a:xfrm>
          <a:prstGeom prst="rect">
            <a:avLst/>
          </a:prstGeom>
          <a:noFill/>
        </p:spPr>
        <p:txBody>
          <a:bodyPr wrap="square" rtlCol="0">
            <a:spAutoFit/>
          </a:bodyPr>
          <a:lstStyle/>
          <a:p>
            <a:pPr algn="just"/>
            <a:r>
              <a:rPr lang="zh-TW" altLang="en-US" dirty="0"/>
              <a:t>用於木材之間的結合。</a:t>
            </a:r>
          </a:p>
        </p:txBody>
      </p:sp>
      <p:pic>
        <p:nvPicPr>
          <p:cNvPr id="25" name="Picture 14" descr="牆用螺絲">
            <a:extLst>
              <a:ext uri="{FF2B5EF4-FFF2-40B4-BE49-F238E27FC236}">
                <a16:creationId xmlns:a16="http://schemas.microsoft.com/office/drawing/2014/main" id="{D77571F7-FEB6-E909-FBFE-0CAB004F694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333" b="89583" l="9848" r="89394">
                        <a14:foregroundMark x1="11364" y1="86458" x2="11364" y2="86458"/>
                        <a14:foregroundMark x1="10606" y1="88542" x2="10606" y2="88542"/>
                        <a14:foregroundMark x1="82576" y1="8333" x2="82576" y2="8333"/>
                      </a14:backgroundRemoval>
                    </a14:imgEffect>
                  </a14:imgLayer>
                </a14:imgProps>
              </a:ext>
              <a:ext uri="{28A0092B-C50C-407E-A947-70E740481C1C}">
                <a14:useLocalDpi xmlns:a14="http://schemas.microsoft.com/office/drawing/2010/main" val="0"/>
              </a:ext>
            </a:extLst>
          </a:blip>
          <a:srcRect/>
          <a:stretch>
            <a:fillRect/>
          </a:stretch>
        </p:blipFill>
        <p:spPr bwMode="auto">
          <a:xfrm rot="6297779">
            <a:off x="35438" y="4382608"/>
            <a:ext cx="1341293" cy="974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文字方塊 25">
            <a:extLst>
              <a:ext uri="{FF2B5EF4-FFF2-40B4-BE49-F238E27FC236}">
                <a16:creationId xmlns:a16="http://schemas.microsoft.com/office/drawing/2014/main" id="{EEE1ACE4-E271-CEED-152F-A8C48EEC3238}"/>
              </a:ext>
            </a:extLst>
          </p:cNvPr>
          <p:cNvSpPr txBox="1"/>
          <p:nvPr/>
        </p:nvSpPr>
        <p:spPr>
          <a:xfrm>
            <a:off x="1150095" y="3945124"/>
            <a:ext cx="1781364" cy="769441"/>
          </a:xfrm>
          <a:prstGeom prst="rect">
            <a:avLst/>
          </a:prstGeom>
          <a:noFill/>
        </p:spPr>
        <p:txBody>
          <a:bodyPr wrap="square" rtlCol="0">
            <a:spAutoFit/>
          </a:bodyPr>
          <a:lstStyle/>
          <a:p>
            <a:r>
              <a:rPr lang="zh-TW" altLang="en-US" sz="2400" dirty="0"/>
              <a:t>牆用螺絲</a:t>
            </a:r>
            <a:endParaRPr lang="en-US" altLang="zh-TW" sz="2400" dirty="0"/>
          </a:p>
          <a:p>
            <a:r>
              <a:rPr lang="en-US" altLang="zh-TW" sz="2000" dirty="0" smtClean="0"/>
              <a:t>Drywall Screw</a:t>
            </a:r>
            <a:endParaRPr lang="en-US" altLang="zh-TW" sz="2000" dirty="0"/>
          </a:p>
        </p:txBody>
      </p:sp>
      <p:sp>
        <p:nvSpPr>
          <p:cNvPr id="27" name="文字方塊 26">
            <a:extLst>
              <a:ext uri="{FF2B5EF4-FFF2-40B4-BE49-F238E27FC236}">
                <a16:creationId xmlns:a16="http://schemas.microsoft.com/office/drawing/2014/main" id="{66468855-F25C-187E-64D6-0657A608DC6A}"/>
              </a:ext>
            </a:extLst>
          </p:cNvPr>
          <p:cNvSpPr txBox="1"/>
          <p:nvPr/>
        </p:nvSpPr>
        <p:spPr>
          <a:xfrm>
            <a:off x="1150095" y="4929178"/>
            <a:ext cx="1664823" cy="923330"/>
          </a:xfrm>
          <a:prstGeom prst="rect">
            <a:avLst/>
          </a:prstGeom>
          <a:noFill/>
        </p:spPr>
        <p:txBody>
          <a:bodyPr wrap="square" rtlCol="0">
            <a:spAutoFit/>
          </a:bodyPr>
          <a:lstStyle/>
          <a:p>
            <a:pPr algn="just"/>
            <a:r>
              <a:rPr lang="zh-TW" altLang="en-US" dirty="0"/>
              <a:t>用於石膏板及天花板的木頭及金屬鎖緊。</a:t>
            </a:r>
          </a:p>
        </p:txBody>
      </p:sp>
      <p:pic>
        <p:nvPicPr>
          <p:cNvPr id="28" name="Picture 12" descr="1-onTmYXjrsQCD-1-1">
            <a:extLst>
              <a:ext uri="{FF2B5EF4-FFF2-40B4-BE49-F238E27FC236}">
                <a16:creationId xmlns:a16="http://schemas.microsoft.com/office/drawing/2014/main" id="{4A886A49-1352-6D37-B55B-4548771D2960}"/>
              </a:ext>
            </a:extLst>
          </p:cNvPr>
          <p:cNvPicPr>
            <a:picLocks noChangeAspect="1" noChangeArrowheads="1"/>
          </p:cNvPicPr>
          <p:nvPr/>
        </p:nvPicPr>
        <p:blipFill rotWithShape="1">
          <a:blip r:embed="rId10" cstate="print">
            <a:lum bright="6000"/>
            <a:extLst>
              <a:ext uri="{BEBA8EAE-BF5A-486C-A8C5-ECC9F3942E4B}">
                <a14:imgProps xmlns:a14="http://schemas.microsoft.com/office/drawing/2010/main">
                  <a14:imgLayer r:embed="rId11">
                    <a14:imgEffect>
                      <a14:backgroundRemoval t="19612" b="80476" l="10000" r="90000"/>
                    </a14:imgEffect>
                  </a14:imgLayer>
                </a14:imgProps>
              </a:ext>
              <a:ext uri="{28A0092B-C50C-407E-A947-70E740481C1C}">
                <a14:useLocalDpi xmlns:a14="http://schemas.microsoft.com/office/drawing/2010/main" val="0"/>
              </a:ext>
            </a:extLst>
          </a:blip>
          <a:srcRect l="22448" t="25771" r="27476" b="11916"/>
          <a:stretch/>
        </p:blipFill>
        <p:spPr bwMode="auto">
          <a:xfrm rot="17610957">
            <a:off x="3130625" y="4259718"/>
            <a:ext cx="1188405" cy="1213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文字方塊 28">
            <a:extLst>
              <a:ext uri="{FF2B5EF4-FFF2-40B4-BE49-F238E27FC236}">
                <a16:creationId xmlns:a16="http://schemas.microsoft.com/office/drawing/2014/main" id="{8A5B0C84-9819-2912-D80B-4EA19C179E38}"/>
              </a:ext>
            </a:extLst>
          </p:cNvPr>
          <p:cNvSpPr txBox="1"/>
          <p:nvPr/>
        </p:nvSpPr>
        <p:spPr>
          <a:xfrm>
            <a:off x="4033848" y="3945123"/>
            <a:ext cx="1781364" cy="769441"/>
          </a:xfrm>
          <a:prstGeom prst="rect">
            <a:avLst/>
          </a:prstGeom>
          <a:noFill/>
        </p:spPr>
        <p:txBody>
          <a:bodyPr wrap="square" rtlCol="0">
            <a:spAutoFit/>
          </a:bodyPr>
          <a:lstStyle/>
          <a:p>
            <a:r>
              <a:rPr lang="zh-TW" altLang="en-US" sz="2400" dirty="0"/>
              <a:t>鑽尾螺絲</a:t>
            </a:r>
            <a:endParaRPr lang="en-US" altLang="zh-TW" sz="2400" dirty="0"/>
          </a:p>
          <a:p>
            <a:r>
              <a:rPr lang="en-US" altLang="zh-TW" sz="2000" dirty="0" smtClean="0"/>
              <a:t>Self-drill Screw</a:t>
            </a:r>
            <a:endParaRPr lang="en-US" altLang="zh-TW" sz="2000" dirty="0"/>
          </a:p>
        </p:txBody>
      </p:sp>
      <p:sp>
        <p:nvSpPr>
          <p:cNvPr id="30" name="文字方塊 29">
            <a:extLst>
              <a:ext uri="{FF2B5EF4-FFF2-40B4-BE49-F238E27FC236}">
                <a16:creationId xmlns:a16="http://schemas.microsoft.com/office/drawing/2014/main" id="{6CF22DF9-9EED-9D81-58CF-861F41035BC1}"/>
              </a:ext>
            </a:extLst>
          </p:cNvPr>
          <p:cNvSpPr txBox="1"/>
          <p:nvPr/>
        </p:nvSpPr>
        <p:spPr>
          <a:xfrm>
            <a:off x="4033848" y="4929178"/>
            <a:ext cx="1781364" cy="923330"/>
          </a:xfrm>
          <a:prstGeom prst="rect">
            <a:avLst/>
          </a:prstGeom>
          <a:noFill/>
        </p:spPr>
        <p:txBody>
          <a:bodyPr wrap="square" rtlCol="0">
            <a:spAutoFit/>
          </a:bodyPr>
          <a:lstStyle/>
          <a:p>
            <a:pPr algn="just"/>
            <a:r>
              <a:rPr lang="zh-TW" altLang="en-US" dirty="0"/>
              <a:t>鑽、攻、旋緊於一次作業之螺絲。</a:t>
            </a:r>
          </a:p>
        </p:txBody>
      </p:sp>
      <p:pic>
        <p:nvPicPr>
          <p:cNvPr id="31" name="Picture 16" descr="1-omGJRpyYREXi-1-1">
            <a:extLst>
              <a:ext uri="{FF2B5EF4-FFF2-40B4-BE49-F238E27FC236}">
                <a16:creationId xmlns:a16="http://schemas.microsoft.com/office/drawing/2014/main" id="{851B64CC-3524-7C4B-7BB2-97BB543A3261}"/>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9594" b="80406" l="10000" r="90000">
                        <a14:foregroundMark x1="25051" y1="28244" x2="25051" y2="28244"/>
                        <a14:foregroundMark x1="22200" y1="28753" x2="22200" y2="28753"/>
                        <a14:foregroundMark x1="26884" y1="25191" x2="26884" y2="25191"/>
                        <a14:foregroundMark x1="28717" y1="24682" x2="28717" y2="24682"/>
                        <a14:backgroundMark x1="22200" y1="52926" x2="22200" y2="52926"/>
                      </a14:backgroundRemoval>
                    </a14:imgEffect>
                  </a14:imgLayer>
                </a14:imgProps>
              </a:ext>
              <a:ext uri="{28A0092B-C50C-407E-A947-70E740481C1C}">
                <a14:useLocalDpi xmlns:a14="http://schemas.microsoft.com/office/drawing/2010/main" val="0"/>
              </a:ext>
            </a:extLst>
          </a:blip>
          <a:srcRect l="7834" t="11993" r="45768" b="11993"/>
          <a:stretch/>
        </p:blipFill>
        <p:spPr bwMode="auto">
          <a:xfrm rot="11874158">
            <a:off x="6139104" y="4329261"/>
            <a:ext cx="989022" cy="10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文字方塊 31">
            <a:extLst>
              <a:ext uri="{FF2B5EF4-FFF2-40B4-BE49-F238E27FC236}">
                <a16:creationId xmlns:a16="http://schemas.microsoft.com/office/drawing/2014/main" id="{7BB10AAF-40AC-DAD0-7501-398A39A18815}"/>
              </a:ext>
            </a:extLst>
          </p:cNvPr>
          <p:cNvSpPr txBox="1"/>
          <p:nvPr/>
        </p:nvSpPr>
        <p:spPr>
          <a:xfrm>
            <a:off x="7009949" y="3945123"/>
            <a:ext cx="1781364" cy="1077218"/>
          </a:xfrm>
          <a:prstGeom prst="rect">
            <a:avLst/>
          </a:prstGeom>
          <a:noFill/>
        </p:spPr>
        <p:txBody>
          <a:bodyPr wrap="square" rtlCol="0">
            <a:spAutoFit/>
          </a:bodyPr>
          <a:lstStyle/>
          <a:p>
            <a:r>
              <a:rPr lang="zh-TW" altLang="en-US" sz="2400" dirty="0"/>
              <a:t>馬車螺絲</a:t>
            </a:r>
            <a:endParaRPr lang="en-US" altLang="zh-TW" sz="2400" dirty="0"/>
          </a:p>
          <a:p>
            <a:r>
              <a:rPr lang="en-US" altLang="zh-TW" sz="2000" dirty="0" smtClean="0"/>
              <a:t>Carriage</a:t>
            </a:r>
            <a:br>
              <a:rPr lang="en-US" altLang="zh-TW" sz="2000" dirty="0" smtClean="0"/>
            </a:br>
            <a:r>
              <a:rPr lang="en-US" altLang="zh-TW" sz="2000" dirty="0" smtClean="0"/>
              <a:t>Bolt Screw</a:t>
            </a:r>
            <a:endParaRPr lang="en-US" altLang="zh-TW" sz="2000" dirty="0"/>
          </a:p>
        </p:txBody>
      </p:sp>
      <p:sp>
        <p:nvSpPr>
          <p:cNvPr id="33" name="文字方塊 32">
            <a:extLst>
              <a:ext uri="{FF2B5EF4-FFF2-40B4-BE49-F238E27FC236}">
                <a16:creationId xmlns:a16="http://schemas.microsoft.com/office/drawing/2014/main" id="{347D02AA-CC0A-EC49-F96F-974F0A9FF87D}"/>
              </a:ext>
            </a:extLst>
          </p:cNvPr>
          <p:cNvSpPr txBox="1"/>
          <p:nvPr/>
        </p:nvSpPr>
        <p:spPr>
          <a:xfrm>
            <a:off x="7009949" y="4932359"/>
            <a:ext cx="1781364" cy="923330"/>
          </a:xfrm>
          <a:prstGeom prst="rect">
            <a:avLst/>
          </a:prstGeom>
          <a:noFill/>
        </p:spPr>
        <p:txBody>
          <a:bodyPr wrap="square" rtlCol="0">
            <a:spAutoFit/>
          </a:bodyPr>
          <a:lstStyle/>
          <a:p>
            <a:pPr algn="just"/>
            <a:r>
              <a:rPr lang="zh-TW" altLang="en-US" dirty="0"/>
              <a:t>與螺母配合，用於連接兩個有通孔零件。</a:t>
            </a:r>
          </a:p>
        </p:txBody>
      </p:sp>
    </p:spTree>
    <p:extLst>
      <p:ext uri="{BB962C8B-B14F-4D97-AF65-F5344CB8AC3E}">
        <p14:creationId xmlns:p14="http://schemas.microsoft.com/office/powerpoint/2010/main" val="4519355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604245" y="3052482"/>
            <a:ext cx="3935511" cy="753036"/>
            <a:chOff x="1703294" y="842677"/>
            <a:chExt cx="3935511"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04</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3200410"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問與</a:t>
              </a:r>
              <a:r>
                <a:rPr lang="zh-TW" altLang="en-US" sz="4000" b="1" dirty="0" smtClean="0">
                  <a:solidFill>
                    <a:schemeClr val="tx2">
                      <a:lumMod val="90000"/>
                      <a:lumOff val="10000"/>
                    </a:schemeClr>
                  </a:solidFill>
                </a:rPr>
                <a:t>答</a:t>
              </a:r>
              <a:r>
                <a:rPr lang="zh-TW" altLang="en-US" sz="3200" b="1" dirty="0" smtClean="0">
                  <a:solidFill>
                    <a:schemeClr val="tx2">
                      <a:lumMod val="90000"/>
                      <a:lumOff val="10000"/>
                    </a:schemeClr>
                  </a:solidFill>
                </a:rPr>
                <a:t>／</a:t>
              </a:r>
              <a:r>
                <a:rPr lang="en-US" altLang="zh-TW" sz="3200" b="1" dirty="0" smtClean="0">
                  <a:solidFill>
                    <a:schemeClr val="tx2">
                      <a:lumMod val="90000"/>
                      <a:lumOff val="10000"/>
                    </a:schemeClr>
                  </a:solidFill>
                </a:rPr>
                <a:t>Q&amp;A</a:t>
              </a:r>
              <a:endParaRPr lang="zh-TW" altLang="en-US" b="1" dirty="0">
                <a:solidFill>
                  <a:schemeClr val="tx2">
                    <a:lumMod val="90000"/>
                    <a:lumOff val="10000"/>
                  </a:schemeClr>
                </a:solidFill>
              </a:endParaRPr>
            </a:p>
          </p:txBody>
        </p:sp>
      </p:grpSp>
    </p:spTree>
    <p:extLst>
      <p:ext uri="{BB962C8B-B14F-4D97-AF65-F5344CB8AC3E}">
        <p14:creationId xmlns:p14="http://schemas.microsoft.com/office/powerpoint/2010/main" val="1110582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33EE13-AF4A-834D-67C5-1DD6E500D81C}"/>
              </a:ext>
            </a:extLst>
          </p:cNvPr>
          <p:cNvSpPr>
            <a:spLocks noGrp="1"/>
          </p:cNvSpPr>
          <p:nvPr>
            <p:ph type="title" idx="4294967295"/>
          </p:nvPr>
        </p:nvSpPr>
        <p:spPr>
          <a:xfrm>
            <a:off x="529432" y="320300"/>
            <a:ext cx="7886700" cy="1325563"/>
          </a:xfrm>
        </p:spPr>
        <p:txBody>
          <a:bodyPr>
            <a:normAutofit/>
          </a:bodyPr>
          <a:lstStyle/>
          <a:p>
            <a:r>
              <a:rPr lang="zh-TW" altLang="en-US" sz="4800" b="1" dirty="0">
                <a:solidFill>
                  <a:schemeClr val="tx2">
                    <a:lumMod val="90000"/>
                    <a:lumOff val="10000"/>
                  </a:schemeClr>
                </a:solidFill>
              </a:rPr>
              <a:t>免責聲明</a:t>
            </a:r>
          </a:p>
        </p:txBody>
      </p:sp>
      <p:sp>
        <p:nvSpPr>
          <p:cNvPr id="3" name="內容版面配置區 2">
            <a:extLst>
              <a:ext uri="{FF2B5EF4-FFF2-40B4-BE49-F238E27FC236}">
                <a16:creationId xmlns:a16="http://schemas.microsoft.com/office/drawing/2014/main" id="{09F28136-CA84-E3CC-E22D-C4B6E9018096}"/>
              </a:ext>
            </a:extLst>
          </p:cNvPr>
          <p:cNvSpPr>
            <a:spLocks noGrp="1"/>
          </p:cNvSpPr>
          <p:nvPr>
            <p:ph idx="4294967295"/>
          </p:nvPr>
        </p:nvSpPr>
        <p:spPr>
          <a:xfrm>
            <a:off x="529432" y="1449013"/>
            <a:ext cx="8085137" cy="4856162"/>
          </a:xfrm>
        </p:spPr>
        <p:txBody>
          <a:bodyPr>
            <a:normAutofit lnSpcReduction="10000"/>
          </a:bodyPr>
          <a:lstStyle/>
          <a:p>
            <a:pPr marL="0" indent="0" algn="just">
              <a:lnSpc>
                <a:spcPct val="140000"/>
              </a:lnSpc>
              <a:spcBef>
                <a:spcPts val="0"/>
              </a:spcBef>
              <a:buNone/>
            </a:pPr>
            <a:r>
              <a:rPr lang="zh-TW" altLang="en-US" sz="2400" dirty="0"/>
              <a:t>本簡報所提供資訊可能包含前瞻性資訊描述，包括營運展望、財務狀況及業務預期等內容，前瞻性資訊將受風險、推論以及產業不確定性影響，實際結果可能與簡報中之預期性資訊有所落差。本簡報所提及展望或預期內容並未明示或暗示表達或保證其內容具有正確性、完整性、或可靠性，僅反應本公司截至目前為止對於未來之評估，投資者不應過分依賴此等前瞻性陳述。</a:t>
            </a:r>
            <a:endParaRPr lang="en-US" altLang="zh-TW" sz="2400" dirty="0"/>
          </a:p>
          <a:p>
            <a:pPr marL="0" indent="0" algn="just">
              <a:lnSpc>
                <a:spcPct val="140000"/>
              </a:lnSpc>
              <a:spcBef>
                <a:spcPts val="0"/>
              </a:spcBef>
              <a:buNone/>
            </a:pPr>
            <a:r>
              <a:rPr lang="zh-TW" altLang="en-US" sz="2400" dirty="0"/>
              <a:t>前瞻性資訊僅於報告當日適用，若於未來有變更或調整，本公司並不負責即時提醒與更新，請以公開資訊觀測站之公告資訊為依據。</a:t>
            </a:r>
          </a:p>
        </p:txBody>
      </p:sp>
    </p:spTree>
    <p:extLst>
      <p:ext uri="{BB962C8B-B14F-4D97-AF65-F5344CB8AC3E}">
        <p14:creationId xmlns:p14="http://schemas.microsoft.com/office/powerpoint/2010/main" val="1839919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1C3E5055-5EB0-EC60-04F5-CC3FB32DE1FF}"/>
              </a:ext>
            </a:extLst>
          </p:cNvPr>
          <p:cNvSpPr txBox="1"/>
          <p:nvPr/>
        </p:nvSpPr>
        <p:spPr>
          <a:xfrm>
            <a:off x="233083" y="914402"/>
            <a:ext cx="1156446" cy="646331"/>
          </a:xfrm>
          <a:prstGeom prst="rect">
            <a:avLst/>
          </a:prstGeom>
          <a:noFill/>
        </p:spPr>
        <p:txBody>
          <a:bodyPr wrap="square" rtlCol="0">
            <a:spAutoFit/>
          </a:bodyPr>
          <a:lstStyle/>
          <a:p>
            <a:r>
              <a:rPr lang="zh-TW" altLang="en-US" sz="3600" b="1" dirty="0">
                <a:solidFill>
                  <a:schemeClr val="tx2">
                    <a:lumMod val="90000"/>
                    <a:lumOff val="10000"/>
                  </a:schemeClr>
                </a:solidFill>
              </a:rPr>
              <a:t>大綱</a:t>
            </a:r>
            <a:endParaRPr lang="zh-TW" altLang="en-US" b="1" dirty="0">
              <a:solidFill>
                <a:schemeClr val="tx2">
                  <a:lumMod val="90000"/>
                  <a:lumOff val="10000"/>
                </a:schemeClr>
              </a:solidFill>
            </a:endParaRPr>
          </a:p>
        </p:txBody>
      </p:sp>
      <p:sp>
        <p:nvSpPr>
          <p:cNvPr id="4" name="矩形: 圓角 3">
            <a:extLst>
              <a:ext uri="{FF2B5EF4-FFF2-40B4-BE49-F238E27FC236}">
                <a16:creationId xmlns:a16="http://schemas.microsoft.com/office/drawing/2014/main" id="{36FB42ED-85D6-AECC-B68B-795E83B880CC}"/>
              </a:ext>
            </a:extLst>
          </p:cNvPr>
          <p:cNvSpPr/>
          <p:nvPr/>
        </p:nvSpPr>
        <p:spPr>
          <a:xfrm>
            <a:off x="1416424" y="546846"/>
            <a:ext cx="45719" cy="572400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77F5BD29-3653-5785-C45F-ED8A771665A7}"/>
              </a:ext>
            </a:extLst>
          </p:cNvPr>
          <p:cNvSpPr/>
          <p:nvPr/>
        </p:nvSpPr>
        <p:spPr>
          <a:xfrm>
            <a:off x="1703294" y="842677"/>
            <a:ext cx="716281" cy="735106"/>
          </a:xfrm>
          <a:prstGeom prst="rect">
            <a:avLst/>
          </a:prstGeom>
          <a:solidFill>
            <a:srgbClr val="AA57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9" name="文字方塊 8">
            <a:extLst>
              <a:ext uri="{FF2B5EF4-FFF2-40B4-BE49-F238E27FC236}">
                <a16:creationId xmlns:a16="http://schemas.microsoft.com/office/drawing/2014/main" id="{936D5D62-0BD6-CBA3-2965-15298BCA2215}"/>
              </a:ext>
            </a:extLst>
          </p:cNvPr>
          <p:cNvSpPr txBox="1"/>
          <p:nvPr/>
        </p:nvSpPr>
        <p:spPr>
          <a:xfrm>
            <a:off x="2456324" y="869897"/>
            <a:ext cx="5396753" cy="707886"/>
          </a:xfrm>
          <a:prstGeom prst="rect">
            <a:avLst/>
          </a:prstGeom>
          <a:noFill/>
        </p:spPr>
        <p:txBody>
          <a:bodyPr wrap="square" rtlCol="0" anchor="ctr" anchorCtr="0">
            <a:spAutoFit/>
          </a:bodyPr>
          <a:lstStyle/>
          <a:p>
            <a:r>
              <a:rPr lang="zh-TW" altLang="en-US" sz="4000" b="1" dirty="0">
                <a:solidFill>
                  <a:srgbClr val="AA5740"/>
                </a:solidFill>
              </a:rPr>
              <a:t>公司簡介</a:t>
            </a:r>
            <a:endParaRPr lang="zh-TW" altLang="en-US" b="1" dirty="0">
              <a:solidFill>
                <a:srgbClr val="AA5740"/>
              </a:solidFill>
            </a:endParaRPr>
          </a:p>
        </p:txBody>
      </p:sp>
      <p:sp>
        <p:nvSpPr>
          <p:cNvPr id="6" name="矩形 5">
            <a:extLst>
              <a:ext uri="{FF2B5EF4-FFF2-40B4-BE49-F238E27FC236}">
                <a16:creationId xmlns:a16="http://schemas.microsoft.com/office/drawing/2014/main" id="{F497990E-D911-B807-B84B-FD2A207AF3C0}"/>
              </a:ext>
            </a:extLst>
          </p:cNvPr>
          <p:cNvSpPr/>
          <p:nvPr/>
        </p:nvSpPr>
        <p:spPr>
          <a:xfrm>
            <a:off x="1703291" y="2268065"/>
            <a:ext cx="716281" cy="735106"/>
          </a:xfrm>
          <a:prstGeom prst="rect">
            <a:avLst/>
          </a:prstGeom>
          <a:solidFill>
            <a:srgbClr val="AA57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02</a:t>
            </a:r>
            <a:endParaRPr lang="zh-TW" altLang="en-US" b="1" dirty="0"/>
          </a:p>
        </p:txBody>
      </p:sp>
      <p:sp>
        <p:nvSpPr>
          <p:cNvPr id="10" name="文字方塊 9">
            <a:extLst>
              <a:ext uri="{FF2B5EF4-FFF2-40B4-BE49-F238E27FC236}">
                <a16:creationId xmlns:a16="http://schemas.microsoft.com/office/drawing/2014/main" id="{200783A5-280B-944F-D3CF-294BC507B4FC}"/>
              </a:ext>
            </a:extLst>
          </p:cNvPr>
          <p:cNvSpPr txBox="1"/>
          <p:nvPr/>
        </p:nvSpPr>
        <p:spPr>
          <a:xfrm>
            <a:off x="2456324" y="2295285"/>
            <a:ext cx="5396753" cy="707886"/>
          </a:xfrm>
          <a:prstGeom prst="rect">
            <a:avLst/>
          </a:prstGeom>
          <a:noFill/>
        </p:spPr>
        <p:txBody>
          <a:bodyPr wrap="square" rtlCol="0" anchor="ctr" anchorCtr="0">
            <a:spAutoFit/>
          </a:bodyPr>
          <a:lstStyle/>
          <a:p>
            <a:r>
              <a:rPr lang="zh-TW" altLang="en-US" sz="4000" b="1" dirty="0">
                <a:solidFill>
                  <a:srgbClr val="AA5740"/>
                </a:solidFill>
              </a:rPr>
              <a:t>財務資訊</a:t>
            </a:r>
            <a:endParaRPr lang="zh-TW" altLang="en-US" b="1" dirty="0">
              <a:solidFill>
                <a:srgbClr val="AA5740"/>
              </a:solidFill>
            </a:endParaRPr>
          </a:p>
        </p:txBody>
      </p:sp>
      <p:sp>
        <p:nvSpPr>
          <p:cNvPr id="7" name="矩形 6">
            <a:extLst>
              <a:ext uri="{FF2B5EF4-FFF2-40B4-BE49-F238E27FC236}">
                <a16:creationId xmlns:a16="http://schemas.microsoft.com/office/drawing/2014/main" id="{39CAF174-FD1A-E608-E5A9-8C5F7ED94512}"/>
              </a:ext>
            </a:extLst>
          </p:cNvPr>
          <p:cNvSpPr/>
          <p:nvPr/>
        </p:nvSpPr>
        <p:spPr>
          <a:xfrm>
            <a:off x="1703290" y="3693454"/>
            <a:ext cx="716281" cy="735106"/>
          </a:xfrm>
          <a:prstGeom prst="rect">
            <a:avLst/>
          </a:prstGeom>
          <a:solidFill>
            <a:srgbClr val="AA57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03</a:t>
            </a:r>
            <a:endParaRPr lang="zh-TW" altLang="en-US" b="1" dirty="0"/>
          </a:p>
        </p:txBody>
      </p:sp>
      <p:sp>
        <p:nvSpPr>
          <p:cNvPr id="11" name="文字方塊 10">
            <a:extLst>
              <a:ext uri="{FF2B5EF4-FFF2-40B4-BE49-F238E27FC236}">
                <a16:creationId xmlns:a16="http://schemas.microsoft.com/office/drawing/2014/main" id="{BF6D1840-5F40-EA8A-6207-789365370CF8}"/>
              </a:ext>
            </a:extLst>
          </p:cNvPr>
          <p:cNvSpPr txBox="1"/>
          <p:nvPr/>
        </p:nvSpPr>
        <p:spPr>
          <a:xfrm>
            <a:off x="2456324" y="3720674"/>
            <a:ext cx="5396753" cy="707886"/>
          </a:xfrm>
          <a:prstGeom prst="rect">
            <a:avLst/>
          </a:prstGeom>
          <a:noFill/>
        </p:spPr>
        <p:txBody>
          <a:bodyPr wrap="square" rtlCol="0" anchor="ctr" anchorCtr="0">
            <a:spAutoFit/>
          </a:bodyPr>
          <a:lstStyle/>
          <a:p>
            <a:r>
              <a:rPr lang="zh-TW" altLang="en-US" sz="4000" b="1" dirty="0">
                <a:solidFill>
                  <a:srgbClr val="AA5740"/>
                </a:solidFill>
              </a:rPr>
              <a:t>未來發展</a:t>
            </a:r>
            <a:endParaRPr lang="zh-TW" altLang="en-US" b="1" dirty="0">
              <a:solidFill>
                <a:srgbClr val="AA5740"/>
              </a:solidFill>
            </a:endParaRPr>
          </a:p>
        </p:txBody>
      </p:sp>
      <p:sp>
        <p:nvSpPr>
          <p:cNvPr id="8" name="矩形 7">
            <a:extLst>
              <a:ext uri="{FF2B5EF4-FFF2-40B4-BE49-F238E27FC236}">
                <a16:creationId xmlns:a16="http://schemas.microsoft.com/office/drawing/2014/main" id="{D6BD3EA5-448C-0954-A9DE-F8863957A6AC}"/>
              </a:ext>
            </a:extLst>
          </p:cNvPr>
          <p:cNvSpPr/>
          <p:nvPr/>
        </p:nvSpPr>
        <p:spPr>
          <a:xfrm>
            <a:off x="1703290" y="5105429"/>
            <a:ext cx="716281" cy="735106"/>
          </a:xfrm>
          <a:prstGeom prst="rect">
            <a:avLst/>
          </a:prstGeom>
          <a:solidFill>
            <a:srgbClr val="AA57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04</a:t>
            </a:r>
            <a:endParaRPr lang="zh-TW" altLang="en-US" b="1" dirty="0"/>
          </a:p>
        </p:txBody>
      </p:sp>
      <p:sp>
        <p:nvSpPr>
          <p:cNvPr id="12" name="文字方塊 11">
            <a:extLst>
              <a:ext uri="{FF2B5EF4-FFF2-40B4-BE49-F238E27FC236}">
                <a16:creationId xmlns:a16="http://schemas.microsoft.com/office/drawing/2014/main" id="{741BE158-B21F-91A2-720C-3BB02CFD3951}"/>
              </a:ext>
            </a:extLst>
          </p:cNvPr>
          <p:cNvSpPr txBox="1"/>
          <p:nvPr/>
        </p:nvSpPr>
        <p:spPr>
          <a:xfrm>
            <a:off x="2456324" y="5132649"/>
            <a:ext cx="5396753" cy="707886"/>
          </a:xfrm>
          <a:prstGeom prst="rect">
            <a:avLst/>
          </a:prstGeom>
          <a:noFill/>
        </p:spPr>
        <p:txBody>
          <a:bodyPr wrap="square" rtlCol="0" anchor="ctr" anchorCtr="0">
            <a:spAutoFit/>
          </a:bodyPr>
          <a:lstStyle/>
          <a:p>
            <a:r>
              <a:rPr lang="zh-TW" altLang="en-US" sz="4000" b="1" dirty="0">
                <a:solidFill>
                  <a:srgbClr val="AA5740"/>
                </a:solidFill>
              </a:rPr>
              <a:t>問與答</a:t>
            </a:r>
            <a:endParaRPr lang="zh-TW" altLang="en-US" b="1" dirty="0">
              <a:solidFill>
                <a:srgbClr val="AA5740"/>
              </a:solidFill>
            </a:endParaRPr>
          </a:p>
        </p:txBody>
      </p:sp>
      <p:sp>
        <p:nvSpPr>
          <p:cNvPr id="15" name="文字方塊 14">
            <a:extLst>
              <a:ext uri="{FF2B5EF4-FFF2-40B4-BE49-F238E27FC236}">
                <a16:creationId xmlns:a16="http://schemas.microsoft.com/office/drawing/2014/main" id="{31575E06-9BD2-A188-270C-5ED59D5994ED}"/>
              </a:ext>
            </a:extLst>
          </p:cNvPr>
          <p:cNvSpPr txBox="1"/>
          <p:nvPr/>
        </p:nvSpPr>
        <p:spPr>
          <a:xfrm>
            <a:off x="2492183" y="1530104"/>
            <a:ext cx="5396753" cy="523220"/>
          </a:xfrm>
          <a:prstGeom prst="rect">
            <a:avLst/>
          </a:prstGeom>
          <a:noFill/>
        </p:spPr>
        <p:txBody>
          <a:bodyPr wrap="square" rtlCol="0" anchor="ctr" anchorCtr="0">
            <a:spAutoFit/>
          </a:bodyPr>
          <a:lstStyle/>
          <a:p>
            <a:r>
              <a:rPr lang="zh-TW" altLang="en-US" sz="2800" dirty="0">
                <a:solidFill>
                  <a:schemeClr val="tx2">
                    <a:lumMod val="90000"/>
                    <a:lumOff val="10000"/>
                  </a:schemeClr>
                </a:solidFill>
              </a:rPr>
              <a:t>基本資訊／廠區介紹／產品介紹</a:t>
            </a:r>
            <a:endParaRPr lang="zh-TW" altLang="en-US" dirty="0">
              <a:solidFill>
                <a:schemeClr val="tx2">
                  <a:lumMod val="90000"/>
                  <a:lumOff val="10000"/>
                </a:schemeClr>
              </a:solidFill>
            </a:endParaRPr>
          </a:p>
        </p:txBody>
      </p:sp>
      <p:sp>
        <p:nvSpPr>
          <p:cNvPr id="16" name="文字方塊 15">
            <a:extLst>
              <a:ext uri="{FF2B5EF4-FFF2-40B4-BE49-F238E27FC236}">
                <a16:creationId xmlns:a16="http://schemas.microsoft.com/office/drawing/2014/main" id="{9726ADDD-9BA6-F989-7E7E-9984176463FE}"/>
              </a:ext>
            </a:extLst>
          </p:cNvPr>
          <p:cNvSpPr txBox="1"/>
          <p:nvPr/>
        </p:nvSpPr>
        <p:spPr>
          <a:xfrm>
            <a:off x="2492184" y="2933080"/>
            <a:ext cx="6511774" cy="523220"/>
          </a:xfrm>
          <a:prstGeom prst="rect">
            <a:avLst/>
          </a:prstGeom>
          <a:noFill/>
        </p:spPr>
        <p:txBody>
          <a:bodyPr wrap="square" rtlCol="0" anchor="ctr" anchorCtr="0">
            <a:spAutoFit/>
          </a:bodyPr>
          <a:lstStyle/>
          <a:p>
            <a:r>
              <a:rPr lang="en-US" altLang="zh-TW" sz="2800" dirty="0" smtClean="0">
                <a:solidFill>
                  <a:schemeClr val="tx2">
                    <a:lumMod val="90000"/>
                    <a:lumOff val="10000"/>
                  </a:schemeClr>
                </a:solidFill>
                <a:latin typeface="微軟正黑體" panose="020B0604030504040204" pitchFamily="34" charset="-120"/>
                <a:ea typeface="微軟正黑體" panose="020B0604030504040204" pitchFamily="34" charset="-120"/>
              </a:rPr>
              <a:t>114Q3</a:t>
            </a:r>
            <a:r>
              <a:rPr lang="zh-TW" altLang="en-US" sz="2800" dirty="0" smtClean="0">
                <a:solidFill>
                  <a:schemeClr val="tx2">
                    <a:lumMod val="90000"/>
                    <a:lumOff val="10000"/>
                  </a:schemeClr>
                </a:solidFill>
                <a:latin typeface="微軟正黑體" panose="020B0604030504040204" pitchFamily="34" charset="-120"/>
                <a:ea typeface="微軟正黑體" panose="020B0604030504040204" pitchFamily="34" charset="-120"/>
              </a:rPr>
              <a:t>財務報告</a:t>
            </a:r>
            <a:endParaRPr lang="zh-TW" altLang="en-US" dirty="0">
              <a:solidFill>
                <a:schemeClr val="tx2">
                  <a:lumMod val="90000"/>
                  <a:lumOff val="10000"/>
                </a:schemeClr>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AE0855B4-3C12-E7AA-2D69-E8D217F0CF1E}"/>
              </a:ext>
            </a:extLst>
          </p:cNvPr>
          <p:cNvSpPr txBox="1"/>
          <p:nvPr/>
        </p:nvSpPr>
        <p:spPr>
          <a:xfrm>
            <a:off x="2492183" y="4340944"/>
            <a:ext cx="5396753" cy="523220"/>
          </a:xfrm>
          <a:prstGeom prst="rect">
            <a:avLst/>
          </a:prstGeom>
          <a:noFill/>
        </p:spPr>
        <p:txBody>
          <a:bodyPr wrap="square" rtlCol="0" anchor="ctr" anchorCtr="0">
            <a:spAutoFit/>
          </a:bodyPr>
          <a:lstStyle/>
          <a:p>
            <a:r>
              <a:rPr lang="zh-TW" altLang="en-US" sz="2800" dirty="0">
                <a:solidFill>
                  <a:schemeClr val="tx2">
                    <a:lumMod val="90000"/>
                    <a:lumOff val="10000"/>
                  </a:schemeClr>
                </a:solidFill>
                <a:latin typeface="微軟正黑體" panose="020B0604030504040204" pitchFamily="34" charset="-120"/>
                <a:ea typeface="微軟正黑體" panose="020B0604030504040204" pitchFamily="34" charset="-120"/>
              </a:rPr>
              <a:t>螺絲廠營運方向</a:t>
            </a:r>
            <a:endParaRPr lang="zh-TW" altLang="en-US" dirty="0">
              <a:solidFill>
                <a:schemeClr val="tx2">
                  <a:lumMod val="90000"/>
                  <a:lumOff val="1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92303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／基本資訊</a:t>
              </a:r>
              <a:endParaRPr lang="zh-TW" altLang="en-US" b="1" dirty="0">
                <a:solidFill>
                  <a:schemeClr val="tx2">
                    <a:lumMod val="90000"/>
                    <a:lumOff val="10000"/>
                  </a:schemeClr>
                </a:solidFill>
              </a:endParaRPr>
            </a:p>
          </p:txBody>
        </p:sp>
      </p:grpSp>
      <p:pic>
        <p:nvPicPr>
          <p:cNvPr id="6" name="圖片 5" descr="一張含有 字型, 螢幕擷取畫面, 圖形, 筆跡 的圖片&#10;&#10;自動產生的描述">
            <a:extLst>
              <a:ext uri="{FF2B5EF4-FFF2-40B4-BE49-F238E27FC236}">
                <a16:creationId xmlns:a16="http://schemas.microsoft.com/office/drawing/2014/main" id="{6F4A6625-E81A-A598-BCC7-C63CFA267F39}"/>
              </a:ext>
            </a:extLst>
          </p:cNvPr>
          <p:cNvPicPr>
            <a:picLocks noChangeAspect="1"/>
          </p:cNvPicPr>
          <p:nvPr/>
        </p:nvPicPr>
        <p:blipFill rotWithShape="1">
          <a:blip r:embed="rId2">
            <a:extLst>
              <a:ext uri="{28A0092B-C50C-407E-A947-70E740481C1C}">
                <a14:useLocalDpi xmlns:a14="http://schemas.microsoft.com/office/drawing/2010/main" val="0"/>
              </a:ext>
            </a:extLst>
          </a:blip>
          <a:srcRect l="30599"/>
          <a:stretch/>
        </p:blipFill>
        <p:spPr>
          <a:xfrm>
            <a:off x="259970" y="1165733"/>
            <a:ext cx="3798845" cy="944227"/>
          </a:xfrm>
          <a:prstGeom prst="rect">
            <a:avLst/>
          </a:prstGeom>
          <a:ln>
            <a:noFill/>
          </a:ln>
        </p:spPr>
      </p:pic>
      <p:sp>
        <p:nvSpPr>
          <p:cNvPr id="7" name="文字方塊 6">
            <a:extLst>
              <a:ext uri="{FF2B5EF4-FFF2-40B4-BE49-F238E27FC236}">
                <a16:creationId xmlns:a16="http://schemas.microsoft.com/office/drawing/2014/main" id="{6607BD80-C015-B376-54EF-D7B805AE4843}"/>
              </a:ext>
            </a:extLst>
          </p:cNvPr>
          <p:cNvSpPr txBox="1"/>
          <p:nvPr/>
        </p:nvSpPr>
        <p:spPr>
          <a:xfrm>
            <a:off x="4058816" y="-375651"/>
            <a:ext cx="6792686" cy="6447919"/>
          </a:xfrm>
          <a:prstGeom prst="rect">
            <a:avLst/>
          </a:prstGeom>
          <a:noFill/>
        </p:spPr>
        <p:txBody>
          <a:bodyPr wrap="square" rtlCol="0">
            <a:spAutoFit/>
          </a:bodyPr>
          <a:lstStyle/>
          <a:p>
            <a:r>
              <a:rPr lang="en-US" altLang="zh-TW" sz="41300" b="1" dirty="0">
                <a:solidFill>
                  <a:schemeClr val="tx2">
                    <a:lumMod val="90000"/>
                    <a:lumOff val="10000"/>
                    <a:alpha val="35000"/>
                  </a:schemeClr>
                </a:solidFill>
              </a:rPr>
              <a:t>Qs</a:t>
            </a:r>
            <a:endParaRPr lang="zh-TW" altLang="en-US" sz="41300" b="1" dirty="0">
              <a:solidFill>
                <a:schemeClr val="tx2">
                  <a:lumMod val="90000"/>
                  <a:lumOff val="10000"/>
                  <a:alpha val="35000"/>
                </a:schemeClr>
              </a:solidFill>
            </a:endParaRPr>
          </a:p>
        </p:txBody>
      </p:sp>
      <p:sp>
        <p:nvSpPr>
          <p:cNvPr id="10" name="文字方塊 9">
            <a:extLst>
              <a:ext uri="{FF2B5EF4-FFF2-40B4-BE49-F238E27FC236}">
                <a16:creationId xmlns:a16="http://schemas.microsoft.com/office/drawing/2014/main" id="{253C6AF4-B761-B536-D15D-C75675A2DF65}"/>
              </a:ext>
            </a:extLst>
          </p:cNvPr>
          <p:cNvSpPr txBox="1"/>
          <p:nvPr/>
        </p:nvSpPr>
        <p:spPr>
          <a:xfrm>
            <a:off x="233080" y="2205320"/>
            <a:ext cx="869577" cy="461665"/>
          </a:xfrm>
          <a:prstGeom prst="rect">
            <a:avLst/>
          </a:prstGeom>
          <a:noFill/>
        </p:spPr>
        <p:txBody>
          <a:bodyPr wrap="square" rtlCol="0" anchor="ctr">
            <a:spAutoFit/>
          </a:bodyPr>
          <a:lstStyle/>
          <a:p>
            <a:r>
              <a:rPr lang="zh-TW" altLang="en-US" sz="2400" dirty="0">
                <a:solidFill>
                  <a:srgbClr val="AA5740"/>
                </a:solidFill>
              </a:rPr>
              <a:t>設立</a:t>
            </a:r>
          </a:p>
        </p:txBody>
      </p:sp>
      <p:sp>
        <p:nvSpPr>
          <p:cNvPr id="11" name="文字方塊 10">
            <a:extLst>
              <a:ext uri="{FF2B5EF4-FFF2-40B4-BE49-F238E27FC236}">
                <a16:creationId xmlns:a16="http://schemas.microsoft.com/office/drawing/2014/main" id="{395A1CFB-4646-0216-5E48-49EFC96BA3EA}"/>
              </a:ext>
            </a:extLst>
          </p:cNvPr>
          <p:cNvSpPr txBox="1"/>
          <p:nvPr/>
        </p:nvSpPr>
        <p:spPr>
          <a:xfrm>
            <a:off x="233080" y="2801460"/>
            <a:ext cx="1174379" cy="461665"/>
          </a:xfrm>
          <a:prstGeom prst="rect">
            <a:avLst/>
          </a:prstGeom>
          <a:noFill/>
        </p:spPr>
        <p:txBody>
          <a:bodyPr wrap="square" rtlCol="0" anchor="ctr">
            <a:spAutoFit/>
          </a:bodyPr>
          <a:lstStyle/>
          <a:p>
            <a:r>
              <a:rPr lang="zh-TW" altLang="en-US" sz="2400" dirty="0">
                <a:solidFill>
                  <a:srgbClr val="AA5740"/>
                </a:solidFill>
              </a:rPr>
              <a:t>資本額</a:t>
            </a:r>
          </a:p>
        </p:txBody>
      </p:sp>
      <p:sp>
        <p:nvSpPr>
          <p:cNvPr id="12" name="文字方塊 11">
            <a:extLst>
              <a:ext uri="{FF2B5EF4-FFF2-40B4-BE49-F238E27FC236}">
                <a16:creationId xmlns:a16="http://schemas.microsoft.com/office/drawing/2014/main" id="{793B60C9-8CA4-F6AA-00FA-B375FED84D34}"/>
              </a:ext>
            </a:extLst>
          </p:cNvPr>
          <p:cNvSpPr txBox="1"/>
          <p:nvPr/>
        </p:nvSpPr>
        <p:spPr>
          <a:xfrm>
            <a:off x="233080" y="3397602"/>
            <a:ext cx="1425391" cy="461665"/>
          </a:xfrm>
          <a:prstGeom prst="rect">
            <a:avLst/>
          </a:prstGeom>
          <a:noFill/>
        </p:spPr>
        <p:txBody>
          <a:bodyPr wrap="square" rtlCol="0">
            <a:spAutoFit/>
          </a:bodyPr>
          <a:lstStyle/>
          <a:p>
            <a:r>
              <a:rPr lang="zh-TW" altLang="en-US" sz="2400" dirty="0">
                <a:solidFill>
                  <a:srgbClr val="AA5740"/>
                </a:solidFill>
              </a:rPr>
              <a:t>員工人數</a:t>
            </a:r>
          </a:p>
        </p:txBody>
      </p:sp>
      <p:sp>
        <p:nvSpPr>
          <p:cNvPr id="13" name="文字方塊 12">
            <a:extLst>
              <a:ext uri="{FF2B5EF4-FFF2-40B4-BE49-F238E27FC236}">
                <a16:creationId xmlns:a16="http://schemas.microsoft.com/office/drawing/2014/main" id="{44259261-BCD8-0D00-23B5-F2A5AACF0AD6}"/>
              </a:ext>
            </a:extLst>
          </p:cNvPr>
          <p:cNvSpPr txBox="1"/>
          <p:nvPr/>
        </p:nvSpPr>
        <p:spPr>
          <a:xfrm>
            <a:off x="233079" y="3993743"/>
            <a:ext cx="1425391" cy="461665"/>
          </a:xfrm>
          <a:prstGeom prst="rect">
            <a:avLst/>
          </a:prstGeom>
          <a:noFill/>
        </p:spPr>
        <p:txBody>
          <a:bodyPr wrap="square" rtlCol="0">
            <a:spAutoFit/>
          </a:bodyPr>
          <a:lstStyle/>
          <a:p>
            <a:r>
              <a:rPr lang="zh-TW" altLang="en-US" sz="2400" dirty="0">
                <a:solidFill>
                  <a:srgbClr val="AA5740"/>
                </a:solidFill>
              </a:rPr>
              <a:t>公司</a:t>
            </a:r>
            <a:r>
              <a:rPr lang="zh-TW" altLang="en-US" sz="2400" dirty="0" smtClean="0">
                <a:solidFill>
                  <a:srgbClr val="AA5740"/>
                </a:solidFill>
              </a:rPr>
              <a:t>架構</a:t>
            </a:r>
            <a:endParaRPr lang="zh-TW" altLang="en-US" sz="2400" dirty="0">
              <a:solidFill>
                <a:srgbClr val="AA5740"/>
              </a:solidFill>
            </a:endParaRPr>
          </a:p>
        </p:txBody>
      </p:sp>
      <p:sp>
        <p:nvSpPr>
          <p:cNvPr id="14" name="文字方塊 13">
            <a:extLst>
              <a:ext uri="{FF2B5EF4-FFF2-40B4-BE49-F238E27FC236}">
                <a16:creationId xmlns:a16="http://schemas.microsoft.com/office/drawing/2014/main" id="{F85113DD-B948-0CF7-BB4B-FEDFDD8CBB58}"/>
              </a:ext>
            </a:extLst>
          </p:cNvPr>
          <p:cNvSpPr txBox="1"/>
          <p:nvPr/>
        </p:nvSpPr>
        <p:spPr>
          <a:xfrm>
            <a:off x="233078" y="5987730"/>
            <a:ext cx="1425391" cy="461665"/>
          </a:xfrm>
          <a:prstGeom prst="rect">
            <a:avLst/>
          </a:prstGeom>
          <a:noFill/>
        </p:spPr>
        <p:txBody>
          <a:bodyPr wrap="square" rtlCol="0">
            <a:spAutoFit/>
          </a:bodyPr>
          <a:lstStyle/>
          <a:p>
            <a:r>
              <a:rPr lang="zh-TW" altLang="en-US" sz="2400" dirty="0">
                <a:solidFill>
                  <a:srgbClr val="AA5740"/>
                </a:solidFill>
              </a:rPr>
              <a:t>經營理念</a:t>
            </a:r>
          </a:p>
        </p:txBody>
      </p:sp>
      <p:sp>
        <p:nvSpPr>
          <p:cNvPr id="5" name="文字方塊 4">
            <a:extLst>
              <a:ext uri="{FF2B5EF4-FFF2-40B4-BE49-F238E27FC236}">
                <a16:creationId xmlns:a16="http://schemas.microsoft.com/office/drawing/2014/main" id="{8EF8DBA1-09E2-19BD-A56B-D5591A654A6A}"/>
              </a:ext>
            </a:extLst>
          </p:cNvPr>
          <p:cNvSpPr txBox="1"/>
          <p:nvPr/>
        </p:nvSpPr>
        <p:spPr>
          <a:xfrm>
            <a:off x="1863560" y="2205320"/>
            <a:ext cx="2708440" cy="461665"/>
          </a:xfrm>
          <a:prstGeom prst="rect">
            <a:avLst/>
          </a:prstGeom>
          <a:noFill/>
        </p:spPr>
        <p:txBody>
          <a:bodyPr wrap="square" rtlCol="0" anchor="ctr">
            <a:spAutoFit/>
          </a:bodyPr>
          <a:lstStyle/>
          <a:p>
            <a:r>
              <a:rPr lang="en-US" altLang="zh-TW" sz="2400" dirty="0">
                <a:solidFill>
                  <a:srgbClr val="010101"/>
                </a:solidFill>
                <a:latin typeface="+mn-ea"/>
              </a:rPr>
              <a:t>1973</a:t>
            </a:r>
            <a:r>
              <a:rPr lang="zh-TW" altLang="en-US" sz="2400" dirty="0">
                <a:solidFill>
                  <a:srgbClr val="010101"/>
                </a:solidFill>
                <a:latin typeface="+mn-ea"/>
              </a:rPr>
              <a:t>年</a:t>
            </a:r>
            <a:r>
              <a:rPr lang="en-US" altLang="zh-TW" sz="2400" dirty="0">
                <a:solidFill>
                  <a:srgbClr val="010101"/>
                </a:solidFill>
                <a:latin typeface="+mn-ea"/>
              </a:rPr>
              <a:t>07</a:t>
            </a:r>
            <a:r>
              <a:rPr lang="zh-TW" altLang="en-US" sz="2400" dirty="0">
                <a:solidFill>
                  <a:srgbClr val="010101"/>
                </a:solidFill>
                <a:latin typeface="+mn-ea"/>
              </a:rPr>
              <a:t>月</a:t>
            </a:r>
            <a:r>
              <a:rPr lang="en-US" altLang="zh-TW" sz="2400" dirty="0">
                <a:solidFill>
                  <a:srgbClr val="010101"/>
                </a:solidFill>
                <a:latin typeface="+mn-ea"/>
              </a:rPr>
              <a:t>28</a:t>
            </a:r>
            <a:r>
              <a:rPr lang="zh-TW" altLang="en-US" sz="2400" dirty="0">
                <a:solidFill>
                  <a:srgbClr val="010101"/>
                </a:solidFill>
                <a:latin typeface="+mn-ea"/>
              </a:rPr>
              <a:t>日</a:t>
            </a:r>
          </a:p>
        </p:txBody>
      </p:sp>
      <p:sp>
        <p:nvSpPr>
          <p:cNvPr id="8" name="文字方塊 7">
            <a:extLst>
              <a:ext uri="{FF2B5EF4-FFF2-40B4-BE49-F238E27FC236}">
                <a16:creationId xmlns:a16="http://schemas.microsoft.com/office/drawing/2014/main" id="{ED7FBB1F-704A-ECBD-D9AF-027431467037}"/>
              </a:ext>
            </a:extLst>
          </p:cNvPr>
          <p:cNvSpPr txBox="1"/>
          <p:nvPr/>
        </p:nvSpPr>
        <p:spPr>
          <a:xfrm>
            <a:off x="1863560" y="2792495"/>
            <a:ext cx="2708440" cy="461665"/>
          </a:xfrm>
          <a:prstGeom prst="rect">
            <a:avLst/>
          </a:prstGeom>
          <a:noFill/>
        </p:spPr>
        <p:txBody>
          <a:bodyPr wrap="square" rtlCol="0" anchor="ctr">
            <a:spAutoFit/>
          </a:bodyPr>
          <a:lstStyle/>
          <a:p>
            <a:r>
              <a:rPr lang="en-US" altLang="zh-TW" sz="2400" b="0" i="0" dirty="0">
                <a:solidFill>
                  <a:srgbClr val="010101"/>
                </a:solidFill>
                <a:effectLst/>
                <a:latin typeface="+mn-ea"/>
              </a:rPr>
              <a:t>4,468,746,910</a:t>
            </a:r>
            <a:r>
              <a:rPr lang="zh-TW" altLang="en-US" sz="2400" b="0" i="0" dirty="0">
                <a:solidFill>
                  <a:srgbClr val="010101"/>
                </a:solidFill>
                <a:effectLst/>
                <a:latin typeface="+mn-ea"/>
              </a:rPr>
              <a:t>元</a:t>
            </a:r>
            <a:endParaRPr lang="zh-TW" altLang="en-US" sz="2400" dirty="0">
              <a:solidFill>
                <a:srgbClr val="010101"/>
              </a:solidFill>
              <a:latin typeface="+mn-ea"/>
            </a:endParaRPr>
          </a:p>
        </p:txBody>
      </p:sp>
      <p:sp>
        <p:nvSpPr>
          <p:cNvPr id="15" name="文字方塊 14">
            <a:extLst>
              <a:ext uri="{FF2B5EF4-FFF2-40B4-BE49-F238E27FC236}">
                <a16:creationId xmlns:a16="http://schemas.microsoft.com/office/drawing/2014/main" id="{01FF4443-A317-7C28-9599-B2DDD104C0C1}"/>
              </a:ext>
            </a:extLst>
          </p:cNvPr>
          <p:cNvSpPr txBox="1"/>
          <p:nvPr/>
        </p:nvSpPr>
        <p:spPr>
          <a:xfrm>
            <a:off x="1863560" y="3388637"/>
            <a:ext cx="4903696" cy="461665"/>
          </a:xfrm>
          <a:prstGeom prst="rect">
            <a:avLst/>
          </a:prstGeom>
          <a:noFill/>
        </p:spPr>
        <p:txBody>
          <a:bodyPr wrap="square" rtlCol="0" anchor="ctr">
            <a:spAutoFit/>
          </a:bodyPr>
          <a:lstStyle/>
          <a:p>
            <a:r>
              <a:rPr lang="zh-TW" altLang="en-US" sz="2400" dirty="0">
                <a:solidFill>
                  <a:srgbClr val="010101"/>
                </a:solidFill>
                <a:latin typeface="+mn-ea"/>
              </a:rPr>
              <a:t>約</a:t>
            </a:r>
            <a:r>
              <a:rPr lang="en-US" altLang="zh-TW" sz="2400" dirty="0">
                <a:solidFill>
                  <a:srgbClr val="010101"/>
                </a:solidFill>
                <a:latin typeface="+mn-ea"/>
              </a:rPr>
              <a:t>300</a:t>
            </a:r>
            <a:r>
              <a:rPr lang="zh-TW" altLang="en-US" sz="2400" dirty="0" smtClean="0">
                <a:solidFill>
                  <a:srgbClr val="010101"/>
                </a:solidFill>
                <a:latin typeface="+mn-ea"/>
              </a:rPr>
              <a:t>人（含外籍員工約</a:t>
            </a:r>
            <a:r>
              <a:rPr lang="en-US" altLang="zh-TW" sz="2400" dirty="0" smtClean="0">
                <a:solidFill>
                  <a:srgbClr val="010101"/>
                </a:solidFill>
                <a:latin typeface="+mn-ea"/>
              </a:rPr>
              <a:t>100</a:t>
            </a:r>
            <a:r>
              <a:rPr lang="zh-TW" altLang="en-US" sz="2400" dirty="0" smtClean="0">
                <a:solidFill>
                  <a:srgbClr val="010101"/>
                </a:solidFill>
                <a:latin typeface="+mn-ea"/>
              </a:rPr>
              <a:t>人）</a:t>
            </a:r>
            <a:endParaRPr lang="zh-TW" altLang="en-US" sz="2400" dirty="0">
              <a:solidFill>
                <a:srgbClr val="010101"/>
              </a:solidFill>
              <a:latin typeface="+mn-ea"/>
            </a:endParaRPr>
          </a:p>
        </p:txBody>
      </p:sp>
      <p:sp>
        <p:nvSpPr>
          <p:cNvPr id="16" name="文字方塊 15">
            <a:extLst>
              <a:ext uri="{FF2B5EF4-FFF2-40B4-BE49-F238E27FC236}">
                <a16:creationId xmlns:a16="http://schemas.microsoft.com/office/drawing/2014/main" id="{00C44CBC-1CF9-D611-20A7-F5922928DCAD}"/>
              </a:ext>
            </a:extLst>
          </p:cNvPr>
          <p:cNvSpPr txBox="1"/>
          <p:nvPr/>
        </p:nvSpPr>
        <p:spPr>
          <a:xfrm>
            <a:off x="1863560" y="3975813"/>
            <a:ext cx="5858040" cy="1938992"/>
          </a:xfrm>
          <a:prstGeom prst="rect">
            <a:avLst/>
          </a:prstGeom>
          <a:noFill/>
        </p:spPr>
        <p:txBody>
          <a:bodyPr wrap="square" rtlCol="0" anchor="ctr">
            <a:spAutoFit/>
          </a:bodyPr>
          <a:lstStyle/>
          <a:p>
            <a:r>
              <a:rPr lang="zh-TW" altLang="en-US" sz="2400" dirty="0">
                <a:solidFill>
                  <a:srgbClr val="010101"/>
                </a:solidFill>
                <a:latin typeface="+mn-ea"/>
              </a:rPr>
              <a:t>三廠一處</a:t>
            </a:r>
            <a:endParaRPr lang="en-US" altLang="zh-TW" sz="2400" dirty="0">
              <a:solidFill>
                <a:srgbClr val="010101"/>
              </a:solidFill>
              <a:latin typeface="+mn-ea"/>
            </a:endParaRPr>
          </a:p>
          <a:p>
            <a:pPr marL="800100" lvl="1" indent="-342900">
              <a:buFont typeface="Wingdings" panose="05000000000000000000" pitchFamily="2" charset="2"/>
              <a:buChar char=""/>
            </a:pPr>
            <a:r>
              <a:rPr lang="zh-TW" altLang="en-US" sz="2400" dirty="0">
                <a:solidFill>
                  <a:srgbClr val="010101"/>
                </a:solidFill>
                <a:latin typeface="+mn-ea"/>
              </a:rPr>
              <a:t>台南總管理處</a:t>
            </a:r>
            <a:endParaRPr lang="en-US" altLang="zh-TW" sz="2400" dirty="0">
              <a:solidFill>
                <a:srgbClr val="010101"/>
              </a:solidFill>
              <a:latin typeface="+mn-ea"/>
            </a:endParaRPr>
          </a:p>
          <a:p>
            <a:pPr marL="800100" lvl="1" indent="-342900">
              <a:buFont typeface="Wingdings" panose="05000000000000000000" pitchFamily="2" charset="2"/>
              <a:buChar char=""/>
            </a:pPr>
            <a:r>
              <a:rPr lang="zh-TW" altLang="en-US" sz="2400" dirty="0">
                <a:solidFill>
                  <a:srgbClr val="010101"/>
                </a:solidFill>
                <a:latin typeface="+mn-ea"/>
              </a:rPr>
              <a:t>麻豆廠（球化、鍍鋅）</a:t>
            </a:r>
            <a:endParaRPr lang="en-US" altLang="zh-TW" sz="2400" dirty="0">
              <a:solidFill>
                <a:srgbClr val="010101"/>
              </a:solidFill>
              <a:latin typeface="+mn-ea"/>
            </a:endParaRPr>
          </a:p>
          <a:p>
            <a:pPr marL="800100" lvl="1" indent="-342900">
              <a:buFont typeface="Wingdings" panose="05000000000000000000" pitchFamily="2" charset="2"/>
              <a:buChar char=""/>
            </a:pPr>
            <a:r>
              <a:rPr lang="zh-TW" altLang="en-US" sz="2400" dirty="0">
                <a:solidFill>
                  <a:srgbClr val="010101"/>
                </a:solidFill>
                <a:latin typeface="+mn-ea"/>
              </a:rPr>
              <a:t>加工廠（牙條、</a:t>
            </a:r>
            <a:r>
              <a:rPr lang="zh-TW" altLang="en-US" sz="2400" dirty="0" smtClean="0">
                <a:solidFill>
                  <a:srgbClr val="010101"/>
                </a:solidFill>
                <a:latin typeface="+mn-ea"/>
              </a:rPr>
              <a:t>螺絲、熱處理）</a:t>
            </a:r>
            <a:endParaRPr lang="en-US" altLang="zh-TW" sz="2400" dirty="0">
              <a:solidFill>
                <a:srgbClr val="010101"/>
              </a:solidFill>
              <a:latin typeface="+mn-ea"/>
            </a:endParaRPr>
          </a:p>
          <a:p>
            <a:pPr marL="800100" lvl="1" indent="-342900">
              <a:buFont typeface="Wingdings" panose="05000000000000000000" pitchFamily="2" charset="2"/>
              <a:buChar char=""/>
            </a:pPr>
            <a:r>
              <a:rPr lang="zh-TW" altLang="en-US" sz="2400" dirty="0">
                <a:solidFill>
                  <a:srgbClr val="010101"/>
                </a:solidFill>
                <a:latin typeface="+mn-ea"/>
              </a:rPr>
              <a:t>儲能廠</a:t>
            </a:r>
            <a:r>
              <a:rPr lang="zh-TW" altLang="en-US" sz="2400" dirty="0" smtClean="0">
                <a:solidFill>
                  <a:srgbClr val="010101"/>
                </a:solidFill>
                <a:latin typeface="+mn-ea"/>
              </a:rPr>
              <a:t>（建</a:t>
            </a:r>
            <a:r>
              <a:rPr lang="zh-TW" altLang="en-US" sz="2400" dirty="0">
                <a:solidFill>
                  <a:srgbClr val="010101"/>
                </a:solidFill>
                <a:latin typeface="+mn-ea"/>
              </a:rPr>
              <a:t>置</a:t>
            </a:r>
            <a:r>
              <a:rPr lang="zh-TW" altLang="en-US" sz="2400" dirty="0" smtClean="0">
                <a:solidFill>
                  <a:srgbClr val="010101"/>
                </a:solidFill>
                <a:latin typeface="+mn-ea"/>
              </a:rPr>
              <a:t>中</a:t>
            </a:r>
            <a:r>
              <a:rPr lang="zh-TW" altLang="en-US" sz="2400" dirty="0">
                <a:solidFill>
                  <a:srgbClr val="010101"/>
                </a:solidFill>
                <a:latin typeface="+mn-ea"/>
              </a:rPr>
              <a:t>）</a:t>
            </a:r>
          </a:p>
        </p:txBody>
      </p:sp>
      <p:sp>
        <p:nvSpPr>
          <p:cNvPr id="17" name="文字方塊 16">
            <a:extLst>
              <a:ext uri="{FF2B5EF4-FFF2-40B4-BE49-F238E27FC236}">
                <a16:creationId xmlns:a16="http://schemas.microsoft.com/office/drawing/2014/main" id="{F15AF082-7532-9960-FCC1-F52F13D03BBA}"/>
              </a:ext>
            </a:extLst>
          </p:cNvPr>
          <p:cNvSpPr txBox="1"/>
          <p:nvPr/>
        </p:nvSpPr>
        <p:spPr>
          <a:xfrm>
            <a:off x="1863560" y="5976533"/>
            <a:ext cx="6724628" cy="461665"/>
          </a:xfrm>
          <a:prstGeom prst="rect">
            <a:avLst/>
          </a:prstGeom>
          <a:noFill/>
        </p:spPr>
        <p:txBody>
          <a:bodyPr wrap="square" rtlCol="0" anchor="ctr">
            <a:spAutoFit/>
          </a:bodyPr>
          <a:lstStyle/>
          <a:p>
            <a:r>
              <a:rPr lang="zh-TW" altLang="en-US" sz="2400" dirty="0">
                <a:solidFill>
                  <a:srgbClr val="010101"/>
                </a:solidFill>
                <a:latin typeface="+mn-ea"/>
              </a:rPr>
              <a:t>凡事感恩、誠信至上、利潤分享、知識創新</a:t>
            </a:r>
          </a:p>
        </p:txBody>
      </p:sp>
    </p:spTree>
    <p:extLst>
      <p:ext uri="{BB962C8B-B14F-4D97-AF65-F5344CB8AC3E}">
        <p14:creationId xmlns:p14="http://schemas.microsoft.com/office/powerpoint/2010/main" val="3267873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／產品關聯圖</a:t>
              </a:r>
              <a:endParaRPr lang="zh-TW" altLang="en-US" b="1" dirty="0">
                <a:solidFill>
                  <a:schemeClr val="tx2">
                    <a:lumMod val="90000"/>
                    <a:lumOff val="10000"/>
                  </a:schemeClr>
                </a:solidFill>
              </a:endParaRPr>
            </a:p>
          </p:txBody>
        </p:sp>
      </p:grpSp>
      <p:grpSp>
        <p:nvGrpSpPr>
          <p:cNvPr id="9" name="群組 8">
            <a:extLst>
              <a:ext uri="{FF2B5EF4-FFF2-40B4-BE49-F238E27FC236}">
                <a16:creationId xmlns:a16="http://schemas.microsoft.com/office/drawing/2014/main" id="{CF9DEDB8-EAE0-C544-2F8C-C9403CE72185}"/>
              </a:ext>
            </a:extLst>
          </p:cNvPr>
          <p:cNvGrpSpPr/>
          <p:nvPr/>
        </p:nvGrpSpPr>
        <p:grpSpPr>
          <a:xfrm>
            <a:off x="251007" y="1412776"/>
            <a:ext cx="8629382" cy="4751387"/>
            <a:chOff x="539552" y="1412776"/>
            <a:chExt cx="8043863" cy="4751387"/>
          </a:xfrm>
        </p:grpSpPr>
        <p:graphicFrame>
          <p:nvGraphicFramePr>
            <p:cNvPr id="5" name="資料庫圖表 4">
              <a:extLst>
                <a:ext uri="{FF2B5EF4-FFF2-40B4-BE49-F238E27FC236}">
                  <a16:creationId xmlns:a16="http://schemas.microsoft.com/office/drawing/2014/main" id="{9411879F-1A50-E825-2C98-9082A6A52F24}"/>
                </a:ext>
              </a:extLst>
            </p:cNvPr>
            <p:cNvGraphicFramePr/>
            <p:nvPr>
              <p:extLst>
                <p:ext uri="{D42A27DB-BD31-4B8C-83A1-F6EECF244321}">
                  <p14:modId xmlns:p14="http://schemas.microsoft.com/office/powerpoint/2010/main" val="713007217"/>
                </p:ext>
              </p:extLst>
            </p:nvPr>
          </p:nvGraphicFramePr>
          <p:xfrm>
            <a:off x="539552" y="1412776"/>
            <a:ext cx="8043863" cy="4751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矩形 5">
              <a:extLst>
                <a:ext uri="{FF2B5EF4-FFF2-40B4-BE49-F238E27FC236}">
                  <a16:creationId xmlns:a16="http://schemas.microsoft.com/office/drawing/2014/main" id="{5B650DA1-4296-179E-6508-F66284F488EE}"/>
                </a:ext>
              </a:extLst>
            </p:cNvPr>
            <p:cNvSpPr/>
            <p:nvPr/>
          </p:nvSpPr>
          <p:spPr>
            <a:xfrm>
              <a:off x="6266328" y="1584329"/>
              <a:ext cx="1800000" cy="663388"/>
            </a:xfrm>
            <a:prstGeom prst="rect">
              <a:avLst/>
            </a:prstGeom>
            <a:solidFill>
              <a:schemeClr val="tx2">
                <a:lumMod val="90000"/>
                <a:lumOff val="1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a:ln/>
                  <a:solidFill>
                    <a:prstClr val="white"/>
                  </a:solidFill>
                  <a:latin typeface="微軟正黑體" panose="020B0604030504040204" pitchFamily="34" charset="-120"/>
                  <a:ea typeface="微軟正黑體" panose="020B0604030504040204" pitchFamily="34" charset="-120"/>
                </a:rPr>
                <a:t>盤　元</a:t>
              </a:r>
            </a:p>
          </p:txBody>
        </p:sp>
        <p:cxnSp>
          <p:nvCxnSpPr>
            <p:cNvPr id="8" name="直線接點 7">
              <a:extLst>
                <a:ext uri="{FF2B5EF4-FFF2-40B4-BE49-F238E27FC236}">
                  <a16:creationId xmlns:a16="http://schemas.microsoft.com/office/drawing/2014/main" id="{5C31B011-954B-CE68-7810-F1F26F448ADF}"/>
                </a:ext>
              </a:extLst>
            </p:cNvPr>
            <p:cNvCxnSpPr>
              <a:cxnSpLocks/>
            </p:cNvCxnSpPr>
            <p:nvPr/>
          </p:nvCxnSpPr>
          <p:spPr>
            <a:xfrm flipH="1">
              <a:off x="5943599" y="1916023"/>
              <a:ext cx="324000" cy="0"/>
            </a:xfrm>
            <a:prstGeom prst="line">
              <a:avLst/>
            </a:prstGeom>
            <a:ln w="19050">
              <a:solidFill>
                <a:srgbClr val="C2735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09562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橢圓 42">
            <a:extLst>
              <a:ext uri="{FF2B5EF4-FFF2-40B4-BE49-F238E27FC236}">
                <a16:creationId xmlns:a16="http://schemas.microsoft.com/office/drawing/2014/main" id="{B36916E4-383C-2806-0738-AEF19CADCDA2}"/>
              </a:ext>
            </a:extLst>
          </p:cNvPr>
          <p:cNvSpPr/>
          <p:nvPr/>
        </p:nvSpPr>
        <p:spPr>
          <a:xfrm>
            <a:off x="2633005" y="6509033"/>
            <a:ext cx="584775" cy="58477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／廠區介紹</a:t>
              </a:r>
              <a:endParaRPr lang="zh-TW" altLang="en-US" b="1" dirty="0">
                <a:solidFill>
                  <a:schemeClr val="tx2">
                    <a:lumMod val="90000"/>
                    <a:lumOff val="10000"/>
                  </a:schemeClr>
                </a:solidFill>
              </a:endParaRPr>
            </a:p>
          </p:txBody>
        </p:sp>
      </p:grpSp>
      <p:sp>
        <p:nvSpPr>
          <p:cNvPr id="25" name="文字方塊 24">
            <a:extLst>
              <a:ext uri="{FF2B5EF4-FFF2-40B4-BE49-F238E27FC236}">
                <a16:creationId xmlns:a16="http://schemas.microsoft.com/office/drawing/2014/main" id="{95A014ED-B561-9EE5-71E2-A0847F7DBFA5}"/>
              </a:ext>
            </a:extLst>
          </p:cNvPr>
          <p:cNvSpPr txBox="1"/>
          <p:nvPr/>
        </p:nvSpPr>
        <p:spPr>
          <a:xfrm>
            <a:off x="233080" y="2205320"/>
            <a:ext cx="869577" cy="461665"/>
          </a:xfrm>
          <a:prstGeom prst="rect">
            <a:avLst/>
          </a:prstGeom>
          <a:noFill/>
        </p:spPr>
        <p:txBody>
          <a:bodyPr wrap="square" rtlCol="0" anchor="ctr">
            <a:spAutoFit/>
          </a:bodyPr>
          <a:lstStyle/>
          <a:p>
            <a:r>
              <a:rPr lang="zh-TW" altLang="en-US" sz="2400" dirty="0">
                <a:solidFill>
                  <a:srgbClr val="AA5740"/>
                </a:solidFill>
              </a:rPr>
              <a:t>建廠</a:t>
            </a:r>
          </a:p>
        </p:txBody>
      </p:sp>
      <p:sp>
        <p:nvSpPr>
          <p:cNvPr id="26" name="文字方塊 25">
            <a:extLst>
              <a:ext uri="{FF2B5EF4-FFF2-40B4-BE49-F238E27FC236}">
                <a16:creationId xmlns:a16="http://schemas.microsoft.com/office/drawing/2014/main" id="{860B2AE7-93A5-979A-7B1B-EC6F18167B50}"/>
              </a:ext>
            </a:extLst>
          </p:cNvPr>
          <p:cNvSpPr txBox="1"/>
          <p:nvPr/>
        </p:nvSpPr>
        <p:spPr>
          <a:xfrm>
            <a:off x="233080" y="2801460"/>
            <a:ext cx="869577" cy="461665"/>
          </a:xfrm>
          <a:prstGeom prst="rect">
            <a:avLst/>
          </a:prstGeom>
          <a:noFill/>
        </p:spPr>
        <p:txBody>
          <a:bodyPr wrap="square" rtlCol="0" anchor="ctr">
            <a:spAutoFit/>
          </a:bodyPr>
          <a:lstStyle/>
          <a:p>
            <a:r>
              <a:rPr lang="zh-TW" altLang="en-US" sz="2400" dirty="0">
                <a:solidFill>
                  <a:srgbClr val="AA5740"/>
                </a:solidFill>
              </a:rPr>
              <a:t>面積</a:t>
            </a:r>
          </a:p>
        </p:txBody>
      </p:sp>
      <p:sp>
        <p:nvSpPr>
          <p:cNvPr id="27" name="文字方塊 26">
            <a:extLst>
              <a:ext uri="{FF2B5EF4-FFF2-40B4-BE49-F238E27FC236}">
                <a16:creationId xmlns:a16="http://schemas.microsoft.com/office/drawing/2014/main" id="{2DA4217F-FAF2-6DE8-2BCD-367D28622B32}"/>
              </a:ext>
            </a:extLst>
          </p:cNvPr>
          <p:cNvSpPr txBox="1"/>
          <p:nvPr/>
        </p:nvSpPr>
        <p:spPr>
          <a:xfrm>
            <a:off x="233080" y="3397602"/>
            <a:ext cx="869577" cy="461665"/>
          </a:xfrm>
          <a:prstGeom prst="rect">
            <a:avLst/>
          </a:prstGeom>
          <a:noFill/>
        </p:spPr>
        <p:txBody>
          <a:bodyPr wrap="square" rtlCol="0">
            <a:spAutoFit/>
          </a:bodyPr>
          <a:lstStyle/>
          <a:p>
            <a:r>
              <a:rPr lang="zh-TW" altLang="en-US" sz="2400" dirty="0" smtClean="0">
                <a:solidFill>
                  <a:srgbClr val="AA5740"/>
                </a:solidFill>
              </a:rPr>
              <a:t>產能</a:t>
            </a:r>
            <a:endParaRPr lang="zh-TW" altLang="en-US" sz="2400" dirty="0">
              <a:solidFill>
                <a:srgbClr val="AA5740"/>
              </a:solidFill>
            </a:endParaRPr>
          </a:p>
        </p:txBody>
      </p:sp>
      <p:sp>
        <p:nvSpPr>
          <p:cNvPr id="28" name="文字方塊 27">
            <a:extLst>
              <a:ext uri="{FF2B5EF4-FFF2-40B4-BE49-F238E27FC236}">
                <a16:creationId xmlns:a16="http://schemas.microsoft.com/office/drawing/2014/main" id="{1091B841-F73E-E003-0C89-38E89B032C0F}"/>
              </a:ext>
            </a:extLst>
          </p:cNvPr>
          <p:cNvSpPr txBox="1"/>
          <p:nvPr/>
        </p:nvSpPr>
        <p:spPr>
          <a:xfrm>
            <a:off x="233080" y="3993743"/>
            <a:ext cx="869578" cy="461665"/>
          </a:xfrm>
          <a:prstGeom prst="rect">
            <a:avLst/>
          </a:prstGeom>
          <a:noFill/>
        </p:spPr>
        <p:txBody>
          <a:bodyPr wrap="square" rtlCol="0">
            <a:spAutoFit/>
          </a:bodyPr>
          <a:lstStyle/>
          <a:p>
            <a:r>
              <a:rPr lang="zh-TW" altLang="en-US" sz="2400" dirty="0">
                <a:solidFill>
                  <a:srgbClr val="AA5740"/>
                </a:solidFill>
              </a:rPr>
              <a:t>現況</a:t>
            </a:r>
          </a:p>
        </p:txBody>
      </p:sp>
      <p:sp>
        <p:nvSpPr>
          <p:cNvPr id="29" name="文字方塊 28">
            <a:extLst>
              <a:ext uri="{FF2B5EF4-FFF2-40B4-BE49-F238E27FC236}">
                <a16:creationId xmlns:a16="http://schemas.microsoft.com/office/drawing/2014/main" id="{B86F9F65-6759-FEF6-48EC-C1D10B71DCAF}"/>
              </a:ext>
            </a:extLst>
          </p:cNvPr>
          <p:cNvSpPr txBox="1"/>
          <p:nvPr/>
        </p:nvSpPr>
        <p:spPr>
          <a:xfrm>
            <a:off x="1425974" y="2205320"/>
            <a:ext cx="3104334" cy="461665"/>
          </a:xfrm>
          <a:prstGeom prst="rect">
            <a:avLst/>
          </a:prstGeom>
          <a:noFill/>
        </p:spPr>
        <p:txBody>
          <a:bodyPr wrap="square" rtlCol="0" anchor="ctr">
            <a:spAutoFit/>
          </a:bodyPr>
          <a:lstStyle/>
          <a:p>
            <a:r>
              <a:rPr lang="en-US" altLang="zh-TW" sz="2400" dirty="0">
                <a:solidFill>
                  <a:srgbClr val="010101"/>
                </a:solidFill>
                <a:latin typeface="+mn-ea"/>
              </a:rPr>
              <a:t>1995</a:t>
            </a:r>
            <a:r>
              <a:rPr lang="zh-TW" altLang="en-US" sz="2400" dirty="0">
                <a:solidFill>
                  <a:srgbClr val="010101"/>
                </a:solidFill>
                <a:latin typeface="+mn-ea"/>
              </a:rPr>
              <a:t>年（民國</a:t>
            </a:r>
            <a:r>
              <a:rPr lang="en-US" altLang="zh-TW" sz="2400" dirty="0">
                <a:solidFill>
                  <a:srgbClr val="010101"/>
                </a:solidFill>
                <a:latin typeface="+mn-ea"/>
              </a:rPr>
              <a:t>84</a:t>
            </a:r>
            <a:r>
              <a:rPr lang="zh-TW" altLang="en-US" sz="2400" dirty="0">
                <a:solidFill>
                  <a:srgbClr val="010101"/>
                </a:solidFill>
                <a:latin typeface="+mn-ea"/>
              </a:rPr>
              <a:t>年）</a:t>
            </a:r>
          </a:p>
        </p:txBody>
      </p:sp>
      <p:sp>
        <p:nvSpPr>
          <p:cNvPr id="30" name="文字方塊 29">
            <a:extLst>
              <a:ext uri="{FF2B5EF4-FFF2-40B4-BE49-F238E27FC236}">
                <a16:creationId xmlns:a16="http://schemas.microsoft.com/office/drawing/2014/main" id="{F883D944-D37F-165F-A017-334A54F6E701}"/>
              </a:ext>
            </a:extLst>
          </p:cNvPr>
          <p:cNvSpPr txBox="1"/>
          <p:nvPr/>
        </p:nvSpPr>
        <p:spPr>
          <a:xfrm>
            <a:off x="1425974" y="2792495"/>
            <a:ext cx="2708440" cy="461665"/>
          </a:xfrm>
          <a:prstGeom prst="rect">
            <a:avLst/>
          </a:prstGeom>
          <a:noFill/>
        </p:spPr>
        <p:txBody>
          <a:bodyPr wrap="square" rtlCol="0" anchor="ctr">
            <a:spAutoFit/>
          </a:bodyPr>
          <a:lstStyle/>
          <a:p>
            <a:r>
              <a:rPr lang="en-US" altLang="zh-TW" sz="2400" dirty="0">
                <a:solidFill>
                  <a:srgbClr val="010101"/>
                </a:solidFill>
                <a:latin typeface="+mn-ea"/>
              </a:rPr>
              <a:t>237</a:t>
            </a:r>
            <a:r>
              <a:rPr lang="en-US" altLang="zh-TW" sz="2400" b="0" i="0" dirty="0">
                <a:solidFill>
                  <a:srgbClr val="010101"/>
                </a:solidFill>
                <a:effectLst/>
                <a:latin typeface="+mn-ea"/>
              </a:rPr>
              <a:t>,292</a:t>
            </a:r>
            <a:r>
              <a:rPr lang="zh-TW" altLang="en-US" sz="2400" b="0" i="0" dirty="0">
                <a:solidFill>
                  <a:srgbClr val="010101"/>
                </a:solidFill>
                <a:effectLst/>
                <a:latin typeface="+mn-ea"/>
              </a:rPr>
              <a:t>平方公尺</a:t>
            </a:r>
            <a:endParaRPr lang="zh-TW" altLang="en-US" sz="2400" dirty="0">
              <a:solidFill>
                <a:srgbClr val="010101"/>
              </a:solidFill>
              <a:latin typeface="+mn-ea"/>
            </a:endParaRPr>
          </a:p>
        </p:txBody>
      </p:sp>
      <p:sp>
        <p:nvSpPr>
          <p:cNvPr id="31" name="文字方塊 30">
            <a:extLst>
              <a:ext uri="{FF2B5EF4-FFF2-40B4-BE49-F238E27FC236}">
                <a16:creationId xmlns:a16="http://schemas.microsoft.com/office/drawing/2014/main" id="{5255EDE1-729D-A970-8A1F-3A3084157C79}"/>
              </a:ext>
            </a:extLst>
          </p:cNvPr>
          <p:cNvSpPr txBox="1"/>
          <p:nvPr/>
        </p:nvSpPr>
        <p:spPr>
          <a:xfrm>
            <a:off x="1425974" y="3388637"/>
            <a:ext cx="2708440" cy="461665"/>
          </a:xfrm>
          <a:prstGeom prst="rect">
            <a:avLst/>
          </a:prstGeom>
          <a:noFill/>
        </p:spPr>
        <p:txBody>
          <a:bodyPr wrap="square" rtlCol="0" anchor="ctr">
            <a:spAutoFit/>
          </a:bodyPr>
          <a:lstStyle/>
          <a:p>
            <a:r>
              <a:rPr lang="en-US" altLang="zh-TW" sz="2400" dirty="0">
                <a:solidFill>
                  <a:srgbClr val="010101"/>
                </a:solidFill>
                <a:latin typeface="+mn-ea"/>
              </a:rPr>
              <a:t>40</a:t>
            </a:r>
            <a:r>
              <a:rPr lang="zh-TW" altLang="en-US" sz="2400" dirty="0">
                <a:solidFill>
                  <a:srgbClr val="010101"/>
                </a:solidFill>
                <a:latin typeface="+mn-ea"/>
              </a:rPr>
              <a:t>萬噸</a:t>
            </a:r>
            <a:r>
              <a:rPr lang="en-US" altLang="zh-TW" sz="2400" dirty="0">
                <a:solidFill>
                  <a:srgbClr val="010101"/>
                </a:solidFill>
                <a:latin typeface="+mn-ea"/>
              </a:rPr>
              <a:t>/</a:t>
            </a:r>
            <a:r>
              <a:rPr lang="zh-TW" altLang="en-US" sz="2400" dirty="0">
                <a:solidFill>
                  <a:srgbClr val="010101"/>
                </a:solidFill>
                <a:latin typeface="+mn-ea"/>
              </a:rPr>
              <a:t>年</a:t>
            </a:r>
          </a:p>
        </p:txBody>
      </p:sp>
      <p:sp>
        <p:nvSpPr>
          <p:cNvPr id="32" name="文字方塊 31">
            <a:extLst>
              <a:ext uri="{FF2B5EF4-FFF2-40B4-BE49-F238E27FC236}">
                <a16:creationId xmlns:a16="http://schemas.microsoft.com/office/drawing/2014/main" id="{CAA8699C-63FE-D2CA-5997-3BBEC7115951}"/>
              </a:ext>
            </a:extLst>
          </p:cNvPr>
          <p:cNvSpPr txBox="1"/>
          <p:nvPr/>
        </p:nvSpPr>
        <p:spPr>
          <a:xfrm>
            <a:off x="1425974" y="3973542"/>
            <a:ext cx="2860839" cy="2308324"/>
          </a:xfrm>
          <a:prstGeom prst="rect">
            <a:avLst/>
          </a:prstGeom>
          <a:noFill/>
        </p:spPr>
        <p:txBody>
          <a:bodyPr wrap="square" rtlCol="0" anchor="ctr">
            <a:spAutoFit/>
          </a:bodyPr>
          <a:lstStyle/>
          <a:p>
            <a:pPr algn="just"/>
            <a:r>
              <a:rPr lang="zh-TW" altLang="en-US" sz="2400" dirty="0">
                <a:solidFill>
                  <a:srgbClr val="010101"/>
                </a:solidFill>
                <a:latin typeface="+mn-ea"/>
              </a:rPr>
              <a:t>自</a:t>
            </a:r>
            <a:r>
              <a:rPr lang="en-US" altLang="zh-TW" sz="2400" dirty="0">
                <a:solidFill>
                  <a:srgbClr val="010101"/>
                </a:solidFill>
                <a:latin typeface="+mn-ea"/>
              </a:rPr>
              <a:t>2020</a:t>
            </a:r>
            <a:r>
              <a:rPr lang="zh-TW" altLang="en-US" sz="2400" dirty="0">
                <a:solidFill>
                  <a:srgbClr val="010101"/>
                </a:solidFill>
                <a:latin typeface="+mn-ea"/>
              </a:rPr>
              <a:t>年起出租予台灣鋼鐵集團旗下易昇鋼鐵股份有限公司，相關資訊請詳公開資訊觀測站重大訊息。</a:t>
            </a:r>
          </a:p>
        </p:txBody>
      </p:sp>
      <p:sp>
        <p:nvSpPr>
          <p:cNvPr id="33" name="文字方塊 32">
            <a:extLst>
              <a:ext uri="{FF2B5EF4-FFF2-40B4-BE49-F238E27FC236}">
                <a16:creationId xmlns:a16="http://schemas.microsoft.com/office/drawing/2014/main" id="{CFD9AB36-54A0-FE36-8287-72D9EAE1A29C}"/>
              </a:ext>
            </a:extLst>
          </p:cNvPr>
          <p:cNvSpPr txBox="1"/>
          <p:nvPr/>
        </p:nvSpPr>
        <p:spPr>
          <a:xfrm>
            <a:off x="199013" y="1413156"/>
            <a:ext cx="3646846" cy="584775"/>
          </a:xfrm>
          <a:prstGeom prst="rect">
            <a:avLst/>
          </a:prstGeom>
          <a:noFill/>
        </p:spPr>
        <p:txBody>
          <a:bodyPr wrap="square" rtlCol="0">
            <a:spAutoFit/>
          </a:bodyPr>
          <a:lstStyle/>
          <a:p>
            <a:r>
              <a:rPr lang="zh-TW" altLang="en-US" sz="3200" b="1" dirty="0">
                <a:solidFill>
                  <a:schemeClr val="tx2">
                    <a:lumMod val="90000"/>
                    <a:lumOff val="10000"/>
                  </a:schemeClr>
                </a:solidFill>
              </a:rPr>
              <a:t>官田廠區－軋鋼廠</a:t>
            </a:r>
          </a:p>
        </p:txBody>
      </p:sp>
      <p:sp>
        <p:nvSpPr>
          <p:cNvPr id="41" name="橢圓 40">
            <a:extLst>
              <a:ext uri="{FF2B5EF4-FFF2-40B4-BE49-F238E27FC236}">
                <a16:creationId xmlns:a16="http://schemas.microsoft.com/office/drawing/2014/main" id="{D8424F01-D77D-3DE1-E134-A9302A18F6C2}"/>
              </a:ext>
            </a:extLst>
          </p:cNvPr>
          <p:cNvSpPr/>
          <p:nvPr/>
        </p:nvSpPr>
        <p:spPr>
          <a:xfrm>
            <a:off x="525906" y="5782166"/>
            <a:ext cx="715585" cy="726867"/>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橢圓 43">
            <a:extLst>
              <a:ext uri="{FF2B5EF4-FFF2-40B4-BE49-F238E27FC236}">
                <a16:creationId xmlns:a16="http://schemas.microsoft.com/office/drawing/2014/main" id="{C28D0151-DFAC-A388-84C8-50BBCFAD0986}"/>
              </a:ext>
            </a:extLst>
          </p:cNvPr>
          <p:cNvSpPr/>
          <p:nvPr/>
        </p:nvSpPr>
        <p:spPr>
          <a:xfrm>
            <a:off x="6555540" y="3998879"/>
            <a:ext cx="627580" cy="65013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00006">
            <a:extLst>
              <a:ext uri="{FF2B5EF4-FFF2-40B4-BE49-F238E27FC236}">
                <a16:creationId xmlns:a16="http://schemas.microsoft.com/office/drawing/2014/main" id="{84EA8BAC-67FF-B3C4-998D-EB24B14C2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39" t="9170" r="67551" b="26957"/>
          <a:stretch>
            <a:fillRect/>
          </a:stretch>
        </p:blipFill>
        <p:spPr bwMode="auto">
          <a:xfrm>
            <a:off x="5204312" y="63332"/>
            <a:ext cx="3334870" cy="3334870"/>
          </a:xfrm>
          <a:custGeom>
            <a:avLst/>
            <a:gdLst>
              <a:gd name="connsiteX0" fmla="*/ 1667435 w 3334870"/>
              <a:gd name="connsiteY0" fmla="*/ 0 h 3334870"/>
              <a:gd name="connsiteX1" fmla="*/ 3334870 w 3334870"/>
              <a:gd name="connsiteY1" fmla="*/ 1667435 h 3334870"/>
              <a:gd name="connsiteX2" fmla="*/ 1667435 w 3334870"/>
              <a:gd name="connsiteY2" fmla="*/ 3334870 h 3334870"/>
              <a:gd name="connsiteX3" fmla="*/ 0 w 3334870"/>
              <a:gd name="connsiteY3" fmla="*/ 1667435 h 3334870"/>
              <a:gd name="connsiteX4" fmla="*/ 1667435 w 3334870"/>
              <a:gd name="connsiteY4" fmla="*/ 0 h 3334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4870" h="3334870">
                <a:moveTo>
                  <a:pt x="1667435" y="0"/>
                </a:moveTo>
                <a:cubicBezTo>
                  <a:pt x="2588334" y="0"/>
                  <a:pt x="3334870" y="746536"/>
                  <a:pt x="3334870" y="1667435"/>
                </a:cubicBezTo>
                <a:cubicBezTo>
                  <a:pt x="3334870" y="2588334"/>
                  <a:pt x="2588334" y="3334870"/>
                  <a:pt x="1667435" y="3334870"/>
                </a:cubicBezTo>
                <a:cubicBezTo>
                  <a:pt x="746536" y="3334870"/>
                  <a:pt x="0" y="2588334"/>
                  <a:pt x="0" y="1667435"/>
                </a:cubicBezTo>
                <a:cubicBezTo>
                  <a:pt x="0" y="746536"/>
                  <a:pt x="746536" y="0"/>
                  <a:pt x="1667435"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pic>
        <p:nvPicPr>
          <p:cNvPr id="6" name="圖片 5" descr="00006">
            <a:extLst>
              <a:ext uri="{FF2B5EF4-FFF2-40B4-BE49-F238E27FC236}">
                <a16:creationId xmlns:a16="http://schemas.microsoft.com/office/drawing/2014/main" id="{942B7FEA-A186-1D68-CDE5-B28750051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755" t="41106" r="28935"/>
          <a:stretch>
            <a:fillRect/>
          </a:stretch>
        </p:blipFill>
        <p:spPr bwMode="auto">
          <a:xfrm>
            <a:off x="4752734" y="4596838"/>
            <a:ext cx="2573826" cy="2373180"/>
          </a:xfrm>
          <a:custGeom>
            <a:avLst/>
            <a:gdLst>
              <a:gd name="connsiteX0" fmla="*/ 1667435 w 3334870"/>
              <a:gd name="connsiteY0" fmla="*/ 0 h 3074896"/>
              <a:gd name="connsiteX1" fmla="*/ 3334870 w 3334870"/>
              <a:gd name="connsiteY1" fmla="*/ 1667435 h 3074896"/>
              <a:gd name="connsiteX2" fmla="*/ 2599714 w 3334870"/>
              <a:gd name="connsiteY2" fmla="*/ 3050098 h 3074896"/>
              <a:gd name="connsiteX3" fmla="*/ 2558896 w 3334870"/>
              <a:gd name="connsiteY3" fmla="*/ 3074896 h 3074896"/>
              <a:gd name="connsiteX4" fmla="*/ 775975 w 3334870"/>
              <a:gd name="connsiteY4" fmla="*/ 3074896 h 3074896"/>
              <a:gd name="connsiteX5" fmla="*/ 735156 w 3334870"/>
              <a:gd name="connsiteY5" fmla="*/ 3050098 h 3074896"/>
              <a:gd name="connsiteX6" fmla="*/ 0 w 3334870"/>
              <a:gd name="connsiteY6" fmla="*/ 1667435 h 3074896"/>
              <a:gd name="connsiteX7" fmla="*/ 1667435 w 3334870"/>
              <a:gd name="connsiteY7" fmla="*/ 0 h 307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4870" h="3074896">
                <a:moveTo>
                  <a:pt x="1667435" y="0"/>
                </a:moveTo>
                <a:cubicBezTo>
                  <a:pt x="2588334" y="0"/>
                  <a:pt x="3334870" y="746536"/>
                  <a:pt x="3334870" y="1667435"/>
                </a:cubicBezTo>
                <a:cubicBezTo>
                  <a:pt x="3334870" y="2242997"/>
                  <a:pt x="3043255" y="2750448"/>
                  <a:pt x="2599714" y="3050098"/>
                </a:cubicBezTo>
                <a:lnTo>
                  <a:pt x="2558896" y="3074896"/>
                </a:lnTo>
                <a:lnTo>
                  <a:pt x="775975" y="3074896"/>
                </a:lnTo>
                <a:lnTo>
                  <a:pt x="735156" y="3050098"/>
                </a:lnTo>
                <a:cubicBezTo>
                  <a:pt x="291616" y="2750448"/>
                  <a:pt x="0" y="2242997"/>
                  <a:pt x="0" y="1667435"/>
                </a:cubicBezTo>
                <a:cubicBezTo>
                  <a:pt x="0" y="746536"/>
                  <a:pt x="746536" y="0"/>
                  <a:pt x="1667435"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pic>
        <p:nvPicPr>
          <p:cNvPr id="7" name="圖片 6" descr="00006">
            <a:extLst>
              <a:ext uri="{FF2B5EF4-FFF2-40B4-BE49-F238E27FC236}">
                <a16:creationId xmlns:a16="http://schemas.microsoft.com/office/drawing/2014/main" id="{F9C0235A-903F-3333-35A3-88BF5CBE5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029" t="50000" r="157" b="550"/>
          <a:stretch>
            <a:fillRect/>
          </a:stretch>
        </p:blipFill>
        <p:spPr bwMode="auto">
          <a:xfrm>
            <a:off x="7002775" y="3253770"/>
            <a:ext cx="2387032" cy="2313626"/>
          </a:xfrm>
          <a:custGeom>
            <a:avLst/>
            <a:gdLst>
              <a:gd name="connsiteX0" fmla="*/ 1331877 w 2663754"/>
              <a:gd name="connsiteY0" fmla="*/ 0 h 2581838"/>
              <a:gd name="connsiteX1" fmla="*/ 2663754 w 2663754"/>
              <a:gd name="connsiteY1" fmla="*/ 1290919 h 2581838"/>
              <a:gd name="connsiteX2" fmla="*/ 1331877 w 2663754"/>
              <a:gd name="connsiteY2" fmla="*/ 2581838 h 2581838"/>
              <a:gd name="connsiteX3" fmla="*/ 0 w 2663754"/>
              <a:gd name="connsiteY3" fmla="*/ 1290919 h 2581838"/>
              <a:gd name="connsiteX4" fmla="*/ 1331877 w 2663754"/>
              <a:gd name="connsiteY4" fmla="*/ 0 h 2581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3754" h="2581838">
                <a:moveTo>
                  <a:pt x="1331877" y="0"/>
                </a:moveTo>
                <a:cubicBezTo>
                  <a:pt x="2067452" y="0"/>
                  <a:pt x="2663754" y="577964"/>
                  <a:pt x="2663754" y="1290919"/>
                </a:cubicBezTo>
                <a:cubicBezTo>
                  <a:pt x="2663754" y="2003874"/>
                  <a:pt x="2067452" y="2581838"/>
                  <a:pt x="1331877" y="2581838"/>
                </a:cubicBezTo>
                <a:cubicBezTo>
                  <a:pt x="596302" y="2581838"/>
                  <a:pt x="0" y="2003874"/>
                  <a:pt x="0" y="1290919"/>
                </a:cubicBezTo>
                <a:cubicBezTo>
                  <a:pt x="0" y="577964"/>
                  <a:pt x="596302" y="0"/>
                  <a:pt x="1331877"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sp>
        <p:nvSpPr>
          <p:cNvPr id="8" name="橢圓 7">
            <a:extLst>
              <a:ext uri="{FF2B5EF4-FFF2-40B4-BE49-F238E27FC236}">
                <a16:creationId xmlns:a16="http://schemas.microsoft.com/office/drawing/2014/main" id="{9338ABBF-5E69-70B2-1F4E-5A695A75AF66}"/>
              </a:ext>
            </a:extLst>
          </p:cNvPr>
          <p:cNvSpPr/>
          <p:nvPr/>
        </p:nvSpPr>
        <p:spPr>
          <a:xfrm>
            <a:off x="8708317" y="-42062"/>
            <a:ext cx="1580177" cy="1772829"/>
          </a:xfrm>
          <a:prstGeom prst="ellipse">
            <a:avLst/>
          </a:prstGeom>
          <a:solidFill>
            <a:srgbClr val="C2735E">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93536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／產品應用</a:t>
              </a:r>
              <a:endParaRPr lang="zh-TW" altLang="en-US" b="1" dirty="0">
                <a:solidFill>
                  <a:schemeClr val="tx2">
                    <a:lumMod val="90000"/>
                    <a:lumOff val="10000"/>
                  </a:schemeClr>
                </a:solidFill>
              </a:endParaRPr>
            </a:p>
          </p:txBody>
        </p:sp>
      </p:grpSp>
      <p:sp>
        <p:nvSpPr>
          <p:cNvPr id="48" name="文字方塊 47">
            <a:extLst>
              <a:ext uri="{FF2B5EF4-FFF2-40B4-BE49-F238E27FC236}">
                <a16:creationId xmlns:a16="http://schemas.microsoft.com/office/drawing/2014/main" id="{B0A7D406-6592-E513-14A2-7FB307332CD3}"/>
              </a:ext>
            </a:extLst>
          </p:cNvPr>
          <p:cNvSpPr txBox="1"/>
          <p:nvPr/>
        </p:nvSpPr>
        <p:spPr>
          <a:xfrm>
            <a:off x="3621740" y="1235058"/>
            <a:ext cx="1900517" cy="584775"/>
          </a:xfrm>
          <a:prstGeom prst="rect">
            <a:avLst/>
          </a:prstGeom>
          <a:noFill/>
        </p:spPr>
        <p:txBody>
          <a:bodyPr wrap="square" rtlCol="0">
            <a:spAutoFit/>
          </a:bodyPr>
          <a:lstStyle/>
          <a:p>
            <a:r>
              <a:rPr lang="zh-TW" altLang="en-US" sz="3200" b="1" dirty="0">
                <a:solidFill>
                  <a:schemeClr val="tx2">
                    <a:lumMod val="90000"/>
                    <a:lumOff val="10000"/>
                  </a:schemeClr>
                </a:solidFill>
              </a:rPr>
              <a:t>熱軋線材</a:t>
            </a:r>
          </a:p>
        </p:txBody>
      </p:sp>
      <p:sp>
        <p:nvSpPr>
          <p:cNvPr id="5" name="矩形: 圓角 4">
            <a:extLst>
              <a:ext uri="{FF2B5EF4-FFF2-40B4-BE49-F238E27FC236}">
                <a16:creationId xmlns:a16="http://schemas.microsoft.com/office/drawing/2014/main" id="{1CBC78D5-F54A-DB8D-7AEF-C75307DADB92}"/>
              </a:ext>
            </a:extLst>
          </p:cNvPr>
          <p:cNvSpPr/>
          <p:nvPr/>
        </p:nvSpPr>
        <p:spPr>
          <a:xfrm>
            <a:off x="251006" y="1900518"/>
            <a:ext cx="8641981" cy="3989294"/>
          </a:xfrm>
          <a:prstGeom prst="roundRect">
            <a:avLst>
              <a:gd name="adj" fmla="val 17753"/>
            </a:avLst>
          </a:prstGeom>
          <a:solidFill>
            <a:schemeClr val="bg1">
              <a:alpha val="6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4" name="群組 13">
            <a:extLst>
              <a:ext uri="{FF2B5EF4-FFF2-40B4-BE49-F238E27FC236}">
                <a16:creationId xmlns:a16="http://schemas.microsoft.com/office/drawing/2014/main" id="{0DB80A83-580B-C8AE-2084-B32CC6FAF382}"/>
              </a:ext>
            </a:extLst>
          </p:cNvPr>
          <p:cNvGrpSpPr/>
          <p:nvPr/>
        </p:nvGrpSpPr>
        <p:grpSpPr>
          <a:xfrm>
            <a:off x="1164957" y="2291543"/>
            <a:ext cx="2520000" cy="3207245"/>
            <a:chOff x="1164957" y="2257907"/>
            <a:chExt cx="2520000" cy="3207245"/>
          </a:xfrm>
        </p:grpSpPr>
        <p:pic>
          <p:nvPicPr>
            <p:cNvPr id="8" name="圖片 7" descr="DSCF3701_1">
              <a:extLst>
                <a:ext uri="{FF2B5EF4-FFF2-40B4-BE49-F238E27FC236}">
                  <a16:creationId xmlns:a16="http://schemas.microsoft.com/office/drawing/2014/main" id="{5811BC90-5FA0-AF5E-B924-06A27977F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394" t="26240" r="48234" b="4325"/>
            <a:stretch>
              <a:fillRect/>
            </a:stretch>
          </p:blipFill>
          <p:spPr bwMode="auto">
            <a:xfrm>
              <a:off x="1164957" y="2257907"/>
              <a:ext cx="2520000" cy="2520000"/>
            </a:xfrm>
            <a:custGeom>
              <a:avLst/>
              <a:gdLst>
                <a:gd name="connsiteX0" fmla="*/ 1260000 w 2520000"/>
                <a:gd name="connsiteY0" fmla="*/ 0 h 2520000"/>
                <a:gd name="connsiteX1" fmla="*/ 2520000 w 2520000"/>
                <a:gd name="connsiteY1" fmla="*/ 1260000 h 2520000"/>
                <a:gd name="connsiteX2" fmla="*/ 1260000 w 2520000"/>
                <a:gd name="connsiteY2" fmla="*/ 2520000 h 2520000"/>
                <a:gd name="connsiteX3" fmla="*/ 0 w 2520000"/>
                <a:gd name="connsiteY3" fmla="*/ 1260000 h 2520000"/>
                <a:gd name="connsiteX4" fmla="*/ 1260000 w 2520000"/>
                <a:gd name="connsiteY4" fmla="*/ 0 h 25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2520000">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noFill/>
            <a:ln>
              <a:noFill/>
            </a:ln>
            <a:effectLst>
              <a:outerShdw blurRad="63500" sx="102000" sy="102000" algn="ctr" rotWithShape="0">
                <a:prstClr val="black">
                  <a:alpha val="40000"/>
                </a:prstClr>
              </a:outerShdw>
            </a:effectLst>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8">
              <a:extLst>
                <a:ext uri="{FF2B5EF4-FFF2-40B4-BE49-F238E27FC236}">
                  <a16:creationId xmlns:a16="http://schemas.microsoft.com/office/drawing/2014/main" id="{36AC3450-EA00-C668-827D-64FB01861BDE}"/>
                </a:ext>
              </a:extLst>
            </p:cNvPr>
            <p:cNvSpPr txBox="1"/>
            <p:nvPr/>
          </p:nvSpPr>
          <p:spPr>
            <a:xfrm>
              <a:off x="1474699" y="4880377"/>
              <a:ext cx="1900517" cy="584775"/>
            </a:xfrm>
            <a:prstGeom prst="rect">
              <a:avLst/>
            </a:prstGeom>
            <a:noFill/>
          </p:spPr>
          <p:txBody>
            <a:bodyPr wrap="square" rtlCol="0">
              <a:spAutoFit/>
            </a:bodyPr>
            <a:lstStyle/>
            <a:p>
              <a:r>
                <a:rPr lang="zh-TW" altLang="en-US" sz="3200" b="1" dirty="0">
                  <a:solidFill>
                    <a:schemeClr val="tx2">
                      <a:lumMod val="90000"/>
                      <a:lumOff val="10000"/>
                    </a:schemeClr>
                  </a:solidFill>
                </a:rPr>
                <a:t>線材盤元</a:t>
              </a:r>
            </a:p>
          </p:txBody>
        </p:sp>
      </p:grpSp>
      <p:grpSp>
        <p:nvGrpSpPr>
          <p:cNvPr id="15" name="群組 14">
            <a:extLst>
              <a:ext uri="{FF2B5EF4-FFF2-40B4-BE49-F238E27FC236}">
                <a16:creationId xmlns:a16="http://schemas.microsoft.com/office/drawing/2014/main" id="{8BEE8609-D221-822E-809D-AE3D2F966C2E}"/>
              </a:ext>
            </a:extLst>
          </p:cNvPr>
          <p:cNvGrpSpPr/>
          <p:nvPr/>
        </p:nvGrpSpPr>
        <p:grpSpPr>
          <a:xfrm>
            <a:off x="5459043" y="2291543"/>
            <a:ext cx="2520000" cy="3207245"/>
            <a:chOff x="5459043" y="2257907"/>
            <a:chExt cx="2520000" cy="3207245"/>
          </a:xfrm>
        </p:grpSpPr>
        <p:pic>
          <p:nvPicPr>
            <p:cNvPr id="12" name="圖片 11" descr="DSCF3693_1">
              <a:extLst>
                <a:ext uri="{FF2B5EF4-FFF2-40B4-BE49-F238E27FC236}">
                  <a16:creationId xmlns:a16="http://schemas.microsoft.com/office/drawing/2014/main" id="{14E66393-B82F-0975-8D4E-64BAD452C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636" t="3743" r="32346" b="3743"/>
            <a:stretch>
              <a:fillRect/>
            </a:stretch>
          </p:blipFill>
          <p:spPr bwMode="auto">
            <a:xfrm>
              <a:off x="5459043" y="2257907"/>
              <a:ext cx="2520000" cy="2520000"/>
            </a:xfrm>
            <a:custGeom>
              <a:avLst/>
              <a:gdLst>
                <a:gd name="connsiteX0" fmla="*/ 1260000 w 2520000"/>
                <a:gd name="connsiteY0" fmla="*/ 0 h 2520000"/>
                <a:gd name="connsiteX1" fmla="*/ 2520000 w 2520000"/>
                <a:gd name="connsiteY1" fmla="*/ 1260000 h 2520000"/>
                <a:gd name="connsiteX2" fmla="*/ 1260000 w 2520000"/>
                <a:gd name="connsiteY2" fmla="*/ 2520000 h 2520000"/>
                <a:gd name="connsiteX3" fmla="*/ 0 w 2520000"/>
                <a:gd name="connsiteY3" fmla="*/ 1260000 h 2520000"/>
                <a:gd name="connsiteX4" fmla="*/ 1260000 w 2520000"/>
                <a:gd name="connsiteY4" fmla="*/ 0 h 25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2520000">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noFill/>
            <a:ln>
              <a:noFill/>
            </a:ln>
            <a:effectLst>
              <a:outerShdw blurRad="63500" sx="102000" sy="102000" algn="ctr" rotWithShape="0">
                <a:prstClr val="black">
                  <a:alpha val="40000"/>
                </a:prstClr>
              </a:outerShdw>
            </a:effectLst>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字方塊 12">
              <a:extLst>
                <a:ext uri="{FF2B5EF4-FFF2-40B4-BE49-F238E27FC236}">
                  <a16:creationId xmlns:a16="http://schemas.microsoft.com/office/drawing/2014/main" id="{42EACA16-D9F4-6F93-F2A1-4B00D2E5BF28}"/>
                </a:ext>
              </a:extLst>
            </p:cNvPr>
            <p:cNvSpPr txBox="1"/>
            <p:nvPr/>
          </p:nvSpPr>
          <p:spPr>
            <a:xfrm>
              <a:off x="5768785" y="4880377"/>
              <a:ext cx="1900517" cy="584775"/>
            </a:xfrm>
            <a:prstGeom prst="rect">
              <a:avLst/>
            </a:prstGeom>
            <a:noFill/>
          </p:spPr>
          <p:txBody>
            <a:bodyPr wrap="square" rtlCol="0">
              <a:spAutoFit/>
            </a:bodyPr>
            <a:lstStyle/>
            <a:p>
              <a:r>
                <a:rPr lang="zh-TW" altLang="en-US" sz="3200" b="1" dirty="0">
                  <a:solidFill>
                    <a:schemeClr val="tx2">
                      <a:lumMod val="90000"/>
                      <a:lumOff val="10000"/>
                    </a:schemeClr>
                  </a:solidFill>
                </a:rPr>
                <a:t>鋼筋盤元</a:t>
              </a:r>
            </a:p>
          </p:txBody>
        </p:sp>
      </p:grpSp>
    </p:spTree>
    <p:extLst>
      <p:ext uri="{BB962C8B-B14F-4D97-AF65-F5344CB8AC3E}">
        <p14:creationId xmlns:p14="http://schemas.microsoft.com/office/powerpoint/2010/main" val="541615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橢圓 42">
            <a:extLst>
              <a:ext uri="{FF2B5EF4-FFF2-40B4-BE49-F238E27FC236}">
                <a16:creationId xmlns:a16="http://schemas.microsoft.com/office/drawing/2014/main" id="{B36916E4-383C-2806-0738-AEF19CADCDA2}"/>
              </a:ext>
            </a:extLst>
          </p:cNvPr>
          <p:cNvSpPr/>
          <p:nvPr/>
        </p:nvSpPr>
        <p:spPr>
          <a:xfrm>
            <a:off x="5740999" y="1367566"/>
            <a:ext cx="584775" cy="58477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9" name="圖片 38">
            <a:extLst>
              <a:ext uri="{FF2B5EF4-FFF2-40B4-BE49-F238E27FC236}">
                <a16:creationId xmlns:a16="http://schemas.microsoft.com/office/drawing/2014/main" id="{96A574D8-6B95-D6EF-80DC-2E6F3540C281}"/>
              </a:ext>
            </a:extLst>
          </p:cNvPr>
          <p:cNvPicPr>
            <a:picLocks noChangeAspect="1"/>
          </p:cNvPicPr>
          <p:nvPr/>
        </p:nvPicPr>
        <p:blipFill>
          <a:blip r:embed="rId2" cstate="print"/>
          <a:srcRect l="22852" t="11662" r="22999"/>
          <a:stretch>
            <a:fillRect/>
          </a:stretch>
        </p:blipFill>
        <p:spPr>
          <a:xfrm>
            <a:off x="7039207" y="4408656"/>
            <a:ext cx="1892231" cy="1892231"/>
          </a:xfrm>
          <a:custGeom>
            <a:avLst/>
            <a:gdLst>
              <a:gd name="connsiteX0" fmla="*/ 1661160 w 3322320"/>
              <a:gd name="connsiteY0" fmla="*/ 0 h 3322320"/>
              <a:gd name="connsiteX1" fmla="*/ 3322320 w 3322320"/>
              <a:gd name="connsiteY1" fmla="*/ 1661160 h 3322320"/>
              <a:gd name="connsiteX2" fmla="*/ 1661160 w 3322320"/>
              <a:gd name="connsiteY2" fmla="*/ 3322320 h 3322320"/>
              <a:gd name="connsiteX3" fmla="*/ 0 w 3322320"/>
              <a:gd name="connsiteY3" fmla="*/ 1661160 h 3322320"/>
              <a:gd name="connsiteX4" fmla="*/ 1661160 w 3322320"/>
              <a:gd name="connsiteY4" fmla="*/ 0 h 3322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2320" h="3322320">
                <a:moveTo>
                  <a:pt x="1661160" y="0"/>
                </a:moveTo>
                <a:cubicBezTo>
                  <a:pt x="2578593" y="0"/>
                  <a:pt x="3322320" y="743727"/>
                  <a:pt x="3322320" y="1661160"/>
                </a:cubicBezTo>
                <a:cubicBezTo>
                  <a:pt x="3322320" y="2578593"/>
                  <a:pt x="2578593" y="3322320"/>
                  <a:pt x="1661160" y="3322320"/>
                </a:cubicBezTo>
                <a:cubicBezTo>
                  <a:pt x="743727" y="3322320"/>
                  <a:pt x="0" y="2578593"/>
                  <a:pt x="0" y="1661160"/>
                </a:cubicBezTo>
                <a:cubicBezTo>
                  <a:pt x="0" y="743727"/>
                  <a:pt x="743727" y="0"/>
                  <a:pt x="1661160" y="0"/>
                </a:cubicBezTo>
                <a:close/>
              </a:path>
            </a:pathLst>
          </a:custGeom>
          <a:solidFill>
            <a:srgbClr val="FFFFFF"/>
          </a:solidFill>
          <a:ln w="38100" cap="sq">
            <a:solidFill>
              <a:srgbClr val="C2735E"/>
            </a:solidFill>
            <a:miter lim="800000"/>
          </a:ln>
          <a:effectLst/>
        </p:spPr>
      </p:pic>
      <p:pic>
        <p:nvPicPr>
          <p:cNvPr id="40" name="圖片 39">
            <a:extLst>
              <a:ext uri="{FF2B5EF4-FFF2-40B4-BE49-F238E27FC236}">
                <a16:creationId xmlns:a16="http://schemas.microsoft.com/office/drawing/2014/main" id="{A778F97F-B73A-07BD-12A5-AA4F38A08792}"/>
              </a:ext>
            </a:extLst>
          </p:cNvPr>
          <p:cNvPicPr>
            <a:picLocks noChangeAspect="1"/>
          </p:cNvPicPr>
          <p:nvPr/>
        </p:nvPicPr>
        <p:blipFill rotWithShape="1">
          <a:blip r:embed="rId3">
            <a:extLst>
              <a:ext uri="{28A0092B-C50C-407E-A947-70E740481C1C}">
                <a14:useLocalDpi xmlns:a14="http://schemas.microsoft.com/office/drawing/2010/main" val="0"/>
              </a:ext>
            </a:extLst>
          </a:blip>
          <a:srcRect l="36497" t="3539" r="4365" b="52342"/>
          <a:stretch/>
        </p:blipFill>
        <p:spPr bwMode="auto">
          <a:xfrm>
            <a:off x="4440637" y="2608794"/>
            <a:ext cx="2795577" cy="2795577"/>
          </a:xfrm>
          <a:custGeom>
            <a:avLst/>
            <a:gdLst>
              <a:gd name="connsiteX0" fmla="*/ 2070000 w 4140000"/>
              <a:gd name="connsiteY0" fmla="*/ 0 h 4140000"/>
              <a:gd name="connsiteX1" fmla="*/ 4140000 w 4140000"/>
              <a:gd name="connsiteY1" fmla="*/ 2070000 h 4140000"/>
              <a:gd name="connsiteX2" fmla="*/ 2070000 w 4140000"/>
              <a:gd name="connsiteY2" fmla="*/ 4140000 h 4140000"/>
              <a:gd name="connsiteX3" fmla="*/ 0 w 4140000"/>
              <a:gd name="connsiteY3" fmla="*/ 2070000 h 4140000"/>
              <a:gd name="connsiteX4" fmla="*/ 2070000 w 4140000"/>
              <a:gd name="connsiteY4" fmla="*/ 0 h 41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4140000">
                <a:moveTo>
                  <a:pt x="2070000" y="0"/>
                </a:moveTo>
                <a:cubicBezTo>
                  <a:pt x="3213229" y="0"/>
                  <a:pt x="4140000" y="926771"/>
                  <a:pt x="4140000" y="2070000"/>
                </a:cubicBezTo>
                <a:cubicBezTo>
                  <a:pt x="4140000" y="3213229"/>
                  <a:pt x="3213229" y="4140000"/>
                  <a:pt x="2070000" y="4140000"/>
                </a:cubicBezTo>
                <a:cubicBezTo>
                  <a:pt x="926771" y="4140000"/>
                  <a:pt x="0" y="3213229"/>
                  <a:pt x="0" y="2070000"/>
                </a:cubicBezTo>
                <a:cubicBezTo>
                  <a:pt x="0" y="926771"/>
                  <a:pt x="926771" y="0"/>
                  <a:pt x="2070000" y="0"/>
                </a:cubicBezTo>
                <a:close/>
              </a:path>
            </a:pathLst>
          </a:custGeom>
          <a:noFill/>
          <a:ln w="38100">
            <a:solidFill>
              <a:srgbClr val="C2735E"/>
            </a:solidFill>
            <a:miter lim="800000"/>
            <a:headEnd/>
            <a:tailEnd/>
          </a:ln>
          <a:effectLst/>
          <a:extLst>
            <a:ext uri="{909E8E84-426E-40DD-AFC4-6F175D3DCCD1}">
              <a14:hiddenFill xmlns:a14="http://schemas.microsoft.com/office/drawing/2010/main">
                <a:solidFill>
                  <a:srgbClr val="FFFFFF"/>
                </a:solidFill>
              </a14:hiddenFill>
            </a:ext>
          </a:extLst>
        </p:spPr>
      </p:pic>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／廠區介紹</a:t>
              </a:r>
              <a:endParaRPr lang="zh-TW" altLang="en-US" b="1" dirty="0">
                <a:solidFill>
                  <a:schemeClr val="tx2">
                    <a:lumMod val="90000"/>
                    <a:lumOff val="10000"/>
                  </a:schemeClr>
                </a:solidFill>
              </a:endParaRPr>
            </a:p>
          </p:txBody>
        </p:sp>
      </p:grpSp>
      <p:sp>
        <p:nvSpPr>
          <p:cNvPr id="25" name="文字方塊 24">
            <a:extLst>
              <a:ext uri="{FF2B5EF4-FFF2-40B4-BE49-F238E27FC236}">
                <a16:creationId xmlns:a16="http://schemas.microsoft.com/office/drawing/2014/main" id="{95A014ED-B561-9EE5-71E2-A0847F7DBFA5}"/>
              </a:ext>
            </a:extLst>
          </p:cNvPr>
          <p:cNvSpPr txBox="1"/>
          <p:nvPr/>
        </p:nvSpPr>
        <p:spPr>
          <a:xfrm>
            <a:off x="233080" y="2205320"/>
            <a:ext cx="869577" cy="461665"/>
          </a:xfrm>
          <a:prstGeom prst="rect">
            <a:avLst/>
          </a:prstGeom>
          <a:noFill/>
        </p:spPr>
        <p:txBody>
          <a:bodyPr wrap="square" rtlCol="0" anchor="ctr">
            <a:spAutoFit/>
          </a:bodyPr>
          <a:lstStyle/>
          <a:p>
            <a:r>
              <a:rPr lang="zh-TW" altLang="en-US" sz="2400" dirty="0">
                <a:solidFill>
                  <a:srgbClr val="AA5740"/>
                </a:solidFill>
              </a:rPr>
              <a:t>建廠</a:t>
            </a:r>
          </a:p>
        </p:txBody>
      </p:sp>
      <p:sp>
        <p:nvSpPr>
          <p:cNvPr id="26" name="文字方塊 25">
            <a:extLst>
              <a:ext uri="{FF2B5EF4-FFF2-40B4-BE49-F238E27FC236}">
                <a16:creationId xmlns:a16="http://schemas.microsoft.com/office/drawing/2014/main" id="{860B2AE7-93A5-979A-7B1B-EC6F18167B50}"/>
              </a:ext>
            </a:extLst>
          </p:cNvPr>
          <p:cNvSpPr txBox="1"/>
          <p:nvPr/>
        </p:nvSpPr>
        <p:spPr>
          <a:xfrm>
            <a:off x="233080" y="2801460"/>
            <a:ext cx="1174379" cy="461665"/>
          </a:xfrm>
          <a:prstGeom prst="rect">
            <a:avLst/>
          </a:prstGeom>
          <a:noFill/>
        </p:spPr>
        <p:txBody>
          <a:bodyPr wrap="square" rtlCol="0" anchor="ctr">
            <a:spAutoFit/>
          </a:bodyPr>
          <a:lstStyle/>
          <a:p>
            <a:r>
              <a:rPr lang="zh-TW" altLang="en-US" sz="2400" dirty="0">
                <a:solidFill>
                  <a:srgbClr val="AA5740"/>
                </a:solidFill>
              </a:rPr>
              <a:t>面積</a:t>
            </a:r>
          </a:p>
        </p:txBody>
      </p:sp>
      <p:sp>
        <p:nvSpPr>
          <p:cNvPr id="27" name="文字方塊 26">
            <a:extLst>
              <a:ext uri="{FF2B5EF4-FFF2-40B4-BE49-F238E27FC236}">
                <a16:creationId xmlns:a16="http://schemas.microsoft.com/office/drawing/2014/main" id="{2DA4217F-FAF2-6DE8-2BCD-367D28622B32}"/>
              </a:ext>
            </a:extLst>
          </p:cNvPr>
          <p:cNvSpPr txBox="1"/>
          <p:nvPr/>
        </p:nvSpPr>
        <p:spPr>
          <a:xfrm>
            <a:off x="233080" y="3397602"/>
            <a:ext cx="1425391" cy="461665"/>
          </a:xfrm>
          <a:prstGeom prst="rect">
            <a:avLst/>
          </a:prstGeom>
          <a:noFill/>
        </p:spPr>
        <p:txBody>
          <a:bodyPr wrap="square" rtlCol="0">
            <a:spAutoFit/>
          </a:bodyPr>
          <a:lstStyle/>
          <a:p>
            <a:r>
              <a:rPr lang="zh-TW" altLang="en-US" sz="2400" dirty="0">
                <a:solidFill>
                  <a:srgbClr val="AA5740"/>
                </a:solidFill>
              </a:rPr>
              <a:t>員工人數</a:t>
            </a:r>
          </a:p>
        </p:txBody>
      </p:sp>
      <p:sp>
        <p:nvSpPr>
          <p:cNvPr id="28" name="文字方塊 27">
            <a:extLst>
              <a:ext uri="{FF2B5EF4-FFF2-40B4-BE49-F238E27FC236}">
                <a16:creationId xmlns:a16="http://schemas.microsoft.com/office/drawing/2014/main" id="{1091B841-F73E-E003-0C89-38E89B032C0F}"/>
              </a:ext>
            </a:extLst>
          </p:cNvPr>
          <p:cNvSpPr txBox="1"/>
          <p:nvPr/>
        </p:nvSpPr>
        <p:spPr>
          <a:xfrm>
            <a:off x="233079" y="3993743"/>
            <a:ext cx="1425391" cy="461665"/>
          </a:xfrm>
          <a:prstGeom prst="rect">
            <a:avLst/>
          </a:prstGeom>
          <a:noFill/>
        </p:spPr>
        <p:txBody>
          <a:bodyPr wrap="square" rtlCol="0">
            <a:spAutoFit/>
          </a:bodyPr>
          <a:lstStyle/>
          <a:p>
            <a:r>
              <a:rPr lang="zh-TW" altLang="en-US" sz="2400" dirty="0" smtClean="0">
                <a:solidFill>
                  <a:srgbClr val="AA5740"/>
                </a:solidFill>
              </a:rPr>
              <a:t>產能</a:t>
            </a:r>
            <a:endParaRPr lang="zh-TW" altLang="en-US" sz="2400" dirty="0">
              <a:solidFill>
                <a:srgbClr val="AA5740"/>
              </a:solidFill>
            </a:endParaRPr>
          </a:p>
        </p:txBody>
      </p:sp>
      <p:sp>
        <p:nvSpPr>
          <p:cNvPr id="29" name="文字方塊 28">
            <a:extLst>
              <a:ext uri="{FF2B5EF4-FFF2-40B4-BE49-F238E27FC236}">
                <a16:creationId xmlns:a16="http://schemas.microsoft.com/office/drawing/2014/main" id="{B86F9F65-6759-FEF6-48EC-C1D10B71DCAF}"/>
              </a:ext>
            </a:extLst>
          </p:cNvPr>
          <p:cNvSpPr txBox="1"/>
          <p:nvPr/>
        </p:nvSpPr>
        <p:spPr>
          <a:xfrm>
            <a:off x="1863560" y="2205320"/>
            <a:ext cx="3219186" cy="461665"/>
          </a:xfrm>
          <a:prstGeom prst="rect">
            <a:avLst/>
          </a:prstGeom>
          <a:noFill/>
        </p:spPr>
        <p:txBody>
          <a:bodyPr wrap="square" rtlCol="0" anchor="ctr">
            <a:spAutoFit/>
          </a:bodyPr>
          <a:lstStyle/>
          <a:p>
            <a:r>
              <a:rPr lang="en-US" altLang="zh-TW" sz="2400" dirty="0">
                <a:solidFill>
                  <a:srgbClr val="010101"/>
                </a:solidFill>
                <a:latin typeface="+mn-ea"/>
              </a:rPr>
              <a:t>1989</a:t>
            </a:r>
            <a:r>
              <a:rPr lang="zh-TW" altLang="en-US" sz="2400" dirty="0">
                <a:solidFill>
                  <a:srgbClr val="010101"/>
                </a:solidFill>
                <a:latin typeface="+mn-ea"/>
              </a:rPr>
              <a:t>年（民國</a:t>
            </a:r>
            <a:r>
              <a:rPr lang="en-US" altLang="zh-TW" sz="2400" dirty="0">
                <a:solidFill>
                  <a:srgbClr val="010101"/>
                </a:solidFill>
                <a:latin typeface="+mn-ea"/>
              </a:rPr>
              <a:t>78</a:t>
            </a:r>
            <a:r>
              <a:rPr lang="zh-TW" altLang="en-US" sz="2400" dirty="0">
                <a:solidFill>
                  <a:srgbClr val="010101"/>
                </a:solidFill>
                <a:latin typeface="+mn-ea"/>
              </a:rPr>
              <a:t>年）</a:t>
            </a:r>
          </a:p>
        </p:txBody>
      </p:sp>
      <p:sp>
        <p:nvSpPr>
          <p:cNvPr id="30" name="文字方塊 29">
            <a:extLst>
              <a:ext uri="{FF2B5EF4-FFF2-40B4-BE49-F238E27FC236}">
                <a16:creationId xmlns:a16="http://schemas.microsoft.com/office/drawing/2014/main" id="{F883D944-D37F-165F-A017-334A54F6E701}"/>
              </a:ext>
            </a:extLst>
          </p:cNvPr>
          <p:cNvSpPr txBox="1"/>
          <p:nvPr/>
        </p:nvSpPr>
        <p:spPr>
          <a:xfrm>
            <a:off x="1863560" y="2792495"/>
            <a:ext cx="2708440" cy="461665"/>
          </a:xfrm>
          <a:prstGeom prst="rect">
            <a:avLst/>
          </a:prstGeom>
          <a:noFill/>
        </p:spPr>
        <p:txBody>
          <a:bodyPr wrap="square" rtlCol="0" anchor="ctr">
            <a:spAutoFit/>
          </a:bodyPr>
          <a:lstStyle/>
          <a:p>
            <a:r>
              <a:rPr lang="en-US" altLang="zh-TW" sz="2400" b="0" i="0" dirty="0">
                <a:solidFill>
                  <a:srgbClr val="010101"/>
                </a:solidFill>
                <a:effectLst/>
                <a:latin typeface="+mn-ea"/>
              </a:rPr>
              <a:t>34,637</a:t>
            </a:r>
            <a:r>
              <a:rPr lang="zh-TW" altLang="en-US" sz="2400" b="0" i="0" dirty="0">
                <a:solidFill>
                  <a:srgbClr val="010101"/>
                </a:solidFill>
                <a:effectLst/>
                <a:latin typeface="+mn-ea"/>
              </a:rPr>
              <a:t>平方公尺</a:t>
            </a:r>
            <a:endParaRPr lang="zh-TW" altLang="en-US" sz="2400" dirty="0">
              <a:solidFill>
                <a:srgbClr val="010101"/>
              </a:solidFill>
              <a:latin typeface="+mn-ea"/>
            </a:endParaRPr>
          </a:p>
        </p:txBody>
      </p:sp>
      <p:sp>
        <p:nvSpPr>
          <p:cNvPr id="31" name="文字方塊 30">
            <a:extLst>
              <a:ext uri="{FF2B5EF4-FFF2-40B4-BE49-F238E27FC236}">
                <a16:creationId xmlns:a16="http://schemas.microsoft.com/office/drawing/2014/main" id="{5255EDE1-729D-A970-8A1F-3A3084157C79}"/>
              </a:ext>
            </a:extLst>
          </p:cNvPr>
          <p:cNvSpPr txBox="1"/>
          <p:nvPr/>
        </p:nvSpPr>
        <p:spPr>
          <a:xfrm>
            <a:off x="1863560" y="3388637"/>
            <a:ext cx="2502494" cy="461665"/>
          </a:xfrm>
          <a:prstGeom prst="rect">
            <a:avLst/>
          </a:prstGeom>
          <a:noFill/>
        </p:spPr>
        <p:txBody>
          <a:bodyPr wrap="square" rtlCol="0" anchor="ctr">
            <a:spAutoFit/>
          </a:bodyPr>
          <a:lstStyle/>
          <a:p>
            <a:r>
              <a:rPr lang="zh-TW" altLang="en-US" sz="2400" dirty="0">
                <a:solidFill>
                  <a:srgbClr val="010101"/>
                </a:solidFill>
                <a:latin typeface="+mn-ea"/>
              </a:rPr>
              <a:t>約</a:t>
            </a:r>
            <a:r>
              <a:rPr lang="en-US" altLang="zh-TW" sz="2400" dirty="0">
                <a:solidFill>
                  <a:srgbClr val="010101"/>
                </a:solidFill>
                <a:latin typeface="+mn-ea"/>
              </a:rPr>
              <a:t>130</a:t>
            </a:r>
            <a:r>
              <a:rPr lang="zh-TW" altLang="en-US" sz="2400" dirty="0">
                <a:solidFill>
                  <a:srgbClr val="010101"/>
                </a:solidFill>
                <a:latin typeface="+mn-ea"/>
              </a:rPr>
              <a:t>人</a:t>
            </a:r>
          </a:p>
        </p:txBody>
      </p:sp>
      <p:sp>
        <p:nvSpPr>
          <p:cNvPr id="32" name="文字方塊 31">
            <a:extLst>
              <a:ext uri="{FF2B5EF4-FFF2-40B4-BE49-F238E27FC236}">
                <a16:creationId xmlns:a16="http://schemas.microsoft.com/office/drawing/2014/main" id="{CAA8699C-63FE-D2CA-5997-3BBEC7115951}"/>
              </a:ext>
            </a:extLst>
          </p:cNvPr>
          <p:cNvSpPr txBox="1"/>
          <p:nvPr/>
        </p:nvSpPr>
        <p:spPr>
          <a:xfrm>
            <a:off x="1863561" y="3983582"/>
            <a:ext cx="2393480" cy="461665"/>
          </a:xfrm>
          <a:prstGeom prst="rect">
            <a:avLst/>
          </a:prstGeom>
          <a:noFill/>
        </p:spPr>
        <p:txBody>
          <a:bodyPr wrap="square" rtlCol="0" anchor="ctr">
            <a:spAutoFit/>
          </a:bodyPr>
          <a:lstStyle/>
          <a:p>
            <a:r>
              <a:rPr lang="en-US" altLang="zh-TW" sz="2400" dirty="0">
                <a:solidFill>
                  <a:srgbClr val="010101"/>
                </a:solidFill>
                <a:latin typeface="+mn-ea"/>
              </a:rPr>
              <a:t>12</a:t>
            </a:r>
            <a:r>
              <a:rPr lang="zh-TW" altLang="en-US" sz="2400" dirty="0">
                <a:solidFill>
                  <a:srgbClr val="010101"/>
                </a:solidFill>
                <a:latin typeface="+mn-ea"/>
              </a:rPr>
              <a:t>萬噸</a:t>
            </a:r>
            <a:r>
              <a:rPr lang="en-US" altLang="zh-TW" sz="2400" dirty="0">
                <a:solidFill>
                  <a:srgbClr val="010101"/>
                </a:solidFill>
                <a:latin typeface="+mn-ea"/>
              </a:rPr>
              <a:t>/</a:t>
            </a:r>
            <a:r>
              <a:rPr lang="zh-TW" altLang="en-US" sz="2400" dirty="0">
                <a:solidFill>
                  <a:srgbClr val="010101"/>
                </a:solidFill>
                <a:latin typeface="+mn-ea"/>
              </a:rPr>
              <a:t>年</a:t>
            </a:r>
          </a:p>
        </p:txBody>
      </p:sp>
      <p:sp>
        <p:nvSpPr>
          <p:cNvPr id="33" name="文字方塊 32">
            <a:extLst>
              <a:ext uri="{FF2B5EF4-FFF2-40B4-BE49-F238E27FC236}">
                <a16:creationId xmlns:a16="http://schemas.microsoft.com/office/drawing/2014/main" id="{CFD9AB36-54A0-FE36-8287-72D9EAE1A29C}"/>
              </a:ext>
            </a:extLst>
          </p:cNvPr>
          <p:cNvSpPr txBox="1"/>
          <p:nvPr/>
        </p:nvSpPr>
        <p:spPr>
          <a:xfrm>
            <a:off x="199013" y="1413156"/>
            <a:ext cx="2979873" cy="584775"/>
          </a:xfrm>
          <a:prstGeom prst="rect">
            <a:avLst/>
          </a:prstGeom>
          <a:noFill/>
        </p:spPr>
        <p:txBody>
          <a:bodyPr wrap="square" rtlCol="0">
            <a:spAutoFit/>
          </a:bodyPr>
          <a:lstStyle/>
          <a:p>
            <a:r>
              <a:rPr lang="zh-TW" altLang="en-US" sz="3200" b="1" dirty="0">
                <a:solidFill>
                  <a:schemeClr val="tx2">
                    <a:lumMod val="90000"/>
                    <a:lumOff val="10000"/>
                  </a:schemeClr>
                </a:solidFill>
              </a:rPr>
              <a:t>麻豆廠</a:t>
            </a:r>
          </a:p>
        </p:txBody>
      </p:sp>
      <p:sp>
        <p:nvSpPr>
          <p:cNvPr id="34" name="文字方塊 33">
            <a:extLst>
              <a:ext uri="{FF2B5EF4-FFF2-40B4-BE49-F238E27FC236}">
                <a16:creationId xmlns:a16="http://schemas.microsoft.com/office/drawing/2014/main" id="{FD0D80FA-9E71-ED78-C964-64A992891461}"/>
              </a:ext>
            </a:extLst>
          </p:cNvPr>
          <p:cNvSpPr txBox="1"/>
          <p:nvPr/>
        </p:nvSpPr>
        <p:spPr>
          <a:xfrm>
            <a:off x="233079" y="4589883"/>
            <a:ext cx="1425391" cy="461665"/>
          </a:xfrm>
          <a:prstGeom prst="rect">
            <a:avLst/>
          </a:prstGeom>
          <a:noFill/>
        </p:spPr>
        <p:txBody>
          <a:bodyPr wrap="square" rtlCol="0">
            <a:spAutoFit/>
          </a:bodyPr>
          <a:lstStyle/>
          <a:p>
            <a:r>
              <a:rPr lang="zh-TW" altLang="en-US" sz="2400" dirty="0">
                <a:solidFill>
                  <a:srgbClr val="AA5740"/>
                </a:solidFill>
              </a:rPr>
              <a:t>特色</a:t>
            </a:r>
          </a:p>
        </p:txBody>
      </p:sp>
      <p:sp>
        <p:nvSpPr>
          <p:cNvPr id="35" name="文字方塊 34">
            <a:extLst>
              <a:ext uri="{FF2B5EF4-FFF2-40B4-BE49-F238E27FC236}">
                <a16:creationId xmlns:a16="http://schemas.microsoft.com/office/drawing/2014/main" id="{182EFB7D-0D9C-0B5B-4968-6735EBF4DA5B}"/>
              </a:ext>
            </a:extLst>
          </p:cNvPr>
          <p:cNvSpPr txBox="1"/>
          <p:nvPr/>
        </p:nvSpPr>
        <p:spPr>
          <a:xfrm>
            <a:off x="1863560" y="4568314"/>
            <a:ext cx="3837993" cy="830997"/>
          </a:xfrm>
          <a:prstGeom prst="rect">
            <a:avLst/>
          </a:prstGeom>
          <a:noFill/>
        </p:spPr>
        <p:txBody>
          <a:bodyPr wrap="square" rtlCol="0" anchor="ctr">
            <a:spAutoFit/>
          </a:bodyPr>
          <a:lstStyle/>
          <a:p>
            <a:pPr marL="342900" indent="-342900">
              <a:buFont typeface="Wingdings" panose="05000000000000000000" pitchFamily="2" charset="2"/>
              <a:buChar char="s"/>
            </a:pPr>
            <a:r>
              <a:rPr lang="zh-TW" altLang="en-US" sz="2400" dirty="0">
                <a:solidFill>
                  <a:srgbClr val="010101"/>
                </a:solidFill>
                <a:latin typeface="+mn-ea"/>
              </a:rPr>
              <a:t>客製化服務</a:t>
            </a:r>
            <a:endParaRPr lang="en-US" altLang="zh-TW" sz="2400" dirty="0">
              <a:solidFill>
                <a:srgbClr val="010101"/>
              </a:solidFill>
              <a:latin typeface="+mn-ea"/>
            </a:endParaRPr>
          </a:p>
          <a:p>
            <a:pPr marL="342900" indent="-342900">
              <a:buFont typeface="Wingdings" panose="05000000000000000000" pitchFamily="2" charset="2"/>
              <a:buChar char="s"/>
            </a:pPr>
            <a:r>
              <a:rPr lang="zh-TW" altLang="en-US" sz="2400" dirty="0">
                <a:solidFill>
                  <a:srgbClr val="010101"/>
                </a:solidFill>
                <a:latin typeface="+mn-ea"/>
              </a:rPr>
              <a:t>彈性供貨</a:t>
            </a:r>
          </a:p>
        </p:txBody>
      </p:sp>
      <p:pic>
        <p:nvPicPr>
          <p:cNvPr id="38" name="圖片 37" descr="DSCN1169">
            <a:extLst>
              <a:ext uri="{FF2B5EF4-FFF2-40B4-BE49-F238E27FC236}">
                <a16:creationId xmlns:a16="http://schemas.microsoft.com/office/drawing/2014/main" id="{440B36CC-66D7-8CBA-C5B6-6A4D6545E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191" r="54019"/>
          <a:stretch>
            <a:fillRect/>
          </a:stretch>
        </p:blipFill>
        <p:spPr bwMode="auto">
          <a:xfrm>
            <a:off x="6092415" y="-238543"/>
            <a:ext cx="3101880" cy="3101879"/>
          </a:xfrm>
          <a:custGeom>
            <a:avLst/>
            <a:gdLst>
              <a:gd name="connsiteX0" fmla="*/ 2761130 w 5522260"/>
              <a:gd name="connsiteY0" fmla="*/ 0 h 5522259"/>
              <a:gd name="connsiteX1" fmla="*/ 5522260 w 5522260"/>
              <a:gd name="connsiteY1" fmla="*/ 2761130 h 5522259"/>
              <a:gd name="connsiteX2" fmla="*/ 3043440 w 5522260"/>
              <a:gd name="connsiteY2" fmla="*/ 5508005 h 5522259"/>
              <a:gd name="connsiteX3" fmla="*/ 2761150 w 5522260"/>
              <a:gd name="connsiteY3" fmla="*/ 5522259 h 5522259"/>
              <a:gd name="connsiteX4" fmla="*/ 2761111 w 5522260"/>
              <a:gd name="connsiteY4" fmla="*/ 5522259 h 5522259"/>
              <a:gd name="connsiteX5" fmla="*/ 2478821 w 5522260"/>
              <a:gd name="connsiteY5" fmla="*/ 5508005 h 5522259"/>
              <a:gd name="connsiteX6" fmla="*/ 0 w 5522260"/>
              <a:gd name="connsiteY6" fmla="*/ 2761130 h 5522259"/>
              <a:gd name="connsiteX7" fmla="*/ 2761130 w 5522260"/>
              <a:gd name="connsiteY7" fmla="*/ 0 h 552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2260" h="5522259">
                <a:moveTo>
                  <a:pt x="2761130" y="0"/>
                </a:moveTo>
                <a:cubicBezTo>
                  <a:pt x="4286060" y="0"/>
                  <a:pt x="5522260" y="1236200"/>
                  <a:pt x="5522260" y="2761130"/>
                </a:cubicBezTo>
                <a:cubicBezTo>
                  <a:pt x="5522260" y="4190752"/>
                  <a:pt x="4435756" y="5366607"/>
                  <a:pt x="3043440" y="5508005"/>
                </a:cubicBezTo>
                <a:lnTo>
                  <a:pt x="2761150" y="5522259"/>
                </a:lnTo>
                <a:lnTo>
                  <a:pt x="2761111" y="5522259"/>
                </a:lnTo>
                <a:lnTo>
                  <a:pt x="2478821" y="5508005"/>
                </a:lnTo>
                <a:cubicBezTo>
                  <a:pt x="1086504" y="5366607"/>
                  <a:pt x="0" y="4190752"/>
                  <a:pt x="0" y="2761130"/>
                </a:cubicBezTo>
                <a:cubicBezTo>
                  <a:pt x="0" y="1236200"/>
                  <a:pt x="1236200" y="0"/>
                  <a:pt x="2761130" y="0"/>
                </a:cubicBezTo>
                <a:close/>
              </a:path>
            </a:pathLst>
          </a:custGeom>
          <a:noFill/>
          <a:ln w="38100">
            <a:solidFill>
              <a:srgbClr val="C2735E"/>
            </a:solidFill>
            <a:miter lim="800000"/>
            <a:headEnd/>
            <a:tailEnd/>
          </a:ln>
          <a:extLst>
            <a:ext uri="{909E8E84-426E-40DD-AFC4-6F175D3DCCD1}">
              <a14:hiddenFill xmlns:a14="http://schemas.microsoft.com/office/drawing/2010/main">
                <a:solidFill>
                  <a:srgbClr val="FFFFFF"/>
                </a:solidFill>
              </a14:hiddenFill>
            </a:ext>
          </a:extLst>
        </p:spPr>
      </p:pic>
      <p:sp>
        <p:nvSpPr>
          <p:cNvPr id="41" name="橢圓 40">
            <a:extLst>
              <a:ext uri="{FF2B5EF4-FFF2-40B4-BE49-F238E27FC236}">
                <a16:creationId xmlns:a16="http://schemas.microsoft.com/office/drawing/2014/main" id="{D8424F01-D77D-3DE1-E134-A9302A18F6C2}"/>
              </a:ext>
            </a:extLst>
          </p:cNvPr>
          <p:cNvSpPr/>
          <p:nvPr/>
        </p:nvSpPr>
        <p:spPr>
          <a:xfrm>
            <a:off x="2925392" y="6008500"/>
            <a:ext cx="584775" cy="58477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橢圓 41">
            <a:extLst>
              <a:ext uri="{FF2B5EF4-FFF2-40B4-BE49-F238E27FC236}">
                <a16:creationId xmlns:a16="http://schemas.microsoft.com/office/drawing/2014/main" id="{B3636AB1-9A58-A4B9-2ABA-7D03DFE2EDC8}"/>
              </a:ext>
            </a:extLst>
          </p:cNvPr>
          <p:cNvSpPr/>
          <p:nvPr/>
        </p:nvSpPr>
        <p:spPr>
          <a:xfrm>
            <a:off x="-477520" y="5562691"/>
            <a:ext cx="1580177" cy="1772829"/>
          </a:xfrm>
          <a:prstGeom prst="ellipse">
            <a:avLst/>
          </a:prstGeom>
          <a:solidFill>
            <a:srgbClr val="C2735E">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橢圓 43">
            <a:extLst>
              <a:ext uri="{FF2B5EF4-FFF2-40B4-BE49-F238E27FC236}">
                <a16:creationId xmlns:a16="http://schemas.microsoft.com/office/drawing/2014/main" id="{C28D0151-DFAC-A388-84C8-50BBCFAD0986}"/>
              </a:ext>
            </a:extLst>
          </p:cNvPr>
          <p:cNvSpPr/>
          <p:nvPr/>
        </p:nvSpPr>
        <p:spPr>
          <a:xfrm>
            <a:off x="8117841" y="3294401"/>
            <a:ext cx="627580" cy="650135"/>
          </a:xfrm>
          <a:prstGeom prst="ellipse">
            <a:avLst/>
          </a:prstGeom>
          <a:solidFill>
            <a:srgbClr val="B4A18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54833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手繪多邊形: 圖案 46">
            <a:extLst>
              <a:ext uri="{FF2B5EF4-FFF2-40B4-BE49-F238E27FC236}">
                <a16:creationId xmlns:a16="http://schemas.microsoft.com/office/drawing/2014/main" id="{A6B3ECB0-411A-C0F3-8442-245C5838BF6D}"/>
              </a:ext>
            </a:extLst>
          </p:cNvPr>
          <p:cNvSpPr/>
          <p:nvPr/>
        </p:nvSpPr>
        <p:spPr>
          <a:xfrm>
            <a:off x="1" y="1597189"/>
            <a:ext cx="6705600" cy="1872000"/>
          </a:xfrm>
          <a:custGeom>
            <a:avLst/>
            <a:gdLst>
              <a:gd name="connsiteX0" fmla="*/ 0 w 6938687"/>
              <a:gd name="connsiteY0" fmla="*/ 0 h 1872000"/>
              <a:gd name="connsiteX1" fmla="*/ 936000 w 6938687"/>
              <a:gd name="connsiteY1" fmla="*/ 0 h 1872000"/>
              <a:gd name="connsiteX2" fmla="*/ 2232217 w 6938687"/>
              <a:gd name="connsiteY2" fmla="*/ 0 h 1872000"/>
              <a:gd name="connsiteX3" fmla="*/ 6002687 w 6938687"/>
              <a:gd name="connsiteY3" fmla="*/ 0 h 1872000"/>
              <a:gd name="connsiteX4" fmla="*/ 6938687 w 6938687"/>
              <a:gd name="connsiteY4" fmla="*/ 936000 h 1872000"/>
              <a:gd name="connsiteX5" fmla="*/ 6002687 w 6938687"/>
              <a:gd name="connsiteY5" fmla="*/ 1872000 h 1872000"/>
              <a:gd name="connsiteX6" fmla="*/ 2232217 w 6938687"/>
              <a:gd name="connsiteY6" fmla="*/ 1872000 h 1872000"/>
              <a:gd name="connsiteX7" fmla="*/ 936000 w 6938687"/>
              <a:gd name="connsiteY7" fmla="*/ 1872000 h 1872000"/>
              <a:gd name="connsiteX8" fmla="*/ 0 w 6938687"/>
              <a:gd name="connsiteY8" fmla="*/ 1872000 h 1872000"/>
              <a:gd name="connsiteX9" fmla="*/ 0 w 6938687"/>
              <a:gd name="connsiteY9" fmla="*/ 936000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8687" h="1872000">
                <a:moveTo>
                  <a:pt x="0" y="0"/>
                </a:moveTo>
                <a:lnTo>
                  <a:pt x="936000" y="0"/>
                </a:lnTo>
                <a:lnTo>
                  <a:pt x="2232217" y="0"/>
                </a:lnTo>
                <a:lnTo>
                  <a:pt x="6002687" y="0"/>
                </a:lnTo>
                <a:cubicBezTo>
                  <a:pt x="6519626" y="0"/>
                  <a:pt x="6938687" y="419061"/>
                  <a:pt x="6938687" y="936000"/>
                </a:cubicBezTo>
                <a:cubicBezTo>
                  <a:pt x="6938687" y="1452939"/>
                  <a:pt x="6519626" y="1872000"/>
                  <a:pt x="6002687" y="1872000"/>
                </a:cubicBezTo>
                <a:lnTo>
                  <a:pt x="2232217" y="1872000"/>
                </a:lnTo>
                <a:lnTo>
                  <a:pt x="936000" y="1872000"/>
                </a:lnTo>
                <a:lnTo>
                  <a:pt x="0" y="1872000"/>
                </a:lnTo>
                <a:lnTo>
                  <a:pt x="0" y="936000"/>
                </a:lnTo>
                <a:close/>
              </a:path>
            </a:pathLst>
          </a:custGeom>
          <a:solidFill>
            <a:schemeClr val="bg1">
              <a:alpha val="60000"/>
            </a:schemeClr>
          </a:solidFill>
          <a:ln w="28575">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p>
        </p:txBody>
      </p:sp>
      <p:pic>
        <p:nvPicPr>
          <p:cNvPr id="44" name="圖片 43">
            <a:extLst>
              <a:ext uri="{FF2B5EF4-FFF2-40B4-BE49-F238E27FC236}">
                <a16:creationId xmlns:a16="http://schemas.microsoft.com/office/drawing/2014/main" id="{B6C0DB23-62FA-F2B3-C038-82AB107396EE}"/>
              </a:ext>
            </a:extLst>
          </p:cNvPr>
          <p:cNvPicPr>
            <a:picLocks noChangeAspect="1"/>
          </p:cNvPicPr>
          <p:nvPr/>
        </p:nvPicPr>
        <p:blipFill>
          <a:blip r:embed="rId2" cstate="print"/>
          <a:srcRect l="12069" t="15726" r="28581" b="41511"/>
          <a:stretch>
            <a:fillRect/>
          </a:stretch>
        </p:blipFill>
        <p:spPr>
          <a:xfrm>
            <a:off x="2467789" y="1723189"/>
            <a:ext cx="1620000" cy="1620000"/>
          </a:xfrm>
          <a:custGeom>
            <a:avLst/>
            <a:gdLst>
              <a:gd name="connsiteX0" fmla="*/ 900000 w 1800000"/>
              <a:gd name="connsiteY0" fmla="*/ 0 h 1800000"/>
              <a:gd name="connsiteX1" fmla="*/ 1800000 w 1800000"/>
              <a:gd name="connsiteY1" fmla="*/ 900000 h 1800000"/>
              <a:gd name="connsiteX2" fmla="*/ 900000 w 1800000"/>
              <a:gd name="connsiteY2" fmla="*/ 1800000 h 1800000"/>
              <a:gd name="connsiteX3" fmla="*/ 0 w 1800000"/>
              <a:gd name="connsiteY3" fmla="*/ 900000 h 1800000"/>
              <a:gd name="connsiteX4" fmla="*/ 900000 w 1800000"/>
              <a:gd name="connsiteY4" fmla="*/ 0 h 18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800000">
                <a:moveTo>
                  <a:pt x="900000" y="0"/>
                </a:moveTo>
                <a:cubicBezTo>
                  <a:pt x="1397056" y="0"/>
                  <a:pt x="1800000" y="402944"/>
                  <a:pt x="1800000" y="900000"/>
                </a:cubicBezTo>
                <a:cubicBezTo>
                  <a:pt x="1800000" y="1397056"/>
                  <a:pt x="1397056" y="1800000"/>
                  <a:pt x="900000" y="1800000"/>
                </a:cubicBezTo>
                <a:cubicBezTo>
                  <a:pt x="402944" y="1800000"/>
                  <a:pt x="0" y="1397056"/>
                  <a:pt x="0" y="900000"/>
                </a:cubicBezTo>
                <a:cubicBezTo>
                  <a:pt x="0" y="402944"/>
                  <a:pt x="402944" y="0"/>
                  <a:pt x="900000" y="0"/>
                </a:cubicBezTo>
                <a:close/>
              </a:path>
            </a:pathLst>
          </a:custGeom>
          <a:solidFill>
            <a:srgbClr val="FFFFFF">
              <a:shade val="85000"/>
            </a:srgbClr>
          </a:solidFill>
          <a:ln w="88900" cap="sq">
            <a:noFill/>
            <a:miter lim="800000"/>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prst="angle"/>
            <a:contourClr>
              <a:srgbClr val="FFFFFF"/>
            </a:contourClr>
          </a:sp3d>
        </p:spPr>
      </p:pic>
      <p:grpSp>
        <p:nvGrpSpPr>
          <p:cNvPr id="2" name="群組 1">
            <a:extLst>
              <a:ext uri="{FF2B5EF4-FFF2-40B4-BE49-F238E27FC236}">
                <a16:creationId xmlns:a16="http://schemas.microsoft.com/office/drawing/2014/main" id="{41BAD3DD-5C18-4EE0-2620-7A161563AEDC}"/>
              </a:ext>
            </a:extLst>
          </p:cNvPr>
          <p:cNvGrpSpPr/>
          <p:nvPr/>
        </p:nvGrpSpPr>
        <p:grpSpPr>
          <a:xfrm>
            <a:off x="251007" y="268935"/>
            <a:ext cx="5450546" cy="753036"/>
            <a:chOff x="1703294" y="842677"/>
            <a:chExt cx="5450546" cy="753036"/>
          </a:xfrm>
        </p:grpSpPr>
        <p:sp>
          <p:nvSpPr>
            <p:cNvPr id="3" name="矩形 2">
              <a:extLst>
                <a:ext uri="{FF2B5EF4-FFF2-40B4-BE49-F238E27FC236}">
                  <a16:creationId xmlns:a16="http://schemas.microsoft.com/office/drawing/2014/main" id="{955DB148-84FD-A248-C6C0-5CA5CE18B362}"/>
                </a:ext>
              </a:extLst>
            </p:cNvPr>
            <p:cNvSpPr/>
            <p:nvPr/>
          </p:nvSpPr>
          <p:spPr>
            <a:xfrm>
              <a:off x="1703294" y="842677"/>
              <a:ext cx="716281" cy="735106"/>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4000" b="1" dirty="0"/>
                <a:t>01</a:t>
              </a:r>
              <a:endParaRPr lang="zh-TW" altLang="en-US" sz="2000" b="1" dirty="0"/>
            </a:p>
          </p:txBody>
        </p:sp>
        <p:sp>
          <p:nvSpPr>
            <p:cNvPr id="4" name="文字方塊 3">
              <a:extLst>
                <a:ext uri="{FF2B5EF4-FFF2-40B4-BE49-F238E27FC236}">
                  <a16:creationId xmlns:a16="http://schemas.microsoft.com/office/drawing/2014/main" id="{4F6D4375-424C-7BB1-5324-289CDB7EC5A2}"/>
                </a:ext>
              </a:extLst>
            </p:cNvPr>
            <p:cNvSpPr txBox="1"/>
            <p:nvPr/>
          </p:nvSpPr>
          <p:spPr>
            <a:xfrm>
              <a:off x="2438395" y="887827"/>
              <a:ext cx="4715445" cy="707886"/>
            </a:xfrm>
            <a:prstGeom prst="rect">
              <a:avLst/>
            </a:prstGeom>
            <a:noFill/>
          </p:spPr>
          <p:txBody>
            <a:bodyPr wrap="square" rtlCol="0" anchor="ctr" anchorCtr="0">
              <a:spAutoFit/>
            </a:bodyPr>
            <a:lstStyle/>
            <a:p>
              <a:r>
                <a:rPr lang="zh-TW" altLang="en-US" sz="4000" b="1" dirty="0">
                  <a:solidFill>
                    <a:schemeClr val="tx2">
                      <a:lumMod val="90000"/>
                      <a:lumOff val="10000"/>
                    </a:schemeClr>
                  </a:solidFill>
                </a:rPr>
                <a:t>公司簡介</a:t>
              </a:r>
              <a:r>
                <a:rPr lang="zh-TW" altLang="en-US" sz="3200" b="1" dirty="0">
                  <a:solidFill>
                    <a:schemeClr val="tx2">
                      <a:lumMod val="90000"/>
                      <a:lumOff val="10000"/>
                    </a:schemeClr>
                  </a:solidFill>
                </a:rPr>
                <a:t>／產品應用</a:t>
              </a:r>
              <a:endParaRPr lang="zh-TW" altLang="en-US" b="1" dirty="0">
                <a:solidFill>
                  <a:schemeClr val="tx2">
                    <a:lumMod val="90000"/>
                    <a:lumOff val="10000"/>
                  </a:schemeClr>
                </a:solidFill>
              </a:endParaRPr>
            </a:p>
          </p:txBody>
        </p:sp>
      </p:grpSp>
      <p:pic>
        <p:nvPicPr>
          <p:cNvPr id="34" name="圖片 33">
            <a:extLst>
              <a:ext uri="{FF2B5EF4-FFF2-40B4-BE49-F238E27FC236}">
                <a16:creationId xmlns:a16="http://schemas.microsoft.com/office/drawing/2014/main" id="{E304C120-AAFE-BE69-5608-DCAB23B372E4}"/>
              </a:ext>
            </a:extLst>
          </p:cNvPr>
          <p:cNvPicPr>
            <a:picLocks noChangeAspect="1"/>
          </p:cNvPicPr>
          <p:nvPr/>
        </p:nvPicPr>
        <p:blipFill>
          <a:blip r:embed="rId3" cstate="print"/>
          <a:srcRect l="18534" t="3151" r="18534" b="3151"/>
          <a:stretch>
            <a:fillRect/>
          </a:stretch>
        </p:blipFill>
        <p:spPr>
          <a:xfrm>
            <a:off x="406541" y="1723189"/>
            <a:ext cx="1620000" cy="1620000"/>
          </a:xfrm>
          <a:custGeom>
            <a:avLst/>
            <a:gdLst>
              <a:gd name="connsiteX0" fmla="*/ 900000 w 1800000"/>
              <a:gd name="connsiteY0" fmla="*/ 0 h 1800000"/>
              <a:gd name="connsiteX1" fmla="*/ 1800000 w 1800000"/>
              <a:gd name="connsiteY1" fmla="*/ 900000 h 1800000"/>
              <a:gd name="connsiteX2" fmla="*/ 900000 w 1800000"/>
              <a:gd name="connsiteY2" fmla="*/ 1800000 h 1800000"/>
              <a:gd name="connsiteX3" fmla="*/ 0 w 1800000"/>
              <a:gd name="connsiteY3" fmla="*/ 900000 h 1800000"/>
              <a:gd name="connsiteX4" fmla="*/ 900000 w 1800000"/>
              <a:gd name="connsiteY4" fmla="*/ 0 h 18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800000">
                <a:moveTo>
                  <a:pt x="900000" y="0"/>
                </a:moveTo>
                <a:cubicBezTo>
                  <a:pt x="1397056" y="0"/>
                  <a:pt x="1800000" y="402944"/>
                  <a:pt x="1800000" y="900000"/>
                </a:cubicBezTo>
                <a:cubicBezTo>
                  <a:pt x="1800000" y="1397056"/>
                  <a:pt x="1397056" y="1800000"/>
                  <a:pt x="900000" y="1800000"/>
                </a:cubicBezTo>
                <a:cubicBezTo>
                  <a:pt x="402944" y="1800000"/>
                  <a:pt x="0" y="1397056"/>
                  <a:pt x="0" y="900000"/>
                </a:cubicBezTo>
                <a:cubicBezTo>
                  <a:pt x="0" y="402944"/>
                  <a:pt x="402944" y="0"/>
                  <a:pt x="900000" y="0"/>
                </a:cubicBezTo>
                <a:close/>
              </a:path>
            </a:pathLst>
          </a:custGeom>
          <a:solidFill>
            <a:srgbClr val="FFFFFF">
              <a:shade val="85000"/>
            </a:srgbClr>
          </a:solidFill>
          <a:ln w="88900" cap="sq">
            <a:noFill/>
            <a:miter lim="800000"/>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prst="angle"/>
            <a:contourClr>
              <a:srgbClr val="FFFFFF"/>
            </a:contourClr>
          </a:sp3d>
        </p:spPr>
      </p:pic>
      <p:pic>
        <p:nvPicPr>
          <p:cNvPr id="40" name="圖片 39">
            <a:extLst>
              <a:ext uri="{FF2B5EF4-FFF2-40B4-BE49-F238E27FC236}">
                <a16:creationId xmlns:a16="http://schemas.microsoft.com/office/drawing/2014/main" id="{B08997F6-FD7E-ADE6-2006-AFABA2C571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8994" t="10624" r="24920" b="10624"/>
          <a:stretch>
            <a:fillRect/>
          </a:stretch>
        </p:blipFill>
        <p:spPr bwMode="auto">
          <a:xfrm>
            <a:off x="4529036" y="1723189"/>
            <a:ext cx="1620000" cy="1620000"/>
          </a:xfrm>
          <a:custGeom>
            <a:avLst/>
            <a:gdLst>
              <a:gd name="connsiteX0" fmla="*/ 900000 w 1800000"/>
              <a:gd name="connsiteY0" fmla="*/ 0 h 1800000"/>
              <a:gd name="connsiteX1" fmla="*/ 1800000 w 1800000"/>
              <a:gd name="connsiteY1" fmla="*/ 900000 h 1800000"/>
              <a:gd name="connsiteX2" fmla="*/ 900000 w 1800000"/>
              <a:gd name="connsiteY2" fmla="*/ 1800000 h 1800000"/>
              <a:gd name="connsiteX3" fmla="*/ 0 w 1800000"/>
              <a:gd name="connsiteY3" fmla="*/ 900000 h 1800000"/>
              <a:gd name="connsiteX4" fmla="*/ 900000 w 1800000"/>
              <a:gd name="connsiteY4" fmla="*/ 0 h 18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800000">
                <a:moveTo>
                  <a:pt x="900000" y="0"/>
                </a:moveTo>
                <a:cubicBezTo>
                  <a:pt x="1397056" y="0"/>
                  <a:pt x="1800000" y="402944"/>
                  <a:pt x="1800000" y="900000"/>
                </a:cubicBezTo>
                <a:cubicBezTo>
                  <a:pt x="1800000" y="1397056"/>
                  <a:pt x="1397056" y="1800000"/>
                  <a:pt x="900000" y="1800000"/>
                </a:cubicBezTo>
                <a:cubicBezTo>
                  <a:pt x="402944" y="1800000"/>
                  <a:pt x="0" y="1397056"/>
                  <a:pt x="0" y="900000"/>
                </a:cubicBezTo>
                <a:cubicBezTo>
                  <a:pt x="0" y="402944"/>
                  <a:pt x="402944" y="0"/>
                  <a:pt x="900000" y="0"/>
                </a:cubicBezTo>
                <a:close/>
              </a:path>
            </a:pathLst>
          </a:custGeom>
          <a:solidFill>
            <a:srgbClr val="FFFFFF">
              <a:shade val="85000"/>
            </a:srgbClr>
          </a:solidFill>
          <a:ln w="9525">
            <a:noFill/>
            <a:miter lim="800000"/>
            <a:headEnd/>
            <a:tailEnd/>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prst="angle"/>
            <a:contourClr>
              <a:srgbClr val="FFFFFF"/>
            </a:contourClr>
          </a:sp3d>
          <a:extLst/>
        </p:spPr>
      </p:pic>
      <p:sp>
        <p:nvSpPr>
          <p:cNvPr id="48" name="文字方塊 47">
            <a:extLst>
              <a:ext uri="{FF2B5EF4-FFF2-40B4-BE49-F238E27FC236}">
                <a16:creationId xmlns:a16="http://schemas.microsoft.com/office/drawing/2014/main" id="{B0A7D406-6592-E513-14A2-7FB307332CD3}"/>
              </a:ext>
            </a:extLst>
          </p:cNvPr>
          <p:cNvSpPr txBox="1"/>
          <p:nvPr/>
        </p:nvSpPr>
        <p:spPr>
          <a:xfrm>
            <a:off x="6929718" y="2240802"/>
            <a:ext cx="1900517" cy="584775"/>
          </a:xfrm>
          <a:prstGeom prst="rect">
            <a:avLst/>
          </a:prstGeom>
          <a:noFill/>
        </p:spPr>
        <p:txBody>
          <a:bodyPr wrap="square" rtlCol="0">
            <a:spAutoFit/>
          </a:bodyPr>
          <a:lstStyle/>
          <a:p>
            <a:r>
              <a:rPr lang="zh-TW" altLang="en-US" sz="3200" b="1" dirty="0">
                <a:solidFill>
                  <a:schemeClr val="tx2">
                    <a:lumMod val="90000"/>
                    <a:lumOff val="10000"/>
                  </a:schemeClr>
                </a:solidFill>
              </a:rPr>
              <a:t>鍍鋅線材</a:t>
            </a:r>
          </a:p>
        </p:txBody>
      </p:sp>
      <p:sp>
        <p:nvSpPr>
          <p:cNvPr id="49" name="手繪多邊形: 圖案 48">
            <a:extLst>
              <a:ext uri="{FF2B5EF4-FFF2-40B4-BE49-F238E27FC236}">
                <a16:creationId xmlns:a16="http://schemas.microsoft.com/office/drawing/2014/main" id="{868B70DE-A69E-21FF-4C6F-AE9B42910151}"/>
              </a:ext>
            </a:extLst>
          </p:cNvPr>
          <p:cNvSpPr/>
          <p:nvPr/>
        </p:nvSpPr>
        <p:spPr>
          <a:xfrm flipH="1">
            <a:off x="4529036" y="3945150"/>
            <a:ext cx="4614964" cy="1872000"/>
          </a:xfrm>
          <a:custGeom>
            <a:avLst/>
            <a:gdLst>
              <a:gd name="connsiteX0" fmla="*/ 0 w 6938687"/>
              <a:gd name="connsiteY0" fmla="*/ 0 h 1872000"/>
              <a:gd name="connsiteX1" fmla="*/ 936000 w 6938687"/>
              <a:gd name="connsiteY1" fmla="*/ 0 h 1872000"/>
              <a:gd name="connsiteX2" fmla="*/ 2232217 w 6938687"/>
              <a:gd name="connsiteY2" fmla="*/ 0 h 1872000"/>
              <a:gd name="connsiteX3" fmla="*/ 6002687 w 6938687"/>
              <a:gd name="connsiteY3" fmla="*/ 0 h 1872000"/>
              <a:gd name="connsiteX4" fmla="*/ 6938687 w 6938687"/>
              <a:gd name="connsiteY4" fmla="*/ 936000 h 1872000"/>
              <a:gd name="connsiteX5" fmla="*/ 6002687 w 6938687"/>
              <a:gd name="connsiteY5" fmla="*/ 1872000 h 1872000"/>
              <a:gd name="connsiteX6" fmla="*/ 2232217 w 6938687"/>
              <a:gd name="connsiteY6" fmla="*/ 1872000 h 1872000"/>
              <a:gd name="connsiteX7" fmla="*/ 936000 w 6938687"/>
              <a:gd name="connsiteY7" fmla="*/ 1872000 h 1872000"/>
              <a:gd name="connsiteX8" fmla="*/ 0 w 6938687"/>
              <a:gd name="connsiteY8" fmla="*/ 1872000 h 1872000"/>
              <a:gd name="connsiteX9" fmla="*/ 0 w 6938687"/>
              <a:gd name="connsiteY9" fmla="*/ 936000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8687" h="1872000">
                <a:moveTo>
                  <a:pt x="0" y="0"/>
                </a:moveTo>
                <a:lnTo>
                  <a:pt x="936000" y="0"/>
                </a:lnTo>
                <a:lnTo>
                  <a:pt x="2232217" y="0"/>
                </a:lnTo>
                <a:lnTo>
                  <a:pt x="6002687" y="0"/>
                </a:lnTo>
                <a:cubicBezTo>
                  <a:pt x="6519626" y="0"/>
                  <a:pt x="6938687" y="419061"/>
                  <a:pt x="6938687" y="936000"/>
                </a:cubicBezTo>
                <a:cubicBezTo>
                  <a:pt x="6938687" y="1452939"/>
                  <a:pt x="6519626" y="1872000"/>
                  <a:pt x="6002687" y="1872000"/>
                </a:cubicBezTo>
                <a:lnTo>
                  <a:pt x="2232217" y="1872000"/>
                </a:lnTo>
                <a:lnTo>
                  <a:pt x="936000" y="1872000"/>
                </a:lnTo>
                <a:lnTo>
                  <a:pt x="0" y="1872000"/>
                </a:lnTo>
                <a:lnTo>
                  <a:pt x="0" y="936000"/>
                </a:lnTo>
                <a:close/>
              </a:path>
            </a:pathLst>
          </a:custGeom>
          <a:solidFill>
            <a:schemeClr val="bg1">
              <a:alpha val="60000"/>
            </a:schemeClr>
          </a:solidFill>
          <a:ln w="28575">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p>
        </p:txBody>
      </p:sp>
      <p:pic>
        <p:nvPicPr>
          <p:cNvPr id="50" name="圖片 49" descr="new11">
            <a:extLst>
              <a:ext uri="{FF2B5EF4-FFF2-40B4-BE49-F238E27FC236}">
                <a16:creationId xmlns:a16="http://schemas.microsoft.com/office/drawing/2014/main" id="{44EA11CA-4884-90EB-5CC7-ADADACEBDF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104" r="22964" b="6367"/>
          <a:stretch>
            <a:fillRect/>
          </a:stretch>
        </p:blipFill>
        <p:spPr bwMode="auto">
          <a:xfrm>
            <a:off x="5085601" y="4071150"/>
            <a:ext cx="1620000" cy="1620000"/>
          </a:xfrm>
          <a:custGeom>
            <a:avLst/>
            <a:gdLst>
              <a:gd name="connsiteX0" fmla="*/ 900000 w 1800000"/>
              <a:gd name="connsiteY0" fmla="*/ 0 h 1800000"/>
              <a:gd name="connsiteX1" fmla="*/ 1800000 w 1800000"/>
              <a:gd name="connsiteY1" fmla="*/ 900000 h 1800000"/>
              <a:gd name="connsiteX2" fmla="*/ 900000 w 1800000"/>
              <a:gd name="connsiteY2" fmla="*/ 1800000 h 1800000"/>
              <a:gd name="connsiteX3" fmla="*/ 0 w 1800000"/>
              <a:gd name="connsiteY3" fmla="*/ 900000 h 1800000"/>
              <a:gd name="connsiteX4" fmla="*/ 900000 w 1800000"/>
              <a:gd name="connsiteY4" fmla="*/ 0 h 18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800000">
                <a:moveTo>
                  <a:pt x="900000" y="0"/>
                </a:moveTo>
                <a:cubicBezTo>
                  <a:pt x="1397056" y="0"/>
                  <a:pt x="1800000" y="402944"/>
                  <a:pt x="1800000" y="900000"/>
                </a:cubicBezTo>
                <a:cubicBezTo>
                  <a:pt x="1800000" y="1397056"/>
                  <a:pt x="1397056" y="1800000"/>
                  <a:pt x="900000" y="1800000"/>
                </a:cubicBezTo>
                <a:cubicBezTo>
                  <a:pt x="402944" y="1800000"/>
                  <a:pt x="0" y="1397056"/>
                  <a:pt x="0" y="900000"/>
                </a:cubicBezTo>
                <a:cubicBezTo>
                  <a:pt x="0" y="402944"/>
                  <a:pt x="402944" y="0"/>
                  <a:pt x="900000" y="0"/>
                </a:cubicBezTo>
                <a:close/>
              </a:path>
            </a:pathLst>
          </a:custGeom>
          <a:solidFill>
            <a:srgbClr val="FFFFFF">
              <a:shade val="85000"/>
            </a:srgbClr>
          </a:solidFill>
          <a:ln w="9525">
            <a:noFill/>
            <a:miter lim="800000"/>
            <a:headEnd/>
            <a:tailEnd/>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prst="angle"/>
            <a:contourClr>
              <a:srgbClr val="FFFFFF"/>
            </a:contourClr>
          </a:sp3d>
          <a:extLst/>
        </p:spPr>
      </p:pic>
      <p:pic>
        <p:nvPicPr>
          <p:cNvPr id="51" name="圖片 50">
            <a:extLst>
              <a:ext uri="{FF2B5EF4-FFF2-40B4-BE49-F238E27FC236}">
                <a16:creationId xmlns:a16="http://schemas.microsoft.com/office/drawing/2014/main" id="{24F15D62-07E1-C13A-F461-82B5D467DFD5}"/>
              </a:ext>
            </a:extLst>
          </p:cNvPr>
          <p:cNvPicPr>
            <a:picLocks noChangeAspect="1"/>
          </p:cNvPicPr>
          <p:nvPr/>
        </p:nvPicPr>
        <p:blipFill>
          <a:blip r:embed="rId6">
            <a:extLst>
              <a:ext uri="{28A0092B-C50C-407E-A947-70E740481C1C}">
                <a14:useLocalDpi xmlns:a14="http://schemas.microsoft.com/office/drawing/2010/main" val="0"/>
              </a:ext>
            </a:extLst>
          </a:blip>
          <a:srcRect l="21694" t="24486" r="29959" b="15082"/>
          <a:stretch>
            <a:fillRect/>
          </a:stretch>
        </p:blipFill>
        <p:spPr bwMode="auto">
          <a:xfrm>
            <a:off x="7069976" y="4071150"/>
            <a:ext cx="1620000" cy="1620000"/>
          </a:xfrm>
          <a:custGeom>
            <a:avLst/>
            <a:gdLst>
              <a:gd name="connsiteX0" fmla="*/ 810000 w 1620000"/>
              <a:gd name="connsiteY0" fmla="*/ 0 h 1620000"/>
              <a:gd name="connsiteX1" fmla="*/ 1620000 w 1620000"/>
              <a:gd name="connsiteY1" fmla="*/ 810000 h 1620000"/>
              <a:gd name="connsiteX2" fmla="*/ 810000 w 1620000"/>
              <a:gd name="connsiteY2" fmla="*/ 1620000 h 1620000"/>
              <a:gd name="connsiteX3" fmla="*/ 0 w 1620000"/>
              <a:gd name="connsiteY3" fmla="*/ 810000 h 1620000"/>
              <a:gd name="connsiteX4" fmla="*/ 810000 w 1620000"/>
              <a:gd name="connsiteY4" fmla="*/ 0 h 16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0" h="1620000">
                <a:moveTo>
                  <a:pt x="810000" y="0"/>
                </a:moveTo>
                <a:cubicBezTo>
                  <a:pt x="1257351" y="0"/>
                  <a:pt x="1620000" y="362649"/>
                  <a:pt x="1620000" y="810000"/>
                </a:cubicBezTo>
                <a:cubicBezTo>
                  <a:pt x="1620000" y="1257351"/>
                  <a:pt x="1257351" y="1620000"/>
                  <a:pt x="810000" y="1620000"/>
                </a:cubicBezTo>
                <a:cubicBezTo>
                  <a:pt x="362649" y="1620000"/>
                  <a:pt x="0" y="1257351"/>
                  <a:pt x="0" y="810000"/>
                </a:cubicBezTo>
                <a:cubicBezTo>
                  <a:pt x="0" y="362649"/>
                  <a:pt x="362649" y="0"/>
                  <a:pt x="810000" y="0"/>
                </a:cubicBezTo>
                <a:close/>
              </a:path>
            </a:pathLst>
          </a:custGeom>
          <a:noFill/>
          <a:ln>
            <a:noFill/>
          </a:ln>
          <a:effectLst>
            <a:outerShdw blurRad="63500" sx="102000" sy="102000" algn="ctr"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文字方塊 51">
            <a:extLst>
              <a:ext uri="{FF2B5EF4-FFF2-40B4-BE49-F238E27FC236}">
                <a16:creationId xmlns:a16="http://schemas.microsoft.com/office/drawing/2014/main" id="{C2161A1F-9931-298B-11FC-370811523ACD}"/>
              </a:ext>
            </a:extLst>
          </p:cNvPr>
          <p:cNvSpPr txBox="1"/>
          <p:nvPr/>
        </p:nvSpPr>
        <p:spPr>
          <a:xfrm>
            <a:off x="2466780" y="4588762"/>
            <a:ext cx="1900517" cy="584775"/>
          </a:xfrm>
          <a:prstGeom prst="rect">
            <a:avLst/>
          </a:prstGeom>
          <a:noFill/>
        </p:spPr>
        <p:txBody>
          <a:bodyPr wrap="square" rtlCol="0">
            <a:spAutoFit/>
          </a:bodyPr>
          <a:lstStyle/>
          <a:p>
            <a:r>
              <a:rPr lang="zh-TW" altLang="en-US" sz="3200" b="1" dirty="0">
                <a:solidFill>
                  <a:schemeClr val="tx2">
                    <a:lumMod val="90000"/>
                    <a:lumOff val="10000"/>
                  </a:schemeClr>
                </a:solidFill>
              </a:rPr>
              <a:t>球化線材</a:t>
            </a:r>
          </a:p>
        </p:txBody>
      </p:sp>
    </p:spTree>
    <p:extLst>
      <p:ext uri="{BB962C8B-B14F-4D97-AF65-F5344CB8AC3E}">
        <p14:creationId xmlns:p14="http://schemas.microsoft.com/office/powerpoint/2010/main" val="2792523478"/>
      </p:ext>
    </p:extLst>
  </p:cSld>
  <p:clrMapOvr>
    <a:masterClrMapping/>
  </p:clrMapOvr>
</p:sld>
</file>

<file path=ppt/theme/theme1.xml><?xml version="1.0" encoding="utf-8"?>
<a:theme xmlns:a="http://schemas.openxmlformats.org/drawingml/2006/main" name="Office 佈景主題">
  <a:themeElements>
    <a:clrScheme name="紅色">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自訂 1">
      <a:majorFont>
        <a:latin typeface="Calibri Light"/>
        <a:ea typeface="微軟正黑體"/>
        <a:cs typeface=""/>
      </a:majorFont>
      <a:minorFont>
        <a:latin typeface="Calibri"/>
        <a:ea typeface="微軟正黑體"/>
        <a:cs typeface=""/>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746</TotalTime>
  <Words>748</Words>
  <Application>Microsoft Office PowerPoint</Application>
  <PresentationFormat>如螢幕大小 (4:3)</PresentationFormat>
  <Paragraphs>222</Paragraphs>
  <Slides>16</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16</vt:i4>
      </vt:variant>
    </vt:vector>
  </HeadingPairs>
  <TitlesOfParts>
    <vt:vector size="23" baseType="lpstr">
      <vt:lpstr>微軟正黑體</vt:lpstr>
      <vt:lpstr>新細明體</vt:lpstr>
      <vt:lpstr>Arial</vt:lpstr>
      <vt:lpstr>Calibri</vt:lpstr>
      <vt:lpstr>Calibri Light</vt:lpstr>
      <vt:lpstr>Wingdings</vt:lpstr>
      <vt:lpstr>Office 佈景主題</vt:lpstr>
      <vt:lpstr>PowerPoint 簡報</vt:lpstr>
      <vt:lpstr>免責聲明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Y.L. Jhuang</dc:creator>
  <cp:lastModifiedBy>管理部/黃詩涵</cp:lastModifiedBy>
  <cp:revision>171</cp:revision>
  <cp:lastPrinted>2025-11-19T05:51:32Z</cp:lastPrinted>
  <dcterms:created xsi:type="dcterms:W3CDTF">2023-11-22T13:55:24Z</dcterms:created>
  <dcterms:modified xsi:type="dcterms:W3CDTF">2025-11-21T01:57:24Z</dcterms:modified>
</cp:coreProperties>
</file>