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  <p:sldMasterId id="2147483668" r:id="rId2"/>
  </p:sldMasterIdLst>
  <p:notesMasterIdLst>
    <p:notesMasterId r:id="rId17"/>
  </p:notesMasterIdLst>
  <p:handoutMasterIdLst>
    <p:handoutMasterId r:id="rId18"/>
  </p:handoutMasterIdLst>
  <p:sldIdLst>
    <p:sldId id="299" r:id="rId3"/>
    <p:sldId id="300" r:id="rId4"/>
    <p:sldId id="263" r:id="rId5"/>
    <p:sldId id="258" r:id="rId6"/>
    <p:sldId id="305" r:id="rId7"/>
    <p:sldId id="269" r:id="rId8"/>
    <p:sldId id="277" r:id="rId9"/>
    <p:sldId id="302" r:id="rId10"/>
    <p:sldId id="303" r:id="rId11"/>
    <p:sldId id="304" r:id="rId12"/>
    <p:sldId id="293" r:id="rId13"/>
    <p:sldId id="296" r:id="rId14"/>
    <p:sldId id="315" r:id="rId15"/>
    <p:sldId id="312" r:id="rId16"/>
  </p:sldIdLst>
  <p:sldSz cx="12192000" cy="6858000"/>
  <p:notesSz cx="6797675" cy="99298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目錄" id="{50BE326F-6780-4D7F-92E8-0C0EB39ACDFC}">
          <p14:sldIdLst>
            <p14:sldId id="299"/>
            <p14:sldId id="300"/>
          </p14:sldIdLst>
        </p14:section>
        <p14:section name="經營展望" id="{5CD169C4-8239-4BA4-A764-DA98AB46C8C2}">
          <p14:sldIdLst>
            <p14:sldId id="263"/>
            <p14:sldId id="258"/>
          </p14:sldIdLst>
        </p14:section>
        <p14:section name="營運概況" id="{9DB8214A-11FF-4BF5-856E-9DBDB9759717}">
          <p14:sldIdLst>
            <p14:sldId id="305"/>
            <p14:sldId id="269"/>
            <p14:sldId id="277"/>
            <p14:sldId id="302"/>
            <p14:sldId id="303"/>
            <p14:sldId id="304"/>
          </p14:sldIdLst>
        </p14:section>
        <p14:section name="財務狀況" id="{EAF379C4-D9C6-4585-905C-DF066F147A0B}">
          <p14:sldIdLst>
            <p14:sldId id="293"/>
            <p14:sldId id="296"/>
            <p14:sldId id="315"/>
            <p14:sldId id="312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FCBEF"/>
    <a:srgbClr val="9FE0FA"/>
    <a:srgbClr val="FACC06"/>
    <a:srgbClr val="FFE701"/>
    <a:srgbClr val="DDC72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7853C-536D-4A76-A0AE-DD22124D55A5}" styleName="佈景主題樣式 1 - 輔色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284E427A-3D55-4303-BF80-6455036E1DE7}" styleName="佈景主題樣式 1 - 輔色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21E4AEA4-8DFA-4A89-87EB-49C32662AFE0}" styleName="中等深淺樣式 2 - 輔色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3C2FFA5D-87B4-456A-9821-1D502468CF0F}" styleName="佈景主題樣式 1 - 輔色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728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47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1.xml"/><Relationship Id="rId21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___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r>
              <a:rPr lang="zh-TW"/>
              <a:t>本公司認列之投資利益</a:t>
            </a:r>
            <a:r>
              <a:rPr lang="en-US"/>
              <a:t>(</a:t>
            </a:r>
            <a:r>
              <a:rPr lang="zh-TW"/>
              <a:t>百萬</a:t>
            </a:r>
            <a:r>
              <a:rPr lang="en-US"/>
              <a:t>)</a:t>
            </a:r>
            <a:endParaRPr lang="zh-TW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zh-TW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工作表1!$B$1</c:f>
              <c:strCache>
                <c:ptCount val="1"/>
                <c:pt idx="0">
                  <c:v>107年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tint val="96000"/>
                    <a:lumMod val="100000"/>
                  </a:schemeClr>
                </a:gs>
                <a:gs pos="78000">
                  <a:schemeClr val="accent1">
                    <a:shade val="94000"/>
                    <a:lumMod val="94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38100" dist="25400" dir="5400000" rotWithShape="0">
                <a:srgbClr val="000000">
                  <a:alpha val="35000"/>
                </a:srgbClr>
              </a:outerShdw>
            </a:effectLst>
            <a:sp3d/>
          </c:spPr>
          <c:invertIfNegative val="0"/>
          <c:dLbls>
            <c:dLbl>
              <c:idx val="0"/>
              <c:layout>
                <c:manualLayout>
                  <c:x val="2.2558690785953076E-2"/>
                  <c:y val="-1.255568081943451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1.6543039909698923E-2"/>
                  <c:y val="-1.4648294289340304E-2"/>
                </c:manualLayout>
              </c:layout>
              <c:tx>
                <c:rich>
                  <a:bodyPr/>
                  <a:lstStyle/>
                  <a:p>
                    <a:fld id="{7EEBFB25-F916-438A-8C38-48A0788F9731}" type="VALUE">
                      <a:rPr lang="en-US" altLang="zh-TW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</a:rPr>
                      <a:pPr/>
                      <a:t>[值]</a:t>
                    </a:fld>
                    <a:endParaRPr lang="zh-TW" alt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</c:extLst>
            </c:dLbl>
            <c:dLbl>
              <c:idx val="2"/>
              <c:layout>
                <c:manualLayout>
                  <c:x val="1.5039127190635384E-2"/>
                  <c:y val="-1.6740907759245992E-2"/>
                </c:manualLayout>
              </c:layout>
              <c:tx>
                <c:rich>
                  <a:bodyPr/>
                  <a:lstStyle/>
                  <a:p>
                    <a:fld id="{BB5B88F0-2C27-4232-9E26-DEA79D5300F4}" type="VALUE">
                      <a:rPr lang="en-US" altLang="zh-TW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</a:rPr>
                      <a:pPr/>
                      <a:t>[值]</a:t>
                    </a:fld>
                    <a:endParaRPr lang="zh-TW" alt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zh-TW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工作表1!$A$2:$A$4</c:f>
              <c:strCache>
                <c:ptCount val="3"/>
                <c:pt idx="0">
                  <c:v>越南美亞</c:v>
                </c:pt>
                <c:pt idx="1">
                  <c:v>泰國廣太</c:v>
                </c:pt>
                <c:pt idx="2">
                  <c:v>Diamond Precision Steel Corp. </c:v>
                </c:pt>
              </c:strCache>
            </c:strRef>
          </c:cat>
          <c:val>
            <c:numRef>
              <c:f>工作表1!$B$2:$B$4</c:f>
              <c:numCache>
                <c:formatCode>_-* #,##0_-;\-* #,##0_-;_-* "-"??_-;_-@_-</c:formatCode>
                <c:ptCount val="3"/>
                <c:pt idx="0">
                  <c:v>62</c:v>
                </c:pt>
                <c:pt idx="1">
                  <c:v>36</c:v>
                </c:pt>
                <c:pt idx="2">
                  <c:v>64</c:v>
                </c:pt>
              </c:numCache>
            </c:numRef>
          </c:val>
        </c:ser>
        <c:ser>
          <c:idx val="1"/>
          <c:order val="1"/>
          <c:tx>
            <c:strRef>
              <c:f>工作表1!$C$1</c:f>
              <c:strCache>
                <c:ptCount val="1"/>
                <c:pt idx="0">
                  <c:v>108年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tint val="96000"/>
                    <a:lumMod val="100000"/>
                  </a:schemeClr>
                </a:gs>
                <a:gs pos="78000">
                  <a:schemeClr val="accent2">
                    <a:shade val="94000"/>
                    <a:lumMod val="94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38100" dist="25400" dir="5400000" rotWithShape="0">
                <a:srgbClr val="000000">
                  <a:alpha val="35000"/>
                </a:srgbClr>
              </a:outerShdw>
            </a:effectLst>
            <a:sp3d/>
          </c:spPr>
          <c:invertIfNegative val="0"/>
          <c:dLbls>
            <c:dLbl>
              <c:idx val="0"/>
              <c:layout>
                <c:manualLayout>
                  <c:x val="1.9550865347825998E-2"/>
                  <c:y val="-1.883352122915172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1.2031301752508307E-2"/>
                  <c:y val="-1.4648294289340226E-2"/>
                </c:manualLayout>
              </c:layout>
              <c:tx>
                <c:rich>
                  <a:bodyPr/>
                  <a:lstStyle/>
                  <a:p>
                    <a:fld id="{177A1F80-CAF6-4785-8686-C6801A55062A}" type="VALUE">
                      <a:rPr lang="en-US" altLang="zh-TW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</a:rPr>
                      <a:pPr/>
                      <a:t>[值]</a:t>
                    </a:fld>
                    <a:endParaRPr lang="zh-TW" alt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</c:extLst>
            </c:dLbl>
            <c:dLbl>
              <c:idx val="2"/>
              <c:layout>
                <c:manualLayout>
                  <c:x val="1.5039127190635384E-2"/>
                  <c:y val="-6.2778404097173172E-3"/>
                </c:manualLayout>
              </c:layout>
              <c:tx>
                <c:rich>
                  <a:bodyPr/>
                  <a:lstStyle/>
                  <a:p>
                    <a:fld id="{3E2355AB-F680-4FC2-A77F-0B5C9A6D897A}" type="VALUE">
                      <a:rPr lang="en-US" altLang="zh-TW"/>
                      <a:pPr/>
                      <a:t>[值]</a:t>
                    </a:fld>
                    <a:endParaRPr lang="zh-TW" alt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zh-TW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工作表1!$A$2:$A$4</c:f>
              <c:strCache>
                <c:ptCount val="3"/>
                <c:pt idx="0">
                  <c:v>越南美亞</c:v>
                </c:pt>
                <c:pt idx="1">
                  <c:v>泰國廣太</c:v>
                </c:pt>
                <c:pt idx="2">
                  <c:v>Diamond Precision Steel Corp. </c:v>
                </c:pt>
              </c:strCache>
            </c:strRef>
          </c:cat>
          <c:val>
            <c:numRef>
              <c:f>工作表1!$C$2:$C$4</c:f>
              <c:numCache>
                <c:formatCode>_-* #,##0_-;\-* #,##0_-;_-* "-"??_-;_-@_-</c:formatCode>
                <c:ptCount val="3"/>
                <c:pt idx="0">
                  <c:v>30</c:v>
                </c:pt>
                <c:pt idx="1">
                  <c:v>37</c:v>
                </c:pt>
                <c:pt idx="2">
                  <c:v>58</c:v>
                </c:pt>
              </c:numCache>
            </c:numRef>
          </c:val>
        </c:ser>
        <c:ser>
          <c:idx val="2"/>
          <c:order val="2"/>
          <c:tx>
            <c:strRef>
              <c:f>工作表1!$D$1</c:f>
              <c:strCache>
                <c:ptCount val="1"/>
                <c:pt idx="0">
                  <c:v>109年1-9月</c:v>
                </c:pt>
              </c:strCache>
            </c:strRef>
          </c:tx>
          <c:spPr>
            <a:gradFill rotWithShape="1">
              <a:gsLst>
                <a:gs pos="0">
                  <a:schemeClr val="accent3">
                    <a:tint val="96000"/>
                    <a:lumMod val="100000"/>
                  </a:schemeClr>
                </a:gs>
                <a:gs pos="78000">
                  <a:schemeClr val="accent3">
                    <a:shade val="94000"/>
                    <a:lumMod val="94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38100" dist="25400" dir="5400000" rotWithShape="0">
                <a:srgbClr val="000000">
                  <a:alpha val="35000"/>
                </a:srgbClr>
              </a:outerShdw>
            </a:effectLst>
            <a:sp3d/>
          </c:spPr>
          <c:invertIfNegative val="0"/>
          <c:dLbls>
            <c:dLbl>
              <c:idx val="0"/>
              <c:layout>
                <c:manualLayout>
                  <c:x val="1.5039186399797552E-2"/>
                  <c:y val="-1.04629849631716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1.6543039909698923E-2"/>
                  <c:y val="-1.464829428934022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1.9550865347825998E-2"/>
                  <c:y val="-1.674090775924597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zh-TW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工作表1!$A$2:$A$4</c:f>
              <c:strCache>
                <c:ptCount val="3"/>
                <c:pt idx="0">
                  <c:v>越南美亞</c:v>
                </c:pt>
                <c:pt idx="1">
                  <c:v>泰國廣太</c:v>
                </c:pt>
                <c:pt idx="2">
                  <c:v>Diamond Precision Steel Corp. </c:v>
                </c:pt>
              </c:strCache>
            </c:strRef>
          </c:cat>
          <c:val>
            <c:numRef>
              <c:f>工作表1!$D$2:$D$4</c:f>
              <c:numCache>
                <c:formatCode>General</c:formatCode>
                <c:ptCount val="3"/>
                <c:pt idx="0">
                  <c:v>20</c:v>
                </c:pt>
                <c:pt idx="1">
                  <c:v>15</c:v>
                </c:pt>
                <c:pt idx="2">
                  <c:v>37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451629568"/>
        <c:axId val="451625648"/>
        <c:axId val="0"/>
      </c:bar3DChart>
      <c:catAx>
        <c:axId val="4516295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zh-TW"/>
          </a:p>
        </c:txPr>
        <c:crossAx val="451625648"/>
        <c:crosses val="autoZero"/>
        <c:auto val="1"/>
        <c:lblAlgn val="ctr"/>
        <c:lblOffset val="100"/>
        <c:noMultiLvlLbl val="0"/>
      </c:catAx>
      <c:valAx>
        <c:axId val="45162564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2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_-* #,##0_-;\-* #,##0_-;_-* &quot;-&quot;??_-;_-@_-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zh-TW"/>
          </a:p>
        </c:txPr>
        <c:crossAx val="45162956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zh-TW"/>
          </a:p>
        </c:txPr>
      </c:legendEntry>
      <c:legendEntry>
        <c:idx val="1"/>
        <c:txPr>
          <a:bodyPr rot="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zh-TW"/>
          </a:p>
        </c:txPr>
      </c:legendEntry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zh-TW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zh-TW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0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5" y="0"/>
            <a:ext cx="2946400" cy="497047"/>
          </a:xfrm>
          <a:prstGeom prst="rect">
            <a:avLst/>
          </a:prstGeom>
        </p:spPr>
        <p:txBody>
          <a:bodyPr vert="horz" lIns="91413" tIns="45704" rIns="91413" bIns="45704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7047"/>
          </a:xfrm>
          <a:prstGeom prst="rect">
            <a:avLst/>
          </a:prstGeom>
        </p:spPr>
        <p:txBody>
          <a:bodyPr vert="horz" lIns="91413" tIns="45704" rIns="91413" bIns="45704" rtlCol="0"/>
          <a:lstStyle>
            <a:lvl1pPr algn="r">
              <a:defRPr sz="1200"/>
            </a:lvl1pPr>
          </a:lstStyle>
          <a:p>
            <a:fld id="{96CA4307-A8BC-403F-9407-7C7833CDFEA2}" type="datetimeFigureOut">
              <a:rPr lang="zh-TW" altLang="en-US" smtClean="0"/>
              <a:t>2020/12/17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2"/>
          </p:nvPr>
        </p:nvSpPr>
        <p:spPr>
          <a:xfrm>
            <a:off x="5" y="9432770"/>
            <a:ext cx="2946400" cy="497047"/>
          </a:xfrm>
          <a:prstGeom prst="rect">
            <a:avLst/>
          </a:prstGeom>
        </p:spPr>
        <p:txBody>
          <a:bodyPr vert="horz" lIns="91413" tIns="45704" rIns="91413" bIns="45704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3"/>
          </p:nvPr>
        </p:nvSpPr>
        <p:spPr>
          <a:xfrm>
            <a:off x="3849688" y="9432770"/>
            <a:ext cx="2946400" cy="497047"/>
          </a:xfrm>
          <a:prstGeom prst="rect">
            <a:avLst/>
          </a:prstGeom>
        </p:spPr>
        <p:txBody>
          <a:bodyPr vert="horz" lIns="91413" tIns="45704" rIns="91413" bIns="45704" rtlCol="0" anchor="b"/>
          <a:lstStyle>
            <a:lvl1pPr algn="r">
              <a:defRPr sz="1200"/>
            </a:lvl1pPr>
          </a:lstStyle>
          <a:p>
            <a:fld id="{975B160A-2DE6-4912-BC2C-8C32E9F01D8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86881875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5" y="0"/>
            <a:ext cx="2946400" cy="497047"/>
          </a:xfrm>
          <a:prstGeom prst="rect">
            <a:avLst/>
          </a:prstGeom>
        </p:spPr>
        <p:txBody>
          <a:bodyPr vert="horz" lIns="91413" tIns="45704" rIns="91413" bIns="45704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7047"/>
          </a:xfrm>
          <a:prstGeom prst="rect">
            <a:avLst/>
          </a:prstGeom>
        </p:spPr>
        <p:txBody>
          <a:bodyPr vert="horz" lIns="91413" tIns="45704" rIns="91413" bIns="45704" rtlCol="0"/>
          <a:lstStyle>
            <a:lvl1pPr algn="r">
              <a:defRPr sz="1200"/>
            </a:lvl1pPr>
          </a:lstStyle>
          <a:p>
            <a:fld id="{34135F3A-873B-4019-96B6-F12110E99AEF}" type="datetimeFigureOut">
              <a:rPr lang="zh-TW" altLang="en-US" smtClean="0"/>
              <a:t>2020/12/17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420688" y="1241425"/>
            <a:ext cx="5956300" cy="33512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13" tIns="45704" rIns="91413" bIns="45704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79455" y="4778321"/>
            <a:ext cx="5438775" cy="3909675"/>
          </a:xfrm>
          <a:prstGeom prst="rect">
            <a:avLst/>
          </a:prstGeom>
        </p:spPr>
        <p:txBody>
          <a:bodyPr vert="horz" lIns="91413" tIns="45704" rIns="91413" bIns="45704" rtlCol="0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5" y="9432770"/>
            <a:ext cx="2946400" cy="497047"/>
          </a:xfrm>
          <a:prstGeom prst="rect">
            <a:avLst/>
          </a:prstGeom>
        </p:spPr>
        <p:txBody>
          <a:bodyPr vert="horz" lIns="91413" tIns="45704" rIns="91413" bIns="45704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49688" y="9432770"/>
            <a:ext cx="2946400" cy="497047"/>
          </a:xfrm>
          <a:prstGeom prst="rect">
            <a:avLst/>
          </a:prstGeom>
        </p:spPr>
        <p:txBody>
          <a:bodyPr vert="horz" lIns="91413" tIns="45704" rIns="91413" bIns="45704" rtlCol="0" anchor="b"/>
          <a:lstStyle>
            <a:lvl1pPr algn="r">
              <a:defRPr sz="1200"/>
            </a:lvl1pPr>
          </a:lstStyle>
          <a:p>
            <a:fld id="{AEF77775-0344-4069-862F-496A31DD09E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01306332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F77775-0344-4069-862F-496A31DD09E1}" type="slidenum">
              <a:rPr lang="zh-TW" altLang="en-US" smtClean="0"/>
              <a:t>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8783497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TW" dirty="0" smtClean="0"/>
              <a:t>FROM</a:t>
            </a:r>
            <a:r>
              <a:rPr lang="zh-TW" altLang="en-US" dirty="0" smtClean="0"/>
              <a:t>月報</a:t>
            </a:r>
            <a:r>
              <a:rPr lang="en-US" altLang="zh-TW" dirty="0" smtClean="0"/>
              <a:t>/</a:t>
            </a:r>
            <a:r>
              <a:rPr lang="zh-TW" altLang="en-US" dirty="0" smtClean="0"/>
              <a:t>權益法投資利損</a:t>
            </a:r>
            <a:endParaRPr lang="en-US" altLang="zh-TW" dirty="0" smtClean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F77775-0344-4069-862F-496A31DD09E1}" type="slidenum">
              <a:rPr lang="zh-TW" altLang="en-US" smtClean="0"/>
              <a:t>10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4019865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F77775-0344-4069-862F-496A31DD09E1}" type="slidenum">
              <a:rPr lang="zh-TW" altLang="en-US" smtClean="0"/>
              <a:t>11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3881284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F77775-0344-4069-862F-496A31DD09E1}" type="slidenum">
              <a:rPr lang="zh-TW" altLang="en-US" smtClean="0"/>
              <a:t>12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1899994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F77775-0344-4069-862F-496A31DD09E1}" type="slidenum">
              <a:rPr lang="zh-TW" altLang="en-US" smtClean="0"/>
              <a:t>13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7963133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F77775-0344-4069-862F-496A31DD09E1}" type="slidenum">
              <a:rPr lang="zh-TW" altLang="en-US" smtClean="0"/>
              <a:t>14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2327197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F77775-0344-4069-862F-496A31DD09E1}" type="slidenum">
              <a:rPr lang="zh-TW" altLang="en-US" smtClean="0"/>
              <a:t>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8169218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F77775-0344-4069-862F-496A31DD09E1}" type="slidenum">
              <a:rPr lang="zh-TW" altLang="en-US" smtClean="0"/>
              <a:t>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5162896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F77775-0344-4069-862F-496A31DD09E1}" type="slidenum">
              <a:rPr lang="zh-TW" altLang="en-US" smtClean="0"/>
              <a:t>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4195360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F77775-0344-4069-862F-496A31DD09E1}" type="slidenum">
              <a:rPr lang="zh-TW" altLang="en-US" smtClean="0"/>
              <a:t>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4135739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F77775-0344-4069-862F-496A31DD09E1}" type="slidenum">
              <a:rPr lang="zh-TW" altLang="en-US" smtClean="0"/>
              <a:t>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9752825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F77775-0344-4069-862F-496A31DD09E1}" type="slidenum">
              <a:rPr lang="zh-TW" altLang="en-US" smtClean="0"/>
              <a:t>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337267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F77775-0344-4069-862F-496A31DD09E1}" type="slidenum">
              <a:rPr lang="zh-TW" altLang="en-US" smtClean="0"/>
              <a:t>8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0633784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F77775-0344-4069-862F-496A31DD09E1}" type="slidenum">
              <a:rPr lang="zh-TW" altLang="en-US" smtClean="0"/>
              <a:t>9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688785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標題與說明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 (含標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是非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12/17/2020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12/17/2020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933683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12/17/2020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51847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12/17/2020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83770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smtClean="0"/>
              <a:t>12/17/2020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2819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12/17/2020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522744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12/17/2020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11422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12/17/2020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392316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/>
              <a:t>12/17/2020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96563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 smtClean="0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12/17/2020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130076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標題與說明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12/17/2020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085685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 (含標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12/17/2020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94704753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12/17/2020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384566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12/17/2020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1589966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是非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12/17/2020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930856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smtClean="0"/>
              <a:t>12/17/2020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449066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12/17/2020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3156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dirty="0"/>
              <a:t>12/17/2020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12/17/2020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12/17/2020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12/17/2020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12/17/2020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 smtClean="0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13" Type="http://schemas.openxmlformats.org/officeDocument/2006/relationships/slideLayout" Target="../slideLayouts/slideLayout29.xml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12" Type="http://schemas.openxmlformats.org/officeDocument/2006/relationships/slideLayout" Target="../slideLayouts/slideLayout28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18.xml"/><Relationship Id="rId16" Type="http://schemas.openxmlformats.org/officeDocument/2006/relationships/slideLayout" Target="../slideLayouts/slideLayout32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1.xml"/><Relationship Id="rId15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Relationship Id="rId14" Type="http://schemas.openxmlformats.org/officeDocument/2006/relationships/slideLayout" Target="../slideLayouts/slideLayout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12/17/2020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5" r:id="rId4"/>
    <p:sldLayoutId id="2147483653" r:id="rId5"/>
    <p:sldLayoutId id="2147483654" r:id="rId6"/>
    <p:sldLayoutId id="2147483655" r:id="rId7"/>
    <p:sldLayoutId id="214748366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7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12/17/2020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46997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  <p:sldLayoutId id="2147483670" r:id="rId2"/>
    <p:sldLayoutId id="2147483671" r:id="rId3"/>
    <p:sldLayoutId id="2147483672" r:id="rId4"/>
    <p:sldLayoutId id="2147483673" r:id="rId5"/>
    <p:sldLayoutId id="2147483674" r:id="rId6"/>
    <p:sldLayoutId id="2147483675" r:id="rId7"/>
    <p:sldLayoutId id="2147483676" r:id="rId8"/>
    <p:sldLayoutId id="2147483677" r:id="rId9"/>
    <p:sldLayoutId id="2147483678" r:id="rId10"/>
    <p:sldLayoutId id="2147483679" r:id="rId11"/>
    <p:sldLayoutId id="2147483680" r:id="rId12"/>
    <p:sldLayoutId id="2147483681" r:id="rId13"/>
    <p:sldLayoutId id="2147483682" r:id="rId14"/>
    <p:sldLayoutId id="2147483683" r:id="rId15"/>
    <p:sldLayoutId id="2147483684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6.xml"/><Relationship Id="rId4" Type="http://schemas.openxmlformats.org/officeDocument/2006/relationships/image" Target="../media/image2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0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1848203" y="2677386"/>
            <a:ext cx="784577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4800" b="1" dirty="0">
                <a:solidFill>
                  <a:schemeClr val="accent1">
                    <a:lumMod val="75000"/>
                  </a:schemeClr>
                </a:solidFill>
                <a:latin typeface="+mj-ea"/>
                <a:ea typeface="+mj-ea"/>
              </a:rPr>
              <a:t>美亞鋼管廠股份有限公司</a:t>
            </a:r>
            <a:r>
              <a:rPr lang="en-US" altLang="zh-TW" sz="4800" b="1" dirty="0">
                <a:solidFill>
                  <a:schemeClr val="accent1">
                    <a:lumMod val="75000"/>
                  </a:schemeClr>
                </a:solidFill>
                <a:latin typeface="+mj-ea"/>
                <a:ea typeface="+mj-ea"/>
              </a:rPr>
              <a:t/>
            </a:r>
            <a:br>
              <a:rPr lang="en-US" altLang="zh-TW" sz="4800" b="1" dirty="0">
                <a:solidFill>
                  <a:schemeClr val="accent1">
                    <a:lumMod val="75000"/>
                  </a:schemeClr>
                </a:solidFill>
                <a:latin typeface="+mj-ea"/>
                <a:ea typeface="+mj-ea"/>
              </a:rPr>
            </a:br>
            <a:r>
              <a:rPr lang="zh-TW" altLang="en-US" sz="4800" b="1" dirty="0">
                <a:solidFill>
                  <a:schemeClr val="accent1">
                    <a:lumMod val="75000"/>
                  </a:schemeClr>
                </a:solidFill>
                <a:latin typeface="+mj-ea"/>
                <a:ea typeface="+mj-ea"/>
              </a:rPr>
              <a:t>　法　人　說　明　會</a:t>
            </a:r>
            <a:endParaRPr lang="zh-TW" altLang="en-US" sz="4800" dirty="0">
              <a:solidFill>
                <a:schemeClr val="accent1">
                  <a:lumMod val="75000"/>
                </a:schemeClr>
              </a:solidFill>
              <a:latin typeface="+mj-ea"/>
              <a:ea typeface="+mj-ea"/>
            </a:endParaRPr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0425" y="1238358"/>
            <a:ext cx="3581400" cy="1238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49583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圖表 5"/>
          <p:cNvGraphicFramePr/>
          <p:nvPr>
            <p:extLst>
              <p:ext uri="{D42A27DB-BD31-4B8C-83A1-F6EECF244321}">
                <p14:modId xmlns:p14="http://schemas.microsoft.com/office/powerpoint/2010/main" val="2019404168"/>
              </p:ext>
            </p:extLst>
          </p:nvPr>
        </p:nvGraphicFramePr>
        <p:xfrm>
          <a:off x="898143" y="516834"/>
          <a:ext cx="8444639" cy="606896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3" name="圖片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8766" y="2575762"/>
            <a:ext cx="2305203" cy="16827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6247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77333" y="406401"/>
            <a:ext cx="8596668" cy="596202"/>
          </a:xfrm>
        </p:spPr>
        <p:txBody>
          <a:bodyPr>
            <a:noAutofit/>
          </a:bodyPr>
          <a:lstStyle/>
          <a:p>
            <a:r>
              <a:rPr lang="zh-TW" altLang="zh-TW" sz="4000" b="1" dirty="0"/>
              <a:t>簡明資產負債表</a:t>
            </a:r>
            <a:r>
              <a:rPr lang="en-US" altLang="zh-TW" sz="4000" b="1" dirty="0"/>
              <a:t>(</a:t>
            </a:r>
            <a:r>
              <a:rPr lang="zh-TW" altLang="en-US" sz="4000" b="1" dirty="0"/>
              <a:t>合併</a:t>
            </a:r>
            <a:r>
              <a:rPr lang="en-US" altLang="zh-TW" sz="4000" b="1" dirty="0"/>
              <a:t>)</a:t>
            </a:r>
            <a:r>
              <a:rPr lang="zh-TW" altLang="en-US" sz="4000" b="1" dirty="0"/>
              <a:t>         </a:t>
            </a:r>
            <a:r>
              <a:rPr lang="en-US" altLang="zh-TW" sz="1800" b="1" dirty="0" smtClean="0">
                <a:latin typeface="+mn-ea"/>
              </a:rPr>
              <a:t>(</a:t>
            </a:r>
            <a:r>
              <a:rPr lang="zh-TW" altLang="en-US" sz="1800" b="1" dirty="0">
                <a:latin typeface="+mn-ea"/>
              </a:rPr>
              <a:t>單位：新台幣仟元</a:t>
            </a:r>
            <a:r>
              <a:rPr lang="en-US" altLang="zh-TW" sz="1800" b="1" dirty="0">
                <a:latin typeface="+mn-ea"/>
              </a:rPr>
              <a:t>)</a:t>
            </a:r>
            <a:endParaRPr lang="en-US" altLang="zh-TW" sz="1800" b="1" dirty="0">
              <a:solidFill>
                <a:schemeClr val="accent1">
                  <a:lumMod val="75000"/>
                </a:schemeClr>
              </a:solidFill>
              <a:latin typeface="+mn-ea"/>
            </a:endParaRPr>
          </a:p>
        </p:txBody>
      </p:sp>
      <p:cxnSp>
        <p:nvCxnSpPr>
          <p:cNvPr id="13" name="直線接點 12"/>
          <p:cNvCxnSpPr/>
          <p:nvPr/>
        </p:nvCxnSpPr>
        <p:spPr>
          <a:xfrm>
            <a:off x="1514009" y="1537211"/>
            <a:ext cx="1688123" cy="607837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直線接點 6"/>
          <p:cNvCxnSpPr/>
          <p:nvPr/>
        </p:nvCxnSpPr>
        <p:spPr>
          <a:xfrm>
            <a:off x="1514009" y="1246638"/>
            <a:ext cx="1826464" cy="581146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3" name="表格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64280884"/>
              </p:ext>
            </p:extLst>
          </p:nvPr>
        </p:nvGraphicFramePr>
        <p:xfrm>
          <a:off x="960119" y="1154838"/>
          <a:ext cx="7799833" cy="5392395"/>
        </p:xfrm>
        <a:graphic>
          <a:graphicData uri="http://schemas.openxmlformats.org/drawingml/2006/table">
            <a:tbl>
              <a:tblPr firstRow="1" firstCol="1">
                <a:tableStyleId>{5C22544A-7EE6-4342-B048-85BDC9FD1C3A}</a:tableStyleId>
              </a:tblPr>
              <a:tblGrid>
                <a:gridCol w="2776014"/>
                <a:gridCol w="1732547"/>
                <a:gridCol w="1693172"/>
                <a:gridCol w="1598100"/>
              </a:tblGrid>
              <a:tr h="528413">
                <a:tc rowSpan="2">
                  <a:txBody>
                    <a:bodyPr/>
                    <a:lstStyle/>
                    <a:p>
                      <a:pPr algn="l" rtl="0" fontAlgn="ctr"/>
                      <a:r>
                        <a:rPr lang="zh-TW" altLang="en-US" sz="1400" u="none" strike="noStrike" dirty="0">
                          <a:effectLst/>
                          <a:latin typeface="+mn-ea"/>
                          <a:ea typeface="+mn-ea"/>
                        </a:rPr>
                        <a:t>                             年度</a:t>
                      </a:r>
                      <a:br>
                        <a:rPr lang="zh-TW" altLang="en-US" sz="1400" u="none" strike="noStrike" dirty="0">
                          <a:effectLst/>
                          <a:latin typeface="+mn-ea"/>
                          <a:ea typeface="+mn-ea"/>
                        </a:rPr>
                      </a:br>
                      <a:r>
                        <a:rPr lang="zh-TW" altLang="en-US" sz="1400" u="none" strike="noStrike" dirty="0">
                          <a:effectLst/>
                          <a:latin typeface="+mn-ea"/>
                          <a:ea typeface="+mn-ea"/>
                        </a:rPr>
                        <a:t>項目</a:t>
                      </a:r>
                      <a:endParaRPr lang="zh-TW" alt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311" marR="6311" marT="6311" marB="0" anchor="ctr"/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zh-TW" altLang="en-US" sz="1400" u="none" strike="noStrike" dirty="0">
                          <a:effectLst/>
                          <a:latin typeface="+mn-ea"/>
                          <a:ea typeface="+mn-ea"/>
                        </a:rPr>
                        <a:t>最 近 二 年 度 財 </a:t>
                      </a:r>
                      <a:r>
                        <a:rPr lang="zh-TW" altLang="en-US" sz="1400" u="none" strike="noStrike" dirty="0" smtClean="0">
                          <a:effectLst/>
                          <a:latin typeface="+mn-ea"/>
                          <a:ea typeface="+mn-ea"/>
                        </a:rPr>
                        <a:t>務</a:t>
                      </a:r>
                      <a:endParaRPr lang="en-US" altLang="zh-TW" sz="14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311" marR="6311" marT="6311" marB="0"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zh-TW" altLang="en-US" sz="1400" b="1" u="none" strike="noStrike" kern="1200" dirty="0">
                          <a:solidFill>
                            <a:schemeClr val="lt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本</a:t>
                      </a:r>
                      <a:r>
                        <a:rPr lang="zh-TW" altLang="en-US" sz="1400" b="1" u="none" strike="noStrike" kern="1200" dirty="0" smtClean="0">
                          <a:solidFill>
                            <a:schemeClr val="lt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年度</a:t>
                      </a:r>
                      <a:r>
                        <a:rPr lang="zh-TW" altLang="en-US" sz="1400" b="1" u="none" strike="noStrike" kern="1200" dirty="0">
                          <a:solidFill>
                            <a:schemeClr val="lt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截至</a:t>
                      </a:r>
                      <a:br>
                        <a:rPr lang="zh-TW" altLang="en-US" sz="1400" b="1" u="none" strike="noStrike" kern="1200" dirty="0">
                          <a:solidFill>
                            <a:schemeClr val="lt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</a:br>
                      <a:r>
                        <a:rPr lang="en-US" altLang="zh-TW" sz="1400" b="1" u="none" strike="noStrike" kern="1200" dirty="0" smtClean="0">
                          <a:solidFill>
                            <a:schemeClr val="lt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109</a:t>
                      </a:r>
                      <a:r>
                        <a:rPr lang="zh-TW" altLang="en-US" sz="1400" b="1" u="none" strike="noStrike" kern="1200" dirty="0" smtClean="0">
                          <a:solidFill>
                            <a:schemeClr val="lt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年</a:t>
                      </a:r>
                      <a:r>
                        <a:rPr lang="en-US" altLang="zh-TW" sz="1400" b="1" u="none" strike="noStrike" kern="1200" dirty="0" smtClean="0">
                          <a:solidFill>
                            <a:schemeClr val="lt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9</a:t>
                      </a:r>
                      <a:r>
                        <a:rPr lang="zh-TW" altLang="en-US" sz="1400" b="1" u="none" strike="noStrike" kern="1200" dirty="0" smtClean="0">
                          <a:solidFill>
                            <a:schemeClr val="lt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月</a:t>
                      </a:r>
                      <a:r>
                        <a:rPr lang="en-US" altLang="zh-TW" sz="1400" b="1" u="none" strike="noStrike" kern="1200" dirty="0" smtClean="0">
                          <a:solidFill>
                            <a:schemeClr val="lt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30</a:t>
                      </a:r>
                      <a:r>
                        <a:rPr lang="zh-TW" altLang="en-US" sz="1400" b="1" u="none" strike="noStrike" kern="1200" dirty="0" smtClean="0">
                          <a:solidFill>
                            <a:schemeClr val="lt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日</a:t>
                      </a:r>
                      <a:endParaRPr lang="zh-TW" altLang="en-US" sz="1400" b="1" u="none" strike="noStrike" kern="1200" dirty="0">
                        <a:solidFill>
                          <a:schemeClr val="lt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6311" marR="6311" marT="6311" marB="0" anchor="ctr"/>
                </a:tc>
              </a:tr>
              <a:tr h="457125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5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ea"/>
                          <a:ea typeface="+mn-ea"/>
                        </a:rPr>
                        <a:t> </a:t>
                      </a:r>
                      <a:r>
                        <a:rPr lang="en-US" altLang="zh-TW" sz="1500" b="0" i="0" u="none" strike="noStrike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ea"/>
                          <a:ea typeface="+mn-ea"/>
                        </a:rPr>
                        <a:t>107</a:t>
                      </a:r>
                      <a:r>
                        <a:rPr lang="zh-TW" altLang="en-US" sz="1500" b="0" i="0" u="none" strike="noStrike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ea"/>
                          <a:ea typeface="+mn-ea"/>
                        </a:rPr>
                        <a:t>年</a:t>
                      </a:r>
                      <a:endParaRPr lang="zh-TW" altLang="en-US" sz="1500" b="0" i="0" u="none" strike="noStrike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5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ea"/>
                          <a:ea typeface="+mn-ea"/>
                        </a:rPr>
                        <a:t> </a:t>
                      </a:r>
                      <a:r>
                        <a:rPr lang="en-US" altLang="zh-TW" sz="1500" b="0" i="0" u="none" strike="noStrike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ea"/>
                          <a:ea typeface="+mn-ea"/>
                        </a:rPr>
                        <a:t>108</a:t>
                      </a:r>
                      <a:r>
                        <a:rPr lang="zh-TW" altLang="en-US" sz="1500" b="0" i="0" u="none" strike="noStrike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ea"/>
                          <a:ea typeface="+mn-ea"/>
                        </a:rPr>
                        <a:t>年</a:t>
                      </a:r>
                      <a:endParaRPr lang="zh-TW" altLang="en-US" sz="1500" b="0" i="0" u="none" strike="noStrike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620" marR="7620" marT="7620" marB="0" anchor="ctr"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268897">
                <a:tc>
                  <a:txBody>
                    <a:bodyPr/>
                    <a:lstStyle/>
                    <a:p>
                      <a:pPr algn="just" rtl="0" fontAlgn="ctr"/>
                      <a:r>
                        <a:rPr lang="zh-TW" altLang="en-US" sz="1400" u="none" strike="noStrike" dirty="0">
                          <a:effectLst/>
                          <a:latin typeface="+mn-ea"/>
                          <a:ea typeface="+mn-ea"/>
                        </a:rPr>
                        <a:t>流動資產</a:t>
                      </a:r>
                      <a:endParaRPr lang="zh-TW" alt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311" marR="6311" marT="6311" marB="0" anchor="ctr"/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en-US" altLang="zh-TW" sz="1500" b="0" i="0" u="none" strike="noStrike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3,351,074</a:t>
                      </a:r>
                      <a:endParaRPr lang="zh-TW" altLang="en-US" sz="1500" b="0" i="0" u="none" strike="noStrike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en-US" altLang="zh-TW" sz="1500" b="0" i="0" u="none" strike="noStrike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3,118,544</a:t>
                      </a:r>
                      <a:endParaRPr lang="zh-TW" altLang="en-US" sz="1500" b="0" i="0" u="none" strike="noStrike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en-US" altLang="zh-TW" sz="1500" b="0" i="0" u="none" strike="noStrike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3,744,918</a:t>
                      </a:r>
                      <a:endParaRPr lang="zh-TW" altLang="en-US" sz="1500" b="0" i="0" u="none" strike="noStrike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7620" marR="7620" marT="7620" marB="0" anchor="ctr"/>
                </a:tc>
              </a:tr>
              <a:tr h="268897">
                <a:tc>
                  <a:txBody>
                    <a:bodyPr/>
                    <a:lstStyle/>
                    <a:p>
                      <a:pPr algn="just" rtl="0" fontAlgn="ctr"/>
                      <a:r>
                        <a:rPr lang="zh-TW" altLang="en-US" sz="1400" u="none" strike="noStrike" dirty="0">
                          <a:effectLst/>
                          <a:latin typeface="+mn-ea"/>
                          <a:ea typeface="+mn-ea"/>
                        </a:rPr>
                        <a:t>不動產、廠房及設備</a:t>
                      </a:r>
                      <a:endParaRPr lang="zh-TW" alt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311" marR="6311" marT="6311" marB="0" anchor="ctr"/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en-US" altLang="zh-TW" sz="1500" b="0" i="0" u="none" strike="noStrike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914,795</a:t>
                      </a:r>
                      <a:endParaRPr lang="zh-TW" altLang="en-US" sz="1500" b="0" i="0" u="none" strike="noStrike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en-US" altLang="zh-TW" sz="1500" b="0" i="0" u="none" strike="noStrike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1,074,738</a:t>
                      </a:r>
                      <a:endParaRPr lang="zh-TW" altLang="en-US" sz="1500" b="0" i="0" u="none" strike="noStrike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en-US" altLang="zh-TW" sz="1500" b="0" i="0" u="none" strike="noStrike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1,037,746</a:t>
                      </a:r>
                      <a:endParaRPr lang="zh-TW" altLang="en-US" sz="1500" b="0" i="0" u="none" strike="noStrike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7620" marR="7620" marT="7620" marB="0" anchor="ctr"/>
                </a:tc>
              </a:tr>
              <a:tr h="268897">
                <a:tc>
                  <a:txBody>
                    <a:bodyPr/>
                    <a:lstStyle/>
                    <a:p>
                      <a:pPr algn="just" rtl="0" fontAlgn="ctr"/>
                      <a:r>
                        <a:rPr lang="zh-TW" altLang="en-US" sz="1400" u="none" strike="noStrike">
                          <a:effectLst/>
                          <a:latin typeface="+mn-ea"/>
                          <a:ea typeface="+mn-ea"/>
                        </a:rPr>
                        <a:t>無形資產</a:t>
                      </a:r>
                      <a:endParaRPr lang="zh-TW" altLang="en-US" sz="1400" b="1" i="0" u="none" strike="noStrike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311" marR="6311" marT="6311" marB="0" anchor="ctr"/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en-US" altLang="zh-TW" sz="1500" b="0" i="0" u="none" strike="noStrike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2,210</a:t>
                      </a:r>
                      <a:endParaRPr lang="zh-TW" altLang="en-US" sz="1500" b="0" i="0" u="none" strike="noStrike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en-US" altLang="zh-TW" sz="1500" b="0" i="0" u="none" strike="noStrike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2,210</a:t>
                      </a:r>
                      <a:endParaRPr lang="zh-TW" altLang="en-US" sz="1500" b="0" i="0" u="none" strike="noStrike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en-US" altLang="zh-TW" sz="1500" b="0" i="0" u="none" strike="noStrike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3,355</a:t>
                      </a:r>
                      <a:endParaRPr lang="zh-TW" altLang="en-US" sz="1500" b="0" i="0" u="none" strike="noStrike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7620" marR="7620" marT="7620" marB="0" anchor="ctr"/>
                </a:tc>
              </a:tr>
              <a:tr h="268897">
                <a:tc>
                  <a:txBody>
                    <a:bodyPr/>
                    <a:lstStyle/>
                    <a:p>
                      <a:pPr algn="just" rtl="0" fontAlgn="ctr"/>
                      <a:r>
                        <a:rPr lang="zh-TW" altLang="en-US" sz="1400" u="none" strike="noStrike">
                          <a:effectLst/>
                          <a:latin typeface="+mn-ea"/>
                          <a:ea typeface="+mn-ea"/>
                        </a:rPr>
                        <a:t>其他資產</a:t>
                      </a:r>
                      <a:endParaRPr lang="zh-TW" altLang="en-US" sz="1400" b="1" i="0" u="none" strike="noStrike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311" marR="6311" marT="6311" marB="0" anchor="ctr"/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en-US" altLang="zh-TW" sz="1500" b="0" i="0" u="none" strike="noStrike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1,457,784</a:t>
                      </a:r>
                      <a:endParaRPr lang="zh-TW" altLang="en-US" sz="1500" b="0" i="0" u="none" strike="noStrike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en-US" altLang="zh-TW" sz="1500" b="0" i="0" u="none" strike="noStrike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2,107,362</a:t>
                      </a:r>
                      <a:endParaRPr lang="zh-TW" altLang="en-US" sz="1500" b="0" i="0" u="none" strike="noStrike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en-US" altLang="zh-TW" sz="1500" b="0" i="0" u="none" strike="noStrike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2,048,280</a:t>
                      </a:r>
                      <a:endParaRPr lang="zh-TW" altLang="en-US" sz="1500" b="0" i="0" u="none" strike="noStrike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7620" marR="7620" marT="7620" marB="0" anchor="ctr"/>
                </a:tc>
              </a:tr>
              <a:tr h="268897">
                <a:tc>
                  <a:txBody>
                    <a:bodyPr/>
                    <a:lstStyle/>
                    <a:p>
                      <a:pPr algn="just" rtl="0" fontAlgn="ctr"/>
                      <a:r>
                        <a:rPr lang="zh-TW" altLang="en-US" sz="1400" u="none" strike="noStrike" dirty="0">
                          <a:effectLst/>
                          <a:latin typeface="+mn-ea"/>
                          <a:ea typeface="+mn-ea"/>
                        </a:rPr>
                        <a:t>資產總額</a:t>
                      </a:r>
                      <a:endParaRPr lang="zh-TW" alt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311" marR="6311" marT="6311" marB="0" anchor="ctr"/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en-US" altLang="zh-TW" sz="1500" b="0" i="0" u="none" strike="noStrike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5,725,863</a:t>
                      </a:r>
                      <a:endParaRPr lang="zh-TW" altLang="en-US" sz="1500" b="0" i="0" u="none" strike="noStrike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en-US" altLang="zh-TW" sz="1500" b="0" i="0" u="none" strike="noStrike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6,302,854</a:t>
                      </a:r>
                      <a:endParaRPr lang="zh-TW" altLang="en-US" sz="1500" b="0" i="0" u="none" strike="noStrike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en-US" altLang="zh-TW" sz="1500" b="0" i="0" u="none" strike="noStrike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6,834,299</a:t>
                      </a:r>
                      <a:endParaRPr lang="zh-TW" altLang="en-US" sz="1500" b="0" i="0" u="none" strike="noStrike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7620" marR="7620" marT="7620" marB="0" anchor="ctr"/>
                </a:tc>
              </a:tr>
              <a:tr h="268897">
                <a:tc>
                  <a:txBody>
                    <a:bodyPr/>
                    <a:lstStyle/>
                    <a:p>
                      <a:pPr algn="l" rtl="0" fontAlgn="ctr"/>
                      <a:r>
                        <a:rPr lang="zh-TW" altLang="en-US" sz="1400" u="none" strike="noStrike">
                          <a:effectLst/>
                          <a:latin typeface="+mn-ea"/>
                          <a:ea typeface="+mn-ea"/>
                        </a:rPr>
                        <a:t>流動負債</a:t>
                      </a:r>
                      <a:endParaRPr lang="zh-TW" altLang="en-US" sz="1400" b="1" i="0" u="none" strike="noStrike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311" marR="6311" marT="6311" marB="0" anchor="ctr"/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en-US" altLang="zh-TW" sz="1500" b="0" i="0" u="none" strike="noStrike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2,415,454</a:t>
                      </a:r>
                      <a:endParaRPr lang="zh-TW" altLang="en-US" sz="1500" b="0" i="0" u="none" strike="noStrike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en-US" altLang="zh-TW" sz="1500" b="0" i="0" u="none" strike="noStrike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2,154,279</a:t>
                      </a:r>
                      <a:endParaRPr lang="zh-TW" altLang="en-US" sz="1500" b="0" i="0" u="none" strike="noStrike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en-US" altLang="zh-TW" sz="1500" b="0" i="0" u="none" strike="noStrike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2,849,114</a:t>
                      </a:r>
                      <a:endParaRPr lang="zh-TW" altLang="en-US" sz="1500" b="0" i="0" u="none" strike="noStrike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7620" marR="7620" marT="7620" marB="0" anchor="ctr"/>
                </a:tc>
              </a:tr>
              <a:tr h="268897">
                <a:tc>
                  <a:txBody>
                    <a:bodyPr/>
                    <a:lstStyle/>
                    <a:p>
                      <a:pPr algn="just" rtl="0" fontAlgn="ctr"/>
                      <a:r>
                        <a:rPr lang="zh-TW" altLang="en-US" sz="1400" u="none" strike="noStrike">
                          <a:effectLst/>
                          <a:latin typeface="+mn-ea"/>
                          <a:ea typeface="+mn-ea"/>
                        </a:rPr>
                        <a:t>非流動負債</a:t>
                      </a:r>
                      <a:endParaRPr lang="zh-TW" altLang="en-US" sz="1400" b="1" i="0" u="none" strike="noStrike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311" marR="6311" marT="6311" marB="0" anchor="ctr"/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en-US" altLang="zh-TW" sz="1500" b="0" i="0" u="none" strike="noStrike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296,509</a:t>
                      </a:r>
                      <a:endParaRPr lang="zh-TW" altLang="en-US" sz="1500" b="0" i="0" u="none" strike="noStrike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en-US" altLang="zh-TW" sz="1500" b="0" i="0" u="none" strike="noStrike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1,017,469</a:t>
                      </a:r>
                      <a:endParaRPr lang="en-US" altLang="zh-TW" sz="1500" b="0" i="0" u="none" strike="noStrike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28575" marR="28575" marT="28575" marB="28575" anchor="ctr"/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en-US" altLang="zh-TW" sz="1500" b="0" i="0" u="none" strike="noStrike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1,012,051</a:t>
                      </a:r>
                      <a:endParaRPr lang="zh-TW" altLang="en-US" sz="1500" b="0" i="0" u="none" strike="noStrike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7620" marR="7620" marT="7620" marB="0" anchor="ctr"/>
                </a:tc>
              </a:tr>
              <a:tr h="268897">
                <a:tc>
                  <a:txBody>
                    <a:bodyPr/>
                    <a:lstStyle/>
                    <a:p>
                      <a:pPr algn="l" rtl="0" fontAlgn="ctr"/>
                      <a:r>
                        <a:rPr lang="zh-TW" altLang="en-US" sz="1400" u="none" strike="noStrike" dirty="0">
                          <a:effectLst/>
                          <a:latin typeface="+mn-ea"/>
                          <a:ea typeface="+mn-ea"/>
                        </a:rPr>
                        <a:t>負債總額</a:t>
                      </a:r>
                      <a:endParaRPr lang="zh-TW" alt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311" marR="6311" marT="6311" marB="0" anchor="ctr"/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en-US" altLang="zh-TW" sz="1500" b="0" i="0" u="none" strike="noStrike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2,711,963</a:t>
                      </a:r>
                      <a:endParaRPr lang="zh-TW" altLang="en-US" sz="1500" b="0" i="0" u="none" strike="noStrike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en-US" altLang="zh-TW" sz="1500" b="0" i="0" u="none" strike="noStrike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3,171,748</a:t>
                      </a:r>
                      <a:endParaRPr lang="zh-TW" altLang="en-US" sz="1500" b="0" i="0" u="none" strike="noStrike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en-US" altLang="zh-TW" sz="1500" b="0" i="0" u="none" strike="noStrike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3,861,165</a:t>
                      </a:r>
                      <a:endParaRPr lang="en-US" altLang="zh-TW" sz="1500" b="0" i="0" u="none" strike="noStrike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28575" marR="28575" marT="28575" marB="28575" anchor="ctr"/>
                </a:tc>
              </a:tr>
              <a:tr h="305990">
                <a:tc>
                  <a:txBody>
                    <a:bodyPr/>
                    <a:lstStyle/>
                    <a:p>
                      <a:pPr marL="0" algn="l" defTabSz="457200" rtl="0" eaLnBrk="1" fontAlgn="ctr" latinLnBrk="0" hangingPunct="1"/>
                      <a:r>
                        <a:rPr lang="zh-TW" altLang="en-US" sz="1400" b="1" u="none" strike="noStrike" kern="1200" dirty="0">
                          <a:solidFill>
                            <a:schemeClr val="lt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股  本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en-US" altLang="zh-TW" sz="1500" b="0" i="0" u="none" strike="noStrike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2,245,261</a:t>
                      </a:r>
                      <a:endParaRPr lang="zh-TW" altLang="en-US" sz="1500" b="0" i="0" u="none" strike="noStrike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en-US" altLang="zh-TW" sz="1500" b="0" i="0" u="none" strike="noStrike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2,225,261</a:t>
                      </a:r>
                      <a:endParaRPr lang="zh-TW" altLang="en-US" sz="1500" b="0" i="0" u="none" strike="noStrike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en-US" altLang="zh-TW" sz="1500" b="0" i="0" u="none" strike="noStrike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2,225,261</a:t>
                      </a:r>
                      <a:endParaRPr lang="en-US" altLang="zh-TW" sz="1500" b="0" i="0" u="none" strike="noStrike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28575" marR="28575" marT="28575" marB="28575" anchor="ctr"/>
                </a:tc>
              </a:tr>
              <a:tr h="268897">
                <a:tc>
                  <a:txBody>
                    <a:bodyPr/>
                    <a:lstStyle/>
                    <a:p>
                      <a:pPr marL="0" algn="l" defTabSz="457200" rtl="0" eaLnBrk="1" fontAlgn="ctr" latinLnBrk="0" hangingPunct="1"/>
                      <a:r>
                        <a:rPr lang="zh-TW" altLang="en-US" sz="1400" b="1" u="none" strike="noStrike" kern="1200" dirty="0">
                          <a:solidFill>
                            <a:schemeClr val="lt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資本公積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en-US" altLang="zh-TW" sz="1500" b="0" i="0" u="none" strike="noStrike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283,711</a:t>
                      </a:r>
                      <a:endParaRPr lang="zh-TW" altLang="en-US" sz="1500" b="0" i="0" u="none" strike="noStrike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en-US" altLang="zh-TW" sz="1500" b="0" i="0" u="none" strike="noStrike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281,622</a:t>
                      </a:r>
                      <a:endParaRPr lang="zh-TW" altLang="en-US" sz="1500" b="0" i="0" u="none" strike="noStrike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en-US" altLang="zh-TW" sz="1500" b="0" i="0" u="none" strike="noStrike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281,622</a:t>
                      </a:r>
                      <a:endParaRPr lang="en-US" altLang="zh-TW" sz="1500" b="0" i="0" u="none" strike="noStrike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28575" marR="28575" marT="28575" marB="28575" anchor="ctr"/>
                </a:tc>
              </a:tr>
              <a:tr h="268897">
                <a:tc>
                  <a:txBody>
                    <a:bodyPr/>
                    <a:lstStyle/>
                    <a:p>
                      <a:pPr marL="0" algn="l" defTabSz="457200" rtl="0" eaLnBrk="1" fontAlgn="ctr" latinLnBrk="0" hangingPunct="1"/>
                      <a:r>
                        <a:rPr lang="zh-TW" altLang="en-US" sz="1400" b="1" u="none" strike="noStrike" kern="1200" dirty="0" smtClean="0">
                          <a:solidFill>
                            <a:schemeClr val="lt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保留</a:t>
                      </a:r>
                      <a:r>
                        <a:rPr lang="zh-TW" altLang="en-US" sz="1400" b="1" u="none" strike="noStrike" kern="1200" dirty="0">
                          <a:solidFill>
                            <a:schemeClr val="lt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盈餘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en-US" altLang="zh-TW" sz="1500" b="0" i="0" u="none" strike="noStrike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727,657</a:t>
                      </a:r>
                      <a:endParaRPr lang="zh-TW" altLang="en-US" sz="1500" b="0" i="0" u="none" strike="noStrike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en-US" altLang="zh-TW" sz="1500" b="0" i="0" u="none" strike="noStrike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833,959</a:t>
                      </a:r>
                      <a:endParaRPr lang="zh-TW" altLang="en-US" sz="1500" b="0" i="0" u="none" strike="noStrike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en-US" altLang="zh-TW" sz="1500" b="0" i="0" u="none" strike="noStrike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716,703</a:t>
                      </a:r>
                      <a:endParaRPr lang="zh-TW" altLang="en-US" sz="1500" b="0" i="0" u="none" strike="noStrike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7620" marR="7620" marT="7620" marB="0" anchor="ctr"/>
                </a:tc>
              </a:tr>
              <a:tr h="268897">
                <a:tc>
                  <a:txBody>
                    <a:bodyPr/>
                    <a:lstStyle/>
                    <a:p>
                      <a:pPr marL="0" algn="l" defTabSz="457200" rtl="0" eaLnBrk="1" fontAlgn="ctr" latinLnBrk="0" hangingPunct="1"/>
                      <a:r>
                        <a:rPr lang="zh-TW" altLang="en-US" sz="1400" b="1" u="none" strike="noStrike" kern="1200" dirty="0">
                          <a:solidFill>
                            <a:schemeClr val="lt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其他權益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en-US" altLang="zh-TW" sz="1500" b="0" i="0" u="none" strike="noStrike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(242,551)</a:t>
                      </a:r>
                      <a:endParaRPr lang="zh-TW" altLang="en-US" sz="1500" b="0" i="0" u="none" strike="noStrike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en-US" altLang="zh-TW" sz="1500" b="0" i="0" u="none" strike="noStrike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(208,224)</a:t>
                      </a:r>
                      <a:endParaRPr lang="zh-TW" altLang="en-US" sz="1500" b="0" i="0" u="none" strike="noStrike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en-US" altLang="zh-TW" sz="1500" b="0" i="0" u="none" strike="noStrike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(248,465)</a:t>
                      </a:r>
                      <a:endParaRPr lang="zh-TW" altLang="en-US" sz="1500" b="0" i="0" u="none" strike="noStrike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7620" marR="7620" marT="7620" marB="0" anchor="ctr"/>
                </a:tc>
              </a:tr>
              <a:tr h="268897">
                <a:tc>
                  <a:txBody>
                    <a:bodyPr/>
                    <a:lstStyle/>
                    <a:p>
                      <a:pPr marL="0" algn="l" defTabSz="457200" rtl="0" eaLnBrk="1" fontAlgn="ctr" latinLnBrk="0" hangingPunct="1"/>
                      <a:r>
                        <a:rPr lang="zh-TW" altLang="en-US" sz="1400" b="1" u="none" strike="noStrike" kern="1200" dirty="0">
                          <a:solidFill>
                            <a:schemeClr val="lt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庫藏股票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en-US" altLang="zh-TW" sz="1500" b="0" i="0" u="none" strike="noStrike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-</a:t>
                      </a:r>
                      <a:endParaRPr lang="zh-TW" altLang="en-US" sz="1500" b="0" i="0" u="none" strike="noStrike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en-US" altLang="zh-TW" sz="1500" b="0" i="0" u="none" strike="noStrike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-</a:t>
                      </a:r>
                      <a:endParaRPr lang="zh-TW" altLang="en-US" sz="1500" b="0" i="0" u="none" strike="noStrike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en-US" altLang="zh-TW" sz="1500" b="0" i="0" u="none" strike="noStrike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-</a:t>
                      </a:r>
                      <a:endParaRPr lang="zh-TW" altLang="en-US" sz="1500" b="0" i="0" u="none" strike="noStrike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7620" marR="7620" marT="7620" marB="0" anchor="ctr"/>
                </a:tc>
              </a:tr>
              <a:tr h="268897">
                <a:tc>
                  <a:txBody>
                    <a:bodyPr/>
                    <a:lstStyle/>
                    <a:p>
                      <a:pPr marL="0" algn="l" defTabSz="457200" rtl="0" eaLnBrk="1" fontAlgn="ctr" latinLnBrk="0" hangingPunct="1"/>
                      <a:r>
                        <a:rPr lang="zh-TW" altLang="en-US" sz="1400" b="1" u="none" strike="noStrike" kern="1200" dirty="0">
                          <a:solidFill>
                            <a:schemeClr val="lt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歸屬於母公司業主之權益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en-US" altLang="zh-TW" sz="1500" b="0" i="0" u="none" strike="noStrike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3,014,078</a:t>
                      </a:r>
                      <a:endParaRPr lang="zh-TW" altLang="en-US" sz="1500" b="0" i="0" u="none" strike="noStrike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en-US" altLang="zh-TW" sz="1500" b="0" i="0" u="none" strike="noStrike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3,132,618</a:t>
                      </a:r>
                      <a:endParaRPr lang="en-US" altLang="zh-TW" sz="1500" b="0" i="0" u="none" strike="noStrike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28575" marR="28575" marT="28575" marB="28575" anchor="ctr"/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en-US" altLang="zh-TW" sz="1500" b="0" i="0" u="none" strike="noStrike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2,975,121</a:t>
                      </a:r>
                      <a:endParaRPr lang="en-US" altLang="zh-TW" sz="1500" b="0" i="0" u="none" strike="noStrike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28575" marR="28575" marT="28575" marB="28575" anchor="ctr"/>
                </a:tc>
              </a:tr>
              <a:tr h="268897">
                <a:tc>
                  <a:txBody>
                    <a:bodyPr/>
                    <a:lstStyle/>
                    <a:p>
                      <a:pPr marL="0" algn="l" defTabSz="457200" rtl="0" eaLnBrk="1" fontAlgn="ctr" latinLnBrk="0" hangingPunct="1"/>
                      <a:r>
                        <a:rPr lang="zh-TW" altLang="en-US" sz="1400" b="1" u="none" strike="noStrike" kern="1200" dirty="0">
                          <a:solidFill>
                            <a:schemeClr val="lt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非控制權益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en-US" altLang="zh-TW" sz="1500" b="0" i="0" u="none" strike="noStrike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(178)</a:t>
                      </a:r>
                      <a:endParaRPr lang="zh-TW" altLang="en-US" sz="1500" b="0" i="0" u="none" strike="noStrike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en-US" altLang="zh-TW" sz="1500" b="0" i="0" u="none" strike="noStrike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(1,512)</a:t>
                      </a:r>
                      <a:endParaRPr lang="zh-TW" altLang="en-US" sz="1500" b="0" i="0" u="none" strike="noStrike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en-US" altLang="zh-TW" sz="1500" b="0" i="0" u="none" strike="noStrike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(1,987)</a:t>
                      </a:r>
                      <a:endParaRPr lang="zh-TW" altLang="en-US" sz="1500" b="0" i="0" u="none" strike="noStrike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7620" marR="7620" marT="7620" marB="0" anchor="ctr"/>
                </a:tc>
              </a:tr>
              <a:tr h="268897">
                <a:tc>
                  <a:txBody>
                    <a:bodyPr/>
                    <a:lstStyle/>
                    <a:p>
                      <a:pPr marL="0" algn="l" defTabSz="457200" rtl="0" eaLnBrk="1" fontAlgn="ctr" latinLnBrk="0" hangingPunct="1"/>
                      <a:r>
                        <a:rPr lang="zh-TW" altLang="en-US" sz="1400" b="1" u="none" strike="noStrike" kern="1200" dirty="0">
                          <a:solidFill>
                            <a:schemeClr val="lt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權益總額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en-US" altLang="zh-TW" sz="1500" b="0" i="0" u="none" strike="noStrike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3,013,900</a:t>
                      </a:r>
                      <a:endParaRPr lang="zh-TW" altLang="en-US" sz="1500" b="0" i="0" u="none" strike="noStrike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en-US" altLang="zh-TW" sz="1500" b="0" i="0" u="none" strike="noStrike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3,131,106</a:t>
                      </a:r>
                      <a:endParaRPr lang="zh-TW" altLang="en-US" sz="1500" b="0" i="0" u="none" strike="noStrike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en-US" altLang="zh-TW" sz="1500" b="0" i="0" u="none" strike="noStrike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2,973,134</a:t>
                      </a:r>
                      <a:endParaRPr lang="zh-TW" altLang="en-US" sz="1500" b="0" i="0" u="none" strike="noStrike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7620" marR="7620" marT="7620" marB="0" anchor="ctr"/>
                </a:tc>
              </a:tr>
            </a:tbl>
          </a:graphicData>
        </a:graphic>
      </p:graphicFrame>
      <p:cxnSp>
        <p:nvCxnSpPr>
          <p:cNvPr id="6" name="直線接點 5"/>
          <p:cNvCxnSpPr/>
          <p:nvPr/>
        </p:nvCxnSpPr>
        <p:spPr>
          <a:xfrm>
            <a:off x="991673" y="1146220"/>
            <a:ext cx="2722371" cy="99882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圖片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17841" y="2882265"/>
            <a:ext cx="2386011" cy="15906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6617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77334" y="412177"/>
            <a:ext cx="8596668" cy="740762"/>
          </a:xfrm>
        </p:spPr>
        <p:txBody>
          <a:bodyPr>
            <a:noAutofit/>
          </a:bodyPr>
          <a:lstStyle/>
          <a:p>
            <a:r>
              <a:rPr lang="zh-TW" altLang="zh-TW" sz="4000" b="1" dirty="0"/>
              <a:t>簡明綜合損益表</a:t>
            </a:r>
            <a:r>
              <a:rPr lang="en-US" altLang="zh-TW" sz="4000" b="1" dirty="0"/>
              <a:t>(</a:t>
            </a:r>
            <a:r>
              <a:rPr lang="zh-TW" altLang="zh-TW" sz="4000" b="1" dirty="0"/>
              <a:t>合併</a:t>
            </a:r>
            <a:r>
              <a:rPr lang="en-US" altLang="zh-TW" sz="4000" b="1" dirty="0"/>
              <a:t>) </a:t>
            </a:r>
            <a:r>
              <a:rPr lang="zh-TW" altLang="en-US" sz="4000" b="1" dirty="0" smtClean="0"/>
              <a:t>     </a:t>
            </a:r>
            <a:r>
              <a:rPr lang="en-US" altLang="zh-TW" sz="4000" dirty="0">
                <a:solidFill>
                  <a:schemeClr val="accent1">
                    <a:lumMod val="75000"/>
                  </a:schemeClr>
                </a:solidFill>
                <a:latin typeface="+mn-ea"/>
              </a:rPr>
              <a:t> </a:t>
            </a:r>
            <a:r>
              <a:rPr lang="en-US" altLang="zh-TW" sz="1800" b="1" dirty="0">
                <a:latin typeface="+mn-ea"/>
                <a:ea typeface="+mn-ea"/>
              </a:rPr>
              <a:t>(</a:t>
            </a:r>
            <a:r>
              <a:rPr lang="zh-TW" altLang="zh-TW" sz="1800" b="1" dirty="0">
                <a:latin typeface="+mn-ea"/>
                <a:ea typeface="+mn-ea"/>
              </a:rPr>
              <a:t>單位：新台幣仟元</a:t>
            </a:r>
            <a:r>
              <a:rPr lang="en-US" altLang="zh-TW" sz="1800" b="1" dirty="0">
                <a:latin typeface="+mn-ea"/>
                <a:ea typeface="+mn-ea"/>
              </a:rPr>
              <a:t>)</a:t>
            </a:r>
            <a:endParaRPr lang="zh-TW" altLang="en-US" sz="1800" b="1" dirty="0">
              <a:latin typeface="+mn-ea"/>
              <a:ea typeface="+mn-ea"/>
            </a:endParaRPr>
          </a:p>
        </p:txBody>
      </p:sp>
      <p:graphicFrame>
        <p:nvGraphicFramePr>
          <p:cNvPr id="5" name="表格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35970502"/>
              </p:ext>
            </p:extLst>
          </p:nvPr>
        </p:nvGraphicFramePr>
        <p:xfrm>
          <a:off x="901148" y="1152936"/>
          <a:ext cx="7986820" cy="562652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927140"/>
                <a:gridCol w="1664338"/>
                <a:gridCol w="1664338"/>
                <a:gridCol w="1731004"/>
              </a:tblGrid>
              <a:tr h="376593">
                <a:tc row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             </a:t>
                      </a:r>
                      <a:r>
                        <a:rPr lang="en-US" sz="1400" dirty="0" smtClean="0">
                          <a:effectLst/>
                        </a:rPr>
                        <a:t>                      </a:t>
                      </a:r>
                      <a:r>
                        <a:rPr lang="zh-TW" sz="1400" dirty="0" smtClean="0">
                          <a:effectLst/>
                        </a:rPr>
                        <a:t>年</a:t>
                      </a:r>
                      <a:r>
                        <a:rPr lang="en-US" sz="1400" dirty="0" smtClean="0">
                          <a:effectLst/>
                        </a:rPr>
                        <a:t>  </a:t>
                      </a:r>
                      <a:r>
                        <a:rPr lang="zh-TW" sz="1400" dirty="0">
                          <a:effectLst/>
                        </a:rPr>
                        <a:t>度</a:t>
                      </a:r>
                      <a:r>
                        <a:rPr lang="en-US" sz="1400" dirty="0">
                          <a:effectLst/>
                        </a:rPr>
                        <a:t/>
                      </a:r>
                      <a:br>
                        <a:rPr lang="en-US" sz="1400" dirty="0">
                          <a:effectLst/>
                        </a:rPr>
                      </a:br>
                      <a:r>
                        <a:rPr lang="en-US" sz="1400" dirty="0">
                          <a:effectLst/>
                        </a:rPr>
                        <a:t/>
                      </a:r>
                      <a:br>
                        <a:rPr lang="en-US" sz="1400" dirty="0">
                          <a:effectLst/>
                        </a:rPr>
                      </a:br>
                      <a:r>
                        <a:rPr lang="zh-TW" sz="1400" dirty="0">
                          <a:effectLst/>
                        </a:rPr>
                        <a:t>項</a:t>
                      </a:r>
                      <a:r>
                        <a:rPr lang="en-US" sz="1400" dirty="0">
                          <a:effectLst/>
                        </a:rPr>
                        <a:t>    </a:t>
                      </a:r>
                      <a:r>
                        <a:rPr lang="zh-TW" sz="1400" dirty="0">
                          <a:effectLst/>
                        </a:rPr>
                        <a:t>目</a:t>
                      </a:r>
                      <a:endParaRPr lang="zh-TW" sz="1400" dirty="0"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  <a:cs typeface="新細明體" panose="02020500000000000000" pitchFamily="18" charset="-120"/>
                      </a:endParaRPr>
                    </a:p>
                  </a:txBody>
                  <a:tcPr marL="16774" marR="1677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400" dirty="0" smtClean="0">
                          <a:effectLst/>
                        </a:rPr>
                        <a:t>最 近 </a:t>
                      </a:r>
                      <a:r>
                        <a:rPr lang="zh-TW" altLang="en-US" sz="1400" dirty="0" smtClean="0">
                          <a:effectLst/>
                        </a:rPr>
                        <a:t>二</a:t>
                      </a:r>
                      <a:r>
                        <a:rPr lang="zh-TW" sz="1400" dirty="0" smtClean="0">
                          <a:effectLst/>
                        </a:rPr>
                        <a:t> 年 度 財 務 資 料</a:t>
                      </a:r>
                      <a:endParaRPr lang="zh-TW" sz="1400" dirty="0"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  <a:cs typeface="新細明體" panose="02020500000000000000" pitchFamily="18" charset="-120"/>
                      </a:endParaRPr>
                    </a:p>
                  </a:txBody>
                  <a:tcPr marL="16774" marR="1677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altLang="en-US" sz="14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本</a:t>
                      </a:r>
                      <a:r>
                        <a:rPr lang="zh-TW" sz="14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年度截至</a:t>
                      </a:r>
                      <a:endParaRPr lang="en-US" altLang="zh-TW" sz="1400" b="1" kern="1200" dirty="0" smtClean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109</a:t>
                      </a:r>
                      <a:r>
                        <a:rPr lang="zh-TW" sz="14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年</a:t>
                      </a:r>
                      <a:r>
                        <a:rPr lang="en-US" altLang="zh-TW" sz="14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</a:t>
                      </a:r>
                      <a:r>
                        <a:rPr lang="zh-TW" sz="14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月</a:t>
                      </a:r>
                      <a:r>
                        <a:rPr lang="en-US" sz="14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30</a:t>
                      </a:r>
                      <a:r>
                        <a:rPr lang="zh-TW" sz="14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日</a:t>
                      </a:r>
                      <a:endParaRPr lang="zh-TW" sz="14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6774" marR="1677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2621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500" b="0" i="0" u="none" strike="noStrike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ea"/>
                          <a:ea typeface="+mn-ea"/>
                        </a:rPr>
                        <a:t>107 </a:t>
                      </a:r>
                      <a:r>
                        <a:rPr lang="zh-TW" altLang="en-US" sz="15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ea"/>
                          <a:ea typeface="+mn-ea"/>
                        </a:rPr>
                        <a:t>年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500" b="0" i="0" u="none" strike="noStrike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ea"/>
                          <a:ea typeface="+mn-ea"/>
                        </a:rPr>
                        <a:t>108 </a:t>
                      </a:r>
                      <a:r>
                        <a:rPr lang="zh-TW" altLang="en-US" sz="15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ea"/>
                          <a:ea typeface="+mn-ea"/>
                        </a:rPr>
                        <a:t>年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371717">
                <a:tc>
                  <a:txBody>
                    <a:bodyPr/>
                    <a:lstStyle/>
                    <a:p>
                      <a:pPr marL="0" algn="just" defTabSz="457200" rtl="0" eaLnBrk="1" fontAlgn="ctr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zh-TW" altLang="en-US" sz="14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營業收入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en-US" altLang="zh-TW" sz="1500" b="0" i="0" u="none" strike="noStrike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4,735,676</a:t>
                      </a:r>
                      <a:endParaRPr lang="zh-TW" altLang="en-US" sz="1500" b="0" i="0" u="none" strike="noStrike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en-US" altLang="zh-TW" sz="1500" b="0" i="0" u="none" strike="noStrike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4,483,371</a:t>
                      </a:r>
                      <a:endParaRPr lang="zh-TW" altLang="en-US" sz="1500" b="0" i="0" u="none" strike="noStrike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en-US" altLang="zh-TW" sz="1500" b="0" i="0" u="none" strike="noStrike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3,774,200</a:t>
                      </a:r>
                      <a:endParaRPr lang="zh-TW" altLang="en-US" sz="1500" b="0" i="0" u="none" strike="noStrike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1717">
                <a:tc>
                  <a:txBody>
                    <a:bodyPr/>
                    <a:lstStyle/>
                    <a:p>
                      <a:pPr marL="0" algn="just" defTabSz="457200" rtl="0" eaLnBrk="1" fontAlgn="ctr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zh-TW" altLang="en-US" sz="14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營業毛利淨額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en-US" altLang="zh-TW" sz="1500" b="0" i="0" u="none" strike="noStrike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424,303</a:t>
                      </a:r>
                      <a:endParaRPr lang="zh-TW" altLang="en-US" sz="1500" b="0" i="0" u="none" strike="noStrike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en-US" altLang="zh-TW" sz="1500" b="0" i="0" u="none" strike="noStrike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481,809</a:t>
                      </a:r>
                      <a:endParaRPr lang="zh-TW" altLang="en-US" sz="1500" b="0" i="0" u="none" strike="noStrike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en-US" altLang="zh-TW" sz="1500" b="0" i="0" u="none" strike="noStrike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319,125</a:t>
                      </a:r>
                      <a:endParaRPr lang="en-US" altLang="zh-TW" sz="1500" b="0" i="0" u="none" strike="noStrike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28575" marR="28575" marT="28575" marB="2857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1717">
                <a:tc>
                  <a:txBody>
                    <a:bodyPr/>
                    <a:lstStyle/>
                    <a:p>
                      <a:pPr marL="0" algn="just" defTabSz="457200" rtl="0" eaLnBrk="1" fontAlgn="ctr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zh-TW" altLang="en-US" sz="14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營業利益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en-US" altLang="zh-TW" sz="1500" b="0" i="0" u="none" strike="noStrike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186,175</a:t>
                      </a:r>
                      <a:endParaRPr lang="zh-TW" altLang="en-US" sz="1500" b="0" i="0" u="none" strike="noStrike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en-US" altLang="zh-TW" sz="1500" b="0" i="0" u="none" strike="noStrike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253,882</a:t>
                      </a:r>
                      <a:endParaRPr lang="zh-TW" altLang="en-US" sz="1500" b="0" i="0" u="none" strike="noStrike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en-US" altLang="zh-TW" sz="1500" b="0" i="0" u="none" strike="noStrike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160,827</a:t>
                      </a:r>
                      <a:endParaRPr lang="zh-TW" altLang="en-US" sz="1500" b="0" i="0" u="none" strike="noStrike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4526">
                <a:tc>
                  <a:txBody>
                    <a:bodyPr/>
                    <a:lstStyle/>
                    <a:p>
                      <a:pPr marL="0" algn="just" defTabSz="457200" rtl="0" eaLnBrk="1" fontAlgn="ctr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zh-TW" altLang="en-US" sz="14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營業外收入及支出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en-US" altLang="zh-TW" sz="1500" b="0" i="0" u="none" strike="noStrike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170,285</a:t>
                      </a:r>
                      <a:endParaRPr lang="zh-TW" altLang="en-US" sz="1500" b="0" i="0" u="none" strike="noStrike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en-US" altLang="zh-TW" sz="1500" b="0" i="0" u="none" strike="noStrike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241,288</a:t>
                      </a:r>
                      <a:endParaRPr lang="zh-TW" altLang="en-US" sz="1500" b="0" i="0" u="none" strike="noStrike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en-US" altLang="zh-TW" sz="1500" b="0" i="0" u="none" strike="noStrike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179,147</a:t>
                      </a:r>
                      <a:endParaRPr lang="en-US" altLang="zh-TW" sz="1500" b="0" i="0" u="none" strike="noStrike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28575" marR="28575" marT="28575" marB="2857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1717">
                <a:tc>
                  <a:txBody>
                    <a:bodyPr/>
                    <a:lstStyle/>
                    <a:p>
                      <a:pPr marL="0" algn="just" defTabSz="457200" rtl="0" eaLnBrk="1" fontAlgn="ctr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zh-TW" altLang="en-US" sz="14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繼續營業單位稅前淨利</a:t>
                      </a:r>
                      <a:r>
                        <a:rPr lang="en-US" altLang="zh-TW" sz="14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lang="zh-TW" altLang="en-US" sz="14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損</a:t>
                      </a:r>
                      <a:r>
                        <a:rPr lang="en-US" altLang="zh-TW" sz="14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en-US" altLang="zh-TW" sz="1500" b="0" i="0" u="none" strike="noStrike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356,460</a:t>
                      </a:r>
                      <a:endParaRPr lang="zh-TW" altLang="en-US" sz="1500" b="0" i="0" u="none" strike="noStrike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en-US" altLang="zh-TW" sz="1500" b="0" i="0" u="none" strike="noStrike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495,170</a:t>
                      </a:r>
                      <a:endParaRPr lang="zh-TW" altLang="en-US" sz="1500" b="0" i="0" u="none" strike="noStrike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en-US" altLang="zh-TW" sz="1500" b="0" i="0" u="none" strike="noStrike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339,974</a:t>
                      </a:r>
                      <a:endParaRPr lang="zh-TW" altLang="en-US" sz="1500" b="0" i="0" u="none" strike="noStrike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1717">
                <a:tc>
                  <a:txBody>
                    <a:bodyPr/>
                    <a:lstStyle/>
                    <a:p>
                      <a:pPr marL="0" algn="just" defTabSz="457200" rtl="0" eaLnBrk="1" fontAlgn="ctr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zh-TW" altLang="en-US" sz="14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繼續營業單位本期淨利</a:t>
                      </a:r>
                      <a:r>
                        <a:rPr lang="en-US" altLang="zh-TW" sz="14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lang="zh-TW" altLang="en-US" sz="14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損</a:t>
                      </a:r>
                      <a:r>
                        <a:rPr lang="en-US" altLang="zh-TW" sz="14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en-US" altLang="zh-TW" sz="1500" b="0" i="0" u="none" strike="noStrike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311,786</a:t>
                      </a:r>
                      <a:endParaRPr lang="zh-TW" altLang="en-US" sz="1500" b="0" i="0" u="none" strike="noStrike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en-US" altLang="zh-TW" sz="1500" b="0" i="0" u="none" strike="noStrike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435,331</a:t>
                      </a:r>
                      <a:endParaRPr lang="zh-TW" altLang="en-US" sz="1500" b="0" i="0" u="none" strike="noStrike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en-US" altLang="zh-TW" sz="1500" b="0" i="0" u="none" strike="noStrike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293,881</a:t>
                      </a:r>
                      <a:endParaRPr lang="zh-TW" altLang="en-US" sz="1500" b="0" i="0" u="none" strike="noStrike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3897">
                <a:tc>
                  <a:txBody>
                    <a:bodyPr/>
                    <a:lstStyle/>
                    <a:p>
                      <a:pPr marL="0" algn="just" defTabSz="457200" rtl="0" eaLnBrk="1" fontAlgn="ctr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zh-TW" altLang="en-US" sz="14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其他綜合損益淨額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en-US" altLang="zh-TW" sz="1500" b="0" i="0" u="none" strike="noStrike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(83,167)</a:t>
                      </a:r>
                      <a:endParaRPr lang="zh-TW" altLang="en-US" sz="1500" b="0" i="0" u="none" strike="noStrike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en-US" altLang="zh-TW" sz="1500" b="0" i="0" u="none" strike="noStrike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27,752</a:t>
                      </a:r>
                      <a:endParaRPr lang="zh-TW" altLang="en-US" sz="1500" b="0" i="0" u="none" strike="noStrike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en-US" altLang="zh-TW" sz="1500" b="0" i="0" u="none" strike="noStrike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(40,179)</a:t>
                      </a:r>
                      <a:endParaRPr lang="zh-TW" altLang="en-US" sz="1500" b="0" i="0" u="none" strike="noStrike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1717">
                <a:tc>
                  <a:txBody>
                    <a:bodyPr/>
                    <a:lstStyle/>
                    <a:p>
                      <a:pPr marL="0" algn="just" defTabSz="457200" rtl="0" eaLnBrk="1" fontAlgn="ctr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zh-TW" altLang="en-US" sz="14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本期綜合損益總額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en-US" altLang="zh-TW" sz="1500" b="0" i="0" u="none" strike="noStrike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228,619</a:t>
                      </a:r>
                      <a:endParaRPr lang="zh-TW" altLang="en-US" sz="1500" b="0" i="0" u="none" strike="noStrike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en-US" altLang="zh-TW" sz="1500" b="0" i="0" u="none" strike="noStrike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463,083</a:t>
                      </a:r>
                      <a:endParaRPr lang="zh-TW" altLang="en-US" sz="1500" b="0" i="0" u="none" strike="noStrike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en-US" altLang="zh-TW" sz="1500" b="0" i="0" u="none" strike="noStrike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253,702</a:t>
                      </a:r>
                      <a:endParaRPr lang="zh-TW" altLang="en-US" sz="1500" b="0" i="0" u="none" strike="noStrike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1717">
                <a:tc>
                  <a:txBody>
                    <a:bodyPr/>
                    <a:lstStyle/>
                    <a:p>
                      <a:pPr marL="0" algn="just" defTabSz="457200" rtl="0" eaLnBrk="1" fontAlgn="ctr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zh-TW" altLang="en-US" sz="14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淨利歸屬於母公司業主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en-US" altLang="zh-TW" sz="1500" b="0" i="0" u="none" strike="noStrike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300,590</a:t>
                      </a:r>
                      <a:endParaRPr lang="zh-TW" altLang="en-US" sz="1500" b="0" i="0" u="none" strike="noStrike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en-US" altLang="zh-TW" sz="1500" b="0" i="0" u="none" strike="noStrike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436,706</a:t>
                      </a:r>
                      <a:endParaRPr lang="zh-TW" altLang="en-US" sz="1500" b="0" i="0" u="none" strike="noStrike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en-US" altLang="zh-TW" sz="1500" b="0" i="0" u="none" strike="noStrike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294,418</a:t>
                      </a:r>
                      <a:endParaRPr lang="zh-TW" altLang="en-US" sz="1500" b="0" i="0" u="none" strike="noStrike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1717">
                <a:tc>
                  <a:txBody>
                    <a:bodyPr/>
                    <a:lstStyle/>
                    <a:p>
                      <a:pPr marL="0" algn="just" defTabSz="457200" rtl="0" eaLnBrk="1" fontAlgn="ctr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zh-TW" altLang="en-US" sz="14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淨利歸屬於非控制權益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en-US" altLang="zh-TW" sz="1500" b="0" i="0" u="none" strike="noStrike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11,196</a:t>
                      </a:r>
                      <a:endParaRPr lang="zh-TW" altLang="en-US" sz="1500" b="0" i="0" u="none" strike="noStrike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en-US" altLang="zh-TW" sz="1500" b="0" i="0" u="none" strike="noStrike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(1,375)</a:t>
                      </a:r>
                      <a:endParaRPr lang="zh-TW" altLang="en-US" sz="1500" b="0" i="0" u="none" strike="noStrike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en-US" altLang="zh-TW" sz="1500" b="0" i="0" u="none" strike="noStrike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(537)</a:t>
                      </a:r>
                      <a:endParaRPr lang="zh-TW" altLang="en-US" sz="1500" b="0" i="0" u="none" strike="noStrike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1717">
                <a:tc>
                  <a:txBody>
                    <a:bodyPr/>
                    <a:lstStyle/>
                    <a:p>
                      <a:pPr marL="0" algn="just" defTabSz="457200" rtl="0" eaLnBrk="1" fontAlgn="ctr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zh-TW" altLang="en-US" sz="14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綜合損益總額歸屬於母公司業主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en-US" altLang="zh-TW" sz="1500" b="0" i="0" u="none" strike="noStrike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215,606</a:t>
                      </a:r>
                      <a:endParaRPr lang="zh-TW" altLang="en-US" sz="1500" b="0" i="0" u="none" strike="noStrike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en-US" altLang="zh-TW" sz="1500" b="0" i="0" u="none" strike="noStrike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464,417</a:t>
                      </a:r>
                      <a:endParaRPr lang="zh-TW" altLang="en-US" sz="1500" b="0" i="0" u="none" strike="noStrike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en-US" altLang="zh-TW" sz="1500" b="0" i="0" u="none" strike="noStrike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254,177</a:t>
                      </a:r>
                      <a:endParaRPr lang="zh-TW" altLang="en-US" sz="1500" b="0" i="0" u="none" strike="noStrike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1717">
                <a:tc>
                  <a:txBody>
                    <a:bodyPr/>
                    <a:lstStyle/>
                    <a:p>
                      <a:pPr marL="0" algn="just" defTabSz="457200" rtl="0" eaLnBrk="1" fontAlgn="ctr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zh-TW" altLang="en-US" sz="14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綜合損益總額歸屬於非控制權益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en-US" altLang="zh-TW" sz="1500" b="0" i="0" u="none" strike="noStrike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13,013</a:t>
                      </a:r>
                      <a:endParaRPr lang="zh-TW" altLang="en-US" sz="1500" b="0" i="0" u="none" strike="noStrike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en-US" altLang="zh-TW" sz="1500" b="0" i="0" u="none" strike="noStrike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(1,334)</a:t>
                      </a:r>
                      <a:endParaRPr lang="zh-TW" altLang="en-US" sz="1500" b="0" i="0" u="none" strike="noStrike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en-US" altLang="zh-TW" sz="1500" b="0" i="0" u="none" strike="noStrike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(475)</a:t>
                      </a:r>
                      <a:endParaRPr lang="zh-TW" altLang="en-US" sz="1500" b="0" i="0" u="none" strike="noStrike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1717">
                <a:tc>
                  <a:txBody>
                    <a:bodyPr/>
                    <a:lstStyle/>
                    <a:p>
                      <a:pPr marL="0" algn="just" defTabSz="457200" rtl="0" eaLnBrk="1" fontAlgn="ctr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zh-TW" altLang="en-US" sz="14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每股盈餘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en-US" altLang="zh-TW" sz="1500" b="0" i="0" u="none" strike="noStrike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1.34</a:t>
                      </a:r>
                      <a:endParaRPr lang="zh-TW" altLang="en-US" sz="1500" b="0" i="0" u="none" strike="noStrike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en-US" altLang="zh-TW" sz="1500" b="0" i="0" u="none" strike="noStrike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1.96</a:t>
                      </a:r>
                      <a:endParaRPr lang="zh-TW" altLang="en-US" sz="1500" b="0" i="0" u="none" strike="noStrike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en-US" altLang="zh-TW" sz="1500" b="0" i="0" u="none" strike="noStrike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1.32</a:t>
                      </a:r>
                      <a:endParaRPr lang="zh-TW" altLang="en-US" sz="1500" b="0" i="0" u="none" strike="noStrike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cxnSp>
        <p:nvCxnSpPr>
          <p:cNvPr id="8" name="直線接點 7"/>
          <p:cNvCxnSpPr/>
          <p:nvPr/>
        </p:nvCxnSpPr>
        <p:spPr>
          <a:xfrm>
            <a:off x="901148" y="1152936"/>
            <a:ext cx="3008774" cy="717719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圖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14559" y="2722931"/>
            <a:ext cx="2117881" cy="1743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8213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/>
          </p:nvPr>
        </p:nvSpPr>
        <p:spPr>
          <a:xfrm>
            <a:off x="677335" y="411580"/>
            <a:ext cx="8596668" cy="714855"/>
          </a:xfrm>
        </p:spPr>
        <p:txBody>
          <a:bodyPr>
            <a:normAutofit/>
          </a:bodyPr>
          <a:lstStyle/>
          <a:p>
            <a:r>
              <a:rPr lang="zh-TW" altLang="zh-TW" b="1" dirty="0"/>
              <a:t>財務分析</a:t>
            </a:r>
            <a:r>
              <a:rPr lang="en-US" altLang="zh-TW" b="1" dirty="0"/>
              <a:t>(</a:t>
            </a:r>
            <a:r>
              <a:rPr lang="zh-TW" altLang="zh-TW" b="1" dirty="0"/>
              <a:t>合併</a:t>
            </a:r>
            <a:r>
              <a:rPr lang="en-US" altLang="zh-TW" b="1" dirty="0"/>
              <a:t>)</a:t>
            </a:r>
            <a:endParaRPr lang="zh-TW" altLang="en-US" b="1" dirty="0"/>
          </a:p>
        </p:txBody>
      </p:sp>
      <p:cxnSp>
        <p:nvCxnSpPr>
          <p:cNvPr id="7" name="直線接點 6"/>
          <p:cNvCxnSpPr/>
          <p:nvPr/>
        </p:nvCxnSpPr>
        <p:spPr>
          <a:xfrm>
            <a:off x="2229002" y="3027619"/>
            <a:ext cx="3126772" cy="626293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" name="表格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16143986"/>
              </p:ext>
            </p:extLst>
          </p:nvPr>
        </p:nvGraphicFramePr>
        <p:xfrm>
          <a:off x="894551" y="1126435"/>
          <a:ext cx="8080247" cy="554815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608515"/>
                <a:gridCol w="3331434"/>
                <a:gridCol w="889000"/>
                <a:gridCol w="972700"/>
                <a:gridCol w="1278598"/>
              </a:tblGrid>
              <a:tr h="389543">
                <a:tc rowSpan="2" gridSpan="2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                                                                </a:t>
                      </a:r>
                      <a:endParaRPr lang="zh-TW" sz="1600" dirty="0">
                        <a:effectLst/>
                      </a:endParaRPr>
                    </a:p>
                    <a:p>
                      <a:pPr indent="1187450" algn="just">
                        <a:spcAft>
                          <a:spcPts val="0"/>
                        </a:spcAft>
                      </a:pPr>
                      <a:r>
                        <a:rPr lang="en-US" altLang="zh-TW" sz="1600" dirty="0" smtClean="0">
                          <a:effectLst/>
                        </a:rPr>
                        <a:t>                                          </a:t>
                      </a:r>
                      <a:r>
                        <a:rPr lang="zh-TW" sz="1600" dirty="0" smtClean="0">
                          <a:effectLst/>
                        </a:rPr>
                        <a:t>年度</a:t>
                      </a:r>
                      <a:endParaRPr lang="zh-TW" sz="1600" dirty="0">
                        <a:effectLst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 </a:t>
                      </a:r>
                      <a:r>
                        <a:rPr lang="en-US" sz="1600" dirty="0" smtClean="0">
                          <a:effectLst/>
                        </a:rPr>
                        <a:t>          </a:t>
                      </a:r>
                      <a:r>
                        <a:rPr lang="zh-TW" sz="1600" dirty="0" smtClean="0">
                          <a:effectLst/>
                        </a:rPr>
                        <a:t>分析</a:t>
                      </a:r>
                      <a:r>
                        <a:rPr lang="zh-TW" sz="1600" dirty="0">
                          <a:effectLst/>
                        </a:rPr>
                        <a:t>項目</a:t>
                      </a:r>
                      <a:endParaRPr lang="zh-TW" sz="1600" dirty="0"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  <a:cs typeface="新細明體" panose="02020500000000000000" pitchFamily="18" charset="-120"/>
                      </a:endParaRPr>
                    </a:p>
                  </a:txBody>
                  <a:tcPr marL="13923" marR="1392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600" dirty="0" smtClean="0">
                          <a:effectLst/>
                        </a:rPr>
                        <a:t>最近</a:t>
                      </a:r>
                      <a:r>
                        <a:rPr lang="zh-TW" altLang="en-US" sz="1600" dirty="0" smtClean="0">
                          <a:effectLst/>
                        </a:rPr>
                        <a:t>二</a:t>
                      </a:r>
                      <a:r>
                        <a:rPr lang="zh-TW" sz="1600" dirty="0" smtClean="0">
                          <a:effectLst/>
                        </a:rPr>
                        <a:t>年度</a:t>
                      </a:r>
                      <a:r>
                        <a:rPr lang="zh-TW" sz="1600" dirty="0">
                          <a:effectLst/>
                        </a:rPr>
                        <a:t>財務分析</a:t>
                      </a:r>
                      <a:endParaRPr lang="zh-TW" sz="1600" dirty="0"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  <a:cs typeface="新細明體" panose="02020500000000000000" pitchFamily="18" charset="-120"/>
                      </a:endParaRPr>
                    </a:p>
                  </a:txBody>
                  <a:tcPr marL="13923" marR="1392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zh-TW" altLang="en-US" sz="14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</a:rPr>
                        <a:t>本年度截至</a:t>
                      </a:r>
                      <a:endParaRPr lang="en-US" altLang="zh-TW" sz="1400" b="1" i="0" u="none" strike="noStrike" dirty="0" smtClean="0">
                        <a:solidFill>
                          <a:schemeClr val="bg1"/>
                        </a:solidFill>
                        <a:effectLst/>
                        <a:latin typeface="+mn-ea"/>
                        <a:ea typeface="+mn-ea"/>
                      </a:endParaRPr>
                    </a:p>
                    <a:p>
                      <a:pPr algn="ctr" fontAlgn="ctr"/>
                      <a:r>
                        <a:rPr lang="en-US" altLang="zh-TW" sz="14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</a:rPr>
                        <a:t>109</a:t>
                      </a:r>
                      <a:r>
                        <a:rPr lang="zh-TW" altLang="en-US" sz="14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</a:rPr>
                        <a:t>年</a:t>
                      </a:r>
                      <a:r>
                        <a:rPr lang="en-US" altLang="zh-TW" sz="14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</a:rPr>
                        <a:t>9</a:t>
                      </a:r>
                      <a:r>
                        <a:rPr lang="zh-TW" altLang="en-US" sz="14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</a:rPr>
                        <a:t>月</a:t>
                      </a:r>
                      <a:r>
                        <a:rPr lang="en-US" altLang="zh-TW" sz="14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</a:rPr>
                        <a:t>30</a:t>
                      </a:r>
                      <a:r>
                        <a:rPr lang="zh-TW" altLang="en-US" sz="14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</a:rPr>
                        <a:t>日</a:t>
                      </a:r>
                      <a:endParaRPr lang="zh-TW" altLang="en-US" sz="1400" b="1" i="0" u="none" strike="noStrike" dirty="0">
                        <a:solidFill>
                          <a:schemeClr val="bg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9543">
                <a:tc gridSpan="2"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en-US" altLang="zh-TW" sz="1600" b="0" i="0" u="none" strike="noStrike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107</a:t>
                      </a:r>
                      <a:r>
                        <a:rPr lang="zh-TW" altLang="en-US" sz="1600" b="0" i="0" u="none" strike="noStrike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年</a:t>
                      </a:r>
                      <a:endParaRPr lang="zh-TW" altLang="en-US" sz="1600" b="0" i="0" u="none" strike="noStrike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en-US" altLang="zh-TW" sz="1600" b="0" i="0" u="none" strike="noStrike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108</a:t>
                      </a:r>
                      <a:r>
                        <a:rPr lang="zh-TW" altLang="en-US" sz="1600" b="0" i="0" u="none" strike="noStrike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年</a:t>
                      </a:r>
                      <a:endParaRPr lang="zh-TW" altLang="en-US" sz="1600" b="0" i="0" u="none" strike="noStrike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6150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600" dirty="0">
                          <a:effectLst/>
                          <a:latin typeface="+mn-ea"/>
                          <a:ea typeface="+mn-ea"/>
                        </a:rPr>
                        <a:t>財務結構</a:t>
                      </a:r>
                      <a:r>
                        <a:rPr lang="en-US" sz="1600" dirty="0">
                          <a:effectLst/>
                          <a:latin typeface="+mn-ea"/>
                          <a:ea typeface="+mn-ea"/>
                        </a:rPr>
                        <a:t>(%)</a:t>
                      </a:r>
                      <a:endParaRPr lang="zh-TW" sz="1600" dirty="0">
                        <a:effectLst/>
                        <a:latin typeface="+mn-ea"/>
                        <a:ea typeface="+mn-ea"/>
                        <a:cs typeface="新細明體" panose="02020500000000000000" pitchFamily="18" charset="-120"/>
                      </a:endParaRPr>
                    </a:p>
                  </a:txBody>
                  <a:tcPr marL="13923" marR="13923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zh-TW" sz="16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</a:rPr>
                        <a:t>負債占資產比率</a:t>
                      </a:r>
                      <a:endParaRPr lang="zh-TW" sz="16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  <a:cs typeface="新細明體" panose="02020500000000000000" pitchFamily="18" charset="-120"/>
                      </a:endParaRPr>
                    </a:p>
                  </a:txBody>
                  <a:tcPr marL="13923" marR="1392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457200" rtl="0" eaLnBrk="1" fontAlgn="ctr" latinLnBrk="0" hangingPunct="1"/>
                      <a:r>
                        <a:rPr lang="en-US" altLang="zh-TW" sz="1600" b="0" i="0" u="none" strike="noStrike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47.36</a:t>
                      </a:r>
                      <a:endParaRPr lang="zh-TW" altLang="en-US" sz="1600" b="0" i="0" u="none" strike="noStrike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457200" rtl="0" eaLnBrk="1" fontAlgn="ctr" latinLnBrk="0" hangingPunct="1"/>
                      <a:r>
                        <a:rPr lang="zh-TW" altLang="en-US" sz="1600" b="0" i="0" u="none" strike="noStrike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 </a:t>
                      </a:r>
                      <a:r>
                        <a:rPr lang="en-US" altLang="zh-TW" sz="1600" b="0" i="0" u="none" strike="noStrike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50.32</a:t>
                      </a:r>
                      <a:endParaRPr lang="zh-TW" altLang="en-US" sz="1600" b="0" i="0" u="none" strike="noStrike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457200" rtl="0" eaLnBrk="1" fontAlgn="ctr" latinLnBrk="0" hangingPunct="1"/>
                      <a:r>
                        <a:rPr lang="zh-TW" altLang="en-US" sz="1600" b="0" i="0" u="none" strike="noStrike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      </a:t>
                      </a:r>
                      <a:r>
                        <a:rPr lang="en-US" altLang="zh-TW" sz="1600" b="0" i="0" u="none" strike="noStrike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56.50 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6150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zh-TW" sz="16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</a:rPr>
                        <a:t>長期資金占不動產、廠房及設備比率</a:t>
                      </a:r>
                      <a:endParaRPr lang="zh-TW" sz="16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  <a:cs typeface="新細明體" panose="02020500000000000000" pitchFamily="18" charset="-120"/>
                      </a:endParaRPr>
                    </a:p>
                  </a:txBody>
                  <a:tcPr marL="13923" marR="1392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457200" rtl="0" eaLnBrk="1" fontAlgn="ctr" latinLnBrk="0" hangingPunct="1"/>
                      <a:r>
                        <a:rPr lang="en-US" altLang="zh-TW" sz="1600" b="0" i="0" u="none" strike="noStrike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361.87</a:t>
                      </a:r>
                      <a:endParaRPr lang="zh-TW" altLang="en-US" sz="1600" b="0" i="0" u="none" strike="noStrike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457200" rtl="0" eaLnBrk="1" fontAlgn="ctr" latinLnBrk="0" hangingPunct="1"/>
                      <a:r>
                        <a:rPr lang="en-US" altLang="zh-TW" sz="1600" b="0" i="0" u="none" strike="noStrike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386.01</a:t>
                      </a:r>
                      <a:endParaRPr lang="zh-TW" altLang="en-US" sz="1600" b="0" i="0" u="none" strike="noStrike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457200" rtl="0" eaLnBrk="1" fontAlgn="ctr" latinLnBrk="0" hangingPunct="1"/>
                      <a:r>
                        <a:rPr lang="zh-TW" altLang="en-US" sz="1600" b="0" i="0" u="none" strike="noStrike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    </a:t>
                      </a:r>
                      <a:r>
                        <a:rPr lang="en-US" altLang="zh-TW" sz="1600" b="0" i="0" u="none" strike="noStrike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384.02 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6150">
                <a:tc row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600" dirty="0">
                          <a:effectLst/>
                          <a:latin typeface="+mn-ea"/>
                          <a:ea typeface="+mn-ea"/>
                        </a:rPr>
                        <a:t>償債</a:t>
                      </a:r>
                      <a:r>
                        <a:rPr lang="zh-TW" sz="1600" dirty="0" smtClean="0">
                          <a:effectLst/>
                          <a:latin typeface="+mn-ea"/>
                          <a:ea typeface="+mn-ea"/>
                        </a:rPr>
                        <a:t>能力</a:t>
                      </a:r>
                      <a:r>
                        <a:rPr lang="en-US" sz="1600" dirty="0" smtClean="0">
                          <a:effectLst/>
                          <a:latin typeface="+mn-ea"/>
                          <a:ea typeface="+mn-ea"/>
                        </a:rPr>
                        <a:t>(%)</a:t>
                      </a:r>
                      <a:endParaRPr lang="zh-TW" sz="1600" dirty="0">
                        <a:effectLst/>
                        <a:latin typeface="+mn-ea"/>
                        <a:ea typeface="+mn-ea"/>
                        <a:cs typeface="新細明體" panose="02020500000000000000" pitchFamily="18" charset="-120"/>
                      </a:endParaRPr>
                    </a:p>
                  </a:txBody>
                  <a:tcPr marL="13923" marR="13923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zh-TW" sz="16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</a:rPr>
                        <a:t>流動比率</a:t>
                      </a:r>
                      <a:endParaRPr lang="zh-TW" sz="16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  <a:cs typeface="新細明體" panose="02020500000000000000" pitchFamily="18" charset="-120"/>
                      </a:endParaRPr>
                    </a:p>
                  </a:txBody>
                  <a:tcPr marL="13923" marR="1392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457200" rtl="0" eaLnBrk="1" fontAlgn="ctr" latinLnBrk="0" hangingPunct="1"/>
                      <a:r>
                        <a:rPr lang="en-US" altLang="zh-TW" sz="1600" b="0" i="0" u="none" strike="noStrike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138.73</a:t>
                      </a:r>
                      <a:endParaRPr lang="zh-TW" altLang="en-US" sz="1600" b="0" i="0" u="none" strike="noStrike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457200" rtl="0" eaLnBrk="1" fontAlgn="ctr" latinLnBrk="0" hangingPunct="1"/>
                      <a:r>
                        <a:rPr lang="en-US" altLang="zh-TW" sz="1600" b="0" i="0" u="none" strike="noStrike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144.76</a:t>
                      </a:r>
                    </a:p>
                  </a:txBody>
                  <a:tcPr marL="28575" marR="28575" marT="28575" marB="2857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457200" rtl="0" eaLnBrk="1" fontAlgn="ctr" latinLnBrk="0" hangingPunct="1"/>
                      <a:r>
                        <a:rPr lang="zh-TW" altLang="en-US" sz="1600" b="0" i="0" u="none" strike="noStrike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    </a:t>
                      </a:r>
                      <a:r>
                        <a:rPr lang="en-US" altLang="zh-TW" sz="1600" b="0" i="0" u="none" strike="noStrike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131.44 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6150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zh-TW" sz="16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</a:rPr>
                        <a:t>速動比率</a:t>
                      </a:r>
                      <a:endParaRPr lang="zh-TW" sz="16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  <a:cs typeface="新細明體" panose="02020500000000000000" pitchFamily="18" charset="-120"/>
                      </a:endParaRPr>
                    </a:p>
                  </a:txBody>
                  <a:tcPr marL="13923" marR="1392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457200" rtl="0" eaLnBrk="1" fontAlgn="ctr" latinLnBrk="0" hangingPunct="1"/>
                      <a:r>
                        <a:rPr lang="en-US" altLang="zh-TW" sz="1600" b="0" i="0" u="none" strike="noStrike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70.38</a:t>
                      </a:r>
                      <a:endParaRPr lang="zh-TW" altLang="en-US" sz="1600" b="0" i="0" u="none" strike="noStrike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457200" rtl="0" eaLnBrk="1" fontAlgn="ctr" latinLnBrk="0" hangingPunct="1"/>
                      <a:r>
                        <a:rPr lang="zh-TW" altLang="en-US" sz="1600" b="0" i="0" u="none" strike="noStrike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 </a:t>
                      </a:r>
                      <a:r>
                        <a:rPr lang="en-US" altLang="zh-TW" sz="1600" b="0" i="0" u="none" strike="noStrike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77.22</a:t>
                      </a:r>
                      <a:endParaRPr lang="zh-TW" altLang="en-US" sz="1600" b="0" i="0" u="none" strike="noStrike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457200" rtl="0" eaLnBrk="1" fontAlgn="ctr" latinLnBrk="0" hangingPunct="1"/>
                      <a:r>
                        <a:rPr lang="zh-TW" altLang="en-US" sz="1600" b="0" i="0" u="none" strike="noStrike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      </a:t>
                      </a:r>
                      <a:r>
                        <a:rPr lang="en-US" altLang="zh-TW" sz="1600" b="0" i="0" u="none" strike="noStrike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66.13 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6150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just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sz="16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</a:rPr>
                        <a:t>利息保障</a:t>
                      </a:r>
                      <a:r>
                        <a:rPr lang="zh-TW" sz="16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</a:rPr>
                        <a:t>倍數</a:t>
                      </a:r>
                      <a:r>
                        <a:rPr lang="zh-TW" altLang="zh-TW" sz="16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</a:rPr>
                        <a:t>（</a:t>
                      </a:r>
                      <a:r>
                        <a:rPr lang="zh-TW" altLang="en-US" sz="16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</a:rPr>
                        <a:t>倍</a:t>
                      </a:r>
                      <a:r>
                        <a:rPr lang="zh-TW" altLang="zh-TW" sz="16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</a:rPr>
                        <a:t>）</a:t>
                      </a:r>
                      <a:endParaRPr lang="zh-TW" altLang="zh-TW" sz="1600" dirty="0" smtClean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  <a:cs typeface="新細明體" panose="02020500000000000000" pitchFamily="18" charset="-120"/>
                      </a:endParaRPr>
                    </a:p>
                  </a:txBody>
                  <a:tcPr marL="13923" marR="1392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457200" rtl="0" eaLnBrk="1" fontAlgn="ctr" latinLnBrk="0" hangingPunct="1"/>
                      <a:r>
                        <a:rPr lang="en-US" altLang="zh-TW" sz="1600" b="0" i="0" u="none" strike="noStrike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12.02</a:t>
                      </a:r>
                      <a:endParaRPr lang="zh-TW" altLang="en-US" sz="1600" b="0" i="0" u="none" strike="noStrike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457200" rtl="0" eaLnBrk="1" fontAlgn="ctr" latinLnBrk="0" hangingPunct="1"/>
                      <a:r>
                        <a:rPr lang="zh-TW" altLang="en-US" sz="1600" b="0" i="0" u="none" strike="noStrike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 </a:t>
                      </a:r>
                      <a:r>
                        <a:rPr lang="en-US" altLang="zh-TW" sz="1600" b="0" i="0" u="none" strike="noStrike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14.67</a:t>
                      </a:r>
                      <a:endParaRPr lang="zh-TW" altLang="en-US" sz="1600" b="0" i="0" u="none" strike="noStrike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457200" rtl="0" eaLnBrk="1" fontAlgn="ctr" latinLnBrk="0" hangingPunct="1"/>
                      <a:r>
                        <a:rPr lang="zh-TW" altLang="en-US" sz="1600" b="0" i="0" u="none" strike="noStrike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      </a:t>
                      </a:r>
                      <a:r>
                        <a:rPr lang="en-US" altLang="zh-TW" sz="1600" b="0" i="0" u="none" strike="noStrike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10.44 </a:t>
                      </a:r>
                      <a:endParaRPr lang="en-US" altLang="zh-TW" sz="1600" b="0" i="0" u="none" strike="noStrike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6150">
                <a:tc rowSpan="7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600" dirty="0">
                          <a:effectLst/>
                          <a:latin typeface="+mn-ea"/>
                          <a:ea typeface="+mn-ea"/>
                        </a:rPr>
                        <a:t>經營能力</a:t>
                      </a:r>
                      <a:endParaRPr lang="zh-TW" sz="1600" dirty="0">
                        <a:effectLst/>
                        <a:latin typeface="+mn-ea"/>
                        <a:ea typeface="+mn-ea"/>
                        <a:cs typeface="新細明體" panose="02020500000000000000" pitchFamily="18" charset="-120"/>
                      </a:endParaRPr>
                    </a:p>
                  </a:txBody>
                  <a:tcPr marL="13923" marR="13923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zh-TW" sz="16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</a:rPr>
                        <a:t>應收款項週轉率（次）</a:t>
                      </a:r>
                      <a:endParaRPr lang="zh-TW" sz="16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  <a:cs typeface="新細明體" panose="02020500000000000000" pitchFamily="18" charset="-120"/>
                      </a:endParaRPr>
                    </a:p>
                  </a:txBody>
                  <a:tcPr marL="13923" marR="1392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457200" rtl="0" eaLnBrk="1" fontAlgn="ctr" latinLnBrk="0" hangingPunct="1"/>
                      <a:r>
                        <a:rPr lang="en-US" altLang="zh-TW" sz="1600" b="0" i="0" u="none" strike="noStrike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8.61</a:t>
                      </a:r>
                      <a:endParaRPr lang="zh-TW" altLang="en-US" sz="1600" b="0" i="0" u="none" strike="noStrike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457200" rtl="0" eaLnBrk="1" fontAlgn="ctr" latinLnBrk="0" hangingPunct="1"/>
                      <a:r>
                        <a:rPr lang="zh-TW" altLang="en-US" sz="1600" b="0" i="0" u="none" strike="noStrike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 </a:t>
                      </a:r>
                      <a:r>
                        <a:rPr lang="en-US" altLang="zh-TW" sz="1600" b="0" i="0" u="none" strike="noStrike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9.71</a:t>
                      </a:r>
                    </a:p>
                  </a:txBody>
                  <a:tcPr marL="28575" marR="28575" marT="28575" marB="2857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457200" rtl="0" eaLnBrk="1" fontAlgn="ctr" latinLnBrk="0" hangingPunct="1"/>
                      <a:r>
                        <a:rPr lang="zh-TW" altLang="en-US" sz="1600" b="0" i="0" u="none" strike="noStrike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        </a:t>
                      </a:r>
                      <a:r>
                        <a:rPr lang="en-US" altLang="zh-TW" sz="1600" b="0" i="0" u="none" strike="noStrike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10.66 </a:t>
                      </a:r>
                      <a:endParaRPr lang="en-US" altLang="zh-TW" sz="1600" b="0" i="0" u="none" strike="noStrike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6150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zh-TW" sz="16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</a:rPr>
                        <a:t>平均收現日數</a:t>
                      </a:r>
                      <a:endParaRPr lang="zh-TW" sz="16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  <a:cs typeface="新細明體" panose="02020500000000000000" pitchFamily="18" charset="-120"/>
                      </a:endParaRPr>
                    </a:p>
                  </a:txBody>
                  <a:tcPr marL="13923" marR="1392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457200" rtl="0" eaLnBrk="1" fontAlgn="ctr" latinLnBrk="0" hangingPunct="1"/>
                      <a:r>
                        <a:rPr lang="en-US" altLang="zh-TW" sz="1600" b="0" i="0" u="none" strike="noStrike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42.39</a:t>
                      </a:r>
                      <a:endParaRPr lang="zh-TW" altLang="en-US" sz="1600" b="0" i="0" u="none" strike="noStrike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457200" rtl="0" eaLnBrk="1" fontAlgn="ctr" latinLnBrk="0" hangingPunct="1"/>
                      <a:r>
                        <a:rPr lang="zh-TW" altLang="en-US" sz="1600" b="0" i="0" u="none" strike="noStrike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 </a:t>
                      </a:r>
                      <a:r>
                        <a:rPr lang="en-US" altLang="zh-TW" sz="1600" b="0" i="0" u="none" strike="noStrike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37.59</a:t>
                      </a:r>
                      <a:endParaRPr lang="zh-TW" altLang="en-US" sz="1600" b="0" i="0" u="none" strike="noStrike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457200" rtl="0" eaLnBrk="1" fontAlgn="ctr" latinLnBrk="0" hangingPunct="1"/>
                      <a:r>
                        <a:rPr lang="zh-TW" altLang="en-US" sz="1600" b="0" i="0" u="none" strike="noStrike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      </a:t>
                      </a:r>
                      <a:r>
                        <a:rPr lang="en-US" altLang="zh-TW" sz="1600" b="0" i="0" u="none" strike="noStrike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34.24 </a:t>
                      </a:r>
                      <a:endParaRPr lang="en-US" altLang="zh-TW" sz="1600" b="0" i="0" u="none" strike="noStrike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6150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zh-TW" sz="16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</a:rPr>
                        <a:t>存貨週轉率（次）</a:t>
                      </a:r>
                      <a:endParaRPr lang="zh-TW" sz="16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  <a:cs typeface="新細明體" panose="02020500000000000000" pitchFamily="18" charset="-120"/>
                      </a:endParaRPr>
                    </a:p>
                  </a:txBody>
                  <a:tcPr marL="13923" marR="1392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457200" rtl="0" eaLnBrk="1" fontAlgn="ctr" latinLnBrk="0" hangingPunct="1"/>
                      <a:r>
                        <a:rPr lang="en-US" altLang="zh-TW" sz="1600" b="0" i="0" u="none" strike="noStrike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2.84</a:t>
                      </a:r>
                      <a:endParaRPr lang="zh-TW" altLang="en-US" sz="1600" b="0" i="0" u="none" strike="noStrike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457200" rtl="0" eaLnBrk="1" fontAlgn="ctr" latinLnBrk="0" hangingPunct="1"/>
                      <a:r>
                        <a:rPr lang="zh-TW" altLang="en-US" sz="1600" b="0" i="0" u="none" strike="noStrike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 </a:t>
                      </a:r>
                      <a:r>
                        <a:rPr lang="en-US" altLang="zh-TW" sz="1600" b="0" i="0" u="none" strike="noStrike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2.78</a:t>
                      </a:r>
                      <a:endParaRPr lang="zh-TW" altLang="en-US" sz="1600" b="0" i="0" u="none" strike="noStrike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457200" rtl="0" eaLnBrk="1" fontAlgn="ctr" latinLnBrk="0" hangingPunct="1"/>
                      <a:r>
                        <a:rPr lang="zh-TW" altLang="en-US" sz="1600" b="0" i="0" u="none" strike="noStrike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        </a:t>
                      </a:r>
                      <a:r>
                        <a:rPr lang="en-US" altLang="zh-TW" sz="1600" b="0" i="0" u="none" strike="noStrike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2.99 </a:t>
                      </a:r>
                      <a:endParaRPr lang="en-US" altLang="zh-TW" sz="1600" b="0" i="0" u="none" strike="noStrike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6150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zh-TW" sz="16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</a:rPr>
                        <a:t>應付款項週轉率（次）</a:t>
                      </a:r>
                      <a:endParaRPr lang="zh-TW" sz="16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  <a:cs typeface="新細明體" panose="02020500000000000000" pitchFamily="18" charset="-120"/>
                      </a:endParaRPr>
                    </a:p>
                  </a:txBody>
                  <a:tcPr marL="13923" marR="1392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457200" rtl="0" eaLnBrk="1" fontAlgn="ctr" latinLnBrk="0" hangingPunct="1"/>
                      <a:r>
                        <a:rPr lang="en-US" altLang="zh-TW" sz="1600" b="0" i="0" u="none" strike="noStrike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8.64</a:t>
                      </a:r>
                      <a:endParaRPr lang="zh-TW" altLang="en-US" sz="1600" b="0" i="0" u="none" strike="noStrike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457200" rtl="0" eaLnBrk="1" fontAlgn="ctr" latinLnBrk="0" hangingPunct="1"/>
                      <a:r>
                        <a:rPr lang="en-US" altLang="zh-TW" sz="1600" b="0" i="0" u="none" strike="noStrike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9.04</a:t>
                      </a:r>
                      <a:endParaRPr lang="zh-TW" altLang="en-US" sz="1600" b="0" i="0" u="none" strike="noStrike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457200" rtl="0" eaLnBrk="1" fontAlgn="ctr" latinLnBrk="0" hangingPunct="1"/>
                      <a:r>
                        <a:rPr lang="en-US" altLang="zh-TW" sz="1600" b="0" i="0" u="none" strike="noStrike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12.84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6150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zh-TW" sz="16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</a:rPr>
                        <a:t>平 均 銷 貨 日 數</a:t>
                      </a:r>
                      <a:endParaRPr lang="zh-TW" sz="16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  <a:cs typeface="新細明體" panose="02020500000000000000" pitchFamily="18" charset="-120"/>
                      </a:endParaRPr>
                    </a:p>
                  </a:txBody>
                  <a:tcPr marL="13923" marR="1392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457200" rtl="0" eaLnBrk="1" fontAlgn="ctr" latinLnBrk="0" hangingPunct="1"/>
                      <a:r>
                        <a:rPr lang="en-US" altLang="zh-TW" sz="1600" b="0" i="0" u="none" strike="noStrike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128.52</a:t>
                      </a:r>
                      <a:endParaRPr lang="zh-TW" altLang="en-US" sz="1600" b="0" i="0" u="none" strike="noStrike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457200" rtl="0" eaLnBrk="1" fontAlgn="ctr" latinLnBrk="0" hangingPunct="1"/>
                      <a:r>
                        <a:rPr lang="zh-TW" altLang="en-US" sz="1600" b="0" i="0" u="none" strike="noStrike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  </a:t>
                      </a:r>
                      <a:r>
                        <a:rPr lang="en-US" altLang="zh-TW" sz="1600" b="0" i="0" u="none" strike="noStrike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131.29</a:t>
                      </a:r>
                      <a:endParaRPr lang="zh-TW" altLang="en-US" sz="1600" b="0" i="0" u="none" strike="noStrike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457200" rtl="0" eaLnBrk="1" fontAlgn="ctr" latinLnBrk="0" hangingPunct="1"/>
                      <a:r>
                        <a:rPr lang="zh-TW" altLang="en-US" sz="1600" b="0" i="0" u="none" strike="noStrike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    </a:t>
                      </a:r>
                      <a:r>
                        <a:rPr lang="en-US" altLang="zh-TW" sz="1600" b="0" i="0" u="none" strike="noStrike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122.07 </a:t>
                      </a:r>
                      <a:endParaRPr lang="en-US" altLang="zh-TW" sz="1600" b="0" i="0" u="none" strike="noStrike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6150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zh-TW" sz="16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</a:rPr>
                        <a:t>不動產、廠房及設備週轉率（次）</a:t>
                      </a:r>
                      <a:endParaRPr lang="zh-TW" sz="16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  <a:cs typeface="新細明體" panose="02020500000000000000" pitchFamily="18" charset="-120"/>
                      </a:endParaRPr>
                    </a:p>
                  </a:txBody>
                  <a:tcPr marL="13923" marR="1392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457200" rtl="0" eaLnBrk="1" fontAlgn="ctr" latinLnBrk="0" hangingPunct="1"/>
                      <a:r>
                        <a:rPr lang="en-US" altLang="zh-TW" sz="1600" b="0" i="0" u="none" strike="noStrike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5.10</a:t>
                      </a:r>
                      <a:endParaRPr lang="zh-TW" altLang="en-US" sz="1600" b="0" i="0" u="none" strike="noStrike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457200" rtl="0" eaLnBrk="1" fontAlgn="ctr" latinLnBrk="0" hangingPunct="1"/>
                      <a:r>
                        <a:rPr lang="zh-TW" altLang="en-US" sz="1600" b="0" i="0" u="none" strike="noStrike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  </a:t>
                      </a:r>
                      <a:r>
                        <a:rPr lang="en-US" altLang="zh-TW" sz="1600" b="0" i="0" u="none" strike="noStrike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4.51</a:t>
                      </a:r>
                      <a:endParaRPr lang="zh-TW" altLang="en-US" sz="1600" b="0" i="0" u="none" strike="noStrike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457200" rtl="0" eaLnBrk="1" fontAlgn="ctr" latinLnBrk="0" hangingPunct="1"/>
                      <a:r>
                        <a:rPr lang="en-US" altLang="zh-TW" sz="1600" b="0" i="0" u="none" strike="noStrike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4.76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6150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zh-TW" sz="16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</a:rPr>
                        <a:t>總資產週轉率（次）</a:t>
                      </a:r>
                      <a:endParaRPr lang="zh-TW" sz="16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  <a:cs typeface="新細明體" panose="02020500000000000000" pitchFamily="18" charset="-120"/>
                      </a:endParaRPr>
                    </a:p>
                  </a:txBody>
                  <a:tcPr marL="13923" marR="1392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457200" rtl="0" eaLnBrk="1" fontAlgn="ctr" latinLnBrk="0" hangingPunct="1"/>
                      <a:r>
                        <a:rPr lang="en-US" altLang="zh-TW" sz="1600" b="0" i="0" u="none" strike="noStrike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0.81</a:t>
                      </a:r>
                      <a:endParaRPr lang="zh-TW" altLang="en-US" sz="1600" b="0" i="0" u="none" strike="noStrike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457200" rtl="0" eaLnBrk="1" fontAlgn="ctr" latinLnBrk="0" hangingPunct="1"/>
                      <a:r>
                        <a:rPr lang="zh-TW" altLang="en-US" sz="1600" b="0" i="0" u="none" strike="noStrike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 </a:t>
                      </a:r>
                      <a:r>
                        <a:rPr lang="en-US" altLang="zh-TW" sz="1600" b="0" i="0" u="none" strike="noStrike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0.75</a:t>
                      </a:r>
                    </a:p>
                  </a:txBody>
                  <a:tcPr marL="28575" marR="28575" marT="28575" marB="2857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457200" rtl="0" eaLnBrk="1" fontAlgn="ctr" latinLnBrk="0" hangingPunct="1"/>
                      <a:r>
                        <a:rPr lang="zh-TW" altLang="en-US" sz="1600" b="0" i="0" u="none" strike="noStrike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        </a:t>
                      </a:r>
                      <a:r>
                        <a:rPr lang="en-US" altLang="zh-TW" sz="1600" b="0" i="0" u="none" strike="noStrike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0.77 </a:t>
                      </a:r>
                      <a:endParaRPr lang="en-US" altLang="zh-TW" sz="1600" b="0" i="0" u="none" strike="noStrike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6150">
                <a:tc rowSpan="5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600" dirty="0">
                          <a:effectLst/>
                          <a:latin typeface="+mn-ea"/>
                          <a:ea typeface="+mn-ea"/>
                        </a:rPr>
                        <a:t>獲利能力</a:t>
                      </a:r>
                      <a:endParaRPr lang="zh-TW" sz="1600" dirty="0">
                        <a:effectLst/>
                        <a:latin typeface="+mn-ea"/>
                        <a:ea typeface="+mn-ea"/>
                        <a:cs typeface="新細明體" panose="02020500000000000000" pitchFamily="18" charset="-120"/>
                      </a:endParaRPr>
                    </a:p>
                  </a:txBody>
                  <a:tcPr marL="13923" marR="13923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zh-TW" sz="16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</a:rPr>
                        <a:t>資 產 報 酬 率（％）</a:t>
                      </a:r>
                      <a:endParaRPr lang="zh-TW" sz="16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  <a:cs typeface="新細明體" panose="02020500000000000000" pitchFamily="18" charset="-120"/>
                      </a:endParaRPr>
                    </a:p>
                  </a:txBody>
                  <a:tcPr marL="13923" marR="1392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457200" rtl="0" eaLnBrk="1" fontAlgn="ctr" latinLnBrk="0" hangingPunct="1"/>
                      <a:r>
                        <a:rPr lang="en-US" altLang="zh-TW" sz="1600" b="0" i="0" u="none" strike="noStrike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5.76</a:t>
                      </a:r>
                      <a:endParaRPr lang="zh-TW" altLang="en-US" sz="1600" b="0" i="0" u="none" strike="noStrike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457200" rtl="0" eaLnBrk="1" fontAlgn="ctr" latinLnBrk="0" hangingPunct="1"/>
                      <a:r>
                        <a:rPr lang="en-US" altLang="zh-TW" sz="1600" b="0" i="0" u="none" strike="noStrike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7.72</a:t>
                      </a:r>
                      <a:endParaRPr lang="zh-TW" altLang="en-US" sz="1600" b="0" i="0" u="none" strike="noStrike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457200" rtl="0" eaLnBrk="1" fontAlgn="ctr" latinLnBrk="0" hangingPunct="1"/>
                      <a:r>
                        <a:rPr lang="zh-TW" altLang="en-US" sz="1600" b="0" i="0" u="none" strike="noStrike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        </a:t>
                      </a:r>
                      <a:r>
                        <a:rPr lang="en-US" altLang="zh-TW" sz="1600" b="0" i="0" u="none" strike="noStrike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4.42 </a:t>
                      </a:r>
                      <a:endParaRPr lang="en-US" altLang="zh-TW" sz="1600" b="0" i="0" u="none" strike="noStrike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6150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zh-TW" sz="16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</a:rPr>
                        <a:t>權益報酬率（％）</a:t>
                      </a:r>
                      <a:endParaRPr lang="zh-TW" sz="16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  <a:cs typeface="新細明體" panose="02020500000000000000" pitchFamily="18" charset="-120"/>
                      </a:endParaRPr>
                    </a:p>
                  </a:txBody>
                  <a:tcPr marL="13923" marR="1392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457200" rtl="0" eaLnBrk="1" fontAlgn="ctr" latinLnBrk="0" hangingPunct="1"/>
                      <a:r>
                        <a:rPr lang="en-US" altLang="zh-TW" sz="1600" b="0" i="0" u="none" strike="noStrike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9.81</a:t>
                      </a:r>
                      <a:endParaRPr lang="zh-TW" altLang="en-US" sz="1600" b="0" i="0" u="none" strike="noStrike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457200" rtl="0" eaLnBrk="1" fontAlgn="ctr" latinLnBrk="0" hangingPunct="1"/>
                      <a:r>
                        <a:rPr lang="en-US" altLang="zh-TW" sz="1600" b="0" i="0" u="none" strike="noStrike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14.17</a:t>
                      </a:r>
                      <a:endParaRPr lang="zh-TW" altLang="en-US" sz="1600" b="0" i="0" u="none" strike="noStrike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457200" rtl="0" eaLnBrk="1" fontAlgn="ctr" latinLnBrk="0" hangingPunct="1"/>
                      <a:r>
                        <a:rPr lang="zh-TW" altLang="en-US" sz="1600" b="0" i="0" u="none" strike="noStrike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        </a:t>
                      </a:r>
                      <a:r>
                        <a:rPr lang="en-US" altLang="zh-TW" sz="1600" b="0" i="0" u="none" strike="noStrike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10.12 </a:t>
                      </a:r>
                      <a:endParaRPr lang="en-US" altLang="zh-TW" sz="1600" b="0" i="0" u="none" strike="noStrike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6150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zh-TW" sz="16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</a:rPr>
                        <a:t>稅前純益占實收資本</a:t>
                      </a:r>
                      <a:r>
                        <a:rPr lang="zh-TW" sz="16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</a:rPr>
                        <a:t>比率</a:t>
                      </a:r>
                      <a:r>
                        <a:rPr lang="zh-TW" altLang="zh-TW" sz="16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</a:rPr>
                        <a:t>（％）</a:t>
                      </a:r>
                      <a:endParaRPr lang="zh-TW" sz="1600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3923" marR="1392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457200" rtl="0" eaLnBrk="1" fontAlgn="ctr" latinLnBrk="0" hangingPunct="1"/>
                      <a:r>
                        <a:rPr lang="en-US" altLang="zh-TW" sz="1600" b="0" i="0" u="none" strike="noStrike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15.88</a:t>
                      </a:r>
                      <a:endParaRPr lang="zh-TW" altLang="en-US" sz="1600" b="0" i="0" u="none" strike="noStrike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457200" rtl="0" eaLnBrk="1" fontAlgn="ctr" latinLnBrk="0" hangingPunct="1"/>
                      <a:r>
                        <a:rPr lang="en-US" altLang="zh-TW" sz="1600" b="0" i="0" u="none" strike="noStrike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22.25</a:t>
                      </a:r>
                      <a:endParaRPr lang="zh-TW" altLang="en-US" sz="1600" b="0" i="0" u="none" strike="noStrike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457200" rtl="0" eaLnBrk="1" fontAlgn="ctr" latinLnBrk="0" hangingPunct="1"/>
                      <a:r>
                        <a:rPr lang="en-US" altLang="zh-TW" sz="1600" b="0" i="0" u="none" strike="noStrike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20.37</a:t>
                      </a:r>
                      <a:endParaRPr lang="en-US" altLang="zh-TW" sz="1600" b="0" i="0" u="none" strike="noStrike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6150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zh-TW" sz="16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</a:rPr>
                        <a:t>純 益 率（％）</a:t>
                      </a:r>
                      <a:endParaRPr lang="zh-TW" sz="16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  <a:cs typeface="新細明體" panose="02020500000000000000" pitchFamily="18" charset="-120"/>
                      </a:endParaRPr>
                    </a:p>
                  </a:txBody>
                  <a:tcPr marL="13923" marR="1392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457200" rtl="0" eaLnBrk="1" fontAlgn="ctr" latinLnBrk="0" hangingPunct="1"/>
                      <a:r>
                        <a:rPr lang="en-US" altLang="zh-TW" sz="1600" b="0" i="0" u="none" strike="noStrike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6.58</a:t>
                      </a:r>
                      <a:endParaRPr lang="zh-TW" altLang="en-US" sz="1600" b="0" i="0" u="none" strike="noStrike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457200" rtl="0" eaLnBrk="1" fontAlgn="ctr" latinLnBrk="0" hangingPunct="1"/>
                      <a:r>
                        <a:rPr lang="en-US" altLang="zh-TW" sz="1600" b="0" i="0" u="none" strike="noStrike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9.71</a:t>
                      </a:r>
                      <a:endParaRPr lang="zh-TW" altLang="en-US" sz="1600" b="0" i="0" u="none" strike="noStrike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457200" rtl="0" eaLnBrk="1" fontAlgn="ctr" latinLnBrk="0" hangingPunct="1"/>
                      <a:r>
                        <a:rPr lang="zh-TW" altLang="en-US" sz="1600" b="0" i="0" u="none" strike="noStrike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      </a:t>
                      </a:r>
                      <a:r>
                        <a:rPr lang="en-US" altLang="zh-TW" sz="1600" b="0" i="0" u="none" strike="noStrike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7.79 </a:t>
                      </a:r>
                      <a:endParaRPr lang="en-US" altLang="zh-TW" sz="1600" b="0" i="0" u="none" strike="noStrike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6150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just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sz="16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</a:rPr>
                        <a:t>每股</a:t>
                      </a:r>
                      <a:r>
                        <a:rPr lang="zh-TW" sz="16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</a:rPr>
                        <a:t>盈餘</a:t>
                      </a:r>
                      <a:r>
                        <a:rPr lang="zh-TW" altLang="zh-TW" sz="16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</a:rPr>
                        <a:t>（</a:t>
                      </a:r>
                      <a:r>
                        <a:rPr lang="zh-TW" altLang="en-US" sz="16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</a:rPr>
                        <a:t>元</a:t>
                      </a:r>
                      <a:r>
                        <a:rPr lang="zh-TW" altLang="zh-TW" sz="16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</a:rPr>
                        <a:t>）</a:t>
                      </a:r>
                      <a:endParaRPr lang="zh-TW" altLang="zh-TW" sz="1600" dirty="0" smtClean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  <a:cs typeface="新細明體" panose="02020500000000000000" pitchFamily="18" charset="-120"/>
                      </a:endParaRPr>
                    </a:p>
                  </a:txBody>
                  <a:tcPr marL="13923" marR="1392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457200" rtl="0" eaLnBrk="1" fontAlgn="ctr" latinLnBrk="0" hangingPunct="1"/>
                      <a:r>
                        <a:rPr lang="en-US" altLang="zh-TW" sz="1600" b="0" i="0" u="none" strike="noStrike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1.34</a:t>
                      </a:r>
                      <a:endParaRPr lang="zh-TW" altLang="en-US" sz="1600" b="0" i="0" u="none" strike="noStrike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457200" rtl="0" eaLnBrk="1" fontAlgn="ctr" latinLnBrk="0" hangingPunct="1"/>
                      <a:r>
                        <a:rPr lang="en-US" altLang="zh-TW" sz="1600" b="0" i="0" u="none" strike="noStrike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1.96</a:t>
                      </a:r>
                      <a:endParaRPr lang="zh-TW" altLang="en-US" sz="1600" b="0" i="0" u="none" strike="noStrike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457200" rtl="0" eaLnBrk="1" fontAlgn="ctr" latinLnBrk="0" hangingPunct="1"/>
                      <a:r>
                        <a:rPr lang="en-US" altLang="zh-TW" sz="1600" b="0" i="0" u="none" strike="noStrike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1.32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cxnSp>
        <p:nvCxnSpPr>
          <p:cNvPr id="8" name="直線接點 7"/>
          <p:cNvCxnSpPr/>
          <p:nvPr/>
        </p:nvCxnSpPr>
        <p:spPr>
          <a:xfrm>
            <a:off x="888642" y="1126435"/>
            <a:ext cx="4932609" cy="779638"/>
          </a:xfrm>
          <a:prstGeom prst="line">
            <a:avLst/>
          </a:prstGeom>
          <a:ln w="254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圖片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33732" y="2795451"/>
            <a:ext cx="2188301" cy="15835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8441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1308263" y="3077982"/>
            <a:ext cx="784577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TW" altLang="en-US" sz="4800" b="1" dirty="0" smtClean="0">
                <a:solidFill>
                  <a:schemeClr val="accent1">
                    <a:lumMod val="75000"/>
                  </a:schemeClr>
                </a:solidFill>
                <a:latin typeface="+mj-ea"/>
                <a:ea typeface="+mj-ea"/>
              </a:rPr>
              <a:t>謝 謝 各 位 蒞 臨</a:t>
            </a:r>
            <a:endParaRPr lang="zh-TW" altLang="en-US" sz="4800" dirty="0">
              <a:solidFill>
                <a:schemeClr val="accent1">
                  <a:lumMod val="75000"/>
                </a:schemeClr>
              </a:solidFill>
              <a:latin typeface="+mj-ea"/>
              <a:ea typeface="+mj-ea"/>
            </a:endParaRPr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0425" y="1238358"/>
            <a:ext cx="3581400" cy="1238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1320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746927"/>
          </a:xfrm>
        </p:spPr>
        <p:txBody>
          <a:bodyPr>
            <a:noAutofit/>
          </a:bodyPr>
          <a:lstStyle/>
          <a:p>
            <a:r>
              <a:rPr lang="zh-TW" altLang="en-US" sz="4400" b="1" dirty="0" smtClean="0"/>
              <a:t>大　綱：</a:t>
            </a:r>
            <a:endParaRPr lang="zh-TW" altLang="en-US" sz="4400" b="1" dirty="0"/>
          </a:p>
        </p:txBody>
      </p:sp>
      <p:sp>
        <p:nvSpPr>
          <p:cNvPr id="5" name="內容版面配置區 4"/>
          <p:cNvSpPr>
            <a:spLocks noGrp="1"/>
          </p:cNvSpPr>
          <p:nvPr>
            <p:ph idx="1"/>
          </p:nvPr>
        </p:nvSpPr>
        <p:spPr>
          <a:xfrm>
            <a:off x="677334" y="1986455"/>
            <a:ext cx="8596668" cy="3831021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zh-TW" altLang="en-US" sz="3600" b="1" u="sng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經</a:t>
            </a:r>
            <a:r>
              <a:rPr lang="zh-TW" altLang="zh-TW" sz="3600" b="1" u="sng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營</a:t>
            </a:r>
            <a:r>
              <a:rPr lang="zh-TW" altLang="en-US" sz="3600" b="1" u="sng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展望</a:t>
            </a:r>
            <a:endParaRPr lang="en-US" altLang="zh-TW" sz="3600" b="1" u="sng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0" indent="0" algn="ctr">
              <a:buNone/>
            </a:pPr>
            <a:endParaRPr lang="en-US" altLang="zh-TW" sz="3600" b="1" u="sng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0" indent="0" algn="ctr">
              <a:buNone/>
            </a:pPr>
            <a:r>
              <a:rPr lang="zh-TW" altLang="zh-TW" sz="3600" b="1" u="sng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營運概況</a:t>
            </a:r>
            <a:endParaRPr lang="en-US" altLang="zh-TW" sz="3600" b="1" u="sng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0" indent="0" algn="ctr">
              <a:buNone/>
            </a:pPr>
            <a:endParaRPr lang="en-US" altLang="zh-TW" sz="3600" b="1" u="sng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0" indent="0" algn="ctr">
              <a:buNone/>
            </a:pPr>
            <a:r>
              <a:rPr lang="zh-TW" altLang="zh-TW" sz="3600" b="1" u="sng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財務概況</a:t>
            </a:r>
            <a:endParaRPr lang="en-US" altLang="zh-TW" sz="3600" b="1" u="sng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15871" y="2769256"/>
            <a:ext cx="2419350" cy="18145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1945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/>
          </p:nvPr>
        </p:nvSpPr>
        <p:spPr>
          <a:xfrm>
            <a:off x="1527340" y="694871"/>
            <a:ext cx="8596668" cy="1320800"/>
          </a:xfrm>
        </p:spPr>
        <p:txBody>
          <a:bodyPr>
            <a:normAutofit/>
          </a:bodyPr>
          <a:lstStyle/>
          <a:p>
            <a:r>
              <a:rPr lang="zh-TW" altLang="zh-TW" sz="4000" b="1" dirty="0" smtClean="0"/>
              <a:t>外部</a:t>
            </a:r>
            <a:r>
              <a:rPr lang="zh-TW" altLang="zh-TW" sz="4000" b="1" dirty="0"/>
              <a:t>競爭環境、法規環境</a:t>
            </a:r>
            <a:r>
              <a:rPr lang="zh-TW" altLang="zh-TW" sz="4000" b="1" dirty="0" smtClean="0"/>
              <a:t>及</a:t>
            </a:r>
            <a:r>
              <a:rPr lang="en-US" altLang="zh-TW" sz="4000" b="1" dirty="0" smtClean="0"/>
              <a:t/>
            </a:r>
            <a:br>
              <a:rPr lang="en-US" altLang="zh-TW" sz="4000" b="1" dirty="0" smtClean="0"/>
            </a:br>
            <a:r>
              <a:rPr lang="zh-TW" altLang="en-US" sz="4000" b="1" dirty="0"/>
              <a:t>　　</a:t>
            </a:r>
            <a:r>
              <a:rPr lang="zh-TW" altLang="zh-TW" sz="4000" b="1" dirty="0" smtClean="0"/>
              <a:t>總體</a:t>
            </a:r>
            <a:r>
              <a:rPr lang="zh-TW" altLang="zh-TW" sz="4000" b="1" dirty="0"/>
              <a:t>經濟環境之影響</a:t>
            </a:r>
            <a:endParaRPr lang="zh-TW" altLang="en-US" sz="4000" b="1" dirty="0"/>
          </a:p>
        </p:txBody>
      </p:sp>
      <p:sp>
        <p:nvSpPr>
          <p:cNvPr id="2" name="圓角矩形 1"/>
          <p:cNvSpPr/>
          <p:nvPr/>
        </p:nvSpPr>
        <p:spPr>
          <a:xfrm>
            <a:off x="1645918" y="2387237"/>
            <a:ext cx="7371957" cy="64008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zh-TW" sz="2800" dirty="0" smtClean="0"/>
              <a:t>A.</a:t>
            </a:r>
            <a:r>
              <a:rPr lang="zh-TW" altLang="en-US" sz="2800" dirty="0" smtClean="0"/>
              <a:t>後疫情階段原料鉅幅波動刺激鋼價起漲</a:t>
            </a:r>
            <a:endParaRPr lang="zh-TW" altLang="en-US" sz="2800" dirty="0"/>
          </a:p>
        </p:txBody>
      </p:sp>
      <p:sp>
        <p:nvSpPr>
          <p:cNvPr id="6" name="圓角矩形 5"/>
          <p:cNvSpPr/>
          <p:nvPr/>
        </p:nvSpPr>
        <p:spPr>
          <a:xfrm>
            <a:off x="1645919" y="3226525"/>
            <a:ext cx="7371957" cy="64008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altLang="zh-TW" sz="2800" dirty="0" smtClean="0"/>
          </a:p>
          <a:p>
            <a:r>
              <a:rPr lang="en-US" altLang="zh-TW" sz="2800" dirty="0" smtClean="0"/>
              <a:t>B.</a:t>
            </a:r>
            <a:r>
              <a:rPr lang="zh-TW" altLang="en-US" sz="2800" dirty="0"/>
              <a:t>經貿整合被排擠於外的國際現實</a:t>
            </a:r>
          </a:p>
          <a:p>
            <a:endParaRPr lang="zh-TW" altLang="en-US" sz="2800" dirty="0"/>
          </a:p>
        </p:txBody>
      </p:sp>
      <p:sp>
        <p:nvSpPr>
          <p:cNvPr id="7" name="圓角矩形 6"/>
          <p:cNvSpPr/>
          <p:nvPr/>
        </p:nvSpPr>
        <p:spPr>
          <a:xfrm>
            <a:off x="1645920" y="4064726"/>
            <a:ext cx="7371956" cy="64008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altLang="zh-TW" sz="2800" dirty="0" smtClean="0"/>
          </a:p>
          <a:p>
            <a:r>
              <a:rPr lang="en-US" altLang="zh-TW" sz="2800" dirty="0" smtClean="0"/>
              <a:t>C.</a:t>
            </a:r>
            <a:r>
              <a:rPr lang="zh-TW" altLang="en-US" sz="2800" dirty="0"/>
              <a:t>中國主導全球鋼鐵產銷</a:t>
            </a:r>
          </a:p>
          <a:p>
            <a:endParaRPr lang="zh-TW" altLang="en-US" sz="2800" dirty="0"/>
          </a:p>
        </p:txBody>
      </p:sp>
      <p:sp>
        <p:nvSpPr>
          <p:cNvPr id="8" name="圓角矩形 7"/>
          <p:cNvSpPr/>
          <p:nvPr/>
        </p:nvSpPr>
        <p:spPr>
          <a:xfrm>
            <a:off x="1645919" y="4904014"/>
            <a:ext cx="7371957" cy="64008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zh-TW" sz="2800" dirty="0" smtClean="0"/>
              <a:t>D.</a:t>
            </a:r>
            <a:r>
              <a:rPr lang="zh-TW" altLang="en-US" sz="2800" dirty="0" smtClean="0"/>
              <a:t>中長期全球產能過剩形勢未變</a:t>
            </a:r>
            <a:endParaRPr lang="zh-TW" altLang="en-US" sz="2800" dirty="0"/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39762" y="2961199"/>
            <a:ext cx="2328874" cy="1743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6484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/>
          </p:nvPr>
        </p:nvSpPr>
        <p:spPr>
          <a:xfrm>
            <a:off x="922029" y="433280"/>
            <a:ext cx="9438215" cy="877556"/>
          </a:xfrm>
        </p:spPr>
        <p:txBody>
          <a:bodyPr>
            <a:normAutofit/>
          </a:bodyPr>
          <a:lstStyle/>
          <a:p>
            <a:r>
              <a:rPr lang="zh-TW" altLang="en-US" sz="4000" b="1" dirty="0" smtClean="0"/>
              <a:t>最近兩年度生產</a:t>
            </a:r>
            <a:r>
              <a:rPr lang="zh-TW" altLang="en-US" sz="4000" b="1" dirty="0"/>
              <a:t>暨</a:t>
            </a:r>
            <a:r>
              <a:rPr lang="zh-TW" altLang="zh-TW" sz="4000" b="1" dirty="0" smtClean="0"/>
              <a:t>銷售量</a:t>
            </a:r>
            <a:r>
              <a:rPr lang="zh-TW" altLang="en-US" sz="4000" b="1" dirty="0" smtClean="0"/>
              <a:t>值</a:t>
            </a:r>
            <a:r>
              <a:rPr lang="zh-TW" altLang="zh-TW" sz="4000" b="1" dirty="0" smtClean="0"/>
              <a:t>：</a:t>
            </a:r>
            <a:r>
              <a:rPr lang="zh-TW" altLang="en-US" sz="4000" b="1" dirty="0" smtClean="0"/>
              <a:t>   </a:t>
            </a:r>
            <a:r>
              <a:rPr lang="en-US" altLang="zh-TW" sz="1800" b="1" dirty="0"/>
              <a:t>(</a:t>
            </a:r>
            <a:r>
              <a:rPr lang="zh-TW" altLang="en-US" sz="1800" b="1" dirty="0"/>
              <a:t>單位</a:t>
            </a:r>
            <a:r>
              <a:rPr lang="en-US" altLang="zh-TW" sz="1800" b="1" dirty="0"/>
              <a:t>:</a:t>
            </a:r>
            <a:r>
              <a:rPr lang="zh-TW" altLang="en-US" sz="1800" b="1" dirty="0"/>
              <a:t> 噸</a:t>
            </a:r>
            <a:r>
              <a:rPr lang="en-US" altLang="zh-TW" sz="1800" b="1" dirty="0"/>
              <a:t>,</a:t>
            </a:r>
            <a:r>
              <a:rPr lang="zh-TW" altLang="en-US" sz="1800" b="1" dirty="0"/>
              <a:t>仟</a:t>
            </a:r>
            <a:r>
              <a:rPr lang="zh-TW" altLang="en-US" sz="1800" b="1" dirty="0" smtClean="0"/>
              <a:t>元</a:t>
            </a:r>
            <a:r>
              <a:rPr lang="en-US" altLang="zh-TW" sz="1800" b="1" dirty="0" smtClean="0"/>
              <a:t>)</a:t>
            </a:r>
            <a:endParaRPr lang="zh-TW" altLang="zh-TW" sz="1800" b="1" dirty="0"/>
          </a:p>
        </p:txBody>
      </p:sp>
      <p:sp>
        <p:nvSpPr>
          <p:cNvPr id="5" name="文字版面配置區 4"/>
          <p:cNvSpPr>
            <a:spLocks noGrp="1"/>
          </p:cNvSpPr>
          <p:nvPr>
            <p:ph type="body" idx="1"/>
          </p:nvPr>
        </p:nvSpPr>
        <p:spPr>
          <a:xfrm>
            <a:off x="677335" y="1366577"/>
            <a:ext cx="8617390" cy="4284415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zh-TW" altLang="en-US" dirty="0" smtClean="0"/>
              <a:t>　</a:t>
            </a:r>
            <a:r>
              <a:rPr lang="zh-TW" altLang="en-US" sz="3600" dirty="0" smtClean="0"/>
              <a:t>　</a:t>
            </a:r>
            <a:endParaRPr lang="zh-TW" altLang="zh-TW" sz="3600" dirty="0"/>
          </a:p>
        </p:txBody>
      </p:sp>
      <p:graphicFrame>
        <p:nvGraphicFramePr>
          <p:cNvPr id="2" name="表格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57493840"/>
              </p:ext>
            </p:extLst>
          </p:nvPr>
        </p:nvGraphicFramePr>
        <p:xfrm>
          <a:off x="774371" y="1247182"/>
          <a:ext cx="9733529" cy="177580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22912"/>
                <a:gridCol w="1296965"/>
                <a:gridCol w="1218486"/>
                <a:gridCol w="1479097"/>
                <a:gridCol w="1218486"/>
                <a:gridCol w="1218486"/>
                <a:gridCol w="1479097"/>
              </a:tblGrid>
              <a:tr h="395942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zh-TW" altLang="en-US" sz="2000" b="0" i="0" u="none" strike="noStrike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Trebuchet MS" panose="020B0603020202020204" pitchFamily="34" charset="0"/>
                          <a:ea typeface="細明體" panose="02020509000000000000" pitchFamily="49" charset="-120"/>
                        </a:rPr>
                        <a:t>            </a:t>
                      </a:r>
                      <a:r>
                        <a:rPr lang="zh-TW" altLang="en-US" sz="18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細明體" panose="02020509000000000000" pitchFamily="49" charset="-120"/>
                          <a:ea typeface="細明體" panose="02020509000000000000" pitchFamily="49" charset="-120"/>
                        </a:rPr>
                        <a:t>年度</a:t>
                      </a:r>
                      <a:r>
                        <a:rPr lang="zh-TW" altLang="en-US" sz="20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Trebuchet MS" panose="020B0603020202020204" pitchFamily="34" charset="0"/>
                          <a:ea typeface="細明體" panose="02020509000000000000" pitchFamily="49" charset="-120"/>
                        </a:rPr>
                        <a:t>        </a:t>
                      </a:r>
                      <a:endParaRPr lang="en-US" altLang="zh-TW" sz="2000" b="0" i="0" u="none" strike="noStrike" dirty="0" smtClean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Trebuchet MS" panose="020B0603020202020204" pitchFamily="34" charset="0"/>
                        <a:ea typeface="細明體" panose="02020509000000000000" pitchFamily="49" charset="-120"/>
                      </a:endParaRPr>
                    </a:p>
                    <a:p>
                      <a:pPr algn="l" fontAlgn="ctr"/>
                      <a:r>
                        <a:rPr lang="zh-TW" altLang="en-US" sz="1800" b="0" i="0" u="none" strike="noStrike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細明體" panose="02020509000000000000" pitchFamily="49" charset="-120"/>
                          <a:ea typeface="細明體" panose="02020509000000000000" pitchFamily="49" charset="-120"/>
                        </a:rPr>
                        <a:t>部門</a:t>
                      </a:r>
                      <a:r>
                        <a:rPr lang="zh-TW" altLang="en-US" sz="18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細明體" panose="02020509000000000000" pitchFamily="49" charset="-120"/>
                          <a:ea typeface="細明體" panose="02020509000000000000" pitchFamily="49" charset="-120"/>
                        </a:rPr>
                        <a:t>別</a:t>
                      </a:r>
                      <a:endParaRPr lang="zh-TW" altLang="en-US" sz="1800" b="0" i="0" u="none" strike="noStrike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Trebuchet MS" panose="020B0603020202020204" pitchFamily="34" charset="0"/>
                        <a:ea typeface="細明體" panose="02020509000000000000" pitchFamily="49" charset="-120"/>
                      </a:endParaRPr>
                    </a:p>
                  </a:txBody>
                  <a:tcPr marL="7620" marR="7620" marT="7620" marB="0" anchor="ctr"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altLang="zh-TW" sz="2000" b="0" i="0" u="none" strike="noStrike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Trebuchet MS" panose="020B0603020202020204" pitchFamily="34" charset="0"/>
                          <a:ea typeface="細明體" panose="02020509000000000000" pitchFamily="49" charset="-120"/>
                        </a:rPr>
                        <a:t>107</a:t>
                      </a:r>
                      <a:r>
                        <a:rPr lang="zh-TW" altLang="en-US" sz="2000" b="0" i="0" u="none" strike="noStrike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細明體" panose="02020509000000000000" pitchFamily="49" charset="-120"/>
                          <a:ea typeface="細明體" panose="02020509000000000000" pitchFamily="49" charset="-120"/>
                        </a:rPr>
                        <a:t>年度</a:t>
                      </a:r>
                      <a:endParaRPr lang="zh-TW" altLang="en-US" sz="2000" b="0" i="0" u="none" strike="noStrike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Trebuchet MS" panose="020B0603020202020204" pitchFamily="34" charset="0"/>
                        <a:ea typeface="細明體" panose="02020509000000000000" pitchFamily="49" charset="-120"/>
                      </a:endParaRPr>
                    </a:p>
                  </a:txBody>
                  <a:tcPr marL="7620" marR="7620" marT="7620" marB="0"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altLang="zh-TW" sz="2000" b="0" i="0" u="none" strike="noStrike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Trebuchet MS" panose="020B0603020202020204" pitchFamily="34" charset="0"/>
                          <a:ea typeface="細明體" panose="02020509000000000000" pitchFamily="49" charset="-120"/>
                        </a:rPr>
                        <a:t>108</a:t>
                      </a:r>
                      <a:r>
                        <a:rPr lang="zh-TW" altLang="en-US" sz="2000" b="0" i="0" u="none" strike="noStrike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細明體" panose="02020509000000000000" pitchFamily="49" charset="-120"/>
                          <a:ea typeface="細明體" panose="02020509000000000000" pitchFamily="49" charset="-120"/>
                        </a:rPr>
                        <a:t>年度</a:t>
                      </a:r>
                      <a:endParaRPr lang="zh-TW" altLang="en-US" sz="2000" b="0" i="0" u="none" strike="noStrike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Trebuchet MS" panose="020B0603020202020204" pitchFamily="34" charset="0"/>
                        <a:ea typeface="細明體" panose="02020509000000000000" pitchFamily="49" charset="-120"/>
                      </a:endParaRPr>
                    </a:p>
                  </a:txBody>
                  <a:tcPr marL="7620" marR="7620" marT="7620" marB="0"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en-US" altLang="zh-TW" sz="2000" b="0" i="0" u="none" strike="noStrike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Trebuchet MS" panose="020B0603020202020204" pitchFamily="34" charset="0"/>
                          <a:ea typeface="細明體" panose="02020509000000000000" pitchFamily="49" charset="-120"/>
                          <a:cs typeface="+mn-cs"/>
                        </a:rPr>
                        <a:t>109</a:t>
                      </a:r>
                      <a:r>
                        <a:rPr lang="zh-TW" altLang="en-US" sz="2000" b="0" i="0" u="none" strike="noStrike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Trebuchet MS" panose="020B0603020202020204" pitchFamily="34" charset="0"/>
                          <a:ea typeface="細明體" panose="02020509000000000000" pitchFamily="49" charset="-120"/>
                          <a:cs typeface="+mn-cs"/>
                        </a:rPr>
                        <a:t>年</a:t>
                      </a:r>
                      <a:r>
                        <a:rPr lang="en-US" altLang="zh-TW" sz="2000" b="0" i="0" u="none" strike="noStrike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Trebuchet MS" panose="020B0603020202020204" pitchFamily="34" charset="0"/>
                          <a:ea typeface="細明體" panose="02020509000000000000" pitchFamily="49" charset="-120"/>
                          <a:cs typeface="+mn-cs"/>
                        </a:rPr>
                        <a:t>1-9</a:t>
                      </a:r>
                      <a:r>
                        <a:rPr lang="zh-TW" altLang="en-US" sz="2000" b="0" i="0" u="none" strike="noStrike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Trebuchet MS" panose="020B0603020202020204" pitchFamily="34" charset="0"/>
                          <a:ea typeface="細明體" panose="02020509000000000000" pitchFamily="49" charset="-120"/>
                          <a:cs typeface="+mn-cs"/>
                        </a:rPr>
                        <a:t>月</a:t>
                      </a:r>
                      <a:endParaRPr lang="zh-TW" altLang="en-US" sz="2000" b="0" i="0" u="none" strike="noStrike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Trebuchet MS" panose="020B0603020202020204" pitchFamily="34" charset="0"/>
                        <a:ea typeface="細明體" panose="02020509000000000000" pitchFamily="49" charset="-120"/>
                        <a:cs typeface="+mn-cs"/>
                      </a:endParaRPr>
                    </a:p>
                  </a:txBody>
                  <a:tcPr marL="7620" marR="7620" marT="7620" marB="0"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459954">
                <a:tc v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0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細明體" panose="02020509000000000000" pitchFamily="49" charset="-120"/>
                          <a:ea typeface="細明體" panose="02020509000000000000" pitchFamily="49" charset="-120"/>
                        </a:rPr>
                        <a:t>產量</a:t>
                      </a:r>
                      <a:endParaRPr lang="zh-TW" altLang="en-US" sz="2000" b="0" i="0" u="none" strike="noStrike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Trebuchet MS" panose="020B0603020202020204" pitchFamily="34" charset="0"/>
                        <a:ea typeface="細明體" panose="02020509000000000000" pitchFamily="49" charset="-12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0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細明體" panose="02020509000000000000" pitchFamily="49" charset="-120"/>
                          <a:ea typeface="細明體" panose="02020509000000000000" pitchFamily="49" charset="-120"/>
                        </a:rPr>
                        <a:t>產值</a:t>
                      </a:r>
                      <a:endParaRPr lang="zh-TW" altLang="en-US" sz="2000" b="0" i="0" u="none" strike="noStrike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Trebuchet MS" panose="020B0603020202020204" pitchFamily="34" charset="0"/>
                        <a:ea typeface="細明體" panose="02020509000000000000" pitchFamily="49" charset="-12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0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細明體" panose="02020509000000000000" pitchFamily="49" charset="-120"/>
                          <a:ea typeface="細明體" panose="02020509000000000000" pitchFamily="49" charset="-120"/>
                        </a:rPr>
                        <a:t>產量</a:t>
                      </a:r>
                      <a:endParaRPr lang="zh-TW" altLang="en-US" sz="2000" b="0" i="0" u="none" strike="noStrike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Trebuchet MS" panose="020B0603020202020204" pitchFamily="34" charset="0"/>
                        <a:ea typeface="細明體" panose="02020509000000000000" pitchFamily="49" charset="-12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0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細明體" panose="02020509000000000000" pitchFamily="49" charset="-120"/>
                          <a:ea typeface="細明體" panose="02020509000000000000" pitchFamily="49" charset="-120"/>
                        </a:rPr>
                        <a:t>產值</a:t>
                      </a:r>
                      <a:endParaRPr lang="zh-TW" altLang="en-US" sz="2000" b="0" i="0" u="none" strike="noStrike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Trebuchet MS" panose="020B0603020202020204" pitchFamily="34" charset="0"/>
                        <a:ea typeface="細明體" panose="02020509000000000000" pitchFamily="49" charset="-12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0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Trebuchet MS" panose="020B0603020202020204" pitchFamily="34" charset="0"/>
                          <a:ea typeface="細明體" panose="02020509000000000000" pitchFamily="49" charset="-120"/>
                        </a:rPr>
                        <a:t>產量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0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Trebuchet MS" panose="020B0603020202020204" pitchFamily="34" charset="0"/>
                          <a:ea typeface="細明體" panose="02020509000000000000" pitchFamily="49" charset="-120"/>
                        </a:rPr>
                        <a:t>產值</a:t>
                      </a:r>
                    </a:p>
                  </a:txBody>
                  <a:tcPr marL="7620" marR="7620" marT="7620" marB="0" anchor="ctr"/>
                </a:tc>
              </a:tr>
              <a:tr h="459954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0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細明體" panose="02020509000000000000" pitchFamily="49" charset="-120"/>
                          <a:ea typeface="細明體" panose="02020509000000000000" pitchFamily="49" charset="-120"/>
                        </a:rPr>
                        <a:t>鋼鐵</a:t>
                      </a:r>
                      <a:r>
                        <a:rPr lang="zh-TW" altLang="en-US" sz="2000" b="0" i="0" u="none" strike="noStrike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細明體" panose="02020509000000000000" pitchFamily="49" charset="-120"/>
                          <a:ea typeface="細明體" panose="02020509000000000000" pitchFamily="49" charset="-120"/>
                        </a:rPr>
                        <a:t>部門</a:t>
                      </a:r>
                      <a:endParaRPr lang="en-US" altLang="zh-TW" sz="2000" b="0" i="0" u="none" strike="noStrike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Trebuchet MS" panose="020B0603020202020204" pitchFamily="34" charset="0"/>
                        <a:ea typeface="細明體" panose="02020509000000000000" pitchFamily="49" charset="-12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000" b="0" i="0" u="none" strike="noStrike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Trebuchet MS" panose="020B0603020202020204" pitchFamily="34" charset="0"/>
                          <a:ea typeface="細明體" panose="02020509000000000000" pitchFamily="49" charset="-120"/>
                        </a:rPr>
                        <a:t>110,413 </a:t>
                      </a:r>
                      <a:endParaRPr lang="en-US" altLang="zh-TW" sz="2000" b="0" i="0" u="none" strike="noStrike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Trebuchet MS" panose="020B0603020202020204" pitchFamily="34" charset="0"/>
                        <a:ea typeface="細明體" panose="02020509000000000000" pitchFamily="49" charset="-12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000" b="0" i="0" u="none" strike="noStrike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Trebuchet MS" panose="020B0603020202020204" pitchFamily="34" charset="0"/>
                          <a:ea typeface="細明體" panose="02020509000000000000" pitchFamily="49" charset="-120"/>
                        </a:rPr>
                        <a:t>3,864,249 </a:t>
                      </a:r>
                      <a:endParaRPr lang="en-US" altLang="zh-TW" sz="2000" b="0" i="0" u="none" strike="noStrike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Trebuchet MS" panose="020B0603020202020204" pitchFamily="34" charset="0"/>
                        <a:ea typeface="細明體" panose="02020509000000000000" pitchFamily="49" charset="-12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en-US" altLang="zh-TW" sz="2000" b="0" i="0" u="none" strike="noStrike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Trebuchet MS" panose="020B0603020202020204" pitchFamily="34" charset="0"/>
                          <a:ea typeface="細明體" panose="02020509000000000000" pitchFamily="49" charset="-120"/>
                          <a:cs typeface="+mn-cs"/>
                        </a:rPr>
                        <a:t>93,762 </a:t>
                      </a:r>
                      <a:endParaRPr lang="en-US" altLang="zh-TW" sz="2000" b="0" i="0" u="none" strike="noStrike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Trebuchet MS" panose="020B0603020202020204" pitchFamily="34" charset="0"/>
                        <a:ea typeface="細明體" panose="02020509000000000000" pitchFamily="49" charset="-120"/>
                        <a:cs typeface="+mn-cs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en-US" altLang="zh-TW" sz="2000" b="0" i="0" u="none" strike="noStrike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Trebuchet MS" panose="020B0603020202020204" pitchFamily="34" charset="0"/>
                          <a:ea typeface="細明體" panose="02020509000000000000" pitchFamily="49" charset="-120"/>
                          <a:cs typeface="+mn-cs"/>
                        </a:rPr>
                        <a:t>3,223,007 </a:t>
                      </a:r>
                      <a:endParaRPr lang="en-US" altLang="zh-TW" sz="2000" b="0" i="0" u="none" strike="noStrike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Trebuchet MS" panose="020B0603020202020204" pitchFamily="34" charset="0"/>
                        <a:ea typeface="細明體" panose="02020509000000000000" pitchFamily="49" charset="-120"/>
                        <a:cs typeface="+mn-cs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000" b="0" i="0" u="none" strike="noStrike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Trebuchet MS" panose="020B0603020202020204" pitchFamily="34" charset="0"/>
                          <a:ea typeface="細明體" panose="02020509000000000000" pitchFamily="49" charset="-120"/>
                        </a:rPr>
                        <a:t> 72,123</a:t>
                      </a:r>
                      <a:endParaRPr lang="en-US" altLang="zh-TW" sz="2000" b="0" i="0" u="none" strike="noStrike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Trebuchet MS" panose="020B0603020202020204" pitchFamily="34" charset="0"/>
                        <a:ea typeface="細明體" panose="02020509000000000000" pitchFamily="49" charset="-12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000" b="0" i="0" u="none" strike="noStrike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Trebuchet MS" panose="020B0603020202020204" pitchFamily="34" charset="0"/>
                          <a:ea typeface="細明體" panose="02020509000000000000" pitchFamily="49" charset="-120"/>
                        </a:rPr>
                        <a:t>2,280,184</a:t>
                      </a:r>
                      <a:endParaRPr lang="en-US" altLang="zh-TW" sz="2000" b="0" i="0" u="none" strike="noStrike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Trebuchet MS" panose="020B0603020202020204" pitchFamily="34" charset="0"/>
                        <a:ea typeface="細明體" panose="02020509000000000000" pitchFamily="49" charset="-120"/>
                      </a:endParaRPr>
                    </a:p>
                  </a:txBody>
                  <a:tcPr marL="7620" marR="7620" marT="7620" marB="0" anchor="ctr"/>
                </a:tc>
              </a:tr>
              <a:tr h="459954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0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細明體" panose="02020509000000000000" pitchFamily="49" charset="-120"/>
                          <a:ea typeface="細明體" panose="02020509000000000000" pitchFamily="49" charset="-120"/>
                        </a:rPr>
                        <a:t>合   計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000" b="0" i="0" u="none" strike="noStrike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Trebuchet MS" panose="020B0603020202020204" pitchFamily="34" charset="0"/>
                          <a:ea typeface="細明體" panose="02020509000000000000" pitchFamily="49" charset="-120"/>
                        </a:rPr>
                        <a:t>110,413 </a:t>
                      </a:r>
                      <a:endParaRPr lang="en-US" altLang="zh-TW" sz="2000" b="0" i="0" u="none" strike="noStrike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Trebuchet MS" panose="020B0603020202020204" pitchFamily="34" charset="0"/>
                        <a:ea typeface="細明體" panose="02020509000000000000" pitchFamily="49" charset="-12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000" b="0" i="0" u="none" strike="noStrike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Trebuchet MS" panose="020B0603020202020204" pitchFamily="34" charset="0"/>
                          <a:ea typeface="細明體" panose="02020509000000000000" pitchFamily="49" charset="-120"/>
                        </a:rPr>
                        <a:t>3,864,249 </a:t>
                      </a:r>
                      <a:endParaRPr lang="en-US" altLang="zh-TW" sz="2000" b="0" i="0" u="none" strike="noStrike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Trebuchet MS" panose="020B0603020202020204" pitchFamily="34" charset="0"/>
                        <a:ea typeface="細明體" panose="02020509000000000000" pitchFamily="49" charset="-12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en-US" altLang="zh-TW" sz="2000" b="0" i="0" u="none" strike="noStrike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Trebuchet MS" panose="020B0603020202020204" pitchFamily="34" charset="0"/>
                          <a:ea typeface="細明體" panose="02020509000000000000" pitchFamily="49" charset="-120"/>
                          <a:cs typeface="+mn-cs"/>
                        </a:rPr>
                        <a:t>93,762 </a:t>
                      </a:r>
                      <a:endParaRPr lang="en-US" altLang="zh-TW" sz="2000" b="0" i="0" u="none" strike="noStrike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Trebuchet MS" panose="020B0603020202020204" pitchFamily="34" charset="0"/>
                        <a:ea typeface="細明體" panose="02020509000000000000" pitchFamily="49" charset="-120"/>
                        <a:cs typeface="+mn-cs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en-US" altLang="zh-TW" sz="2000" b="0" i="0" u="none" strike="noStrike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Trebuchet MS" panose="020B0603020202020204" pitchFamily="34" charset="0"/>
                          <a:ea typeface="細明體" panose="02020509000000000000" pitchFamily="49" charset="-120"/>
                          <a:cs typeface="+mn-cs"/>
                        </a:rPr>
                        <a:t>3,223,007 </a:t>
                      </a:r>
                      <a:endParaRPr lang="en-US" altLang="zh-TW" sz="2000" b="0" i="0" u="none" strike="noStrike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Trebuchet MS" panose="020B0603020202020204" pitchFamily="34" charset="0"/>
                        <a:ea typeface="細明體" panose="02020509000000000000" pitchFamily="49" charset="-120"/>
                        <a:cs typeface="+mn-cs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000" b="0" i="0" u="none" strike="noStrike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Trebuchet MS" panose="020B0603020202020204" pitchFamily="34" charset="0"/>
                          <a:ea typeface="細明體" panose="02020509000000000000" pitchFamily="49" charset="-120"/>
                        </a:rPr>
                        <a:t> 72,123</a:t>
                      </a:r>
                      <a:endParaRPr lang="en-US" altLang="zh-TW" sz="2000" b="0" i="0" u="none" strike="noStrike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Trebuchet MS" panose="020B0603020202020204" pitchFamily="34" charset="0"/>
                        <a:ea typeface="細明體" panose="02020509000000000000" pitchFamily="49" charset="-12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000" b="0" i="0" u="none" strike="noStrike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Trebuchet MS" panose="020B0603020202020204" pitchFamily="34" charset="0"/>
                          <a:ea typeface="細明體" panose="02020509000000000000" pitchFamily="49" charset="-120"/>
                        </a:rPr>
                        <a:t>2,280,184</a:t>
                      </a:r>
                      <a:endParaRPr lang="en-US" altLang="zh-TW" sz="2000" b="0" i="0" u="none" strike="noStrike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Trebuchet MS" panose="020B0603020202020204" pitchFamily="34" charset="0"/>
                        <a:ea typeface="細明體" panose="02020509000000000000" pitchFamily="49" charset="-120"/>
                      </a:endParaRPr>
                    </a:p>
                  </a:txBody>
                  <a:tcPr marL="7620" marR="7620" marT="7620" marB="0" anchor="ctr"/>
                </a:tc>
              </a:tr>
            </a:tbl>
          </a:graphicData>
        </a:graphic>
      </p:graphicFrame>
      <p:cxnSp>
        <p:nvCxnSpPr>
          <p:cNvPr id="10" name="直線接點 9"/>
          <p:cNvCxnSpPr/>
          <p:nvPr/>
        </p:nvCxnSpPr>
        <p:spPr>
          <a:xfrm>
            <a:off x="573620" y="1310836"/>
            <a:ext cx="1821171" cy="82424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3" name="表格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83180019"/>
              </p:ext>
            </p:extLst>
          </p:nvPr>
        </p:nvGraphicFramePr>
        <p:xfrm>
          <a:off x="0" y="3158420"/>
          <a:ext cx="10780775" cy="338782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37762"/>
                <a:gridCol w="761479"/>
                <a:gridCol w="925946"/>
                <a:gridCol w="664445"/>
                <a:gridCol w="761479"/>
                <a:gridCol w="761479"/>
                <a:gridCol w="925946"/>
                <a:gridCol w="664445"/>
                <a:gridCol w="761479"/>
                <a:gridCol w="664445"/>
                <a:gridCol w="925946"/>
                <a:gridCol w="664445"/>
                <a:gridCol w="761479"/>
              </a:tblGrid>
              <a:tr h="0">
                <a:tc rowSpan="3"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zh-TW" altLang="en-US" sz="1800" b="0" i="0" u="none" strike="noStrike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Trebuchet MS" panose="020B0603020202020204" pitchFamily="34" charset="0"/>
                          <a:ea typeface="+mn-ea"/>
                          <a:cs typeface="+mn-cs"/>
                        </a:rPr>
                        <a:t>部門別</a:t>
                      </a:r>
                    </a:p>
                  </a:txBody>
                  <a:tcPr marL="0" marR="0" marT="0" marB="0" anchor="ctr"/>
                </a:tc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en-US" altLang="zh-TW" sz="1800" b="0" i="0" u="none" strike="noStrike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Trebuchet MS" panose="020B0603020202020204" pitchFamily="34" charset="0"/>
                        </a:rPr>
                        <a:t>107</a:t>
                      </a:r>
                      <a:r>
                        <a:rPr lang="zh-TW" altLang="en-US" sz="1800" b="0" i="0" u="none" strike="noStrike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細明體" panose="02020509000000000000" pitchFamily="49" charset="-120"/>
                          <a:ea typeface="細明體" panose="02020509000000000000" pitchFamily="49" charset="-120"/>
                        </a:rPr>
                        <a:t>年度</a:t>
                      </a:r>
                      <a:endParaRPr lang="zh-TW" altLang="en-US" sz="1800" b="0" i="0" u="none" strike="noStrike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en-US" altLang="zh-TW" sz="1800" b="0" i="0" u="none" strike="noStrike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Trebuchet MS" panose="020B0603020202020204" pitchFamily="34" charset="0"/>
                        </a:rPr>
                        <a:t>108</a:t>
                      </a:r>
                      <a:r>
                        <a:rPr lang="zh-TW" altLang="en-US" sz="1800" b="0" i="0" u="none" strike="noStrike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細明體" panose="02020509000000000000" pitchFamily="49" charset="-120"/>
                          <a:ea typeface="細明體" panose="02020509000000000000" pitchFamily="49" charset="-120"/>
                        </a:rPr>
                        <a:t>年度</a:t>
                      </a:r>
                      <a:endParaRPr lang="zh-TW" altLang="en-US" sz="1800" b="0" i="0" u="none" strike="noStrike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en-US" altLang="zh-TW" sz="1800" b="0" i="0" u="none" strike="noStrike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Trebuchet MS" panose="020B0603020202020204" pitchFamily="34" charset="0"/>
                        </a:rPr>
                        <a:t>109</a:t>
                      </a:r>
                      <a:r>
                        <a:rPr lang="zh-TW" altLang="en-US" sz="1800" b="0" i="0" u="none" strike="noStrike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細明體" panose="02020509000000000000" pitchFamily="49" charset="-120"/>
                          <a:ea typeface="細明體" panose="02020509000000000000" pitchFamily="49" charset="-120"/>
                        </a:rPr>
                        <a:t>年</a:t>
                      </a:r>
                      <a:r>
                        <a:rPr lang="en-US" altLang="zh-TW" sz="1800" b="0" i="0" u="none" strike="noStrike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Trebuchet MS" panose="020B0603020202020204" pitchFamily="34" charset="0"/>
                        </a:rPr>
                        <a:t>1-9</a:t>
                      </a:r>
                      <a:r>
                        <a:rPr lang="zh-TW" altLang="en-US" sz="1800" b="0" i="0" u="none" strike="noStrike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細明體" panose="02020509000000000000" pitchFamily="49" charset="-120"/>
                          <a:ea typeface="細明體" panose="02020509000000000000" pitchFamily="49" charset="-120"/>
                        </a:rPr>
                        <a:t>月</a:t>
                      </a:r>
                      <a:endParaRPr lang="zh-TW" altLang="en-US" sz="1800" b="0" i="0" u="none" strike="noStrike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389188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zh-TW" altLang="en-US" sz="18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細明體" panose="02020509000000000000" pitchFamily="49" charset="-120"/>
                          <a:ea typeface="細明體" panose="02020509000000000000" pitchFamily="49" charset="-120"/>
                        </a:rPr>
                        <a:t>內</a:t>
                      </a:r>
                      <a:r>
                        <a:rPr lang="zh-TW" altLang="en-US" sz="18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Trebuchet MS" panose="020B0603020202020204" pitchFamily="34" charset="0"/>
                        </a:rPr>
                        <a:t>    </a:t>
                      </a:r>
                      <a:r>
                        <a:rPr lang="zh-TW" altLang="en-US" sz="18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細明體" panose="02020509000000000000" pitchFamily="49" charset="-120"/>
                          <a:ea typeface="細明體" panose="02020509000000000000" pitchFamily="49" charset="-120"/>
                        </a:rPr>
                        <a:t>銷</a:t>
                      </a:r>
                      <a:endParaRPr lang="zh-TW" altLang="en-US" sz="1800" b="0" i="0" u="none" strike="noStrike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zh-TW" altLang="en-US" sz="18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細明體" panose="02020509000000000000" pitchFamily="49" charset="-120"/>
                          <a:ea typeface="細明體" panose="02020509000000000000" pitchFamily="49" charset="-120"/>
                        </a:rPr>
                        <a:t>外</a:t>
                      </a:r>
                      <a:r>
                        <a:rPr lang="zh-TW" altLang="en-US" sz="18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Trebuchet MS" panose="020B0603020202020204" pitchFamily="34" charset="0"/>
                        </a:rPr>
                        <a:t>    </a:t>
                      </a:r>
                      <a:r>
                        <a:rPr lang="zh-TW" altLang="en-US" sz="18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細明體" panose="02020509000000000000" pitchFamily="49" charset="-120"/>
                          <a:ea typeface="細明體" panose="02020509000000000000" pitchFamily="49" charset="-120"/>
                        </a:rPr>
                        <a:t>銷</a:t>
                      </a:r>
                      <a:endParaRPr lang="zh-TW" altLang="en-US" sz="1800" b="0" i="0" u="none" strike="noStrike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zh-TW" altLang="en-US" sz="18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細明體" panose="02020509000000000000" pitchFamily="49" charset="-120"/>
                          <a:ea typeface="細明體" panose="02020509000000000000" pitchFamily="49" charset="-120"/>
                        </a:rPr>
                        <a:t>內</a:t>
                      </a:r>
                      <a:r>
                        <a:rPr lang="zh-TW" altLang="en-US" sz="18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Trebuchet MS" panose="020B0603020202020204" pitchFamily="34" charset="0"/>
                        </a:rPr>
                        <a:t>    </a:t>
                      </a:r>
                      <a:r>
                        <a:rPr lang="zh-TW" altLang="en-US" sz="18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細明體" panose="02020509000000000000" pitchFamily="49" charset="-120"/>
                          <a:ea typeface="細明體" panose="02020509000000000000" pitchFamily="49" charset="-120"/>
                        </a:rPr>
                        <a:t>銷</a:t>
                      </a:r>
                      <a:endParaRPr lang="zh-TW" altLang="en-US" sz="1800" b="0" i="0" u="none" strike="noStrike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zh-TW" altLang="en-US" sz="18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細明體" panose="02020509000000000000" pitchFamily="49" charset="-120"/>
                          <a:ea typeface="細明體" panose="02020509000000000000" pitchFamily="49" charset="-120"/>
                        </a:rPr>
                        <a:t>外</a:t>
                      </a:r>
                      <a:r>
                        <a:rPr lang="zh-TW" altLang="en-US" sz="18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Trebuchet MS" panose="020B0603020202020204" pitchFamily="34" charset="0"/>
                        </a:rPr>
                        <a:t>    </a:t>
                      </a:r>
                      <a:r>
                        <a:rPr lang="zh-TW" altLang="en-US" sz="18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細明體" panose="02020509000000000000" pitchFamily="49" charset="-120"/>
                          <a:ea typeface="細明體" panose="02020509000000000000" pitchFamily="49" charset="-120"/>
                        </a:rPr>
                        <a:t>銷</a:t>
                      </a:r>
                      <a:endParaRPr lang="zh-TW" altLang="en-US" sz="1800" b="0" i="0" u="none" strike="noStrike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zh-TW" altLang="en-US" sz="18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細明體" panose="02020509000000000000" pitchFamily="49" charset="-120"/>
                          <a:ea typeface="細明體" panose="02020509000000000000" pitchFamily="49" charset="-120"/>
                        </a:rPr>
                        <a:t>內</a:t>
                      </a:r>
                      <a:r>
                        <a:rPr lang="zh-TW" altLang="en-US" sz="18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Trebuchet MS" panose="020B0603020202020204" pitchFamily="34" charset="0"/>
                        </a:rPr>
                        <a:t>    </a:t>
                      </a:r>
                      <a:r>
                        <a:rPr lang="zh-TW" altLang="en-US" sz="18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細明體" panose="02020509000000000000" pitchFamily="49" charset="-120"/>
                          <a:ea typeface="細明體" panose="02020509000000000000" pitchFamily="49" charset="-120"/>
                        </a:rPr>
                        <a:t>銷</a:t>
                      </a:r>
                      <a:endParaRPr lang="zh-TW" altLang="en-US" sz="1800" b="0" i="0" u="none" strike="noStrike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zh-TW" altLang="en-US" sz="18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細明體" panose="02020509000000000000" pitchFamily="49" charset="-120"/>
                          <a:ea typeface="細明體" panose="02020509000000000000" pitchFamily="49" charset="-120"/>
                        </a:rPr>
                        <a:t>外</a:t>
                      </a:r>
                      <a:r>
                        <a:rPr lang="zh-TW" altLang="en-US" sz="18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Trebuchet MS" panose="020B0603020202020204" pitchFamily="34" charset="0"/>
                        </a:rPr>
                        <a:t>    </a:t>
                      </a:r>
                      <a:r>
                        <a:rPr lang="zh-TW" altLang="en-US" sz="1800" b="0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細明體" panose="02020509000000000000" pitchFamily="49" charset="-120"/>
                          <a:ea typeface="細明體" panose="02020509000000000000" pitchFamily="49" charset="-120"/>
                        </a:rPr>
                        <a:t>銷</a:t>
                      </a:r>
                      <a:endParaRPr lang="zh-TW" altLang="en-US" sz="1800" b="0" i="0" u="none" strike="noStrike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389188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Trebuchet MS" panose="020B0603020202020204" pitchFamily="34" charset="0"/>
                        </a:rPr>
                        <a:t>銷量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Trebuchet MS" panose="020B0603020202020204" pitchFamily="34" charset="0"/>
                        </a:rPr>
                        <a:t>銷值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Trebuchet MS" panose="020B0603020202020204" pitchFamily="34" charset="0"/>
                        </a:rPr>
                        <a:t>銷量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Trebuchet MS" panose="020B0603020202020204" pitchFamily="34" charset="0"/>
                        </a:rPr>
                        <a:t>銷值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Trebuchet MS" panose="020B0603020202020204" pitchFamily="34" charset="0"/>
                        </a:rPr>
                        <a:t>銷量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Trebuchet MS" panose="020B0603020202020204" pitchFamily="34" charset="0"/>
                        </a:rPr>
                        <a:t>銷值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Trebuchet MS" panose="020B0603020202020204" pitchFamily="34" charset="0"/>
                        </a:rPr>
                        <a:t>銷量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Trebuchet MS" panose="020B0603020202020204" pitchFamily="34" charset="0"/>
                        </a:rPr>
                        <a:t>銷值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Trebuchet MS" panose="020B0603020202020204" pitchFamily="34" charset="0"/>
                        </a:rPr>
                        <a:t>銷量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Trebuchet MS" panose="020B0603020202020204" pitchFamily="34" charset="0"/>
                        </a:rPr>
                        <a:t>銷值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Trebuchet MS" panose="020B0603020202020204" pitchFamily="34" charset="0"/>
                        </a:rPr>
                        <a:t>銷量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Trebuchet MS" panose="020B0603020202020204" pitchFamily="34" charset="0"/>
                        </a:rPr>
                        <a:t>銷值</a:t>
                      </a:r>
                    </a:p>
                  </a:txBody>
                  <a:tcPr marL="0" marR="0" marT="0" marB="0" anchor="ctr"/>
                </a:tc>
              </a:tr>
              <a:tr h="389188">
                <a:tc>
                  <a:txBody>
                    <a:bodyPr/>
                    <a:lstStyle/>
                    <a:p>
                      <a:pPr marL="0" algn="l" defTabSz="457200" rtl="0" eaLnBrk="1" fontAlgn="ctr" latinLnBrk="0" hangingPunct="1"/>
                      <a:r>
                        <a:rPr lang="zh-TW" altLang="en-US" sz="1600" b="0" i="0" u="none" strike="noStrike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Trebuchet MS" panose="020B0603020202020204" pitchFamily="34" charset="0"/>
                          <a:ea typeface="+mn-ea"/>
                          <a:cs typeface="+mn-cs"/>
                        </a:rPr>
                        <a:t>鋼鐵</a:t>
                      </a:r>
                      <a:r>
                        <a:rPr lang="zh-TW" altLang="en-US" sz="1600" b="0" i="0" u="none" strike="noStrike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Trebuchet MS" panose="020B0603020202020204" pitchFamily="34" charset="0"/>
                          <a:ea typeface="+mn-ea"/>
                          <a:cs typeface="+mn-cs"/>
                        </a:rPr>
                        <a:t>部門</a:t>
                      </a:r>
                      <a:endParaRPr lang="en-US" altLang="zh-TW" sz="1600" b="0" i="0" u="none" strike="noStrike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Trebuchet MS" panose="020B0603020202020204" pitchFamily="34" charset="0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500" b="0" i="0" u="none" strike="noStrike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Trebuchet MS" panose="020B0603020202020204" pitchFamily="34" charset="0"/>
                        </a:rPr>
                        <a:t>106,799 </a:t>
                      </a:r>
                      <a:endParaRPr lang="en-US" altLang="zh-TW" sz="1500" b="0" i="0" u="none" strike="noStrike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500" b="0" i="0" u="none" strike="noStrike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Trebuchet MS" panose="020B0603020202020204" pitchFamily="34" charset="0"/>
                        </a:rPr>
                        <a:t>4,182,092 </a:t>
                      </a:r>
                      <a:endParaRPr lang="en-US" altLang="zh-TW" sz="1500" b="0" i="0" u="none" strike="noStrike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500" b="0" i="0" u="none" strike="noStrike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Trebuchet MS" panose="020B0603020202020204" pitchFamily="34" charset="0"/>
                        </a:rPr>
                        <a:t>17,511 </a:t>
                      </a:r>
                      <a:endParaRPr lang="en-US" altLang="zh-TW" sz="1500" b="0" i="0" u="none" strike="noStrike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500" b="0" i="0" u="none" strike="noStrike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Trebuchet MS" panose="020B0603020202020204" pitchFamily="34" charset="0"/>
                        </a:rPr>
                        <a:t>544,663 </a:t>
                      </a:r>
                      <a:endParaRPr lang="en-US" altLang="zh-TW" sz="1500" b="0" i="0" u="none" strike="noStrike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en-US" altLang="zh-TW" sz="1500" b="0" i="0" u="none" strike="noStrike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Trebuchet MS" panose="020B0603020202020204" pitchFamily="34" charset="0"/>
                          <a:ea typeface="+mn-ea"/>
                          <a:cs typeface="+mn-cs"/>
                        </a:rPr>
                        <a:t>96,227 </a:t>
                      </a:r>
                      <a:endParaRPr lang="en-US" altLang="zh-TW" sz="1500" b="0" i="0" u="none" strike="noStrike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Trebuchet MS" panose="020B0603020202020204" pitchFamily="34" charset="0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r" defTabSz="457200" rtl="0" eaLnBrk="1" fontAlgn="ctr" latinLnBrk="0" hangingPunct="1"/>
                      <a:r>
                        <a:rPr lang="en-US" altLang="zh-TW" sz="1500" b="0" i="0" u="none" strike="noStrike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Trebuchet MS" panose="020B0603020202020204" pitchFamily="34" charset="0"/>
                          <a:ea typeface="+mn-ea"/>
                          <a:cs typeface="+mn-cs"/>
                        </a:rPr>
                        <a:t>3,721,303 </a:t>
                      </a:r>
                      <a:endParaRPr lang="en-US" altLang="zh-TW" sz="1500" b="0" i="0" u="none" strike="noStrike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Trebuchet MS" panose="020B0603020202020204" pitchFamily="34" charset="0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en-US" altLang="zh-TW" sz="1500" b="0" i="0" u="none" strike="noStrike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Trebuchet MS" panose="020B0603020202020204" pitchFamily="34" charset="0"/>
                          <a:ea typeface="+mn-ea"/>
                          <a:cs typeface="+mn-cs"/>
                        </a:rPr>
                        <a:t>13,030 </a:t>
                      </a:r>
                      <a:endParaRPr lang="en-US" altLang="zh-TW" sz="1500" b="0" i="0" u="none" strike="noStrike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Trebuchet MS" panose="020B0603020202020204" pitchFamily="34" charset="0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en-US" altLang="zh-TW" sz="1500" b="0" i="0" u="none" strike="noStrike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Trebuchet MS" panose="020B0603020202020204" pitchFamily="34" charset="0"/>
                          <a:ea typeface="+mn-ea"/>
                          <a:cs typeface="+mn-cs"/>
                        </a:rPr>
                        <a:t>399,860 </a:t>
                      </a:r>
                      <a:endParaRPr lang="en-US" altLang="zh-TW" sz="1500" b="0" i="0" u="none" strike="noStrike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Trebuchet MS" panose="020B0603020202020204" pitchFamily="34" charset="0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en-US" altLang="zh-TW" sz="1500" b="0" i="0" u="none" strike="noStrike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Trebuchet MS" panose="020B0603020202020204" pitchFamily="34" charset="0"/>
                          <a:ea typeface="+mn-ea"/>
                          <a:cs typeface="+mn-cs"/>
                        </a:rPr>
                        <a:t>89,397 </a:t>
                      </a:r>
                      <a:endParaRPr lang="en-US" altLang="zh-TW" sz="1500" b="0" i="0" u="none" strike="noStrike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Trebuchet MS" panose="020B0603020202020204" pitchFamily="34" charset="0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500" b="0" i="0" u="none" strike="noStrike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Trebuchet MS" panose="020B0603020202020204" pitchFamily="34" charset="0"/>
                        </a:rPr>
                        <a:t>3,541,667</a:t>
                      </a:r>
                      <a:endParaRPr lang="en-US" altLang="zh-TW" sz="1500" b="0" i="0" u="none" strike="noStrike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500" b="0" i="0" u="none" strike="noStrike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Trebuchet MS" panose="020B0603020202020204" pitchFamily="34" charset="0"/>
                        </a:rPr>
                        <a:t>7,308 </a:t>
                      </a:r>
                      <a:endParaRPr lang="en-US" altLang="zh-TW" sz="1500" b="0" i="0" u="none" strike="noStrike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500" b="0" i="0" u="none" strike="noStrike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Trebuchet MS" panose="020B0603020202020204" pitchFamily="34" charset="0"/>
                        </a:rPr>
                        <a:t>202,147</a:t>
                      </a:r>
                      <a:endParaRPr lang="en-US" altLang="zh-TW" sz="1500" b="0" i="0" u="none" strike="noStrike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0" marR="0" marT="0" marB="0" anchor="ctr"/>
                </a:tc>
              </a:tr>
              <a:tr h="389188">
                <a:tc>
                  <a:txBody>
                    <a:bodyPr/>
                    <a:lstStyle/>
                    <a:p>
                      <a:pPr marL="0" algn="l" defTabSz="457200" rtl="0" eaLnBrk="1" fontAlgn="ctr" latinLnBrk="0" hangingPunct="1"/>
                      <a:r>
                        <a:rPr lang="zh-TW" altLang="en-US" sz="1600" b="0" i="0" u="none" strike="noStrike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Trebuchet MS" panose="020B0603020202020204" pitchFamily="34" charset="0"/>
                          <a:ea typeface="+mn-ea"/>
                          <a:cs typeface="+mn-cs"/>
                        </a:rPr>
                        <a:t>投資部門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5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Trebuchet MS" panose="020B0603020202020204" pitchFamily="34" charset="0"/>
                        </a:rPr>
                        <a:t>0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500" b="0" i="0" u="none" strike="noStrike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Trebuchet MS" panose="020B0603020202020204" pitchFamily="34" charset="0"/>
                        </a:rPr>
                        <a:t>8,921</a:t>
                      </a:r>
                      <a:endParaRPr lang="en-US" altLang="zh-TW" sz="1500" b="0" i="0" u="none" strike="noStrike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500" b="0" i="0" u="none" strike="noStrike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Trebuchet MS" panose="020B0603020202020204" pitchFamily="34" charset="0"/>
                        </a:rPr>
                        <a:t>0</a:t>
                      </a:r>
                      <a:r>
                        <a:rPr lang="zh-TW" altLang="en-US" sz="15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Trebuchet MS" panose="020B0603020202020204" pitchFamily="34" charset="0"/>
                        </a:rPr>
                        <a:t>　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500" b="0" i="0" u="none" strike="noStrike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Trebuchet MS" panose="020B0603020202020204" pitchFamily="34" charset="0"/>
                        </a:rPr>
                        <a:t>0</a:t>
                      </a:r>
                      <a:r>
                        <a:rPr lang="zh-TW" altLang="en-US" sz="15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Trebuchet MS" panose="020B0603020202020204" pitchFamily="34" charset="0"/>
                        </a:rPr>
                        <a:t>　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en-US" altLang="zh-TW" sz="1500" b="0" i="0" u="none" strike="noStrike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Trebuchet MS" panose="020B0603020202020204" pitchFamily="34" charset="0"/>
                          <a:ea typeface="+mn-ea"/>
                          <a:cs typeface="+mn-cs"/>
                        </a:rPr>
                        <a:t>0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r" defTabSz="457200" rtl="0" eaLnBrk="1" fontAlgn="ctr" latinLnBrk="0" hangingPunct="1"/>
                      <a:r>
                        <a:rPr lang="en-US" altLang="zh-TW" sz="1500" b="0" i="0" u="none" strike="noStrike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Trebuchet MS" panose="020B0603020202020204" pitchFamily="34" charset="0"/>
                          <a:ea typeface="+mn-ea"/>
                          <a:cs typeface="+mn-cs"/>
                        </a:rPr>
                        <a:t>7,494</a:t>
                      </a:r>
                      <a:endParaRPr lang="en-US" altLang="zh-TW" sz="1500" b="0" i="0" u="none" strike="noStrike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Trebuchet MS" panose="020B0603020202020204" pitchFamily="34" charset="0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en-US" altLang="zh-TW" sz="1500" b="0" i="0" u="none" strike="noStrike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Trebuchet MS" panose="020B0603020202020204" pitchFamily="34" charset="0"/>
                          <a:ea typeface="+mn-ea"/>
                          <a:cs typeface="+mn-cs"/>
                        </a:rPr>
                        <a:t>0</a:t>
                      </a:r>
                      <a:r>
                        <a:rPr lang="zh-TW" altLang="en-US" sz="1500" b="0" i="0" u="none" strike="noStrike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Trebuchet MS" panose="020B0603020202020204" pitchFamily="34" charset="0"/>
                          <a:ea typeface="+mn-ea"/>
                          <a:cs typeface="+mn-cs"/>
                        </a:rPr>
                        <a:t>　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en-US" altLang="zh-TW" sz="1500" b="0" i="0" u="none" strike="noStrike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Trebuchet MS" panose="020B0603020202020204" pitchFamily="34" charset="0"/>
                          <a:ea typeface="+mn-ea"/>
                          <a:cs typeface="+mn-cs"/>
                        </a:rPr>
                        <a:t>0</a:t>
                      </a:r>
                      <a:r>
                        <a:rPr lang="zh-TW" altLang="en-US" sz="1500" b="0" i="0" u="none" strike="noStrike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Trebuchet MS" panose="020B0603020202020204" pitchFamily="34" charset="0"/>
                          <a:ea typeface="+mn-ea"/>
                          <a:cs typeface="+mn-cs"/>
                        </a:rPr>
                        <a:t>　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en-US" altLang="zh-TW" sz="1500" b="0" i="0" u="none" strike="noStrike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Trebuchet MS" panose="020B0603020202020204" pitchFamily="34" charset="0"/>
                          <a:ea typeface="+mn-ea"/>
                          <a:cs typeface="+mn-cs"/>
                        </a:rPr>
                        <a:t>0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500" b="0" i="0" u="none" strike="noStrike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Trebuchet MS" panose="020B0603020202020204" pitchFamily="34" charset="0"/>
                        </a:rPr>
                        <a:t>4,032</a:t>
                      </a:r>
                      <a:endParaRPr lang="en-US" altLang="zh-TW" sz="1500" b="0" i="0" u="none" strike="noStrike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500" b="0" i="0" u="none" strike="noStrike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Trebuchet MS" panose="020B0603020202020204" pitchFamily="34" charset="0"/>
                        </a:rPr>
                        <a:t>0</a:t>
                      </a:r>
                      <a:r>
                        <a:rPr lang="zh-TW" altLang="en-US" sz="15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Trebuchet MS" panose="020B0603020202020204" pitchFamily="34" charset="0"/>
                        </a:rPr>
                        <a:t>　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500" b="0" i="0" u="none" strike="noStrike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Trebuchet MS" panose="020B0603020202020204" pitchFamily="34" charset="0"/>
                        </a:rPr>
                        <a:t>0</a:t>
                      </a:r>
                      <a:r>
                        <a:rPr lang="zh-TW" altLang="en-US" sz="15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Trebuchet MS" panose="020B0603020202020204" pitchFamily="34" charset="0"/>
                        </a:rPr>
                        <a:t>　</a:t>
                      </a:r>
                    </a:p>
                  </a:txBody>
                  <a:tcPr marL="0" marR="0" marT="0" marB="0" anchor="ctr"/>
                </a:tc>
              </a:tr>
              <a:tr h="389188">
                <a:tc>
                  <a:txBody>
                    <a:bodyPr/>
                    <a:lstStyle/>
                    <a:p>
                      <a:pPr marL="0" algn="l" defTabSz="457200" rtl="0" eaLnBrk="1" fontAlgn="ctr" latinLnBrk="0" hangingPunct="1"/>
                      <a:r>
                        <a:rPr lang="zh-TW" altLang="en-US" sz="1600" b="0" i="0" u="none" strike="noStrike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Trebuchet MS" panose="020B0603020202020204" pitchFamily="34" charset="0"/>
                          <a:ea typeface="+mn-ea"/>
                          <a:cs typeface="+mn-cs"/>
                        </a:rPr>
                        <a:t>不動產投資部門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5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Trebuchet MS" panose="020B0603020202020204" pitchFamily="34" charset="0"/>
                        </a:rPr>
                        <a:t>0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5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Trebuchet MS" panose="020B0603020202020204" pitchFamily="34" charset="0"/>
                        </a:rPr>
                        <a:t>0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500" b="0" i="0" u="none" strike="noStrike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Trebuchet MS" panose="020B0603020202020204" pitchFamily="34" charset="0"/>
                        </a:rPr>
                        <a:t>0</a:t>
                      </a:r>
                      <a:r>
                        <a:rPr lang="zh-TW" altLang="en-US" sz="15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Trebuchet MS" panose="020B0603020202020204" pitchFamily="34" charset="0"/>
                        </a:rPr>
                        <a:t>　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500" b="0" i="0" u="none" strike="noStrike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Trebuchet MS" panose="020B0603020202020204" pitchFamily="34" charset="0"/>
                        </a:rPr>
                        <a:t>0</a:t>
                      </a:r>
                      <a:r>
                        <a:rPr lang="zh-TW" altLang="en-US" sz="15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Trebuchet MS" panose="020B0603020202020204" pitchFamily="34" charset="0"/>
                        </a:rPr>
                        <a:t>　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en-US" altLang="zh-TW" sz="1500" b="0" i="0" u="none" strike="noStrike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Trebuchet MS" panose="020B0603020202020204" pitchFamily="34" charset="0"/>
                          <a:ea typeface="+mn-ea"/>
                          <a:cs typeface="+mn-cs"/>
                        </a:rPr>
                        <a:t>0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r" defTabSz="457200" rtl="0" eaLnBrk="1" fontAlgn="ctr" latinLnBrk="0" hangingPunct="1"/>
                      <a:r>
                        <a:rPr lang="en-US" altLang="zh-TW" sz="1500" b="0" i="0" u="none" strike="noStrike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Trebuchet MS" panose="020B0603020202020204" pitchFamily="34" charset="0"/>
                          <a:ea typeface="+mn-ea"/>
                          <a:cs typeface="+mn-cs"/>
                        </a:rPr>
                        <a:t>333,640</a:t>
                      </a:r>
                      <a:endParaRPr lang="en-US" altLang="zh-TW" sz="1500" b="0" i="0" u="none" strike="noStrike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Trebuchet MS" panose="020B0603020202020204" pitchFamily="34" charset="0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en-US" altLang="zh-TW" sz="1500" b="0" i="0" u="none" strike="noStrike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Trebuchet MS" panose="020B0603020202020204" pitchFamily="34" charset="0"/>
                          <a:ea typeface="+mn-ea"/>
                          <a:cs typeface="+mn-cs"/>
                        </a:rPr>
                        <a:t>0</a:t>
                      </a:r>
                      <a:r>
                        <a:rPr lang="zh-TW" altLang="en-US" sz="1500" b="0" i="0" u="none" strike="noStrike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Trebuchet MS" panose="020B0603020202020204" pitchFamily="34" charset="0"/>
                          <a:ea typeface="+mn-ea"/>
                          <a:cs typeface="+mn-cs"/>
                        </a:rPr>
                        <a:t>　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en-US" altLang="zh-TW" sz="1500" b="0" i="0" u="none" strike="noStrike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Trebuchet MS" panose="020B0603020202020204" pitchFamily="34" charset="0"/>
                          <a:ea typeface="+mn-ea"/>
                          <a:cs typeface="+mn-cs"/>
                        </a:rPr>
                        <a:t>0</a:t>
                      </a:r>
                      <a:r>
                        <a:rPr lang="zh-TW" altLang="en-US" sz="1500" b="0" i="0" u="none" strike="noStrike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Trebuchet MS" panose="020B0603020202020204" pitchFamily="34" charset="0"/>
                          <a:ea typeface="+mn-ea"/>
                          <a:cs typeface="+mn-cs"/>
                        </a:rPr>
                        <a:t>　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en-US" altLang="zh-TW" sz="1500" b="0" i="0" u="none" strike="noStrike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Trebuchet MS" panose="020B0603020202020204" pitchFamily="34" charset="0"/>
                          <a:ea typeface="+mn-ea"/>
                          <a:cs typeface="+mn-cs"/>
                        </a:rPr>
                        <a:t>0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500" b="0" i="0" u="none" strike="noStrike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Trebuchet MS" panose="020B0603020202020204" pitchFamily="34" charset="0"/>
                        </a:rPr>
                        <a:t>0</a:t>
                      </a:r>
                      <a:endParaRPr lang="en-US" altLang="zh-TW" sz="1500" b="0" i="0" u="none" strike="noStrike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500" b="0" i="0" u="none" strike="noStrike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Trebuchet MS" panose="020B0603020202020204" pitchFamily="34" charset="0"/>
                        </a:rPr>
                        <a:t>0</a:t>
                      </a:r>
                      <a:r>
                        <a:rPr lang="zh-TW" altLang="en-US" sz="15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Trebuchet MS" panose="020B0603020202020204" pitchFamily="34" charset="0"/>
                        </a:rPr>
                        <a:t>　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500" b="0" i="0" u="none" strike="noStrike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Trebuchet MS" panose="020B0603020202020204" pitchFamily="34" charset="0"/>
                        </a:rPr>
                        <a:t>0</a:t>
                      </a:r>
                      <a:r>
                        <a:rPr lang="zh-TW" altLang="en-US" sz="15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Trebuchet MS" panose="020B0603020202020204" pitchFamily="34" charset="0"/>
                        </a:rPr>
                        <a:t>　</a:t>
                      </a:r>
                    </a:p>
                  </a:txBody>
                  <a:tcPr marL="0" marR="0" marT="0" marB="0" anchor="ctr"/>
                </a:tc>
              </a:tr>
              <a:tr h="389188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600" b="0" i="0" u="none" strike="noStrike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Trebuchet MS" panose="020B0603020202020204" pitchFamily="34" charset="0"/>
                        </a:rPr>
                        <a:t>旅館服務部門</a:t>
                      </a:r>
                      <a:endParaRPr lang="zh-TW" altLang="en-US" sz="1600" b="0" i="0" u="none" strike="noStrike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500" b="0" i="0" u="none" strike="noStrike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Trebuchet MS" panose="020B0603020202020204" pitchFamily="34" charset="0"/>
                        </a:rPr>
                        <a:t>0</a:t>
                      </a:r>
                      <a:endParaRPr lang="en-US" altLang="zh-TW" sz="1500" b="0" i="0" u="none" strike="noStrike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500" b="0" i="0" u="none" strike="noStrike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Trebuchet MS" panose="020B0603020202020204" pitchFamily="34" charset="0"/>
                        </a:rPr>
                        <a:t>0</a:t>
                      </a:r>
                      <a:endParaRPr lang="en-US" altLang="zh-TW" sz="1500" b="0" i="0" u="none" strike="noStrike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500" b="0" i="0" u="none" strike="noStrike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Trebuchet MS" panose="020B0603020202020204" pitchFamily="34" charset="0"/>
                        </a:rPr>
                        <a:t>0</a:t>
                      </a:r>
                      <a:endParaRPr lang="zh-TW" altLang="en-US" sz="1500" b="0" i="0" u="none" strike="noStrike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500" b="0" i="0" u="none" strike="noStrike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Trebuchet MS" panose="020B0603020202020204" pitchFamily="34" charset="0"/>
                        </a:rPr>
                        <a:t>0</a:t>
                      </a:r>
                      <a:endParaRPr lang="zh-TW" altLang="en-US" sz="1500" b="0" i="0" u="none" strike="noStrike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en-US" altLang="zh-TW" sz="1500" b="0" i="0" u="none" strike="noStrike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Trebuchet MS" panose="020B0603020202020204" pitchFamily="34" charset="0"/>
                          <a:ea typeface="+mn-ea"/>
                          <a:cs typeface="+mn-cs"/>
                        </a:rPr>
                        <a:t>0</a:t>
                      </a:r>
                      <a:endParaRPr lang="en-US" altLang="zh-TW" sz="1500" b="0" i="0" u="none" strike="noStrike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Trebuchet MS" panose="020B0603020202020204" pitchFamily="34" charset="0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en-US" altLang="zh-TW" sz="1500" b="0" i="0" u="none" strike="noStrike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Trebuchet MS" panose="020B0603020202020204" pitchFamily="34" charset="0"/>
                          <a:ea typeface="+mn-ea"/>
                          <a:cs typeface="+mn-cs"/>
                        </a:rPr>
                        <a:t>0</a:t>
                      </a:r>
                      <a:endParaRPr lang="en-US" altLang="zh-TW" sz="1500" b="0" i="0" u="none" strike="noStrike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Trebuchet MS" panose="020B0603020202020204" pitchFamily="34" charset="0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en-US" altLang="zh-TW" sz="1500" b="0" i="0" u="none" strike="noStrike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Trebuchet MS" panose="020B0603020202020204" pitchFamily="34" charset="0"/>
                          <a:ea typeface="+mn-ea"/>
                          <a:cs typeface="+mn-cs"/>
                        </a:rPr>
                        <a:t>0</a:t>
                      </a:r>
                      <a:endParaRPr lang="zh-TW" altLang="en-US" sz="1500" b="0" i="0" u="none" strike="noStrike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Trebuchet MS" panose="020B0603020202020204" pitchFamily="34" charset="0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en-US" altLang="zh-TW" sz="1500" b="0" i="0" u="none" strike="noStrike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Trebuchet MS" panose="020B0603020202020204" pitchFamily="34" charset="0"/>
                          <a:ea typeface="+mn-ea"/>
                          <a:cs typeface="+mn-cs"/>
                        </a:rPr>
                        <a:t>0</a:t>
                      </a:r>
                      <a:endParaRPr lang="zh-TW" altLang="en-US" sz="1500" b="0" i="0" u="none" strike="noStrike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Trebuchet MS" panose="020B0603020202020204" pitchFamily="34" charset="0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en-US" altLang="zh-TW" sz="1500" b="0" i="0" u="none" strike="noStrike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Trebuchet MS" panose="020B0603020202020204" pitchFamily="34" charset="0"/>
                          <a:ea typeface="+mn-ea"/>
                          <a:cs typeface="+mn-cs"/>
                        </a:rPr>
                        <a:t>0</a:t>
                      </a:r>
                      <a:endParaRPr lang="en-US" altLang="zh-TW" sz="1500" b="0" i="0" u="none" strike="noStrike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Trebuchet MS" panose="020B0603020202020204" pitchFamily="34" charset="0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500" b="0" i="0" u="none" strike="noStrike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Trebuchet MS" panose="020B0603020202020204" pitchFamily="34" charset="0"/>
                        </a:rPr>
                        <a:t>26,354</a:t>
                      </a:r>
                      <a:endParaRPr lang="en-US" altLang="zh-TW" sz="1500" b="0" i="0" u="none" strike="noStrike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500" b="0" i="0" u="none" strike="noStrike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Trebuchet MS" panose="020B0603020202020204" pitchFamily="34" charset="0"/>
                        </a:rPr>
                        <a:t>0</a:t>
                      </a:r>
                      <a:endParaRPr lang="zh-TW" altLang="en-US" sz="1500" b="0" i="0" u="none" strike="noStrike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500" b="0" i="0" u="none" strike="noStrike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Trebuchet MS" panose="020B0603020202020204" pitchFamily="34" charset="0"/>
                        </a:rPr>
                        <a:t>0</a:t>
                      </a:r>
                      <a:endParaRPr lang="zh-TW" altLang="en-US" sz="1500" b="0" i="0" u="none" strike="noStrike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0" marR="0" marT="0" marB="0" anchor="ctr"/>
                </a:tc>
              </a:tr>
              <a:tr h="389188">
                <a:tc>
                  <a:txBody>
                    <a:bodyPr/>
                    <a:lstStyle/>
                    <a:p>
                      <a:pPr marL="0" algn="l" defTabSz="457200" rtl="0" eaLnBrk="1" fontAlgn="ctr" latinLnBrk="0" hangingPunct="1"/>
                      <a:r>
                        <a:rPr lang="zh-TW" altLang="en-US" sz="1600" b="0" i="0" u="none" strike="noStrike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Trebuchet MS" panose="020B0603020202020204" pitchFamily="34" charset="0"/>
                          <a:ea typeface="+mn-ea"/>
                          <a:cs typeface="+mn-cs"/>
                        </a:rPr>
                        <a:t>其他部門</a:t>
                      </a:r>
                      <a:endParaRPr lang="zh-TW" altLang="en-US" sz="1600" b="0" i="0" u="none" strike="noStrike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Trebuchet MS" panose="020B0603020202020204" pitchFamily="34" charset="0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500" b="0" i="0" u="none" strike="noStrike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Trebuchet MS" panose="020B0603020202020204" pitchFamily="34" charset="0"/>
                        </a:rPr>
                        <a:t>0</a:t>
                      </a:r>
                      <a:endParaRPr lang="en-US" altLang="zh-TW" sz="1500" b="0" i="0" u="none" strike="noStrike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500" b="0" i="0" u="none" strike="noStrike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Trebuchet MS" panose="020B0603020202020204" pitchFamily="34" charset="0"/>
                        </a:rPr>
                        <a:t>0</a:t>
                      </a:r>
                      <a:endParaRPr lang="en-US" altLang="zh-TW" sz="1500" b="0" i="0" u="none" strike="noStrike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500" b="0" i="0" u="none" strike="noStrike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Trebuchet MS" panose="020B0603020202020204" pitchFamily="34" charset="0"/>
                        </a:rPr>
                        <a:t>0</a:t>
                      </a:r>
                      <a:endParaRPr lang="en-US" altLang="zh-TW" sz="1500" b="0" i="0" u="none" strike="noStrike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500" b="0" i="0" u="none" strike="noStrike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Trebuchet MS" panose="020B0603020202020204" pitchFamily="34" charset="0"/>
                        </a:rPr>
                        <a:t>0</a:t>
                      </a:r>
                      <a:endParaRPr lang="en-US" altLang="zh-TW" sz="1500" b="0" i="0" u="none" strike="noStrike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en-US" altLang="zh-TW" sz="1500" b="0" i="0" u="none" strike="noStrike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Trebuchet MS" panose="020B0603020202020204" pitchFamily="34" charset="0"/>
                          <a:ea typeface="+mn-ea"/>
                          <a:cs typeface="+mn-cs"/>
                        </a:rPr>
                        <a:t>0</a:t>
                      </a:r>
                      <a:endParaRPr lang="en-US" altLang="zh-TW" sz="1500" b="0" i="0" u="none" strike="noStrike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Trebuchet MS" panose="020B0603020202020204" pitchFamily="34" charset="0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r" defTabSz="457200" rtl="0" eaLnBrk="1" fontAlgn="ctr" latinLnBrk="0" hangingPunct="1"/>
                      <a:r>
                        <a:rPr lang="en-US" altLang="zh-TW" sz="1500" b="0" i="0" u="none" strike="noStrike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Trebuchet MS" panose="020B0603020202020204" pitchFamily="34" charset="0"/>
                          <a:ea typeface="+mn-ea"/>
                          <a:cs typeface="+mn-cs"/>
                        </a:rPr>
                        <a:t>21,074</a:t>
                      </a:r>
                      <a:endParaRPr lang="en-US" altLang="zh-TW" sz="1500" b="0" i="0" u="none" strike="noStrike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Trebuchet MS" panose="020B0603020202020204" pitchFamily="34" charset="0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en-US" altLang="zh-TW" sz="1500" b="0" i="0" u="none" strike="noStrike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Trebuchet MS" panose="020B0603020202020204" pitchFamily="34" charset="0"/>
                          <a:ea typeface="+mn-ea"/>
                          <a:cs typeface="+mn-cs"/>
                        </a:rPr>
                        <a:t>0</a:t>
                      </a:r>
                      <a:endParaRPr lang="en-US" altLang="zh-TW" sz="1500" b="0" i="0" u="none" strike="noStrike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Trebuchet MS" panose="020B0603020202020204" pitchFamily="34" charset="0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en-US" altLang="zh-TW" sz="1500" b="0" i="0" u="none" strike="noStrike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Trebuchet MS" panose="020B0603020202020204" pitchFamily="34" charset="0"/>
                          <a:ea typeface="+mn-ea"/>
                          <a:cs typeface="+mn-cs"/>
                        </a:rPr>
                        <a:t>0</a:t>
                      </a:r>
                      <a:endParaRPr lang="en-US" altLang="zh-TW" sz="1500" b="0" i="0" u="none" strike="noStrike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Trebuchet MS" panose="020B0603020202020204" pitchFamily="34" charset="0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en-US" altLang="zh-TW" sz="1500" b="0" i="0" u="none" strike="noStrike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Trebuchet MS" panose="020B0603020202020204" pitchFamily="34" charset="0"/>
                          <a:ea typeface="+mn-ea"/>
                          <a:cs typeface="+mn-cs"/>
                        </a:rPr>
                        <a:t>0</a:t>
                      </a:r>
                      <a:endParaRPr lang="en-US" altLang="zh-TW" sz="1500" b="0" i="0" u="none" strike="noStrike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Trebuchet MS" panose="020B0603020202020204" pitchFamily="34" charset="0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500" b="0" i="0" u="none" strike="noStrike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Trebuchet MS" panose="020B0603020202020204" pitchFamily="34" charset="0"/>
                        </a:rPr>
                        <a:t>0</a:t>
                      </a:r>
                      <a:endParaRPr lang="en-US" altLang="zh-TW" sz="1500" b="0" i="0" u="none" strike="noStrike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500" b="0" i="0" u="none" strike="noStrike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Trebuchet MS" panose="020B0603020202020204" pitchFamily="34" charset="0"/>
                        </a:rPr>
                        <a:t>0</a:t>
                      </a:r>
                      <a:endParaRPr lang="en-US" altLang="zh-TW" sz="1500" b="0" i="0" u="none" strike="noStrike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500" b="0" i="0" u="none" strike="noStrike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Trebuchet MS" panose="020B0603020202020204" pitchFamily="34" charset="0"/>
                        </a:rPr>
                        <a:t>0</a:t>
                      </a:r>
                      <a:endParaRPr lang="en-US" altLang="zh-TW" sz="1500" b="0" i="0" u="none" strike="noStrike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0" marR="0" marT="0" marB="0" anchor="ctr"/>
                </a:tc>
              </a:tr>
              <a:tr h="389188"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zh-TW" altLang="en-US" sz="1600" b="0" i="0" u="none" strike="noStrike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Trebuchet MS" panose="020B0603020202020204" pitchFamily="34" charset="0"/>
                          <a:ea typeface="+mn-ea"/>
                          <a:cs typeface="+mn-cs"/>
                        </a:rPr>
                        <a:t>合   計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500" b="0" i="0" u="none" strike="noStrike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Trebuchet MS" panose="020B0603020202020204" pitchFamily="34" charset="0"/>
                        </a:rPr>
                        <a:t>106,799 </a:t>
                      </a:r>
                      <a:endParaRPr lang="en-US" altLang="zh-TW" sz="1500" b="0" i="0" u="none" strike="noStrike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500" b="0" i="0" u="none" strike="noStrike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Trebuchet MS" panose="020B0603020202020204" pitchFamily="34" charset="0"/>
                        </a:rPr>
                        <a:t>4,191,013 </a:t>
                      </a:r>
                      <a:endParaRPr lang="en-US" altLang="zh-TW" sz="1500" b="0" i="0" u="none" strike="noStrike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500" b="0" i="0" u="none" strike="noStrike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Trebuchet MS" panose="020B0603020202020204" pitchFamily="34" charset="0"/>
                        </a:rPr>
                        <a:t>17,511 </a:t>
                      </a:r>
                      <a:endParaRPr lang="en-US" altLang="zh-TW" sz="1500" b="0" i="0" u="none" strike="noStrike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500" b="0" i="0" u="none" strike="noStrike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Trebuchet MS" panose="020B0603020202020204" pitchFamily="34" charset="0"/>
                        </a:rPr>
                        <a:t>544,663 </a:t>
                      </a:r>
                      <a:endParaRPr lang="en-US" altLang="zh-TW" sz="1500" b="0" i="0" u="none" strike="noStrike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en-US" altLang="zh-TW" sz="1500" b="0" i="0" u="none" strike="noStrike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Trebuchet MS" panose="020B0603020202020204" pitchFamily="34" charset="0"/>
                          <a:ea typeface="+mn-ea"/>
                          <a:cs typeface="+mn-cs"/>
                        </a:rPr>
                        <a:t>96,227 </a:t>
                      </a:r>
                      <a:endParaRPr lang="en-US" altLang="zh-TW" sz="1500" b="0" i="0" u="none" strike="noStrike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Trebuchet MS" panose="020B0603020202020204" pitchFamily="34" charset="0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r" defTabSz="457200" rtl="0" eaLnBrk="1" fontAlgn="ctr" latinLnBrk="0" hangingPunct="1"/>
                      <a:r>
                        <a:rPr lang="en-US" altLang="zh-TW" sz="1500" b="0" i="0" u="none" strike="noStrike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Trebuchet MS" panose="020B0603020202020204" pitchFamily="34" charset="0"/>
                          <a:ea typeface="+mn-ea"/>
                          <a:cs typeface="+mn-cs"/>
                        </a:rPr>
                        <a:t>4,083,511 </a:t>
                      </a:r>
                      <a:endParaRPr lang="en-US" altLang="zh-TW" sz="1500" b="0" i="0" u="none" strike="noStrike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Trebuchet MS" panose="020B0603020202020204" pitchFamily="34" charset="0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500" b="0" i="0" u="none" strike="noStrike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Trebuchet MS" panose="020B0603020202020204" pitchFamily="34" charset="0"/>
                          <a:ea typeface="+mn-ea"/>
                          <a:cs typeface="+mn-cs"/>
                        </a:rPr>
                        <a:t>13,030  </a:t>
                      </a:r>
                      <a:endParaRPr lang="en-US" altLang="zh-TW" sz="1500" b="0" i="0" u="none" strike="noStrike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Trebuchet MS" panose="020B0603020202020204" pitchFamily="34" charset="0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en-US" altLang="zh-TW" sz="1500" b="0" i="0" u="none" strike="noStrike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Trebuchet MS" panose="020B0603020202020204" pitchFamily="34" charset="0"/>
                          <a:ea typeface="+mn-ea"/>
                          <a:cs typeface="+mn-cs"/>
                        </a:rPr>
                        <a:t>399,860 </a:t>
                      </a:r>
                      <a:endParaRPr lang="en-US" altLang="zh-TW" sz="1500" b="0" i="0" u="none" strike="noStrike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Trebuchet MS" panose="020B0603020202020204" pitchFamily="34" charset="0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en-US" altLang="zh-TW" sz="1500" b="0" i="0" u="none" strike="noStrike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Trebuchet MS" panose="020B0603020202020204" pitchFamily="34" charset="0"/>
                          <a:ea typeface="+mn-ea"/>
                          <a:cs typeface="+mn-cs"/>
                        </a:rPr>
                        <a:t>89,397 </a:t>
                      </a:r>
                      <a:endParaRPr lang="en-US" altLang="zh-TW" sz="1500" b="0" i="0" u="none" strike="noStrike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Trebuchet MS" panose="020B0603020202020204" pitchFamily="34" charset="0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500" b="0" i="0" u="none" strike="noStrike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Trebuchet MS" panose="020B0603020202020204" pitchFamily="34" charset="0"/>
                        </a:rPr>
                        <a:t>3,572,053 </a:t>
                      </a:r>
                      <a:endParaRPr lang="en-US" altLang="zh-TW" sz="1500" b="0" i="0" u="none" strike="noStrike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500" b="0" i="0" u="none" strike="noStrike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Trebuchet MS" panose="020B0603020202020204" pitchFamily="34" charset="0"/>
                        </a:rPr>
                        <a:t>7,308 </a:t>
                      </a:r>
                      <a:endParaRPr lang="en-US" altLang="zh-TW" sz="1500" b="0" i="0" u="none" strike="noStrike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500" b="0" i="0" u="none" strike="noStrike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Trebuchet MS" panose="020B0603020202020204" pitchFamily="34" charset="0"/>
                        </a:rPr>
                        <a:t>202,147</a:t>
                      </a:r>
                      <a:endParaRPr lang="en-US" altLang="zh-TW" sz="1500" b="0" i="0" u="none" strike="noStrike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0" marR="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11308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字版面配置區 4"/>
          <p:cNvSpPr>
            <a:spLocks noGrp="1"/>
          </p:cNvSpPr>
          <p:nvPr>
            <p:ph type="body" idx="1"/>
          </p:nvPr>
        </p:nvSpPr>
        <p:spPr>
          <a:xfrm>
            <a:off x="644364" y="494609"/>
            <a:ext cx="9300679" cy="815822"/>
          </a:xfrm>
        </p:spPr>
        <p:txBody>
          <a:bodyPr>
            <a:normAutofit/>
          </a:bodyPr>
          <a:lstStyle/>
          <a:p>
            <a:r>
              <a:rPr lang="zh-TW" altLang="zh-TW" sz="4000" b="1" dirty="0" smtClean="0">
                <a:solidFill>
                  <a:srgbClr val="5FCBEF"/>
                </a:solidFill>
              </a:rPr>
              <a:t>主要</a:t>
            </a:r>
            <a:r>
              <a:rPr lang="zh-TW" altLang="zh-TW" sz="4000" b="1" dirty="0">
                <a:solidFill>
                  <a:srgbClr val="5FCBEF"/>
                </a:solidFill>
              </a:rPr>
              <a:t>商品之銷售地區</a:t>
            </a:r>
            <a:r>
              <a:rPr lang="zh-TW" altLang="zh-TW" sz="4000" b="1" dirty="0" smtClean="0">
                <a:solidFill>
                  <a:srgbClr val="5FCBEF"/>
                </a:solidFill>
              </a:rPr>
              <a:t>：</a:t>
            </a:r>
            <a:endParaRPr lang="en-US" altLang="zh-TW" sz="4000" b="1" dirty="0" smtClean="0">
              <a:solidFill>
                <a:srgbClr val="5FCBEF"/>
              </a:solidFill>
            </a:endParaRPr>
          </a:p>
        </p:txBody>
      </p:sp>
      <p:graphicFrame>
        <p:nvGraphicFramePr>
          <p:cNvPr id="3" name="表格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72111182"/>
              </p:ext>
            </p:extLst>
          </p:nvPr>
        </p:nvGraphicFramePr>
        <p:xfrm>
          <a:off x="260595" y="1310431"/>
          <a:ext cx="9487853" cy="489593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76104"/>
                <a:gridCol w="1547177"/>
                <a:gridCol w="1124903"/>
                <a:gridCol w="1547177"/>
                <a:gridCol w="1124903"/>
                <a:gridCol w="1542686"/>
                <a:gridCol w="1124903"/>
              </a:tblGrid>
              <a:tr h="776391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zh-TW" altLang="en-US" sz="2800" b="1" i="0" u="none" strike="noStrike" dirty="0">
                          <a:solidFill>
                            <a:schemeClr val="bg1"/>
                          </a:solidFill>
                          <a:effectLst/>
                          <a:latin typeface="Trebuchet MS" panose="020B0603020202020204" pitchFamily="34" charset="0"/>
                          <a:ea typeface="細明體" panose="02020509000000000000" pitchFamily="49" charset="-120"/>
                        </a:rPr>
                        <a:t>地區別</a:t>
                      </a:r>
                    </a:p>
                  </a:txBody>
                  <a:tcPr marL="7620" marR="7620" marT="7620" marB="0" anchor="ctr"/>
                </a:tc>
                <a:tc gridSpan="2"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en-US" altLang="zh-TW" sz="2400" b="1" i="0" u="none" strike="noStrike" kern="1200" dirty="0" smtClean="0">
                          <a:solidFill>
                            <a:schemeClr val="bg1"/>
                          </a:solidFill>
                          <a:effectLst/>
                          <a:latin typeface="Trebuchet MS" panose="020B0603020202020204" pitchFamily="34" charset="0"/>
                          <a:ea typeface="細明體" panose="02020509000000000000" pitchFamily="49" charset="-120"/>
                          <a:cs typeface="+mn-cs"/>
                        </a:rPr>
                        <a:t>107</a:t>
                      </a:r>
                      <a:r>
                        <a:rPr lang="zh-TW" altLang="en-US" sz="2400" b="1" i="0" u="none" strike="noStrike" kern="1200" dirty="0" smtClean="0">
                          <a:solidFill>
                            <a:schemeClr val="bg1"/>
                          </a:solidFill>
                          <a:effectLst/>
                          <a:latin typeface="Trebuchet MS" panose="020B0603020202020204" pitchFamily="34" charset="0"/>
                          <a:ea typeface="細明體" panose="02020509000000000000" pitchFamily="49" charset="-120"/>
                          <a:cs typeface="+mn-cs"/>
                        </a:rPr>
                        <a:t> 年度</a:t>
                      </a:r>
                      <a:endParaRPr lang="zh-TW" altLang="en-US" sz="2400" b="1" i="0" u="none" strike="noStrike" kern="1200" dirty="0">
                        <a:solidFill>
                          <a:schemeClr val="bg1"/>
                        </a:solidFill>
                        <a:effectLst/>
                        <a:latin typeface="Trebuchet MS" panose="020B0603020202020204" pitchFamily="34" charset="0"/>
                        <a:ea typeface="細明體" panose="02020509000000000000" pitchFamily="49" charset="-120"/>
                        <a:cs typeface="+mn-cs"/>
                      </a:endParaRPr>
                    </a:p>
                  </a:txBody>
                  <a:tcPr marL="7620" marR="7620" marT="7620" marB="0"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altLang="zh-TW" sz="24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Trebuchet MS" panose="020B0603020202020204" pitchFamily="34" charset="0"/>
                          <a:ea typeface="細明體" panose="02020509000000000000" pitchFamily="49" charset="-120"/>
                        </a:rPr>
                        <a:t>108</a:t>
                      </a:r>
                      <a:r>
                        <a:rPr lang="zh-TW" altLang="en-US" sz="24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Trebuchet MS" panose="020B0603020202020204" pitchFamily="34" charset="0"/>
                          <a:ea typeface="細明體" panose="02020509000000000000" pitchFamily="49" charset="-120"/>
                        </a:rPr>
                        <a:t> 年度</a:t>
                      </a:r>
                      <a:endParaRPr lang="zh-TW" altLang="en-US" sz="2400" b="1" i="0" u="none" strike="noStrike" dirty="0">
                        <a:solidFill>
                          <a:schemeClr val="bg1"/>
                        </a:solidFill>
                        <a:effectLst/>
                        <a:latin typeface="Trebuchet MS" panose="020B0603020202020204" pitchFamily="34" charset="0"/>
                        <a:ea typeface="細明體" panose="02020509000000000000" pitchFamily="49" charset="-120"/>
                      </a:endParaRPr>
                    </a:p>
                  </a:txBody>
                  <a:tcPr marL="7620" marR="7620" marT="7620" marB="0"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zh-TW" altLang="en-US" sz="20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Trebuchet MS" panose="020B0603020202020204" pitchFamily="34" charset="0"/>
                          <a:ea typeface="細明體" panose="02020509000000000000" pitchFamily="49" charset="-120"/>
                        </a:rPr>
                        <a:t>本年度</a:t>
                      </a:r>
                      <a:endParaRPr lang="en-US" altLang="zh-TW" sz="2000" b="1" i="0" u="none" strike="noStrike" dirty="0" smtClean="0">
                        <a:solidFill>
                          <a:schemeClr val="bg1"/>
                        </a:solidFill>
                        <a:effectLst/>
                        <a:latin typeface="Trebuchet MS" panose="020B0603020202020204" pitchFamily="34" charset="0"/>
                        <a:ea typeface="細明體" panose="02020509000000000000" pitchFamily="49" charset="-120"/>
                      </a:endParaRPr>
                    </a:p>
                    <a:p>
                      <a:pPr algn="ctr" fontAlgn="ctr"/>
                      <a:r>
                        <a:rPr lang="zh-TW" altLang="en-US" sz="20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Trebuchet MS" panose="020B0603020202020204" pitchFamily="34" charset="0"/>
                          <a:ea typeface="細明體" panose="02020509000000000000" pitchFamily="49" charset="-120"/>
                        </a:rPr>
                        <a:t>截至</a:t>
                      </a:r>
                      <a:r>
                        <a:rPr lang="en-US" altLang="zh-TW" sz="20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Trebuchet MS" panose="020B0603020202020204" pitchFamily="34" charset="0"/>
                          <a:ea typeface="細明體" panose="02020509000000000000" pitchFamily="49" charset="-120"/>
                        </a:rPr>
                        <a:t>109</a:t>
                      </a:r>
                      <a:r>
                        <a:rPr lang="zh-TW" altLang="en-US" sz="20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Trebuchet MS" panose="020B0603020202020204" pitchFamily="34" charset="0"/>
                          <a:ea typeface="細明體" panose="02020509000000000000" pitchFamily="49" charset="-120"/>
                        </a:rPr>
                        <a:t>年</a:t>
                      </a:r>
                      <a:r>
                        <a:rPr lang="en-US" altLang="zh-TW" sz="20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Trebuchet MS" panose="020B0603020202020204" pitchFamily="34" charset="0"/>
                          <a:ea typeface="細明體" panose="02020509000000000000" pitchFamily="49" charset="-120"/>
                        </a:rPr>
                        <a:t>9</a:t>
                      </a:r>
                      <a:r>
                        <a:rPr lang="zh-TW" altLang="en-US" sz="20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Trebuchet MS" panose="020B0603020202020204" pitchFamily="34" charset="0"/>
                          <a:ea typeface="細明體" panose="02020509000000000000" pitchFamily="49" charset="-120"/>
                        </a:rPr>
                        <a:t>月</a:t>
                      </a:r>
                      <a:r>
                        <a:rPr lang="en-US" altLang="zh-TW" sz="20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Trebuchet MS" panose="020B0603020202020204" pitchFamily="34" charset="0"/>
                          <a:ea typeface="細明體" panose="02020509000000000000" pitchFamily="49" charset="-120"/>
                        </a:rPr>
                        <a:t>30</a:t>
                      </a:r>
                      <a:r>
                        <a:rPr lang="zh-TW" altLang="en-US" sz="20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Trebuchet MS" panose="020B0603020202020204" pitchFamily="34" charset="0"/>
                          <a:ea typeface="細明體" panose="02020509000000000000" pitchFamily="49" charset="-120"/>
                        </a:rPr>
                        <a:t>日</a:t>
                      </a:r>
                      <a:endParaRPr lang="zh-TW" altLang="en-US" sz="2000" b="1" i="0" u="none" strike="noStrike" dirty="0">
                        <a:solidFill>
                          <a:schemeClr val="bg1"/>
                        </a:solidFill>
                        <a:effectLst/>
                        <a:latin typeface="Trebuchet MS" panose="020B0603020202020204" pitchFamily="34" charset="0"/>
                        <a:ea typeface="細明體" panose="02020509000000000000" pitchFamily="49" charset="-120"/>
                      </a:endParaRPr>
                    </a:p>
                  </a:txBody>
                  <a:tcPr marL="7620" marR="7620" marT="7620" marB="0" anchor="ctr"/>
                </a:tc>
                <a:tc h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</a:tr>
              <a:tr h="1073360">
                <a:tc v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4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Trebuchet MS" panose="020B0603020202020204" pitchFamily="34" charset="0"/>
                          <a:ea typeface="細明體" panose="02020509000000000000" pitchFamily="49" charset="-120"/>
                        </a:rPr>
                        <a:t>銷售</a:t>
                      </a:r>
                      <a:r>
                        <a:rPr lang="zh-TW" altLang="en-US" sz="2400" b="0" i="0" u="none" strike="noStrike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Trebuchet MS" panose="020B0603020202020204" pitchFamily="34" charset="0"/>
                          <a:ea typeface="細明體" panose="02020509000000000000" pitchFamily="49" charset="-120"/>
                        </a:rPr>
                        <a:t>淨額</a:t>
                      </a:r>
                      <a:endParaRPr lang="en-US" altLang="zh-TW" sz="2400" b="0" i="0" u="none" strike="noStrike" dirty="0" smtClean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Trebuchet MS" panose="020B0603020202020204" pitchFamily="34" charset="0"/>
                        <a:ea typeface="細明體" panose="02020509000000000000" pitchFamily="49" charset="-120"/>
                      </a:endParaRPr>
                    </a:p>
                    <a:p>
                      <a:pPr marL="0" marR="0" lvl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000" b="0" i="0" u="none" strike="noStrike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Trebuchet MS" panose="020B0603020202020204" pitchFamily="34" charset="0"/>
                          <a:ea typeface="細明體" panose="02020509000000000000" pitchFamily="49" charset="-120"/>
                        </a:rPr>
                        <a:t>(</a:t>
                      </a:r>
                      <a:r>
                        <a:rPr lang="zh-TW" altLang="en-US" sz="2000" b="0" i="0" u="none" strike="noStrike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Trebuchet MS" panose="020B0603020202020204" pitchFamily="34" charset="0"/>
                          <a:ea typeface="細明體" panose="02020509000000000000" pitchFamily="49" charset="-120"/>
                        </a:rPr>
                        <a:t>仟元</a:t>
                      </a:r>
                      <a:r>
                        <a:rPr lang="en-US" altLang="zh-TW" sz="2000" b="0" i="0" u="none" strike="noStrike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Trebuchet MS" panose="020B0603020202020204" pitchFamily="34" charset="0"/>
                          <a:ea typeface="細明體" panose="02020509000000000000" pitchFamily="49" charset="-120"/>
                        </a:rPr>
                        <a:t>)</a:t>
                      </a:r>
                      <a:endParaRPr lang="zh-TW" altLang="en-US" sz="2000" b="0" i="0" u="none" strike="noStrike" dirty="0" smtClean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Trebuchet MS" panose="020B0603020202020204" pitchFamily="34" charset="0"/>
                        <a:ea typeface="細明體" panose="02020509000000000000" pitchFamily="49" charset="-12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4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Trebuchet MS" panose="020B0603020202020204" pitchFamily="34" charset="0"/>
                          <a:ea typeface="細明體" panose="02020509000000000000" pitchFamily="49" charset="-120"/>
                        </a:rPr>
                        <a:t>比例</a:t>
                      </a:r>
                      <a:r>
                        <a:rPr lang="en-US" altLang="zh-TW" sz="24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Trebuchet MS" panose="020B0603020202020204" pitchFamily="34" charset="0"/>
                          <a:ea typeface="細明體" panose="02020509000000000000" pitchFamily="49" charset="-120"/>
                        </a:rPr>
                        <a:t>(%)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4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Trebuchet MS" panose="020B0603020202020204" pitchFamily="34" charset="0"/>
                          <a:ea typeface="細明體" panose="02020509000000000000" pitchFamily="49" charset="-120"/>
                        </a:rPr>
                        <a:t>銷售</a:t>
                      </a:r>
                      <a:r>
                        <a:rPr lang="zh-TW" altLang="en-US" sz="2400" b="0" i="0" u="none" strike="noStrike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Trebuchet MS" panose="020B0603020202020204" pitchFamily="34" charset="0"/>
                          <a:ea typeface="細明體" panose="02020509000000000000" pitchFamily="49" charset="-120"/>
                        </a:rPr>
                        <a:t>淨額</a:t>
                      </a:r>
                      <a:endParaRPr lang="en-US" altLang="zh-TW" sz="2400" b="0" i="0" u="none" strike="noStrike" dirty="0" smtClean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Trebuchet MS" panose="020B0603020202020204" pitchFamily="34" charset="0"/>
                        <a:ea typeface="細明體" panose="02020509000000000000" pitchFamily="49" charset="-120"/>
                      </a:endParaRPr>
                    </a:p>
                    <a:p>
                      <a:pPr marL="0" marR="0" lvl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000" b="0" i="0" u="none" strike="noStrike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Trebuchet MS" panose="020B0603020202020204" pitchFamily="34" charset="0"/>
                          <a:ea typeface="細明體" panose="02020509000000000000" pitchFamily="49" charset="-120"/>
                        </a:rPr>
                        <a:t>(</a:t>
                      </a:r>
                      <a:r>
                        <a:rPr lang="zh-TW" altLang="en-US" sz="2000" b="0" i="0" u="none" strike="noStrike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Trebuchet MS" panose="020B0603020202020204" pitchFamily="34" charset="0"/>
                          <a:ea typeface="細明體" panose="02020509000000000000" pitchFamily="49" charset="-120"/>
                        </a:rPr>
                        <a:t>仟元</a:t>
                      </a:r>
                      <a:r>
                        <a:rPr lang="en-US" altLang="zh-TW" sz="2000" b="0" i="0" u="none" strike="noStrike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Trebuchet MS" panose="020B0603020202020204" pitchFamily="34" charset="0"/>
                          <a:ea typeface="細明體" panose="02020509000000000000" pitchFamily="49" charset="-120"/>
                        </a:rPr>
                        <a:t>)</a:t>
                      </a:r>
                      <a:endParaRPr lang="zh-TW" altLang="en-US" sz="2000" b="0" i="0" u="none" strike="noStrike" dirty="0" smtClean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Trebuchet MS" panose="020B0603020202020204" pitchFamily="34" charset="0"/>
                        <a:ea typeface="細明體" panose="02020509000000000000" pitchFamily="49" charset="-12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4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Trebuchet MS" panose="020B0603020202020204" pitchFamily="34" charset="0"/>
                          <a:ea typeface="細明體" panose="02020509000000000000" pitchFamily="49" charset="-120"/>
                        </a:rPr>
                        <a:t>比例</a:t>
                      </a:r>
                      <a:r>
                        <a:rPr lang="en-US" altLang="zh-TW" sz="24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Trebuchet MS" panose="020B0603020202020204" pitchFamily="34" charset="0"/>
                          <a:ea typeface="細明體" panose="02020509000000000000" pitchFamily="49" charset="-120"/>
                        </a:rPr>
                        <a:t>(%)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4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Trebuchet MS" panose="020B0603020202020204" pitchFamily="34" charset="0"/>
                          <a:ea typeface="細明體" panose="02020509000000000000" pitchFamily="49" charset="-120"/>
                        </a:rPr>
                        <a:t>銷售</a:t>
                      </a:r>
                      <a:r>
                        <a:rPr lang="zh-TW" altLang="en-US" sz="2400" b="0" i="0" u="none" strike="noStrike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Trebuchet MS" panose="020B0603020202020204" pitchFamily="34" charset="0"/>
                          <a:ea typeface="細明體" panose="02020509000000000000" pitchFamily="49" charset="-120"/>
                        </a:rPr>
                        <a:t>淨額</a:t>
                      </a:r>
                      <a:endParaRPr lang="en-US" altLang="zh-TW" sz="2400" b="0" i="0" u="none" strike="noStrike" dirty="0" smtClean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Trebuchet MS" panose="020B0603020202020204" pitchFamily="34" charset="0"/>
                        <a:ea typeface="細明體" panose="02020509000000000000" pitchFamily="49" charset="-120"/>
                      </a:endParaRPr>
                    </a:p>
                    <a:p>
                      <a:pPr marL="0" marR="0" lvl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000" b="0" i="0" u="none" strike="noStrike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Trebuchet MS" panose="020B0603020202020204" pitchFamily="34" charset="0"/>
                          <a:ea typeface="細明體" panose="02020509000000000000" pitchFamily="49" charset="-120"/>
                        </a:rPr>
                        <a:t>(</a:t>
                      </a:r>
                      <a:r>
                        <a:rPr lang="zh-TW" altLang="en-US" sz="2000" b="0" i="0" u="none" strike="noStrike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Trebuchet MS" panose="020B0603020202020204" pitchFamily="34" charset="0"/>
                          <a:ea typeface="細明體" panose="02020509000000000000" pitchFamily="49" charset="-120"/>
                        </a:rPr>
                        <a:t>仟元</a:t>
                      </a:r>
                      <a:r>
                        <a:rPr lang="en-US" altLang="zh-TW" sz="2000" b="0" i="0" u="none" strike="noStrike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Trebuchet MS" panose="020B0603020202020204" pitchFamily="34" charset="0"/>
                          <a:ea typeface="細明體" panose="02020509000000000000" pitchFamily="49" charset="-120"/>
                        </a:rPr>
                        <a:t>)</a:t>
                      </a:r>
                      <a:endParaRPr lang="zh-TW" altLang="en-US" sz="2000" b="0" i="0" u="none" strike="noStrike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Trebuchet MS" panose="020B0603020202020204" pitchFamily="34" charset="0"/>
                        <a:ea typeface="細明體" panose="02020509000000000000" pitchFamily="49" charset="-12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4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Trebuchet MS" panose="020B0603020202020204" pitchFamily="34" charset="0"/>
                          <a:ea typeface="細明體" panose="02020509000000000000" pitchFamily="49" charset="-120"/>
                        </a:rPr>
                        <a:t>比例</a:t>
                      </a:r>
                      <a:r>
                        <a:rPr lang="en-US" altLang="zh-TW" sz="24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Trebuchet MS" panose="020B0603020202020204" pitchFamily="34" charset="0"/>
                          <a:ea typeface="細明體" panose="02020509000000000000" pitchFamily="49" charset="-120"/>
                        </a:rPr>
                        <a:t>(%)</a:t>
                      </a:r>
                    </a:p>
                  </a:txBody>
                  <a:tcPr marL="7620" marR="7620" marT="7620" marB="0" anchor="ctr"/>
                </a:tc>
              </a:tr>
              <a:tr h="609237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8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Trebuchet MS" panose="020B0603020202020204" pitchFamily="34" charset="0"/>
                          <a:ea typeface="細明體" panose="02020509000000000000" pitchFamily="49" charset="-120"/>
                        </a:rPr>
                        <a:t>台 灣</a:t>
                      </a:r>
                      <a:endParaRPr lang="zh-TW" altLang="en-US" sz="2800" b="1" i="0" u="none" strike="noStrike" dirty="0">
                        <a:solidFill>
                          <a:schemeClr val="bg1"/>
                        </a:solidFill>
                        <a:effectLst/>
                        <a:latin typeface="Trebuchet MS" panose="020B0603020202020204" pitchFamily="34" charset="0"/>
                        <a:ea typeface="細明體" panose="02020509000000000000" pitchFamily="49" charset="-120"/>
                      </a:endParaRPr>
                    </a:p>
                  </a:txBody>
                  <a:tcPr marL="7620" marR="7620" marT="7620" marB="0" anchor="ctr">
                    <a:solidFill>
                      <a:srgbClr val="5FCBE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457200" rtl="0" eaLnBrk="1" fontAlgn="ctr" latinLnBrk="0" hangingPunct="1"/>
                      <a:r>
                        <a:rPr lang="en-US" altLang="zh-TW" sz="2400" b="0" i="0" u="none" strike="noStrike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Trebuchet MS" panose="020B0603020202020204" pitchFamily="34" charset="0"/>
                          <a:ea typeface="細明體" panose="02020509000000000000" pitchFamily="49" charset="-120"/>
                          <a:cs typeface="+mn-cs"/>
                        </a:rPr>
                        <a:t>4,191,013</a:t>
                      </a:r>
                      <a:endParaRPr lang="zh-TW" altLang="en-US" sz="2400" b="0" i="0" u="none" strike="noStrike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Trebuchet MS" panose="020B0603020202020204" pitchFamily="34" charset="0"/>
                        <a:ea typeface="細明體" panose="02020509000000000000" pitchFamily="49" charset="-120"/>
                        <a:cs typeface="+mn-cs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r" defTabSz="457200" rtl="0" eaLnBrk="1" fontAlgn="ctr" latinLnBrk="0" hangingPunct="1"/>
                      <a:r>
                        <a:rPr lang="en-US" altLang="zh-TW" sz="2400" b="0" i="0" u="none" strike="noStrike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Trebuchet MS" panose="020B0603020202020204" pitchFamily="34" charset="0"/>
                          <a:ea typeface="細明體" panose="02020509000000000000" pitchFamily="49" charset="-120"/>
                          <a:cs typeface="+mn-cs"/>
                        </a:rPr>
                        <a:t>88.5</a:t>
                      </a:r>
                      <a:endParaRPr lang="zh-TW" altLang="en-US" sz="2400" b="0" i="0" u="none" strike="noStrike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Trebuchet MS" panose="020B0603020202020204" pitchFamily="34" charset="0"/>
                        <a:ea typeface="細明體" panose="02020509000000000000" pitchFamily="49" charset="-120"/>
                        <a:cs typeface="+mn-cs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r" defTabSz="457200" rtl="0" eaLnBrk="1" fontAlgn="ctr" latinLnBrk="0" hangingPunct="1"/>
                      <a:r>
                        <a:rPr lang="en-US" altLang="zh-TW" sz="2400" b="0" i="0" u="none" strike="noStrike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Trebuchet MS" panose="020B0603020202020204" pitchFamily="34" charset="0"/>
                          <a:ea typeface="細明體" panose="02020509000000000000" pitchFamily="49" charset="-120"/>
                          <a:cs typeface="+mn-cs"/>
                        </a:rPr>
                        <a:t>4,080,911</a:t>
                      </a:r>
                      <a:endParaRPr lang="zh-TW" altLang="en-US" sz="2400" b="0" i="0" u="none" strike="noStrike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Trebuchet MS" panose="020B0603020202020204" pitchFamily="34" charset="0"/>
                        <a:ea typeface="細明體" panose="02020509000000000000" pitchFamily="49" charset="-120"/>
                        <a:cs typeface="+mn-cs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r" defTabSz="457200" rtl="0" eaLnBrk="1" fontAlgn="ctr" latinLnBrk="0" hangingPunct="1"/>
                      <a:r>
                        <a:rPr lang="en-US" altLang="zh-TW" sz="2400" b="0" i="0" u="none" strike="noStrike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Trebuchet MS" panose="020B0603020202020204" pitchFamily="34" charset="0"/>
                          <a:ea typeface="細明體" panose="02020509000000000000" pitchFamily="49" charset="-120"/>
                          <a:cs typeface="+mn-cs"/>
                        </a:rPr>
                        <a:t>91.02</a:t>
                      </a:r>
                      <a:endParaRPr lang="zh-TW" altLang="en-US" sz="2400" b="0" i="0" u="none" strike="noStrike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Trebuchet MS" panose="020B0603020202020204" pitchFamily="34" charset="0"/>
                        <a:ea typeface="細明體" panose="02020509000000000000" pitchFamily="49" charset="-120"/>
                        <a:cs typeface="+mn-cs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r" defTabSz="457200" rtl="0" eaLnBrk="1" fontAlgn="ctr" latinLnBrk="0" hangingPunct="1"/>
                      <a:r>
                        <a:rPr lang="en-US" altLang="zh-TW" sz="2400" b="0" i="0" u="none" strike="noStrike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Trebuchet MS" panose="020B0603020202020204" pitchFamily="34" charset="0"/>
                          <a:ea typeface="細明體" panose="02020509000000000000" pitchFamily="49" charset="-120"/>
                          <a:cs typeface="+mn-cs"/>
                        </a:rPr>
                        <a:t>3,575,605</a:t>
                      </a:r>
                      <a:endParaRPr lang="zh-TW" altLang="en-US" sz="2400" b="0" i="0" u="none" strike="noStrike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Trebuchet MS" panose="020B0603020202020204" pitchFamily="34" charset="0"/>
                        <a:ea typeface="細明體" panose="02020509000000000000" pitchFamily="49" charset="-120"/>
                        <a:cs typeface="+mn-cs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r" defTabSz="457200" rtl="0" eaLnBrk="1" fontAlgn="ctr" latinLnBrk="0" hangingPunct="1"/>
                      <a:r>
                        <a:rPr lang="en-US" altLang="zh-TW" sz="2400" b="0" i="0" u="none" strike="noStrike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Trebuchet MS" panose="020B0603020202020204" pitchFamily="34" charset="0"/>
                          <a:ea typeface="細明體" panose="02020509000000000000" pitchFamily="49" charset="-120"/>
                          <a:cs typeface="+mn-cs"/>
                        </a:rPr>
                        <a:t>94.74</a:t>
                      </a:r>
                      <a:endParaRPr lang="zh-TW" altLang="en-US" sz="2400" b="0" i="0" u="none" strike="noStrike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Trebuchet MS" panose="020B0603020202020204" pitchFamily="34" charset="0"/>
                        <a:ea typeface="細明體" panose="02020509000000000000" pitchFamily="49" charset="-120"/>
                        <a:cs typeface="+mn-cs"/>
                      </a:endParaRPr>
                    </a:p>
                  </a:txBody>
                  <a:tcPr marL="7620" marR="7620" marT="7620" marB="0" anchor="ctr"/>
                </a:tc>
              </a:tr>
              <a:tr h="609237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8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Trebuchet MS" panose="020B0603020202020204" pitchFamily="34" charset="0"/>
                          <a:ea typeface="細明體" panose="02020509000000000000" pitchFamily="49" charset="-120"/>
                        </a:rPr>
                        <a:t>越 南</a:t>
                      </a:r>
                      <a:endParaRPr lang="zh-TW" altLang="en-US" sz="2800" b="1" i="0" u="none" strike="noStrike" dirty="0">
                        <a:solidFill>
                          <a:schemeClr val="bg1"/>
                        </a:solidFill>
                        <a:effectLst/>
                        <a:latin typeface="Trebuchet MS" panose="020B0603020202020204" pitchFamily="34" charset="0"/>
                        <a:ea typeface="細明體" panose="02020509000000000000" pitchFamily="49" charset="-120"/>
                      </a:endParaRPr>
                    </a:p>
                  </a:txBody>
                  <a:tcPr marL="7620" marR="7620" marT="7620" marB="0" anchor="ctr">
                    <a:solidFill>
                      <a:srgbClr val="5FCBE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457200" rtl="0" eaLnBrk="1" fontAlgn="ctr" latinLnBrk="0" hangingPunct="1"/>
                      <a:r>
                        <a:rPr lang="en-US" altLang="zh-TW" sz="2400" b="0" i="0" u="none" strike="noStrike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Trebuchet MS" panose="020B0603020202020204" pitchFamily="34" charset="0"/>
                          <a:ea typeface="細明體" panose="02020509000000000000" pitchFamily="49" charset="-120"/>
                          <a:cs typeface="+mn-cs"/>
                        </a:rPr>
                        <a:t>317,663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r" defTabSz="457200" rtl="0" eaLnBrk="1" fontAlgn="ctr" latinLnBrk="0" hangingPunct="1"/>
                      <a:r>
                        <a:rPr lang="en-US" altLang="zh-TW" sz="2400" b="0" i="0" u="none" strike="noStrike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Trebuchet MS" panose="020B0603020202020204" pitchFamily="34" charset="0"/>
                          <a:ea typeface="細明體" panose="02020509000000000000" pitchFamily="49" charset="-120"/>
                          <a:cs typeface="+mn-cs"/>
                        </a:rPr>
                        <a:t>6.71</a:t>
                      </a:r>
                      <a:endParaRPr lang="zh-TW" altLang="en-US" sz="2400" b="0" i="0" u="none" strike="noStrike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Trebuchet MS" panose="020B0603020202020204" pitchFamily="34" charset="0"/>
                        <a:ea typeface="細明體" panose="02020509000000000000" pitchFamily="49" charset="-120"/>
                        <a:cs typeface="+mn-cs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r" defTabSz="457200" rtl="0" eaLnBrk="1" fontAlgn="ctr" latinLnBrk="0" hangingPunct="1"/>
                      <a:r>
                        <a:rPr lang="en-US" altLang="zh-TW" sz="2400" b="0" i="0" u="none" strike="noStrike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Trebuchet MS" panose="020B0603020202020204" pitchFamily="34" charset="0"/>
                          <a:ea typeface="細明體" panose="02020509000000000000" pitchFamily="49" charset="-120"/>
                          <a:cs typeface="+mn-cs"/>
                        </a:rPr>
                        <a:t>190,349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r" defTabSz="457200" rtl="0" eaLnBrk="1" fontAlgn="ctr" latinLnBrk="0" hangingPunct="1"/>
                      <a:r>
                        <a:rPr lang="en-US" altLang="zh-TW" sz="2400" b="0" i="0" u="none" strike="noStrike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Trebuchet MS" panose="020B0603020202020204" pitchFamily="34" charset="0"/>
                          <a:ea typeface="細明體" panose="02020509000000000000" pitchFamily="49" charset="-120"/>
                          <a:cs typeface="+mn-cs"/>
                        </a:rPr>
                        <a:t>4.25</a:t>
                      </a:r>
                      <a:endParaRPr lang="zh-TW" altLang="en-US" sz="2400" b="0" i="0" u="none" strike="noStrike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Trebuchet MS" panose="020B0603020202020204" pitchFamily="34" charset="0"/>
                        <a:ea typeface="細明體" panose="02020509000000000000" pitchFamily="49" charset="-120"/>
                        <a:cs typeface="+mn-cs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r" defTabSz="457200" rtl="0" eaLnBrk="1" fontAlgn="ctr" latinLnBrk="0" hangingPunct="1"/>
                      <a:r>
                        <a:rPr lang="en-US" altLang="zh-TW" sz="2400" b="0" i="0" u="none" strike="noStrike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Trebuchet MS" panose="020B0603020202020204" pitchFamily="34" charset="0"/>
                          <a:ea typeface="細明體" panose="02020509000000000000" pitchFamily="49" charset="-120"/>
                          <a:cs typeface="+mn-cs"/>
                        </a:rPr>
                        <a:t>123,596</a:t>
                      </a:r>
                      <a:endParaRPr lang="zh-TW" altLang="en-US" sz="2400" b="0" i="0" u="none" strike="noStrike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Trebuchet MS" panose="020B0603020202020204" pitchFamily="34" charset="0"/>
                        <a:ea typeface="細明體" panose="02020509000000000000" pitchFamily="49" charset="-120"/>
                        <a:cs typeface="+mn-cs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r" defTabSz="457200" rtl="0" eaLnBrk="1" fontAlgn="ctr" latinLnBrk="0" hangingPunct="1"/>
                      <a:r>
                        <a:rPr lang="en-US" altLang="zh-TW" sz="2400" b="0" i="0" u="none" strike="noStrike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Trebuchet MS" panose="020B0603020202020204" pitchFamily="34" charset="0"/>
                          <a:ea typeface="細明體" panose="02020509000000000000" pitchFamily="49" charset="-120"/>
                          <a:cs typeface="+mn-cs"/>
                        </a:rPr>
                        <a:t>3.27</a:t>
                      </a:r>
                      <a:endParaRPr lang="zh-TW" altLang="en-US" sz="2400" b="0" i="0" u="none" strike="noStrike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Trebuchet MS" panose="020B0603020202020204" pitchFamily="34" charset="0"/>
                        <a:ea typeface="細明體" panose="02020509000000000000" pitchFamily="49" charset="-120"/>
                        <a:cs typeface="+mn-cs"/>
                      </a:endParaRPr>
                    </a:p>
                  </a:txBody>
                  <a:tcPr marL="7620" marR="7620" marT="7620" marB="0" anchor="ctr"/>
                </a:tc>
              </a:tr>
              <a:tr h="609237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8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Trebuchet MS" panose="020B0603020202020204" pitchFamily="34" charset="0"/>
                          <a:ea typeface="細明體" panose="02020509000000000000" pitchFamily="49" charset="-120"/>
                        </a:rPr>
                        <a:t>泰 國</a:t>
                      </a:r>
                      <a:endParaRPr lang="zh-TW" altLang="en-US" sz="2800" b="1" i="0" u="none" strike="noStrike" dirty="0">
                        <a:solidFill>
                          <a:schemeClr val="bg1"/>
                        </a:solidFill>
                        <a:effectLst/>
                        <a:latin typeface="Trebuchet MS" panose="020B0603020202020204" pitchFamily="34" charset="0"/>
                        <a:ea typeface="細明體" panose="02020509000000000000" pitchFamily="49" charset="-120"/>
                      </a:endParaRPr>
                    </a:p>
                  </a:txBody>
                  <a:tcPr marL="7620" marR="7620" marT="7620" marB="0" anchor="ctr">
                    <a:solidFill>
                      <a:srgbClr val="5FCBE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457200" rtl="0" eaLnBrk="1" fontAlgn="ctr" latinLnBrk="0" hangingPunct="1"/>
                      <a:r>
                        <a:rPr lang="en-US" altLang="zh-TW" sz="2400" b="0" i="0" u="none" strike="noStrike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Trebuchet MS" panose="020B0603020202020204" pitchFamily="34" charset="0"/>
                          <a:ea typeface="細明體" panose="02020509000000000000" pitchFamily="49" charset="-120"/>
                          <a:cs typeface="+mn-cs"/>
                        </a:rPr>
                        <a:t>133,276</a:t>
                      </a:r>
                      <a:endParaRPr lang="zh-TW" altLang="en-US" sz="2400" b="0" i="0" u="none" strike="noStrike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Trebuchet MS" panose="020B0603020202020204" pitchFamily="34" charset="0"/>
                        <a:ea typeface="細明體" panose="02020509000000000000" pitchFamily="49" charset="-120"/>
                        <a:cs typeface="+mn-cs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r" defTabSz="457200" rtl="0" eaLnBrk="1" fontAlgn="ctr" latinLnBrk="0" hangingPunct="1"/>
                      <a:r>
                        <a:rPr lang="en-US" altLang="zh-TW" sz="2400" b="0" i="0" u="none" strike="noStrike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Trebuchet MS" panose="020B0603020202020204" pitchFamily="34" charset="0"/>
                          <a:ea typeface="細明體" panose="02020509000000000000" pitchFamily="49" charset="-120"/>
                          <a:cs typeface="+mn-cs"/>
                        </a:rPr>
                        <a:t>2.81</a:t>
                      </a:r>
                      <a:endParaRPr lang="zh-TW" altLang="en-US" sz="2400" b="0" i="0" u="none" strike="noStrike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Trebuchet MS" panose="020B0603020202020204" pitchFamily="34" charset="0"/>
                        <a:ea typeface="細明體" panose="02020509000000000000" pitchFamily="49" charset="-120"/>
                        <a:cs typeface="+mn-cs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r" defTabSz="457200" rtl="0" eaLnBrk="1" fontAlgn="ctr" latinLnBrk="0" hangingPunct="1"/>
                      <a:r>
                        <a:rPr lang="en-US" altLang="zh-TW" sz="2400" b="0" i="0" u="none" strike="noStrike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Trebuchet MS" panose="020B0603020202020204" pitchFamily="34" charset="0"/>
                          <a:ea typeface="細明體" panose="02020509000000000000" pitchFamily="49" charset="-120"/>
                          <a:cs typeface="+mn-cs"/>
                        </a:rPr>
                        <a:t>130,964</a:t>
                      </a:r>
                      <a:endParaRPr lang="zh-TW" altLang="en-US" sz="2400" b="0" i="0" u="none" strike="noStrike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Trebuchet MS" panose="020B0603020202020204" pitchFamily="34" charset="0"/>
                        <a:ea typeface="細明體" panose="02020509000000000000" pitchFamily="49" charset="-120"/>
                        <a:cs typeface="+mn-cs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r" defTabSz="457200" rtl="0" eaLnBrk="1" fontAlgn="ctr" latinLnBrk="0" hangingPunct="1"/>
                      <a:r>
                        <a:rPr lang="en-US" altLang="zh-TW" sz="2400" b="0" i="0" u="none" strike="noStrike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Trebuchet MS" panose="020B0603020202020204" pitchFamily="34" charset="0"/>
                          <a:ea typeface="細明體" panose="02020509000000000000" pitchFamily="49" charset="-120"/>
                          <a:cs typeface="+mn-cs"/>
                        </a:rPr>
                        <a:t>2.92</a:t>
                      </a:r>
                      <a:endParaRPr lang="zh-TW" altLang="en-US" sz="2400" b="0" i="0" u="none" strike="noStrike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Trebuchet MS" panose="020B0603020202020204" pitchFamily="34" charset="0"/>
                        <a:ea typeface="細明體" panose="02020509000000000000" pitchFamily="49" charset="-120"/>
                        <a:cs typeface="+mn-cs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r" defTabSz="457200" rtl="0" eaLnBrk="1" fontAlgn="ctr" latinLnBrk="0" hangingPunct="1"/>
                      <a:r>
                        <a:rPr lang="en-US" altLang="zh-TW" sz="2400" b="0" i="0" u="none" strike="noStrike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Trebuchet MS" panose="020B0603020202020204" pitchFamily="34" charset="0"/>
                          <a:ea typeface="細明體" panose="02020509000000000000" pitchFamily="49" charset="-120"/>
                          <a:cs typeface="+mn-cs"/>
                        </a:rPr>
                        <a:t>48,187</a:t>
                      </a:r>
                      <a:endParaRPr lang="zh-TW" altLang="en-US" sz="2400" b="0" i="0" u="none" strike="noStrike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Trebuchet MS" panose="020B0603020202020204" pitchFamily="34" charset="0"/>
                        <a:ea typeface="細明體" panose="02020509000000000000" pitchFamily="49" charset="-120"/>
                        <a:cs typeface="+mn-cs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r" defTabSz="457200" rtl="0" eaLnBrk="1" fontAlgn="ctr" latinLnBrk="0" hangingPunct="1"/>
                      <a:r>
                        <a:rPr lang="en-US" altLang="zh-TW" sz="2400" b="0" i="0" u="none" strike="noStrike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Trebuchet MS" panose="020B0603020202020204" pitchFamily="34" charset="0"/>
                          <a:ea typeface="細明體" panose="02020509000000000000" pitchFamily="49" charset="-120"/>
                          <a:cs typeface="+mn-cs"/>
                        </a:rPr>
                        <a:t>1.28</a:t>
                      </a:r>
                      <a:endParaRPr lang="zh-TW" altLang="en-US" sz="2400" b="0" i="0" u="none" strike="noStrike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Trebuchet MS" panose="020B0603020202020204" pitchFamily="34" charset="0"/>
                        <a:ea typeface="細明體" panose="02020509000000000000" pitchFamily="49" charset="-120"/>
                        <a:cs typeface="+mn-cs"/>
                      </a:endParaRPr>
                    </a:p>
                  </a:txBody>
                  <a:tcPr marL="7620" marR="7620" marT="7620" marB="0" anchor="ctr"/>
                </a:tc>
              </a:tr>
              <a:tr h="609237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8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Trebuchet MS" panose="020B0603020202020204" pitchFamily="34" charset="0"/>
                          <a:ea typeface="細明體" panose="02020509000000000000" pitchFamily="49" charset="-120"/>
                        </a:rPr>
                        <a:t>其 他</a:t>
                      </a:r>
                      <a:endParaRPr lang="zh-TW" altLang="en-US" sz="2800" b="1" i="0" u="none" strike="noStrike" dirty="0">
                        <a:solidFill>
                          <a:schemeClr val="bg1"/>
                        </a:solidFill>
                        <a:effectLst/>
                        <a:latin typeface="Trebuchet MS" panose="020B0603020202020204" pitchFamily="34" charset="0"/>
                        <a:ea typeface="細明體" panose="02020509000000000000" pitchFamily="49" charset="-120"/>
                      </a:endParaRPr>
                    </a:p>
                  </a:txBody>
                  <a:tcPr marL="7620" marR="7620" marT="7620" marB="0" anchor="ctr">
                    <a:solidFill>
                      <a:srgbClr val="5FCBE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457200" rtl="0" eaLnBrk="1" fontAlgn="ctr" latinLnBrk="0" hangingPunct="1"/>
                      <a:r>
                        <a:rPr lang="en-US" altLang="zh-TW" sz="2400" b="0" i="0" u="none" strike="noStrike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Trebuchet MS" panose="020B0603020202020204" pitchFamily="34" charset="0"/>
                          <a:ea typeface="細明體" panose="02020509000000000000" pitchFamily="49" charset="-120"/>
                          <a:cs typeface="+mn-cs"/>
                        </a:rPr>
                        <a:t>93,724</a:t>
                      </a:r>
                      <a:endParaRPr lang="zh-TW" altLang="en-US" sz="2400" b="0" i="0" u="none" strike="noStrike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Trebuchet MS" panose="020B0603020202020204" pitchFamily="34" charset="0"/>
                        <a:ea typeface="細明體" panose="02020509000000000000" pitchFamily="49" charset="-120"/>
                        <a:cs typeface="+mn-cs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r" defTabSz="457200" rtl="0" eaLnBrk="1" fontAlgn="ctr" latinLnBrk="0" hangingPunct="1"/>
                      <a:r>
                        <a:rPr lang="en-US" altLang="zh-TW" sz="2400" b="0" i="0" u="none" strike="noStrike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Trebuchet MS" panose="020B0603020202020204" pitchFamily="34" charset="0"/>
                          <a:ea typeface="細明體" panose="02020509000000000000" pitchFamily="49" charset="-120"/>
                          <a:cs typeface="+mn-cs"/>
                        </a:rPr>
                        <a:t>1.98</a:t>
                      </a:r>
                      <a:endParaRPr lang="zh-TW" altLang="en-US" sz="2400" b="0" i="0" u="none" strike="noStrike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Trebuchet MS" panose="020B0603020202020204" pitchFamily="34" charset="0"/>
                        <a:ea typeface="細明體" panose="02020509000000000000" pitchFamily="49" charset="-120"/>
                        <a:cs typeface="+mn-cs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r" defTabSz="457200" rtl="0" eaLnBrk="1" fontAlgn="ctr" latinLnBrk="0" hangingPunct="1"/>
                      <a:r>
                        <a:rPr lang="en-US" altLang="zh-TW" sz="2400" b="0" i="0" u="none" strike="noStrike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Trebuchet MS" panose="020B0603020202020204" pitchFamily="34" charset="0"/>
                          <a:ea typeface="細明體" panose="02020509000000000000" pitchFamily="49" charset="-120"/>
                          <a:cs typeface="+mn-cs"/>
                        </a:rPr>
                        <a:t>81,147</a:t>
                      </a:r>
                      <a:endParaRPr lang="zh-TW" altLang="en-US" sz="2400" b="0" i="0" u="none" strike="noStrike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Trebuchet MS" panose="020B0603020202020204" pitchFamily="34" charset="0"/>
                        <a:ea typeface="細明體" panose="02020509000000000000" pitchFamily="49" charset="-120"/>
                        <a:cs typeface="+mn-cs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r" defTabSz="457200" rtl="0" eaLnBrk="1" fontAlgn="ctr" latinLnBrk="0" hangingPunct="1"/>
                      <a:r>
                        <a:rPr lang="en-US" altLang="zh-TW" sz="2400" b="0" i="0" u="none" strike="noStrike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Trebuchet MS" panose="020B0603020202020204" pitchFamily="34" charset="0"/>
                          <a:ea typeface="細明體" panose="02020509000000000000" pitchFamily="49" charset="-120"/>
                          <a:cs typeface="+mn-cs"/>
                        </a:rPr>
                        <a:t>1.81</a:t>
                      </a:r>
                      <a:endParaRPr lang="zh-TW" altLang="en-US" sz="2400" b="0" i="0" u="none" strike="noStrike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Trebuchet MS" panose="020B0603020202020204" pitchFamily="34" charset="0"/>
                        <a:ea typeface="細明體" panose="02020509000000000000" pitchFamily="49" charset="-120"/>
                        <a:cs typeface="+mn-cs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r" defTabSz="457200" rtl="0" eaLnBrk="1" fontAlgn="ctr" latinLnBrk="0" hangingPunct="1"/>
                      <a:r>
                        <a:rPr lang="en-US" altLang="zh-TW" sz="2400" b="0" i="0" u="none" strike="noStrike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Trebuchet MS" panose="020B0603020202020204" pitchFamily="34" charset="0"/>
                          <a:ea typeface="細明體" panose="02020509000000000000" pitchFamily="49" charset="-120"/>
                          <a:cs typeface="+mn-cs"/>
                        </a:rPr>
                        <a:t>26,812</a:t>
                      </a:r>
                      <a:endParaRPr lang="zh-TW" altLang="en-US" sz="2400" b="0" i="0" u="none" strike="noStrike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Trebuchet MS" panose="020B0603020202020204" pitchFamily="34" charset="0"/>
                        <a:ea typeface="細明體" panose="02020509000000000000" pitchFamily="49" charset="-120"/>
                        <a:cs typeface="+mn-cs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r" defTabSz="457200" rtl="0" eaLnBrk="1" fontAlgn="ctr" latinLnBrk="0" hangingPunct="1"/>
                      <a:r>
                        <a:rPr lang="en-US" altLang="zh-TW" sz="2400" b="0" i="0" u="none" strike="noStrike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Trebuchet MS" panose="020B0603020202020204" pitchFamily="34" charset="0"/>
                          <a:ea typeface="細明體" panose="02020509000000000000" pitchFamily="49" charset="-120"/>
                          <a:cs typeface="+mn-cs"/>
                        </a:rPr>
                        <a:t>0.71</a:t>
                      </a:r>
                      <a:endParaRPr lang="zh-TW" altLang="en-US" sz="2400" b="0" i="0" u="none" strike="noStrike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Trebuchet MS" panose="020B0603020202020204" pitchFamily="34" charset="0"/>
                        <a:ea typeface="細明體" panose="02020509000000000000" pitchFamily="49" charset="-120"/>
                        <a:cs typeface="+mn-cs"/>
                      </a:endParaRPr>
                    </a:p>
                  </a:txBody>
                  <a:tcPr marL="7620" marR="7620" marT="7620" marB="0" anchor="ctr"/>
                </a:tc>
              </a:tr>
              <a:tr h="609237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800" b="1" i="0" u="none" strike="noStrike" dirty="0">
                          <a:solidFill>
                            <a:schemeClr val="bg1"/>
                          </a:solidFill>
                          <a:effectLst/>
                          <a:latin typeface="Trebuchet MS" panose="020B0603020202020204" pitchFamily="34" charset="0"/>
                          <a:ea typeface="細明體" panose="02020509000000000000" pitchFamily="49" charset="-120"/>
                        </a:rPr>
                        <a:t>合 </a:t>
                      </a:r>
                      <a:r>
                        <a:rPr lang="zh-TW" altLang="en-US" sz="28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Trebuchet MS" panose="020B0603020202020204" pitchFamily="34" charset="0"/>
                          <a:ea typeface="細明體" panose="02020509000000000000" pitchFamily="49" charset="-120"/>
                        </a:rPr>
                        <a:t>計</a:t>
                      </a:r>
                      <a:endParaRPr lang="zh-TW" altLang="en-US" sz="2800" b="1" i="0" u="none" strike="noStrike" dirty="0">
                        <a:solidFill>
                          <a:schemeClr val="bg1"/>
                        </a:solidFill>
                        <a:effectLst/>
                        <a:latin typeface="Trebuchet MS" panose="020B0603020202020204" pitchFamily="34" charset="0"/>
                        <a:ea typeface="細明體" panose="02020509000000000000" pitchFamily="49" charset="-120"/>
                      </a:endParaRPr>
                    </a:p>
                  </a:txBody>
                  <a:tcPr marL="7620" marR="7620" marT="7620" marB="0" anchor="ctr">
                    <a:solidFill>
                      <a:srgbClr val="5FCBE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457200" rtl="0" eaLnBrk="1" fontAlgn="ctr" latinLnBrk="0" hangingPunct="1"/>
                      <a:r>
                        <a:rPr lang="en-US" altLang="zh-TW" sz="2400" b="0" i="0" u="none" strike="noStrike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Trebuchet MS" panose="020B0603020202020204" pitchFamily="34" charset="0"/>
                          <a:ea typeface="細明體" panose="02020509000000000000" pitchFamily="49" charset="-120"/>
                          <a:cs typeface="+mn-cs"/>
                        </a:rPr>
                        <a:t>4,735,676</a:t>
                      </a:r>
                      <a:endParaRPr lang="zh-TW" altLang="en-US" sz="2400" b="0" i="0" u="none" strike="noStrike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Trebuchet MS" panose="020B0603020202020204" pitchFamily="34" charset="0"/>
                        <a:ea typeface="細明體" panose="02020509000000000000" pitchFamily="49" charset="-120"/>
                        <a:cs typeface="+mn-cs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r" defTabSz="457200" rtl="0" eaLnBrk="1" fontAlgn="ctr" latinLnBrk="0" hangingPunct="1"/>
                      <a:r>
                        <a:rPr lang="en-US" altLang="zh-TW" sz="2400" b="0" i="0" u="none" strike="noStrike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Trebuchet MS" panose="020B0603020202020204" pitchFamily="34" charset="0"/>
                          <a:ea typeface="細明體" panose="02020509000000000000" pitchFamily="49" charset="-120"/>
                          <a:cs typeface="+mn-cs"/>
                        </a:rPr>
                        <a:t>100</a:t>
                      </a:r>
                      <a:endParaRPr lang="zh-TW" altLang="en-US" sz="2400" b="0" i="0" u="none" strike="noStrike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Trebuchet MS" panose="020B0603020202020204" pitchFamily="34" charset="0"/>
                        <a:ea typeface="細明體" panose="02020509000000000000" pitchFamily="49" charset="-120"/>
                        <a:cs typeface="+mn-cs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r" defTabSz="457200" rtl="0" eaLnBrk="1" fontAlgn="ctr" latinLnBrk="0" hangingPunct="1"/>
                      <a:r>
                        <a:rPr lang="en-US" altLang="zh-TW" sz="2400" b="0" i="0" u="none" strike="noStrike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Trebuchet MS" panose="020B0603020202020204" pitchFamily="34" charset="0"/>
                          <a:ea typeface="細明體" panose="02020509000000000000" pitchFamily="49" charset="-120"/>
                          <a:cs typeface="+mn-cs"/>
                        </a:rPr>
                        <a:t>4,483,371</a:t>
                      </a:r>
                      <a:endParaRPr lang="zh-TW" altLang="en-US" sz="2400" b="0" i="0" u="none" strike="noStrike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Trebuchet MS" panose="020B0603020202020204" pitchFamily="34" charset="0"/>
                        <a:ea typeface="細明體" panose="02020509000000000000" pitchFamily="49" charset="-120"/>
                        <a:cs typeface="+mn-cs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r" defTabSz="457200" rtl="0" eaLnBrk="1" fontAlgn="ctr" latinLnBrk="0" hangingPunct="1"/>
                      <a:r>
                        <a:rPr lang="en-US" altLang="zh-TW" sz="2400" b="0" i="0" u="none" strike="noStrike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Trebuchet MS" panose="020B0603020202020204" pitchFamily="34" charset="0"/>
                          <a:ea typeface="細明體" panose="02020509000000000000" pitchFamily="49" charset="-120"/>
                          <a:cs typeface="+mn-cs"/>
                        </a:rPr>
                        <a:t>100</a:t>
                      </a:r>
                      <a:endParaRPr lang="zh-TW" altLang="en-US" sz="2400" b="0" i="0" u="none" strike="noStrike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Trebuchet MS" panose="020B0603020202020204" pitchFamily="34" charset="0"/>
                        <a:ea typeface="細明體" panose="02020509000000000000" pitchFamily="49" charset="-120"/>
                        <a:cs typeface="+mn-cs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r" defTabSz="457200" rtl="0" eaLnBrk="1" fontAlgn="ctr" latinLnBrk="0" hangingPunct="1"/>
                      <a:r>
                        <a:rPr lang="en-US" altLang="zh-TW" sz="2400" b="0" i="0" u="none" strike="noStrike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Trebuchet MS" panose="020B0603020202020204" pitchFamily="34" charset="0"/>
                          <a:ea typeface="細明體" panose="02020509000000000000" pitchFamily="49" charset="-120"/>
                          <a:cs typeface="+mn-cs"/>
                        </a:rPr>
                        <a:t>3,774,200</a:t>
                      </a:r>
                      <a:endParaRPr lang="zh-TW" altLang="en-US" sz="2400" b="0" i="0" u="none" strike="noStrike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Trebuchet MS" panose="020B0603020202020204" pitchFamily="34" charset="0"/>
                        <a:ea typeface="細明體" panose="02020509000000000000" pitchFamily="49" charset="-120"/>
                        <a:cs typeface="+mn-cs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r" defTabSz="457200" rtl="0" eaLnBrk="1" fontAlgn="ctr" latinLnBrk="0" hangingPunct="1"/>
                      <a:r>
                        <a:rPr lang="en-US" altLang="zh-TW" sz="2400" b="0" i="0" u="none" strike="noStrike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Trebuchet MS" panose="020B0603020202020204" pitchFamily="34" charset="0"/>
                          <a:ea typeface="細明體" panose="02020509000000000000" pitchFamily="49" charset="-120"/>
                          <a:cs typeface="+mn-cs"/>
                        </a:rPr>
                        <a:t>100</a:t>
                      </a:r>
                      <a:endParaRPr lang="zh-TW" altLang="en-US" sz="2400" b="0" i="0" u="none" strike="noStrike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Trebuchet MS" panose="020B0603020202020204" pitchFamily="34" charset="0"/>
                        <a:ea typeface="細明體" panose="02020509000000000000" pitchFamily="49" charset="-120"/>
                        <a:cs typeface="+mn-cs"/>
                      </a:endParaRPr>
                    </a:p>
                  </a:txBody>
                  <a:tcPr marL="7620" marR="7620" marT="762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86357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內容版面配置區 6"/>
          <p:cNvSpPr>
            <a:spLocks noGrp="1"/>
          </p:cNvSpPr>
          <p:nvPr>
            <p:ph sz="half" idx="1"/>
          </p:nvPr>
        </p:nvSpPr>
        <p:spPr>
          <a:xfrm>
            <a:off x="598000" y="477825"/>
            <a:ext cx="4919425" cy="104175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zh-TW" dirty="0" smtClean="0"/>
              <a:t>  </a:t>
            </a:r>
            <a:r>
              <a:rPr lang="zh-TW" altLang="zh-TW" sz="4000" b="1" dirty="0" smtClean="0">
                <a:solidFill>
                  <a:srgbClr val="5FCBEF"/>
                </a:solidFill>
              </a:rPr>
              <a:t>營業</a:t>
            </a:r>
            <a:r>
              <a:rPr lang="zh-TW" altLang="zh-TW" sz="4000" b="1" dirty="0">
                <a:solidFill>
                  <a:srgbClr val="5FCBEF"/>
                </a:solidFill>
              </a:rPr>
              <a:t>比重：</a:t>
            </a:r>
            <a:endParaRPr lang="zh-TW" altLang="en-US" sz="4000" b="1" dirty="0">
              <a:solidFill>
                <a:srgbClr val="5FCBEF"/>
              </a:solidFill>
            </a:endParaRPr>
          </a:p>
        </p:txBody>
      </p:sp>
      <p:graphicFrame>
        <p:nvGraphicFramePr>
          <p:cNvPr id="9" name="內容版面配置區 8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2586213536"/>
              </p:ext>
            </p:extLst>
          </p:nvPr>
        </p:nvGraphicFramePr>
        <p:xfrm>
          <a:off x="598000" y="1123950"/>
          <a:ext cx="8545999" cy="528973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002449"/>
                <a:gridCol w="1847850"/>
                <a:gridCol w="1885950"/>
                <a:gridCol w="1809750"/>
              </a:tblGrid>
              <a:tr h="860447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3200" dirty="0">
                          <a:effectLst/>
                        </a:rPr>
                        <a:t>部門</a:t>
                      </a:r>
                      <a:r>
                        <a:rPr lang="zh-TW" sz="3200" dirty="0" smtClean="0">
                          <a:effectLst/>
                        </a:rPr>
                        <a:t>別</a:t>
                      </a:r>
                      <a:endParaRPr lang="zh-TW" sz="3200" dirty="0"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  <a:cs typeface="新細明體" panose="02020500000000000000" pitchFamily="18" charset="-120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3200" dirty="0" smtClean="0">
                          <a:effectLst/>
                        </a:rPr>
                        <a:t>107</a:t>
                      </a:r>
                      <a:r>
                        <a:rPr lang="zh-TW" sz="3200" dirty="0" smtClean="0">
                          <a:effectLst/>
                        </a:rPr>
                        <a:t>年度</a:t>
                      </a:r>
                      <a:endParaRPr lang="zh-TW" sz="3200" dirty="0"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  <a:cs typeface="新細明體" panose="02020500000000000000" pitchFamily="18" charset="-120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3200" dirty="0" smtClean="0">
                          <a:effectLst/>
                        </a:rPr>
                        <a:t>108</a:t>
                      </a:r>
                      <a:r>
                        <a:rPr lang="zh-TW" sz="3200" dirty="0" smtClean="0">
                          <a:effectLst/>
                        </a:rPr>
                        <a:t>年度</a:t>
                      </a:r>
                      <a:endParaRPr lang="zh-TW" sz="3200" dirty="0"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  <a:cs typeface="新細明體" panose="02020500000000000000" pitchFamily="18" charset="-120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304800" algn="l" defTabSz="457200" rtl="0" eaLnBrk="1" fontAlgn="ctr" latinLnBrk="0" hangingPunct="1">
                        <a:spcAft>
                          <a:spcPts val="0"/>
                        </a:spcAft>
                      </a:pPr>
                      <a:r>
                        <a:rPr lang="zh-TW" altLang="en-US" sz="2000" kern="120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本年度截至</a:t>
                      </a:r>
                      <a:r>
                        <a:rPr lang="en-US" altLang="zh-TW" sz="2000" kern="120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109</a:t>
                      </a:r>
                      <a:r>
                        <a:rPr lang="zh-TW" altLang="en-US" sz="2000" kern="120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年</a:t>
                      </a:r>
                      <a:r>
                        <a:rPr lang="en-US" altLang="zh-TW" sz="2000" kern="120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</a:t>
                      </a:r>
                      <a:r>
                        <a:rPr lang="zh-TW" altLang="en-US" sz="2000" kern="120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月</a:t>
                      </a:r>
                      <a:r>
                        <a:rPr lang="en-US" altLang="zh-TW" sz="2000" kern="120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30</a:t>
                      </a:r>
                      <a:r>
                        <a:rPr lang="zh-TW" altLang="en-US" sz="2000" kern="120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日</a:t>
                      </a:r>
                      <a:endParaRPr lang="zh-TW" altLang="en-US" sz="2000" kern="1200" dirty="0">
                        <a:solidFill>
                          <a:schemeClr val="bg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81305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304800" algn="l" defTabSz="457200" rtl="0" eaLnBrk="1" fontAlgn="ctr" latinLnBrk="0" hangingPunct="1">
                        <a:spcAft>
                          <a:spcPts val="0"/>
                        </a:spcAft>
                      </a:pPr>
                      <a:r>
                        <a:rPr lang="zh-TW" sz="3200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銷值</a:t>
                      </a:r>
                      <a:r>
                        <a:rPr lang="en-US" sz="2800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(%)</a:t>
                      </a:r>
                      <a:endParaRPr lang="zh-TW" sz="2800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304800" algn="l" defTabSz="457200" rtl="0" eaLnBrk="1" fontAlgn="ctr" latinLnBrk="0" hangingPunct="1">
                        <a:spcAft>
                          <a:spcPts val="0"/>
                        </a:spcAft>
                      </a:pPr>
                      <a:r>
                        <a:rPr lang="zh-TW" sz="3200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銷</a:t>
                      </a:r>
                      <a:r>
                        <a:rPr lang="en-US" sz="3200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zh-TW" sz="3200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值</a:t>
                      </a:r>
                      <a:r>
                        <a:rPr lang="en-US" sz="2800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(%)</a:t>
                      </a:r>
                      <a:endParaRPr lang="zh-TW" sz="2800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304800" algn="l" defTabSz="457200" rtl="0" eaLnBrk="1" fontAlgn="ctr" latinLnBrk="0" hangingPunct="1">
                        <a:spcAft>
                          <a:spcPts val="0"/>
                        </a:spcAft>
                      </a:pPr>
                      <a:r>
                        <a:rPr lang="zh-TW" altLang="en-US" sz="3200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銷  值</a:t>
                      </a:r>
                      <a:r>
                        <a:rPr lang="en-US" altLang="zh-TW" sz="2800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(%)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8217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zh-TW" sz="3200" dirty="0">
                          <a:effectLst/>
                        </a:rPr>
                        <a:t>鋼鐵部門</a:t>
                      </a:r>
                      <a:endParaRPr lang="zh-TW" sz="3200" dirty="0"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  <a:cs typeface="新細明體" panose="02020500000000000000" pitchFamily="18" charset="-120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304800" algn="r" defTabSz="457200" rtl="0" eaLnBrk="1" fontAlgn="ctr" latinLnBrk="0" hangingPunct="1">
                        <a:spcAft>
                          <a:spcPts val="0"/>
                        </a:spcAft>
                      </a:pPr>
                      <a:r>
                        <a:rPr lang="en-US" sz="3200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99.81</a:t>
                      </a:r>
                      <a:endParaRPr lang="zh-TW" sz="3200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304800" algn="r" defTabSz="457200" rtl="0" eaLnBrk="1" fontAlgn="ctr" latinLnBrk="0" hangingPunct="1">
                        <a:spcAft>
                          <a:spcPts val="0"/>
                        </a:spcAft>
                      </a:pPr>
                      <a:r>
                        <a:rPr lang="en-US" sz="3200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91.92</a:t>
                      </a:r>
                      <a:endParaRPr lang="zh-TW" sz="3200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304800" algn="r" defTabSz="457200" rtl="0" eaLnBrk="1" fontAlgn="ctr" latinLnBrk="0" hangingPunct="1">
                        <a:spcAft>
                          <a:spcPts val="0"/>
                        </a:spcAft>
                      </a:pPr>
                      <a:r>
                        <a:rPr lang="en-US" altLang="zh-TW" sz="3200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99.19</a:t>
                      </a:r>
                      <a:endParaRPr lang="en-US" altLang="zh-TW" sz="3200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8217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zh-TW" sz="3200" dirty="0">
                          <a:effectLst/>
                        </a:rPr>
                        <a:t>投資部門</a:t>
                      </a:r>
                      <a:endParaRPr lang="zh-TW" sz="3200" dirty="0"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  <a:cs typeface="新細明體" panose="02020500000000000000" pitchFamily="18" charset="-120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304800" algn="r" defTabSz="457200" rtl="0" eaLnBrk="1" fontAlgn="ctr" latinLnBrk="0" hangingPunct="1">
                        <a:spcAft>
                          <a:spcPts val="0"/>
                        </a:spcAft>
                      </a:pPr>
                      <a:r>
                        <a:rPr lang="en-US" sz="3200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0.19</a:t>
                      </a:r>
                      <a:endParaRPr lang="zh-TW" sz="3200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304800" algn="r" defTabSz="457200" rtl="0" eaLnBrk="1" fontAlgn="ctr" latinLnBrk="0" hangingPunct="1">
                        <a:spcAft>
                          <a:spcPts val="0"/>
                        </a:spcAft>
                      </a:pPr>
                      <a:r>
                        <a:rPr lang="en-US" sz="3200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0.17</a:t>
                      </a:r>
                      <a:endParaRPr lang="zh-TW" sz="3200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304800" algn="r" defTabSz="457200" rtl="0" eaLnBrk="1" fontAlgn="ctr" latinLnBrk="0" hangingPunct="1">
                        <a:spcAft>
                          <a:spcPts val="0"/>
                        </a:spcAft>
                      </a:pPr>
                      <a:r>
                        <a:rPr lang="en-US" altLang="zh-TW" sz="3200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0.11</a:t>
                      </a:r>
                      <a:r>
                        <a:rPr lang="zh-TW" altLang="en-US" sz="3200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         </a:t>
                      </a:r>
                      <a:endParaRPr lang="en-US" altLang="zh-TW" sz="3200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33392">
                <a:tc>
                  <a:txBody>
                    <a:bodyPr/>
                    <a:lstStyle/>
                    <a:p>
                      <a:pPr marL="0" algn="l" defTabSz="457200" rtl="0" eaLnBrk="1" latinLnBrk="0" hangingPunct="1">
                        <a:spcAft>
                          <a:spcPts val="0"/>
                        </a:spcAft>
                      </a:pPr>
                      <a:r>
                        <a:rPr lang="zh-TW" altLang="en-US" sz="32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不動產投資部門</a:t>
                      </a:r>
                      <a:endParaRPr lang="zh-TW" sz="32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304800" algn="r" defTabSz="457200" rtl="0" eaLnBrk="1" fontAlgn="ctr" latinLnBrk="0" hangingPunct="1">
                        <a:spcAft>
                          <a:spcPts val="0"/>
                        </a:spcAft>
                      </a:pPr>
                      <a:r>
                        <a:rPr lang="en-US" altLang="zh-TW" sz="3200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0.00</a:t>
                      </a:r>
                      <a:endParaRPr lang="en-US" altLang="zh-TW" sz="3200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304800" algn="r" defTabSz="457200" rtl="0" eaLnBrk="1" fontAlgn="ctr" latinLnBrk="0" hangingPunct="1">
                        <a:spcAft>
                          <a:spcPts val="0"/>
                        </a:spcAft>
                      </a:pPr>
                      <a:r>
                        <a:rPr lang="en-US" altLang="zh-TW" sz="3200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7.44</a:t>
                      </a:r>
                      <a:endParaRPr lang="zh-TW" sz="3200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304800" algn="r" defTabSz="457200" rtl="0" eaLnBrk="1" fontAlgn="ctr" latinLnBrk="0" hangingPunct="1">
                        <a:spcAft>
                          <a:spcPts val="0"/>
                        </a:spcAft>
                      </a:pPr>
                      <a:r>
                        <a:rPr lang="en-US" altLang="zh-TW" sz="3200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0.00</a:t>
                      </a:r>
                      <a:endParaRPr lang="en-US" altLang="zh-TW" sz="3200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33392">
                <a:tc>
                  <a:txBody>
                    <a:bodyPr/>
                    <a:lstStyle/>
                    <a:p>
                      <a:pPr marL="0" algn="l" defTabSz="457200" rtl="0" eaLnBrk="1" latinLnBrk="0" hangingPunct="1">
                        <a:spcAft>
                          <a:spcPts val="0"/>
                        </a:spcAft>
                      </a:pPr>
                      <a:r>
                        <a:rPr lang="zh-TW" altLang="en-US" sz="32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旅館服務部門</a:t>
                      </a:r>
                      <a:endParaRPr lang="zh-TW" sz="32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304800" algn="r" defTabSz="457200" rtl="0" eaLnBrk="1" fontAlgn="ctr" latinLnBrk="0" hangingPunct="1">
                        <a:spcAft>
                          <a:spcPts val="0"/>
                        </a:spcAft>
                      </a:pPr>
                      <a:r>
                        <a:rPr lang="en-US" altLang="zh-TW" sz="3200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0.00</a:t>
                      </a:r>
                      <a:endParaRPr lang="en-US" altLang="zh-TW" sz="3200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304800" algn="r" defTabSz="457200" rtl="0" eaLnBrk="1" fontAlgn="ctr" latinLnBrk="0" hangingPunct="1">
                        <a:spcAft>
                          <a:spcPts val="0"/>
                        </a:spcAft>
                      </a:pPr>
                      <a:r>
                        <a:rPr lang="en-US" altLang="zh-TW" sz="3200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0.00</a:t>
                      </a:r>
                      <a:endParaRPr lang="en-US" altLang="zh-TW" sz="3200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304800" algn="r" defTabSz="457200" rtl="0" eaLnBrk="1" fontAlgn="ctr" latinLnBrk="0" hangingPunct="1">
                        <a:spcAft>
                          <a:spcPts val="0"/>
                        </a:spcAft>
                      </a:pPr>
                      <a:r>
                        <a:rPr lang="en-US" altLang="zh-TW" sz="3200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0.70</a:t>
                      </a:r>
                      <a:endParaRPr lang="en-US" altLang="zh-TW" sz="3200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82170">
                <a:tc>
                  <a:txBody>
                    <a:bodyPr/>
                    <a:lstStyle/>
                    <a:p>
                      <a:pPr marL="0" algn="l" defTabSz="457200" rtl="0" eaLnBrk="1" latinLnBrk="0" hangingPunct="1">
                        <a:spcAft>
                          <a:spcPts val="0"/>
                        </a:spcAft>
                      </a:pPr>
                      <a:r>
                        <a:rPr lang="zh-TW" altLang="en-US" sz="32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其他部門</a:t>
                      </a:r>
                      <a:endParaRPr lang="zh-TW" sz="32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304800" algn="r" defTabSz="457200" rtl="0" eaLnBrk="1" fontAlgn="ctr" latinLnBrk="0" hangingPunct="1">
                        <a:spcAft>
                          <a:spcPts val="0"/>
                        </a:spcAft>
                      </a:pPr>
                      <a:r>
                        <a:rPr lang="en-US" altLang="zh-TW" sz="3200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0.00</a:t>
                      </a:r>
                      <a:endParaRPr lang="en-US" altLang="zh-TW" sz="3200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304800" algn="r" defTabSz="457200" rtl="0" eaLnBrk="1" fontAlgn="ctr" latinLnBrk="0" hangingPunct="1">
                        <a:spcAft>
                          <a:spcPts val="0"/>
                        </a:spcAft>
                      </a:pPr>
                      <a:r>
                        <a:rPr lang="en-US" altLang="zh-TW" sz="3200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0.47</a:t>
                      </a:r>
                      <a:endParaRPr lang="zh-TW" sz="3200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304800" algn="r" defTabSz="457200" rtl="0" eaLnBrk="1" fontAlgn="ctr" latinLnBrk="0" hangingPunct="1">
                        <a:spcAft>
                          <a:spcPts val="0"/>
                        </a:spcAft>
                      </a:pPr>
                      <a:r>
                        <a:rPr lang="en-US" altLang="zh-TW" sz="3200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0.00</a:t>
                      </a:r>
                      <a:endParaRPr lang="en-US" altLang="zh-TW" sz="3200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8217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3200" dirty="0">
                          <a:effectLst/>
                        </a:rPr>
                        <a:t>合</a:t>
                      </a:r>
                      <a:r>
                        <a:rPr lang="en-US" sz="3200" dirty="0">
                          <a:effectLst/>
                        </a:rPr>
                        <a:t>   </a:t>
                      </a:r>
                      <a:r>
                        <a:rPr lang="zh-TW" sz="3200" dirty="0">
                          <a:effectLst/>
                        </a:rPr>
                        <a:t>計</a:t>
                      </a:r>
                      <a:endParaRPr lang="zh-TW" sz="3200" dirty="0"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  <a:cs typeface="新細明體" panose="02020500000000000000" pitchFamily="18" charset="-120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304800" algn="r" defTabSz="457200" rtl="0" eaLnBrk="1" fontAlgn="ctr" latinLnBrk="0" hangingPunct="1">
                        <a:spcAft>
                          <a:spcPts val="0"/>
                        </a:spcAft>
                      </a:pPr>
                      <a:r>
                        <a:rPr lang="en-US" sz="3200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100.00</a:t>
                      </a:r>
                      <a:endParaRPr lang="zh-TW" sz="3200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304800" algn="r" defTabSz="457200" rtl="0" eaLnBrk="1" fontAlgn="ctr" latinLnBrk="0" hangingPunct="1">
                        <a:spcAft>
                          <a:spcPts val="0"/>
                        </a:spcAft>
                      </a:pPr>
                      <a:r>
                        <a:rPr lang="en-US" sz="3200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100.00</a:t>
                      </a:r>
                      <a:endParaRPr lang="zh-TW" sz="3200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304800" algn="r" defTabSz="457200" rtl="0" eaLnBrk="1" fontAlgn="ctr" latinLnBrk="0" hangingPunct="1">
                        <a:spcAft>
                          <a:spcPts val="0"/>
                        </a:spcAft>
                      </a:pPr>
                      <a:r>
                        <a:rPr lang="en-US" altLang="zh-TW" sz="3200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100.00</a:t>
                      </a:r>
                      <a:r>
                        <a:rPr lang="zh-TW" altLang="en-US" sz="3200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              </a:t>
                      </a:r>
                      <a:endParaRPr lang="en-US" altLang="zh-TW" sz="3200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86068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/>
          </p:nvPr>
        </p:nvSpPr>
        <p:spPr>
          <a:xfrm>
            <a:off x="677335" y="418681"/>
            <a:ext cx="8596668" cy="907701"/>
          </a:xfrm>
        </p:spPr>
        <p:txBody>
          <a:bodyPr>
            <a:normAutofit/>
          </a:bodyPr>
          <a:lstStyle/>
          <a:p>
            <a:r>
              <a:rPr lang="zh-TW" altLang="zh-TW" sz="4000" b="1" dirty="0"/>
              <a:t> </a:t>
            </a:r>
            <a:r>
              <a:rPr lang="zh-TW" altLang="en-US" sz="4000" b="1" dirty="0"/>
              <a:t>未來</a:t>
            </a:r>
            <a:r>
              <a:rPr lang="zh-TW" altLang="zh-TW" sz="4000" b="1" dirty="0"/>
              <a:t>市場</a:t>
            </a:r>
            <a:r>
              <a:rPr lang="zh-TW" altLang="en-US" sz="4000" b="1" dirty="0"/>
              <a:t>發展</a:t>
            </a:r>
            <a:r>
              <a:rPr lang="zh-TW" altLang="zh-TW" sz="4000" b="1" dirty="0"/>
              <a:t>：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idx="1"/>
          </p:nvPr>
        </p:nvSpPr>
        <p:spPr>
          <a:xfrm>
            <a:off x="677335" y="1391331"/>
            <a:ext cx="9300679" cy="1022770"/>
          </a:xfrm>
        </p:spPr>
        <p:txBody>
          <a:bodyPr>
            <a:noAutofit/>
          </a:bodyPr>
          <a:lstStyle/>
          <a:p>
            <a:r>
              <a:rPr lang="en-US" altLang="zh-TW" sz="3200" dirty="0"/>
              <a:t> </a:t>
            </a:r>
            <a:r>
              <a:rPr lang="en-US" altLang="zh-TW" sz="3200" dirty="0" smtClean="0"/>
              <a:t>  </a:t>
            </a:r>
            <a:r>
              <a:rPr lang="zh-TW" altLang="zh-TW" sz="3200" b="1" dirty="0" smtClean="0">
                <a:solidFill>
                  <a:schemeClr val="bg1">
                    <a:lumMod val="50000"/>
                  </a:schemeClr>
                </a:solidFill>
              </a:rPr>
              <a:t>碳</a:t>
            </a:r>
            <a:r>
              <a:rPr lang="zh-TW" altLang="zh-TW" sz="3200" b="1" dirty="0">
                <a:solidFill>
                  <a:schemeClr val="bg1">
                    <a:lumMod val="50000"/>
                  </a:schemeClr>
                </a:solidFill>
              </a:rPr>
              <a:t>鋼鋼</a:t>
            </a:r>
            <a:r>
              <a:rPr lang="zh-TW" altLang="zh-TW" sz="3200" b="1" dirty="0" smtClean="0">
                <a:solidFill>
                  <a:schemeClr val="bg1">
                    <a:lumMod val="50000"/>
                  </a:schemeClr>
                </a:solidFill>
              </a:rPr>
              <a:t>品</a:t>
            </a:r>
            <a:endParaRPr lang="zh-TW" altLang="zh-TW" sz="3200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" name="圓角矩形 1"/>
          <p:cNvSpPr/>
          <p:nvPr/>
        </p:nvSpPr>
        <p:spPr>
          <a:xfrm>
            <a:off x="1657645" y="2349152"/>
            <a:ext cx="6389073" cy="71313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zh-TW" sz="3200" dirty="0" smtClean="0">
                <a:solidFill>
                  <a:schemeClr val="bg1"/>
                </a:solidFill>
              </a:rPr>
              <a:t>A.</a:t>
            </a:r>
            <a:r>
              <a:rPr lang="zh-TW" altLang="zh-TW" sz="3200" dirty="0">
                <a:solidFill>
                  <a:schemeClr val="bg1"/>
                </a:solidFill>
              </a:rPr>
              <a:t>原材料</a:t>
            </a:r>
            <a:r>
              <a:rPr lang="zh-TW" altLang="zh-TW" sz="3200" dirty="0" smtClean="0">
                <a:solidFill>
                  <a:schemeClr val="bg1"/>
                </a:solidFill>
              </a:rPr>
              <a:t>價</a:t>
            </a:r>
            <a:r>
              <a:rPr lang="zh-TW" altLang="en-US" sz="3200" dirty="0" smtClean="0">
                <a:solidFill>
                  <a:schemeClr val="bg1"/>
                </a:solidFill>
              </a:rPr>
              <a:t>格</a:t>
            </a:r>
            <a:r>
              <a:rPr lang="zh-TW" altLang="en-US" sz="3200" dirty="0">
                <a:solidFill>
                  <a:schemeClr val="bg1"/>
                </a:solidFill>
              </a:rPr>
              <a:t>波</a:t>
            </a:r>
            <a:r>
              <a:rPr lang="zh-TW" altLang="en-US" sz="3200" dirty="0" smtClean="0">
                <a:solidFill>
                  <a:schemeClr val="bg1"/>
                </a:solidFill>
              </a:rPr>
              <a:t>動格局</a:t>
            </a:r>
            <a:endParaRPr lang="zh-TW" altLang="en-US" sz="3200" dirty="0">
              <a:solidFill>
                <a:schemeClr val="bg1"/>
              </a:solidFill>
            </a:endParaRPr>
          </a:p>
        </p:txBody>
      </p:sp>
      <p:sp>
        <p:nvSpPr>
          <p:cNvPr id="6" name="圓角矩形 5"/>
          <p:cNvSpPr/>
          <p:nvPr/>
        </p:nvSpPr>
        <p:spPr>
          <a:xfrm>
            <a:off x="1656444" y="3436871"/>
            <a:ext cx="6390275" cy="75195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zh-TW" sz="3200" dirty="0">
                <a:solidFill>
                  <a:schemeClr val="bg1"/>
                </a:solidFill>
              </a:rPr>
              <a:t>B</a:t>
            </a:r>
            <a:r>
              <a:rPr lang="en-US" altLang="zh-TW" sz="3200" dirty="0" smtClean="0">
                <a:solidFill>
                  <a:schemeClr val="bg1"/>
                </a:solidFill>
              </a:rPr>
              <a:t>.</a:t>
            </a:r>
            <a:r>
              <a:rPr lang="zh-TW" altLang="en-US" sz="3200" dirty="0" smtClean="0">
                <a:solidFill>
                  <a:schemeClr val="bg1"/>
                </a:solidFill>
              </a:rPr>
              <a:t>國內營建工程用管市場需求看好</a:t>
            </a:r>
            <a:endParaRPr lang="zh-TW" altLang="en-US" sz="3200" dirty="0">
              <a:solidFill>
                <a:schemeClr val="bg1"/>
              </a:solidFill>
            </a:endParaRPr>
          </a:p>
        </p:txBody>
      </p:sp>
      <p:sp>
        <p:nvSpPr>
          <p:cNvPr id="7" name="圓角矩形 6"/>
          <p:cNvSpPr/>
          <p:nvPr/>
        </p:nvSpPr>
        <p:spPr>
          <a:xfrm>
            <a:off x="1656444" y="4459641"/>
            <a:ext cx="6390273" cy="103546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zh-TW" sz="3200" dirty="0" smtClean="0">
                <a:solidFill>
                  <a:schemeClr val="bg1"/>
                </a:solidFill>
              </a:rPr>
              <a:t>C.</a:t>
            </a:r>
            <a:r>
              <a:rPr lang="zh-TW" altLang="en-US" sz="3200" dirty="0" smtClean="0">
                <a:solidFill>
                  <a:schemeClr val="bg1"/>
                </a:solidFill>
              </a:rPr>
              <a:t>機械構造用管隨汽車製造</a:t>
            </a:r>
            <a:r>
              <a:rPr lang="zh-TW" altLang="en-US" sz="3200" dirty="0" smtClean="0">
                <a:solidFill>
                  <a:schemeClr val="bg1"/>
                </a:solidFill>
                <a:latin typeface="新細明體" panose="02020500000000000000" pitchFamily="18" charset="-120"/>
                <a:ea typeface="新細明體" panose="02020500000000000000" pitchFamily="18" charset="-120"/>
              </a:rPr>
              <a:t>、</a:t>
            </a:r>
            <a:r>
              <a:rPr lang="zh-TW" altLang="en-US" sz="3200" dirty="0" smtClean="0">
                <a:solidFill>
                  <a:schemeClr val="bg1"/>
                </a:solidFill>
              </a:rPr>
              <a:t>機械            加工</a:t>
            </a:r>
            <a:r>
              <a:rPr lang="zh-TW" altLang="en-US" sz="3200" dirty="0">
                <a:solidFill>
                  <a:schemeClr val="bg1"/>
                </a:solidFill>
              </a:rPr>
              <a:t>復甦步伐向上</a:t>
            </a:r>
          </a:p>
        </p:txBody>
      </p:sp>
      <p:pic>
        <p:nvPicPr>
          <p:cNvPr id="8" name="圖片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07547" y="3062283"/>
            <a:ext cx="2386011" cy="15906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2983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字版面配置區 4"/>
          <p:cNvSpPr>
            <a:spLocks noGrp="1"/>
          </p:cNvSpPr>
          <p:nvPr>
            <p:ph type="body" idx="1"/>
          </p:nvPr>
        </p:nvSpPr>
        <p:spPr>
          <a:xfrm>
            <a:off x="677335" y="1391331"/>
            <a:ext cx="9300679" cy="1022770"/>
          </a:xfrm>
        </p:spPr>
        <p:txBody>
          <a:bodyPr>
            <a:normAutofit/>
          </a:bodyPr>
          <a:lstStyle/>
          <a:p>
            <a:r>
              <a:rPr lang="en-US" altLang="zh-TW" sz="32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  </a:t>
            </a:r>
            <a:r>
              <a:rPr lang="zh-TW" altLang="en-US" sz="3200" b="1" dirty="0" smtClean="0">
                <a:solidFill>
                  <a:schemeClr val="bg1">
                    <a:lumMod val="50000"/>
                  </a:schemeClr>
                </a:solidFill>
              </a:rPr>
              <a:t>不銹</a:t>
            </a:r>
            <a:r>
              <a:rPr lang="zh-TW" altLang="zh-TW" sz="3200" b="1" dirty="0" smtClean="0">
                <a:solidFill>
                  <a:schemeClr val="bg1">
                    <a:lumMod val="50000"/>
                  </a:schemeClr>
                </a:solidFill>
              </a:rPr>
              <a:t>鋼品</a:t>
            </a:r>
            <a:endParaRPr lang="zh-TW" altLang="zh-TW" sz="3200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" name="圓角矩形 1"/>
          <p:cNvSpPr/>
          <p:nvPr/>
        </p:nvSpPr>
        <p:spPr>
          <a:xfrm>
            <a:off x="1656444" y="2429558"/>
            <a:ext cx="6877955" cy="64818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zh-TW" sz="3200" dirty="0" smtClean="0">
                <a:solidFill>
                  <a:schemeClr val="bg1"/>
                </a:solidFill>
              </a:rPr>
              <a:t>A.</a:t>
            </a:r>
            <a:r>
              <a:rPr lang="zh-TW" altLang="zh-TW" sz="3200" dirty="0">
                <a:solidFill>
                  <a:schemeClr val="bg1"/>
                </a:solidFill>
              </a:rPr>
              <a:t>原材料</a:t>
            </a:r>
            <a:r>
              <a:rPr lang="zh-TW" altLang="zh-TW" sz="3200" dirty="0" smtClean="0">
                <a:solidFill>
                  <a:schemeClr val="bg1"/>
                </a:solidFill>
              </a:rPr>
              <a:t>價格</a:t>
            </a:r>
            <a:r>
              <a:rPr lang="zh-TW" altLang="en-US" sz="3200" dirty="0" smtClean="0">
                <a:solidFill>
                  <a:schemeClr val="bg1"/>
                </a:solidFill>
              </a:rPr>
              <a:t>波</a:t>
            </a:r>
            <a:r>
              <a:rPr lang="zh-TW" altLang="zh-TW" sz="3200" dirty="0" smtClean="0">
                <a:solidFill>
                  <a:schemeClr val="bg1"/>
                </a:solidFill>
              </a:rPr>
              <a:t>動</a:t>
            </a:r>
            <a:endParaRPr lang="zh-TW" altLang="en-US" sz="3200" dirty="0">
              <a:solidFill>
                <a:schemeClr val="bg1"/>
              </a:solidFill>
            </a:endParaRPr>
          </a:p>
        </p:txBody>
      </p:sp>
      <p:sp>
        <p:nvSpPr>
          <p:cNvPr id="6" name="圓角矩形 5"/>
          <p:cNvSpPr/>
          <p:nvPr/>
        </p:nvSpPr>
        <p:spPr>
          <a:xfrm>
            <a:off x="1656444" y="4433532"/>
            <a:ext cx="6877955" cy="60873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zh-TW" sz="3200" dirty="0">
                <a:solidFill>
                  <a:schemeClr val="bg1"/>
                </a:solidFill>
              </a:rPr>
              <a:t>C</a:t>
            </a:r>
            <a:r>
              <a:rPr lang="en-US" altLang="zh-TW" sz="3200" dirty="0" smtClean="0">
                <a:solidFill>
                  <a:schemeClr val="bg1"/>
                </a:solidFill>
              </a:rPr>
              <a:t>.</a:t>
            </a:r>
            <a:r>
              <a:rPr lang="zh-TW" altLang="en-US" sz="3200" dirty="0" smtClean="0">
                <a:solidFill>
                  <a:schemeClr val="bg1"/>
                </a:solidFill>
              </a:rPr>
              <a:t>管材隨工程市場看好獲得需求支撐</a:t>
            </a:r>
            <a:endParaRPr lang="zh-TW" altLang="en-US" sz="3200" dirty="0">
              <a:solidFill>
                <a:schemeClr val="bg1"/>
              </a:solidFill>
            </a:endParaRPr>
          </a:p>
        </p:txBody>
      </p:sp>
      <p:sp>
        <p:nvSpPr>
          <p:cNvPr id="7" name="圓角矩形 6"/>
          <p:cNvSpPr/>
          <p:nvPr/>
        </p:nvSpPr>
        <p:spPr>
          <a:xfrm>
            <a:off x="1656445" y="3445802"/>
            <a:ext cx="6877954" cy="64818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zh-TW" sz="3200" dirty="0" smtClean="0">
                <a:solidFill>
                  <a:schemeClr val="bg1"/>
                </a:solidFill>
              </a:rPr>
              <a:t>B.</a:t>
            </a:r>
            <a:r>
              <a:rPr lang="zh-TW" altLang="en-US" sz="3200" dirty="0" smtClean="0">
                <a:solidFill>
                  <a:schemeClr val="bg1"/>
                </a:solidFill>
              </a:rPr>
              <a:t>板材國內供給過剩格局未變</a:t>
            </a:r>
            <a:endParaRPr lang="zh-TW" altLang="en-US" sz="3200" dirty="0">
              <a:solidFill>
                <a:schemeClr val="bg1"/>
              </a:solidFill>
            </a:endParaRPr>
          </a:p>
        </p:txBody>
      </p:sp>
      <p:pic>
        <p:nvPicPr>
          <p:cNvPr id="8" name="圖片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91130" y="2753649"/>
            <a:ext cx="2269944" cy="16798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0985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/>
          </p:nvPr>
        </p:nvSpPr>
        <p:spPr>
          <a:xfrm>
            <a:off x="677335" y="418681"/>
            <a:ext cx="8596668" cy="907701"/>
          </a:xfrm>
        </p:spPr>
        <p:txBody>
          <a:bodyPr>
            <a:normAutofit/>
          </a:bodyPr>
          <a:lstStyle/>
          <a:p>
            <a:r>
              <a:rPr lang="zh-TW" altLang="en-US" b="1" dirty="0"/>
              <a:t>海外事業發展</a:t>
            </a:r>
            <a:r>
              <a:rPr lang="zh-TW" altLang="zh-TW" b="1" dirty="0"/>
              <a:t>：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idx="1"/>
          </p:nvPr>
        </p:nvSpPr>
        <p:spPr>
          <a:xfrm>
            <a:off x="677335" y="1326382"/>
            <a:ext cx="10908114" cy="4992624"/>
          </a:xfrm>
        </p:spPr>
        <p:txBody>
          <a:bodyPr anchor="t">
            <a:normAutofit/>
          </a:bodyPr>
          <a:lstStyle/>
          <a:p>
            <a:r>
              <a:rPr lang="en-US" altLang="zh-TW" sz="36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   </a:t>
            </a:r>
            <a:endParaRPr lang="en-US" altLang="zh-TW" sz="2000" dirty="0" smtClean="0"/>
          </a:p>
        </p:txBody>
      </p:sp>
      <p:graphicFrame>
        <p:nvGraphicFramePr>
          <p:cNvPr id="2" name="表格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61574746"/>
              </p:ext>
            </p:extLst>
          </p:nvPr>
        </p:nvGraphicFramePr>
        <p:xfrm>
          <a:off x="484418" y="1326382"/>
          <a:ext cx="8789585" cy="398305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18660"/>
                <a:gridCol w="1192650"/>
                <a:gridCol w="1255655"/>
                <a:gridCol w="1255655"/>
                <a:gridCol w="1255655"/>
                <a:gridCol w="1255655"/>
                <a:gridCol w="1255655"/>
              </a:tblGrid>
              <a:tr h="651203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zh-TW" altLang="en-US" sz="20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Microsoft YaHei UI" panose="020B0503020204020204" pitchFamily="34" charset="-122"/>
                          <a:ea typeface="Microsoft YaHei UI" panose="020B0503020204020204" pitchFamily="34" charset="-122"/>
                        </a:rPr>
                        <a:t>　</a:t>
                      </a:r>
                    </a:p>
                  </a:txBody>
                  <a:tcPr marL="0" marR="0" marT="0" marB="0" anchor="ctr"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altLang="zh-TW" sz="2400" b="0" i="0" u="none" strike="noStrike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Microsoft YaHei UI" panose="020B0503020204020204" pitchFamily="34" charset="-122"/>
                          <a:ea typeface="Microsoft YaHei UI" panose="020B0503020204020204" pitchFamily="34" charset="-122"/>
                        </a:rPr>
                        <a:t>107</a:t>
                      </a:r>
                      <a:r>
                        <a:rPr lang="zh-TW" altLang="en-US" sz="2400" b="0" i="0" u="none" strike="noStrike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Microsoft YaHei UI" panose="020B0503020204020204" pitchFamily="34" charset="-122"/>
                          <a:ea typeface="Microsoft YaHei UI" panose="020B0503020204020204" pitchFamily="34" charset="-122"/>
                        </a:rPr>
                        <a:t>年度</a:t>
                      </a:r>
                      <a:endParaRPr lang="zh-TW" altLang="en-US" sz="2400" b="0" i="0" u="none" strike="noStrike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Microsoft YaHei UI" panose="020B0503020204020204" pitchFamily="34" charset="-122"/>
                        <a:ea typeface="Microsoft YaHei UI" panose="020B0503020204020204" pitchFamily="34" charset="-122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altLang="zh-TW" sz="2400" b="0" i="0" u="none" strike="noStrike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Microsoft YaHei UI" panose="020B0503020204020204" pitchFamily="34" charset="-122"/>
                          <a:ea typeface="Microsoft YaHei UI" panose="020B0503020204020204" pitchFamily="34" charset="-122"/>
                        </a:rPr>
                        <a:t>108</a:t>
                      </a:r>
                      <a:r>
                        <a:rPr lang="zh-TW" altLang="en-US" sz="2400" b="0" i="0" u="none" strike="noStrike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Microsoft YaHei UI" panose="020B0503020204020204" pitchFamily="34" charset="-122"/>
                          <a:ea typeface="Microsoft YaHei UI" panose="020B0503020204020204" pitchFamily="34" charset="-122"/>
                        </a:rPr>
                        <a:t>年度</a:t>
                      </a:r>
                      <a:endParaRPr lang="zh-TW" altLang="en-US" sz="2400" b="0" i="0" u="none" strike="noStrike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Microsoft YaHei UI" panose="020B0503020204020204" pitchFamily="34" charset="-122"/>
                        <a:ea typeface="Microsoft YaHei UI" panose="020B0503020204020204" pitchFamily="34" charset="-122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altLang="zh-TW" sz="2400" b="0" i="0" u="none" strike="noStrike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Microsoft YaHei UI" panose="020B0503020204020204" pitchFamily="34" charset="-122"/>
                          <a:ea typeface="Microsoft YaHei UI" panose="020B0503020204020204" pitchFamily="34" charset="-122"/>
                        </a:rPr>
                        <a:t>109</a:t>
                      </a:r>
                      <a:r>
                        <a:rPr lang="zh-TW" altLang="en-US" sz="2400" b="0" i="0" u="none" strike="noStrike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Microsoft YaHei UI" panose="020B0503020204020204" pitchFamily="34" charset="-122"/>
                          <a:ea typeface="Microsoft YaHei UI" panose="020B0503020204020204" pitchFamily="34" charset="-122"/>
                        </a:rPr>
                        <a:t>年</a:t>
                      </a:r>
                      <a:r>
                        <a:rPr lang="en-US" altLang="zh-TW" sz="2400" b="0" i="0" u="none" strike="noStrike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Microsoft YaHei UI" panose="020B0503020204020204" pitchFamily="34" charset="-122"/>
                          <a:ea typeface="Microsoft YaHei UI" panose="020B0503020204020204" pitchFamily="34" charset="-122"/>
                        </a:rPr>
                        <a:t>1-9</a:t>
                      </a:r>
                      <a:r>
                        <a:rPr lang="zh-TW" altLang="en-US" sz="2400" b="0" i="0" u="none" strike="noStrike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Microsoft YaHei UI" panose="020B0503020204020204" pitchFamily="34" charset="-122"/>
                          <a:ea typeface="Microsoft YaHei UI" panose="020B0503020204020204" pitchFamily="34" charset="-122"/>
                        </a:rPr>
                        <a:t>月</a:t>
                      </a:r>
                      <a:endParaRPr lang="zh-TW" altLang="en-US" sz="2400" b="0" i="0" u="none" strike="noStrike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Microsoft YaHei UI" panose="020B0503020204020204" pitchFamily="34" charset="-122"/>
                        <a:ea typeface="Microsoft YaHei UI" panose="020B0503020204020204" pitchFamily="34" charset="-122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1179418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4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ea"/>
                          <a:ea typeface="+mn-ea"/>
                        </a:rPr>
                        <a:t>銷量</a:t>
                      </a:r>
                      <a:br>
                        <a:rPr lang="zh-TW" altLang="en-US" sz="24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ea"/>
                          <a:ea typeface="+mn-ea"/>
                        </a:rPr>
                      </a:br>
                      <a:r>
                        <a:rPr lang="en-US" altLang="zh-TW" sz="24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ea"/>
                          <a:ea typeface="+mn-ea"/>
                        </a:rPr>
                        <a:t>(</a:t>
                      </a:r>
                      <a:r>
                        <a:rPr lang="zh-TW" altLang="en-US" sz="24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ea"/>
                          <a:ea typeface="+mn-ea"/>
                        </a:rPr>
                        <a:t>噸</a:t>
                      </a:r>
                      <a:r>
                        <a:rPr lang="en-US" altLang="zh-TW" sz="24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ea"/>
                          <a:ea typeface="+mn-ea"/>
                        </a:rPr>
                        <a:t>)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4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ea"/>
                          <a:ea typeface="+mn-ea"/>
                        </a:rPr>
                        <a:t>銷值</a:t>
                      </a:r>
                      <a:br>
                        <a:rPr lang="zh-TW" altLang="en-US" sz="24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ea"/>
                          <a:ea typeface="+mn-ea"/>
                        </a:rPr>
                      </a:br>
                      <a:r>
                        <a:rPr lang="en-US" altLang="zh-TW" sz="24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ea"/>
                          <a:ea typeface="+mn-ea"/>
                        </a:rPr>
                        <a:t>(</a:t>
                      </a:r>
                      <a:r>
                        <a:rPr lang="zh-TW" altLang="en-US" sz="24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ea"/>
                          <a:ea typeface="+mn-ea"/>
                        </a:rPr>
                        <a:t>仟元</a:t>
                      </a:r>
                      <a:r>
                        <a:rPr lang="en-US" altLang="zh-TW" sz="24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ea"/>
                          <a:ea typeface="+mn-ea"/>
                        </a:rPr>
                        <a:t>)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4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ea"/>
                          <a:ea typeface="+mn-ea"/>
                        </a:rPr>
                        <a:t>銷量</a:t>
                      </a:r>
                      <a:br>
                        <a:rPr lang="zh-TW" altLang="en-US" sz="24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ea"/>
                          <a:ea typeface="+mn-ea"/>
                        </a:rPr>
                      </a:br>
                      <a:r>
                        <a:rPr lang="en-US" altLang="zh-TW" sz="24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ea"/>
                          <a:ea typeface="+mn-ea"/>
                        </a:rPr>
                        <a:t>(</a:t>
                      </a:r>
                      <a:r>
                        <a:rPr lang="zh-TW" altLang="en-US" sz="24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ea"/>
                          <a:ea typeface="+mn-ea"/>
                        </a:rPr>
                        <a:t>噸</a:t>
                      </a:r>
                      <a:r>
                        <a:rPr lang="en-US" altLang="zh-TW" sz="24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ea"/>
                          <a:ea typeface="+mn-ea"/>
                        </a:rPr>
                        <a:t>)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4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ea"/>
                          <a:ea typeface="+mn-ea"/>
                        </a:rPr>
                        <a:t>銷值</a:t>
                      </a:r>
                      <a:br>
                        <a:rPr lang="zh-TW" altLang="en-US" sz="24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ea"/>
                          <a:ea typeface="+mn-ea"/>
                        </a:rPr>
                      </a:br>
                      <a:r>
                        <a:rPr lang="en-US" altLang="zh-TW" sz="24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ea"/>
                          <a:ea typeface="+mn-ea"/>
                        </a:rPr>
                        <a:t>(</a:t>
                      </a:r>
                      <a:r>
                        <a:rPr lang="zh-TW" altLang="en-US" sz="24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ea"/>
                          <a:ea typeface="+mn-ea"/>
                        </a:rPr>
                        <a:t>仟元</a:t>
                      </a:r>
                      <a:r>
                        <a:rPr lang="en-US" altLang="zh-TW" sz="24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ea"/>
                          <a:ea typeface="+mn-ea"/>
                        </a:rPr>
                        <a:t>)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4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ea"/>
                          <a:ea typeface="+mn-ea"/>
                        </a:rPr>
                        <a:t>銷量</a:t>
                      </a:r>
                      <a:br>
                        <a:rPr lang="zh-TW" altLang="en-US" sz="24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ea"/>
                          <a:ea typeface="+mn-ea"/>
                        </a:rPr>
                      </a:br>
                      <a:r>
                        <a:rPr lang="en-US" altLang="zh-TW" sz="24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ea"/>
                          <a:ea typeface="+mn-ea"/>
                        </a:rPr>
                        <a:t>(</a:t>
                      </a:r>
                      <a:r>
                        <a:rPr lang="zh-TW" altLang="en-US" sz="24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ea"/>
                          <a:ea typeface="+mn-ea"/>
                        </a:rPr>
                        <a:t>噸</a:t>
                      </a:r>
                      <a:r>
                        <a:rPr lang="en-US" altLang="zh-TW" sz="24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ea"/>
                          <a:ea typeface="+mn-ea"/>
                        </a:rPr>
                        <a:t>)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4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ea"/>
                          <a:ea typeface="+mn-ea"/>
                        </a:rPr>
                        <a:t>銷值</a:t>
                      </a:r>
                      <a:br>
                        <a:rPr lang="zh-TW" altLang="en-US" sz="24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ea"/>
                          <a:ea typeface="+mn-ea"/>
                        </a:rPr>
                      </a:br>
                      <a:r>
                        <a:rPr lang="en-US" altLang="zh-TW" sz="24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ea"/>
                          <a:ea typeface="+mn-ea"/>
                        </a:rPr>
                        <a:t>(</a:t>
                      </a:r>
                      <a:r>
                        <a:rPr lang="zh-TW" altLang="en-US" sz="24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ea"/>
                          <a:ea typeface="+mn-ea"/>
                        </a:rPr>
                        <a:t>仟元</a:t>
                      </a:r>
                      <a:r>
                        <a:rPr lang="en-US" altLang="zh-TW" sz="24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ea"/>
                          <a:ea typeface="+mn-ea"/>
                        </a:rPr>
                        <a:t>)</a:t>
                      </a:r>
                    </a:p>
                  </a:txBody>
                  <a:tcPr marL="0" marR="0" marT="0" marB="0" anchor="ctr"/>
                </a:tc>
              </a:tr>
              <a:tr h="717479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4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ea"/>
                          <a:ea typeface="+mn-ea"/>
                        </a:rPr>
                        <a:t>越南美亞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en-US" altLang="zh-TW" sz="2000" b="0" i="0" u="none" strike="noStrike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12,304</a:t>
                      </a:r>
                      <a:endParaRPr lang="zh-TW" altLang="en-US" sz="2000" b="0" i="0" u="none" strike="noStrike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en-US" altLang="zh-TW" sz="2000" b="0" i="0" u="none" strike="noStrike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379,338</a:t>
                      </a:r>
                      <a:endParaRPr lang="zh-TW" altLang="en-US" sz="2000" b="0" i="0" u="none" strike="noStrike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en-US" altLang="zh-TW" sz="2000" b="0" i="0" u="none" strike="noStrike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8,603</a:t>
                      </a:r>
                      <a:endParaRPr lang="zh-TW" altLang="en-US" sz="2000" b="0" i="0" u="none" strike="noStrike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en-US" altLang="zh-TW" sz="2000" b="0" i="0" u="none" strike="noStrike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259,967</a:t>
                      </a:r>
                      <a:endParaRPr lang="zh-TW" altLang="en-US" sz="2000" b="0" i="0" u="none" strike="noStrike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en-US" altLang="zh-TW" sz="2000" b="0" i="0" u="none" strike="noStrike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5,192</a:t>
                      </a:r>
                      <a:endParaRPr lang="zh-TW" altLang="en-US" sz="2000" b="0" i="0" u="none" strike="noStrike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en-US" altLang="zh-TW" sz="2000" b="0" i="0" u="none" strike="noStrike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141,051</a:t>
                      </a:r>
                      <a:endParaRPr lang="zh-TW" altLang="en-US" sz="2000" b="0" i="0" u="none" strike="noStrike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</a:tr>
              <a:tr h="717479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400" b="0" i="0" u="none" strike="noStrike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ea"/>
                          <a:ea typeface="+mn-ea"/>
                        </a:rPr>
                        <a:t>泰國廣</a:t>
                      </a:r>
                      <a:r>
                        <a:rPr lang="zh-TW" altLang="en-US" sz="24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ea"/>
                          <a:ea typeface="+mn-ea"/>
                        </a:rPr>
                        <a:t>太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en-US" altLang="zh-TW" sz="2000" b="0" i="0" u="none" strike="noStrike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7,340</a:t>
                      </a:r>
                      <a:endParaRPr lang="zh-TW" altLang="en-US" sz="2000" b="0" i="0" u="none" strike="noStrike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en-US" altLang="zh-TW" sz="2000" b="0" i="0" u="none" strike="noStrike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426,804</a:t>
                      </a:r>
                      <a:endParaRPr lang="zh-TW" altLang="en-US" sz="2000" b="0" i="0" u="none" strike="noStrike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en-US" altLang="zh-TW" sz="2000" b="0" i="0" u="none" strike="noStrike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7,324</a:t>
                      </a:r>
                      <a:endParaRPr lang="zh-TW" altLang="en-US" sz="2000" b="0" i="0" u="none" strike="noStrike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en-US" altLang="zh-TW" sz="2000" b="0" i="0" u="none" strike="noStrike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442,383</a:t>
                      </a:r>
                      <a:endParaRPr lang="zh-TW" altLang="en-US" sz="2000" b="0" i="0" u="none" strike="noStrike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en-US" altLang="zh-TW" sz="2000" b="0" i="0" u="none" strike="noStrike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4,333</a:t>
                      </a:r>
                      <a:endParaRPr lang="zh-TW" altLang="en-US" sz="2000" b="0" i="0" u="none" strike="noStrike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en-US" altLang="zh-TW" sz="2000" b="0" i="0" u="none" strike="noStrike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238,964</a:t>
                      </a:r>
                      <a:endParaRPr lang="zh-TW" altLang="en-US" sz="2000" b="0" i="0" u="none" strike="noStrike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</a:tr>
              <a:tr h="717479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4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ea"/>
                          <a:ea typeface="+mn-ea"/>
                        </a:rPr>
                        <a:t>越南鑽石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en-US" altLang="zh-TW" sz="2000" b="0" i="0" u="none" strike="noStrike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11,654</a:t>
                      </a:r>
                      <a:endParaRPr lang="zh-TW" altLang="en-US" sz="2000" b="0" i="0" u="none" strike="noStrike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en-US" altLang="zh-TW" sz="2000" b="0" i="0" u="none" strike="noStrike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565,989</a:t>
                      </a:r>
                      <a:endParaRPr lang="zh-TW" altLang="en-US" sz="2000" b="0" i="0" u="none" strike="noStrike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en-US" altLang="zh-TW" sz="2000" b="0" i="0" u="none" strike="noStrike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10,936</a:t>
                      </a:r>
                      <a:endParaRPr lang="zh-TW" altLang="en-US" sz="2000" b="0" i="0" u="none" strike="noStrike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en-US" altLang="zh-TW" sz="2000" b="0" i="0" u="none" strike="noStrike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539,126</a:t>
                      </a:r>
                      <a:endParaRPr lang="zh-TW" altLang="en-US" sz="2000" b="0" i="0" u="none" strike="noStrike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en-US" altLang="zh-TW" sz="2000" b="0" i="0" u="none" strike="noStrike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6,999</a:t>
                      </a:r>
                      <a:endParaRPr lang="zh-TW" altLang="en-US" sz="2000" b="0" i="0" u="none" strike="noStrike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en-US" altLang="zh-TW" sz="2000" b="0" i="0" u="none" strike="noStrike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323,471</a:t>
                      </a:r>
                      <a:endParaRPr lang="zh-TW" altLang="en-US" sz="2000" b="0" i="0" u="none" strike="noStrike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20796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多面向">
  <a:themeElements>
    <a:clrScheme name="紫蘿蘭色 II">
      <a:dk1>
        <a:sysClr val="windowText" lastClr="000000"/>
      </a:dk1>
      <a:lt1>
        <a:sysClr val="window" lastClr="FFFFFF"/>
      </a:lt1>
      <a:dk2>
        <a:srgbClr val="632E62"/>
      </a:dk2>
      <a:lt2>
        <a:srgbClr val="EAE5EB"/>
      </a:lt2>
      <a:accent1>
        <a:srgbClr val="92278F"/>
      </a:accent1>
      <a:accent2>
        <a:srgbClr val="9B57D3"/>
      </a:accent2>
      <a:accent3>
        <a:srgbClr val="755DD9"/>
      </a:accent3>
      <a:accent4>
        <a:srgbClr val="665EB8"/>
      </a:accent4>
      <a:accent5>
        <a:srgbClr val="45A5ED"/>
      </a:accent5>
      <a:accent6>
        <a:srgbClr val="5982DB"/>
      </a:accent6>
      <a:hlink>
        <a:srgbClr val="0066FF"/>
      </a:hlink>
      <a:folHlink>
        <a:srgbClr val="666699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1_多面向">
  <a:themeElements>
    <a:clrScheme name="多面向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多面向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多面向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4724</TotalTime>
  <Words>1023</Words>
  <Application>Microsoft Office PowerPoint</Application>
  <PresentationFormat>寬螢幕</PresentationFormat>
  <Paragraphs>496</Paragraphs>
  <Slides>14</Slides>
  <Notes>14</Notes>
  <HiddenSlides>0</HiddenSlides>
  <MMClips>0</MMClips>
  <ScaleCrop>false</ScaleCrop>
  <HeadingPairs>
    <vt:vector size="6" baseType="variant">
      <vt:variant>
        <vt:lpstr>使用字型</vt:lpstr>
      </vt:variant>
      <vt:variant>
        <vt:i4>8</vt:i4>
      </vt:variant>
      <vt:variant>
        <vt:lpstr>佈景主題</vt:lpstr>
      </vt:variant>
      <vt:variant>
        <vt:i4>2</vt:i4>
      </vt:variant>
      <vt:variant>
        <vt:lpstr>投影片標題</vt:lpstr>
      </vt:variant>
      <vt:variant>
        <vt:i4>14</vt:i4>
      </vt:variant>
    </vt:vector>
  </HeadingPairs>
  <TitlesOfParts>
    <vt:vector size="24" baseType="lpstr">
      <vt:lpstr>Microsoft YaHei UI</vt:lpstr>
      <vt:lpstr>細明體</vt:lpstr>
      <vt:lpstr>微軟正黑體</vt:lpstr>
      <vt:lpstr>新細明體</vt:lpstr>
      <vt:lpstr>Arial</vt:lpstr>
      <vt:lpstr>Calibri</vt:lpstr>
      <vt:lpstr>Trebuchet MS</vt:lpstr>
      <vt:lpstr>Wingdings 3</vt:lpstr>
      <vt:lpstr>多面向</vt:lpstr>
      <vt:lpstr>1_多面向</vt:lpstr>
      <vt:lpstr>PowerPoint 簡報</vt:lpstr>
      <vt:lpstr>大　綱：</vt:lpstr>
      <vt:lpstr>外部競爭環境、法規環境及 　　總體經濟環境之影響</vt:lpstr>
      <vt:lpstr>最近兩年度生產暨銷售量值：   (單位: 噸,仟元)</vt:lpstr>
      <vt:lpstr>PowerPoint 簡報</vt:lpstr>
      <vt:lpstr>PowerPoint 簡報</vt:lpstr>
      <vt:lpstr> 未來市場發展：</vt:lpstr>
      <vt:lpstr>PowerPoint 簡報</vt:lpstr>
      <vt:lpstr>海外事業發展：</vt:lpstr>
      <vt:lpstr>PowerPoint 簡報</vt:lpstr>
      <vt:lpstr>簡明資產負債表(合併)         (單位：新台幣仟元)</vt:lpstr>
      <vt:lpstr>簡明綜合損益表(合併)       (單位：新台幣仟元)</vt:lpstr>
      <vt:lpstr>財務分析(合併)</vt:lpstr>
      <vt:lpstr>PowerPoint 簡報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一０六年度營業計畫概要</dc:title>
  <dc:creator>ping.lin</dc:creator>
  <cp:lastModifiedBy>YUN HUA CHANG</cp:lastModifiedBy>
  <cp:revision>305</cp:revision>
  <cp:lastPrinted>2020-12-16T07:51:46Z</cp:lastPrinted>
  <dcterms:created xsi:type="dcterms:W3CDTF">2017-06-02T06:12:18Z</dcterms:created>
  <dcterms:modified xsi:type="dcterms:W3CDTF">2020-12-17T03:55:15Z</dcterms:modified>
</cp:coreProperties>
</file>