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0" r:id="rId2"/>
    <p:sldId id="344" r:id="rId3"/>
    <p:sldId id="368" r:id="rId4"/>
    <p:sldId id="346" r:id="rId5"/>
    <p:sldId id="339" r:id="rId6"/>
    <p:sldId id="364" r:id="rId7"/>
    <p:sldId id="363" r:id="rId8"/>
    <p:sldId id="361" r:id="rId9"/>
    <p:sldId id="362" r:id="rId10"/>
    <p:sldId id="351" r:id="rId11"/>
    <p:sldId id="352" r:id="rId12"/>
    <p:sldId id="369" r:id="rId13"/>
    <p:sldId id="370" r:id="rId14"/>
    <p:sldId id="354" r:id="rId15"/>
    <p:sldId id="359" r:id="rId16"/>
    <p:sldId id="373" r:id="rId17"/>
    <p:sldId id="371" r:id="rId18"/>
    <p:sldId id="374" r:id="rId19"/>
    <p:sldId id="360" r:id="rId20"/>
    <p:sldId id="375" r:id="rId21"/>
    <p:sldId id="391" r:id="rId22"/>
  </p:sldIdLst>
  <p:sldSz cx="9144000" cy="6858000" type="screen4x3"/>
  <p:notesSz cx="6797675" cy="9929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7DEC6F1-9863-46C8-8910-E6E83E63D4CC}">
          <p14:sldIdLst>
            <p14:sldId id="270"/>
            <p14:sldId id="344"/>
            <p14:sldId id="368"/>
            <p14:sldId id="346"/>
            <p14:sldId id="339"/>
            <p14:sldId id="364"/>
            <p14:sldId id="363"/>
            <p14:sldId id="361"/>
            <p14:sldId id="362"/>
            <p14:sldId id="351"/>
            <p14:sldId id="352"/>
            <p14:sldId id="369"/>
            <p14:sldId id="370"/>
            <p14:sldId id="354"/>
            <p14:sldId id="359"/>
            <p14:sldId id="373"/>
            <p14:sldId id="371"/>
            <p14:sldId id="374"/>
            <p14:sldId id="360"/>
            <p14:sldId id="375"/>
            <p14:sldId id="39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nhua" initials="y" lastIdx="2" clrIdx="0">
    <p:extLst>
      <p:ext uri="{19B8F6BF-5375-455C-9EA6-DF929625EA0E}">
        <p15:presenceInfo xmlns:p15="http://schemas.microsoft.com/office/powerpoint/2012/main" userId="4ac1d107e31647b4" providerId="Windows Live"/>
      </p:ext>
    </p:extLst>
  </p:cmAuthor>
  <p:cmAuthor id="2" name="YUN HUA CHANG" initials="YHC" lastIdx="1" clrIdx="1">
    <p:extLst>
      <p:ext uri="{19B8F6BF-5375-455C-9EA6-DF929625EA0E}">
        <p15:presenceInfo xmlns:p15="http://schemas.microsoft.com/office/powerpoint/2012/main" userId="S-1-5-21-4113809785-1756147051-566224519-46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FF99"/>
    <a:srgbClr val="CC0000"/>
    <a:srgbClr val="CCFFCC"/>
    <a:srgbClr val="FFFFCC"/>
    <a:srgbClr val="FF6600"/>
    <a:srgbClr val="0033CC"/>
    <a:srgbClr val="0066FF"/>
    <a:srgbClr val="33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90545" autoAdjust="0"/>
  </p:normalViewPr>
  <p:slideViewPr>
    <p:cSldViewPr snapToGrid="0">
      <p:cViewPr varScale="1">
        <p:scale>
          <a:sx n="103" d="100"/>
          <a:sy n="103" d="100"/>
        </p:scale>
        <p:origin x="14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97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23152282945757"/>
          <c:y val="0.21302808125655345"/>
          <c:w val="0.62447057146203233"/>
          <c:h val="0.502014991268000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工作表1!$A$2:$A$4</c:f>
              <c:strCache>
                <c:ptCount val="3"/>
                <c:pt idx="0">
                  <c:v>Vietnam Mayer</c:v>
                </c:pt>
                <c:pt idx="1">
                  <c:v>Grand Tech</c:v>
                </c:pt>
                <c:pt idx="2">
                  <c:v>Diamond Precision Steel Corp. </c:v>
                </c:pt>
              </c:strCache>
            </c:strRef>
          </c:cat>
          <c:val>
            <c:numRef>
              <c:f>工作表1!$B$2:$B$4</c:f>
              <c:numCache>
                <c:formatCode>_-* #,##0_-;\-* #,##0_-;_-* "-"??_-;_-@_-</c:formatCode>
                <c:ptCount val="3"/>
                <c:pt idx="0">
                  <c:v>35</c:v>
                </c:pt>
                <c:pt idx="1">
                  <c:v>27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D2-41B0-B273-B1B9AD9A2151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66-4BA9-BA54-5AC0C66797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工作表1!$A$2:$A$4</c:f>
              <c:strCache>
                <c:ptCount val="3"/>
                <c:pt idx="0">
                  <c:v>Vietnam Mayer</c:v>
                </c:pt>
                <c:pt idx="1">
                  <c:v>Grand Tech</c:v>
                </c:pt>
                <c:pt idx="2">
                  <c:v>Diamond Precision Steel Corp. </c:v>
                </c:pt>
              </c:strCache>
            </c:strRef>
          </c:cat>
          <c:val>
            <c:numRef>
              <c:f>工作表1!$C$2:$C$4</c:f>
              <c:numCache>
                <c:formatCode>_-* #,##0_-;\-* #,##0_-;_-* "-"??_-;_-@_-</c:formatCode>
                <c:ptCount val="3"/>
                <c:pt idx="0">
                  <c:v>64</c:v>
                </c:pt>
                <c:pt idx="1">
                  <c:v>47</c:v>
                </c:pt>
                <c:pt idx="2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D2-41B0-B273-B1B9AD9A2151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2022年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工作表1!$A$2:$A$4</c:f>
              <c:strCache>
                <c:ptCount val="3"/>
                <c:pt idx="0">
                  <c:v>Vietnam Mayer</c:v>
                </c:pt>
                <c:pt idx="1">
                  <c:v>Grand Tech</c:v>
                </c:pt>
                <c:pt idx="2">
                  <c:v>Diamond Precision Steel Corp. </c:v>
                </c:pt>
              </c:strCache>
            </c:strRef>
          </c:cat>
          <c:val>
            <c:numRef>
              <c:f>工作表1!$D$2:$D$4</c:f>
              <c:numCache>
                <c:formatCode>_-* #,##0_-;\-* #,##0_-;_-* "-"??_-;_-@_-</c:formatCode>
                <c:ptCount val="3"/>
                <c:pt idx="0">
                  <c:v>30</c:v>
                </c:pt>
                <c:pt idx="1">
                  <c:v>31</c:v>
                </c:pt>
                <c:pt idx="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D2-41B0-B273-B1B9AD9A21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7163296"/>
        <c:axId val="347163688"/>
      </c:barChart>
      <c:catAx>
        <c:axId val="34716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47163688"/>
        <c:crosses val="autoZero"/>
        <c:auto val="1"/>
        <c:lblAlgn val="ctr"/>
        <c:lblOffset val="100"/>
        <c:noMultiLvlLbl val="0"/>
      </c:catAx>
      <c:valAx>
        <c:axId val="347163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4716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261284885763604"/>
          <c:y val="0.8938318791868648"/>
          <c:w val="0.57477430228472792"/>
          <c:h val="5.78332535199483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14634808579962"/>
          <c:y val="0.15450423414054376"/>
          <c:w val="0.87414938392444763"/>
          <c:h val="0.57858588287151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2020.1-3月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0256247383580073E-2"/>
                  <c:y val="-3.03980184295144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99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146770429865422"/>
                      <c:h val="0.144126984126984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BCD-4165-825C-9748A5BA6A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</c:f>
              <c:strCache>
                <c:ptCount val="1"/>
                <c:pt idx="0">
                  <c:v>營業收入</c:v>
                </c:pt>
              </c:strCache>
            </c:strRef>
          </c:cat>
          <c:val>
            <c:numRef>
              <c:f>工作表1!$B$2</c:f>
              <c:numCache>
                <c:formatCode>General</c:formatCode>
                <c:ptCount val="1"/>
                <c:pt idx="0">
                  <c:v>13.64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CD-4165-825C-9748A5BA6A7A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2021.1-3月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598605192297727E-2"/>
                  <c:y val="-1.93853041097135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69620475491825"/>
                      <c:h val="0.144126984126984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BCD-4165-825C-9748A5BA6A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</c:f>
              <c:strCache>
                <c:ptCount val="1"/>
                <c:pt idx="0">
                  <c:v>營業收入</c:v>
                </c:pt>
              </c:strCache>
            </c:strRef>
          </c:cat>
          <c:val>
            <c:numRef>
              <c:f>工作表1!$C$2</c:f>
              <c:numCache>
                <c:formatCode>General</c:formatCode>
                <c:ptCount val="1"/>
                <c:pt idx="0">
                  <c:v>16.11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CD-4165-825C-9748A5BA6A7A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2022.1-3月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814243096943228E-2"/>
                  <c:y val="-8.84966651895785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81773737944659"/>
                      <c:h val="0.144126984126984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BCD-4165-825C-9748A5BA6A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</c:f>
              <c:strCache>
                <c:ptCount val="1"/>
                <c:pt idx="0">
                  <c:v>營業收入</c:v>
                </c:pt>
              </c:strCache>
            </c:strRef>
          </c:cat>
          <c:val>
            <c:numRef>
              <c:f>工作表1!$D$2</c:f>
              <c:numCache>
                <c:formatCode>General</c:formatCode>
                <c:ptCount val="1"/>
                <c:pt idx="0">
                  <c:v>16.510000000000002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BCD-4165-825C-9748A5BA6A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799586287"/>
        <c:axId val="799590127"/>
      </c:barChart>
      <c:catAx>
        <c:axId val="7995862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9590127"/>
        <c:crosses val="autoZero"/>
        <c:auto val="1"/>
        <c:lblAlgn val="ctr"/>
        <c:lblOffset val="100"/>
        <c:noMultiLvlLbl val="0"/>
      </c:catAx>
      <c:valAx>
        <c:axId val="799590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799586287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55839400165483E-2"/>
          <c:y val="0.15450423414054376"/>
          <c:w val="0.87414938392444763"/>
          <c:h val="0.57858588287151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2021.1-3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9900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工作表1!$A$2:$A$5</c:f>
              <c:strCache>
                <c:ptCount val="4"/>
                <c:pt idx="0">
                  <c:v>營業毛利</c:v>
                </c:pt>
                <c:pt idx="1">
                  <c:v>營業利益</c:v>
                </c:pt>
                <c:pt idx="2">
                  <c:v>營業外收入及支出</c:v>
                </c:pt>
                <c:pt idx="3">
                  <c:v>本期淨利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1.99</c:v>
                </c:pt>
                <c:pt idx="1">
                  <c:v>1.17</c:v>
                </c:pt>
                <c:pt idx="2">
                  <c:v>2.46</c:v>
                </c:pt>
                <c:pt idx="3">
                  <c:v>3.28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B6-481C-967B-782203105BAC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2022.1-3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工作表1!$A$2:$A$5</c:f>
              <c:strCache>
                <c:ptCount val="4"/>
                <c:pt idx="0">
                  <c:v>營業毛利</c:v>
                </c:pt>
                <c:pt idx="1">
                  <c:v>營業利益</c:v>
                </c:pt>
                <c:pt idx="2">
                  <c:v>營業外收入及支出</c:v>
                </c:pt>
                <c:pt idx="3">
                  <c:v>本期淨利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1.02</c:v>
                </c:pt>
                <c:pt idx="1">
                  <c:v>0.96</c:v>
                </c:pt>
                <c:pt idx="2">
                  <c:v>0.81</c:v>
                </c:pt>
                <c:pt idx="3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B6-481C-967B-782203105BAC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2023.1-3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工作表1!$A$2:$A$5</c:f>
              <c:strCache>
                <c:ptCount val="4"/>
                <c:pt idx="0">
                  <c:v>營業毛利</c:v>
                </c:pt>
                <c:pt idx="1">
                  <c:v>營業利益</c:v>
                </c:pt>
                <c:pt idx="2">
                  <c:v>營業外收入及支出</c:v>
                </c:pt>
                <c:pt idx="3">
                  <c:v>本期淨利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2.17</c:v>
                </c:pt>
                <c:pt idx="1">
                  <c:v>1.48</c:v>
                </c:pt>
                <c:pt idx="2">
                  <c:v>0.44</c:v>
                </c:pt>
                <c:pt idx="3">
                  <c:v>1.68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B6-481C-967B-782203105B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799586287"/>
        <c:axId val="799590127"/>
      </c:barChart>
      <c:catAx>
        <c:axId val="7995862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9590127"/>
        <c:crosses val="autoZero"/>
        <c:auto val="1"/>
        <c:lblAlgn val="ctr"/>
        <c:lblOffset val="100"/>
        <c:noMultiLvlLbl val="0"/>
      </c:catAx>
      <c:valAx>
        <c:axId val="799590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79958628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2209166161922065"/>
          <c:y val="1.4502451344525324E-2"/>
          <c:w val="0.56896394737988065"/>
          <c:h val="0.102963205071064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24912179898968"/>
          <c:y val="0.24010598142043466"/>
          <c:w val="0.63803297769634526"/>
          <c:h val="0.507778770765856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2021Q1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工作表1!$A$2:$A$4</c:f>
              <c:strCache>
                <c:ptCount val="3"/>
                <c:pt idx="0">
                  <c:v>Vietnam Mayer</c:v>
                </c:pt>
                <c:pt idx="1">
                  <c:v>Grand Tech</c:v>
                </c:pt>
                <c:pt idx="2">
                  <c:v>Diamond Precision Steel Corp. 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20</c:v>
                </c:pt>
                <c:pt idx="1">
                  <c:v>13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A4-4836-9624-A81E7C29580A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2022Q1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工作表1!$A$2:$A$4</c:f>
              <c:strCache>
                <c:ptCount val="3"/>
                <c:pt idx="0">
                  <c:v>Vietnam Mayer</c:v>
                </c:pt>
                <c:pt idx="1">
                  <c:v>Grand Tech</c:v>
                </c:pt>
                <c:pt idx="2">
                  <c:v>Diamond Precision Steel Corp. </c:v>
                </c:pt>
              </c:strCache>
            </c:strRef>
          </c:cat>
          <c:val>
            <c:numRef>
              <c:f>工作表1!$C$2:$C$4</c:f>
              <c:numCache>
                <c:formatCode>_-* #,##0_-;\-* #,##0_-;_-* "-"??_-;_-@_-</c:formatCode>
                <c:ptCount val="3"/>
                <c:pt idx="0">
                  <c:v>4</c:v>
                </c:pt>
                <c:pt idx="1">
                  <c:v>7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A4-4836-9624-A81E7C29580A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2023Q1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工作表1!$A$2:$A$4</c:f>
              <c:strCache>
                <c:ptCount val="3"/>
                <c:pt idx="0">
                  <c:v>Vietnam Mayer</c:v>
                </c:pt>
                <c:pt idx="1">
                  <c:v>Grand Tech</c:v>
                </c:pt>
                <c:pt idx="2">
                  <c:v>Diamond Precision Steel Corp. </c:v>
                </c:pt>
              </c:strCache>
            </c:strRef>
          </c:cat>
          <c:val>
            <c:numRef>
              <c:f>工作表1!$D$2:$D$4</c:f>
              <c:numCache>
                <c:formatCode>General</c:formatCode>
                <c:ptCount val="3"/>
                <c:pt idx="0">
                  <c:v>6</c:v>
                </c:pt>
                <c:pt idx="1">
                  <c:v>10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43-428D-8822-6F66C40EEA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7163296"/>
        <c:axId val="347163688"/>
      </c:barChart>
      <c:catAx>
        <c:axId val="34716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47163688"/>
        <c:crosses val="autoZero"/>
        <c:auto val="1"/>
        <c:lblAlgn val="ctr"/>
        <c:lblOffset val="100"/>
        <c:noMultiLvlLbl val="0"/>
      </c:catAx>
      <c:valAx>
        <c:axId val="347163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4716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118072877429152"/>
          <c:y val="0.91705691483016483"/>
          <c:w val="0.58096748221095817"/>
          <c:h val="6.22541436569961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997253713446774E-2"/>
          <c:y val="7.3571951201979999E-2"/>
          <c:w val="0.9277741141732283"/>
          <c:h val="0.68226328740157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EPS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7.4941639935514788E-3"/>
                  <c:y val="1.9218968365124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2E-42F5-A4B8-F4B244B0ED3A}"/>
                </c:ext>
              </c:extLst>
            </c:dLbl>
            <c:dLbl>
              <c:idx val="4"/>
              <c:layout>
                <c:manualLayout>
                  <c:x val="0"/>
                  <c:y val="3.8437936730248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72E-42F5-A4B8-F4B244B0ED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1.34</c:v>
                </c:pt>
                <c:pt idx="1">
                  <c:v>1.96</c:v>
                </c:pt>
                <c:pt idx="2">
                  <c:v>1.76</c:v>
                </c:pt>
                <c:pt idx="3">
                  <c:v>3.52</c:v>
                </c:pt>
                <c:pt idx="4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E5-4946-81FC-8009B8BDC5DD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Cash Dividend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6861868985490826E-2"/>
                  <c:y val="4.8047420912810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2E-42F5-A4B8-F4B244B0ED3A}"/>
                </c:ext>
              </c:extLst>
            </c:dLbl>
            <c:dLbl>
              <c:idx val="2"/>
              <c:layout>
                <c:manualLayout>
                  <c:x val="9.3677049919393476E-3"/>
                  <c:y val="4.80474209128097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2E-42F5-A4B8-F4B244B0ED3A}"/>
                </c:ext>
              </c:extLst>
            </c:dLbl>
            <c:dLbl>
              <c:idx val="3"/>
              <c:layout>
                <c:manualLayout>
                  <c:x val="1.6861868985490826E-2"/>
                  <c:y val="9.6094841825620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2E-42F5-A4B8-F4B244B0ED3A}"/>
                </c:ext>
              </c:extLst>
            </c:dLbl>
            <c:dLbl>
              <c:idx val="4"/>
              <c:layout>
                <c:manualLayout>
                  <c:x val="1.6861868985490826E-2"/>
                  <c:y val="6.7266389277934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2E-42F5-A4B8-F4B244B0ED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工作表1!$C$2:$C$6</c:f>
              <c:numCache>
                <c:formatCode>General</c:formatCode>
                <c:ptCount val="5"/>
                <c:pt idx="0">
                  <c:v>1.4</c:v>
                </c:pt>
                <c:pt idx="1">
                  <c:v>1.85</c:v>
                </c:pt>
                <c:pt idx="2">
                  <c:v>1.7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E5-4946-81FC-8009B8BDC5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564977440"/>
        <c:axId val="564989088"/>
      </c:barChart>
      <c:lineChart>
        <c:grouping val="standard"/>
        <c:varyColors val="0"/>
        <c:ser>
          <c:idx val="2"/>
          <c:order val="2"/>
          <c:tx>
            <c:strRef>
              <c:f>工作表1!$D$1</c:f>
              <c:strCache>
                <c:ptCount val="1"/>
                <c:pt idx="0">
                  <c:v>Cash dividend allotment rate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C-35E5-4946-81FC-8009B8BDC5DD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35E5-4946-81FC-8009B8BDC5DD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B-35E5-4946-81FC-8009B8BDC5DD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35E5-4946-81FC-8009B8BDC5DD}"/>
              </c:ext>
            </c:extLst>
          </c:dPt>
          <c:dLbls>
            <c:dLbl>
              <c:idx val="0"/>
              <c:layout>
                <c:manualLayout>
                  <c:x val="-4.8712065958084624E-2"/>
                  <c:y val="-3.8437936730248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2E-42F5-A4B8-F4B244B0ED3A}"/>
                </c:ext>
              </c:extLst>
            </c:dLbl>
            <c:dLbl>
              <c:idx val="3"/>
              <c:layout>
                <c:manualLayout>
                  <c:x val="-3.7470819967757394E-3"/>
                  <c:y val="-0.144142262738430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5E5-4946-81FC-8009B8BDC5DD}"/>
                </c:ext>
              </c:extLst>
            </c:dLbl>
            <c:dLbl>
              <c:idx val="4"/>
              <c:layout>
                <c:manualLayout>
                  <c:x val="-2.2482491980654572E-2"/>
                  <c:y val="-4.3242678821529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E5-4946-81FC-8009B8BDC5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工作表1!$D$2:$D$6</c:f>
              <c:numCache>
                <c:formatCode>0%</c:formatCode>
                <c:ptCount val="5"/>
                <c:pt idx="0">
                  <c:v>1.04</c:v>
                </c:pt>
                <c:pt idx="1">
                  <c:v>0.94</c:v>
                </c:pt>
                <c:pt idx="2">
                  <c:v>0.97</c:v>
                </c:pt>
                <c:pt idx="3">
                  <c:v>0.85</c:v>
                </c:pt>
                <c:pt idx="4">
                  <c:v>0.83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E5-4946-81FC-8009B8BDC5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0741823"/>
        <c:axId val="1800750559"/>
      </c:lineChart>
      <c:catAx>
        <c:axId val="56497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64989088"/>
        <c:crosses val="autoZero"/>
        <c:auto val="1"/>
        <c:lblAlgn val="ctr"/>
        <c:lblOffset val="100"/>
        <c:noMultiLvlLbl val="0"/>
      </c:catAx>
      <c:valAx>
        <c:axId val="56498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64977440"/>
        <c:crosses val="autoZero"/>
        <c:crossBetween val="between"/>
      </c:valAx>
      <c:valAx>
        <c:axId val="1800750559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800741823"/>
        <c:crosses val="max"/>
        <c:crossBetween val="between"/>
      </c:valAx>
      <c:catAx>
        <c:axId val="180074182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0075055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766514891432102E-2"/>
          <c:y val="0.15450408393607287"/>
          <c:w val="0.87414938392444763"/>
          <c:h val="0.57858588287151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2020.12.31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工作表1!$A$2:$A$7</c:f>
              <c:strCache>
                <c:ptCount val="6"/>
                <c:pt idx="0">
                  <c:v>流動資產</c:v>
                </c:pt>
                <c:pt idx="1">
                  <c:v>資產總額</c:v>
                </c:pt>
                <c:pt idx="2">
                  <c:v>流動負債</c:v>
                </c:pt>
                <c:pt idx="3">
                  <c:v>負債總額</c:v>
                </c:pt>
                <c:pt idx="4">
                  <c:v>歸屬於本公司業主權益</c:v>
                </c:pt>
                <c:pt idx="5">
                  <c:v>權益總額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37</c:v>
                </c:pt>
                <c:pt idx="1">
                  <c:v>68</c:v>
                </c:pt>
                <c:pt idx="2">
                  <c:v>26</c:v>
                </c:pt>
                <c:pt idx="3">
                  <c:v>36</c:v>
                </c:pt>
                <c:pt idx="4">
                  <c:v>31</c:v>
                </c:pt>
                <c:pt idx="5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F6-471B-BB80-EFB1CCDC75F9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2021.12.31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工作表1!$A$2:$A$7</c:f>
              <c:strCache>
                <c:ptCount val="6"/>
                <c:pt idx="0">
                  <c:v>流動資產</c:v>
                </c:pt>
                <c:pt idx="1">
                  <c:v>資產總額</c:v>
                </c:pt>
                <c:pt idx="2">
                  <c:v>流動負債</c:v>
                </c:pt>
                <c:pt idx="3">
                  <c:v>負債總額</c:v>
                </c:pt>
                <c:pt idx="4">
                  <c:v>歸屬於本公司業主權益</c:v>
                </c:pt>
                <c:pt idx="5">
                  <c:v>權益總額</c:v>
                </c:pt>
              </c:strCache>
            </c:strRef>
          </c:cat>
          <c:val>
            <c:numRef>
              <c:f>工作表1!$C$2:$C$7</c:f>
              <c:numCache>
                <c:formatCode>General</c:formatCode>
                <c:ptCount val="6"/>
                <c:pt idx="0">
                  <c:v>49</c:v>
                </c:pt>
                <c:pt idx="1">
                  <c:v>81</c:v>
                </c:pt>
                <c:pt idx="2">
                  <c:v>35</c:v>
                </c:pt>
                <c:pt idx="3">
                  <c:v>45</c:v>
                </c:pt>
                <c:pt idx="4">
                  <c:v>36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F6-471B-BB80-EFB1CCDC75F9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2022.12.31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工作表1!$A$2:$A$7</c:f>
              <c:strCache>
                <c:ptCount val="6"/>
                <c:pt idx="0">
                  <c:v>流動資產</c:v>
                </c:pt>
                <c:pt idx="1">
                  <c:v>資產總額</c:v>
                </c:pt>
                <c:pt idx="2">
                  <c:v>流動負債</c:v>
                </c:pt>
                <c:pt idx="3">
                  <c:v>負債總額</c:v>
                </c:pt>
                <c:pt idx="4">
                  <c:v>歸屬於本公司業主權益</c:v>
                </c:pt>
                <c:pt idx="5">
                  <c:v>權益總額</c:v>
                </c:pt>
              </c:strCache>
            </c:strRef>
          </c:cat>
          <c:val>
            <c:numRef>
              <c:f>工作表1!$D$2:$D$7</c:f>
              <c:numCache>
                <c:formatCode>General</c:formatCode>
                <c:ptCount val="6"/>
                <c:pt idx="0">
                  <c:v>41</c:v>
                </c:pt>
                <c:pt idx="1">
                  <c:v>74</c:v>
                </c:pt>
                <c:pt idx="2">
                  <c:v>33</c:v>
                </c:pt>
                <c:pt idx="3">
                  <c:v>42</c:v>
                </c:pt>
                <c:pt idx="4">
                  <c:v>32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F6-471B-BB80-EFB1CCDC75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9586287"/>
        <c:axId val="799590127"/>
      </c:barChart>
      <c:catAx>
        <c:axId val="7995862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9590127"/>
        <c:crosses val="autoZero"/>
        <c:auto val="1"/>
        <c:lblAlgn val="ctr"/>
        <c:lblOffset val="100"/>
        <c:noMultiLvlLbl val="0"/>
      </c:catAx>
      <c:valAx>
        <c:axId val="799590127"/>
        <c:scaling>
          <c:orientation val="minMax"/>
        </c:scaling>
        <c:delete val="0"/>
        <c:axPos val="l"/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200" b="0" i="0" u="none" strike="noStrike" kern="1200" baseline="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Unit:NTD</a:t>
                </a:r>
                <a:r>
                  <a:rPr lang="en-US" altLang="zh-TW" sz="12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$ </a:t>
                </a:r>
                <a:r>
                  <a:rPr lang="en-US" altLang="zh-TW" sz="1000" b="0" i="0" u="none" strike="noStrike" baseline="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Hundred Million</a:t>
                </a:r>
                <a:endParaRPr lang="zh-TW" sz="1000" b="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c:rich>
          </c:tx>
          <c:layout>
            <c:manualLayout>
              <c:xMode val="edge"/>
              <c:yMode val="edge"/>
              <c:x val="9.8279521279935698E-3"/>
              <c:y val="0.537856030245837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799586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325660249406628"/>
          <c:y val="6.1183866560215815E-2"/>
          <c:w val="0.40422308455462208"/>
          <c:h val="7.81812066929264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766514891432102E-2"/>
          <c:y val="0.15450408393607287"/>
          <c:w val="0.87414938392444763"/>
          <c:h val="0.57858588287151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2021.3.31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工作表1!$A$2:$A$7</c:f>
              <c:strCache>
                <c:ptCount val="6"/>
                <c:pt idx="0">
                  <c:v>流動資產</c:v>
                </c:pt>
                <c:pt idx="1">
                  <c:v>資產總額</c:v>
                </c:pt>
                <c:pt idx="2">
                  <c:v>流動負債</c:v>
                </c:pt>
                <c:pt idx="3">
                  <c:v>負債總額</c:v>
                </c:pt>
                <c:pt idx="4">
                  <c:v>歸屬於本公司業主權益</c:v>
                </c:pt>
                <c:pt idx="5">
                  <c:v>權益總額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40</c:v>
                </c:pt>
                <c:pt idx="1">
                  <c:v>71</c:v>
                </c:pt>
                <c:pt idx="2">
                  <c:v>26</c:v>
                </c:pt>
                <c:pt idx="3">
                  <c:v>36</c:v>
                </c:pt>
                <c:pt idx="4">
                  <c:v>35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40-421A-AF2A-97945D644044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2022.3.31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工作表1!$A$2:$A$7</c:f>
              <c:strCache>
                <c:ptCount val="6"/>
                <c:pt idx="0">
                  <c:v>流動資產</c:v>
                </c:pt>
                <c:pt idx="1">
                  <c:v>資產總額</c:v>
                </c:pt>
                <c:pt idx="2">
                  <c:v>流動負債</c:v>
                </c:pt>
                <c:pt idx="3">
                  <c:v>負債總額</c:v>
                </c:pt>
                <c:pt idx="4">
                  <c:v>歸屬於本公司業主權益</c:v>
                </c:pt>
                <c:pt idx="5">
                  <c:v>權益總額</c:v>
                </c:pt>
              </c:strCache>
            </c:strRef>
          </c:cat>
          <c:val>
            <c:numRef>
              <c:f>工作表1!$C$2:$C$7</c:f>
              <c:numCache>
                <c:formatCode>General</c:formatCode>
                <c:ptCount val="6"/>
                <c:pt idx="0">
                  <c:v>49</c:v>
                </c:pt>
                <c:pt idx="1">
                  <c:v>81</c:v>
                </c:pt>
                <c:pt idx="2">
                  <c:v>33</c:v>
                </c:pt>
                <c:pt idx="3">
                  <c:v>43</c:v>
                </c:pt>
                <c:pt idx="4">
                  <c:v>38</c:v>
                </c:pt>
                <c:pt idx="5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40-421A-AF2A-97945D644044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2023.3.31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CC00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工作表1!$A$2:$A$7</c:f>
              <c:strCache>
                <c:ptCount val="6"/>
                <c:pt idx="0">
                  <c:v>流動資產</c:v>
                </c:pt>
                <c:pt idx="1">
                  <c:v>資產總額</c:v>
                </c:pt>
                <c:pt idx="2">
                  <c:v>流動負債</c:v>
                </c:pt>
                <c:pt idx="3">
                  <c:v>負債總額</c:v>
                </c:pt>
                <c:pt idx="4">
                  <c:v>歸屬於本公司業主權益</c:v>
                </c:pt>
                <c:pt idx="5">
                  <c:v>權益總額</c:v>
                </c:pt>
              </c:strCache>
            </c:strRef>
          </c:cat>
          <c:val>
            <c:numRef>
              <c:f>工作表1!$D$2:$D$7</c:f>
              <c:numCache>
                <c:formatCode>General</c:formatCode>
                <c:ptCount val="6"/>
                <c:pt idx="0">
                  <c:v>42</c:v>
                </c:pt>
                <c:pt idx="1">
                  <c:v>75</c:v>
                </c:pt>
                <c:pt idx="2">
                  <c:v>35</c:v>
                </c:pt>
                <c:pt idx="3">
                  <c:v>44</c:v>
                </c:pt>
                <c:pt idx="4">
                  <c:v>32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40-421A-AF2A-97945D6440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9586287"/>
        <c:axId val="799590127"/>
      </c:barChart>
      <c:catAx>
        <c:axId val="7995862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9590127"/>
        <c:crosses val="autoZero"/>
        <c:auto val="1"/>
        <c:lblAlgn val="ctr"/>
        <c:lblOffset val="100"/>
        <c:noMultiLvlLbl val="0"/>
      </c:catAx>
      <c:valAx>
        <c:axId val="799590127"/>
        <c:scaling>
          <c:orientation val="minMax"/>
        </c:scaling>
        <c:delete val="0"/>
        <c:axPos val="l"/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000" b="0" i="0" u="none" strike="noStrike" kern="1200" baseline="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Unit:NTD</a:t>
                </a:r>
                <a:r>
                  <a:rPr lang="en-US" altLang="zh-TW" sz="10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$ </a:t>
                </a:r>
                <a:r>
                  <a:rPr lang="en-US" altLang="zh-TW" sz="10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Hundred Million</a:t>
                </a:r>
                <a:endParaRPr lang="zh-TW" altLang="zh-TW" sz="1000" b="0" i="0" u="none" strike="noStrike" kern="1200" baseline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c:rich>
          </c:tx>
          <c:layout>
            <c:manualLayout>
              <c:xMode val="edge"/>
              <c:yMode val="edge"/>
              <c:x val="1.1422848459732007E-2"/>
              <c:y val="0.4499859516170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799586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644639515754314"/>
          <c:y val="4.9722551956455426E-2"/>
          <c:w val="0.40422308455462208"/>
          <c:h val="7.81812066929264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14918787325502E-2"/>
          <c:y val="0.13514785567106025"/>
          <c:w val="0.89207171567322197"/>
          <c:h val="0.70101219441008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工作表1!$A$2:$A$7</c:f>
              <c:strCache>
                <c:ptCount val="6"/>
                <c:pt idx="0">
                  <c:v>毛利率</c:v>
                </c:pt>
                <c:pt idx="1">
                  <c:v>營業利益率</c:v>
                </c:pt>
                <c:pt idx="2">
                  <c:v>稅後純益率</c:v>
                </c:pt>
                <c:pt idx="3">
                  <c:v>資產報酬率</c:v>
                </c:pt>
                <c:pt idx="4">
                  <c:v>權益報酬率</c:v>
                </c:pt>
                <c:pt idx="5">
                  <c:v>每股淨值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9.67</c:v>
                </c:pt>
                <c:pt idx="1">
                  <c:v>5.27</c:v>
                </c:pt>
                <c:pt idx="2">
                  <c:v>7.73</c:v>
                </c:pt>
                <c:pt idx="3">
                  <c:v>6.59</c:v>
                </c:pt>
                <c:pt idx="4">
                  <c:v>12.5</c:v>
                </c:pt>
                <c:pt idx="5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24-435E-B235-66B4B3787517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工作表1!$A$2:$A$7</c:f>
              <c:strCache>
                <c:ptCount val="6"/>
                <c:pt idx="0">
                  <c:v>毛利率</c:v>
                </c:pt>
                <c:pt idx="1">
                  <c:v>營業利益率</c:v>
                </c:pt>
                <c:pt idx="2">
                  <c:v>稅後純益率</c:v>
                </c:pt>
                <c:pt idx="3">
                  <c:v>資產報酬率</c:v>
                </c:pt>
                <c:pt idx="4">
                  <c:v>權益報酬率</c:v>
                </c:pt>
                <c:pt idx="5">
                  <c:v>每股淨值</c:v>
                </c:pt>
              </c:strCache>
            </c:strRef>
          </c:cat>
          <c:val>
            <c:numRef>
              <c:f>工作表1!$C$2:$C$7</c:f>
              <c:numCache>
                <c:formatCode>General</c:formatCode>
                <c:ptCount val="6"/>
                <c:pt idx="0">
                  <c:v>13.06</c:v>
                </c:pt>
                <c:pt idx="1">
                  <c:v>7.97</c:v>
                </c:pt>
                <c:pt idx="2">
                  <c:v>11.87</c:v>
                </c:pt>
                <c:pt idx="3">
                  <c:v>10.97</c:v>
                </c:pt>
                <c:pt idx="4">
                  <c:v>23</c:v>
                </c:pt>
                <c:pt idx="5">
                  <c:v>16.27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24-435E-B235-66B4B3787517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工作表1!$A$2:$A$7</c:f>
              <c:strCache>
                <c:ptCount val="6"/>
                <c:pt idx="0">
                  <c:v>毛利率</c:v>
                </c:pt>
                <c:pt idx="1">
                  <c:v>營業利益率</c:v>
                </c:pt>
                <c:pt idx="2">
                  <c:v>稅後純益率</c:v>
                </c:pt>
                <c:pt idx="3">
                  <c:v>資產報酬率</c:v>
                </c:pt>
                <c:pt idx="4">
                  <c:v>權益報酬率</c:v>
                </c:pt>
                <c:pt idx="5">
                  <c:v>每股淨值</c:v>
                </c:pt>
              </c:strCache>
            </c:strRef>
          </c:cat>
          <c:val>
            <c:numRef>
              <c:f>工作表1!$D$2:$D$7</c:f>
              <c:numCache>
                <c:formatCode>General</c:formatCode>
                <c:ptCount val="6"/>
                <c:pt idx="0">
                  <c:v>6.4</c:v>
                </c:pt>
                <c:pt idx="1">
                  <c:v>3.48</c:v>
                </c:pt>
                <c:pt idx="2">
                  <c:v>4.03</c:v>
                </c:pt>
                <c:pt idx="3">
                  <c:v>4.0199999999999996</c:v>
                </c:pt>
                <c:pt idx="4">
                  <c:v>7.81</c:v>
                </c:pt>
                <c:pt idx="5">
                  <c:v>14.39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24-435E-B235-66B4B37875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1138208"/>
        <c:axId val="181149728"/>
      </c:barChart>
      <c:catAx>
        <c:axId val="1811382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1149728"/>
        <c:crosses val="autoZero"/>
        <c:auto val="1"/>
        <c:lblAlgn val="ctr"/>
        <c:lblOffset val="100"/>
        <c:noMultiLvlLbl val="0"/>
      </c:catAx>
      <c:valAx>
        <c:axId val="18114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dirty="0"/>
                  <a:t>unit:%</a:t>
                </a:r>
                <a:endParaRPr lang="zh-TW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8113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433222223368861"/>
          <c:y val="2.9656625157595134E-2"/>
          <c:w val="0.39737684165626086"/>
          <c:h val="5.97269161807241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51369339996236"/>
          <c:y val="0.11281092067505975"/>
          <c:w val="0.86996585480077304"/>
          <c:h val="0.684898436575601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2021.1-3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工作表1!$A$2:$A$7</c:f>
              <c:strCache>
                <c:ptCount val="6"/>
                <c:pt idx="0">
                  <c:v>毛利率</c:v>
                </c:pt>
                <c:pt idx="1">
                  <c:v>營業利益率</c:v>
                </c:pt>
                <c:pt idx="2">
                  <c:v>稅後純益率</c:v>
                </c:pt>
                <c:pt idx="3">
                  <c:v>資產報酬率</c:v>
                </c:pt>
                <c:pt idx="4">
                  <c:v>權益報酬率</c:v>
                </c:pt>
                <c:pt idx="5">
                  <c:v>每股淨值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14.56</c:v>
                </c:pt>
                <c:pt idx="1">
                  <c:v>8.58</c:v>
                </c:pt>
                <c:pt idx="2">
                  <c:v>24.02</c:v>
                </c:pt>
                <c:pt idx="3">
                  <c:v>4.7300000000000004</c:v>
                </c:pt>
                <c:pt idx="4">
                  <c:v>9.84</c:v>
                </c:pt>
                <c:pt idx="5">
                  <c:v>15.76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F3-4B4A-8814-E05B6D03A3AC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2022.1-3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6631158455392875E-2"/>
                  <c:y val="-1.4414410324349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F3-4B4A-8814-E05B6D03A3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工作表1!$A$2:$A$7</c:f>
              <c:strCache>
                <c:ptCount val="6"/>
                <c:pt idx="0">
                  <c:v>毛利率</c:v>
                </c:pt>
                <c:pt idx="1">
                  <c:v>營業利益率</c:v>
                </c:pt>
                <c:pt idx="2">
                  <c:v>稅後純益率</c:v>
                </c:pt>
                <c:pt idx="3">
                  <c:v>資產報酬率</c:v>
                </c:pt>
                <c:pt idx="4">
                  <c:v>權益報酬率</c:v>
                </c:pt>
                <c:pt idx="5">
                  <c:v>每股淨值</c:v>
                </c:pt>
              </c:strCache>
            </c:strRef>
          </c:cat>
          <c:val>
            <c:numRef>
              <c:f>工作表1!$C$2:$C$7</c:f>
              <c:numCache>
                <c:formatCode>General</c:formatCode>
                <c:ptCount val="6"/>
                <c:pt idx="0">
                  <c:v>6.33</c:v>
                </c:pt>
                <c:pt idx="1">
                  <c:v>5.98</c:v>
                </c:pt>
                <c:pt idx="2">
                  <c:v>11.18</c:v>
                </c:pt>
                <c:pt idx="3">
                  <c:v>2.2200000000000002</c:v>
                </c:pt>
                <c:pt idx="4">
                  <c:v>4.83</c:v>
                </c:pt>
                <c:pt idx="5">
                  <c:v>17.22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F3-4B4A-8814-E05B6D03A3AC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2023.1-3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8406569019085597E-2"/>
                  <c:y val="-7.20720516217495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F3-4B4A-8814-E05B6D03A3AC}"/>
                </c:ext>
              </c:extLst>
            </c:dLbl>
            <c:dLbl>
              <c:idx val="5"/>
              <c:layout>
                <c:manualLayout>
                  <c:x val="1.984663960306720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F3-4B4A-8814-E05B6D03A3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工作表1!$A$2:$A$7</c:f>
              <c:strCache>
                <c:ptCount val="6"/>
                <c:pt idx="0">
                  <c:v>毛利率</c:v>
                </c:pt>
                <c:pt idx="1">
                  <c:v>營業利益率</c:v>
                </c:pt>
                <c:pt idx="2">
                  <c:v>稅後純益率</c:v>
                </c:pt>
                <c:pt idx="3">
                  <c:v>資產報酬率</c:v>
                </c:pt>
                <c:pt idx="4">
                  <c:v>權益報酬率</c:v>
                </c:pt>
                <c:pt idx="5">
                  <c:v>每股淨值</c:v>
                </c:pt>
              </c:strCache>
            </c:strRef>
          </c:cat>
          <c:val>
            <c:numRef>
              <c:f>工作表1!$D$2:$D$7</c:f>
              <c:numCache>
                <c:formatCode>General</c:formatCode>
                <c:ptCount val="6"/>
                <c:pt idx="0">
                  <c:v>13.16</c:v>
                </c:pt>
                <c:pt idx="1">
                  <c:v>8.9600000000000009</c:v>
                </c:pt>
                <c:pt idx="2">
                  <c:v>10.16</c:v>
                </c:pt>
                <c:pt idx="3">
                  <c:v>2.25</c:v>
                </c:pt>
                <c:pt idx="4">
                  <c:v>5.27</c:v>
                </c:pt>
                <c:pt idx="5">
                  <c:v>14.17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F3-4B4A-8814-E05B6D03A3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1138208"/>
        <c:axId val="181149728"/>
      </c:barChart>
      <c:catAx>
        <c:axId val="1811382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1149728"/>
        <c:crosses val="autoZero"/>
        <c:auto val="1"/>
        <c:lblAlgn val="ctr"/>
        <c:lblOffset val="100"/>
        <c:noMultiLvlLbl val="0"/>
      </c:catAx>
      <c:valAx>
        <c:axId val="18114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dirty="0"/>
                  <a:t>unit:%</a:t>
                </a:r>
                <a:endParaRPr lang="zh-TW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8113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33012619024787"/>
          <c:y val="1.8275940050807956E-2"/>
          <c:w val="0.3766987848223366"/>
          <c:h val="7.37438962207856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14634808579962"/>
          <c:y val="0.15450423414054376"/>
          <c:w val="0.87414938392444763"/>
          <c:h val="0.57858588287151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127579864331997"/>
                  <c:y val="-2.32977764571881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307045384062301"/>
                      <c:h val="0.125635220125786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9BF-4088-94A3-031C0ED112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</c:f>
              <c:strCache>
                <c:ptCount val="1"/>
                <c:pt idx="0">
                  <c:v>營業收入</c:v>
                </c:pt>
              </c:strCache>
            </c:strRef>
          </c:cat>
          <c:val>
            <c:numRef>
              <c:f>工作表1!$B$2</c:f>
              <c:numCache>
                <c:formatCode>General</c:formatCode>
                <c:ptCount val="1"/>
                <c:pt idx="0">
                  <c:v>50.74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BF-4088-94A3-031C0ED11268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526323060038027"/>
                  <c:y val="-3.01886792452830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780722324024267"/>
                      <c:h val="0.125635220125786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9BF-4088-94A3-031C0ED112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</c:f>
              <c:strCache>
                <c:ptCount val="1"/>
                <c:pt idx="0">
                  <c:v>營業收入</c:v>
                </c:pt>
              </c:strCache>
            </c:strRef>
          </c:cat>
          <c:val>
            <c:numRef>
              <c:f>工作表1!$C$2</c:f>
              <c:numCache>
                <c:formatCode>General</c:formatCode>
                <c:ptCount val="1"/>
                <c:pt idx="0">
                  <c:v>65.59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BF-4088-94A3-031C0ED11268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2023.1-3月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4880573891817796E-2"/>
                  <c:y val="-4.02515723270440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03528735687761"/>
                      <c:h val="0.125635220125786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9BF-4088-94A3-031C0ED112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</c:f>
              <c:strCache>
                <c:ptCount val="1"/>
                <c:pt idx="0">
                  <c:v>營業收入</c:v>
                </c:pt>
              </c:strCache>
            </c:strRef>
          </c:cat>
          <c:val>
            <c:numRef>
              <c:f>工作表1!$D$2</c:f>
              <c:numCache>
                <c:formatCode>General</c:formatCode>
                <c:ptCount val="1"/>
                <c:pt idx="0">
                  <c:v>66.239999999999995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BF-4088-94A3-031C0ED112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799586287"/>
        <c:axId val="799590127"/>
      </c:barChart>
      <c:catAx>
        <c:axId val="7995862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9590127"/>
        <c:crosses val="autoZero"/>
        <c:auto val="1"/>
        <c:lblAlgn val="ctr"/>
        <c:lblOffset val="100"/>
        <c:noMultiLvlLbl val="0"/>
      </c:catAx>
      <c:valAx>
        <c:axId val="799590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799586287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766514891432102E-2"/>
          <c:y val="0.15450408393607287"/>
          <c:w val="0.87414938392444763"/>
          <c:h val="0.57858588287151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399FF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工作表1!$A$2:$A$5</c:f>
              <c:strCache>
                <c:ptCount val="4"/>
                <c:pt idx="0">
                  <c:v>營業毛利</c:v>
                </c:pt>
                <c:pt idx="1">
                  <c:v>營業利益</c:v>
                </c:pt>
                <c:pt idx="2">
                  <c:v>營業外收入及支出</c:v>
                </c:pt>
                <c:pt idx="3">
                  <c:v>本期淨利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4.9000000000000004</c:v>
                </c:pt>
                <c:pt idx="1">
                  <c:v>2.67</c:v>
                </c:pt>
                <c:pt idx="2">
                  <c:v>1.78</c:v>
                </c:pt>
                <c:pt idx="3">
                  <c:v>3.92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F-4025-ADF5-F2D7D63E956A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工作表1!$A$2:$A$5</c:f>
              <c:strCache>
                <c:ptCount val="4"/>
                <c:pt idx="0">
                  <c:v>營業毛利</c:v>
                </c:pt>
                <c:pt idx="1">
                  <c:v>營業利益</c:v>
                </c:pt>
                <c:pt idx="2">
                  <c:v>營業外收入及支出</c:v>
                </c:pt>
                <c:pt idx="3">
                  <c:v>本期淨利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8.57</c:v>
                </c:pt>
                <c:pt idx="1">
                  <c:v>5.23</c:v>
                </c:pt>
                <c:pt idx="2">
                  <c:v>3.84</c:v>
                </c:pt>
                <c:pt idx="3">
                  <c:v>7.79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AF-4025-ADF5-F2D7D63E956A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工作表1!$A$2:$A$5</c:f>
              <c:strCache>
                <c:ptCount val="4"/>
                <c:pt idx="0">
                  <c:v>營業毛利</c:v>
                </c:pt>
                <c:pt idx="1">
                  <c:v>營業利益</c:v>
                </c:pt>
                <c:pt idx="2">
                  <c:v>營業外收入及支出</c:v>
                </c:pt>
                <c:pt idx="3">
                  <c:v>本期淨利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  <c:pt idx="0">
                  <c:v>4.24</c:v>
                </c:pt>
                <c:pt idx="1">
                  <c:v>2.31</c:v>
                </c:pt>
                <c:pt idx="2">
                  <c:v>1.08</c:v>
                </c:pt>
                <c:pt idx="3">
                  <c:v>2.67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AF-4025-ADF5-F2D7D63E95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799586287"/>
        <c:axId val="799590127"/>
      </c:barChart>
      <c:catAx>
        <c:axId val="7995862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9590127"/>
        <c:crosses val="autoZero"/>
        <c:auto val="1"/>
        <c:lblAlgn val="ctr"/>
        <c:lblOffset val="100"/>
        <c:noMultiLvlLbl val="0"/>
      </c:catAx>
      <c:valAx>
        <c:axId val="799590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79958628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8699865005562087"/>
          <c:y val="2.9596790967166841E-2"/>
          <c:w val="0.42818968895856346"/>
          <c:h val="0.102963205071064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0.3797</cdr:x>
      <cdr:y>0.3817</cdr:y>
    </cdr:from>
    <cdr:to>
      <cdr:x>0.6203</cdr:x>
      <cdr:y>0.6183</cdr:y>
    </cdr:to>
    <cdr:sp macro="" textlink="">
      <cdr:nvSpPr>
        <cdr:cNvPr id="2" name="文字方塊 1">
          <a:extLst xmlns:a="http://schemas.openxmlformats.org/drawingml/2006/main">
            <a:ext uri="{FF2B5EF4-FFF2-40B4-BE49-F238E27FC236}">
              <a16:creationId xmlns:a16="http://schemas.microsoft.com/office/drawing/2014/main" id="{69397FBA-C5DA-45BD-BE94-2153601B43A5}"/>
            </a:ext>
          </a:extLst>
        </cdr:cNvPr>
        <cdr:cNvSpPr txBox="1"/>
      </cdr:nvSpPr>
      <cdr:spPr>
        <a:xfrm xmlns:a="http://schemas.openxmlformats.org/drawingml/2006/main">
          <a:off x="1443037" y="147523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0.3797</cdr:x>
      <cdr:y>0.3817</cdr:y>
    </cdr:from>
    <cdr:to>
      <cdr:x>0.6203</cdr:x>
      <cdr:y>0.6183</cdr:y>
    </cdr:to>
    <cdr:sp macro="" textlink="">
      <cdr:nvSpPr>
        <cdr:cNvPr id="3" name="文字方塊 2">
          <a:extLst xmlns:a="http://schemas.openxmlformats.org/drawingml/2006/main">
            <a:ext uri="{FF2B5EF4-FFF2-40B4-BE49-F238E27FC236}">
              <a16:creationId xmlns:a16="http://schemas.microsoft.com/office/drawing/2014/main" id="{BFBA6B34-A621-42E6-8E7E-53E11522C5D6}"/>
            </a:ext>
          </a:extLst>
        </cdr:cNvPr>
        <cdr:cNvSpPr txBox="1"/>
      </cdr:nvSpPr>
      <cdr:spPr>
        <a:xfrm xmlns:a="http://schemas.openxmlformats.org/drawingml/2006/main">
          <a:off x="1443037" y="147523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0.3797</cdr:x>
      <cdr:y>0.3817</cdr:y>
    </cdr:from>
    <cdr:to>
      <cdr:x>0.6203</cdr:x>
      <cdr:y>0.6183</cdr:y>
    </cdr:to>
    <cdr:sp macro="" textlink="">
      <cdr:nvSpPr>
        <cdr:cNvPr id="4" name="文字方塊 3">
          <a:extLst xmlns:a="http://schemas.openxmlformats.org/drawingml/2006/main">
            <a:ext uri="{FF2B5EF4-FFF2-40B4-BE49-F238E27FC236}">
              <a16:creationId xmlns:a16="http://schemas.microsoft.com/office/drawing/2014/main" id="{07856E45-D3A6-430F-8441-2959B0117825}"/>
            </a:ext>
          </a:extLst>
        </cdr:cNvPr>
        <cdr:cNvSpPr txBox="1"/>
      </cdr:nvSpPr>
      <cdr:spPr>
        <a:xfrm xmlns:a="http://schemas.openxmlformats.org/drawingml/2006/main">
          <a:off x="1443037" y="147523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0.3797</cdr:x>
      <cdr:y>0.3817</cdr:y>
    </cdr:from>
    <cdr:to>
      <cdr:x>0.6203</cdr:x>
      <cdr:y>0.6183</cdr:y>
    </cdr:to>
    <cdr:sp macro="" textlink="">
      <cdr:nvSpPr>
        <cdr:cNvPr id="5" name="文字方塊 4">
          <a:extLst xmlns:a="http://schemas.openxmlformats.org/drawingml/2006/main">
            <a:ext uri="{FF2B5EF4-FFF2-40B4-BE49-F238E27FC236}">
              <a16:creationId xmlns:a16="http://schemas.microsoft.com/office/drawing/2014/main" id="{865288CB-7CC5-489B-A6B9-454ADBFB5933}"/>
            </a:ext>
          </a:extLst>
        </cdr:cNvPr>
        <cdr:cNvSpPr txBox="1"/>
      </cdr:nvSpPr>
      <cdr:spPr>
        <a:xfrm xmlns:a="http://schemas.openxmlformats.org/drawingml/2006/main">
          <a:off x="1443037" y="147523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0.3797</cdr:x>
      <cdr:y>0.3817</cdr:y>
    </cdr:from>
    <cdr:to>
      <cdr:x>0.6203</cdr:x>
      <cdr:y>0.6183</cdr:y>
    </cdr:to>
    <cdr:sp macro="" textlink="">
      <cdr:nvSpPr>
        <cdr:cNvPr id="6" name="文字方塊 5">
          <a:extLst xmlns:a="http://schemas.openxmlformats.org/drawingml/2006/main">
            <a:ext uri="{FF2B5EF4-FFF2-40B4-BE49-F238E27FC236}">
              <a16:creationId xmlns:a16="http://schemas.microsoft.com/office/drawing/2014/main" id="{BBD5F29A-4185-4F00-993D-060751DEB674}"/>
            </a:ext>
          </a:extLst>
        </cdr:cNvPr>
        <cdr:cNvSpPr txBox="1"/>
      </cdr:nvSpPr>
      <cdr:spPr>
        <a:xfrm xmlns:a="http://schemas.openxmlformats.org/drawingml/2006/main">
          <a:off x="1443037" y="147523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0.10157</cdr:x>
      <cdr:y>0.07729</cdr:y>
    </cdr:from>
    <cdr:to>
      <cdr:x>0.85963</cdr:x>
      <cdr:y>0.19305</cdr:y>
    </cdr:to>
    <cdr:sp macro="" textlink="">
      <cdr:nvSpPr>
        <cdr:cNvPr id="7" name="文字方塊 6">
          <a:extLst xmlns:a="http://schemas.openxmlformats.org/drawingml/2006/main">
            <a:ext uri="{FF2B5EF4-FFF2-40B4-BE49-F238E27FC236}">
              <a16:creationId xmlns:a16="http://schemas.microsoft.com/office/drawing/2014/main" id="{0C2463AB-CEC5-461F-A4B3-CC14FA27E048}"/>
            </a:ext>
          </a:extLst>
        </cdr:cNvPr>
        <cdr:cNvSpPr txBox="1"/>
      </cdr:nvSpPr>
      <cdr:spPr>
        <a:xfrm xmlns:a="http://schemas.openxmlformats.org/drawingml/2006/main">
          <a:off x="398948" y="308230"/>
          <a:ext cx="2977524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TW" dirty="0"/>
            <a:t>Investment income recognized by Mayer Steel Pipe Corporation (Year/NTD million)</a:t>
          </a:r>
          <a:endParaRPr lang="zh-TW" altLang="en-US" dirty="0"/>
        </a:p>
        <a:p xmlns:a="http://schemas.openxmlformats.org/drawingml/2006/main">
          <a:endParaRPr lang="zh-TW" alt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0.07572</cdr:x>
      <cdr:y>0.05198</cdr:y>
    </cdr:from>
    <cdr:to>
      <cdr:x>0.85548</cdr:x>
      <cdr:y>0.2432</cdr:y>
    </cdr:to>
    <cdr:sp macro="" textlink="">
      <cdr:nvSpPr>
        <cdr:cNvPr id="2" name="文字方塊 1">
          <a:extLst xmlns:a="http://schemas.openxmlformats.org/drawingml/2006/main">
            <a:ext uri="{FF2B5EF4-FFF2-40B4-BE49-F238E27FC236}">
              <a16:creationId xmlns:a16="http://schemas.microsoft.com/office/drawing/2014/main" id="{2640A608-70E2-4F74-BA6C-5E67ED4B8B89}"/>
            </a:ext>
          </a:extLst>
        </cdr:cNvPr>
        <cdr:cNvSpPr txBox="1"/>
      </cdr:nvSpPr>
      <cdr:spPr>
        <a:xfrm xmlns:a="http://schemas.openxmlformats.org/drawingml/2006/main">
          <a:off x="307065" y="200906"/>
          <a:ext cx="3162040" cy="739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TW" dirty="0"/>
            <a:t>Investment income recognized by Mayer Steel Pipe Corporation (Quarterly /NTD million)</a:t>
          </a:r>
          <a:endParaRPr lang="zh-TW" altLang="en-US" dirty="0"/>
        </a:p>
        <a:p xmlns:a="http://schemas.openxmlformats.org/drawingml/2006/main">
          <a:endParaRPr lang="zh-TW" alt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21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21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D35D3601-C64F-4A27-887E-7D2F212CE5F7}" type="datetimeFigureOut">
              <a:rPr lang="zh-TW" altLang="en-US" smtClean="0"/>
              <a:t>2023/6/5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4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5659" cy="49821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1B11F256-0266-477D-A653-440C3D0D35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479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755D-DB12-4F4D-9C29-AB3DC7F8497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8887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F256-0266-477D-A653-440C3D0D35E3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5423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F256-0266-477D-A653-440C3D0D35E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2255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F256-0266-477D-A653-440C3D0D35E3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404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F256-0266-477D-A653-440C3D0D35E3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550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F256-0266-477D-A653-440C3D0D35E3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981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F256-0266-477D-A653-440C3D0D35E3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7283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F256-0266-477D-A653-440C3D0D35E3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564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F256-0266-477D-A653-440C3D0D35E3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2593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1F256-0266-477D-A653-440C3D0D35E3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064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755D-DB12-4F4D-9C29-AB3DC7F8497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527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F256-0266-477D-A653-440C3D0D35E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5020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F256-0266-477D-A653-440C3D0D35E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6615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F256-0266-477D-A653-440C3D0D35E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250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F256-0266-477D-A653-440C3D0D35E3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6342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F256-0266-477D-A653-440C3D0D35E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838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F256-0266-477D-A653-440C3D0D35E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9315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F256-0266-477D-A653-440C3D0D35E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55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00DA-43C2-4F47-8548-BB7089A9377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6430670"/>
            <a:ext cx="20574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4545B41-89D1-4259-A13D-56A05BE0514B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7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2D26-5268-4CC0-9FD7-93777ACA2B2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5B41-89D1-4259-A13D-56A05BE0514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812" y="0"/>
            <a:ext cx="91821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4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655B-0A54-47DA-8B1C-C166F832599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5B41-89D1-4259-A13D-56A05BE0514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812" y="0"/>
            <a:ext cx="91821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3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A13D-FC0E-4CD5-A115-45A94E7A824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7244" y="6492875"/>
            <a:ext cx="20574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4545B41-89D1-4259-A13D-56A05BE0514B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8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D5498-F82B-49C8-83EF-560512819E8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5B41-89D1-4259-A13D-56A05BE0514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8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B374-E5AC-4694-A9DF-67A13FC83B4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5B41-89D1-4259-A13D-56A05BE0514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0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F394-F68B-434D-84AE-1FF4EDCFFCA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5B41-89D1-4259-A13D-56A05BE0514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9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FCCE-C4A2-4596-BE7A-8DB11BCBC9F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5B41-89D1-4259-A13D-56A05BE0514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09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C84F-8C4F-450D-8E5C-1320EB531C7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5B41-89D1-4259-A13D-56A05BE0514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8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401A-72B0-4CF4-984D-E89E075AF97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5B41-89D1-4259-A13D-56A05BE0514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4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E0F3-D6D5-4439-B848-FEE7BE61121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5B41-89D1-4259-A13D-56A05BE0514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812" y="0"/>
            <a:ext cx="91821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9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1FF16-DD2C-445C-A78F-86D9CB51406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45B41-89D1-4259-A13D-56A05BE0514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9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manda326.pixnet.net/blog/post/25934298-%C3%A5%C2%A4%C2%A7%C3%A5%C2%AE%C2%89%C3%A6%C2%A3%C2%AE%C3%A6%C2%9E%C2%97%C3%A5%C2%85%C2%AC%C3%A5%C2%9C%C2%92%C3%A8%C2%B5%C2%B0%C3%A8%C2%B5%C2%B0" TargetMode="Externa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264275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84545B41-89D1-4259-A13D-56A05BE0514B}" type="slidenum">
              <a:rPr lang="zh-TW" altLang="en-US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pPr/>
              <a:t>1</a:t>
            </a:fld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56B5BBF-1D2D-4AA3-9417-C93F73629C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189" y="1287310"/>
            <a:ext cx="2659613" cy="84772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56ACB0F-910D-4E93-A684-9912C6A704A0}"/>
              </a:ext>
            </a:extLst>
          </p:cNvPr>
          <p:cNvSpPr/>
          <p:nvPr/>
        </p:nvSpPr>
        <p:spPr>
          <a:xfrm>
            <a:off x="1744825" y="2317598"/>
            <a:ext cx="6755363" cy="21622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TW" sz="3600" b="1" dirty="0">
                <a:solidFill>
                  <a:srgbClr val="2F5597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Mayer Steel Pipe Corporation</a:t>
            </a:r>
            <a:br>
              <a:rPr lang="en-US" altLang="zh-TW" sz="3600" b="1" dirty="0">
                <a:solidFill>
                  <a:srgbClr val="2F5597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zh-TW" altLang="en-US" sz="3600" b="1" dirty="0">
                <a:solidFill>
                  <a:srgbClr val="2F5597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　</a:t>
            </a:r>
            <a:r>
              <a:rPr lang="en-US" altLang="zh-TW" sz="3600" b="1" dirty="0">
                <a:solidFill>
                  <a:srgbClr val="2F5597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Investor Conference</a:t>
            </a:r>
          </a:p>
          <a:p>
            <a:pPr>
              <a:lnSpc>
                <a:spcPct val="150000"/>
              </a:lnSpc>
            </a:pPr>
            <a:r>
              <a:rPr lang="en-US" altLang="zh-TW" sz="2000" b="1" dirty="0">
                <a:solidFill>
                  <a:srgbClr val="2F5597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                             </a:t>
            </a:r>
            <a:r>
              <a:rPr lang="en-US" altLang="zh-TW" sz="2000" b="1">
                <a:solidFill>
                  <a:srgbClr val="2F5597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2023.6 .8</a:t>
            </a:r>
            <a:endParaRPr lang="en-US" altLang="zh-TW" sz="2000" b="1" dirty="0">
              <a:solidFill>
                <a:srgbClr val="2F5597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B8D9CA96-7A9C-9498-A99A-62291026F885}"/>
              </a:ext>
            </a:extLst>
          </p:cNvPr>
          <p:cNvGrpSpPr/>
          <p:nvPr/>
        </p:nvGrpSpPr>
        <p:grpSpPr>
          <a:xfrm flipV="1">
            <a:off x="0" y="6736702"/>
            <a:ext cx="9144000" cy="46653"/>
            <a:chOff x="0" y="1026448"/>
            <a:chExt cx="9144000" cy="228600"/>
          </a:xfrm>
          <a:solidFill>
            <a:schemeClr val="accent5">
              <a:lumMod val="75000"/>
            </a:schemeClr>
          </a:solidFill>
        </p:grpSpPr>
        <p:sp>
          <p:nvSpPr>
            <p:cNvPr id="3" name="矩形 7">
              <a:extLst>
                <a:ext uri="{FF2B5EF4-FFF2-40B4-BE49-F238E27FC236}">
                  <a16:creationId xmlns:a16="http://schemas.microsoft.com/office/drawing/2014/main" id="{FAD77984-3F7A-8271-1BBD-9FE2E44A47FA}"/>
                </a:ext>
              </a:extLst>
            </p:cNvPr>
            <p:cNvSpPr/>
            <p:nvPr/>
          </p:nvSpPr>
          <p:spPr>
            <a:xfrm>
              <a:off x="0" y="1026448"/>
              <a:ext cx="533400" cy="228600"/>
            </a:xfrm>
            <a:prstGeom prst="rect">
              <a:avLst/>
            </a:prstGeom>
            <a:grpFill/>
            <a:ln w="50800" cap="rnd" cmpd="dbl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5" name="矩形 8">
              <a:extLst>
                <a:ext uri="{FF2B5EF4-FFF2-40B4-BE49-F238E27FC236}">
                  <a16:creationId xmlns:a16="http://schemas.microsoft.com/office/drawing/2014/main" id="{AC63F05D-A26A-F171-F399-7EA3EB3ADA1C}"/>
                </a:ext>
              </a:extLst>
            </p:cNvPr>
            <p:cNvSpPr/>
            <p:nvPr/>
          </p:nvSpPr>
          <p:spPr>
            <a:xfrm>
              <a:off x="590550" y="1026448"/>
              <a:ext cx="8553450" cy="228600"/>
            </a:xfrm>
            <a:prstGeom prst="rect">
              <a:avLst/>
            </a:prstGeom>
            <a:grpFill/>
            <a:ln w="50800" cap="rnd" cmpd="dbl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</p:grpSp>
      <p:pic>
        <p:nvPicPr>
          <p:cNvPr id="9" name="圖片 8">
            <a:extLst>
              <a:ext uri="{FF2B5EF4-FFF2-40B4-BE49-F238E27FC236}">
                <a16:creationId xmlns:a16="http://schemas.microsoft.com/office/drawing/2014/main" id="{1DD49DE1-05B1-A5D0-CF62-68EE508ED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6317" y="5094515"/>
            <a:ext cx="3242558" cy="129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89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161234" y="6550991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84545B41-89D1-4259-A13D-56A05BE0514B}" type="slidenum">
              <a:rPr lang="zh-TW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10</a:t>
            </a:fld>
            <a:endParaRPr lang="zh-TW" altLang="en-US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863BE52-A649-4BAF-AB31-75E21611A84B}"/>
              </a:ext>
            </a:extLst>
          </p:cNvPr>
          <p:cNvSpPr txBox="1"/>
          <p:nvPr/>
        </p:nvSpPr>
        <p:spPr>
          <a:xfrm>
            <a:off x="637498" y="202987"/>
            <a:ext cx="6093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Operation Overview</a:t>
            </a:r>
            <a:br>
              <a:rPr lang="en-US" altLang="zh-TW" sz="3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F0ABDCC-B2F7-4ECD-93BB-740E56040B39}"/>
              </a:ext>
            </a:extLst>
          </p:cNvPr>
          <p:cNvSpPr txBox="1"/>
          <p:nvPr/>
        </p:nvSpPr>
        <p:spPr>
          <a:xfrm>
            <a:off x="748851" y="1408214"/>
            <a:ext cx="5870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Overseas business development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en-US" sz="28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4B7C1C40-2440-4B41-9EC6-B19BD39E1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108562"/>
              </p:ext>
            </p:extLst>
          </p:nvPr>
        </p:nvGraphicFramePr>
        <p:xfrm>
          <a:off x="505633" y="2308596"/>
          <a:ext cx="8319709" cy="3323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418">
                  <a:extLst>
                    <a:ext uri="{9D8B030D-6E8A-4147-A177-3AD203B41FA5}">
                      <a16:colId xmlns:a16="http://schemas.microsoft.com/office/drawing/2014/main" val="1145775855"/>
                    </a:ext>
                  </a:extLst>
                </a:gridCol>
                <a:gridCol w="939724">
                  <a:extLst>
                    <a:ext uri="{9D8B030D-6E8A-4147-A177-3AD203B41FA5}">
                      <a16:colId xmlns:a16="http://schemas.microsoft.com/office/drawing/2014/main" val="1852306722"/>
                    </a:ext>
                  </a:extLst>
                </a:gridCol>
                <a:gridCol w="759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9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9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82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0583">
                <a:tc rowSpan="2">
                  <a:txBody>
                    <a:bodyPr/>
                    <a:lstStyle/>
                    <a:p>
                      <a:pPr algn="ctr" fontAlgn="ctr"/>
                      <a:endParaRPr lang="en-US" altLang="zh-TW" sz="1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algn="ctr" fontAlgn="ctr"/>
                      <a:endParaRPr lang="en-US" altLang="zh-TW" sz="1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2023Q1</a:t>
                      </a:r>
                      <a:endParaRPr lang="zh-TW" altLang="en-US" sz="1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2022Q1</a:t>
                      </a:r>
                      <a:endParaRPr lang="zh-TW" altLang="en-US" sz="1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2022</a:t>
                      </a:r>
                      <a:endParaRPr lang="zh-TW" altLang="en-US" sz="1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2021</a:t>
                      </a:r>
                      <a:endParaRPr lang="zh-TW" altLang="en-US" sz="14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7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 volume</a:t>
                      </a:r>
                      <a:br>
                        <a:rPr lang="zh-TW" altLang="en-US" sz="14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TW" sz="14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(Ton)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 value</a:t>
                      </a:r>
                      <a:br>
                        <a:rPr lang="zh-TW" altLang="en-US" sz="14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TW" sz="14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(Thousand)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 volume</a:t>
                      </a:r>
                      <a:br>
                        <a:rPr lang="zh-TW" altLang="en-US" sz="14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TW" sz="14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(Ton)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 value</a:t>
                      </a:r>
                      <a:br>
                        <a:rPr lang="zh-TW" altLang="en-US" sz="14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TW" sz="14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(Thousand)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 volume</a:t>
                      </a:r>
                      <a:br>
                        <a:rPr lang="zh-TW" altLang="en-US" sz="14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TW" sz="14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(Ton)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 value</a:t>
                      </a:r>
                      <a:br>
                        <a:rPr lang="zh-TW" altLang="en-US" sz="14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TW" sz="14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(Thousand)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 volume</a:t>
                      </a:r>
                      <a:br>
                        <a:rPr lang="zh-TW" altLang="en-US" sz="14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TW" sz="14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(Ton)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 value</a:t>
                      </a:r>
                      <a:br>
                        <a:rPr lang="zh-TW" altLang="en-US" sz="14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TW" sz="1400" b="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(Thousand)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4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Vietnam Mayer</a:t>
                      </a:r>
                      <a:endParaRPr lang="zh-TW" altLang="en-US" sz="20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1,544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61,012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1,793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69,992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8,441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337,994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9,332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350,154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479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TW" sz="20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Grand Tech </a:t>
                      </a:r>
                      <a:endParaRPr lang="zh-TW" altLang="en-US" sz="20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2,030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134,460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2,122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124,707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7,653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471,998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8,094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454,022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479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TW" sz="20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Diamond Steel Tube </a:t>
                      </a:r>
                      <a:endParaRPr lang="zh-TW" altLang="en-US" sz="20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2,940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161,859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3,483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203,454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14,080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836,397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12,698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698,600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圖片 10">
            <a:extLst>
              <a:ext uri="{FF2B5EF4-FFF2-40B4-BE49-F238E27FC236}">
                <a16:creationId xmlns:a16="http://schemas.microsoft.com/office/drawing/2014/main" id="{91394B16-2CAC-447B-9023-DF4E989646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1" y="0"/>
            <a:ext cx="971550" cy="365125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43F85140-2591-425F-E02A-4C9DB8D898AD}"/>
              </a:ext>
            </a:extLst>
          </p:cNvPr>
          <p:cNvSpPr/>
          <p:nvPr/>
        </p:nvSpPr>
        <p:spPr>
          <a:xfrm>
            <a:off x="444155" y="903300"/>
            <a:ext cx="8358463" cy="8299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3E77D37-E2EB-4FDB-1FCC-019D4604E153}"/>
              </a:ext>
            </a:extLst>
          </p:cNvPr>
          <p:cNvSpPr txBox="1"/>
          <p:nvPr/>
        </p:nvSpPr>
        <p:spPr>
          <a:xfrm>
            <a:off x="457200" y="6473279"/>
            <a:ext cx="204340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1100" dirty="0">
                <a:solidFill>
                  <a:schemeClr val="bg1">
                    <a:lumMod val="65000"/>
                  </a:schemeClr>
                </a:solidFill>
              </a:rPr>
              <a:t>美亞鋼管廠股份有限公司</a:t>
            </a:r>
            <a:endParaRPr lang="en-US" altLang="zh-TW" sz="11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800" dirty="0">
                <a:solidFill>
                  <a:schemeClr val="bg1">
                    <a:lumMod val="65000"/>
                  </a:schemeClr>
                </a:solidFill>
              </a:rPr>
              <a:t> MAYER STEEL PIPE CORPORATION</a:t>
            </a:r>
            <a:endParaRPr lang="zh-TW" alt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FCF003A-F7B4-0214-3524-FD66273E9834}"/>
              </a:ext>
            </a:extLst>
          </p:cNvPr>
          <p:cNvSpPr txBox="1"/>
          <p:nvPr/>
        </p:nvSpPr>
        <p:spPr>
          <a:xfrm>
            <a:off x="6559062" y="1941341"/>
            <a:ext cx="25849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Unit : Ton / NTD Thousand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491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161234" y="6550991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84545B41-89D1-4259-A13D-56A05BE0514B}" type="slidenum">
              <a:rPr lang="zh-TW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11</a:t>
            </a:fld>
            <a:endParaRPr lang="zh-TW" altLang="en-US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863BE52-A649-4BAF-AB31-75E21611A84B}"/>
              </a:ext>
            </a:extLst>
          </p:cNvPr>
          <p:cNvSpPr txBox="1"/>
          <p:nvPr/>
        </p:nvSpPr>
        <p:spPr>
          <a:xfrm>
            <a:off x="637498" y="202987"/>
            <a:ext cx="6093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Operation Overview</a:t>
            </a:r>
            <a:br>
              <a:rPr lang="en-US" altLang="zh-TW" sz="3600" b="1" dirty="0">
                <a:solidFill>
                  <a:srgbClr val="0070C0"/>
                </a:solidFill>
              </a:rPr>
            </a:b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F0ABDCC-B2F7-4ECD-93BB-740E56040B39}"/>
              </a:ext>
            </a:extLst>
          </p:cNvPr>
          <p:cNvSpPr txBox="1"/>
          <p:nvPr/>
        </p:nvSpPr>
        <p:spPr>
          <a:xfrm>
            <a:off x="748851" y="1203715"/>
            <a:ext cx="5870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Overseas business development:</a:t>
            </a:r>
            <a:endParaRPr lang="zh-TW" altLang="en-US" sz="2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F118FB46-88BC-4FD4-998B-5FFF1432B0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1" y="0"/>
            <a:ext cx="971550" cy="365125"/>
          </a:xfrm>
          <a:prstGeom prst="rect">
            <a:avLst/>
          </a:prstGeom>
        </p:spPr>
      </p:pic>
      <p:graphicFrame>
        <p:nvGraphicFramePr>
          <p:cNvPr id="11" name="圖表 10">
            <a:extLst>
              <a:ext uri="{FF2B5EF4-FFF2-40B4-BE49-F238E27FC236}">
                <a16:creationId xmlns:a16="http://schemas.microsoft.com/office/drawing/2014/main" id="{D9C5042D-5A8B-4242-9858-CA0FA50555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7839903"/>
              </p:ext>
            </p:extLst>
          </p:nvPr>
        </p:nvGraphicFramePr>
        <p:xfrm>
          <a:off x="672755" y="1706959"/>
          <a:ext cx="3927820" cy="4493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圖表 12">
            <a:extLst>
              <a:ext uri="{FF2B5EF4-FFF2-40B4-BE49-F238E27FC236}">
                <a16:creationId xmlns:a16="http://schemas.microsoft.com/office/drawing/2014/main" id="{06A8AEB3-9D21-4CDC-B6E0-547CF9C4BB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1377873"/>
              </p:ext>
            </p:extLst>
          </p:nvPr>
        </p:nvGraphicFramePr>
        <p:xfrm>
          <a:off x="4703346" y="1865888"/>
          <a:ext cx="4055165" cy="4174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矩形 8">
            <a:extLst>
              <a:ext uri="{FF2B5EF4-FFF2-40B4-BE49-F238E27FC236}">
                <a16:creationId xmlns:a16="http://schemas.microsoft.com/office/drawing/2014/main" id="{79C2C3D9-8809-9FCE-2082-5A918C073665}"/>
              </a:ext>
            </a:extLst>
          </p:cNvPr>
          <p:cNvSpPr/>
          <p:nvPr/>
        </p:nvSpPr>
        <p:spPr>
          <a:xfrm>
            <a:off x="444155" y="903300"/>
            <a:ext cx="8358463" cy="8299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60DAB7B-C2A7-9FD8-D113-F9D0F5BC271E}"/>
              </a:ext>
            </a:extLst>
          </p:cNvPr>
          <p:cNvSpPr txBox="1"/>
          <p:nvPr/>
        </p:nvSpPr>
        <p:spPr>
          <a:xfrm>
            <a:off x="457200" y="6473279"/>
            <a:ext cx="204340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1100" dirty="0">
                <a:solidFill>
                  <a:schemeClr val="bg1">
                    <a:lumMod val="65000"/>
                  </a:schemeClr>
                </a:solidFill>
              </a:rPr>
              <a:t>美亞鋼管廠股份有限公司</a:t>
            </a:r>
            <a:endParaRPr lang="en-US" altLang="zh-TW" sz="11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800" dirty="0">
                <a:solidFill>
                  <a:schemeClr val="bg1">
                    <a:lumMod val="65000"/>
                  </a:schemeClr>
                </a:solidFill>
              </a:rPr>
              <a:t> MAYER STEEL PIPE CORPORATION</a:t>
            </a:r>
            <a:endParaRPr lang="zh-TW" alt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1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A8F6FB8-C608-D9F1-47B6-7061C3070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5B41-89D1-4259-A13D-56A05BE0514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id="{D92CB1FC-7CCC-8B81-0F56-ECFF05B540A2}"/>
              </a:ext>
            </a:extLst>
          </p:cNvPr>
          <p:cNvSpPr/>
          <p:nvPr/>
        </p:nvSpPr>
        <p:spPr>
          <a:xfrm flipV="1">
            <a:off x="689847" y="1113805"/>
            <a:ext cx="7856993" cy="45719"/>
          </a:xfrm>
          <a:prstGeom prst="rect">
            <a:avLst/>
          </a:prstGeom>
          <a:solidFill>
            <a:srgbClr val="FFC000"/>
          </a:solidFill>
          <a:ln w="50800" cap="rnd" cmpd="dbl" algn="ctr">
            <a:solidFill>
              <a:srgbClr val="FFCC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9020986-9393-972D-DD16-E1BB85EE2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25120" cy="83042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BCE55BF-074B-E9A0-BE6B-A12A1DD8366E}"/>
              </a:ext>
            </a:extLst>
          </p:cNvPr>
          <p:cNvSpPr txBox="1"/>
          <p:nvPr/>
        </p:nvSpPr>
        <p:spPr>
          <a:xfrm>
            <a:off x="1322363" y="436099"/>
            <a:ext cx="3826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FF6600"/>
                </a:solidFill>
              </a:rPr>
              <a:t>ESG work report</a:t>
            </a:r>
          </a:p>
          <a:p>
            <a:endParaRPr lang="zh-TW" altLang="en-US" sz="3200" dirty="0">
              <a:solidFill>
                <a:srgbClr val="FF6600"/>
              </a:solidFill>
            </a:endParaRPr>
          </a:p>
        </p:txBody>
      </p:sp>
      <p:sp>
        <p:nvSpPr>
          <p:cNvPr id="7" name="摺角紙張 7">
            <a:extLst>
              <a:ext uri="{FF2B5EF4-FFF2-40B4-BE49-F238E27FC236}">
                <a16:creationId xmlns:a16="http://schemas.microsoft.com/office/drawing/2014/main" id="{BD61F560-F1B4-27E2-5909-DF8D3009B518}"/>
              </a:ext>
            </a:extLst>
          </p:cNvPr>
          <p:cNvSpPr/>
          <p:nvPr/>
        </p:nvSpPr>
        <p:spPr>
          <a:xfrm>
            <a:off x="2483864" y="4566846"/>
            <a:ext cx="6412486" cy="1082576"/>
          </a:xfrm>
          <a:prstGeom prst="foldedCorner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36000" numCol="2" rtlCol="0" anchor="t"/>
          <a:lstStyle/>
          <a:p>
            <a:pPr eaLnBrk="0" fontAlgn="base" hangingPunct="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kumimoji="1" lang="zh-TW" altLang="en-US" sz="200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en-US" altLang="zh-TW" sz="2000" b="1" noProof="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6B5B4B5F-2C5E-B500-D991-C8693C7F9C1E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460482" y="1688842"/>
            <a:ext cx="6453946" cy="1464906"/>
          </a:xfrm>
          <a:prstGeom prst="roundRect">
            <a:avLst>
              <a:gd name="adj" fmla="val 10491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buFont typeface="+mj-lt"/>
              <a:buAutoNum type="arabicPeriod"/>
            </a:pPr>
            <a:r>
              <a:rPr lang="en-US" altLang="zh-TW" sz="1400" b="0" i="0" dirty="0">
                <a:solidFill>
                  <a:srgbClr val="374151"/>
                </a:solidFill>
                <a:effectLst/>
                <a:latin typeface="Söhne"/>
              </a:rPr>
              <a:t>Greenhouse Gas: Complete the ISO 14064-1 greenhouse gas inventory.</a:t>
            </a:r>
          </a:p>
          <a:p>
            <a:pPr algn="l">
              <a:buFont typeface="+mj-lt"/>
              <a:buAutoNum type="arabicPeriod"/>
            </a:pPr>
            <a:r>
              <a:rPr lang="en-US" altLang="zh-TW" sz="1400" b="0" i="0" dirty="0">
                <a:solidFill>
                  <a:srgbClr val="374151"/>
                </a:solidFill>
                <a:effectLst/>
                <a:latin typeface="Söhne"/>
              </a:rPr>
              <a:t>Energy Management: Replace major machinery with high-frequency and transistor</a:t>
            </a:r>
          </a:p>
          <a:p>
            <a:pPr algn="l"/>
            <a:r>
              <a:rPr lang="en-US" altLang="zh-TW" sz="1400" b="0" i="0" dirty="0">
                <a:solidFill>
                  <a:srgbClr val="374151"/>
                </a:solidFill>
                <a:effectLst/>
                <a:latin typeface="Söhne"/>
              </a:rPr>
              <a:t> equipment to achieve energy-saving efficiency.</a:t>
            </a:r>
          </a:p>
          <a:p>
            <a:pPr algn="l"/>
            <a:r>
              <a:rPr lang="en-US" altLang="zh-TW" sz="1400" dirty="0">
                <a:solidFill>
                  <a:srgbClr val="374151"/>
                </a:solidFill>
                <a:latin typeface="Söhne"/>
              </a:rPr>
              <a:t>3.</a:t>
            </a:r>
            <a:r>
              <a:rPr lang="en-US" altLang="zh-TW" sz="1400" b="0" i="0" dirty="0">
                <a:solidFill>
                  <a:srgbClr val="374151"/>
                </a:solidFill>
                <a:effectLst/>
                <a:latin typeface="Söhne"/>
              </a:rPr>
              <a:t>Renewable Energy Generation: Install a self-owned photovoltaic (PV) power plant </a:t>
            </a:r>
          </a:p>
          <a:p>
            <a:pPr algn="l"/>
            <a:r>
              <a:rPr lang="en-US" altLang="zh-TW" sz="1400" b="0" i="0" dirty="0">
                <a:solidFill>
                  <a:srgbClr val="374151"/>
                </a:solidFill>
                <a:effectLst/>
                <a:latin typeface="Söhne"/>
              </a:rPr>
              <a:t>and plan to increase the power generation capacity.</a:t>
            </a:r>
          </a:p>
          <a:p>
            <a:pPr algn="l"/>
            <a:r>
              <a:rPr lang="en-US" altLang="zh-TW" sz="1400" dirty="0">
                <a:solidFill>
                  <a:srgbClr val="374151"/>
                </a:solidFill>
                <a:latin typeface="Söhne"/>
              </a:rPr>
              <a:t>4.</a:t>
            </a:r>
            <a:r>
              <a:rPr lang="en-US" altLang="zh-TW" sz="1400" b="0" i="0" dirty="0">
                <a:solidFill>
                  <a:srgbClr val="374151"/>
                </a:solidFill>
                <a:effectLst/>
                <a:latin typeface="Söhne"/>
              </a:rPr>
              <a:t>Water Source Environmental Protection: Install new types of wastewater treatment </a:t>
            </a:r>
          </a:p>
          <a:p>
            <a:pPr algn="l"/>
            <a:r>
              <a:rPr lang="en-US" altLang="zh-TW" sz="1400" b="0" i="0" dirty="0">
                <a:solidFill>
                  <a:srgbClr val="374151"/>
                </a:solidFill>
                <a:effectLst/>
                <a:latin typeface="Söhne"/>
              </a:rPr>
              <a:t>equipment to achieve the goal of water purification.</a:t>
            </a:r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id="{DB03C93A-F82E-D111-28F8-B8E8CA2D8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1450" y="3291977"/>
            <a:ext cx="6406325" cy="1080000"/>
          </a:xfrm>
          <a:prstGeom prst="rect">
            <a:avLst/>
          </a:prstGeom>
          <a:solidFill>
            <a:srgbClr val="A3E0FF"/>
          </a:solidFill>
          <a:ln w="19050" cmpd="sng">
            <a:noFill/>
            <a:miter lim="800000"/>
            <a:headEnd/>
            <a:tailEnd/>
          </a:ln>
        </p:spPr>
        <p:txBody>
          <a:bodyPr lIns="83527" tIns="41031" rIns="83527" bIns="4103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100" b="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1.Occupational Safety: Prioritize occupational safety by implementing personnel training and   professional certification management.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100" b="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2.Talent Retention and Development: Encourage employees to continuously learn, enhance themselves, and pursue on-the-job training.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100" b="0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3.Human Rights Emphasis: Foster a diverse and inclusive work environment that respects human rights and provides a friendly workplace.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B750BB07-2E50-9037-C205-9DDDB081F490}"/>
              </a:ext>
            </a:extLst>
          </p:cNvPr>
          <p:cNvGrpSpPr/>
          <p:nvPr/>
        </p:nvGrpSpPr>
        <p:grpSpPr>
          <a:xfrm>
            <a:off x="752136" y="4576371"/>
            <a:ext cx="1673484" cy="1080000"/>
            <a:chOff x="171450" y="4583591"/>
            <a:chExt cx="1673484" cy="10800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1" name="모서리가 둥근 직사각형 83">
              <a:extLst>
                <a:ext uri="{FF2B5EF4-FFF2-40B4-BE49-F238E27FC236}">
                  <a16:creationId xmlns:a16="http://schemas.microsoft.com/office/drawing/2014/main" id="{80D45960-0380-8616-DA4D-90A7D0D9A9CA}"/>
                </a:ext>
              </a:extLst>
            </p:cNvPr>
            <p:cNvSpPr/>
            <p:nvPr/>
          </p:nvSpPr>
          <p:spPr>
            <a:xfrm>
              <a:off x="171450" y="4583591"/>
              <a:ext cx="1577824" cy="1080000"/>
            </a:xfrm>
            <a:prstGeom prst="roundRect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marL="0" marR="0" lvl="0" indent="0" defTabSz="914400" rtl="0" eaLnBrk="1" fontAlgn="base" latinLnBrk="1" hangingPunct="1">
                <a:lnSpc>
                  <a:spcPts val="12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JhengHei" panose="020B0604030504040204" pitchFamily="34" charset="-120"/>
                <a:ea typeface="Malgun Gothic" pitchFamily="34" charset="-127"/>
                <a:cs typeface="+mn-cs"/>
              </a:endParaRPr>
            </a:p>
          </p:txBody>
        </p:sp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EEBB86D9-4931-17AE-3DAD-B4749E165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0642" y="5181167"/>
              <a:ext cx="417801" cy="400483"/>
            </a:xfrm>
            <a:prstGeom prst="rect">
              <a:avLst/>
            </a:prstGeom>
            <a:grpFill/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0B52A401-A089-8A6A-C1DC-EDA232120F0C}"/>
                </a:ext>
              </a:extLst>
            </p:cNvPr>
            <p:cNvSpPr txBox="1"/>
            <p:nvPr/>
          </p:nvSpPr>
          <p:spPr>
            <a:xfrm>
              <a:off x="187584" y="4640125"/>
              <a:ext cx="16573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b="0" i="0" dirty="0">
                  <a:solidFill>
                    <a:srgbClr val="333333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 </a:t>
              </a:r>
              <a:r>
                <a:rPr lang="en-US" altLang="zh-TW" sz="1400" b="1" i="0" dirty="0">
                  <a:solidFill>
                    <a:srgbClr val="333333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Governance </a:t>
              </a:r>
            </a:p>
            <a:p>
              <a:r>
                <a:rPr lang="zh-TW" altLang="en-US" sz="1400" b="1" i="0" dirty="0">
                  <a:solidFill>
                    <a:srgbClr val="333333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</a:t>
              </a:r>
              <a:endParaRPr lang="zh-TW" altLang="en-US" sz="1400" dirty="0"/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384CDB58-E340-ECE0-C9AF-6BF0210CEEA7}"/>
              </a:ext>
            </a:extLst>
          </p:cNvPr>
          <p:cNvGrpSpPr/>
          <p:nvPr/>
        </p:nvGrpSpPr>
        <p:grpSpPr>
          <a:xfrm>
            <a:off x="723561" y="3215777"/>
            <a:ext cx="1577824" cy="1080000"/>
            <a:chOff x="171448" y="3261910"/>
            <a:chExt cx="1577824" cy="1080000"/>
          </a:xfrm>
          <a:solidFill>
            <a:srgbClr val="76D4EA"/>
          </a:solidFill>
        </p:grpSpPr>
        <p:sp>
          <p:nvSpPr>
            <p:cNvPr id="15" name="모서리가 둥근 직사각형 83">
              <a:extLst>
                <a:ext uri="{FF2B5EF4-FFF2-40B4-BE49-F238E27FC236}">
                  <a16:creationId xmlns:a16="http://schemas.microsoft.com/office/drawing/2014/main" id="{E68A739A-7D56-2353-F4B1-44D2270D67EF}"/>
                </a:ext>
              </a:extLst>
            </p:cNvPr>
            <p:cNvSpPr/>
            <p:nvPr/>
          </p:nvSpPr>
          <p:spPr>
            <a:xfrm>
              <a:off x="171448" y="3261910"/>
              <a:ext cx="1577824" cy="1080000"/>
            </a:xfrm>
            <a:prstGeom prst="roundRect">
              <a:avLst/>
            </a:prstGeom>
            <a:grpFill/>
            <a:ln>
              <a:solidFill>
                <a:srgbClr val="CCFFFF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marL="0" marR="0" lvl="0" indent="0" defTabSz="914400" rtl="0" eaLnBrk="0" fontAlgn="auto" latinLnBrk="1" hangingPunct="0">
                <a:lnSpc>
                  <a:spcPts val="1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zh-TW" sz="1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endParaRPr>
            </a:p>
          </p:txBody>
        </p:sp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5D2A219B-1A34-B10F-7E8D-E9C397946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4419" y="3825267"/>
              <a:ext cx="451881" cy="410532"/>
            </a:xfrm>
            <a:prstGeom prst="rect">
              <a:avLst/>
            </a:prstGeom>
            <a:grpFill/>
          </p:spPr>
        </p:pic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E84BBAD7-1670-81E3-EE52-2F2FAD2BD3F1}"/>
                </a:ext>
              </a:extLst>
            </p:cNvPr>
            <p:cNvSpPr txBox="1"/>
            <p:nvPr/>
          </p:nvSpPr>
          <p:spPr>
            <a:xfrm>
              <a:off x="255846" y="3435387"/>
              <a:ext cx="140902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TW" sz="1400" b="0" i="0" dirty="0">
                  <a:solidFill>
                    <a:srgbClr val="333333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 </a:t>
              </a:r>
              <a:r>
                <a:rPr lang="en-US" altLang="zh-TW" sz="1400" b="1" i="0" dirty="0">
                  <a:solidFill>
                    <a:srgbClr val="333333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Social </a:t>
              </a:r>
              <a:r>
                <a:rPr lang="zh-TW" altLang="en-US" sz="1400" b="1" i="0" dirty="0">
                  <a:solidFill>
                    <a:srgbClr val="333333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</a:t>
              </a:r>
              <a:endParaRPr lang="zh-TW" altLang="en-US" sz="1400" dirty="0"/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282AAAEF-1153-3031-9C47-9ACF0198CE9F}"/>
              </a:ext>
            </a:extLst>
          </p:cNvPr>
          <p:cNvGrpSpPr/>
          <p:nvPr/>
        </p:nvGrpSpPr>
        <p:grpSpPr>
          <a:xfrm>
            <a:off x="694984" y="1771003"/>
            <a:ext cx="1577825" cy="1191597"/>
            <a:chOff x="171449" y="1793183"/>
            <a:chExt cx="1577825" cy="1191597"/>
          </a:xfrm>
        </p:grpSpPr>
        <p:sp>
          <p:nvSpPr>
            <p:cNvPr id="19" name="모서리가 둥근 직사각형 83">
              <a:extLst>
                <a:ext uri="{FF2B5EF4-FFF2-40B4-BE49-F238E27FC236}">
                  <a16:creationId xmlns:a16="http://schemas.microsoft.com/office/drawing/2014/main" id="{272EE565-FD44-B375-B98E-14294CA62928}"/>
                </a:ext>
              </a:extLst>
            </p:cNvPr>
            <p:cNvSpPr/>
            <p:nvPr/>
          </p:nvSpPr>
          <p:spPr>
            <a:xfrm>
              <a:off x="171449" y="1793183"/>
              <a:ext cx="1577825" cy="1191597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ts val="12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1400" b="1" i="0" dirty="0">
                  <a:solidFill>
                    <a:srgbClr val="333333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 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JhengHei" panose="020B0604030504040204" pitchFamily="34" charset="-120"/>
                <a:ea typeface="Malgun Gothic" pitchFamily="34" charset="-127"/>
                <a:cs typeface="+mn-cs"/>
              </a:endParaRPr>
            </a:p>
          </p:txBody>
        </p:sp>
        <p:pic>
          <p:nvPicPr>
            <p:cNvPr id="20" name="圖片預留位置 164" descr="工廠">
              <a:extLst>
                <a:ext uri="{FF2B5EF4-FFF2-40B4-BE49-F238E27FC236}">
                  <a16:creationId xmlns:a16="http://schemas.microsoft.com/office/drawing/2014/main" id="{553F413C-47D6-FBBD-128D-054D43552D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12546" r="12546"/>
            <a:stretch/>
          </p:blipFill>
          <p:spPr>
            <a:xfrm>
              <a:off x="858726" y="2384116"/>
              <a:ext cx="519435" cy="485474"/>
            </a:xfrm>
            <a:prstGeom prst="rect">
              <a:avLst/>
            </a:prstGeom>
          </p:spPr>
        </p:pic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7236EEF7-9442-BECF-6E1E-36263BD75871}"/>
                </a:ext>
              </a:extLst>
            </p:cNvPr>
            <p:cNvSpPr txBox="1"/>
            <p:nvPr/>
          </p:nvSpPr>
          <p:spPr>
            <a:xfrm>
              <a:off x="251345" y="2011535"/>
              <a:ext cx="14979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" indent="-85725"/>
              <a:r>
                <a:rPr lang="en-US" altLang="zh-TW" sz="1400" b="0" i="0" dirty="0">
                  <a:solidFill>
                    <a:srgbClr val="333333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 </a:t>
              </a:r>
              <a:r>
                <a:rPr lang="en-US" altLang="zh-TW" sz="1400" b="1" i="0" dirty="0">
                  <a:solidFill>
                    <a:srgbClr val="333333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Environmental    </a:t>
              </a:r>
              <a:r>
                <a:rPr lang="zh-TW" altLang="en-US" sz="1400" b="1" i="0" dirty="0">
                  <a:solidFill>
                    <a:srgbClr val="333333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endParaRPr lang="en-US" altLang="zh-TW" sz="14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85725" indent="-85725"/>
              <a:r>
                <a:rPr lang="zh-TW" altLang="en-US" sz="1400" b="1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    </a:t>
              </a:r>
              <a:endParaRPr lang="zh-TW" altLang="en-US" sz="1400" dirty="0"/>
            </a:p>
          </p:txBody>
        </p:sp>
      </p:grp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7DAC104-0CF3-5C15-9DC0-73D171776D60}"/>
              </a:ext>
            </a:extLst>
          </p:cNvPr>
          <p:cNvSpPr txBox="1"/>
          <p:nvPr/>
        </p:nvSpPr>
        <p:spPr>
          <a:xfrm>
            <a:off x="2481482" y="4543822"/>
            <a:ext cx="6493705" cy="1228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sz="1200" b="0" i="0" dirty="0">
                <a:solidFill>
                  <a:srgbClr val="374151"/>
                </a:solidFill>
                <a:effectLst/>
                <a:latin typeface="Söhne"/>
              </a:rPr>
              <a:t>1.Publish the first ESG sustainability report.</a:t>
            </a:r>
          </a:p>
          <a:p>
            <a:pPr>
              <a:lnSpc>
                <a:spcPts val="1800"/>
              </a:lnSpc>
            </a:pPr>
            <a:r>
              <a:rPr lang="en-US" altLang="zh-TW" sz="1200" b="0" i="0" dirty="0">
                <a:solidFill>
                  <a:srgbClr val="374151"/>
                </a:solidFill>
                <a:effectLst/>
                <a:latin typeface="Söhne"/>
              </a:rPr>
              <a:t>2.Actively promote corporate governance in line with government policies and integrate it</a:t>
            </a:r>
          </a:p>
          <a:p>
            <a:pPr>
              <a:lnSpc>
                <a:spcPts val="1800"/>
              </a:lnSpc>
            </a:pPr>
            <a:r>
              <a:rPr lang="en-US" altLang="zh-TW" sz="1200" b="0" i="0" dirty="0">
                <a:solidFill>
                  <a:srgbClr val="374151"/>
                </a:solidFill>
                <a:effectLst/>
                <a:latin typeface="Söhne"/>
              </a:rPr>
              <a:t> with  ESG initiatives.</a:t>
            </a:r>
          </a:p>
          <a:p>
            <a:pPr>
              <a:lnSpc>
                <a:spcPts val="1800"/>
              </a:lnSpc>
            </a:pPr>
            <a:r>
              <a:rPr lang="en-US" altLang="zh-TW" sz="1200" b="0" i="0" dirty="0">
                <a:solidFill>
                  <a:srgbClr val="374151"/>
                </a:solidFill>
                <a:effectLst/>
                <a:latin typeface="Söhne"/>
              </a:rPr>
              <a:t>3.Scored 4.52 in the board performance evaluation for the fiscal year 111, indicating an</a:t>
            </a:r>
          </a:p>
          <a:p>
            <a:pPr>
              <a:lnSpc>
                <a:spcPts val="1800"/>
              </a:lnSpc>
            </a:pPr>
            <a:r>
              <a:rPr lang="en-US" altLang="zh-TW" sz="1200" b="0" i="0" dirty="0">
                <a:solidFill>
                  <a:srgbClr val="374151"/>
                </a:solidFill>
                <a:effectLst/>
                <a:latin typeface="Söhne"/>
              </a:rPr>
              <a:t> excellent performance.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47C82BB0-5A86-8319-4A94-038440E1B1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0" y="98474"/>
            <a:ext cx="971550" cy="365125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EA34F933-94AF-3A18-891A-15218E24D4C2}"/>
              </a:ext>
            </a:extLst>
          </p:cNvPr>
          <p:cNvSpPr txBox="1"/>
          <p:nvPr/>
        </p:nvSpPr>
        <p:spPr>
          <a:xfrm>
            <a:off x="457200" y="6473279"/>
            <a:ext cx="204340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1100" dirty="0">
                <a:solidFill>
                  <a:schemeClr val="bg1">
                    <a:lumMod val="65000"/>
                  </a:schemeClr>
                </a:solidFill>
              </a:rPr>
              <a:t>美亞鋼管廠股份有限公司</a:t>
            </a:r>
            <a:endParaRPr lang="en-US" altLang="zh-TW" sz="11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800" dirty="0">
                <a:solidFill>
                  <a:schemeClr val="bg1">
                    <a:lumMod val="65000"/>
                  </a:schemeClr>
                </a:solidFill>
              </a:rPr>
              <a:t> MAYER STEEL PIPE CORPORATION</a:t>
            </a:r>
            <a:endParaRPr lang="zh-TW" alt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64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A8F6FB8-C608-D9F1-47B6-7061C3070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4545B41-89D1-4259-A13D-56A05BE0514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id="{D92CB1FC-7CCC-8B81-0F56-ECFF05B540A2}"/>
              </a:ext>
            </a:extLst>
          </p:cNvPr>
          <p:cNvSpPr/>
          <p:nvPr/>
        </p:nvSpPr>
        <p:spPr>
          <a:xfrm flipV="1">
            <a:off x="717982" y="874655"/>
            <a:ext cx="7856993" cy="45719"/>
          </a:xfrm>
          <a:prstGeom prst="rect">
            <a:avLst/>
          </a:prstGeom>
          <a:solidFill>
            <a:srgbClr val="FFC000"/>
          </a:solidFill>
          <a:ln w="50800" cap="rnd" cmpd="dbl" algn="ctr">
            <a:solidFill>
              <a:srgbClr val="FFCC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9020986-9393-972D-DD16-E1BB85EE2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25120" cy="83042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BCE55BF-074B-E9A0-BE6B-A12A1DD8366E}"/>
              </a:ext>
            </a:extLst>
          </p:cNvPr>
          <p:cNvSpPr txBox="1"/>
          <p:nvPr/>
        </p:nvSpPr>
        <p:spPr>
          <a:xfrm>
            <a:off x="1111348" y="196949"/>
            <a:ext cx="3826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FF6600"/>
                </a:solidFill>
              </a:rPr>
              <a:t>ESG work report</a:t>
            </a:r>
          </a:p>
          <a:p>
            <a:endParaRPr lang="zh-TW" altLang="en-US" sz="3200" dirty="0">
              <a:solidFill>
                <a:srgbClr val="FF6600"/>
              </a:solidFill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47C82BB0-5A86-8319-4A94-038440E1B1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0" y="98474"/>
            <a:ext cx="971550" cy="365125"/>
          </a:xfrm>
          <a:prstGeom prst="rect">
            <a:avLst/>
          </a:prstGeom>
        </p:spPr>
      </p:pic>
      <p:sp>
        <p:nvSpPr>
          <p:cNvPr id="24" name="圓角矩形圖說文字 36">
            <a:extLst>
              <a:ext uri="{FF2B5EF4-FFF2-40B4-BE49-F238E27FC236}">
                <a16:creationId xmlns:a16="http://schemas.microsoft.com/office/drawing/2014/main" id="{4AC8EDBD-5C5F-959F-EA2F-D82F86E55989}"/>
              </a:ext>
            </a:extLst>
          </p:cNvPr>
          <p:cNvSpPr/>
          <p:nvPr/>
        </p:nvSpPr>
        <p:spPr>
          <a:xfrm>
            <a:off x="510794" y="1195116"/>
            <a:ext cx="8118157" cy="783835"/>
          </a:xfrm>
          <a:prstGeom prst="wedgeRoundRectCallout">
            <a:avLst>
              <a:gd name="adj1" fmla="val -8604"/>
              <a:gd name="adj2" fmla="val -111829"/>
              <a:gd name="adj3" fmla="val 16667"/>
            </a:avLst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Promoting Green Energy </a:t>
            </a:r>
            <a:r>
              <a:rPr lang="zh-TW" altLang="en-US" b="1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en-US" altLang="zh-TW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In line with policies and social responsibilities, we have built PV power generators on the roofs of our plants.</a:t>
            </a:r>
            <a:endParaRPr lang="zh-TW" altLang="en-US" kern="0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aphicFrame>
        <p:nvGraphicFramePr>
          <p:cNvPr id="25" name="表格 3">
            <a:extLst>
              <a:ext uri="{FF2B5EF4-FFF2-40B4-BE49-F238E27FC236}">
                <a16:creationId xmlns:a16="http://schemas.microsoft.com/office/drawing/2014/main" id="{3D363CFF-4BD5-4821-CFB3-D148F3EC03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968524"/>
              </p:ext>
            </p:extLst>
          </p:nvPr>
        </p:nvGraphicFramePr>
        <p:xfrm>
          <a:off x="520271" y="2211810"/>
          <a:ext cx="8065901" cy="224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828">
                  <a:extLst>
                    <a:ext uri="{9D8B030D-6E8A-4147-A177-3AD203B41FA5}">
                      <a16:colId xmlns:a16="http://schemas.microsoft.com/office/drawing/2014/main" val="3990777383"/>
                    </a:ext>
                  </a:extLst>
                </a:gridCol>
                <a:gridCol w="892673">
                  <a:extLst>
                    <a:ext uri="{9D8B030D-6E8A-4147-A177-3AD203B41FA5}">
                      <a16:colId xmlns:a16="http://schemas.microsoft.com/office/drawing/2014/main" val="3071557444"/>
                    </a:ext>
                  </a:extLst>
                </a:gridCol>
                <a:gridCol w="998807">
                  <a:extLst>
                    <a:ext uri="{9D8B030D-6E8A-4147-A177-3AD203B41FA5}">
                      <a16:colId xmlns:a16="http://schemas.microsoft.com/office/drawing/2014/main" val="2742142393"/>
                    </a:ext>
                  </a:extLst>
                </a:gridCol>
                <a:gridCol w="1072082">
                  <a:extLst>
                    <a:ext uri="{9D8B030D-6E8A-4147-A177-3AD203B41FA5}">
                      <a16:colId xmlns:a16="http://schemas.microsoft.com/office/drawing/2014/main" val="1171069499"/>
                    </a:ext>
                  </a:extLst>
                </a:gridCol>
                <a:gridCol w="1006993">
                  <a:extLst>
                    <a:ext uri="{9D8B030D-6E8A-4147-A177-3AD203B41FA5}">
                      <a16:colId xmlns:a16="http://schemas.microsoft.com/office/drawing/2014/main" val="152668265"/>
                    </a:ext>
                  </a:extLst>
                </a:gridCol>
                <a:gridCol w="1335590">
                  <a:extLst>
                    <a:ext uri="{9D8B030D-6E8A-4147-A177-3AD203B41FA5}">
                      <a16:colId xmlns:a16="http://schemas.microsoft.com/office/drawing/2014/main" val="638966515"/>
                    </a:ext>
                  </a:extLst>
                </a:gridCol>
                <a:gridCol w="1072928">
                  <a:extLst>
                    <a:ext uri="{9D8B030D-6E8A-4147-A177-3AD203B41FA5}">
                      <a16:colId xmlns:a16="http://schemas.microsoft.com/office/drawing/2014/main" val="1236334951"/>
                    </a:ext>
                  </a:extLst>
                </a:gridCol>
              </a:tblGrid>
              <a:tr h="355375"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Year</a:t>
                      </a:r>
                      <a:endParaRPr lang="zh-TW" alt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2019</a:t>
                      </a:r>
                      <a:endParaRPr lang="zh-TW" alt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2020</a:t>
                      </a:r>
                      <a:endParaRPr lang="zh-TW" alt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2021</a:t>
                      </a:r>
                      <a:endParaRPr lang="zh-TW" alt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2022</a:t>
                      </a:r>
                      <a:endParaRPr lang="zh-TW" alt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2023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Total</a:t>
                      </a:r>
                      <a:endParaRPr lang="zh-TW" alt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347390"/>
                  </a:ext>
                </a:extLst>
              </a:tr>
              <a:tr h="503266"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Estimated Capacity Installed (kW)</a:t>
                      </a:r>
                      <a:endParaRPr lang="zh-TW" alt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TW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962 </a:t>
                      </a:r>
                      <a:endParaRPr lang="zh-TW" alt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TW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-</a:t>
                      </a:r>
                      <a:endParaRPr lang="zh-TW" alt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TW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-</a:t>
                      </a:r>
                      <a:endParaRPr lang="zh-TW" alt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TW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-</a:t>
                      </a:r>
                      <a:endParaRPr lang="zh-TW" alt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TW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341</a:t>
                      </a:r>
                      <a:endParaRPr lang="zh-TW" alt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TW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   1,303 </a:t>
                      </a:r>
                      <a:endParaRPr lang="zh-TW" alt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11008"/>
                  </a:ext>
                </a:extLst>
              </a:tr>
              <a:tr h="439468"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Actual Capacity Installed(kW) </a:t>
                      </a:r>
                      <a:endParaRPr lang="zh-TW" alt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TW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 962  </a:t>
                      </a:r>
                      <a:endParaRPr lang="zh-TW" altLang="en-US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-</a:t>
                      </a:r>
                      <a:endParaRPr lang="zh-TW" altLang="en-US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TW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-</a:t>
                      </a:r>
                      <a:endParaRPr lang="zh-TW" altLang="en-US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TW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-</a:t>
                      </a:r>
                      <a:endParaRPr lang="zh-TW" altLang="en-US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TW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-</a:t>
                      </a:r>
                      <a:endParaRPr lang="zh-TW" altLang="en-US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TW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     962 </a:t>
                      </a:r>
                      <a:endParaRPr lang="zh-TW" alt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498787"/>
                  </a:ext>
                </a:extLst>
              </a:tr>
              <a:tr h="439468"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Electricity Output</a:t>
                      </a:r>
                    </a:p>
                    <a:p>
                      <a:r>
                        <a:rPr lang="en-US" altLang="zh-TW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(kwh)</a:t>
                      </a:r>
                      <a:endParaRPr lang="zh-TW" alt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altLang="zh-TW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801,540</a:t>
                      </a:r>
                      <a:endParaRPr lang="zh-TW" altLang="en-US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altLang="zh-TW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1,070,596</a:t>
                      </a:r>
                      <a:endParaRPr lang="zh-TW" altLang="en-US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altLang="zh-TW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1,023,956</a:t>
                      </a:r>
                      <a:endParaRPr lang="zh-TW" altLang="en-US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altLang="zh-TW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999,588</a:t>
                      </a:r>
                      <a:endParaRPr lang="zh-TW" altLang="en-US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altLang="zh-TW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382,458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(as of May)</a:t>
                      </a:r>
                      <a:endParaRPr lang="zh-TW" alt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algn="l">
                        <a:lnSpc>
                          <a:spcPts val="1400"/>
                        </a:lnSpc>
                      </a:pPr>
                      <a:endParaRPr lang="zh-TW" altLang="en-US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altLang="zh-TW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4</a:t>
                      </a:r>
                      <a:r>
                        <a:rPr lang="en-US" altLang="zh-TW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,278,138</a:t>
                      </a:r>
                      <a:endParaRPr lang="zh-TW" altLang="en-US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028745"/>
                  </a:ext>
                </a:extLst>
              </a:tr>
            </a:tbl>
          </a:graphicData>
        </a:graphic>
      </p:graphicFrame>
      <p:sp>
        <p:nvSpPr>
          <p:cNvPr id="26" name="圓角矩形 5">
            <a:extLst>
              <a:ext uri="{FF2B5EF4-FFF2-40B4-BE49-F238E27FC236}">
                <a16:creationId xmlns:a16="http://schemas.microsoft.com/office/drawing/2014/main" id="{E23A6E34-CA09-3D5B-3834-9A56985094CF}"/>
              </a:ext>
            </a:extLst>
          </p:cNvPr>
          <p:cNvSpPr/>
          <p:nvPr/>
        </p:nvSpPr>
        <p:spPr>
          <a:xfrm>
            <a:off x="829994" y="4931898"/>
            <a:ext cx="7564153" cy="1141615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/>
            <a:r>
              <a:rPr lang="en-US" altLang="zh-TW" sz="16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As of May. 2023, the accumulated electricity output of solar power in</a:t>
            </a:r>
          </a:p>
          <a:p>
            <a:pPr indent="180975"/>
            <a:r>
              <a:rPr lang="en-US" altLang="zh-TW" sz="16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CSC group reached 4,278,138 kwh. Revenues from electricity sales</a:t>
            </a:r>
          </a:p>
          <a:p>
            <a:pPr indent="180975"/>
            <a:r>
              <a:rPr lang="en-US" altLang="zh-TW" sz="16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reached 22,476 thousand. Carbon reduction reached 2,178 tons,</a:t>
            </a:r>
          </a:p>
          <a:p>
            <a:pPr indent="180975"/>
            <a:r>
              <a:rPr lang="en-US" altLang="zh-TW" sz="16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equivalent to the CO2 absorption of 5.60 Taipei </a:t>
            </a:r>
            <a:r>
              <a:rPr lang="en-US" altLang="zh-TW" sz="1600" dirty="0" err="1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Daan</a:t>
            </a:r>
            <a:r>
              <a:rPr lang="en-US" altLang="zh-TW" sz="16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Park.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4B2C0536-9DFC-DB05-DE02-45ED509F8DD3}"/>
              </a:ext>
            </a:extLst>
          </p:cNvPr>
          <p:cNvSpPr txBox="1"/>
          <p:nvPr/>
        </p:nvSpPr>
        <p:spPr>
          <a:xfrm>
            <a:off x="4177894" y="6285023"/>
            <a:ext cx="448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/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 (Estimated based on the 2021 </a:t>
            </a:r>
            <a:r>
              <a:rPr lang="en-US" altLang="zh-TW" sz="1200" dirty="0" err="1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Taipower</a:t>
            </a: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electricity carbon emission factor, 0.509 kg CO2e/kwh)</a:t>
            </a:r>
          </a:p>
          <a:p>
            <a:pPr marL="85725" indent="-85725"/>
            <a:endParaRPr lang="zh-TW" altLang="en-US" sz="1200" dirty="0"/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D282A2F3-FEAC-4BAB-9497-AA5113E9A1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75215" y="5472331"/>
            <a:ext cx="1188925" cy="756725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702AF4C5-E111-BCCC-11C3-77C2645406DF}"/>
              </a:ext>
            </a:extLst>
          </p:cNvPr>
          <p:cNvSpPr/>
          <p:nvPr/>
        </p:nvSpPr>
        <p:spPr>
          <a:xfrm>
            <a:off x="7795723" y="5952383"/>
            <a:ext cx="102472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1400" b="1" kern="14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* 5.60</a:t>
            </a:r>
            <a:r>
              <a:rPr lang="zh-TW" altLang="en-US" sz="1400" b="1" kern="14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座</a:t>
            </a:r>
            <a:endParaRPr lang="zh-TW" altLang="en-US" sz="1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46416576-358C-8A60-065E-2A655A6DFDA1}"/>
              </a:ext>
            </a:extLst>
          </p:cNvPr>
          <p:cNvSpPr txBox="1"/>
          <p:nvPr/>
        </p:nvSpPr>
        <p:spPr>
          <a:xfrm>
            <a:off x="457200" y="6473279"/>
            <a:ext cx="204340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1100" dirty="0">
                <a:solidFill>
                  <a:schemeClr val="bg1">
                    <a:lumMod val="65000"/>
                  </a:schemeClr>
                </a:solidFill>
              </a:rPr>
              <a:t>美亞鋼管廠股份有限公司</a:t>
            </a:r>
            <a:endParaRPr lang="en-US" altLang="zh-TW" sz="11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800" dirty="0">
                <a:solidFill>
                  <a:schemeClr val="bg1">
                    <a:lumMod val="65000"/>
                  </a:schemeClr>
                </a:solidFill>
              </a:rPr>
              <a:t> MAYER STEEL PIPE CORPORATION</a:t>
            </a:r>
            <a:endParaRPr lang="zh-TW" alt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443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4545B41-89D1-4259-A13D-56A05BE0514B}" type="slidenum">
              <a:rPr lang="zh-TW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14</a:t>
            </a:fld>
            <a:endParaRPr lang="zh-TW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22589" y="310866"/>
            <a:ext cx="487918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-536575" algn="just"/>
            <a:r>
              <a:rPr lang="en-US" altLang="zh-TW" sz="36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Financial Overview</a:t>
            </a:r>
          </a:p>
        </p:txBody>
      </p:sp>
      <p:sp>
        <p:nvSpPr>
          <p:cNvPr id="60" name="標題 1">
            <a:extLst>
              <a:ext uri="{FF2B5EF4-FFF2-40B4-BE49-F238E27FC236}">
                <a16:creationId xmlns:a16="http://schemas.microsoft.com/office/drawing/2014/main" id="{09E0B2F5-B203-4236-BDCE-1452B784E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71" y="1077658"/>
            <a:ext cx="6490796" cy="596202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altLang="zh-TW" sz="2400" dirty="0">
                <a:solidFill>
                  <a:srgbClr val="CC0000"/>
                </a:solidFill>
              </a:rPr>
              <a:t>Historical EPS and Dividends Paid</a:t>
            </a:r>
            <a:endParaRPr lang="en-US" altLang="zh-TW" sz="2400" b="1" dirty="0">
              <a:solidFill>
                <a:srgbClr val="CC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5" name="表格 64">
            <a:extLst>
              <a:ext uri="{FF2B5EF4-FFF2-40B4-BE49-F238E27FC236}">
                <a16:creationId xmlns:a16="http://schemas.microsoft.com/office/drawing/2014/main" id="{83F5B403-8D0C-462A-AD9A-F0940B67A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587900"/>
              </p:ext>
            </p:extLst>
          </p:nvPr>
        </p:nvGraphicFramePr>
        <p:xfrm>
          <a:off x="1376235" y="1734496"/>
          <a:ext cx="6778608" cy="15790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9813">
                  <a:extLst>
                    <a:ext uri="{9D8B030D-6E8A-4147-A177-3AD203B41FA5}">
                      <a16:colId xmlns:a16="http://schemas.microsoft.com/office/drawing/2014/main" val="1666777315"/>
                    </a:ext>
                  </a:extLst>
                </a:gridCol>
                <a:gridCol w="1033523">
                  <a:extLst>
                    <a:ext uri="{9D8B030D-6E8A-4147-A177-3AD203B41FA5}">
                      <a16:colId xmlns:a16="http://schemas.microsoft.com/office/drawing/2014/main" val="2730252647"/>
                    </a:ext>
                  </a:extLst>
                </a:gridCol>
                <a:gridCol w="988818">
                  <a:extLst>
                    <a:ext uri="{9D8B030D-6E8A-4147-A177-3AD203B41FA5}">
                      <a16:colId xmlns:a16="http://schemas.microsoft.com/office/drawing/2014/main" val="1661194498"/>
                    </a:ext>
                  </a:extLst>
                </a:gridCol>
                <a:gridCol w="988818">
                  <a:extLst>
                    <a:ext uri="{9D8B030D-6E8A-4147-A177-3AD203B41FA5}">
                      <a16:colId xmlns:a16="http://schemas.microsoft.com/office/drawing/2014/main" val="1666929826"/>
                    </a:ext>
                  </a:extLst>
                </a:gridCol>
                <a:gridCol w="988818">
                  <a:extLst>
                    <a:ext uri="{9D8B030D-6E8A-4147-A177-3AD203B41FA5}">
                      <a16:colId xmlns:a16="http://schemas.microsoft.com/office/drawing/2014/main" val="3834986924"/>
                    </a:ext>
                  </a:extLst>
                </a:gridCol>
                <a:gridCol w="988818">
                  <a:extLst>
                    <a:ext uri="{9D8B030D-6E8A-4147-A177-3AD203B41FA5}">
                      <a16:colId xmlns:a16="http://schemas.microsoft.com/office/drawing/2014/main" val="1640191048"/>
                    </a:ext>
                  </a:extLst>
                </a:gridCol>
              </a:tblGrid>
              <a:tr h="35338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Profitable year</a:t>
                      </a:r>
                      <a:endParaRPr lang="zh-TW" altLang="en-US" sz="14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2019</a:t>
                      </a:r>
                      <a:endParaRPr lang="en-US" altLang="zh-TW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2020</a:t>
                      </a:r>
                      <a:endParaRPr lang="en-US" altLang="zh-TW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2021</a:t>
                      </a:r>
                      <a:endParaRPr lang="en-US" altLang="zh-TW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2022</a:t>
                      </a:r>
                      <a:endParaRPr lang="en-US" altLang="zh-TW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2023</a:t>
                      </a:r>
                      <a:endParaRPr lang="en-US" altLang="zh-TW" sz="16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207174"/>
                  </a:ext>
                </a:extLst>
              </a:tr>
              <a:tr h="37222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EPS</a:t>
                      </a:r>
                      <a:endParaRPr lang="zh-TW" alt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1.34 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1.96 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1.76 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3.52 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342197"/>
                  </a:ext>
                </a:extLst>
              </a:tr>
              <a:tr h="34329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Cash Dividend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in NTD per share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1.40 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1.85 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1.70 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 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649884"/>
                  </a:ext>
                </a:extLst>
              </a:tr>
              <a:tr h="3252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Cash dividend allotment rate(%)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104 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94 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97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85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83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430765"/>
                  </a:ext>
                </a:extLst>
              </a:tr>
            </a:tbl>
          </a:graphicData>
        </a:graphic>
      </p:graphicFrame>
      <p:graphicFrame>
        <p:nvGraphicFramePr>
          <p:cNvPr id="9" name="圖表 8">
            <a:extLst>
              <a:ext uri="{FF2B5EF4-FFF2-40B4-BE49-F238E27FC236}">
                <a16:creationId xmlns:a16="http://schemas.microsoft.com/office/drawing/2014/main" id="{E45567D1-18FF-41AA-8A21-A0B918774A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3965985"/>
              </p:ext>
            </p:extLst>
          </p:nvPr>
        </p:nvGraphicFramePr>
        <p:xfrm>
          <a:off x="1482725" y="3658142"/>
          <a:ext cx="6778608" cy="2643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圖片 13">
            <a:extLst>
              <a:ext uri="{FF2B5EF4-FFF2-40B4-BE49-F238E27FC236}">
                <a16:creationId xmlns:a16="http://schemas.microsoft.com/office/drawing/2014/main" id="{81719DC7-D9F6-4EAE-AB40-FB7B9C85E2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1" y="0"/>
            <a:ext cx="971550" cy="365125"/>
          </a:xfrm>
          <a:prstGeom prst="rect">
            <a:avLst/>
          </a:prstGeom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A48327A8-1830-9BFF-4D7D-FFE7C2993940}"/>
              </a:ext>
            </a:extLst>
          </p:cNvPr>
          <p:cNvSpPr/>
          <p:nvPr/>
        </p:nvSpPr>
        <p:spPr>
          <a:xfrm flipV="1">
            <a:off x="545951" y="903116"/>
            <a:ext cx="7940386" cy="62864"/>
          </a:xfrm>
          <a:prstGeom prst="rect">
            <a:avLst/>
          </a:prstGeom>
          <a:solidFill>
            <a:srgbClr val="CC0000"/>
          </a:solidFill>
          <a:ln w="50800" cap="rnd" cmpd="dbl" algn="ctr">
            <a:solidFill>
              <a:srgbClr val="CC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BEB7785-9955-1635-00C3-F6FDEA49164F}"/>
              </a:ext>
            </a:extLst>
          </p:cNvPr>
          <p:cNvSpPr txBox="1"/>
          <p:nvPr/>
        </p:nvSpPr>
        <p:spPr>
          <a:xfrm>
            <a:off x="457200" y="6473279"/>
            <a:ext cx="204340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1100" dirty="0">
                <a:solidFill>
                  <a:schemeClr val="bg1">
                    <a:lumMod val="65000"/>
                  </a:schemeClr>
                </a:solidFill>
              </a:rPr>
              <a:t>美亞鋼管廠股份有限公司</a:t>
            </a:r>
            <a:endParaRPr lang="en-US" altLang="zh-TW" sz="11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800" dirty="0">
                <a:solidFill>
                  <a:schemeClr val="bg1">
                    <a:lumMod val="65000"/>
                  </a:schemeClr>
                </a:solidFill>
              </a:rPr>
              <a:t> MAYER STEEL PIPE CORPORATION</a:t>
            </a:r>
            <a:endParaRPr lang="zh-TW" alt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64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4545B41-89D1-4259-A13D-56A05BE0514B}" type="slidenum">
              <a:rPr lang="zh-TW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15</a:t>
            </a:fld>
            <a:endParaRPr lang="zh-TW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341528" y="273976"/>
            <a:ext cx="487918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zh-TW" sz="3600" dirty="0">
                <a:solidFill>
                  <a:srgbClr val="CC0000"/>
                </a:solidFill>
              </a:rPr>
              <a:t>Financial </a:t>
            </a:r>
            <a:r>
              <a:rPr lang="en-US" altLang="zh-TW" sz="3600" dirty="0">
                <a:solidFill>
                  <a:srgbClr val="CC0000"/>
                </a:solidFill>
              </a:rPr>
              <a:t>O</a:t>
            </a:r>
            <a:r>
              <a:rPr lang="zh-TW" altLang="zh-TW" sz="3600" dirty="0">
                <a:solidFill>
                  <a:srgbClr val="CC0000"/>
                </a:solidFill>
              </a:rPr>
              <a:t>verview</a:t>
            </a:r>
            <a:endParaRPr lang="en-US" altLang="zh-TW" sz="3600" b="1" u="sng" dirty="0">
              <a:solidFill>
                <a:srgbClr val="CC0000"/>
              </a:solidFill>
            </a:endParaRPr>
          </a:p>
        </p:txBody>
      </p:sp>
      <p:sp>
        <p:nvSpPr>
          <p:cNvPr id="60" name="標題 1">
            <a:extLst>
              <a:ext uri="{FF2B5EF4-FFF2-40B4-BE49-F238E27FC236}">
                <a16:creationId xmlns:a16="http://schemas.microsoft.com/office/drawing/2014/main" id="{09E0B2F5-B203-4236-BDCE-1452B784E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658" y="1283694"/>
            <a:ext cx="6490796" cy="263752"/>
          </a:xfrm>
        </p:spPr>
        <p:txBody>
          <a:bodyPr>
            <a:noAutofit/>
          </a:bodyPr>
          <a:lstStyle/>
          <a:p>
            <a:r>
              <a:rPr lang="en-US" altLang="zh-TW" sz="2000" b="1" kern="100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Consolidated Balance Sheet(Year)</a:t>
            </a:r>
            <a:endParaRPr lang="en-US" altLang="zh-TW" sz="3200" b="1" dirty="0">
              <a:solidFill>
                <a:srgbClr val="CC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268550EC-B6BE-46D7-BD51-525B84763D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1" y="0"/>
            <a:ext cx="971550" cy="365125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26E6A350-8AD0-1822-C808-1388248980DB}"/>
              </a:ext>
            </a:extLst>
          </p:cNvPr>
          <p:cNvSpPr/>
          <p:nvPr/>
        </p:nvSpPr>
        <p:spPr>
          <a:xfrm>
            <a:off x="689848" y="1047556"/>
            <a:ext cx="7340310" cy="45719"/>
          </a:xfrm>
          <a:prstGeom prst="rect">
            <a:avLst/>
          </a:prstGeom>
          <a:solidFill>
            <a:srgbClr val="CC0000"/>
          </a:solidFill>
          <a:ln w="50800" cap="rnd" cmpd="dbl" algn="ctr">
            <a:solidFill>
              <a:srgbClr val="CC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8" name="圖表 7">
            <a:extLst>
              <a:ext uri="{FF2B5EF4-FFF2-40B4-BE49-F238E27FC236}">
                <a16:creationId xmlns:a16="http://schemas.microsoft.com/office/drawing/2014/main" id="{6064D599-0A3A-C2DF-726C-065B9C9F24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301397"/>
              </p:ext>
            </p:extLst>
          </p:nvPr>
        </p:nvGraphicFramePr>
        <p:xfrm>
          <a:off x="495301" y="1952625"/>
          <a:ext cx="7962900" cy="3324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表格 16">
            <a:extLst>
              <a:ext uri="{FF2B5EF4-FFF2-40B4-BE49-F238E27FC236}">
                <a16:creationId xmlns:a16="http://schemas.microsoft.com/office/drawing/2014/main" id="{92AAC9D1-76DB-6BF2-0B84-07739DC22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914711"/>
              </p:ext>
            </p:extLst>
          </p:nvPr>
        </p:nvGraphicFramePr>
        <p:xfrm>
          <a:off x="556942" y="4684490"/>
          <a:ext cx="788670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367">
                  <a:extLst>
                    <a:ext uri="{9D8B030D-6E8A-4147-A177-3AD203B41FA5}">
                      <a16:colId xmlns:a16="http://schemas.microsoft.com/office/drawing/2014/main" val="3875608411"/>
                    </a:ext>
                  </a:extLst>
                </a:gridCol>
                <a:gridCol w="816750">
                  <a:extLst>
                    <a:ext uri="{9D8B030D-6E8A-4147-A177-3AD203B41FA5}">
                      <a16:colId xmlns:a16="http://schemas.microsoft.com/office/drawing/2014/main" val="1634785761"/>
                    </a:ext>
                  </a:extLst>
                </a:gridCol>
                <a:gridCol w="1236671">
                  <a:extLst>
                    <a:ext uri="{9D8B030D-6E8A-4147-A177-3AD203B41FA5}">
                      <a16:colId xmlns:a16="http://schemas.microsoft.com/office/drawing/2014/main" val="1422130635"/>
                    </a:ext>
                  </a:extLst>
                </a:gridCol>
                <a:gridCol w="1127782">
                  <a:extLst>
                    <a:ext uri="{9D8B030D-6E8A-4147-A177-3AD203B41FA5}">
                      <a16:colId xmlns:a16="http://schemas.microsoft.com/office/drawing/2014/main" val="3186106282"/>
                    </a:ext>
                  </a:extLst>
                </a:gridCol>
                <a:gridCol w="1244449">
                  <a:extLst>
                    <a:ext uri="{9D8B030D-6E8A-4147-A177-3AD203B41FA5}">
                      <a16:colId xmlns:a16="http://schemas.microsoft.com/office/drawing/2014/main" val="3957959574"/>
                    </a:ext>
                  </a:extLst>
                </a:gridCol>
                <a:gridCol w="1244449">
                  <a:extLst>
                    <a:ext uri="{9D8B030D-6E8A-4147-A177-3AD203B41FA5}">
                      <a16:colId xmlns:a16="http://schemas.microsoft.com/office/drawing/2014/main" val="1845856328"/>
                    </a:ext>
                  </a:extLst>
                </a:gridCol>
                <a:gridCol w="1322232">
                  <a:extLst>
                    <a:ext uri="{9D8B030D-6E8A-4147-A177-3AD203B41FA5}">
                      <a16:colId xmlns:a16="http://schemas.microsoft.com/office/drawing/2014/main" val="8754911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altLang="zh-TW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u="none" strike="noStrike" kern="2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Current Assets</a:t>
                      </a:r>
                      <a:endParaRPr lang="zh-TW" altLang="en-US" sz="1100" b="1" u="none" strike="noStrike" kern="250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u="none" strike="noStrike" kern="2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Total Assets</a:t>
                      </a:r>
                    </a:p>
                    <a:p>
                      <a:pPr algn="ctr"/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u="none" strike="noStrike" kern="2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Current Liabilities</a:t>
                      </a:r>
                    </a:p>
                    <a:p>
                      <a:pPr algn="ctr"/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u="none" strike="noStrike" kern="2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Total Liabilities</a:t>
                      </a:r>
                    </a:p>
                    <a:p>
                      <a:pPr algn="ctr"/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n-US" altLang="zh-TW" sz="800" b="1" i="0" u="none" strike="noStrike" kern="2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Equity attributable to Owners</a:t>
                      </a:r>
                    </a:p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n-US" altLang="zh-TW" sz="800" b="1" i="0" u="none" strike="noStrike" kern="2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of the Company</a:t>
                      </a:r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u="none" strike="noStrike" kern="2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Total Equity</a:t>
                      </a:r>
                    </a:p>
                    <a:p>
                      <a:pPr algn="ctr"/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00932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US" altLang="zh-TW" sz="1100" b="0" dirty="0">
                          <a:solidFill>
                            <a:srgbClr val="3399FF"/>
                          </a:solidFill>
                        </a:rPr>
                        <a:t>2020.12.31</a:t>
                      </a:r>
                      <a:endParaRPr lang="zh-TW" altLang="en-US" sz="1100" b="0" dirty="0">
                        <a:solidFill>
                          <a:srgbClr val="3399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3399FF"/>
                          </a:solidFill>
                        </a:rPr>
                        <a:t>37</a:t>
                      </a:r>
                      <a:endParaRPr lang="zh-TW" altLang="en-US" sz="1100" b="0" dirty="0">
                        <a:solidFill>
                          <a:srgbClr val="3399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3399FF"/>
                          </a:solidFill>
                        </a:rPr>
                        <a:t>68</a:t>
                      </a:r>
                      <a:endParaRPr lang="zh-TW" altLang="en-US" sz="1100" b="0" dirty="0">
                        <a:solidFill>
                          <a:srgbClr val="3399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3399FF"/>
                          </a:solidFill>
                        </a:rPr>
                        <a:t>26</a:t>
                      </a:r>
                      <a:endParaRPr lang="zh-TW" altLang="en-US" sz="1100" b="0" dirty="0">
                        <a:solidFill>
                          <a:srgbClr val="3399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3399FF"/>
                          </a:solidFill>
                        </a:rPr>
                        <a:t>36</a:t>
                      </a:r>
                      <a:endParaRPr lang="zh-TW" altLang="en-US" sz="1100" b="0" dirty="0">
                        <a:solidFill>
                          <a:srgbClr val="3399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3399FF"/>
                          </a:solidFill>
                        </a:rPr>
                        <a:t>31</a:t>
                      </a:r>
                      <a:endParaRPr lang="zh-TW" altLang="en-US" sz="1100" b="0" dirty="0">
                        <a:solidFill>
                          <a:srgbClr val="3399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3399FF"/>
                          </a:solidFill>
                        </a:rPr>
                        <a:t>31</a:t>
                      </a:r>
                      <a:endParaRPr lang="zh-TW" altLang="en-US" sz="1100" b="0" dirty="0">
                        <a:solidFill>
                          <a:srgbClr val="3399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4974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US" altLang="zh-TW" sz="1100" b="0" dirty="0">
                          <a:solidFill>
                            <a:srgbClr val="FF6600"/>
                          </a:solidFill>
                        </a:rPr>
                        <a:t>2021.12.31</a:t>
                      </a:r>
                      <a:endParaRPr lang="zh-TW" altLang="en-US" sz="1100" b="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FF6600"/>
                          </a:solidFill>
                        </a:rPr>
                        <a:t>49</a:t>
                      </a:r>
                      <a:endParaRPr lang="zh-TW" altLang="en-US" sz="1100" b="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FF6600"/>
                          </a:solidFill>
                        </a:rPr>
                        <a:t>81</a:t>
                      </a:r>
                      <a:endParaRPr lang="zh-TW" altLang="en-US" sz="1100" b="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FF6600"/>
                          </a:solidFill>
                        </a:rPr>
                        <a:t>35</a:t>
                      </a:r>
                      <a:endParaRPr lang="zh-TW" altLang="en-US" sz="1100" b="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FF6600"/>
                          </a:solidFill>
                        </a:rPr>
                        <a:t>45</a:t>
                      </a:r>
                      <a:endParaRPr lang="zh-TW" altLang="en-US" sz="1100" b="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FF6600"/>
                          </a:solidFill>
                        </a:rPr>
                        <a:t>36</a:t>
                      </a:r>
                      <a:endParaRPr lang="zh-TW" altLang="en-US" sz="1100" b="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FF6600"/>
                          </a:solidFill>
                        </a:rPr>
                        <a:t>36</a:t>
                      </a:r>
                      <a:endParaRPr lang="zh-TW" altLang="en-US" sz="1100" b="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862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2022.12.31</a:t>
                      </a:r>
                      <a:endParaRPr lang="zh-TW" altLang="en-US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41</a:t>
                      </a:r>
                      <a:endParaRPr lang="zh-TW" altLang="en-US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74</a:t>
                      </a:r>
                      <a:endParaRPr lang="zh-TW" altLang="en-US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33</a:t>
                      </a:r>
                      <a:endParaRPr lang="zh-TW" altLang="en-US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42</a:t>
                      </a:r>
                      <a:endParaRPr lang="zh-TW" altLang="en-US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32</a:t>
                      </a:r>
                      <a:endParaRPr lang="zh-TW" altLang="en-US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32</a:t>
                      </a:r>
                      <a:endParaRPr lang="zh-TW" altLang="en-US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303807"/>
                  </a:ext>
                </a:extLst>
              </a:tr>
            </a:tbl>
          </a:graphicData>
        </a:graphic>
      </p:graphicFrame>
      <p:sp>
        <p:nvSpPr>
          <p:cNvPr id="10" name="矩形: 圓角 9">
            <a:extLst>
              <a:ext uri="{FF2B5EF4-FFF2-40B4-BE49-F238E27FC236}">
                <a16:creationId xmlns:a16="http://schemas.microsoft.com/office/drawing/2014/main" id="{196B65D5-23FC-84EC-52C1-D530ACA3910A}"/>
              </a:ext>
            </a:extLst>
          </p:cNvPr>
          <p:cNvSpPr/>
          <p:nvPr/>
        </p:nvSpPr>
        <p:spPr>
          <a:xfrm>
            <a:off x="529836" y="5867089"/>
            <a:ext cx="7652824" cy="29542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61A93CC-4C22-36CC-F32B-8F6D14D4DC34}"/>
              </a:ext>
            </a:extLst>
          </p:cNvPr>
          <p:cNvSpPr txBox="1"/>
          <p:nvPr/>
        </p:nvSpPr>
        <p:spPr>
          <a:xfrm>
            <a:off x="457200" y="6473279"/>
            <a:ext cx="204340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1100" dirty="0">
                <a:solidFill>
                  <a:schemeClr val="bg1">
                    <a:lumMod val="65000"/>
                  </a:schemeClr>
                </a:solidFill>
              </a:rPr>
              <a:t>美亞鋼管廠股份有限公司</a:t>
            </a:r>
            <a:endParaRPr lang="en-US" altLang="zh-TW" sz="11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800" dirty="0">
                <a:solidFill>
                  <a:schemeClr val="bg1">
                    <a:lumMod val="65000"/>
                  </a:schemeClr>
                </a:solidFill>
              </a:rPr>
              <a:t> MAYER STEEL PIPE CORPORATION</a:t>
            </a:r>
            <a:endParaRPr lang="zh-TW" alt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84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4545B41-89D1-4259-A13D-56A05BE0514B}" type="slidenum">
              <a:rPr lang="zh-TW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16</a:t>
            </a:fld>
            <a:endParaRPr lang="zh-TW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341528" y="273976"/>
            <a:ext cx="487918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zh-TW" sz="3600" dirty="0">
                <a:solidFill>
                  <a:srgbClr val="CC0000"/>
                </a:solidFill>
              </a:rPr>
              <a:t>Financial </a:t>
            </a:r>
            <a:r>
              <a:rPr lang="en-US" altLang="zh-TW" sz="3600" dirty="0">
                <a:solidFill>
                  <a:srgbClr val="CC0000"/>
                </a:solidFill>
              </a:rPr>
              <a:t>O</a:t>
            </a:r>
            <a:r>
              <a:rPr lang="zh-TW" altLang="zh-TW" sz="3600" dirty="0">
                <a:solidFill>
                  <a:srgbClr val="CC0000"/>
                </a:solidFill>
              </a:rPr>
              <a:t>verview</a:t>
            </a:r>
            <a:endParaRPr lang="en-US" altLang="zh-TW" sz="3600" b="1" u="sng" dirty="0">
              <a:solidFill>
                <a:srgbClr val="CC0000"/>
              </a:solidFill>
            </a:endParaRPr>
          </a:p>
        </p:txBody>
      </p:sp>
      <p:sp>
        <p:nvSpPr>
          <p:cNvPr id="60" name="標題 1">
            <a:extLst>
              <a:ext uri="{FF2B5EF4-FFF2-40B4-BE49-F238E27FC236}">
                <a16:creationId xmlns:a16="http://schemas.microsoft.com/office/drawing/2014/main" id="{09E0B2F5-B203-4236-BDCE-1452B784E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658" y="1283694"/>
            <a:ext cx="6490796" cy="263752"/>
          </a:xfrm>
        </p:spPr>
        <p:txBody>
          <a:bodyPr>
            <a:noAutofit/>
          </a:bodyPr>
          <a:lstStyle/>
          <a:p>
            <a:r>
              <a:rPr lang="en-US" altLang="zh-TW" sz="2000" b="1" kern="100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Consolidated Balance Sheet(</a:t>
            </a:r>
            <a:r>
              <a:rPr lang="en-US" altLang="zh-TW" sz="2000" b="1" dirty="0">
                <a:solidFill>
                  <a:srgbClr val="CC0000"/>
                </a:solidFill>
              </a:rPr>
              <a:t>Quarterly</a:t>
            </a:r>
            <a:r>
              <a:rPr lang="en-US" altLang="zh-TW" sz="2000" b="1" kern="100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altLang="zh-TW" sz="3200" b="1" dirty="0">
              <a:solidFill>
                <a:srgbClr val="CC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268550EC-B6BE-46D7-BD51-525B84763D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1" y="0"/>
            <a:ext cx="971550" cy="365125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26E6A350-8AD0-1822-C808-1388248980DB}"/>
              </a:ext>
            </a:extLst>
          </p:cNvPr>
          <p:cNvSpPr/>
          <p:nvPr/>
        </p:nvSpPr>
        <p:spPr>
          <a:xfrm>
            <a:off x="689848" y="1047556"/>
            <a:ext cx="7340310" cy="45719"/>
          </a:xfrm>
          <a:prstGeom prst="rect">
            <a:avLst/>
          </a:prstGeom>
          <a:solidFill>
            <a:srgbClr val="CC0000"/>
          </a:solidFill>
          <a:ln w="50800" cap="rnd" cmpd="dbl" algn="ctr">
            <a:solidFill>
              <a:srgbClr val="CC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9" name="表格 16">
            <a:extLst>
              <a:ext uri="{FF2B5EF4-FFF2-40B4-BE49-F238E27FC236}">
                <a16:creationId xmlns:a16="http://schemas.microsoft.com/office/drawing/2014/main" id="{92AAC9D1-76DB-6BF2-0B84-07739DC22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210442"/>
              </p:ext>
            </p:extLst>
          </p:nvPr>
        </p:nvGraphicFramePr>
        <p:xfrm>
          <a:off x="556942" y="4684490"/>
          <a:ext cx="788670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367">
                  <a:extLst>
                    <a:ext uri="{9D8B030D-6E8A-4147-A177-3AD203B41FA5}">
                      <a16:colId xmlns:a16="http://schemas.microsoft.com/office/drawing/2014/main" val="3875608411"/>
                    </a:ext>
                  </a:extLst>
                </a:gridCol>
                <a:gridCol w="816750">
                  <a:extLst>
                    <a:ext uri="{9D8B030D-6E8A-4147-A177-3AD203B41FA5}">
                      <a16:colId xmlns:a16="http://schemas.microsoft.com/office/drawing/2014/main" val="1634785761"/>
                    </a:ext>
                  </a:extLst>
                </a:gridCol>
                <a:gridCol w="1236671">
                  <a:extLst>
                    <a:ext uri="{9D8B030D-6E8A-4147-A177-3AD203B41FA5}">
                      <a16:colId xmlns:a16="http://schemas.microsoft.com/office/drawing/2014/main" val="1422130635"/>
                    </a:ext>
                  </a:extLst>
                </a:gridCol>
                <a:gridCol w="1127782">
                  <a:extLst>
                    <a:ext uri="{9D8B030D-6E8A-4147-A177-3AD203B41FA5}">
                      <a16:colId xmlns:a16="http://schemas.microsoft.com/office/drawing/2014/main" val="3186106282"/>
                    </a:ext>
                  </a:extLst>
                </a:gridCol>
                <a:gridCol w="1244449">
                  <a:extLst>
                    <a:ext uri="{9D8B030D-6E8A-4147-A177-3AD203B41FA5}">
                      <a16:colId xmlns:a16="http://schemas.microsoft.com/office/drawing/2014/main" val="3957959574"/>
                    </a:ext>
                  </a:extLst>
                </a:gridCol>
                <a:gridCol w="1244449">
                  <a:extLst>
                    <a:ext uri="{9D8B030D-6E8A-4147-A177-3AD203B41FA5}">
                      <a16:colId xmlns:a16="http://schemas.microsoft.com/office/drawing/2014/main" val="1845856328"/>
                    </a:ext>
                  </a:extLst>
                </a:gridCol>
                <a:gridCol w="1322232">
                  <a:extLst>
                    <a:ext uri="{9D8B030D-6E8A-4147-A177-3AD203B41FA5}">
                      <a16:colId xmlns:a16="http://schemas.microsoft.com/office/drawing/2014/main" val="8754911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altLang="zh-TW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u="none" strike="noStrike" kern="2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Current Assets</a:t>
                      </a:r>
                      <a:endParaRPr lang="zh-TW" altLang="en-US" sz="1100" b="1" u="none" strike="noStrike" kern="250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u="none" strike="noStrike" kern="2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Total Assets</a:t>
                      </a:r>
                    </a:p>
                    <a:p>
                      <a:pPr algn="ctr"/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u="none" strike="noStrike" kern="2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Current Liabilities</a:t>
                      </a:r>
                    </a:p>
                    <a:p>
                      <a:pPr algn="ctr"/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u="none" strike="noStrike" kern="2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Total Liabilities</a:t>
                      </a:r>
                    </a:p>
                    <a:p>
                      <a:pPr algn="ctr"/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n-US" altLang="zh-TW" sz="800" b="1" i="0" u="none" strike="noStrike" kern="2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Equity attributable to Owners</a:t>
                      </a:r>
                    </a:p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n-US" altLang="zh-TW" sz="800" b="1" i="0" u="none" strike="noStrike" kern="2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of the Company</a:t>
                      </a:r>
                      <a:endParaRPr lang="zh-TW" altLang="en-US" sz="800" b="1" i="0" u="none" strike="noStrike" kern="250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u="none" strike="noStrike" kern="2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Total Equity</a:t>
                      </a:r>
                    </a:p>
                    <a:p>
                      <a:pPr algn="ctr"/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00932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US" altLang="zh-TW" sz="1100" b="0" dirty="0">
                          <a:solidFill>
                            <a:srgbClr val="00B050"/>
                          </a:solidFill>
                        </a:rPr>
                        <a:t>2021.3.31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00B050"/>
                          </a:solidFill>
                        </a:rPr>
                        <a:t>40</a:t>
                      </a:r>
                      <a:endParaRPr lang="zh-TW" altLang="en-US" sz="1100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00B050"/>
                          </a:solidFill>
                        </a:rPr>
                        <a:t>71</a:t>
                      </a:r>
                      <a:endParaRPr lang="zh-TW" altLang="en-US" sz="1100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00B050"/>
                          </a:solidFill>
                        </a:rPr>
                        <a:t>26</a:t>
                      </a:r>
                      <a:endParaRPr lang="zh-TW" altLang="en-US" sz="1100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00B050"/>
                          </a:solidFill>
                        </a:rPr>
                        <a:t>36</a:t>
                      </a:r>
                      <a:endParaRPr lang="zh-TW" altLang="en-US" sz="1100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00B050"/>
                          </a:solidFill>
                        </a:rPr>
                        <a:t>35</a:t>
                      </a:r>
                      <a:endParaRPr lang="zh-TW" altLang="en-US" sz="1100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00B050"/>
                          </a:solidFill>
                        </a:rPr>
                        <a:t>35</a:t>
                      </a:r>
                      <a:endParaRPr lang="zh-TW" altLang="en-US" sz="1100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4974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US" altLang="zh-TW" sz="11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2022.3.31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49</a:t>
                      </a:r>
                      <a:endParaRPr lang="zh-TW" altLang="en-US" sz="11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81</a:t>
                      </a:r>
                      <a:endParaRPr lang="zh-TW" altLang="en-US" sz="11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33</a:t>
                      </a:r>
                      <a:endParaRPr lang="zh-TW" altLang="en-US" sz="11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43</a:t>
                      </a:r>
                      <a:endParaRPr lang="zh-TW" altLang="en-US" sz="11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38</a:t>
                      </a:r>
                      <a:endParaRPr lang="zh-TW" altLang="en-US" sz="11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38</a:t>
                      </a:r>
                      <a:endParaRPr lang="zh-TW" altLang="en-US" sz="11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862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sz="1100" b="1" dirty="0">
                          <a:solidFill>
                            <a:srgbClr val="FFCC00"/>
                          </a:solidFill>
                        </a:rPr>
                        <a:t>2023.3.31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FFCC00"/>
                          </a:solidFill>
                        </a:rPr>
                        <a:t>42</a:t>
                      </a:r>
                      <a:endParaRPr lang="zh-TW" altLang="en-US" sz="1100" b="1" dirty="0">
                        <a:solidFill>
                          <a:srgbClr val="FFCC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FFCC00"/>
                          </a:solidFill>
                        </a:rPr>
                        <a:t>75</a:t>
                      </a:r>
                      <a:endParaRPr lang="zh-TW" altLang="en-US" sz="1100" b="1" dirty="0">
                        <a:solidFill>
                          <a:srgbClr val="FFCC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FFCC00"/>
                          </a:solidFill>
                        </a:rPr>
                        <a:t>35</a:t>
                      </a:r>
                      <a:endParaRPr lang="zh-TW" altLang="en-US" sz="1100" b="1" dirty="0">
                        <a:solidFill>
                          <a:srgbClr val="FFCC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FFCC00"/>
                          </a:solidFill>
                        </a:rPr>
                        <a:t>44</a:t>
                      </a:r>
                      <a:endParaRPr lang="zh-TW" altLang="en-US" sz="1100" b="1" dirty="0">
                        <a:solidFill>
                          <a:srgbClr val="FFCC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FFCC00"/>
                          </a:solidFill>
                        </a:rPr>
                        <a:t>32</a:t>
                      </a:r>
                      <a:endParaRPr lang="zh-TW" altLang="en-US" sz="1100" b="1" dirty="0">
                        <a:solidFill>
                          <a:srgbClr val="FFCC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FFCC00"/>
                          </a:solidFill>
                        </a:rPr>
                        <a:t>32</a:t>
                      </a:r>
                      <a:endParaRPr lang="zh-TW" altLang="en-US" sz="1100" b="1" dirty="0">
                        <a:solidFill>
                          <a:srgbClr val="FFCC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303807"/>
                  </a:ext>
                </a:extLst>
              </a:tr>
            </a:tbl>
          </a:graphicData>
        </a:graphic>
      </p:graphicFrame>
      <p:graphicFrame>
        <p:nvGraphicFramePr>
          <p:cNvPr id="4" name="圖表 3">
            <a:extLst>
              <a:ext uri="{FF2B5EF4-FFF2-40B4-BE49-F238E27FC236}">
                <a16:creationId xmlns:a16="http://schemas.microsoft.com/office/drawing/2014/main" id="{90F59474-968D-3839-B8FD-41874D0CA9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7772803"/>
              </p:ext>
            </p:extLst>
          </p:nvPr>
        </p:nvGraphicFramePr>
        <p:xfrm>
          <a:off x="495301" y="1952625"/>
          <a:ext cx="7962900" cy="3324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矩形: 圓角 4">
            <a:extLst>
              <a:ext uri="{FF2B5EF4-FFF2-40B4-BE49-F238E27FC236}">
                <a16:creationId xmlns:a16="http://schemas.microsoft.com/office/drawing/2014/main" id="{20A77E9F-703E-4D5D-45C0-EBE733CB9036}"/>
              </a:ext>
            </a:extLst>
          </p:cNvPr>
          <p:cNvSpPr/>
          <p:nvPr/>
        </p:nvSpPr>
        <p:spPr>
          <a:xfrm>
            <a:off x="466531" y="5885750"/>
            <a:ext cx="7547604" cy="253218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C89E8FE-D1BF-1134-A3A4-03C5AEB6C339}"/>
              </a:ext>
            </a:extLst>
          </p:cNvPr>
          <p:cNvSpPr txBox="1"/>
          <p:nvPr/>
        </p:nvSpPr>
        <p:spPr>
          <a:xfrm>
            <a:off x="457200" y="6473279"/>
            <a:ext cx="204340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1100" dirty="0">
                <a:solidFill>
                  <a:schemeClr val="bg1">
                    <a:lumMod val="65000"/>
                  </a:schemeClr>
                </a:solidFill>
              </a:rPr>
              <a:t>美亞鋼管廠股份有限公司</a:t>
            </a:r>
            <a:endParaRPr lang="en-US" altLang="zh-TW" sz="11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800" dirty="0">
                <a:solidFill>
                  <a:schemeClr val="bg1">
                    <a:lumMod val="65000"/>
                  </a:schemeClr>
                </a:solidFill>
              </a:rPr>
              <a:t> MAYER STEEL PIPE CORPORATION</a:t>
            </a:r>
            <a:endParaRPr lang="zh-TW" alt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293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4545B41-89D1-4259-A13D-56A05BE0514B}" type="slidenum">
              <a:rPr lang="zh-TW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17</a:t>
            </a:fld>
            <a:endParaRPr lang="zh-TW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341528" y="273976"/>
            <a:ext cx="487918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zh-TW" sz="3600" dirty="0">
                <a:solidFill>
                  <a:srgbClr val="CC0000"/>
                </a:solidFill>
              </a:rPr>
              <a:t>Financial </a:t>
            </a:r>
            <a:r>
              <a:rPr lang="en-US" altLang="zh-TW" sz="3600" dirty="0">
                <a:solidFill>
                  <a:srgbClr val="CC0000"/>
                </a:solidFill>
              </a:rPr>
              <a:t>O</a:t>
            </a:r>
            <a:r>
              <a:rPr lang="zh-TW" altLang="zh-TW" sz="3600" dirty="0">
                <a:solidFill>
                  <a:srgbClr val="CC0000"/>
                </a:solidFill>
              </a:rPr>
              <a:t>verview</a:t>
            </a:r>
            <a:endParaRPr lang="en-US" altLang="zh-TW" sz="3600" b="1" u="sng" dirty="0">
              <a:solidFill>
                <a:srgbClr val="CC0000"/>
              </a:solidFill>
            </a:endParaRPr>
          </a:p>
        </p:txBody>
      </p:sp>
      <p:sp>
        <p:nvSpPr>
          <p:cNvPr id="60" name="標題 1">
            <a:extLst>
              <a:ext uri="{FF2B5EF4-FFF2-40B4-BE49-F238E27FC236}">
                <a16:creationId xmlns:a16="http://schemas.microsoft.com/office/drawing/2014/main" id="{09E0B2F5-B203-4236-BDCE-1452B784E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61" y="1086746"/>
            <a:ext cx="6490796" cy="687929"/>
          </a:xfrm>
        </p:spPr>
        <p:txBody>
          <a:bodyPr>
            <a:noAutofit/>
          </a:bodyPr>
          <a:lstStyle/>
          <a:p>
            <a:br>
              <a:rPr lang="en-US" altLang="zh-TW" sz="32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b="1" kern="100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Key Financial Indicators(Year)</a:t>
            </a:r>
            <a:br>
              <a:rPr lang="en-US" altLang="zh-TW" sz="32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3200" b="1" dirty="0">
              <a:solidFill>
                <a:srgbClr val="CC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268550EC-B6BE-46D7-BD51-525B84763D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1" y="0"/>
            <a:ext cx="971550" cy="365125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26E6A350-8AD0-1822-C808-1388248980DB}"/>
              </a:ext>
            </a:extLst>
          </p:cNvPr>
          <p:cNvSpPr/>
          <p:nvPr/>
        </p:nvSpPr>
        <p:spPr>
          <a:xfrm>
            <a:off x="689848" y="1047556"/>
            <a:ext cx="7340310" cy="45719"/>
          </a:xfrm>
          <a:prstGeom prst="rect">
            <a:avLst/>
          </a:prstGeom>
          <a:solidFill>
            <a:srgbClr val="CC0000"/>
          </a:solidFill>
          <a:ln w="50800" cap="rnd" cmpd="dbl" algn="ctr">
            <a:solidFill>
              <a:srgbClr val="CC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內容版面配置區 6">
            <a:extLst>
              <a:ext uri="{FF2B5EF4-FFF2-40B4-BE49-F238E27FC236}">
                <a16:creationId xmlns:a16="http://schemas.microsoft.com/office/drawing/2014/main" id="{6AA26956-814C-E588-15C6-09252B7427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242004"/>
              </p:ext>
            </p:extLst>
          </p:nvPr>
        </p:nvGraphicFramePr>
        <p:xfrm>
          <a:off x="819590" y="1730033"/>
          <a:ext cx="7267575" cy="3400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2E32C103-CB03-3528-5B84-11BA765C5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529387"/>
              </p:ext>
            </p:extLst>
          </p:nvPr>
        </p:nvGraphicFramePr>
        <p:xfrm>
          <a:off x="895350" y="4540250"/>
          <a:ext cx="7446794" cy="1412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415">
                  <a:extLst>
                    <a:ext uri="{9D8B030D-6E8A-4147-A177-3AD203B41FA5}">
                      <a16:colId xmlns:a16="http://schemas.microsoft.com/office/drawing/2014/main" val="3875608411"/>
                    </a:ext>
                  </a:extLst>
                </a:gridCol>
                <a:gridCol w="925352">
                  <a:extLst>
                    <a:ext uri="{9D8B030D-6E8A-4147-A177-3AD203B41FA5}">
                      <a16:colId xmlns:a16="http://schemas.microsoft.com/office/drawing/2014/main" val="1634785761"/>
                    </a:ext>
                  </a:extLst>
                </a:gridCol>
                <a:gridCol w="1179324">
                  <a:extLst>
                    <a:ext uri="{9D8B030D-6E8A-4147-A177-3AD203B41FA5}">
                      <a16:colId xmlns:a16="http://schemas.microsoft.com/office/drawing/2014/main" val="1422130635"/>
                    </a:ext>
                  </a:extLst>
                </a:gridCol>
                <a:gridCol w="1075483">
                  <a:extLst>
                    <a:ext uri="{9D8B030D-6E8A-4147-A177-3AD203B41FA5}">
                      <a16:colId xmlns:a16="http://schemas.microsoft.com/office/drawing/2014/main" val="3186106282"/>
                    </a:ext>
                  </a:extLst>
                </a:gridCol>
                <a:gridCol w="1186740">
                  <a:extLst>
                    <a:ext uri="{9D8B030D-6E8A-4147-A177-3AD203B41FA5}">
                      <a16:colId xmlns:a16="http://schemas.microsoft.com/office/drawing/2014/main" val="3957959574"/>
                    </a:ext>
                  </a:extLst>
                </a:gridCol>
                <a:gridCol w="1186740">
                  <a:extLst>
                    <a:ext uri="{9D8B030D-6E8A-4147-A177-3AD203B41FA5}">
                      <a16:colId xmlns:a16="http://schemas.microsoft.com/office/drawing/2014/main" val="1845856328"/>
                    </a:ext>
                  </a:extLst>
                </a:gridCol>
                <a:gridCol w="1186740">
                  <a:extLst>
                    <a:ext uri="{9D8B030D-6E8A-4147-A177-3AD203B41FA5}">
                      <a16:colId xmlns:a16="http://schemas.microsoft.com/office/drawing/2014/main" val="3672122873"/>
                    </a:ext>
                  </a:extLst>
                </a:gridCol>
              </a:tblGrid>
              <a:tr h="269875">
                <a:tc>
                  <a:txBody>
                    <a:bodyPr/>
                    <a:lstStyle/>
                    <a:p>
                      <a:endParaRPr lang="en-US" altLang="zh-TW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gross margin(%)</a:t>
                      </a:r>
                      <a:endParaRPr lang="zh-TW" altLang="zh-TW" sz="10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OPERATING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PROFIT MARGIN(%)</a:t>
                      </a:r>
                      <a:endParaRPr lang="zh-TW" altLang="zh-TW" sz="10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Net benefit rate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after tax</a:t>
                      </a:r>
                      <a:r>
                        <a:rPr lang="zh-TW" altLang="zh-TW" sz="1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（％）</a:t>
                      </a:r>
                      <a:endParaRPr lang="zh-TW" altLang="zh-TW" sz="10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Return on Total Assets</a:t>
                      </a:r>
                      <a:r>
                        <a:rPr lang="zh-TW" altLang="en-US" sz="1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(%)</a:t>
                      </a:r>
                      <a:endParaRPr lang="zh-TW" altLang="en-US" sz="10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Rate of Return on Stock Equity</a:t>
                      </a:r>
                      <a:r>
                        <a:rPr lang="zh-TW" altLang="en-US" sz="1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(%)</a:t>
                      </a:r>
                      <a:endParaRPr lang="zh-TW" altLang="en-US" sz="10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Net value per share</a:t>
                      </a:r>
                      <a:endParaRPr lang="zh-TW" altLang="en-US" sz="10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00932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US" altLang="zh-TW" sz="1100" b="1" dirty="0">
                          <a:solidFill>
                            <a:srgbClr val="00B0F0"/>
                          </a:solidFill>
                        </a:rPr>
                        <a:t>2020</a:t>
                      </a:r>
                      <a:endParaRPr lang="zh-TW" altLang="en-US" sz="11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00B0F0"/>
                          </a:solidFill>
                        </a:rPr>
                        <a:t>9.67</a:t>
                      </a:r>
                      <a:endParaRPr lang="zh-TW" altLang="en-US" sz="11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00B0F0"/>
                          </a:solidFill>
                        </a:rPr>
                        <a:t>5.27</a:t>
                      </a:r>
                      <a:endParaRPr lang="zh-TW" altLang="en-US" sz="11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00B0F0"/>
                          </a:solidFill>
                        </a:rPr>
                        <a:t>7.73</a:t>
                      </a:r>
                      <a:endParaRPr lang="zh-TW" altLang="en-US" sz="11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00B0F0"/>
                          </a:solidFill>
                        </a:rPr>
                        <a:t>6.59</a:t>
                      </a:r>
                      <a:endParaRPr lang="zh-TW" altLang="en-US" sz="11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00B0F0"/>
                          </a:solidFill>
                        </a:rPr>
                        <a:t>12.50</a:t>
                      </a:r>
                      <a:endParaRPr lang="zh-TW" altLang="en-US" sz="11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00B0F0"/>
                          </a:solidFill>
                        </a:rPr>
                        <a:t>14.10</a:t>
                      </a:r>
                      <a:endParaRPr lang="zh-TW" altLang="en-US" sz="11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857773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r>
                        <a:rPr lang="en-US" altLang="zh-TW" sz="1100" b="1" dirty="0">
                          <a:solidFill>
                            <a:srgbClr val="FF9966"/>
                          </a:solidFill>
                        </a:rPr>
                        <a:t>2021</a:t>
                      </a:r>
                      <a:endParaRPr lang="zh-TW" altLang="en-US" sz="1100" b="1" dirty="0">
                        <a:solidFill>
                          <a:srgbClr val="FF9966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FF9966"/>
                          </a:solidFill>
                        </a:rPr>
                        <a:t>13.06</a:t>
                      </a:r>
                      <a:endParaRPr lang="zh-TW" altLang="en-US" sz="1100" b="1" dirty="0">
                        <a:solidFill>
                          <a:srgbClr val="FF996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FF9966"/>
                          </a:solidFill>
                        </a:rPr>
                        <a:t>7.97</a:t>
                      </a:r>
                      <a:endParaRPr lang="zh-TW" altLang="en-US" sz="1100" b="1" dirty="0">
                        <a:solidFill>
                          <a:srgbClr val="FF996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FF9966"/>
                          </a:solidFill>
                        </a:rPr>
                        <a:t>11.87</a:t>
                      </a:r>
                      <a:endParaRPr lang="zh-TW" altLang="en-US" sz="1100" b="1" dirty="0">
                        <a:solidFill>
                          <a:srgbClr val="FF996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FF9966"/>
                          </a:solidFill>
                        </a:rPr>
                        <a:t>10.97</a:t>
                      </a:r>
                      <a:endParaRPr lang="zh-TW" altLang="en-US" sz="1100" b="1" dirty="0">
                        <a:solidFill>
                          <a:srgbClr val="FF996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FF9966"/>
                          </a:solidFill>
                        </a:rPr>
                        <a:t>23.00</a:t>
                      </a:r>
                      <a:endParaRPr lang="zh-TW" altLang="en-US" sz="1100" b="1" dirty="0">
                        <a:solidFill>
                          <a:srgbClr val="FF996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FF9966"/>
                          </a:solidFill>
                        </a:rPr>
                        <a:t>16.27</a:t>
                      </a:r>
                      <a:endParaRPr lang="zh-TW" altLang="en-US" sz="1100" b="1" dirty="0">
                        <a:solidFill>
                          <a:srgbClr val="FF996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3632553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r>
                        <a:rPr lang="en-US" altLang="zh-TW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2022</a:t>
                      </a:r>
                      <a:endParaRPr lang="zh-TW" alt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6.40</a:t>
                      </a:r>
                      <a:endParaRPr lang="zh-TW" alt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3.48</a:t>
                      </a:r>
                      <a:endParaRPr lang="zh-TW" alt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4.03</a:t>
                      </a:r>
                      <a:endParaRPr lang="zh-TW" alt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4.02</a:t>
                      </a:r>
                      <a:endParaRPr lang="zh-TW" alt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7.81</a:t>
                      </a:r>
                      <a:endParaRPr lang="zh-TW" alt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14.39</a:t>
                      </a:r>
                      <a:endParaRPr lang="zh-TW" altLang="en-US" sz="11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044737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5AA3EFB2-BD46-CF19-C159-C0CB2E2A5F95}"/>
              </a:ext>
            </a:extLst>
          </p:cNvPr>
          <p:cNvSpPr txBox="1"/>
          <p:nvPr/>
        </p:nvSpPr>
        <p:spPr>
          <a:xfrm>
            <a:off x="457200" y="6473279"/>
            <a:ext cx="204340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1100" dirty="0">
                <a:solidFill>
                  <a:schemeClr val="bg1">
                    <a:lumMod val="65000"/>
                  </a:schemeClr>
                </a:solidFill>
              </a:rPr>
              <a:t>美亞鋼管廠股份有限公司</a:t>
            </a:r>
            <a:endParaRPr lang="en-US" altLang="zh-TW" sz="11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800" dirty="0">
                <a:solidFill>
                  <a:schemeClr val="bg1">
                    <a:lumMod val="65000"/>
                  </a:schemeClr>
                </a:solidFill>
              </a:rPr>
              <a:t> MAYER STEEL PIPE CORPORATION</a:t>
            </a:r>
            <a:endParaRPr lang="zh-TW" alt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DA5CC89E-C48D-2E18-6029-ECC2735E383F}"/>
              </a:ext>
            </a:extLst>
          </p:cNvPr>
          <p:cNvSpPr/>
          <p:nvPr/>
        </p:nvSpPr>
        <p:spPr>
          <a:xfrm>
            <a:off x="773723" y="5669280"/>
            <a:ext cx="7469945" cy="351692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0072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4545B41-89D1-4259-A13D-56A05BE0514B}" type="slidenum">
              <a:rPr lang="zh-TW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18</a:t>
            </a:fld>
            <a:endParaRPr lang="zh-TW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341528" y="273976"/>
            <a:ext cx="487918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zh-TW" sz="3600" dirty="0">
                <a:solidFill>
                  <a:srgbClr val="CC0000"/>
                </a:solidFill>
              </a:rPr>
              <a:t>Financial </a:t>
            </a:r>
            <a:r>
              <a:rPr lang="en-US" altLang="zh-TW" sz="3600" dirty="0">
                <a:solidFill>
                  <a:srgbClr val="CC0000"/>
                </a:solidFill>
              </a:rPr>
              <a:t>O</a:t>
            </a:r>
            <a:r>
              <a:rPr lang="zh-TW" altLang="zh-TW" sz="3600" dirty="0">
                <a:solidFill>
                  <a:srgbClr val="CC0000"/>
                </a:solidFill>
              </a:rPr>
              <a:t>verview</a:t>
            </a:r>
            <a:endParaRPr lang="en-US" altLang="zh-TW" sz="3600" b="1" u="sng" dirty="0">
              <a:solidFill>
                <a:srgbClr val="CC0000"/>
              </a:solidFill>
            </a:endParaRPr>
          </a:p>
        </p:txBody>
      </p:sp>
      <p:sp>
        <p:nvSpPr>
          <p:cNvPr id="60" name="標題 1">
            <a:extLst>
              <a:ext uri="{FF2B5EF4-FFF2-40B4-BE49-F238E27FC236}">
                <a16:creationId xmlns:a16="http://schemas.microsoft.com/office/drawing/2014/main" id="{09E0B2F5-B203-4236-BDCE-1452B784E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61" y="1086746"/>
            <a:ext cx="6490796" cy="320023"/>
          </a:xfrm>
        </p:spPr>
        <p:txBody>
          <a:bodyPr>
            <a:noAutofit/>
          </a:bodyPr>
          <a:lstStyle/>
          <a:p>
            <a:br>
              <a:rPr lang="en-US" altLang="zh-TW" sz="32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b="1" kern="100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Key Financial Indicators</a:t>
            </a:r>
            <a:r>
              <a:rPr lang="en-US" altLang="zh-TW" sz="3200" b="1" kern="100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200" b="1" kern="100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200" b="1" dirty="0">
                <a:solidFill>
                  <a:srgbClr val="CC0000"/>
                </a:solidFill>
              </a:rPr>
              <a:t>Quarterly</a:t>
            </a:r>
            <a:r>
              <a:rPr lang="en-US" altLang="zh-TW" sz="2200" b="1" kern="100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)</a:t>
            </a:r>
            <a:br>
              <a:rPr lang="en-US" altLang="zh-TW" sz="22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2200" b="1" dirty="0">
              <a:solidFill>
                <a:srgbClr val="CC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268550EC-B6BE-46D7-BD51-525B84763D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1" y="0"/>
            <a:ext cx="971550" cy="365125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26E6A350-8AD0-1822-C808-1388248980DB}"/>
              </a:ext>
            </a:extLst>
          </p:cNvPr>
          <p:cNvSpPr/>
          <p:nvPr/>
        </p:nvSpPr>
        <p:spPr>
          <a:xfrm>
            <a:off x="689848" y="1047556"/>
            <a:ext cx="7340310" cy="45719"/>
          </a:xfrm>
          <a:prstGeom prst="rect">
            <a:avLst/>
          </a:prstGeom>
          <a:solidFill>
            <a:srgbClr val="CC0000"/>
          </a:solidFill>
          <a:ln w="50800" cap="rnd" cmpd="dbl" algn="ctr">
            <a:solidFill>
              <a:srgbClr val="CC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內容版面配置區 6">
            <a:extLst>
              <a:ext uri="{FF2B5EF4-FFF2-40B4-BE49-F238E27FC236}">
                <a16:creationId xmlns:a16="http://schemas.microsoft.com/office/drawing/2014/main" id="{07DC38A1-0DAB-EC0A-4B38-529790E6B8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829292"/>
              </p:ext>
            </p:extLst>
          </p:nvPr>
        </p:nvGraphicFramePr>
        <p:xfrm>
          <a:off x="600075" y="1581150"/>
          <a:ext cx="7153275" cy="3524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8F2E9ED-85BD-C4ED-E795-1F5A494F2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475226"/>
              </p:ext>
            </p:extLst>
          </p:nvPr>
        </p:nvGraphicFramePr>
        <p:xfrm>
          <a:off x="599632" y="4568825"/>
          <a:ext cx="7700306" cy="1436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114">
                  <a:extLst>
                    <a:ext uri="{9D8B030D-6E8A-4147-A177-3AD203B41FA5}">
                      <a16:colId xmlns:a16="http://schemas.microsoft.com/office/drawing/2014/main" val="3875608411"/>
                    </a:ext>
                  </a:extLst>
                </a:gridCol>
                <a:gridCol w="860965">
                  <a:extLst>
                    <a:ext uri="{9D8B030D-6E8A-4147-A177-3AD203B41FA5}">
                      <a16:colId xmlns:a16="http://schemas.microsoft.com/office/drawing/2014/main" val="1634785761"/>
                    </a:ext>
                  </a:extLst>
                </a:gridCol>
                <a:gridCol w="1072708">
                  <a:extLst>
                    <a:ext uri="{9D8B030D-6E8A-4147-A177-3AD203B41FA5}">
                      <a16:colId xmlns:a16="http://schemas.microsoft.com/office/drawing/2014/main" val="1422130635"/>
                    </a:ext>
                  </a:extLst>
                </a:gridCol>
                <a:gridCol w="1112096">
                  <a:extLst>
                    <a:ext uri="{9D8B030D-6E8A-4147-A177-3AD203B41FA5}">
                      <a16:colId xmlns:a16="http://schemas.microsoft.com/office/drawing/2014/main" val="3186106282"/>
                    </a:ext>
                  </a:extLst>
                </a:gridCol>
                <a:gridCol w="1227141">
                  <a:extLst>
                    <a:ext uri="{9D8B030D-6E8A-4147-A177-3AD203B41FA5}">
                      <a16:colId xmlns:a16="http://schemas.microsoft.com/office/drawing/2014/main" val="3957959574"/>
                    </a:ext>
                  </a:extLst>
                </a:gridCol>
                <a:gridCol w="1227141">
                  <a:extLst>
                    <a:ext uri="{9D8B030D-6E8A-4147-A177-3AD203B41FA5}">
                      <a16:colId xmlns:a16="http://schemas.microsoft.com/office/drawing/2014/main" val="1845856328"/>
                    </a:ext>
                  </a:extLst>
                </a:gridCol>
                <a:gridCol w="1227141">
                  <a:extLst>
                    <a:ext uri="{9D8B030D-6E8A-4147-A177-3AD203B41FA5}">
                      <a16:colId xmlns:a16="http://schemas.microsoft.com/office/drawing/2014/main" val="230947638"/>
                    </a:ext>
                  </a:extLst>
                </a:gridCol>
              </a:tblGrid>
              <a:tr h="269875">
                <a:tc>
                  <a:txBody>
                    <a:bodyPr/>
                    <a:lstStyle/>
                    <a:p>
                      <a:endParaRPr lang="en-US" altLang="zh-TW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新細明體" panose="02020500000000000000" pitchFamily="18" charset="-120"/>
                        </a:rPr>
                        <a:t>gross margin(%)</a:t>
                      </a:r>
                      <a:endParaRPr lang="zh-TW" altLang="zh-TW" sz="10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anose="02020500000000000000" pitchFamily="18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OPERATING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PROFIT MARGIN(%)</a:t>
                      </a:r>
                      <a:endParaRPr lang="zh-TW" altLang="zh-TW" sz="10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Net benefit rate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after tax</a:t>
                      </a:r>
                      <a:r>
                        <a:rPr lang="zh-TW" altLang="zh-TW" sz="10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（％）</a:t>
                      </a:r>
                      <a:endParaRPr lang="zh-TW" altLang="zh-TW" sz="10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Return on Total Assets</a:t>
                      </a:r>
                      <a:r>
                        <a:rPr lang="zh-TW" altLang="en-US" sz="1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(%)</a:t>
                      </a:r>
                      <a:endParaRPr lang="zh-TW" altLang="en-US" sz="10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Rate of Return on Stock Equity</a:t>
                      </a:r>
                      <a:r>
                        <a:rPr lang="zh-TW" altLang="en-US" sz="1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(%)</a:t>
                      </a:r>
                      <a:endParaRPr lang="zh-TW" altLang="en-US" sz="10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Net value per share</a:t>
                      </a:r>
                      <a:endParaRPr lang="zh-TW" altLang="en-US" sz="10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00932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r>
                        <a:rPr lang="en-US" altLang="zh-TW" sz="1100" b="1" dirty="0">
                          <a:solidFill>
                            <a:srgbClr val="00B050"/>
                          </a:solidFill>
                        </a:rPr>
                        <a:t>2021.1-3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00B050"/>
                          </a:solidFill>
                        </a:rPr>
                        <a:t>14.56</a:t>
                      </a:r>
                      <a:endParaRPr lang="zh-TW" alt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00B050"/>
                          </a:solidFill>
                        </a:rPr>
                        <a:t>8.58</a:t>
                      </a:r>
                      <a:endParaRPr lang="zh-TW" alt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00B050"/>
                          </a:solidFill>
                        </a:rPr>
                        <a:t>24.02</a:t>
                      </a:r>
                      <a:endParaRPr lang="zh-TW" alt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00B050"/>
                          </a:solidFill>
                        </a:rPr>
                        <a:t>4.73</a:t>
                      </a:r>
                      <a:endParaRPr lang="zh-TW" alt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00B050"/>
                          </a:solidFill>
                        </a:rPr>
                        <a:t>9.84</a:t>
                      </a:r>
                      <a:endParaRPr lang="zh-TW" alt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00B050"/>
                          </a:solidFill>
                        </a:rPr>
                        <a:t>15.76</a:t>
                      </a:r>
                      <a:endParaRPr lang="zh-TW" altLang="en-US" sz="11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3040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r>
                        <a:rPr lang="en-US" altLang="zh-TW" sz="1100" b="1" dirty="0">
                          <a:solidFill>
                            <a:srgbClr val="0070C0"/>
                          </a:solidFill>
                        </a:rPr>
                        <a:t>2022.1-3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0070C0"/>
                          </a:solidFill>
                        </a:rPr>
                        <a:t>6.33</a:t>
                      </a:r>
                      <a:endParaRPr lang="zh-TW" altLang="en-US" sz="11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0070C0"/>
                          </a:solidFill>
                        </a:rPr>
                        <a:t>5.98</a:t>
                      </a:r>
                      <a:endParaRPr lang="zh-TW" altLang="en-US" sz="11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0070C0"/>
                          </a:solidFill>
                        </a:rPr>
                        <a:t>11.18</a:t>
                      </a:r>
                      <a:endParaRPr lang="zh-TW" altLang="en-US" sz="11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0070C0"/>
                          </a:solidFill>
                        </a:rPr>
                        <a:t>2.22</a:t>
                      </a:r>
                      <a:endParaRPr lang="zh-TW" altLang="en-US" sz="11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0070C0"/>
                          </a:solidFill>
                        </a:rPr>
                        <a:t>4.83</a:t>
                      </a:r>
                      <a:endParaRPr lang="zh-TW" altLang="en-US" sz="11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0070C0"/>
                          </a:solidFill>
                        </a:rPr>
                        <a:t>17.22</a:t>
                      </a:r>
                      <a:endParaRPr lang="zh-TW" altLang="en-US" sz="11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8746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r>
                        <a:rPr lang="en-US" altLang="zh-TW" sz="1100" b="1" dirty="0">
                          <a:solidFill>
                            <a:srgbClr val="FFC000"/>
                          </a:solidFill>
                        </a:rPr>
                        <a:t>2023.1-3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FFC000"/>
                          </a:solidFill>
                        </a:rPr>
                        <a:t>13.16</a:t>
                      </a:r>
                      <a:endParaRPr lang="zh-TW" altLang="en-US" sz="11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FFC000"/>
                          </a:solidFill>
                        </a:rPr>
                        <a:t>8.96</a:t>
                      </a:r>
                      <a:endParaRPr lang="zh-TW" altLang="en-US" sz="11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FFC000"/>
                          </a:solidFill>
                        </a:rPr>
                        <a:t>10.16</a:t>
                      </a:r>
                      <a:endParaRPr lang="zh-TW" altLang="en-US" sz="11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FFC000"/>
                          </a:solidFill>
                        </a:rPr>
                        <a:t>2.25</a:t>
                      </a:r>
                      <a:endParaRPr lang="zh-TW" altLang="en-US" sz="11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FFC000"/>
                          </a:solidFill>
                        </a:rPr>
                        <a:t>5.27</a:t>
                      </a:r>
                      <a:endParaRPr lang="zh-TW" altLang="en-US" sz="11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FFC000"/>
                          </a:solidFill>
                        </a:rPr>
                        <a:t>14.17</a:t>
                      </a:r>
                      <a:endParaRPr lang="zh-TW" altLang="en-US" sz="11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862107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09BB7CCE-77B4-882D-5B5E-984EABD99769}"/>
              </a:ext>
            </a:extLst>
          </p:cNvPr>
          <p:cNvSpPr txBox="1"/>
          <p:nvPr/>
        </p:nvSpPr>
        <p:spPr>
          <a:xfrm>
            <a:off x="457200" y="6473279"/>
            <a:ext cx="204340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1100" dirty="0">
                <a:solidFill>
                  <a:schemeClr val="bg1">
                    <a:lumMod val="65000"/>
                  </a:schemeClr>
                </a:solidFill>
              </a:rPr>
              <a:t>美亞鋼管廠股份有限公司</a:t>
            </a:r>
            <a:endParaRPr lang="en-US" altLang="zh-TW" sz="11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800" dirty="0">
                <a:solidFill>
                  <a:schemeClr val="bg1">
                    <a:lumMod val="65000"/>
                  </a:schemeClr>
                </a:solidFill>
              </a:rPr>
              <a:t> MAYER STEEL PIPE CORPORATION</a:t>
            </a:r>
            <a:endParaRPr lang="zh-TW" alt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BD75596B-C23A-A5BC-F667-799247F98A39}"/>
              </a:ext>
            </a:extLst>
          </p:cNvPr>
          <p:cNvSpPr/>
          <p:nvPr/>
        </p:nvSpPr>
        <p:spPr>
          <a:xfrm>
            <a:off x="576775" y="5739618"/>
            <a:ext cx="7484013" cy="295422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648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4545B41-89D1-4259-A13D-56A05BE0514B}" type="slidenum">
              <a:rPr lang="zh-TW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19</a:t>
            </a:fld>
            <a:endParaRPr lang="zh-TW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22589" y="310866"/>
            <a:ext cx="487918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zh-TW" sz="3600" dirty="0">
                <a:solidFill>
                  <a:srgbClr val="CC0000"/>
                </a:solidFill>
              </a:rPr>
              <a:t>Financial </a:t>
            </a:r>
            <a:r>
              <a:rPr lang="en-US" altLang="zh-TW" sz="3600" dirty="0">
                <a:solidFill>
                  <a:srgbClr val="CC0000"/>
                </a:solidFill>
              </a:rPr>
              <a:t>O</a:t>
            </a:r>
            <a:r>
              <a:rPr lang="zh-TW" altLang="zh-TW" sz="3600" dirty="0">
                <a:solidFill>
                  <a:srgbClr val="CC0000"/>
                </a:solidFill>
              </a:rPr>
              <a:t>verview</a:t>
            </a:r>
            <a:endParaRPr lang="en-US" altLang="zh-TW" sz="3600" b="1" u="sng" dirty="0">
              <a:solidFill>
                <a:srgbClr val="CC0000"/>
              </a:solidFill>
            </a:endParaRPr>
          </a:p>
        </p:txBody>
      </p:sp>
      <p:sp>
        <p:nvSpPr>
          <p:cNvPr id="60" name="標題 1">
            <a:extLst>
              <a:ext uri="{FF2B5EF4-FFF2-40B4-BE49-F238E27FC236}">
                <a16:creationId xmlns:a16="http://schemas.microsoft.com/office/drawing/2014/main" id="{09E0B2F5-B203-4236-BDCE-1452B784E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371" y="1223374"/>
            <a:ext cx="6490796" cy="687929"/>
          </a:xfrm>
        </p:spPr>
        <p:txBody>
          <a:bodyPr>
            <a:noAutofit/>
          </a:bodyPr>
          <a:lstStyle/>
          <a:p>
            <a:br>
              <a:rPr lang="en-US" altLang="zh-TW" sz="32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solidFill>
                  <a:srgbClr val="CC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Consolidated Income Statement(Year)</a:t>
            </a:r>
            <a:br>
              <a:rPr lang="en-US" altLang="zh-TW" sz="32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3200" b="1" dirty="0">
              <a:solidFill>
                <a:srgbClr val="CC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288C3633-174A-4DE8-B4AD-08CCF8326B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1" y="0"/>
            <a:ext cx="971550" cy="365125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5B9AFBF9-7ED7-C306-1EC7-8ED93810C8A0}"/>
              </a:ext>
            </a:extLst>
          </p:cNvPr>
          <p:cNvSpPr/>
          <p:nvPr/>
        </p:nvSpPr>
        <p:spPr>
          <a:xfrm>
            <a:off x="689848" y="1047556"/>
            <a:ext cx="7340310" cy="45719"/>
          </a:xfrm>
          <a:prstGeom prst="rect">
            <a:avLst/>
          </a:prstGeom>
          <a:solidFill>
            <a:srgbClr val="CC0000"/>
          </a:solidFill>
          <a:ln w="50800" cap="rnd" cmpd="dbl" algn="ctr">
            <a:solidFill>
              <a:srgbClr val="CC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圖表 3">
            <a:extLst>
              <a:ext uri="{FF2B5EF4-FFF2-40B4-BE49-F238E27FC236}">
                <a16:creationId xmlns:a16="http://schemas.microsoft.com/office/drawing/2014/main" id="{26E52169-5288-0EB9-47D8-88AEB5AB58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2017197"/>
              </p:ext>
            </p:extLst>
          </p:nvPr>
        </p:nvGraphicFramePr>
        <p:xfrm>
          <a:off x="1028701" y="2000250"/>
          <a:ext cx="1276349" cy="252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圖表 4">
            <a:extLst>
              <a:ext uri="{FF2B5EF4-FFF2-40B4-BE49-F238E27FC236}">
                <a16:creationId xmlns:a16="http://schemas.microsoft.com/office/drawing/2014/main" id="{3CD4A3E1-0716-CDD6-FCFA-2F64DEC481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5466168"/>
              </p:ext>
            </p:extLst>
          </p:nvPr>
        </p:nvGraphicFramePr>
        <p:xfrm>
          <a:off x="2114551" y="2257426"/>
          <a:ext cx="5467349" cy="2114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表格 16">
            <a:extLst>
              <a:ext uri="{FF2B5EF4-FFF2-40B4-BE49-F238E27FC236}">
                <a16:creationId xmlns:a16="http://schemas.microsoft.com/office/drawing/2014/main" id="{FF907DDB-1B0F-BAA7-60F6-E2B2E85A8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049499"/>
              </p:ext>
            </p:extLst>
          </p:nvPr>
        </p:nvGraphicFramePr>
        <p:xfrm>
          <a:off x="968471" y="4056713"/>
          <a:ext cx="7810501" cy="1743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095">
                  <a:extLst>
                    <a:ext uri="{9D8B030D-6E8A-4147-A177-3AD203B41FA5}">
                      <a16:colId xmlns:a16="http://schemas.microsoft.com/office/drawing/2014/main" val="3875608411"/>
                    </a:ext>
                  </a:extLst>
                </a:gridCol>
                <a:gridCol w="929370">
                  <a:extLst>
                    <a:ext uri="{9D8B030D-6E8A-4147-A177-3AD203B41FA5}">
                      <a16:colId xmlns:a16="http://schemas.microsoft.com/office/drawing/2014/main" val="1634785761"/>
                    </a:ext>
                  </a:extLst>
                </a:gridCol>
                <a:gridCol w="1236922">
                  <a:extLst>
                    <a:ext uri="{9D8B030D-6E8A-4147-A177-3AD203B41FA5}">
                      <a16:colId xmlns:a16="http://schemas.microsoft.com/office/drawing/2014/main" val="1422130635"/>
                    </a:ext>
                  </a:extLst>
                </a:gridCol>
                <a:gridCol w="1128011">
                  <a:extLst>
                    <a:ext uri="{9D8B030D-6E8A-4147-A177-3AD203B41FA5}">
                      <a16:colId xmlns:a16="http://schemas.microsoft.com/office/drawing/2014/main" val="3186106282"/>
                    </a:ext>
                  </a:extLst>
                </a:gridCol>
                <a:gridCol w="1244701">
                  <a:extLst>
                    <a:ext uri="{9D8B030D-6E8A-4147-A177-3AD203B41FA5}">
                      <a16:colId xmlns:a16="http://schemas.microsoft.com/office/drawing/2014/main" val="3957959574"/>
                    </a:ext>
                  </a:extLst>
                </a:gridCol>
                <a:gridCol w="1244701">
                  <a:extLst>
                    <a:ext uri="{9D8B030D-6E8A-4147-A177-3AD203B41FA5}">
                      <a16:colId xmlns:a16="http://schemas.microsoft.com/office/drawing/2014/main" val="1845856328"/>
                    </a:ext>
                  </a:extLst>
                </a:gridCol>
                <a:gridCol w="1244701">
                  <a:extLst>
                    <a:ext uri="{9D8B030D-6E8A-4147-A177-3AD203B41FA5}">
                      <a16:colId xmlns:a16="http://schemas.microsoft.com/office/drawing/2014/main" val="876550950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endParaRPr lang="en-US" altLang="zh-TW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Operating Revenue</a:t>
                      </a:r>
                      <a:endParaRPr lang="zh-TW" altLang="en-US" sz="1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Gross Profit (Loss) from</a:t>
                      </a:r>
                      <a:r>
                        <a:rPr lang="en-US" altLang="zh-TW" sz="10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 Operations</a:t>
                      </a:r>
                      <a:endParaRPr lang="zh-TW" altLang="en-US" sz="1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Net Operating Income (Loss)</a:t>
                      </a:r>
                      <a:endParaRPr lang="zh-TW" altLang="en-US" sz="1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Non-Operating Income and Expenses</a:t>
                      </a:r>
                      <a:endParaRPr lang="zh-TW" altLang="en-US" sz="1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Profit (Loss) from Continuing  Operations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Earnings Per Share</a:t>
                      </a:r>
                    </a:p>
                    <a:p>
                      <a:pPr marL="0" algn="l" defTabSz="4572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(in NTD per share )</a:t>
                      </a:r>
                      <a:endParaRPr lang="zh-TW" altLang="en-US" sz="1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492041"/>
                  </a:ext>
                </a:extLst>
              </a:tr>
              <a:tr h="346137">
                <a:tc>
                  <a:txBody>
                    <a:bodyPr/>
                    <a:lstStyle/>
                    <a:p>
                      <a:r>
                        <a:rPr lang="en-US" altLang="zh-TW" sz="1100" b="0" dirty="0">
                          <a:solidFill>
                            <a:srgbClr val="3399FF"/>
                          </a:solidFill>
                        </a:rPr>
                        <a:t>2020</a:t>
                      </a:r>
                      <a:endParaRPr lang="zh-TW" altLang="en-US" sz="1100" b="0" dirty="0">
                        <a:solidFill>
                          <a:srgbClr val="3399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3399FF"/>
                          </a:solidFill>
                        </a:rPr>
                        <a:t>50.74</a:t>
                      </a:r>
                      <a:endParaRPr lang="zh-TW" altLang="en-US" sz="1100" b="0" dirty="0">
                        <a:solidFill>
                          <a:srgbClr val="3399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3399FF"/>
                          </a:solidFill>
                        </a:rPr>
                        <a:t>4.90</a:t>
                      </a:r>
                      <a:endParaRPr lang="zh-TW" altLang="en-US" sz="1100" b="0" dirty="0">
                        <a:solidFill>
                          <a:srgbClr val="3399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3399FF"/>
                          </a:solidFill>
                        </a:rPr>
                        <a:t>2.67</a:t>
                      </a:r>
                      <a:endParaRPr lang="zh-TW" altLang="en-US" sz="1100" b="0" dirty="0">
                        <a:solidFill>
                          <a:srgbClr val="3399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3399FF"/>
                          </a:solidFill>
                        </a:rPr>
                        <a:t>1.78</a:t>
                      </a:r>
                      <a:endParaRPr lang="zh-TW" altLang="en-US" sz="1100" b="0" dirty="0">
                        <a:solidFill>
                          <a:srgbClr val="3399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3399FF"/>
                          </a:solidFill>
                        </a:rPr>
                        <a:t>3.92</a:t>
                      </a:r>
                      <a:endParaRPr lang="zh-TW" altLang="en-US" sz="1100" b="0" dirty="0">
                        <a:solidFill>
                          <a:srgbClr val="3399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chemeClr val="tx1"/>
                          </a:solidFill>
                        </a:rPr>
                        <a:t>1.76</a:t>
                      </a:r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4136030"/>
                  </a:ext>
                </a:extLst>
              </a:tr>
              <a:tr h="354281">
                <a:tc>
                  <a:txBody>
                    <a:bodyPr/>
                    <a:lstStyle/>
                    <a:p>
                      <a:r>
                        <a:rPr lang="en-US" altLang="zh-TW" sz="1100" b="0" dirty="0">
                          <a:solidFill>
                            <a:srgbClr val="FF6600"/>
                          </a:solidFill>
                        </a:rPr>
                        <a:t>2021</a:t>
                      </a:r>
                      <a:endParaRPr lang="zh-TW" altLang="en-US" sz="1100" b="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FF6600"/>
                          </a:solidFill>
                        </a:rPr>
                        <a:t>65.59</a:t>
                      </a:r>
                      <a:endParaRPr lang="zh-TW" altLang="en-US" sz="1100" b="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FF6600"/>
                          </a:solidFill>
                        </a:rPr>
                        <a:t>8.57</a:t>
                      </a:r>
                      <a:endParaRPr lang="zh-TW" altLang="en-US" sz="1100" b="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FF6600"/>
                          </a:solidFill>
                        </a:rPr>
                        <a:t>5.23</a:t>
                      </a:r>
                      <a:endParaRPr lang="zh-TW" altLang="en-US" sz="1100" b="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FF6600"/>
                          </a:solidFill>
                        </a:rPr>
                        <a:t>3.84</a:t>
                      </a:r>
                      <a:endParaRPr lang="zh-TW" altLang="en-US" sz="1100" b="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FF6600"/>
                          </a:solidFill>
                        </a:rPr>
                        <a:t>7.79</a:t>
                      </a:r>
                      <a:endParaRPr lang="zh-TW" altLang="en-US" sz="1100" b="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chemeClr val="tx1"/>
                          </a:solidFill>
                        </a:rPr>
                        <a:t>3.52</a:t>
                      </a:r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874601"/>
                  </a:ext>
                </a:extLst>
              </a:tr>
              <a:tr h="342065">
                <a:tc>
                  <a:txBody>
                    <a:bodyPr/>
                    <a:lstStyle/>
                    <a:p>
                      <a:r>
                        <a:rPr lang="en-US" altLang="zh-TW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2022</a:t>
                      </a:r>
                      <a:endParaRPr lang="zh-TW" altLang="en-US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66.24</a:t>
                      </a:r>
                      <a:endParaRPr lang="zh-TW" altLang="en-US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4.24</a:t>
                      </a:r>
                      <a:endParaRPr lang="zh-TW" altLang="en-US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2.31</a:t>
                      </a:r>
                      <a:endParaRPr lang="zh-TW" altLang="en-US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1.08</a:t>
                      </a:r>
                      <a:endParaRPr lang="zh-TW" altLang="en-US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2.67</a:t>
                      </a:r>
                      <a:endParaRPr lang="zh-TW" altLang="en-US" sz="11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chemeClr val="tx1"/>
                          </a:solidFill>
                        </a:rPr>
                        <a:t>1.20</a:t>
                      </a:r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862107"/>
                  </a:ext>
                </a:extLst>
              </a:tr>
            </a:tbl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6752A367-E38B-14B1-81ED-54E78202D41C}"/>
              </a:ext>
            </a:extLst>
          </p:cNvPr>
          <p:cNvSpPr txBox="1"/>
          <p:nvPr/>
        </p:nvSpPr>
        <p:spPr>
          <a:xfrm>
            <a:off x="684006" y="4215428"/>
            <a:ext cx="976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 sz="133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000" b="0" i="0" u="none" strike="noStrike" kern="1200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Unit:NTD</a:t>
            </a:r>
            <a:r>
              <a:rPr lang="en-US" altLang="zh-TW" sz="1000" b="0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$ </a:t>
            </a:r>
            <a:r>
              <a:rPr lang="en-US" altLang="zh-TW" sz="1000" b="0" i="0" u="none" strike="noStrike" baseline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Hundred Million</a:t>
            </a:r>
            <a:endParaRPr lang="zh-TW" altLang="zh-TW" sz="10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D596888D-CE2B-1540-74A0-5DDD00CD65E0}"/>
              </a:ext>
            </a:extLst>
          </p:cNvPr>
          <p:cNvSpPr/>
          <p:nvPr/>
        </p:nvSpPr>
        <p:spPr>
          <a:xfrm>
            <a:off x="984738" y="5458265"/>
            <a:ext cx="7469945" cy="33762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42FB648-8777-39C6-E448-6E65EEFB1648}"/>
              </a:ext>
            </a:extLst>
          </p:cNvPr>
          <p:cNvSpPr txBox="1"/>
          <p:nvPr/>
        </p:nvSpPr>
        <p:spPr>
          <a:xfrm>
            <a:off x="457200" y="6473279"/>
            <a:ext cx="204340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1100" dirty="0">
                <a:solidFill>
                  <a:schemeClr val="bg1">
                    <a:lumMod val="65000"/>
                  </a:schemeClr>
                </a:solidFill>
              </a:rPr>
              <a:t>美亞鋼管廠股份有限公司</a:t>
            </a:r>
            <a:endParaRPr lang="en-US" altLang="zh-TW" sz="11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800" dirty="0">
                <a:solidFill>
                  <a:schemeClr val="bg1">
                    <a:lumMod val="65000"/>
                  </a:schemeClr>
                </a:solidFill>
              </a:rPr>
              <a:t> MAYER STEEL PIPE CORPORATION</a:t>
            </a:r>
            <a:endParaRPr lang="zh-TW" alt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736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264275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84545B41-89D1-4259-A13D-56A05BE0514B}" type="slidenum">
              <a:rPr lang="zh-TW" altLang="en-US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pPr/>
              <a:t>2</a:t>
            </a:fld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49258" y="1306410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000" dirty="0"/>
              <a:t>Outline</a:t>
            </a:r>
            <a:r>
              <a:rPr lang="zh-TW" altLang="en-US" sz="4000" b="1" dirty="0"/>
              <a:t>：</a:t>
            </a:r>
            <a:endParaRPr lang="zh-TW" altLang="en-US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848324C-642A-483F-B9AD-4720B65E0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1" y="0"/>
            <a:ext cx="971550" cy="365125"/>
          </a:xfrm>
          <a:prstGeom prst="rect">
            <a:avLst/>
          </a:prstGeom>
        </p:spPr>
      </p:pic>
      <p:sp>
        <p:nvSpPr>
          <p:cNvPr id="12" name="內容版面配置區 4">
            <a:extLst>
              <a:ext uri="{FF2B5EF4-FFF2-40B4-BE49-F238E27FC236}">
                <a16:creationId xmlns:a16="http://schemas.microsoft.com/office/drawing/2014/main" id="{AF7E3246-D8E9-49A6-BF77-49AF4B8F2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341" y="2361705"/>
            <a:ext cx="4271075" cy="324475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TW" sz="3600" dirty="0"/>
          </a:p>
          <a:p>
            <a:pPr marL="0" indent="0">
              <a:buNone/>
            </a:pPr>
            <a:r>
              <a:rPr lang="zh-TW" altLang="zh-TW" sz="3000" dirty="0"/>
              <a:t>Business </a:t>
            </a:r>
            <a:r>
              <a:rPr lang="en-US" altLang="zh-TW" sz="3000" dirty="0"/>
              <a:t>O</a:t>
            </a:r>
            <a:r>
              <a:rPr lang="zh-TW" altLang="zh-TW" sz="3000" dirty="0"/>
              <a:t>utlook</a:t>
            </a:r>
            <a:endParaRPr lang="en-US" altLang="zh-TW" sz="30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zh-TW" altLang="zh-TW" sz="3000" dirty="0"/>
              <a:t>Operational </a:t>
            </a:r>
            <a:r>
              <a:rPr lang="en-US" altLang="zh-TW" sz="3000" dirty="0"/>
              <a:t>O</a:t>
            </a:r>
            <a:r>
              <a:rPr lang="zh-TW" altLang="zh-TW" sz="3000" dirty="0"/>
              <a:t>verview</a:t>
            </a:r>
            <a:endParaRPr lang="en-US" altLang="zh-TW" sz="30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sz="3000" dirty="0"/>
              <a:t>ESG work report</a:t>
            </a:r>
          </a:p>
          <a:p>
            <a:pPr marL="0" indent="0">
              <a:buNone/>
            </a:pPr>
            <a:r>
              <a:rPr lang="zh-TW" altLang="zh-TW" sz="3000" dirty="0"/>
              <a:t>Financial </a:t>
            </a:r>
            <a:r>
              <a:rPr lang="en-US" altLang="zh-TW" sz="3000" dirty="0"/>
              <a:t>O</a:t>
            </a:r>
            <a:r>
              <a:rPr lang="zh-TW" altLang="zh-TW" sz="3000" dirty="0"/>
              <a:t>verview</a:t>
            </a:r>
            <a:endParaRPr lang="en-US" altLang="zh-TW" sz="30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9D13AE73-E7D7-A5B8-5C8E-FC31ADBA77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535" y="2640563"/>
            <a:ext cx="3114648" cy="2509934"/>
          </a:xfrm>
          <a:prstGeom prst="rect">
            <a:avLst/>
          </a:prstGeom>
        </p:spPr>
      </p:pic>
      <p:grpSp>
        <p:nvGrpSpPr>
          <p:cNvPr id="3" name="组合 37">
            <a:extLst>
              <a:ext uri="{FF2B5EF4-FFF2-40B4-BE49-F238E27FC236}">
                <a16:creationId xmlns:a16="http://schemas.microsoft.com/office/drawing/2014/main" id="{5F73C1F7-270E-CEBA-45FE-E908574294BF}"/>
              </a:ext>
            </a:extLst>
          </p:cNvPr>
          <p:cNvGrpSpPr>
            <a:grpSpLocks/>
          </p:cNvGrpSpPr>
          <p:nvPr/>
        </p:nvGrpSpPr>
        <p:grpSpPr bwMode="auto">
          <a:xfrm>
            <a:off x="7613780" y="5439747"/>
            <a:ext cx="1082350" cy="867746"/>
            <a:chOff x="0" y="0"/>
            <a:chExt cx="1101981" cy="878141"/>
          </a:xfrm>
          <a:solidFill>
            <a:schemeClr val="accent1">
              <a:lumMod val="75000"/>
            </a:schemeClr>
          </a:solidFill>
        </p:grpSpPr>
        <p:sp>
          <p:nvSpPr>
            <p:cNvPr id="5" name="Freeform 1852">
              <a:extLst>
                <a:ext uri="{FF2B5EF4-FFF2-40B4-BE49-F238E27FC236}">
                  <a16:creationId xmlns:a16="http://schemas.microsoft.com/office/drawing/2014/main" id="{1F0E1DA7-C707-F418-C2DB-FF9767E43DD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292714"/>
              <a:ext cx="998670" cy="585427"/>
            </a:xfrm>
            <a:custGeom>
              <a:avLst/>
              <a:gdLst>
                <a:gd name="T0" fmla="*/ 17 w 58"/>
                <a:gd name="T1" fmla="*/ 13 h 34"/>
                <a:gd name="T2" fmla="*/ 17 w 58"/>
                <a:gd name="T3" fmla="*/ 34 h 34"/>
                <a:gd name="T4" fmla="*/ 26 w 58"/>
                <a:gd name="T5" fmla="*/ 34 h 34"/>
                <a:gd name="T6" fmla="*/ 26 w 58"/>
                <a:gd name="T7" fmla="*/ 13 h 34"/>
                <a:gd name="T8" fmla="*/ 21 w 58"/>
                <a:gd name="T9" fmla="*/ 9 h 34"/>
                <a:gd name="T10" fmla="*/ 17 w 58"/>
                <a:gd name="T11" fmla="*/ 13 h 34"/>
                <a:gd name="T12" fmla="*/ 0 w 58"/>
                <a:gd name="T13" fmla="*/ 34 h 34"/>
                <a:gd name="T14" fmla="*/ 10 w 58"/>
                <a:gd name="T15" fmla="*/ 34 h 34"/>
                <a:gd name="T16" fmla="*/ 10 w 58"/>
                <a:gd name="T17" fmla="*/ 18 h 34"/>
                <a:gd name="T18" fmla="*/ 0 w 58"/>
                <a:gd name="T19" fmla="*/ 26 h 34"/>
                <a:gd name="T20" fmla="*/ 0 w 58"/>
                <a:gd name="T21" fmla="*/ 34 h 34"/>
                <a:gd name="T22" fmla="*/ 49 w 58"/>
                <a:gd name="T23" fmla="*/ 8 h 34"/>
                <a:gd name="T24" fmla="*/ 49 w 58"/>
                <a:gd name="T25" fmla="*/ 34 h 34"/>
                <a:gd name="T26" fmla="*/ 58 w 58"/>
                <a:gd name="T27" fmla="*/ 34 h 34"/>
                <a:gd name="T28" fmla="*/ 58 w 58"/>
                <a:gd name="T29" fmla="*/ 0 h 34"/>
                <a:gd name="T30" fmla="*/ 49 w 58"/>
                <a:gd name="T31" fmla="*/ 8 h 34"/>
                <a:gd name="T32" fmla="*/ 32 w 58"/>
                <a:gd name="T33" fmla="*/ 18 h 34"/>
                <a:gd name="T34" fmla="*/ 32 w 58"/>
                <a:gd name="T35" fmla="*/ 34 h 34"/>
                <a:gd name="T36" fmla="*/ 42 w 58"/>
                <a:gd name="T37" fmla="*/ 34 h 34"/>
                <a:gd name="T38" fmla="*/ 42 w 58"/>
                <a:gd name="T39" fmla="*/ 13 h 34"/>
                <a:gd name="T40" fmla="*/ 34 w 58"/>
                <a:gd name="T41" fmla="*/ 20 h 34"/>
                <a:gd name="T42" fmla="*/ 32 w 58"/>
                <a:gd name="T43" fmla="*/ 18 h 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8"/>
                <a:gd name="T67" fmla="*/ 0 h 34"/>
                <a:gd name="T68" fmla="*/ 58 w 58"/>
                <a:gd name="T69" fmla="*/ 34 h 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8" h="34">
                  <a:moveTo>
                    <a:pt x="17" y="13"/>
                  </a:moveTo>
                  <a:lnTo>
                    <a:pt x="17" y="34"/>
                  </a:lnTo>
                  <a:lnTo>
                    <a:pt x="26" y="34"/>
                  </a:lnTo>
                  <a:lnTo>
                    <a:pt x="26" y="13"/>
                  </a:lnTo>
                  <a:lnTo>
                    <a:pt x="21" y="9"/>
                  </a:lnTo>
                  <a:lnTo>
                    <a:pt x="17" y="13"/>
                  </a:lnTo>
                  <a:close/>
                  <a:moveTo>
                    <a:pt x="0" y="34"/>
                  </a:moveTo>
                  <a:lnTo>
                    <a:pt x="10" y="34"/>
                  </a:lnTo>
                  <a:lnTo>
                    <a:pt x="10" y="18"/>
                  </a:lnTo>
                  <a:lnTo>
                    <a:pt x="0" y="26"/>
                  </a:lnTo>
                  <a:lnTo>
                    <a:pt x="0" y="34"/>
                  </a:lnTo>
                  <a:close/>
                  <a:moveTo>
                    <a:pt x="49" y="8"/>
                  </a:moveTo>
                  <a:lnTo>
                    <a:pt x="49" y="34"/>
                  </a:lnTo>
                  <a:lnTo>
                    <a:pt x="58" y="34"/>
                  </a:lnTo>
                  <a:lnTo>
                    <a:pt x="58" y="0"/>
                  </a:lnTo>
                  <a:lnTo>
                    <a:pt x="49" y="8"/>
                  </a:lnTo>
                  <a:close/>
                  <a:moveTo>
                    <a:pt x="32" y="18"/>
                  </a:moveTo>
                  <a:lnTo>
                    <a:pt x="32" y="34"/>
                  </a:lnTo>
                  <a:lnTo>
                    <a:pt x="42" y="34"/>
                  </a:lnTo>
                  <a:lnTo>
                    <a:pt x="42" y="13"/>
                  </a:lnTo>
                  <a:lnTo>
                    <a:pt x="34" y="20"/>
                  </a:lnTo>
                  <a:lnTo>
                    <a:pt x="3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13" name="Freeform 1853">
              <a:extLst>
                <a:ext uri="{FF2B5EF4-FFF2-40B4-BE49-F238E27FC236}">
                  <a16:creationId xmlns:a16="http://schemas.microsoft.com/office/drawing/2014/main" id="{721D71AE-DE9E-AF42-4834-F20A02E4D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1981" cy="637083"/>
            </a:xfrm>
            <a:custGeom>
              <a:avLst/>
              <a:gdLst>
                <a:gd name="T0" fmla="*/ 64 w 64"/>
                <a:gd name="T1" fmla="*/ 0 h 37"/>
                <a:gd name="T2" fmla="*/ 46 w 64"/>
                <a:gd name="T3" fmla="*/ 0 h 37"/>
                <a:gd name="T4" fmla="*/ 54 w 64"/>
                <a:gd name="T5" fmla="*/ 7 h 37"/>
                <a:gd name="T6" fmla="*/ 34 w 64"/>
                <a:gd name="T7" fmla="*/ 24 h 37"/>
                <a:gd name="T8" fmla="*/ 21 w 64"/>
                <a:gd name="T9" fmla="*/ 13 h 37"/>
                <a:gd name="T10" fmla="*/ 0 w 64"/>
                <a:gd name="T11" fmla="*/ 30 h 37"/>
                <a:gd name="T12" fmla="*/ 0 w 64"/>
                <a:gd name="T13" fmla="*/ 37 h 37"/>
                <a:gd name="T14" fmla="*/ 21 w 64"/>
                <a:gd name="T15" fmla="*/ 20 h 37"/>
                <a:gd name="T16" fmla="*/ 34 w 64"/>
                <a:gd name="T17" fmla="*/ 31 h 37"/>
                <a:gd name="T18" fmla="*/ 58 w 64"/>
                <a:gd name="T19" fmla="*/ 11 h 37"/>
                <a:gd name="T20" fmla="*/ 64 w 64"/>
                <a:gd name="T21" fmla="*/ 17 h 37"/>
                <a:gd name="T22" fmla="*/ 64 w 64"/>
                <a:gd name="T23" fmla="*/ 0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37"/>
                <a:gd name="T38" fmla="*/ 64 w 64"/>
                <a:gd name="T39" fmla="*/ 37 h 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37">
                  <a:moveTo>
                    <a:pt x="64" y="0"/>
                  </a:moveTo>
                  <a:lnTo>
                    <a:pt x="46" y="0"/>
                  </a:lnTo>
                  <a:lnTo>
                    <a:pt x="54" y="7"/>
                  </a:lnTo>
                  <a:lnTo>
                    <a:pt x="34" y="24"/>
                  </a:lnTo>
                  <a:lnTo>
                    <a:pt x="21" y="13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21" y="20"/>
                  </a:lnTo>
                  <a:lnTo>
                    <a:pt x="34" y="31"/>
                  </a:lnTo>
                  <a:lnTo>
                    <a:pt x="58" y="11"/>
                  </a:lnTo>
                  <a:lnTo>
                    <a:pt x="64" y="17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grpSp>
        <p:nvGrpSpPr>
          <p:cNvPr id="14" name="Group 7">
            <a:extLst>
              <a:ext uri="{FF2B5EF4-FFF2-40B4-BE49-F238E27FC236}">
                <a16:creationId xmlns:a16="http://schemas.microsoft.com/office/drawing/2014/main" id="{650B0DE9-E824-6F45-81A9-CB05C346A48F}"/>
              </a:ext>
            </a:extLst>
          </p:cNvPr>
          <p:cNvGrpSpPr/>
          <p:nvPr/>
        </p:nvGrpSpPr>
        <p:grpSpPr>
          <a:xfrm>
            <a:off x="0" y="6858000"/>
            <a:ext cx="9144000" cy="121298"/>
            <a:chOff x="0" y="1026448"/>
            <a:chExt cx="9144000" cy="228600"/>
          </a:xfrm>
          <a:solidFill>
            <a:schemeClr val="accent5">
              <a:lumMod val="75000"/>
            </a:schemeClr>
          </a:solidFill>
        </p:grpSpPr>
        <p:sp>
          <p:nvSpPr>
            <p:cNvPr id="15" name="矩形 7">
              <a:extLst>
                <a:ext uri="{FF2B5EF4-FFF2-40B4-BE49-F238E27FC236}">
                  <a16:creationId xmlns:a16="http://schemas.microsoft.com/office/drawing/2014/main" id="{E3F8E143-EE13-972A-1559-3BFDC1101C63}"/>
                </a:ext>
              </a:extLst>
            </p:cNvPr>
            <p:cNvSpPr/>
            <p:nvPr/>
          </p:nvSpPr>
          <p:spPr>
            <a:xfrm>
              <a:off x="0" y="1026448"/>
              <a:ext cx="533400" cy="228600"/>
            </a:xfrm>
            <a:prstGeom prst="rect">
              <a:avLst/>
            </a:prstGeom>
            <a:grpFill/>
            <a:ln w="50800" cap="rnd" cmpd="dbl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16" name="矩形 8">
              <a:extLst>
                <a:ext uri="{FF2B5EF4-FFF2-40B4-BE49-F238E27FC236}">
                  <a16:creationId xmlns:a16="http://schemas.microsoft.com/office/drawing/2014/main" id="{CF3BD9E3-C19B-EC0D-2795-832BEA36868D}"/>
                </a:ext>
              </a:extLst>
            </p:cNvPr>
            <p:cNvSpPr/>
            <p:nvPr/>
          </p:nvSpPr>
          <p:spPr>
            <a:xfrm>
              <a:off x="590550" y="1026448"/>
              <a:ext cx="8553450" cy="228600"/>
            </a:xfrm>
            <a:prstGeom prst="rect">
              <a:avLst/>
            </a:prstGeom>
            <a:grpFill/>
            <a:ln w="50800" cap="rnd" cmpd="dbl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</p:grpSp>
      <p:sp>
        <p:nvSpPr>
          <p:cNvPr id="17" name="椭圆 62">
            <a:extLst>
              <a:ext uri="{FF2B5EF4-FFF2-40B4-BE49-F238E27FC236}">
                <a16:creationId xmlns:a16="http://schemas.microsoft.com/office/drawing/2014/main" id="{F17BB11D-64DC-0408-CAF3-00B39DA4D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533" y="3058287"/>
            <a:ext cx="281641" cy="275756"/>
          </a:xfrm>
          <a:prstGeom prst="ellipse">
            <a:avLst/>
          </a:prstGeom>
          <a:solidFill>
            <a:srgbClr val="A1BD7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26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9" name="椭圆 62">
            <a:extLst>
              <a:ext uri="{FF2B5EF4-FFF2-40B4-BE49-F238E27FC236}">
                <a16:creationId xmlns:a16="http://schemas.microsoft.com/office/drawing/2014/main" id="{36CEF51A-1842-5A10-D563-88C367E8D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122" y="3632716"/>
            <a:ext cx="312120" cy="320306"/>
          </a:xfrm>
          <a:prstGeom prst="ellipse">
            <a:avLst/>
          </a:prstGeom>
          <a:solidFill>
            <a:srgbClr val="33CCFF"/>
          </a:solidFill>
          <a:ln>
            <a:noFill/>
          </a:ln>
        </p:spPr>
        <p:txBody>
          <a:bodyPr anchor="ctr"/>
          <a:lstStyle/>
          <a:p>
            <a:endParaRPr lang="zh-CN" altLang="zh-CN" sz="26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0" name="椭圆 61">
            <a:extLst>
              <a:ext uri="{FF2B5EF4-FFF2-40B4-BE49-F238E27FC236}">
                <a16:creationId xmlns:a16="http://schemas.microsoft.com/office/drawing/2014/main" id="{E6DA4EDC-2913-523F-EF5A-D7DE156DA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127" y="4169780"/>
            <a:ext cx="305182" cy="275611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26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1" name="椭圆 64">
            <a:extLst>
              <a:ext uri="{FF2B5EF4-FFF2-40B4-BE49-F238E27FC236}">
                <a16:creationId xmlns:a16="http://schemas.microsoft.com/office/drawing/2014/main" id="{7290134E-0B9D-19CE-2280-BC822D2F3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313" y="4656263"/>
            <a:ext cx="310064" cy="295565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26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30178E6-1CCA-DD57-35F5-FC4765F0F455}"/>
              </a:ext>
            </a:extLst>
          </p:cNvPr>
          <p:cNvSpPr txBox="1"/>
          <p:nvPr/>
        </p:nvSpPr>
        <p:spPr>
          <a:xfrm>
            <a:off x="457200" y="6473279"/>
            <a:ext cx="204340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1100" dirty="0">
                <a:solidFill>
                  <a:schemeClr val="bg1">
                    <a:lumMod val="65000"/>
                  </a:schemeClr>
                </a:solidFill>
              </a:rPr>
              <a:t>美亞鋼管廠股份有限公司</a:t>
            </a:r>
            <a:endParaRPr lang="en-US" altLang="zh-TW" sz="11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800" dirty="0">
                <a:solidFill>
                  <a:schemeClr val="bg1">
                    <a:lumMod val="65000"/>
                  </a:schemeClr>
                </a:solidFill>
              </a:rPr>
              <a:t> MAYER STEEL PIPE CORPORATION</a:t>
            </a:r>
            <a:endParaRPr lang="zh-TW" alt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66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4545B41-89D1-4259-A13D-56A05BE0514B}" type="slidenum">
              <a:rPr lang="zh-TW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20</a:t>
            </a:fld>
            <a:endParaRPr lang="zh-TW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22589" y="310866"/>
            <a:ext cx="487918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zh-TW" sz="3600" dirty="0">
                <a:solidFill>
                  <a:srgbClr val="CC0000"/>
                </a:solidFill>
              </a:rPr>
              <a:t>Financial </a:t>
            </a:r>
            <a:r>
              <a:rPr lang="en-US" altLang="zh-TW" sz="3600" dirty="0">
                <a:solidFill>
                  <a:srgbClr val="CC0000"/>
                </a:solidFill>
              </a:rPr>
              <a:t>O</a:t>
            </a:r>
            <a:r>
              <a:rPr lang="zh-TW" altLang="zh-TW" sz="3600" dirty="0">
                <a:solidFill>
                  <a:srgbClr val="CC0000"/>
                </a:solidFill>
              </a:rPr>
              <a:t>verview</a:t>
            </a:r>
            <a:endParaRPr lang="en-US" altLang="zh-TW" sz="3600" b="1" u="sng" dirty="0">
              <a:solidFill>
                <a:srgbClr val="CC0000"/>
              </a:solidFill>
            </a:endParaRPr>
          </a:p>
        </p:txBody>
      </p:sp>
      <p:sp>
        <p:nvSpPr>
          <p:cNvPr id="60" name="標題 1">
            <a:extLst>
              <a:ext uri="{FF2B5EF4-FFF2-40B4-BE49-F238E27FC236}">
                <a16:creationId xmlns:a16="http://schemas.microsoft.com/office/drawing/2014/main" id="{09E0B2F5-B203-4236-BDCE-1452B784E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371" y="1223374"/>
            <a:ext cx="6490796" cy="687929"/>
          </a:xfrm>
        </p:spPr>
        <p:txBody>
          <a:bodyPr>
            <a:noAutofit/>
          </a:bodyPr>
          <a:lstStyle/>
          <a:p>
            <a:br>
              <a:rPr lang="en-US" altLang="zh-TW" sz="32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solidFill>
                  <a:srgbClr val="CC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Consolidated Income Statement(</a:t>
            </a:r>
            <a:r>
              <a:rPr lang="en-US" altLang="zh-TW" sz="2400" b="1" dirty="0">
                <a:solidFill>
                  <a:srgbClr val="CC0000"/>
                </a:solidFill>
              </a:rPr>
              <a:t>Quarterly</a:t>
            </a:r>
            <a:r>
              <a:rPr lang="en-US" altLang="zh-TW" sz="2400" dirty="0">
                <a:solidFill>
                  <a:srgbClr val="CC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br>
              <a:rPr lang="en-US" altLang="zh-TW" sz="32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3200" b="1" dirty="0">
              <a:solidFill>
                <a:srgbClr val="CC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288C3633-174A-4DE8-B4AD-08CCF8326B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1" y="0"/>
            <a:ext cx="971550" cy="365125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5B9AFBF9-7ED7-C306-1EC7-8ED93810C8A0}"/>
              </a:ext>
            </a:extLst>
          </p:cNvPr>
          <p:cNvSpPr/>
          <p:nvPr/>
        </p:nvSpPr>
        <p:spPr>
          <a:xfrm>
            <a:off x="689848" y="1047556"/>
            <a:ext cx="7340310" cy="45719"/>
          </a:xfrm>
          <a:prstGeom prst="rect">
            <a:avLst/>
          </a:prstGeom>
          <a:solidFill>
            <a:srgbClr val="CC0000"/>
          </a:solidFill>
          <a:ln w="50800" cap="rnd" cmpd="dbl" algn="ctr">
            <a:solidFill>
              <a:srgbClr val="CC0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圖表 3">
            <a:extLst>
              <a:ext uri="{FF2B5EF4-FFF2-40B4-BE49-F238E27FC236}">
                <a16:creationId xmlns:a16="http://schemas.microsoft.com/office/drawing/2014/main" id="{7653E663-FCE6-2510-FA12-43411BB3D5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9939461"/>
              </p:ext>
            </p:extLst>
          </p:nvPr>
        </p:nvGraphicFramePr>
        <p:xfrm>
          <a:off x="1104901" y="2009775"/>
          <a:ext cx="1285874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圖表 4">
            <a:extLst>
              <a:ext uri="{FF2B5EF4-FFF2-40B4-BE49-F238E27FC236}">
                <a16:creationId xmlns:a16="http://schemas.microsoft.com/office/drawing/2014/main" id="{C7D56340-5C97-FC53-87BB-5FE27DD6E9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3114566"/>
              </p:ext>
            </p:extLst>
          </p:nvPr>
        </p:nvGraphicFramePr>
        <p:xfrm>
          <a:off x="2381250" y="1962151"/>
          <a:ext cx="5457825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表格 16">
            <a:extLst>
              <a:ext uri="{FF2B5EF4-FFF2-40B4-BE49-F238E27FC236}">
                <a16:creationId xmlns:a16="http://schemas.microsoft.com/office/drawing/2014/main" id="{08B4328E-876A-FD1B-9C08-8E51A48C0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515508"/>
              </p:ext>
            </p:extLst>
          </p:nvPr>
        </p:nvGraphicFramePr>
        <p:xfrm>
          <a:off x="798340" y="3867590"/>
          <a:ext cx="8181976" cy="1591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39">
                  <a:extLst>
                    <a:ext uri="{9D8B030D-6E8A-4147-A177-3AD203B41FA5}">
                      <a16:colId xmlns:a16="http://schemas.microsoft.com/office/drawing/2014/main" val="3875608411"/>
                    </a:ext>
                  </a:extLst>
                </a:gridCol>
                <a:gridCol w="854123">
                  <a:extLst>
                    <a:ext uri="{9D8B030D-6E8A-4147-A177-3AD203B41FA5}">
                      <a16:colId xmlns:a16="http://schemas.microsoft.com/office/drawing/2014/main" val="1634785761"/>
                    </a:ext>
                  </a:extLst>
                </a:gridCol>
                <a:gridCol w="1295751">
                  <a:extLst>
                    <a:ext uri="{9D8B030D-6E8A-4147-A177-3AD203B41FA5}">
                      <a16:colId xmlns:a16="http://schemas.microsoft.com/office/drawing/2014/main" val="1422130635"/>
                    </a:ext>
                  </a:extLst>
                </a:gridCol>
                <a:gridCol w="1181660">
                  <a:extLst>
                    <a:ext uri="{9D8B030D-6E8A-4147-A177-3AD203B41FA5}">
                      <a16:colId xmlns:a16="http://schemas.microsoft.com/office/drawing/2014/main" val="3186106282"/>
                    </a:ext>
                  </a:extLst>
                </a:gridCol>
                <a:gridCol w="1303901">
                  <a:extLst>
                    <a:ext uri="{9D8B030D-6E8A-4147-A177-3AD203B41FA5}">
                      <a16:colId xmlns:a16="http://schemas.microsoft.com/office/drawing/2014/main" val="3957959574"/>
                    </a:ext>
                  </a:extLst>
                </a:gridCol>
                <a:gridCol w="1303901">
                  <a:extLst>
                    <a:ext uri="{9D8B030D-6E8A-4147-A177-3AD203B41FA5}">
                      <a16:colId xmlns:a16="http://schemas.microsoft.com/office/drawing/2014/main" val="1845856328"/>
                    </a:ext>
                  </a:extLst>
                </a:gridCol>
                <a:gridCol w="1303901">
                  <a:extLst>
                    <a:ext uri="{9D8B030D-6E8A-4147-A177-3AD203B41FA5}">
                      <a16:colId xmlns:a16="http://schemas.microsoft.com/office/drawing/2014/main" val="3995401075"/>
                    </a:ext>
                  </a:extLst>
                </a:gridCol>
              </a:tblGrid>
              <a:tr h="245745">
                <a:tc>
                  <a:txBody>
                    <a:bodyPr/>
                    <a:lstStyle/>
                    <a:p>
                      <a:endParaRPr lang="en-US" altLang="zh-TW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Operating Revenue</a:t>
                      </a:r>
                      <a:endParaRPr lang="zh-TW" altLang="en-US" sz="1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Gross Profit (Loss) from</a:t>
                      </a:r>
                      <a:r>
                        <a:rPr lang="en-US" altLang="zh-TW" sz="10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 Operations</a:t>
                      </a:r>
                      <a:endParaRPr lang="zh-TW" altLang="en-US" sz="1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Net Operating Income (Loss)</a:t>
                      </a:r>
                      <a:endParaRPr lang="zh-TW" altLang="en-US" sz="1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Non-Operating Income and Expenses</a:t>
                      </a:r>
                      <a:endParaRPr lang="zh-TW" altLang="en-US" sz="1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Profit (Loss) from Continuing  Operations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Earnings Per Share</a:t>
                      </a:r>
                    </a:p>
                    <a:p>
                      <a:pPr marL="0" algn="l" defTabSz="457200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(in NTD per share )</a:t>
                      </a:r>
                      <a:endParaRPr lang="zh-TW" altLang="en-US" sz="1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492041"/>
                  </a:ext>
                </a:extLst>
              </a:tr>
              <a:tr h="346137">
                <a:tc>
                  <a:txBody>
                    <a:bodyPr/>
                    <a:lstStyle/>
                    <a:p>
                      <a:r>
                        <a:rPr lang="en-US" altLang="zh-TW" sz="1100" b="0" dirty="0">
                          <a:solidFill>
                            <a:srgbClr val="009900"/>
                          </a:solidFill>
                        </a:rPr>
                        <a:t>2021.1-3</a:t>
                      </a:r>
                      <a:endParaRPr lang="zh-TW" altLang="en-US" sz="11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009900"/>
                          </a:solidFill>
                        </a:rPr>
                        <a:t>13.64</a:t>
                      </a:r>
                      <a:endParaRPr lang="zh-TW" altLang="en-US" sz="11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009900"/>
                          </a:solidFill>
                        </a:rPr>
                        <a:t>1.99</a:t>
                      </a:r>
                      <a:endParaRPr lang="zh-TW" altLang="en-US" sz="11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009900"/>
                          </a:solidFill>
                        </a:rPr>
                        <a:t>1.17</a:t>
                      </a:r>
                      <a:endParaRPr lang="zh-TW" altLang="en-US" sz="11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009900"/>
                          </a:solidFill>
                        </a:rPr>
                        <a:t>2.46</a:t>
                      </a:r>
                      <a:endParaRPr lang="zh-TW" altLang="en-US" sz="11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009900"/>
                          </a:solidFill>
                        </a:rPr>
                        <a:t>3.28</a:t>
                      </a:r>
                      <a:endParaRPr lang="zh-TW" altLang="en-US" sz="1100" b="0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chemeClr val="tx1"/>
                          </a:solidFill>
                        </a:rPr>
                        <a:t>1.47</a:t>
                      </a:r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4136030"/>
                  </a:ext>
                </a:extLst>
              </a:tr>
              <a:tr h="354281">
                <a:tc>
                  <a:txBody>
                    <a:bodyPr/>
                    <a:lstStyle/>
                    <a:p>
                      <a:r>
                        <a:rPr lang="en-US" altLang="zh-TW" sz="1100" b="0" dirty="0">
                          <a:solidFill>
                            <a:srgbClr val="0066FF"/>
                          </a:solidFill>
                        </a:rPr>
                        <a:t>2022.1-3</a:t>
                      </a:r>
                      <a:endParaRPr lang="zh-TW" altLang="en-US" sz="1100" b="0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0066FF"/>
                          </a:solidFill>
                        </a:rPr>
                        <a:t>16.11</a:t>
                      </a:r>
                      <a:endParaRPr lang="zh-TW" altLang="en-US" sz="1100" b="0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0066FF"/>
                          </a:solidFill>
                        </a:rPr>
                        <a:t>1.02</a:t>
                      </a:r>
                      <a:endParaRPr lang="zh-TW" altLang="en-US" sz="1100" b="0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0066FF"/>
                          </a:solidFill>
                        </a:rPr>
                        <a:t>0.96</a:t>
                      </a:r>
                      <a:endParaRPr lang="zh-TW" altLang="en-US" sz="1100" b="0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0066FF"/>
                          </a:solidFill>
                        </a:rPr>
                        <a:t>0.81</a:t>
                      </a:r>
                      <a:endParaRPr lang="zh-TW" altLang="en-US" sz="1100" b="0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rgbClr val="0066FF"/>
                          </a:solidFill>
                        </a:rPr>
                        <a:t>1.80</a:t>
                      </a:r>
                      <a:endParaRPr lang="zh-TW" altLang="en-US" sz="1100" b="0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0" dirty="0">
                          <a:solidFill>
                            <a:schemeClr val="tx1"/>
                          </a:solidFill>
                        </a:rPr>
                        <a:t>0.81</a:t>
                      </a:r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874601"/>
                  </a:ext>
                </a:extLst>
              </a:tr>
              <a:tr h="342065">
                <a:tc>
                  <a:txBody>
                    <a:bodyPr/>
                    <a:lstStyle/>
                    <a:p>
                      <a:r>
                        <a:rPr lang="en-US" altLang="zh-TW" sz="1100" b="1" dirty="0">
                          <a:solidFill>
                            <a:srgbClr val="FFC000"/>
                          </a:solidFill>
                        </a:rPr>
                        <a:t>2023.1-3</a:t>
                      </a:r>
                      <a:endParaRPr lang="zh-TW" altLang="en-US" sz="11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FFC000"/>
                          </a:solidFill>
                        </a:rPr>
                        <a:t>16.51</a:t>
                      </a:r>
                      <a:endParaRPr lang="zh-TW" altLang="en-US" sz="11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FFC000"/>
                          </a:solidFill>
                        </a:rPr>
                        <a:t>2.17</a:t>
                      </a:r>
                      <a:endParaRPr lang="zh-TW" altLang="en-US" sz="11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FFC000"/>
                          </a:solidFill>
                        </a:rPr>
                        <a:t>1.48</a:t>
                      </a:r>
                      <a:endParaRPr lang="zh-TW" altLang="en-US" sz="11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FFC000"/>
                          </a:solidFill>
                        </a:rPr>
                        <a:t>0.44</a:t>
                      </a:r>
                      <a:endParaRPr lang="zh-TW" altLang="en-US" sz="11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rgbClr val="FFC000"/>
                          </a:solidFill>
                        </a:rPr>
                        <a:t>1.68</a:t>
                      </a:r>
                      <a:endParaRPr lang="zh-TW" altLang="en-US" sz="11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dirty="0">
                          <a:solidFill>
                            <a:schemeClr val="tx1"/>
                          </a:solidFill>
                        </a:rPr>
                        <a:t>0.75</a:t>
                      </a:r>
                      <a:endParaRPr lang="zh-TW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862107"/>
                  </a:ext>
                </a:extLst>
              </a:tr>
            </a:tbl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190541DF-FFDC-19D1-E589-848F1FBC0D57}"/>
              </a:ext>
            </a:extLst>
          </p:cNvPr>
          <p:cNvSpPr txBox="1"/>
          <p:nvPr/>
        </p:nvSpPr>
        <p:spPr>
          <a:xfrm>
            <a:off x="590845" y="3798277"/>
            <a:ext cx="9953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 sz="133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900" b="0" i="0" u="none" strike="noStrike" kern="1200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Unit:NTD</a:t>
            </a:r>
            <a:r>
              <a:rPr lang="en-US" altLang="zh-TW" sz="900" b="0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$ </a:t>
            </a:r>
            <a:r>
              <a:rPr lang="en-US" altLang="zh-TW" sz="900" b="0" i="0" u="none" strike="noStrike" baseline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Hundred Million</a:t>
            </a:r>
            <a:endParaRPr lang="zh-TW" altLang="zh-TW" sz="9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DA69070D-1EB0-B324-2D6E-12701CA19E76}"/>
              </a:ext>
            </a:extLst>
          </p:cNvPr>
          <p:cNvSpPr/>
          <p:nvPr/>
        </p:nvSpPr>
        <p:spPr>
          <a:xfrm>
            <a:off x="801858" y="5064369"/>
            <a:ext cx="7976381" cy="351693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ADFDC22-A5D7-54BA-2E94-DFC7C651782F}"/>
              </a:ext>
            </a:extLst>
          </p:cNvPr>
          <p:cNvSpPr txBox="1"/>
          <p:nvPr/>
        </p:nvSpPr>
        <p:spPr>
          <a:xfrm>
            <a:off x="457200" y="6473279"/>
            <a:ext cx="204340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1100" dirty="0">
                <a:solidFill>
                  <a:schemeClr val="bg1">
                    <a:lumMod val="65000"/>
                  </a:schemeClr>
                </a:solidFill>
              </a:rPr>
              <a:t>美亞鋼管廠股份有限公司</a:t>
            </a:r>
            <a:endParaRPr lang="en-US" altLang="zh-TW" sz="11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800" dirty="0">
                <a:solidFill>
                  <a:schemeClr val="bg1">
                    <a:lumMod val="65000"/>
                  </a:schemeClr>
                </a:solidFill>
              </a:rPr>
              <a:t> MAYER STEEL PIPE CORPORATION</a:t>
            </a:r>
            <a:endParaRPr lang="zh-TW" alt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49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A5B2D5F-5F02-C1BD-9E56-9BBDD042E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72670" y="6583591"/>
            <a:ext cx="914400" cy="203200"/>
          </a:xfrm>
        </p:spPr>
        <p:txBody>
          <a:bodyPr/>
          <a:lstStyle/>
          <a:p>
            <a:pPr>
              <a:defRPr/>
            </a:pPr>
            <a:fld id="{FEB98745-B9D8-4AEF-BF15-EAF4B4C76032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4898C233-3D3A-AB1A-7E3A-E41BE3E3BF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645" y="195942"/>
            <a:ext cx="770050" cy="298579"/>
          </a:xfrm>
          <a:prstGeom prst="rect">
            <a:avLst/>
          </a:prstGeom>
        </p:spPr>
      </p:pic>
      <p:grpSp>
        <p:nvGrpSpPr>
          <p:cNvPr id="19" name="群組 18">
            <a:extLst>
              <a:ext uri="{FF2B5EF4-FFF2-40B4-BE49-F238E27FC236}">
                <a16:creationId xmlns:a16="http://schemas.microsoft.com/office/drawing/2014/main" id="{B9664F74-F8CF-CF04-E1BB-713785DBD9B2}"/>
              </a:ext>
            </a:extLst>
          </p:cNvPr>
          <p:cNvGrpSpPr/>
          <p:nvPr/>
        </p:nvGrpSpPr>
        <p:grpSpPr>
          <a:xfrm>
            <a:off x="5269444" y="4054833"/>
            <a:ext cx="3271890" cy="1955701"/>
            <a:chOff x="4495003" y="3672278"/>
            <a:chExt cx="3271890" cy="1955701"/>
          </a:xfrm>
        </p:grpSpPr>
        <p:grpSp>
          <p:nvGrpSpPr>
            <p:cNvPr id="5" name="组合 2">
              <a:extLst>
                <a:ext uri="{FF2B5EF4-FFF2-40B4-BE49-F238E27FC236}">
                  <a16:creationId xmlns:a16="http://schemas.microsoft.com/office/drawing/2014/main" id="{5A723C2A-81CD-0DF8-A999-BA706DF812D7}"/>
                </a:ext>
              </a:extLst>
            </p:cNvPr>
            <p:cNvGrpSpPr>
              <a:grpSpLocks/>
            </p:cNvGrpSpPr>
            <p:nvPr/>
          </p:nvGrpSpPr>
          <p:grpSpPr bwMode="auto">
            <a:xfrm rot="20430422">
              <a:off x="4819767" y="3672278"/>
              <a:ext cx="2009645" cy="935527"/>
              <a:chOff x="61751" y="113936"/>
              <a:chExt cx="2174421" cy="1270287"/>
            </a:xfrm>
          </p:grpSpPr>
          <p:sp>
            <p:nvSpPr>
              <p:cNvPr id="6" name="椭圆 30">
                <a:extLst>
                  <a:ext uri="{FF2B5EF4-FFF2-40B4-BE49-F238E27FC236}">
                    <a16:creationId xmlns:a16="http://schemas.microsoft.com/office/drawing/2014/main" id="{611AEAB6-393C-C575-1134-B7508689A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1575" y="113936"/>
                <a:ext cx="157331" cy="157331"/>
              </a:xfrm>
              <a:prstGeom prst="ellipse">
                <a:avLst/>
              </a:prstGeom>
              <a:solidFill>
                <a:srgbClr val="A1B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7" name="任意多边形 31">
                <a:extLst>
                  <a:ext uri="{FF2B5EF4-FFF2-40B4-BE49-F238E27FC236}">
                    <a16:creationId xmlns:a16="http://schemas.microsoft.com/office/drawing/2014/main" id="{6A30B4EA-FB93-3601-9BE9-04689DE6C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51" y="297827"/>
                <a:ext cx="2174421" cy="1086396"/>
              </a:xfrm>
              <a:custGeom>
                <a:avLst/>
                <a:gdLst>
                  <a:gd name="T0" fmla="*/ 0 w 1415434"/>
                  <a:gd name="T1" fmla="*/ 839566 h 857250"/>
                  <a:gd name="T2" fmla="*/ 837584 w 1415434"/>
                  <a:gd name="T3" fmla="*/ 0 h 857250"/>
                  <a:gd name="T4" fmla="*/ 913784 w 1415434"/>
                  <a:gd name="T5" fmla="*/ 12700 h 857250"/>
                  <a:gd name="T6" fmla="*/ 1415434 w 1415434"/>
                  <a:gd name="T7" fmla="*/ 857250 h 8572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15434"/>
                  <a:gd name="T13" fmla="*/ 0 h 857250"/>
                  <a:gd name="T14" fmla="*/ 1415434 w 1415434"/>
                  <a:gd name="T15" fmla="*/ 857250 h 8572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15434" h="857250">
                    <a:moveTo>
                      <a:pt x="0" y="839566"/>
                    </a:moveTo>
                    <a:lnTo>
                      <a:pt x="837584" y="0"/>
                    </a:lnTo>
                    <a:lnTo>
                      <a:pt x="913784" y="12700"/>
                    </a:lnTo>
                    <a:lnTo>
                      <a:pt x="1415434" y="857250"/>
                    </a:lnTo>
                  </a:path>
                </a:pathLst>
              </a:custGeom>
              <a:noFill/>
              <a:ln w="12700" cap="flat" cmpd="sng">
                <a:solidFill>
                  <a:srgbClr val="A1BD7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8" name="矩形 3">
              <a:extLst>
                <a:ext uri="{FF2B5EF4-FFF2-40B4-BE49-F238E27FC236}">
                  <a16:creationId xmlns:a16="http://schemas.microsoft.com/office/drawing/2014/main" id="{F4BC0918-2A62-FD6B-4F29-FDA13B5FD7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17983">
              <a:off x="4495003" y="4392616"/>
              <a:ext cx="3271890" cy="1235363"/>
            </a:xfrm>
            <a:prstGeom prst="rect">
              <a:avLst/>
            </a:prstGeom>
            <a:solidFill>
              <a:srgbClr val="A1B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9" name="文本框 32">
              <a:extLst>
                <a:ext uri="{FF2B5EF4-FFF2-40B4-BE49-F238E27FC236}">
                  <a16:creationId xmlns:a16="http://schemas.microsoft.com/office/drawing/2014/main" id="{5E0CE558-7E76-5435-BB7C-87C5161C8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4915" y="4687389"/>
              <a:ext cx="2025121" cy="475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THANKS</a:t>
              </a:r>
              <a:endPara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pic>
        <p:nvPicPr>
          <p:cNvPr id="16" name="圖片 15">
            <a:extLst>
              <a:ext uri="{FF2B5EF4-FFF2-40B4-BE49-F238E27FC236}">
                <a16:creationId xmlns:a16="http://schemas.microsoft.com/office/drawing/2014/main" id="{9DE36438-8DC2-5BB7-5059-08764C4C6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086519" y="1945928"/>
            <a:ext cx="5978804" cy="2856292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845DC61F-A513-B5A8-1B41-1C6D0B7CF6BB}"/>
              </a:ext>
            </a:extLst>
          </p:cNvPr>
          <p:cNvSpPr txBox="1"/>
          <p:nvPr/>
        </p:nvSpPr>
        <p:spPr>
          <a:xfrm>
            <a:off x="5728995" y="1838129"/>
            <a:ext cx="19594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300" dirty="0">
                <a:solidFill>
                  <a:schemeClr val="accent6">
                    <a:lumMod val="50000"/>
                  </a:schemeClr>
                </a:solidFill>
              </a:rPr>
              <a:t>Q &amp; A</a:t>
            </a:r>
            <a:endParaRPr lang="zh-TW" altLang="en-US" sz="33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54A54B0-3729-0635-E11A-B9FA15D85F7B}"/>
              </a:ext>
            </a:extLst>
          </p:cNvPr>
          <p:cNvSpPr txBox="1"/>
          <p:nvPr/>
        </p:nvSpPr>
        <p:spPr>
          <a:xfrm>
            <a:off x="457200" y="6473279"/>
            <a:ext cx="204340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1100" dirty="0">
                <a:solidFill>
                  <a:schemeClr val="bg1">
                    <a:lumMod val="65000"/>
                  </a:schemeClr>
                </a:solidFill>
              </a:rPr>
              <a:t>美亞鋼管廠股份有限公司</a:t>
            </a:r>
            <a:endParaRPr lang="en-US" altLang="zh-TW" sz="11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800" dirty="0">
                <a:solidFill>
                  <a:schemeClr val="bg1">
                    <a:lumMod val="65000"/>
                  </a:schemeClr>
                </a:solidFill>
              </a:rPr>
              <a:t> MAYER STEEL PIPE CORPORATION</a:t>
            </a:r>
            <a:endParaRPr lang="zh-TW" alt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68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21DC78E-4DAC-708E-005D-2658E16A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5B41-89D1-4259-A13D-56A05BE0514B}" type="slidenum">
              <a:rPr lang="zh-TW" altLang="en-US" smtClean="0">
                <a:solidFill>
                  <a:prstClr val="black"/>
                </a:solidFill>
              </a:rPr>
              <a:pPr/>
              <a:t>3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ECB175E-A75D-EFAA-ABFD-9BA4BD0DF7E3}"/>
              </a:ext>
            </a:extLst>
          </p:cNvPr>
          <p:cNvSpPr txBox="1"/>
          <p:nvPr/>
        </p:nvSpPr>
        <p:spPr>
          <a:xfrm>
            <a:off x="865285" y="1650485"/>
            <a:ext cx="75893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rtl="0">
              <a:buNone/>
              <a:tabLst>
                <a:tab pos="177800" algn="l"/>
              </a:tabLst>
            </a:pPr>
            <a:r>
              <a:rPr lang="en-US" altLang="zh-TW" dirty="0"/>
              <a:t>This presentation may contains forward-looking statements. All statements other than historical and current fact, without limitation, including business outlook, predictions, estimates, are forward-looking statements. </a:t>
            </a:r>
          </a:p>
          <a:p>
            <a:pPr marL="177800" rtl="0">
              <a:buNone/>
              <a:tabLst>
                <a:tab pos="177800" algn="l"/>
              </a:tabLst>
            </a:pPr>
            <a:r>
              <a:rPr lang="en-US" altLang="zh-TW" dirty="0"/>
              <a:t>Such statements are based upon management’s current beliefs and expectations and are subject to various risks, uncertainties and other factors that could cause actual outcomes and results to differ materially. </a:t>
            </a:r>
          </a:p>
          <a:p>
            <a:pPr marL="177800" rtl="0">
              <a:buNone/>
              <a:tabLst>
                <a:tab pos="177800" algn="l"/>
              </a:tabLst>
            </a:pPr>
            <a:r>
              <a:rPr lang="en-US" altLang="zh-TW" dirty="0"/>
              <a:t>We caution readers not to place undue reliance on forward-looking statements as these statements speak only as of the date they are made, and we disclaim any obligation to, update or alter any forward-looking statements, whether as a result of new information, future events or otherwise, except as required by applicable law or regulation. </a:t>
            </a:r>
          </a:p>
          <a:p>
            <a:pPr marL="177800" rtl="0">
              <a:buNone/>
              <a:tabLst>
                <a:tab pos="177800" algn="l"/>
              </a:tabLst>
            </a:pPr>
            <a:r>
              <a:rPr lang="en-US" altLang="zh-TW" dirty="0"/>
              <a:t>This cautionary statement is applicable to all forward-looking statements contained in this presentation.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5C21C25-765E-0C1F-B096-0F48D7300E28}"/>
              </a:ext>
            </a:extLst>
          </p:cNvPr>
          <p:cNvSpPr/>
          <p:nvPr/>
        </p:nvSpPr>
        <p:spPr>
          <a:xfrm>
            <a:off x="821277" y="880759"/>
            <a:ext cx="7697572" cy="5561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>
                <a:solidFill>
                  <a:schemeClr val="bg1"/>
                </a:solidFill>
              </a:rPr>
              <a:t>                            Safe Harbor Statement</a:t>
            </a:r>
            <a:endParaRPr lang="zh-TW" altLang="en-US" sz="2800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B1E9BC3-97F6-ABC2-1D73-707B4A056F40}"/>
              </a:ext>
            </a:extLst>
          </p:cNvPr>
          <p:cNvSpPr txBox="1"/>
          <p:nvPr/>
        </p:nvSpPr>
        <p:spPr>
          <a:xfrm>
            <a:off x="457200" y="6473279"/>
            <a:ext cx="204340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1100" dirty="0">
                <a:solidFill>
                  <a:schemeClr val="bg1">
                    <a:lumMod val="65000"/>
                  </a:schemeClr>
                </a:solidFill>
              </a:rPr>
              <a:t>美亞鋼管廠股份有限公司</a:t>
            </a:r>
            <a:endParaRPr lang="en-US" altLang="zh-TW" sz="11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800" dirty="0">
                <a:solidFill>
                  <a:schemeClr val="bg1">
                    <a:lumMod val="65000"/>
                  </a:schemeClr>
                </a:solidFill>
              </a:rPr>
              <a:t> MAYER STEEL PIPE CORPORATION</a:t>
            </a:r>
            <a:endParaRPr lang="zh-TW" alt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ED711A4-EF31-F498-A786-26166BD05A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1" y="0"/>
            <a:ext cx="97155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0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161234" y="6550991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84545B41-89D1-4259-A13D-56A05BE0514B}" type="slidenum">
              <a:rPr lang="zh-TW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4</a:t>
            </a:fld>
            <a:endParaRPr lang="zh-TW" altLang="en-US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2182E18-41DB-46BB-94B4-27A86B9C58FF}"/>
              </a:ext>
            </a:extLst>
          </p:cNvPr>
          <p:cNvSpPr txBox="1"/>
          <p:nvPr/>
        </p:nvSpPr>
        <p:spPr>
          <a:xfrm>
            <a:off x="742530" y="278716"/>
            <a:ext cx="34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kern="1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</a:rPr>
              <a:t>Business Outlook</a:t>
            </a:r>
            <a:br>
              <a:rPr lang="en-US" altLang="zh-TW" sz="28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zh-TW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FAF4A503-75B6-4C67-92E1-E5DDF7E27A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1" y="0"/>
            <a:ext cx="971550" cy="365125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EF2E6961-F164-8032-D470-0FC40A20F946}"/>
              </a:ext>
            </a:extLst>
          </p:cNvPr>
          <p:cNvGrpSpPr>
            <a:grpSpLocks/>
          </p:cNvGrpSpPr>
          <p:nvPr/>
        </p:nvGrpSpPr>
        <p:grpSpPr bwMode="auto">
          <a:xfrm>
            <a:off x="143182" y="1074640"/>
            <a:ext cx="8128621" cy="4904922"/>
            <a:chOff x="69058" y="0"/>
            <a:chExt cx="8149376" cy="5186438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BD183EA7-5428-13BC-6C57-19AAB68D28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58" y="0"/>
              <a:ext cx="8149376" cy="5015393"/>
              <a:chOff x="69058" y="0"/>
              <a:chExt cx="8149376" cy="5015393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F7468C09-2FEF-A4FF-CDB8-2B583B547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062" y="0"/>
                <a:ext cx="7591372" cy="501539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TW" altLang="zh-TW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24" name="组合 20">
                <a:extLst>
                  <a:ext uri="{FF2B5EF4-FFF2-40B4-BE49-F238E27FC236}">
                    <a16:creationId xmlns:a16="http://schemas.microsoft.com/office/drawing/2014/main" id="{B3327F71-91FD-A9C7-90F0-3ADAF0552B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9058" y="0"/>
                <a:ext cx="8043735" cy="1129204"/>
                <a:chOff x="69058" y="0"/>
                <a:chExt cx="8043735" cy="1129204"/>
              </a:xfrm>
            </p:grpSpPr>
            <p:grpSp>
              <p:nvGrpSpPr>
                <p:cNvPr id="31" name="组合 21">
                  <a:extLst>
                    <a:ext uri="{FF2B5EF4-FFF2-40B4-BE49-F238E27FC236}">
                      <a16:creationId xmlns:a16="http://schemas.microsoft.com/office/drawing/2014/main" id="{F7B12AD9-6568-F66C-A7D8-5622625DC3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9058" y="0"/>
                  <a:ext cx="8043735" cy="934266"/>
                  <a:chOff x="69058" y="0"/>
                  <a:chExt cx="8043735" cy="1582924"/>
                </a:xfrm>
              </p:grpSpPr>
              <p:grpSp>
                <p:nvGrpSpPr>
                  <p:cNvPr id="33" name="组合 23">
                    <a:extLst>
                      <a:ext uri="{FF2B5EF4-FFF2-40B4-BE49-F238E27FC236}">
                        <a16:creationId xmlns:a16="http://schemas.microsoft.com/office/drawing/2014/main" id="{BE20CBD3-FD22-A1EE-071A-22AA05EE3DD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12710" y="462144"/>
                    <a:ext cx="8000083" cy="1120780"/>
                    <a:chOff x="112710" y="-4"/>
                    <a:chExt cx="8000083" cy="1120780"/>
                  </a:xfrm>
                </p:grpSpPr>
                <p:sp>
                  <p:nvSpPr>
                    <p:cNvPr id="35" name="燕尾形 25">
                      <a:extLst>
                        <a:ext uri="{FF2B5EF4-FFF2-40B4-BE49-F238E27FC236}">
                          <a16:creationId xmlns:a16="http://schemas.microsoft.com/office/drawing/2014/main" id="{BC5D4731-434D-62B0-DD77-AC67DEF9422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3393007" y="-4"/>
                      <a:ext cx="4719786" cy="1092403"/>
                    </a:xfrm>
                    <a:prstGeom prst="chevron">
                      <a:avLst>
                        <a:gd name="adj" fmla="val 49995"/>
                      </a:avLst>
                    </a:prstGeom>
                    <a:solidFill>
                      <a:srgbClr val="FFC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flat" cmpd="sng">
                          <a:solidFill>
                            <a:srgbClr val="42719B"/>
                          </a:solidFill>
                          <a:bevel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/>
                      <a:endParaRPr lang="zh-TW" altLang="zh-TW"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6" name="矩形 26">
                      <a:extLst>
                        <a:ext uri="{FF2B5EF4-FFF2-40B4-BE49-F238E27FC236}">
                          <a16:creationId xmlns:a16="http://schemas.microsoft.com/office/drawing/2014/main" id="{3674FA33-FFCC-5855-1CF4-81DB1066838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2235" y="3"/>
                      <a:ext cx="3713165" cy="1092396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flat" cmpd="sng">
                          <a:solidFill>
                            <a:srgbClr val="42719B"/>
                          </a:solidFill>
                          <a:bevel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/>
                      <a:endParaRPr lang="zh-TW" altLang="zh-TW">
                        <a:solidFill>
                          <a:srgbClr val="FFFFFF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7" name="等腰三角形 27">
                      <a:extLst>
                        <a:ext uri="{FF2B5EF4-FFF2-40B4-BE49-F238E27FC236}">
                          <a16:creationId xmlns:a16="http://schemas.microsoft.com/office/drawing/2014/main" id="{913ABB47-A622-3729-4297-B99F69BCDED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H="1" flipV="1">
                      <a:off x="112710" y="837100"/>
                      <a:ext cx="485776" cy="283676"/>
                    </a:xfrm>
                    <a:prstGeom prst="triangle">
                      <a:avLst>
                        <a:gd name="adj" fmla="val 0"/>
                      </a:avLst>
                    </a:prstGeom>
                    <a:solidFill>
                      <a:srgbClr val="BF9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flat" cmpd="sng">
                          <a:solidFill>
                            <a:srgbClr val="42719B"/>
                          </a:solidFill>
                          <a:bevel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/>
                    <a:p>
                      <a:pPr algn="ctr"/>
                      <a:endParaRPr lang="zh-TW" altLang="zh-TW">
                        <a:solidFill>
                          <a:srgbClr val="FFFFFF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p:txBody>
                </p:sp>
              </p:grpSp>
              <p:sp>
                <p:nvSpPr>
                  <p:cNvPr id="34" name="文本框 24">
                    <a:extLst>
                      <a:ext uri="{FF2B5EF4-FFF2-40B4-BE49-F238E27FC236}">
                        <a16:creationId xmlns:a16="http://schemas.microsoft.com/office/drawing/2014/main" id="{68293A70-254F-F6C1-5364-B196AA423E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9058" y="0"/>
                    <a:ext cx="4267200" cy="9610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zh-TW" altLang="zh-TW" sz="4000" b="1">
                      <a:solidFill>
                        <a:srgbClr val="26262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32" name="文本框 22">
                  <a:extLst>
                    <a:ext uri="{FF2B5EF4-FFF2-40B4-BE49-F238E27FC236}">
                      <a16:creationId xmlns:a16="http://schemas.microsoft.com/office/drawing/2014/main" id="{C5AFCA6E-CD20-E911-5851-6DC6E69C1E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552" y="349428"/>
                  <a:ext cx="7245879" cy="7797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1600"/>
                    </a:lnSpc>
                  </a:pPr>
                  <a:r>
                    <a:rPr lang="en-US" altLang="zh-TW" b="1" kern="1200" dirty="0">
                      <a:solidFill>
                        <a:srgbClr val="000000"/>
                      </a:solidFill>
                      <a:effectLst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新細明體" panose="02020500000000000000" pitchFamily="18" charset="-120"/>
                    </a:rPr>
                    <a:t>The external competitive environment, regulatory environment, and general economic environment</a:t>
                  </a:r>
                  <a:endParaRPr lang="zh-TW" altLang="zh-TW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新細明體" panose="02020500000000000000" pitchFamily="18" charset="-120"/>
                  </a:endParaRPr>
                </a:p>
                <a:p>
                  <a:endParaRPr lang="zh-CN" altLang="en-US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0C82A62-B7CF-D403-CE3F-026DD4E91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214" y="1053334"/>
              <a:ext cx="6556526" cy="413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ts val="1200"/>
                </a:spcBef>
                <a:buAutoNum type="arabicPeriod"/>
              </a:pPr>
              <a:r>
                <a:rPr lang="en-US" altLang="zh-TW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The impact of high-inflation, high-interest and deglobalization.</a:t>
              </a:r>
            </a:p>
            <a:p>
              <a:pPr marL="457200" indent="-457200">
                <a:spcBef>
                  <a:spcPts val="1200"/>
                </a:spcBef>
                <a:buAutoNum type="arabicPeriod"/>
              </a:pPr>
              <a:r>
                <a:rPr lang="en-US" altLang="zh-CN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微软雅黑" panose="020B0503020204020204" pitchFamily="34" charset="-122"/>
                </a:rPr>
                <a:t>The impact of China's steel industry on global steel prices</a:t>
              </a:r>
            </a:p>
            <a:p>
              <a:pPr marL="457200" indent="-457200">
                <a:spcBef>
                  <a:spcPts val="1200"/>
                </a:spcBef>
                <a:buAutoNum type="arabicPeriod"/>
              </a:pPr>
              <a:r>
                <a:rPr lang="en-US" altLang="zh-CN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微软雅黑" panose="020B0503020204020204" pitchFamily="34" charset="-122"/>
                </a:rPr>
                <a:t> Global steel supply remains at overcapacity.</a:t>
              </a:r>
            </a:p>
            <a:p>
              <a:pPr marL="457200" indent="-457200">
                <a:spcBef>
                  <a:spcPts val="1200"/>
                </a:spcBef>
                <a:buAutoNum type="arabicPeriod"/>
              </a:pPr>
              <a:r>
                <a:rPr lang="en-US" altLang="zh-CN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微软雅黑" panose="020B0503020204020204" pitchFamily="34" charset="-122"/>
                </a:rPr>
                <a:t>The importance of carbon neutrality is increasing.</a:t>
              </a:r>
            </a:p>
            <a:p>
              <a:pPr marL="457200" indent="-457200">
                <a:spcBef>
                  <a:spcPts val="1200"/>
                </a:spcBef>
                <a:buFontTx/>
                <a:buAutoNum type="arabicPeriod"/>
              </a:pPr>
              <a:r>
                <a:rPr lang="en-US" altLang="zh-CN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微软雅黑" panose="020B0503020204020204" pitchFamily="34" charset="-122"/>
                </a:rPr>
                <a:t>International economic and trade integration is crowded out.</a:t>
              </a:r>
            </a:p>
            <a:p>
              <a:pPr marL="457200" indent="-457200">
                <a:spcBef>
                  <a:spcPts val="1200"/>
                </a:spcBef>
                <a:buFontTx/>
                <a:buAutoNum type="arabicPeriod"/>
              </a:pPr>
              <a:r>
                <a:rPr lang="en-US" altLang="zh-TW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Economic uncertainty from geopolitical risks.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软雅黑" panose="020B0503020204020204" pitchFamily="34" charset="-122"/>
              </a:endParaRPr>
            </a:p>
            <a:p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" name="矩形 8">
            <a:extLst>
              <a:ext uri="{FF2B5EF4-FFF2-40B4-BE49-F238E27FC236}">
                <a16:creationId xmlns:a16="http://schemas.microsoft.com/office/drawing/2014/main" id="{F51AC425-F646-D87F-3781-A9623A0F1F5E}"/>
              </a:ext>
            </a:extLst>
          </p:cNvPr>
          <p:cNvSpPr/>
          <p:nvPr/>
        </p:nvSpPr>
        <p:spPr>
          <a:xfrm>
            <a:off x="552741" y="920114"/>
            <a:ext cx="7814020" cy="6236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752ABA9-9617-6D6C-ABB2-1A28358057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78" y="4836763"/>
            <a:ext cx="1775256" cy="1630626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9A225C3-4F25-C873-8B74-048B3A8CB213}"/>
              </a:ext>
            </a:extLst>
          </p:cNvPr>
          <p:cNvSpPr txBox="1"/>
          <p:nvPr/>
        </p:nvSpPr>
        <p:spPr>
          <a:xfrm>
            <a:off x="457200" y="6473279"/>
            <a:ext cx="204340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1100" dirty="0">
                <a:solidFill>
                  <a:schemeClr val="bg1">
                    <a:lumMod val="65000"/>
                  </a:schemeClr>
                </a:solidFill>
              </a:rPr>
              <a:t>美亞鋼管廠股份有限公司</a:t>
            </a:r>
            <a:endParaRPr lang="en-US" altLang="zh-TW" sz="11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800" dirty="0">
                <a:solidFill>
                  <a:schemeClr val="bg1">
                    <a:lumMod val="65000"/>
                  </a:schemeClr>
                </a:solidFill>
              </a:rPr>
              <a:t> MAYER STEEL PIPE CORPORATION</a:t>
            </a:r>
            <a:endParaRPr lang="zh-TW" alt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82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161234" y="6550991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84545B41-89D1-4259-A13D-56A05BE0514B}" type="slidenum">
              <a:rPr lang="zh-TW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5</a:t>
            </a:fld>
            <a:endParaRPr lang="zh-TW" altLang="en-US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863BE52-A649-4BAF-AB31-75E21611A84B}"/>
              </a:ext>
            </a:extLst>
          </p:cNvPr>
          <p:cNvSpPr txBox="1"/>
          <p:nvPr/>
        </p:nvSpPr>
        <p:spPr>
          <a:xfrm>
            <a:off x="637498" y="202987"/>
            <a:ext cx="6093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Operation Overview</a:t>
            </a:r>
            <a:br>
              <a:rPr lang="en-US" altLang="zh-TW" sz="3600" b="1" dirty="0"/>
            </a:b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F4C06C6-C1B9-493A-ABDE-8B890D546894}"/>
              </a:ext>
            </a:extLst>
          </p:cNvPr>
          <p:cNvSpPr txBox="1"/>
          <p:nvPr/>
        </p:nvSpPr>
        <p:spPr>
          <a:xfrm>
            <a:off x="587910" y="1119050"/>
            <a:ext cx="5967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Production and sales volume in the last two years</a:t>
            </a:r>
            <a:r>
              <a:rPr lang="zh-TW" altLang="en-US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3" name="表格 22">
            <a:extLst>
              <a:ext uri="{FF2B5EF4-FFF2-40B4-BE49-F238E27FC236}">
                <a16:creationId xmlns:a16="http://schemas.microsoft.com/office/drawing/2014/main" id="{0D666BA3-9D58-45C0-BA87-FC7089530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895143"/>
              </p:ext>
            </p:extLst>
          </p:nvPr>
        </p:nvGraphicFramePr>
        <p:xfrm>
          <a:off x="643812" y="1817427"/>
          <a:ext cx="7933179" cy="956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2053">
                  <a:extLst>
                    <a:ext uri="{9D8B030D-6E8A-4147-A177-3AD203B41FA5}">
                      <a16:colId xmlns:a16="http://schemas.microsoft.com/office/drawing/2014/main" val="2329511248"/>
                    </a:ext>
                  </a:extLst>
                </a:gridCol>
                <a:gridCol w="866482">
                  <a:extLst>
                    <a:ext uri="{9D8B030D-6E8A-4147-A177-3AD203B41FA5}">
                      <a16:colId xmlns:a16="http://schemas.microsoft.com/office/drawing/2014/main" val="3212210323"/>
                    </a:ext>
                  </a:extLst>
                </a:gridCol>
                <a:gridCol w="671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23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00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77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       </a:t>
                      </a:r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Year</a:t>
                      </a:r>
                      <a:r>
                        <a:rPr lang="zh-TW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       </a:t>
                      </a:r>
                      <a:endParaRPr lang="en-US" altLang="zh-TW" sz="1100" b="0" i="0" u="none" strike="noStrike" dirty="0">
                        <a:solidFill>
                          <a:schemeClr val="tx1"/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</a:t>
                      </a:r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Department</a:t>
                      </a:r>
                      <a:endParaRPr lang="zh-TW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2023Q1</a:t>
                      </a:r>
                      <a:endParaRPr lang="zh-TW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2022Q1</a:t>
                      </a:r>
                      <a:endParaRPr lang="zh-TW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2022</a:t>
                      </a:r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 </a:t>
                      </a: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2021</a:t>
                      </a:r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23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</a:t>
                      </a:r>
                      <a:endParaRPr lang="zh-TW" alt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細明體" panose="02020509000000000000" pitchFamily="49" charset="-12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 value</a:t>
                      </a:r>
                      <a:endParaRPr lang="zh-TW" alt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細明體" panose="02020509000000000000" pitchFamily="49" charset="-12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</a:t>
                      </a:r>
                      <a:endParaRPr lang="zh-TW" alt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細明體" panose="02020509000000000000" pitchFamily="49" charset="-12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 value</a:t>
                      </a:r>
                      <a:endParaRPr lang="zh-TW" alt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細明體" panose="02020509000000000000" pitchFamily="49" charset="-12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</a:t>
                      </a:r>
                      <a:endParaRPr lang="zh-TW" alt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細明體" panose="02020509000000000000" pitchFamily="49" charset="-12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 value</a:t>
                      </a:r>
                      <a:endParaRPr lang="zh-TW" alt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細明體" panose="02020509000000000000" pitchFamily="49" charset="-12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</a:t>
                      </a:r>
                      <a:endParaRPr lang="zh-TW" alt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細明體" panose="02020509000000000000" pitchFamily="49" charset="-12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 value</a:t>
                      </a:r>
                      <a:endParaRPr lang="zh-TW" alt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細明體" panose="02020509000000000000" pitchFamily="49" charset="-12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23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zh-TW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Steel department</a:t>
                      </a:r>
                      <a:endParaRPr lang="en-US" altLang="zh-TW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細明體" panose="02020509000000000000" pitchFamily="49" charset="-12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21,371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830,758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23,346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1,121,393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91,662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4,301,768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111,347 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4,347,133 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表格 23">
            <a:extLst>
              <a:ext uri="{FF2B5EF4-FFF2-40B4-BE49-F238E27FC236}">
                <a16:creationId xmlns:a16="http://schemas.microsoft.com/office/drawing/2014/main" id="{E4283A35-B3F0-46AD-B718-741DF70057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964737"/>
              </p:ext>
            </p:extLst>
          </p:nvPr>
        </p:nvGraphicFramePr>
        <p:xfrm>
          <a:off x="634482" y="3080825"/>
          <a:ext cx="7918676" cy="2248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126">
                  <a:extLst>
                    <a:ext uri="{9D8B030D-6E8A-4147-A177-3AD203B41FA5}">
                      <a16:colId xmlns:a16="http://schemas.microsoft.com/office/drawing/2014/main" val="3043287352"/>
                    </a:ext>
                  </a:extLst>
                </a:gridCol>
                <a:gridCol w="1119674">
                  <a:extLst>
                    <a:ext uri="{9D8B030D-6E8A-4147-A177-3AD203B41FA5}">
                      <a16:colId xmlns:a16="http://schemas.microsoft.com/office/drawing/2014/main" val="3324960177"/>
                    </a:ext>
                  </a:extLst>
                </a:gridCol>
                <a:gridCol w="690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24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15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0761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25795">
                <a:tc rowSpan="2"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altLang="zh-TW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 Year        </a:t>
                      </a:r>
                    </a:p>
                    <a:p>
                      <a:pPr marL="0" algn="l" defTabSz="457200" rtl="0" eaLnBrk="1" fontAlgn="ctr" latinLnBrk="0" hangingPunct="1"/>
                      <a:r>
                        <a:rPr lang="en-US" altLang="zh-TW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 Department</a:t>
                      </a:r>
                      <a:endParaRPr lang="zh-TW" alt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2023Q1</a:t>
                      </a:r>
                      <a:endParaRPr lang="zh-TW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2022Q1</a:t>
                      </a:r>
                      <a:endParaRPr lang="zh-TW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2022</a:t>
                      </a:r>
                      <a:endParaRPr lang="zh-TW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2021</a:t>
                      </a:r>
                      <a:endParaRPr lang="zh-TW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zh-TW" altLang="zh-TW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 volume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zh-TW" altLang="zh-TW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 value</a:t>
                      </a:r>
                      <a:endParaRPr lang="zh-TW" alt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zh-TW" altLang="zh-TW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 volume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zh-TW" altLang="zh-TW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 value</a:t>
                      </a:r>
                      <a:endParaRPr lang="zh-TW" alt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zh-TW" altLang="zh-TW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 volume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zh-TW" altLang="zh-TW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 value</a:t>
                      </a:r>
                      <a:endParaRPr lang="zh-TW" alt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zh-TW" altLang="zh-TW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 volume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zh-TW" altLang="zh-TW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Sales value</a:t>
                      </a:r>
                      <a:endParaRPr lang="zh-TW" alt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53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zh-TW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Steel</a:t>
                      </a:r>
                      <a:endParaRPr lang="en-US" altLang="zh-TW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30,330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1,619,178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29,680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1,598,834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121,103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6,555,002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134,742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6,515,200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39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zh-TW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Investment</a:t>
                      </a:r>
                      <a:endParaRPr lang="zh-TW" altLang="en-US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0</a:t>
                      </a:r>
                      <a:endParaRPr lang="zh-TW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zh-TW" altLang="en-US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0</a:t>
                      </a:r>
                      <a:endParaRPr lang="zh-TW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zh-TW" altLang="en-US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1,506</a:t>
                      </a:r>
                      <a:endParaRPr lang="zh-TW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zh-TW" altLang="en-US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2,720</a:t>
                      </a:r>
                      <a:endParaRPr lang="zh-TW" alt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zh-TW" altLang="en-US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412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Hotel service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32,100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zh-TW" altLang="en-US" sz="12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12,477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zh-TW" altLang="en-US" sz="12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67,837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zh-TW" altLang="en-US" sz="12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40,698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zh-TW" altLang="en-US" sz="12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918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zh-TW" alt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1,651,278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7,308 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1,611,311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7,308 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6,624,345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11,128  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6,558,618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  <a:cs typeface="+mn-cs"/>
                        </a:rPr>
                        <a:t>11,128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2" name="圖片 11">
            <a:extLst>
              <a:ext uri="{FF2B5EF4-FFF2-40B4-BE49-F238E27FC236}">
                <a16:creationId xmlns:a16="http://schemas.microsoft.com/office/drawing/2014/main" id="{066CC5EF-4ECD-4588-8BB4-C88011C39E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1" y="0"/>
            <a:ext cx="971550" cy="365125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4AA4D6EF-6569-681F-2AA9-3431C56F157E}"/>
              </a:ext>
            </a:extLst>
          </p:cNvPr>
          <p:cNvSpPr/>
          <p:nvPr/>
        </p:nvSpPr>
        <p:spPr>
          <a:xfrm>
            <a:off x="444155" y="903300"/>
            <a:ext cx="8358463" cy="8299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5D53122-CC75-5FE2-2783-5D059F65E62C}"/>
              </a:ext>
            </a:extLst>
          </p:cNvPr>
          <p:cNvSpPr txBox="1"/>
          <p:nvPr/>
        </p:nvSpPr>
        <p:spPr>
          <a:xfrm>
            <a:off x="457200" y="6473279"/>
            <a:ext cx="204340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1100" dirty="0">
                <a:solidFill>
                  <a:schemeClr val="bg1">
                    <a:lumMod val="65000"/>
                  </a:schemeClr>
                </a:solidFill>
              </a:rPr>
              <a:t>美亞鋼管廠股份有限公司</a:t>
            </a:r>
            <a:endParaRPr lang="en-US" altLang="zh-TW" sz="11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800" dirty="0">
                <a:solidFill>
                  <a:schemeClr val="bg1">
                    <a:lumMod val="65000"/>
                  </a:schemeClr>
                </a:solidFill>
              </a:rPr>
              <a:t> MAYER STEEL PIPE CORPORATION</a:t>
            </a:r>
            <a:endParaRPr lang="zh-TW" alt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5DC1BEC-7C48-E13E-D171-1B358E52BBC6}"/>
              </a:ext>
            </a:extLst>
          </p:cNvPr>
          <p:cNvSpPr txBox="1"/>
          <p:nvPr/>
        </p:nvSpPr>
        <p:spPr>
          <a:xfrm>
            <a:off x="6175716" y="1350499"/>
            <a:ext cx="222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Unit : Ton / NTD Thousand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65744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161234" y="6550991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84545B41-89D1-4259-A13D-56A05BE0514B}" type="slidenum">
              <a:rPr lang="zh-TW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6</a:t>
            </a:fld>
            <a:endParaRPr lang="zh-TW" altLang="en-US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863BE52-A649-4BAF-AB31-75E21611A84B}"/>
              </a:ext>
            </a:extLst>
          </p:cNvPr>
          <p:cNvSpPr txBox="1"/>
          <p:nvPr/>
        </p:nvSpPr>
        <p:spPr>
          <a:xfrm>
            <a:off x="637498" y="202987"/>
            <a:ext cx="6093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Operation Overview</a:t>
            </a:r>
            <a:br>
              <a:rPr lang="en-US" altLang="zh-TW" sz="3600" b="1" dirty="0"/>
            </a:b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F0ABDCC-B2F7-4ECD-93BB-740E56040B39}"/>
              </a:ext>
            </a:extLst>
          </p:cNvPr>
          <p:cNvSpPr txBox="1"/>
          <p:nvPr/>
        </p:nvSpPr>
        <p:spPr>
          <a:xfrm>
            <a:off x="588331" y="1103939"/>
            <a:ext cx="6142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Sales region of major commodities</a:t>
            </a:r>
            <a:r>
              <a:rPr lang="zh-TW" altLang="en-US" sz="28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D453B518-0B5A-4AA6-BD05-6C38B877BE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1" y="0"/>
            <a:ext cx="971550" cy="365125"/>
          </a:xfrm>
          <a:prstGeom prst="rect">
            <a:avLst/>
          </a:prstGeom>
        </p:spPr>
      </p:pic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D0E03BDD-29F9-3FE1-3A08-CC49F05DD6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051054"/>
              </p:ext>
            </p:extLst>
          </p:nvPr>
        </p:nvGraphicFramePr>
        <p:xfrm>
          <a:off x="562756" y="2041808"/>
          <a:ext cx="8201417" cy="3308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3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602">
                  <a:extLst>
                    <a:ext uri="{9D8B030D-6E8A-4147-A177-3AD203B41FA5}">
                      <a16:colId xmlns:a16="http://schemas.microsoft.com/office/drawing/2014/main" val="627512832"/>
                    </a:ext>
                  </a:extLst>
                </a:gridCol>
                <a:gridCol w="749917">
                  <a:extLst>
                    <a:ext uri="{9D8B030D-6E8A-4147-A177-3AD203B41FA5}">
                      <a16:colId xmlns:a16="http://schemas.microsoft.com/office/drawing/2014/main" val="1151199070"/>
                    </a:ext>
                  </a:extLst>
                </a:gridCol>
                <a:gridCol w="1008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6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55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451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zh-TW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細明體" panose="02020509000000000000" pitchFamily="49" charset="-120"/>
                        </a:rPr>
                        <a:t>2023/1/1 To</a:t>
                      </a:r>
                    </a:p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細明體" panose="02020509000000000000" pitchFamily="49" charset="-120"/>
                        </a:rPr>
                        <a:t>2023/3/31</a:t>
                      </a:r>
                      <a:endParaRPr lang="zh-TW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細明體" panose="02020509000000000000" pitchFamily="49" charset="-12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細明體" panose="02020509000000000000" pitchFamily="49" charset="-120"/>
                        </a:rPr>
                        <a:t>2022/1/1 To</a:t>
                      </a:r>
                    </a:p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細明體" panose="02020509000000000000" pitchFamily="49" charset="-120"/>
                        </a:rPr>
                        <a:t>2022/3/31</a:t>
                      </a:r>
                      <a:endParaRPr lang="zh-TW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細明體" panose="02020509000000000000" pitchFamily="49" charset="-12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細明體" panose="02020509000000000000" pitchFamily="49" charset="-12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細明體" panose="02020509000000000000" pitchFamily="49" charset="-120"/>
                        </a:rPr>
                        <a:t>2022</a:t>
                      </a:r>
                      <a:endParaRPr lang="zh-TW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細明體" panose="02020509000000000000" pitchFamily="49" charset="-12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細明體" panose="02020509000000000000" pitchFamily="49" charset="-120"/>
                        </a:rPr>
                        <a:t>2021</a:t>
                      </a:r>
                      <a:endParaRPr lang="zh-TW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細明體" panose="02020509000000000000" pitchFamily="49" charset="-12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98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 sales</a:t>
                      </a:r>
                      <a:endParaRPr lang="en-US" altLang="zh-TW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roportion</a:t>
                      </a:r>
                      <a:endParaRPr lang="en-US" altLang="zh-TW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細明體" panose="02020509000000000000" pitchFamily="49" charset="-120"/>
                        </a:rPr>
                        <a:t>(%)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 sales</a:t>
                      </a:r>
                      <a:endParaRPr lang="en-US" altLang="zh-TW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fontAlgn="ctr" latinLnBrk="0" hangingPunct="1"/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TW" altLang="en-US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roportion</a:t>
                      </a:r>
                      <a:endParaRPr lang="en-US" altLang="zh-TW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細明體" panose="02020509000000000000" pitchFamily="49" charset="-120"/>
                        </a:rPr>
                        <a:t>(%)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 sales</a:t>
                      </a:r>
                      <a:endParaRPr lang="en-US" altLang="zh-TW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fontAlgn="ctr" latinLnBrk="0" hangingPunct="1"/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TW" altLang="en-US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roportion</a:t>
                      </a:r>
                      <a:endParaRPr lang="en-US" altLang="zh-TW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細明體" panose="02020509000000000000" pitchFamily="49" charset="-120"/>
                        </a:rPr>
                        <a:t>(%)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 sales</a:t>
                      </a:r>
                      <a:endParaRPr lang="en-US" altLang="zh-TW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fontAlgn="ctr" latinLnBrk="0" hangingPunct="1"/>
                      <a:r>
                        <a:rPr lang="zh-TW" altLang="zh-TW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TW" altLang="en-US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zh-TW" altLang="zh-TW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roportion</a:t>
                      </a:r>
                      <a:endParaRPr lang="en-US" altLang="zh-TW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細明體" panose="02020509000000000000" pitchFamily="49" charset="-120"/>
                        </a:rPr>
                        <a:t>(%)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4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細明體" panose="02020509000000000000" pitchFamily="49" charset="-120"/>
                        </a:rPr>
                        <a:t>Taiwan</a:t>
                      </a:r>
                      <a:endParaRPr lang="zh-TW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細明體" panose="02020509000000000000" pitchFamily="49" charset="-120"/>
                      </a:endParaRPr>
                    </a:p>
                  </a:txBody>
                  <a:tcPr marL="7620" marR="7620" marT="7620" marB="0" anchor="ctr"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1,546,620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93.66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1,499,164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93.04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6,132,730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92.58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6,027,298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91.90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101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細明體" panose="02020509000000000000" pitchFamily="49" charset="-120"/>
                          <a:cs typeface="+mn-cs"/>
                        </a:rPr>
                        <a:t>Vietnam</a:t>
                      </a:r>
                      <a:endParaRPr lang="zh-TW" altLang="en-US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細明體" panose="02020509000000000000" pitchFamily="49" charset="-120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57,692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3.49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65,531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4.07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316,572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4.78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314,340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4.79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1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細明體" panose="02020509000000000000" pitchFamily="49" charset="-120"/>
                        </a:rPr>
                        <a:t>Thailand</a:t>
                      </a:r>
                      <a:endParaRPr lang="zh-TW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細明體" panose="02020509000000000000" pitchFamily="49" charset="-120"/>
                      </a:endParaRPr>
                    </a:p>
                  </a:txBody>
                  <a:tcPr marL="7620" marR="7620" marT="7620" marB="0" anchor="ctr"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31,082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1.88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39,761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2.47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133,250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2.01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172,489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2.63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1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細明體" panose="02020509000000000000" pitchFamily="49" charset="-120"/>
                        </a:rPr>
                        <a:t>Other</a:t>
                      </a:r>
                      <a:endParaRPr lang="zh-TW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細明體" panose="02020509000000000000" pitchFamily="49" charset="-120"/>
                      </a:endParaRPr>
                    </a:p>
                  </a:txBody>
                  <a:tcPr marL="7620" marR="7620" marT="7620" marB="0" anchor="ctr"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15,884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0.97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6,855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0.42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41,793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0.63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44,491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0.68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5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細明體" panose="02020509000000000000" pitchFamily="49" charset="-120"/>
                        </a:rPr>
                        <a:t>Total</a:t>
                      </a:r>
                      <a:endParaRPr lang="zh-TW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細明體" panose="02020509000000000000" pitchFamily="49" charset="-120"/>
                      </a:endParaRPr>
                    </a:p>
                  </a:txBody>
                  <a:tcPr marL="7620" marR="7620" marT="7620" marB="0" anchor="ctr"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1,651,278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1,611,311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6,624,345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6,558,618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en-US" altLang="zh-TW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</a:t>
                      </a:r>
                      <a:endParaRPr lang="zh-TW" altLang="en-US" sz="14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567DA4C2-656F-330C-CB8D-6B73A12655FC}"/>
              </a:ext>
            </a:extLst>
          </p:cNvPr>
          <p:cNvSpPr txBox="1"/>
          <p:nvPr/>
        </p:nvSpPr>
        <p:spPr>
          <a:xfrm>
            <a:off x="6376182" y="1730326"/>
            <a:ext cx="25849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Unit : Ton / NTD Thousand</a:t>
            </a:r>
            <a:endParaRPr lang="zh-TW" altLang="en-US" sz="1200" dirty="0"/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F8D2D584-DA65-F488-51C5-77DE7275F9B5}"/>
              </a:ext>
            </a:extLst>
          </p:cNvPr>
          <p:cNvSpPr/>
          <p:nvPr/>
        </p:nvSpPr>
        <p:spPr>
          <a:xfrm>
            <a:off x="444155" y="903300"/>
            <a:ext cx="8358463" cy="8299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2F9E249-9F3A-81E8-56BD-00BF8B37E96F}"/>
              </a:ext>
            </a:extLst>
          </p:cNvPr>
          <p:cNvSpPr txBox="1"/>
          <p:nvPr/>
        </p:nvSpPr>
        <p:spPr>
          <a:xfrm>
            <a:off x="457200" y="6473279"/>
            <a:ext cx="204340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1100" dirty="0">
                <a:solidFill>
                  <a:schemeClr val="bg1">
                    <a:lumMod val="65000"/>
                  </a:schemeClr>
                </a:solidFill>
              </a:rPr>
              <a:t>美亞鋼管廠股份有限公司</a:t>
            </a:r>
            <a:endParaRPr lang="en-US" altLang="zh-TW" sz="11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800" dirty="0">
                <a:solidFill>
                  <a:schemeClr val="bg1">
                    <a:lumMod val="65000"/>
                  </a:schemeClr>
                </a:solidFill>
              </a:rPr>
              <a:t> MAYER STEEL PIPE CORPORATION</a:t>
            </a:r>
            <a:endParaRPr lang="zh-TW" alt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19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161234" y="6550991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84545B41-89D1-4259-A13D-56A05BE0514B}" type="slidenum">
              <a:rPr lang="zh-TW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7</a:t>
            </a:fld>
            <a:endParaRPr lang="zh-TW" altLang="en-US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863BE52-A649-4BAF-AB31-75E21611A84B}"/>
              </a:ext>
            </a:extLst>
          </p:cNvPr>
          <p:cNvSpPr txBox="1"/>
          <p:nvPr/>
        </p:nvSpPr>
        <p:spPr>
          <a:xfrm>
            <a:off x="637498" y="202987"/>
            <a:ext cx="60934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Operation Overview</a:t>
            </a:r>
            <a:br>
              <a:rPr lang="en-US" altLang="zh-TW" sz="3600" b="1" dirty="0"/>
            </a:b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F0ABDCC-B2F7-4ECD-93BB-740E56040B39}"/>
              </a:ext>
            </a:extLst>
          </p:cNvPr>
          <p:cNvSpPr txBox="1"/>
          <p:nvPr/>
        </p:nvSpPr>
        <p:spPr>
          <a:xfrm>
            <a:off x="644180" y="1174860"/>
            <a:ext cx="4418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Main Business Locations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D453B518-0B5A-4AA6-BD05-6C38B877BE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1" y="0"/>
            <a:ext cx="971550" cy="36512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1BAC4473-11C9-42EF-BDA0-F06734BB7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087" y="2600325"/>
            <a:ext cx="428625" cy="400050"/>
          </a:xfrm>
          <a:prstGeom prst="rect">
            <a:avLst/>
          </a:prstGeom>
        </p:spPr>
      </p:pic>
      <p:grpSp>
        <p:nvGrpSpPr>
          <p:cNvPr id="68" name="群組 67">
            <a:extLst>
              <a:ext uri="{FF2B5EF4-FFF2-40B4-BE49-F238E27FC236}">
                <a16:creationId xmlns:a16="http://schemas.microsoft.com/office/drawing/2014/main" id="{861E7C2E-E435-FDAC-FBDC-54DD7CD2D827}"/>
              </a:ext>
            </a:extLst>
          </p:cNvPr>
          <p:cNvGrpSpPr/>
          <p:nvPr/>
        </p:nvGrpSpPr>
        <p:grpSpPr>
          <a:xfrm>
            <a:off x="1855473" y="1808230"/>
            <a:ext cx="5974820" cy="4086433"/>
            <a:chOff x="1855473" y="1808230"/>
            <a:chExt cx="5974820" cy="4086433"/>
          </a:xfrm>
        </p:grpSpPr>
        <p:pic>
          <p:nvPicPr>
            <p:cNvPr id="69" name="圖片 68">
              <a:extLst>
                <a:ext uri="{FF2B5EF4-FFF2-40B4-BE49-F238E27FC236}">
                  <a16:creationId xmlns:a16="http://schemas.microsoft.com/office/drawing/2014/main" id="{53A5D486-B359-5AB0-7252-177688D26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5473" y="1810736"/>
              <a:ext cx="5974820" cy="4083927"/>
            </a:xfrm>
            <a:prstGeom prst="rect">
              <a:avLst/>
            </a:prstGeom>
          </p:spPr>
        </p:pic>
        <p:sp>
          <p:nvSpPr>
            <p:cNvPr id="70" name="文字方塊 69">
              <a:extLst>
                <a:ext uri="{FF2B5EF4-FFF2-40B4-BE49-F238E27FC236}">
                  <a16:creationId xmlns:a16="http://schemas.microsoft.com/office/drawing/2014/main" id="{EAAEB915-B92F-5FE8-6FD6-8D1D00E8D6AB}"/>
                </a:ext>
              </a:extLst>
            </p:cNvPr>
            <p:cNvSpPr txBox="1"/>
            <p:nvPr/>
          </p:nvSpPr>
          <p:spPr>
            <a:xfrm>
              <a:off x="6180222" y="4056898"/>
              <a:ext cx="76200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600" dirty="0">
                  <a:latin typeface="BIZ UDPGothic" panose="020B0400000000000000" pitchFamily="34" charset="-128"/>
                  <a:ea typeface="BIZ UDPGothic" panose="020B0400000000000000" pitchFamily="34" charset="-128"/>
                </a:rPr>
                <a:t>Taiwan</a:t>
              </a:r>
              <a:endParaRPr lang="zh-TW" altLang="en-US" sz="600" dirty="0"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</p:txBody>
        </p:sp>
        <p:pic>
          <p:nvPicPr>
            <p:cNvPr id="71" name="圖片 70">
              <a:extLst>
                <a:ext uri="{FF2B5EF4-FFF2-40B4-BE49-F238E27FC236}">
                  <a16:creationId xmlns:a16="http://schemas.microsoft.com/office/drawing/2014/main" id="{C4424EE0-13B2-13F4-1951-0B5C3C4D1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7014" y="1808230"/>
              <a:ext cx="457200" cy="4072706"/>
            </a:xfrm>
            <a:prstGeom prst="rect">
              <a:avLst/>
            </a:prstGeom>
          </p:spPr>
        </p:pic>
        <p:sp>
          <p:nvSpPr>
            <p:cNvPr id="72" name="文字方塊 71">
              <a:extLst>
                <a:ext uri="{FF2B5EF4-FFF2-40B4-BE49-F238E27FC236}">
                  <a16:creationId xmlns:a16="http://schemas.microsoft.com/office/drawing/2014/main" id="{B8362EC6-501F-30B1-4BE2-B6A322E889CA}"/>
                </a:ext>
              </a:extLst>
            </p:cNvPr>
            <p:cNvSpPr txBox="1"/>
            <p:nvPr/>
          </p:nvSpPr>
          <p:spPr>
            <a:xfrm>
              <a:off x="3484646" y="1861386"/>
              <a:ext cx="162877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公司總部</a:t>
              </a:r>
            </a:p>
          </p:txBody>
        </p:sp>
        <p:sp>
          <p:nvSpPr>
            <p:cNvPr id="73" name="文字方塊 72">
              <a:extLst>
                <a:ext uri="{FF2B5EF4-FFF2-40B4-BE49-F238E27FC236}">
                  <a16:creationId xmlns:a16="http://schemas.microsoft.com/office/drawing/2014/main" id="{02942C9E-D068-D496-3B27-FC17B9B98215}"/>
                </a:ext>
              </a:extLst>
            </p:cNvPr>
            <p:cNvSpPr txBox="1"/>
            <p:nvPr/>
          </p:nvSpPr>
          <p:spPr>
            <a:xfrm>
              <a:off x="3684671" y="2280486"/>
              <a:ext cx="100965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埔心總廠</a:t>
              </a:r>
            </a:p>
          </p:txBody>
        </p:sp>
        <p:sp>
          <p:nvSpPr>
            <p:cNvPr id="74" name="文字方塊 73">
              <a:extLst>
                <a:ext uri="{FF2B5EF4-FFF2-40B4-BE49-F238E27FC236}">
                  <a16:creationId xmlns:a16="http://schemas.microsoft.com/office/drawing/2014/main" id="{035100B0-0E27-0751-322D-175991AD3696}"/>
                </a:ext>
              </a:extLst>
            </p:cNvPr>
            <p:cNvSpPr txBox="1"/>
            <p:nvPr/>
          </p:nvSpPr>
          <p:spPr>
            <a:xfrm>
              <a:off x="3877176" y="2859004"/>
              <a:ext cx="809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幼獅廠</a:t>
              </a:r>
            </a:p>
          </p:txBody>
        </p:sp>
        <p:sp>
          <p:nvSpPr>
            <p:cNvPr id="75" name="文字方塊 74">
              <a:extLst>
                <a:ext uri="{FF2B5EF4-FFF2-40B4-BE49-F238E27FC236}">
                  <a16:creationId xmlns:a16="http://schemas.microsoft.com/office/drawing/2014/main" id="{70B685D2-3880-3D7C-F28F-A5CF8AD0AB56}"/>
                </a:ext>
              </a:extLst>
            </p:cNvPr>
            <p:cNvSpPr txBox="1"/>
            <p:nvPr/>
          </p:nvSpPr>
          <p:spPr>
            <a:xfrm>
              <a:off x="2027321" y="3652086"/>
              <a:ext cx="100965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越南鑽石</a:t>
              </a:r>
            </a:p>
          </p:txBody>
        </p:sp>
        <p:sp>
          <p:nvSpPr>
            <p:cNvPr id="76" name="文字方塊 75">
              <a:extLst>
                <a:ext uri="{FF2B5EF4-FFF2-40B4-BE49-F238E27FC236}">
                  <a16:creationId xmlns:a16="http://schemas.microsoft.com/office/drawing/2014/main" id="{6BC95999-9D84-FE86-EA44-A1A9C9D272ED}"/>
                </a:ext>
              </a:extLst>
            </p:cNvPr>
            <p:cNvSpPr txBox="1"/>
            <p:nvPr/>
          </p:nvSpPr>
          <p:spPr>
            <a:xfrm>
              <a:off x="5161046" y="5033211"/>
              <a:ext cx="885825" cy="307777"/>
            </a:xfrm>
            <a:prstGeom prst="rect">
              <a:avLst/>
            </a:prstGeom>
            <a:solidFill>
              <a:srgbClr val="76D4EA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35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越南美亞</a:t>
              </a:r>
            </a:p>
          </p:txBody>
        </p:sp>
        <p:sp>
          <p:nvSpPr>
            <p:cNvPr id="77" name="文字方塊 76">
              <a:extLst>
                <a:ext uri="{FF2B5EF4-FFF2-40B4-BE49-F238E27FC236}">
                  <a16:creationId xmlns:a16="http://schemas.microsoft.com/office/drawing/2014/main" id="{3C48AC06-6680-ECC6-5A09-13473D04D19B}"/>
                </a:ext>
              </a:extLst>
            </p:cNvPr>
            <p:cNvSpPr txBox="1"/>
            <p:nvPr/>
          </p:nvSpPr>
          <p:spPr>
            <a:xfrm>
              <a:off x="5846846" y="4471236"/>
              <a:ext cx="97155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台南</a:t>
              </a:r>
              <a:r>
                <a:rPr lang="en-US" altLang="zh-TW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崙金</a:t>
              </a:r>
            </a:p>
          </p:txBody>
        </p:sp>
        <p:sp>
          <p:nvSpPr>
            <p:cNvPr id="78" name="椭圆 32">
              <a:extLst>
                <a:ext uri="{FF2B5EF4-FFF2-40B4-BE49-F238E27FC236}">
                  <a16:creationId xmlns:a16="http://schemas.microsoft.com/office/drawing/2014/main" id="{74AE8E49-905E-DFC8-EA69-DA3B86A715FD}"/>
                </a:ext>
              </a:extLst>
            </p:cNvPr>
            <p:cNvSpPr/>
            <p:nvPr/>
          </p:nvSpPr>
          <p:spPr>
            <a:xfrm>
              <a:off x="5743911" y="4354917"/>
              <a:ext cx="245810" cy="24966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kern="0" dirty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rPr>
                <a:t>G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" name="文字方塊 78">
              <a:extLst>
                <a:ext uri="{FF2B5EF4-FFF2-40B4-BE49-F238E27FC236}">
                  <a16:creationId xmlns:a16="http://schemas.microsoft.com/office/drawing/2014/main" id="{56AEF82D-7485-7DF0-780B-0F7735F27B2C}"/>
                </a:ext>
              </a:extLst>
            </p:cNvPr>
            <p:cNvSpPr txBox="1"/>
            <p:nvPr/>
          </p:nvSpPr>
          <p:spPr>
            <a:xfrm>
              <a:off x="4522369" y="4887578"/>
              <a:ext cx="600075" cy="184666"/>
            </a:xfrm>
            <a:prstGeom prst="rect">
              <a:avLst/>
            </a:prstGeom>
            <a:solidFill>
              <a:srgbClr val="76D4E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600" dirty="0">
                  <a:latin typeface="BIZ UDPGothic" panose="020B0400000000000000" pitchFamily="34" charset="-128"/>
                  <a:ea typeface="BIZ UDPGothic" panose="020B0400000000000000" pitchFamily="34" charset="-128"/>
                </a:rPr>
                <a:t>Vietnam</a:t>
              </a:r>
              <a:endParaRPr lang="zh-TW" altLang="en-US" sz="600" dirty="0">
                <a:latin typeface="BIZ UDPGothic" panose="020B0400000000000000" pitchFamily="34" charset="-128"/>
                <a:ea typeface="BIZ UDPGothic" panose="020B0400000000000000" pitchFamily="34" charset="-128"/>
              </a:endParaRPr>
            </a:p>
          </p:txBody>
        </p:sp>
        <p:sp>
          <p:nvSpPr>
            <p:cNvPr id="80" name="文字方塊 79">
              <a:extLst>
                <a:ext uri="{FF2B5EF4-FFF2-40B4-BE49-F238E27FC236}">
                  <a16:creationId xmlns:a16="http://schemas.microsoft.com/office/drawing/2014/main" id="{A6265142-0DB7-CF26-33A1-A705EDECADAC}"/>
                </a:ext>
              </a:extLst>
            </p:cNvPr>
            <p:cNvSpPr txBox="1"/>
            <p:nvPr/>
          </p:nvSpPr>
          <p:spPr>
            <a:xfrm>
              <a:off x="6749714" y="2370220"/>
              <a:ext cx="421107" cy="421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81" name="文字方塊 80">
              <a:extLst>
                <a:ext uri="{FF2B5EF4-FFF2-40B4-BE49-F238E27FC236}">
                  <a16:creationId xmlns:a16="http://schemas.microsoft.com/office/drawing/2014/main" id="{03AAE25E-5A83-4D93-83C0-F24E8BB60545}"/>
                </a:ext>
              </a:extLst>
            </p:cNvPr>
            <p:cNvSpPr txBox="1"/>
            <p:nvPr/>
          </p:nvSpPr>
          <p:spPr>
            <a:xfrm>
              <a:off x="3455068" y="5043739"/>
              <a:ext cx="93645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泰國廣太</a:t>
              </a:r>
            </a:p>
          </p:txBody>
        </p:sp>
      </p:grpSp>
      <p:sp>
        <p:nvSpPr>
          <p:cNvPr id="3" name="矩形 8">
            <a:extLst>
              <a:ext uri="{FF2B5EF4-FFF2-40B4-BE49-F238E27FC236}">
                <a16:creationId xmlns:a16="http://schemas.microsoft.com/office/drawing/2014/main" id="{3DA063A8-DEB4-348D-0EAB-577CA8CF6B62}"/>
              </a:ext>
            </a:extLst>
          </p:cNvPr>
          <p:cNvSpPr/>
          <p:nvPr/>
        </p:nvSpPr>
        <p:spPr>
          <a:xfrm>
            <a:off x="444155" y="903300"/>
            <a:ext cx="8358463" cy="8299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105643F-045B-6AE7-94C3-B54563702F0C}"/>
              </a:ext>
            </a:extLst>
          </p:cNvPr>
          <p:cNvSpPr txBox="1"/>
          <p:nvPr/>
        </p:nvSpPr>
        <p:spPr>
          <a:xfrm>
            <a:off x="457200" y="6473279"/>
            <a:ext cx="204340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1100" dirty="0">
                <a:solidFill>
                  <a:schemeClr val="bg1">
                    <a:lumMod val="65000"/>
                  </a:schemeClr>
                </a:solidFill>
              </a:rPr>
              <a:t>美亞鋼管廠股份有限公司</a:t>
            </a:r>
            <a:endParaRPr lang="en-US" altLang="zh-TW" sz="11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800" dirty="0">
                <a:solidFill>
                  <a:schemeClr val="bg1">
                    <a:lumMod val="65000"/>
                  </a:schemeClr>
                </a:solidFill>
              </a:rPr>
              <a:t> MAYER STEEL PIPE CORPORATION</a:t>
            </a:r>
            <a:endParaRPr lang="zh-TW" alt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8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161234" y="6550991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84545B41-89D1-4259-A13D-56A05BE0514B}" type="slidenum">
              <a:rPr lang="zh-TW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8</a:t>
            </a:fld>
            <a:endParaRPr lang="zh-TW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863BE52-A649-4BAF-AB31-75E21611A84B}"/>
              </a:ext>
            </a:extLst>
          </p:cNvPr>
          <p:cNvSpPr txBox="1"/>
          <p:nvPr/>
        </p:nvSpPr>
        <p:spPr>
          <a:xfrm>
            <a:off x="637498" y="202987"/>
            <a:ext cx="6093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altLang="zh-TW" sz="3600" b="1" dirty="0"/>
            </a:b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F0ABDCC-B2F7-4ECD-93BB-740E56040B39}"/>
              </a:ext>
            </a:extLst>
          </p:cNvPr>
          <p:cNvSpPr txBox="1"/>
          <p:nvPr/>
        </p:nvSpPr>
        <p:spPr>
          <a:xfrm>
            <a:off x="619287" y="1010989"/>
            <a:ext cx="4418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Future Market Development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9" name="圖片 38">
            <a:extLst>
              <a:ext uri="{FF2B5EF4-FFF2-40B4-BE49-F238E27FC236}">
                <a16:creationId xmlns:a16="http://schemas.microsoft.com/office/drawing/2014/main" id="{FBBE77AE-579C-4871-A280-D60653DF89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1" y="0"/>
            <a:ext cx="971550" cy="365125"/>
          </a:xfrm>
          <a:prstGeom prst="rect">
            <a:avLst/>
          </a:prstGeom>
        </p:spPr>
      </p:pic>
      <p:sp>
        <p:nvSpPr>
          <p:cNvPr id="40" name="文字方塊 39">
            <a:extLst>
              <a:ext uri="{FF2B5EF4-FFF2-40B4-BE49-F238E27FC236}">
                <a16:creationId xmlns:a16="http://schemas.microsoft.com/office/drawing/2014/main" id="{4D07B9F0-25C4-66F4-F6A9-021CAF35D662}"/>
              </a:ext>
            </a:extLst>
          </p:cNvPr>
          <p:cNvSpPr txBox="1"/>
          <p:nvPr/>
        </p:nvSpPr>
        <p:spPr>
          <a:xfrm>
            <a:off x="637498" y="202987"/>
            <a:ext cx="60934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Operation Overview</a:t>
            </a:r>
            <a:br>
              <a:rPr lang="en-US" altLang="zh-TW" sz="3600" b="1" dirty="0"/>
            </a:b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id="{A409A9C5-F90D-E905-280C-DE0FE2BBA60F}"/>
              </a:ext>
            </a:extLst>
          </p:cNvPr>
          <p:cNvSpPr/>
          <p:nvPr/>
        </p:nvSpPr>
        <p:spPr>
          <a:xfrm>
            <a:off x="444155" y="903300"/>
            <a:ext cx="8358463" cy="8299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6CA453C0-CC92-2B4D-314A-8BE8DD7A6F28}"/>
              </a:ext>
            </a:extLst>
          </p:cNvPr>
          <p:cNvGrpSpPr/>
          <p:nvPr/>
        </p:nvGrpSpPr>
        <p:grpSpPr>
          <a:xfrm>
            <a:off x="562898" y="1714788"/>
            <a:ext cx="7717006" cy="3011980"/>
            <a:chOff x="731710" y="1616314"/>
            <a:chExt cx="7717006" cy="3011980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0A5B905D-95D6-4C80-8C89-1028BBBBA616}"/>
                </a:ext>
              </a:extLst>
            </p:cNvPr>
            <p:cNvSpPr txBox="1"/>
            <p:nvPr/>
          </p:nvSpPr>
          <p:spPr>
            <a:xfrm>
              <a:off x="731710" y="1868595"/>
              <a:ext cx="407804" cy="275969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800" b="1" kern="100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Microsoft JhengHei UI" panose="020B0604030504040204" pitchFamily="34" charset="-120"/>
                  <a:cs typeface="Times New Roman" panose="02020603050405020304" pitchFamily="18" charset="0"/>
                </a:rPr>
                <a:t>Carbon Steel Products</a:t>
              </a:r>
              <a:endParaRPr lang="zh-TW" altLang="zh-TW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49" name="群組 48">
              <a:extLst>
                <a:ext uri="{FF2B5EF4-FFF2-40B4-BE49-F238E27FC236}">
                  <a16:creationId xmlns:a16="http://schemas.microsoft.com/office/drawing/2014/main" id="{D64F33F0-484C-45AB-83E6-65786BD08220}"/>
                </a:ext>
              </a:extLst>
            </p:cNvPr>
            <p:cNvGrpSpPr/>
            <p:nvPr/>
          </p:nvGrpSpPr>
          <p:grpSpPr>
            <a:xfrm>
              <a:off x="1855609" y="1616314"/>
              <a:ext cx="6593107" cy="2468758"/>
              <a:chOff x="2621220" y="1111634"/>
              <a:chExt cx="6359779" cy="2468758"/>
            </a:xfrm>
          </p:grpSpPr>
          <p:sp>
            <p:nvSpPr>
              <p:cNvPr id="23" name="TextBox 37">
                <a:extLst>
                  <a:ext uri="{FF2B5EF4-FFF2-40B4-BE49-F238E27FC236}">
                    <a16:creationId xmlns:a16="http://schemas.microsoft.com/office/drawing/2014/main" id="{46156D81-5EBF-4E7E-ACBE-CBCD0CDE0A7F}"/>
                  </a:ext>
                </a:extLst>
              </p:cNvPr>
              <p:cNvSpPr txBox="1"/>
              <p:nvPr/>
            </p:nvSpPr>
            <p:spPr>
              <a:xfrm>
                <a:off x="2643407" y="1111634"/>
                <a:ext cx="633759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b="1" dirty="0">
                    <a:solidFill>
                      <a:schemeClr val="accent5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Price instability in steel will impact downstream processing and marketing.</a:t>
                </a:r>
                <a:endParaRPr lang="zh-TW" altLang="zh-TW" sz="2000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4" name="TextBox 42">
                <a:extLst>
                  <a:ext uri="{FF2B5EF4-FFF2-40B4-BE49-F238E27FC236}">
                    <a16:creationId xmlns:a16="http://schemas.microsoft.com/office/drawing/2014/main" id="{CA8A600E-65A3-4A6D-A03A-5CC42CBD2C5F}"/>
                  </a:ext>
                </a:extLst>
              </p:cNvPr>
              <p:cNvSpPr txBox="1"/>
              <p:nvPr/>
            </p:nvSpPr>
            <p:spPr>
              <a:xfrm>
                <a:off x="2621220" y="1979211"/>
                <a:ext cx="597201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altLang="zh-TW" sz="2000" b="1" dirty="0">
                    <a:solidFill>
                      <a:schemeClr val="accent5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The demand for pipe fittings for construction</a:t>
                </a:r>
              </a:p>
              <a:p>
                <a:pPr lvl="0"/>
                <a:r>
                  <a:rPr lang="en-US" altLang="zh-TW" sz="2000" b="1" dirty="0">
                    <a:solidFill>
                      <a:schemeClr val="accent5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projects will not decrease.</a:t>
                </a:r>
                <a:endParaRPr lang="zh-TW" altLang="en-US" sz="2000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5" name="TextBox 43">
                <a:extLst>
                  <a:ext uri="{FF2B5EF4-FFF2-40B4-BE49-F238E27FC236}">
                    <a16:creationId xmlns:a16="http://schemas.microsoft.com/office/drawing/2014/main" id="{47CD6C88-C875-401E-829D-3098982FAFC0}"/>
                  </a:ext>
                </a:extLst>
              </p:cNvPr>
              <p:cNvSpPr txBox="1"/>
              <p:nvPr/>
            </p:nvSpPr>
            <p:spPr>
              <a:xfrm>
                <a:off x="2655777" y="2872506"/>
                <a:ext cx="543855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altLang="zh-TW" sz="2000" b="1" kern="1200" dirty="0">
                    <a:solidFill>
                      <a:schemeClr val="accent5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The demand for pipe fittings for machining  </a:t>
                </a:r>
              </a:p>
              <a:p>
                <a:pPr lvl="0"/>
                <a:r>
                  <a:rPr lang="en-US" altLang="zh-TW" sz="2000" b="1" kern="1200" dirty="0">
                    <a:solidFill>
                      <a:schemeClr val="accent5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is slowly recovering.</a:t>
                </a:r>
                <a:endParaRPr lang="zh-TW" altLang="en-US" sz="2000" dirty="0"/>
              </a:p>
            </p:txBody>
          </p:sp>
        </p:grpSp>
        <p:sp>
          <p:nvSpPr>
            <p:cNvPr id="4" name="椭圆 65">
              <a:extLst>
                <a:ext uri="{FF2B5EF4-FFF2-40B4-BE49-F238E27FC236}">
                  <a16:creationId xmlns:a16="http://schemas.microsoft.com/office/drawing/2014/main" id="{540AF012-3D63-33AF-1534-26F914C54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3043" y="1711141"/>
              <a:ext cx="263451" cy="26825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endParaRPr lang="zh-CN" altLang="zh-CN" sz="26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" name="椭圆 61">
              <a:extLst>
                <a:ext uri="{FF2B5EF4-FFF2-40B4-BE49-F238E27FC236}">
                  <a16:creationId xmlns:a16="http://schemas.microsoft.com/office/drawing/2014/main" id="{7AAC9590-0C67-F264-7DF3-3826717E0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509" y="3482185"/>
              <a:ext cx="279917" cy="268146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</p:spPr>
          <p:txBody>
            <a:bodyPr anchor="ctr"/>
            <a:lstStyle/>
            <a:p>
              <a:endParaRPr lang="zh-CN" altLang="zh-CN" sz="26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9" name="椭圆 64">
              <a:extLst>
                <a:ext uri="{FF2B5EF4-FFF2-40B4-BE49-F238E27FC236}">
                  <a16:creationId xmlns:a16="http://schemas.microsoft.com/office/drawing/2014/main" id="{FFDADE02-4700-20E6-EB0C-ED9E9E7BB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7112" y="2571344"/>
              <a:ext cx="246985" cy="268392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txBody>
            <a:bodyPr anchor="ctr"/>
            <a:lstStyle/>
            <a:p>
              <a:endParaRPr lang="zh-CN" altLang="zh-CN" sz="26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E4F943F7-EA47-CCFF-8D6E-654E0E5D1041}"/>
              </a:ext>
            </a:extLst>
          </p:cNvPr>
          <p:cNvSpPr txBox="1"/>
          <p:nvPr/>
        </p:nvSpPr>
        <p:spPr>
          <a:xfrm>
            <a:off x="457200" y="6473279"/>
            <a:ext cx="204340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1100" dirty="0">
                <a:solidFill>
                  <a:schemeClr val="bg1">
                    <a:lumMod val="65000"/>
                  </a:schemeClr>
                </a:solidFill>
              </a:rPr>
              <a:t>美亞鋼管廠股份有限公司</a:t>
            </a:r>
            <a:endParaRPr lang="en-US" altLang="zh-TW" sz="11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800" dirty="0">
                <a:solidFill>
                  <a:schemeClr val="bg1">
                    <a:lumMod val="65000"/>
                  </a:schemeClr>
                </a:solidFill>
              </a:rPr>
              <a:t> MAYER STEEL PIPE CORPORATION</a:t>
            </a:r>
            <a:endParaRPr lang="zh-TW" alt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19BC4293-4385-2947-ED88-2DFBB22D8422}"/>
              </a:ext>
            </a:extLst>
          </p:cNvPr>
          <p:cNvGrpSpPr/>
          <p:nvPr/>
        </p:nvGrpSpPr>
        <p:grpSpPr>
          <a:xfrm>
            <a:off x="3148279" y="5131837"/>
            <a:ext cx="5569484" cy="1146080"/>
            <a:chOff x="3148279" y="5131837"/>
            <a:chExt cx="5569484" cy="1146080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46468A25-E2A0-A60F-B089-72B593D46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4949" y="5131837"/>
              <a:ext cx="1762814" cy="114608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6737080E-45CE-BE94-0CB7-1DA064E51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72340" y="5145064"/>
              <a:ext cx="1254926" cy="1129675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1EF27CA5-986D-2855-25B8-3AB4F83AA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48279" y="5141168"/>
              <a:ext cx="2457184" cy="1099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3162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81407" y="6368111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84545B41-89D1-4259-A13D-56A05BE0514B}" type="slidenum">
              <a:rPr lang="zh-TW" alt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pPr/>
              <a:t>9</a:t>
            </a:fld>
            <a:endParaRPr lang="zh-TW" altLang="en-US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863BE52-A649-4BAF-AB31-75E21611A84B}"/>
              </a:ext>
            </a:extLst>
          </p:cNvPr>
          <p:cNvSpPr txBox="1"/>
          <p:nvPr/>
        </p:nvSpPr>
        <p:spPr>
          <a:xfrm>
            <a:off x="637498" y="202987"/>
            <a:ext cx="6093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altLang="zh-TW" sz="3600" b="1" dirty="0"/>
            </a:b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F0ABDCC-B2F7-4ECD-93BB-740E56040B39}"/>
              </a:ext>
            </a:extLst>
          </p:cNvPr>
          <p:cNvSpPr txBox="1"/>
          <p:nvPr/>
        </p:nvSpPr>
        <p:spPr>
          <a:xfrm>
            <a:off x="746288" y="1049008"/>
            <a:ext cx="4418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2F559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Future Market Development</a:t>
            </a:r>
          </a:p>
        </p:txBody>
      </p:sp>
      <p:pic>
        <p:nvPicPr>
          <p:cNvPr id="39" name="圖片 38">
            <a:extLst>
              <a:ext uri="{FF2B5EF4-FFF2-40B4-BE49-F238E27FC236}">
                <a16:creationId xmlns:a16="http://schemas.microsoft.com/office/drawing/2014/main" id="{2EB44AD2-F158-4281-A718-EF9F1D9CC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1" y="0"/>
            <a:ext cx="971550" cy="365125"/>
          </a:xfrm>
          <a:prstGeom prst="rect">
            <a:avLst/>
          </a:prstGeom>
        </p:spPr>
      </p:pic>
      <p:sp>
        <p:nvSpPr>
          <p:cNvPr id="40" name="文字方塊 39">
            <a:extLst>
              <a:ext uri="{FF2B5EF4-FFF2-40B4-BE49-F238E27FC236}">
                <a16:creationId xmlns:a16="http://schemas.microsoft.com/office/drawing/2014/main" id="{E4C5D2F2-A0AD-4F4D-881E-55B6EA413205}"/>
              </a:ext>
            </a:extLst>
          </p:cNvPr>
          <p:cNvSpPr txBox="1"/>
          <p:nvPr/>
        </p:nvSpPr>
        <p:spPr>
          <a:xfrm>
            <a:off x="623430" y="231122"/>
            <a:ext cx="60934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Operation Overview</a:t>
            </a:r>
            <a:br>
              <a:rPr lang="en-US" altLang="zh-TW" sz="3600" b="1" dirty="0"/>
            </a:b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id="{12F57E44-1DB9-51D9-B2D7-5CC3DE30706E}"/>
              </a:ext>
            </a:extLst>
          </p:cNvPr>
          <p:cNvSpPr/>
          <p:nvPr/>
        </p:nvSpPr>
        <p:spPr>
          <a:xfrm>
            <a:off x="444155" y="903300"/>
            <a:ext cx="8358463" cy="8299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AF590294-EA3F-281A-65F9-9BA25AFDCE48}"/>
              </a:ext>
            </a:extLst>
          </p:cNvPr>
          <p:cNvGrpSpPr/>
          <p:nvPr/>
        </p:nvGrpSpPr>
        <p:grpSpPr>
          <a:xfrm>
            <a:off x="690597" y="1765938"/>
            <a:ext cx="7989171" cy="3125727"/>
            <a:chOff x="690597" y="1765938"/>
            <a:chExt cx="7989171" cy="3125727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0A5B905D-95D6-4C80-8C89-1028BBBBA616}"/>
                </a:ext>
              </a:extLst>
            </p:cNvPr>
            <p:cNvSpPr txBox="1"/>
            <p:nvPr/>
          </p:nvSpPr>
          <p:spPr>
            <a:xfrm>
              <a:off x="690597" y="1828801"/>
              <a:ext cx="407804" cy="306286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altLang="zh-TW" sz="1800" kern="100" dirty="0">
                  <a:solidFill>
                    <a:schemeClr val="accent5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Microsoft JhengHei UI" panose="020B0604030504040204" pitchFamily="34" charset="-120"/>
                  <a:cs typeface="Times New Roman" panose="02020603050405020304" pitchFamily="18" charset="0"/>
                </a:rPr>
                <a:t>Stainless Steel Products</a:t>
              </a:r>
              <a:endParaRPr lang="zh-TW" altLang="zh-TW" sz="1800" kern="1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49" name="群組 48">
              <a:extLst>
                <a:ext uri="{FF2B5EF4-FFF2-40B4-BE49-F238E27FC236}">
                  <a16:creationId xmlns:a16="http://schemas.microsoft.com/office/drawing/2014/main" id="{D64F33F0-484C-45AB-83E6-65786BD08220}"/>
                </a:ext>
              </a:extLst>
            </p:cNvPr>
            <p:cNvGrpSpPr/>
            <p:nvPr/>
          </p:nvGrpSpPr>
          <p:grpSpPr>
            <a:xfrm>
              <a:off x="1731456" y="1765938"/>
              <a:ext cx="6948312" cy="2584393"/>
              <a:chOff x="3095707" y="2613888"/>
              <a:chExt cx="6706492" cy="2584393"/>
            </a:xfrm>
          </p:grpSpPr>
          <p:sp>
            <p:nvSpPr>
              <p:cNvPr id="23" name="TextBox 37">
                <a:extLst>
                  <a:ext uri="{FF2B5EF4-FFF2-40B4-BE49-F238E27FC236}">
                    <a16:creationId xmlns:a16="http://schemas.microsoft.com/office/drawing/2014/main" id="{46156D81-5EBF-4E7E-ACBE-CBCD0CDE0A7F}"/>
                  </a:ext>
                </a:extLst>
              </p:cNvPr>
              <p:cNvSpPr txBox="1"/>
              <p:nvPr/>
            </p:nvSpPr>
            <p:spPr>
              <a:xfrm>
                <a:off x="3104491" y="2613888"/>
                <a:ext cx="669770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b="1" dirty="0">
                    <a:solidFill>
                      <a:schemeClr val="accent5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The huge fluctuation in cost of raw materials has</a:t>
                </a:r>
              </a:p>
              <a:p>
                <a:r>
                  <a:rPr lang="en-US" altLang="zh-TW" sz="2000" b="1" dirty="0">
                    <a:solidFill>
                      <a:schemeClr val="accent5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not stabilized.</a:t>
                </a:r>
                <a:endParaRPr lang="zh-TW" altLang="en-US" sz="2000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4" name="TextBox 42">
                <a:extLst>
                  <a:ext uri="{FF2B5EF4-FFF2-40B4-BE49-F238E27FC236}">
                    <a16:creationId xmlns:a16="http://schemas.microsoft.com/office/drawing/2014/main" id="{CA8A600E-65A3-4A6D-A03A-5CC42CBD2C5F}"/>
                  </a:ext>
                </a:extLst>
              </p:cNvPr>
              <p:cNvSpPr txBox="1"/>
              <p:nvPr/>
            </p:nvSpPr>
            <p:spPr>
              <a:xfrm>
                <a:off x="3095707" y="3560133"/>
                <a:ext cx="645982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2075" indent="-92075"/>
                <a:r>
                  <a:rPr lang="en-US" altLang="zh-TW" sz="2000" b="1" dirty="0">
                    <a:solidFill>
                      <a:schemeClr val="accent5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Declining export demand impacts domestic sales   and price.</a:t>
                </a:r>
                <a:endParaRPr lang="zh-TW" altLang="zh-TW" sz="2000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lvl="0"/>
                <a:endParaRPr lang="zh-TW" altLang="en-US" sz="2000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5" name="TextBox 43">
                <a:extLst>
                  <a:ext uri="{FF2B5EF4-FFF2-40B4-BE49-F238E27FC236}">
                    <a16:creationId xmlns:a16="http://schemas.microsoft.com/office/drawing/2014/main" id="{47CD6C88-C875-401E-829D-3098982FAFC0}"/>
                  </a:ext>
                </a:extLst>
              </p:cNvPr>
              <p:cNvSpPr txBox="1"/>
              <p:nvPr/>
            </p:nvSpPr>
            <p:spPr>
              <a:xfrm>
                <a:off x="3138083" y="4490395"/>
                <a:ext cx="53156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b="1" kern="1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Supply is greater than demand, making the</a:t>
                </a:r>
              </a:p>
              <a:p>
                <a:r>
                  <a:rPr lang="en-US" altLang="zh-TW" sz="2000" b="1" kern="100" dirty="0"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structure hard to ameliorate.</a:t>
                </a:r>
                <a:endParaRPr lang="zh-TW" altLang="zh-TW" sz="2000" kern="100" dirty="0">
                  <a:solidFill>
                    <a:schemeClr val="accent5">
                      <a:lumMod val="75000"/>
                    </a:schemeClr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椭圆 62">
              <a:extLst>
                <a:ext uri="{FF2B5EF4-FFF2-40B4-BE49-F238E27FC236}">
                  <a16:creationId xmlns:a16="http://schemas.microsoft.com/office/drawing/2014/main" id="{81AFC2C0-FEFC-3481-96AB-40C640C90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972" y="1803967"/>
              <a:ext cx="279918" cy="28619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zh-CN" sz="26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" name="椭圆 65">
              <a:extLst>
                <a:ext uri="{FF2B5EF4-FFF2-40B4-BE49-F238E27FC236}">
                  <a16:creationId xmlns:a16="http://schemas.microsoft.com/office/drawing/2014/main" id="{816064C0-5541-AFF4-E839-71D329260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3371" y="2837276"/>
              <a:ext cx="298579" cy="286511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endParaRPr lang="zh-CN" altLang="zh-CN" sz="26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" name="椭圆 61">
              <a:extLst>
                <a:ext uri="{FF2B5EF4-FFF2-40B4-BE49-F238E27FC236}">
                  <a16:creationId xmlns:a16="http://schemas.microsoft.com/office/drawing/2014/main" id="{58A5AE06-1EC9-E8F2-621A-4A11F25F2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505" y="3754210"/>
              <a:ext cx="317240" cy="286398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zh-CN" sz="26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11" name="圖片 10" descr="252114">
            <a:extLst>
              <a:ext uri="{FF2B5EF4-FFF2-40B4-BE49-F238E27FC236}">
                <a16:creationId xmlns:a16="http://schemas.microsoft.com/office/drawing/2014/main" id="{BC7DFDE2-F808-9869-4F79-9D1A8C4EEB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52" y="5042067"/>
            <a:ext cx="1811330" cy="1358733"/>
          </a:xfrm>
          <a:prstGeom prst="hexagon">
            <a:avLst/>
          </a:prstGeom>
        </p:spPr>
      </p:pic>
      <p:pic>
        <p:nvPicPr>
          <p:cNvPr id="12" name="圖片 11" descr="252116">
            <a:extLst>
              <a:ext uri="{FF2B5EF4-FFF2-40B4-BE49-F238E27FC236}">
                <a16:creationId xmlns:a16="http://schemas.microsoft.com/office/drawing/2014/main" id="{3C1EC0E4-4630-88E5-D51F-E39AE43118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132" y="4304714"/>
            <a:ext cx="1645920" cy="1331586"/>
          </a:xfrm>
          <a:prstGeom prst="hexagon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730AE39D-7ABB-9B2A-C538-6704AEDAD579}"/>
              </a:ext>
            </a:extLst>
          </p:cNvPr>
          <p:cNvSpPr txBox="1"/>
          <p:nvPr/>
        </p:nvSpPr>
        <p:spPr>
          <a:xfrm>
            <a:off x="457200" y="6473279"/>
            <a:ext cx="204340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1100" dirty="0">
                <a:solidFill>
                  <a:schemeClr val="bg1">
                    <a:lumMod val="65000"/>
                  </a:schemeClr>
                </a:solidFill>
              </a:rPr>
              <a:t>美亞鋼管廠股份有限公司</a:t>
            </a:r>
            <a:endParaRPr lang="en-US" altLang="zh-TW" sz="11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800" dirty="0">
                <a:solidFill>
                  <a:schemeClr val="bg1">
                    <a:lumMod val="65000"/>
                  </a:schemeClr>
                </a:solidFill>
              </a:rPr>
              <a:t> MAYER STEEL PIPE CORPORATION</a:t>
            </a:r>
            <a:endParaRPr lang="zh-TW" alt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689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10442</TotalTime>
  <Words>1686</Words>
  <Application>Microsoft Office PowerPoint</Application>
  <PresentationFormat>如螢幕大小 (4:3)</PresentationFormat>
  <Paragraphs>591</Paragraphs>
  <Slides>21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6" baseType="lpstr">
      <vt:lpstr>BIZ UDPGothic</vt:lpstr>
      <vt:lpstr>Microsoft JhengHei UI</vt:lpstr>
      <vt:lpstr>微软雅黑</vt:lpstr>
      <vt:lpstr>Microsoft YaHei UI</vt:lpstr>
      <vt:lpstr>宋体</vt:lpstr>
      <vt:lpstr>Söhne</vt:lpstr>
      <vt:lpstr>微軟正黑體</vt:lpstr>
      <vt:lpstr>微軟正黑體</vt:lpstr>
      <vt:lpstr>新細明體</vt:lpstr>
      <vt:lpstr>Arial</vt:lpstr>
      <vt:lpstr>Calibri</vt:lpstr>
      <vt:lpstr>Calibri Light</vt:lpstr>
      <vt:lpstr>Times New Roman</vt:lpstr>
      <vt:lpstr>Trebuchet MS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Historical EPS and Dividends Paid</vt:lpstr>
      <vt:lpstr>Consolidated Balance Sheet(Year)</vt:lpstr>
      <vt:lpstr>Consolidated Balance Sheet(Quarterly)</vt:lpstr>
      <vt:lpstr> Key Financial Indicators(Year) </vt:lpstr>
      <vt:lpstr> Key Financial Indicators (Quarterly) </vt:lpstr>
      <vt:lpstr> Consolidated Income Statement(Year) </vt:lpstr>
      <vt:lpstr> Consolidated Income Statement(Quarterly) 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張欣迪</dc:creator>
  <cp:lastModifiedBy>YUN HUA CHANG</cp:lastModifiedBy>
  <cp:revision>712</cp:revision>
  <cp:lastPrinted>2021-05-11T03:05:04Z</cp:lastPrinted>
  <dcterms:created xsi:type="dcterms:W3CDTF">2017-03-09T01:36:08Z</dcterms:created>
  <dcterms:modified xsi:type="dcterms:W3CDTF">2023-06-05T06:04:59Z</dcterms:modified>
</cp:coreProperties>
</file>