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83" r:id="rId2"/>
  </p:sldMasterIdLst>
  <p:notesMasterIdLst>
    <p:notesMasterId r:id="rId19"/>
  </p:notesMasterIdLst>
  <p:handoutMasterIdLst>
    <p:handoutMasterId r:id="rId20"/>
  </p:handoutMasterIdLst>
  <p:sldIdLst>
    <p:sldId id="319" r:id="rId3"/>
    <p:sldId id="334" r:id="rId4"/>
    <p:sldId id="355" r:id="rId5"/>
    <p:sldId id="341" r:id="rId6"/>
    <p:sldId id="368" r:id="rId7"/>
    <p:sldId id="352" r:id="rId8"/>
    <p:sldId id="350" r:id="rId9"/>
    <p:sldId id="353" r:id="rId10"/>
    <p:sldId id="354" r:id="rId11"/>
    <p:sldId id="381" r:id="rId12"/>
    <p:sldId id="335" r:id="rId13"/>
    <p:sldId id="364" r:id="rId14"/>
    <p:sldId id="363" r:id="rId15"/>
    <p:sldId id="379" r:id="rId16"/>
    <p:sldId id="380" r:id="rId17"/>
    <p:sldId id="369" r:id="rId18"/>
  </p:sldIdLst>
  <p:sldSz cx="9144000" cy="6858000" type="screen4x3"/>
  <p:notesSz cx="6807200" cy="99393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1373448-CF23-456B-A873-8A741C85EC95}">
          <p14:sldIdLst>
            <p14:sldId id="319"/>
            <p14:sldId id="334"/>
            <p14:sldId id="355"/>
            <p14:sldId id="341"/>
            <p14:sldId id="368"/>
            <p14:sldId id="352"/>
            <p14:sldId id="350"/>
            <p14:sldId id="353"/>
            <p14:sldId id="354"/>
            <p14:sldId id="381"/>
            <p14:sldId id="335"/>
            <p14:sldId id="364"/>
            <p14:sldId id="363"/>
            <p14:sldId id="379"/>
            <p14:sldId id="380"/>
            <p14:sldId id="3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張文惠" initials="張文惠" lastIdx="2" clrIdx="0">
    <p:extLst>
      <p:ext uri="{19B8F6BF-5375-455C-9EA6-DF929625EA0E}">
        <p15:presenceInfo xmlns:p15="http://schemas.microsoft.com/office/powerpoint/2012/main" userId="S-1-5-21-1361855608-1994867371-3185964733-11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B0"/>
    <a:srgbClr val="0A0AD4"/>
    <a:srgbClr val="0075BD"/>
    <a:srgbClr val="FFFFDD"/>
    <a:srgbClr val="CCFFFF"/>
    <a:srgbClr val="FFFFCC"/>
    <a:srgbClr val="FF9999"/>
    <a:srgbClr val="FFCCCC"/>
    <a:srgbClr val="FF6699"/>
    <a:srgbClr val="8AE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422" autoAdjust="0"/>
  </p:normalViewPr>
  <p:slideViewPr>
    <p:cSldViewPr>
      <p:cViewPr varScale="1">
        <p:scale>
          <a:sx n="110" d="100"/>
          <a:sy n="110" d="100"/>
        </p:scale>
        <p:origin x="16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836" y="-9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FD0B23-33FE-409F-8678-26817C633DA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D2C4FC4-808A-4E51-A35F-C837475D201A}">
      <dgm:prSet phldrT="[文字]" custT="1"/>
      <dgm:spPr/>
      <dgm:t>
        <a:bodyPr/>
        <a:lstStyle/>
        <a:p>
          <a:r>
            <a:rPr 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聚亨企業集團</a:t>
          </a:r>
          <a:r>
            <a:rPr 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泰國</a:t>
          </a:r>
          <a:r>
            <a:rPr 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大眾有限公司</a:t>
          </a:r>
        </a:p>
        <a:p>
          <a:r>
            <a:rPr 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盤元、線材</a:t>
          </a:r>
          <a:r>
            <a:rPr lang="zh-TW" altLang="en-US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螺絲</a:t>
          </a:r>
          <a:r>
            <a:rPr lang="en-US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栓</a:t>
          </a:r>
          <a:r>
            <a:rPr lang="en-US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、盤元鋼筋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5CF434-CFE3-4D9E-84D4-C351CDAC1421}" type="parTrans" cxnId="{C4322B14-A450-4B75-904C-101B84802A67}">
      <dgm:prSet/>
      <dgm:spPr/>
      <dgm:t>
        <a:bodyPr/>
        <a:lstStyle/>
        <a:p>
          <a:endParaRPr lang="zh-TW" altLang="en-US" sz="1100">
            <a:latin typeface="細明體-ExtB" panose="02020500000000000000" pitchFamily="18" charset="-120"/>
            <a:ea typeface="細明體-ExtB" panose="02020500000000000000" pitchFamily="18" charset="-120"/>
          </a:endParaRPr>
        </a:p>
      </dgm:t>
    </dgm:pt>
    <dgm:pt modelId="{CC1BD325-795B-4C61-8B0F-FD50A4F910D9}" type="sibTrans" cxnId="{C4322B14-A450-4B75-904C-101B84802A67}">
      <dgm:prSet/>
      <dgm:spPr/>
      <dgm:t>
        <a:bodyPr/>
        <a:lstStyle/>
        <a:p>
          <a:endParaRPr lang="zh-TW" altLang="en-US" sz="1100">
            <a:latin typeface="細明體-ExtB" panose="02020500000000000000" pitchFamily="18" charset="-120"/>
            <a:ea typeface="細明體-ExtB" panose="02020500000000000000" pitchFamily="18" charset="-120"/>
          </a:endParaRPr>
        </a:p>
      </dgm:t>
    </dgm:pt>
    <dgm:pt modelId="{439E26EE-9FD1-415F-87BA-23B177CADE9B}">
      <dgm:prSet phldrT="[文字]" custT="1"/>
      <dgm:spPr/>
      <dgm:t>
        <a:bodyPr/>
        <a:lstStyle/>
        <a:p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台灣聚亨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盤</a:t>
          </a:r>
          <a:r>
            <a:rPr lang="zh-TW" alt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元</a:t>
          </a:r>
          <a:r>
            <a:rPr lang="zh-TW" altLang="en-US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球化線材</a:t>
          </a:r>
          <a:r>
            <a:rPr lang="zh-TW" altLang="en-US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螺絲</a:t>
          </a:r>
          <a:r>
            <a:rPr lang="zh-TW" altLang="en-US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建築用螺絲</a:t>
          </a:r>
          <a:r>
            <a:rPr lang="zh-TW" altLang="en-US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及扣件</a:t>
          </a:r>
          <a:endParaRPr lang="zh-TW" altLang="en-US" sz="1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B2D35B-4855-458A-AF84-F2DB4AC96F10}" type="parTrans" cxnId="{876467BF-2C69-49BC-BC17-C74B582A652B}">
      <dgm:prSet/>
      <dgm:spPr/>
      <dgm:t>
        <a:bodyPr/>
        <a:lstStyle/>
        <a:p>
          <a:endParaRPr lang="zh-TW" altLang="en-US" sz="1100">
            <a:latin typeface="細明體-ExtB" panose="02020500000000000000" pitchFamily="18" charset="-120"/>
            <a:ea typeface="細明體-ExtB" panose="02020500000000000000" pitchFamily="18" charset="-120"/>
          </a:endParaRPr>
        </a:p>
      </dgm:t>
    </dgm:pt>
    <dgm:pt modelId="{4900EFDF-21B2-45D7-9CE5-A4734E556812}" type="sibTrans" cxnId="{876467BF-2C69-49BC-BC17-C74B582A652B}">
      <dgm:prSet/>
      <dgm:spPr/>
      <dgm:t>
        <a:bodyPr/>
        <a:lstStyle/>
        <a:p>
          <a:endParaRPr lang="zh-TW" altLang="en-US" sz="1100">
            <a:latin typeface="細明體-ExtB" panose="02020500000000000000" pitchFamily="18" charset="-120"/>
            <a:ea typeface="細明體-ExtB" panose="02020500000000000000" pitchFamily="18" charset="-120"/>
          </a:endParaRPr>
        </a:p>
      </dgm:t>
    </dgm:pt>
    <dgm:pt modelId="{9D8F3006-28F4-4F16-B2C8-BE1D981046EF}">
      <dgm:prSet phldrT="[文字]" custT="1"/>
      <dgm:spPr/>
      <dgm:t>
        <a:bodyPr/>
        <a:lstStyle/>
        <a:p>
          <a:r>
            <a:rPr 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黃驊聚金五金製品有限公司</a:t>
          </a:r>
        </a:p>
        <a:p>
          <a:r>
            <a:rPr 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線材</a:t>
          </a:r>
          <a:r>
            <a:rPr lang="zh-TW" altLang="en-US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五金製品</a:t>
          </a:r>
          <a:endParaRPr lang="zh-TW" altLang="en-US" sz="1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633C2F-886A-4E52-86E4-A06E018976E2}" type="parTrans" cxnId="{ACAFA767-229A-464D-BC30-A40C30AE940A}">
      <dgm:prSet/>
      <dgm:spPr/>
      <dgm:t>
        <a:bodyPr/>
        <a:lstStyle/>
        <a:p>
          <a:endParaRPr lang="zh-TW" altLang="en-US"/>
        </a:p>
      </dgm:t>
    </dgm:pt>
    <dgm:pt modelId="{3A74FFED-C918-4987-A14F-20A7A9250365}" type="sibTrans" cxnId="{ACAFA767-229A-464D-BC30-A40C30AE940A}">
      <dgm:prSet/>
      <dgm:spPr/>
      <dgm:t>
        <a:bodyPr/>
        <a:lstStyle/>
        <a:p>
          <a:endParaRPr lang="zh-TW" altLang="en-US" sz="1100">
            <a:latin typeface="細明體-ExtB" panose="02020500000000000000" pitchFamily="18" charset="-120"/>
            <a:ea typeface="細明體-ExtB" panose="02020500000000000000" pitchFamily="18" charset="-120"/>
          </a:endParaRPr>
        </a:p>
      </dgm:t>
    </dgm:pt>
    <dgm:pt modelId="{3F87D591-3507-4A3F-8E6A-9DBD43B181F3}">
      <dgm:prSet custT="1"/>
      <dgm:spPr/>
      <dgm:t>
        <a:bodyPr/>
        <a:lstStyle/>
        <a:p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越南聚亨責任有限公司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線材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B8CDA0-0843-4FA8-AEC9-8AF440489AF4}" type="parTrans" cxnId="{7FF8F6CB-3634-4078-915A-83C74B34DB96}">
      <dgm:prSet/>
      <dgm:spPr/>
      <dgm:t>
        <a:bodyPr/>
        <a:lstStyle/>
        <a:p>
          <a:endParaRPr lang="zh-TW" altLang="en-US" sz="1100">
            <a:latin typeface="細明體-ExtB" panose="02020500000000000000" pitchFamily="18" charset="-120"/>
            <a:ea typeface="細明體-ExtB" panose="02020500000000000000" pitchFamily="18" charset="-120"/>
          </a:endParaRPr>
        </a:p>
      </dgm:t>
    </dgm:pt>
    <dgm:pt modelId="{E88ABD43-9EC4-4B89-869B-D0B846183C85}" type="sibTrans" cxnId="{7FF8F6CB-3634-4078-915A-83C74B34DB96}">
      <dgm:prSet/>
      <dgm:spPr/>
      <dgm:t>
        <a:bodyPr/>
        <a:lstStyle/>
        <a:p>
          <a:endParaRPr lang="zh-TW" altLang="en-US" sz="1100">
            <a:latin typeface="細明體-ExtB" panose="02020500000000000000" pitchFamily="18" charset="-120"/>
            <a:ea typeface="細明體-ExtB" panose="02020500000000000000" pitchFamily="18" charset="-120"/>
          </a:endParaRPr>
        </a:p>
      </dgm:t>
    </dgm:pt>
    <dgm:pt modelId="{22FE47B9-729B-4BFA-9CAF-53D8BD91256E}">
      <dgm:prSet custT="1"/>
      <dgm:spPr/>
      <dgm:t>
        <a:bodyPr/>
        <a:lstStyle/>
        <a:p>
          <a:r>
            <a:rPr 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TY Steel Co., Ltd.</a:t>
          </a:r>
        </a:p>
        <a:p>
          <a:r>
            <a: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泰國電爐廠</a:t>
          </a:r>
          <a:r>
            <a: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鋼</a:t>
          </a:r>
          <a:r>
            <a:rPr 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胚、</a:t>
          </a:r>
          <a:r>
            <a:rPr lang="zh-TW" altLang="en-US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直棒</a:t>
          </a:r>
          <a:r>
            <a:rPr 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鋼筋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1F27AA-6CC7-41A8-8418-E7807A1637B0}" type="parTrans" cxnId="{C07349A9-BF4C-45D8-9962-FA36BB80B77A}">
      <dgm:prSet/>
      <dgm:spPr/>
      <dgm:t>
        <a:bodyPr/>
        <a:lstStyle/>
        <a:p>
          <a:endParaRPr lang="zh-TW" altLang="en-US" sz="1100">
            <a:latin typeface="細明體-ExtB" panose="02020500000000000000" pitchFamily="18" charset="-120"/>
            <a:ea typeface="細明體-ExtB" panose="02020500000000000000" pitchFamily="18" charset="-120"/>
          </a:endParaRPr>
        </a:p>
      </dgm:t>
    </dgm:pt>
    <dgm:pt modelId="{3737BBA3-C7B9-4CEF-B0E3-C0C8B3891DF0}" type="sibTrans" cxnId="{C07349A9-BF4C-45D8-9962-FA36BB80B77A}">
      <dgm:prSet/>
      <dgm:spPr/>
      <dgm:t>
        <a:bodyPr/>
        <a:lstStyle/>
        <a:p>
          <a:endParaRPr lang="zh-TW" altLang="en-US" sz="1100" dirty="0">
            <a:latin typeface="細明體-ExtB" panose="02020500000000000000" pitchFamily="18" charset="-120"/>
            <a:ea typeface="細明體-ExtB" panose="02020500000000000000" pitchFamily="18" charset="-120"/>
          </a:endParaRPr>
        </a:p>
      </dgm:t>
    </dgm:pt>
    <dgm:pt modelId="{D2EAF0D1-C664-43C2-8A49-C04169D7B728}" type="pres">
      <dgm:prSet presAssocID="{00FD0B23-33FE-409F-8678-26817C633DA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290F7B8A-51B9-4A0F-9B54-8646686FFA4B}" type="pres">
      <dgm:prSet presAssocID="{22FE47B9-729B-4BFA-9CAF-53D8BD91256E}" presName="hierRoot1" presStyleCnt="0"/>
      <dgm:spPr/>
      <dgm:t>
        <a:bodyPr/>
        <a:lstStyle/>
        <a:p>
          <a:endParaRPr lang="zh-TW" altLang="en-US"/>
        </a:p>
      </dgm:t>
    </dgm:pt>
    <dgm:pt modelId="{C7460B41-9DFF-4714-A800-182C10414175}" type="pres">
      <dgm:prSet presAssocID="{22FE47B9-729B-4BFA-9CAF-53D8BD91256E}" presName="composite" presStyleCnt="0"/>
      <dgm:spPr/>
      <dgm:t>
        <a:bodyPr/>
        <a:lstStyle/>
        <a:p>
          <a:endParaRPr lang="zh-TW" altLang="en-US"/>
        </a:p>
      </dgm:t>
    </dgm:pt>
    <dgm:pt modelId="{23AABFEA-1FB1-4EDB-8A94-01FC12D1EE2D}" type="pres">
      <dgm:prSet presAssocID="{22FE47B9-729B-4BFA-9CAF-53D8BD91256E}" presName="background" presStyleLbl="node0" presStyleIdx="0" presStyleCnt="1"/>
      <dgm:spPr/>
      <dgm:t>
        <a:bodyPr/>
        <a:lstStyle/>
        <a:p>
          <a:endParaRPr lang="zh-TW" altLang="en-US"/>
        </a:p>
      </dgm:t>
    </dgm:pt>
    <dgm:pt modelId="{26D261E6-D5DF-4E4F-8EDB-6218AE13B833}" type="pres">
      <dgm:prSet presAssocID="{22FE47B9-729B-4BFA-9CAF-53D8BD91256E}" presName="text" presStyleLbl="fgAcc0" presStyleIdx="0" presStyleCnt="1" custScaleX="125068" custScaleY="75743" custLinFactNeighborX="-8242" custLinFactNeighborY="829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22BCAA0-46A1-4623-95DA-C33193D3057A}" type="pres">
      <dgm:prSet presAssocID="{22FE47B9-729B-4BFA-9CAF-53D8BD91256E}" presName="hierChild2" presStyleCnt="0"/>
      <dgm:spPr/>
      <dgm:t>
        <a:bodyPr/>
        <a:lstStyle/>
        <a:p>
          <a:endParaRPr lang="zh-TW" altLang="en-US"/>
        </a:p>
      </dgm:t>
    </dgm:pt>
    <dgm:pt modelId="{261401E8-A572-4BC6-A5CA-424FB98162A6}" type="pres">
      <dgm:prSet presAssocID="{005CF434-CFE3-4D9E-84D4-C351CDAC1421}" presName="Name10" presStyleLbl="parChTrans1D2" presStyleIdx="0" presStyleCnt="1"/>
      <dgm:spPr/>
      <dgm:t>
        <a:bodyPr/>
        <a:lstStyle/>
        <a:p>
          <a:endParaRPr lang="zh-TW" altLang="en-US"/>
        </a:p>
      </dgm:t>
    </dgm:pt>
    <dgm:pt modelId="{11E8D341-07DA-47CC-B548-5990C056620B}" type="pres">
      <dgm:prSet presAssocID="{FD2C4FC4-808A-4E51-A35F-C837475D201A}" presName="hierRoot2" presStyleCnt="0"/>
      <dgm:spPr/>
      <dgm:t>
        <a:bodyPr/>
        <a:lstStyle/>
        <a:p>
          <a:endParaRPr lang="zh-TW" altLang="en-US"/>
        </a:p>
      </dgm:t>
    </dgm:pt>
    <dgm:pt modelId="{FF9BDF3A-F462-43BC-BEAF-77FDB2C2E2A8}" type="pres">
      <dgm:prSet presAssocID="{FD2C4FC4-808A-4E51-A35F-C837475D201A}" presName="composite2" presStyleCnt="0"/>
      <dgm:spPr/>
      <dgm:t>
        <a:bodyPr/>
        <a:lstStyle/>
        <a:p>
          <a:endParaRPr lang="zh-TW" altLang="en-US"/>
        </a:p>
      </dgm:t>
    </dgm:pt>
    <dgm:pt modelId="{F214B8DF-3027-47A8-B615-139B86AD4C84}" type="pres">
      <dgm:prSet presAssocID="{FD2C4FC4-808A-4E51-A35F-C837475D201A}" presName="background2" presStyleLbl="node2" presStyleIdx="0" presStyleCnt="1"/>
      <dgm:spPr/>
      <dgm:t>
        <a:bodyPr/>
        <a:lstStyle/>
        <a:p>
          <a:endParaRPr lang="zh-TW" altLang="en-US"/>
        </a:p>
      </dgm:t>
    </dgm:pt>
    <dgm:pt modelId="{44537F5E-71E8-4B59-8C40-9790354B684D}" type="pres">
      <dgm:prSet presAssocID="{FD2C4FC4-808A-4E51-A35F-C837475D201A}" presName="text2" presStyleLbl="fgAcc2" presStyleIdx="0" presStyleCnt="1" custScaleX="158952" custScaleY="68950" custLinFactNeighborX="-7581" custLinFactNeighborY="-764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B7210C9-26CF-4015-81EF-0445EE8113C6}" type="pres">
      <dgm:prSet presAssocID="{FD2C4FC4-808A-4E51-A35F-C837475D201A}" presName="hierChild3" presStyleCnt="0"/>
      <dgm:spPr/>
      <dgm:t>
        <a:bodyPr/>
        <a:lstStyle/>
        <a:p>
          <a:endParaRPr lang="zh-TW" altLang="en-US"/>
        </a:p>
      </dgm:t>
    </dgm:pt>
    <dgm:pt modelId="{B46CD8D5-2E9A-41A9-A8BF-B96B62F77FDC}" type="pres">
      <dgm:prSet presAssocID="{A2B2D35B-4855-458A-AF84-F2DB4AC96F10}" presName="Name17" presStyleLbl="parChTrans1D3" presStyleIdx="0" presStyleCnt="3"/>
      <dgm:spPr/>
      <dgm:t>
        <a:bodyPr/>
        <a:lstStyle/>
        <a:p>
          <a:endParaRPr lang="zh-TW" altLang="en-US"/>
        </a:p>
      </dgm:t>
    </dgm:pt>
    <dgm:pt modelId="{CC1DD058-183F-42C6-8307-66D32AC513C0}" type="pres">
      <dgm:prSet presAssocID="{439E26EE-9FD1-415F-87BA-23B177CADE9B}" presName="hierRoot3" presStyleCnt="0"/>
      <dgm:spPr/>
      <dgm:t>
        <a:bodyPr/>
        <a:lstStyle/>
        <a:p>
          <a:endParaRPr lang="zh-TW" altLang="en-US"/>
        </a:p>
      </dgm:t>
    </dgm:pt>
    <dgm:pt modelId="{1C01B4FE-6B66-49B2-9EBB-1AA8F7B603EB}" type="pres">
      <dgm:prSet presAssocID="{439E26EE-9FD1-415F-87BA-23B177CADE9B}" presName="composite3" presStyleCnt="0"/>
      <dgm:spPr/>
      <dgm:t>
        <a:bodyPr/>
        <a:lstStyle/>
        <a:p>
          <a:endParaRPr lang="zh-TW" altLang="en-US"/>
        </a:p>
      </dgm:t>
    </dgm:pt>
    <dgm:pt modelId="{E85A2225-8D97-434D-AC62-4F42BE499839}" type="pres">
      <dgm:prSet presAssocID="{439E26EE-9FD1-415F-87BA-23B177CADE9B}" presName="background3" presStyleLbl="node3" presStyleIdx="0" presStyleCnt="3"/>
      <dgm:spPr/>
      <dgm:t>
        <a:bodyPr/>
        <a:lstStyle/>
        <a:p>
          <a:endParaRPr lang="zh-TW" altLang="en-US"/>
        </a:p>
      </dgm:t>
    </dgm:pt>
    <dgm:pt modelId="{C1F1740F-18E2-4BA3-9728-2ECD749945B0}" type="pres">
      <dgm:prSet presAssocID="{439E26EE-9FD1-415F-87BA-23B177CADE9B}" presName="text3" presStyleLbl="fgAcc3" presStyleIdx="0" presStyleCnt="3" custScaleX="117470" custScaleY="75516" custLinFactNeighborX="-7113" custLinFactNeighborY="-70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29398DE-907B-40F5-893B-2D0785250223}" type="pres">
      <dgm:prSet presAssocID="{439E26EE-9FD1-415F-87BA-23B177CADE9B}" presName="hierChild4" presStyleCnt="0"/>
      <dgm:spPr/>
      <dgm:t>
        <a:bodyPr/>
        <a:lstStyle/>
        <a:p>
          <a:endParaRPr lang="zh-TW" altLang="en-US"/>
        </a:p>
      </dgm:t>
    </dgm:pt>
    <dgm:pt modelId="{3B9C7353-3D99-4F15-8BB2-4E3444EF69F7}" type="pres">
      <dgm:prSet presAssocID="{E6633C2F-886A-4E52-86E4-A06E018976E2}" presName="Name17" presStyleLbl="parChTrans1D3" presStyleIdx="1" presStyleCnt="3"/>
      <dgm:spPr/>
      <dgm:t>
        <a:bodyPr/>
        <a:lstStyle/>
        <a:p>
          <a:endParaRPr lang="zh-TW" altLang="en-US"/>
        </a:p>
      </dgm:t>
    </dgm:pt>
    <dgm:pt modelId="{BB11D6DB-CD8C-4DD8-9C5E-E50F642E482F}" type="pres">
      <dgm:prSet presAssocID="{9D8F3006-28F4-4F16-B2C8-BE1D981046EF}" presName="hierRoot3" presStyleCnt="0"/>
      <dgm:spPr/>
      <dgm:t>
        <a:bodyPr/>
        <a:lstStyle/>
        <a:p>
          <a:endParaRPr lang="zh-TW" altLang="en-US"/>
        </a:p>
      </dgm:t>
    </dgm:pt>
    <dgm:pt modelId="{30B86098-1704-4B59-819E-334A9EC5D1D3}" type="pres">
      <dgm:prSet presAssocID="{9D8F3006-28F4-4F16-B2C8-BE1D981046EF}" presName="composite3" presStyleCnt="0"/>
      <dgm:spPr/>
      <dgm:t>
        <a:bodyPr/>
        <a:lstStyle/>
        <a:p>
          <a:endParaRPr lang="zh-TW" altLang="en-US"/>
        </a:p>
      </dgm:t>
    </dgm:pt>
    <dgm:pt modelId="{D214E26A-941D-41EF-87E1-2E9EB54F8ACC}" type="pres">
      <dgm:prSet presAssocID="{9D8F3006-28F4-4F16-B2C8-BE1D981046EF}" presName="background3" presStyleLbl="node3" presStyleIdx="1" presStyleCnt="3"/>
      <dgm:spPr/>
      <dgm:t>
        <a:bodyPr/>
        <a:lstStyle/>
        <a:p>
          <a:endParaRPr lang="zh-TW" altLang="en-US"/>
        </a:p>
      </dgm:t>
    </dgm:pt>
    <dgm:pt modelId="{F32D72D0-24C3-450D-AC2B-50A1C6289AD6}" type="pres">
      <dgm:prSet presAssocID="{9D8F3006-28F4-4F16-B2C8-BE1D981046EF}" presName="text3" presStyleLbl="fgAcc3" presStyleIdx="1" presStyleCnt="3" custScaleX="117470" custScaleY="76797" custLinFactNeighborX="-10784" custLinFactNeighborY="-82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D4B50A9-7D01-46C8-A145-EC06D11A1CA6}" type="pres">
      <dgm:prSet presAssocID="{9D8F3006-28F4-4F16-B2C8-BE1D981046EF}" presName="hierChild4" presStyleCnt="0"/>
      <dgm:spPr/>
      <dgm:t>
        <a:bodyPr/>
        <a:lstStyle/>
        <a:p>
          <a:endParaRPr lang="zh-TW" altLang="en-US"/>
        </a:p>
      </dgm:t>
    </dgm:pt>
    <dgm:pt modelId="{31A9A0AA-4BA9-4155-B269-906204C6BE1F}" type="pres">
      <dgm:prSet presAssocID="{5CB8CDA0-0843-4FA8-AEC9-8AF440489AF4}" presName="Name17" presStyleLbl="parChTrans1D3" presStyleIdx="2" presStyleCnt="3"/>
      <dgm:spPr/>
      <dgm:t>
        <a:bodyPr/>
        <a:lstStyle/>
        <a:p>
          <a:endParaRPr lang="zh-TW" altLang="en-US"/>
        </a:p>
      </dgm:t>
    </dgm:pt>
    <dgm:pt modelId="{332EA4C1-79B7-441A-A3CF-AE25004A7ACA}" type="pres">
      <dgm:prSet presAssocID="{3F87D591-3507-4A3F-8E6A-9DBD43B181F3}" presName="hierRoot3" presStyleCnt="0"/>
      <dgm:spPr/>
      <dgm:t>
        <a:bodyPr/>
        <a:lstStyle/>
        <a:p>
          <a:endParaRPr lang="zh-TW" altLang="en-US"/>
        </a:p>
      </dgm:t>
    </dgm:pt>
    <dgm:pt modelId="{2DC02137-B2E7-4706-B7B2-E9CE5B526B62}" type="pres">
      <dgm:prSet presAssocID="{3F87D591-3507-4A3F-8E6A-9DBD43B181F3}" presName="composite3" presStyleCnt="0"/>
      <dgm:spPr/>
      <dgm:t>
        <a:bodyPr/>
        <a:lstStyle/>
        <a:p>
          <a:endParaRPr lang="zh-TW" altLang="en-US"/>
        </a:p>
      </dgm:t>
    </dgm:pt>
    <dgm:pt modelId="{BB79A413-7AE2-417B-9CA9-F23C0CBAD18A}" type="pres">
      <dgm:prSet presAssocID="{3F87D591-3507-4A3F-8E6A-9DBD43B181F3}" presName="background3" presStyleLbl="node3" presStyleIdx="2" presStyleCnt="3"/>
      <dgm:spPr/>
      <dgm:t>
        <a:bodyPr/>
        <a:lstStyle/>
        <a:p>
          <a:endParaRPr lang="zh-TW" altLang="en-US"/>
        </a:p>
      </dgm:t>
    </dgm:pt>
    <dgm:pt modelId="{29B94EC7-EA00-441C-97BF-FE654EDB6D22}" type="pres">
      <dgm:prSet presAssocID="{3F87D591-3507-4A3F-8E6A-9DBD43B181F3}" presName="text3" presStyleLbl="fgAcc3" presStyleIdx="2" presStyleCnt="3" custScaleX="110141" custScaleY="75516" custLinFactNeighborX="-2179" custLinFactNeighborY="-82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FAF26EE-B9E8-46DB-B0F8-9C46BFC12131}" type="pres">
      <dgm:prSet presAssocID="{3F87D591-3507-4A3F-8E6A-9DBD43B181F3}" presName="hierChild4" presStyleCnt="0"/>
      <dgm:spPr/>
      <dgm:t>
        <a:bodyPr/>
        <a:lstStyle/>
        <a:p>
          <a:endParaRPr lang="zh-TW" altLang="en-US"/>
        </a:p>
      </dgm:t>
    </dgm:pt>
  </dgm:ptLst>
  <dgm:cxnLst>
    <dgm:cxn modelId="{23758A6D-F2E2-4D2B-B841-CD0B4C729756}" type="presOf" srcId="{3F87D591-3507-4A3F-8E6A-9DBD43B181F3}" destId="{29B94EC7-EA00-441C-97BF-FE654EDB6D22}" srcOrd="0" destOrd="0" presId="urn:microsoft.com/office/officeart/2005/8/layout/hierarchy1"/>
    <dgm:cxn modelId="{C07349A9-BF4C-45D8-9962-FA36BB80B77A}" srcId="{00FD0B23-33FE-409F-8678-26817C633DA1}" destId="{22FE47B9-729B-4BFA-9CAF-53D8BD91256E}" srcOrd="0" destOrd="0" parTransId="{D41F27AA-6CC7-41A8-8418-E7807A1637B0}" sibTransId="{3737BBA3-C7B9-4CEF-B0E3-C0C8B3891DF0}"/>
    <dgm:cxn modelId="{876467BF-2C69-49BC-BC17-C74B582A652B}" srcId="{FD2C4FC4-808A-4E51-A35F-C837475D201A}" destId="{439E26EE-9FD1-415F-87BA-23B177CADE9B}" srcOrd="0" destOrd="0" parTransId="{A2B2D35B-4855-458A-AF84-F2DB4AC96F10}" sibTransId="{4900EFDF-21B2-45D7-9CE5-A4734E556812}"/>
    <dgm:cxn modelId="{C4322B14-A450-4B75-904C-101B84802A67}" srcId="{22FE47B9-729B-4BFA-9CAF-53D8BD91256E}" destId="{FD2C4FC4-808A-4E51-A35F-C837475D201A}" srcOrd="0" destOrd="0" parTransId="{005CF434-CFE3-4D9E-84D4-C351CDAC1421}" sibTransId="{CC1BD325-795B-4C61-8B0F-FD50A4F910D9}"/>
    <dgm:cxn modelId="{DB99BF0D-64DF-4F8F-BF97-8EC91DABAB47}" type="presOf" srcId="{E6633C2F-886A-4E52-86E4-A06E018976E2}" destId="{3B9C7353-3D99-4F15-8BB2-4E3444EF69F7}" srcOrd="0" destOrd="0" presId="urn:microsoft.com/office/officeart/2005/8/layout/hierarchy1"/>
    <dgm:cxn modelId="{7FF8F6CB-3634-4078-915A-83C74B34DB96}" srcId="{FD2C4FC4-808A-4E51-A35F-C837475D201A}" destId="{3F87D591-3507-4A3F-8E6A-9DBD43B181F3}" srcOrd="2" destOrd="0" parTransId="{5CB8CDA0-0843-4FA8-AEC9-8AF440489AF4}" sibTransId="{E88ABD43-9EC4-4B89-869B-D0B846183C85}"/>
    <dgm:cxn modelId="{D7D078B5-3892-4E4E-A76C-C758675B6BED}" type="presOf" srcId="{005CF434-CFE3-4D9E-84D4-C351CDAC1421}" destId="{261401E8-A572-4BC6-A5CA-424FB98162A6}" srcOrd="0" destOrd="0" presId="urn:microsoft.com/office/officeart/2005/8/layout/hierarchy1"/>
    <dgm:cxn modelId="{2B8CF0DC-4599-4830-8457-5793AB407004}" type="presOf" srcId="{22FE47B9-729B-4BFA-9CAF-53D8BD91256E}" destId="{26D261E6-D5DF-4E4F-8EDB-6218AE13B833}" srcOrd="0" destOrd="0" presId="urn:microsoft.com/office/officeart/2005/8/layout/hierarchy1"/>
    <dgm:cxn modelId="{ACAFA767-229A-464D-BC30-A40C30AE940A}" srcId="{FD2C4FC4-808A-4E51-A35F-C837475D201A}" destId="{9D8F3006-28F4-4F16-B2C8-BE1D981046EF}" srcOrd="1" destOrd="0" parTransId="{E6633C2F-886A-4E52-86E4-A06E018976E2}" sibTransId="{3A74FFED-C918-4987-A14F-20A7A9250365}"/>
    <dgm:cxn modelId="{6D7CB22B-D6C4-4C59-AC29-64338C6D53C6}" type="presOf" srcId="{5CB8CDA0-0843-4FA8-AEC9-8AF440489AF4}" destId="{31A9A0AA-4BA9-4155-B269-906204C6BE1F}" srcOrd="0" destOrd="0" presId="urn:microsoft.com/office/officeart/2005/8/layout/hierarchy1"/>
    <dgm:cxn modelId="{2C2F3F2D-B910-4AE4-B04B-AE96D6ACB231}" type="presOf" srcId="{439E26EE-9FD1-415F-87BA-23B177CADE9B}" destId="{C1F1740F-18E2-4BA3-9728-2ECD749945B0}" srcOrd="0" destOrd="0" presId="urn:microsoft.com/office/officeart/2005/8/layout/hierarchy1"/>
    <dgm:cxn modelId="{455903CF-4F37-493B-A833-33D97E84703C}" type="presOf" srcId="{00FD0B23-33FE-409F-8678-26817C633DA1}" destId="{D2EAF0D1-C664-43C2-8A49-C04169D7B728}" srcOrd="0" destOrd="0" presId="urn:microsoft.com/office/officeart/2005/8/layout/hierarchy1"/>
    <dgm:cxn modelId="{AB5CDA69-3F1A-40D0-AA32-64607B90EFA6}" type="presOf" srcId="{9D8F3006-28F4-4F16-B2C8-BE1D981046EF}" destId="{F32D72D0-24C3-450D-AC2B-50A1C6289AD6}" srcOrd="0" destOrd="0" presId="urn:microsoft.com/office/officeart/2005/8/layout/hierarchy1"/>
    <dgm:cxn modelId="{875AF530-E377-49BF-A374-AE0A898CC6CB}" type="presOf" srcId="{FD2C4FC4-808A-4E51-A35F-C837475D201A}" destId="{44537F5E-71E8-4B59-8C40-9790354B684D}" srcOrd="0" destOrd="0" presId="urn:microsoft.com/office/officeart/2005/8/layout/hierarchy1"/>
    <dgm:cxn modelId="{7B6DEE1E-F8B2-4010-8A7C-8B74C209553B}" type="presOf" srcId="{A2B2D35B-4855-458A-AF84-F2DB4AC96F10}" destId="{B46CD8D5-2E9A-41A9-A8BF-B96B62F77FDC}" srcOrd="0" destOrd="0" presId="urn:microsoft.com/office/officeart/2005/8/layout/hierarchy1"/>
    <dgm:cxn modelId="{5B7CFBC1-6834-4EB4-BD24-D7AAF1853748}" type="presParOf" srcId="{D2EAF0D1-C664-43C2-8A49-C04169D7B728}" destId="{290F7B8A-51B9-4A0F-9B54-8646686FFA4B}" srcOrd="0" destOrd="0" presId="urn:microsoft.com/office/officeart/2005/8/layout/hierarchy1"/>
    <dgm:cxn modelId="{7007D54D-C45A-4B5A-AEE1-3DA6D31DE5EC}" type="presParOf" srcId="{290F7B8A-51B9-4A0F-9B54-8646686FFA4B}" destId="{C7460B41-9DFF-4714-A800-182C10414175}" srcOrd="0" destOrd="0" presId="urn:microsoft.com/office/officeart/2005/8/layout/hierarchy1"/>
    <dgm:cxn modelId="{3840C405-107C-4D0D-82FE-7EA6A38A5676}" type="presParOf" srcId="{C7460B41-9DFF-4714-A800-182C10414175}" destId="{23AABFEA-1FB1-4EDB-8A94-01FC12D1EE2D}" srcOrd="0" destOrd="0" presId="urn:microsoft.com/office/officeart/2005/8/layout/hierarchy1"/>
    <dgm:cxn modelId="{266EE025-CE21-4565-89A4-02DA44AAB9D1}" type="presParOf" srcId="{C7460B41-9DFF-4714-A800-182C10414175}" destId="{26D261E6-D5DF-4E4F-8EDB-6218AE13B833}" srcOrd="1" destOrd="0" presId="urn:microsoft.com/office/officeart/2005/8/layout/hierarchy1"/>
    <dgm:cxn modelId="{096D6B85-93C6-4CB3-B3D0-F3516B6B6A44}" type="presParOf" srcId="{290F7B8A-51B9-4A0F-9B54-8646686FFA4B}" destId="{622BCAA0-46A1-4623-95DA-C33193D3057A}" srcOrd="1" destOrd="0" presId="urn:microsoft.com/office/officeart/2005/8/layout/hierarchy1"/>
    <dgm:cxn modelId="{5270E95F-D2B2-472D-9E2F-5CACF5521895}" type="presParOf" srcId="{622BCAA0-46A1-4623-95DA-C33193D3057A}" destId="{261401E8-A572-4BC6-A5CA-424FB98162A6}" srcOrd="0" destOrd="0" presId="urn:microsoft.com/office/officeart/2005/8/layout/hierarchy1"/>
    <dgm:cxn modelId="{F8C731DE-62C7-48C7-8E03-BCD43946DD37}" type="presParOf" srcId="{622BCAA0-46A1-4623-95DA-C33193D3057A}" destId="{11E8D341-07DA-47CC-B548-5990C056620B}" srcOrd="1" destOrd="0" presId="urn:microsoft.com/office/officeart/2005/8/layout/hierarchy1"/>
    <dgm:cxn modelId="{8D89F0F6-0408-4EFF-8A35-4DDEBCC7F9D6}" type="presParOf" srcId="{11E8D341-07DA-47CC-B548-5990C056620B}" destId="{FF9BDF3A-F462-43BC-BEAF-77FDB2C2E2A8}" srcOrd="0" destOrd="0" presId="urn:microsoft.com/office/officeart/2005/8/layout/hierarchy1"/>
    <dgm:cxn modelId="{1D917A93-5BBC-41D8-97F7-9D5AE7DD6F1E}" type="presParOf" srcId="{FF9BDF3A-F462-43BC-BEAF-77FDB2C2E2A8}" destId="{F214B8DF-3027-47A8-B615-139B86AD4C84}" srcOrd="0" destOrd="0" presId="urn:microsoft.com/office/officeart/2005/8/layout/hierarchy1"/>
    <dgm:cxn modelId="{1FE647C1-0846-403F-99DE-C64887715685}" type="presParOf" srcId="{FF9BDF3A-F462-43BC-BEAF-77FDB2C2E2A8}" destId="{44537F5E-71E8-4B59-8C40-9790354B684D}" srcOrd="1" destOrd="0" presId="urn:microsoft.com/office/officeart/2005/8/layout/hierarchy1"/>
    <dgm:cxn modelId="{2FD02D8A-19DF-42E6-8158-F055F5DCF65E}" type="presParOf" srcId="{11E8D341-07DA-47CC-B548-5990C056620B}" destId="{AB7210C9-26CF-4015-81EF-0445EE8113C6}" srcOrd="1" destOrd="0" presId="urn:microsoft.com/office/officeart/2005/8/layout/hierarchy1"/>
    <dgm:cxn modelId="{38AC8B66-E217-4DF1-A312-B9A06AFACD0E}" type="presParOf" srcId="{AB7210C9-26CF-4015-81EF-0445EE8113C6}" destId="{B46CD8D5-2E9A-41A9-A8BF-B96B62F77FDC}" srcOrd="0" destOrd="0" presId="urn:microsoft.com/office/officeart/2005/8/layout/hierarchy1"/>
    <dgm:cxn modelId="{0898AA4C-08A9-4572-8DA5-AB4779ED77C2}" type="presParOf" srcId="{AB7210C9-26CF-4015-81EF-0445EE8113C6}" destId="{CC1DD058-183F-42C6-8307-66D32AC513C0}" srcOrd="1" destOrd="0" presId="urn:microsoft.com/office/officeart/2005/8/layout/hierarchy1"/>
    <dgm:cxn modelId="{B46D4019-B1A1-42FE-9749-05262759AF75}" type="presParOf" srcId="{CC1DD058-183F-42C6-8307-66D32AC513C0}" destId="{1C01B4FE-6B66-49B2-9EBB-1AA8F7B603EB}" srcOrd="0" destOrd="0" presId="urn:microsoft.com/office/officeart/2005/8/layout/hierarchy1"/>
    <dgm:cxn modelId="{13876757-3678-440E-A270-102CD3F1423F}" type="presParOf" srcId="{1C01B4FE-6B66-49B2-9EBB-1AA8F7B603EB}" destId="{E85A2225-8D97-434D-AC62-4F42BE499839}" srcOrd="0" destOrd="0" presId="urn:microsoft.com/office/officeart/2005/8/layout/hierarchy1"/>
    <dgm:cxn modelId="{D6E35F2F-F726-48E4-9F50-F86A36BF9C21}" type="presParOf" srcId="{1C01B4FE-6B66-49B2-9EBB-1AA8F7B603EB}" destId="{C1F1740F-18E2-4BA3-9728-2ECD749945B0}" srcOrd="1" destOrd="0" presId="urn:microsoft.com/office/officeart/2005/8/layout/hierarchy1"/>
    <dgm:cxn modelId="{63EB8F57-11FA-4CEA-B9AE-7D65F3B2612E}" type="presParOf" srcId="{CC1DD058-183F-42C6-8307-66D32AC513C0}" destId="{929398DE-907B-40F5-893B-2D0785250223}" srcOrd="1" destOrd="0" presId="urn:microsoft.com/office/officeart/2005/8/layout/hierarchy1"/>
    <dgm:cxn modelId="{782B0202-4270-4DDE-BFA0-EEEBFC7ED6FA}" type="presParOf" srcId="{AB7210C9-26CF-4015-81EF-0445EE8113C6}" destId="{3B9C7353-3D99-4F15-8BB2-4E3444EF69F7}" srcOrd="2" destOrd="0" presId="urn:microsoft.com/office/officeart/2005/8/layout/hierarchy1"/>
    <dgm:cxn modelId="{C1539A9B-E84A-4293-ACA1-788F3A7474C6}" type="presParOf" srcId="{AB7210C9-26CF-4015-81EF-0445EE8113C6}" destId="{BB11D6DB-CD8C-4DD8-9C5E-E50F642E482F}" srcOrd="3" destOrd="0" presId="urn:microsoft.com/office/officeart/2005/8/layout/hierarchy1"/>
    <dgm:cxn modelId="{78CB1309-DD3F-417D-8585-07E87873914A}" type="presParOf" srcId="{BB11D6DB-CD8C-4DD8-9C5E-E50F642E482F}" destId="{30B86098-1704-4B59-819E-334A9EC5D1D3}" srcOrd="0" destOrd="0" presId="urn:microsoft.com/office/officeart/2005/8/layout/hierarchy1"/>
    <dgm:cxn modelId="{62375459-1810-49F3-AA00-6DE846A56DEC}" type="presParOf" srcId="{30B86098-1704-4B59-819E-334A9EC5D1D3}" destId="{D214E26A-941D-41EF-87E1-2E9EB54F8ACC}" srcOrd="0" destOrd="0" presId="urn:microsoft.com/office/officeart/2005/8/layout/hierarchy1"/>
    <dgm:cxn modelId="{FD522BC4-EA09-4D48-9EBA-6E4F62534291}" type="presParOf" srcId="{30B86098-1704-4B59-819E-334A9EC5D1D3}" destId="{F32D72D0-24C3-450D-AC2B-50A1C6289AD6}" srcOrd="1" destOrd="0" presId="urn:microsoft.com/office/officeart/2005/8/layout/hierarchy1"/>
    <dgm:cxn modelId="{93C81588-DD87-4E2E-B06A-7330025CAAE3}" type="presParOf" srcId="{BB11D6DB-CD8C-4DD8-9C5E-E50F642E482F}" destId="{ED4B50A9-7D01-46C8-A145-EC06D11A1CA6}" srcOrd="1" destOrd="0" presId="urn:microsoft.com/office/officeart/2005/8/layout/hierarchy1"/>
    <dgm:cxn modelId="{C3BE1497-9564-4237-AC8F-85E264B7126F}" type="presParOf" srcId="{AB7210C9-26CF-4015-81EF-0445EE8113C6}" destId="{31A9A0AA-4BA9-4155-B269-906204C6BE1F}" srcOrd="4" destOrd="0" presId="urn:microsoft.com/office/officeart/2005/8/layout/hierarchy1"/>
    <dgm:cxn modelId="{EEEA33A0-F64B-4CD3-80D7-5BE62BD4568F}" type="presParOf" srcId="{AB7210C9-26CF-4015-81EF-0445EE8113C6}" destId="{332EA4C1-79B7-441A-A3CF-AE25004A7ACA}" srcOrd="5" destOrd="0" presId="urn:microsoft.com/office/officeart/2005/8/layout/hierarchy1"/>
    <dgm:cxn modelId="{B8626307-36CE-47F9-8627-16E8E9572382}" type="presParOf" srcId="{332EA4C1-79B7-441A-A3CF-AE25004A7ACA}" destId="{2DC02137-B2E7-4706-B7B2-E9CE5B526B62}" srcOrd="0" destOrd="0" presId="urn:microsoft.com/office/officeart/2005/8/layout/hierarchy1"/>
    <dgm:cxn modelId="{45C2E46B-7541-4F77-9E81-C91553C01548}" type="presParOf" srcId="{2DC02137-B2E7-4706-B7B2-E9CE5B526B62}" destId="{BB79A413-7AE2-417B-9CA9-F23C0CBAD18A}" srcOrd="0" destOrd="0" presId="urn:microsoft.com/office/officeart/2005/8/layout/hierarchy1"/>
    <dgm:cxn modelId="{DA002E18-215A-4777-9B20-B8710A9F9D9A}" type="presParOf" srcId="{2DC02137-B2E7-4706-B7B2-E9CE5B526B62}" destId="{29B94EC7-EA00-441C-97BF-FE654EDB6D22}" srcOrd="1" destOrd="0" presId="urn:microsoft.com/office/officeart/2005/8/layout/hierarchy1"/>
    <dgm:cxn modelId="{548314CE-24C4-47A5-818B-CB461B07529E}" type="presParOf" srcId="{332EA4C1-79B7-441A-A3CF-AE25004A7ACA}" destId="{2FAF26EE-B9E8-46DB-B0F8-9C46BFC121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9786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83" tIns="47842" rIns="95683" bIns="47842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1" sz="1300" b="0">
                <a:effectLst/>
                <a:latin typeface="Arial" charset="0"/>
                <a:ea typeface="新細明體" pitchFamily="18" charset="-120"/>
                <a:cs typeface="Arial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839" y="1"/>
            <a:ext cx="2949786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83" tIns="47842" rIns="95683" bIns="47842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1" sz="1300" b="0">
                <a:effectLst/>
                <a:latin typeface="Arial" charset="0"/>
                <a:ea typeface="新細明體" pitchFamily="18" charset="-120"/>
                <a:cs typeface="Arial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0647"/>
            <a:ext cx="2949786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83" tIns="47842" rIns="95683" bIns="4784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1" sz="1300" b="0">
                <a:effectLst/>
                <a:latin typeface="Arial" charset="0"/>
                <a:ea typeface="新細明體" pitchFamily="18" charset="-120"/>
                <a:cs typeface="Arial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839" y="9440647"/>
            <a:ext cx="2949786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83" tIns="47842" rIns="95683" bIns="4784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1" sz="1300" b="0"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821CE9-F024-49C5-A026-31E3AC00C14C}" type="slidenum">
              <a:rPr lang="en-US" altLang="zh-TW"/>
              <a:pPr>
                <a:defRPr/>
              </a:pPr>
              <a:t>‹#›</a:t>
            </a:fld>
            <a:endParaRPr lang="th-TH" altLang="zh-TW"/>
          </a:p>
        </p:txBody>
      </p:sp>
    </p:spTree>
    <p:extLst>
      <p:ext uri="{BB962C8B-B14F-4D97-AF65-F5344CB8AC3E}">
        <p14:creationId xmlns:p14="http://schemas.microsoft.com/office/powerpoint/2010/main" val="2501289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9786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83" tIns="47842" rIns="95683" bIns="47842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1" sz="1300" b="0">
                <a:effectLst/>
                <a:latin typeface="Arial" charset="0"/>
                <a:ea typeface="新細明體" pitchFamily="18" charset="-12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839" y="1"/>
            <a:ext cx="2949786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83" tIns="47842" rIns="95683" bIns="47842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1" sz="1300" b="0">
                <a:effectLst/>
                <a:latin typeface="Arial" charset="0"/>
                <a:ea typeface="新細明體" pitchFamily="18" charset="-12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21" y="4721186"/>
            <a:ext cx="5445760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83" tIns="47842" rIns="95683" bIns="478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0647"/>
            <a:ext cx="2949786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83" tIns="47842" rIns="95683" bIns="4784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1" sz="1300" b="0">
                <a:effectLst/>
                <a:latin typeface="Arial" charset="0"/>
                <a:ea typeface="新細明體" pitchFamily="18" charset="-12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839" y="9440647"/>
            <a:ext cx="2949786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83" tIns="47842" rIns="95683" bIns="4784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1" sz="1300" b="0"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186F77-4128-4F57-B0DC-2FE3ACF3F5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138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86F77-4128-4F57-B0DC-2FE3ACF3F517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804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86F77-4128-4F57-B0DC-2FE3ACF3F517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2791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86F77-4128-4F57-B0DC-2FE3ACF3F517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704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B17EB-B0A1-4374-9A77-7C8BFD6AC8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625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C914F-1205-44D1-A61B-D76A90FF40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6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83807-FC15-499A-95CB-33BDF3E754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1277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3DC50-9F9B-4907-B669-96822C113C2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6127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65D3-408D-4CFB-B2CD-EB207C7F0975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048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16C2F-86B9-4120-B3A6-89FAC8BAC2D8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9220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82C48-4F2D-4515-A970-88A48182CCA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9175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EC466-65CE-4A9D-B9EB-ABB7E0EB2DF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9813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3C923-7D84-46DC-90DD-1C0C7F5359D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0141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3F3AFB-1C43-475E-8DD8-7DD7CCA2AC1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5166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1C91C-6B3F-4A82-907E-DD75AD443D9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360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4DF01-41A8-4263-9BB2-8D4FB31B63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261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31589-8894-4BD9-BE5E-C9E6A39E807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118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98D1C-DCD7-42E7-ADCD-9CD17D0D4023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667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7A11-2D7F-44D1-8898-33CBE4A55645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53778-C9AA-4F5F-95EC-97440E30CD9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92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AF243-A20D-4E18-B712-A16419A6A4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884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62A4A-1A5B-4B19-945B-AC546A9ABB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277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AA84B-0167-414C-9164-D2357D0D7A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939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9948-E445-42EE-836A-95A5B65387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598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99D98-B5B8-45D8-AF86-BEE3949CD6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475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F3473-D90A-4592-B004-7B1744C375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707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9AAC2-3FAA-43A7-9C88-8A7466FCBF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656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kumimoji="1" sz="1400" b="0">
                <a:effectLst/>
                <a:latin typeface="Arial" charset="0"/>
                <a:ea typeface="新細明體" pitchFamily="18" charset="-12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1" sz="1400" b="0"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594EDB-45C5-4A41-88CD-9C8F59619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30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94EDB-45C5-4A41-88CD-9C8F59619C5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16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876256" y="6444000"/>
            <a:ext cx="2133600" cy="476250"/>
          </a:xfrm>
        </p:spPr>
        <p:txBody>
          <a:bodyPr/>
          <a:lstStyle/>
          <a:p>
            <a:pPr>
              <a:defRPr/>
            </a:pPr>
            <a:fld id="{1104DF01-41A8-4263-9BB2-8D4FB31B63D3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  <p:sp>
        <p:nvSpPr>
          <p:cNvPr id="7" name="文字方塊 6"/>
          <p:cNvSpPr txBox="1"/>
          <p:nvPr/>
        </p:nvSpPr>
        <p:spPr>
          <a:xfrm>
            <a:off x="2554992" y="3868643"/>
            <a:ext cx="3409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3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年法人說明會</a:t>
            </a:r>
            <a:endParaRPr lang="en-US" altLang="zh-TW" sz="3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8" y="6047296"/>
            <a:ext cx="2016224" cy="395855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67744" y="241588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875599"/>
              </p:ext>
            </p:extLst>
          </p:nvPr>
        </p:nvGraphicFramePr>
        <p:xfrm>
          <a:off x="2051718" y="2415881"/>
          <a:ext cx="5112567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" name="Picture" r:id="rId5" imgW="3865880" imgH="457200" progId="Word.Picture.8">
                  <p:embed/>
                </p:oleObj>
              </mc:Choice>
              <mc:Fallback>
                <p:oleObj name="Picture" r:id="rId5" imgW="3865880" imgH="45720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18" y="2415881"/>
                        <a:ext cx="5112567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91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435133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65D3-408D-4CFB-B2CD-EB207C7F0975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0" y="5425200"/>
            <a:ext cx="9144000" cy="1432800"/>
          </a:xfrm>
          <a:prstGeom prst="rect">
            <a:avLst/>
          </a:prstGeom>
          <a:solidFill>
            <a:srgbClr val="FFFFDD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太宇鋼鐵　為東協鋼鐵市場重要供應鏈</a:t>
            </a:r>
            <a:r>
              <a:rPr lang="en-US" altLang="zh-TW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持股</a:t>
            </a:r>
            <a:r>
              <a:rPr lang="en-US" altLang="zh-TW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40%)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建廠時間：</a:t>
            </a:r>
            <a:r>
              <a:rPr lang="en-US" altLang="zh-TW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主要產品：小鋼胚、鋼筋</a:t>
            </a:r>
            <a:endParaRPr lang="en-US" altLang="zh-TW" sz="2400" b="1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廠區面積：</a:t>
            </a:r>
            <a:r>
              <a:rPr lang="en-US" altLang="zh-TW" sz="2400" b="1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163,135m</a:t>
            </a:r>
            <a:r>
              <a:rPr lang="en-US" altLang="zh-TW" sz="2400" b="1" baseline="300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altLang="zh-TW" sz="2400" b="1" baseline="300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91880" y="1558708"/>
            <a:ext cx="3312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dirty="0">
                <a:solidFill>
                  <a:srgbClr val="002060"/>
                </a:solidFill>
                <a:latin typeface="Calibri" panose="020F0502020204030204" pitchFamily="34" charset="0"/>
              </a:rPr>
              <a:t>TY Steel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602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556792"/>
            <a:ext cx="9144000" cy="4464496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zh-TW" altLang="en-US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財務概況</a:t>
            </a:r>
            <a:endParaRPr lang="en-US" altLang="zh-TW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876000" y="6444000"/>
            <a:ext cx="2133600" cy="476250"/>
          </a:xfrm>
        </p:spPr>
        <p:txBody>
          <a:bodyPr/>
          <a:lstStyle/>
          <a:p>
            <a:pPr>
              <a:defRPr/>
            </a:pPr>
            <a:fld id="{1104DF01-41A8-4263-9BB2-8D4FB31B63D3}" type="slidenum">
              <a:rPr lang="en-US" altLang="zh-TW" smtClean="0"/>
              <a:pPr>
                <a:defRPr/>
              </a:pPr>
              <a:t>11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766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876000" y="6444000"/>
            <a:ext cx="2133600" cy="476250"/>
          </a:xfrm>
        </p:spPr>
        <p:txBody>
          <a:bodyPr/>
          <a:lstStyle/>
          <a:p>
            <a:pPr>
              <a:defRPr/>
            </a:pPr>
            <a:fld id="{1104DF01-41A8-4263-9BB2-8D4FB31B63D3}" type="slidenum">
              <a:rPr lang="en-US" altLang="zh-TW" smtClean="0"/>
              <a:pPr>
                <a:defRPr/>
              </a:pPr>
              <a:t>12</a:t>
            </a:fld>
            <a:endParaRPr lang="en-US" altLang="zh-TW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900113" y="1700213"/>
            <a:ext cx="7415212" cy="4262437"/>
            <a:chOff x="567" y="1071"/>
            <a:chExt cx="4671" cy="268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659" cy="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610" y="1956"/>
              <a:ext cx="4573" cy="358"/>
            </a:xfrm>
            <a:prstGeom prst="rect">
              <a:avLst/>
            </a:prstGeom>
            <a:solidFill>
              <a:srgbClr val="203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10" y="2307"/>
              <a:ext cx="4573" cy="35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10" y="2659"/>
              <a:ext cx="4573" cy="182"/>
            </a:xfrm>
            <a:prstGeom prst="rect">
              <a:avLst/>
            </a:prstGeom>
            <a:solidFill>
              <a:srgbClr val="B4C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10" y="2835"/>
              <a:ext cx="4573" cy="533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10" y="3362"/>
              <a:ext cx="4573" cy="182"/>
            </a:xfrm>
            <a:prstGeom prst="rect">
              <a:avLst/>
            </a:prstGeom>
            <a:solidFill>
              <a:srgbClr val="B4C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10" y="3538"/>
              <a:ext cx="4573" cy="18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227" y="1798"/>
              <a:ext cx="55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單位：新臺幣仟元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609" y="2150"/>
              <a:ext cx="36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　　金額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578" y="2150"/>
              <a:ext cx="17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847" y="2150"/>
              <a:ext cx="36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　　金額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816" y="2150"/>
              <a:ext cx="17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086" y="2150"/>
              <a:ext cx="36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　　金額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054" y="2150"/>
              <a:ext cx="17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634" y="2326"/>
              <a:ext cx="30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流動資產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775" y="2326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984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990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394" y="2326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4</a:t>
              </a:r>
              <a:r>
                <a:rPr kumimoji="0" lang="en-US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946" y="2326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990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924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632" y="2326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45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251" y="2326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907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798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870" y="2326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42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634" y="2501"/>
              <a:ext cx="36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非流動資產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775" y="2501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574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208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394" y="2501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5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013" y="2501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863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3632" y="2501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55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251" y="2501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,5</a:t>
              </a:r>
              <a:r>
                <a:rPr lang="en-US" altLang="zh-TW" sz="140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03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979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870" y="2501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58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861" y="2677"/>
              <a:ext cx="36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資產總計　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1775" y="2677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559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198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388" y="2677"/>
              <a:ext cx="37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100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946" y="2677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,85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037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626" y="2677"/>
              <a:ext cx="37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100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4187" y="2677"/>
              <a:ext cx="59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411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777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864" y="2677"/>
              <a:ext cx="37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100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634" y="3029"/>
              <a:ext cx="30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流動負債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775" y="3029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787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777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394" y="3029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33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013" y="3029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780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184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3632" y="3029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31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4251" y="3029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503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803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4870" y="3029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634" y="3205"/>
              <a:ext cx="36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非流動負債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873" y="3205"/>
              <a:ext cx="43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350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415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400" y="3205"/>
              <a:ext cx="2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013" y="3205"/>
              <a:ext cx="43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624,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17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3638" y="3205"/>
              <a:ext cx="34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7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251" y="3205"/>
              <a:ext cx="43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618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389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4870" y="3205"/>
              <a:ext cx="26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861" y="3380"/>
              <a:ext cx="36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負債總計　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1775" y="3380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138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192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2394" y="3380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3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3013" y="3380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404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301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3632" y="3380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38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4251" y="3380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122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192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4870" y="3380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33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861" y="3556"/>
              <a:ext cx="36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權益總計　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1775" y="3556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421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006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394" y="3556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6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3013" y="3556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449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736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3632" y="3556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62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4251" y="3556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289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585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870" y="3556"/>
              <a:ext cx="2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67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1995" y="1138"/>
              <a:ext cx="962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聚亨企業股份有限公司及子公司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2449" y="1362"/>
              <a:ext cx="50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合併資產負債表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1303" y="1586"/>
              <a:ext cx="313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民國10</a:t>
              </a:r>
              <a:r>
                <a:rPr kumimoji="0" lang="en-US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0" lang="en-US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月30日、10</a:t>
              </a:r>
              <a:r>
                <a:rPr kumimoji="0" lang="en-US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kumimoji="0" lang="zh-TW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年12月31日及10</a:t>
              </a:r>
              <a:r>
                <a:rPr kumimoji="0" lang="en-US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kumimoji="0" lang="zh-TW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0" lang="en-US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月30日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1677" y="1968"/>
              <a:ext cx="74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月30日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2878" y="1968"/>
              <a:ext cx="81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年12月31日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4153" y="1968"/>
              <a:ext cx="74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月30日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604" y="1950"/>
              <a:ext cx="12" cy="17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1456" y="1962"/>
              <a:ext cx="12" cy="17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2694" y="1962"/>
              <a:ext cx="12" cy="17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3933" y="1962"/>
              <a:ext cx="12" cy="17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5171" y="1962"/>
              <a:ext cx="12" cy="17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616" y="1950"/>
              <a:ext cx="4567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616" y="3708"/>
              <a:ext cx="4567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776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876000" y="6444000"/>
            <a:ext cx="2133600" cy="476250"/>
          </a:xfrm>
        </p:spPr>
        <p:txBody>
          <a:bodyPr/>
          <a:lstStyle/>
          <a:p>
            <a:pPr>
              <a:defRPr/>
            </a:pPr>
            <a:fld id="{1104DF01-41A8-4263-9BB2-8D4FB31B63D3}" type="slidenum">
              <a:rPr lang="en-US" altLang="zh-TW" smtClean="0"/>
              <a:pPr>
                <a:defRPr/>
              </a:pPr>
              <a:t>13</a:t>
            </a:fld>
            <a:endParaRPr lang="en-US" altLang="zh-TW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0" y="1487488"/>
            <a:ext cx="9144001" cy="3957736"/>
            <a:chOff x="0" y="937"/>
            <a:chExt cx="5760" cy="2446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937"/>
              <a:ext cx="5760" cy="2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1" y="1805"/>
              <a:ext cx="5678" cy="390"/>
            </a:xfrm>
            <a:prstGeom prst="rect">
              <a:avLst/>
            </a:prstGeom>
            <a:solidFill>
              <a:srgbClr val="203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1" y="2189"/>
              <a:ext cx="5678" cy="19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1" y="2381"/>
              <a:ext cx="5678" cy="198"/>
            </a:xfrm>
            <a:prstGeom prst="rect">
              <a:avLst/>
            </a:prstGeom>
            <a:solidFill>
              <a:srgbClr val="B4C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3" y="2583"/>
              <a:ext cx="5678" cy="689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800" y="1642"/>
              <a:ext cx="47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單位：新臺幣仟元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243" y="2026"/>
              <a:ext cx="26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　金額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114" y="2026"/>
              <a:ext cx="15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403" y="2026"/>
              <a:ext cx="26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　金額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75" y="2026"/>
              <a:ext cx="15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563" y="2026"/>
              <a:ext cx="26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　金額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435" y="2026"/>
              <a:ext cx="15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723" y="2026"/>
              <a:ext cx="26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　金額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595" y="2026"/>
              <a:ext cx="15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65" y="2218"/>
              <a:ext cx="37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營業收入淨額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325" y="2218"/>
              <a:ext cx="5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897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657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020" y="2218"/>
              <a:ext cx="25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485" y="2218"/>
              <a:ext cx="53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631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,9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46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80" y="2218"/>
              <a:ext cx="25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646" y="2218"/>
              <a:ext cx="53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304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341" y="2218"/>
              <a:ext cx="25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806" y="2218"/>
              <a:ext cx="53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595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038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5501" y="2218"/>
              <a:ext cx="25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65" y="2410"/>
              <a:ext cx="26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營業毛利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419" y="2410"/>
              <a:ext cx="43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64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678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150" y="2410"/>
              <a:ext cx="6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2580" y="2410"/>
              <a:ext cx="44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77,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111)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238" y="2410"/>
              <a:ext cx="1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(3)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740" y="2410"/>
              <a:ext cx="43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95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603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470" y="2410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900" y="2410"/>
              <a:ext cx="43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245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720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630" y="2410"/>
              <a:ext cx="8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3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65" y="2603"/>
              <a:ext cx="26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營業淨利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495" y="2603"/>
              <a:ext cx="42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67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900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2150" y="2603"/>
              <a:ext cx="6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2543" y="2593"/>
              <a:ext cx="51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(200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863)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3227" y="2584"/>
              <a:ext cx="1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(8)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3805" y="2603"/>
              <a:ext cx="36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87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079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4470" y="2603"/>
              <a:ext cx="11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860" y="2596"/>
              <a:ext cx="51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(131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338)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565" y="2598"/>
              <a:ext cx="1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(2)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5" y="2795"/>
              <a:ext cx="26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稅前淨利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484" y="2795"/>
              <a:ext cx="36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708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2150" y="2795"/>
              <a:ext cx="7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551" y="2774"/>
              <a:ext cx="51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(247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263)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161" y="2785"/>
              <a:ext cx="2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(10)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3706" y="2795"/>
              <a:ext cx="51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(132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238)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415" y="2795"/>
              <a:ext cx="1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4900" y="2795"/>
              <a:ext cx="44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(90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959)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565" y="2795"/>
              <a:ext cx="1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65" y="2987"/>
              <a:ext cx="26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本期淨利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1490" y="2989"/>
              <a:ext cx="36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366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2150" y="2987"/>
              <a:ext cx="7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2562" y="2987"/>
              <a:ext cx="51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708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3195" y="2960"/>
              <a:ext cx="1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(8)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3727" y="2998"/>
              <a:ext cx="51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151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913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4413" y="2992"/>
              <a:ext cx="1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(2)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4860" y="2992"/>
              <a:ext cx="51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(205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020)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5553" y="2987"/>
              <a:ext cx="1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65" y="31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1419" y="31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2150" y="31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2562" y="31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3227" y="31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3740" y="31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4470" y="31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5096" y="31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5630" y="31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2014" y="1001"/>
              <a:ext cx="972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聚亨企業股份有限公司及子公司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2444" y="1217"/>
              <a:ext cx="51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合併綜合損益表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860" y="1432"/>
              <a:ext cx="388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民國10</a:t>
              </a:r>
              <a:r>
                <a:rPr kumimoji="0" lang="en-US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年及10</a:t>
              </a:r>
              <a:r>
                <a:rPr kumimoji="0" lang="en-US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kumimoji="0" lang="zh-TW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0" lang="en-US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r>
                <a:rPr kumimoji="0" lang="zh-TW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月1日至</a:t>
              </a:r>
              <a:r>
                <a:rPr kumimoji="0" lang="en-US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月30日與10</a:t>
              </a:r>
              <a:r>
                <a:rPr kumimoji="0" lang="en-US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年及10</a:t>
              </a:r>
              <a:r>
                <a:rPr kumimoji="0" lang="en-US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kumimoji="0" lang="zh-TW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年1月1日至</a:t>
              </a:r>
              <a:r>
                <a:rPr kumimoji="0" lang="en-US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月30日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336" y="1927"/>
              <a:ext cx="26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會計項目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1325" y="1828"/>
              <a:ext cx="61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2485" y="1828"/>
              <a:ext cx="61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8年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3646" y="1828"/>
              <a:ext cx="61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年1-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4806" y="1828"/>
              <a:ext cx="6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年1-</a:t>
              </a: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kumimoji="0" lang="zh-TW" altLang="zh-TW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35" y="1799"/>
              <a:ext cx="12" cy="15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1066" y="1811"/>
              <a:ext cx="12" cy="15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2226" y="1811"/>
              <a:ext cx="12" cy="15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3387" y="1811"/>
              <a:ext cx="11" cy="15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547" y="1811"/>
              <a:ext cx="12" cy="15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5707" y="1811"/>
              <a:ext cx="12" cy="15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47" y="1799"/>
              <a:ext cx="567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47" y="3336"/>
              <a:ext cx="567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26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876000" y="6444000"/>
            <a:ext cx="2133600" cy="476250"/>
          </a:xfrm>
        </p:spPr>
        <p:txBody>
          <a:bodyPr/>
          <a:lstStyle/>
          <a:p>
            <a:pPr>
              <a:defRPr/>
            </a:pPr>
            <a:fld id="{1104DF01-41A8-4263-9BB2-8D4FB31B63D3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-13648" y="1484784"/>
            <a:ext cx="9144000" cy="4392488"/>
          </a:xfrm>
        </p:spPr>
        <p:txBody>
          <a:bodyPr/>
          <a:lstStyle/>
          <a:p>
            <a:r>
              <a:rPr lang="zh-TW" altLang="en-US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、未來展望</a:t>
            </a:r>
            <a:endParaRPr lang="zh-TW" altLang="en-US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92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39949"/>
            <a:ext cx="8229600" cy="442535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盤元市場來自螺絲業的需求有所回溫，目前鋼價普漲，煤鐵礦原料仍在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高檔，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整體鋼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市穩定。並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伴隨著各國的重啟經濟，螺絲外銷接單已有好轉，內銷盤元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價格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跟隨國際鋼價走揚，預期年底前盤元價格仍維持走升格局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。</a:t>
            </a:r>
            <a:endParaRPr lang="en-US" altLang="zh-TW" sz="2400" b="1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後續鋼市前景，視歐美疫情變化以及全球經濟發展而定，綜觀第四季鋼市景氣好轉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，目前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鋼市看好，希望這一波榮景能延續到</a:t>
            </a:r>
            <a:r>
              <a:rPr lang="zh-TW" altLang="en-US" sz="2400" b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明年</a:t>
            </a:r>
            <a:r>
              <a:rPr lang="zh-TW" altLang="en-US" sz="2400" b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第二季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，為公司帶來營利。</a:t>
            </a:r>
          </a:p>
          <a:p>
            <a:pPr marL="0" indent="0">
              <a:spcBef>
                <a:spcPts val="2400"/>
              </a:spcBef>
              <a:buNone/>
            </a:pPr>
            <a:endParaRPr lang="zh-TW" altLang="en-US" sz="29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876000" y="6444000"/>
            <a:ext cx="2133600" cy="476250"/>
          </a:xfrm>
        </p:spPr>
        <p:txBody>
          <a:bodyPr/>
          <a:lstStyle/>
          <a:p>
            <a:pPr>
              <a:defRPr/>
            </a:pPr>
            <a:fld id="{1104DF01-41A8-4263-9BB2-8D4FB31B63D3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4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kumimoji="1" lang="zh-TW" altLang="en-US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</a:t>
            </a:r>
            <a:endParaRPr kumimoji="1" lang="en-US" altLang="zh-TW" sz="4400" b="1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kumimoji="1" lang="zh-TW" altLang="en-US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謝</a:t>
            </a:r>
            <a:r>
              <a:rPr kumimoji="1" lang="zh-TW" alt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謝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76000" y="6444000"/>
            <a:ext cx="2057400" cy="365125"/>
          </a:xfrm>
        </p:spPr>
        <p:txBody>
          <a:bodyPr/>
          <a:lstStyle/>
          <a:p>
            <a:pPr>
              <a:defRPr/>
            </a:pPr>
            <a:fld id="{D91A65D3-408D-4CFB-B2CD-EB207C7F0975}" type="slidenum">
              <a:rPr lang="en-US" altLang="zh-TW" sz="1400" b="0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US" altLang="zh-TW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1916832"/>
            <a:ext cx="7632848" cy="4320480"/>
          </a:xfrm>
          <a:noFill/>
          <a:ln>
            <a:noFill/>
          </a:ln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zh-TW" altLang="en-US" sz="36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一、公司簡介、產業概況、營運概況</a:t>
            </a:r>
            <a:endParaRPr lang="en-US" altLang="zh-TW" sz="36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36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財務</a:t>
            </a:r>
            <a:r>
              <a:rPr lang="zh-TW" altLang="en-US" sz="36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概況</a:t>
            </a:r>
            <a:endParaRPr lang="en-US" altLang="zh-TW" sz="3600" b="1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36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三、未來展望</a:t>
            </a:r>
            <a:endParaRPr lang="en-US" altLang="zh-TW" sz="3600" b="1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876000" y="6444000"/>
            <a:ext cx="2133600" cy="476250"/>
          </a:xfrm>
        </p:spPr>
        <p:txBody>
          <a:bodyPr/>
          <a:lstStyle/>
          <a:p>
            <a:pPr>
              <a:defRPr/>
            </a:pPr>
            <a:fld id="{1104DF01-41A8-4263-9BB2-8D4FB31B63D3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548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876000" y="6444000"/>
            <a:ext cx="2133600" cy="476250"/>
          </a:xfrm>
        </p:spPr>
        <p:txBody>
          <a:bodyPr/>
          <a:lstStyle/>
          <a:p>
            <a:pPr>
              <a:defRPr/>
            </a:pPr>
            <a:fld id="{1104DF01-41A8-4263-9BB2-8D4FB31B63D3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-13648" y="1484784"/>
            <a:ext cx="9144000" cy="439248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zh-TW" altLang="en-US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、公司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簡介、產業概況、營運概況</a:t>
            </a:r>
            <a:endParaRPr lang="en-US" altLang="zh-TW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5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76000" y="6444000"/>
            <a:ext cx="2134800" cy="475200"/>
          </a:xfrm>
        </p:spPr>
        <p:txBody>
          <a:bodyPr/>
          <a:lstStyle/>
          <a:p>
            <a:pPr>
              <a:defRPr/>
            </a:pPr>
            <a:fld id="{D91A65D3-408D-4CFB-B2CD-EB207C7F0975}" type="slidenum">
              <a:rPr lang="en-US" altLang="zh-TW" sz="1400" b="0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 altLang="zh-TW" sz="1400" b="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7584" y="2852936"/>
            <a:ext cx="4176464" cy="2862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小鋼胚</a:t>
            </a:r>
            <a:endParaRPr lang="en-US" altLang="zh-TW" sz="24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盤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球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化線材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大螺絲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建築用螺絲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及扣件</a:t>
            </a:r>
            <a:endParaRPr lang="zh-TW" altLang="zh-TW" sz="24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鋼筋</a:t>
            </a:r>
            <a:endParaRPr lang="zh-TW" altLang="zh-TW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836113"/>
            <a:ext cx="91440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聚亨集團主要產品</a:t>
            </a:r>
            <a:endParaRPr lang="en-US" altLang="zh-TW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91" y="2564904"/>
            <a:ext cx="324036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505138"/>
            <a:ext cx="9143999" cy="5355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zh-TW" altLang="en-US" sz="3200" b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聚亨集團垂直整合佈局</a:t>
            </a:r>
            <a:endParaRPr lang="zh-TW" alt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76000" y="6444000"/>
            <a:ext cx="2057400" cy="365125"/>
          </a:xfrm>
        </p:spPr>
        <p:txBody>
          <a:bodyPr/>
          <a:lstStyle/>
          <a:p>
            <a:pPr>
              <a:defRPr/>
            </a:pPr>
            <a:fld id="{D91A65D3-408D-4CFB-B2CD-EB207C7F0975}" type="slidenum">
              <a:rPr lang="en-US" altLang="zh-TW" sz="1400" b="0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 altLang="zh-TW" sz="1400" b="0" dirty="0">
              <a:solidFill>
                <a:schemeClr val="tx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67544" y="2377532"/>
            <a:ext cx="936104" cy="480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latinLnBrk="0">
              <a:lnSpc>
                <a:spcPct val="90000"/>
              </a:lnSpc>
              <a:buNone/>
              <a:defRPr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800" dirty="0"/>
              <a:t>上游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04056" y="4360442"/>
            <a:ext cx="8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下游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547664" y="6309320"/>
            <a:ext cx="6232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藉由集團資源整合，料源中下游垂直整合，以降低成本。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7544" y="3573016"/>
            <a:ext cx="899592" cy="480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zh-TW"/>
            </a:defPPr>
            <a:lvl1pPr algn="ctr" defTabSz="914400" latinLnBrk="0">
              <a:lnSpc>
                <a:spcPct val="90000"/>
              </a:lnSpc>
              <a:buNone/>
              <a:defRPr sz="2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中游</a:t>
            </a:r>
          </a:p>
        </p:txBody>
      </p: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3289656551"/>
              </p:ext>
            </p:extLst>
          </p:nvPr>
        </p:nvGraphicFramePr>
        <p:xfrm>
          <a:off x="732021" y="1733961"/>
          <a:ext cx="8208912" cy="4638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20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20601" r="16138" b="22700"/>
          <a:stretch/>
        </p:blipFill>
        <p:spPr>
          <a:xfrm>
            <a:off x="4560618" y="1530830"/>
            <a:ext cx="4583382" cy="4202426"/>
          </a:xfrm>
          <a:prstGeom prst="rect">
            <a:avLst/>
          </a:prstGeom>
        </p:spPr>
      </p:pic>
      <p:pic>
        <p:nvPicPr>
          <p:cNvPr id="8" name="圖片 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2201" r="2750" b="20601"/>
          <a:stretch/>
        </p:blipFill>
        <p:spPr>
          <a:xfrm>
            <a:off x="0" y="1531817"/>
            <a:ext cx="4568400" cy="4201439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 bwMode="auto">
          <a:xfrm>
            <a:off x="0" y="1422887"/>
            <a:ext cx="9144000" cy="9259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b="1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Tycoons Taiwan</a:t>
            </a:r>
            <a:endParaRPr lang="zh-TW" altLang="en-US" b="1" kern="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 bwMode="auto">
          <a:xfrm>
            <a:off x="1619672" y="4941168"/>
            <a:ext cx="9097187" cy="5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zh-TW" sz="2400" b="1" kern="0" dirty="0" smtClean="0">
                <a:ln>
                  <a:solidFill>
                    <a:srgbClr val="990033"/>
                  </a:solidFill>
                </a:ln>
                <a:solidFill>
                  <a:srgbClr val="A5002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Factory I	</a:t>
            </a:r>
            <a:r>
              <a:rPr lang="en-US" altLang="zh-TW" sz="2400" kern="0" dirty="0">
                <a:ln>
                  <a:solidFill>
                    <a:srgbClr val="990033"/>
                  </a:solidFill>
                </a:ln>
                <a:solidFill>
                  <a:srgbClr val="A5002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	</a:t>
            </a:r>
            <a:r>
              <a:rPr lang="en-US" altLang="zh-TW" sz="2400" kern="0" dirty="0" smtClean="0">
                <a:ln>
                  <a:solidFill>
                    <a:srgbClr val="990033"/>
                  </a:solidFill>
                </a:ln>
                <a:solidFill>
                  <a:srgbClr val="A5002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	</a:t>
            </a:r>
            <a:r>
              <a:rPr lang="en-US" altLang="zh-TW" sz="2400" b="1" kern="0" dirty="0" smtClean="0">
                <a:ln>
                  <a:solidFill>
                    <a:srgbClr val="990033"/>
                  </a:solidFill>
                </a:ln>
                <a:solidFill>
                  <a:srgbClr val="A5002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	Factory II</a:t>
            </a:r>
            <a:endParaRPr lang="en-US" altLang="zh-TW" sz="2400" b="1" kern="0" baseline="30000" dirty="0">
              <a:ln>
                <a:solidFill>
                  <a:srgbClr val="990033"/>
                </a:solidFill>
              </a:ln>
              <a:solidFill>
                <a:srgbClr val="A50021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0" y="5453137"/>
            <a:ext cx="9132139" cy="1433355"/>
          </a:xfrm>
          <a:prstGeom prst="rect">
            <a:avLst/>
          </a:prstGeom>
          <a:solidFill>
            <a:srgbClr val="FFFFDD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r>
              <a:rPr lang="zh-TW" altLang="en-US" sz="2400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灣</a:t>
            </a:r>
            <a:r>
              <a:rPr lang="zh-TW" altLang="en-US" sz="2400" b="1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聚亨　位處全球第二大扣件中心</a:t>
            </a:r>
            <a:r>
              <a:rPr lang="en-US" altLang="zh-TW" sz="2400" b="1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母公司</a:t>
            </a:r>
            <a:r>
              <a:rPr lang="en-US" altLang="zh-TW" sz="2400" b="1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FontTx/>
              <a:buNone/>
            </a:pP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建廠時間：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1980</a:t>
            </a: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主要產品：</a:t>
            </a:r>
            <a:r>
              <a:rPr lang="zh-TW" altLang="en-US" sz="2400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lang="zh-TW" altLang="en-US" sz="2400" kern="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材</a:t>
            </a: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、螺絲、扣件</a:t>
            </a:r>
            <a:endParaRPr lang="en-US" altLang="zh-TW" sz="2400" b="1" kern="0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</a:pP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廠區面積：</a:t>
            </a:r>
            <a:r>
              <a:rPr lang="en-US" altLang="zh-TW" sz="2400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24,453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  <a:r>
              <a:rPr lang="en-US" altLang="zh-TW" sz="2400" b="1" kern="0" baseline="30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altLang="zh-TW" sz="2400" b="1" kern="0" baseline="300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76000" y="6444000"/>
            <a:ext cx="2057400" cy="365125"/>
          </a:xfrm>
        </p:spPr>
        <p:txBody>
          <a:bodyPr/>
          <a:lstStyle/>
          <a:p>
            <a:pPr>
              <a:defRPr/>
            </a:pPr>
            <a:fld id="{D91A65D3-408D-4CFB-B2CD-EB207C7F0975}" type="slidenum">
              <a:rPr lang="en-US" altLang="zh-TW" sz="1400" b="0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 altLang="zh-TW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12000"/>
            <a:ext cx="9132138" cy="42486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22887"/>
            <a:ext cx="9144000" cy="925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altLang="zh-TW" b="1" dirty="0">
                <a:solidFill>
                  <a:srgbClr val="002060"/>
                </a:solidFill>
                <a:latin typeface="Calibri" panose="020F0502020204030204" pitchFamily="34" charset="0"/>
              </a:rPr>
              <a:t>Tycoons Thailand</a:t>
            </a:r>
            <a:endParaRPr lang="zh-TW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1860" y="5425200"/>
            <a:ext cx="9132139" cy="1432800"/>
          </a:xfrm>
          <a:solidFill>
            <a:srgbClr val="FFFFDD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b="1" kern="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4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泰國聚亨　位處東南亞國協</a:t>
            </a:r>
            <a:r>
              <a:rPr lang="zh-TW" altLang="en-US" sz="2400" b="1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中心</a:t>
            </a:r>
            <a:r>
              <a:rPr lang="en-US" altLang="zh-TW" sz="2400" b="1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持股</a:t>
            </a:r>
            <a:r>
              <a:rPr lang="en-US" altLang="zh-TW" sz="2400" b="1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77%)</a:t>
            </a:r>
            <a:endParaRPr lang="en-US" altLang="zh-TW" sz="2400" b="1" kern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建廠時間：</a:t>
            </a:r>
            <a:r>
              <a:rPr lang="en-US" altLang="zh-TW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1996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主要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：盤元、線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材、螺絲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、鋼筋</a:t>
            </a:r>
            <a:endParaRPr lang="en-US" altLang="zh-TW" sz="2400" b="1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廠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區面積：</a:t>
            </a:r>
            <a:r>
              <a:rPr lang="en-US" altLang="zh-TW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510,198m</a:t>
            </a:r>
            <a:r>
              <a:rPr lang="en-US" altLang="zh-TW" sz="2400" b="1" baseline="30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altLang="zh-TW" sz="2400" b="1" baseline="300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76000" y="6444000"/>
            <a:ext cx="2057400" cy="365125"/>
          </a:xfrm>
        </p:spPr>
        <p:txBody>
          <a:bodyPr/>
          <a:lstStyle/>
          <a:p>
            <a:pPr>
              <a:defRPr/>
            </a:pPr>
            <a:fld id="{D91A65D3-408D-4CFB-B2CD-EB207C7F0975}" type="slidenum">
              <a:rPr lang="en-US" altLang="zh-TW" sz="1400" b="0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 altLang="zh-TW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9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3" grpI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12969" r="19385" b="14283"/>
          <a:stretch/>
        </p:blipFill>
        <p:spPr>
          <a:xfrm>
            <a:off x="11861" y="1524745"/>
            <a:ext cx="9132139" cy="446449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11861" y="5425200"/>
            <a:ext cx="9132139" cy="1432800"/>
          </a:xfrm>
          <a:prstGeom prst="rect">
            <a:avLst/>
          </a:prstGeom>
          <a:solidFill>
            <a:srgbClr val="FFFFDD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中國</a:t>
            </a:r>
            <a:r>
              <a:rPr lang="zh-TW" altLang="en-US" sz="2400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聚</a:t>
            </a:r>
            <a:r>
              <a:rPr lang="zh-TW" altLang="en-US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　中國汽車標準件材料供應中心</a:t>
            </a:r>
            <a:r>
              <a:rPr lang="en-US" altLang="zh-TW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持股</a:t>
            </a:r>
            <a:r>
              <a:rPr lang="en-US" altLang="zh-TW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60%)</a:t>
            </a:r>
          </a:p>
          <a:p>
            <a:pPr marL="0" indent="0">
              <a:buFontTx/>
              <a:buNone/>
            </a:pP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建廠時間：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2003</a:t>
            </a: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主要產品：</a:t>
            </a:r>
            <a:r>
              <a:rPr lang="zh-TW" altLang="en-US" sz="2400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線材</a:t>
            </a:r>
            <a:endParaRPr lang="en-US" altLang="zh-TW" sz="2400" b="1" kern="0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</a:pP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廠區面積：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72,007m</a:t>
            </a:r>
            <a:r>
              <a:rPr lang="en-US" altLang="zh-TW" sz="2400" b="1" kern="0" baseline="30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altLang="zh-TW" sz="2400" b="1" kern="0" baseline="300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76000" y="6444000"/>
            <a:ext cx="2057400" cy="365125"/>
          </a:xfrm>
        </p:spPr>
        <p:txBody>
          <a:bodyPr/>
          <a:lstStyle/>
          <a:p>
            <a:pPr>
              <a:defRPr/>
            </a:pPr>
            <a:fld id="{D91A65D3-408D-4CFB-B2CD-EB207C7F0975}" type="slidenum">
              <a:rPr lang="en-US" altLang="zh-TW" sz="1400" b="0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 altLang="zh-TW" sz="1400" b="0" dirty="0">
              <a:solidFill>
                <a:schemeClr val="tx1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0" y="1340768"/>
            <a:ext cx="9144000" cy="9259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b="1" kern="0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Tycoons </a:t>
            </a:r>
            <a:r>
              <a:rPr lang="en-US" altLang="zh-TW" kern="0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China</a:t>
            </a:r>
            <a:endParaRPr lang="zh-TW" altLang="en-US" b="1" kern="0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9449" r="11413" b="21375"/>
          <a:stretch/>
        </p:blipFill>
        <p:spPr>
          <a:xfrm>
            <a:off x="2082" y="1518810"/>
            <a:ext cx="9141918" cy="4248000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0" y="5425200"/>
            <a:ext cx="9132139" cy="1432800"/>
          </a:xfrm>
          <a:prstGeom prst="rect">
            <a:avLst/>
          </a:prstGeom>
          <a:solidFill>
            <a:srgbClr val="FFFFDD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越南聚亨　為越南材料供應中心</a:t>
            </a:r>
            <a:r>
              <a:rPr lang="en-US" altLang="zh-TW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持股</a:t>
            </a:r>
            <a:r>
              <a:rPr lang="en-US" altLang="zh-TW" sz="2400" kern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100%)</a:t>
            </a:r>
            <a:endParaRPr lang="en-US" altLang="zh-TW" sz="2400" b="1" kern="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</a:pP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建廠時間：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主要產品：</a:t>
            </a:r>
            <a:r>
              <a:rPr lang="zh-TW" altLang="en-US" sz="2400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線材</a:t>
            </a:r>
            <a:endParaRPr lang="en-US" altLang="zh-TW" sz="2400" b="1" kern="0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</a:pPr>
            <a:r>
              <a:rPr lang="zh-TW" altLang="en-US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廠區面積：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76</a:t>
            </a:r>
            <a:r>
              <a:rPr lang="en-US" altLang="zh-TW" sz="2400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,000</a:t>
            </a:r>
            <a:r>
              <a:rPr lang="en-US" altLang="zh-TW" sz="2400" b="1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  <a:r>
              <a:rPr lang="en-US" altLang="zh-TW" sz="2400" b="1" kern="0" baseline="30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altLang="zh-TW" sz="2400" b="1" kern="0" baseline="300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76000" y="6444000"/>
            <a:ext cx="2057400" cy="365125"/>
          </a:xfrm>
        </p:spPr>
        <p:txBody>
          <a:bodyPr/>
          <a:lstStyle/>
          <a:p>
            <a:pPr>
              <a:defRPr/>
            </a:pPr>
            <a:fld id="{D91A65D3-408D-4CFB-B2CD-EB207C7F0975}" type="slidenum">
              <a:rPr lang="en-US" altLang="zh-TW" sz="1400" b="0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n-US" altLang="zh-TW" sz="1400" b="0" dirty="0">
              <a:solidFill>
                <a:schemeClr val="tx1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0" y="1422887"/>
            <a:ext cx="9144000" cy="9259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Tycoons Vietnam</a:t>
            </a:r>
            <a:endParaRPr lang="zh-TW" altLang="en-US" b="1" kern="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4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  <a:cs typeface="Arial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8994</TotalTime>
  <Words>731</Words>
  <Application>Microsoft Office PowerPoint</Application>
  <PresentationFormat>如螢幕大小 (4:3)</PresentationFormat>
  <Paragraphs>198</Paragraphs>
  <Slides>16</Slides>
  <Notes>3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5" baseType="lpstr">
      <vt:lpstr>微軟正黑體</vt:lpstr>
      <vt:lpstr>新細明體</vt:lpstr>
      <vt:lpstr>Arial</vt:lpstr>
      <vt:lpstr>Calibri</vt:lpstr>
      <vt:lpstr>Calibri Light</vt:lpstr>
      <vt:lpstr>Wingdings</vt:lpstr>
      <vt:lpstr>預設簡報設計</vt:lpstr>
      <vt:lpstr>Office Theme</vt:lpstr>
      <vt:lpstr>Picture</vt:lpstr>
      <vt:lpstr>PowerPoint 簡報</vt:lpstr>
      <vt:lpstr>PowerPoint 簡報</vt:lpstr>
      <vt:lpstr>一、公司簡介、產業概況、營運概況</vt:lpstr>
      <vt:lpstr>PowerPoint 簡報</vt:lpstr>
      <vt:lpstr>聚亨集團垂直整合佈局</vt:lpstr>
      <vt:lpstr>PowerPoint 簡報</vt:lpstr>
      <vt:lpstr>Tycoons Thailand</vt:lpstr>
      <vt:lpstr>PowerPoint 簡報</vt:lpstr>
      <vt:lpstr>PowerPoint 簡報</vt:lpstr>
      <vt:lpstr>PowerPoint 簡報</vt:lpstr>
      <vt:lpstr>二、財務概況</vt:lpstr>
      <vt:lpstr>PowerPoint 簡報</vt:lpstr>
      <vt:lpstr>PowerPoint 簡報</vt:lpstr>
      <vt:lpstr>三、未來展望</vt:lpstr>
      <vt:lpstr>PowerPoint 簡報</vt:lpstr>
      <vt:lpstr>PowerPoint 簡報</vt:lpstr>
    </vt:vector>
  </TitlesOfParts>
  <Company>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A140M01</dc:creator>
  <cp:lastModifiedBy>張文惠</cp:lastModifiedBy>
  <cp:revision>862</cp:revision>
  <cp:lastPrinted>2020-12-22T06:51:09Z</cp:lastPrinted>
  <dcterms:created xsi:type="dcterms:W3CDTF">2005-11-16T03:24:20Z</dcterms:created>
  <dcterms:modified xsi:type="dcterms:W3CDTF">2020-12-24T06:10:05Z</dcterms:modified>
</cp:coreProperties>
</file>