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6"/>
  </p:notesMasterIdLst>
  <p:sldIdLst>
    <p:sldId id="257" r:id="rId3"/>
    <p:sldId id="264" r:id="rId4"/>
    <p:sldId id="265" r:id="rId5"/>
    <p:sldId id="280" r:id="rId6"/>
    <p:sldId id="274" r:id="rId7"/>
    <p:sldId id="286" r:id="rId8"/>
    <p:sldId id="305" r:id="rId9"/>
    <p:sldId id="306" r:id="rId10"/>
    <p:sldId id="307" r:id="rId11"/>
    <p:sldId id="308" r:id="rId12"/>
    <p:sldId id="309" r:id="rId13"/>
    <p:sldId id="310" r:id="rId14"/>
    <p:sldId id="292" r:id="rId15"/>
    <p:sldId id="293" r:id="rId16"/>
    <p:sldId id="303" r:id="rId17"/>
    <p:sldId id="295" r:id="rId18"/>
    <p:sldId id="298" r:id="rId19"/>
    <p:sldId id="300" r:id="rId20"/>
    <p:sldId id="296" r:id="rId21"/>
    <p:sldId id="262" r:id="rId22"/>
    <p:sldId id="277" r:id="rId23"/>
    <p:sldId id="290" r:id="rId24"/>
    <p:sldId id="259" r:id="rId25"/>
    <p:sldId id="281" r:id="rId26"/>
    <p:sldId id="275" r:id="rId27"/>
    <p:sldId id="276" r:id="rId28"/>
    <p:sldId id="278" r:id="rId29"/>
    <p:sldId id="282" r:id="rId30"/>
    <p:sldId id="263" r:id="rId31"/>
    <p:sldId id="279" r:id="rId32"/>
    <p:sldId id="283" r:id="rId33"/>
    <p:sldId id="284" r:id="rId34"/>
    <p:sldId id="302" r:id="rId35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66CC"/>
    <a:srgbClr val="D1F266"/>
    <a:srgbClr val="0066FF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83" d="100"/>
          <a:sy n="83" d="100"/>
        </p:scale>
        <p:origin x="1435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n-cs"/>
              </a:defRPr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銷售地區</a:t>
            </a:r>
          </a:p>
        </c:rich>
      </c:tx>
      <c:layout>
        <c:manualLayout>
          <c:xMode val="edge"/>
          <c:yMode val="edge"/>
          <c:x val="0.37799382716049396"/>
          <c:y val="8.35905773015382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6.8996913580246913E-2"/>
          <c:y val="0.2254412539344515"/>
          <c:w val="0.93254629629629648"/>
          <c:h val="0.660376331121603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台灣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工作表1!$A$2:$A$5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工作表1!$B$2:$B$5</c:f>
              <c:numCache>
                <c:formatCode>0.00</c:formatCode>
                <c:ptCount val="4"/>
                <c:pt idx="0">
                  <c:v>90.626010961198119</c:v>
                </c:pt>
                <c:pt idx="1">
                  <c:v>94.748292741886743</c:v>
                </c:pt>
                <c:pt idx="2">
                  <c:v>93.156229328205015</c:v>
                </c:pt>
                <c:pt idx="3">
                  <c:v>91.868611026102727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9E-43C7-914C-6FB3168AB357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日本</c:v>
                </c:pt>
              </c:strCache>
            </c:strRef>
          </c:tx>
          <c:spPr>
            <a:solidFill>
              <a:srgbClr val="66FF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工作表1!$A$2:$A$5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工作表1!$C$2:$C$5</c:f>
              <c:numCache>
                <c:formatCode>0.00</c:formatCode>
                <c:ptCount val="4"/>
                <c:pt idx="0">
                  <c:v>9.0818807208510162</c:v>
                </c:pt>
                <c:pt idx="1">
                  <c:v>4.8846637222605249</c:v>
                </c:pt>
                <c:pt idx="2">
                  <c:v>6.6685079481986129</c:v>
                </c:pt>
                <c:pt idx="3">
                  <c:v>7.8868020316610803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9E-43C7-914C-6FB3168AB357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rgbClr val="FF66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432098765432098E-2"/>
                  <c:y val="-1.89978584776223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1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966049382716049E-2"/>
                      <c:h val="2.69643935255298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0BC-4A9C-A73D-3D1AB8F0C6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工作表1!$A$2:$A$5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工作表1!$D$2:$D$5</c:f>
              <c:numCache>
                <c:formatCode>0.00</c:formatCode>
                <c:ptCount val="4"/>
                <c:pt idx="0">
                  <c:v>0.29210831795086489</c:v>
                </c:pt>
                <c:pt idx="1">
                  <c:v>0.3670435358527287</c:v>
                </c:pt>
                <c:pt idx="2">
                  <c:v>0.1752627235963638</c:v>
                </c:pt>
                <c:pt idx="3">
                  <c:v>0.24458694223620314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9E-43C7-914C-6FB3168AB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370560"/>
        <c:axId val="172929408"/>
      </c:barChart>
      <c:catAx>
        <c:axId val="17237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zh-TW"/>
          </a:p>
        </c:txPr>
        <c:crossAx val="172929408"/>
        <c:crosses val="autoZero"/>
        <c:auto val="1"/>
        <c:lblAlgn val="ctr"/>
        <c:lblOffset val="100"/>
        <c:noMultiLvlLbl val="0"/>
      </c:catAx>
      <c:valAx>
        <c:axId val="172929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zh-TW"/>
          </a:p>
        </c:txPr>
        <c:crossAx val="172370560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gradFill>
      <a:gsLst>
        <a:gs pos="0">
          <a:schemeClr val="bg1"/>
        </a:gs>
        <a:gs pos="60000">
          <a:schemeClr val="accent2">
            <a:lumMod val="95000"/>
            <a:lumOff val="5000"/>
          </a:schemeClr>
        </a:gs>
        <a:gs pos="100000">
          <a:schemeClr val="accent2">
            <a:lumMod val="60000"/>
          </a:schemeClr>
        </a:gs>
      </a:gsLst>
      <a:path path="circle">
        <a:fillToRect l="50000" t="50000" r="50000" b="50000"/>
      </a:path>
    </a:gra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4000" b="0" dirty="0">
                <a:latin typeface="標楷體" panose="03000509000000000000" pitchFamily="65" charset="-120"/>
                <a:ea typeface="標楷體" panose="03000509000000000000" pitchFamily="65" charset="-120"/>
              </a:rPr>
              <a:t>主要原料採購地區</a:t>
            </a:r>
          </a:p>
        </c:rich>
      </c:tx>
      <c:layout>
        <c:manualLayout>
          <c:xMode val="edge"/>
          <c:yMode val="edge"/>
          <c:x val="0.17734567901234571"/>
          <c:y val="4.94437577255871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6.2824074074074074E-2"/>
          <c:y val="0.23485784919653893"/>
          <c:w val="0.8970524691358025"/>
          <c:h val="0.636397808123181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國內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工作表1!$A$3:$A$6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工作表1!$B$3:$B$6</c:f>
              <c:numCache>
                <c:formatCode>0.0_ </c:formatCode>
                <c:ptCount val="4"/>
                <c:pt idx="0">
                  <c:v>48.761369618412751</c:v>
                </c:pt>
                <c:pt idx="1">
                  <c:v>44.479240701255627</c:v>
                </c:pt>
                <c:pt idx="2">
                  <c:v>53.752952961166208</c:v>
                </c:pt>
                <c:pt idx="3">
                  <c:v>48.09138114807827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75-4AEF-BF87-A515AC52BFED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國外</c:v>
                </c:pt>
              </c:strCache>
            </c:strRef>
          </c:tx>
          <c:spPr>
            <a:solidFill>
              <a:srgbClr val="66FF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工作表1!$A$3:$A$6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工作表1!$C$3:$C$6</c:f>
              <c:numCache>
                <c:formatCode>0.0_ </c:formatCode>
                <c:ptCount val="4"/>
                <c:pt idx="0">
                  <c:v>51.238630381587249</c:v>
                </c:pt>
                <c:pt idx="1">
                  <c:v>55.520759298744373</c:v>
                </c:pt>
                <c:pt idx="2">
                  <c:v>46.247047038833792</c:v>
                </c:pt>
                <c:pt idx="3">
                  <c:v>51.90861885192173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75-4AEF-BF87-A515AC52BF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846080"/>
        <c:axId val="172932480"/>
      </c:barChart>
      <c:catAx>
        <c:axId val="17284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zh-TW"/>
          </a:p>
        </c:txPr>
        <c:crossAx val="172932480"/>
        <c:crosses val="autoZero"/>
        <c:auto val="1"/>
        <c:lblAlgn val="ctr"/>
        <c:lblOffset val="100"/>
        <c:noMultiLvlLbl val="0"/>
      </c:catAx>
      <c:valAx>
        <c:axId val="17293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zh-TW"/>
          </a:p>
        </c:txPr>
        <c:crossAx val="172846080"/>
        <c:crosses val="autoZero"/>
        <c:crossBetween val="between"/>
      </c:valAx>
      <c:spPr>
        <a:solidFill>
          <a:schemeClr val="accent2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2400" b="1" i="0" u="none" strike="noStrike" kern="1200" baseline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pPr>
            <a:r>
              <a:rPr lang="zh-TW" sz="3600" baseline="0" dirty="0">
                <a:ea typeface="標楷體" panose="03000509000000000000" pitchFamily="65" charset="-120"/>
              </a:rPr>
              <a:t>產品銷貨比例</a:t>
            </a:r>
          </a:p>
        </c:rich>
      </c:tx>
      <c:layout>
        <c:manualLayout>
          <c:xMode val="edge"/>
          <c:yMode val="edge"/>
          <c:x val="0.35944444444444457"/>
          <c:y val="7.66378244746600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r">
            <a:defRPr sz="2400" b="1" i="0" u="none" strike="noStrike" kern="1200" baseline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8.8974069213570525E-2"/>
          <c:y val="0.22991347342398022"/>
          <c:w val="0.8970524691358025"/>
          <c:h val="0.648758747554578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鋼線、鍍鋅及退火線類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>
              <a:outerShdw blurRad="50800" dist="430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balanced" dir="t">
                <a:rot lat="0" lon="0" rev="0"/>
              </a:lightRig>
            </a:scene3d>
            <a:sp3d prstMaterial="matte">
              <a:bevelT w="0" h="0"/>
              <a:contourClr>
                <a:scrgbClr r="0" g="0" b="0">
                  <a:tint val="100000"/>
                  <a:shade val="100000"/>
                  <a:hueMod val="100000"/>
                  <a:satMod val="100000"/>
                </a:scrgbClr>
              </a:contourClr>
            </a:sp3d>
          </c:spPr>
          <c:invertIfNegative val="0"/>
          <c:dLbls>
            <c:dLbl>
              <c:idx val="0"/>
              <c:layout>
                <c:manualLayout>
                  <c:x val="3.734567901234569E-3"/>
                  <c:y val="-1.97775030902348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48-48E3-908B-F916535A0EF8}"/>
                </c:ext>
              </c:extLst>
            </c:dLbl>
            <c:dLbl>
              <c:idx val="1"/>
              <c:layout>
                <c:manualLayout>
                  <c:x val="1.145061728395062E-2"/>
                  <c:y val="-2.4721878862794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48-48E3-908B-F916535A0EF8}"/>
                </c:ext>
              </c:extLst>
            </c:dLbl>
            <c:dLbl>
              <c:idx val="2"/>
              <c:layout>
                <c:manualLayout>
                  <c:x val="3.7345679012346818E-3"/>
                  <c:y val="-1.23609394313967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48-48E3-908B-F916535A0EF8}"/>
                </c:ext>
              </c:extLst>
            </c:dLbl>
            <c:dLbl>
              <c:idx val="3"/>
              <c:layout>
                <c:manualLayout>
                  <c:x val="3.734567901234569E-3"/>
                  <c:y val="-4.94437577255871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48-48E3-908B-F916535A0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標楷體" panose="03000509000000000000" pitchFamily="65" charset="-120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工作表1!$A$2:$A$5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工作表1!$B$2:$B$5</c:f>
              <c:numCache>
                <c:formatCode>0.0_ </c:formatCode>
                <c:ptCount val="4"/>
                <c:pt idx="0">
                  <c:v>55.466012613875257</c:v>
                </c:pt>
                <c:pt idx="1">
                  <c:v>52.575409809781171</c:v>
                </c:pt>
                <c:pt idx="2">
                  <c:v>58.568608195748681</c:v>
                </c:pt>
                <c:pt idx="3">
                  <c:v>60.645649528264954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48-48E3-908B-F916535A0EF8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鋼索、絞線類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outerShdw blurRad="50800" dist="430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balanced" dir="t">
                <a:rot lat="0" lon="0" rev="0"/>
              </a:lightRig>
            </a:scene3d>
            <a:sp3d prstMaterial="matte">
              <a:bevelT w="0" h="0"/>
              <a:contourClr>
                <a:scrgbClr r="0" g="0" b="0">
                  <a:tint val="100000"/>
                  <a:shade val="100000"/>
                  <a:hueMod val="100000"/>
                  <a:satMod val="100000"/>
                </a:scrgbClr>
              </a:contourClr>
            </a:sp3d>
          </c:spPr>
          <c:invertIfNegative val="0"/>
          <c:dLbls>
            <c:dLbl>
              <c:idx val="0"/>
              <c:layout>
                <c:manualLayout>
                  <c:x val="2.1681491202488576E-3"/>
                  <c:y val="-7.41656365883816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A48-48E3-908B-F916535A0EF8}"/>
                </c:ext>
              </c:extLst>
            </c:dLbl>
            <c:dLbl>
              <c:idx val="1"/>
              <c:layout>
                <c:manualLayout>
                  <c:x val="-4.0046903859239855E-3"/>
                  <c:y val="9.064584201507459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A48-48E3-908B-F916535A0EF8}"/>
                </c:ext>
              </c:extLst>
            </c:dLbl>
            <c:dLbl>
              <c:idx val="2"/>
              <c:layout>
                <c:manualLayout>
                  <c:x val="-9.1827063283753433E-4"/>
                  <c:y val="-2.4721878862794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A48-48E3-908B-F916535A0EF8}"/>
                </c:ext>
              </c:extLst>
            </c:dLbl>
            <c:dLbl>
              <c:idx val="3"/>
              <c:layout>
                <c:manualLayout>
                  <c:x val="-8.6343200155536252E-3"/>
                  <c:y val="-2.47218788627931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A48-48E3-908B-F916535A0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標楷體" panose="03000509000000000000" pitchFamily="65" charset="-120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工作表1!$A$2:$A$5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工作表1!$C$2:$C$5</c:f>
              <c:numCache>
                <c:formatCode>0.0_ </c:formatCode>
                <c:ptCount val="4"/>
                <c:pt idx="0">
                  <c:v>9.0112975624538354</c:v>
                </c:pt>
                <c:pt idx="1">
                  <c:v>10.714933220523358</c:v>
                </c:pt>
                <c:pt idx="2">
                  <c:v>14.118878591351432</c:v>
                </c:pt>
                <c:pt idx="3">
                  <c:v>13.778885912950237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A48-48E3-908B-F916535A0EF8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PC鋼棒、PC鋼絞線</c:v>
                </c:pt>
              </c:strCache>
            </c:strRef>
          </c:tx>
          <c:spPr>
            <a:solidFill>
              <a:srgbClr val="66FFFF"/>
            </a:solidFill>
            <a:ln>
              <a:noFill/>
            </a:ln>
            <a:effectLst>
              <a:outerShdw blurRad="50800" dist="430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balanced" dir="t">
                <a:rot lat="0" lon="0" rev="0"/>
              </a:lightRig>
            </a:scene3d>
            <a:sp3d prstMaterial="matte">
              <a:bevelT w="0" h="0"/>
              <a:contourClr>
                <a:scrgbClr r="0" g="0" b="0">
                  <a:tint val="100000"/>
                  <a:shade val="100000"/>
                  <a:hueMod val="100000"/>
                  <a:satMod val="100000"/>
                </a:scrgbClr>
              </a:contourClr>
            </a:sp3d>
          </c:spPr>
          <c:invertIfNegative val="0"/>
          <c:dLbls>
            <c:dLbl>
              <c:idx val="0"/>
              <c:layout>
                <c:manualLayout>
                  <c:x val="5.2777777777777797E-3"/>
                  <c:y val="9.064584201507459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A48-48E3-908B-F916535A0EF8}"/>
                </c:ext>
              </c:extLst>
            </c:dLbl>
            <c:dLbl>
              <c:idx val="1"/>
              <c:layout>
                <c:manualLayout>
                  <c:x val="2.1913580246912447E-3"/>
                  <c:y val="-4.94437577255871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A48-48E3-908B-F916535A0EF8}"/>
                </c:ext>
              </c:extLst>
            </c:dLbl>
            <c:dLbl>
              <c:idx val="2"/>
              <c:layout>
                <c:manualLayout>
                  <c:x val="5.2777777777777797E-3"/>
                  <c:y val="-2.47218788627935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A48-48E3-908B-F916535A0EF8}"/>
                </c:ext>
              </c:extLst>
            </c:dLbl>
            <c:dLbl>
              <c:idx val="3"/>
              <c:layout>
                <c:manualLayout>
                  <c:x val="2.1913580246913588E-3"/>
                  <c:y val="-4.94437577255876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A48-48E3-908B-F916535A0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標楷體" panose="03000509000000000000" pitchFamily="65" charset="-120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工作表1!$A$2:$A$5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工作表1!$D$2:$D$5</c:f>
              <c:numCache>
                <c:formatCode>0.0_ </c:formatCode>
                <c:ptCount val="4"/>
                <c:pt idx="0">
                  <c:v>35.064821303433781</c:v>
                </c:pt>
                <c:pt idx="1">
                  <c:v>36.656746459990899</c:v>
                </c:pt>
                <c:pt idx="2">
                  <c:v>27.098038012234294</c:v>
                </c:pt>
                <c:pt idx="3">
                  <c:v>25.426008649464212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A48-48E3-908B-F916535A0EF8}"/>
            </c:ext>
          </c:extLst>
        </c:ser>
        <c:ser>
          <c:idx val="3"/>
          <c:order val="3"/>
          <c:tx>
            <c:strRef>
              <c:f>工作表1!$E$1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50800" dist="430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balanced" dir="t">
                <a:rot lat="0" lon="0" rev="0"/>
              </a:lightRig>
            </a:scene3d>
            <a:sp3d prstMaterial="matte">
              <a:bevelT w="0" h="0"/>
              <a:contourClr>
                <a:scrgbClr r="0" g="0" b="0">
                  <a:tint val="100000"/>
                  <a:shade val="100000"/>
                  <a:hueMod val="100000"/>
                  <a:satMod val="100000"/>
                </a:scrgbClr>
              </a:contourClr>
            </a:sp3d>
          </c:spPr>
          <c:invertIfNegative val="0"/>
          <c:dLbls>
            <c:dLbl>
              <c:idx val="0"/>
              <c:layout>
                <c:manualLayout>
                  <c:x val="-2.8291854240044473E-17"/>
                  <c:y val="-5.03742347410538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A48-48E3-908B-F916535A0EF8}"/>
                </c:ext>
              </c:extLst>
            </c:dLbl>
            <c:dLbl>
              <c:idx val="1"/>
              <c:layout>
                <c:manualLayout>
                  <c:x val="0"/>
                  <c:y val="-3.19574082905900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A48-48E3-908B-F916535A0EF8}"/>
                </c:ext>
              </c:extLst>
            </c:dLbl>
            <c:dLbl>
              <c:idx val="2"/>
              <c:layout>
                <c:manualLayout>
                  <c:x val="-4.6296296296296311E-3"/>
                  <c:y val="-7.844427357581630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A48-48E3-908B-F916535A0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標楷體" panose="03000509000000000000" pitchFamily="65" charset="-120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工作表1!$A$2:$A$5</c:f>
              <c:strCach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2024/3Q</c:v>
                </c:pt>
              </c:strCache>
            </c:strRef>
          </c:cat>
          <c:val>
            <c:numRef>
              <c:f>工作表1!$E$2:$E$5</c:f>
              <c:numCache>
                <c:formatCode>0.0_ </c:formatCode>
                <c:ptCount val="4"/>
                <c:pt idx="0">
                  <c:v>0.45786852023712565</c:v>
                </c:pt>
                <c:pt idx="1">
                  <c:v>5.2910509704576822E-2</c:v>
                </c:pt>
                <c:pt idx="2">
                  <c:v>0.21447520066558917</c:v>
                </c:pt>
                <c:pt idx="3">
                  <c:v>0.14945590932059241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FA48-48E3-908B-F916535A0E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3786112"/>
        <c:axId val="163816576"/>
      </c:barChart>
      <c:catAx>
        <c:axId val="16378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標楷體" panose="03000509000000000000" pitchFamily="65" charset="-120"/>
                <a:ea typeface="+mn-ea"/>
                <a:cs typeface="+mn-cs"/>
              </a:defRPr>
            </a:pPr>
            <a:endParaRPr lang="zh-TW"/>
          </a:p>
        </c:txPr>
        <c:crossAx val="163816576"/>
        <c:crosses val="autoZero"/>
        <c:auto val="1"/>
        <c:lblAlgn val="ctr"/>
        <c:lblOffset val="100"/>
        <c:noMultiLvlLbl val="0"/>
      </c:catAx>
      <c:valAx>
        <c:axId val="16381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標楷體" panose="03000509000000000000" pitchFamily="65" charset="-120"/>
                <a:ea typeface="+mn-ea"/>
                <a:cs typeface="+mn-cs"/>
              </a:defRPr>
            </a:pPr>
            <a:endParaRPr lang="zh-TW"/>
          </a:p>
        </c:txPr>
        <c:crossAx val="16378611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pPr>
            <a:endParaRPr lang="zh-TW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 i="0" baseline="0">
          <a:latin typeface="標楷體" panose="03000509000000000000" pitchFamily="65" charset="-120"/>
        </a:defRPr>
      </a:pPr>
      <a:endParaRPr lang="zh-TW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994774958685765E-2"/>
          <c:y val="3.1218483502034572E-2"/>
          <c:w val="0.91611633615242538"/>
          <c:h val="0.82402051988617619"/>
        </c:manualLayout>
      </c:layout>
      <c:lineChart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毛利率</c:v>
                </c:pt>
              </c:strCache>
            </c:strRef>
          </c:tx>
          <c:spPr>
            <a:ln w="28575" cap="rnd">
              <a:solidFill>
                <a:srgbClr val="0066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0066FF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工作表1!$A$2:$A$7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2024/3Q</c:v>
                </c:pt>
              </c:strCache>
            </c:strRef>
          </c:cat>
          <c:val>
            <c:numRef>
              <c:f>工作表1!$B$2:$B$7</c:f>
              <c:numCache>
                <c:formatCode>0.00_ </c:formatCode>
                <c:ptCount val="6"/>
                <c:pt idx="0">
                  <c:v>9.2294360223124734</c:v>
                </c:pt>
                <c:pt idx="1">
                  <c:v>13.401506783693797</c:v>
                </c:pt>
                <c:pt idx="2">
                  <c:v>10.171594158980284</c:v>
                </c:pt>
                <c:pt idx="3">
                  <c:v>6.3591279262656899</c:v>
                </c:pt>
                <c:pt idx="4">
                  <c:v>8.8855473038864687</c:v>
                </c:pt>
                <c:pt idx="5">
                  <c:v>13.854562794018918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F3-4288-9524-59744EF44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166272"/>
        <c:axId val="173289856"/>
      </c:lineChart>
      <c:catAx>
        <c:axId val="16416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zh-TW"/>
          </a:p>
        </c:txPr>
        <c:crossAx val="173289856"/>
        <c:crosses val="autoZero"/>
        <c:auto val="1"/>
        <c:lblAlgn val="ctr"/>
        <c:lblOffset val="100"/>
        <c:noMultiLvlLbl val="0"/>
      </c:catAx>
      <c:valAx>
        <c:axId val="17328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zh-TW"/>
          </a:p>
        </c:txPr>
        <c:crossAx val="16416627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empus Sans ITC" panose="04020404030D07020202" pitchFamily="82" charset="0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100" b="1" i="1" baseline="0">
          <a:latin typeface="Tempus Sans ITC" panose="04020404030D07020202" pitchFamily="82" charset="0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787" cy="496967"/>
          </a:xfrm>
          <a:prstGeom prst="rect">
            <a:avLst/>
          </a:prstGeom>
        </p:spPr>
        <p:txBody>
          <a:bodyPr vert="horz" lIns="91091" tIns="45545" rIns="91091" bIns="4554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9" y="3"/>
            <a:ext cx="2949787" cy="496967"/>
          </a:xfrm>
          <a:prstGeom prst="rect">
            <a:avLst/>
          </a:prstGeom>
        </p:spPr>
        <p:txBody>
          <a:bodyPr vert="horz" lIns="91091" tIns="45545" rIns="91091" bIns="45545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91" tIns="45545" rIns="91091" bIns="4554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7"/>
            <a:ext cx="5445760" cy="4472702"/>
          </a:xfrm>
          <a:prstGeom prst="rect">
            <a:avLst/>
          </a:prstGeom>
        </p:spPr>
        <p:txBody>
          <a:bodyPr vert="horz" lIns="91091" tIns="45545" rIns="91091" bIns="4554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9"/>
            <a:ext cx="2949787" cy="496967"/>
          </a:xfrm>
          <a:prstGeom prst="rect">
            <a:avLst/>
          </a:prstGeom>
        </p:spPr>
        <p:txBody>
          <a:bodyPr vert="horz" lIns="91091" tIns="45545" rIns="91091" bIns="4554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9" y="9440649"/>
            <a:ext cx="2949787" cy="496967"/>
          </a:xfrm>
          <a:prstGeom prst="rect">
            <a:avLst/>
          </a:prstGeom>
        </p:spPr>
        <p:txBody>
          <a:bodyPr vert="horz" lIns="91091" tIns="45545" rIns="91091" bIns="45545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4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28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97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14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97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41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61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39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435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9165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9646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03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233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575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31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69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48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29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39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36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17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733800"/>
            <a:ext cx="6858000" cy="1143000"/>
          </a:xfrm>
        </p:spPr>
        <p:txBody>
          <a:bodyPr anchor="ctr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 anchor="ctr" anchorCtr="0"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9540024-D1FC-4967-88E7-3E4DA6B3ECBC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AF4D-37AC-4596-939D-436137A4C7DF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D7B85-1EDD-49A6-9DF7-30C2B5B5893F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963F-1C97-4CC6-95EB-04E585E8D4BB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217D27F-CA81-418C-870D-C86D12662398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E1F4-8C86-4897-B22E-C687BCCEEAE6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8C132-F847-40E3-A291-57620B1C3A3D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29A3A-17D6-4BF8-8F07-7D005C68102B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B6DEF-BFA9-4E82-89D3-C14720E6B417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368-3408-4222-87D8-40D63676EC21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B591-A411-48D7-8DFA-163DD365581A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39F96B-5DCA-41BC-83DC-FE145BB53392}" type="datetime1">
              <a:rPr lang="en-US" altLang="zh-TW" smtClean="0"/>
              <a:pPr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algn="ctr"/>
            <a:endParaRPr lang="en-US" altLang="zh-TW" sz="54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5400" dirty="0">
                <a:latin typeface="+mj-ea"/>
                <a:ea typeface="+mj-ea"/>
              </a:rPr>
              <a:t>佳大世界股份有限公司</a:t>
            </a:r>
            <a:endParaRPr lang="en-US" altLang="zh-TW" sz="54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en-US" altLang="zh-TW" sz="4000" b="1" dirty="0">
                <a:latin typeface="+mj-ea"/>
                <a:ea typeface="+mj-ea"/>
              </a:rPr>
              <a:t>CHIA TA WORLD CO.,LTD </a:t>
            </a:r>
            <a:endParaRPr lang="zh-TW" altLang="zh-TW" sz="4000" b="1" dirty="0">
              <a:latin typeface="+mj-ea"/>
              <a:ea typeface="+mj-ea"/>
            </a:endParaRPr>
          </a:p>
          <a:p>
            <a:endParaRPr lang="en-US" dirty="0"/>
          </a:p>
          <a:p>
            <a:pPr marL="0" indent="0" algn="ctr">
              <a:buNone/>
            </a:pPr>
            <a:r>
              <a:rPr lang="zh-TW" altLang="en-US" sz="5400" dirty="0">
                <a:latin typeface="+mj-ea"/>
                <a:ea typeface="+mj-ea"/>
              </a:rPr>
              <a:t>一一三年投資展望說明會</a:t>
            </a:r>
            <a:endParaRPr lang="en-US" sz="5400" dirty="0">
              <a:latin typeface="+mj-ea"/>
              <a:ea typeface="+mj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2989"/>
            <a:ext cx="8435280" cy="1743843"/>
          </a:xfrm>
          <a:prstGeom prst="rect">
            <a:avLst/>
          </a:prstGeom>
        </p:spPr>
      </p:pic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>
          <a:xfrm>
            <a:off x="292696" y="2595660"/>
            <a:ext cx="4495328" cy="3558251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+mj-ea"/>
                <a:ea typeface="+mj-ea"/>
              </a:rPr>
              <a:t>預力細徑鋼棒</a:t>
            </a:r>
            <a:endParaRPr lang="en-US" altLang="zh-TW" sz="2800" dirty="0">
              <a:latin typeface="+mj-ea"/>
              <a:ea typeface="+mj-ea"/>
            </a:endParaRPr>
          </a:p>
          <a:p>
            <a:r>
              <a:rPr lang="zh-TW" altLang="zh-TW" sz="2400" b="1" dirty="0">
                <a:latin typeface="+mj-ea"/>
                <a:ea typeface="+mj-ea"/>
              </a:rPr>
              <a:t>Steel Bar for Pre-stressed</a:t>
            </a:r>
            <a:endParaRPr lang="en-US" altLang="zh-TW" sz="2400" b="1" dirty="0">
              <a:latin typeface="+mj-ea"/>
              <a:ea typeface="+mj-ea"/>
            </a:endParaRPr>
          </a:p>
          <a:p>
            <a:r>
              <a:rPr lang="zh-TW" altLang="zh-TW" sz="2400" b="1" dirty="0">
                <a:latin typeface="+mj-ea"/>
                <a:ea typeface="+mj-ea"/>
              </a:rPr>
              <a:t> Concrete</a:t>
            </a:r>
            <a:endParaRPr lang="en-US" altLang="zh-TW" sz="2400" b="1" dirty="0">
              <a:latin typeface="+mj-ea"/>
              <a:ea typeface="+mj-ea"/>
            </a:endParaRPr>
          </a:p>
          <a:p>
            <a:r>
              <a:rPr lang="zh-TW" altLang="zh-TW" sz="2400" b="1" dirty="0">
                <a:latin typeface="+mj-ea"/>
                <a:ea typeface="+mj-ea"/>
              </a:rPr>
              <a:t> (Ulbon / Deformed Bar)</a:t>
            </a:r>
            <a:endParaRPr lang="en-US" altLang="zh-TW" sz="2400" b="1" dirty="0">
              <a:latin typeface="+mj-ea"/>
              <a:ea typeface="+mj-ea"/>
            </a:endParaRPr>
          </a:p>
          <a:p>
            <a:r>
              <a:rPr lang="zh-TW" altLang="zh-TW" sz="2800" dirty="0">
                <a:latin typeface="+mj-ea"/>
                <a:ea typeface="+mj-ea"/>
              </a:rPr>
              <a:t>適用於電線桿、</a:t>
            </a:r>
            <a:endParaRPr lang="en-US" altLang="zh-TW" sz="2800" dirty="0">
              <a:latin typeface="+mj-ea"/>
              <a:ea typeface="+mj-ea"/>
            </a:endParaRPr>
          </a:p>
          <a:p>
            <a:r>
              <a:rPr lang="zh-TW" altLang="zh-TW" sz="2800" dirty="0">
                <a:latin typeface="+mj-ea"/>
                <a:ea typeface="+mj-ea"/>
              </a:rPr>
              <a:t>建築基樁</a:t>
            </a:r>
            <a:r>
              <a:rPr lang="zh-TW" altLang="en-US" sz="2800" dirty="0">
                <a:latin typeface="+mj-ea"/>
                <a:ea typeface="+mj-ea"/>
              </a:rPr>
              <a:t>等。</a:t>
            </a:r>
            <a:endParaRPr lang="zh-TW" altLang="zh-TW" sz="28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zh-TW" altLang="zh-TW" sz="2400" dirty="0">
              <a:latin typeface="+mj-ea"/>
              <a:ea typeface="+mj-ea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BC365CF2-E2A2-D256-4619-DAC246CA76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18" y="2595660"/>
            <a:ext cx="3749014" cy="376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52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>
          <a:xfrm>
            <a:off x="292696" y="2595660"/>
            <a:ext cx="4495328" cy="3558251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+mj-ea"/>
                <a:ea typeface="+mj-ea"/>
              </a:rPr>
              <a:t>鍍鋅鋼絞線</a:t>
            </a:r>
            <a:endParaRPr lang="en-US" altLang="zh-TW" sz="2800" dirty="0">
              <a:latin typeface="+mj-ea"/>
              <a:ea typeface="+mj-ea"/>
            </a:endParaRPr>
          </a:p>
          <a:p>
            <a:r>
              <a:rPr lang="zh-TW" altLang="zh-TW" sz="2400" b="1" dirty="0">
                <a:latin typeface="+mj-ea"/>
                <a:ea typeface="+mj-ea"/>
              </a:rPr>
              <a:t> (Un) Galvanized</a:t>
            </a:r>
            <a:endParaRPr lang="en-US" altLang="zh-TW" sz="2400" b="1" dirty="0">
              <a:latin typeface="+mj-ea"/>
              <a:ea typeface="+mj-ea"/>
            </a:endParaRPr>
          </a:p>
          <a:p>
            <a:r>
              <a:rPr lang="zh-TW" altLang="zh-TW" sz="2400" b="1" dirty="0">
                <a:latin typeface="+mj-ea"/>
                <a:ea typeface="+mj-ea"/>
              </a:rPr>
              <a:t> Steel Wire Strand</a:t>
            </a:r>
            <a:endParaRPr lang="en-US" altLang="zh-TW" sz="2400" b="1" dirty="0">
              <a:latin typeface="+mj-ea"/>
              <a:ea typeface="+mj-ea"/>
            </a:endParaRPr>
          </a:p>
          <a:p>
            <a:r>
              <a:rPr lang="zh-TW" altLang="zh-TW" sz="2800" dirty="0">
                <a:latin typeface="+mj-ea"/>
                <a:ea typeface="+mj-ea"/>
              </a:rPr>
              <a:t>適用於</a:t>
            </a:r>
            <a:r>
              <a:rPr lang="zh-TW" altLang="en-US" sz="2800" dirty="0">
                <a:latin typeface="+mj-ea"/>
                <a:ea typeface="+mj-ea"/>
              </a:rPr>
              <a:t>光纖、通信及電力輸電纜等。</a:t>
            </a:r>
            <a:endParaRPr lang="en-US" altLang="zh-TW" sz="28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zh-TW" altLang="zh-TW" sz="2400" dirty="0">
              <a:latin typeface="+mj-ea"/>
              <a:ea typeface="+mj-ea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D282E30-09EE-70A1-BBC4-F08B2FDAD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72" y="2393222"/>
            <a:ext cx="4050704" cy="341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05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>
          <a:xfrm>
            <a:off x="292696" y="2595660"/>
            <a:ext cx="4495328" cy="3558251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+mj-ea"/>
                <a:ea typeface="+mj-ea"/>
              </a:rPr>
              <a:t>鍍鋅鋼索</a:t>
            </a:r>
            <a:endParaRPr lang="en-US" altLang="zh-TW" sz="2400" dirty="0">
              <a:latin typeface="+mj-ea"/>
              <a:ea typeface="+mj-ea"/>
            </a:endParaRPr>
          </a:p>
          <a:p>
            <a:r>
              <a:rPr lang="en-US" altLang="zh-TW" sz="2400" b="1" dirty="0">
                <a:latin typeface="+mj-ea"/>
                <a:ea typeface="+mj-ea"/>
              </a:rPr>
              <a:t>Wire Rope</a:t>
            </a:r>
          </a:p>
          <a:p>
            <a:r>
              <a:rPr lang="zh-TW" altLang="zh-TW" sz="2400" dirty="0">
                <a:latin typeface="+mj-ea"/>
                <a:ea typeface="+mj-ea"/>
              </a:rPr>
              <a:t>適用於</a:t>
            </a:r>
            <a:r>
              <a:rPr lang="zh-TW" altLang="en-US" sz="2400" dirty="0">
                <a:latin typeface="+mj-ea"/>
                <a:ea typeface="+mj-ea"/>
              </a:rPr>
              <a:t>適用於吊索、商船及</a:t>
            </a:r>
            <a:endParaRPr lang="en-US" altLang="zh-TW" sz="2400" dirty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漁業用纜索等。</a:t>
            </a:r>
            <a:endParaRPr lang="en-US" altLang="zh-TW" sz="24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zh-TW" altLang="zh-TW" sz="2400" dirty="0">
              <a:latin typeface="+mj-ea"/>
              <a:ea typeface="+mj-ea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13784F4-E74B-33CF-C540-460BBAC31B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44" y="2204864"/>
            <a:ext cx="4005478" cy="415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21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280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 algn="ctr">
              <a:spcAft>
                <a:spcPts val="1200"/>
              </a:spcAft>
            </a:pPr>
            <a:r>
              <a:rPr lang="zh-TW" altLang="en-US" sz="5400" dirty="0">
                <a:latin typeface="+mj-ea"/>
                <a:ea typeface="+mj-ea"/>
              </a:rPr>
              <a:t>二、產業概況</a:t>
            </a:r>
            <a:endParaRPr lang="en-US" sz="5400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83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491493A8-8D92-4220-9014-5E65BCC57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A51B711-C3A5-4FD4-A8E0-F713B27E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340767"/>
            <a:ext cx="8332440" cy="5364831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產業現況與發展</a:t>
            </a:r>
            <a:endParaRPr kumimoji="0" lang="en-US" altLang="zh-TW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台灣經濟發展一向仰賴出口，所有經濟活動受全球景氣影響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甚鉅</a:t>
            </a: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，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內銷市場有限，外銷</a:t>
            </a:r>
            <a:r>
              <a:rPr lang="zh-TW" altLang="en-US" sz="3800" dirty="0">
                <a:solidFill>
                  <a:srgbClr val="000000"/>
                </a:solidFill>
                <a:latin typeface="+mj-ea"/>
                <a:ea typeface="+mj-ea"/>
              </a:rPr>
              <a:t>因</a:t>
            </a: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無法簽署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較</a:t>
            </a: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有利的關稅協定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外銷成本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明顯</a:t>
            </a:r>
            <a:r>
              <a:rPr lang="zh-TW" altLang="en-US" sz="3800" dirty="0">
                <a:solidFill>
                  <a:srgbClr val="000000"/>
                </a:solidFill>
                <a:latin typeface="+mj-ea"/>
                <a:ea typeface="+mj-ea"/>
              </a:rPr>
              <a:t>較其他國家偏高</a:t>
            </a:r>
            <a:r>
              <a:rPr lang="zh-TW" altLang="en-US" sz="3800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外銷瓶頸較難突破，</a:t>
            </a: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加上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烏俄戰爭未歇、近期又突發以巴戰爭</a:t>
            </a: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，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歐美線船運節節升高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貨櫃載重</a:t>
            </a:r>
            <a:r>
              <a:rPr lang="en-US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20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呎由</a:t>
            </a:r>
            <a:r>
              <a:rPr lang="en-US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24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噸下修至</a:t>
            </a:r>
            <a:r>
              <a:rPr lang="en-US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18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噸</a:t>
            </a:r>
            <a:r>
              <a:rPr lang="en-US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..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等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對外銷</a:t>
            </a:r>
            <a:r>
              <a:rPr lang="zh-TW" altLang="zh-TW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市場</a:t>
            </a:r>
            <a:r>
              <a:rPr lang="zh-TW" altLang="en-US" sz="38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雪上加霜。</a:t>
            </a: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-603448"/>
            <a:ext cx="9144000" cy="201622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(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56CE97-2B4F-45AF-8942-E7200489D5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01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B19D71-98A4-BB57-704E-2AE3860CB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78552E6-A171-1127-9B6F-20E5E12DB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86244DF-9FA5-8D0C-16E0-5266F5B2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331EFA-0BBB-7FFA-B7AB-718E8CC0D8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41C5942-C8A2-1996-B0C8-A43E64D04394}"/>
              </a:ext>
            </a:extLst>
          </p:cNvPr>
          <p:cNvSpPr txBox="1"/>
          <p:nvPr/>
        </p:nvSpPr>
        <p:spPr>
          <a:xfrm>
            <a:off x="283731" y="1556792"/>
            <a:ext cx="843528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en-US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外銷搶單不易</a:t>
            </a:r>
            <a:r>
              <a:rPr lang="zh-TW" altLang="zh-TW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而內銷</a:t>
            </a:r>
            <a:r>
              <a:rPr lang="zh-TW" altLang="en-US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又</a:t>
            </a:r>
            <a:r>
              <a:rPr lang="zh-TW" altLang="zh-TW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面</a:t>
            </a:r>
            <a:r>
              <a:rPr lang="zh-TW" altLang="en-US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對</a:t>
            </a:r>
            <a:r>
              <a:rPr lang="zh-TW" altLang="zh-TW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進口品之低價搶單，致</a:t>
            </a:r>
            <a:r>
              <a:rPr lang="zh-TW" altLang="en-US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營收持續下滑，而日益增加人工成本</a:t>
            </a:r>
            <a:r>
              <a:rPr lang="zh-TW" altLang="en-US" sz="3400" dirty="0">
                <a:solidFill>
                  <a:srgbClr val="000000"/>
                </a:solidFill>
                <a:effectLst/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sz="3400" dirty="0">
                <a:solidFill>
                  <a:srgbClr val="000000"/>
                </a:solidFill>
                <a:effectLst/>
                <a:latin typeface="+mj-ea"/>
                <a:ea typeface="+mj-ea"/>
              </a:rPr>
              <a:t>環保成本及碳稅成本也是企業必須慎重面對的課題</a:t>
            </a:r>
            <a:r>
              <a:rPr lang="zh-TW" altLang="zh-TW" sz="3400" dirty="0">
                <a:solidFill>
                  <a:srgbClr val="000000"/>
                </a:solidFill>
                <a:latin typeface="+mj-ea"/>
                <a:ea typeface="+mj-ea"/>
              </a:rPr>
              <a:t>。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lang="zh-TW" altLang="en-US" sz="3400" dirty="0">
                <a:latin typeface="+mj-ea"/>
                <a:ea typeface="+mj-ea"/>
              </a:rPr>
              <a:t>本公司進口原料超過五成，美國為抑制通膨持續升息的策略</a:t>
            </a:r>
            <a:r>
              <a:rPr lang="zh-TW" altLang="en-US" sz="3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3400" dirty="0">
                <a:latin typeface="+mj-ea"/>
                <a:ea typeface="+mj-ea"/>
              </a:rPr>
              <a:t>台幣兌美金由年初</a:t>
            </a:r>
            <a:r>
              <a:rPr lang="en-US" altLang="zh-TW" sz="3400" dirty="0">
                <a:latin typeface="+mj-ea"/>
                <a:ea typeface="+mj-ea"/>
              </a:rPr>
              <a:t>31.221</a:t>
            </a:r>
            <a:r>
              <a:rPr lang="zh-TW" altLang="en-US" sz="3400" dirty="0">
                <a:latin typeface="+mj-ea"/>
                <a:ea typeface="+mj-ea"/>
              </a:rPr>
              <a:t>至第三季之</a:t>
            </a:r>
            <a:r>
              <a:rPr lang="en-US" altLang="zh-TW" sz="3400" dirty="0">
                <a:latin typeface="+mj-ea"/>
                <a:ea typeface="+mj-ea"/>
              </a:rPr>
              <a:t>32.093(</a:t>
            </a:r>
            <a:r>
              <a:rPr lang="zh-TW" altLang="en-US" sz="3400" dirty="0">
                <a:latin typeface="+mj-ea"/>
                <a:ea typeface="+mj-ea"/>
              </a:rPr>
              <a:t>中央銀行月平均匯率</a:t>
            </a:r>
            <a:r>
              <a:rPr lang="en-US" altLang="zh-TW" sz="3400" dirty="0">
                <a:latin typeface="+mj-ea"/>
                <a:ea typeface="+mj-ea"/>
              </a:rPr>
              <a:t>)</a:t>
            </a:r>
            <a:r>
              <a:rPr lang="zh-TW" altLang="en-US" sz="3400" dirty="0">
                <a:latin typeface="+mj-ea"/>
                <a:ea typeface="+mj-ea"/>
              </a:rPr>
              <a:t>，約增加</a:t>
            </a:r>
            <a:r>
              <a:rPr lang="en-US" altLang="zh-TW" sz="3400" dirty="0">
                <a:latin typeface="+mj-ea"/>
                <a:ea typeface="+mj-ea"/>
              </a:rPr>
              <a:t>2.793%</a:t>
            </a:r>
            <a:r>
              <a:rPr lang="zh-TW" altLang="en-US" sz="3400" dirty="0">
                <a:latin typeface="+mj-ea"/>
                <a:ea typeface="+mj-ea"/>
              </a:rPr>
              <a:t>，台幣貶值將影響公司原料之採購成本</a:t>
            </a:r>
            <a:r>
              <a:rPr lang="zh-TW" altLang="en-US" sz="3500" dirty="0">
                <a:latin typeface="+mj-ea"/>
                <a:ea typeface="+mj-ea"/>
              </a:rPr>
              <a:t>。</a:t>
            </a:r>
            <a:endParaRPr lang="en-US" altLang="zh-TW" sz="35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32952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491493A8-8D92-4220-9014-5E65BCC57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A51B711-C3A5-4FD4-A8E0-F713B27E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700808"/>
            <a:ext cx="8229600" cy="49685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zh-TW" altLang="en-US" sz="3600" dirty="0">
                <a:latin typeface="+mj-ea"/>
                <a:ea typeface="+mj-ea"/>
              </a:rPr>
              <a:t>對外</a:t>
            </a:r>
            <a:r>
              <a:rPr lang="en-US" altLang="zh-TW" sz="3600" dirty="0">
                <a:latin typeface="+mj-ea"/>
                <a:ea typeface="+mj-ea"/>
              </a:rPr>
              <a:t>:</a:t>
            </a:r>
            <a:r>
              <a:rPr lang="zh-TW" altLang="en-US" sz="3600" dirty="0">
                <a:latin typeface="+mj-ea"/>
                <a:ea typeface="+mj-ea"/>
              </a:rPr>
              <a:t>烏俄戰爭與以巴衝突如能如美國總統川普所言盡早結束，讓美國、歐洲等世界的經濟振興計畫、基礎建設，將帶動鋼市需求。</a:t>
            </a:r>
            <a:endParaRPr lang="en-US" altLang="zh-TW" sz="3600" dirty="0">
              <a:latin typeface="+mj-ea"/>
              <a:ea typeface="+mj-ea"/>
            </a:endParaRPr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zh-TW" altLang="en-US" sz="3600" dirty="0">
                <a:latin typeface="+mj-ea"/>
                <a:ea typeface="+mj-ea"/>
              </a:rPr>
              <a:t>對內</a:t>
            </a:r>
            <a:r>
              <a:rPr lang="en-US" altLang="zh-TW" sz="3600" dirty="0">
                <a:latin typeface="+mj-ea"/>
                <a:ea typeface="+mj-ea"/>
              </a:rPr>
              <a:t>:</a:t>
            </a:r>
            <a:r>
              <a:rPr lang="zh-TW" altLang="en-US" sz="3600" dirty="0">
                <a:latin typeface="+mj-ea"/>
                <a:ea typeface="+mj-ea"/>
              </a:rPr>
              <a:t>期待政府積極推動公共工程，透過電力的開發，老舊橋樑及都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更改建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</a:rPr>
              <a:t>，再加上電子產業之建廠</a:t>
            </a:r>
            <a:r>
              <a:rPr kumimoji="0" lang="zh-TW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</a:rPr>
              <a:t>需求，應可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</a:rPr>
              <a:t>帶動鋼市的需求。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-603448"/>
            <a:ext cx="9144000" cy="20882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endParaRPr kumimoji="0" lang="en-US" altLang="zh-TW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56CE97-2B4F-45AF-8942-E7200489D5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668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491493A8-8D92-4220-9014-5E65BCC57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A51B711-C3A5-4FD4-A8E0-F713B27E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340768"/>
            <a:ext cx="8625136" cy="53285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產業中下游關聯性</a:t>
            </a:r>
            <a:endParaRPr kumimoji="0" lang="en-US" altLang="zh-TW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lvl="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en-US" sz="3400" dirty="0">
                <a:latin typeface="+mj-ea"/>
                <a:ea typeface="+mj-ea"/>
              </a:rPr>
              <a:t>上</a:t>
            </a:r>
            <a:r>
              <a:rPr lang="en-US" altLang="zh-TW" sz="3400" dirty="0">
                <a:latin typeface="+mj-ea"/>
                <a:ea typeface="+mj-ea"/>
              </a:rPr>
              <a:t>:</a:t>
            </a:r>
            <a:r>
              <a:rPr lang="zh-TW" altLang="zh-TW" sz="3400" dirty="0">
                <a:latin typeface="+mj-ea"/>
                <a:ea typeface="+mj-ea"/>
              </a:rPr>
              <a:t>煉鋼、大鋼胚、小鋼胚、線材</a:t>
            </a:r>
            <a:r>
              <a:rPr lang="zh-TW" altLang="zh-TW" sz="3400" dirty="0">
                <a:latin typeface="+mj-ea"/>
              </a:rPr>
              <a:t>、</a:t>
            </a:r>
            <a:endParaRPr lang="en-US" altLang="zh-TW" sz="3400" dirty="0">
              <a:latin typeface="+mj-ea"/>
            </a:endParaRPr>
          </a:p>
          <a:p>
            <a:pPr marL="274320" lvl="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en-US" sz="3400" dirty="0">
                <a:latin typeface="+mj-ea"/>
                <a:ea typeface="+mj-ea"/>
              </a:rPr>
              <a:t>   </a:t>
            </a:r>
            <a:r>
              <a:rPr lang="zh-TW" altLang="zh-TW" sz="3400" dirty="0">
                <a:latin typeface="+mj-ea"/>
                <a:ea typeface="+mj-ea"/>
              </a:rPr>
              <a:t>進口小鋼胚再延壓成線材</a:t>
            </a:r>
            <a:r>
              <a:rPr kumimoji="0" lang="zh-TW" altLang="en-US" sz="3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。</a:t>
            </a:r>
            <a:endParaRPr kumimoji="0" lang="en-US" altLang="zh-TW" sz="3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lvl="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en-US" sz="3400" dirty="0">
                <a:latin typeface="+mj-ea"/>
                <a:ea typeface="+mj-ea"/>
              </a:rPr>
              <a:t>中</a:t>
            </a:r>
            <a:r>
              <a:rPr lang="en-US" altLang="zh-TW" sz="3400" dirty="0">
                <a:latin typeface="+mj-ea"/>
                <a:ea typeface="+mj-ea"/>
              </a:rPr>
              <a:t>:</a:t>
            </a:r>
            <a:r>
              <a:rPr lang="zh-TW" altLang="zh-TW" sz="3400" dirty="0">
                <a:latin typeface="+mj-ea"/>
                <a:ea typeface="+mj-ea"/>
              </a:rPr>
              <a:t>線材加工再抽成各類規格鋼線、</a:t>
            </a:r>
            <a:r>
              <a:rPr lang="zh-TW" altLang="en-US" sz="3400" dirty="0">
                <a:latin typeface="+mj-ea"/>
                <a:ea typeface="+mj-ea"/>
              </a:rPr>
              <a:t>鋼索</a:t>
            </a:r>
            <a:r>
              <a:rPr lang="zh-TW" altLang="zh-TW" sz="3400" dirty="0">
                <a:latin typeface="+mj-ea"/>
              </a:rPr>
              <a:t>、</a:t>
            </a:r>
            <a:endParaRPr lang="en-US" altLang="zh-TW" sz="3400" dirty="0">
              <a:latin typeface="+mj-ea"/>
              <a:ea typeface="+mj-ea"/>
            </a:endParaRPr>
          </a:p>
          <a:p>
            <a:pPr marL="274320" lvl="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en-US" sz="3400" dirty="0">
                <a:latin typeface="+mj-ea"/>
                <a:ea typeface="+mj-ea"/>
              </a:rPr>
              <a:t>   </a:t>
            </a:r>
            <a:r>
              <a:rPr lang="zh-TW" altLang="zh-TW" sz="3400" dirty="0">
                <a:latin typeface="+mj-ea"/>
                <a:ea typeface="+mj-ea"/>
              </a:rPr>
              <a:t>鍍鋅鋼線、預力鋼線、預力鋼絞線。</a:t>
            </a:r>
            <a:endParaRPr lang="en-US" altLang="zh-TW" sz="3400" dirty="0">
              <a:latin typeface="+mj-ea"/>
              <a:ea typeface="+mj-ea"/>
            </a:endParaRPr>
          </a:p>
          <a:p>
            <a:pPr marL="274320" lvl="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kumimoji="0" lang="zh-TW" altLang="en-US" sz="3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下</a:t>
            </a:r>
            <a:r>
              <a:rPr kumimoji="0" lang="en-US" altLang="zh-TW" sz="3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:</a:t>
            </a:r>
            <a:r>
              <a:rPr lang="zh-TW" altLang="zh-TW" sz="3400" dirty="0">
                <a:latin typeface="+mj-ea"/>
                <a:ea typeface="+mj-ea"/>
              </a:rPr>
              <a:t>床褥業、鋼索五金、</a:t>
            </a:r>
            <a:r>
              <a:rPr lang="zh-TW" altLang="en-US" sz="3400" dirty="0">
                <a:latin typeface="+mj-ea"/>
                <a:ea typeface="+mj-ea"/>
              </a:rPr>
              <a:t>五金彈簧</a:t>
            </a:r>
            <a:r>
              <a:rPr lang="zh-TW" altLang="zh-TW" sz="3400" dirty="0">
                <a:latin typeface="+mj-ea"/>
              </a:rPr>
              <a:t>、</a:t>
            </a:r>
            <a:r>
              <a:rPr lang="zh-TW" altLang="zh-TW" sz="3400" dirty="0">
                <a:latin typeface="+mj-ea"/>
                <a:ea typeface="+mj-ea"/>
              </a:rPr>
              <a:t>基樁</a:t>
            </a:r>
            <a:r>
              <a:rPr lang="zh-TW" altLang="zh-TW" sz="3400" dirty="0">
                <a:latin typeface="+mj-ea"/>
              </a:rPr>
              <a:t>、 </a:t>
            </a:r>
            <a:r>
              <a:rPr lang="zh-TW" altLang="en-US" sz="3400" dirty="0">
                <a:latin typeface="+mj-ea"/>
              </a:rPr>
              <a:t> </a:t>
            </a:r>
            <a:endParaRPr lang="en-US" altLang="zh-TW" sz="3400" dirty="0">
              <a:latin typeface="+mj-ea"/>
            </a:endParaRPr>
          </a:p>
          <a:p>
            <a:pPr marL="274320" lvl="0" indent="-274320" algn="just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en-US" sz="3400" dirty="0">
                <a:latin typeface="+mj-ea"/>
                <a:ea typeface="+mj-ea"/>
              </a:rPr>
              <a:t>   </a:t>
            </a:r>
            <a:r>
              <a:rPr lang="zh-TW" altLang="zh-TW" sz="3400" dirty="0">
                <a:latin typeface="+mj-ea"/>
                <a:ea typeface="+mj-ea"/>
              </a:rPr>
              <a:t>電線桿、橋樑、運動器材、電線電纜</a:t>
            </a:r>
            <a:r>
              <a:rPr lang="zh-TW" altLang="zh-TW" sz="3400" dirty="0">
                <a:latin typeface="+mj-ea"/>
              </a:rPr>
              <a:t>。</a:t>
            </a:r>
            <a:endParaRPr kumimoji="0" lang="en-US" altLang="zh-TW" sz="3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-603448"/>
            <a:ext cx="9144000" cy="201622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(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56CE97-2B4F-45AF-8942-E7200489D5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93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491493A8-8D92-4220-9014-5E65BCC57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A51B711-C3A5-4FD4-A8E0-F713B27E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1340768"/>
            <a:ext cx="8625136" cy="532859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產品發展趨勢及競爭</a:t>
            </a:r>
            <a:endParaRPr kumimoji="0" lang="en-US" altLang="zh-TW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zh-TW" sz="3200" dirty="0">
                <a:latin typeface="+mj-ea"/>
                <a:ea typeface="+mj-ea"/>
              </a:rPr>
              <a:t>大陸及東南亞國家之鋼線鋼纜製品因其原料價低，經濟規模大，產品成本較台灣</a:t>
            </a:r>
            <a:r>
              <a:rPr lang="zh-TW" altLang="en-US" sz="3200" dirty="0">
                <a:latin typeface="+mj-ea"/>
                <a:ea typeface="+mj-ea"/>
              </a:rPr>
              <a:t>低廉</a:t>
            </a:r>
            <a:r>
              <a:rPr lang="zh-TW" altLang="zh-TW" sz="3200" dirty="0">
                <a:latin typeface="+mj-ea"/>
                <a:ea typeface="+mj-ea"/>
              </a:rPr>
              <a:t>，</a:t>
            </a:r>
            <a:r>
              <a:rPr lang="zh-TW" altLang="en-US" sz="3200" dirty="0">
                <a:latin typeface="+mj-ea"/>
                <a:ea typeface="+mj-ea"/>
              </a:rPr>
              <a:t>產品</a:t>
            </a:r>
            <a:r>
              <a:rPr lang="zh-TW" altLang="zh-TW" sz="3200" dirty="0">
                <a:latin typeface="+mj-ea"/>
                <a:ea typeface="+mj-ea"/>
              </a:rPr>
              <a:t>品質</a:t>
            </a:r>
            <a:r>
              <a:rPr lang="zh-TW" altLang="en-US" sz="3200" dirty="0">
                <a:latin typeface="+mj-ea"/>
                <a:ea typeface="+mj-ea"/>
              </a:rPr>
              <a:t>或許無法與</a:t>
            </a:r>
            <a:r>
              <a:rPr lang="zh-TW" altLang="zh-TW" sz="3200" dirty="0">
                <a:latin typeface="+mj-ea"/>
                <a:ea typeface="+mj-ea"/>
              </a:rPr>
              <a:t>台灣</a:t>
            </a:r>
            <a:r>
              <a:rPr lang="zh-TW" altLang="en-US" sz="3200" dirty="0">
                <a:latin typeface="+mj-ea"/>
                <a:ea typeface="+mj-ea"/>
              </a:rPr>
              <a:t>相比</a:t>
            </a:r>
            <a:r>
              <a:rPr lang="zh-TW" altLang="zh-TW" sz="3200" dirty="0">
                <a:latin typeface="+mj-ea"/>
                <a:ea typeface="+mj-ea"/>
              </a:rPr>
              <a:t>，但在品質要求不高的市場</a:t>
            </a:r>
            <a:endParaRPr lang="en-US" altLang="zh-TW" sz="3200" dirty="0">
              <a:latin typeface="+mj-ea"/>
              <a:ea typeface="+mj-ea"/>
            </a:endParaRP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/>
            </a:pPr>
            <a:r>
              <a:rPr lang="zh-TW" altLang="zh-TW" sz="3200" dirty="0">
                <a:latin typeface="+mj-ea"/>
                <a:ea typeface="+mj-ea"/>
              </a:rPr>
              <a:t>，又挾其與多國簽訂互利貿易協定，外銷市場佔盡優勢，著實對台灣出口商產生不小的壓力。面對強大</a:t>
            </a:r>
            <a:r>
              <a:rPr lang="zh-TW" altLang="en-US" sz="3200" dirty="0">
                <a:latin typeface="+mj-ea"/>
                <a:ea typeface="+mj-ea"/>
              </a:rPr>
              <a:t>競爭對手</a:t>
            </a:r>
            <a:r>
              <a:rPr lang="zh-TW" altLang="zh-TW" sz="3200" dirty="0">
                <a:latin typeface="+mj-ea"/>
                <a:ea typeface="+mj-ea"/>
              </a:rPr>
              <a:t>，</a:t>
            </a:r>
            <a:r>
              <a:rPr lang="zh-TW" altLang="en-US" sz="3200" dirty="0">
                <a:latin typeface="+mj-ea"/>
                <a:ea typeface="+mj-ea"/>
              </a:rPr>
              <a:t>只能朝</a:t>
            </a:r>
            <a:r>
              <a:rPr lang="zh-TW" altLang="zh-TW" sz="3200" dirty="0">
                <a:latin typeface="+mj-ea"/>
                <a:ea typeface="+mj-ea"/>
              </a:rPr>
              <a:t>降低成本</a:t>
            </a:r>
            <a:r>
              <a:rPr lang="zh-TW" altLang="en-US" sz="3200" dirty="0">
                <a:latin typeface="+mj-ea"/>
                <a:ea typeface="+mj-ea"/>
              </a:rPr>
              <a:t>因應</a:t>
            </a:r>
            <a:r>
              <a:rPr lang="zh-TW" altLang="zh-TW" sz="3200" dirty="0">
                <a:latin typeface="+mj-ea"/>
                <a:ea typeface="+mj-ea"/>
              </a:rPr>
              <a:t>，</a:t>
            </a:r>
            <a:r>
              <a:rPr lang="zh-TW" altLang="en-US" sz="3200" dirty="0">
                <a:latin typeface="+mj-ea"/>
                <a:ea typeface="+mj-ea"/>
              </a:rPr>
              <a:t>因此</a:t>
            </a:r>
            <a:r>
              <a:rPr lang="zh-TW" altLang="zh-TW" sz="3200" dirty="0">
                <a:latin typeface="+mj-ea"/>
                <a:ea typeface="+mj-ea"/>
              </a:rPr>
              <a:t>積極尋找</a:t>
            </a:r>
            <a:r>
              <a:rPr lang="zh-TW" altLang="en-US" sz="3200" dirty="0">
                <a:latin typeface="+mj-ea"/>
                <a:ea typeface="+mj-ea"/>
              </a:rPr>
              <a:t>價廉物美</a:t>
            </a:r>
            <a:r>
              <a:rPr lang="zh-TW" altLang="zh-TW" sz="3200" dirty="0">
                <a:latin typeface="+mj-ea"/>
                <a:ea typeface="+mj-ea"/>
              </a:rPr>
              <a:t>之原物料，經由產製技術</a:t>
            </a:r>
            <a:r>
              <a:rPr lang="zh-TW" altLang="en-US" sz="3200" dirty="0">
                <a:latin typeface="+mj-ea"/>
                <a:ea typeface="+mj-ea"/>
              </a:rPr>
              <a:t>升級</a:t>
            </a:r>
            <a:r>
              <a:rPr lang="zh-TW" altLang="zh-TW" sz="3200" dirty="0">
                <a:latin typeface="+mj-ea"/>
                <a:ea typeface="+mj-ea"/>
              </a:rPr>
              <a:t>，提高公司產品品質與</a:t>
            </a:r>
            <a:r>
              <a:rPr lang="zh-TW" altLang="en-US" sz="3200" dirty="0">
                <a:latin typeface="+mj-ea"/>
                <a:ea typeface="+mj-ea"/>
              </a:rPr>
              <a:t>他國製</a:t>
            </a:r>
            <a:r>
              <a:rPr lang="zh-TW" altLang="zh-TW" sz="3200" dirty="0">
                <a:latin typeface="+mj-ea"/>
                <a:ea typeface="+mj-ea"/>
              </a:rPr>
              <a:t>品做出區隔，是公司</a:t>
            </a:r>
            <a:r>
              <a:rPr lang="zh-TW" altLang="en-US" sz="3200" dirty="0">
                <a:latin typeface="+mj-ea"/>
                <a:ea typeface="+mj-ea"/>
              </a:rPr>
              <a:t>未來</a:t>
            </a:r>
            <a:r>
              <a:rPr lang="zh-TW" altLang="zh-TW" sz="3200" dirty="0">
                <a:latin typeface="+mj-ea"/>
                <a:ea typeface="+mj-ea"/>
              </a:rPr>
              <a:t>發展的方向。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endParaRPr kumimoji="0" lang="en-US" altLang="zh-TW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-603448"/>
            <a:ext cx="9144000" cy="201622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(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56CE97-2B4F-45AF-8942-E7200489D5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54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280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 algn="ctr">
              <a:spcAft>
                <a:spcPts val="1200"/>
              </a:spcAft>
            </a:pPr>
            <a:r>
              <a:rPr lang="zh-TW" altLang="en-US" sz="5400" dirty="0">
                <a:latin typeface="+mj-ea"/>
                <a:ea typeface="+mj-ea"/>
              </a:rPr>
              <a:t>三、營運概況</a:t>
            </a:r>
            <a:endParaRPr lang="en-US" sz="5400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5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40128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5600" dirty="0">
                <a:latin typeface="+mj-ea"/>
                <a:ea typeface="+mj-ea"/>
              </a:rPr>
              <a:t>一</a:t>
            </a:r>
            <a:r>
              <a:rPr lang="en-US" altLang="zh-TW" sz="5600" dirty="0">
                <a:latin typeface="+mj-ea"/>
              </a:rPr>
              <a:t>､</a:t>
            </a:r>
            <a:r>
              <a:rPr lang="zh-TW" altLang="en-US" sz="5600" dirty="0">
                <a:latin typeface="+mj-ea"/>
                <a:ea typeface="+mj-ea"/>
              </a:rPr>
              <a:t> 公司簡介</a:t>
            </a:r>
            <a:endParaRPr lang="en-US" altLang="zh-TW" sz="5600" dirty="0">
              <a:latin typeface="+mj-ea"/>
              <a:ea typeface="+mj-ea"/>
            </a:endParaRPr>
          </a:p>
          <a:p>
            <a:r>
              <a:rPr lang="zh-TW" altLang="en-US" sz="5600" dirty="0">
                <a:latin typeface="+mj-ea"/>
                <a:ea typeface="+mj-ea"/>
              </a:rPr>
              <a:t>二</a:t>
            </a:r>
            <a:r>
              <a:rPr lang="en-US" altLang="zh-TW" sz="5600" dirty="0">
                <a:latin typeface="+mj-ea"/>
                <a:ea typeface="+mj-ea"/>
              </a:rPr>
              <a:t>､</a:t>
            </a:r>
            <a:r>
              <a:rPr lang="zh-TW" altLang="en-US" sz="5600" dirty="0">
                <a:latin typeface="+mj-ea"/>
                <a:ea typeface="+mj-ea"/>
              </a:rPr>
              <a:t>產業概況</a:t>
            </a:r>
            <a:endParaRPr lang="en-US" altLang="zh-TW" sz="5600" dirty="0">
              <a:latin typeface="+mj-ea"/>
              <a:ea typeface="+mj-ea"/>
            </a:endParaRPr>
          </a:p>
          <a:p>
            <a:r>
              <a:rPr lang="zh-TW" altLang="en-US" sz="5600" dirty="0">
                <a:latin typeface="+mj-ea"/>
                <a:ea typeface="+mj-ea"/>
              </a:rPr>
              <a:t>三</a:t>
            </a:r>
            <a:r>
              <a:rPr lang="en-US" altLang="zh-TW" sz="5600" dirty="0">
                <a:latin typeface="+mj-ea"/>
              </a:rPr>
              <a:t>､</a:t>
            </a:r>
            <a:r>
              <a:rPr lang="zh-TW" altLang="en-US" sz="5600" dirty="0">
                <a:latin typeface="+mj-ea"/>
              </a:rPr>
              <a:t> </a:t>
            </a:r>
            <a:r>
              <a:rPr lang="zh-TW" altLang="en-US" sz="5600" dirty="0">
                <a:latin typeface="+mj-ea"/>
                <a:ea typeface="+mj-ea"/>
              </a:rPr>
              <a:t>營運概況</a:t>
            </a:r>
            <a:endParaRPr lang="en-US" altLang="zh-TW" sz="5600" dirty="0">
              <a:latin typeface="+mj-ea"/>
              <a:ea typeface="+mj-ea"/>
            </a:endParaRPr>
          </a:p>
          <a:p>
            <a:r>
              <a:rPr lang="zh-TW" altLang="en-US" sz="5600" dirty="0">
                <a:latin typeface="+mj-ea"/>
                <a:ea typeface="+mj-ea"/>
              </a:rPr>
              <a:t>四</a:t>
            </a:r>
            <a:r>
              <a:rPr lang="en-US" altLang="zh-TW" sz="5600" dirty="0">
                <a:latin typeface="+mj-ea"/>
              </a:rPr>
              <a:t>､</a:t>
            </a:r>
            <a:r>
              <a:rPr lang="zh-TW" altLang="en-US" sz="5600" dirty="0">
                <a:latin typeface="+mj-ea"/>
              </a:rPr>
              <a:t> </a:t>
            </a:r>
            <a:r>
              <a:rPr lang="zh-TW" altLang="en-US" sz="5600" dirty="0">
                <a:latin typeface="+mj-ea"/>
                <a:ea typeface="+mj-ea"/>
              </a:rPr>
              <a:t>財務資訊</a:t>
            </a:r>
            <a:endParaRPr lang="en-US" altLang="zh-TW" sz="5600" dirty="0">
              <a:latin typeface="+mj-ea"/>
              <a:ea typeface="+mj-ea"/>
            </a:endParaRPr>
          </a:p>
          <a:p>
            <a:r>
              <a:rPr lang="zh-TW" altLang="en-US" sz="5600" dirty="0">
                <a:latin typeface="+mj-ea"/>
                <a:ea typeface="+mj-ea"/>
              </a:rPr>
              <a:t>五</a:t>
            </a:r>
            <a:r>
              <a:rPr lang="en-US" altLang="zh-TW" sz="5600" dirty="0">
                <a:latin typeface="+mj-ea"/>
              </a:rPr>
              <a:t>､</a:t>
            </a:r>
            <a:r>
              <a:rPr lang="zh-TW" altLang="en-US" sz="5600" dirty="0">
                <a:latin typeface="+mj-ea"/>
              </a:rPr>
              <a:t> </a:t>
            </a:r>
            <a:r>
              <a:rPr lang="zh-TW" altLang="en-US" sz="5600" dirty="0">
                <a:latin typeface="+mj-ea"/>
                <a:ea typeface="+mj-ea"/>
              </a:rPr>
              <a:t>未來展望</a:t>
            </a:r>
            <a:endParaRPr lang="en-US" altLang="zh-TW" sz="5600" dirty="0">
              <a:latin typeface="+mj-ea"/>
              <a:ea typeface="+mj-ea"/>
            </a:endParaRPr>
          </a:p>
          <a:p>
            <a:r>
              <a:rPr lang="zh-TW" altLang="en-US" sz="5600" dirty="0">
                <a:latin typeface="+mj-ea"/>
                <a:ea typeface="+mj-ea"/>
              </a:rPr>
              <a:t>六</a:t>
            </a:r>
            <a:r>
              <a:rPr lang="en-US" altLang="zh-TW" sz="5600" dirty="0">
                <a:latin typeface="+mj-ea"/>
                <a:ea typeface="+mj-ea"/>
              </a:rPr>
              <a:t>､</a:t>
            </a:r>
            <a:r>
              <a:rPr lang="zh-TW" altLang="en-US" sz="5600" dirty="0">
                <a:latin typeface="+mj-ea"/>
                <a:ea typeface="+mj-ea"/>
              </a:rPr>
              <a:t>其他</a:t>
            </a:r>
            <a:endParaRPr lang="en-US" altLang="zh-TW" sz="5600" dirty="0">
              <a:latin typeface="+mj-ea"/>
              <a:ea typeface="+mj-ea"/>
            </a:endParaRPr>
          </a:p>
          <a:p>
            <a:endParaRPr lang="en-US" sz="5600" dirty="0">
              <a:latin typeface="+mj-ea"/>
              <a:ea typeface="+mj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2989"/>
            <a:ext cx="8435280" cy="1383803"/>
          </a:xfrm>
          <a:prstGeom prst="rect">
            <a:avLst/>
          </a:prstGeo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9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29600" cy="1260376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16" name="內容版面配置區 1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33147433"/>
              </p:ext>
            </p:extLst>
          </p:nvPr>
        </p:nvGraphicFramePr>
        <p:xfrm>
          <a:off x="457200" y="1295597"/>
          <a:ext cx="8229600" cy="501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29600" cy="990600"/>
          </a:xfrm>
        </p:spPr>
        <p:txBody>
          <a:bodyPr>
            <a:noAutofit/>
          </a:bodyPr>
          <a:lstStyle/>
          <a:p>
            <a:pPr algn="ctr"/>
            <a:endParaRPr 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16" name="內容版面配置區 1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47617903"/>
              </p:ext>
            </p:extLst>
          </p:nvPr>
        </p:nvGraphicFramePr>
        <p:xfrm>
          <a:off x="457200" y="1219200"/>
          <a:ext cx="8229600" cy="5137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72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29600" cy="990600"/>
          </a:xfrm>
        </p:spPr>
        <p:txBody>
          <a:bodyPr>
            <a:noAutofit/>
          </a:bodyPr>
          <a:lstStyle/>
          <a:p>
            <a:pPr algn="ctr"/>
            <a:endParaRPr 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16" name="內容版面配置區 1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08471893"/>
              </p:ext>
            </p:extLst>
          </p:nvPr>
        </p:nvGraphicFramePr>
        <p:xfrm>
          <a:off x="612648" y="1241622"/>
          <a:ext cx="8229600" cy="5137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7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pPr algn="ctr"/>
            <a:br>
              <a:rPr lang="en-US" altLang="zh-TW" sz="4800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925222"/>
            <a:ext cx="8424936" cy="5184444"/>
          </a:xfrm>
        </p:spPr>
        <p:txBody>
          <a:bodyPr>
            <a:normAutofit/>
          </a:bodyPr>
          <a:lstStyle/>
          <a:p>
            <a:endParaRPr lang="en-US" altLang="zh-TW" sz="3200" dirty="0">
              <a:latin typeface="+mj-ea"/>
              <a:ea typeface="+mj-ea"/>
            </a:endParaRPr>
          </a:p>
          <a:p>
            <a:endParaRPr lang="en-US" altLang="zh-TW" sz="3200" dirty="0">
              <a:latin typeface="+mj-ea"/>
              <a:ea typeface="+mj-ea"/>
            </a:endParaRPr>
          </a:p>
          <a:p>
            <a:endParaRPr lang="en-US" altLang="zh-TW" sz="3200" dirty="0">
              <a:latin typeface="+mj-ea"/>
              <a:ea typeface="+mj-ea"/>
            </a:endParaRPr>
          </a:p>
          <a:p>
            <a:pPr algn="ctr"/>
            <a:r>
              <a:rPr lang="zh-TW" altLang="en-US" sz="5400" dirty="0">
                <a:latin typeface="+mj-ea"/>
                <a:ea typeface="+mj-ea"/>
              </a:rPr>
              <a:t>四、財務資訊</a:t>
            </a:r>
            <a:endParaRPr lang="en-US" altLang="zh-TW" sz="5400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9" name="圖表 8"/>
          <p:cNvGraphicFramePr/>
          <p:nvPr>
            <p:extLst>
              <p:ext uri="{D42A27DB-BD31-4B8C-83A1-F6EECF244321}">
                <p14:modId xmlns:p14="http://schemas.microsoft.com/office/powerpoint/2010/main" val="74587885"/>
              </p:ext>
            </p:extLst>
          </p:nvPr>
        </p:nvGraphicFramePr>
        <p:xfrm>
          <a:off x="323528" y="4581128"/>
          <a:ext cx="133672" cy="1528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Autofit/>
          </a:bodyPr>
          <a:lstStyle/>
          <a:p>
            <a:pPr algn="ctr"/>
            <a:br>
              <a:rPr lang="en-US" altLang="zh-TW" sz="4800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49777"/>
            <a:ext cx="8424936" cy="5184444"/>
          </a:xfrm>
        </p:spPr>
        <p:txBody>
          <a:bodyPr>
            <a:normAutofit lnSpcReduction="10000"/>
          </a:bodyPr>
          <a:lstStyle/>
          <a:p>
            <a:endParaRPr lang="en-US" altLang="zh-TW" sz="3200" dirty="0">
              <a:latin typeface="+mj-ea"/>
              <a:ea typeface="+mj-ea"/>
            </a:endParaRPr>
          </a:p>
          <a:p>
            <a:r>
              <a:rPr lang="zh-TW" altLang="en-US" sz="3200" dirty="0">
                <a:latin typeface="+mj-ea"/>
                <a:ea typeface="+mj-ea"/>
              </a:rPr>
              <a:t>最近二年度及截至第三季之資產負債表</a:t>
            </a:r>
            <a:endParaRPr lang="en-US" altLang="zh-TW" sz="3200" dirty="0">
              <a:latin typeface="+mj-ea"/>
              <a:ea typeface="+mj-ea"/>
            </a:endParaRPr>
          </a:p>
          <a:p>
            <a:r>
              <a:rPr lang="zh-TW" altLang="en-US" sz="2800" dirty="0">
                <a:latin typeface="+mj-ea"/>
                <a:ea typeface="+mj-ea"/>
              </a:rPr>
              <a:t>                        單位</a:t>
            </a:r>
            <a:r>
              <a:rPr lang="en-US" altLang="zh-TW" sz="2800" dirty="0">
                <a:latin typeface="+mj-ea"/>
                <a:ea typeface="+mj-ea"/>
              </a:rPr>
              <a:t>:</a:t>
            </a:r>
            <a:r>
              <a:rPr lang="zh-TW" altLang="en-US" sz="2800" dirty="0">
                <a:latin typeface="+mj-ea"/>
                <a:ea typeface="+mj-ea"/>
              </a:rPr>
              <a:t>新台幣仟元</a:t>
            </a:r>
            <a:endParaRPr lang="en-US" altLang="zh-TW" sz="2800" dirty="0">
              <a:latin typeface="+mj-ea"/>
              <a:ea typeface="+mj-ea"/>
            </a:endParaRPr>
          </a:p>
          <a:p>
            <a:r>
              <a:rPr lang="zh-TW" altLang="en-US" sz="2400" b="1" dirty="0">
                <a:latin typeface="+mj-ea"/>
                <a:ea typeface="+mj-ea"/>
              </a:rPr>
              <a:t>會計科目    </a:t>
            </a:r>
            <a:r>
              <a:rPr lang="en-US" altLang="zh-TW" sz="2400" b="1" u="sng" dirty="0">
                <a:latin typeface="+mj-ea"/>
                <a:ea typeface="+mj-ea"/>
              </a:rPr>
              <a:t>2024/09</a:t>
            </a:r>
            <a:r>
              <a:rPr lang="zh-TW" altLang="en-US" sz="2400" b="1" u="sng" dirty="0">
                <a:latin typeface="+mj-ea"/>
                <a:ea typeface="+mj-ea"/>
              </a:rPr>
              <a:t>月</a:t>
            </a:r>
            <a:r>
              <a:rPr lang="zh-TW" altLang="en-US" sz="2400" b="1" dirty="0">
                <a:latin typeface="+mj-ea"/>
                <a:ea typeface="+mj-ea"/>
              </a:rPr>
              <a:t>     </a:t>
            </a:r>
            <a:r>
              <a:rPr lang="en-US" altLang="zh-TW" sz="2400" b="1" u="sng" dirty="0">
                <a:latin typeface="+mj-ea"/>
                <a:ea typeface="+mj-ea"/>
              </a:rPr>
              <a:t>2023/12</a:t>
            </a:r>
            <a:r>
              <a:rPr lang="zh-TW" altLang="en-US" sz="2400" b="1" u="sng" dirty="0">
                <a:latin typeface="+mj-ea"/>
                <a:ea typeface="+mj-ea"/>
              </a:rPr>
              <a:t>月</a:t>
            </a:r>
            <a:r>
              <a:rPr lang="zh-TW" altLang="en-US" sz="2400" b="1" dirty="0">
                <a:latin typeface="+mj-ea"/>
                <a:ea typeface="+mj-ea"/>
              </a:rPr>
              <a:t>     </a:t>
            </a:r>
            <a:r>
              <a:rPr lang="en-US" altLang="zh-TW" sz="2400" b="1" u="sng" dirty="0">
                <a:latin typeface="+mj-ea"/>
                <a:ea typeface="+mj-ea"/>
              </a:rPr>
              <a:t>2022/12</a:t>
            </a:r>
            <a:r>
              <a:rPr lang="zh-TW" altLang="en-US" sz="2400" b="1" u="sng" dirty="0">
                <a:latin typeface="+mj-ea"/>
                <a:ea typeface="+mj-ea"/>
              </a:rPr>
              <a:t>月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endParaRPr lang="en-US" altLang="zh-TW" sz="2400" b="1" dirty="0">
              <a:latin typeface="+mj-ea"/>
              <a:ea typeface="+mj-ea"/>
            </a:endParaRPr>
          </a:p>
          <a:p>
            <a:r>
              <a:rPr lang="zh-TW" altLang="en-US" sz="2400" b="1" dirty="0">
                <a:latin typeface="+mj-ea"/>
                <a:ea typeface="+mj-ea"/>
              </a:rPr>
              <a:t>          </a:t>
            </a:r>
            <a:r>
              <a:rPr lang="zh-TW" altLang="en-US" sz="2400" b="1" u="sng" dirty="0">
                <a:latin typeface="+mj-ea"/>
                <a:ea typeface="+mj-ea"/>
              </a:rPr>
              <a:t>金     額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u="sng" dirty="0">
                <a:latin typeface="+mj-ea"/>
                <a:ea typeface="+mj-ea"/>
              </a:rPr>
              <a:t>%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zh-TW" altLang="en-US" sz="2400" b="1" u="sng" dirty="0">
                <a:latin typeface="+mj-ea"/>
                <a:ea typeface="+mj-ea"/>
              </a:rPr>
              <a:t>金     額</a:t>
            </a:r>
            <a:r>
              <a:rPr lang="en-US" altLang="zh-TW" sz="2400" b="1" dirty="0">
                <a:latin typeface="+mj-ea"/>
                <a:ea typeface="+mj-ea"/>
              </a:rPr>
              <a:t> 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r>
              <a:rPr lang="en-US" altLang="zh-TW" sz="2400" b="1" u="sng" dirty="0">
                <a:latin typeface="+mj-ea"/>
                <a:ea typeface="+mj-ea"/>
              </a:rPr>
              <a:t>%</a:t>
            </a:r>
            <a:r>
              <a:rPr lang="en-US" altLang="zh-TW" sz="2400" b="1" dirty="0">
                <a:latin typeface="+mj-ea"/>
                <a:ea typeface="+mj-ea"/>
              </a:rPr>
              <a:t>  </a:t>
            </a:r>
            <a:r>
              <a:rPr lang="zh-TW" altLang="en-US" sz="2400" b="1" u="sng" dirty="0">
                <a:latin typeface="+mj-ea"/>
                <a:ea typeface="+mj-ea"/>
              </a:rPr>
              <a:t>金     額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u="sng" dirty="0">
                <a:latin typeface="+mj-ea"/>
                <a:ea typeface="+mj-ea"/>
              </a:rPr>
              <a:t>%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r>
              <a:rPr lang="en-US" altLang="zh-TW" sz="2400" b="1" dirty="0">
                <a:latin typeface="+mj-ea"/>
                <a:ea typeface="+mj-ea"/>
              </a:rPr>
              <a:t> </a:t>
            </a:r>
          </a:p>
          <a:p>
            <a:r>
              <a:rPr lang="zh-TW" altLang="en-US" sz="2400" b="1" dirty="0">
                <a:latin typeface="+mj-ea"/>
                <a:ea typeface="+mj-ea"/>
              </a:rPr>
              <a:t>流動資產    </a:t>
            </a:r>
            <a:r>
              <a:rPr lang="en-US" altLang="zh-TW" sz="2400" b="1" dirty="0">
                <a:latin typeface="+mj-ea"/>
                <a:ea typeface="+mj-ea"/>
              </a:rPr>
              <a:t>500,871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dirty="0">
                <a:latin typeface="+mj-ea"/>
                <a:ea typeface="+mj-ea"/>
              </a:rPr>
              <a:t>39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r>
              <a:rPr lang="en-US" altLang="zh-TW" sz="2400" b="1" dirty="0">
                <a:latin typeface="+mj-ea"/>
                <a:ea typeface="+mj-ea"/>
              </a:rPr>
              <a:t>  491,015 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r>
              <a:rPr lang="en-US" altLang="zh-TW" sz="2400" b="1" dirty="0">
                <a:latin typeface="+mj-ea"/>
                <a:ea typeface="+mj-ea"/>
              </a:rPr>
              <a:t>39   544,438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dirty="0">
                <a:latin typeface="+mj-ea"/>
                <a:ea typeface="+mj-ea"/>
              </a:rPr>
              <a:t>42</a:t>
            </a:r>
          </a:p>
          <a:p>
            <a:r>
              <a:rPr lang="zh-TW" altLang="en-US" sz="2400" b="1" dirty="0">
                <a:latin typeface="+mj-ea"/>
                <a:ea typeface="+mj-ea"/>
              </a:rPr>
              <a:t>非流動資產  </a:t>
            </a:r>
            <a:r>
              <a:rPr lang="en-US" altLang="zh-TW" sz="2400" b="1" dirty="0">
                <a:latin typeface="+mj-ea"/>
                <a:ea typeface="+mj-ea"/>
              </a:rPr>
              <a:t>768,483  61 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dirty="0">
                <a:latin typeface="+mj-ea"/>
                <a:ea typeface="+mj-ea"/>
              </a:rPr>
              <a:t>753,130  61 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dirty="0">
                <a:latin typeface="+mj-ea"/>
                <a:ea typeface="+mj-ea"/>
              </a:rPr>
              <a:t>766,582  58 </a:t>
            </a:r>
          </a:p>
          <a:p>
            <a:r>
              <a:rPr lang="zh-TW" altLang="en-US" sz="2400" b="1" dirty="0">
                <a:latin typeface="+mj-ea"/>
                <a:ea typeface="+mj-ea"/>
              </a:rPr>
              <a:t>資產總計  </a:t>
            </a:r>
            <a:r>
              <a:rPr lang="en-US" altLang="zh-TW" sz="2400" b="1" dirty="0">
                <a:latin typeface="+mj-ea"/>
                <a:ea typeface="+mj-ea"/>
              </a:rPr>
              <a:t>1,269,354 100 1,244,145 100 1,311,020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r>
              <a:rPr lang="en-US" altLang="zh-TW" sz="2400" b="1" dirty="0">
                <a:latin typeface="+mj-ea"/>
                <a:ea typeface="+mj-ea"/>
              </a:rPr>
              <a:t>100</a:t>
            </a:r>
          </a:p>
          <a:p>
            <a:r>
              <a:rPr lang="zh-TW" altLang="en-US" sz="2400" b="1" dirty="0">
                <a:latin typeface="+mj-ea"/>
                <a:ea typeface="+mj-ea"/>
              </a:rPr>
              <a:t>流動負債    </a:t>
            </a:r>
            <a:r>
              <a:rPr lang="en-US" altLang="zh-TW" sz="2400" b="1" dirty="0">
                <a:latin typeface="+mj-ea"/>
                <a:ea typeface="+mj-ea"/>
              </a:rPr>
              <a:t>197,717  16   198,954  16</a:t>
            </a:r>
            <a:r>
              <a:rPr lang="zh-TW" altLang="en-US" sz="2400" b="1" dirty="0">
                <a:latin typeface="+mj-ea"/>
                <a:ea typeface="+mj-ea"/>
              </a:rPr>
              <a:t>   </a:t>
            </a:r>
            <a:r>
              <a:rPr lang="en-US" altLang="zh-TW" sz="2400" b="1" dirty="0">
                <a:latin typeface="+mj-ea"/>
                <a:ea typeface="+mj-ea"/>
              </a:rPr>
              <a:t>265,875  20</a:t>
            </a:r>
          </a:p>
          <a:p>
            <a:r>
              <a:rPr lang="zh-TW" altLang="en-US" sz="2400" b="1" dirty="0">
                <a:latin typeface="+mj-ea"/>
                <a:ea typeface="+mj-ea"/>
              </a:rPr>
              <a:t>非流動負債   </a:t>
            </a:r>
            <a:r>
              <a:rPr lang="en-US" altLang="zh-TW" sz="2400" b="1" dirty="0">
                <a:latin typeface="+mj-ea"/>
                <a:ea typeface="+mj-ea"/>
              </a:rPr>
              <a:t>16,342   1    16,543   1    17,237   2 </a:t>
            </a:r>
            <a:r>
              <a:rPr lang="zh-TW" altLang="en-US" sz="2400" b="1" dirty="0">
                <a:latin typeface="+mj-ea"/>
                <a:ea typeface="+mj-ea"/>
              </a:rPr>
              <a:t>負債總計    </a:t>
            </a:r>
            <a:r>
              <a:rPr lang="en-US" altLang="zh-TW" sz="2400" b="1" dirty="0">
                <a:latin typeface="+mj-ea"/>
                <a:ea typeface="+mj-ea"/>
              </a:rPr>
              <a:t>214,059  17   215,497  17   283,112  22</a:t>
            </a:r>
          </a:p>
          <a:p>
            <a:r>
              <a:rPr lang="zh-TW" altLang="en-US" sz="2400" b="1" dirty="0">
                <a:latin typeface="+mj-ea"/>
                <a:ea typeface="+mj-ea"/>
              </a:rPr>
              <a:t>權益總計  </a:t>
            </a:r>
            <a:r>
              <a:rPr lang="en-US" altLang="zh-TW" sz="2400" b="1" dirty="0">
                <a:latin typeface="+mj-ea"/>
                <a:ea typeface="+mj-ea"/>
              </a:rPr>
              <a:t>1,055,295  83 1,028,648  83 1,027,908  78 </a:t>
            </a:r>
          </a:p>
          <a:p>
            <a:endParaRPr lang="en-US" sz="3200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9" name="圖表 8"/>
          <p:cNvGraphicFramePr/>
          <p:nvPr>
            <p:extLst>
              <p:ext uri="{D42A27DB-BD31-4B8C-83A1-F6EECF244321}">
                <p14:modId xmlns:p14="http://schemas.microsoft.com/office/powerpoint/2010/main" val="74587885"/>
              </p:ext>
            </p:extLst>
          </p:nvPr>
        </p:nvGraphicFramePr>
        <p:xfrm>
          <a:off x="323528" y="4581128"/>
          <a:ext cx="133672" cy="1528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69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2822"/>
          </a:xfrm>
        </p:spPr>
        <p:txBody>
          <a:bodyPr>
            <a:normAutofit/>
          </a:bodyPr>
          <a:lstStyle/>
          <a:p>
            <a:pPr algn="ctr"/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8964488" cy="494357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sz="3900" dirty="0">
                <a:latin typeface="+mj-ea"/>
                <a:ea typeface="+mj-ea"/>
              </a:rPr>
              <a:t>最近二年度及截至第三季之損益表</a:t>
            </a:r>
            <a:endParaRPr lang="en-US" altLang="zh-TW" sz="3900" dirty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                                     單位</a:t>
            </a:r>
            <a:r>
              <a:rPr lang="en-US" altLang="zh-TW" sz="2400" dirty="0">
                <a:latin typeface="+mj-ea"/>
                <a:ea typeface="+mj-ea"/>
              </a:rPr>
              <a:t>:</a:t>
            </a:r>
            <a:r>
              <a:rPr lang="zh-TW" altLang="en-US" sz="2400" dirty="0">
                <a:latin typeface="+mj-ea"/>
                <a:ea typeface="+mj-ea"/>
              </a:rPr>
              <a:t>新台幣仟元</a:t>
            </a:r>
            <a:endParaRPr lang="en-US" altLang="zh-TW" sz="2400" dirty="0">
              <a:latin typeface="+mj-ea"/>
              <a:ea typeface="+mj-ea"/>
            </a:endParaRPr>
          </a:p>
          <a:p>
            <a:pPr>
              <a:lnSpc>
                <a:spcPct val="140000"/>
              </a:lnSpc>
            </a:pPr>
            <a:r>
              <a:rPr lang="zh-TW" altLang="en-US" sz="2400" b="1" dirty="0">
                <a:latin typeface="+mj-ea"/>
                <a:ea typeface="+mj-ea"/>
              </a:rPr>
              <a:t>會計科目      </a:t>
            </a:r>
            <a:r>
              <a:rPr lang="en-US" altLang="zh-TW" sz="2400" b="1" u="sng" dirty="0">
                <a:latin typeface="+mj-ea"/>
                <a:ea typeface="+mj-ea"/>
              </a:rPr>
              <a:t>2024/09</a:t>
            </a:r>
            <a:r>
              <a:rPr lang="zh-TW" altLang="en-US" sz="2400" b="1" u="sng" dirty="0">
                <a:latin typeface="+mj-ea"/>
                <a:ea typeface="+mj-ea"/>
              </a:rPr>
              <a:t>月</a:t>
            </a:r>
            <a:r>
              <a:rPr lang="zh-TW" altLang="en-US" sz="2400" b="1" dirty="0">
                <a:latin typeface="+mj-ea"/>
                <a:ea typeface="+mj-ea"/>
              </a:rPr>
              <a:t>      </a:t>
            </a:r>
            <a:r>
              <a:rPr lang="en-US" altLang="zh-TW" sz="2400" b="1" u="sng" dirty="0">
                <a:latin typeface="+mj-ea"/>
                <a:ea typeface="+mj-ea"/>
              </a:rPr>
              <a:t>2023/12</a:t>
            </a:r>
            <a:r>
              <a:rPr lang="zh-TW" altLang="en-US" sz="2400" b="1" u="sng" dirty="0">
                <a:latin typeface="+mj-ea"/>
                <a:ea typeface="+mj-ea"/>
              </a:rPr>
              <a:t>月</a:t>
            </a:r>
            <a:r>
              <a:rPr lang="zh-TW" altLang="en-US" sz="2400" b="1" dirty="0">
                <a:latin typeface="+mj-ea"/>
                <a:ea typeface="+mj-ea"/>
              </a:rPr>
              <a:t>      </a:t>
            </a:r>
            <a:r>
              <a:rPr lang="en-US" altLang="zh-TW" sz="2400" b="1" u="sng" dirty="0">
                <a:latin typeface="+mj-ea"/>
                <a:ea typeface="+mj-ea"/>
              </a:rPr>
              <a:t>2022/12</a:t>
            </a:r>
            <a:r>
              <a:rPr lang="zh-TW" altLang="en-US" sz="2400" b="1" u="sng" dirty="0">
                <a:latin typeface="+mj-ea"/>
                <a:ea typeface="+mj-ea"/>
              </a:rPr>
              <a:t>月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endParaRPr lang="en-US" altLang="zh-TW" sz="2400" b="1" dirty="0">
              <a:latin typeface="+mj-ea"/>
              <a:ea typeface="+mj-ea"/>
            </a:endParaRPr>
          </a:p>
          <a:p>
            <a:pPr>
              <a:lnSpc>
                <a:spcPct val="140000"/>
              </a:lnSpc>
            </a:pPr>
            <a:r>
              <a:rPr lang="zh-TW" altLang="en-US" sz="2400" b="1" dirty="0">
                <a:latin typeface="+mj-ea"/>
                <a:ea typeface="+mj-ea"/>
              </a:rPr>
              <a:t>             </a:t>
            </a:r>
            <a:r>
              <a:rPr lang="zh-TW" altLang="en-US" sz="2400" b="1" u="sng" dirty="0">
                <a:latin typeface="+mj-ea"/>
                <a:ea typeface="+mj-ea"/>
              </a:rPr>
              <a:t>金     額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u="sng" dirty="0">
                <a:latin typeface="+mj-ea"/>
                <a:ea typeface="+mj-ea"/>
              </a:rPr>
              <a:t>%</a:t>
            </a:r>
            <a:r>
              <a:rPr lang="zh-TW" altLang="en-US" sz="2400" b="1" dirty="0">
                <a:latin typeface="+mj-ea"/>
                <a:ea typeface="+mj-ea"/>
              </a:rPr>
              <a:t>   </a:t>
            </a:r>
            <a:r>
              <a:rPr lang="zh-TW" altLang="en-US" sz="2400" b="1" u="sng" dirty="0">
                <a:latin typeface="+mj-ea"/>
                <a:ea typeface="+mj-ea"/>
              </a:rPr>
              <a:t>金     額</a:t>
            </a:r>
            <a:r>
              <a:rPr lang="en-US" altLang="zh-TW" sz="2400" b="1" dirty="0">
                <a:latin typeface="+mj-ea"/>
                <a:ea typeface="+mj-ea"/>
              </a:rPr>
              <a:t> 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r>
              <a:rPr lang="en-US" altLang="zh-TW" sz="2400" b="1" u="sng" dirty="0">
                <a:latin typeface="+mj-ea"/>
                <a:ea typeface="+mj-ea"/>
              </a:rPr>
              <a:t>%</a:t>
            </a:r>
            <a:r>
              <a:rPr lang="en-US" altLang="zh-TW" sz="2400" b="1" dirty="0">
                <a:latin typeface="+mj-ea"/>
                <a:ea typeface="+mj-ea"/>
              </a:rPr>
              <a:t>  </a:t>
            </a:r>
            <a:r>
              <a:rPr lang="zh-TW" altLang="en-US" sz="2400" b="1" dirty="0">
                <a:latin typeface="+mj-ea"/>
                <a:ea typeface="+mj-ea"/>
              </a:rPr>
              <a:t> </a:t>
            </a:r>
            <a:r>
              <a:rPr lang="zh-TW" altLang="en-US" sz="2400" b="1" u="sng" dirty="0">
                <a:latin typeface="+mj-ea"/>
                <a:ea typeface="+mj-ea"/>
              </a:rPr>
              <a:t>金     額</a:t>
            </a:r>
            <a:r>
              <a:rPr lang="zh-TW" altLang="en-US" sz="2400" b="1" dirty="0">
                <a:latin typeface="+mj-ea"/>
                <a:ea typeface="+mj-ea"/>
              </a:rPr>
              <a:t>  </a:t>
            </a:r>
            <a:r>
              <a:rPr lang="en-US" altLang="zh-TW" sz="2400" b="1" u="sng" dirty="0">
                <a:latin typeface="+mj-ea"/>
                <a:ea typeface="+mj-ea"/>
              </a:rPr>
              <a:t>%</a:t>
            </a:r>
          </a:p>
          <a:p>
            <a:pPr>
              <a:lnSpc>
                <a:spcPct val="140000"/>
              </a:lnSpc>
            </a:pPr>
            <a:r>
              <a:rPr lang="zh-TW" altLang="en-US" sz="2500" b="1" dirty="0">
                <a:latin typeface="+mj-ea"/>
                <a:ea typeface="+mj-ea"/>
              </a:rPr>
              <a:t>營業收入淨額   </a:t>
            </a:r>
            <a:r>
              <a:rPr lang="en-US" altLang="zh-TW" sz="2500" b="1" dirty="0">
                <a:latin typeface="+mj-ea"/>
                <a:ea typeface="+mj-ea"/>
              </a:rPr>
              <a:t>421,529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100</a:t>
            </a:r>
            <a:r>
              <a:rPr lang="zh-TW" altLang="en-US" sz="2500" b="1" dirty="0">
                <a:latin typeface="+mj-ea"/>
                <a:ea typeface="+mj-ea"/>
              </a:rPr>
              <a:t>  </a:t>
            </a:r>
            <a:r>
              <a:rPr lang="en-US" altLang="zh-TW" sz="2500" b="1" dirty="0">
                <a:latin typeface="+mj-ea"/>
                <a:ea typeface="+mj-ea"/>
              </a:rPr>
              <a:t>  586,548 100 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810,803 100</a:t>
            </a:r>
          </a:p>
          <a:p>
            <a:pPr>
              <a:lnSpc>
                <a:spcPct val="140000"/>
              </a:lnSpc>
            </a:pPr>
            <a:r>
              <a:rPr lang="zh-TW" altLang="en-US" sz="2500" b="1" dirty="0">
                <a:latin typeface="+mj-ea"/>
                <a:ea typeface="+mj-ea"/>
              </a:rPr>
              <a:t>營業毛利        </a:t>
            </a:r>
            <a:r>
              <a:rPr lang="en-US" altLang="zh-TW" sz="2500" b="1" dirty="0">
                <a:latin typeface="+mj-ea"/>
                <a:ea typeface="+mj-ea"/>
              </a:rPr>
              <a:t>58,401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14 </a:t>
            </a:r>
            <a:r>
              <a:rPr lang="zh-TW" altLang="en-US" sz="2500" b="1" dirty="0">
                <a:latin typeface="+mj-ea"/>
                <a:ea typeface="+mj-ea"/>
              </a:rPr>
              <a:t>    </a:t>
            </a:r>
            <a:r>
              <a:rPr lang="en-US" altLang="zh-TW" sz="2500" b="1" dirty="0">
                <a:latin typeface="+mj-ea"/>
                <a:ea typeface="+mj-ea"/>
              </a:rPr>
              <a:t>52,118   9 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 51,560   6</a:t>
            </a:r>
          </a:p>
          <a:p>
            <a:pPr>
              <a:lnSpc>
                <a:spcPct val="140000"/>
              </a:lnSpc>
            </a:pPr>
            <a:r>
              <a:rPr lang="zh-TW" altLang="en-US" sz="2500" b="1" dirty="0">
                <a:latin typeface="+mj-ea"/>
                <a:ea typeface="+mj-ea"/>
              </a:rPr>
              <a:t>營業淨利        </a:t>
            </a:r>
            <a:r>
              <a:rPr lang="en-US" altLang="zh-TW" sz="2500" b="1" dirty="0">
                <a:latin typeface="+mj-ea"/>
                <a:ea typeface="+mj-ea"/>
              </a:rPr>
              <a:t>12,139   3  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-6,072  -0 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-15,077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-2</a:t>
            </a:r>
          </a:p>
          <a:p>
            <a:pPr>
              <a:lnSpc>
                <a:spcPct val="140000"/>
              </a:lnSpc>
            </a:pPr>
            <a:r>
              <a:rPr lang="zh-TW" altLang="en-US" sz="2500" b="1" dirty="0">
                <a:latin typeface="+mj-ea"/>
                <a:ea typeface="+mj-ea"/>
              </a:rPr>
              <a:t>稅前淨利        </a:t>
            </a:r>
            <a:r>
              <a:rPr lang="en-US" altLang="zh-TW" sz="2500" b="1" dirty="0">
                <a:latin typeface="+mj-ea"/>
                <a:ea typeface="+mj-ea"/>
              </a:rPr>
              <a:t>15,018   4  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-3,727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-0</a:t>
            </a:r>
            <a:r>
              <a:rPr lang="zh-TW" altLang="en-US" sz="2500" b="1" dirty="0">
                <a:latin typeface="+mj-ea"/>
                <a:ea typeface="+mj-ea"/>
              </a:rPr>
              <a:t>    </a:t>
            </a:r>
            <a:r>
              <a:rPr lang="en-US" altLang="zh-TW" sz="2500" b="1" dirty="0">
                <a:latin typeface="+mj-ea"/>
                <a:ea typeface="+mj-ea"/>
              </a:rPr>
              <a:t>-14,490  -1</a:t>
            </a:r>
          </a:p>
          <a:p>
            <a:pPr>
              <a:lnSpc>
                <a:spcPct val="140000"/>
              </a:lnSpc>
            </a:pPr>
            <a:r>
              <a:rPr lang="zh-TW" altLang="en-US" sz="2500" b="1" dirty="0">
                <a:latin typeface="+mj-ea"/>
                <a:ea typeface="+mj-ea"/>
              </a:rPr>
              <a:t>本期淨利        </a:t>
            </a:r>
            <a:r>
              <a:rPr lang="en-US" altLang="zh-TW" sz="2500" b="1" dirty="0">
                <a:latin typeface="+mj-ea"/>
                <a:ea typeface="+mj-ea"/>
              </a:rPr>
              <a:t>12,319   3  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-3,112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-0  </a:t>
            </a:r>
            <a:r>
              <a:rPr lang="zh-TW" altLang="en-US" sz="2500" b="1" dirty="0">
                <a:latin typeface="+mj-ea"/>
                <a:ea typeface="+mj-ea"/>
              </a:rPr>
              <a:t> </a:t>
            </a:r>
            <a:r>
              <a:rPr lang="en-US" altLang="zh-TW" sz="2500" b="1" dirty="0">
                <a:latin typeface="+mj-ea"/>
                <a:ea typeface="+mj-ea"/>
              </a:rPr>
              <a:t> -12,698  -1</a:t>
            </a:r>
          </a:p>
          <a:p>
            <a:pPr>
              <a:lnSpc>
                <a:spcPct val="140000"/>
              </a:lnSpc>
            </a:pPr>
            <a:r>
              <a:rPr lang="zh-TW" altLang="en-US" sz="2500" b="1" dirty="0">
                <a:latin typeface="+mj-ea"/>
                <a:ea typeface="+mj-ea"/>
              </a:rPr>
              <a:t>每股盈餘</a:t>
            </a:r>
            <a:r>
              <a:rPr lang="en-US" altLang="zh-TW" sz="2500" b="1" dirty="0">
                <a:latin typeface="+mj-ea"/>
                <a:ea typeface="+mj-ea"/>
              </a:rPr>
              <a:t>(</a:t>
            </a:r>
            <a:r>
              <a:rPr lang="zh-TW" altLang="en-US" sz="2500" b="1" dirty="0">
                <a:latin typeface="+mj-ea"/>
                <a:ea typeface="+mj-ea"/>
              </a:rPr>
              <a:t>稅後</a:t>
            </a:r>
            <a:r>
              <a:rPr lang="en-US" altLang="zh-TW" sz="2500" b="1" dirty="0">
                <a:latin typeface="+mj-ea"/>
                <a:ea typeface="+mj-ea"/>
              </a:rPr>
              <a:t>)</a:t>
            </a:r>
            <a:r>
              <a:rPr lang="zh-TW" altLang="en-US" sz="2500" b="1" dirty="0">
                <a:latin typeface="+mj-ea"/>
                <a:ea typeface="+mj-ea"/>
              </a:rPr>
              <a:t>  </a:t>
            </a:r>
            <a:r>
              <a:rPr lang="en-US" altLang="zh-TW" sz="2500" b="1" dirty="0">
                <a:latin typeface="+mj-ea"/>
                <a:ea typeface="+mj-ea"/>
              </a:rPr>
              <a:t>$ 0.15</a:t>
            </a:r>
            <a:r>
              <a:rPr lang="zh-TW" altLang="en-US" sz="2500" b="1" dirty="0">
                <a:latin typeface="+mj-ea"/>
                <a:ea typeface="+mj-ea"/>
              </a:rPr>
              <a:t>         </a:t>
            </a:r>
            <a:r>
              <a:rPr lang="en-US" altLang="zh-TW" sz="2500" b="1" dirty="0">
                <a:latin typeface="+mj-ea"/>
                <a:ea typeface="+mj-ea"/>
              </a:rPr>
              <a:t>$-0.04</a:t>
            </a:r>
            <a:r>
              <a:rPr lang="zh-TW" altLang="en-US" sz="2500" b="1" dirty="0">
                <a:latin typeface="+mj-ea"/>
                <a:ea typeface="+mj-ea"/>
              </a:rPr>
              <a:t>         </a:t>
            </a:r>
            <a:r>
              <a:rPr lang="en-US" altLang="zh-TW" sz="2500" b="1" dirty="0">
                <a:latin typeface="+mj-ea"/>
                <a:ea typeface="+mj-ea"/>
              </a:rPr>
              <a:t>$-0.16</a:t>
            </a:r>
            <a:endParaRPr lang="en-US" sz="2500" b="1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64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2822"/>
          </a:xfrm>
        </p:spPr>
        <p:txBody>
          <a:bodyPr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628800"/>
            <a:ext cx="8712968" cy="426442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3900" dirty="0">
                <a:latin typeface="+mj-ea"/>
                <a:ea typeface="+mj-ea"/>
              </a:rPr>
              <a:t>最近二年度及截至第三季之重要財務比例</a:t>
            </a:r>
            <a:endParaRPr lang="en-US" altLang="zh-TW" sz="3900" dirty="0">
              <a:latin typeface="+mj-ea"/>
              <a:ea typeface="+mj-ea"/>
            </a:endParaRPr>
          </a:p>
          <a:p>
            <a:r>
              <a:rPr lang="zh-TW" altLang="en-US" b="1" dirty="0">
                <a:latin typeface="+mj-ea"/>
                <a:ea typeface="+mj-ea"/>
              </a:rPr>
              <a:t>                </a:t>
            </a:r>
            <a:r>
              <a:rPr lang="en-US" altLang="zh-TW" b="1" u="sng" dirty="0">
                <a:latin typeface="+mj-ea"/>
                <a:ea typeface="+mj-ea"/>
              </a:rPr>
              <a:t>2023/09</a:t>
            </a:r>
            <a:r>
              <a:rPr lang="zh-TW" altLang="en-US" b="1" u="sng" dirty="0">
                <a:latin typeface="+mj-ea"/>
                <a:ea typeface="+mj-ea"/>
              </a:rPr>
              <a:t>月</a:t>
            </a:r>
            <a:r>
              <a:rPr lang="zh-TW" altLang="en-US" b="1" dirty="0">
                <a:latin typeface="+mj-ea"/>
                <a:ea typeface="+mj-ea"/>
              </a:rPr>
              <a:t>    </a:t>
            </a:r>
            <a:r>
              <a:rPr lang="en-US" altLang="zh-TW" b="1" u="sng" dirty="0">
                <a:latin typeface="+mj-ea"/>
                <a:ea typeface="+mj-ea"/>
              </a:rPr>
              <a:t>2023 /12</a:t>
            </a:r>
            <a:r>
              <a:rPr lang="zh-TW" altLang="en-US" b="1" u="sng" dirty="0">
                <a:latin typeface="+mj-ea"/>
                <a:ea typeface="+mj-ea"/>
              </a:rPr>
              <a:t>月</a:t>
            </a:r>
            <a:r>
              <a:rPr lang="zh-TW" altLang="en-US" b="1" dirty="0">
                <a:latin typeface="+mj-ea"/>
                <a:ea typeface="+mj-ea"/>
              </a:rPr>
              <a:t>    </a:t>
            </a:r>
            <a:r>
              <a:rPr lang="en-US" altLang="zh-TW" b="1" u="sng" dirty="0">
                <a:latin typeface="+mj-ea"/>
                <a:ea typeface="+mj-ea"/>
              </a:rPr>
              <a:t>2022/12</a:t>
            </a:r>
            <a:r>
              <a:rPr lang="zh-TW" altLang="en-US" b="1" u="sng" dirty="0">
                <a:latin typeface="+mj-ea"/>
                <a:ea typeface="+mj-ea"/>
              </a:rPr>
              <a:t>月</a:t>
            </a:r>
            <a:r>
              <a:rPr lang="zh-TW" altLang="en-US" b="1" dirty="0">
                <a:latin typeface="+mj-ea"/>
                <a:ea typeface="+mj-ea"/>
              </a:rPr>
              <a:t> </a:t>
            </a:r>
            <a:endParaRPr lang="en-US" altLang="zh-TW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+mj-ea"/>
                <a:ea typeface="+mj-ea"/>
              </a:rPr>
              <a:t>負債佔資產比率 </a:t>
            </a:r>
            <a:r>
              <a:rPr lang="en-US" altLang="zh-TW" b="1" dirty="0">
                <a:latin typeface="+mj-ea"/>
                <a:ea typeface="+mj-ea"/>
              </a:rPr>
              <a:t> </a:t>
            </a:r>
            <a:r>
              <a:rPr lang="zh-TW" altLang="en-US" b="1" dirty="0">
                <a:latin typeface="+mj-ea"/>
                <a:ea typeface="+mj-ea"/>
              </a:rPr>
              <a:t> </a:t>
            </a:r>
            <a:r>
              <a:rPr lang="en-US" altLang="zh-TW" b="1" dirty="0">
                <a:latin typeface="+mj-ea"/>
                <a:ea typeface="+mj-ea"/>
              </a:rPr>
              <a:t> 16.86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17.32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21.59</a:t>
            </a:r>
            <a:r>
              <a:rPr lang="zh-TW" altLang="en-US" b="1" dirty="0">
                <a:latin typeface="+mj-ea"/>
                <a:ea typeface="+mj-ea"/>
              </a:rPr>
              <a:t>  </a:t>
            </a:r>
            <a:endParaRPr lang="en-US" altLang="zh-TW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+mj-ea"/>
                <a:ea typeface="+mj-ea"/>
              </a:rPr>
              <a:t>流動比率        </a:t>
            </a:r>
            <a:r>
              <a:rPr lang="en-US" altLang="zh-TW" b="1" dirty="0">
                <a:latin typeface="+mj-ea"/>
                <a:ea typeface="+mj-ea"/>
              </a:rPr>
              <a:t> 253.33</a:t>
            </a:r>
            <a:r>
              <a:rPr lang="zh-TW" altLang="en-US" b="1" dirty="0">
                <a:latin typeface="+mj-ea"/>
                <a:ea typeface="+mj-ea"/>
              </a:rPr>
              <a:t>        </a:t>
            </a:r>
            <a:r>
              <a:rPr lang="en-US" altLang="zh-TW" b="1" dirty="0">
                <a:latin typeface="+mj-ea"/>
                <a:ea typeface="+mj-ea"/>
              </a:rPr>
              <a:t>246.80</a:t>
            </a:r>
            <a:r>
              <a:rPr lang="zh-TW" altLang="en-US" b="1" dirty="0">
                <a:latin typeface="+mj-ea"/>
                <a:ea typeface="+mj-ea"/>
              </a:rPr>
              <a:t>        </a:t>
            </a:r>
            <a:r>
              <a:rPr lang="en-US" altLang="zh-TW" b="1" dirty="0">
                <a:latin typeface="+mj-ea"/>
                <a:ea typeface="+mj-ea"/>
              </a:rPr>
              <a:t>204.77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+mj-ea"/>
                <a:ea typeface="+mj-ea"/>
              </a:rPr>
              <a:t>速動比率         </a:t>
            </a:r>
            <a:r>
              <a:rPr lang="en-US" altLang="zh-TW" b="1" dirty="0">
                <a:latin typeface="+mj-ea"/>
                <a:ea typeface="+mj-ea"/>
              </a:rPr>
              <a:t>127.73</a:t>
            </a:r>
            <a:r>
              <a:rPr lang="zh-TW" altLang="en-US" b="1" dirty="0">
                <a:latin typeface="+mj-ea"/>
                <a:ea typeface="+mj-ea"/>
              </a:rPr>
              <a:t>        </a:t>
            </a:r>
            <a:r>
              <a:rPr lang="en-US" altLang="zh-TW" b="1" dirty="0">
                <a:latin typeface="+mj-ea"/>
                <a:ea typeface="+mj-ea"/>
              </a:rPr>
              <a:t>114.62</a:t>
            </a:r>
            <a:r>
              <a:rPr lang="zh-TW" altLang="en-US" b="1" dirty="0">
                <a:latin typeface="+mj-ea"/>
                <a:ea typeface="+mj-ea"/>
              </a:rPr>
              <a:t>        </a:t>
            </a:r>
            <a:r>
              <a:rPr lang="en-US" altLang="zh-TW" b="1" dirty="0">
                <a:latin typeface="+mj-ea"/>
                <a:ea typeface="+mj-ea"/>
              </a:rPr>
              <a:t>104.48</a:t>
            </a:r>
            <a:r>
              <a:rPr lang="zh-TW" altLang="en-US" b="1" dirty="0">
                <a:latin typeface="+mj-ea"/>
                <a:ea typeface="+mj-ea"/>
              </a:rPr>
              <a:t> </a:t>
            </a:r>
            <a:endParaRPr lang="en-US" altLang="zh-TW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+mj-ea"/>
                <a:ea typeface="+mj-ea"/>
              </a:rPr>
              <a:t>利息保障倍數       </a:t>
            </a:r>
            <a:r>
              <a:rPr lang="en-US" altLang="zh-TW" b="1" dirty="0">
                <a:latin typeface="+mj-ea"/>
                <a:ea typeface="+mj-ea"/>
              </a:rPr>
              <a:t>7.42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-0.19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-2.96</a:t>
            </a:r>
            <a:r>
              <a:rPr lang="zh-TW" altLang="en-US" b="1" dirty="0">
                <a:latin typeface="+mj-ea"/>
                <a:ea typeface="+mj-ea"/>
              </a:rPr>
              <a:t>   </a:t>
            </a:r>
            <a:endParaRPr lang="en-US" altLang="zh-TW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+mj-ea"/>
                <a:ea typeface="+mj-ea"/>
              </a:rPr>
              <a:t>資產報酬率         </a:t>
            </a:r>
            <a:r>
              <a:rPr lang="en-US" altLang="zh-TW" b="1" dirty="0">
                <a:latin typeface="+mj-ea"/>
                <a:ea typeface="+mj-ea"/>
              </a:rPr>
              <a:t>1.14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-0.05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-0.74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+mj-ea"/>
                <a:ea typeface="+mj-ea"/>
              </a:rPr>
              <a:t>股東權益報酬率     </a:t>
            </a:r>
            <a:r>
              <a:rPr lang="en-US" altLang="zh-TW" b="1" dirty="0">
                <a:latin typeface="+mj-ea"/>
                <a:ea typeface="+mj-ea"/>
              </a:rPr>
              <a:t>1.19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-0.30</a:t>
            </a:r>
            <a:r>
              <a:rPr lang="zh-TW" altLang="en-US" b="1" dirty="0">
                <a:latin typeface="+mj-ea"/>
                <a:ea typeface="+mj-ea"/>
              </a:rPr>
              <a:t>         </a:t>
            </a:r>
            <a:r>
              <a:rPr lang="en-US" altLang="zh-TW" b="1" dirty="0">
                <a:latin typeface="+mj-ea"/>
                <a:ea typeface="+mj-ea"/>
              </a:rPr>
              <a:t>-1.22</a:t>
            </a:r>
            <a:r>
              <a:rPr lang="zh-TW" altLang="en-US" b="1" dirty="0">
                <a:latin typeface="+mj-ea"/>
                <a:ea typeface="+mj-ea"/>
              </a:rPr>
              <a:t> </a:t>
            </a:r>
            <a:endParaRPr lang="en-US" altLang="zh-TW" b="1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46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2822"/>
          </a:xfrm>
        </p:spPr>
        <p:txBody>
          <a:bodyPr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17" name="內容版面配置區 1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70325679"/>
              </p:ext>
            </p:extLst>
          </p:nvPr>
        </p:nvGraphicFramePr>
        <p:xfrm>
          <a:off x="457200" y="2420888"/>
          <a:ext cx="8229600" cy="3935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899592" y="162880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最近五年截至第三季之毛利率</a:t>
            </a:r>
          </a:p>
        </p:txBody>
      </p:sp>
    </p:spTree>
    <p:extLst>
      <p:ext uri="{BB962C8B-B14F-4D97-AF65-F5344CB8AC3E}">
        <p14:creationId xmlns:p14="http://schemas.microsoft.com/office/powerpoint/2010/main" val="8047625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280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  <a:p>
            <a:pPr algn="ctr">
              <a:spcAft>
                <a:spcPts val="1200"/>
              </a:spcAft>
            </a:pPr>
            <a:r>
              <a:rPr lang="zh-TW" altLang="en-US" sz="5400" dirty="0">
                <a:latin typeface="+mj-ea"/>
                <a:ea typeface="+mj-ea"/>
              </a:rPr>
              <a:t>五、未來展望</a:t>
            </a:r>
            <a:endParaRPr lang="en-US" sz="5400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65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292696" y="1340768"/>
            <a:ext cx="8743800" cy="5206432"/>
          </a:xfrm>
        </p:spPr>
        <p:txBody>
          <a:bodyPr>
            <a:normAutofit fontScale="92500" lnSpcReduction="20000"/>
          </a:bodyPr>
          <a:lstStyle/>
          <a:p>
            <a:pPr algn="ctr">
              <a:spcAft>
                <a:spcPts val="1200"/>
              </a:spcAft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本公司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800" dirty="0">
                <a:latin typeface="+mj-ea"/>
                <a:ea typeface="+mj-ea"/>
              </a:rPr>
              <a:t>針對原料供應</a:t>
            </a:r>
            <a:r>
              <a:rPr lang="zh-TW" altLang="zh-TW" sz="3800" dirty="0">
                <a:latin typeface="+mj-ea"/>
                <a:ea typeface="+mj-ea"/>
              </a:rPr>
              <a:t>，</a:t>
            </a:r>
            <a:r>
              <a:rPr lang="zh-TW" altLang="en-US" sz="3800" dirty="0">
                <a:latin typeface="+mj-ea"/>
                <a:ea typeface="+mj-ea"/>
              </a:rPr>
              <a:t>多方比價</a:t>
            </a:r>
            <a:r>
              <a:rPr lang="zh-TW" altLang="zh-TW" sz="3800" dirty="0">
                <a:latin typeface="+mj-ea"/>
                <a:ea typeface="+mj-ea"/>
              </a:rPr>
              <a:t>採購較具價格優勢之原料，降低成本。</a:t>
            </a:r>
          </a:p>
          <a:p>
            <a:r>
              <a:rPr lang="zh-TW" altLang="en-US" sz="3800" dirty="0">
                <a:latin typeface="+mj-ea"/>
                <a:ea typeface="+mj-ea"/>
              </a:rPr>
              <a:t>強化製程管理及研發</a:t>
            </a:r>
            <a:r>
              <a:rPr lang="zh-TW" altLang="zh-TW" sz="3800" dirty="0">
                <a:latin typeface="+mj-ea"/>
                <a:ea typeface="+mj-ea"/>
              </a:rPr>
              <a:t>，</a:t>
            </a:r>
            <a:r>
              <a:rPr lang="zh-TW" altLang="en-US" sz="3800" dirty="0">
                <a:latin typeface="+mj-ea"/>
                <a:ea typeface="+mj-ea"/>
              </a:rPr>
              <a:t>降低不良</a:t>
            </a:r>
            <a:r>
              <a:rPr lang="zh-TW" altLang="en-US" sz="3800">
                <a:latin typeface="+mj-ea"/>
                <a:ea typeface="+mj-ea"/>
              </a:rPr>
              <a:t>率，執行皮</a:t>
            </a:r>
            <a:r>
              <a:rPr lang="zh-TW" altLang="en-US" sz="3800" dirty="0">
                <a:latin typeface="+mj-ea"/>
                <a:ea typeface="+mj-ea"/>
              </a:rPr>
              <a:t>膜</a:t>
            </a:r>
            <a:r>
              <a:rPr lang="zh-TW" altLang="en-US" sz="3800">
                <a:latin typeface="+mj-ea"/>
                <a:ea typeface="+mj-ea"/>
              </a:rPr>
              <a:t>處理廠設備更新</a:t>
            </a:r>
            <a:r>
              <a:rPr lang="zh-TW" altLang="en-US" sz="3800" dirty="0">
                <a:latin typeface="+mj-ea"/>
                <a:ea typeface="+mj-ea"/>
              </a:rPr>
              <a:t>，改善酸洗品質及環境條件，提升伸線品質</a:t>
            </a:r>
            <a:r>
              <a:rPr lang="zh-TW" altLang="zh-TW" sz="3800" dirty="0">
                <a:latin typeface="+mj-ea"/>
                <a:ea typeface="+mj-ea"/>
              </a:rPr>
              <a:t>。</a:t>
            </a:r>
          </a:p>
          <a:p>
            <a:r>
              <a:rPr lang="zh-TW" altLang="en-US" sz="3800" dirty="0">
                <a:latin typeface="+mj-ea"/>
                <a:ea typeface="+mj-ea"/>
              </a:rPr>
              <a:t>積極尋求新客戶</a:t>
            </a:r>
            <a:r>
              <a:rPr lang="zh-TW" altLang="zh-TW" sz="3800" dirty="0">
                <a:latin typeface="+mj-ea"/>
                <a:ea typeface="+mj-ea"/>
              </a:rPr>
              <a:t>，</a:t>
            </a:r>
            <a:r>
              <a:rPr lang="zh-TW" altLang="en-US" sz="3800" dirty="0">
                <a:latin typeface="+mj-ea"/>
                <a:ea typeface="+mj-ea"/>
              </a:rPr>
              <a:t>降低市場集中之風險</a:t>
            </a:r>
            <a:r>
              <a:rPr lang="zh-TW" altLang="zh-TW" sz="3800" dirty="0">
                <a:latin typeface="+mj-ea"/>
                <a:ea typeface="+mj-ea"/>
              </a:rPr>
              <a:t>。</a:t>
            </a:r>
          </a:p>
          <a:p>
            <a:r>
              <a:rPr lang="x-none" altLang="zh-TW" sz="3800" dirty="0">
                <a:latin typeface="+mj-ea"/>
                <a:ea typeface="+mj-ea"/>
              </a:rPr>
              <a:t>加強上</a:t>
            </a:r>
            <a:r>
              <a:rPr lang="zh-TW" altLang="en-US" sz="3800" dirty="0">
                <a:latin typeface="+mj-ea"/>
                <a:ea typeface="+mj-ea"/>
              </a:rPr>
              <a:t>售服人員的彈簧加工技能，使上</a:t>
            </a:r>
            <a:r>
              <a:rPr lang="x-none" altLang="zh-TW" sz="3800" dirty="0">
                <a:latin typeface="+mj-ea"/>
                <a:ea typeface="+mj-ea"/>
              </a:rPr>
              <a:t>下游緊密關係，確保原料</a:t>
            </a:r>
            <a:r>
              <a:rPr lang="zh-TW" altLang="en-US" sz="3800" dirty="0">
                <a:latin typeface="+mj-ea"/>
                <a:ea typeface="+mj-ea"/>
              </a:rPr>
              <a:t>品質及</a:t>
            </a:r>
            <a:r>
              <a:rPr lang="x-none" altLang="zh-TW" sz="3800" dirty="0">
                <a:latin typeface="+mj-ea"/>
                <a:ea typeface="+mj-ea"/>
              </a:rPr>
              <a:t>鞏固銷貨通路、創造雙贏。</a:t>
            </a:r>
            <a:endParaRPr lang="zh-TW" altLang="zh-TW" sz="3800" dirty="0">
              <a:latin typeface="+mj-ea"/>
              <a:ea typeface="+mj-ea"/>
            </a:endParaRPr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104224"/>
          </a:xfrm>
        </p:spPr>
        <p:txBody>
          <a:bodyPr>
            <a:normAutofit/>
          </a:bodyPr>
          <a:lstStyle/>
          <a:p>
            <a:pPr algn="ctr"/>
            <a:endParaRPr lang="en-US" altLang="zh-TW" sz="5400" dirty="0">
              <a:latin typeface="+mj-ea"/>
              <a:ea typeface="+mj-ea"/>
            </a:endParaRPr>
          </a:p>
          <a:p>
            <a:pPr algn="ctr"/>
            <a:r>
              <a:rPr lang="zh-TW" altLang="en-US" sz="5400" dirty="0">
                <a:latin typeface="+mj-ea"/>
                <a:ea typeface="+mj-ea"/>
              </a:rPr>
              <a:t>一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5400" dirty="0">
                <a:latin typeface="+mj-ea"/>
                <a:ea typeface="+mj-ea"/>
              </a:rPr>
              <a:t>公司簡介</a:t>
            </a:r>
            <a:endParaRPr lang="en-US" altLang="zh-TW" sz="5400" dirty="0">
              <a:latin typeface="+mj-ea"/>
              <a:ea typeface="+mj-ea"/>
            </a:endParaRPr>
          </a:p>
          <a:p>
            <a:pPr algn="ctr"/>
            <a:endParaRPr lang="en-US" altLang="zh-TW" sz="5400" dirty="0">
              <a:latin typeface="+mj-ea"/>
              <a:ea typeface="+mj-ea"/>
            </a:endParaRPr>
          </a:p>
          <a:p>
            <a:pPr lvl="8" algn="ctr"/>
            <a:endParaRPr lang="en-US" altLang="zh-TW" sz="4000" dirty="0">
              <a:latin typeface="+mj-ea"/>
              <a:ea typeface="+mj-ea"/>
            </a:endParaRPr>
          </a:p>
          <a:p>
            <a:endParaRPr lang="en-US" altLang="zh-TW" sz="3600" dirty="0">
              <a:latin typeface="+mj-ea"/>
              <a:ea typeface="+mj-ea"/>
            </a:endParaRPr>
          </a:p>
          <a:p>
            <a:endParaRPr lang="en-US" sz="3600" dirty="0">
              <a:latin typeface="+mj-ea"/>
              <a:ea typeface="+mj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2989"/>
            <a:ext cx="8435280" cy="1383803"/>
          </a:xfrm>
          <a:prstGeom prst="rect">
            <a:avLst/>
          </a:prstGeo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92" y="2924599"/>
            <a:ext cx="2798440" cy="209883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3943793"/>
            <a:ext cx="2816596" cy="2261812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516548"/>
            <a:ext cx="2875989" cy="215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58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513442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客   戶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1200"/>
              </a:spcAft>
            </a:pP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現有線材市場，線材產品種類眾多，各有不同之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需求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者。本公司加強客戶服務，配合客戶需求，開發新產品，達到「客製化」生產。並積極開發新客戶，開拓新市場。</a:t>
            </a:r>
          </a:p>
          <a:p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04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70776" cy="513442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社會責任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1200"/>
              </a:spcAft>
            </a:pP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製程中可能產生有害環境之原物料、廢水、氣體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之設備持續更新並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加強管理，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善</a:t>
            </a:r>
            <a:r>
              <a:rPr lang="zh-TW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盡企業責任，備妥緊急應變計畫，將發生損害之可能性降至最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低</a:t>
            </a:r>
            <a:r>
              <a:rPr lang="zh-TW" altLang="en-US" sz="41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1200"/>
              </a:spcAft>
            </a:pP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36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513442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投   資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1200"/>
              </a:spcAft>
            </a:pPr>
            <a:r>
              <a:rPr lang="zh-TW" altLang="en-US" sz="4000" dirty="0">
                <a:latin typeface="+mj-ea"/>
                <a:ea typeface="+mj-ea"/>
              </a:rPr>
              <a:t>近年來受到疫情、戰爭、</a:t>
            </a:r>
            <a:r>
              <a:rPr lang="zh-TW" altLang="zh-TW" sz="4000" dirty="0">
                <a:latin typeface="+mj-ea"/>
                <a:ea typeface="+mj-ea"/>
              </a:rPr>
              <a:t>貿易戰</a:t>
            </a:r>
            <a:r>
              <a:rPr lang="zh-TW" altLang="en-US" sz="4000" dirty="0">
                <a:latin typeface="+mj-ea"/>
                <a:ea typeface="+mj-ea"/>
              </a:rPr>
              <a:t>、通膨等因素影響</a:t>
            </a:r>
            <a:r>
              <a:rPr lang="zh-TW" altLang="zh-TW" sz="4000" dirty="0">
                <a:latin typeface="+mj-ea"/>
                <a:ea typeface="+mj-ea"/>
              </a:rPr>
              <a:t>，</a:t>
            </a:r>
            <a:r>
              <a:rPr lang="zh-TW" altLang="en-US" sz="4000" dirty="0">
                <a:latin typeface="+mj-ea"/>
                <a:ea typeface="+mj-ea"/>
              </a:rPr>
              <a:t>市場需求疲軟</a:t>
            </a:r>
            <a:r>
              <a:rPr lang="zh-TW" altLang="en-US" sz="40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4000" dirty="0">
                <a:latin typeface="+mj-ea"/>
                <a:ea typeface="+mj-ea"/>
              </a:rPr>
              <a:t>經由審慎評估，截至目前為止</a:t>
            </a:r>
            <a:r>
              <a:rPr lang="zh-TW" altLang="zh-TW" sz="4000" dirty="0">
                <a:latin typeface="+mj-ea"/>
                <a:ea typeface="+mj-ea"/>
              </a:rPr>
              <a:t>本公司</a:t>
            </a:r>
            <a:r>
              <a:rPr lang="zh-TW" altLang="en-US" sz="4000" dirty="0">
                <a:latin typeface="+mj-ea"/>
                <a:ea typeface="+mj-ea"/>
              </a:rPr>
              <a:t>目前未有新的投資計畫案，僅逐步</a:t>
            </a:r>
            <a:r>
              <a:rPr lang="zh-TW" altLang="zh-TW" sz="4000" dirty="0">
                <a:latin typeface="+mj-ea"/>
                <a:ea typeface="+mj-ea"/>
              </a:rPr>
              <a:t>更新現有設備，</a:t>
            </a:r>
            <a:r>
              <a:rPr lang="zh-TW" altLang="en-US" sz="4000" dirty="0">
                <a:latin typeface="+mj-ea"/>
                <a:ea typeface="+mj-ea"/>
              </a:rPr>
              <a:t>靜候時機再行評估是否投資</a:t>
            </a:r>
            <a:r>
              <a:rPr lang="zh-TW" altLang="zh-TW" sz="4000" dirty="0">
                <a:latin typeface="+mj-ea"/>
                <a:ea typeface="+mj-ea"/>
              </a:rPr>
              <a:t>。</a:t>
            </a:r>
            <a:endParaRPr lang="en-US" altLang="zh-TW" sz="4000" dirty="0">
              <a:latin typeface="+mj-ea"/>
              <a:ea typeface="+mj-ea"/>
            </a:endParaRPr>
          </a:p>
          <a:p>
            <a:pPr>
              <a:spcAft>
                <a:spcPts val="1200"/>
              </a:spcAft>
            </a:pPr>
            <a:endParaRPr lang="en-US" sz="40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1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72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800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280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endParaRPr lang="en-US" dirty="0"/>
          </a:p>
          <a:p>
            <a:pPr algn="ctr">
              <a:spcAft>
                <a:spcPts val="1200"/>
              </a:spcAft>
            </a:pPr>
            <a:r>
              <a:rPr lang="zh-TW" altLang="en-US" sz="5400" dirty="0">
                <a:latin typeface="+mj-ea"/>
                <a:ea typeface="+mj-ea"/>
              </a:rPr>
              <a:t>六、其他</a:t>
            </a:r>
            <a:endParaRPr lang="en-US" altLang="zh-TW" sz="5400" dirty="0">
              <a:latin typeface="+mj-ea"/>
              <a:ea typeface="+mj-ea"/>
            </a:endParaRPr>
          </a:p>
          <a:p>
            <a:pPr algn="ctr">
              <a:spcAft>
                <a:spcPts val="1200"/>
              </a:spcAft>
            </a:pPr>
            <a:r>
              <a:rPr lang="zh-TW" altLang="en-US" sz="5400" dirty="0">
                <a:latin typeface="+mj-ea"/>
                <a:ea typeface="+mj-ea"/>
              </a:rPr>
              <a:t>本公司無其他報告事項</a:t>
            </a:r>
            <a:endParaRPr lang="en-US" sz="5400" dirty="0">
              <a:latin typeface="+mj-ea"/>
              <a:ea typeface="+mj-ea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60" y="126717"/>
            <a:ext cx="8435280" cy="12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>
            <a:normAutofit fontScale="92500" lnSpcReduction="20000"/>
          </a:bodyPr>
          <a:lstStyle/>
          <a:p>
            <a:pPr algn="ctr"/>
            <a:endParaRPr lang="en-US" altLang="zh-TW" sz="5400" dirty="0">
              <a:latin typeface="+mj-ea"/>
              <a:ea typeface="+mj-ea"/>
            </a:endParaRPr>
          </a:p>
          <a:p>
            <a:endParaRPr lang="en-US" altLang="zh-TW" sz="3600" dirty="0">
              <a:latin typeface="+mj-ea"/>
              <a:ea typeface="+mj-ea"/>
            </a:endParaRPr>
          </a:p>
          <a:p>
            <a:r>
              <a:rPr lang="en-US" altLang="zh-TW" sz="3600" dirty="0">
                <a:latin typeface="+mj-ea"/>
                <a:ea typeface="+mj-ea"/>
              </a:rPr>
              <a:t>1973</a:t>
            </a:r>
            <a:r>
              <a:rPr lang="zh-TW" altLang="en-US" sz="3600" dirty="0">
                <a:latin typeface="+mj-ea"/>
                <a:ea typeface="+mj-ea"/>
              </a:rPr>
              <a:t>年</a:t>
            </a:r>
            <a:r>
              <a:rPr lang="en-US" altLang="zh-TW" sz="3600" dirty="0">
                <a:latin typeface="+mj-ea"/>
                <a:ea typeface="+mj-ea"/>
              </a:rPr>
              <a:t>4</a:t>
            </a:r>
            <a:r>
              <a:rPr lang="zh-TW" altLang="en-US" sz="3600" dirty="0">
                <a:latin typeface="+mj-ea"/>
                <a:ea typeface="+mj-ea"/>
              </a:rPr>
              <a:t>月</a:t>
            </a:r>
            <a:r>
              <a:rPr lang="en-US" altLang="zh-TW" sz="3600" dirty="0">
                <a:latin typeface="+mj-ea"/>
                <a:ea typeface="+mj-ea"/>
              </a:rPr>
              <a:t>23</a:t>
            </a:r>
            <a:r>
              <a:rPr lang="zh-TW" altLang="en-US" sz="3600" dirty="0">
                <a:latin typeface="+mj-ea"/>
                <a:ea typeface="+mj-ea"/>
              </a:rPr>
              <a:t>日核准設立</a:t>
            </a:r>
            <a:endParaRPr lang="en-US" altLang="zh-TW" sz="3600" dirty="0">
              <a:latin typeface="+mj-ea"/>
              <a:ea typeface="+mj-ea"/>
            </a:endParaRPr>
          </a:p>
          <a:p>
            <a:r>
              <a:rPr lang="en-US" altLang="zh-TW" sz="3600" dirty="0">
                <a:latin typeface="+mj-ea"/>
                <a:ea typeface="+mj-ea"/>
              </a:rPr>
              <a:t>1997</a:t>
            </a:r>
            <a:r>
              <a:rPr lang="zh-TW" altLang="en-US" sz="3600" dirty="0">
                <a:latin typeface="+mj-ea"/>
                <a:ea typeface="+mj-ea"/>
              </a:rPr>
              <a:t>年</a:t>
            </a:r>
            <a:r>
              <a:rPr lang="en-US" altLang="zh-TW" sz="3600" dirty="0">
                <a:latin typeface="+mj-ea"/>
                <a:ea typeface="+mj-ea"/>
              </a:rPr>
              <a:t>5</a:t>
            </a:r>
            <a:r>
              <a:rPr lang="zh-TW" altLang="en-US" sz="3600" dirty="0">
                <a:latin typeface="+mj-ea"/>
                <a:ea typeface="+mj-ea"/>
              </a:rPr>
              <a:t>月</a:t>
            </a:r>
            <a:r>
              <a:rPr lang="zh-TW" altLang="zh-TW" sz="3600" dirty="0">
                <a:latin typeface="+mj-ea"/>
                <a:ea typeface="+mj-ea"/>
              </a:rPr>
              <a:t>上櫃</a:t>
            </a:r>
            <a:endParaRPr lang="en-US" altLang="zh-TW" sz="3600" dirty="0">
              <a:latin typeface="+mj-ea"/>
              <a:ea typeface="+mj-ea"/>
            </a:endParaRPr>
          </a:p>
          <a:p>
            <a:r>
              <a:rPr lang="en-US" altLang="zh-TW" sz="3600" dirty="0">
                <a:latin typeface="+mj-ea"/>
                <a:ea typeface="+mj-ea"/>
              </a:rPr>
              <a:t>2000</a:t>
            </a:r>
            <a:r>
              <a:rPr lang="zh-TW" altLang="en-US" sz="3600" dirty="0">
                <a:latin typeface="+mj-ea"/>
                <a:ea typeface="+mj-ea"/>
              </a:rPr>
              <a:t>年</a:t>
            </a:r>
            <a:r>
              <a:rPr lang="en-US" altLang="zh-TW" sz="3600" dirty="0">
                <a:latin typeface="+mj-ea"/>
                <a:ea typeface="+mj-ea"/>
              </a:rPr>
              <a:t>9</a:t>
            </a:r>
            <a:r>
              <a:rPr lang="zh-TW" altLang="en-US" sz="3600" dirty="0">
                <a:latin typeface="+mj-ea"/>
                <a:ea typeface="+mj-ea"/>
              </a:rPr>
              <a:t>月轉上市</a:t>
            </a:r>
            <a:endParaRPr lang="en-US" altLang="zh-TW" sz="3600" dirty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額定股本為</a:t>
            </a:r>
            <a:r>
              <a:rPr lang="en-US" altLang="zh-TW" sz="3600" dirty="0">
                <a:latin typeface="+mj-ea"/>
                <a:ea typeface="+mj-ea"/>
              </a:rPr>
              <a:t>1,200,000</a:t>
            </a:r>
            <a:r>
              <a:rPr lang="zh-TW" altLang="en-US" sz="3600" dirty="0">
                <a:latin typeface="+mj-ea"/>
                <a:ea typeface="+mj-ea"/>
              </a:rPr>
              <a:t>仟元</a:t>
            </a:r>
            <a:endParaRPr lang="en-US" altLang="zh-TW" sz="3600" dirty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實收股本為</a:t>
            </a:r>
            <a:r>
              <a:rPr lang="en-US" altLang="zh-TW" sz="3600" dirty="0">
                <a:latin typeface="+mj-ea"/>
                <a:ea typeface="+mj-ea"/>
              </a:rPr>
              <a:t>806,945</a:t>
            </a:r>
            <a:r>
              <a:rPr lang="zh-TW" altLang="en-US" sz="3600" dirty="0">
                <a:latin typeface="+mj-ea"/>
                <a:ea typeface="+mj-ea"/>
              </a:rPr>
              <a:t>仟元</a:t>
            </a:r>
            <a:endParaRPr lang="en-US" altLang="zh-TW" sz="3600" dirty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三廠</a:t>
            </a:r>
            <a:r>
              <a:rPr lang="en-US" altLang="zh-TW" sz="3600" dirty="0">
                <a:latin typeface="+mj-ea"/>
                <a:ea typeface="+mj-ea"/>
              </a:rPr>
              <a:t>:</a:t>
            </a:r>
            <a:r>
              <a:rPr lang="zh-TW" altLang="en-US" sz="3600" dirty="0">
                <a:latin typeface="+mj-ea"/>
                <a:ea typeface="+mj-ea"/>
              </a:rPr>
              <a:t>永康一廠、永康二廠、林園廠</a:t>
            </a:r>
            <a:endParaRPr lang="en-US" altLang="zh-TW" sz="3600" dirty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員工總人數約為</a:t>
            </a:r>
            <a:r>
              <a:rPr lang="en-US" altLang="zh-TW" sz="3600" dirty="0">
                <a:latin typeface="+mj-ea"/>
                <a:ea typeface="+mj-ea"/>
              </a:rPr>
              <a:t>110</a:t>
            </a:r>
            <a:r>
              <a:rPr lang="zh-TW" altLang="en-US" sz="3600" dirty="0">
                <a:latin typeface="+mj-ea"/>
                <a:ea typeface="+mj-ea"/>
              </a:rPr>
              <a:t>人</a:t>
            </a:r>
            <a:endParaRPr lang="en-US" altLang="zh-TW" sz="3600" dirty="0">
              <a:latin typeface="+mj-ea"/>
              <a:ea typeface="+mj-ea"/>
            </a:endParaRPr>
          </a:p>
          <a:p>
            <a:endParaRPr lang="en-US" altLang="zh-TW" sz="3600" dirty="0">
              <a:latin typeface="+mj-ea"/>
              <a:ea typeface="+mj-ea"/>
            </a:endParaRPr>
          </a:p>
          <a:p>
            <a:endParaRPr lang="en-US" sz="3600" dirty="0">
              <a:latin typeface="+mj-ea"/>
              <a:ea typeface="+mj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2989"/>
            <a:ext cx="8435280" cy="1383803"/>
          </a:xfrm>
          <a:prstGeom prst="rect">
            <a:avLst/>
          </a:prstGeo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5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29600" cy="4888200"/>
          </a:xfrm>
        </p:spPr>
        <p:txBody>
          <a:bodyPr>
            <a:normAutofit/>
          </a:bodyPr>
          <a:lstStyle/>
          <a:p>
            <a:pPr algn="ctr"/>
            <a:endParaRPr lang="en-US" altLang="zh-TW" sz="5400" dirty="0">
              <a:latin typeface="+mj-ea"/>
              <a:ea typeface="+mj-ea"/>
            </a:endParaRPr>
          </a:p>
          <a:p>
            <a:pPr algn="ctr"/>
            <a:r>
              <a:rPr lang="zh-TW" altLang="en-US" sz="3700" dirty="0">
                <a:latin typeface="+mj-ea"/>
                <a:ea typeface="+mj-ea"/>
              </a:rPr>
              <a:t>經營理念</a:t>
            </a:r>
            <a:endParaRPr lang="en-US" altLang="zh-TW" sz="3700" dirty="0">
              <a:latin typeface="+mj-ea"/>
              <a:ea typeface="+mj-ea"/>
            </a:endParaRPr>
          </a:p>
          <a:p>
            <a:r>
              <a:rPr lang="zh-TW" altLang="en-US" sz="3600" dirty="0">
                <a:latin typeface="+mj-ea"/>
                <a:ea typeface="+mj-ea"/>
              </a:rPr>
              <a:t>  </a:t>
            </a:r>
            <a:r>
              <a:rPr lang="zh-TW" altLang="en-US" sz="4000" dirty="0">
                <a:latin typeface="+mj-ea"/>
                <a:ea typeface="+mj-ea"/>
              </a:rPr>
              <a:t>經營多角化</a:t>
            </a:r>
            <a:endParaRPr lang="en-US" altLang="zh-TW" sz="4000" dirty="0">
              <a:latin typeface="+mj-ea"/>
              <a:ea typeface="+mj-ea"/>
            </a:endParaRPr>
          </a:p>
          <a:p>
            <a:r>
              <a:rPr lang="zh-TW" altLang="en-US" sz="4000" dirty="0">
                <a:latin typeface="+mj-ea"/>
                <a:ea typeface="+mj-ea"/>
              </a:rPr>
              <a:t>  管理制度化</a:t>
            </a:r>
            <a:endParaRPr lang="en-US" altLang="zh-TW" sz="4000" dirty="0">
              <a:latin typeface="+mj-ea"/>
              <a:ea typeface="+mj-ea"/>
            </a:endParaRPr>
          </a:p>
          <a:p>
            <a:r>
              <a:rPr lang="zh-TW" altLang="en-US" sz="4000" dirty="0">
                <a:latin typeface="+mj-ea"/>
                <a:ea typeface="+mj-ea"/>
              </a:rPr>
              <a:t>  品質國際化</a:t>
            </a:r>
            <a:endParaRPr lang="en-US" altLang="zh-TW" sz="4000" dirty="0">
              <a:latin typeface="+mj-ea"/>
              <a:ea typeface="+mj-ea"/>
            </a:endParaRPr>
          </a:p>
          <a:p>
            <a:r>
              <a:rPr lang="zh-TW" altLang="en-US" sz="4000" dirty="0">
                <a:latin typeface="+mj-ea"/>
                <a:ea typeface="+mj-ea"/>
              </a:rPr>
              <a:t>  人才一流化</a:t>
            </a:r>
            <a:endParaRPr lang="en-US" altLang="zh-TW" sz="4000" dirty="0">
              <a:latin typeface="+mj-ea"/>
              <a:ea typeface="+mj-ea"/>
            </a:endParaRPr>
          </a:p>
          <a:p>
            <a:endParaRPr lang="en-US" altLang="zh-TW" sz="4000" dirty="0">
              <a:latin typeface="+mj-ea"/>
              <a:ea typeface="+mj-ea"/>
            </a:endParaRPr>
          </a:p>
          <a:p>
            <a:pPr marL="0" indent="0" algn="ctr">
              <a:buNone/>
            </a:pPr>
            <a:endParaRPr lang="en-US" altLang="zh-TW" sz="4000" dirty="0">
              <a:latin typeface="+mj-ea"/>
              <a:ea typeface="+mj-ea"/>
            </a:endParaRPr>
          </a:p>
          <a:p>
            <a:endParaRPr lang="en-US" altLang="zh-TW" sz="3600" dirty="0">
              <a:latin typeface="+mj-ea"/>
              <a:ea typeface="+mj-ea"/>
            </a:endParaRPr>
          </a:p>
          <a:p>
            <a:endParaRPr lang="en-US" altLang="zh-TW" sz="3600" dirty="0">
              <a:latin typeface="+mj-ea"/>
              <a:ea typeface="+mj-ea"/>
            </a:endParaRPr>
          </a:p>
          <a:p>
            <a:endParaRPr lang="en-US" altLang="zh-TW" sz="3600" dirty="0">
              <a:latin typeface="+mj-ea"/>
              <a:ea typeface="+mj-ea"/>
            </a:endParaRPr>
          </a:p>
          <a:p>
            <a:endParaRPr lang="en-US" altLang="zh-TW" dirty="0"/>
          </a:p>
          <a:p>
            <a:endParaRPr lang="en-US" sz="3600" dirty="0">
              <a:latin typeface="+mj-ea"/>
              <a:ea typeface="+mj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98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2051720" y="1402710"/>
            <a:ext cx="3505200" cy="365760"/>
          </a:xfrm>
        </p:spPr>
        <p:txBody>
          <a:bodyPr/>
          <a:lstStyle/>
          <a:p>
            <a:r>
              <a:rPr lang="zh-TW" altLang="en-US" sz="3700" dirty="0">
                <a:latin typeface="+mj-ea"/>
                <a:ea typeface="+mj-ea"/>
              </a:rPr>
              <a:t>產品介紹</a:t>
            </a:r>
            <a:endParaRPr lang="en-US" altLang="zh-TW" sz="3700" dirty="0">
              <a:latin typeface="+mj-ea"/>
              <a:ea typeface="+mj-ea"/>
            </a:endParaRPr>
          </a:p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>
          <a:xfrm>
            <a:off x="457200" y="2852935"/>
            <a:ext cx="4041648" cy="3271147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+mj-ea"/>
                <a:ea typeface="+mj-ea"/>
              </a:rPr>
              <a:t>一般鋼線</a:t>
            </a:r>
            <a:endParaRPr lang="en-US" altLang="zh-TW" sz="2400" dirty="0">
              <a:latin typeface="+mj-ea"/>
              <a:ea typeface="+mj-ea"/>
            </a:endParaRPr>
          </a:p>
          <a:p>
            <a:r>
              <a:rPr lang="zh-TW" altLang="zh-TW" sz="2400" b="1" dirty="0">
                <a:latin typeface="+mj-ea"/>
                <a:ea typeface="+mj-ea"/>
              </a:rPr>
              <a:t>Hard Drawn Steel Wire</a:t>
            </a:r>
          </a:p>
          <a:p>
            <a:r>
              <a:rPr lang="zh-TW" altLang="en-US" sz="2400" dirty="0">
                <a:latin typeface="+mj-ea"/>
                <a:ea typeface="+mj-ea"/>
              </a:rPr>
              <a:t>適用於一般彈簧、彈簧床、鐵捲門、避震器、五金零件等。</a:t>
            </a:r>
            <a:endParaRPr lang="en-US" altLang="zh-TW" sz="2400" dirty="0">
              <a:latin typeface="+mj-ea"/>
              <a:ea typeface="+mj-ea"/>
            </a:endParaRPr>
          </a:p>
          <a:p>
            <a:r>
              <a:rPr lang="zh-TW" altLang="zh-TW" sz="2400" dirty="0">
                <a:latin typeface="+mj-ea"/>
                <a:ea typeface="+mj-ea"/>
              </a:rPr>
              <a:t>鐵捲門、避震器等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>
          <a:xfrm>
            <a:off x="4705350" y="1921520"/>
            <a:ext cx="4041648" cy="4617710"/>
          </a:xfrm>
        </p:spPr>
        <p:txBody>
          <a:bodyPr>
            <a:normAutofit/>
          </a:bodyPr>
          <a:lstStyle/>
          <a:p>
            <a:endParaRPr lang="en-US" altLang="zh-TW" sz="2400" dirty="0">
              <a:latin typeface="+mj-ea"/>
              <a:ea typeface="+mj-ea"/>
            </a:endParaRPr>
          </a:p>
          <a:p>
            <a:endParaRPr lang="zh-TW" altLang="zh-TW" sz="2400" dirty="0">
              <a:latin typeface="+mj-ea"/>
              <a:ea typeface="+mj-ea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472DD30A-400A-51D1-5F93-A9717FB65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50" y="2924944"/>
            <a:ext cx="4092646" cy="325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92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>
          <a:xfrm>
            <a:off x="292696" y="2595660"/>
            <a:ext cx="4495328" cy="3558251"/>
          </a:xfrm>
        </p:spPr>
        <p:txBody>
          <a:bodyPr>
            <a:normAutofit/>
          </a:bodyPr>
          <a:lstStyle/>
          <a:p>
            <a:endParaRPr lang="en-US" altLang="zh-TW" sz="24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zh-TW" altLang="zh-TW" sz="2400" dirty="0">
              <a:latin typeface="+mj-ea"/>
              <a:ea typeface="+mj-ea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6008D33-1540-9356-4713-3DEBEA9AB56B}"/>
              </a:ext>
            </a:extLst>
          </p:cNvPr>
          <p:cNvSpPr txBox="1"/>
          <p:nvPr/>
        </p:nvSpPr>
        <p:spPr>
          <a:xfrm>
            <a:off x="292696" y="2967334"/>
            <a:ext cx="39212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+mj-ea"/>
                <a:ea typeface="+mj-ea"/>
              </a:rPr>
              <a:t>鍍鋅鋼線</a:t>
            </a:r>
            <a:endParaRPr lang="en-US" altLang="zh-TW" sz="2400" dirty="0">
              <a:latin typeface="+mj-ea"/>
              <a:ea typeface="+mj-ea"/>
            </a:endParaRPr>
          </a:p>
          <a:p>
            <a:r>
              <a:rPr lang="zh-TW" altLang="zh-TW" sz="2400" b="1" dirty="0">
                <a:latin typeface="+mj-ea"/>
                <a:ea typeface="+mj-ea"/>
              </a:rPr>
              <a:t>Galvanized Steel Wire</a:t>
            </a:r>
          </a:p>
          <a:p>
            <a:r>
              <a:rPr lang="zh-TW" altLang="zh-TW" sz="2400" dirty="0">
                <a:latin typeface="+mj-ea"/>
                <a:ea typeface="+mj-ea"/>
              </a:rPr>
              <a:t>適用</a:t>
            </a:r>
            <a:r>
              <a:rPr lang="zh-TW" altLang="en-US" sz="2400" dirty="0">
                <a:latin typeface="+mj-ea"/>
                <a:ea typeface="+mj-ea"/>
              </a:rPr>
              <a:t>於鋼索、電力及通信</a:t>
            </a:r>
            <a:endParaRPr lang="en-US" altLang="zh-TW" sz="2400" dirty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電纜等。</a:t>
            </a:r>
            <a:r>
              <a:rPr lang="zh-TW" altLang="en-US" sz="2000" dirty="0">
                <a:latin typeface="+mj-ea"/>
                <a:ea typeface="+mj-ea"/>
              </a:rPr>
              <a:t> </a:t>
            </a:r>
            <a:endParaRPr lang="en-US" altLang="zh-TW" sz="2000" dirty="0">
              <a:latin typeface="+mj-ea"/>
              <a:ea typeface="+mj-ea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3B91B9A-AD49-AB31-3865-28E6820B34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36911"/>
            <a:ext cx="3921252" cy="351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33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>
          <a:xfrm>
            <a:off x="292696" y="2595660"/>
            <a:ext cx="4495328" cy="3558251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+mj-ea"/>
                <a:ea typeface="+mj-ea"/>
              </a:rPr>
              <a:t>預力鋼線</a:t>
            </a:r>
            <a:endParaRPr lang="en-US" altLang="zh-TW" sz="2400" dirty="0">
              <a:latin typeface="+mj-ea"/>
              <a:ea typeface="+mj-ea"/>
            </a:endParaRPr>
          </a:p>
          <a:p>
            <a:r>
              <a:rPr lang="zh-TW" altLang="zh-TW" sz="2200" b="1" dirty="0">
                <a:latin typeface="+mj-ea"/>
                <a:ea typeface="+mj-ea"/>
              </a:rPr>
              <a:t>Low Relaxation Pre-stressed Concrete Steel Wire</a:t>
            </a:r>
            <a:endParaRPr lang="en-US" altLang="zh-TW" sz="2200" b="1" dirty="0">
              <a:latin typeface="+mj-ea"/>
              <a:ea typeface="+mj-ea"/>
            </a:endParaRPr>
          </a:p>
          <a:p>
            <a:r>
              <a:rPr lang="zh-TW" altLang="en-US" sz="2400" dirty="0">
                <a:latin typeface="+mj-ea"/>
                <a:ea typeface="+mj-ea"/>
              </a:rPr>
              <a:t>於基樁、電線桿、高壓水管、鐵路枕木等。</a:t>
            </a:r>
            <a:endParaRPr lang="zh-TW" altLang="zh-TW" sz="24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zh-TW" altLang="zh-TW" sz="2400" dirty="0">
              <a:latin typeface="+mj-ea"/>
              <a:ea typeface="+mj-ea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BF969DE-5A0D-57A1-C7A7-7A0D98357F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274" y="2613916"/>
            <a:ext cx="3893030" cy="319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4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>
          <a:xfrm>
            <a:off x="292696" y="2595660"/>
            <a:ext cx="4495328" cy="3558251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+mj-ea"/>
                <a:ea typeface="+mj-ea"/>
              </a:rPr>
              <a:t>預力鋼絞線</a:t>
            </a:r>
            <a:endParaRPr lang="en-US" altLang="zh-TW" sz="2800" dirty="0">
              <a:latin typeface="+mj-ea"/>
              <a:ea typeface="+mj-ea"/>
            </a:endParaRPr>
          </a:p>
          <a:p>
            <a:r>
              <a:rPr lang="zh-TW" altLang="zh-TW" sz="2200" b="1" dirty="0">
                <a:latin typeface="+mj-ea"/>
                <a:ea typeface="+mj-ea"/>
              </a:rPr>
              <a:t>Low Relaxation Pre-stressed</a:t>
            </a:r>
            <a:endParaRPr lang="en-US" altLang="zh-TW" sz="2200" b="1" dirty="0">
              <a:latin typeface="+mj-ea"/>
              <a:ea typeface="+mj-ea"/>
            </a:endParaRPr>
          </a:p>
          <a:p>
            <a:r>
              <a:rPr lang="zh-TW" altLang="zh-TW" sz="2200" b="1" dirty="0">
                <a:latin typeface="+mj-ea"/>
                <a:ea typeface="+mj-ea"/>
              </a:rPr>
              <a:t> Concrete Steel Wire Strand</a:t>
            </a:r>
            <a:endParaRPr lang="zh-TW" altLang="zh-TW" sz="2200" dirty="0">
              <a:latin typeface="+mj-ea"/>
              <a:ea typeface="+mj-ea"/>
            </a:endParaRPr>
          </a:p>
          <a:p>
            <a:r>
              <a:rPr lang="zh-TW" altLang="zh-TW" sz="2800" dirty="0">
                <a:latin typeface="+mj-ea"/>
                <a:ea typeface="+mj-ea"/>
              </a:rPr>
              <a:t>適用</a:t>
            </a:r>
            <a:r>
              <a:rPr lang="zh-TW" altLang="en-US" sz="2800" dirty="0">
                <a:latin typeface="+mj-ea"/>
                <a:ea typeface="+mj-ea"/>
              </a:rPr>
              <a:t>於建築、公共工程、橋樑等。</a:t>
            </a:r>
            <a:endParaRPr lang="en-US" altLang="zh-TW" sz="28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en-US" altLang="zh-TW" sz="2400" dirty="0">
              <a:latin typeface="+mj-ea"/>
              <a:ea typeface="+mj-ea"/>
            </a:endParaRPr>
          </a:p>
          <a:p>
            <a:endParaRPr lang="zh-TW" altLang="zh-TW" sz="2400" dirty="0">
              <a:latin typeface="+mj-ea"/>
              <a:ea typeface="+mj-ea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6" y="152400"/>
            <a:ext cx="8435280" cy="1383803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971E3877-6E6A-9442-EDAE-E38C904FB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22717"/>
            <a:ext cx="3810738" cy="325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07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mworkPresentation_TP10228269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69F10BD-2CD0-45D2-83D1-9EC6A7A9C0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團隊合作簡報</Template>
  <TotalTime>0</TotalTime>
  <Words>1363</Words>
  <Application>Microsoft Office PowerPoint</Application>
  <PresentationFormat>如螢幕大小 (4:3)</PresentationFormat>
  <Paragraphs>263</Paragraphs>
  <Slides>33</Slides>
  <Notes>21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1" baseType="lpstr">
      <vt:lpstr>新細明體</vt:lpstr>
      <vt:lpstr>標楷體</vt:lpstr>
      <vt:lpstr>Bookman Old Style</vt:lpstr>
      <vt:lpstr>Calibri</vt:lpstr>
      <vt:lpstr>Gill Sans MT</vt:lpstr>
      <vt:lpstr>Wingdings</vt:lpstr>
      <vt:lpstr>Wingdings 3</vt:lpstr>
      <vt:lpstr>TeamworkPresentation_TP10228269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2017-07-21T06:09:35Z</dcterms:created>
  <dcterms:modified xsi:type="dcterms:W3CDTF">2024-11-25T08:14:54Z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TC102282699990</vt:lpwstr>
  </property>
</Properties>
</file>