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7" r:id="rId3"/>
    <p:sldId id="272" r:id="rId4"/>
    <p:sldId id="285" r:id="rId5"/>
    <p:sldId id="287" r:id="rId6"/>
    <p:sldId id="259" r:id="rId7"/>
    <p:sldId id="260" r:id="rId8"/>
    <p:sldId id="288" r:id="rId9"/>
    <p:sldId id="271" r:id="rId10"/>
    <p:sldId id="276" r:id="rId11"/>
    <p:sldId id="264" r:id="rId12"/>
    <p:sldId id="282" r:id="rId13"/>
    <p:sldId id="274" r:id="rId14"/>
    <p:sldId id="289" r:id="rId15"/>
    <p:sldId id="265" r:id="rId16"/>
    <p:sldId id="277" r:id="rId17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99FF"/>
    <a:srgbClr val="FFCCFF"/>
    <a:srgbClr val="FFFFCC"/>
    <a:srgbClr val="99CCFF"/>
    <a:srgbClr val="FFFFFF"/>
    <a:srgbClr val="3366FF"/>
    <a:srgbClr val="FF00FF"/>
    <a:srgbClr val="0099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6" autoAdjust="0"/>
    <p:restoredTop sz="94660"/>
  </p:normalViewPr>
  <p:slideViewPr>
    <p:cSldViewPr>
      <p:cViewPr varScale="1">
        <p:scale>
          <a:sx n="86" d="100"/>
          <a:sy n="86" d="100"/>
        </p:scale>
        <p:origin x="136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hgin\Desktop\&#38742;&#22485;\113&#24180;\&#9679;&#21508;&#37096;&#20132;&#24453;&#20107;&#38917;\&#9679;&#32769;&#22823;\&#9733;&#27861;&#35498;&#26371;\1130823\PBC\113%20EPS&amp;&#27599;&#24180;&#32929;&#21033;.xlsx" TargetMode="External"/><Relationship Id="rId1" Type="http://schemas.openxmlformats.org/officeDocument/2006/relationships/image" Target="../media/image31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zh-TW" altLang="en-US" sz="2000" u="sng" baseline="0" dirty="0">
                <a:solidFill>
                  <a:schemeClr val="tx1"/>
                </a:solidFill>
                <a:ea typeface="標楷體" panose="03000509000000000000" pitchFamily="65" charset="-120"/>
              </a:rPr>
              <a:t>乳膠</a:t>
            </a:r>
          </a:p>
        </c:rich>
      </c:tx>
      <c:layout>
        <c:manualLayout>
          <c:xMode val="edge"/>
          <c:yMode val="edge"/>
          <c:x val="9.9192103655149425E-2"/>
          <c:y val="3.5273858460171094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833272086577273E-2"/>
          <c:y val="0.19839283090409313"/>
          <c:w val="0.66706548275262856"/>
          <c:h val="0.71626718895033159"/>
        </c:manualLayout>
      </c:layout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乳膠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chemeClr val="tx2">
                  <a:lumMod val="20000"/>
                  <a:lumOff val="80000"/>
                  <a:alpha val="94000"/>
                </a:schemeClr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560-465F-A82E-CC33D90203D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560-465F-A82E-CC33D90203D7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560-465F-A82E-CC33D90203D7}"/>
              </c:ext>
            </c:extLst>
          </c:dPt>
          <c:dPt>
            <c:idx val="3"/>
            <c:bubble3D val="0"/>
            <c:spPr>
              <a:solidFill>
                <a:srgbClr val="0099FF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6560-465F-A82E-CC33D90203D7}"/>
              </c:ext>
            </c:extLst>
          </c:dPt>
          <c:dLbls>
            <c:dLbl>
              <c:idx val="0"/>
              <c:layout>
                <c:manualLayout>
                  <c:x val="-4.4535899743069936E-2"/>
                  <c:y val="5.0585885547657972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100.0%</a:t>
                    </a:r>
                    <a:endParaRPr lang="en-US" altLang="zh-TW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60-465F-A82E-CC33D90203D7}"/>
                </c:ext>
              </c:extLst>
            </c:dLbl>
            <c:dLbl>
              <c:idx val="1"/>
              <c:layout>
                <c:manualLayout>
                  <c:x val="-0.15637268642916766"/>
                  <c:y val="-1.3791553861695616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0.0%</a:t>
                    </a:r>
                    <a:endParaRPr lang="en-US" altLang="zh-TW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560-465F-A82E-CC33D90203D7}"/>
                </c:ext>
              </c:extLst>
            </c:dLbl>
            <c:dLbl>
              <c:idx val="2"/>
              <c:layout>
                <c:manualLayout>
                  <c:x val="9.232601467242578E-3"/>
                  <c:y val="-8.727873281931181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60-465F-A82E-CC33D90203D7}"/>
                </c:ext>
              </c:extLst>
            </c:dLbl>
            <c:dLbl>
              <c:idx val="3"/>
              <c:layout>
                <c:manualLayout>
                  <c:x val="0.14568275409206427"/>
                  <c:y val="-1.153040989376896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560-465F-A82E-CC33D90203D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亞洲</c:v>
                </c:pt>
                <c:pt idx="1">
                  <c:v>美洲</c:v>
                </c:pt>
                <c:pt idx="2">
                  <c:v>歐洲</c:v>
                </c:pt>
                <c:pt idx="3">
                  <c:v>其它地區</c:v>
                </c:pt>
              </c:strCache>
            </c:strRef>
          </c:cat>
          <c:val>
            <c:numRef>
              <c:f>工作表1!$B$2:$B$5</c:f>
              <c:numCache>
                <c:formatCode>0.000_);[Red]\(0.000\)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60-465F-A82E-CC33D90203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5098279678326341"/>
          <c:y val="3.6846712372460406E-2"/>
          <c:w val="0.23578942617486945"/>
          <c:h val="0.89733316668518304"/>
        </c:manualLayout>
      </c:layout>
      <c:overlay val="0"/>
      <c:txPr>
        <a:bodyPr/>
        <a:lstStyle/>
        <a:p>
          <a:pPr>
            <a:defRPr sz="1400" baseline="0">
              <a:ea typeface="標楷體" panose="03000509000000000000" pitchFamily="65" charset="-12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rgbClr val="FFFFCC"/>
    </a:solidFill>
    <a:ln w="25400">
      <a:solidFill>
        <a:schemeClr val="tx1"/>
      </a:solidFill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 sz="2000">
                <a:latin typeface="+mj-ea"/>
                <a:ea typeface="+mj-ea"/>
              </a:defRPr>
            </a:pPr>
            <a:r>
              <a:rPr lang="zh-TW" sz="2000" u="sng" dirty="0">
                <a:latin typeface="+mj-ea"/>
                <a:ea typeface="+mj-ea"/>
              </a:rPr>
              <a:t>橡膠</a:t>
            </a:r>
          </a:p>
        </c:rich>
      </c:tx>
      <c:layout>
        <c:manualLayout>
          <c:xMode val="edge"/>
          <c:yMode val="edge"/>
          <c:x val="0.1028182541121162"/>
          <c:y val="3.2606262702836938E-2"/>
        </c:manualLayout>
      </c:layout>
      <c:overlay val="0"/>
    </c:title>
    <c:autoTitleDeleted val="0"/>
    <c:view3D>
      <c:rotX val="30"/>
      <c:rotY val="182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738850911990171"/>
          <c:w val="0.74597668972453357"/>
          <c:h val="0.75577795277648896"/>
        </c:manualLayout>
      </c:layout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橡膠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explosion val="16"/>
          <c:dPt>
            <c:idx val="0"/>
            <c:bubble3D val="0"/>
            <c:explosion val="0"/>
            <c:spPr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21E-4C1B-9557-46A1F321690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21E-4C1B-9557-46A1F3216900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21E-4C1B-9557-46A1F3216900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F21E-4C1B-9557-46A1F3216900}"/>
              </c:ext>
            </c:extLst>
          </c:dPt>
          <c:dLbls>
            <c:dLbl>
              <c:idx val="0"/>
              <c:layout>
                <c:manualLayout>
                  <c:x val="0.26561779617553843"/>
                  <c:y val="-4.3379795407347904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96.5%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1E-4C1B-9557-46A1F3216900}"/>
                </c:ext>
              </c:extLst>
            </c:dLbl>
            <c:dLbl>
              <c:idx val="1"/>
              <c:layout>
                <c:manualLayout>
                  <c:x val="4.7303955002030884E-2"/>
                  <c:y val="6.6078128071239944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1.7%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1E-4C1B-9557-46A1F3216900}"/>
                </c:ext>
              </c:extLst>
            </c:dLbl>
            <c:dLbl>
              <c:idx val="2"/>
              <c:layout>
                <c:manualLayout>
                  <c:x val="-1.8109914596220043E-2"/>
                  <c:y val="0.1399972652611248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1.7%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21E-4C1B-9557-46A1F3216900}"/>
                </c:ext>
              </c:extLst>
            </c:dLbl>
            <c:dLbl>
              <c:idx val="3"/>
              <c:layout>
                <c:manualLayout>
                  <c:x val="-0.17077021909914139"/>
                  <c:y val="8.474877435270725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0.1%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21E-4C1B-9557-46A1F321690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亞洲</c:v>
                </c:pt>
                <c:pt idx="1">
                  <c:v>美洲</c:v>
                </c:pt>
                <c:pt idx="2">
                  <c:v>歐洲</c:v>
                </c:pt>
                <c:pt idx="3">
                  <c:v>其它地區</c:v>
                </c:pt>
              </c:strCache>
            </c:strRef>
          </c:cat>
          <c:val>
            <c:numRef>
              <c:f>工作表1!$B$2:$B$5</c:f>
              <c:numCache>
                <c:formatCode>0.000_);[Red]\(0.000\)</c:formatCode>
                <c:ptCount val="4"/>
                <c:pt idx="0">
                  <c:v>96.5</c:v>
                </c:pt>
                <c:pt idx="1">
                  <c:v>1.7</c:v>
                </c:pt>
                <c:pt idx="2">
                  <c:v>1.7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21E-4C1B-9557-46A1F32169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txPr>
          <a:bodyPr/>
          <a:lstStyle/>
          <a:p>
            <a:pPr>
              <a:defRPr sz="1500">
                <a:latin typeface="+mj-ea"/>
                <a:ea typeface="+mj-ea"/>
              </a:defRPr>
            </a:pPr>
            <a:endParaRPr lang="zh-TW"/>
          </a:p>
        </c:txPr>
      </c:legendEntry>
      <c:layout>
        <c:manualLayout>
          <c:xMode val="edge"/>
          <c:yMode val="edge"/>
          <c:x val="0.72574382167413509"/>
          <c:y val="3.9654820099354046E-2"/>
          <c:w val="0.25465959029243662"/>
          <c:h val="0.8973561469360547"/>
        </c:manualLayout>
      </c:layout>
      <c:overlay val="0"/>
      <c:txPr>
        <a:bodyPr/>
        <a:lstStyle/>
        <a:p>
          <a:pPr>
            <a:defRPr sz="1400">
              <a:latin typeface="+mj-ea"/>
              <a:ea typeface="+mj-ea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rgbClr val="FFFFCC"/>
    </a:solidFill>
    <a:ln w="25400" cmpd="sng">
      <a:solidFill>
        <a:schemeClr val="tx1"/>
      </a:solidFill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zh-TW" altLang="en-US" sz="2000" u="sng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endParaRPr lang="zh-TW" altLang="en-US" sz="2000" u="sng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c:rich>
      </c:tx>
      <c:layout>
        <c:manualLayout>
          <c:xMode val="edge"/>
          <c:yMode val="edge"/>
          <c:x val="8.5198491458906997E-2"/>
          <c:y val="3.149451648229562E-2"/>
        </c:manualLayout>
      </c:layout>
      <c:overlay val="0"/>
    </c:title>
    <c:autoTitleDeleted val="0"/>
    <c:view3D>
      <c:rotX val="30"/>
      <c:rotY val="199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7425596502349411"/>
          <c:w val="0.7831419632052895"/>
          <c:h val="0.79608134938411867"/>
        </c:manualLayout>
      </c:layout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explosion val="25"/>
          <c:dPt>
            <c:idx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897-415A-B069-5827033C91AD}"/>
              </c:ext>
            </c:extLst>
          </c:dPt>
          <c:dPt>
            <c:idx val="1"/>
            <c:bubble3D val="0"/>
            <c:explosion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897-415A-B069-5827033C91A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897-415A-B069-5827033C91AD}"/>
              </c:ext>
            </c:extLst>
          </c:dPt>
          <c:dPt>
            <c:idx val="3"/>
            <c:bubble3D val="0"/>
            <c:explosion val="0"/>
            <c:spPr>
              <a:solidFill>
                <a:srgbClr val="3366FF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3897-415A-B069-5827033C91AD}"/>
              </c:ext>
            </c:extLst>
          </c:dPt>
          <c:dLbls>
            <c:dLbl>
              <c:idx val="0"/>
              <c:layout>
                <c:manualLayout>
                  <c:x val="-0.11568808588080706"/>
                  <c:y val="-4.2433745973001188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91.5%</a:t>
                    </a:r>
                    <a:endParaRPr lang="en-US" altLang="zh-TW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97-415A-B069-5827033C91AD}"/>
                </c:ext>
              </c:extLst>
            </c:dLbl>
            <c:dLbl>
              <c:idx val="1"/>
              <c:layout>
                <c:manualLayout>
                  <c:x val="0.29810751641740951"/>
                  <c:y val="3.6863771719343068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6.1%</a:t>
                    </a:r>
                    <a:endParaRPr lang="en-US" altLang="zh-TW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97-415A-B069-5827033C91AD}"/>
                </c:ext>
              </c:extLst>
            </c:dLbl>
            <c:dLbl>
              <c:idx val="2"/>
              <c:layout>
                <c:manualLayout>
                  <c:x val="0.10350666311760755"/>
                  <c:y val="0.10407877386933954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0.0%</a:t>
                    </a:r>
                    <a:endParaRPr lang="en-US" altLang="zh-TW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97-415A-B069-5827033C91AD}"/>
                </c:ext>
              </c:extLst>
            </c:dLbl>
            <c:dLbl>
              <c:idx val="3"/>
              <c:layout>
                <c:manualLayout>
                  <c:x val="-3.2999023205788021E-2"/>
                  <c:y val="2.5403200295673663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2.4%</a:t>
                    </a:r>
                    <a:endParaRPr lang="en-US" altLang="zh-TW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97-415A-B069-5827033C91A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亞洲</c:v>
                </c:pt>
                <c:pt idx="1">
                  <c:v>美洲</c:v>
                </c:pt>
                <c:pt idx="2">
                  <c:v>歐洲</c:v>
                </c:pt>
                <c:pt idx="3">
                  <c:v>其它地區</c:v>
                </c:pt>
              </c:strCache>
            </c:strRef>
          </c:cat>
          <c:val>
            <c:numRef>
              <c:f>工作表1!$B$2:$B$5</c:f>
              <c:numCache>
                <c:formatCode>0.000_);[Red]\(0.000\)</c:formatCode>
                <c:ptCount val="4"/>
                <c:pt idx="0">
                  <c:v>91.5</c:v>
                </c:pt>
                <c:pt idx="1">
                  <c:v>6.1</c:v>
                </c:pt>
                <c:pt idx="2">
                  <c:v>0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897-415A-B069-5827033C9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5833090617559007"/>
          <c:y val="3.3355916802894924E-2"/>
          <c:w val="0.2416690938244099"/>
          <c:h val="0.89428738687154419"/>
        </c:manualLayout>
      </c:layout>
      <c:overlay val="0"/>
      <c:txPr>
        <a:bodyPr/>
        <a:lstStyle/>
        <a:p>
          <a:pPr>
            <a:defRPr sz="1500">
              <a:latin typeface="標楷體" panose="03000509000000000000" pitchFamily="65" charset="-120"/>
              <a:ea typeface="標楷體" panose="03000509000000000000" pitchFamily="65" charset="-12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rgbClr val="FFFFCC"/>
    </a:solidFill>
    <a:ln w="25400">
      <a:solidFill>
        <a:schemeClr val="tx1"/>
      </a:solidFill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303690007939996E-2"/>
          <c:y val="0.20313077458513679"/>
          <c:w val="0.84708412028293145"/>
          <c:h val="0.69321322574135757"/>
        </c:manualLayout>
      </c:layout>
      <c:lineChart>
        <c:grouping val="standard"/>
        <c:varyColors val="0"/>
        <c:ser>
          <c:idx val="1"/>
          <c:order val="0"/>
          <c:tx>
            <c:strRef>
              <c:f>工作表1!$B$3</c:f>
              <c:strCache>
                <c:ptCount val="1"/>
                <c:pt idx="0">
                  <c:v>每年股利</c:v>
                </c:pt>
              </c:strCache>
            </c:strRef>
          </c:tx>
          <c:spPr>
            <a:ln w="22225">
              <a:solidFill>
                <a:srgbClr val="3366FF">
                  <a:alpha val="60000"/>
                </a:srgbClr>
              </a:solidFill>
            </a:ln>
          </c:spPr>
          <c:marker>
            <c:symbol val="square"/>
            <c:size val="10"/>
            <c:spPr>
              <a:solidFill>
                <a:srgbClr val="3366F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dLbls>
            <c:dLbl>
              <c:idx val="0"/>
              <c:layout>
                <c:manualLayout>
                  <c:x val="-3.2154210092772473E-2"/>
                  <c:y val="4.51426096025172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B0-48B5-8992-C8D361E1892F}"/>
                </c:ext>
              </c:extLst>
            </c:dLbl>
            <c:dLbl>
              <c:idx val="1"/>
              <c:layout>
                <c:manualLayout>
                  <c:x val="-7.937349066477993E-3"/>
                  <c:y val="6.01440947052445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B0-48B5-8992-C8D361E1892F}"/>
                </c:ext>
              </c:extLst>
            </c:dLbl>
            <c:dLbl>
              <c:idx val="2"/>
              <c:layout>
                <c:manualLayout>
                  <c:x val="5.6939336175122843E-3"/>
                  <c:y val="9.89009313049628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B0-48B5-8992-C8D361E1892F}"/>
                </c:ext>
              </c:extLst>
            </c:dLbl>
            <c:dLbl>
              <c:idx val="3"/>
              <c:layout>
                <c:manualLayout>
                  <c:x val="-2.475504368356703E-2"/>
                  <c:y val="3.98524137362410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B0-48B5-8992-C8D361E1892F}"/>
                </c:ext>
              </c:extLst>
            </c:dLbl>
            <c:dLbl>
              <c:idx val="4"/>
              <c:layout>
                <c:manualLayout>
                  <c:x val="-2.3387655430643896E-2"/>
                  <c:y val="3.98021189759657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B0-48B5-8992-C8D361E1892F}"/>
                </c:ext>
              </c:extLst>
            </c:dLbl>
            <c:dLbl>
              <c:idx val="5"/>
              <c:layout>
                <c:manualLayout>
                  <c:x val="-1.1101393248743808E-2"/>
                  <c:y val="-3.98952879581151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B0-48B5-8992-C8D361E1892F}"/>
                </c:ext>
              </c:extLst>
            </c:dLbl>
            <c:numFmt formatCode="General" sourceLinked="0"/>
            <c:spPr>
              <a:noFill/>
              <a:ln w="25400">
                <a:noFill/>
              </a:ln>
            </c:spPr>
            <c:txPr>
              <a:bodyPr anchor="t" anchorCtr="0"/>
              <a:lstStyle/>
              <a:p>
                <a:pPr>
                  <a:defRPr sz="1300" b="0" i="0" baseline="0">
                    <a:solidFill>
                      <a:schemeClr val="tx1"/>
                    </a:solidFill>
                    <a:latin typeface="Book Antiqua" panose="02040602050305030304" pitchFamily="18" charset="0"/>
                    <a:cs typeface="Arial" pitchFamily="34" charset="0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工作表1!$A$4:$A$8</c:f>
              <c:strCache>
                <c:ptCount val="5"/>
                <c:pt idx="0">
                  <c:v>110年</c:v>
                </c:pt>
                <c:pt idx="1">
                  <c:v>111年</c:v>
                </c:pt>
                <c:pt idx="2">
                  <c:v>112年</c:v>
                </c:pt>
                <c:pt idx="3">
                  <c:v>113年Q1</c:v>
                </c:pt>
                <c:pt idx="4">
                  <c:v>113年Q1-Q2</c:v>
                </c:pt>
              </c:strCache>
            </c:strRef>
          </c:cat>
          <c:val>
            <c:numRef>
              <c:f>工作表1!$B$4:$B$8</c:f>
              <c:numCache>
                <c:formatCode>General</c:formatCode>
                <c:ptCount val="5"/>
                <c:pt idx="0">
                  <c:v>7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7B0-48B5-8992-C8D361E1892F}"/>
            </c:ext>
          </c:extLst>
        </c:ser>
        <c:ser>
          <c:idx val="2"/>
          <c:order val="1"/>
          <c:tx>
            <c:strRef>
              <c:f>工作表1!$C$3</c:f>
              <c:strCache>
                <c:ptCount val="1"/>
                <c:pt idx="0">
                  <c:v>每股盈餘</c:v>
                </c:pt>
              </c:strCache>
            </c:strRef>
          </c:tx>
          <c:spPr>
            <a:ln w="22225">
              <a:solidFill>
                <a:srgbClr val="FF0000">
                  <a:alpha val="60000"/>
                </a:srgbClr>
              </a:solidFill>
            </a:ln>
          </c:spPr>
          <c:marker>
            <c:symbol val="triangle"/>
            <c:size val="12"/>
            <c:spPr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dLbls>
            <c:dLbl>
              <c:idx val="0"/>
              <c:layout>
                <c:manualLayout>
                  <c:x val="-3.7518126640899548E-2"/>
                  <c:y val="-4.7604719405074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B0-48B5-8992-C8D361E1892F}"/>
                </c:ext>
              </c:extLst>
            </c:dLbl>
            <c:dLbl>
              <c:idx val="1"/>
              <c:layout>
                <c:manualLayout>
                  <c:x val="-3.5043506888633169E-2"/>
                  <c:y val="-7.2219583311604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B0-48B5-8992-C8D361E1892F}"/>
                </c:ext>
              </c:extLst>
            </c:dLbl>
            <c:dLbl>
              <c:idx val="2"/>
              <c:layout>
                <c:manualLayout>
                  <c:x val="-3.9128206027790281E-3"/>
                  <c:y val="-4.3100938452562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B0-48B5-8992-C8D361E1892F}"/>
                </c:ext>
              </c:extLst>
            </c:dLbl>
            <c:dLbl>
              <c:idx val="3"/>
              <c:layout>
                <c:manualLayout>
                  <c:x val="-1.3923891497435958E-2"/>
                  <c:y val="-5.5990251524081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B0-48B5-8992-C8D361E1892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zh-TW" dirty="0" smtClean="0"/>
                      <a:t>0.54</a:t>
                    </a:r>
                    <a:endParaRPr lang="en-US" altLang="zh-TW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B0-48B5-8992-C8D361E1892F}"/>
                </c:ext>
              </c:extLst>
            </c:dLbl>
            <c:numFmt formatCode="#,##0.00_);[Red]\(#,##0.0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工作表1!$A$4:$A$8</c:f>
              <c:strCache>
                <c:ptCount val="5"/>
                <c:pt idx="0">
                  <c:v>110年</c:v>
                </c:pt>
                <c:pt idx="1">
                  <c:v>111年</c:v>
                </c:pt>
                <c:pt idx="2">
                  <c:v>112年</c:v>
                </c:pt>
                <c:pt idx="3">
                  <c:v>113年Q1</c:v>
                </c:pt>
                <c:pt idx="4">
                  <c:v>113年Q1-Q2</c:v>
                </c:pt>
              </c:strCache>
            </c:strRef>
          </c:cat>
          <c:val>
            <c:numRef>
              <c:f>工作表1!$C$4:$C$8</c:f>
              <c:numCache>
                <c:formatCode>#,##0.00_);[Red]\(#,##0.00\)</c:formatCode>
                <c:ptCount val="5"/>
                <c:pt idx="0">
                  <c:v>14.92</c:v>
                </c:pt>
                <c:pt idx="1">
                  <c:v>2.42</c:v>
                </c:pt>
                <c:pt idx="2">
                  <c:v>1.45</c:v>
                </c:pt>
                <c:pt idx="3">
                  <c:v>0.21</c:v>
                </c:pt>
                <c:pt idx="4">
                  <c:v>0.54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7B0-48B5-8992-C8D361E18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731776"/>
        <c:axId val="146733312"/>
      </c:lineChart>
      <c:catAx>
        <c:axId val="1467317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1400" baseline="0">
                <a:latin typeface="Book Antiqua" panose="02040602050305030304" pitchFamily="18" charset="0"/>
                <a:ea typeface="+mj-ea"/>
                <a:cs typeface="Arial" pitchFamily="34" charset="0"/>
              </a:defRPr>
            </a:pPr>
            <a:endParaRPr lang="zh-TW"/>
          </a:p>
        </c:txPr>
        <c:crossAx val="146733312"/>
        <c:crossesAt val="0"/>
        <c:auto val="1"/>
        <c:lblAlgn val="ctr"/>
        <c:lblOffset val="100"/>
        <c:noMultiLvlLbl val="0"/>
      </c:catAx>
      <c:valAx>
        <c:axId val="146733312"/>
        <c:scaling>
          <c:orientation val="minMax"/>
          <c:max val="16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400" b="0" i="0" baseline="0">
                    <a:latin typeface="標楷體" pitchFamily="65" charset="-120"/>
                    <a:ea typeface="標楷體" pitchFamily="65" charset="-120"/>
                    <a:cs typeface="Arial" pitchFamily="34" charset="0"/>
                  </a:defRPr>
                </a:pPr>
                <a:r>
                  <a:rPr lang="zh-TW" altLang="en-US" sz="1400" b="0" i="0" baseline="0" dirty="0" smtClean="0">
                    <a:latin typeface="標楷體" pitchFamily="65" charset="-120"/>
                    <a:ea typeface="標楷體" pitchFamily="65" charset="-120"/>
                    <a:cs typeface="Arial" pitchFamily="34" charset="0"/>
                  </a:rPr>
                  <a:t>單位：</a:t>
                </a:r>
                <a:r>
                  <a:rPr lang="en-US" altLang="zh-TW" sz="1400" b="0" i="0" baseline="0" dirty="0" smtClean="0">
                    <a:latin typeface="Book Antiqua" panose="02040602050305030304" pitchFamily="18" charset="0"/>
                    <a:ea typeface="標楷體" pitchFamily="65" charset="-120"/>
                    <a:cs typeface="Arial" pitchFamily="34" charset="0"/>
                  </a:rPr>
                  <a:t>EPS/</a:t>
                </a:r>
                <a:r>
                  <a:rPr lang="zh-TW" altLang="en-US" sz="1400" b="0" i="0" baseline="0" dirty="0" smtClean="0">
                    <a:latin typeface="Book Antiqua" panose="02040602050305030304" pitchFamily="18" charset="0"/>
                    <a:ea typeface="標楷體" pitchFamily="65" charset="-120"/>
                    <a:cs typeface="Arial" pitchFamily="34" charset="0"/>
                  </a:rPr>
                  <a:t>元</a:t>
                </a:r>
                <a:endParaRPr lang="zh-TW" altLang="en-US" sz="1400" b="0" i="0" baseline="0" dirty="0">
                  <a:latin typeface="Book Antiqua" panose="02040602050305030304" pitchFamily="18" charset="0"/>
                  <a:ea typeface="標楷體" pitchFamily="65" charset="-12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1.6345533472835336E-2"/>
              <c:y val="4.1499357214277777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1400" baseline="0">
                <a:latin typeface="Book Antiqua" panose="02040602050305030304" pitchFamily="18" charset="0"/>
                <a:cs typeface="Arial" pitchFamily="34" charset="0"/>
              </a:defRPr>
            </a:pPr>
            <a:endParaRPr lang="zh-TW"/>
          </a:p>
        </c:txPr>
        <c:crossAx val="146731776"/>
        <c:crosses val="autoZero"/>
        <c:crossBetween val="between"/>
        <c:majorUnit val="2"/>
      </c:valAx>
    </c:plotArea>
    <c:legend>
      <c:legendPos val="r"/>
      <c:layout>
        <c:manualLayout>
          <c:xMode val="edge"/>
          <c:yMode val="edge"/>
          <c:x val="0.70976555723827972"/>
          <c:y val="2.0677691140893645E-2"/>
          <c:w val="0.28559314559590843"/>
          <c:h val="0.1429998021890321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baseline="0">
              <a:latin typeface="Book Antiqua" panose="02040602050305030304" pitchFamily="18" charset="0"/>
              <a:ea typeface="標楷體" panose="03000509000000000000" pitchFamily="65" charset="-120"/>
              <a:cs typeface="Arial" pitchFamily="34" charset="0"/>
            </a:defRPr>
          </a:pPr>
          <a:endParaRPr lang="zh-TW"/>
        </a:p>
      </c:txPr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7FBF5-0015-4BA4-ABBE-71C8106CFC07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87C318C-A864-487D-B9AE-275EE747243F}">
      <dgm:prSet phldrT="[文字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/>
          <a:r>
            <a:rPr lang="zh-TW" altLang="en-US" sz="4000" b="1" dirty="0" smtClean="0">
              <a:solidFill>
                <a:schemeClr val="tx1"/>
              </a:solidFill>
              <a:latin typeface="+mj-ea"/>
              <a:ea typeface="+mj-ea"/>
            </a:rPr>
            <a:t>南帝化學工業股份有限公司</a:t>
          </a:r>
          <a:endParaRPr lang="en-US" altLang="zh-TW" sz="4000" b="1" dirty="0" smtClean="0">
            <a:solidFill>
              <a:schemeClr val="tx1"/>
            </a:solidFill>
            <a:latin typeface="+mj-ea"/>
            <a:ea typeface="+mj-ea"/>
          </a:endParaRPr>
        </a:p>
        <a:p>
          <a:pPr algn="ctr"/>
          <a:r>
            <a:rPr lang="en-US" altLang="zh-TW" sz="3000" b="1" dirty="0" smtClean="0">
              <a:solidFill>
                <a:schemeClr val="tx1"/>
              </a:solidFill>
              <a:latin typeface="Book Antiqua" panose="02040602050305030304" pitchFamily="18" charset="0"/>
              <a:ea typeface="+mj-ea"/>
            </a:rPr>
            <a:t>NANTEX INDUSTRY CO.,LTD.</a:t>
          </a:r>
          <a:endParaRPr lang="zh-TW" altLang="en-US" sz="3000" b="1" dirty="0">
            <a:solidFill>
              <a:schemeClr val="tx1"/>
            </a:solidFill>
            <a:latin typeface="Book Antiqua" panose="02040602050305030304" pitchFamily="18" charset="0"/>
            <a:ea typeface="+mj-ea"/>
          </a:endParaRPr>
        </a:p>
      </dgm:t>
    </dgm:pt>
    <dgm:pt modelId="{004D4D27-1AA3-4DEE-A9DA-40C76BE86A6D}" type="parTrans" cxnId="{0445556D-D3D9-4814-8C51-345B8116D087}">
      <dgm:prSet/>
      <dgm:spPr/>
      <dgm:t>
        <a:bodyPr/>
        <a:lstStyle/>
        <a:p>
          <a:endParaRPr lang="zh-TW" altLang="en-US"/>
        </a:p>
      </dgm:t>
    </dgm:pt>
    <dgm:pt modelId="{91F2004B-141B-4324-8963-843B132E77B6}" type="sibTrans" cxnId="{0445556D-D3D9-4814-8C51-345B8116D087}">
      <dgm:prSet/>
      <dgm:spPr/>
      <dgm:t>
        <a:bodyPr/>
        <a:lstStyle/>
        <a:p>
          <a:endParaRPr lang="zh-TW" altLang="en-US"/>
        </a:p>
      </dgm:t>
    </dgm:pt>
    <dgm:pt modelId="{C03BD0D7-7C89-4B86-ADF4-1DBEA221E286}" type="pres">
      <dgm:prSet presAssocID="{A577FBF5-0015-4BA4-ABBE-71C8106CFC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7A36B81-E77D-4AC8-BA5F-DC48B2A8A984}" type="pres">
      <dgm:prSet presAssocID="{487C318C-A864-487D-B9AE-275EE747243F}" presName="parentText" presStyleLbl="node1" presStyleIdx="0" presStyleCnt="1" custScaleY="324030" custLinFactNeighborY="-130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4055294-E61F-4BAD-B726-4C233F0C45B0}" type="presOf" srcId="{A577FBF5-0015-4BA4-ABBE-71C8106CFC07}" destId="{C03BD0D7-7C89-4B86-ADF4-1DBEA221E286}" srcOrd="0" destOrd="0" presId="urn:microsoft.com/office/officeart/2005/8/layout/vList2"/>
    <dgm:cxn modelId="{0445556D-D3D9-4814-8C51-345B8116D087}" srcId="{A577FBF5-0015-4BA4-ABBE-71C8106CFC07}" destId="{487C318C-A864-487D-B9AE-275EE747243F}" srcOrd="0" destOrd="0" parTransId="{004D4D27-1AA3-4DEE-A9DA-40C76BE86A6D}" sibTransId="{91F2004B-141B-4324-8963-843B132E77B6}"/>
    <dgm:cxn modelId="{996436A2-6DB4-448F-B473-34D77337C0DB}" type="presOf" srcId="{487C318C-A864-487D-B9AE-275EE747243F}" destId="{C7A36B81-E77D-4AC8-BA5F-DC48B2A8A984}" srcOrd="0" destOrd="0" presId="urn:microsoft.com/office/officeart/2005/8/layout/vList2"/>
    <dgm:cxn modelId="{ECE11111-8BCA-4ECE-A7DD-9629978FBB5D}" type="presParOf" srcId="{C03BD0D7-7C89-4B86-ADF4-1DBEA221E286}" destId="{C7A36B81-E77D-4AC8-BA5F-DC48B2A8A98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CA2503-015D-4B65-B46B-AFE0B8C51AB7}" type="doc">
      <dgm:prSet loTypeId="urn:microsoft.com/office/officeart/2005/8/layout/orgChart1" loCatId="hierarchy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zh-TW" altLang="en-US"/>
        </a:p>
      </dgm:t>
    </dgm:pt>
    <dgm:pt modelId="{B05DD949-3F69-49BA-AF66-792A6598B9AC}">
      <dgm:prSet phldrT="[文字]" custT="1"/>
      <dgm:spPr>
        <a:solidFill>
          <a:srgbClr val="99CCFF"/>
        </a:solidFill>
      </dgm:spPr>
      <dgm:t>
        <a:bodyPr/>
        <a:lstStyle/>
        <a:p>
          <a:pPr>
            <a:spcAft>
              <a:spcPts val="0"/>
            </a:spcAft>
          </a:pPr>
          <a:r>
            <a:rPr lang="zh-TW" altLang="en-US" sz="3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南帝化學工業</a:t>
          </a:r>
          <a:endParaRPr lang="en-US" altLang="zh-TW" sz="3000" b="1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>
            <a:spcAft>
              <a:spcPts val="0"/>
            </a:spcAft>
          </a:pPr>
          <a:r>
            <a:rPr lang="zh-TW" altLang="en-US" sz="3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股份有限公司</a:t>
          </a:r>
          <a:endParaRPr lang="zh-TW" altLang="en-US" sz="30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AF5DD0B4-20E3-4C21-AA6D-2C512C5F2D82}" type="parTrans" cxnId="{30748C93-BD67-472C-9300-92A53B082958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15532688-DCE8-4D5B-A267-954D141264C8}" type="sibTrans" cxnId="{30748C93-BD67-472C-9300-92A53B082958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253A2F30-8CCB-4066-8DE2-FF87970B2008}">
      <dgm:prSet phldrT="[文字]" custT="1"/>
      <dgm:spPr>
        <a:solidFill>
          <a:schemeClr val="accent5"/>
        </a:solidFill>
      </dgm:spPr>
      <dgm:t>
        <a:bodyPr/>
        <a:lstStyle/>
        <a:p>
          <a:pPr>
            <a:spcAft>
              <a:spcPts val="0"/>
            </a:spcAft>
          </a:pPr>
          <a:r>
            <a:rPr lang="zh-TW" altLang="en-US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南美特科技</a:t>
          </a:r>
          <a:endParaRPr lang="en-US" altLang="zh-TW" sz="2800" b="1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>
            <a:spcAft>
              <a:spcPts val="0"/>
            </a:spcAft>
          </a:pPr>
          <a:r>
            <a:rPr lang="zh-TW" altLang="en-US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股份有限公司</a:t>
          </a:r>
          <a:endParaRPr lang="zh-TW" altLang="en-US" sz="28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EC9AD08-0FF7-4151-B16A-25A1197FB412}" type="parTrans" cxnId="{EC2DDE71-7BC4-4775-B678-2F4F20FDAE70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5CB628EA-B61F-48DA-ACE9-3BB9284F260D}" type="sibTrans" cxnId="{EC2DDE71-7BC4-4775-B678-2F4F20FDAE70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962D2CBC-4900-4D13-80E3-DAB4B7F43DC9}">
      <dgm:prSet phldrT="[文字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英屬維京群島商</a:t>
          </a:r>
          <a:endParaRPr lang="en-US" altLang="zh-TW" sz="2800" b="1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英泰美國際有限公司</a:t>
          </a:r>
          <a:endParaRPr lang="zh-TW" altLang="en-US" sz="28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CE08494-B65D-421A-9118-199DB8D25AD2}" type="parTrans" cxnId="{7E5179B9-852B-4E24-96AE-CBB2E19C93B9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2CDC267D-DAE9-4174-8D5D-858BD8BAC5C3}" type="sibTrans" cxnId="{7E5179B9-852B-4E24-96AE-CBB2E19C93B9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4B8B3320-8DE7-4997-A645-6E26F861B1D5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zh-TW" altLang="en-US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鎮江南帝化工</a:t>
          </a:r>
          <a:endParaRPr lang="en-US" altLang="zh-TW" sz="2800" b="1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>
            <a:spcAft>
              <a:spcPts val="0"/>
            </a:spcAft>
          </a:pPr>
          <a:r>
            <a:rPr lang="zh-TW" altLang="en-US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有限公司</a:t>
          </a:r>
          <a:endParaRPr lang="zh-TW" altLang="en-US" sz="28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A43B765D-FDC5-4649-8FD4-C92BB5BFF8F5}" type="parTrans" cxnId="{97DA0654-6FB6-437E-A5AA-A0FAD99C0E7C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CC253B21-2CF9-4417-BA41-C21CE0530547}" type="sibTrans" cxnId="{97DA0654-6FB6-437E-A5AA-A0FAD99C0E7C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55865208-B044-4047-9ECA-65DF92B569D2}" type="pres">
      <dgm:prSet presAssocID="{5BCA2503-015D-4B65-B46B-AFE0B8C51A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F63609CC-F6C9-4E12-ACD4-6D48A59A5705}" type="pres">
      <dgm:prSet presAssocID="{B05DD949-3F69-49BA-AF66-792A6598B9AC}" presName="hierRoot1" presStyleCnt="0">
        <dgm:presLayoutVars>
          <dgm:hierBranch val="init"/>
        </dgm:presLayoutVars>
      </dgm:prSet>
      <dgm:spPr/>
    </dgm:pt>
    <dgm:pt modelId="{DF3C6DDB-BA53-4421-AE89-EF98A75AC7F4}" type="pres">
      <dgm:prSet presAssocID="{B05DD949-3F69-49BA-AF66-792A6598B9AC}" presName="rootComposite1" presStyleCnt="0"/>
      <dgm:spPr/>
    </dgm:pt>
    <dgm:pt modelId="{883C3E9B-9D7C-42D8-BC67-0F05565218D9}" type="pres">
      <dgm:prSet presAssocID="{B05DD949-3F69-49BA-AF66-792A6598B9AC}" presName="rootText1" presStyleLbl="node0" presStyleIdx="0" presStyleCnt="1" custScaleX="166990" custScaleY="10158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2A75432-33E9-4FCC-8122-8D77B1F86624}" type="pres">
      <dgm:prSet presAssocID="{B05DD949-3F69-49BA-AF66-792A6598B9AC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E027A2BD-8922-4FEC-AE3C-B3D4C190A77B}" type="pres">
      <dgm:prSet presAssocID="{B05DD949-3F69-49BA-AF66-792A6598B9AC}" presName="hierChild2" presStyleCnt="0"/>
      <dgm:spPr/>
    </dgm:pt>
    <dgm:pt modelId="{D87721AB-054B-42C5-B938-207BD0D3DFEC}" type="pres">
      <dgm:prSet presAssocID="{DEC9AD08-0FF7-4151-B16A-25A1197FB412}" presName="Name37" presStyleLbl="parChTrans1D2" presStyleIdx="0" presStyleCnt="2"/>
      <dgm:spPr/>
      <dgm:t>
        <a:bodyPr/>
        <a:lstStyle/>
        <a:p>
          <a:endParaRPr lang="zh-TW" altLang="en-US"/>
        </a:p>
      </dgm:t>
    </dgm:pt>
    <dgm:pt modelId="{9C5D77A1-A1D0-44F8-8137-56577050C1C9}" type="pres">
      <dgm:prSet presAssocID="{253A2F30-8CCB-4066-8DE2-FF87970B2008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10D29D21-1978-4A3A-AE3E-22F53496FDC9}" type="pres">
      <dgm:prSet presAssocID="{253A2F30-8CCB-4066-8DE2-FF87970B2008}" presName="rootComposite" presStyleCnt="0"/>
      <dgm:spPr/>
      <dgm:t>
        <a:bodyPr/>
        <a:lstStyle/>
        <a:p>
          <a:endParaRPr lang="zh-TW" altLang="en-US"/>
        </a:p>
      </dgm:t>
    </dgm:pt>
    <dgm:pt modelId="{31A15BE0-2242-47D8-9447-1FD84A325C27}" type="pres">
      <dgm:prSet presAssocID="{253A2F30-8CCB-4066-8DE2-FF87970B2008}" presName="rootText" presStyleLbl="node2" presStyleIdx="0" presStyleCnt="2" custScaleX="118386" custLinFactX="68923" custLinFactNeighborX="100000" custLinFactNeighborY="-991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8A0C1C3-2B34-4779-9337-CFA50B4AAFE2}" type="pres">
      <dgm:prSet presAssocID="{253A2F30-8CCB-4066-8DE2-FF87970B2008}" presName="rootConnector" presStyleLbl="node2" presStyleIdx="0" presStyleCnt="2"/>
      <dgm:spPr/>
      <dgm:t>
        <a:bodyPr/>
        <a:lstStyle/>
        <a:p>
          <a:endParaRPr lang="zh-TW" altLang="en-US"/>
        </a:p>
      </dgm:t>
    </dgm:pt>
    <dgm:pt modelId="{F29F1532-FA98-4FD3-A330-B3C06419089E}" type="pres">
      <dgm:prSet presAssocID="{253A2F30-8CCB-4066-8DE2-FF87970B2008}" presName="hierChild4" presStyleCnt="0"/>
      <dgm:spPr/>
      <dgm:t>
        <a:bodyPr/>
        <a:lstStyle/>
        <a:p>
          <a:endParaRPr lang="zh-TW" altLang="en-US"/>
        </a:p>
      </dgm:t>
    </dgm:pt>
    <dgm:pt modelId="{A579600E-F6E9-4395-B471-6343ECABB072}" type="pres">
      <dgm:prSet presAssocID="{253A2F30-8CCB-4066-8DE2-FF87970B2008}" presName="hierChild5" presStyleCnt="0"/>
      <dgm:spPr/>
      <dgm:t>
        <a:bodyPr/>
        <a:lstStyle/>
        <a:p>
          <a:endParaRPr lang="zh-TW" altLang="en-US"/>
        </a:p>
      </dgm:t>
    </dgm:pt>
    <dgm:pt modelId="{3F25F46E-32CC-498D-A875-48EA75FE0E3E}" type="pres">
      <dgm:prSet presAssocID="{7CE08494-B65D-421A-9118-199DB8D25AD2}" presName="Name37" presStyleLbl="parChTrans1D2" presStyleIdx="1" presStyleCnt="2"/>
      <dgm:spPr/>
      <dgm:t>
        <a:bodyPr/>
        <a:lstStyle/>
        <a:p>
          <a:endParaRPr lang="zh-TW" altLang="en-US"/>
        </a:p>
      </dgm:t>
    </dgm:pt>
    <dgm:pt modelId="{BE000661-E4CC-4E45-A1F2-70D653F57328}" type="pres">
      <dgm:prSet presAssocID="{962D2CBC-4900-4D13-80E3-DAB4B7F43DC9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8ACD9E40-0CEE-4419-AAF1-02A00B07C05A}" type="pres">
      <dgm:prSet presAssocID="{962D2CBC-4900-4D13-80E3-DAB4B7F43DC9}" presName="rootComposite" presStyleCnt="0"/>
      <dgm:spPr/>
      <dgm:t>
        <a:bodyPr/>
        <a:lstStyle/>
        <a:p>
          <a:endParaRPr lang="zh-TW" altLang="en-US"/>
        </a:p>
      </dgm:t>
    </dgm:pt>
    <dgm:pt modelId="{2BACF1A3-CBAB-4713-AD30-9749921B4D51}" type="pres">
      <dgm:prSet presAssocID="{962D2CBC-4900-4D13-80E3-DAB4B7F43DC9}" presName="rootText" presStyleLbl="node2" presStyleIdx="1" presStyleCnt="2" custScaleX="153506" custLinFactX="-52466" custLinFactNeighborX="-100000" custLinFactNeighborY="-975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2526C46-FE73-4D80-B302-9F7305C10345}" type="pres">
      <dgm:prSet presAssocID="{962D2CBC-4900-4D13-80E3-DAB4B7F43DC9}" presName="rootConnector" presStyleLbl="node2" presStyleIdx="1" presStyleCnt="2"/>
      <dgm:spPr/>
      <dgm:t>
        <a:bodyPr/>
        <a:lstStyle/>
        <a:p>
          <a:endParaRPr lang="zh-TW" altLang="en-US"/>
        </a:p>
      </dgm:t>
    </dgm:pt>
    <dgm:pt modelId="{F4ADEF22-BDF4-4755-BE32-D09F0F21F6E2}" type="pres">
      <dgm:prSet presAssocID="{962D2CBC-4900-4D13-80E3-DAB4B7F43DC9}" presName="hierChild4" presStyleCnt="0"/>
      <dgm:spPr/>
      <dgm:t>
        <a:bodyPr/>
        <a:lstStyle/>
        <a:p>
          <a:endParaRPr lang="zh-TW" altLang="en-US"/>
        </a:p>
      </dgm:t>
    </dgm:pt>
    <dgm:pt modelId="{C7C77426-47B9-43C0-9BE7-7F9E4A4EACD4}" type="pres">
      <dgm:prSet presAssocID="{A43B765D-FDC5-4649-8FD4-C92BB5BFF8F5}" presName="Name37" presStyleLbl="parChTrans1D3" presStyleIdx="0" presStyleCnt="1"/>
      <dgm:spPr/>
      <dgm:t>
        <a:bodyPr/>
        <a:lstStyle/>
        <a:p>
          <a:endParaRPr lang="zh-TW" altLang="en-US"/>
        </a:p>
      </dgm:t>
    </dgm:pt>
    <dgm:pt modelId="{1C411CA4-0B99-4C67-A01C-C486B52B55AB}" type="pres">
      <dgm:prSet presAssocID="{4B8B3320-8DE7-4997-A645-6E26F861B1D5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01A4B52D-4AB1-4B5B-9B1D-E6F910B435C9}" type="pres">
      <dgm:prSet presAssocID="{4B8B3320-8DE7-4997-A645-6E26F861B1D5}" presName="rootComposite" presStyleCnt="0"/>
      <dgm:spPr/>
      <dgm:t>
        <a:bodyPr/>
        <a:lstStyle/>
        <a:p>
          <a:endParaRPr lang="zh-TW" altLang="en-US"/>
        </a:p>
      </dgm:t>
    </dgm:pt>
    <dgm:pt modelId="{787B4420-D5F4-458C-A27A-CF82970A4AC8}" type="pres">
      <dgm:prSet presAssocID="{4B8B3320-8DE7-4997-A645-6E26F861B1D5}" presName="rootText" presStyleLbl="node3" presStyleIdx="0" presStyleCnt="1" custScaleX="114752" custScaleY="89874" custLinFactX="-52180" custLinFactNeighborX="-100000" custLinFactNeighborY="-221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D814974-E8E5-40DE-9811-46412155E382}" type="pres">
      <dgm:prSet presAssocID="{4B8B3320-8DE7-4997-A645-6E26F861B1D5}" presName="rootConnector" presStyleLbl="node3" presStyleIdx="0" presStyleCnt="1"/>
      <dgm:spPr/>
      <dgm:t>
        <a:bodyPr/>
        <a:lstStyle/>
        <a:p>
          <a:endParaRPr lang="zh-TW" altLang="en-US"/>
        </a:p>
      </dgm:t>
    </dgm:pt>
    <dgm:pt modelId="{33C157FE-81C3-43F1-9B97-546A55C9D1A4}" type="pres">
      <dgm:prSet presAssocID="{4B8B3320-8DE7-4997-A645-6E26F861B1D5}" presName="hierChild4" presStyleCnt="0"/>
      <dgm:spPr/>
      <dgm:t>
        <a:bodyPr/>
        <a:lstStyle/>
        <a:p>
          <a:endParaRPr lang="zh-TW" altLang="en-US"/>
        </a:p>
      </dgm:t>
    </dgm:pt>
    <dgm:pt modelId="{36BA5DC6-AB82-4DF9-9396-45EFDEDA2D63}" type="pres">
      <dgm:prSet presAssocID="{4B8B3320-8DE7-4997-A645-6E26F861B1D5}" presName="hierChild5" presStyleCnt="0"/>
      <dgm:spPr/>
      <dgm:t>
        <a:bodyPr/>
        <a:lstStyle/>
        <a:p>
          <a:endParaRPr lang="zh-TW" altLang="en-US"/>
        </a:p>
      </dgm:t>
    </dgm:pt>
    <dgm:pt modelId="{DED88D98-C511-42EF-9665-68C55EE022FF}" type="pres">
      <dgm:prSet presAssocID="{962D2CBC-4900-4D13-80E3-DAB4B7F43DC9}" presName="hierChild5" presStyleCnt="0"/>
      <dgm:spPr/>
      <dgm:t>
        <a:bodyPr/>
        <a:lstStyle/>
        <a:p>
          <a:endParaRPr lang="zh-TW" altLang="en-US"/>
        </a:p>
      </dgm:t>
    </dgm:pt>
    <dgm:pt modelId="{3B02424E-ADA9-4095-A5BC-F68A56D50B10}" type="pres">
      <dgm:prSet presAssocID="{B05DD949-3F69-49BA-AF66-792A6598B9AC}" presName="hierChild3" presStyleCnt="0"/>
      <dgm:spPr/>
    </dgm:pt>
  </dgm:ptLst>
  <dgm:cxnLst>
    <dgm:cxn modelId="{7AA33641-D052-44F1-A200-E532D756D79E}" type="presOf" srcId="{B05DD949-3F69-49BA-AF66-792A6598B9AC}" destId="{A2A75432-33E9-4FCC-8122-8D77B1F86624}" srcOrd="1" destOrd="0" presId="urn:microsoft.com/office/officeart/2005/8/layout/orgChart1"/>
    <dgm:cxn modelId="{05D96A34-0FEB-455C-97CB-E24BA2275F16}" type="presOf" srcId="{4B8B3320-8DE7-4997-A645-6E26F861B1D5}" destId="{5D814974-E8E5-40DE-9811-46412155E382}" srcOrd="1" destOrd="0" presId="urn:microsoft.com/office/officeart/2005/8/layout/orgChart1"/>
    <dgm:cxn modelId="{7E5179B9-852B-4E24-96AE-CBB2E19C93B9}" srcId="{B05DD949-3F69-49BA-AF66-792A6598B9AC}" destId="{962D2CBC-4900-4D13-80E3-DAB4B7F43DC9}" srcOrd="1" destOrd="0" parTransId="{7CE08494-B65D-421A-9118-199DB8D25AD2}" sibTransId="{2CDC267D-DAE9-4174-8D5D-858BD8BAC5C3}"/>
    <dgm:cxn modelId="{9817C617-1D10-437A-8B06-1A692DA23FB4}" type="presOf" srcId="{7CE08494-B65D-421A-9118-199DB8D25AD2}" destId="{3F25F46E-32CC-498D-A875-48EA75FE0E3E}" srcOrd="0" destOrd="0" presId="urn:microsoft.com/office/officeart/2005/8/layout/orgChart1"/>
    <dgm:cxn modelId="{97DA0654-6FB6-437E-A5AA-A0FAD99C0E7C}" srcId="{962D2CBC-4900-4D13-80E3-DAB4B7F43DC9}" destId="{4B8B3320-8DE7-4997-A645-6E26F861B1D5}" srcOrd="0" destOrd="0" parTransId="{A43B765D-FDC5-4649-8FD4-C92BB5BFF8F5}" sibTransId="{CC253B21-2CF9-4417-BA41-C21CE0530547}"/>
    <dgm:cxn modelId="{F8873DE3-2C88-4D17-B40B-D32CAE4EAA51}" type="presOf" srcId="{962D2CBC-4900-4D13-80E3-DAB4B7F43DC9}" destId="{B2526C46-FE73-4D80-B302-9F7305C10345}" srcOrd="1" destOrd="0" presId="urn:microsoft.com/office/officeart/2005/8/layout/orgChart1"/>
    <dgm:cxn modelId="{A330A6CB-FABC-4469-AA8C-7A19119BE5DC}" type="presOf" srcId="{253A2F30-8CCB-4066-8DE2-FF87970B2008}" destId="{31A15BE0-2242-47D8-9447-1FD84A325C27}" srcOrd="0" destOrd="0" presId="urn:microsoft.com/office/officeart/2005/8/layout/orgChart1"/>
    <dgm:cxn modelId="{B94C2611-6016-4E69-A9CE-ABC50AD25794}" type="presOf" srcId="{962D2CBC-4900-4D13-80E3-DAB4B7F43DC9}" destId="{2BACF1A3-CBAB-4713-AD30-9749921B4D51}" srcOrd="0" destOrd="0" presId="urn:microsoft.com/office/officeart/2005/8/layout/orgChart1"/>
    <dgm:cxn modelId="{9E86388D-13E1-47A2-8C2B-91899F141740}" type="presOf" srcId="{B05DD949-3F69-49BA-AF66-792A6598B9AC}" destId="{883C3E9B-9D7C-42D8-BC67-0F05565218D9}" srcOrd="0" destOrd="0" presId="urn:microsoft.com/office/officeart/2005/8/layout/orgChart1"/>
    <dgm:cxn modelId="{195CC5DA-15F3-4D0C-98DC-D33067C327A5}" type="presOf" srcId="{253A2F30-8CCB-4066-8DE2-FF87970B2008}" destId="{08A0C1C3-2B34-4779-9337-CFA50B4AAFE2}" srcOrd="1" destOrd="0" presId="urn:microsoft.com/office/officeart/2005/8/layout/orgChart1"/>
    <dgm:cxn modelId="{EC2DDE71-7BC4-4775-B678-2F4F20FDAE70}" srcId="{B05DD949-3F69-49BA-AF66-792A6598B9AC}" destId="{253A2F30-8CCB-4066-8DE2-FF87970B2008}" srcOrd="0" destOrd="0" parTransId="{DEC9AD08-0FF7-4151-B16A-25A1197FB412}" sibTransId="{5CB628EA-B61F-48DA-ACE9-3BB9284F260D}"/>
    <dgm:cxn modelId="{03168F38-FECC-4FF9-9066-48D4F0ACCE04}" type="presOf" srcId="{A43B765D-FDC5-4649-8FD4-C92BB5BFF8F5}" destId="{C7C77426-47B9-43C0-9BE7-7F9E4A4EACD4}" srcOrd="0" destOrd="0" presId="urn:microsoft.com/office/officeart/2005/8/layout/orgChart1"/>
    <dgm:cxn modelId="{9B0EEEF9-3D00-480C-AE22-813A2AC7A9F8}" type="presOf" srcId="{DEC9AD08-0FF7-4151-B16A-25A1197FB412}" destId="{D87721AB-054B-42C5-B938-207BD0D3DFEC}" srcOrd="0" destOrd="0" presId="urn:microsoft.com/office/officeart/2005/8/layout/orgChart1"/>
    <dgm:cxn modelId="{DD480708-AF52-4E0A-BE1F-0B3F5AF66353}" type="presOf" srcId="{5BCA2503-015D-4B65-B46B-AFE0B8C51AB7}" destId="{55865208-B044-4047-9ECA-65DF92B569D2}" srcOrd="0" destOrd="0" presId="urn:microsoft.com/office/officeart/2005/8/layout/orgChart1"/>
    <dgm:cxn modelId="{8050603C-5E8E-4D32-8598-A041EE72D30E}" type="presOf" srcId="{4B8B3320-8DE7-4997-A645-6E26F861B1D5}" destId="{787B4420-D5F4-458C-A27A-CF82970A4AC8}" srcOrd="0" destOrd="0" presId="urn:microsoft.com/office/officeart/2005/8/layout/orgChart1"/>
    <dgm:cxn modelId="{30748C93-BD67-472C-9300-92A53B082958}" srcId="{5BCA2503-015D-4B65-B46B-AFE0B8C51AB7}" destId="{B05DD949-3F69-49BA-AF66-792A6598B9AC}" srcOrd="0" destOrd="0" parTransId="{AF5DD0B4-20E3-4C21-AA6D-2C512C5F2D82}" sibTransId="{15532688-DCE8-4D5B-A267-954D141264C8}"/>
    <dgm:cxn modelId="{F1C9407F-8581-4B22-BFB2-7AC8120360A0}" type="presParOf" srcId="{55865208-B044-4047-9ECA-65DF92B569D2}" destId="{F63609CC-F6C9-4E12-ACD4-6D48A59A5705}" srcOrd="0" destOrd="0" presId="urn:microsoft.com/office/officeart/2005/8/layout/orgChart1"/>
    <dgm:cxn modelId="{59244168-8ED0-41FF-8E08-A5B7032E3B22}" type="presParOf" srcId="{F63609CC-F6C9-4E12-ACD4-6D48A59A5705}" destId="{DF3C6DDB-BA53-4421-AE89-EF98A75AC7F4}" srcOrd="0" destOrd="0" presId="urn:microsoft.com/office/officeart/2005/8/layout/orgChart1"/>
    <dgm:cxn modelId="{52167938-07B6-4908-A528-15F043EA841B}" type="presParOf" srcId="{DF3C6DDB-BA53-4421-AE89-EF98A75AC7F4}" destId="{883C3E9B-9D7C-42D8-BC67-0F05565218D9}" srcOrd="0" destOrd="0" presId="urn:microsoft.com/office/officeart/2005/8/layout/orgChart1"/>
    <dgm:cxn modelId="{B0998A1E-76A2-40B7-93E2-F7E8EC1DB885}" type="presParOf" srcId="{DF3C6DDB-BA53-4421-AE89-EF98A75AC7F4}" destId="{A2A75432-33E9-4FCC-8122-8D77B1F86624}" srcOrd="1" destOrd="0" presId="urn:microsoft.com/office/officeart/2005/8/layout/orgChart1"/>
    <dgm:cxn modelId="{F3726A2B-78B4-4670-B150-1DDFF1E54AA7}" type="presParOf" srcId="{F63609CC-F6C9-4E12-ACD4-6D48A59A5705}" destId="{E027A2BD-8922-4FEC-AE3C-B3D4C190A77B}" srcOrd="1" destOrd="0" presId="urn:microsoft.com/office/officeart/2005/8/layout/orgChart1"/>
    <dgm:cxn modelId="{BD4BEC7B-F6AF-4599-8D62-0302F29BB337}" type="presParOf" srcId="{E027A2BD-8922-4FEC-AE3C-B3D4C190A77B}" destId="{D87721AB-054B-42C5-B938-207BD0D3DFEC}" srcOrd="0" destOrd="0" presId="urn:microsoft.com/office/officeart/2005/8/layout/orgChart1"/>
    <dgm:cxn modelId="{E119F639-D631-4CFE-9B01-91FDA728E75A}" type="presParOf" srcId="{E027A2BD-8922-4FEC-AE3C-B3D4C190A77B}" destId="{9C5D77A1-A1D0-44F8-8137-56577050C1C9}" srcOrd="1" destOrd="0" presId="urn:microsoft.com/office/officeart/2005/8/layout/orgChart1"/>
    <dgm:cxn modelId="{49BAC3CF-46BA-4592-A743-2F5811F4596B}" type="presParOf" srcId="{9C5D77A1-A1D0-44F8-8137-56577050C1C9}" destId="{10D29D21-1978-4A3A-AE3E-22F53496FDC9}" srcOrd="0" destOrd="0" presId="urn:microsoft.com/office/officeart/2005/8/layout/orgChart1"/>
    <dgm:cxn modelId="{AE92054E-0609-4ED8-8228-00535C58D308}" type="presParOf" srcId="{10D29D21-1978-4A3A-AE3E-22F53496FDC9}" destId="{31A15BE0-2242-47D8-9447-1FD84A325C27}" srcOrd="0" destOrd="0" presId="urn:microsoft.com/office/officeart/2005/8/layout/orgChart1"/>
    <dgm:cxn modelId="{C1EA0056-B433-4DD5-8A87-11AC7CEA1396}" type="presParOf" srcId="{10D29D21-1978-4A3A-AE3E-22F53496FDC9}" destId="{08A0C1C3-2B34-4779-9337-CFA50B4AAFE2}" srcOrd="1" destOrd="0" presId="urn:microsoft.com/office/officeart/2005/8/layout/orgChart1"/>
    <dgm:cxn modelId="{3A272AA2-7B07-4947-9C10-8320D827177C}" type="presParOf" srcId="{9C5D77A1-A1D0-44F8-8137-56577050C1C9}" destId="{F29F1532-FA98-4FD3-A330-B3C06419089E}" srcOrd="1" destOrd="0" presId="urn:microsoft.com/office/officeart/2005/8/layout/orgChart1"/>
    <dgm:cxn modelId="{7309D896-AC77-4C50-B583-A2469C6F4149}" type="presParOf" srcId="{9C5D77A1-A1D0-44F8-8137-56577050C1C9}" destId="{A579600E-F6E9-4395-B471-6343ECABB072}" srcOrd="2" destOrd="0" presId="urn:microsoft.com/office/officeart/2005/8/layout/orgChart1"/>
    <dgm:cxn modelId="{74F68DC6-15F8-41C9-AF64-7714C6AE03ED}" type="presParOf" srcId="{E027A2BD-8922-4FEC-AE3C-B3D4C190A77B}" destId="{3F25F46E-32CC-498D-A875-48EA75FE0E3E}" srcOrd="2" destOrd="0" presId="urn:microsoft.com/office/officeart/2005/8/layout/orgChart1"/>
    <dgm:cxn modelId="{396957E1-5819-4690-A9E2-BF8B22D13DE0}" type="presParOf" srcId="{E027A2BD-8922-4FEC-AE3C-B3D4C190A77B}" destId="{BE000661-E4CC-4E45-A1F2-70D653F57328}" srcOrd="3" destOrd="0" presId="urn:microsoft.com/office/officeart/2005/8/layout/orgChart1"/>
    <dgm:cxn modelId="{1759B431-F84D-4654-AD92-3AC60D166770}" type="presParOf" srcId="{BE000661-E4CC-4E45-A1F2-70D653F57328}" destId="{8ACD9E40-0CEE-4419-AAF1-02A00B07C05A}" srcOrd="0" destOrd="0" presId="urn:microsoft.com/office/officeart/2005/8/layout/orgChart1"/>
    <dgm:cxn modelId="{7E82FFE3-983C-438A-9C27-516667953A8C}" type="presParOf" srcId="{8ACD9E40-0CEE-4419-AAF1-02A00B07C05A}" destId="{2BACF1A3-CBAB-4713-AD30-9749921B4D51}" srcOrd="0" destOrd="0" presId="urn:microsoft.com/office/officeart/2005/8/layout/orgChart1"/>
    <dgm:cxn modelId="{2A2A15C0-BC54-4ECF-9D95-7CDBACEE204F}" type="presParOf" srcId="{8ACD9E40-0CEE-4419-AAF1-02A00B07C05A}" destId="{B2526C46-FE73-4D80-B302-9F7305C10345}" srcOrd="1" destOrd="0" presId="urn:microsoft.com/office/officeart/2005/8/layout/orgChart1"/>
    <dgm:cxn modelId="{24E96097-37FB-43E6-998E-D7A6B4B11FCD}" type="presParOf" srcId="{BE000661-E4CC-4E45-A1F2-70D653F57328}" destId="{F4ADEF22-BDF4-4755-BE32-D09F0F21F6E2}" srcOrd="1" destOrd="0" presId="urn:microsoft.com/office/officeart/2005/8/layout/orgChart1"/>
    <dgm:cxn modelId="{D0ADC46A-11E4-4EC7-9FB0-7E862A8C828A}" type="presParOf" srcId="{F4ADEF22-BDF4-4755-BE32-D09F0F21F6E2}" destId="{C7C77426-47B9-43C0-9BE7-7F9E4A4EACD4}" srcOrd="0" destOrd="0" presId="urn:microsoft.com/office/officeart/2005/8/layout/orgChart1"/>
    <dgm:cxn modelId="{B683AC45-3025-495F-A9B7-303845AF1D29}" type="presParOf" srcId="{F4ADEF22-BDF4-4755-BE32-D09F0F21F6E2}" destId="{1C411CA4-0B99-4C67-A01C-C486B52B55AB}" srcOrd="1" destOrd="0" presId="urn:microsoft.com/office/officeart/2005/8/layout/orgChart1"/>
    <dgm:cxn modelId="{EC6BBFFE-3BE0-454F-9F49-4F65F9CC6CFD}" type="presParOf" srcId="{1C411CA4-0B99-4C67-A01C-C486B52B55AB}" destId="{01A4B52D-4AB1-4B5B-9B1D-E6F910B435C9}" srcOrd="0" destOrd="0" presId="urn:microsoft.com/office/officeart/2005/8/layout/orgChart1"/>
    <dgm:cxn modelId="{7712673F-1692-4071-996C-1AEE339E303E}" type="presParOf" srcId="{01A4B52D-4AB1-4B5B-9B1D-E6F910B435C9}" destId="{787B4420-D5F4-458C-A27A-CF82970A4AC8}" srcOrd="0" destOrd="0" presId="urn:microsoft.com/office/officeart/2005/8/layout/orgChart1"/>
    <dgm:cxn modelId="{091F9D86-A614-498A-A0AC-A2A840E9F161}" type="presParOf" srcId="{01A4B52D-4AB1-4B5B-9B1D-E6F910B435C9}" destId="{5D814974-E8E5-40DE-9811-46412155E382}" srcOrd="1" destOrd="0" presId="urn:microsoft.com/office/officeart/2005/8/layout/orgChart1"/>
    <dgm:cxn modelId="{8B845A3D-FD83-4682-8DD0-BB0761BD7514}" type="presParOf" srcId="{1C411CA4-0B99-4C67-A01C-C486B52B55AB}" destId="{33C157FE-81C3-43F1-9B97-546A55C9D1A4}" srcOrd="1" destOrd="0" presId="urn:microsoft.com/office/officeart/2005/8/layout/orgChart1"/>
    <dgm:cxn modelId="{F4AA5D7C-706F-4F0E-838F-C8412E487505}" type="presParOf" srcId="{1C411CA4-0B99-4C67-A01C-C486B52B55AB}" destId="{36BA5DC6-AB82-4DF9-9396-45EFDEDA2D63}" srcOrd="2" destOrd="0" presId="urn:microsoft.com/office/officeart/2005/8/layout/orgChart1"/>
    <dgm:cxn modelId="{2CC7917F-4F16-4A8C-B12B-8A54E8994181}" type="presParOf" srcId="{BE000661-E4CC-4E45-A1F2-70D653F57328}" destId="{DED88D98-C511-42EF-9665-68C55EE022FF}" srcOrd="2" destOrd="0" presId="urn:microsoft.com/office/officeart/2005/8/layout/orgChart1"/>
    <dgm:cxn modelId="{C63A5779-C0D9-46B0-8B58-97D858BCC338}" type="presParOf" srcId="{F63609CC-F6C9-4E12-ACD4-6D48A59A5705}" destId="{3B02424E-ADA9-4095-A5BC-F68A56D50B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9A38C6-311A-48A2-BC67-B4AA5C2CB922}" type="doc">
      <dgm:prSet loTypeId="urn:microsoft.com/office/officeart/2005/8/layout/radial4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8DEE1671-B281-40A2-B24C-7AD3BB850888}">
      <dgm:prSet phldrT="[文字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zh-TW" altLang="en-US" sz="2800" b="1" dirty="0" smtClean="0">
              <a:solidFill>
                <a:schemeClr val="tx1"/>
              </a:solidFill>
              <a:ea typeface="標楷體" pitchFamily="65" charset="-120"/>
            </a:rPr>
            <a:t>全國唯一丁腈橡膠製造商之一</a:t>
          </a:r>
          <a:endParaRPr lang="zh-TW" altLang="en-US" sz="2800" b="1" dirty="0">
            <a:solidFill>
              <a:schemeClr val="tx1"/>
            </a:solidFill>
          </a:endParaRPr>
        </a:p>
      </dgm:t>
    </dgm:pt>
    <dgm:pt modelId="{97811AA9-E81A-4D6B-ADF6-EEAE7DDF77FF}" type="parTrans" cxnId="{C4527BA0-36AE-42BA-A976-AA74769C38BD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endParaRPr lang="zh-TW" altLang="en-US"/>
        </a:p>
      </dgm:t>
    </dgm:pt>
    <dgm:pt modelId="{6E5EA069-75B8-4621-BE7F-8F8D3D856609}" type="sibTrans" cxnId="{C4527BA0-36AE-42BA-A976-AA74769C38BD}">
      <dgm:prSet/>
      <dgm:spPr/>
      <dgm:t>
        <a:bodyPr/>
        <a:lstStyle/>
        <a:p>
          <a:endParaRPr lang="zh-TW" altLang="en-US"/>
        </a:p>
      </dgm:t>
    </dgm:pt>
    <dgm:pt modelId="{C6B2C343-952E-4316-99DC-BF25214A62BF}">
      <dgm:prSet phldrT="[文字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800" b="1" dirty="0" smtClean="0">
              <a:solidFill>
                <a:schemeClr val="tx1"/>
              </a:solidFill>
              <a:ea typeface="標楷體" pitchFamily="65" charset="-120"/>
            </a:rPr>
            <a:t>全球主要的丁腈橡膠製造商之一</a:t>
          </a:r>
          <a:endParaRPr lang="zh-TW" altLang="en-US" sz="2800" b="1" dirty="0">
            <a:solidFill>
              <a:schemeClr val="tx1"/>
            </a:solidFill>
          </a:endParaRPr>
        </a:p>
      </dgm:t>
    </dgm:pt>
    <dgm:pt modelId="{260C0BEB-F511-46D7-8D89-CD7E27377183}" type="parTrans" cxnId="{9A3CEB00-24AE-4B46-ABE2-990F139F0B1E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zh-TW" altLang="en-US"/>
        </a:p>
      </dgm:t>
    </dgm:pt>
    <dgm:pt modelId="{E5D51C30-5886-4AFB-B4A9-41CE3CCF0FCB}" type="sibTrans" cxnId="{9A3CEB00-24AE-4B46-ABE2-990F139F0B1E}">
      <dgm:prSet/>
      <dgm:spPr/>
      <dgm:t>
        <a:bodyPr/>
        <a:lstStyle/>
        <a:p>
          <a:endParaRPr lang="zh-TW" altLang="en-US"/>
        </a:p>
      </dgm:t>
    </dgm:pt>
    <dgm:pt modelId="{890D8475-6861-4CCB-9757-117339CE33F6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zh-TW" altLang="en-US" sz="2800" b="1" dirty="0" smtClean="0">
              <a:solidFill>
                <a:schemeClr val="tx1"/>
              </a:solidFill>
              <a:ea typeface="標楷體" pitchFamily="65" charset="-120"/>
            </a:rPr>
            <a:t>品質和技術    具國際水準</a:t>
          </a:r>
          <a:endParaRPr lang="zh-TW" altLang="en-US" sz="2800" b="1" dirty="0">
            <a:solidFill>
              <a:schemeClr val="tx1"/>
            </a:solidFill>
          </a:endParaRPr>
        </a:p>
      </dgm:t>
    </dgm:pt>
    <dgm:pt modelId="{EF71985F-BB0A-4E11-9FD0-79CD0F6CFDE2}" type="parTrans" cxnId="{F01B941F-7D05-4A8E-9B9A-9B166E37874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zh-TW" altLang="en-US"/>
        </a:p>
      </dgm:t>
    </dgm:pt>
    <dgm:pt modelId="{995A6D5D-B690-49E3-A441-BD36E1A17B30}" type="sibTrans" cxnId="{F01B941F-7D05-4A8E-9B9A-9B166E378747}">
      <dgm:prSet/>
      <dgm:spPr/>
      <dgm:t>
        <a:bodyPr/>
        <a:lstStyle/>
        <a:p>
          <a:endParaRPr lang="zh-TW" altLang="en-US"/>
        </a:p>
      </dgm:t>
    </dgm:pt>
    <dgm:pt modelId="{7F26EF14-044C-420C-ACC8-C9A8868F23A2}">
      <dgm:prSet phldrT="[文字]" custT="1"/>
      <dgm:spPr>
        <a:solidFill>
          <a:srgbClr val="FFCCFF"/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  <a:reflection blurRad="6350" stA="50000" endA="300" endPos="38500" dist="50800" dir="5400000" sy="-100000" algn="bl" rotWithShape="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spcAft>
              <a:spcPts val="600"/>
            </a:spcAft>
          </a:pPr>
          <a:r>
            <a:rPr lang="en-US" altLang="zh-TW" sz="2400" b="1" dirty="0" smtClean="0">
              <a:solidFill>
                <a:srgbClr val="0000FF"/>
              </a:solidFill>
              <a:latin typeface="Bell MT" panose="02020503060305020303" pitchFamily="18" charset="0"/>
              <a:ea typeface="+mj-ea"/>
            </a:rPr>
            <a:t>NANTEX</a:t>
          </a:r>
        </a:p>
        <a:p>
          <a:pPr>
            <a:spcAft>
              <a:spcPts val="600"/>
            </a:spcAft>
          </a:pPr>
          <a:r>
            <a:rPr lang="zh-TW" altLang="en-US" sz="2000" b="1" dirty="0" smtClean="0">
              <a:solidFill>
                <a:schemeClr val="tx1"/>
              </a:solidFill>
              <a:latin typeface="+mj-ea"/>
              <a:ea typeface="+mj-ea"/>
            </a:rPr>
            <a:t>丁腈橡膠</a:t>
          </a:r>
          <a:endParaRPr lang="en-US" altLang="zh-TW" sz="2000" b="1" dirty="0" smtClean="0">
            <a:solidFill>
              <a:schemeClr val="tx1"/>
            </a:solidFill>
            <a:latin typeface="+mj-ea"/>
            <a:ea typeface="+mj-ea"/>
          </a:endParaRPr>
        </a:p>
        <a:p>
          <a:pPr>
            <a:spcAft>
              <a:spcPts val="600"/>
            </a:spcAft>
          </a:pPr>
          <a:r>
            <a:rPr lang="en-US" altLang="zh-TW" sz="2000" b="1" dirty="0" smtClean="0">
              <a:solidFill>
                <a:schemeClr val="tx1"/>
              </a:solidFill>
              <a:latin typeface="+mn-lt"/>
              <a:ea typeface="+mj-ea"/>
            </a:rPr>
            <a:t>(</a:t>
          </a:r>
          <a:r>
            <a:rPr lang="zh-TW" altLang="en-US" sz="2000" b="1" dirty="0" smtClean="0">
              <a:solidFill>
                <a:schemeClr val="tx1"/>
              </a:solidFill>
              <a:latin typeface="+mj-ea"/>
              <a:ea typeface="+mj-ea"/>
            </a:rPr>
            <a:t>耐油膠</a:t>
          </a:r>
          <a:r>
            <a:rPr lang="en-US" altLang="zh-TW" sz="2000" b="1" dirty="0" smtClean="0">
              <a:solidFill>
                <a:schemeClr val="tx1"/>
              </a:solidFill>
              <a:latin typeface="+mn-lt"/>
              <a:ea typeface="+mj-ea"/>
            </a:rPr>
            <a:t>)</a:t>
          </a:r>
          <a:endParaRPr lang="zh-TW" altLang="en-US" sz="2000" b="1" dirty="0">
            <a:solidFill>
              <a:schemeClr val="tx1"/>
            </a:solidFill>
            <a:latin typeface="+mn-lt"/>
            <a:ea typeface="+mj-ea"/>
          </a:endParaRPr>
        </a:p>
      </dgm:t>
    </dgm:pt>
    <dgm:pt modelId="{552CB69A-FA60-4E85-97E4-7227208D17E7}" type="sibTrans" cxnId="{E37F514F-B9AB-4AA3-8535-946DD713C9A2}">
      <dgm:prSet/>
      <dgm:spPr/>
      <dgm:t>
        <a:bodyPr/>
        <a:lstStyle/>
        <a:p>
          <a:endParaRPr lang="zh-TW" altLang="en-US"/>
        </a:p>
      </dgm:t>
    </dgm:pt>
    <dgm:pt modelId="{7F489A94-8054-4801-BBCC-177E0A303760}" type="parTrans" cxnId="{E37F514F-B9AB-4AA3-8535-946DD713C9A2}">
      <dgm:prSet/>
      <dgm:spPr/>
      <dgm:t>
        <a:bodyPr/>
        <a:lstStyle/>
        <a:p>
          <a:endParaRPr lang="zh-TW" altLang="en-US"/>
        </a:p>
      </dgm:t>
    </dgm:pt>
    <dgm:pt modelId="{00E4F660-E8CE-484B-8462-6C2AADD9D41D}" type="pres">
      <dgm:prSet presAssocID="{199A38C6-311A-48A2-BC67-B4AA5C2CB92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EB777AD-6635-431E-8F98-0B308F02C9B0}" type="pres">
      <dgm:prSet presAssocID="{7F26EF14-044C-420C-ACC8-C9A8868F23A2}" presName="centerShape" presStyleLbl="node0" presStyleIdx="0" presStyleCnt="1" custLinFactNeighborX="646" custLinFactNeighborY="53"/>
      <dgm:spPr/>
      <dgm:t>
        <a:bodyPr/>
        <a:lstStyle/>
        <a:p>
          <a:endParaRPr lang="zh-TW" altLang="en-US"/>
        </a:p>
      </dgm:t>
    </dgm:pt>
    <dgm:pt modelId="{50C81CD6-31AD-4FDF-BFDC-E3C9E82E5D16}" type="pres">
      <dgm:prSet presAssocID="{97811AA9-E81A-4D6B-ADF6-EEAE7DDF77FF}" presName="parTrans" presStyleLbl="bgSibTrans2D1" presStyleIdx="0" presStyleCnt="3" custAng="9291" custLinFactNeighborX="15078" custLinFactNeighborY="-50489"/>
      <dgm:spPr/>
      <dgm:t>
        <a:bodyPr/>
        <a:lstStyle/>
        <a:p>
          <a:endParaRPr lang="zh-TW" altLang="en-US"/>
        </a:p>
      </dgm:t>
    </dgm:pt>
    <dgm:pt modelId="{5611D763-55B7-4763-8BC3-BC8B845C595B}" type="pres">
      <dgm:prSet presAssocID="{8DEE1671-B281-40A2-B24C-7AD3BB850888}" presName="node" presStyleLbl="node1" presStyleIdx="0" presStyleCnt="3" custScaleX="140544" custScaleY="76760" custRadScaleRad="107859" custRadScaleInc="-243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D403C3-147D-4274-AC4D-0EC20117E933}" type="pres">
      <dgm:prSet presAssocID="{260C0BEB-F511-46D7-8D89-CD7E27377183}" presName="parTrans" presStyleLbl="bgSibTrans2D1" presStyleIdx="1" presStyleCnt="3" custAng="274710" custScaleX="105771" custLinFactNeighborX="776" custLinFactNeighborY="10299"/>
      <dgm:spPr/>
      <dgm:t>
        <a:bodyPr/>
        <a:lstStyle/>
        <a:p>
          <a:endParaRPr lang="zh-TW" altLang="en-US"/>
        </a:p>
      </dgm:t>
    </dgm:pt>
    <dgm:pt modelId="{50CCB6BB-AB42-4218-B647-A70EF4DF7FD7}" type="pres">
      <dgm:prSet presAssocID="{C6B2C343-952E-4316-99DC-BF25214A62BF}" presName="node" presStyleLbl="node1" presStyleIdx="1" presStyleCnt="3" custScaleX="158318" custScaleY="79602" custRadScaleRad="93044" custRadScaleInc="-63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38C7A1-04DF-44B4-B283-C37F7D4EE30D}" type="pres">
      <dgm:prSet presAssocID="{EF71985F-BB0A-4E11-9FD0-79CD0F6CFDE2}" presName="parTrans" presStyleLbl="bgSibTrans2D1" presStyleIdx="2" presStyleCnt="3" custAng="21250886" custScaleX="85054" custLinFactNeighborX="-23913" custLinFactNeighborY="-41580"/>
      <dgm:spPr/>
      <dgm:t>
        <a:bodyPr/>
        <a:lstStyle/>
        <a:p>
          <a:endParaRPr lang="zh-TW" altLang="en-US"/>
        </a:p>
      </dgm:t>
    </dgm:pt>
    <dgm:pt modelId="{F1CA9AF3-C791-4477-940B-2EF311FABF1B}" type="pres">
      <dgm:prSet presAssocID="{890D8475-6861-4CCB-9757-117339CE33F6}" presName="node" presStyleLbl="node1" presStyleIdx="2" presStyleCnt="3" custScaleX="135784" custScaleY="72897" custRadScaleRad="119404" custRadScaleInc="2086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F135BAF-2EA5-4674-A4CB-DFB0D280B74A}" type="presOf" srcId="{7F26EF14-044C-420C-ACC8-C9A8868F23A2}" destId="{3EB777AD-6635-431E-8F98-0B308F02C9B0}" srcOrd="0" destOrd="0" presId="urn:microsoft.com/office/officeart/2005/8/layout/radial4"/>
    <dgm:cxn modelId="{9A3CEB00-24AE-4B46-ABE2-990F139F0B1E}" srcId="{7F26EF14-044C-420C-ACC8-C9A8868F23A2}" destId="{C6B2C343-952E-4316-99DC-BF25214A62BF}" srcOrd="1" destOrd="0" parTransId="{260C0BEB-F511-46D7-8D89-CD7E27377183}" sibTransId="{E5D51C30-5886-4AFB-B4A9-41CE3CCF0FCB}"/>
    <dgm:cxn modelId="{89BF24E9-C4DD-49D0-B99E-F2F4D26868F1}" type="presOf" srcId="{8DEE1671-B281-40A2-B24C-7AD3BB850888}" destId="{5611D763-55B7-4763-8BC3-BC8B845C595B}" srcOrd="0" destOrd="0" presId="urn:microsoft.com/office/officeart/2005/8/layout/radial4"/>
    <dgm:cxn modelId="{C4527BA0-36AE-42BA-A976-AA74769C38BD}" srcId="{7F26EF14-044C-420C-ACC8-C9A8868F23A2}" destId="{8DEE1671-B281-40A2-B24C-7AD3BB850888}" srcOrd="0" destOrd="0" parTransId="{97811AA9-E81A-4D6B-ADF6-EEAE7DDF77FF}" sibTransId="{6E5EA069-75B8-4621-BE7F-8F8D3D856609}"/>
    <dgm:cxn modelId="{AAD6B20E-B8A0-4908-B963-036F99B936D8}" type="presOf" srcId="{260C0BEB-F511-46D7-8D89-CD7E27377183}" destId="{B3D403C3-147D-4274-AC4D-0EC20117E933}" srcOrd="0" destOrd="0" presId="urn:microsoft.com/office/officeart/2005/8/layout/radial4"/>
    <dgm:cxn modelId="{4148C85D-B184-417C-BC95-30118FF2C3AD}" type="presOf" srcId="{EF71985F-BB0A-4E11-9FD0-79CD0F6CFDE2}" destId="{B438C7A1-04DF-44B4-B283-C37F7D4EE30D}" srcOrd="0" destOrd="0" presId="urn:microsoft.com/office/officeart/2005/8/layout/radial4"/>
    <dgm:cxn modelId="{E37F514F-B9AB-4AA3-8535-946DD713C9A2}" srcId="{199A38C6-311A-48A2-BC67-B4AA5C2CB922}" destId="{7F26EF14-044C-420C-ACC8-C9A8868F23A2}" srcOrd="0" destOrd="0" parTransId="{7F489A94-8054-4801-BBCC-177E0A303760}" sibTransId="{552CB69A-FA60-4E85-97E4-7227208D17E7}"/>
    <dgm:cxn modelId="{30DDC60B-C0A9-42AE-8799-AB3B6EFF60F0}" type="presOf" srcId="{97811AA9-E81A-4D6B-ADF6-EEAE7DDF77FF}" destId="{50C81CD6-31AD-4FDF-BFDC-E3C9E82E5D16}" srcOrd="0" destOrd="0" presId="urn:microsoft.com/office/officeart/2005/8/layout/radial4"/>
    <dgm:cxn modelId="{F01B941F-7D05-4A8E-9B9A-9B166E378747}" srcId="{7F26EF14-044C-420C-ACC8-C9A8868F23A2}" destId="{890D8475-6861-4CCB-9757-117339CE33F6}" srcOrd="2" destOrd="0" parTransId="{EF71985F-BB0A-4E11-9FD0-79CD0F6CFDE2}" sibTransId="{995A6D5D-B690-49E3-A441-BD36E1A17B30}"/>
    <dgm:cxn modelId="{103D8764-51F7-4540-B8D3-616A258F9D19}" type="presOf" srcId="{890D8475-6861-4CCB-9757-117339CE33F6}" destId="{F1CA9AF3-C791-4477-940B-2EF311FABF1B}" srcOrd="0" destOrd="0" presId="urn:microsoft.com/office/officeart/2005/8/layout/radial4"/>
    <dgm:cxn modelId="{62429478-D7EE-4905-BE29-C8A5BDE61DC6}" type="presOf" srcId="{C6B2C343-952E-4316-99DC-BF25214A62BF}" destId="{50CCB6BB-AB42-4218-B647-A70EF4DF7FD7}" srcOrd="0" destOrd="0" presId="urn:microsoft.com/office/officeart/2005/8/layout/radial4"/>
    <dgm:cxn modelId="{026F626D-4291-4F4B-8BD1-BA2DB652ADC3}" type="presOf" srcId="{199A38C6-311A-48A2-BC67-B4AA5C2CB922}" destId="{00E4F660-E8CE-484B-8462-6C2AADD9D41D}" srcOrd="0" destOrd="0" presId="urn:microsoft.com/office/officeart/2005/8/layout/radial4"/>
    <dgm:cxn modelId="{39CEDCAC-3EE0-4E92-9D97-7F0EE40C075A}" type="presParOf" srcId="{00E4F660-E8CE-484B-8462-6C2AADD9D41D}" destId="{3EB777AD-6635-431E-8F98-0B308F02C9B0}" srcOrd="0" destOrd="0" presId="urn:microsoft.com/office/officeart/2005/8/layout/radial4"/>
    <dgm:cxn modelId="{175C8F8B-60D4-46A2-8CC9-C7D992447F35}" type="presParOf" srcId="{00E4F660-E8CE-484B-8462-6C2AADD9D41D}" destId="{50C81CD6-31AD-4FDF-BFDC-E3C9E82E5D16}" srcOrd="1" destOrd="0" presId="urn:microsoft.com/office/officeart/2005/8/layout/radial4"/>
    <dgm:cxn modelId="{FE614265-0741-40FC-B089-C0C6B089173A}" type="presParOf" srcId="{00E4F660-E8CE-484B-8462-6C2AADD9D41D}" destId="{5611D763-55B7-4763-8BC3-BC8B845C595B}" srcOrd="2" destOrd="0" presId="urn:microsoft.com/office/officeart/2005/8/layout/radial4"/>
    <dgm:cxn modelId="{81D4A3D1-E7B0-4C19-8C23-8793439E30BF}" type="presParOf" srcId="{00E4F660-E8CE-484B-8462-6C2AADD9D41D}" destId="{B3D403C3-147D-4274-AC4D-0EC20117E933}" srcOrd="3" destOrd="0" presId="urn:microsoft.com/office/officeart/2005/8/layout/radial4"/>
    <dgm:cxn modelId="{9B6F17EF-BFD4-4275-8FD1-30750FB7BD05}" type="presParOf" srcId="{00E4F660-E8CE-484B-8462-6C2AADD9D41D}" destId="{50CCB6BB-AB42-4218-B647-A70EF4DF7FD7}" srcOrd="4" destOrd="0" presId="urn:microsoft.com/office/officeart/2005/8/layout/radial4"/>
    <dgm:cxn modelId="{F545FB42-CEBB-4B80-9252-46363510747B}" type="presParOf" srcId="{00E4F660-E8CE-484B-8462-6C2AADD9D41D}" destId="{B438C7A1-04DF-44B4-B283-C37F7D4EE30D}" srcOrd="5" destOrd="0" presId="urn:microsoft.com/office/officeart/2005/8/layout/radial4"/>
    <dgm:cxn modelId="{0DCE6DAA-08BF-4385-B4C3-E97C0D0D3D2C}" type="presParOf" srcId="{00E4F660-E8CE-484B-8462-6C2AADD9D41D}" destId="{F1CA9AF3-C791-4477-940B-2EF311FABF1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36B81-E77D-4AC8-BA5F-DC48B2A8A984}">
      <dsp:nvSpPr>
        <dsp:cNvPr id="0" name=""/>
        <dsp:cNvSpPr/>
      </dsp:nvSpPr>
      <dsp:spPr>
        <a:xfrm>
          <a:off x="0" y="201990"/>
          <a:ext cx="7648421" cy="1742226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solidFill>
                <a:schemeClr val="tx1"/>
              </a:solidFill>
              <a:latin typeface="+mj-ea"/>
              <a:ea typeface="+mj-ea"/>
            </a:rPr>
            <a:t>南帝化學工業股份有限公司</a:t>
          </a:r>
          <a:endParaRPr lang="en-US" altLang="zh-TW" sz="4000" b="1" kern="1200" dirty="0" smtClean="0">
            <a:solidFill>
              <a:schemeClr val="tx1"/>
            </a:solidFill>
            <a:latin typeface="+mj-ea"/>
            <a:ea typeface="+mj-ea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000" b="1" kern="1200" dirty="0" smtClean="0">
              <a:solidFill>
                <a:schemeClr val="tx1"/>
              </a:solidFill>
              <a:latin typeface="Book Antiqua" panose="02040602050305030304" pitchFamily="18" charset="0"/>
              <a:ea typeface="+mj-ea"/>
            </a:rPr>
            <a:t>NANTEX INDUSTRY CO.,LTD.</a:t>
          </a:r>
          <a:endParaRPr lang="zh-TW" altLang="en-US" sz="3000" b="1" kern="1200" dirty="0">
            <a:solidFill>
              <a:schemeClr val="tx1"/>
            </a:solidFill>
            <a:latin typeface="Book Antiqua" panose="02040602050305030304" pitchFamily="18" charset="0"/>
            <a:ea typeface="+mj-ea"/>
          </a:endParaRPr>
        </a:p>
      </dsp:txBody>
      <dsp:txXfrm>
        <a:off x="85048" y="287038"/>
        <a:ext cx="7478325" cy="1572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77426-47B9-43C0-9BE7-7F9E4A4EACD4}">
      <dsp:nvSpPr>
        <dsp:cNvPr id="0" name=""/>
        <dsp:cNvSpPr/>
      </dsp:nvSpPr>
      <dsp:spPr>
        <a:xfrm>
          <a:off x="452051" y="2904385"/>
          <a:ext cx="578918" cy="925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5101"/>
              </a:lnTo>
              <a:lnTo>
                <a:pt x="578918" y="925101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25F46E-32CC-498D-A875-48EA75FE0E3E}">
      <dsp:nvSpPr>
        <dsp:cNvPr id="0" name=""/>
        <dsp:cNvSpPr/>
      </dsp:nvSpPr>
      <dsp:spPr>
        <a:xfrm>
          <a:off x="1976894" y="1262348"/>
          <a:ext cx="2055553" cy="400355"/>
        </a:xfrm>
        <a:custGeom>
          <a:avLst/>
          <a:gdLst/>
          <a:ahLst/>
          <a:cxnLst/>
          <a:rect l="0" t="0" r="0" b="0"/>
          <a:pathLst>
            <a:path>
              <a:moveTo>
                <a:pt x="2055553" y="0"/>
              </a:moveTo>
              <a:lnTo>
                <a:pt x="2055553" y="139602"/>
              </a:lnTo>
              <a:lnTo>
                <a:pt x="0" y="139602"/>
              </a:lnTo>
              <a:lnTo>
                <a:pt x="0" y="400355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721AB-054B-42C5-B938-207BD0D3DFEC}">
      <dsp:nvSpPr>
        <dsp:cNvPr id="0" name=""/>
        <dsp:cNvSpPr/>
      </dsp:nvSpPr>
      <dsp:spPr>
        <a:xfrm>
          <a:off x="4032448" y="1262348"/>
          <a:ext cx="2028161" cy="398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652"/>
              </a:lnTo>
              <a:lnTo>
                <a:pt x="2028161" y="137652"/>
              </a:lnTo>
              <a:lnTo>
                <a:pt x="2028161" y="398405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C3E9B-9D7C-42D8-BC67-0F05565218D9}">
      <dsp:nvSpPr>
        <dsp:cNvPr id="0" name=""/>
        <dsp:cNvSpPr/>
      </dsp:nvSpPr>
      <dsp:spPr>
        <a:xfrm>
          <a:off x="1958965" y="999"/>
          <a:ext cx="4146965" cy="1261349"/>
        </a:xfrm>
        <a:prstGeom prst="rect">
          <a:avLst/>
        </a:prstGeom>
        <a:solidFill>
          <a:srgbClr val="99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30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南帝化學工業</a:t>
          </a:r>
          <a:endParaRPr lang="en-US" altLang="zh-TW" sz="3000" b="1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30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股份有限公司</a:t>
          </a:r>
          <a:endParaRPr lang="zh-TW" altLang="en-US" sz="30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958965" y="999"/>
        <a:ext cx="4146965" cy="1261349"/>
      </dsp:txXfrm>
    </dsp:sp>
    <dsp:sp modelId="{31A15BE0-2242-47D8-9447-1FD84A325C27}">
      <dsp:nvSpPr>
        <dsp:cNvPr id="0" name=""/>
        <dsp:cNvSpPr/>
      </dsp:nvSpPr>
      <dsp:spPr>
        <a:xfrm>
          <a:off x="4590633" y="1660754"/>
          <a:ext cx="2939952" cy="1241680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南美特科技</a:t>
          </a:r>
          <a:endParaRPr lang="en-US" altLang="zh-TW" sz="2800" b="1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股份有限公司</a:t>
          </a:r>
          <a:endParaRPr lang="zh-TW" altLang="en-US" sz="28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4590633" y="1660754"/>
        <a:ext cx="2939952" cy="1241680"/>
      </dsp:txXfrm>
    </dsp:sp>
    <dsp:sp modelId="{2BACF1A3-CBAB-4713-AD30-9749921B4D51}">
      <dsp:nvSpPr>
        <dsp:cNvPr id="0" name=""/>
        <dsp:cNvSpPr/>
      </dsp:nvSpPr>
      <dsp:spPr>
        <a:xfrm>
          <a:off x="70840" y="1662704"/>
          <a:ext cx="3812109" cy="124168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英屬維京群島商</a:t>
          </a:r>
          <a:endParaRPr lang="en-US" altLang="zh-TW" sz="2800" b="1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英泰美國際有限公司</a:t>
          </a:r>
          <a:endParaRPr lang="zh-TW" altLang="en-US" sz="28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70840" y="1662704"/>
        <a:ext cx="3812109" cy="1241680"/>
      </dsp:txXfrm>
    </dsp:sp>
    <dsp:sp modelId="{787B4420-D5F4-458C-A27A-CF82970A4AC8}">
      <dsp:nvSpPr>
        <dsp:cNvPr id="0" name=""/>
        <dsp:cNvSpPr/>
      </dsp:nvSpPr>
      <dsp:spPr>
        <a:xfrm>
          <a:off x="1030969" y="3271512"/>
          <a:ext cx="2849707" cy="111594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鎮江南帝化工</a:t>
          </a:r>
          <a:endParaRPr lang="en-US" altLang="zh-TW" sz="2800" b="1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有限公司</a:t>
          </a:r>
          <a:endParaRPr lang="zh-TW" altLang="en-US" sz="28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030969" y="3271512"/>
        <a:ext cx="2849707" cy="1115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777AD-6635-431E-8F98-0B308F02C9B0}">
      <dsp:nvSpPr>
        <dsp:cNvPr id="0" name=""/>
        <dsp:cNvSpPr/>
      </dsp:nvSpPr>
      <dsp:spPr>
        <a:xfrm>
          <a:off x="3087479" y="2313911"/>
          <a:ext cx="2003150" cy="2003150"/>
        </a:xfrm>
        <a:prstGeom prst="ellipse">
          <a:avLst/>
        </a:prstGeom>
        <a:solidFill>
          <a:srgbClr val="FFCCFF"/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  <a:reflection blurRad="6350" stA="50000" endA="300" endPos="38500" dist="50800" dir="5400000" sy="-100000" algn="bl" rotWithShape="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altLang="zh-TW" sz="2400" b="1" kern="1200" dirty="0" smtClean="0">
              <a:solidFill>
                <a:srgbClr val="0000FF"/>
              </a:solidFill>
              <a:latin typeface="Bell MT" panose="02020503060305020303" pitchFamily="18" charset="0"/>
              <a:ea typeface="+mj-ea"/>
            </a:rPr>
            <a:t>NANTEX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+mj-ea"/>
              <a:ea typeface="+mj-ea"/>
            </a:rPr>
            <a:t>丁腈橡膠</a:t>
          </a:r>
          <a:endParaRPr lang="en-US" altLang="zh-TW" sz="2000" b="1" kern="1200" dirty="0" smtClean="0">
            <a:solidFill>
              <a:schemeClr val="tx1"/>
            </a:solidFill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altLang="zh-TW" sz="2000" b="1" kern="1200" dirty="0" smtClean="0">
              <a:solidFill>
                <a:schemeClr val="tx1"/>
              </a:solidFill>
              <a:latin typeface="+mn-lt"/>
              <a:ea typeface="+mj-ea"/>
            </a:rPr>
            <a:t>(</a:t>
          </a:r>
          <a:r>
            <a:rPr lang="zh-TW" altLang="en-US" sz="2000" b="1" kern="1200" dirty="0" smtClean="0">
              <a:solidFill>
                <a:schemeClr val="tx1"/>
              </a:solidFill>
              <a:latin typeface="+mj-ea"/>
              <a:ea typeface="+mj-ea"/>
            </a:rPr>
            <a:t>耐油膠</a:t>
          </a:r>
          <a:r>
            <a:rPr lang="en-US" altLang="zh-TW" sz="2000" b="1" kern="1200" dirty="0" smtClean="0">
              <a:solidFill>
                <a:schemeClr val="tx1"/>
              </a:solidFill>
              <a:latin typeface="+mn-lt"/>
              <a:ea typeface="+mj-ea"/>
            </a:rPr>
            <a:t>)</a:t>
          </a:r>
          <a:endParaRPr lang="zh-TW" altLang="en-US" sz="2000" b="1" kern="1200" dirty="0">
            <a:solidFill>
              <a:schemeClr val="tx1"/>
            </a:solidFill>
            <a:latin typeface="+mn-lt"/>
            <a:ea typeface="+mj-ea"/>
          </a:endParaRPr>
        </a:p>
      </dsp:txBody>
      <dsp:txXfrm>
        <a:off x="3380834" y="2607266"/>
        <a:ext cx="1416440" cy="1416440"/>
      </dsp:txXfrm>
    </dsp:sp>
    <dsp:sp modelId="{50C81CD6-31AD-4FDF-BFDC-E3C9E82E5D16}">
      <dsp:nvSpPr>
        <dsp:cNvPr id="0" name=""/>
        <dsp:cNvSpPr/>
      </dsp:nvSpPr>
      <dsp:spPr>
        <a:xfrm rot="12021816">
          <a:off x="1609297" y="2055718"/>
          <a:ext cx="1763729" cy="570897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11D763-55B7-4763-8BC3-BC8B845C595B}">
      <dsp:nvSpPr>
        <dsp:cNvPr id="0" name=""/>
        <dsp:cNvSpPr/>
      </dsp:nvSpPr>
      <dsp:spPr>
        <a:xfrm>
          <a:off x="60378" y="1740480"/>
          <a:ext cx="2674541" cy="116858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tx1"/>
              </a:solidFill>
              <a:ea typeface="標楷體" pitchFamily="65" charset="-120"/>
            </a:rPr>
            <a:t>全國唯一丁腈橡膠製造商之一</a:t>
          </a:r>
          <a:endParaRPr lang="zh-TW" altLang="en-US" sz="2800" b="1" kern="1200" dirty="0">
            <a:solidFill>
              <a:schemeClr val="tx1"/>
            </a:solidFill>
          </a:endParaRPr>
        </a:p>
      </dsp:txBody>
      <dsp:txXfrm>
        <a:off x="94605" y="1774707"/>
        <a:ext cx="2606087" cy="1100135"/>
      </dsp:txXfrm>
    </dsp:sp>
    <dsp:sp modelId="{B3D403C3-147D-4274-AC4D-0EC20117E933}">
      <dsp:nvSpPr>
        <dsp:cNvPr id="0" name=""/>
        <dsp:cNvSpPr/>
      </dsp:nvSpPr>
      <dsp:spPr>
        <a:xfrm rot="16200241">
          <a:off x="3234463" y="1328328"/>
          <a:ext cx="1448723" cy="570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CCB6BB-AB42-4218-B647-A70EF4DF7FD7}">
      <dsp:nvSpPr>
        <dsp:cNvPr id="0" name=""/>
        <dsp:cNvSpPr/>
      </dsp:nvSpPr>
      <dsp:spPr>
        <a:xfrm>
          <a:off x="2387187" y="266394"/>
          <a:ext cx="3012779" cy="1211856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tx1"/>
              </a:solidFill>
              <a:ea typeface="標楷體" pitchFamily="65" charset="-120"/>
            </a:rPr>
            <a:t>全球主要的丁腈橡膠製造商之一</a:t>
          </a:r>
          <a:endParaRPr lang="zh-TW" altLang="en-US" sz="2800" b="1" kern="1200" dirty="0">
            <a:solidFill>
              <a:schemeClr val="tx1"/>
            </a:solidFill>
          </a:endParaRPr>
        </a:p>
      </dsp:txBody>
      <dsp:txXfrm>
        <a:off x="2422681" y="301888"/>
        <a:ext cx="2941791" cy="1140868"/>
      </dsp:txXfrm>
    </dsp:sp>
    <dsp:sp modelId="{B438C7A1-04DF-44B4-B283-C37F7D4EE30D}">
      <dsp:nvSpPr>
        <dsp:cNvPr id="0" name=""/>
        <dsp:cNvSpPr/>
      </dsp:nvSpPr>
      <dsp:spPr>
        <a:xfrm rot="19802425">
          <a:off x="4718910" y="1964602"/>
          <a:ext cx="1558900" cy="570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CA9AF3-C791-4477-940B-2EF311FABF1B}">
      <dsp:nvSpPr>
        <dsp:cNvPr id="0" name=""/>
        <dsp:cNvSpPr/>
      </dsp:nvSpPr>
      <dsp:spPr>
        <a:xfrm>
          <a:off x="5480936" y="1557740"/>
          <a:ext cx="2583959" cy="110977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tx1"/>
              </a:solidFill>
              <a:ea typeface="標楷體" pitchFamily="65" charset="-120"/>
            </a:rPr>
            <a:t>品質和技術    具國際水準</a:t>
          </a:r>
          <a:endParaRPr lang="zh-TW" altLang="en-US" sz="2800" b="1" kern="1200" dirty="0">
            <a:solidFill>
              <a:schemeClr val="tx1"/>
            </a:solidFill>
          </a:endParaRPr>
        </a:p>
      </dsp:txBody>
      <dsp:txXfrm>
        <a:off x="5513440" y="1590244"/>
        <a:ext cx="2518951" cy="1044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44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9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44" y="9430309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1A69B2B9-3857-4FD1-BA24-47FFD1CCE3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6890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44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85" y="4715946"/>
            <a:ext cx="5437506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9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44" y="9430309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7" rIns="91312" bIns="456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A37C2E57-C2C0-4308-924E-D712DAEB54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5993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1908" indent="-2853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1398" indent="-22828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597958" indent="-22828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4517" indent="-22828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1076" indent="-22828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67636" indent="-22828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4194" indent="-22828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0753" indent="-22828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DF530C36-284D-4EC7-AB45-6C9230844592}" type="slidenum">
              <a:rPr lang="en-US" altLang="zh-TW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7C2E57-C2C0-4308-924E-D712DAEB5427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425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6" name="Picture 9" descr="MB90043721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029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D14710_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308725"/>
            <a:ext cx="6769100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A5835-3541-4156-8C40-4E7A742831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5756337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BDDBF-8CCC-411F-97AC-563C4D81F2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598146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94488" y="549275"/>
            <a:ext cx="2074862" cy="56102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8313" y="549275"/>
            <a:ext cx="6073775" cy="56102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BFF55-8781-4D14-8D16-9EBFACA766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687846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DE7F2-9E39-4E8E-8E9A-EF805E0C0A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4430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A0E3E-4A7E-46B7-9FA5-A2511D0870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0638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EB04B-F3DE-4A6E-BDFC-84D0A07EFD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53616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C7E1B-47A7-4F1E-93D1-850E26D3DB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680673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D8FC8-A49D-41B0-A670-75883F1131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81377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C9F7A-EAB9-4894-ADBB-80EA539D3F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294859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8CF0B-7F1D-488E-A2EB-C6602B96A8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8423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72B3E-5C49-45E3-890F-A5FC029F15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09309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88D6B-E9E1-433D-9B5B-9F559213C3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330603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5492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+mj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latin typeface="+mj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23728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j-lt"/>
                <a:ea typeface="新細明體" pitchFamily="18" charset="-120"/>
              </a:defRPr>
            </a:lvl1pPr>
          </a:lstStyle>
          <a:p>
            <a:pPr>
              <a:defRPr/>
            </a:pPr>
            <a:fld id="{0EBF0F2E-388C-45AB-AD2B-164269D214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446088" y="476250"/>
            <a:ext cx="8229600" cy="1081088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033" name="Picture 13" descr="MB900437219"/>
          <p:cNvPicPr>
            <a:picLocks noChangeAspect="1" noChangeArrowheads="1"/>
          </p:cNvPicPr>
          <p:nvPr userDrawn="1"/>
        </p:nvPicPr>
        <p:blipFill>
          <a:blip r:embed="rId1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t="27605" r="13368" b="25174"/>
          <a:stretch>
            <a:fillRect/>
          </a:stretch>
        </p:blipFill>
        <p:spPr bwMode="auto">
          <a:xfrm>
            <a:off x="7524750" y="5013325"/>
            <a:ext cx="1150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7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kumimoji="1"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kumimoji="1"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image" Target="../media/image12.jpeg"/><Relationship Id="rId10" Type="http://schemas.openxmlformats.org/officeDocument/2006/relationships/image" Target="../media/image8.emf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0.png"/><Relationship Id="rId7" Type="http://schemas.openxmlformats.org/officeDocument/2006/relationships/image" Target="../media/image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nantex.com.tw/images/photo4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26.jpeg"/><Relationship Id="rId7" Type="http://schemas.openxmlformats.org/officeDocument/2006/relationships/diagramData" Target="../diagrams/data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nantex.com.tw/images/nbr3.jpg" TargetMode="External"/><Relationship Id="rId11" Type="http://schemas.microsoft.com/office/2007/relationships/diagramDrawing" Target="../diagrams/drawing3.xml"/><Relationship Id="rId5" Type="http://schemas.openxmlformats.org/officeDocument/2006/relationships/image" Target="../media/image27.jpeg"/><Relationship Id="rId10" Type="http://schemas.openxmlformats.org/officeDocument/2006/relationships/diagramColors" Target="../diagrams/colors3.xml"/><Relationship Id="rId4" Type="http://schemas.openxmlformats.org/officeDocument/2006/relationships/image" Target="http://www.nantex.com.tw/images/nbr2.jpg" TargetMode="Externa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4175471277"/>
              </p:ext>
            </p:extLst>
          </p:nvPr>
        </p:nvGraphicFramePr>
        <p:xfrm>
          <a:off x="812010" y="1340768"/>
          <a:ext cx="7648421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5" name="圖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91212"/>
            <a:ext cx="26050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圖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643323"/>
            <a:ext cx="3024286" cy="52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副標題 3"/>
          <p:cNvSpPr>
            <a:spLocks noGrp="1"/>
          </p:cNvSpPr>
          <p:nvPr>
            <p:ph type="subTitle" idx="4294967295"/>
          </p:nvPr>
        </p:nvSpPr>
        <p:spPr>
          <a:xfrm>
            <a:off x="467544" y="4292601"/>
            <a:ext cx="7178388" cy="14406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sz="1500" dirty="0" smtClean="0">
                <a:latin typeface="+mj-ea"/>
                <a:ea typeface="+mj-ea"/>
              </a:rPr>
              <a:t>   </a:t>
            </a:r>
            <a:r>
              <a:rPr lang="zh-TW" altLang="en-US" sz="1500" dirty="0" smtClean="0">
                <a:latin typeface="Book Antiqua" panose="02040602050305030304" pitchFamily="18" charset="0"/>
                <a:ea typeface="+mj-ea"/>
              </a:rPr>
              <a:t>免責聲明</a:t>
            </a:r>
            <a:endParaRPr lang="en-US" altLang="zh-TW" sz="1500" dirty="0" smtClean="0">
              <a:latin typeface="Book Antiqua" panose="02040602050305030304" pitchFamily="18" charset="0"/>
              <a:ea typeface="+mj-ea"/>
            </a:endParaRPr>
          </a:p>
          <a:p>
            <a:pPr marL="0" indent="0">
              <a:buNone/>
            </a:pPr>
            <a:r>
              <a:rPr lang="en-US" altLang="zh-TW" sz="1200" dirty="0" smtClean="0">
                <a:latin typeface="Book Antiqua" panose="02040602050305030304" pitchFamily="18" charset="0"/>
                <a:ea typeface="+mj-ea"/>
              </a:rPr>
              <a:t>    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●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本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簡報</a:t>
            </a:r>
            <a:r>
              <a:rPr lang="zh-TW" altLang="en-US" sz="1200" dirty="0">
                <a:latin typeface="Book Antiqua" panose="02040602050305030304" pitchFamily="18" charset="0"/>
                <a:ea typeface="+mj-ea"/>
              </a:rPr>
              <a:t>及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同時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發布之訊息，取自公司內部與外部資料，及對未來的展望，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反映本公司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迄今對未來之看法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。</a:t>
            </a:r>
            <a:endParaRPr lang="en-US" altLang="zh-TW" sz="1200" dirty="0" smtClean="0">
              <a:latin typeface="Book Antiqua" panose="02040602050305030304" pitchFamily="18" charset="0"/>
              <a:ea typeface="+mj-ea"/>
            </a:endParaRPr>
          </a:p>
          <a:p>
            <a:pPr marL="0" indent="0">
              <a:buNone/>
            </a:pPr>
            <a:r>
              <a:rPr lang="en-US" altLang="zh-TW" sz="1200" dirty="0">
                <a:latin typeface="Book Antiqua" panose="02040602050305030304" pitchFamily="18" charset="0"/>
                <a:ea typeface="+mj-ea"/>
              </a:rPr>
              <a:t> </a:t>
            </a:r>
            <a:r>
              <a:rPr lang="en-US" altLang="zh-TW" sz="1200" dirty="0" smtClean="0">
                <a:latin typeface="Book Antiqua" panose="02040602050305030304" pitchFamily="18" charset="0"/>
                <a:ea typeface="+mj-ea"/>
              </a:rPr>
              <a:t>       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對於此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看法在未來若有任何改變或調整時，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本公司不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負責隨時提醒或更新。</a:t>
            </a:r>
          </a:p>
          <a:p>
            <a:pPr marL="0" indent="0">
              <a:buNone/>
            </a:pPr>
            <a:r>
              <a:rPr lang="en-US" altLang="zh-TW" sz="1200" dirty="0" smtClean="0">
                <a:latin typeface="Book Antiqua" panose="02040602050305030304" pitchFamily="18" charset="0"/>
                <a:ea typeface="+mj-ea"/>
              </a:rPr>
              <a:t>    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●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本公司並未發布財務預測，簡報中有關公司的財務、業務或</a:t>
            </a:r>
            <a:r>
              <a:rPr lang="en-US" altLang="zh-TW" sz="1200" dirty="0">
                <a:latin typeface="Book Antiqua" panose="02040602050305030304" pitchFamily="18" charset="0"/>
                <a:ea typeface="+mj-ea"/>
              </a:rPr>
              <a:t>Q&amp;A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之說明，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可與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未來實際結果存有差異，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此</a:t>
            </a:r>
            <a:endParaRPr lang="en-US" altLang="zh-TW" sz="1200" dirty="0" smtClean="0">
              <a:latin typeface="Book Antiqua" panose="02040602050305030304" pitchFamily="18" charset="0"/>
              <a:ea typeface="+mj-ea"/>
            </a:endParaRPr>
          </a:p>
          <a:p>
            <a:pPr marL="0" indent="0">
              <a:buNone/>
            </a:pPr>
            <a:r>
              <a:rPr lang="en-US" altLang="zh-TW" sz="1200" dirty="0">
                <a:latin typeface="Book Antiqua" panose="02040602050305030304" pitchFamily="18" charset="0"/>
                <a:ea typeface="+mj-ea"/>
              </a:rPr>
              <a:t> </a:t>
            </a:r>
            <a:r>
              <a:rPr lang="en-US" altLang="zh-TW" sz="1200" dirty="0" smtClean="0">
                <a:latin typeface="Book Antiqua" panose="02040602050305030304" pitchFamily="18" charset="0"/>
                <a:ea typeface="+mj-ea"/>
              </a:rPr>
              <a:t>       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差異原因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可能包括市場需求變化、原物料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價格</a:t>
            </a:r>
            <a:r>
              <a:rPr lang="zh-TW" altLang="en-US" sz="1200" dirty="0">
                <a:latin typeface="Book Antiqua" panose="02040602050305030304" pitchFamily="18" charset="0"/>
                <a:ea typeface="+mj-ea"/>
              </a:rPr>
              <a:t>波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動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、同業競爭行為、國際經濟局勢、匯率波動、上下游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供</a:t>
            </a:r>
            <a:endParaRPr lang="en-US" altLang="zh-TW" sz="1200" dirty="0" smtClean="0">
              <a:latin typeface="Book Antiqua" panose="02040602050305030304" pitchFamily="18" charset="0"/>
              <a:ea typeface="+mj-ea"/>
            </a:endParaRPr>
          </a:p>
          <a:p>
            <a:pPr marL="0" indent="0">
              <a:buNone/>
            </a:pPr>
            <a:r>
              <a:rPr lang="en-US" altLang="zh-TW" sz="1200" dirty="0">
                <a:latin typeface="Book Antiqua" panose="02040602050305030304" pitchFamily="18" charset="0"/>
                <a:ea typeface="+mj-ea"/>
              </a:rPr>
              <a:t> </a:t>
            </a:r>
            <a:r>
              <a:rPr lang="en-US" altLang="zh-TW" sz="1200" dirty="0" smtClean="0">
                <a:latin typeface="Book Antiqua" panose="02040602050305030304" pitchFamily="18" charset="0"/>
                <a:ea typeface="+mj-ea"/>
              </a:rPr>
              <a:t>       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應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鏈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等其他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各種</a:t>
            </a:r>
            <a:r>
              <a:rPr lang="zh-TW" altLang="zh-TW" sz="1200" dirty="0" smtClean="0">
                <a:latin typeface="Book Antiqua" panose="02040602050305030304" pitchFamily="18" charset="0"/>
                <a:ea typeface="+mj-ea"/>
              </a:rPr>
              <a:t>本公司</a:t>
            </a:r>
            <a:r>
              <a:rPr lang="zh-TW" altLang="zh-TW" sz="1200" dirty="0">
                <a:latin typeface="Book Antiqua" panose="02040602050305030304" pitchFamily="18" charset="0"/>
                <a:ea typeface="+mj-ea"/>
              </a:rPr>
              <a:t>無法掌控之風險因素。</a:t>
            </a:r>
            <a:endParaRPr lang="en-US" altLang="zh-TW" sz="1200" dirty="0" smtClean="0">
              <a:latin typeface="Book Antiqua" panose="02040602050305030304" pitchFamily="18" charset="0"/>
              <a:ea typeface="+mj-ea"/>
            </a:endParaRPr>
          </a:p>
        </p:txBody>
      </p:sp>
      <p:pic>
        <p:nvPicPr>
          <p:cNvPr id="7" name="圖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804248" y="756714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600" dirty="0">
                <a:latin typeface="Book Antiqua" panose="02040602050305030304" pitchFamily="18" charset="0"/>
                <a:ea typeface="+mj-ea"/>
              </a:rPr>
              <a:t>股票代號：</a:t>
            </a:r>
            <a:r>
              <a:rPr lang="en-US" altLang="zh-TW" sz="1600" dirty="0">
                <a:latin typeface="Book Antiqua" panose="02040602050305030304" pitchFamily="18" charset="0"/>
                <a:ea typeface="+mj-ea"/>
              </a:rPr>
              <a:t>2108</a:t>
            </a:r>
            <a:endParaRPr lang="zh-TW" altLang="en-US" sz="1600" dirty="0">
              <a:latin typeface="Book Antiqua" panose="02040602050305030304" pitchFamily="18" charset="0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61716" y="3549857"/>
            <a:ext cx="180049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latin typeface="Book Antiqua" panose="02040602050305030304" pitchFamily="18" charset="0"/>
                <a:ea typeface="+mj-ea"/>
              </a:rPr>
              <a:t>法 人 說 明 會</a:t>
            </a:r>
            <a:endParaRPr lang="en-US" altLang="zh-TW" sz="2000" b="1" dirty="0" smtClean="0">
              <a:latin typeface="Book Antiqua" panose="02040602050305030304" pitchFamily="18" charset="0"/>
              <a:ea typeface="+mj-ea"/>
            </a:endParaRPr>
          </a:p>
          <a:p>
            <a:r>
              <a:rPr lang="en-US" altLang="zh-TW" b="1" dirty="0" smtClean="0">
                <a:latin typeface="Book Antiqua" panose="02040602050305030304" pitchFamily="18" charset="0"/>
                <a:ea typeface="+mj-ea"/>
              </a:rPr>
              <a:t>2024</a:t>
            </a:r>
            <a:r>
              <a:rPr lang="zh-TW" altLang="en-US" b="1" dirty="0" smtClean="0">
                <a:latin typeface="Book Antiqua" panose="02040602050305030304" pitchFamily="18" charset="0"/>
                <a:ea typeface="+mj-ea"/>
              </a:rPr>
              <a:t>年</a:t>
            </a:r>
            <a:r>
              <a:rPr lang="en-US" altLang="zh-TW" b="1" dirty="0" smtClean="0">
                <a:latin typeface="Book Antiqua" panose="02040602050305030304" pitchFamily="18" charset="0"/>
                <a:ea typeface="+mj-ea"/>
              </a:rPr>
              <a:t>08</a:t>
            </a:r>
            <a:r>
              <a:rPr lang="zh-TW" altLang="en-US" b="1" dirty="0" smtClean="0">
                <a:latin typeface="Book Antiqua" panose="02040602050305030304" pitchFamily="18" charset="0"/>
                <a:ea typeface="+mj-ea"/>
              </a:rPr>
              <a:t>月</a:t>
            </a:r>
            <a:r>
              <a:rPr lang="en-US" altLang="zh-TW" b="1" dirty="0" smtClean="0">
                <a:latin typeface="Book Antiqua" panose="02040602050305030304" pitchFamily="18" charset="0"/>
                <a:ea typeface="+mj-ea"/>
              </a:rPr>
              <a:t>23</a:t>
            </a:r>
            <a:r>
              <a:rPr lang="zh-TW" altLang="en-US" b="1" dirty="0" smtClean="0">
                <a:latin typeface="Book Antiqua" panose="02040602050305030304" pitchFamily="18" charset="0"/>
                <a:ea typeface="+mj-ea"/>
              </a:rPr>
              <a:t>日</a:t>
            </a:r>
            <a:endParaRPr lang="zh-TW" altLang="en-US" b="1" dirty="0">
              <a:latin typeface="Book Antiqua" panose="02040602050305030304" pitchFamily="18" charset="0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3384178" cy="575469"/>
          </a:xfrm>
        </p:spPr>
        <p:txBody>
          <a:bodyPr/>
          <a:lstStyle/>
          <a:p>
            <a:r>
              <a:rPr lang="zh-TW" altLang="en-US" sz="2800" u="sng" dirty="0" smtClean="0">
                <a:solidFill>
                  <a:schemeClr val="tx1"/>
                </a:solidFill>
              </a:rPr>
              <a:t>合成橡膠主要應用</a:t>
            </a:r>
            <a:r>
              <a:rPr lang="en-US" altLang="zh-TW" sz="4500" dirty="0" smtClean="0">
                <a:solidFill>
                  <a:schemeClr val="tx1"/>
                </a:solidFill>
              </a:rPr>
              <a:t/>
            </a:r>
            <a:br>
              <a:rPr lang="en-US" altLang="zh-TW" sz="4500" dirty="0" smtClean="0">
                <a:solidFill>
                  <a:schemeClr val="tx1"/>
                </a:solidFill>
              </a:rPr>
            </a:br>
            <a:endParaRPr lang="zh-TW" altLang="en-US" sz="4500" dirty="0" smtClean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9</a:t>
            </a:r>
            <a:endParaRPr lang="en-US" altLang="zh-TW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675"/>
            <a:ext cx="8064896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>
          <a:xfrm>
            <a:off x="539750" y="477267"/>
            <a:ext cx="8229600" cy="935509"/>
          </a:xfrm>
        </p:spPr>
        <p:txBody>
          <a:bodyPr/>
          <a:lstStyle/>
          <a:p>
            <a:r>
              <a:rPr lang="zh-TW" altLang="en-US" sz="4500" dirty="0" smtClean="0">
                <a:solidFill>
                  <a:schemeClr val="tx1"/>
                </a:solidFill>
              </a:rPr>
              <a:t>    </a:t>
            </a:r>
            <a:r>
              <a:rPr lang="zh-TW" altLang="en-US" sz="4500" u="sng" dirty="0" smtClean="0">
                <a:solidFill>
                  <a:schemeClr val="tx1"/>
                </a:solidFill>
              </a:rPr>
              <a:t>近年營運概況</a:t>
            </a:r>
            <a:r>
              <a:rPr lang="en-US" altLang="zh-TW" sz="4500" dirty="0" smtClean="0">
                <a:solidFill>
                  <a:schemeClr val="tx1"/>
                </a:solidFill>
              </a:rPr>
              <a:t/>
            </a:r>
            <a:br>
              <a:rPr lang="en-US" altLang="zh-TW" sz="4500" dirty="0" smtClean="0">
                <a:solidFill>
                  <a:schemeClr val="tx1"/>
                </a:solidFill>
              </a:rPr>
            </a:br>
            <a:r>
              <a:rPr lang="en-US" altLang="zh-TW" sz="4000" dirty="0">
                <a:solidFill>
                  <a:schemeClr val="tx1"/>
                </a:solidFill>
              </a:rPr>
              <a:t/>
            </a:r>
            <a:br>
              <a:rPr lang="en-US" altLang="zh-TW" sz="4000" dirty="0">
                <a:solidFill>
                  <a:schemeClr val="tx1"/>
                </a:solidFill>
              </a:rPr>
            </a:br>
            <a:endParaRPr lang="zh-TW" altLang="en-US" sz="2800" dirty="0" smtClean="0">
              <a:solidFill>
                <a:schemeClr val="tx1"/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10</a:t>
            </a:r>
            <a:endParaRPr lang="en-US" altLang="zh-TW" dirty="0"/>
          </a:p>
        </p:txBody>
      </p:sp>
      <p:pic>
        <p:nvPicPr>
          <p:cNvPr id="13316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1273175" y="1196752"/>
            <a:ext cx="4378946" cy="57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r>
              <a:rPr lang="zh-TW" altLang="en-US" sz="2800" u="sng" kern="0" dirty="0" smtClean="0">
                <a:solidFill>
                  <a:schemeClr val="tx1"/>
                </a:solidFill>
              </a:rPr>
              <a:t>南帝合併營業收入</a:t>
            </a:r>
            <a:r>
              <a:rPr lang="en-US" altLang="zh-TW" sz="2800" u="sng" kern="0" dirty="0" smtClean="0">
                <a:solidFill>
                  <a:schemeClr val="tx1"/>
                </a:solidFill>
              </a:rPr>
              <a:t>-</a:t>
            </a:r>
            <a:r>
              <a:rPr lang="zh-TW" altLang="en-US" sz="2800" u="sng" kern="0" dirty="0" smtClean="0">
                <a:solidFill>
                  <a:schemeClr val="tx1"/>
                </a:solidFill>
              </a:rPr>
              <a:t>產品別</a:t>
            </a:r>
          </a:p>
        </p:txBody>
      </p:sp>
      <p:grpSp>
        <p:nvGrpSpPr>
          <p:cNvPr id="10" name="Group 90"/>
          <p:cNvGrpSpPr>
            <a:grpSpLocks/>
          </p:cNvGrpSpPr>
          <p:nvPr/>
        </p:nvGrpSpPr>
        <p:grpSpPr bwMode="auto">
          <a:xfrm>
            <a:off x="610791" y="620688"/>
            <a:ext cx="504825" cy="504825"/>
            <a:chOff x="4803" y="1006"/>
            <a:chExt cx="416" cy="416"/>
          </a:xfrm>
        </p:grpSpPr>
        <p:sp>
          <p:nvSpPr>
            <p:cNvPr id="11" name="Oval 81"/>
            <p:cNvSpPr>
              <a:spLocks noChangeArrowheads="1"/>
            </p:cNvSpPr>
            <p:nvPr/>
          </p:nvSpPr>
          <p:spPr bwMode="gray">
            <a:xfrm>
              <a:off x="480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12" name="Group 82"/>
            <p:cNvGrpSpPr>
              <a:grpSpLocks/>
            </p:cNvGrpSpPr>
            <p:nvPr/>
          </p:nvGrpSpPr>
          <p:grpSpPr bwMode="auto">
            <a:xfrm rot="-2288454">
              <a:off x="4838" y="1034"/>
              <a:ext cx="348" cy="356"/>
              <a:chOff x="887" y="2040"/>
              <a:chExt cx="433" cy="422"/>
            </a:xfrm>
          </p:grpSpPr>
          <p:pic>
            <p:nvPicPr>
              <p:cNvPr id="14" name="Picture 83" descr="circuler_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Oval 84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2" cy="422"/>
              </a:xfrm>
              <a:prstGeom prst="ellipse">
                <a:avLst/>
              </a:prstGeom>
              <a:solidFill>
                <a:srgbClr val="FB4F2D">
                  <a:alpha val="749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 b="1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16" name="Picture 85" descr="Picture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" name="Picture 8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4830" y="1020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72743"/>
              </p:ext>
            </p:extLst>
          </p:nvPr>
        </p:nvGraphicFramePr>
        <p:xfrm>
          <a:off x="276225" y="1700213"/>
          <a:ext cx="8759825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" name="圖表" r:id="rId7" imgW="6181881" imgH="4048011" progId="MSGraph.Chart.8">
                  <p:embed/>
                </p:oleObj>
              </mc:Choice>
              <mc:Fallback>
                <p:oleObj name="圖表" r:id="rId7" imgW="6181881" imgH="4048011" progId="MSGraph.Chart.8">
                  <p:embed/>
                  <p:pic>
                    <p:nvPicPr>
                      <p:cNvPr id="1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1700213"/>
                        <a:ext cx="8759825" cy="338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113567"/>
              </p:ext>
            </p:extLst>
          </p:nvPr>
        </p:nvGraphicFramePr>
        <p:xfrm>
          <a:off x="1763688" y="4941167"/>
          <a:ext cx="6336705" cy="1169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4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4850">
                  <a:extLst>
                    <a:ext uri="{9D8B030D-6E8A-4147-A177-3AD203B41FA5}">
                      <a16:colId xmlns:a16="http://schemas.microsoft.com/office/drawing/2014/main" val="1504945385"/>
                    </a:ext>
                  </a:extLst>
                </a:gridCol>
                <a:gridCol w="1064850">
                  <a:extLst>
                    <a:ext uri="{9D8B030D-6E8A-4147-A177-3AD203B41FA5}">
                      <a16:colId xmlns:a16="http://schemas.microsoft.com/office/drawing/2014/main" val="2643169318"/>
                    </a:ext>
                  </a:extLst>
                </a:gridCol>
              </a:tblGrid>
              <a:tr h="292322"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110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111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112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113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Q1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113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Q1-Q2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3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乳膠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16,596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4,365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2,620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734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2,046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3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橡膠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5,078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4,909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4,369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939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2,130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3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其它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1,844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2,395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1,953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508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1,065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11</a:t>
            </a:r>
            <a:endParaRPr lang="en-US" altLang="zh-TW" dirty="0"/>
          </a:p>
        </p:txBody>
      </p:sp>
      <p:pic>
        <p:nvPicPr>
          <p:cNvPr id="13316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標題 1"/>
          <p:cNvSpPr txBox="1">
            <a:spLocks/>
          </p:cNvSpPr>
          <p:nvPr/>
        </p:nvSpPr>
        <p:spPr bwMode="auto">
          <a:xfrm>
            <a:off x="590872" y="692696"/>
            <a:ext cx="8229600" cy="57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r>
              <a:rPr lang="zh-TW" altLang="en-US" sz="2800" u="sng" kern="0" dirty="0" smtClean="0">
                <a:solidFill>
                  <a:schemeClr val="tx1"/>
                </a:solidFill>
              </a:rPr>
              <a:t>南帝合併銷售地區別</a:t>
            </a:r>
            <a:endParaRPr lang="zh-TW" altLang="en-US" sz="2800" u="sng" kern="0" dirty="0">
              <a:solidFill>
                <a:schemeClr val="tx1"/>
              </a:solidFill>
            </a:endParaRPr>
          </a:p>
        </p:txBody>
      </p:sp>
      <p:graphicFrame>
        <p:nvGraphicFramePr>
          <p:cNvPr id="10" name="圖表 9"/>
          <p:cNvGraphicFramePr/>
          <p:nvPr>
            <p:extLst>
              <p:ext uri="{D42A27DB-BD31-4B8C-83A1-F6EECF244321}">
                <p14:modId xmlns:p14="http://schemas.microsoft.com/office/powerpoint/2010/main" val="844670444"/>
              </p:ext>
            </p:extLst>
          </p:nvPr>
        </p:nvGraphicFramePr>
        <p:xfrm>
          <a:off x="590872" y="2060848"/>
          <a:ext cx="2582804" cy="2808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圖表 11"/>
          <p:cNvGraphicFramePr/>
          <p:nvPr>
            <p:extLst>
              <p:ext uri="{D42A27DB-BD31-4B8C-83A1-F6EECF244321}">
                <p14:modId xmlns:p14="http://schemas.microsoft.com/office/powerpoint/2010/main" val="454309117"/>
              </p:ext>
            </p:extLst>
          </p:nvPr>
        </p:nvGraphicFramePr>
        <p:xfrm>
          <a:off x="3275856" y="2060848"/>
          <a:ext cx="262447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圖表 12"/>
          <p:cNvGraphicFramePr/>
          <p:nvPr>
            <p:extLst>
              <p:ext uri="{D42A27DB-BD31-4B8C-83A1-F6EECF244321}">
                <p14:modId xmlns:p14="http://schemas.microsoft.com/office/powerpoint/2010/main" val="1877372129"/>
              </p:ext>
            </p:extLst>
          </p:nvPr>
        </p:nvGraphicFramePr>
        <p:xfrm>
          <a:off x="6012160" y="2060848"/>
          <a:ext cx="2490801" cy="2797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83765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12</a:t>
            </a:r>
            <a:endParaRPr lang="en-US" altLang="zh-TW" dirty="0"/>
          </a:p>
        </p:txBody>
      </p:sp>
      <p:pic>
        <p:nvPicPr>
          <p:cNvPr id="15364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1"/>
          <p:cNvSpPr txBox="1">
            <a:spLocks/>
          </p:cNvSpPr>
          <p:nvPr/>
        </p:nvSpPr>
        <p:spPr bwMode="auto">
          <a:xfrm>
            <a:off x="590872" y="692696"/>
            <a:ext cx="8229600" cy="57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r>
              <a:rPr lang="zh-TW" altLang="en-US" sz="2800" u="sng" kern="0" dirty="0" smtClean="0">
                <a:solidFill>
                  <a:schemeClr val="tx1"/>
                </a:solidFill>
              </a:rPr>
              <a:t>南帝合併營業利益及稅後利益</a:t>
            </a:r>
            <a:endParaRPr lang="zh-TW" altLang="en-US" sz="2800" u="sng" kern="0" dirty="0">
              <a:solidFill>
                <a:schemeClr val="tx1"/>
              </a:solidFill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5168774"/>
              </p:ext>
            </p:extLst>
          </p:nvPr>
        </p:nvGraphicFramePr>
        <p:xfrm>
          <a:off x="755576" y="1196752"/>
          <a:ext cx="7894240" cy="3788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6" name="圖表" r:id="rId4" imgW="6181881" imgH="4057607" progId="MSGraph.Chart.8">
                  <p:embed/>
                </p:oleObj>
              </mc:Choice>
              <mc:Fallback>
                <p:oleObj name="圖表" r:id="rId4" imgW="6181881" imgH="4057607" progId="MSGraph.Chart.8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196752"/>
                        <a:ext cx="7894240" cy="37886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710704"/>
              </p:ext>
            </p:extLst>
          </p:nvPr>
        </p:nvGraphicFramePr>
        <p:xfrm>
          <a:off x="1115616" y="4797152"/>
          <a:ext cx="6984777" cy="10081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7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val="440292704"/>
                    </a:ext>
                  </a:extLst>
                </a:gridCol>
              </a:tblGrid>
              <a:tr h="336038"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110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111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112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113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Q1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113</a:t>
                      </a: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年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Q1-Q2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營業利益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9,912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1,483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837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167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377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稅後利益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7,495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1,376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947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169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405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標題 1"/>
          <p:cNvSpPr txBox="1">
            <a:spLocks/>
          </p:cNvSpPr>
          <p:nvPr/>
        </p:nvSpPr>
        <p:spPr bwMode="auto">
          <a:xfrm>
            <a:off x="611560" y="5805265"/>
            <a:ext cx="8064896" cy="36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r>
              <a:rPr lang="zh-TW" altLang="en-US" sz="1300" b="0" kern="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註：淨利歸屬母公司  </a:t>
            </a:r>
            <a:r>
              <a:rPr lang="zh-TW" altLang="en-US" sz="1200" b="0" kern="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      </a:t>
            </a:r>
            <a:r>
              <a:rPr lang="en-US" altLang="zh-TW" sz="1200" b="0" kern="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7,346                     1,193                     714                        104                         265</a:t>
            </a:r>
            <a:endParaRPr lang="zh-TW" altLang="en-US" sz="1200" b="0" kern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13</a:t>
            </a:r>
            <a:endParaRPr lang="en-US" altLang="zh-TW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590872" y="692696"/>
            <a:ext cx="8229600" cy="575469"/>
          </a:xfrm>
        </p:spPr>
        <p:txBody>
          <a:bodyPr/>
          <a:lstStyle/>
          <a:p>
            <a:r>
              <a:rPr lang="zh-TW" altLang="en-US" sz="2800" u="sng" dirty="0">
                <a:solidFill>
                  <a:schemeClr val="tx1"/>
                </a:solidFill>
              </a:rPr>
              <a:t>南</a:t>
            </a:r>
            <a:r>
              <a:rPr lang="zh-TW" altLang="en-US" sz="2800" u="sng" dirty="0" smtClean="0">
                <a:solidFill>
                  <a:schemeClr val="tx1"/>
                </a:solidFill>
              </a:rPr>
              <a:t>帝合併稅後</a:t>
            </a:r>
            <a:r>
              <a:rPr lang="en-US" altLang="zh-TW" sz="2800" u="sng" dirty="0" smtClean="0">
                <a:solidFill>
                  <a:schemeClr val="tx1"/>
                </a:solidFill>
              </a:rPr>
              <a:t>EPS</a:t>
            </a:r>
            <a:r>
              <a:rPr lang="zh-TW" altLang="en-US" sz="2800" u="sng" dirty="0" smtClean="0">
                <a:solidFill>
                  <a:schemeClr val="tx1"/>
                </a:solidFill>
              </a:rPr>
              <a:t>及每年股利政策</a:t>
            </a:r>
            <a:endParaRPr lang="zh-TW" altLang="en-US" sz="2800" u="sng" dirty="0">
              <a:solidFill>
                <a:schemeClr val="tx1"/>
              </a:solidFill>
            </a:endParaRPr>
          </a:p>
        </p:txBody>
      </p:sp>
      <p:pic>
        <p:nvPicPr>
          <p:cNvPr id="18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1124947" y="5830617"/>
            <a:ext cx="2664296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endParaRPr lang="zh-TW" altLang="en-US" sz="1400" b="0" kern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8" name="圖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268038"/>
              </p:ext>
            </p:extLst>
          </p:nvPr>
        </p:nvGraphicFramePr>
        <p:xfrm>
          <a:off x="539552" y="1412775"/>
          <a:ext cx="8208912" cy="4393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333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14</a:t>
            </a:r>
            <a:endParaRPr lang="en-US" altLang="zh-TW" dirty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500" dirty="0" smtClean="0">
                <a:solidFill>
                  <a:schemeClr val="tx1"/>
                </a:solidFill>
              </a:rPr>
              <a:t>    </a:t>
            </a:r>
            <a:r>
              <a:rPr lang="zh-TW" altLang="zh-TW" sz="4500" u="sng" dirty="0" smtClean="0">
                <a:solidFill>
                  <a:schemeClr val="tx1"/>
                </a:solidFill>
              </a:rPr>
              <a:t>產業分析及未來</a:t>
            </a:r>
            <a:r>
              <a:rPr lang="zh-TW" altLang="en-US" sz="4500" u="sng" dirty="0" smtClean="0">
                <a:solidFill>
                  <a:schemeClr val="tx1"/>
                </a:solidFill>
              </a:rPr>
              <a:t>發展</a:t>
            </a:r>
          </a:p>
        </p:txBody>
      </p:sp>
      <p:pic>
        <p:nvPicPr>
          <p:cNvPr id="16388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539552" y="670661"/>
            <a:ext cx="504825" cy="504825"/>
            <a:chOff x="2543" y="1006"/>
            <a:chExt cx="416" cy="416"/>
          </a:xfrm>
        </p:grpSpPr>
        <p:sp>
          <p:nvSpPr>
            <p:cNvPr id="6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8" name="Group 53"/>
            <p:cNvGrpSpPr>
              <a:grpSpLocks/>
            </p:cNvGrpSpPr>
            <p:nvPr/>
          </p:nvGrpSpPr>
          <p:grpSpPr bwMode="auto">
            <a:xfrm rot="-2288454">
              <a:off x="2581" y="1030"/>
              <a:ext cx="352" cy="370"/>
              <a:chOff x="887" y="2040"/>
              <a:chExt cx="438" cy="439"/>
            </a:xfrm>
          </p:grpSpPr>
          <p:pic>
            <p:nvPicPr>
              <p:cNvPr id="10" name="Picture 54" descr="circuler_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Oval 55"/>
              <p:cNvSpPr>
                <a:spLocks noChangeArrowheads="1"/>
              </p:cNvSpPr>
              <p:nvPr/>
            </p:nvSpPr>
            <p:spPr bwMode="gray">
              <a:xfrm>
                <a:off x="892" y="2057"/>
                <a:ext cx="433" cy="422"/>
              </a:xfrm>
              <a:prstGeom prst="ellipse">
                <a:avLst/>
              </a:prstGeom>
              <a:solidFill>
                <a:srgbClr val="0099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12" name="Picture 5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" name="Picture 5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90" y="1034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矩形 13"/>
          <p:cNvSpPr/>
          <p:nvPr/>
        </p:nvSpPr>
        <p:spPr>
          <a:xfrm>
            <a:off x="742147" y="1700808"/>
            <a:ext cx="7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>
                <a:latin typeface="+mj-ea"/>
                <a:ea typeface="+mj-ea"/>
              </a:rPr>
              <a:t>一、</a:t>
            </a:r>
            <a:r>
              <a:rPr lang="en-US" altLang="zh-TW" sz="2400" dirty="0" smtClean="0">
                <a:latin typeface="+mj-ea"/>
                <a:ea typeface="+mj-ea"/>
              </a:rPr>
              <a:t>NBR</a:t>
            </a:r>
            <a:r>
              <a:rPr lang="zh-TW" altLang="zh-TW" sz="2400" dirty="0" smtClean="0">
                <a:latin typeface="+mj-ea"/>
                <a:ea typeface="+mj-ea"/>
              </a:rPr>
              <a:t>手套需</a:t>
            </a:r>
            <a:r>
              <a:rPr lang="zh-CN" altLang="en-US" sz="2400" dirty="0" smtClean="0">
                <a:latin typeface="+mj-ea"/>
                <a:ea typeface="+mj-ea"/>
              </a:rPr>
              <a:t>求逐步</a:t>
            </a:r>
            <a:r>
              <a:rPr lang="zh-TW" altLang="en-US" sz="2400" dirty="0" smtClean="0">
                <a:latin typeface="+mj-ea"/>
                <a:ea typeface="+mj-ea"/>
              </a:rPr>
              <a:t>成</a:t>
            </a:r>
            <a:r>
              <a:rPr lang="zh-CN" altLang="en-US" sz="2400" dirty="0" smtClean="0">
                <a:latin typeface="+mj-ea"/>
                <a:ea typeface="+mj-ea"/>
              </a:rPr>
              <a:t>長，但乳膠產能過剩仍存在。</a:t>
            </a:r>
            <a:r>
              <a:rPr lang="zh-TW" altLang="zh-TW" sz="2400" dirty="0" smtClean="0">
                <a:latin typeface="+mj-ea"/>
                <a:ea typeface="+mj-ea"/>
              </a:rPr>
              <a:t>二、</a:t>
            </a:r>
            <a:r>
              <a:rPr lang="zh-TW" altLang="en-US" sz="2400" dirty="0">
                <a:latin typeface="+mj-ea"/>
                <a:ea typeface="+mj-ea"/>
              </a:rPr>
              <a:t>中美貿易戰昇溫，美國加徵關稅，將改變手套</a:t>
            </a:r>
            <a:r>
              <a:rPr lang="zh-TW" altLang="en-US" sz="2400" dirty="0" smtClean="0">
                <a:latin typeface="+mj-ea"/>
                <a:ea typeface="+mj-ea"/>
              </a:rPr>
              <a:t>業 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en-US" sz="2400" dirty="0" smtClean="0">
                <a:latin typeface="+mj-ea"/>
                <a:ea typeface="+mj-ea"/>
              </a:rPr>
              <a:t>   上下游</a:t>
            </a:r>
            <a:r>
              <a:rPr lang="zh-TW" altLang="en-US" sz="2400" dirty="0">
                <a:latin typeface="+mj-ea"/>
                <a:ea typeface="+mj-ea"/>
              </a:rPr>
              <a:t>競爭態勢，但如同本公司另一產品</a:t>
            </a:r>
            <a:r>
              <a:rPr lang="en-US" altLang="zh-TW" sz="2400" dirty="0">
                <a:latin typeface="+mj-ea"/>
                <a:ea typeface="+mj-ea"/>
              </a:rPr>
              <a:t>NBR</a:t>
            </a:r>
            <a:r>
              <a:rPr lang="zh-TW" altLang="en-US" sz="2400" dirty="0" smtClean="0">
                <a:latin typeface="+mj-ea"/>
                <a:ea typeface="+mj-ea"/>
              </a:rPr>
              <a:t>橡膠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en-US" sz="2400" dirty="0" smtClean="0">
                <a:latin typeface="+mj-ea"/>
                <a:ea typeface="+mj-ea"/>
              </a:rPr>
              <a:t>   還是有供給</a:t>
            </a:r>
            <a:r>
              <a:rPr lang="zh-TW" altLang="en-US" sz="2400" dirty="0">
                <a:latin typeface="+mj-ea"/>
                <a:ea typeface="+mj-ea"/>
              </a:rPr>
              <a:t>過剩，地緣政治衝突，高營運成本</a:t>
            </a:r>
            <a:r>
              <a:rPr lang="zh-TW" altLang="en-US" sz="2400" dirty="0" smtClean="0">
                <a:latin typeface="+mj-ea"/>
                <a:ea typeface="+mj-ea"/>
              </a:rPr>
              <a:t>仍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en-US" sz="2400" dirty="0" smtClean="0">
                <a:latin typeface="+mj-ea"/>
                <a:ea typeface="+mj-ea"/>
              </a:rPr>
              <a:t>   是</a:t>
            </a:r>
            <a:r>
              <a:rPr lang="zh-TW" altLang="en-US" sz="2400" dirty="0">
                <a:latin typeface="+mj-ea"/>
                <a:ea typeface="+mj-ea"/>
              </a:rPr>
              <a:t>挑戰</a:t>
            </a:r>
            <a:r>
              <a:rPr lang="zh-TW" altLang="en-US" sz="2400" dirty="0" smtClean="0">
                <a:latin typeface="+mj-ea"/>
                <a:ea typeface="+mj-ea"/>
              </a:rPr>
              <a:t>。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CN" altLang="en-US" sz="2400" dirty="0" smtClean="0">
                <a:latin typeface="+mj-ea"/>
                <a:ea typeface="+mj-ea"/>
              </a:rPr>
              <a:t>三</a:t>
            </a:r>
            <a:r>
              <a:rPr lang="zh-TW" altLang="zh-TW" sz="2400" dirty="0">
                <a:latin typeface="+mj-ea"/>
                <a:ea typeface="+mj-ea"/>
              </a:rPr>
              <a:t>、產品開發</a:t>
            </a:r>
            <a:r>
              <a:rPr lang="zh-TW" altLang="en-US" sz="2400" dirty="0">
                <a:latin typeface="+mj-ea"/>
                <a:ea typeface="+mj-ea"/>
              </a:rPr>
              <a:t>將</a:t>
            </a:r>
            <a:r>
              <a:rPr lang="zh-TW" altLang="zh-TW" sz="2400" dirty="0">
                <a:latin typeface="+mj-ea"/>
                <a:ea typeface="+mj-ea"/>
              </a:rPr>
              <a:t>以</a:t>
            </a:r>
            <a:r>
              <a:rPr lang="zh-TW" altLang="en-US" sz="2400" dirty="0">
                <a:latin typeface="+mj-ea"/>
                <a:ea typeface="+mj-ea"/>
              </a:rPr>
              <a:t>永續</a:t>
            </a:r>
            <a:r>
              <a:rPr lang="en-US" altLang="zh-TW" sz="2400" dirty="0">
                <a:latin typeface="+mj-ea"/>
                <a:ea typeface="+mj-ea"/>
              </a:rPr>
              <a:t>/</a:t>
            </a:r>
            <a:r>
              <a:rPr lang="zh-TW" altLang="zh-TW" sz="2400" dirty="0">
                <a:latin typeface="+mj-ea"/>
                <a:ea typeface="+mj-ea"/>
              </a:rPr>
              <a:t>精簡</a:t>
            </a:r>
            <a:r>
              <a:rPr lang="en-US" altLang="zh-TW" sz="2400" dirty="0">
                <a:latin typeface="+mj-ea"/>
                <a:ea typeface="+mj-ea"/>
              </a:rPr>
              <a:t>/</a:t>
            </a:r>
            <a:r>
              <a:rPr lang="zh-TW" altLang="zh-TW" sz="2400" dirty="0">
                <a:latin typeface="+mj-ea"/>
                <a:ea typeface="+mj-ea"/>
              </a:rPr>
              <a:t>高效</a:t>
            </a:r>
            <a:r>
              <a:rPr lang="zh-TW" altLang="en-US" sz="2400" dirty="0">
                <a:latin typeface="+mj-ea"/>
                <a:ea typeface="+mj-ea"/>
              </a:rPr>
              <a:t>率</a:t>
            </a:r>
            <a:r>
              <a:rPr lang="zh-TW" altLang="zh-TW" sz="2400" dirty="0">
                <a:latin typeface="+mj-ea"/>
                <a:ea typeface="+mj-ea"/>
              </a:rPr>
              <a:t>等</a:t>
            </a:r>
            <a:r>
              <a:rPr lang="zh-TW" altLang="zh-TW" sz="2400" dirty="0" smtClean="0">
                <a:latin typeface="+mj-ea"/>
                <a:ea typeface="+mj-ea"/>
              </a:rPr>
              <a:t>面向</a:t>
            </a:r>
            <a:r>
              <a:rPr lang="zh-TW" altLang="zh-TW" sz="2400" dirty="0">
                <a:latin typeface="+mj-ea"/>
                <a:ea typeface="+mj-ea"/>
              </a:rPr>
              <a:t>切入。</a:t>
            </a:r>
            <a:endParaRPr lang="en-US" altLang="zh-TW" sz="2400" dirty="0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4941168"/>
            <a:ext cx="6984776" cy="863600"/>
          </a:xfrm>
          <a:extLst/>
        </p:spPr>
        <p:txBody>
          <a:bodyPr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zh-TW" altLang="en-US" sz="4000" dirty="0" smtClean="0"/>
              <a:t>簡 </a:t>
            </a:r>
            <a:r>
              <a:rPr lang="zh-TW" altLang="en-US" sz="4000" dirty="0"/>
              <a:t>報 完 </a:t>
            </a:r>
            <a:r>
              <a:rPr lang="zh-TW" altLang="en-US" sz="4000" dirty="0" smtClean="0"/>
              <a:t>畢    敬 </a:t>
            </a:r>
            <a:r>
              <a:rPr lang="zh-TW" altLang="en-US" sz="4000" dirty="0"/>
              <a:t>請 指 </a:t>
            </a:r>
            <a:r>
              <a:rPr lang="zh-TW" altLang="en-US" sz="4000" dirty="0" smtClean="0"/>
              <a:t>教</a:t>
            </a:r>
            <a:endParaRPr lang="zh-TW" altLang="en-US" sz="4000" dirty="0">
              <a:ln w="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50800" dir="5400000" algn="ctr" rotWithShape="0">
                  <a:schemeClr val="bg1">
                    <a:lumMod val="95000"/>
                  </a:scheme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15</a:t>
            </a:r>
            <a:endParaRPr lang="en-US" altLang="zh-TW" dirty="0"/>
          </a:p>
        </p:txBody>
      </p:sp>
      <p:pic>
        <p:nvPicPr>
          <p:cNvPr id="17412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C:\Users\isuechou\Desktop\2013-11-08_094213aa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44254"/>
            <a:ext cx="5448300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67234"/>
            <a:ext cx="1739773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84125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</a:t>
            </a:r>
            <a:endParaRPr lang="en-US" altLang="zh-TW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229600" cy="863600"/>
          </a:xfrm>
        </p:spPr>
        <p:txBody>
          <a:bodyPr/>
          <a:lstStyle/>
          <a:p>
            <a:pPr eaLnBrk="1" hangingPunct="1"/>
            <a:r>
              <a:rPr lang="zh-TW" altLang="en-US" sz="4500" dirty="0" smtClean="0">
                <a:solidFill>
                  <a:schemeClr val="tx1"/>
                </a:solidFill>
              </a:rPr>
              <a:t>目錄大綱</a:t>
            </a:r>
          </a:p>
        </p:txBody>
      </p:sp>
      <p:sp>
        <p:nvSpPr>
          <p:cNvPr id="4101" name="Rectangle 3"/>
          <p:cNvSpPr>
            <a:spLocks noChangeArrowheads="1"/>
          </p:cNvSpPr>
          <p:nvPr/>
        </p:nvSpPr>
        <p:spPr bwMode="black">
          <a:xfrm>
            <a:off x="2375406" y="3273857"/>
            <a:ext cx="58552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4000" b="1" dirty="0" smtClean="0">
                <a:ea typeface="標楷體" pitchFamily="65" charset="-120"/>
              </a:rPr>
              <a:t>近年營運概況</a:t>
            </a:r>
            <a:endParaRPr kumimoji="0" lang="zh-TW" altLang="en-US" sz="4000" b="1" dirty="0">
              <a:ea typeface="標楷體" pitchFamily="65" charset="-120"/>
            </a:endParaRPr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black">
          <a:xfrm>
            <a:off x="2359025" y="1711441"/>
            <a:ext cx="35528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4000" b="1" dirty="0">
                <a:ea typeface="標楷體" pitchFamily="65" charset="-120"/>
              </a:rPr>
              <a:t>公司</a:t>
            </a:r>
            <a:r>
              <a:rPr kumimoji="0" lang="zh-TW" altLang="en-US" sz="4000" b="1" dirty="0" smtClean="0">
                <a:ea typeface="標楷體" pitchFamily="65" charset="-120"/>
              </a:rPr>
              <a:t>簡介</a:t>
            </a:r>
            <a:endParaRPr kumimoji="0" lang="zh-TW" altLang="en-US" sz="4000" b="1" dirty="0">
              <a:ea typeface="標楷體" pitchFamily="65" charset="-120"/>
            </a:endParaRPr>
          </a:p>
        </p:txBody>
      </p:sp>
      <p:sp>
        <p:nvSpPr>
          <p:cNvPr id="4105" name="Rectangle 10"/>
          <p:cNvSpPr>
            <a:spLocks noChangeArrowheads="1"/>
          </p:cNvSpPr>
          <p:nvPr/>
        </p:nvSpPr>
        <p:spPr bwMode="black">
          <a:xfrm>
            <a:off x="2359025" y="2502976"/>
            <a:ext cx="3552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4000" b="1" dirty="0">
                <a:ea typeface="標楷體" pitchFamily="65" charset="-120"/>
              </a:rPr>
              <a:t>主要</a:t>
            </a:r>
            <a:r>
              <a:rPr kumimoji="0" lang="zh-TW" altLang="en-US" sz="4000" b="1" dirty="0" smtClean="0">
                <a:ea typeface="標楷體" pitchFamily="65" charset="-120"/>
              </a:rPr>
              <a:t>產品</a:t>
            </a:r>
            <a:endParaRPr kumimoji="0" lang="zh-TW" altLang="en-US" sz="4000" b="1" dirty="0">
              <a:ea typeface="標楷體" pitchFamily="65" charset="-120"/>
            </a:endParaRPr>
          </a:p>
        </p:txBody>
      </p:sp>
      <p:grpSp>
        <p:nvGrpSpPr>
          <p:cNvPr id="4110" name="Group 94"/>
          <p:cNvGrpSpPr>
            <a:grpSpLocks/>
          </p:cNvGrpSpPr>
          <p:nvPr/>
        </p:nvGrpSpPr>
        <p:grpSpPr bwMode="auto">
          <a:xfrm>
            <a:off x="1639213" y="1833422"/>
            <a:ext cx="504825" cy="504825"/>
            <a:chOff x="2543" y="1006"/>
            <a:chExt cx="416" cy="416"/>
          </a:xfrm>
        </p:grpSpPr>
        <p:sp>
          <p:nvSpPr>
            <p:cNvPr id="4157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4158" name="Group 53"/>
            <p:cNvGrpSpPr>
              <a:grpSpLocks/>
            </p:cNvGrpSpPr>
            <p:nvPr/>
          </p:nvGrpSpPr>
          <p:grpSpPr bwMode="auto">
            <a:xfrm rot="-2288454">
              <a:off x="2581" y="1031"/>
              <a:ext cx="354" cy="371"/>
              <a:chOff x="888" y="2039"/>
              <a:chExt cx="441" cy="440"/>
            </a:xfrm>
          </p:grpSpPr>
          <p:pic>
            <p:nvPicPr>
              <p:cNvPr id="4160" name="Picture 54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8" y="2039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Oval 55"/>
              <p:cNvSpPr>
                <a:spLocks noChangeArrowheads="1"/>
              </p:cNvSpPr>
              <p:nvPr/>
            </p:nvSpPr>
            <p:spPr bwMode="gray">
              <a:xfrm>
                <a:off x="896" y="2057"/>
                <a:ext cx="433" cy="422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4164" name="Picture 5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2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59" name="Picture 5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87" y="1022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11" name="Group 93"/>
          <p:cNvGrpSpPr>
            <a:grpSpLocks/>
          </p:cNvGrpSpPr>
          <p:nvPr/>
        </p:nvGrpSpPr>
        <p:grpSpPr bwMode="auto">
          <a:xfrm>
            <a:off x="1619250" y="2661097"/>
            <a:ext cx="504825" cy="503238"/>
            <a:chOff x="3071" y="1006"/>
            <a:chExt cx="416" cy="416"/>
          </a:xfrm>
        </p:grpSpPr>
        <p:sp>
          <p:nvSpPr>
            <p:cNvPr id="4149" name="Oval 62"/>
            <p:cNvSpPr>
              <a:spLocks noChangeArrowheads="1"/>
            </p:cNvSpPr>
            <p:nvPr/>
          </p:nvSpPr>
          <p:spPr bwMode="gray">
            <a:xfrm>
              <a:off x="3071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4150" name="Group 63"/>
            <p:cNvGrpSpPr>
              <a:grpSpLocks/>
            </p:cNvGrpSpPr>
            <p:nvPr/>
          </p:nvGrpSpPr>
          <p:grpSpPr bwMode="auto">
            <a:xfrm rot="-2288454">
              <a:off x="3100" y="1035"/>
              <a:ext cx="350" cy="358"/>
              <a:chOff x="881" y="2036"/>
              <a:chExt cx="436" cy="424"/>
            </a:xfrm>
          </p:grpSpPr>
          <p:pic>
            <p:nvPicPr>
              <p:cNvPr id="4152" name="Picture 64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Oval 65"/>
              <p:cNvSpPr>
                <a:spLocks noChangeArrowheads="1"/>
              </p:cNvSpPr>
              <p:nvPr/>
            </p:nvSpPr>
            <p:spPr bwMode="gray">
              <a:xfrm>
                <a:off x="881" y="2036"/>
                <a:ext cx="433" cy="422"/>
              </a:xfrm>
              <a:prstGeom prst="ellipse">
                <a:avLst/>
              </a:prstGeom>
              <a:solidFill>
                <a:srgbClr val="00B05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4156" name="Picture 6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0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51" name="Picture 8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3099" y="1011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14" name="Group 90"/>
          <p:cNvGrpSpPr>
            <a:grpSpLocks/>
          </p:cNvGrpSpPr>
          <p:nvPr/>
        </p:nvGrpSpPr>
        <p:grpSpPr bwMode="auto">
          <a:xfrm>
            <a:off x="1630305" y="3412828"/>
            <a:ext cx="504825" cy="504825"/>
            <a:chOff x="4803" y="1006"/>
            <a:chExt cx="416" cy="416"/>
          </a:xfrm>
        </p:grpSpPr>
        <p:sp>
          <p:nvSpPr>
            <p:cNvPr id="4127" name="Oval 81"/>
            <p:cNvSpPr>
              <a:spLocks noChangeArrowheads="1"/>
            </p:cNvSpPr>
            <p:nvPr/>
          </p:nvSpPr>
          <p:spPr bwMode="gray">
            <a:xfrm>
              <a:off x="480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4128" name="Group 82"/>
            <p:cNvGrpSpPr>
              <a:grpSpLocks/>
            </p:cNvGrpSpPr>
            <p:nvPr/>
          </p:nvGrpSpPr>
          <p:grpSpPr bwMode="auto">
            <a:xfrm rot="-2288454">
              <a:off x="4838" y="1034"/>
              <a:ext cx="348" cy="356"/>
              <a:chOff x="887" y="2040"/>
              <a:chExt cx="433" cy="422"/>
            </a:xfrm>
          </p:grpSpPr>
          <p:pic>
            <p:nvPicPr>
              <p:cNvPr id="4130" name="Picture 83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31" name="Oval 84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2" cy="422"/>
              </a:xfrm>
              <a:prstGeom prst="ellipse">
                <a:avLst/>
              </a:prstGeom>
              <a:solidFill>
                <a:srgbClr val="FB4F2D">
                  <a:alpha val="749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 b="1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4132" name="Picture 85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29" name="Picture 8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4830" y="1020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17" name="Group 94"/>
          <p:cNvGrpSpPr>
            <a:grpSpLocks/>
          </p:cNvGrpSpPr>
          <p:nvPr/>
        </p:nvGrpSpPr>
        <p:grpSpPr bwMode="auto">
          <a:xfrm>
            <a:off x="1641034" y="4135083"/>
            <a:ext cx="504825" cy="504825"/>
            <a:chOff x="2543" y="1006"/>
            <a:chExt cx="416" cy="416"/>
          </a:xfrm>
        </p:grpSpPr>
        <p:sp>
          <p:nvSpPr>
            <p:cNvPr id="4119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4120" name="Group 53"/>
            <p:cNvGrpSpPr>
              <a:grpSpLocks/>
            </p:cNvGrpSpPr>
            <p:nvPr/>
          </p:nvGrpSpPr>
          <p:grpSpPr bwMode="auto">
            <a:xfrm rot="-2288454">
              <a:off x="2581" y="1030"/>
              <a:ext cx="352" cy="370"/>
              <a:chOff x="887" y="2040"/>
              <a:chExt cx="438" cy="439"/>
            </a:xfrm>
          </p:grpSpPr>
          <p:pic>
            <p:nvPicPr>
              <p:cNvPr id="4122" name="Picture 54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" name="Oval 55"/>
              <p:cNvSpPr>
                <a:spLocks noChangeArrowheads="1"/>
              </p:cNvSpPr>
              <p:nvPr/>
            </p:nvSpPr>
            <p:spPr bwMode="gray">
              <a:xfrm>
                <a:off x="892" y="2057"/>
                <a:ext cx="433" cy="422"/>
              </a:xfrm>
              <a:prstGeom prst="ellipse">
                <a:avLst/>
              </a:prstGeom>
              <a:solidFill>
                <a:srgbClr val="0099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4126" name="Picture 5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21" name="Picture 5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90" y="1034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18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3"/>
          <p:cNvSpPr>
            <a:spLocks noChangeArrowheads="1"/>
          </p:cNvSpPr>
          <p:nvPr/>
        </p:nvSpPr>
        <p:spPr bwMode="black">
          <a:xfrm>
            <a:off x="2371651" y="4011997"/>
            <a:ext cx="58552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4000" b="1" dirty="0" smtClean="0">
                <a:ea typeface="標楷體" pitchFamily="65" charset="-120"/>
              </a:rPr>
              <a:t>產業分析及未來發展</a:t>
            </a:r>
            <a:endParaRPr kumimoji="0" lang="zh-TW" altLang="en-US" sz="4000" b="1" dirty="0"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458789" y="476672"/>
            <a:ext cx="8289676" cy="7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143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714375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7143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714375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714375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None/>
            </a:pPr>
            <a:r>
              <a:rPr kumimoji="0" lang="zh-TW" altLang="en-US" sz="4500" b="1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    </a:t>
            </a:r>
            <a:r>
              <a:rPr kumimoji="0" lang="zh-TW" altLang="en-US" sz="4500" b="1" u="sng" dirty="0" smtClean="0">
                <a:latin typeface="+mj-ea"/>
                <a:ea typeface="+mj-ea"/>
                <a:cs typeface="Times New Roman" pitchFamily="18" charset="0"/>
              </a:rPr>
              <a:t>公司簡介</a:t>
            </a:r>
            <a:endParaRPr kumimoji="0" lang="en-US" altLang="zh-TW" sz="4500" b="1" u="sng" dirty="0" smtClean="0">
              <a:latin typeface="+mj-ea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None/>
            </a:pPr>
            <a:endParaRPr kumimoji="0" lang="en-US" altLang="zh-TW" sz="1500" b="1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FontTx/>
              <a:buNone/>
            </a:pPr>
            <a:endParaRPr lang="en-US" altLang="zh-TW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zh-TW" altLang="en-US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zh-TW" altLang="en-US" sz="18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zh-TW" altLang="zh-TW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8936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2</a:t>
            </a:r>
            <a:endParaRPr lang="en-US" altLang="zh-TW" dirty="0"/>
          </a:p>
        </p:txBody>
      </p:sp>
      <p:pic>
        <p:nvPicPr>
          <p:cNvPr id="5142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474004" y="1340768"/>
            <a:ext cx="8288587" cy="4636433"/>
            <a:chOff x="474004" y="1240838"/>
            <a:chExt cx="8288587" cy="4636433"/>
          </a:xfrm>
        </p:grpSpPr>
        <p:sp>
          <p:nvSpPr>
            <p:cNvPr id="9" name="圓角矩形 8"/>
            <p:cNvSpPr/>
            <p:nvPr/>
          </p:nvSpPr>
          <p:spPr>
            <a:xfrm>
              <a:off x="821142" y="3239533"/>
              <a:ext cx="1872208" cy="699038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+mj-ea"/>
                  <a:ea typeface="+mj-ea"/>
                </a:rPr>
                <a:t>員工人數</a:t>
              </a:r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2699795" y="3239533"/>
              <a:ext cx="6048670" cy="702439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zh-TW" altLang="en-US" dirty="0" smtClean="0">
                  <a:latin typeface="+mj-ea"/>
                  <a:ea typeface="+mj-ea"/>
                  <a:cs typeface="Times New Roman" pitchFamily="18" charset="0"/>
                </a:rPr>
                <a:t> </a:t>
              </a:r>
              <a:r>
                <a:rPr lang="en-US" altLang="zh-TW" dirty="0" smtClean="0">
                  <a:latin typeface="+mj-ea"/>
                  <a:ea typeface="+mj-ea"/>
                  <a:cs typeface="Times New Roman" pitchFamily="18" charset="0"/>
                </a:rPr>
                <a:t>275</a:t>
              </a:r>
              <a:r>
                <a:rPr lang="zh-TW" altLang="en-US" dirty="0" smtClean="0">
                  <a:solidFill>
                    <a:srgbClr val="000000"/>
                  </a:solidFill>
                  <a:latin typeface="Book Antiqua" panose="02040602050305030304" pitchFamily="18" charset="0"/>
                  <a:ea typeface="標楷體"/>
                  <a:cs typeface="Times New Roman" pitchFamily="18" charset="0"/>
                </a:rPr>
                <a:t>人 </a:t>
              </a:r>
              <a:r>
                <a:rPr lang="en-US" altLang="zh-TW" dirty="0">
                  <a:solidFill>
                    <a:srgbClr val="000000"/>
                  </a:solidFill>
                  <a:latin typeface="Book Antiqua" panose="02040602050305030304" pitchFamily="18" charset="0"/>
                  <a:ea typeface="標楷體"/>
                  <a:cs typeface="Times New Roman" pitchFamily="18" charset="0"/>
                </a:rPr>
                <a:t>(</a:t>
              </a:r>
              <a:r>
                <a:rPr lang="zh-TW" altLang="en-US" dirty="0">
                  <a:solidFill>
                    <a:srgbClr val="000000"/>
                  </a:solidFill>
                  <a:latin typeface="Book Antiqua" panose="02040602050305030304" pitchFamily="18" charset="0"/>
                  <a:ea typeface="標楷體"/>
                  <a:cs typeface="Times New Roman" pitchFamily="18" charset="0"/>
                </a:rPr>
                <a:t>研發</a:t>
              </a:r>
              <a:r>
                <a:rPr lang="zh-TW" altLang="en-US" dirty="0" smtClean="0">
                  <a:solidFill>
                    <a:srgbClr val="000000"/>
                  </a:solidFill>
                  <a:latin typeface="Book Antiqua" panose="02040602050305030304" pitchFamily="18" charset="0"/>
                  <a:ea typeface="標楷體"/>
                  <a:cs typeface="Times New Roman" pitchFamily="18" charset="0"/>
                </a:rPr>
                <a:t>人力</a:t>
              </a:r>
              <a:r>
                <a:rPr lang="en-US" altLang="zh-TW" smtClean="0">
                  <a:solidFill>
                    <a:srgbClr val="000000"/>
                  </a:solidFill>
                  <a:latin typeface="Book Antiqua" panose="02040602050305030304" pitchFamily="18" charset="0"/>
                  <a:ea typeface="標楷體"/>
                  <a:cs typeface="Times New Roman" pitchFamily="18" charset="0"/>
                </a:rPr>
                <a:t>37</a:t>
              </a:r>
              <a:r>
                <a:rPr lang="zh-TW" altLang="en-US" smtClean="0">
                  <a:solidFill>
                    <a:srgbClr val="000000"/>
                  </a:solidFill>
                  <a:latin typeface="Book Antiqua" panose="02040602050305030304" pitchFamily="18" charset="0"/>
                  <a:ea typeface="標楷體"/>
                  <a:cs typeface="Times New Roman" pitchFamily="18" charset="0"/>
                </a:rPr>
                <a:t>人</a:t>
              </a:r>
              <a:r>
                <a:rPr lang="en-US" altLang="zh-TW" dirty="0" smtClean="0">
                  <a:solidFill>
                    <a:srgbClr val="000000"/>
                  </a:solidFill>
                  <a:latin typeface="Book Antiqua" panose="02040602050305030304" pitchFamily="18" charset="0"/>
                  <a:ea typeface="標楷體"/>
                  <a:cs typeface="Times New Roman" pitchFamily="18" charset="0"/>
                </a:rPr>
                <a:t>)</a:t>
              </a:r>
              <a:endParaRPr lang="zh-TW" altLang="en-US" dirty="0">
                <a:solidFill>
                  <a:srgbClr val="000000"/>
                </a:solidFill>
                <a:latin typeface="Book Antiqua" panose="02040602050305030304" pitchFamily="18" charset="0"/>
                <a:ea typeface="標楷體"/>
              </a:endParaRPr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841714" y="2557675"/>
              <a:ext cx="1872208" cy="672902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zh-TW" altLang="en-US" dirty="0" smtClean="0">
                  <a:solidFill>
                    <a:srgbClr val="000000"/>
                  </a:solidFill>
                  <a:latin typeface="標楷體"/>
                  <a:ea typeface="標楷體"/>
                </a:rPr>
                <a:t>董事長</a:t>
              </a:r>
              <a:endParaRPr lang="zh-TW" altLang="en-US" dirty="0">
                <a:solidFill>
                  <a:srgbClr val="000000"/>
                </a:solidFill>
                <a:latin typeface="標楷體"/>
                <a:ea typeface="標楷體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2713922" y="2575586"/>
              <a:ext cx="6048669" cy="654991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zh-TW" altLang="en-US" dirty="0" smtClean="0">
                  <a:solidFill>
                    <a:srgbClr val="000000"/>
                  </a:solidFill>
                  <a:latin typeface="標楷體"/>
                  <a:ea typeface="標楷體"/>
                  <a:cs typeface="Times New Roman" pitchFamily="18" charset="0"/>
                </a:rPr>
                <a:t> 楊東源  先生</a:t>
              </a:r>
              <a:endParaRPr lang="zh-TW" altLang="en-US" dirty="0">
                <a:latin typeface="Book Antiqua" panose="02040602050305030304" pitchFamily="18" charset="0"/>
                <a:ea typeface="+mj-ea"/>
              </a:endParaRP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842820" y="1890467"/>
              <a:ext cx="1872208" cy="659155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zh-TW" altLang="en-US" dirty="0" smtClean="0">
                  <a:solidFill>
                    <a:srgbClr val="000000"/>
                  </a:solidFill>
                  <a:latin typeface="標楷體"/>
                  <a:ea typeface="標楷體"/>
                  <a:cs typeface="Times New Roman" pitchFamily="18" charset="0"/>
                </a:rPr>
                <a:t>資本額</a:t>
              </a:r>
              <a:endParaRPr lang="zh-TW" altLang="en-US" dirty="0">
                <a:solidFill>
                  <a:srgbClr val="000000"/>
                </a:solidFill>
                <a:latin typeface="標楷體"/>
                <a:ea typeface="標楷體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2712216" y="1900505"/>
              <a:ext cx="6048670" cy="659157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  約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49.24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億元 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(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截至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2024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年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7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月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)</a:t>
              </a:r>
              <a:endParaRPr lang="zh-TW" altLang="en-US" dirty="0">
                <a:latin typeface="Book Antiqua" panose="02040602050305030304" pitchFamily="18" charset="0"/>
                <a:ea typeface="+mj-ea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831754" y="4612212"/>
              <a:ext cx="1872208" cy="674413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+mj-ea"/>
                  <a:ea typeface="+mj-ea"/>
                </a:rPr>
                <a:t>主要業務</a:t>
              </a:r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2693350" y="4588742"/>
              <a:ext cx="6048671" cy="708516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latin typeface="Book Antiqua" panose="02040602050305030304" pitchFamily="18" charset="0"/>
                  <a:ea typeface="+mj-ea"/>
                </a:rPr>
                <a:t>各種乳膠、各種橡膠及其加工製品之製造、加工及買賣。</a:t>
              </a:r>
              <a:endParaRPr lang="zh-TW" altLang="en-US" dirty="0">
                <a:latin typeface="Book Antiqua" panose="02040602050305030304" pitchFamily="18" charset="0"/>
                <a:ea typeface="+mj-ea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812558" y="3938571"/>
              <a:ext cx="1872208" cy="672031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+mj-ea"/>
                  <a:ea typeface="+mj-ea"/>
                  <a:cs typeface="Times New Roman" pitchFamily="18" charset="0"/>
                </a:rPr>
                <a:t>核心技術</a:t>
              </a:r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2712216" y="3941972"/>
              <a:ext cx="6048669" cy="668630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latin typeface="+mj-ea"/>
                  <a:ea typeface="+mj-ea"/>
                  <a:cs typeface="Times New Roman" pitchFamily="18" charset="0"/>
                </a:rPr>
                <a:t> 高分子聚合技術、乳化重合技術、加工製程技術</a:t>
              </a:r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9" name="圓角矩形 18"/>
            <p:cNvSpPr/>
            <p:nvPr/>
          </p:nvSpPr>
          <p:spPr>
            <a:xfrm>
              <a:off x="827583" y="1240838"/>
              <a:ext cx="1872208" cy="636436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+mj-ea"/>
                  <a:ea typeface="+mj-ea"/>
                </a:rPr>
                <a:t>公司成立時間</a:t>
              </a:r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2699792" y="1240838"/>
              <a:ext cx="6048670" cy="636435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  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1979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年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1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  <a:cs typeface="Times New Roman" pitchFamily="18" charset="0"/>
                </a:rPr>
                <a:t>月</a:t>
              </a:r>
              <a:endParaRPr lang="zh-TW" altLang="en-US" dirty="0">
                <a:latin typeface="Book Antiqua" panose="02040602050305030304" pitchFamily="18" charset="0"/>
                <a:ea typeface="+mj-ea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93200" y="1420556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Book Antiqua" panose="02040602050305030304" pitchFamily="18" charset="0"/>
                  <a:ea typeface="+mj-ea"/>
                </a:rPr>
                <a:t>●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482591" y="4804265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Book Antiqua" panose="02040602050305030304" pitchFamily="18" charset="0"/>
                  <a:ea typeface="+mj-ea"/>
                </a:rPr>
                <a:t>●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474004" y="2081544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Book Antiqua" panose="02040602050305030304" pitchFamily="18" charset="0"/>
                  <a:ea typeface="+mj-ea"/>
                </a:rPr>
                <a:t>●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493200" y="2773536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Book Antiqua" panose="02040602050305030304" pitchFamily="18" charset="0"/>
                  <a:ea typeface="+mj-ea"/>
                </a:rPr>
                <a:t>●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488740" y="4137787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Book Antiqua" panose="02040602050305030304" pitchFamily="18" charset="0"/>
                  <a:ea typeface="+mj-ea"/>
                </a:rPr>
                <a:t>●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477130" y="3450552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Book Antiqua" panose="02040602050305030304" pitchFamily="18" charset="0"/>
                  <a:ea typeface="+mj-ea"/>
                </a:rPr>
                <a:t>●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852430" y="5286626"/>
              <a:ext cx="1872208" cy="580012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+mj-ea"/>
                  <a:ea typeface="+mj-ea"/>
                  <a:cs typeface="Times New Roman" pitchFamily="18" charset="0"/>
                </a:rPr>
                <a:t>股票          上市時間</a:t>
              </a:r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2724641" y="5286626"/>
              <a:ext cx="6023821" cy="590645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dirty="0" smtClean="0">
                  <a:latin typeface="Book Antiqua" panose="02040602050305030304" pitchFamily="18" charset="0"/>
                  <a:ea typeface="+mj-ea"/>
                </a:rPr>
                <a:t>1992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</a:rPr>
                <a:t>年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</a:rPr>
                <a:t>8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</a:rPr>
                <a:t>月</a:t>
              </a:r>
              <a:r>
                <a:rPr lang="en-US" altLang="zh-TW" dirty="0" smtClean="0">
                  <a:latin typeface="Book Antiqua" panose="02040602050305030304" pitchFamily="18" charset="0"/>
                  <a:ea typeface="+mj-ea"/>
                </a:rPr>
                <a:t>20</a:t>
              </a:r>
              <a:r>
                <a:rPr lang="zh-TW" altLang="en-US" dirty="0" smtClean="0">
                  <a:latin typeface="Book Antiqua" panose="02040602050305030304" pitchFamily="18" charset="0"/>
                  <a:ea typeface="+mj-ea"/>
                </a:rPr>
                <a:t>日</a:t>
              </a:r>
              <a:endParaRPr lang="zh-TW" altLang="en-US" dirty="0">
                <a:latin typeface="Book Antiqua" panose="02040602050305030304" pitchFamily="18" charset="0"/>
                <a:ea typeface="+mj-ea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494551" y="5443448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Book Antiqua" panose="02040602050305030304" pitchFamily="18" charset="0"/>
                  <a:ea typeface="+mj-ea"/>
                </a:rPr>
                <a:t>●</a:t>
              </a:r>
            </a:p>
          </p:txBody>
        </p:sp>
      </p:grpSp>
      <p:grpSp>
        <p:nvGrpSpPr>
          <p:cNvPr id="30" name="Group 94"/>
          <p:cNvGrpSpPr>
            <a:grpSpLocks/>
          </p:cNvGrpSpPr>
          <p:nvPr/>
        </p:nvGrpSpPr>
        <p:grpSpPr bwMode="auto">
          <a:xfrm>
            <a:off x="605142" y="638241"/>
            <a:ext cx="432000" cy="432000"/>
            <a:chOff x="2543" y="1006"/>
            <a:chExt cx="416" cy="416"/>
          </a:xfrm>
        </p:grpSpPr>
        <p:sp>
          <p:nvSpPr>
            <p:cNvPr id="31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5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32" name="Group 53"/>
            <p:cNvGrpSpPr>
              <a:grpSpLocks/>
            </p:cNvGrpSpPr>
            <p:nvPr/>
          </p:nvGrpSpPr>
          <p:grpSpPr bwMode="auto">
            <a:xfrm rot="-2288454">
              <a:off x="2581" y="1031"/>
              <a:ext cx="354" cy="371"/>
              <a:chOff x="888" y="2039"/>
              <a:chExt cx="441" cy="440"/>
            </a:xfrm>
          </p:grpSpPr>
          <p:pic>
            <p:nvPicPr>
              <p:cNvPr id="34" name="Picture 54" descr="circuler_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8" y="2039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55"/>
              <p:cNvSpPr>
                <a:spLocks noChangeArrowheads="1"/>
              </p:cNvSpPr>
              <p:nvPr/>
            </p:nvSpPr>
            <p:spPr bwMode="gray">
              <a:xfrm>
                <a:off x="896" y="2057"/>
                <a:ext cx="433" cy="422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sz="1500" b="1" smtClean="0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36" name="Picture 5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2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3" name="Picture 5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87" y="1022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755576" y="476672"/>
            <a:ext cx="6985000" cy="5767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經營理念與政策</a:t>
            </a:r>
            <a:endParaRPr lang="en-US" altLang="zh-TW" sz="2800" b="1" u="sng" dirty="0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endParaRPr lang="en-US" altLang="zh-TW" dirty="0"/>
          </a:p>
          <a:p>
            <a:pPr algn="r">
              <a:defRPr/>
            </a:pPr>
            <a:r>
              <a:rPr lang="en-US" altLang="zh-TW" dirty="0" smtClean="0"/>
              <a:t>3</a:t>
            </a:r>
            <a:endParaRPr lang="en-US" altLang="zh-TW" dirty="0"/>
          </a:p>
        </p:txBody>
      </p:sp>
      <p:pic>
        <p:nvPicPr>
          <p:cNvPr id="6148" name="Picture 2" descr="ISO 9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31" y="4989799"/>
            <a:ext cx="9334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 descr="ISO 14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351" y="5011350"/>
            <a:ext cx="10477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4" descr="ISO 18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051" y="5011350"/>
            <a:ext cx="102235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5" descr="TOSHM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379" y="5033969"/>
            <a:ext cx="9429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6" descr="TRCA -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636" y="5180548"/>
            <a:ext cx="985781" cy="82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7" descr="CAER-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18" y="5425901"/>
            <a:ext cx="950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Freeform 3"/>
          <p:cNvSpPr>
            <a:spLocks/>
          </p:cNvSpPr>
          <p:nvPr/>
        </p:nvSpPr>
        <p:spPr bwMode="gray">
          <a:xfrm>
            <a:off x="855663" y="1055688"/>
            <a:ext cx="3659187" cy="1879600"/>
          </a:xfrm>
          <a:custGeom>
            <a:avLst/>
            <a:gdLst>
              <a:gd name="T0" fmla="*/ 2147483647 w 2305"/>
              <a:gd name="T1" fmla="*/ 2147483647 h 1184"/>
              <a:gd name="T2" fmla="*/ 2147483647 w 2305"/>
              <a:gd name="T3" fmla="*/ 2147483647 h 1184"/>
              <a:gd name="T4" fmla="*/ 2147483647 w 2305"/>
              <a:gd name="T5" fmla="*/ 2147483647 h 1184"/>
              <a:gd name="T6" fmla="*/ 0 w 2305"/>
              <a:gd name="T7" fmla="*/ 2147483647 h 1184"/>
              <a:gd name="T8" fmla="*/ 0 w 2305"/>
              <a:gd name="T9" fmla="*/ 2147483647 h 1184"/>
              <a:gd name="T10" fmla="*/ 2147483647 w 2305"/>
              <a:gd name="T11" fmla="*/ 0 h 1184"/>
              <a:gd name="T12" fmla="*/ 2147483647 w 2305"/>
              <a:gd name="T13" fmla="*/ 2147483647 h 11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4"/>
              <a:gd name="T23" fmla="*/ 2305 w 2305"/>
              <a:gd name="T24" fmla="*/ 1184 h 11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4">
                <a:moveTo>
                  <a:pt x="2304" y="691"/>
                </a:moveTo>
                <a:cubicBezTo>
                  <a:pt x="2183" y="700"/>
                  <a:pt x="2056" y="766"/>
                  <a:pt x="1991" y="833"/>
                </a:cubicBezTo>
                <a:cubicBezTo>
                  <a:pt x="1926" y="900"/>
                  <a:pt x="1835" y="1007"/>
                  <a:pt x="1817" y="1184"/>
                </a:cubicBezTo>
                <a:lnTo>
                  <a:pt x="0" y="1184"/>
                </a:lnTo>
                <a:lnTo>
                  <a:pt x="0" y="1"/>
                </a:lnTo>
                <a:lnTo>
                  <a:pt x="2305" y="0"/>
                </a:lnTo>
                <a:lnTo>
                  <a:pt x="2304" y="691"/>
                </a:lnTo>
                <a:close/>
              </a:path>
            </a:pathLst>
          </a:custGeom>
          <a:solidFill>
            <a:srgbClr val="E49514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gray">
          <a:xfrm>
            <a:off x="871666" y="1146968"/>
            <a:ext cx="3643184" cy="422275"/>
          </a:xfrm>
          <a:prstGeom prst="rect">
            <a:avLst/>
          </a:prstGeom>
          <a:gradFill rotWithShape="1">
            <a:gsLst>
              <a:gs pos="0">
                <a:srgbClr val="E49514">
                  <a:alpha val="80000"/>
                </a:srgbClr>
              </a:gs>
              <a:gs pos="50000">
                <a:srgbClr val="E49514">
                  <a:gamma/>
                  <a:shade val="89020"/>
                  <a:invGamma/>
                </a:srgbClr>
              </a:gs>
              <a:gs pos="100000">
                <a:srgbClr val="E49514">
                  <a:alpha val="8000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 dirty="0" smtClean="0">
              <a:solidFill>
                <a:srgbClr val="000000"/>
              </a:solidFill>
            </a:endParaRPr>
          </a:p>
        </p:txBody>
      </p:sp>
      <p:sp>
        <p:nvSpPr>
          <p:cNvPr id="54" name="Freeform 5"/>
          <p:cNvSpPr>
            <a:spLocks/>
          </p:cNvSpPr>
          <p:nvPr/>
        </p:nvSpPr>
        <p:spPr bwMode="gray">
          <a:xfrm>
            <a:off x="4642941" y="1055688"/>
            <a:ext cx="3659188" cy="1879600"/>
          </a:xfrm>
          <a:custGeom>
            <a:avLst/>
            <a:gdLst>
              <a:gd name="T0" fmla="*/ 2147483647 w 2305"/>
              <a:gd name="T1" fmla="*/ 2147483647 h 1184"/>
              <a:gd name="T2" fmla="*/ 2147483647 w 2305"/>
              <a:gd name="T3" fmla="*/ 2147483647 h 1184"/>
              <a:gd name="T4" fmla="*/ 2147483647 w 2305"/>
              <a:gd name="T5" fmla="*/ 2147483647 h 1184"/>
              <a:gd name="T6" fmla="*/ 2147483647 w 2305"/>
              <a:gd name="T7" fmla="*/ 2147483647 h 1184"/>
              <a:gd name="T8" fmla="*/ 2147483647 w 2305"/>
              <a:gd name="T9" fmla="*/ 2147483647 h 1184"/>
              <a:gd name="T10" fmla="*/ 0 w 2305"/>
              <a:gd name="T11" fmla="*/ 0 h 1184"/>
              <a:gd name="T12" fmla="*/ 2147483647 w 2305"/>
              <a:gd name="T13" fmla="*/ 2147483647 h 11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4"/>
              <a:gd name="T23" fmla="*/ 2305 w 2305"/>
              <a:gd name="T24" fmla="*/ 1184 h 11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4">
                <a:moveTo>
                  <a:pt x="1" y="691"/>
                </a:moveTo>
                <a:cubicBezTo>
                  <a:pt x="122" y="700"/>
                  <a:pt x="249" y="766"/>
                  <a:pt x="314" y="833"/>
                </a:cubicBezTo>
                <a:cubicBezTo>
                  <a:pt x="379" y="900"/>
                  <a:pt x="463" y="1005"/>
                  <a:pt x="481" y="1182"/>
                </a:cubicBezTo>
                <a:lnTo>
                  <a:pt x="2305" y="1184"/>
                </a:lnTo>
                <a:lnTo>
                  <a:pt x="2305" y="1"/>
                </a:lnTo>
                <a:lnTo>
                  <a:pt x="0" y="0"/>
                </a:lnTo>
                <a:lnTo>
                  <a:pt x="1" y="691"/>
                </a:lnTo>
                <a:close/>
              </a:path>
            </a:pathLst>
          </a:custGeom>
          <a:solidFill>
            <a:srgbClr val="90A8B0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55" name="Rectangle 6"/>
          <p:cNvSpPr>
            <a:spLocks noChangeArrowheads="1"/>
          </p:cNvSpPr>
          <p:nvPr/>
        </p:nvSpPr>
        <p:spPr bwMode="gray">
          <a:xfrm flipH="1">
            <a:off x="4672312" y="1147078"/>
            <a:ext cx="3629817" cy="422275"/>
          </a:xfrm>
          <a:prstGeom prst="rect">
            <a:avLst/>
          </a:prstGeom>
          <a:gradFill rotWithShape="1">
            <a:gsLst>
              <a:gs pos="0">
                <a:srgbClr val="90A8B0">
                  <a:alpha val="80000"/>
                </a:srgbClr>
              </a:gs>
              <a:gs pos="50000">
                <a:srgbClr val="90A8B0">
                  <a:gamma/>
                  <a:shade val="89020"/>
                  <a:invGamma/>
                </a:srgbClr>
              </a:gs>
              <a:gs pos="100000">
                <a:srgbClr val="90A8B0">
                  <a:alpha val="8000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 smtClean="0">
              <a:solidFill>
                <a:srgbClr val="000000"/>
              </a:solidFill>
            </a:endParaRPr>
          </a:p>
        </p:txBody>
      </p:sp>
      <p:sp>
        <p:nvSpPr>
          <p:cNvPr id="56" name="Freeform 7"/>
          <p:cNvSpPr>
            <a:spLocks/>
          </p:cNvSpPr>
          <p:nvPr/>
        </p:nvSpPr>
        <p:spPr bwMode="gray">
          <a:xfrm>
            <a:off x="865317" y="3044992"/>
            <a:ext cx="3659187" cy="1879600"/>
          </a:xfrm>
          <a:custGeom>
            <a:avLst/>
            <a:gdLst>
              <a:gd name="T0" fmla="*/ 2147483647 w 2305"/>
              <a:gd name="T1" fmla="*/ 2147483647 h 1184"/>
              <a:gd name="T2" fmla="*/ 2147483647 w 2305"/>
              <a:gd name="T3" fmla="*/ 2147483647 h 1184"/>
              <a:gd name="T4" fmla="*/ 2147483647 w 2305"/>
              <a:gd name="T5" fmla="*/ 2147483647 h 1184"/>
              <a:gd name="T6" fmla="*/ 0 w 2305"/>
              <a:gd name="T7" fmla="*/ 0 h 1184"/>
              <a:gd name="T8" fmla="*/ 0 w 2305"/>
              <a:gd name="T9" fmla="*/ 2147483647 h 1184"/>
              <a:gd name="T10" fmla="*/ 2147483647 w 2305"/>
              <a:gd name="T11" fmla="*/ 2147483647 h 1184"/>
              <a:gd name="T12" fmla="*/ 2147483647 w 2305"/>
              <a:gd name="T13" fmla="*/ 2147483647 h 11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4"/>
              <a:gd name="T23" fmla="*/ 2305 w 2305"/>
              <a:gd name="T24" fmla="*/ 1184 h 11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4">
                <a:moveTo>
                  <a:pt x="2304" y="493"/>
                </a:moveTo>
                <a:cubicBezTo>
                  <a:pt x="2183" y="484"/>
                  <a:pt x="2056" y="418"/>
                  <a:pt x="1991" y="351"/>
                </a:cubicBezTo>
                <a:cubicBezTo>
                  <a:pt x="1926" y="284"/>
                  <a:pt x="1831" y="178"/>
                  <a:pt x="1813" y="1"/>
                </a:cubicBezTo>
                <a:lnTo>
                  <a:pt x="0" y="0"/>
                </a:lnTo>
                <a:lnTo>
                  <a:pt x="0" y="1183"/>
                </a:lnTo>
                <a:lnTo>
                  <a:pt x="2305" y="1184"/>
                </a:lnTo>
                <a:lnTo>
                  <a:pt x="2304" y="493"/>
                </a:lnTo>
                <a:close/>
              </a:path>
            </a:pathLst>
          </a:custGeom>
          <a:solidFill>
            <a:srgbClr val="5EB4B4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57" name="Freeform 8"/>
          <p:cNvSpPr>
            <a:spLocks/>
          </p:cNvSpPr>
          <p:nvPr/>
        </p:nvSpPr>
        <p:spPr bwMode="gray">
          <a:xfrm>
            <a:off x="4643437" y="3044992"/>
            <a:ext cx="3659188" cy="1881188"/>
          </a:xfrm>
          <a:custGeom>
            <a:avLst/>
            <a:gdLst>
              <a:gd name="T0" fmla="*/ 2147483647 w 2305"/>
              <a:gd name="T1" fmla="*/ 2147483647 h 1185"/>
              <a:gd name="T2" fmla="*/ 2147483647 w 2305"/>
              <a:gd name="T3" fmla="*/ 2147483647 h 1185"/>
              <a:gd name="T4" fmla="*/ 2147483647 w 2305"/>
              <a:gd name="T5" fmla="*/ 0 h 1185"/>
              <a:gd name="T6" fmla="*/ 2147483647 w 2305"/>
              <a:gd name="T7" fmla="*/ 2147483647 h 1185"/>
              <a:gd name="T8" fmla="*/ 2147483647 w 2305"/>
              <a:gd name="T9" fmla="*/ 2147483647 h 1185"/>
              <a:gd name="T10" fmla="*/ 0 w 2305"/>
              <a:gd name="T11" fmla="*/ 2147483647 h 1185"/>
              <a:gd name="T12" fmla="*/ 2147483647 w 2305"/>
              <a:gd name="T13" fmla="*/ 2147483647 h 11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5"/>
              <a:gd name="T23" fmla="*/ 2305 w 2305"/>
              <a:gd name="T24" fmla="*/ 1185 h 118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5">
                <a:moveTo>
                  <a:pt x="1" y="494"/>
                </a:moveTo>
                <a:cubicBezTo>
                  <a:pt x="122" y="485"/>
                  <a:pt x="249" y="419"/>
                  <a:pt x="314" y="352"/>
                </a:cubicBezTo>
                <a:cubicBezTo>
                  <a:pt x="379" y="285"/>
                  <a:pt x="465" y="177"/>
                  <a:pt x="483" y="0"/>
                </a:cubicBezTo>
                <a:lnTo>
                  <a:pt x="2305" y="1"/>
                </a:lnTo>
                <a:lnTo>
                  <a:pt x="2305" y="1184"/>
                </a:lnTo>
                <a:lnTo>
                  <a:pt x="0" y="1185"/>
                </a:lnTo>
                <a:lnTo>
                  <a:pt x="1" y="494"/>
                </a:lnTo>
                <a:close/>
              </a:path>
            </a:pathLst>
          </a:custGeom>
          <a:solidFill>
            <a:srgbClr val="6E9349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58" name="Freeform 9"/>
          <p:cNvSpPr>
            <a:spLocks/>
          </p:cNvSpPr>
          <p:nvPr/>
        </p:nvSpPr>
        <p:spPr bwMode="gray">
          <a:xfrm>
            <a:off x="5116016" y="3147427"/>
            <a:ext cx="3186113" cy="461963"/>
          </a:xfrm>
          <a:custGeom>
            <a:avLst/>
            <a:gdLst/>
            <a:ahLst/>
            <a:cxnLst>
              <a:cxn ang="0">
                <a:pos x="176" y="3"/>
              </a:cxn>
              <a:cxn ang="0">
                <a:pos x="0" y="291"/>
              </a:cxn>
              <a:cxn ang="0">
                <a:pos x="2007" y="291"/>
              </a:cxn>
              <a:cxn ang="0">
                <a:pos x="2007" y="0"/>
              </a:cxn>
              <a:cxn ang="0">
                <a:pos x="176" y="3"/>
              </a:cxn>
            </a:cxnLst>
            <a:rect l="0" t="0" r="r" b="b"/>
            <a:pathLst>
              <a:path w="2007" h="291">
                <a:moveTo>
                  <a:pt x="176" y="3"/>
                </a:moveTo>
                <a:cubicBezTo>
                  <a:pt x="133" y="163"/>
                  <a:pt x="72" y="214"/>
                  <a:pt x="0" y="291"/>
                </a:cubicBezTo>
                <a:lnTo>
                  <a:pt x="2007" y="291"/>
                </a:lnTo>
                <a:lnTo>
                  <a:pt x="2007" y="0"/>
                </a:lnTo>
                <a:lnTo>
                  <a:pt x="176" y="3"/>
                </a:lnTo>
                <a:close/>
              </a:path>
            </a:pathLst>
          </a:custGeom>
          <a:gradFill rotWithShape="1">
            <a:gsLst>
              <a:gs pos="0">
                <a:srgbClr val="6E9349">
                  <a:alpha val="80000"/>
                </a:srgbClr>
              </a:gs>
              <a:gs pos="50000">
                <a:srgbClr val="6E9349">
                  <a:gamma/>
                  <a:shade val="89020"/>
                  <a:invGamma/>
                </a:srgbClr>
              </a:gs>
              <a:gs pos="100000">
                <a:srgbClr val="6E9349">
                  <a:alpha val="80000"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>
              <a:solidFill>
                <a:srgbClr val="000000"/>
              </a:solidFill>
              <a:latin typeface="Arial" charset="0"/>
              <a:ea typeface="宋体" charset="-122"/>
            </a:endParaRPr>
          </a:p>
        </p:txBody>
      </p:sp>
      <p:sp>
        <p:nvSpPr>
          <p:cNvPr id="59" name="Freeform 10"/>
          <p:cNvSpPr>
            <a:spLocks/>
          </p:cNvSpPr>
          <p:nvPr/>
        </p:nvSpPr>
        <p:spPr bwMode="gray">
          <a:xfrm flipH="1">
            <a:off x="864118" y="3149999"/>
            <a:ext cx="3165475" cy="461962"/>
          </a:xfrm>
          <a:custGeom>
            <a:avLst/>
            <a:gdLst/>
            <a:ahLst/>
            <a:cxnLst>
              <a:cxn ang="0">
                <a:pos x="176" y="3"/>
              </a:cxn>
              <a:cxn ang="0">
                <a:pos x="0" y="291"/>
              </a:cxn>
              <a:cxn ang="0">
                <a:pos x="2007" y="291"/>
              </a:cxn>
              <a:cxn ang="0">
                <a:pos x="2007" y="0"/>
              </a:cxn>
              <a:cxn ang="0">
                <a:pos x="176" y="3"/>
              </a:cxn>
            </a:cxnLst>
            <a:rect l="0" t="0" r="r" b="b"/>
            <a:pathLst>
              <a:path w="2007" h="291">
                <a:moveTo>
                  <a:pt x="176" y="3"/>
                </a:moveTo>
                <a:cubicBezTo>
                  <a:pt x="133" y="163"/>
                  <a:pt x="72" y="214"/>
                  <a:pt x="0" y="291"/>
                </a:cubicBezTo>
                <a:lnTo>
                  <a:pt x="2007" y="291"/>
                </a:lnTo>
                <a:lnTo>
                  <a:pt x="2007" y="0"/>
                </a:lnTo>
                <a:lnTo>
                  <a:pt x="176" y="3"/>
                </a:lnTo>
                <a:close/>
              </a:path>
            </a:pathLst>
          </a:custGeom>
          <a:gradFill rotWithShape="1">
            <a:gsLst>
              <a:gs pos="0">
                <a:srgbClr val="5EB4B4">
                  <a:alpha val="80000"/>
                </a:srgbClr>
              </a:gs>
              <a:gs pos="50000">
                <a:srgbClr val="5EB4B4">
                  <a:gamma/>
                  <a:shade val="89020"/>
                  <a:invGamma/>
                </a:srgbClr>
              </a:gs>
              <a:gs pos="100000">
                <a:srgbClr val="5EB4B4">
                  <a:alpha val="80000"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>
              <a:solidFill>
                <a:srgbClr val="000000"/>
              </a:solidFill>
              <a:latin typeface="Arial" charset="0"/>
              <a:ea typeface="宋体" charset="-122"/>
            </a:endParaRPr>
          </a:p>
        </p:txBody>
      </p:sp>
      <p:sp>
        <p:nvSpPr>
          <p:cNvPr id="6170" name="Rectangle 11"/>
          <p:cNvSpPr>
            <a:spLocks noChangeArrowheads="1"/>
          </p:cNvSpPr>
          <p:nvPr/>
        </p:nvSpPr>
        <p:spPr bwMode="gray">
          <a:xfrm>
            <a:off x="971550" y="1086328"/>
            <a:ext cx="2257425" cy="52228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zh-TW" altLang="zh-TW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經營理念</a:t>
            </a:r>
            <a:endParaRPr lang="zh-TW" altLang="zh-TW" sz="2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171" name="Rectangle 12"/>
          <p:cNvSpPr>
            <a:spLocks noChangeArrowheads="1"/>
          </p:cNvSpPr>
          <p:nvPr/>
        </p:nvSpPr>
        <p:spPr bwMode="gray">
          <a:xfrm>
            <a:off x="896476" y="3105257"/>
            <a:ext cx="2836862" cy="4921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zh-TW" altLang="en-US" sz="26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環境安全衛生政策</a:t>
            </a:r>
            <a:endParaRPr lang="zh-TW" altLang="en-US" sz="26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172" name="Rectangle 13"/>
          <p:cNvSpPr>
            <a:spLocks noChangeArrowheads="1"/>
          </p:cNvSpPr>
          <p:nvPr/>
        </p:nvSpPr>
        <p:spPr bwMode="gray">
          <a:xfrm>
            <a:off x="6577013" y="1086238"/>
            <a:ext cx="1725612" cy="523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zh-TW" altLang="en-US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品質政策</a:t>
            </a:r>
            <a:endParaRPr lang="zh-TW" altLang="en-US" sz="2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173" name="Rectangle 14"/>
          <p:cNvSpPr>
            <a:spLocks noChangeArrowheads="1"/>
          </p:cNvSpPr>
          <p:nvPr/>
        </p:nvSpPr>
        <p:spPr bwMode="gray">
          <a:xfrm>
            <a:off x="6645811" y="3098853"/>
            <a:ext cx="1617663" cy="523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zh-TW" altLang="zh-TW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社會責任</a:t>
            </a:r>
            <a:endParaRPr lang="zh-TW" altLang="zh-TW" sz="2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174" name="Rectangle 17"/>
          <p:cNvSpPr>
            <a:spLocks noChangeArrowheads="1"/>
          </p:cNvSpPr>
          <p:nvPr/>
        </p:nvSpPr>
        <p:spPr bwMode="gray">
          <a:xfrm>
            <a:off x="886490" y="1575041"/>
            <a:ext cx="2954338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lnSpc>
                <a:spcPct val="110000"/>
              </a:lnSpc>
            </a:pPr>
            <a:r>
              <a:rPr lang="zh-TW" altLang="zh-TW" sz="1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以『持續進步、精益求精』之精神，追求永續經營，善盡社會責任。</a:t>
            </a:r>
            <a:endParaRPr kumimoji="0" lang="en-US" altLang="zh-CN" sz="1600" dirty="0">
              <a:solidFill>
                <a:srgbClr val="000000"/>
              </a:solidFill>
              <a:latin typeface="Calibri" pitchFamily="34" charset="0"/>
              <a:ea typeface="SimSun" pitchFamily="2" charset="-122"/>
            </a:endParaRPr>
          </a:p>
        </p:txBody>
      </p:sp>
      <p:sp>
        <p:nvSpPr>
          <p:cNvPr id="6175" name="Rectangle 18"/>
          <p:cNvSpPr>
            <a:spLocks noChangeArrowheads="1"/>
          </p:cNvSpPr>
          <p:nvPr/>
        </p:nvSpPr>
        <p:spPr bwMode="gray">
          <a:xfrm>
            <a:off x="5214458" y="1568949"/>
            <a:ext cx="316547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TW" altLang="en-US" sz="1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本著持續進步，精益求精之經營理念，以系統運作及不斷創新，來有效滿足客戶需求及法律規章要求。</a:t>
            </a:r>
            <a:r>
              <a:rPr lang="zh-TW" altLang="en-US" sz="2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　</a:t>
            </a:r>
          </a:p>
        </p:txBody>
      </p:sp>
      <p:sp>
        <p:nvSpPr>
          <p:cNvPr id="6176" name="Text Box 26"/>
          <p:cNvSpPr txBox="1">
            <a:spLocks noChangeArrowheads="1"/>
          </p:cNvSpPr>
          <p:nvPr/>
        </p:nvSpPr>
        <p:spPr bwMode="gray">
          <a:xfrm>
            <a:off x="916633" y="3597382"/>
            <a:ext cx="3398837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TW" altLang="en-US" sz="1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預防職業災害、遵守環安衛法規、</a:t>
            </a:r>
            <a:endParaRPr lang="en-US" altLang="zh-TW" sz="16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TW" altLang="en-US" sz="1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落實節能減碳、著重污染預防、</a:t>
            </a:r>
            <a:endParaRPr lang="en-US" altLang="zh-TW" sz="16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TW" altLang="en-US" sz="1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承諾持續改善、確保永續經營</a:t>
            </a:r>
            <a:endParaRPr lang="en-US" altLang="zh-TW" sz="16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  <a:cs typeface="Arial" charset="0"/>
            </a:endParaRPr>
          </a:p>
        </p:txBody>
      </p:sp>
      <p:sp>
        <p:nvSpPr>
          <p:cNvPr id="6177" name="Text Box 27"/>
          <p:cNvSpPr txBox="1">
            <a:spLocks noChangeArrowheads="1"/>
          </p:cNvSpPr>
          <p:nvPr/>
        </p:nvSpPr>
        <p:spPr bwMode="gray">
          <a:xfrm>
            <a:off x="5318126" y="3744788"/>
            <a:ext cx="291614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indent="263525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indent="0">
              <a:spcBef>
                <a:spcPts val="6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109</a:t>
            </a:r>
            <a:r>
              <a:rPr lang="zh-TW" altLang="en-US" sz="1600" b="1" dirty="0" smtClean="0">
                <a:solidFill>
                  <a:schemeClr val="tx2"/>
                </a:solidFill>
                <a:latin typeface="+mj-ea"/>
                <a:ea typeface="+mj-ea"/>
              </a:rPr>
              <a:t>年編製</a:t>
            </a:r>
            <a:r>
              <a:rPr lang="zh-TW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企業</a:t>
            </a:r>
            <a:r>
              <a:rPr lang="zh-TW" altLang="zh-TW" sz="1600" b="1" dirty="0">
                <a:solidFill>
                  <a:schemeClr val="tx2"/>
                </a:solidFill>
                <a:latin typeface="+mj-ea"/>
                <a:ea typeface="+mj-ea"/>
              </a:rPr>
              <a:t>社會責任</a:t>
            </a:r>
            <a:r>
              <a:rPr lang="zh-TW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報告</a:t>
            </a:r>
            <a:r>
              <a:rPr lang="zh-TW" altLang="en-US" sz="1600" b="1" dirty="0" smtClean="0">
                <a:solidFill>
                  <a:schemeClr val="tx2"/>
                </a:solidFill>
                <a:latin typeface="+mj-ea"/>
                <a:ea typeface="+mj-ea"/>
              </a:rPr>
              <a:t>書</a:t>
            </a:r>
            <a:r>
              <a:rPr lang="en-US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(</a:t>
            </a:r>
            <a:r>
              <a:rPr lang="en-US" altLang="zh-TW" sz="1600" b="1" dirty="0">
                <a:solidFill>
                  <a:schemeClr val="tx2"/>
                </a:solidFill>
                <a:latin typeface="+mj-ea"/>
                <a:ea typeface="+mj-ea"/>
              </a:rPr>
              <a:t>CSG)</a:t>
            </a:r>
            <a:r>
              <a:rPr lang="zh-TW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，</a:t>
            </a:r>
            <a:r>
              <a:rPr lang="en-US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110</a:t>
            </a:r>
            <a:r>
              <a:rPr lang="zh-TW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年修正</a:t>
            </a:r>
            <a:r>
              <a:rPr lang="zh-TW" altLang="en-US" sz="1600" b="1" dirty="0" smtClean="0">
                <a:solidFill>
                  <a:schemeClr val="tx2"/>
                </a:solidFill>
                <a:latin typeface="+mj-ea"/>
                <a:ea typeface="+mj-ea"/>
              </a:rPr>
              <a:t>為企業</a:t>
            </a:r>
            <a:r>
              <a:rPr lang="zh-TW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永</a:t>
            </a:r>
            <a:r>
              <a:rPr lang="zh-TW" altLang="zh-TW" sz="1600" b="1" dirty="0">
                <a:solidFill>
                  <a:schemeClr val="tx2"/>
                </a:solidFill>
                <a:latin typeface="+mj-ea"/>
                <a:ea typeface="+mj-ea"/>
              </a:rPr>
              <a:t>續報告書</a:t>
            </a:r>
            <a:r>
              <a:rPr lang="en-US" altLang="zh-TW" sz="1600" b="1" dirty="0">
                <a:solidFill>
                  <a:schemeClr val="tx2"/>
                </a:solidFill>
                <a:latin typeface="+mj-ea"/>
                <a:ea typeface="+mj-ea"/>
              </a:rPr>
              <a:t>(ESG</a:t>
            </a:r>
            <a:r>
              <a:rPr lang="en-US" altLang="zh-TW" sz="1600" b="1" dirty="0" smtClean="0">
                <a:solidFill>
                  <a:schemeClr val="tx2"/>
                </a:solidFill>
                <a:latin typeface="+mj-ea"/>
                <a:ea typeface="+mj-ea"/>
              </a:rPr>
              <a:t>)</a:t>
            </a:r>
            <a:r>
              <a:rPr lang="zh-TW" altLang="zh-TW" sz="1600" b="1" dirty="0" smtClean="0">
                <a:solidFill>
                  <a:schemeClr val="tx2"/>
                </a:solidFill>
                <a:latin typeface="Cambria" pitchFamily="18" charset="0"/>
                <a:ea typeface="標楷體" pitchFamily="65" charset="-120"/>
              </a:rPr>
              <a:t>。</a:t>
            </a:r>
            <a:endParaRPr lang="zh-TW" altLang="en-US" sz="1600" b="1" dirty="0">
              <a:solidFill>
                <a:schemeClr val="tx2"/>
              </a:solidFill>
              <a:latin typeface="Cambria" pitchFamily="18" charset="0"/>
              <a:ea typeface="標楷體" pitchFamily="65" charset="-120"/>
            </a:endParaRPr>
          </a:p>
        </p:txBody>
      </p:sp>
      <p:grpSp>
        <p:nvGrpSpPr>
          <p:cNvPr id="6178" name="Group 35"/>
          <p:cNvGrpSpPr>
            <a:grpSpLocks/>
          </p:cNvGrpSpPr>
          <p:nvPr/>
        </p:nvGrpSpPr>
        <p:grpSpPr bwMode="auto">
          <a:xfrm>
            <a:off x="3741738" y="2151101"/>
            <a:ext cx="1682750" cy="1682750"/>
            <a:chOff x="2350" y="2010"/>
            <a:chExt cx="1060" cy="1060"/>
          </a:xfrm>
        </p:grpSpPr>
        <p:sp>
          <p:nvSpPr>
            <p:cNvPr id="69" name="Oval 29"/>
            <p:cNvSpPr>
              <a:spLocks noChangeArrowheads="1"/>
            </p:cNvSpPr>
            <p:nvPr/>
          </p:nvSpPr>
          <p:spPr bwMode="gray">
            <a:xfrm>
              <a:off x="2350" y="2010"/>
              <a:ext cx="1060" cy="1060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Char char="v"/>
                <a:defRPr sz="2800" b="1">
                  <a:solidFill>
                    <a:schemeClr val="tx2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zh-CN" altLang="en-US" sz="1800" b="0" kern="0" smtClean="0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grpSp>
          <p:nvGrpSpPr>
            <p:cNvPr id="6181" name="Group 30"/>
            <p:cNvGrpSpPr>
              <a:grpSpLocks/>
            </p:cNvGrpSpPr>
            <p:nvPr/>
          </p:nvGrpSpPr>
          <p:grpSpPr bwMode="auto">
            <a:xfrm rot="-2288454">
              <a:off x="2433" y="2073"/>
              <a:ext cx="887" cy="911"/>
              <a:chOff x="886" y="2036"/>
              <a:chExt cx="433" cy="424"/>
            </a:xfrm>
          </p:grpSpPr>
          <p:pic>
            <p:nvPicPr>
              <p:cNvPr id="6183" name="Picture 31" descr="circuler_1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" name="Oval 32"/>
              <p:cNvSpPr>
                <a:spLocks noChangeArrowheads="1"/>
              </p:cNvSpPr>
              <p:nvPr/>
            </p:nvSpPr>
            <p:spPr bwMode="gray">
              <a:xfrm>
                <a:off x="886" y="2036"/>
                <a:ext cx="433" cy="422"/>
              </a:xfrm>
              <a:prstGeom prst="ellipse">
                <a:avLst/>
              </a:prstGeom>
              <a:solidFill>
                <a:srgbClr val="FF99FF">
                  <a:alpha val="7451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buChar char="v"/>
                  <a:defRPr sz="2800" b="1">
                    <a:solidFill>
                      <a:schemeClr val="tx2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ClrTx/>
                  <a:buFontTx/>
                  <a:buNone/>
                  <a:defRPr/>
                </a:pPr>
                <a:endParaRPr kumimoji="0" lang="zh-CN" altLang="en-US" sz="1800" b="0" kern="0" smtClean="0">
                  <a:solidFill>
                    <a:srgbClr val="000000"/>
                  </a:solidFill>
                  <a:latin typeface="Arial" charset="0"/>
                  <a:ea typeface="SimSun" pitchFamily="2" charset="-122"/>
                </a:endParaRPr>
              </a:p>
            </p:txBody>
          </p:sp>
          <p:pic>
            <p:nvPicPr>
              <p:cNvPr id="6185" name="Picture 33" descr="Picture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82" name="Picture 34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419" y="2047"/>
              <a:ext cx="915" cy="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79" name="Picture 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4" y="2738956"/>
            <a:ext cx="143986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圖片 6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944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2"/>
          <p:cNvSpPr>
            <a:spLocks noGrp="1" noChangeArrowheads="1"/>
          </p:cNvSpPr>
          <p:nvPr>
            <p:ph type="title"/>
          </p:nvPr>
        </p:nvSpPr>
        <p:spPr>
          <a:xfrm>
            <a:off x="662880" y="476895"/>
            <a:ext cx="8229600" cy="647849"/>
          </a:xfrm>
        </p:spPr>
        <p:txBody>
          <a:bodyPr/>
          <a:lstStyle/>
          <a:p>
            <a:pPr eaLnBrk="1" hangingPunct="1"/>
            <a:r>
              <a:rPr lang="zh-TW" altLang="en-US" sz="2800" b="1" u="sng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轉投資關係企業</a:t>
            </a:r>
            <a:endParaRPr lang="en-US" altLang="zh-TW" sz="2800" b="1" u="sng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11" name="內容版面配置區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6291956"/>
              </p:ext>
            </p:extLst>
          </p:nvPr>
        </p:nvGraphicFramePr>
        <p:xfrm>
          <a:off x="661107" y="1196752"/>
          <a:ext cx="8064896" cy="4663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4</a:t>
            </a:r>
            <a:endParaRPr lang="en-US" altLang="zh-TW" dirty="0"/>
          </a:p>
        </p:txBody>
      </p:sp>
      <p:sp>
        <p:nvSpPr>
          <p:cNvPr id="7173" name="Text Box 15"/>
          <p:cNvSpPr txBox="1">
            <a:spLocks noChangeArrowheads="1"/>
          </p:cNvSpPr>
          <p:nvPr/>
        </p:nvSpPr>
        <p:spPr bwMode="auto">
          <a:xfrm>
            <a:off x="6804546" y="2420888"/>
            <a:ext cx="1439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800" b="1" dirty="0" smtClean="0">
                <a:latin typeface="Book Antiqua" panose="02040602050305030304" pitchFamily="18" charset="0"/>
              </a:rPr>
              <a:t>41.0%</a:t>
            </a:r>
            <a:endParaRPr lang="en-US" altLang="zh-TW" sz="2800" b="1" dirty="0">
              <a:latin typeface="Book Antiqua" panose="02040602050305030304" pitchFamily="18" charset="0"/>
            </a:endParaRPr>
          </a:p>
        </p:txBody>
      </p:sp>
      <p:sp>
        <p:nvSpPr>
          <p:cNvPr id="7174" name="Text Box 15"/>
          <p:cNvSpPr txBox="1">
            <a:spLocks noChangeArrowheads="1"/>
          </p:cNvSpPr>
          <p:nvPr/>
        </p:nvSpPr>
        <p:spPr bwMode="auto">
          <a:xfrm>
            <a:off x="660304" y="5115674"/>
            <a:ext cx="12241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800" b="1" dirty="0">
                <a:latin typeface="Book Antiqua" panose="02040602050305030304" pitchFamily="18" charset="0"/>
              </a:rPr>
              <a:t>100%</a:t>
            </a:r>
          </a:p>
        </p:txBody>
      </p:sp>
      <p:sp>
        <p:nvSpPr>
          <p:cNvPr id="7175" name="Text Box 15"/>
          <p:cNvSpPr txBox="1">
            <a:spLocks noChangeArrowheads="1"/>
          </p:cNvSpPr>
          <p:nvPr/>
        </p:nvSpPr>
        <p:spPr bwMode="auto">
          <a:xfrm>
            <a:off x="1516062" y="2420888"/>
            <a:ext cx="1439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800" b="1" dirty="0">
                <a:latin typeface="Book Antiqua" panose="02040602050305030304" pitchFamily="18" charset="0"/>
              </a:rPr>
              <a:t>100%</a:t>
            </a:r>
          </a:p>
        </p:txBody>
      </p:sp>
      <p:pic>
        <p:nvPicPr>
          <p:cNvPr id="8" name="圖片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49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5</a:t>
            </a:r>
            <a:endParaRPr lang="en-US" altLang="zh-TW" dirty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458788" y="476672"/>
            <a:ext cx="8229600" cy="774700"/>
          </a:xfrm>
        </p:spPr>
        <p:txBody>
          <a:bodyPr/>
          <a:lstStyle/>
          <a:p>
            <a:pPr eaLnBrk="1" hangingPunct="1"/>
            <a:r>
              <a:rPr lang="zh-TW" altLang="en-US" sz="4500" dirty="0" smtClean="0">
                <a:solidFill>
                  <a:schemeClr val="tx1"/>
                </a:solidFill>
              </a:rPr>
              <a:t>    </a:t>
            </a:r>
            <a:r>
              <a:rPr lang="zh-TW" altLang="en-US" sz="4500" u="sng" dirty="0" smtClean="0">
                <a:solidFill>
                  <a:schemeClr val="tx1"/>
                </a:solidFill>
              </a:rPr>
              <a:t>主要產品</a:t>
            </a:r>
          </a:p>
        </p:txBody>
      </p:sp>
      <p:pic>
        <p:nvPicPr>
          <p:cNvPr id="7194" name="Picture 48" descr="circuler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336486" y="1277138"/>
            <a:ext cx="134937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2" name="Picture 36" descr="light_shadow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3439120" y="1425375"/>
            <a:ext cx="9826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AutoShape 3"/>
          <p:cNvSpPr>
            <a:spLocks noChangeArrowheads="1"/>
          </p:cNvSpPr>
          <p:nvPr/>
        </p:nvSpPr>
        <p:spPr bwMode="gray">
          <a:xfrm flipH="1">
            <a:off x="830759" y="2428076"/>
            <a:ext cx="2438400" cy="657225"/>
          </a:xfrm>
          <a:prstGeom prst="parallelogram">
            <a:avLst>
              <a:gd name="adj" fmla="val 92256"/>
            </a:avLst>
          </a:prstGeom>
          <a:gradFill rotWithShape="1">
            <a:gsLst>
              <a:gs pos="0">
                <a:srgbClr val="BFCFD3"/>
              </a:gs>
              <a:gs pos="100000">
                <a:srgbClr val="DDE5E7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gray">
          <a:xfrm>
            <a:off x="1440706" y="3088625"/>
            <a:ext cx="1835150" cy="1428750"/>
          </a:xfrm>
          <a:prstGeom prst="rect">
            <a:avLst/>
          </a:prstGeom>
          <a:gradFill rotWithShape="1">
            <a:gsLst>
              <a:gs pos="0">
                <a:srgbClr val="BFCFD3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sp>
        <p:nvSpPr>
          <p:cNvPr id="7182" name="Freeform 13"/>
          <p:cNvSpPr>
            <a:spLocks/>
          </p:cNvSpPr>
          <p:nvPr/>
        </p:nvSpPr>
        <p:spPr bwMode="gray">
          <a:xfrm>
            <a:off x="827584" y="2415376"/>
            <a:ext cx="615950" cy="1168400"/>
          </a:xfrm>
          <a:custGeom>
            <a:avLst/>
            <a:gdLst>
              <a:gd name="T0" fmla="*/ 0 w 388"/>
              <a:gd name="T1" fmla="*/ 2147483647 h 736"/>
              <a:gd name="T2" fmla="*/ 2147483647 w 388"/>
              <a:gd name="T3" fmla="*/ 2147483647 h 736"/>
              <a:gd name="T4" fmla="*/ 2147483647 w 388"/>
              <a:gd name="T5" fmla="*/ 2147483647 h 736"/>
              <a:gd name="T6" fmla="*/ 0 w 388"/>
              <a:gd name="T7" fmla="*/ 0 h 736"/>
              <a:gd name="T8" fmla="*/ 0 w 388"/>
              <a:gd name="T9" fmla="*/ 2147483647 h 7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736"/>
              <a:gd name="T17" fmla="*/ 388 w 388"/>
              <a:gd name="T18" fmla="*/ 736 h 7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736">
                <a:moveTo>
                  <a:pt x="0" y="331"/>
                </a:moveTo>
                <a:lnTo>
                  <a:pt x="388" y="736"/>
                </a:lnTo>
                <a:lnTo>
                  <a:pt x="388" y="416"/>
                </a:lnTo>
                <a:lnTo>
                  <a:pt x="0" y="0"/>
                </a:lnTo>
                <a:lnTo>
                  <a:pt x="0" y="331"/>
                </a:lnTo>
                <a:close/>
              </a:path>
            </a:pathLst>
          </a:custGeom>
          <a:gradFill rotWithShape="1">
            <a:gsLst>
              <a:gs pos="0">
                <a:srgbClr val="586062"/>
              </a:gs>
              <a:gs pos="100000">
                <a:srgbClr val="BFCFD3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7185" name="Picture 19" descr="light_shadow"/>
          <p:cNvPicPr>
            <a:picLocks noChangeAspect="1" noChangeArrowheads="1"/>
          </p:cNvPicPr>
          <p:nvPr/>
        </p:nvPicPr>
        <p:blipFill>
          <a:blip r:embed="rId4" cstate="print">
            <a:lum bright="6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8784" y="2672551"/>
            <a:ext cx="1008063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5" name="Oval 49"/>
          <p:cNvSpPr>
            <a:spLocks noChangeArrowheads="1"/>
          </p:cNvSpPr>
          <p:nvPr/>
        </p:nvSpPr>
        <p:spPr bwMode="gray">
          <a:xfrm>
            <a:off x="1341455" y="1279393"/>
            <a:ext cx="1350962" cy="1344612"/>
          </a:xfrm>
          <a:prstGeom prst="ellipse">
            <a:avLst/>
          </a:prstGeom>
          <a:solidFill>
            <a:srgbClr val="FFCC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grpSp>
        <p:nvGrpSpPr>
          <p:cNvPr id="7196" name="Group 51"/>
          <p:cNvGrpSpPr>
            <a:grpSpLocks/>
          </p:cNvGrpSpPr>
          <p:nvPr/>
        </p:nvGrpSpPr>
        <p:grpSpPr bwMode="auto">
          <a:xfrm rot="18497655" flipH="1" flipV="1">
            <a:off x="1756272" y="2206636"/>
            <a:ext cx="1004888" cy="287337"/>
            <a:chOff x="2532" y="1051"/>
            <a:chExt cx="893" cy="246"/>
          </a:xfrm>
        </p:grpSpPr>
        <p:grpSp>
          <p:nvGrpSpPr>
            <p:cNvPr id="7205" name="Group 52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7211" name="AutoShape 53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12" name="AutoShape 54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13" name="AutoShape 55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14" name="AutoShape 56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  <p:grpSp>
          <p:nvGrpSpPr>
            <p:cNvPr id="7206" name="Group 57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207" name="AutoShape 58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08" name="AutoShape 59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09" name="AutoShape 60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10" name="AutoShape 61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</p:grpSp>
      <p:sp>
        <p:nvSpPr>
          <p:cNvPr id="7199" name="Text Box 64"/>
          <p:cNvSpPr txBox="1">
            <a:spLocks noChangeArrowheads="1"/>
          </p:cNvSpPr>
          <p:nvPr/>
        </p:nvSpPr>
        <p:spPr bwMode="gray">
          <a:xfrm>
            <a:off x="1478459" y="1688301"/>
            <a:ext cx="1077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TW" altLang="en-US" sz="2800" b="1" dirty="0">
                <a:ea typeface="標楷體" pitchFamily="65" charset="-120"/>
              </a:rPr>
              <a:t>乳膠</a:t>
            </a:r>
          </a:p>
        </p:txBody>
      </p:sp>
      <p:sp>
        <p:nvSpPr>
          <p:cNvPr id="7200" name="Rectangle 67"/>
          <p:cNvSpPr>
            <a:spLocks noChangeArrowheads="1"/>
          </p:cNvSpPr>
          <p:nvPr/>
        </p:nvSpPr>
        <p:spPr bwMode="gray">
          <a:xfrm>
            <a:off x="1240929" y="3058327"/>
            <a:ext cx="2034927" cy="117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>
                <a:latin typeface="Book Antiqua" panose="02040602050305030304" pitchFamily="18" charset="0"/>
                <a:ea typeface="標楷體" pitchFamily="65" charset="-120"/>
              </a:rPr>
              <a:t>佔營業</a:t>
            </a:r>
            <a:r>
              <a:rPr kumimoji="0" lang="zh-TW" altLang="en-US" sz="1600" b="1" dirty="0" smtClean="0">
                <a:latin typeface="Book Antiqua" panose="02040602050305030304" pitchFamily="18" charset="0"/>
                <a:ea typeface="標楷體" pitchFamily="65" charset="-120"/>
              </a:rPr>
              <a:t>比重</a:t>
            </a:r>
            <a:r>
              <a:rPr kumimoji="0" lang="en-US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39.0%</a:t>
            </a:r>
            <a:endParaRPr kumimoji="0" lang="en-US" altLang="zh-TW" sz="1600" b="1" dirty="0">
              <a:latin typeface="Book Antiqua" panose="02040602050305030304" pitchFamily="18" charset="0"/>
              <a:ea typeface="標楷體" pitchFamily="65" charset="-12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>
                <a:latin typeface="Book Antiqua" panose="02040602050305030304" pitchFamily="18" charset="0"/>
                <a:ea typeface="標楷體" pitchFamily="65" charset="-120"/>
              </a:rPr>
              <a:t>醫療用手套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>
                <a:latin typeface="Book Antiqua" panose="02040602050305030304" pitchFamily="18" charset="0"/>
                <a:ea typeface="標楷體" pitchFamily="65" charset="-120"/>
              </a:rPr>
              <a:t>紙張塗布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>
                <a:latin typeface="Book Antiqua" panose="02040602050305030304" pitchFamily="18" charset="0"/>
                <a:ea typeface="標楷體" pitchFamily="65" charset="-120"/>
              </a:rPr>
              <a:t>地毯褙膠</a:t>
            </a:r>
          </a:p>
        </p:txBody>
      </p:sp>
      <p:pic>
        <p:nvPicPr>
          <p:cNvPr id="7203" name="Picture 50" descr="light_shadow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1324472" y="1311733"/>
            <a:ext cx="98266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4" name="圖片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7" name="Group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127858"/>
              </p:ext>
            </p:extLst>
          </p:nvPr>
        </p:nvGraphicFramePr>
        <p:xfrm>
          <a:off x="705686" y="4314362"/>
          <a:ext cx="7970770" cy="1778934"/>
        </p:xfrm>
        <a:graphic>
          <a:graphicData uri="http://schemas.openxmlformats.org/drawingml/2006/table">
            <a:tbl>
              <a:tblPr/>
              <a:tblGrid>
                <a:gridCol w="277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8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725">
                <a:tc>
                  <a:txBody>
                    <a:bodyPr/>
                    <a:lstStyle>
                      <a:lvl1pPr marL="363538" indent="-3635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363538" marR="0" lvl="0" indent="-3635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主要產品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/ 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商品名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產能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/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產量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(MT/2023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預計產能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(MT/2024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1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合成乳膠 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(NBR/SBR)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NANTEX</a:t>
                      </a:r>
                      <a:r>
                        <a:rPr kumimoji="1" lang="en-US" altLang="zh-TW" sz="13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®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NBR/SBR LATEX</a:t>
                      </a:r>
                      <a:endParaRPr kumimoji="1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253,000 /   91,317(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林園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b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</a:b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  15,000 /   12,046 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鎮江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253,000 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林園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15,000 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鎮江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4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丁腈橡膠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NANCAR</a:t>
                      </a:r>
                      <a:r>
                        <a:rPr kumimoji="1" lang="en-US" altLang="zh-TW" sz="13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®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 NBR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  15,000 /      8,749 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林園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b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</a:b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  52,000 /    47,486 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鎮江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15,000 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林園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52,000 (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鎮江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其它</a:t>
                      </a:r>
                      <a:endParaRPr kumimoji="1" lang="en-US" altLang="zh-TW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4" name="AutoShape 61"/>
          <p:cNvSpPr>
            <a:spLocks noChangeArrowheads="1"/>
          </p:cNvSpPr>
          <p:nvPr/>
        </p:nvSpPr>
        <p:spPr bwMode="gray">
          <a:xfrm rot="5157507" flipH="1" flipV="1">
            <a:off x="4172155" y="1353872"/>
            <a:ext cx="176763" cy="610244"/>
          </a:xfrm>
          <a:prstGeom prst="moon">
            <a:avLst>
              <a:gd name="adj" fmla="val 49773"/>
            </a:avLst>
          </a:prstGeom>
          <a:solidFill>
            <a:srgbClr val="FFFFFF">
              <a:alpha val="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gray">
          <a:xfrm>
            <a:off x="4097891" y="3054697"/>
            <a:ext cx="1806575" cy="1292225"/>
          </a:xfrm>
          <a:prstGeom prst="rect">
            <a:avLst/>
          </a:prstGeom>
          <a:gradFill rotWithShape="1">
            <a:gsLst>
              <a:gs pos="0">
                <a:srgbClr val="BFCFD3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sp>
        <p:nvSpPr>
          <p:cNvPr id="7177" name="Freeform 8"/>
          <p:cNvSpPr>
            <a:spLocks/>
          </p:cNvSpPr>
          <p:nvPr/>
        </p:nvSpPr>
        <p:spPr bwMode="gray">
          <a:xfrm>
            <a:off x="3499570" y="2414935"/>
            <a:ext cx="612775" cy="1130300"/>
          </a:xfrm>
          <a:custGeom>
            <a:avLst/>
            <a:gdLst>
              <a:gd name="T0" fmla="*/ 0 w 201"/>
              <a:gd name="T1" fmla="*/ 2147483647 h 370"/>
              <a:gd name="T2" fmla="*/ 2147483647 w 201"/>
              <a:gd name="T3" fmla="*/ 2147483647 h 370"/>
              <a:gd name="T4" fmla="*/ 2147483647 w 201"/>
              <a:gd name="T5" fmla="*/ 2147483647 h 370"/>
              <a:gd name="T6" fmla="*/ 0 w 201"/>
              <a:gd name="T7" fmla="*/ 0 h 370"/>
              <a:gd name="T8" fmla="*/ 0 w 201"/>
              <a:gd name="T9" fmla="*/ 2147483647 h 3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370"/>
              <a:gd name="T17" fmla="*/ 201 w 201"/>
              <a:gd name="T18" fmla="*/ 370 h 3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370">
                <a:moveTo>
                  <a:pt x="0" y="167"/>
                </a:moveTo>
                <a:lnTo>
                  <a:pt x="201" y="370"/>
                </a:lnTo>
                <a:lnTo>
                  <a:pt x="201" y="210"/>
                </a:lnTo>
                <a:lnTo>
                  <a:pt x="0" y="0"/>
                </a:lnTo>
                <a:lnTo>
                  <a:pt x="0" y="167"/>
                </a:lnTo>
                <a:close/>
              </a:path>
            </a:pathLst>
          </a:custGeom>
          <a:gradFill rotWithShape="1">
            <a:gsLst>
              <a:gs pos="0">
                <a:srgbClr val="586062"/>
              </a:gs>
              <a:gs pos="100000">
                <a:srgbClr val="BFCFD3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180" name="AutoShape 11"/>
          <p:cNvSpPr>
            <a:spLocks noChangeArrowheads="1"/>
          </p:cNvSpPr>
          <p:nvPr/>
        </p:nvSpPr>
        <p:spPr bwMode="gray">
          <a:xfrm flipH="1">
            <a:off x="3491880" y="2423980"/>
            <a:ext cx="2428875" cy="646113"/>
          </a:xfrm>
          <a:prstGeom prst="parallelogram">
            <a:avLst>
              <a:gd name="adj" fmla="val 96330"/>
            </a:avLst>
          </a:prstGeom>
          <a:gradFill rotWithShape="1">
            <a:gsLst>
              <a:gs pos="0">
                <a:srgbClr val="BFCFD3"/>
              </a:gs>
              <a:gs pos="100000">
                <a:srgbClr val="DDE5E7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pic>
        <p:nvPicPr>
          <p:cNvPr id="7184" name="Picture 18" descr="light_shadow"/>
          <p:cNvPicPr>
            <a:picLocks noChangeAspect="1" noChangeArrowheads="1"/>
          </p:cNvPicPr>
          <p:nvPr/>
        </p:nvPicPr>
        <p:blipFill>
          <a:blip r:embed="rId4" cstate="print">
            <a:lum bright="6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075666" y="2641947"/>
            <a:ext cx="1008062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93" name="Group 37"/>
          <p:cNvGrpSpPr>
            <a:grpSpLocks/>
          </p:cNvGrpSpPr>
          <p:nvPr/>
        </p:nvGrpSpPr>
        <p:grpSpPr bwMode="auto">
          <a:xfrm>
            <a:off x="4305853" y="1936618"/>
            <a:ext cx="836613" cy="836612"/>
            <a:chOff x="2578" y="1872"/>
            <a:chExt cx="527" cy="527"/>
          </a:xfrm>
        </p:grpSpPr>
        <p:grpSp>
          <p:nvGrpSpPr>
            <p:cNvPr id="7215" name="Group 38"/>
            <p:cNvGrpSpPr>
              <a:grpSpLocks/>
            </p:cNvGrpSpPr>
            <p:nvPr/>
          </p:nvGrpSpPr>
          <p:grpSpPr bwMode="auto">
            <a:xfrm rot="-3102345" flipH="1" flipV="1">
              <a:off x="2679" y="2068"/>
              <a:ext cx="527" cy="136"/>
              <a:chOff x="1565" y="2568"/>
              <a:chExt cx="1118" cy="279"/>
            </a:xfrm>
          </p:grpSpPr>
          <p:sp>
            <p:nvSpPr>
              <p:cNvPr id="7221" name="AutoShape 39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22" name="AutoShape 40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23" name="AutoShape 41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24" name="AutoShape 42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  <p:grpSp>
          <p:nvGrpSpPr>
            <p:cNvPr id="7216" name="Group 43"/>
            <p:cNvGrpSpPr>
              <a:grpSpLocks/>
            </p:cNvGrpSpPr>
            <p:nvPr/>
          </p:nvGrpSpPr>
          <p:grpSpPr bwMode="auto">
            <a:xfrm rot="-1748805" flipH="1" flipV="1">
              <a:off x="2578" y="2122"/>
              <a:ext cx="527" cy="137"/>
              <a:chOff x="1565" y="2568"/>
              <a:chExt cx="1118" cy="279"/>
            </a:xfrm>
          </p:grpSpPr>
          <p:sp>
            <p:nvSpPr>
              <p:cNvPr id="7217" name="AutoShape 44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18" name="AutoShape 45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19" name="AutoShape 46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20" name="AutoShape 47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</p:grpSp>
      <p:sp>
        <p:nvSpPr>
          <p:cNvPr id="6178" name="Rectangle 67"/>
          <p:cNvSpPr>
            <a:spLocks noChangeArrowheads="1"/>
          </p:cNvSpPr>
          <p:nvPr/>
        </p:nvSpPr>
        <p:spPr bwMode="gray">
          <a:xfrm>
            <a:off x="3877618" y="3045382"/>
            <a:ext cx="2043137" cy="117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65113" indent="-265113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marL="180975" indent="-180975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zh-TW" altLang="en-US" sz="1600" b="1" dirty="0" smtClean="0">
                <a:latin typeface="Cambria" pitchFamily="18" charset="0"/>
                <a:ea typeface="標楷體" pitchFamily="65" charset="-120"/>
              </a:rPr>
              <a:t>佔</a:t>
            </a:r>
            <a:r>
              <a:rPr kumimoji="0" lang="zh-TW" altLang="en-US" sz="1600" b="1" dirty="0" smtClean="0">
                <a:latin typeface="Book Antiqua" panose="02040602050305030304" pitchFamily="18" charset="0"/>
                <a:ea typeface="標楷體" pitchFamily="65" charset="-120"/>
              </a:rPr>
              <a:t>營業比重</a:t>
            </a:r>
            <a:r>
              <a:rPr kumimoji="0" lang="en-US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40.7%</a:t>
            </a:r>
          </a:p>
          <a:p>
            <a:pPr marL="180975" indent="-180975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zh-TW" altLang="en-US" sz="1600" b="1" dirty="0" smtClean="0">
                <a:latin typeface="Book Antiqua" panose="02040602050305030304" pitchFamily="18" charset="0"/>
                <a:ea typeface="標楷體" pitchFamily="65" charset="-120"/>
              </a:rPr>
              <a:t>汽車部品</a:t>
            </a:r>
          </a:p>
          <a:p>
            <a:pPr marL="180975" indent="-180975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zh-TW" altLang="en-US" sz="1600" b="1" dirty="0" smtClean="0">
                <a:latin typeface="Book Antiqua" panose="02040602050305030304" pitchFamily="18" charset="0"/>
                <a:ea typeface="標楷體" pitchFamily="65" charset="-120"/>
              </a:rPr>
              <a:t>耐油橡膠製品</a:t>
            </a:r>
          </a:p>
          <a:p>
            <a:pPr marL="180975" indent="-180975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zh-TW" altLang="en-US" sz="1600" b="1" dirty="0" smtClean="0">
                <a:latin typeface="Book Antiqua" panose="02040602050305030304" pitchFamily="18" charset="0"/>
                <a:ea typeface="標楷體" pitchFamily="65" charset="-120"/>
              </a:rPr>
              <a:t>運動鞋底</a:t>
            </a:r>
          </a:p>
        </p:txBody>
      </p:sp>
      <p:sp>
        <p:nvSpPr>
          <p:cNvPr id="76" name="Oval 35"/>
          <p:cNvSpPr>
            <a:spLocks noChangeArrowheads="1"/>
          </p:cNvSpPr>
          <p:nvPr/>
        </p:nvSpPr>
        <p:spPr bwMode="gray">
          <a:xfrm>
            <a:off x="3851920" y="1278998"/>
            <a:ext cx="1352550" cy="1344613"/>
          </a:xfrm>
          <a:prstGeom prst="ellipse">
            <a:avLst/>
          </a:prstGeom>
          <a:solidFill>
            <a:srgbClr val="CCECFF"/>
          </a:solidFill>
          <a:ln w="9525" algn="ctr">
            <a:solidFill>
              <a:schemeClr val="accent2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pic>
        <p:nvPicPr>
          <p:cNvPr id="77" name="Picture 36" descr="light_shadow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3817251" y="1308448"/>
            <a:ext cx="9826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" name="Group 37"/>
          <p:cNvGrpSpPr>
            <a:grpSpLocks/>
          </p:cNvGrpSpPr>
          <p:nvPr/>
        </p:nvGrpSpPr>
        <p:grpSpPr bwMode="auto">
          <a:xfrm>
            <a:off x="4266513" y="1921223"/>
            <a:ext cx="836613" cy="836612"/>
            <a:chOff x="2578" y="1872"/>
            <a:chExt cx="527" cy="527"/>
          </a:xfrm>
        </p:grpSpPr>
        <p:grpSp>
          <p:nvGrpSpPr>
            <p:cNvPr id="79" name="Group 38"/>
            <p:cNvGrpSpPr>
              <a:grpSpLocks/>
            </p:cNvGrpSpPr>
            <p:nvPr/>
          </p:nvGrpSpPr>
          <p:grpSpPr bwMode="auto">
            <a:xfrm rot="-3102345" flipH="1" flipV="1">
              <a:off x="2679" y="2068"/>
              <a:ext cx="527" cy="136"/>
              <a:chOff x="1565" y="2568"/>
              <a:chExt cx="1118" cy="279"/>
            </a:xfrm>
          </p:grpSpPr>
          <p:sp>
            <p:nvSpPr>
              <p:cNvPr id="85" name="AutoShape 39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86" name="AutoShape 40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87" name="AutoShape 41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88" name="AutoShape 42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  <p:grpSp>
          <p:nvGrpSpPr>
            <p:cNvPr id="80" name="Group 43"/>
            <p:cNvGrpSpPr>
              <a:grpSpLocks/>
            </p:cNvGrpSpPr>
            <p:nvPr/>
          </p:nvGrpSpPr>
          <p:grpSpPr bwMode="auto">
            <a:xfrm rot="-1748805" flipH="1" flipV="1">
              <a:off x="2578" y="2122"/>
              <a:ext cx="527" cy="137"/>
              <a:chOff x="1565" y="2568"/>
              <a:chExt cx="1118" cy="279"/>
            </a:xfrm>
          </p:grpSpPr>
          <p:sp>
            <p:nvSpPr>
              <p:cNvPr id="81" name="AutoShape 44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82" name="AutoShape 45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83" name="AutoShape 46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84" name="AutoShape 47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</p:grpSp>
      <p:sp>
        <p:nvSpPr>
          <p:cNvPr id="89" name="Text Box 63"/>
          <p:cNvSpPr txBox="1">
            <a:spLocks noChangeArrowheads="1"/>
          </p:cNvSpPr>
          <p:nvPr/>
        </p:nvSpPr>
        <p:spPr bwMode="gray">
          <a:xfrm>
            <a:off x="4009338" y="1700808"/>
            <a:ext cx="10779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TW" altLang="en-US" sz="2800" b="1" dirty="0">
                <a:ea typeface="標楷體" pitchFamily="65" charset="-120"/>
              </a:rPr>
              <a:t>橡膠</a:t>
            </a:r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gray">
          <a:xfrm>
            <a:off x="6706815" y="3058577"/>
            <a:ext cx="1825625" cy="1117600"/>
          </a:xfrm>
          <a:prstGeom prst="rect">
            <a:avLst/>
          </a:prstGeom>
          <a:gradFill rotWithShape="1">
            <a:gsLst>
              <a:gs pos="0">
                <a:srgbClr val="BFCFD3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pic>
        <p:nvPicPr>
          <p:cNvPr id="7186" name="Picture 20" descr="circuler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25365" y="1300659"/>
            <a:ext cx="1349375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AutoShape 11"/>
          <p:cNvSpPr>
            <a:spLocks noChangeArrowheads="1"/>
          </p:cNvSpPr>
          <p:nvPr/>
        </p:nvSpPr>
        <p:spPr bwMode="gray">
          <a:xfrm flipH="1">
            <a:off x="6099753" y="2411520"/>
            <a:ext cx="2428875" cy="646113"/>
          </a:xfrm>
          <a:prstGeom prst="parallelogram">
            <a:avLst>
              <a:gd name="adj" fmla="val 96330"/>
            </a:avLst>
          </a:prstGeom>
          <a:gradFill rotWithShape="1">
            <a:gsLst>
              <a:gs pos="0">
                <a:srgbClr val="BFCFD3"/>
              </a:gs>
              <a:gs pos="100000">
                <a:srgbClr val="DDE5E7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sp>
        <p:nvSpPr>
          <p:cNvPr id="90" name="Freeform 12"/>
          <p:cNvSpPr>
            <a:spLocks/>
          </p:cNvSpPr>
          <p:nvPr/>
        </p:nvSpPr>
        <p:spPr bwMode="gray">
          <a:xfrm>
            <a:off x="6108976" y="2405082"/>
            <a:ext cx="612775" cy="1130300"/>
          </a:xfrm>
          <a:custGeom>
            <a:avLst/>
            <a:gdLst>
              <a:gd name="T0" fmla="*/ 0 w 201"/>
              <a:gd name="T1" fmla="*/ 2147483647 h 370"/>
              <a:gd name="T2" fmla="*/ 2147483647 w 201"/>
              <a:gd name="T3" fmla="*/ 2147483647 h 370"/>
              <a:gd name="T4" fmla="*/ 2147483647 w 201"/>
              <a:gd name="T5" fmla="*/ 2147483647 h 370"/>
              <a:gd name="T6" fmla="*/ 0 w 201"/>
              <a:gd name="T7" fmla="*/ 0 h 370"/>
              <a:gd name="T8" fmla="*/ 0 w 201"/>
              <a:gd name="T9" fmla="*/ 2147483647 h 3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370"/>
              <a:gd name="T17" fmla="*/ 201 w 201"/>
              <a:gd name="T18" fmla="*/ 370 h 3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370">
                <a:moveTo>
                  <a:pt x="0" y="167"/>
                </a:moveTo>
                <a:lnTo>
                  <a:pt x="201" y="370"/>
                </a:lnTo>
                <a:lnTo>
                  <a:pt x="201" y="210"/>
                </a:lnTo>
                <a:lnTo>
                  <a:pt x="0" y="0"/>
                </a:lnTo>
                <a:lnTo>
                  <a:pt x="0" y="167"/>
                </a:lnTo>
                <a:close/>
              </a:path>
            </a:pathLst>
          </a:custGeom>
          <a:gradFill rotWithShape="1">
            <a:gsLst>
              <a:gs pos="0">
                <a:srgbClr val="586062"/>
              </a:gs>
              <a:gs pos="100000">
                <a:srgbClr val="BFCFD3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7183" name="Picture 17" descr="light_shadow"/>
          <p:cNvPicPr>
            <a:picLocks noChangeAspect="1" noChangeArrowheads="1"/>
          </p:cNvPicPr>
          <p:nvPr/>
        </p:nvPicPr>
        <p:blipFill>
          <a:blip r:embed="rId4" cstate="print">
            <a:lum bright="6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621891" y="2654797"/>
            <a:ext cx="1008063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7" name="Oval 21"/>
          <p:cNvSpPr>
            <a:spLocks noChangeArrowheads="1"/>
          </p:cNvSpPr>
          <p:nvPr/>
        </p:nvSpPr>
        <p:spPr bwMode="gray">
          <a:xfrm>
            <a:off x="6418691" y="1293342"/>
            <a:ext cx="1352550" cy="1344612"/>
          </a:xfrm>
          <a:prstGeom prst="ellipse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ea typeface="SimSun" pitchFamily="2" charset="-122"/>
            </a:endParaRPr>
          </a:p>
        </p:txBody>
      </p:sp>
      <p:pic>
        <p:nvPicPr>
          <p:cNvPr id="7188" name="Picture 22" descr="light_shadow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6407579" y="1345109"/>
            <a:ext cx="9826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9" name="Group 23"/>
          <p:cNvGrpSpPr>
            <a:grpSpLocks/>
          </p:cNvGrpSpPr>
          <p:nvPr/>
        </p:nvGrpSpPr>
        <p:grpSpPr bwMode="auto">
          <a:xfrm rot="18497655" flipH="1" flipV="1">
            <a:off x="6853666" y="2276972"/>
            <a:ext cx="1004887" cy="287338"/>
            <a:chOff x="2532" y="1051"/>
            <a:chExt cx="893" cy="246"/>
          </a:xfrm>
        </p:grpSpPr>
        <p:grpSp>
          <p:nvGrpSpPr>
            <p:cNvPr id="7225" name="Group 24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7231" name="AutoShape 25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32" name="AutoShape 26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33" name="AutoShape 27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34" name="AutoShape 28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  <p:grpSp>
          <p:nvGrpSpPr>
            <p:cNvPr id="7226" name="Group 29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227" name="AutoShape 30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28" name="AutoShape 31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29" name="AutoShape 32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  <p:sp>
            <p:nvSpPr>
              <p:cNvPr id="7230" name="AutoShape 33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ea typeface="SimSun" pitchFamily="2" charset="-122"/>
                </a:endParaRPr>
              </a:p>
            </p:txBody>
          </p:sp>
        </p:grpSp>
      </p:grpSp>
      <p:sp>
        <p:nvSpPr>
          <p:cNvPr id="7197" name="Text Box 62"/>
          <p:cNvSpPr txBox="1">
            <a:spLocks noChangeArrowheads="1"/>
          </p:cNvSpPr>
          <p:nvPr/>
        </p:nvSpPr>
        <p:spPr bwMode="gray">
          <a:xfrm>
            <a:off x="6556804" y="1746235"/>
            <a:ext cx="1077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zh-TW" altLang="en-US" sz="2800" b="1" dirty="0">
                <a:ea typeface="標楷體" pitchFamily="65" charset="-120"/>
              </a:rPr>
              <a:t>其它</a:t>
            </a:r>
          </a:p>
        </p:txBody>
      </p:sp>
      <p:sp>
        <p:nvSpPr>
          <p:cNvPr id="7202" name="Rectangle 67"/>
          <p:cNvSpPr>
            <a:spLocks noChangeArrowheads="1"/>
          </p:cNvSpPr>
          <p:nvPr/>
        </p:nvSpPr>
        <p:spPr bwMode="gray">
          <a:xfrm>
            <a:off x="6497513" y="3034280"/>
            <a:ext cx="2034927" cy="117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>
                <a:latin typeface="Book Antiqua" panose="02040602050305030304" pitchFamily="18" charset="0"/>
                <a:ea typeface="標楷體" pitchFamily="65" charset="-120"/>
              </a:rPr>
              <a:t>佔營業</a:t>
            </a:r>
            <a:r>
              <a:rPr kumimoji="0" lang="zh-TW" altLang="en-US" sz="1600" b="1" dirty="0" smtClean="0">
                <a:latin typeface="Book Antiqua" panose="02040602050305030304" pitchFamily="18" charset="0"/>
                <a:ea typeface="標楷體" pitchFamily="65" charset="-120"/>
              </a:rPr>
              <a:t>比重</a:t>
            </a:r>
            <a:r>
              <a:rPr kumimoji="0" lang="en-US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20.3%</a:t>
            </a:r>
            <a:endParaRPr kumimoji="0" lang="en-US" altLang="zh-TW" sz="1600" b="1" dirty="0">
              <a:latin typeface="Book Antiqua" panose="02040602050305030304" pitchFamily="18" charset="0"/>
              <a:ea typeface="標楷體" pitchFamily="65" charset="-12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>
                <a:latin typeface="Book Antiqua" panose="02040602050305030304" pitchFamily="18" charset="0"/>
                <a:ea typeface="標楷體" pitchFamily="65" charset="-120"/>
              </a:rPr>
              <a:t>工業製品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 smtClean="0">
                <a:latin typeface="Cambria" pitchFamily="18" charset="0"/>
                <a:ea typeface="標楷體" pitchFamily="65" charset="-120"/>
              </a:rPr>
              <a:t>食品</a:t>
            </a:r>
            <a:r>
              <a:rPr kumimoji="0" lang="zh-TW" altLang="en-US" sz="1600" b="1" dirty="0">
                <a:latin typeface="Cambria" pitchFamily="18" charset="0"/>
                <a:ea typeface="標楷體" pitchFamily="65" charset="-120"/>
              </a:rPr>
              <a:t>容器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zh-TW" altLang="en-US" sz="1600" b="1" dirty="0">
                <a:latin typeface="Cambria" pitchFamily="18" charset="0"/>
                <a:ea typeface="標楷體" pitchFamily="65" charset="-120"/>
              </a:rPr>
              <a:t>生活用品</a:t>
            </a:r>
          </a:p>
        </p:txBody>
      </p:sp>
      <p:grpSp>
        <p:nvGrpSpPr>
          <p:cNvPr id="92" name="Group 93"/>
          <p:cNvGrpSpPr>
            <a:grpSpLocks/>
          </p:cNvGrpSpPr>
          <p:nvPr/>
        </p:nvGrpSpPr>
        <p:grpSpPr bwMode="auto">
          <a:xfrm>
            <a:off x="560866" y="641954"/>
            <a:ext cx="432000" cy="432000"/>
            <a:chOff x="3071" y="1006"/>
            <a:chExt cx="416" cy="416"/>
          </a:xfrm>
        </p:grpSpPr>
        <p:sp>
          <p:nvSpPr>
            <p:cNvPr id="93" name="Oval 62"/>
            <p:cNvSpPr>
              <a:spLocks noChangeArrowheads="1"/>
            </p:cNvSpPr>
            <p:nvPr/>
          </p:nvSpPr>
          <p:spPr bwMode="gray">
            <a:xfrm>
              <a:off x="3071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94" name="Group 63"/>
            <p:cNvGrpSpPr>
              <a:grpSpLocks/>
            </p:cNvGrpSpPr>
            <p:nvPr/>
          </p:nvGrpSpPr>
          <p:grpSpPr bwMode="auto">
            <a:xfrm rot="-2288454">
              <a:off x="3100" y="1035"/>
              <a:ext cx="350" cy="358"/>
              <a:chOff x="881" y="2036"/>
              <a:chExt cx="436" cy="424"/>
            </a:xfrm>
          </p:grpSpPr>
          <p:pic>
            <p:nvPicPr>
              <p:cNvPr id="96" name="Picture 64" descr="circuler_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7" name="Oval 65"/>
              <p:cNvSpPr>
                <a:spLocks noChangeArrowheads="1"/>
              </p:cNvSpPr>
              <p:nvPr/>
            </p:nvSpPr>
            <p:spPr bwMode="gray">
              <a:xfrm>
                <a:off x="881" y="2036"/>
                <a:ext cx="433" cy="422"/>
              </a:xfrm>
              <a:prstGeom prst="ellipse">
                <a:avLst/>
              </a:prstGeom>
              <a:solidFill>
                <a:srgbClr val="00B05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98" name="Picture 66" descr="Picture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0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5" name="Picture 8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3099" y="1011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6</a:t>
            </a:r>
            <a:endParaRPr lang="en-US" altLang="zh-TW" dirty="0"/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620688"/>
            <a:ext cx="2241004" cy="575593"/>
          </a:xfrm>
        </p:spPr>
        <p:txBody>
          <a:bodyPr/>
          <a:lstStyle/>
          <a:p>
            <a:pPr eaLnBrk="1" hangingPunct="1"/>
            <a:r>
              <a:rPr lang="zh-TW" altLang="en-US" sz="2800" u="sng" dirty="0" smtClean="0">
                <a:solidFill>
                  <a:schemeClr val="tx1"/>
                </a:solidFill>
              </a:rPr>
              <a:t>合成乳膠</a:t>
            </a:r>
          </a:p>
        </p:txBody>
      </p:sp>
      <p:sp>
        <p:nvSpPr>
          <p:cNvPr id="7173" name="Freeform 2"/>
          <p:cNvSpPr>
            <a:spLocks/>
          </p:cNvSpPr>
          <p:nvPr/>
        </p:nvSpPr>
        <p:spPr bwMode="gray">
          <a:xfrm>
            <a:off x="5641825" y="1943100"/>
            <a:ext cx="1965325" cy="2278063"/>
          </a:xfrm>
          <a:custGeom>
            <a:avLst/>
            <a:gdLst>
              <a:gd name="T0" fmla="*/ 2147483647 w 1238"/>
              <a:gd name="T1" fmla="*/ 0 h 1662"/>
              <a:gd name="T2" fmla="*/ 2147483647 w 1238"/>
              <a:gd name="T3" fmla="*/ 2147483647 h 1662"/>
              <a:gd name="T4" fmla="*/ 0 w 1238"/>
              <a:gd name="T5" fmla="*/ 2147483647 h 1662"/>
              <a:gd name="T6" fmla="*/ 2147483647 w 1238"/>
              <a:gd name="T7" fmla="*/ 2147483647 h 1662"/>
              <a:gd name="T8" fmla="*/ 0 60000 65536"/>
              <a:gd name="T9" fmla="*/ 0 60000 65536"/>
              <a:gd name="T10" fmla="*/ 0 60000 65536"/>
              <a:gd name="T11" fmla="*/ 0 60000 65536"/>
              <a:gd name="T12" fmla="*/ 0 w 1238"/>
              <a:gd name="T13" fmla="*/ 0 h 1662"/>
              <a:gd name="T14" fmla="*/ 1238 w 1238"/>
              <a:gd name="T15" fmla="*/ 1662 h 16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" h="1662">
                <a:moveTo>
                  <a:pt x="1226" y="0"/>
                </a:moveTo>
                <a:lnTo>
                  <a:pt x="1238" y="1662"/>
                </a:lnTo>
                <a:lnTo>
                  <a:pt x="0" y="1662"/>
                </a:lnTo>
                <a:lnTo>
                  <a:pt x="4" y="416"/>
                </a:ln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7174" name="Freeform 3"/>
          <p:cNvSpPr>
            <a:spLocks/>
          </p:cNvSpPr>
          <p:nvPr/>
        </p:nvSpPr>
        <p:spPr bwMode="gray">
          <a:xfrm>
            <a:off x="3356454" y="2224088"/>
            <a:ext cx="1981200" cy="199707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7175" name="Freeform 4"/>
          <p:cNvSpPr>
            <a:spLocks/>
          </p:cNvSpPr>
          <p:nvPr/>
        </p:nvSpPr>
        <p:spPr bwMode="gray">
          <a:xfrm>
            <a:off x="1116013" y="2420938"/>
            <a:ext cx="2052637" cy="1800225"/>
          </a:xfrm>
          <a:custGeom>
            <a:avLst/>
            <a:gdLst>
              <a:gd name="T0" fmla="*/ 2147483647 w 1248"/>
              <a:gd name="T1" fmla="*/ 0 h 1133"/>
              <a:gd name="T2" fmla="*/ 2147483647 w 1248"/>
              <a:gd name="T3" fmla="*/ 2147483647 h 1133"/>
              <a:gd name="T4" fmla="*/ 2147483647 w 1248"/>
              <a:gd name="T5" fmla="*/ 2147483647 h 1133"/>
              <a:gd name="T6" fmla="*/ 0 w 1248"/>
              <a:gd name="T7" fmla="*/ 2147483647 h 1133"/>
              <a:gd name="T8" fmla="*/ 0 w 1248"/>
              <a:gd name="T9" fmla="*/ 2147483647 h 11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133"/>
              <a:gd name="T17" fmla="*/ 1248 w 1248"/>
              <a:gd name="T18" fmla="*/ 1133 h 11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133">
                <a:moveTo>
                  <a:pt x="1158" y="0"/>
                </a:moveTo>
                <a:lnTo>
                  <a:pt x="1248" y="256"/>
                </a:lnTo>
                <a:lnTo>
                  <a:pt x="1248" y="1133"/>
                </a:lnTo>
                <a:lnTo>
                  <a:pt x="0" y="1133"/>
                </a:lnTo>
                <a:lnTo>
                  <a:pt x="0" y="403"/>
                </a:lnTo>
              </a:path>
            </a:pathLst>
          </a:cu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7178" name="Freeform 9"/>
          <p:cNvSpPr>
            <a:spLocks/>
          </p:cNvSpPr>
          <p:nvPr/>
        </p:nvSpPr>
        <p:spPr bwMode="gray">
          <a:xfrm rot="21428496">
            <a:off x="1223877" y="1153917"/>
            <a:ext cx="6985396" cy="1583407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pic>
        <p:nvPicPr>
          <p:cNvPr id="8208" name="Picture 18" descr="IMAG0617 (1024x61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3068638"/>
            <a:ext cx="19431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Text Box 16"/>
          <p:cNvSpPr txBox="1">
            <a:spLocks noChangeArrowheads="1"/>
          </p:cNvSpPr>
          <p:nvPr/>
        </p:nvSpPr>
        <p:spPr bwMode="gray">
          <a:xfrm>
            <a:off x="3302585" y="4293095"/>
            <a:ext cx="216058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8900" indent="-88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176400" indent="-176400" eaLnBrk="1" hangingPunct="1">
              <a:spcBef>
                <a:spcPts val="24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Char char="Ø"/>
            </a:pPr>
            <a:r>
              <a:rPr lang="zh-TW" altLang="en-US" sz="2000" b="1" dirty="0">
                <a:ea typeface="標楷體" pitchFamily="65" charset="-120"/>
              </a:rPr>
              <a:t>主要</a:t>
            </a:r>
            <a:r>
              <a:rPr lang="zh-TW" altLang="en-US" sz="2000" b="1" dirty="0" smtClean="0">
                <a:ea typeface="標楷體" pitchFamily="65" charset="-120"/>
              </a:rPr>
              <a:t>應用在無塵室、</a:t>
            </a:r>
            <a:r>
              <a:rPr lang="zh-TW" altLang="en-US" sz="2000" b="1" dirty="0">
                <a:ea typeface="標楷體" pitchFamily="65" charset="-120"/>
              </a:rPr>
              <a:t>醫療用、家用及工業用等</a:t>
            </a:r>
            <a:endParaRPr lang="zh-CN" altLang="en-US" sz="2000" b="1" dirty="0">
              <a:ea typeface="標楷體" pitchFamily="65" charset="-120"/>
            </a:endParaRPr>
          </a:p>
        </p:txBody>
      </p:sp>
      <p:sp>
        <p:nvSpPr>
          <p:cNvPr id="8210" name="Text Box 16"/>
          <p:cNvSpPr txBox="1">
            <a:spLocks noChangeArrowheads="1"/>
          </p:cNvSpPr>
          <p:nvPr/>
        </p:nvSpPr>
        <p:spPr bwMode="gray">
          <a:xfrm>
            <a:off x="1042988" y="4293096"/>
            <a:ext cx="22320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6213" indent="-176213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chemeClr val="bg2"/>
              </a:buClr>
              <a:buSzPct val="90000"/>
              <a:buFont typeface="Wingdings" panose="05000000000000000000" pitchFamily="2" charset="2"/>
              <a:buChar char="Ø"/>
            </a:pPr>
            <a:r>
              <a:rPr lang="zh-TW" altLang="en-US" sz="2000" b="1" dirty="0">
                <a:ea typeface="標楷體" pitchFamily="65" charset="-120"/>
              </a:rPr>
              <a:t>具良好的物理性能、耐油、不含蛋白質及其他雜質等優點</a:t>
            </a:r>
            <a:endParaRPr lang="zh-CN" altLang="en-US" sz="2000" b="1" dirty="0">
              <a:ea typeface="標楷體" pitchFamily="65" charset="-120"/>
            </a:endParaRPr>
          </a:p>
        </p:txBody>
      </p:sp>
      <p:pic>
        <p:nvPicPr>
          <p:cNvPr id="8211" name="Picture 23" descr="IMAG06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842" y="3068638"/>
            <a:ext cx="1876425" cy="109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3" name="Text Box 16"/>
          <p:cNvSpPr txBox="1">
            <a:spLocks noChangeArrowheads="1"/>
          </p:cNvSpPr>
          <p:nvPr/>
        </p:nvSpPr>
        <p:spPr bwMode="gray">
          <a:xfrm>
            <a:off x="5542867" y="4293096"/>
            <a:ext cx="22317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6213" indent="-176213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chemeClr val="bg2"/>
              </a:buClr>
              <a:buSzPct val="90000"/>
              <a:buFont typeface="Wingdings" panose="05000000000000000000" pitchFamily="2" charset="2"/>
              <a:buChar char="Ø"/>
            </a:pPr>
            <a:r>
              <a:rPr lang="zh-TW" altLang="en-US" sz="2000" b="1" dirty="0">
                <a:ea typeface="標楷體" pitchFamily="65" charset="-120"/>
              </a:rPr>
              <a:t>全球</a:t>
            </a:r>
            <a:r>
              <a:rPr lang="zh-TW" altLang="en-US" sz="2000" b="1" dirty="0" smtClean="0">
                <a:ea typeface="標楷體" pitchFamily="65" charset="-120"/>
              </a:rPr>
              <a:t>手套用丁腈乳膠領導品牌</a:t>
            </a:r>
            <a:endParaRPr lang="zh-CN" altLang="en-US" sz="2000" b="1" dirty="0">
              <a:ea typeface="標楷體" pitchFamily="65" charset="-120"/>
            </a:endParaRPr>
          </a:p>
        </p:txBody>
      </p:sp>
      <p:pic>
        <p:nvPicPr>
          <p:cNvPr id="8214" name="圖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6" descr="http://www.nantex.com.tw/images/photo4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141" y="3080158"/>
            <a:ext cx="1800225" cy="108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6516216" y="618936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7</a:t>
            </a:r>
            <a:endParaRPr lang="en-US" altLang="zh-TW" dirty="0"/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1484784"/>
            <a:ext cx="821954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83568" y="3647333"/>
            <a:ext cx="1991460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zh-TW" altLang="en-US" sz="11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無塵室手套</a:t>
            </a:r>
            <a:endParaRPr lang="zh-TW" altLang="zh-TW" sz="11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30579" y="5747187"/>
            <a:ext cx="1872208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zh-TW" altLang="en-US" sz="11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地毯背膠</a:t>
            </a:r>
            <a:endParaRPr lang="zh-TW" altLang="zh-TW" sz="11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529516"/>
            <a:ext cx="3456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800" b="1" u="sng" dirty="0">
                <a:latin typeface="+mj-ea"/>
                <a:ea typeface="+mj-ea"/>
              </a:rPr>
              <a:t>合成乳膠主要</a:t>
            </a:r>
            <a:r>
              <a:rPr lang="zh-TW" altLang="en-US" sz="2800" b="1" u="sng" dirty="0" smtClean="0">
                <a:latin typeface="+mj-ea"/>
                <a:ea typeface="+mj-ea"/>
              </a:rPr>
              <a:t>應用</a:t>
            </a:r>
            <a:endParaRPr lang="zh-TW" altLang="en-US" sz="2800" b="1" u="sng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760198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8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729456" y="548680"/>
            <a:ext cx="2179638" cy="647477"/>
          </a:xfrm>
        </p:spPr>
        <p:txBody>
          <a:bodyPr/>
          <a:lstStyle/>
          <a:p>
            <a:pPr eaLnBrk="1" hangingPunct="1"/>
            <a:r>
              <a:rPr lang="zh-TW" altLang="en-US" sz="2800" u="sng" dirty="0" smtClean="0">
                <a:solidFill>
                  <a:schemeClr val="tx1"/>
                </a:solidFill>
              </a:rPr>
              <a:t>合成橡膠</a:t>
            </a:r>
          </a:p>
        </p:txBody>
      </p:sp>
      <p:pic>
        <p:nvPicPr>
          <p:cNvPr id="10244" name="Picture 40" descr="http://www.nantex.com.tw/images/nbr2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981075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1" descr="http://www.nantex.com.tw/images/nbr3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868863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066744219"/>
              </p:ext>
            </p:extLst>
          </p:nvPr>
        </p:nvGraphicFramePr>
        <p:xfrm>
          <a:off x="539552" y="1412776"/>
          <a:ext cx="806489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247" name="Rectangle 34"/>
          <p:cNvSpPr>
            <a:spLocks noChangeArrowheads="1"/>
          </p:cNvSpPr>
          <p:nvPr/>
        </p:nvSpPr>
        <p:spPr bwMode="auto">
          <a:xfrm>
            <a:off x="919163" y="2379663"/>
            <a:ext cx="1800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800" dirty="0">
                <a:ea typeface="標楷體" pitchFamily="65" charset="-120"/>
              </a:rPr>
              <a:t>大中華地區丁腈橡膠之領導品牌</a:t>
            </a:r>
            <a:endParaRPr lang="en-US" altLang="zh-CN" sz="1800" dirty="0">
              <a:ea typeface="標楷體" pitchFamily="65" charset="-120"/>
            </a:endParaRPr>
          </a:p>
        </p:txBody>
      </p:sp>
      <p:sp>
        <p:nvSpPr>
          <p:cNvPr id="10248" name="Rectangle 44"/>
          <p:cNvSpPr>
            <a:spLocks noChangeArrowheads="1"/>
          </p:cNvSpPr>
          <p:nvPr/>
        </p:nvSpPr>
        <p:spPr bwMode="auto">
          <a:xfrm>
            <a:off x="5718538" y="4406900"/>
            <a:ext cx="2343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800" dirty="0">
                <a:ea typeface="標楷體" pitchFamily="65" charset="-120"/>
              </a:rPr>
              <a:t>行銷至美國、日本、韓國、東南亞、</a:t>
            </a:r>
            <a:r>
              <a:rPr lang="zh-TW" altLang="en-US" sz="1800" dirty="0" smtClean="0">
                <a:ea typeface="標楷體" pitchFamily="65" charset="-120"/>
              </a:rPr>
              <a:t>南亞及</a:t>
            </a:r>
            <a:r>
              <a:rPr lang="zh-TW" altLang="en-US" sz="1800" dirty="0">
                <a:ea typeface="標楷體" pitchFamily="65" charset="-120"/>
              </a:rPr>
              <a:t>中國大陸</a:t>
            </a:r>
            <a:endParaRPr lang="en-US" altLang="zh-CN" sz="1800" dirty="0">
              <a:ea typeface="標楷體" pitchFamily="65" charset="-120"/>
            </a:endParaRPr>
          </a:p>
        </p:txBody>
      </p:sp>
      <p:pic>
        <p:nvPicPr>
          <p:cNvPr id="10249" name="圖片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標楷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5010</TotalTime>
  <Words>862</Words>
  <Application>Microsoft Office PowerPoint</Application>
  <PresentationFormat>如螢幕大小 (4:3)</PresentationFormat>
  <Paragraphs>210</Paragraphs>
  <Slides>16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30" baseType="lpstr">
      <vt:lpstr>SimSun</vt:lpstr>
      <vt:lpstr>SimSun</vt:lpstr>
      <vt:lpstr>新細明體</vt:lpstr>
      <vt:lpstr>標楷體</vt:lpstr>
      <vt:lpstr>Arial</vt:lpstr>
      <vt:lpstr>Bell MT</vt:lpstr>
      <vt:lpstr>Book Antiqua</vt:lpstr>
      <vt:lpstr>Calibri</vt:lpstr>
      <vt:lpstr>Cambria</vt:lpstr>
      <vt:lpstr>Garamond</vt:lpstr>
      <vt:lpstr>Times New Roman</vt:lpstr>
      <vt:lpstr>Wingdings</vt:lpstr>
      <vt:lpstr>Edge</vt:lpstr>
      <vt:lpstr>圖表</vt:lpstr>
      <vt:lpstr>PowerPoint 簡報</vt:lpstr>
      <vt:lpstr>目錄大綱</vt:lpstr>
      <vt:lpstr>PowerPoint 簡報</vt:lpstr>
      <vt:lpstr>PowerPoint 簡報</vt:lpstr>
      <vt:lpstr>轉投資關係企業</vt:lpstr>
      <vt:lpstr>    主要產品</vt:lpstr>
      <vt:lpstr>合成乳膠</vt:lpstr>
      <vt:lpstr>PowerPoint 簡報</vt:lpstr>
      <vt:lpstr>合成橡膠</vt:lpstr>
      <vt:lpstr>合成橡膠主要應用 </vt:lpstr>
      <vt:lpstr>    近年營運概況  </vt:lpstr>
      <vt:lpstr>PowerPoint 簡報</vt:lpstr>
      <vt:lpstr>PowerPoint 簡報</vt:lpstr>
      <vt:lpstr>南帝合併稅後EPS及每年股利政策</vt:lpstr>
      <vt:lpstr>    產業分析及未來發展</vt:lpstr>
      <vt:lpstr>簡 報 完 畢    敬 請 指 教</vt:lpstr>
    </vt:vector>
  </TitlesOfParts>
  <Company>CMT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企業如何留住顧客</dc:title>
  <dc:creator>user</dc:creator>
  <cp:lastModifiedBy>吳采琪</cp:lastModifiedBy>
  <cp:revision>415</cp:revision>
  <cp:lastPrinted>2024-07-29T06:26:49Z</cp:lastPrinted>
  <dcterms:created xsi:type="dcterms:W3CDTF">2012-12-15T03:35:18Z</dcterms:created>
  <dcterms:modified xsi:type="dcterms:W3CDTF">2024-08-19T02:13:23Z</dcterms:modified>
</cp:coreProperties>
</file>