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75" r:id="rId2"/>
  </p:sldMasterIdLst>
  <p:notesMasterIdLst>
    <p:notesMasterId r:id="rId40"/>
  </p:notesMasterIdLst>
  <p:handoutMasterIdLst>
    <p:handoutMasterId r:id="rId41"/>
  </p:handoutMasterIdLst>
  <p:sldIdLst>
    <p:sldId id="892" r:id="rId3"/>
    <p:sldId id="775" r:id="rId4"/>
    <p:sldId id="707" r:id="rId5"/>
    <p:sldId id="711" r:id="rId6"/>
    <p:sldId id="765" r:id="rId7"/>
    <p:sldId id="767" r:id="rId8"/>
    <p:sldId id="902" r:id="rId9"/>
    <p:sldId id="906" r:id="rId10"/>
    <p:sldId id="930" r:id="rId11"/>
    <p:sldId id="907" r:id="rId12"/>
    <p:sldId id="908" r:id="rId13"/>
    <p:sldId id="712" r:id="rId14"/>
    <p:sldId id="771" r:id="rId15"/>
    <p:sldId id="806" r:id="rId16"/>
    <p:sldId id="782" r:id="rId17"/>
    <p:sldId id="893" r:id="rId18"/>
    <p:sldId id="931" r:id="rId19"/>
    <p:sldId id="923" r:id="rId20"/>
    <p:sldId id="783" r:id="rId21"/>
    <p:sldId id="854" r:id="rId22"/>
    <p:sldId id="861" r:id="rId23"/>
    <p:sldId id="863" r:id="rId24"/>
    <p:sldId id="864" r:id="rId25"/>
    <p:sldId id="924" r:id="rId26"/>
    <p:sldId id="785" r:id="rId27"/>
    <p:sldId id="900" r:id="rId28"/>
    <p:sldId id="914" r:id="rId29"/>
    <p:sldId id="916" r:id="rId30"/>
    <p:sldId id="926" r:id="rId31"/>
    <p:sldId id="934" r:id="rId32"/>
    <p:sldId id="935" r:id="rId33"/>
    <p:sldId id="918" r:id="rId34"/>
    <p:sldId id="919" r:id="rId35"/>
    <p:sldId id="784" r:id="rId36"/>
    <p:sldId id="905" r:id="rId37"/>
    <p:sldId id="911" r:id="rId38"/>
    <p:sldId id="823" r:id="rId39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EFD9D9"/>
    <a:srgbClr val="1F497D"/>
    <a:srgbClr val="003366"/>
    <a:srgbClr val="B74C49"/>
    <a:srgbClr val="EBCECD"/>
    <a:srgbClr val="F4E4E4"/>
    <a:srgbClr val="E1B6B5"/>
    <a:srgbClr val="FFCDCD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4" autoAdjust="0"/>
    <p:restoredTop sz="97419" autoAdjust="0"/>
  </p:normalViewPr>
  <p:slideViewPr>
    <p:cSldViewPr snapToGrid="0">
      <p:cViewPr varScale="1">
        <p:scale>
          <a:sx n="62" d="100"/>
          <a:sy n="62" d="100"/>
        </p:scale>
        <p:origin x="-1179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1" tIns="45640" rIns="91281" bIns="456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1" tIns="45640" rIns="91281" bIns="456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9803F59-2CBE-457F-B7E7-04D193C37DA0}" type="datetimeFigureOut">
              <a:rPr lang="zh-TW" altLang="en-US"/>
              <a:pPr>
                <a:defRPr/>
              </a:pPr>
              <a:t>2019/2/21</a:t>
            </a:fld>
            <a:endParaRPr lang="en-US" altLang="zh-TW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1" tIns="45640" rIns="91281" bIns="456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1" tIns="45640" rIns="91281" bIns="4564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37D374C-9FD2-44DC-B14C-5415A866A1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07529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281" tIns="45640" rIns="91281" bIns="45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281" tIns="45640" rIns="91281" bIns="4564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5AC92D3-55C5-4F5D-8F4D-882A06437C5A}" type="datetimeFigureOut">
              <a:rPr lang="zh-TW" altLang="en-US"/>
              <a:pPr>
                <a:defRPr/>
              </a:pPr>
              <a:t>2019/2/21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1" tIns="45640" rIns="91281" bIns="4564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4" y="4714878"/>
            <a:ext cx="5438775" cy="4468813"/>
          </a:xfrm>
          <a:prstGeom prst="rect">
            <a:avLst/>
          </a:prstGeom>
        </p:spPr>
        <p:txBody>
          <a:bodyPr vert="horz" lIns="91281" tIns="45640" rIns="91281" bIns="4564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281" tIns="45640" rIns="91281" bIns="456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1281" tIns="45640" rIns="91281" bIns="4564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32FA16B-8936-4265-BB39-11F543D38C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1620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74688" y="808038"/>
            <a:ext cx="5387975" cy="40417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61B3B-6D34-4E5F-A93F-D73A54603A37}" type="slidenum">
              <a:rPr lang="zh-TW" altLang="en-US" smtClean="0">
                <a:solidFill>
                  <a:prstClr val="black"/>
                </a:solidFill>
              </a:rPr>
              <a:pPr/>
              <a:t>28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4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Line 61"/>
          <p:cNvSpPr>
            <a:spLocks noChangeShapeType="1"/>
          </p:cNvSpPr>
          <p:nvPr userDrawn="1"/>
        </p:nvSpPr>
        <p:spPr bwMode="auto">
          <a:xfrm>
            <a:off x="323850" y="333375"/>
            <a:ext cx="9144000" cy="0"/>
          </a:xfrm>
          <a:prstGeom prst="line">
            <a:avLst/>
          </a:prstGeom>
          <a:noFill/>
          <a:ln w="9525">
            <a:solidFill>
              <a:srgbClr val="FFFFFF">
                <a:alpha val="30196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08" r="57709" b="50936"/>
          <a:stretch/>
        </p:blipFill>
        <p:spPr>
          <a:xfrm>
            <a:off x="152400" y="962025"/>
            <a:ext cx="3867150" cy="19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橢圓 8"/>
          <p:cNvSpPr/>
          <p:nvPr userDrawn="1"/>
        </p:nvSpPr>
        <p:spPr>
          <a:xfrm>
            <a:off x="365759" y="487680"/>
            <a:ext cx="583474" cy="400595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85800" dist="2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2418" tIns="0" rIns="112418" bIns="131098" spcCol="1270" rtlCol="0" anchor="ctr"/>
          <a:lstStyle/>
          <a:p>
            <a:pPr algn="ctr" defTabSz="977900">
              <a:lnSpc>
                <a:spcPts val="1900"/>
              </a:lnSpc>
              <a:spcAft>
                <a:spcPct val="35000"/>
              </a:spcAft>
            </a:pPr>
            <a:endParaRPr lang="zh-TW" altLang="en-US" sz="2200" b="1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群組 4"/>
          <p:cNvGrpSpPr/>
          <p:nvPr userDrawn="1"/>
        </p:nvGrpSpPr>
        <p:grpSpPr>
          <a:xfrm>
            <a:off x="0" y="123770"/>
            <a:ext cx="5067300" cy="1094408"/>
            <a:chOff x="617406" y="342158"/>
            <a:chExt cx="7730276" cy="1687171"/>
          </a:xfrm>
        </p:grpSpPr>
        <p:pic>
          <p:nvPicPr>
            <p:cNvPr id="27" name="Picture 8" descr="C:\Users\p107937\Desktop\company image\wave-transparent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406" y="482999"/>
              <a:ext cx="7730276" cy="154633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p107937\Desktop\company image\csbc_word_blue.pn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003" y="342158"/>
              <a:ext cx="5259235" cy="797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2" y="716653"/>
            <a:ext cx="3609398" cy="144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01D-4CEB-4995-8207-ACB8D20BA70A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EA00-3ED5-4CF8-8BD3-6BF3877688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9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01D-4CEB-4995-8207-ACB8D20BA70A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EA00-3ED5-4CF8-8BD3-6BF3877688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6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01D-4CEB-4995-8207-ACB8D20BA70A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EA00-3ED5-4CF8-8BD3-6BF3877688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73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01D-4CEB-4995-8207-ACB8D20BA70A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EA00-3ED5-4CF8-8BD3-6BF3877688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61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01D-4CEB-4995-8207-ACB8D20BA70A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EA00-3ED5-4CF8-8BD3-6BF3877688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231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01D-4CEB-4995-8207-ACB8D20BA70A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EA00-3ED5-4CF8-8BD3-6BF3877688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296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01D-4CEB-4995-8207-ACB8D20BA70A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EA00-3ED5-4CF8-8BD3-6BF3877688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262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01D-4CEB-4995-8207-ACB8D20BA70A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EA00-3ED5-4CF8-8BD3-6BF3877688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694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01D-4CEB-4995-8207-ACB8D20BA70A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EA00-3ED5-4CF8-8BD3-6BF3877688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037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01D-4CEB-4995-8207-ACB8D20BA70A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EA00-3ED5-4CF8-8BD3-6BF3877688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840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901D-4CEB-4995-8207-ACB8D20BA70A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EA00-3ED5-4CF8-8BD3-6BF3877688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84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  <a:effectLst/>
                <a:latin typeface="標楷體" pitchFamily="65" charset="-120"/>
                <a:ea typeface="標楷體" pitchFamily="65" charset="-120"/>
              </a:defRPr>
            </a:lvl1pPr>
          </a:lstStyle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97" y="642372"/>
            <a:ext cx="1968938" cy="10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  <a:effectLst/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            </a:t>
            </a:r>
          </a:p>
        </p:txBody>
      </p:sp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3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5DC765-015C-4257-B87D-F8B4C9013461}" type="datetime1">
              <a:rPr lang="zh-TW" altLang="en-US"/>
              <a:pPr>
                <a:defRPr/>
              </a:pPr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1C3-DBFC-4AFF-8296-F14EC25D864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23" name="Picture 4" descr="C:\Users\P107937\Pictures\wave\ribbon-waves-design-vector-01-free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805"/>
            <a:ext cx="9334500" cy="4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hape 142"/>
          <p:cNvSpPr txBox="1">
            <a:spLocks/>
          </p:cNvSpPr>
          <p:nvPr userDrawn="1"/>
        </p:nvSpPr>
        <p:spPr>
          <a:xfrm>
            <a:off x="7656600" y="65424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</a:pPr>
              <a:t>‹#›</a:t>
            </a:fld>
            <a:endParaRPr lang="e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38" r:id="rId2"/>
    <p:sldLayoutId id="2147484037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3366"/>
          </a:solidFill>
          <a:effectLst/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微軟正黑體" pitchFamily="34" charset="-12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B901D-4CEB-4995-8207-ACB8D20BA70A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5EA00-3ED5-4CF8-8BD3-6BF3877688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05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73"/>
          <p:cNvSpPr>
            <a:spLocks noChangeArrowheads="1"/>
          </p:cNvSpPr>
          <p:nvPr/>
        </p:nvSpPr>
        <p:spPr bwMode="auto">
          <a:xfrm>
            <a:off x="139858" y="2437801"/>
            <a:ext cx="8925636" cy="10259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8000"/>
              </a:lnSpc>
              <a:defRPr/>
            </a:pPr>
            <a:r>
              <a:rPr lang="zh-TW" altLang="en-US" sz="4800" b="1" cap="all" dirty="0">
                <a:solidFill>
                  <a:srgbClr val="003376"/>
                </a:solidFill>
                <a:latin typeface="標楷體" pitchFamily="65" charset="-120"/>
                <a:ea typeface="標楷體" pitchFamily="65" charset="-120"/>
              </a:rPr>
              <a:t>台灣國際</a:t>
            </a:r>
            <a:r>
              <a:rPr lang="zh-TW" altLang="en-US" sz="4800" b="1" cap="all" dirty="0" smtClean="0">
                <a:solidFill>
                  <a:srgbClr val="003376"/>
                </a:solidFill>
                <a:latin typeface="標楷體" pitchFamily="65" charset="-120"/>
                <a:ea typeface="標楷體" pitchFamily="65" charset="-120"/>
              </a:rPr>
              <a:t>造船股份有限公司</a:t>
            </a:r>
            <a:endParaRPr lang="en-US" altLang="zh-TW" sz="4800" b="1" cap="all" dirty="0">
              <a:solidFill>
                <a:srgbClr val="00337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9858" y="6075622"/>
            <a:ext cx="280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股票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代號</a:t>
            </a:r>
            <a:r>
              <a:rPr lang="zh-TW" altLang="en-US" b="1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：</a:t>
            </a:r>
            <a:r>
              <a:rPr lang="en-US" altLang="zh-TW" b="1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2208.TW </a:t>
            </a:r>
            <a:endParaRPr lang="en-US" altLang="zh-TW" b="1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r>
              <a:rPr lang="en-US" altLang="zh-TW" b="1" dirty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Stock Ticker</a:t>
            </a:r>
            <a:r>
              <a:rPr lang="zh-TW" altLang="en-US" b="1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：</a:t>
            </a:r>
            <a:r>
              <a:rPr lang="en-US" altLang="zh-TW" b="1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2208.TW </a:t>
            </a:r>
            <a:endParaRPr lang="zh-TW" altLang="en-US" b="1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56545" y="3473046"/>
            <a:ext cx="509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 smtClean="0">
                <a:solidFill>
                  <a:srgbClr val="C00000"/>
                </a:solidFill>
              </a:rPr>
              <a:t>108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年度法人說明會</a:t>
            </a:r>
            <a:endParaRPr lang="en-US" altLang="zh-TW" sz="40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018934" y="4553466"/>
            <a:ext cx="316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C00000"/>
                </a:solidFill>
              </a:rPr>
              <a:t>2019.02.21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907739" y="0"/>
            <a:ext cx="7783286" cy="62071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1.6</a:t>
            </a:r>
            <a:r>
              <a:rPr lang="zh-TW" altLang="en-US" dirty="0" smtClean="0">
                <a:solidFill>
                  <a:srgbClr val="C00000"/>
                </a:solidFill>
              </a:rPr>
              <a:t> 手持商船</a:t>
            </a:r>
            <a:r>
              <a:rPr lang="en-US" altLang="zh-TW" dirty="0" smtClean="0">
                <a:solidFill>
                  <a:srgbClr val="C00000"/>
                </a:solidFill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</a:rPr>
              <a:t>含公務船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r>
              <a:rPr lang="zh-TW" altLang="en-US" dirty="0" smtClean="0">
                <a:solidFill>
                  <a:srgbClr val="C00000"/>
                </a:solidFill>
              </a:rPr>
              <a:t>訂單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473459"/>
              </p:ext>
            </p:extLst>
          </p:nvPr>
        </p:nvGraphicFramePr>
        <p:xfrm>
          <a:off x="377373" y="1364342"/>
          <a:ext cx="8231167" cy="4082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67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5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0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89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93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8003"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商船業務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45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項次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客戶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船型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數量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艘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簽約日期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45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GPO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半潛式重載船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103.10.06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576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中鋼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運通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20.8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萬噸散裝輪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107.01.16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45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德翔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1,800 TEU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貨櫃輪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107.03.26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29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陽明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2,800 TEU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貨櫃輪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107.08.15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29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海研船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105.11.02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3296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矩形 62"/>
          <p:cNvSpPr>
            <a:spLocks noChangeArrowheads="1"/>
          </p:cNvSpPr>
          <p:nvPr/>
        </p:nvSpPr>
        <p:spPr bwMode="auto">
          <a:xfrm>
            <a:off x="218662" y="5650820"/>
            <a:ext cx="869673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總計截至</a:t>
            </a:r>
            <a:r>
              <a:rPr lang="en-US" altLang="zh-TW" sz="24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108</a:t>
            </a:r>
            <a:r>
              <a:rPr lang="zh-TW" altLang="en-US" sz="24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年</a:t>
            </a:r>
            <a:r>
              <a:rPr lang="en-US" altLang="zh-TW" sz="24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01</a:t>
            </a:r>
            <a:r>
              <a:rPr lang="zh-TW" altLang="en-US" sz="24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月止</a:t>
            </a:r>
            <a:r>
              <a:rPr lang="zh-TW" altLang="en-US" sz="2400" b="1" dirty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手</a:t>
            </a:r>
            <a:r>
              <a:rPr lang="zh-TW" altLang="en-US" sz="24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持訂單商船業務金額約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231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億元</a:t>
            </a:r>
            <a:r>
              <a:rPr lang="en-US" altLang="zh-TW" sz="28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 </a:t>
            </a:r>
            <a:endParaRPr lang="en-US" altLang="zh-TW" sz="2800" b="1" dirty="0">
              <a:solidFill>
                <a:srgbClr val="0070C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31369" y="25400"/>
            <a:ext cx="8229600" cy="62071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1.7</a:t>
            </a:r>
            <a:r>
              <a:rPr lang="zh-TW" altLang="en-US" dirty="0" smtClean="0">
                <a:solidFill>
                  <a:srgbClr val="C00000"/>
                </a:solidFill>
              </a:rPr>
              <a:t> 手持國艦造修訂單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66541"/>
              </p:ext>
            </p:extLst>
          </p:nvPr>
        </p:nvGraphicFramePr>
        <p:xfrm>
          <a:off x="159656" y="1397000"/>
          <a:ext cx="8666293" cy="237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15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25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65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國艦造修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項次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客戶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船型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數量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簽約日期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國防部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國造潛艦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(IDS)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設計標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105.12.26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619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國防部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新型兩棲船塢運輸艦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107.04.13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海巡署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噸級巡防救難艇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艘後續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艘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107.07.13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海巡署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4000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噸級巡防艦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艘統包案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107.07.19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矩形 62"/>
          <p:cNvSpPr>
            <a:spLocks noChangeArrowheads="1"/>
          </p:cNvSpPr>
          <p:nvPr/>
        </p:nvSpPr>
        <p:spPr bwMode="auto">
          <a:xfrm>
            <a:off x="146405" y="4901202"/>
            <a:ext cx="879881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200" b="1" dirty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總計截至</a:t>
            </a:r>
            <a:r>
              <a:rPr lang="en-US" altLang="zh-TW" sz="22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108</a:t>
            </a:r>
            <a:r>
              <a:rPr lang="zh-TW" altLang="en-US" sz="22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年</a:t>
            </a:r>
            <a:r>
              <a:rPr lang="en-US" altLang="zh-TW" sz="22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01</a:t>
            </a:r>
            <a:r>
              <a:rPr lang="zh-TW" altLang="en-US" sz="22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月</a:t>
            </a:r>
            <a:r>
              <a:rPr lang="zh-TW" altLang="en-US" sz="2200" b="1" dirty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止手持</a:t>
            </a:r>
            <a:r>
              <a:rPr lang="zh-TW" altLang="en-US" sz="22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訂單國艦造修業務</a:t>
            </a:r>
            <a:r>
              <a:rPr lang="zh-TW" altLang="en-US" sz="2200" b="1" dirty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金額</a:t>
            </a:r>
            <a:r>
              <a:rPr lang="zh-TW" altLang="en-US" sz="2200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約</a:t>
            </a:r>
            <a:r>
              <a:rPr lang="en-US" altLang="zh-TW" sz="4000" b="1" dirty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1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95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億元</a:t>
            </a:r>
            <a:endParaRPr lang="en-US" altLang="zh-TW" sz="2800" b="1" dirty="0">
              <a:solidFill>
                <a:srgbClr val="0070C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7"/>
          <p:cNvSpPr>
            <a:spLocks noChangeArrowheads="1"/>
          </p:cNvSpPr>
          <p:nvPr/>
        </p:nvSpPr>
        <p:spPr bwMode="auto">
          <a:xfrm>
            <a:off x="2969055" y="3189862"/>
            <a:ext cx="3925230" cy="595069"/>
          </a:xfrm>
          <a:custGeom>
            <a:avLst/>
            <a:gdLst>
              <a:gd name="T0" fmla="*/ 11639421 w 561929"/>
              <a:gd name="T1" fmla="*/ 0 h 4599473"/>
              <a:gd name="T2" fmla="*/ 58195442 w 561929"/>
              <a:gd name="T3" fmla="*/ 0 h 4599473"/>
              <a:gd name="T4" fmla="*/ 66425728 w 561929"/>
              <a:gd name="T5" fmla="*/ 741 h 4599473"/>
              <a:gd name="T6" fmla="*/ 69834743 w 561929"/>
              <a:gd name="T7" fmla="*/ 2529 h 4599473"/>
              <a:gd name="T8" fmla="*/ 69834897 w 561929"/>
              <a:gd name="T9" fmla="*/ 124204 h 4599473"/>
              <a:gd name="T10" fmla="*/ 69834897 w 561929"/>
              <a:gd name="T11" fmla="*/ 124204 h 4599473"/>
              <a:gd name="T12" fmla="*/ 69834897 w 561929"/>
              <a:gd name="T13" fmla="*/ 124204 h 4599473"/>
              <a:gd name="T14" fmla="*/ 0 w 561929"/>
              <a:gd name="T15" fmla="*/ 124204 h 4599473"/>
              <a:gd name="T16" fmla="*/ 0 w 561929"/>
              <a:gd name="T17" fmla="*/ 124204 h 4599473"/>
              <a:gd name="T18" fmla="*/ 0 w 561929"/>
              <a:gd name="T19" fmla="*/ 124204 h 4599473"/>
              <a:gd name="T20" fmla="*/ 0 w 561929"/>
              <a:gd name="T21" fmla="*/ 2529 h 4599473"/>
              <a:gd name="T22" fmla="*/ 3409171 w 561929"/>
              <a:gd name="T23" fmla="*/ 741 h 4599473"/>
              <a:gd name="T24" fmla="*/ 11639547 w 561929"/>
              <a:gd name="T25" fmla="*/ 0 h 4599473"/>
              <a:gd name="T26" fmla="*/ 11639421 w 561929"/>
              <a:gd name="T27" fmla="*/ 0 h 45994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1929"/>
              <a:gd name="T43" fmla="*/ 0 h 4599473"/>
              <a:gd name="T44" fmla="*/ 561929 w 561929"/>
              <a:gd name="T45" fmla="*/ 4599473 h 45994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1929" h="4599473">
                <a:moveTo>
                  <a:pt x="561929" y="766597"/>
                </a:moveTo>
                <a:lnTo>
                  <a:pt x="561929" y="3832876"/>
                </a:lnTo>
                <a:cubicBezTo>
                  <a:pt x="561929" y="4036187"/>
                  <a:pt x="560724" y="4231174"/>
                  <a:pt x="558578" y="4374938"/>
                </a:cubicBezTo>
                <a:cubicBezTo>
                  <a:pt x="556432" y="4518702"/>
                  <a:pt x="553521" y="4599465"/>
                  <a:pt x="550487" y="4599465"/>
                </a:cubicBezTo>
                <a:cubicBezTo>
                  <a:pt x="366991" y="4599465"/>
                  <a:pt x="183495" y="4599473"/>
                  <a:pt x="0" y="4599473"/>
                </a:cubicBezTo>
                <a:lnTo>
                  <a:pt x="0" y="0"/>
                </a:lnTo>
                <a:lnTo>
                  <a:pt x="550487" y="0"/>
                </a:lnTo>
                <a:cubicBezTo>
                  <a:pt x="553521" y="0"/>
                  <a:pt x="556432" y="80763"/>
                  <a:pt x="558578" y="224535"/>
                </a:cubicBezTo>
                <a:cubicBezTo>
                  <a:pt x="560723" y="368299"/>
                  <a:pt x="561929" y="563286"/>
                  <a:pt x="561929" y="766605"/>
                </a:cubicBezTo>
                <a:lnTo>
                  <a:pt x="561929" y="76659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0969" tIns="87629" rIns="140969" bIns="87629" anchor="ctr"/>
          <a:lstStyle/>
          <a:p>
            <a:pPr marL="285750" lvl="1" indent="-285750" defTabSz="1244600">
              <a:spcAft>
                <a:spcPct val="15000"/>
              </a:spcAft>
            </a:pPr>
            <a:r>
              <a:rPr lang="zh-TW" altLang="en-US" sz="3200" b="1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</a:rPr>
              <a:t>  發展</a:t>
            </a:r>
            <a:r>
              <a:rPr lang="zh-TW" altLang="en-US" sz="3200" b="1" dirty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</a:rPr>
              <a:t>策略與願景</a:t>
            </a:r>
          </a:p>
        </p:txBody>
      </p:sp>
      <p:sp>
        <p:nvSpPr>
          <p:cNvPr id="7" name="橢圓 6"/>
          <p:cNvSpPr/>
          <p:nvPr/>
        </p:nvSpPr>
        <p:spPr bwMode="auto">
          <a:xfrm>
            <a:off x="2158825" y="3148783"/>
            <a:ext cx="1273618" cy="6772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0969" tIns="87629" rIns="140969" bIns="87629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二</a:t>
            </a:r>
            <a:endParaRPr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198" y="0"/>
            <a:ext cx="8229600" cy="62071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2.1</a:t>
            </a:r>
            <a:r>
              <a:rPr lang="zh-TW" altLang="en-US" dirty="0" smtClean="0">
                <a:solidFill>
                  <a:srgbClr val="C00000"/>
                </a:solidFill>
              </a:rPr>
              <a:t> 未來發展</a:t>
            </a:r>
            <a:r>
              <a:rPr lang="zh-TW" altLang="en-US" dirty="0">
                <a:solidFill>
                  <a:srgbClr val="C00000"/>
                </a:solidFill>
              </a:rPr>
              <a:t>願</a:t>
            </a:r>
            <a:r>
              <a:rPr lang="zh-TW" altLang="en-US" dirty="0" smtClean="0">
                <a:solidFill>
                  <a:srgbClr val="C00000"/>
                </a:solidFill>
              </a:rPr>
              <a:t>景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69781" y="1277842"/>
            <a:ext cx="7086600" cy="47644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ln w="1905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願景</a:t>
            </a:r>
            <a:r>
              <a:rPr lang="zh-TW" altLang="en-US" sz="2400" b="1" dirty="0" smtClean="0">
                <a:ln w="1905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/>
                <a:ea typeface="標楷體"/>
                <a:cs typeface="Times New Roman" pitchFamily="18" charset="0"/>
              </a:rPr>
              <a:t>：</a:t>
            </a:r>
            <a:r>
              <a:rPr lang="zh-TW" altLang="en-US" sz="2400" b="1" dirty="0" smtClean="0">
                <a:ln w="1905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建構卓越的海洋事業集團</a:t>
            </a:r>
            <a:r>
              <a:rPr lang="en-US" altLang="zh-TW" sz="2400" b="1" dirty="0" smtClean="0">
                <a:ln w="1905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(Be a Pilot in Ocean)</a:t>
            </a:r>
            <a:endParaRPr lang="zh-TW" altLang="en-US" sz="2400" b="1" dirty="0">
              <a:ln w="1905"/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3398" y="5804622"/>
            <a:ext cx="2036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現況</a:t>
            </a:r>
            <a:endParaRPr lang="zh-TW" altLang="en-US" sz="2400" b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矩形 109"/>
          <p:cNvSpPr>
            <a:spLocks noChangeArrowheads="1"/>
          </p:cNvSpPr>
          <p:nvPr/>
        </p:nvSpPr>
        <p:spPr bwMode="auto">
          <a:xfrm>
            <a:off x="3427035" y="6054039"/>
            <a:ext cx="1160895" cy="2769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r"/>
            <a:r>
              <a:rPr lang="zh-TW" altLang="en-US" sz="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Prototype:</a:t>
            </a:r>
            <a:r>
              <a:rPr lang="zh-TW" altLang="en-US" sz="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2001~2003</a:t>
            </a:r>
          </a:p>
          <a:p>
            <a:pPr algn="r"/>
            <a:r>
              <a:rPr lang="en-US" altLang="zh-TW" sz="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Follow-up:</a:t>
            </a:r>
            <a:r>
              <a:rPr lang="zh-TW" altLang="en-US" sz="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2007~2011</a:t>
            </a:r>
            <a:endParaRPr lang="zh-TW" altLang="en-US" sz="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18788" y="5458657"/>
            <a:ext cx="9055100" cy="345965"/>
            <a:chOff x="14787" y="3405363"/>
            <a:chExt cx="9055100" cy="345965"/>
          </a:xfrm>
        </p:grpSpPr>
        <p:grpSp>
          <p:nvGrpSpPr>
            <p:cNvPr id="42" name="群組 5"/>
            <p:cNvGrpSpPr>
              <a:grpSpLocks/>
            </p:cNvGrpSpPr>
            <p:nvPr/>
          </p:nvGrpSpPr>
          <p:grpSpPr bwMode="auto">
            <a:xfrm>
              <a:off x="14787" y="3428843"/>
              <a:ext cx="9055100" cy="322485"/>
              <a:chOff x="-36512" y="1395926"/>
              <a:chExt cx="9177275" cy="359889"/>
            </a:xfrm>
          </p:grpSpPr>
          <p:cxnSp>
            <p:nvCxnSpPr>
              <p:cNvPr id="44" name="直線單箭頭接點 43"/>
              <p:cNvCxnSpPr/>
              <p:nvPr/>
            </p:nvCxnSpPr>
            <p:spPr>
              <a:xfrm>
                <a:off x="-36512" y="1560070"/>
                <a:ext cx="9177275" cy="3171"/>
              </a:xfrm>
              <a:prstGeom prst="straightConnector1">
                <a:avLst/>
              </a:prstGeom>
              <a:ln w="127000"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橢圓 44"/>
              <p:cNvSpPr/>
              <p:nvPr/>
            </p:nvSpPr>
            <p:spPr bwMode="auto">
              <a:xfrm>
                <a:off x="5409486" y="1395926"/>
                <a:ext cx="282047" cy="359889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sp>
          <p:nvSpPr>
            <p:cNvPr id="43" name="橢圓 42"/>
            <p:cNvSpPr/>
            <p:nvPr/>
          </p:nvSpPr>
          <p:spPr bwMode="auto">
            <a:xfrm>
              <a:off x="2530939" y="3405363"/>
              <a:ext cx="278292" cy="322486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3100153" y="5781143"/>
            <a:ext cx="2036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短期</a:t>
            </a:r>
            <a:endParaRPr lang="zh-TW" altLang="en-US" sz="2400" b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670577" y="5823205"/>
            <a:ext cx="319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中長期</a:t>
            </a:r>
            <a:endParaRPr lang="en-US" altLang="zh-TW" sz="2400" b="1" dirty="0" smtClean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(2025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年前達各佔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1/3)</a:t>
            </a:r>
            <a:endParaRPr lang="zh-TW" altLang="en-US" sz="2400" b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425" y="2876831"/>
            <a:ext cx="3571875" cy="2554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文字方塊 59"/>
          <p:cNvSpPr txBox="1"/>
          <p:nvPr/>
        </p:nvSpPr>
        <p:spPr>
          <a:xfrm>
            <a:off x="688811" y="417426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商船本業</a:t>
            </a:r>
            <a:endParaRPr lang="zh-TW" altLang="en-US" sz="1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11" y="2864131"/>
            <a:ext cx="3567113" cy="256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文字方塊 29"/>
          <p:cNvSpPr txBox="1"/>
          <p:nvPr/>
        </p:nvSpPr>
        <p:spPr>
          <a:xfrm>
            <a:off x="4118267" y="378464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商船本業</a:t>
            </a:r>
            <a:endParaRPr lang="zh-TW" altLang="en-US" sz="1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3202745" y="414762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國艦國造</a:t>
            </a:r>
            <a:endParaRPr lang="zh-TW" altLang="en-US" sz="1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3202746" y="339483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離岸風電</a:t>
            </a:r>
            <a:endParaRPr lang="zh-TW" altLang="en-US" sz="1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90" y="2898019"/>
            <a:ext cx="3578225" cy="2560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文字方塊 31"/>
          <p:cNvSpPr txBox="1"/>
          <p:nvPr/>
        </p:nvSpPr>
        <p:spPr>
          <a:xfrm>
            <a:off x="7269403" y="361536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商船本業</a:t>
            </a:r>
            <a:endParaRPr lang="zh-TW" altLang="en-US" sz="1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264000" y="361536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離岸風電</a:t>
            </a:r>
            <a:endParaRPr lang="zh-TW" altLang="en-US" sz="1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766700" y="435919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國艦國造</a:t>
            </a:r>
            <a:endParaRPr lang="zh-TW" altLang="en-US" sz="1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98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1415" y="12700"/>
            <a:ext cx="8229600" cy="62071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2.2</a:t>
            </a:r>
            <a:r>
              <a:rPr lang="zh-TW" altLang="en-US" dirty="0" smtClean="0">
                <a:solidFill>
                  <a:srgbClr val="C00000"/>
                </a:solidFill>
              </a:rPr>
              <a:t> 強化改造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7943" y="935335"/>
            <a:ext cx="7532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本公司正執行營運方針：轉虧為盈、新事業獲利及組織再造，以達成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營運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目標。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1" y="1766332"/>
            <a:ext cx="6315075" cy="500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3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手繪多邊形 7"/>
          <p:cNvSpPr>
            <a:spLocks noChangeArrowheads="1"/>
          </p:cNvSpPr>
          <p:nvPr/>
        </p:nvSpPr>
        <p:spPr bwMode="auto">
          <a:xfrm>
            <a:off x="3585378" y="3119826"/>
            <a:ext cx="2771880" cy="595069"/>
          </a:xfrm>
          <a:custGeom>
            <a:avLst/>
            <a:gdLst>
              <a:gd name="T0" fmla="*/ 11639421 w 561929"/>
              <a:gd name="T1" fmla="*/ 0 h 4599473"/>
              <a:gd name="T2" fmla="*/ 58195442 w 561929"/>
              <a:gd name="T3" fmla="*/ 0 h 4599473"/>
              <a:gd name="T4" fmla="*/ 66425728 w 561929"/>
              <a:gd name="T5" fmla="*/ 741 h 4599473"/>
              <a:gd name="T6" fmla="*/ 69834743 w 561929"/>
              <a:gd name="T7" fmla="*/ 2529 h 4599473"/>
              <a:gd name="T8" fmla="*/ 69834897 w 561929"/>
              <a:gd name="T9" fmla="*/ 124204 h 4599473"/>
              <a:gd name="T10" fmla="*/ 69834897 w 561929"/>
              <a:gd name="T11" fmla="*/ 124204 h 4599473"/>
              <a:gd name="T12" fmla="*/ 69834897 w 561929"/>
              <a:gd name="T13" fmla="*/ 124204 h 4599473"/>
              <a:gd name="T14" fmla="*/ 0 w 561929"/>
              <a:gd name="T15" fmla="*/ 124204 h 4599473"/>
              <a:gd name="T16" fmla="*/ 0 w 561929"/>
              <a:gd name="T17" fmla="*/ 124204 h 4599473"/>
              <a:gd name="T18" fmla="*/ 0 w 561929"/>
              <a:gd name="T19" fmla="*/ 124204 h 4599473"/>
              <a:gd name="T20" fmla="*/ 0 w 561929"/>
              <a:gd name="T21" fmla="*/ 2529 h 4599473"/>
              <a:gd name="T22" fmla="*/ 3409171 w 561929"/>
              <a:gd name="T23" fmla="*/ 741 h 4599473"/>
              <a:gd name="T24" fmla="*/ 11639547 w 561929"/>
              <a:gd name="T25" fmla="*/ 0 h 4599473"/>
              <a:gd name="T26" fmla="*/ 11639421 w 561929"/>
              <a:gd name="T27" fmla="*/ 0 h 45994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1929"/>
              <a:gd name="T43" fmla="*/ 0 h 4599473"/>
              <a:gd name="T44" fmla="*/ 561929 w 561929"/>
              <a:gd name="T45" fmla="*/ 4599473 h 45994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1929" h="4599473">
                <a:moveTo>
                  <a:pt x="561929" y="766597"/>
                </a:moveTo>
                <a:lnTo>
                  <a:pt x="561929" y="3832876"/>
                </a:lnTo>
                <a:cubicBezTo>
                  <a:pt x="561929" y="4036187"/>
                  <a:pt x="560724" y="4231174"/>
                  <a:pt x="558578" y="4374938"/>
                </a:cubicBezTo>
                <a:cubicBezTo>
                  <a:pt x="556432" y="4518702"/>
                  <a:pt x="553521" y="4599465"/>
                  <a:pt x="550487" y="4599465"/>
                </a:cubicBezTo>
                <a:cubicBezTo>
                  <a:pt x="366991" y="4599465"/>
                  <a:pt x="183495" y="4599473"/>
                  <a:pt x="0" y="4599473"/>
                </a:cubicBezTo>
                <a:lnTo>
                  <a:pt x="0" y="0"/>
                </a:lnTo>
                <a:lnTo>
                  <a:pt x="550487" y="0"/>
                </a:lnTo>
                <a:cubicBezTo>
                  <a:pt x="553521" y="0"/>
                  <a:pt x="556432" y="80763"/>
                  <a:pt x="558578" y="224535"/>
                </a:cubicBezTo>
                <a:cubicBezTo>
                  <a:pt x="560723" y="368299"/>
                  <a:pt x="561929" y="563286"/>
                  <a:pt x="561929" y="766605"/>
                </a:cubicBezTo>
                <a:lnTo>
                  <a:pt x="561929" y="76659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0969" tIns="87629" rIns="140969" bIns="87629" anchor="ctr"/>
          <a:lstStyle/>
          <a:p>
            <a:pPr marL="285750" lvl="1" indent="-285750" defTabSz="1244600">
              <a:spcAft>
                <a:spcPct val="15000"/>
              </a:spcAft>
            </a:pPr>
            <a:r>
              <a:rPr lang="zh-TW" altLang="en-US" sz="3200" b="1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</a:rPr>
              <a:t>  商船本業</a:t>
            </a:r>
            <a:endParaRPr lang="zh-TW" altLang="en-US" sz="3200" b="1" dirty="0">
              <a:solidFill>
                <a:srgbClr val="1F497D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2775148" y="3078747"/>
            <a:ext cx="1273618" cy="67722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0969" tIns="87629" rIns="140969" bIns="87629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三</a:t>
            </a:r>
            <a:endParaRPr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1239783" y="0"/>
            <a:ext cx="6680199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3366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dirty="0" smtClean="0">
                <a:solidFill>
                  <a:srgbClr val="C00000"/>
                </a:solidFill>
              </a:rPr>
              <a:t>3.1</a:t>
            </a:r>
            <a:r>
              <a:rPr kumimoji="0" lang="zh-TW" altLang="en-US" dirty="0" smtClean="0">
                <a:solidFill>
                  <a:srgbClr val="C00000"/>
                </a:solidFill>
              </a:rPr>
              <a:t> 業務</a:t>
            </a:r>
            <a:r>
              <a:rPr kumimoji="0" lang="zh-TW" altLang="en-US" dirty="0">
                <a:solidFill>
                  <a:srgbClr val="C00000"/>
                </a:solidFill>
              </a:rPr>
              <a:t>發展</a:t>
            </a:r>
            <a:r>
              <a:rPr kumimoji="0" lang="zh-TW" altLang="en-US" dirty="0" smtClean="0">
                <a:solidFill>
                  <a:srgbClr val="C00000"/>
                </a:solidFill>
              </a:rPr>
              <a:t>方向</a:t>
            </a:r>
            <a:r>
              <a:rPr kumimoji="0" lang="en-US" altLang="zh-TW" dirty="0" smtClean="0">
                <a:solidFill>
                  <a:srgbClr val="C00000"/>
                </a:solidFill>
              </a:rPr>
              <a:t>-</a:t>
            </a:r>
            <a:r>
              <a:rPr kumimoji="0" lang="zh-TW" altLang="en-US" dirty="0" smtClean="0">
                <a:solidFill>
                  <a:srgbClr val="C00000"/>
                </a:solidFill>
              </a:rPr>
              <a:t>貨櫃</a:t>
            </a:r>
            <a:r>
              <a:rPr kumimoji="0" lang="zh-TW" altLang="en-US" dirty="0">
                <a:solidFill>
                  <a:srgbClr val="C00000"/>
                </a:solidFill>
              </a:rPr>
              <a:t>輪 </a:t>
            </a:r>
          </a:p>
        </p:txBody>
      </p:sp>
      <p:sp>
        <p:nvSpPr>
          <p:cNvPr id="4" name="矩形 3"/>
          <p:cNvSpPr/>
          <p:nvPr/>
        </p:nvSpPr>
        <p:spPr>
          <a:xfrm>
            <a:off x="199906" y="1567528"/>
            <a:ext cx="8759952" cy="1388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貨櫃貿易量持續成長，尤以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亞洲區間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(Intra-Asia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貿易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最為強勁，新船指數亦逐漸增溫。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台船為貨櫃輪專業船廠，未來貨櫃輪需求將集中在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10,000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TEU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級以上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大型貨櫃輪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3,000 TEU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級以下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支線型貨櫃輪，台船公司將對這兩類船型進行業務拓展。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6" y="3101172"/>
            <a:ext cx="7561772" cy="302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4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1239783" y="0"/>
            <a:ext cx="6680199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3366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dirty="0" smtClean="0">
                <a:solidFill>
                  <a:srgbClr val="C00000"/>
                </a:solidFill>
              </a:rPr>
              <a:t>3.2</a:t>
            </a:r>
            <a:r>
              <a:rPr kumimoji="0" lang="zh-TW" altLang="en-US" dirty="0" smtClean="0">
                <a:solidFill>
                  <a:srgbClr val="C00000"/>
                </a:solidFill>
              </a:rPr>
              <a:t> 業務</a:t>
            </a:r>
            <a:r>
              <a:rPr kumimoji="0" lang="zh-TW" altLang="en-US" dirty="0">
                <a:solidFill>
                  <a:srgbClr val="C00000"/>
                </a:solidFill>
              </a:rPr>
              <a:t>發展</a:t>
            </a:r>
            <a:r>
              <a:rPr kumimoji="0" lang="zh-TW" altLang="en-US" dirty="0" smtClean="0">
                <a:solidFill>
                  <a:srgbClr val="C00000"/>
                </a:solidFill>
              </a:rPr>
              <a:t>方向</a:t>
            </a:r>
            <a:r>
              <a:rPr kumimoji="0" lang="en-US" altLang="zh-TW" dirty="0" smtClean="0">
                <a:solidFill>
                  <a:srgbClr val="C00000"/>
                </a:solidFill>
              </a:rPr>
              <a:t>-</a:t>
            </a:r>
            <a:r>
              <a:rPr kumimoji="0" lang="zh-TW" altLang="en-US" dirty="0" smtClean="0">
                <a:solidFill>
                  <a:srgbClr val="C00000"/>
                </a:solidFill>
              </a:rPr>
              <a:t>貨櫃輪</a:t>
            </a:r>
            <a:r>
              <a:rPr kumimoji="0" lang="en-US" altLang="zh-TW" dirty="0" smtClean="0">
                <a:solidFill>
                  <a:srgbClr val="C00000"/>
                </a:solidFill>
              </a:rPr>
              <a:t>(</a:t>
            </a:r>
            <a:r>
              <a:rPr kumimoji="0" lang="zh-TW" altLang="en-US" dirty="0">
                <a:solidFill>
                  <a:srgbClr val="C00000"/>
                </a:solidFill>
              </a:rPr>
              <a:t>續</a:t>
            </a:r>
            <a:r>
              <a:rPr kumimoji="0" lang="en-US" altLang="zh-TW" dirty="0" smtClean="0">
                <a:solidFill>
                  <a:srgbClr val="C00000"/>
                </a:solidFill>
              </a:rPr>
              <a:t>)</a:t>
            </a:r>
            <a:r>
              <a:rPr kumimoji="0" lang="zh-TW" altLang="en-US" dirty="0" smtClean="0">
                <a:solidFill>
                  <a:srgbClr val="C00000"/>
                </a:solidFill>
              </a:rPr>
              <a:t> </a:t>
            </a:r>
            <a:endParaRPr kumimoji="0" lang="zh-TW" altLang="en-US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0" y="2819287"/>
            <a:ext cx="8098971" cy="330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74632" y="1243154"/>
            <a:ext cx="8969368" cy="128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潛在業務：正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積極洽談支線型貨櫃輪相關訂單。</a:t>
            </a:r>
            <a:endParaRPr lang="zh-TW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zh-TW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1239783" y="0"/>
            <a:ext cx="6680199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3366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dirty="0" smtClean="0">
                <a:solidFill>
                  <a:srgbClr val="C00000"/>
                </a:solidFill>
              </a:rPr>
              <a:t>3.3</a:t>
            </a:r>
            <a:r>
              <a:rPr kumimoji="0" lang="zh-TW" altLang="en-US" dirty="0" smtClean="0">
                <a:solidFill>
                  <a:srgbClr val="C00000"/>
                </a:solidFill>
              </a:rPr>
              <a:t> 業務</a:t>
            </a:r>
            <a:r>
              <a:rPr kumimoji="0" lang="zh-TW" altLang="en-US" dirty="0">
                <a:solidFill>
                  <a:srgbClr val="C00000"/>
                </a:solidFill>
              </a:rPr>
              <a:t>發展</a:t>
            </a:r>
            <a:r>
              <a:rPr kumimoji="0" lang="zh-TW" altLang="en-US" dirty="0" smtClean="0">
                <a:solidFill>
                  <a:srgbClr val="C00000"/>
                </a:solidFill>
              </a:rPr>
              <a:t>方向</a:t>
            </a:r>
            <a:r>
              <a:rPr kumimoji="0" lang="en-US" altLang="zh-TW" dirty="0" smtClean="0">
                <a:solidFill>
                  <a:srgbClr val="C00000"/>
                </a:solidFill>
              </a:rPr>
              <a:t>-</a:t>
            </a:r>
            <a:r>
              <a:rPr kumimoji="0" lang="zh-TW" altLang="en-US" dirty="0" smtClean="0">
                <a:solidFill>
                  <a:srgbClr val="C00000"/>
                </a:solidFill>
              </a:rPr>
              <a:t>散裝貨輪 </a:t>
            </a:r>
            <a:endParaRPr kumimoji="0" lang="zh-TW" alt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t="14344" r="19929" b="48258"/>
          <a:stretch/>
        </p:blipFill>
        <p:spPr bwMode="auto">
          <a:xfrm>
            <a:off x="724794" y="3389085"/>
            <a:ext cx="7992403" cy="288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24794" y="1582042"/>
            <a:ext cx="7992403" cy="1388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ABS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期刊報導，散裝貨輪需求量將於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2021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年內到達谷底，並於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2021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年後逐步回穩。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本公司藉由已承接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20.8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萬噸散裝貨輪之實績，積極推廣與洽詢潛在船東，期望能爭取相關訂單。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86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手繪多邊形 7"/>
          <p:cNvSpPr>
            <a:spLocks noChangeArrowheads="1"/>
          </p:cNvSpPr>
          <p:nvPr/>
        </p:nvSpPr>
        <p:spPr bwMode="auto">
          <a:xfrm>
            <a:off x="3651226" y="3293939"/>
            <a:ext cx="2560888" cy="595069"/>
          </a:xfrm>
          <a:custGeom>
            <a:avLst/>
            <a:gdLst>
              <a:gd name="T0" fmla="*/ 11639421 w 561929"/>
              <a:gd name="T1" fmla="*/ 0 h 4599473"/>
              <a:gd name="T2" fmla="*/ 58195442 w 561929"/>
              <a:gd name="T3" fmla="*/ 0 h 4599473"/>
              <a:gd name="T4" fmla="*/ 66425728 w 561929"/>
              <a:gd name="T5" fmla="*/ 741 h 4599473"/>
              <a:gd name="T6" fmla="*/ 69834743 w 561929"/>
              <a:gd name="T7" fmla="*/ 2529 h 4599473"/>
              <a:gd name="T8" fmla="*/ 69834897 w 561929"/>
              <a:gd name="T9" fmla="*/ 124204 h 4599473"/>
              <a:gd name="T10" fmla="*/ 69834897 w 561929"/>
              <a:gd name="T11" fmla="*/ 124204 h 4599473"/>
              <a:gd name="T12" fmla="*/ 69834897 w 561929"/>
              <a:gd name="T13" fmla="*/ 124204 h 4599473"/>
              <a:gd name="T14" fmla="*/ 0 w 561929"/>
              <a:gd name="T15" fmla="*/ 124204 h 4599473"/>
              <a:gd name="T16" fmla="*/ 0 w 561929"/>
              <a:gd name="T17" fmla="*/ 124204 h 4599473"/>
              <a:gd name="T18" fmla="*/ 0 w 561929"/>
              <a:gd name="T19" fmla="*/ 124204 h 4599473"/>
              <a:gd name="T20" fmla="*/ 0 w 561929"/>
              <a:gd name="T21" fmla="*/ 2529 h 4599473"/>
              <a:gd name="T22" fmla="*/ 3409171 w 561929"/>
              <a:gd name="T23" fmla="*/ 741 h 4599473"/>
              <a:gd name="T24" fmla="*/ 11639547 w 561929"/>
              <a:gd name="T25" fmla="*/ 0 h 4599473"/>
              <a:gd name="T26" fmla="*/ 11639421 w 561929"/>
              <a:gd name="T27" fmla="*/ 0 h 45994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1929"/>
              <a:gd name="T43" fmla="*/ 0 h 4599473"/>
              <a:gd name="T44" fmla="*/ 561929 w 561929"/>
              <a:gd name="T45" fmla="*/ 4599473 h 45994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1929" h="4599473">
                <a:moveTo>
                  <a:pt x="561929" y="766597"/>
                </a:moveTo>
                <a:lnTo>
                  <a:pt x="561929" y="3832876"/>
                </a:lnTo>
                <a:cubicBezTo>
                  <a:pt x="561929" y="4036187"/>
                  <a:pt x="560724" y="4231174"/>
                  <a:pt x="558578" y="4374938"/>
                </a:cubicBezTo>
                <a:cubicBezTo>
                  <a:pt x="556432" y="4518702"/>
                  <a:pt x="553521" y="4599465"/>
                  <a:pt x="550487" y="4599465"/>
                </a:cubicBezTo>
                <a:cubicBezTo>
                  <a:pt x="366991" y="4599465"/>
                  <a:pt x="183495" y="4599473"/>
                  <a:pt x="0" y="4599473"/>
                </a:cubicBezTo>
                <a:lnTo>
                  <a:pt x="0" y="0"/>
                </a:lnTo>
                <a:lnTo>
                  <a:pt x="550487" y="0"/>
                </a:lnTo>
                <a:cubicBezTo>
                  <a:pt x="553521" y="0"/>
                  <a:pt x="556432" y="80763"/>
                  <a:pt x="558578" y="224535"/>
                </a:cubicBezTo>
                <a:cubicBezTo>
                  <a:pt x="560723" y="368299"/>
                  <a:pt x="561929" y="563286"/>
                  <a:pt x="561929" y="766605"/>
                </a:cubicBezTo>
                <a:lnTo>
                  <a:pt x="561929" y="766597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0969" tIns="87629" rIns="140969" bIns="87629" anchor="ctr"/>
          <a:lstStyle/>
          <a:p>
            <a:pPr marL="285750" lvl="1" indent="-285750" defTabSz="1244600">
              <a:spcAft>
                <a:spcPct val="15000"/>
              </a:spcAft>
            </a:pPr>
            <a:r>
              <a:rPr lang="zh-TW" altLang="en-US" sz="3200" b="1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</a:rPr>
              <a:t>  國艦國造</a:t>
            </a:r>
            <a:endParaRPr lang="zh-TW" altLang="en-US" sz="3200" b="1" dirty="0">
              <a:solidFill>
                <a:srgbClr val="1F497D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2826382" y="3252860"/>
            <a:ext cx="1273618" cy="67722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0969" tIns="87629" rIns="140969" bIns="87629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四</a:t>
            </a:r>
            <a:endParaRPr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38150" y="19277"/>
            <a:ext cx="7886700" cy="6991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3366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>
                <a:latin typeface="DFKai-SB" pitchFamily="65" charset="-120"/>
                <a:ea typeface="DFKai-SB" pitchFamily="65" charset="-120"/>
              </a:rPr>
              <a:t>免責聲明</a:t>
            </a:r>
            <a:endParaRPr kumimoji="0" lang="ja-JP" altLang="en-US" dirty="0" smtClean="0"/>
          </a:p>
        </p:txBody>
      </p:sp>
      <p:sp>
        <p:nvSpPr>
          <p:cNvPr id="3" name="コンテンツ プレースホルダ 2"/>
          <p:cNvSpPr txBox="1">
            <a:spLocks/>
          </p:cNvSpPr>
          <p:nvPr/>
        </p:nvSpPr>
        <p:spPr>
          <a:xfrm>
            <a:off x="858774" y="1726025"/>
            <a:ext cx="7886700" cy="4275138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70635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kumimoji="0" lang="zh-TW" altLang="en-US" dirty="0" smtClean="0">
                <a:latin typeface="DFKai-SB" pitchFamily="65" charset="-120"/>
                <a:ea typeface="DFKai-SB" pitchFamily="65" charset="-120"/>
              </a:rPr>
              <a:t>本次法說會所提供之簡報及相關資訊所提及之資訊，包括公司策略、財務狀況等內容，乃基於公司目前可得資料所</a:t>
            </a:r>
            <a:r>
              <a:rPr kumimoji="0" lang="zh-TW" altLang="en-US" dirty="0">
                <a:latin typeface="DFKai-SB" pitchFamily="65" charset="-120"/>
                <a:ea typeface="DFKai-SB" pitchFamily="65" charset="-120"/>
              </a:rPr>
              <a:t>製作</a:t>
            </a:r>
            <a:r>
              <a:rPr kumimoji="0" lang="zh-TW" altLang="en-US" dirty="0" smtClean="0">
                <a:latin typeface="DFKai-SB" pitchFamily="65" charset="-120"/>
                <a:ea typeface="DFKai-SB" pitchFamily="65" charset="-120"/>
              </a:rPr>
              <a:t>。</a:t>
            </a:r>
            <a:endParaRPr kumimoji="0"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marL="326488" indent="-326488" defTabSz="870635" fontAlgn="auto">
              <a:lnSpc>
                <a:spcPct val="120000"/>
              </a:lnSpc>
              <a:spcAft>
                <a:spcPts val="0"/>
              </a:spcAft>
              <a:defRPr/>
            </a:pPr>
            <a:endParaRPr kumimoji="0"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marL="0" indent="0" defTabSz="870635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kumimoji="0" lang="zh-TW" altLang="en-US" dirty="0" smtClean="0">
                <a:latin typeface="DFKai-SB" pitchFamily="65" charset="-120"/>
                <a:ea typeface="DFKai-SB" pitchFamily="65" charset="-120"/>
              </a:rPr>
              <a:t>本公司未來實際所可能發生的營運結果、財務狀況以及業務成果，可能與這些明示或暗示的預測性資訊有所差異。其原因可能來自於各種因素，包括但不限於價格波動、競爭情勢、國際經濟狀況、匯率波動、市場需求以及其他本公司無法掌控之風險等因素。</a:t>
            </a:r>
            <a:endParaRPr kumimoji="0"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marL="326488" indent="-326488" defTabSz="870635" fontAlgn="auto">
              <a:lnSpc>
                <a:spcPct val="120000"/>
              </a:lnSpc>
              <a:spcAft>
                <a:spcPts val="0"/>
              </a:spcAft>
              <a:defRPr/>
            </a:pPr>
            <a:endParaRPr kumimoji="0"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marL="0" indent="0" defTabSz="870635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kumimoji="0" lang="zh-TW" altLang="en-US" dirty="0" smtClean="0">
                <a:latin typeface="DFKai-SB" pitchFamily="65" charset="-120"/>
                <a:ea typeface="DFKai-SB" pitchFamily="65" charset="-120"/>
              </a:rPr>
              <a:t>關於涉及風險及不確定性，將可能發生實際結果與預期狀況有重大差異的情形，提醒各位不要過度依賴這些資訊，另除非法律要求，本公司將不負責隨時更新、修正或公告這些預測結果。</a:t>
            </a:r>
            <a:endParaRPr kumimoji="0"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marL="326488" indent="-326488" defTabSz="870635" fontAlgn="auto">
              <a:lnSpc>
                <a:spcPct val="120000"/>
              </a:lnSpc>
              <a:spcAft>
                <a:spcPts val="0"/>
              </a:spcAft>
              <a:defRPr/>
            </a:pPr>
            <a:endParaRPr kumimoji="0"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marL="0" indent="0" defTabSz="870635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kumimoji="0" lang="zh-TW" altLang="en-US" dirty="0" smtClean="0">
                <a:latin typeface="DFKai-SB" pitchFamily="65" charset="-120"/>
                <a:ea typeface="DFKai-SB" pitchFamily="65" charset="-120"/>
              </a:rPr>
              <a:t>本簡報及其內容未經本公司書面許可，任何第三者不得任意取用。</a:t>
            </a:r>
            <a:endParaRPr kumimoji="0" lang="ja-JP" altLang="en-US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gray">
          <a:xfrm rot="5400000">
            <a:off x="621050" y="1812874"/>
            <a:ext cx="254682" cy="161331"/>
          </a:xfrm>
          <a:prstGeom prst="triangle">
            <a:avLst>
              <a:gd name="adj" fmla="val 49995"/>
            </a:avLst>
          </a:prstGeom>
          <a:solidFill>
            <a:srgbClr val="6399AB"/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3B5C67"/>
            </a:prstShdw>
          </a:effectLst>
        </p:spPr>
        <p:txBody>
          <a:bodyPr lIns="45720" tIns="44450" rIns="45720" bIns="44450" anchor="ctr" anchorCtr="1"/>
          <a:lstStyle/>
          <a:p>
            <a:endParaRPr lang="zh-TW" alt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 rot="5400000">
            <a:off x="621050" y="2805791"/>
            <a:ext cx="254682" cy="161331"/>
          </a:xfrm>
          <a:prstGeom prst="triangle">
            <a:avLst>
              <a:gd name="adj" fmla="val 49995"/>
            </a:avLst>
          </a:prstGeom>
          <a:solidFill>
            <a:srgbClr val="6399AB"/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3B5C67"/>
            </a:prstShdw>
          </a:effectLst>
        </p:spPr>
        <p:txBody>
          <a:bodyPr lIns="45720" tIns="44450" rIns="45720" bIns="44450" anchor="ctr" anchorCtr="1"/>
          <a:lstStyle/>
          <a:p>
            <a:endParaRPr lang="zh-TW" alt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 rot="5400000">
            <a:off x="621048" y="4206461"/>
            <a:ext cx="254682" cy="161331"/>
          </a:xfrm>
          <a:prstGeom prst="triangle">
            <a:avLst>
              <a:gd name="adj" fmla="val 49995"/>
            </a:avLst>
          </a:prstGeom>
          <a:solidFill>
            <a:srgbClr val="6399AB"/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3B5C67"/>
            </a:prstShdw>
          </a:effectLst>
        </p:spPr>
        <p:txBody>
          <a:bodyPr lIns="45720" tIns="44450" rIns="45720" bIns="44450" anchor="ctr" anchorCtr="1"/>
          <a:lstStyle/>
          <a:p>
            <a:endParaRPr lang="zh-TW" alt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gray">
          <a:xfrm rot="5400000">
            <a:off x="621050" y="5478922"/>
            <a:ext cx="254682" cy="161331"/>
          </a:xfrm>
          <a:prstGeom prst="triangle">
            <a:avLst>
              <a:gd name="adj" fmla="val 49995"/>
            </a:avLst>
          </a:prstGeom>
          <a:solidFill>
            <a:srgbClr val="6399AB"/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3B5C67"/>
            </a:prstShdw>
          </a:effectLst>
        </p:spPr>
        <p:txBody>
          <a:bodyPr lIns="45720" tIns="44450" rIns="45720" bIns="44450" anchor="ctr" anchorCtr="1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3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s1583/PHOTO/P15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910"/>
            <a:ext cx="1691680" cy="10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ns1583/PHOTO/P15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1578"/>
            <a:ext cx="1691680" cy="10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ns1583/PHOTO/P15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1033"/>
            <a:ext cx="1691679" cy="9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ns1583/PHOTO/P15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090"/>
            <a:ext cx="1691679" cy="93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7043"/>
            <a:ext cx="1691680" cy="94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11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445" y="911910"/>
            <a:ext cx="1576282" cy="100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72" y="1916832"/>
            <a:ext cx="1576028" cy="104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內容版面配置區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72" y="2962360"/>
            <a:ext cx="1576028" cy="97560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445" y="3937968"/>
            <a:ext cx="1581555" cy="941584"/>
          </a:xfrm>
          <a:prstGeom prst="rect">
            <a:avLst/>
          </a:prstGeom>
          <a:ln w="19050" cap="sq">
            <a:noFill/>
            <a:miter lim="800000"/>
          </a:ln>
          <a:effectLst/>
        </p:spPr>
      </p:pic>
      <p:pic>
        <p:nvPicPr>
          <p:cNvPr id="28" name="Picture 2" descr="Y:\設計技術資料\實船空照圖\H901\光六成軍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5" t="23798" r="8155" b="13458"/>
          <a:stretch/>
        </p:blipFill>
        <p:spPr bwMode="auto">
          <a:xfrm>
            <a:off x="1763688" y="5826748"/>
            <a:ext cx="2000914" cy="103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62445" y="4876661"/>
            <a:ext cx="1593483" cy="94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83796" y="5792419"/>
            <a:ext cx="1574012" cy="106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" descr="FAB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64602" y="5840654"/>
            <a:ext cx="2031534" cy="101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826749"/>
            <a:ext cx="1782726" cy="103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標題 1"/>
          <p:cNvSpPr>
            <a:spLocks noGrp="1"/>
          </p:cNvSpPr>
          <p:nvPr>
            <p:ph type="title" idx="4294967295"/>
          </p:nvPr>
        </p:nvSpPr>
        <p:spPr>
          <a:xfrm>
            <a:off x="179512" y="44624"/>
            <a:ext cx="8640960" cy="72008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altLang="zh-TW" dirty="0" smtClean="0">
                <a:solidFill>
                  <a:srgbClr val="C00000"/>
                </a:solidFill>
              </a:rPr>
              <a:t>4.1</a:t>
            </a:r>
            <a:r>
              <a:rPr lang="zh-TW" altLang="en-US" dirty="0" smtClean="0">
                <a:solidFill>
                  <a:srgbClr val="C00000"/>
                </a:solidFill>
              </a:rPr>
              <a:t> 台</a:t>
            </a:r>
            <a:r>
              <a:rPr lang="zh-TW" altLang="en-US" dirty="0">
                <a:solidFill>
                  <a:srgbClr val="C00000"/>
                </a:solidFill>
              </a:rPr>
              <a:t>船</a:t>
            </a:r>
            <a:r>
              <a:rPr lang="zh-TW" altLang="en-US" dirty="0" smtClean="0">
                <a:solidFill>
                  <a:srgbClr val="C00000"/>
                </a:solidFill>
              </a:rPr>
              <a:t>水面艦艇之建造實績</a:t>
            </a:r>
            <a:endParaRPr lang="zh-TW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3" descr="6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"/>
          <a:stretch>
            <a:fillRect/>
          </a:stretch>
        </p:blipFill>
        <p:spPr bwMode="auto">
          <a:xfrm>
            <a:off x="5788300" y="5840654"/>
            <a:ext cx="1815598" cy="103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101413" y="6249698"/>
            <a:ext cx="442392" cy="501650"/>
          </a:xfrm>
          <a:prstGeom prst="rect">
            <a:avLst/>
          </a:prstGeom>
        </p:spPr>
        <p:txBody>
          <a:bodyPr/>
          <a:lstStyle/>
          <a:p>
            <a:fld id="{98F6313B-4670-476E-B0A8-0BECF4C0AFED}" type="slidenum">
              <a:rPr lang="zh-TW" altLang="en-US" smtClean="0"/>
              <a:pPr/>
              <a:t>20</a:t>
            </a:fld>
            <a:endParaRPr lang="zh-TW" altLang="en-US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718192"/>
              </p:ext>
            </p:extLst>
          </p:nvPr>
        </p:nvGraphicFramePr>
        <p:xfrm>
          <a:off x="1691680" y="911909"/>
          <a:ext cx="5892117" cy="49121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25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4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26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96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257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baseline="0" dirty="0" smtClean="0">
                          <a:solidFill>
                            <a:schemeClr val="bg1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名</a:t>
                      </a:r>
                      <a:r>
                        <a:rPr lang="zh-TW" altLang="en-US" sz="1000" b="1" kern="100" baseline="0" dirty="0" smtClean="0">
                          <a:solidFill>
                            <a:schemeClr val="bg1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zh-TW" sz="1000" b="1" kern="100" baseline="0" dirty="0" smtClean="0">
                          <a:solidFill>
                            <a:schemeClr val="bg1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稱</a:t>
                      </a:r>
                      <a:r>
                        <a:rPr lang="en-US" altLang="zh-TW" sz="1000" b="1" kern="100" baseline="0" dirty="0" smtClean="0">
                          <a:solidFill>
                            <a:schemeClr val="bg1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  </a:t>
                      </a:r>
                      <a:endParaRPr lang="zh-TW" sz="1000" b="1" kern="100" baseline="0" dirty="0">
                        <a:solidFill>
                          <a:schemeClr val="bg1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baseline="0" dirty="0" smtClean="0">
                          <a:solidFill>
                            <a:schemeClr val="bg1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代</a:t>
                      </a:r>
                      <a:r>
                        <a:rPr lang="zh-TW" altLang="en-US" sz="1000" b="1" kern="100" baseline="0" dirty="0" smtClean="0">
                          <a:solidFill>
                            <a:schemeClr val="bg1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zh-TW" sz="1000" b="1" kern="100" baseline="0" dirty="0" smtClean="0">
                          <a:solidFill>
                            <a:schemeClr val="bg1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號</a:t>
                      </a:r>
                      <a:endParaRPr lang="zh-TW" sz="1000" b="1" kern="100" baseline="0" dirty="0">
                        <a:solidFill>
                          <a:schemeClr val="bg1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kern="100" baseline="0" dirty="0" smtClean="0">
                          <a:solidFill>
                            <a:schemeClr val="bg1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艘數 </a:t>
                      </a:r>
                      <a:endParaRPr lang="zh-TW" sz="1000" b="1" kern="100" baseline="0" dirty="0">
                        <a:solidFill>
                          <a:schemeClr val="bg1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1" kern="100" baseline="0" dirty="0" smtClean="0">
                          <a:solidFill>
                            <a:schemeClr val="bg1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交   艦</a:t>
                      </a:r>
                      <a:endParaRPr lang="zh-TW" sz="1000" b="1" kern="100" baseline="0" dirty="0">
                        <a:solidFill>
                          <a:schemeClr val="bg1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人員運輸艦</a:t>
                      </a: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AP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1975/03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飛彈快艇</a:t>
                      </a: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FAB(</a:t>
                      </a:r>
                      <a:r>
                        <a:rPr lang="zh-TW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原型</a:t>
                      </a: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~1978/06/04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人員運輸艦</a:t>
                      </a: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AP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1978/07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飛彈快艇</a:t>
                      </a: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PSMM</a:t>
                      </a:r>
                      <a:endParaRPr lang="en-US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1979/11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吊桿工作船</a:t>
                      </a: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CRANE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~1980/03/15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登陸艇</a:t>
                      </a: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LCU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~1981/11/14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雄蜂飛彈快艇</a:t>
                      </a: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FABG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48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~1981/12/31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人員運輸艦</a:t>
                      </a: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AP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~1985/12/30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港巡艇</a:t>
                      </a: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PCL</a:t>
                      </a:r>
                      <a:endParaRPr lang="en-US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6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~1998/07/05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武夷</a:t>
                      </a:r>
                      <a:r>
                        <a:rPr lang="zh-TW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號</a:t>
                      </a:r>
                      <a:r>
                        <a:rPr lang="zh-TW" altLang="zh-TW" sz="1400" b="1" kern="100" baseline="0" dirty="0" smtClean="0">
                          <a:solidFill>
                            <a:srgbClr val="0070C0"/>
                          </a:solidFill>
                          <a:latin typeface="+mn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油彈補給艦</a:t>
                      </a:r>
                      <a:endParaRPr lang="zh-TW" altLang="zh-TW" sz="1400" b="1" kern="100" baseline="0" dirty="0">
                        <a:solidFill>
                          <a:srgbClr val="0070C0"/>
                        </a:solidFill>
                        <a:latin typeface="+mn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AOE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1990/06/23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光三錦江級近岸巡邏艦</a:t>
                      </a: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PGG</a:t>
                      </a:r>
                      <a:endParaRPr lang="en-US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11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~2000/07/04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光一成功級飛彈巡防艦</a:t>
                      </a: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PFG </a:t>
                      </a: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 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~2004/03/11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9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光六飛彈快艇</a:t>
                      </a: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FACG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~2011/10/12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75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磐石號</a:t>
                      </a:r>
                      <a:r>
                        <a:rPr lang="zh-TW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油</a:t>
                      </a:r>
                      <a:r>
                        <a:rPr lang="zh-TW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彈補給</a:t>
                      </a:r>
                      <a:r>
                        <a:rPr lang="zh-TW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艦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AOE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baseline="0" dirty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2015/01/23</a:t>
                      </a:r>
                      <a:endParaRPr lang="zh-TW" sz="1400" b="1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8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baseline="0" dirty="0" smtClean="0">
                          <a:solidFill>
                            <a:srgbClr val="FF000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兩棲船塢運輸艦</a:t>
                      </a:r>
                      <a:endParaRPr lang="zh-TW" sz="1400" b="1" kern="100" baseline="0" dirty="0">
                        <a:solidFill>
                          <a:srgbClr val="FF000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4595528"/>
                  </a:ext>
                </a:extLst>
              </a:tr>
              <a:tr h="2675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 smtClean="0">
                          <a:solidFill>
                            <a:srgbClr val="FF000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LPD</a:t>
                      </a:r>
                      <a:endParaRPr lang="zh-TW" sz="1400" b="1" kern="100" baseline="0" dirty="0">
                        <a:solidFill>
                          <a:srgbClr val="FF000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 smtClean="0">
                          <a:solidFill>
                            <a:srgbClr val="FF000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endParaRPr lang="zh-TW" sz="1400" b="1" kern="100" baseline="0" dirty="0">
                        <a:solidFill>
                          <a:srgbClr val="FF000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 smtClean="0">
                          <a:solidFill>
                            <a:srgbClr val="FF000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2021/4/13(</a:t>
                      </a:r>
                      <a:r>
                        <a:rPr lang="zh-TW" altLang="en-US" sz="1400" b="1" kern="100" baseline="0" dirty="0" smtClean="0">
                          <a:solidFill>
                            <a:srgbClr val="FF000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預計</a:t>
                      </a:r>
                      <a:r>
                        <a:rPr lang="en-US" altLang="zh-TW" sz="1400" b="1" kern="100" baseline="0" dirty="0" smtClean="0">
                          <a:solidFill>
                            <a:srgbClr val="FF000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1400" b="1" kern="100" baseline="0" dirty="0">
                        <a:solidFill>
                          <a:srgbClr val="FF000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/>
                </a:tc>
                <a:extLst>
                  <a:ext uri="{0D108BD9-81ED-4DB2-BD59-A6C34878D82A}">
                    <a16:rowId xmlns:a16="http://schemas.microsoft.com/office/drawing/2014/main" xmlns="" val="2431341135"/>
                  </a:ext>
                </a:extLst>
              </a:tr>
              <a:tr h="28160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kern="100" baseline="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合計</a:t>
                      </a:r>
                      <a:endParaRPr lang="zh-TW" sz="1400" b="1" i="0" kern="100" baseline="0" dirty="0">
                        <a:solidFill>
                          <a:schemeClr val="tx1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kern="100" baseline="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US" altLang="zh-TW" sz="1400" b="1" i="0" kern="100" baseline="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altLang="zh-TW" sz="1400" b="1" i="0" kern="100" baseline="0" dirty="0" smtClean="0">
                          <a:solidFill>
                            <a:srgbClr val="FF000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sz="1400" b="1" i="0" kern="100" baseline="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型</a:t>
                      </a:r>
                      <a:endParaRPr lang="en-US" sz="1400" b="1" i="0" kern="100" baseline="0" dirty="0">
                        <a:solidFill>
                          <a:schemeClr val="tx1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kern="100" baseline="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116</a:t>
                      </a:r>
                      <a:r>
                        <a:rPr lang="en-US" altLang="zh-TW" sz="1400" b="1" i="0" kern="100" baseline="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altLang="zh-TW" sz="1400" b="1" i="0" kern="100" baseline="0" dirty="0" smtClean="0">
                          <a:solidFill>
                            <a:srgbClr val="FF000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sz="1400" b="1" i="0" kern="100" baseline="0" dirty="0" smtClean="0">
                          <a:solidFill>
                            <a:schemeClr val="tx1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艘</a:t>
                      </a:r>
                      <a:endParaRPr lang="zh-TW" sz="1400" b="1" i="0" kern="100" baseline="0" dirty="0">
                        <a:solidFill>
                          <a:schemeClr val="tx1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zh-TW" sz="1400" b="1" i="1" kern="100" baseline="0" dirty="0">
                        <a:solidFill>
                          <a:srgbClr val="C0000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1607">
                <a:tc gridSpan="4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i="0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註：另有海巡</a:t>
                      </a:r>
                      <a:r>
                        <a:rPr lang="en-US" altLang="zh-TW" sz="1400" b="1" i="0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zh-TW" altLang="en-US" sz="1400" b="1" i="0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海關艦艇共</a:t>
                      </a:r>
                      <a:r>
                        <a:rPr lang="en-US" altLang="zh-TW" sz="1400" b="1" i="0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zh-TW" altLang="en-US" sz="1400" b="1" i="0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艘，訂單數</a:t>
                      </a:r>
                      <a:r>
                        <a:rPr lang="en-US" altLang="zh-TW" sz="1400" b="1" i="0" kern="100" baseline="0" dirty="0" smtClean="0">
                          <a:solidFill>
                            <a:srgbClr val="FF000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zh-TW" altLang="en-US" sz="1400" b="1" i="0" kern="100" baseline="0" dirty="0" smtClean="0">
                          <a:solidFill>
                            <a:srgbClr val="0070C0"/>
                          </a:solidFill>
                          <a:latin typeface="+mj-lt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艘</a:t>
                      </a:r>
                      <a:r>
                        <a:rPr lang="zh-TW" altLang="en-US" sz="1400" b="1" i="0" kern="100" baseline="0" dirty="0" smtClean="0">
                          <a:solidFill>
                            <a:srgbClr val="0070C0"/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。</a:t>
                      </a:r>
                      <a:endParaRPr lang="zh-TW" sz="1400" b="1" i="0" kern="100" baseline="0" dirty="0">
                        <a:solidFill>
                          <a:srgbClr val="0070C0"/>
                        </a:solidFill>
                        <a:latin typeface="+mj-lt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600" b="1" i="0" kern="10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600" b="1" i="0" kern="10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600" b="1" i="1" kern="10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213" marR="1521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0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575129" y="38100"/>
            <a:ext cx="7679871" cy="62071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4.2</a:t>
            </a:r>
            <a:r>
              <a:rPr lang="zh-TW" altLang="en-US" dirty="0" smtClean="0">
                <a:solidFill>
                  <a:srgbClr val="C00000"/>
                </a:solidFill>
              </a:rPr>
              <a:t> 海軍</a:t>
            </a:r>
            <a:r>
              <a:rPr lang="zh-TW" altLang="en-US" dirty="0">
                <a:solidFill>
                  <a:srgbClr val="C00000"/>
                </a:solidFill>
              </a:rPr>
              <a:t>造</a:t>
            </a:r>
            <a:r>
              <a:rPr lang="zh-TW" altLang="en-US" dirty="0" smtClean="0">
                <a:solidFill>
                  <a:srgbClr val="C00000"/>
                </a:solidFill>
              </a:rPr>
              <a:t>艦計劃</a:t>
            </a:r>
            <a:r>
              <a:rPr lang="en-US" altLang="zh-TW" sz="1800" dirty="0" smtClean="0">
                <a:solidFill>
                  <a:srgbClr val="C00000"/>
                </a:solidFill>
              </a:rPr>
              <a:t>(</a:t>
            </a:r>
            <a:r>
              <a:rPr lang="zh-TW" altLang="en-US" sz="1800" dirty="0" smtClean="0">
                <a:solidFill>
                  <a:srgbClr val="C00000"/>
                </a:solidFill>
              </a:rPr>
              <a:t>海軍公告資料</a:t>
            </a:r>
            <a:r>
              <a:rPr lang="en-US" altLang="zh-TW" sz="1800" dirty="0" smtClean="0">
                <a:solidFill>
                  <a:srgbClr val="C00000"/>
                </a:solidFill>
              </a:rPr>
              <a:t>)</a:t>
            </a:r>
            <a:endParaRPr lang="zh-TW" altLang="en-US" sz="1800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444625"/>
            <a:ext cx="893127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0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94129" y="0"/>
            <a:ext cx="8229600" cy="62071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4.3</a:t>
            </a:r>
            <a:r>
              <a:rPr lang="zh-TW" altLang="en-US" dirty="0" smtClean="0">
                <a:solidFill>
                  <a:srgbClr val="C00000"/>
                </a:solidFill>
              </a:rPr>
              <a:t> 海巡署造艦計畫</a:t>
            </a:r>
            <a:r>
              <a:rPr lang="en-US" altLang="zh-TW" sz="1800" dirty="0" smtClean="0">
                <a:solidFill>
                  <a:srgbClr val="C00000"/>
                </a:solidFill>
              </a:rPr>
              <a:t>(</a:t>
            </a:r>
            <a:r>
              <a:rPr lang="zh-TW" altLang="en-US" sz="1800" dirty="0" smtClean="0">
                <a:solidFill>
                  <a:srgbClr val="C00000"/>
                </a:solidFill>
              </a:rPr>
              <a:t>海巡署公告資料</a:t>
            </a:r>
            <a:r>
              <a:rPr lang="en-US" altLang="zh-TW" sz="1800" dirty="0" smtClean="0">
                <a:solidFill>
                  <a:srgbClr val="C00000"/>
                </a:solidFill>
              </a:rPr>
              <a:t>)</a:t>
            </a:r>
            <a:endParaRPr lang="zh-TW" altLang="en-US" sz="1800" dirty="0">
              <a:solidFill>
                <a:srgbClr val="C0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" y="990303"/>
            <a:ext cx="846854" cy="843558"/>
          </a:xfrm>
          <a:prstGeom prst="rect">
            <a:avLst/>
          </a:prstGeom>
        </p:spPr>
      </p:pic>
      <p:sp>
        <p:nvSpPr>
          <p:cNvPr id="5" name="Freeform 20"/>
          <p:cNvSpPr>
            <a:spLocks noEditPoints="1"/>
          </p:cNvSpPr>
          <p:nvPr/>
        </p:nvSpPr>
        <p:spPr bwMode="auto">
          <a:xfrm rot="6606403">
            <a:off x="3357318" y="2163684"/>
            <a:ext cx="2539685" cy="2363534"/>
          </a:xfrm>
          <a:custGeom>
            <a:avLst/>
            <a:gdLst>
              <a:gd name="T0" fmla="*/ 622 w 847"/>
              <a:gd name="T1" fmla="*/ 550 h 865"/>
              <a:gd name="T2" fmla="*/ 647 w 847"/>
              <a:gd name="T3" fmla="*/ 640 h 865"/>
              <a:gd name="T4" fmla="*/ 691 w 847"/>
              <a:gd name="T5" fmla="*/ 619 h 865"/>
              <a:gd name="T6" fmla="*/ 726 w 847"/>
              <a:gd name="T7" fmla="*/ 588 h 865"/>
              <a:gd name="T8" fmla="*/ 753 w 847"/>
              <a:gd name="T9" fmla="*/ 548 h 865"/>
              <a:gd name="T10" fmla="*/ 768 w 847"/>
              <a:gd name="T11" fmla="*/ 502 h 865"/>
              <a:gd name="T12" fmla="*/ 770 w 847"/>
              <a:gd name="T13" fmla="*/ 452 h 865"/>
              <a:gd name="T14" fmla="*/ 758 w 847"/>
              <a:gd name="T15" fmla="*/ 398 h 865"/>
              <a:gd name="T16" fmla="*/ 803 w 847"/>
              <a:gd name="T17" fmla="*/ 396 h 865"/>
              <a:gd name="T18" fmla="*/ 829 w 847"/>
              <a:gd name="T19" fmla="*/ 442 h 865"/>
              <a:gd name="T20" fmla="*/ 845 w 847"/>
              <a:gd name="T21" fmla="*/ 496 h 865"/>
              <a:gd name="T22" fmla="*/ 847 w 847"/>
              <a:gd name="T23" fmla="*/ 540 h 865"/>
              <a:gd name="T24" fmla="*/ 839 w 847"/>
              <a:gd name="T25" fmla="*/ 609 h 865"/>
              <a:gd name="T26" fmla="*/ 810 w 847"/>
              <a:gd name="T27" fmla="*/ 671 h 865"/>
              <a:gd name="T28" fmla="*/ 766 w 847"/>
              <a:gd name="T29" fmla="*/ 724 h 865"/>
              <a:gd name="T30" fmla="*/ 710 w 847"/>
              <a:gd name="T31" fmla="*/ 761 h 865"/>
              <a:gd name="T32" fmla="*/ 645 w 847"/>
              <a:gd name="T33" fmla="*/ 784 h 865"/>
              <a:gd name="T34" fmla="*/ 0 w 847"/>
              <a:gd name="T35" fmla="*/ 369 h 865"/>
              <a:gd name="T36" fmla="*/ 207 w 847"/>
              <a:gd name="T37" fmla="*/ 448 h 865"/>
              <a:gd name="T38" fmla="*/ 203 w 847"/>
              <a:gd name="T39" fmla="*/ 479 h 865"/>
              <a:gd name="T40" fmla="*/ 207 w 847"/>
              <a:gd name="T41" fmla="*/ 527 h 865"/>
              <a:gd name="T42" fmla="*/ 224 w 847"/>
              <a:gd name="T43" fmla="*/ 573 h 865"/>
              <a:gd name="T44" fmla="*/ 251 w 847"/>
              <a:gd name="T45" fmla="*/ 613 h 865"/>
              <a:gd name="T46" fmla="*/ 288 w 847"/>
              <a:gd name="T47" fmla="*/ 642 h 865"/>
              <a:gd name="T48" fmla="*/ 320 w 847"/>
              <a:gd name="T49" fmla="*/ 657 h 865"/>
              <a:gd name="T50" fmla="*/ 374 w 847"/>
              <a:gd name="T51" fmla="*/ 709 h 865"/>
              <a:gd name="T52" fmla="*/ 338 w 847"/>
              <a:gd name="T53" fmla="*/ 715 h 865"/>
              <a:gd name="T54" fmla="*/ 284 w 847"/>
              <a:gd name="T55" fmla="*/ 713 h 865"/>
              <a:gd name="T56" fmla="*/ 230 w 847"/>
              <a:gd name="T57" fmla="*/ 698 h 865"/>
              <a:gd name="T58" fmla="*/ 186 w 847"/>
              <a:gd name="T59" fmla="*/ 678 h 865"/>
              <a:gd name="T60" fmla="*/ 132 w 847"/>
              <a:gd name="T61" fmla="*/ 634 h 865"/>
              <a:gd name="T62" fmla="*/ 94 w 847"/>
              <a:gd name="T63" fmla="*/ 578 h 865"/>
              <a:gd name="T64" fmla="*/ 71 w 847"/>
              <a:gd name="T65" fmla="*/ 513 h 865"/>
              <a:gd name="T66" fmla="*/ 67 w 847"/>
              <a:gd name="T67" fmla="*/ 444 h 865"/>
              <a:gd name="T68" fmla="*/ 0 w 847"/>
              <a:gd name="T69" fmla="*/ 369 h 865"/>
              <a:gd name="T70" fmla="*/ 712 w 847"/>
              <a:gd name="T71" fmla="*/ 81 h 865"/>
              <a:gd name="T72" fmla="*/ 676 w 847"/>
              <a:gd name="T73" fmla="*/ 50 h 865"/>
              <a:gd name="T74" fmla="*/ 616 w 847"/>
              <a:gd name="T75" fmla="*/ 16 h 865"/>
              <a:gd name="T76" fmla="*/ 549 w 847"/>
              <a:gd name="T77" fmla="*/ 0 h 865"/>
              <a:gd name="T78" fmla="*/ 482 w 847"/>
              <a:gd name="T79" fmla="*/ 2 h 865"/>
              <a:gd name="T80" fmla="*/ 415 w 847"/>
              <a:gd name="T81" fmla="*/ 25 h 865"/>
              <a:gd name="T82" fmla="*/ 376 w 847"/>
              <a:gd name="T83" fmla="*/ 50 h 865"/>
              <a:gd name="T84" fmla="*/ 334 w 847"/>
              <a:gd name="T85" fmla="*/ 87 h 865"/>
              <a:gd name="T86" fmla="*/ 303 w 847"/>
              <a:gd name="T87" fmla="*/ 133 h 865"/>
              <a:gd name="T88" fmla="*/ 322 w 847"/>
              <a:gd name="T89" fmla="*/ 187 h 865"/>
              <a:gd name="T90" fmla="*/ 361 w 847"/>
              <a:gd name="T91" fmla="*/ 146 h 865"/>
              <a:gd name="T92" fmla="*/ 390 w 847"/>
              <a:gd name="T93" fmla="*/ 129 h 865"/>
              <a:gd name="T94" fmla="*/ 436 w 847"/>
              <a:gd name="T95" fmla="*/ 114 h 865"/>
              <a:gd name="T96" fmla="*/ 484 w 847"/>
              <a:gd name="T97" fmla="*/ 110 h 865"/>
              <a:gd name="T98" fmla="*/ 532 w 847"/>
              <a:gd name="T99" fmla="*/ 121 h 865"/>
              <a:gd name="T100" fmla="*/ 574 w 847"/>
              <a:gd name="T101" fmla="*/ 144 h 865"/>
              <a:gd name="T102" fmla="*/ 522 w 847"/>
              <a:gd name="T103" fmla="*/ 223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47" h="865">
                <a:moveTo>
                  <a:pt x="651" y="865"/>
                </a:moveTo>
                <a:lnTo>
                  <a:pt x="434" y="736"/>
                </a:lnTo>
                <a:lnTo>
                  <a:pt x="622" y="550"/>
                </a:lnTo>
                <a:lnTo>
                  <a:pt x="630" y="644"/>
                </a:lnTo>
                <a:lnTo>
                  <a:pt x="630" y="644"/>
                </a:lnTo>
                <a:lnTo>
                  <a:pt x="647" y="640"/>
                </a:lnTo>
                <a:lnTo>
                  <a:pt x="662" y="636"/>
                </a:lnTo>
                <a:lnTo>
                  <a:pt x="676" y="628"/>
                </a:lnTo>
                <a:lnTo>
                  <a:pt x="691" y="619"/>
                </a:lnTo>
                <a:lnTo>
                  <a:pt x="703" y="611"/>
                </a:lnTo>
                <a:lnTo>
                  <a:pt x="716" y="600"/>
                </a:lnTo>
                <a:lnTo>
                  <a:pt x="726" y="588"/>
                </a:lnTo>
                <a:lnTo>
                  <a:pt x="737" y="575"/>
                </a:lnTo>
                <a:lnTo>
                  <a:pt x="745" y="563"/>
                </a:lnTo>
                <a:lnTo>
                  <a:pt x="753" y="548"/>
                </a:lnTo>
                <a:lnTo>
                  <a:pt x="760" y="534"/>
                </a:lnTo>
                <a:lnTo>
                  <a:pt x="764" y="519"/>
                </a:lnTo>
                <a:lnTo>
                  <a:pt x="768" y="502"/>
                </a:lnTo>
                <a:lnTo>
                  <a:pt x="770" y="486"/>
                </a:lnTo>
                <a:lnTo>
                  <a:pt x="772" y="469"/>
                </a:lnTo>
                <a:lnTo>
                  <a:pt x="770" y="452"/>
                </a:lnTo>
                <a:lnTo>
                  <a:pt x="770" y="452"/>
                </a:lnTo>
                <a:lnTo>
                  <a:pt x="766" y="425"/>
                </a:lnTo>
                <a:lnTo>
                  <a:pt x="758" y="398"/>
                </a:lnTo>
                <a:lnTo>
                  <a:pt x="793" y="381"/>
                </a:lnTo>
                <a:lnTo>
                  <a:pt x="793" y="381"/>
                </a:lnTo>
                <a:lnTo>
                  <a:pt x="803" y="396"/>
                </a:lnTo>
                <a:lnTo>
                  <a:pt x="814" y="411"/>
                </a:lnTo>
                <a:lnTo>
                  <a:pt x="822" y="425"/>
                </a:lnTo>
                <a:lnTo>
                  <a:pt x="829" y="442"/>
                </a:lnTo>
                <a:lnTo>
                  <a:pt x="835" y="461"/>
                </a:lnTo>
                <a:lnTo>
                  <a:pt x="841" y="477"/>
                </a:lnTo>
                <a:lnTo>
                  <a:pt x="845" y="496"/>
                </a:lnTo>
                <a:lnTo>
                  <a:pt x="847" y="515"/>
                </a:lnTo>
                <a:lnTo>
                  <a:pt x="847" y="515"/>
                </a:lnTo>
                <a:lnTo>
                  <a:pt x="847" y="540"/>
                </a:lnTo>
                <a:lnTo>
                  <a:pt x="847" y="563"/>
                </a:lnTo>
                <a:lnTo>
                  <a:pt x="843" y="586"/>
                </a:lnTo>
                <a:lnTo>
                  <a:pt x="839" y="609"/>
                </a:lnTo>
                <a:lnTo>
                  <a:pt x="831" y="630"/>
                </a:lnTo>
                <a:lnTo>
                  <a:pt x="822" y="651"/>
                </a:lnTo>
                <a:lnTo>
                  <a:pt x="810" y="671"/>
                </a:lnTo>
                <a:lnTo>
                  <a:pt x="797" y="690"/>
                </a:lnTo>
                <a:lnTo>
                  <a:pt x="783" y="707"/>
                </a:lnTo>
                <a:lnTo>
                  <a:pt x="766" y="724"/>
                </a:lnTo>
                <a:lnTo>
                  <a:pt x="749" y="738"/>
                </a:lnTo>
                <a:lnTo>
                  <a:pt x="730" y="751"/>
                </a:lnTo>
                <a:lnTo>
                  <a:pt x="710" y="761"/>
                </a:lnTo>
                <a:lnTo>
                  <a:pt x="689" y="771"/>
                </a:lnTo>
                <a:lnTo>
                  <a:pt x="668" y="780"/>
                </a:lnTo>
                <a:lnTo>
                  <a:pt x="645" y="784"/>
                </a:lnTo>
                <a:lnTo>
                  <a:pt x="651" y="865"/>
                </a:lnTo>
                <a:lnTo>
                  <a:pt x="651" y="865"/>
                </a:lnTo>
                <a:close/>
                <a:moveTo>
                  <a:pt x="0" y="369"/>
                </a:moveTo>
                <a:lnTo>
                  <a:pt x="213" y="231"/>
                </a:lnTo>
                <a:lnTo>
                  <a:pt x="297" y="482"/>
                </a:lnTo>
                <a:lnTo>
                  <a:pt x="207" y="448"/>
                </a:lnTo>
                <a:lnTo>
                  <a:pt x="207" y="448"/>
                </a:lnTo>
                <a:lnTo>
                  <a:pt x="205" y="465"/>
                </a:lnTo>
                <a:lnTo>
                  <a:pt x="203" y="479"/>
                </a:lnTo>
                <a:lnTo>
                  <a:pt x="203" y="496"/>
                </a:lnTo>
                <a:lnTo>
                  <a:pt x="203" y="513"/>
                </a:lnTo>
                <a:lnTo>
                  <a:pt x="207" y="527"/>
                </a:lnTo>
                <a:lnTo>
                  <a:pt x="211" y="544"/>
                </a:lnTo>
                <a:lnTo>
                  <a:pt x="215" y="559"/>
                </a:lnTo>
                <a:lnTo>
                  <a:pt x="224" y="573"/>
                </a:lnTo>
                <a:lnTo>
                  <a:pt x="232" y="588"/>
                </a:lnTo>
                <a:lnTo>
                  <a:pt x="240" y="600"/>
                </a:lnTo>
                <a:lnTo>
                  <a:pt x="251" y="613"/>
                </a:lnTo>
                <a:lnTo>
                  <a:pt x="261" y="623"/>
                </a:lnTo>
                <a:lnTo>
                  <a:pt x="274" y="634"/>
                </a:lnTo>
                <a:lnTo>
                  <a:pt x="288" y="642"/>
                </a:lnTo>
                <a:lnTo>
                  <a:pt x="303" y="651"/>
                </a:lnTo>
                <a:lnTo>
                  <a:pt x="320" y="657"/>
                </a:lnTo>
                <a:lnTo>
                  <a:pt x="320" y="657"/>
                </a:lnTo>
                <a:lnTo>
                  <a:pt x="347" y="665"/>
                </a:lnTo>
                <a:lnTo>
                  <a:pt x="374" y="669"/>
                </a:lnTo>
                <a:lnTo>
                  <a:pt x="374" y="709"/>
                </a:lnTo>
                <a:lnTo>
                  <a:pt x="374" y="709"/>
                </a:lnTo>
                <a:lnTo>
                  <a:pt x="355" y="713"/>
                </a:lnTo>
                <a:lnTo>
                  <a:pt x="338" y="715"/>
                </a:lnTo>
                <a:lnTo>
                  <a:pt x="320" y="715"/>
                </a:lnTo>
                <a:lnTo>
                  <a:pt x="303" y="715"/>
                </a:lnTo>
                <a:lnTo>
                  <a:pt x="284" y="713"/>
                </a:lnTo>
                <a:lnTo>
                  <a:pt x="265" y="709"/>
                </a:lnTo>
                <a:lnTo>
                  <a:pt x="247" y="705"/>
                </a:lnTo>
                <a:lnTo>
                  <a:pt x="230" y="698"/>
                </a:lnTo>
                <a:lnTo>
                  <a:pt x="230" y="698"/>
                </a:lnTo>
                <a:lnTo>
                  <a:pt x="207" y="690"/>
                </a:lnTo>
                <a:lnTo>
                  <a:pt x="186" y="678"/>
                </a:lnTo>
                <a:lnTo>
                  <a:pt x="167" y="665"/>
                </a:lnTo>
                <a:lnTo>
                  <a:pt x="148" y="651"/>
                </a:lnTo>
                <a:lnTo>
                  <a:pt x="132" y="634"/>
                </a:lnTo>
                <a:lnTo>
                  <a:pt x="117" y="617"/>
                </a:lnTo>
                <a:lnTo>
                  <a:pt x="105" y="598"/>
                </a:lnTo>
                <a:lnTo>
                  <a:pt x="94" y="578"/>
                </a:lnTo>
                <a:lnTo>
                  <a:pt x="84" y="557"/>
                </a:lnTo>
                <a:lnTo>
                  <a:pt x="78" y="536"/>
                </a:lnTo>
                <a:lnTo>
                  <a:pt x="71" y="513"/>
                </a:lnTo>
                <a:lnTo>
                  <a:pt x="69" y="492"/>
                </a:lnTo>
                <a:lnTo>
                  <a:pt x="67" y="469"/>
                </a:lnTo>
                <a:lnTo>
                  <a:pt x="67" y="444"/>
                </a:lnTo>
                <a:lnTo>
                  <a:pt x="71" y="421"/>
                </a:lnTo>
                <a:lnTo>
                  <a:pt x="75" y="398"/>
                </a:lnTo>
                <a:lnTo>
                  <a:pt x="0" y="369"/>
                </a:lnTo>
                <a:lnTo>
                  <a:pt x="0" y="369"/>
                </a:lnTo>
                <a:close/>
                <a:moveTo>
                  <a:pt x="776" y="33"/>
                </a:moveTo>
                <a:lnTo>
                  <a:pt x="712" y="81"/>
                </a:lnTo>
                <a:lnTo>
                  <a:pt x="712" y="81"/>
                </a:lnTo>
                <a:lnTo>
                  <a:pt x="695" y="64"/>
                </a:lnTo>
                <a:lnTo>
                  <a:pt x="676" y="50"/>
                </a:lnTo>
                <a:lnTo>
                  <a:pt x="657" y="37"/>
                </a:lnTo>
                <a:lnTo>
                  <a:pt x="637" y="25"/>
                </a:lnTo>
                <a:lnTo>
                  <a:pt x="616" y="16"/>
                </a:lnTo>
                <a:lnTo>
                  <a:pt x="595" y="8"/>
                </a:lnTo>
                <a:lnTo>
                  <a:pt x="572" y="4"/>
                </a:lnTo>
                <a:lnTo>
                  <a:pt x="549" y="0"/>
                </a:lnTo>
                <a:lnTo>
                  <a:pt x="528" y="0"/>
                </a:lnTo>
                <a:lnTo>
                  <a:pt x="505" y="0"/>
                </a:lnTo>
                <a:lnTo>
                  <a:pt x="482" y="2"/>
                </a:lnTo>
                <a:lnTo>
                  <a:pt x="459" y="8"/>
                </a:lnTo>
                <a:lnTo>
                  <a:pt x="438" y="14"/>
                </a:lnTo>
                <a:lnTo>
                  <a:pt x="415" y="25"/>
                </a:lnTo>
                <a:lnTo>
                  <a:pt x="395" y="35"/>
                </a:lnTo>
                <a:lnTo>
                  <a:pt x="376" y="50"/>
                </a:lnTo>
                <a:lnTo>
                  <a:pt x="376" y="50"/>
                </a:lnTo>
                <a:lnTo>
                  <a:pt x="361" y="60"/>
                </a:lnTo>
                <a:lnTo>
                  <a:pt x="347" y="73"/>
                </a:lnTo>
                <a:lnTo>
                  <a:pt x="334" y="87"/>
                </a:lnTo>
                <a:lnTo>
                  <a:pt x="324" y="102"/>
                </a:lnTo>
                <a:lnTo>
                  <a:pt x="313" y="117"/>
                </a:lnTo>
                <a:lnTo>
                  <a:pt x="303" y="133"/>
                </a:lnTo>
                <a:lnTo>
                  <a:pt x="297" y="150"/>
                </a:lnTo>
                <a:lnTo>
                  <a:pt x="290" y="165"/>
                </a:lnTo>
                <a:lnTo>
                  <a:pt x="322" y="187"/>
                </a:lnTo>
                <a:lnTo>
                  <a:pt x="322" y="187"/>
                </a:lnTo>
                <a:lnTo>
                  <a:pt x="340" y="167"/>
                </a:lnTo>
                <a:lnTo>
                  <a:pt x="361" y="146"/>
                </a:lnTo>
                <a:lnTo>
                  <a:pt x="361" y="146"/>
                </a:lnTo>
                <a:lnTo>
                  <a:pt x="376" y="137"/>
                </a:lnTo>
                <a:lnTo>
                  <a:pt x="390" y="129"/>
                </a:lnTo>
                <a:lnTo>
                  <a:pt x="405" y="123"/>
                </a:lnTo>
                <a:lnTo>
                  <a:pt x="422" y="117"/>
                </a:lnTo>
                <a:lnTo>
                  <a:pt x="436" y="114"/>
                </a:lnTo>
                <a:lnTo>
                  <a:pt x="453" y="112"/>
                </a:lnTo>
                <a:lnTo>
                  <a:pt x="470" y="110"/>
                </a:lnTo>
                <a:lnTo>
                  <a:pt x="484" y="110"/>
                </a:lnTo>
                <a:lnTo>
                  <a:pt x="501" y="112"/>
                </a:lnTo>
                <a:lnTo>
                  <a:pt x="516" y="117"/>
                </a:lnTo>
                <a:lnTo>
                  <a:pt x="532" y="121"/>
                </a:lnTo>
                <a:lnTo>
                  <a:pt x="547" y="127"/>
                </a:lnTo>
                <a:lnTo>
                  <a:pt x="559" y="135"/>
                </a:lnTo>
                <a:lnTo>
                  <a:pt x="574" y="144"/>
                </a:lnTo>
                <a:lnTo>
                  <a:pt x="587" y="154"/>
                </a:lnTo>
                <a:lnTo>
                  <a:pt x="599" y="165"/>
                </a:lnTo>
                <a:lnTo>
                  <a:pt x="522" y="223"/>
                </a:lnTo>
                <a:lnTo>
                  <a:pt x="778" y="285"/>
                </a:lnTo>
                <a:lnTo>
                  <a:pt x="776" y="33"/>
                </a:lnTo>
                <a:close/>
              </a:path>
            </a:pathLst>
          </a:custGeom>
          <a:solidFill>
            <a:srgbClr val="FFFF19">
              <a:alpha val="94118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/>
          <a:lstStyle/>
          <a:p>
            <a:pPr>
              <a:defRPr/>
            </a:pPr>
            <a:endParaRPr lang="zh-CN" altLang="en-US" sz="1350">
              <a:latin typeface="Arial" pitchFamily="34" charset="0"/>
            </a:endParaRPr>
          </a:p>
        </p:txBody>
      </p:sp>
      <p:sp>
        <p:nvSpPr>
          <p:cNvPr id="6" name="矩形 62"/>
          <p:cNvSpPr>
            <a:spLocks noChangeArrowheads="1"/>
          </p:cNvSpPr>
          <p:nvPr/>
        </p:nvSpPr>
        <p:spPr bwMode="auto">
          <a:xfrm>
            <a:off x="3751737" y="2322390"/>
            <a:ext cx="1877069" cy="14311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300" b="1" dirty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10 </a:t>
            </a:r>
            <a:r>
              <a:rPr lang="en-US" altLang="zh-TW" sz="2100" dirty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years</a:t>
            </a:r>
            <a:endParaRPr lang="en-US" altLang="zh-TW" sz="3300" dirty="0">
              <a:solidFill>
                <a:srgbClr val="0070C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  <a:p>
            <a:pPr algn="ctr">
              <a:defRPr/>
            </a:pPr>
            <a:r>
              <a:rPr lang="en-US" altLang="zh-TW" b="1" dirty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Foresight Plan</a:t>
            </a:r>
          </a:p>
          <a:p>
            <a:pPr algn="ctr">
              <a:defRPr/>
            </a:pPr>
            <a:r>
              <a:rPr lang="en-US" altLang="zh-TW" b="1" dirty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NTD 42.6 Billion</a:t>
            </a:r>
            <a:endParaRPr lang="en-US" altLang="zh-TW" sz="2400" b="1" dirty="0">
              <a:solidFill>
                <a:srgbClr val="0070C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7" name="矩形 62"/>
          <p:cNvSpPr>
            <a:spLocks noChangeArrowheads="1"/>
          </p:cNvSpPr>
          <p:nvPr/>
        </p:nvSpPr>
        <p:spPr bwMode="auto">
          <a:xfrm>
            <a:off x="3676832" y="3646111"/>
            <a:ext cx="1877069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100" b="1" dirty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~USD 1.42 Billion</a:t>
            </a:r>
            <a:endParaRPr lang="en-US" altLang="zh-TW" sz="2700" b="1" dirty="0"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t="35271" r="19831" b="23181"/>
          <a:stretch/>
        </p:blipFill>
        <p:spPr>
          <a:xfrm>
            <a:off x="6173437" y="4690358"/>
            <a:ext cx="1446488" cy="631066"/>
          </a:xfrm>
          <a:prstGeom prst="rect">
            <a:avLst/>
          </a:prstGeom>
        </p:spPr>
      </p:pic>
      <p:pic>
        <p:nvPicPr>
          <p:cNvPr id="11" name="Picture 2" descr="C:\Users\s091407\AppData\Local\Microsoft\Windows\Temporary Internet Files\Content.Outlook\8US7U56W\9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1" y="1377989"/>
            <a:ext cx="2479712" cy="16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312" r="5006"/>
          <a:stretch/>
        </p:blipFill>
        <p:spPr>
          <a:xfrm>
            <a:off x="6296049" y="1952007"/>
            <a:ext cx="1643546" cy="104602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22840" r="5431" b="31173"/>
          <a:stretch/>
        </p:blipFill>
        <p:spPr>
          <a:xfrm>
            <a:off x="639017" y="3646111"/>
            <a:ext cx="2237374" cy="893507"/>
          </a:xfrm>
          <a:prstGeom prst="rect">
            <a:avLst/>
          </a:prstGeom>
        </p:spPr>
      </p:pic>
      <p:sp>
        <p:nvSpPr>
          <p:cNvPr id="14" name="矩形 62"/>
          <p:cNvSpPr>
            <a:spLocks noChangeArrowheads="1"/>
          </p:cNvSpPr>
          <p:nvPr/>
        </p:nvSpPr>
        <p:spPr bwMode="auto">
          <a:xfrm>
            <a:off x="1879933" y="1161965"/>
            <a:ext cx="1323379" cy="4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sz="1013" b="1" dirty="0">
                <a:solidFill>
                  <a:srgbClr val="0070C0"/>
                </a:solidFill>
                <a:ea typeface="標楷體" panose="03000509000000000000" pitchFamily="65" charset="-120"/>
              </a:rPr>
              <a:t>4,000 Ton x 4 vessels</a:t>
            </a:r>
          </a:p>
        </p:txBody>
      </p:sp>
      <p:sp>
        <p:nvSpPr>
          <p:cNvPr id="16" name="矩形 45"/>
          <p:cNvSpPr>
            <a:spLocks noChangeArrowheads="1"/>
          </p:cNvSpPr>
          <p:nvPr/>
        </p:nvSpPr>
        <p:spPr bwMode="auto">
          <a:xfrm>
            <a:off x="1179077" y="3418398"/>
            <a:ext cx="1303562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1013" b="1" dirty="0">
                <a:solidFill>
                  <a:srgbClr val="0070C0"/>
                </a:solidFill>
                <a:ea typeface="標楷體" panose="03000509000000000000" pitchFamily="65" charset="-120"/>
                <a:cs typeface="Arial" charset="0"/>
              </a:rPr>
              <a:t>1,000 Ton x 6 vessels</a:t>
            </a:r>
          </a:p>
        </p:txBody>
      </p:sp>
      <p:sp>
        <p:nvSpPr>
          <p:cNvPr id="17" name="矩形 45"/>
          <p:cNvSpPr>
            <a:spLocks noChangeArrowheads="1"/>
          </p:cNvSpPr>
          <p:nvPr/>
        </p:nvSpPr>
        <p:spPr bwMode="auto">
          <a:xfrm>
            <a:off x="6482872" y="1709757"/>
            <a:ext cx="1475084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1013" b="1" dirty="0" smtClean="0">
                <a:solidFill>
                  <a:srgbClr val="0070C0"/>
                </a:solidFill>
                <a:ea typeface="標楷體" panose="03000509000000000000" pitchFamily="65" charset="-120"/>
                <a:cs typeface="Arial" charset="0"/>
              </a:rPr>
              <a:t>100 </a:t>
            </a:r>
            <a:r>
              <a:rPr lang="en-US" altLang="zh-TW" sz="1013" b="1" dirty="0">
                <a:solidFill>
                  <a:srgbClr val="0070C0"/>
                </a:solidFill>
                <a:ea typeface="標楷體" panose="03000509000000000000" pitchFamily="65" charset="-120"/>
                <a:cs typeface="Arial" charset="0"/>
              </a:rPr>
              <a:t>Ton x 17 vessels</a:t>
            </a:r>
          </a:p>
        </p:txBody>
      </p:sp>
      <p:sp>
        <p:nvSpPr>
          <p:cNvPr id="18" name="矩形 60"/>
          <p:cNvSpPr>
            <a:spLocks noChangeArrowheads="1"/>
          </p:cNvSpPr>
          <p:nvPr/>
        </p:nvSpPr>
        <p:spPr bwMode="auto">
          <a:xfrm>
            <a:off x="6031028" y="4458472"/>
            <a:ext cx="1588897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1013" b="1" dirty="0">
                <a:solidFill>
                  <a:srgbClr val="0070C0"/>
                </a:solidFill>
                <a:ea typeface="標楷體" panose="03000509000000000000" pitchFamily="65" charset="-120"/>
                <a:cs typeface="Arial" charset="0"/>
              </a:rPr>
              <a:t>50+ Multi-purpose vessels</a:t>
            </a:r>
          </a:p>
        </p:txBody>
      </p:sp>
      <p:pic>
        <p:nvPicPr>
          <p:cNvPr id="21" name="Picture 6" descr="ãæå¾ç¬¦èãçåçæå°çµæ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91" y="1275928"/>
            <a:ext cx="444864" cy="44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312" r="5006"/>
          <a:stretch/>
        </p:blipFill>
        <p:spPr>
          <a:xfrm>
            <a:off x="2620490" y="5301210"/>
            <a:ext cx="2069781" cy="1317304"/>
          </a:xfrm>
          <a:prstGeom prst="rect">
            <a:avLst/>
          </a:prstGeom>
        </p:spPr>
      </p:pic>
      <p:sp>
        <p:nvSpPr>
          <p:cNvPr id="23" name="矩形 45"/>
          <p:cNvSpPr>
            <a:spLocks noChangeArrowheads="1"/>
          </p:cNvSpPr>
          <p:nvPr/>
        </p:nvSpPr>
        <p:spPr bwMode="auto">
          <a:xfrm>
            <a:off x="2485438" y="4937991"/>
            <a:ext cx="2213359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sz="1013" b="1" dirty="0">
                <a:solidFill>
                  <a:srgbClr val="0070C0"/>
                </a:solidFill>
                <a:ea typeface="標楷體" panose="03000509000000000000" pitchFamily="65" charset="-120"/>
                <a:cs typeface="Arial" charset="0"/>
              </a:rPr>
              <a:t>1</a:t>
            </a:r>
            <a:r>
              <a:rPr lang="en-US" altLang="zh-TW" sz="1013" b="1" baseline="30000" dirty="0">
                <a:solidFill>
                  <a:srgbClr val="0070C0"/>
                </a:solidFill>
                <a:ea typeface="標楷體" panose="03000509000000000000" pitchFamily="65" charset="-120"/>
                <a:cs typeface="Arial" charset="0"/>
              </a:rPr>
              <a:t>st</a:t>
            </a:r>
            <a:r>
              <a:rPr lang="en-US" altLang="zh-TW" sz="1013" b="1" dirty="0">
                <a:solidFill>
                  <a:srgbClr val="0070C0"/>
                </a:solidFill>
                <a:ea typeface="標楷體" panose="03000509000000000000" pitchFamily="65" charset="-120"/>
                <a:cs typeface="Arial" charset="0"/>
              </a:rPr>
              <a:t> Gen. 100 Ton x 15 vessels</a:t>
            </a:r>
          </a:p>
        </p:txBody>
      </p:sp>
      <p:pic>
        <p:nvPicPr>
          <p:cNvPr id="24" name="Picture 6" descr="ãæå¾ç¬¦èãçåçæå°çµæ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41" y="5235663"/>
            <a:ext cx="400250" cy="4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82" y="1311040"/>
            <a:ext cx="400922" cy="401262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17" y="5262203"/>
            <a:ext cx="360716" cy="36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31369" y="25400"/>
            <a:ext cx="8229600" cy="62071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4.4</a:t>
            </a:r>
            <a:r>
              <a:rPr lang="zh-TW" altLang="en-US" dirty="0" smtClean="0">
                <a:solidFill>
                  <a:srgbClr val="C00000"/>
                </a:solidFill>
              </a:rPr>
              <a:t> 台船極力爭取國艦造</a:t>
            </a:r>
            <a:r>
              <a:rPr lang="zh-TW" altLang="en-US" dirty="0">
                <a:solidFill>
                  <a:srgbClr val="C00000"/>
                </a:solidFill>
              </a:rPr>
              <a:t>修</a:t>
            </a:r>
            <a:r>
              <a:rPr lang="zh-TW" altLang="en-US" dirty="0" smtClean="0">
                <a:solidFill>
                  <a:srgbClr val="C00000"/>
                </a:solidFill>
              </a:rPr>
              <a:t>業務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5200" y="1006457"/>
            <a:ext cx="7658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台船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公司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為國內最大規模之造船造艦廠，將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積極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爭取國艦造修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業務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以下為近年內預計拓展之重大造修艦計畫</a:t>
            </a:r>
            <a:r>
              <a:rPr lang="zh-TW" altLang="en-US" sz="2400" dirty="0">
                <a:latin typeface="新細明體"/>
                <a:ea typeface="新細明體"/>
              </a:rPr>
              <a:t>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11814"/>
              </p:ext>
            </p:extLst>
          </p:nvPr>
        </p:nvGraphicFramePr>
        <p:xfrm>
          <a:off x="550649" y="2214043"/>
          <a:ext cx="8203279" cy="39419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3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36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81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81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69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Calibri" pitchFamily="34" charset="0"/>
                          <a:ea typeface="微軟正黑體" pitchFamily="34" charset="-120"/>
                        </a:rPr>
                        <a:t>單位</a:t>
                      </a:r>
                      <a:endParaRPr lang="zh-TW" altLang="en-US" sz="1800" b="1" dirty="0"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Calibri" pitchFamily="34" charset="0"/>
                          <a:ea typeface="微軟正黑體" pitchFamily="34" charset="-120"/>
                        </a:rPr>
                        <a:t>業務內容</a:t>
                      </a:r>
                      <a:endParaRPr lang="zh-TW" altLang="en-US" sz="1800" b="1" dirty="0"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數量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艘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後續艦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艘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425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Calibri" pitchFamily="34" charset="0"/>
                          <a:ea typeface="微軟正黑體" pitchFamily="34" charset="-120"/>
                        </a:rPr>
                        <a:t>海軍</a:t>
                      </a:r>
                      <a:endParaRPr lang="zh-TW" altLang="en-US" sz="1800" b="1" dirty="0"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新一代飛彈巡防艦原型艦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1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14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425">
                <a:tc vMerge="1"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「潛艦國造」原型艦建造案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1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7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425">
                <a:tc v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新型救難艦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1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4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425">
                <a:tc v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劍龍級潛艦戰鬥系統提升案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1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1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5425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Calibri" pitchFamily="34" charset="0"/>
                          <a:ea typeface="微軟正黑體" pitchFamily="34" charset="-120"/>
                        </a:rPr>
                        <a:t>海洋委員會海巡署艦隊分署</a:t>
                      </a:r>
                      <a:endParaRPr lang="zh-TW" altLang="en-US" sz="1800" b="1" dirty="0"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1000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噸級巡防艦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6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0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5425">
                <a:tc v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100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噸級巡防艇後續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17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艘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新式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17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0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54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Calibri" pitchFamily="34" charset="0"/>
                          <a:ea typeface="微軟正黑體" pitchFamily="34" charset="-120"/>
                        </a:rPr>
                        <a:t>科技部</a:t>
                      </a:r>
                      <a:endParaRPr lang="zh-TW" altLang="en-US" sz="1800" b="1" dirty="0">
                        <a:latin typeface="Calibri" pitchFamily="34" charset="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3,000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總噸級海洋研究船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1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0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569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財政部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關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務</a:t>
                      </a:r>
                      <a:r>
                        <a:rPr lang="zh-TW" sz="18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署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100</a:t>
                      </a:r>
                      <a:r>
                        <a:rPr lang="zh-TW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噸級巡緝艇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5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微軟正黑體" pitchFamily="34" charset="-120"/>
                          <a:cs typeface="+mn-cs"/>
                        </a:rPr>
                        <a:t>0</a:t>
                      </a:r>
                      <a:endParaRPr lang="zh-TW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0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4.5</a:t>
            </a:r>
            <a:r>
              <a:rPr lang="zh-TW" altLang="en-US" dirty="0" smtClean="0">
                <a:solidFill>
                  <a:srgbClr val="C00000"/>
                </a:solidFill>
              </a:rPr>
              <a:t> 爭取</a:t>
            </a:r>
            <a:r>
              <a:rPr lang="zh-TW" altLang="en-US" dirty="0">
                <a:solidFill>
                  <a:srgbClr val="C00000"/>
                </a:solidFill>
              </a:rPr>
              <a:t>中修艦業務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3824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繼磐石艦</a:t>
            </a:r>
            <a:r>
              <a:rPr kumimoji="0" lang="en-US" altLang="zh-TW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kumimoji="0" lang="zh-TW" altLang="en-US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12/20</a:t>
            </a:r>
            <a:r>
              <a:rPr kumimoji="0" lang="zh-TW" altLang="en-US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kumimoji="0" lang="zh-TW" altLang="en-US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12/30</a:t>
            </a:r>
            <a:r>
              <a:rPr kumimoji="0" lang="zh-TW" altLang="en-US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塢修完成後，</a:t>
            </a:r>
            <a:r>
              <a:rPr kumimoji="0" lang="zh-TW" altLang="en-US" sz="29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海軍規劃</a:t>
            </a:r>
            <a:r>
              <a:rPr kumimoji="0" lang="en-US" altLang="zh-TW" sz="29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0" lang="zh-TW" altLang="en-US" sz="29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年開口式維保合約</a:t>
            </a:r>
            <a:r>
              <a:rPr kumimoji="0" lang="zh-TW" altLang="en-US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，本公司已於</a:t>
            </a:r>
            <a:r>
              <a:rPr kumimoji="0" lang="en-US" altLang="zh-TW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kumimoji="0" lang="zh-TW" altLang="en-US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zh-TW" altLang="en-US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月獲得合約，落實</a:t>
            </a:r>
            <a:r>
              <a:rPr kumimoji="0" lang="zh-TW" altLang="en-US" sz="29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造修合一的</a:t>
            </a:r>
            <a:r>
              <a:rPr kumimoji="0" lang="zh-TW" altLang="en-US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政策。</a:t>
            </a:r>
            <a:endParaRPr kumimoji="0" lang="en-US" altLang="zh-TW" sz="2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0" lang="en-US" altLang="zh-TW" sz="2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0" lang="zh-TW" altLang="en-US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海軍規劃自</a:t>
            </a:r>
            <a:r>
              <a:rPr kumimoji="0" lang="en-US" altLang="zh-TW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kumimoji="0" lang="zh-TW" altLang="en-US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年起，陸續將現有船艦委由民間船廠執行</a:t>
            </a:r>
            <a:r>
              <a:rPr kumimoji="0" lang="en-US" altLang="zh-TW" sz="29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0" lang="zh-TW" altLang="en-US" sz="29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年開口式維保合約，</a:t>
            </a:r>
            <a:r>
              <a:rPr kumimoji="0" lang="zh-TW" altLang="en-US" sz="2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本公司建造之光一、光三、光六系列船艦與大型基隆級驅逐艦等佔有優勢承接。</a:t>
            </a:r>
            <a:endParaRPr kumimoji="0" lang="en-US" altLang="zh-TW" sz="2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0" lang="en-US" altLang="zh-TW" sz="2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kumimoji="0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39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手繪多邊形 7"/>
          <p:cNvSpPr>
            <a:spLocks noChangeArrowheads="1"/>
          </p:cNvSpPr>
          <p:nvPr/>
        </p:nvSpPr>
        <p:spPr bwMode="auto">
          <a:xfrm>
            <a:off x="3564141" y="3237187"/>
            <a:ext cx="2560888" cy="595069"/>
          </a:xfrm>
          <a:custGeom>
            <a:avLst/>
            <a:gdLst>
              <a:gd name="T0" fmla="*/ 11639421 w 561929"/>
              <a:gd name="T1" fmla="*/ 0 h 4599473"/>
              <a:gd name="T2" fmla="*/ 58195442 w 561929"/>
              <a:gd name="T3" fmla="*/ 0 h 4599473"/>
              <a:gd name="T4" fmla="*/ 66425728 w 561929"/>
              <a:gd name="T5" fmla="*/ 741 h 4599473"/>
              <a:gd name="T6" fmla="*/ 69834743 w 561929"/>
              <a:gd name="T7" fmla="*/ 2529 h 4599473"/>
              <a:gd name="T8" fmla="*/ 69834897 w 561929"/>
              <a:gd name="T9" fmla="*/ 124204 h 4599473"/>
              <a:gd name="T10" fmla="*/ 69834897 w 561929"/>
              <a:gd name="T11" fmla="*/ 124204 h 4599473"/>
              <a:gd name="T12" fmla="*/ 69834897 w 561929"/>
              <a:gd name="T13" fmla="*/ 124204 h 4599473"/>
              <a:gd name="T14" fmla="*/ 0 w 561929"/>
              <a:gd name="T15" fmla="*/ 124204 h 4599473"/>
              <a:gd name="T16" fmla="*/ 0 w 561929"/>
              <a:gd name="T17" fmla="*/ 124204 h 4599473"/>
              <a:gd name="T18" fmla="*/ 0 w 561929"/>
              <a:gd name="T19" fmla="*/ 124204 h 4599473"/>
              <a:gd name="T20" fmla="*/ 0 w 561929"/>
              <a:gd name="T21" fmla="*/ 2529 h 4599473"/>
              <a:gd name="T22" fmla="*/ 3409171 w 561929"/>
              <a:gd name="T23" fmla="*/ 741 h 4599473"/>
              <a:gd name="T24" fmla="*/ 11639547 w 561929"/>
              <a:gd name="T25" fmla="*/ 0 h 4599473"/>
              <a:gd name="T26" fmla="*/ 11639421 w 561929"/>
              <a:gd name="T27" fmla="*/ 0 h 45994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61929"/>
              <a:gd name="T43" fmla="*/ 0 h 4599473"/>
              <a:gd name="T44" fmla="*/ 561929 w 561929"/>
              <a:gd name="T45" fmla="*/ 4599473 h 45994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61929" h="4599473">
                <a:moveTo>
                  <a:pt x="561929" y="766597"/>
                </a:moveTo>
                <a:lnTo>
                  <a:pt x="561929" y="3832876"/>
                </a:lnTo>
                <a:cubicBezTo>
                  <a:pt x="561929" y="4036187"/>
                  <a:pt x="560724" y="4231174"/>
                  <a:pt x="558578" y="4374938"/>
                </a:cubicBezTo>
                <a:cubicBezTo>
                  <a:pt x="556432" y="4518702"/>
                  <a:pt x="553521" y="4599465"/>
                  <a:pt x="550487" y="4599465"/>
                </a:cubicBezTo>
                <a:cubicBezTo>
                  <a:pt x="366991" y="4599465"/>
                  <a:pt x="183495" y="4599473"/>
                  <a:pt x="0" y="4599473"/>
                </a:cubicBezTo>
                <a:lnTo>
                  <a:pt x="0" y="0"/>
                </a:lnTo>
                <a:lnTo>
                  <a:pt x="550487" y="0"/>
                </a:lnTo>
                <a:cubicBezTo>
                  <a:pt x="553521" y="0"/>
                  <a:pt x="556432" y="80763"/>
                  <a:pt x="558578" y="224535"/>
                </a:cubicBezTo>
                <a:cubicBezTo>
                  <a:pt x="560723" y="368299"/>
                  <a:pt x="561929" y="563286"/>
                  <a:pt x="561929" y="766605"/>
                </a:cubicBezTo>
                <a:lnTo>
                  <a:pt x="561929" y="766597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0969" tIns="87629" rIns="140969" bIns="87629" anchor="ctr"/>
          <a:lstStyle/>
          <a:p>
            <a:pPr marL="285750" lvl="1" indent="-285750" defTabSz="1244600">
              <a:spcAft>
                <a:spcPct val="15000"/>
              </a:spcAft>
            </a:pPr>
            <a:r>
              <a:rPr lang="zh-TW" altLang="en-US" sz="3200" b="1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</a:rPr>
              <a:t>  離</a:t>
            </a:r>
            <a:r>
              <a:rPr lang="zh-TW" altLang="en-US" sz="3200" b="1" dirty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</a:rPr>
              <a:t>岸風電</a:t>
            </a:r>
          </a:p>
        </p:txBody>
      </p:sp>
      <p:sp>
        <p:nvSpPr>
          <p:cNvPr id="8" name="橢圓 7"/>
          <p:cNvSpPr/>
          <p:nvPr/>
        </p:nvSpPr>
        <p:spPr bwMode="auto">
          <a:xfrm>
            <a:off x="2735622" y="3196108"/>
            <a:ext cx="1273618" cy="67722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0969" tIns="87629" rIns="140969" bIns="87629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五</a:t>
            </a:r>
            <a:endParaRPr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60375" y="0"/>
            <a:ext cx="8520190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3366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dirty="0" smtClean="0">
                <a:solidFill>
                  <a:srgbClr val="C00000"/>
                </a:solidFill>
              </a:rPr>
              <a:t>5.1</a:t>
            </a:r>
            <a:r>
              <a:rPr kumimoji="0" lang="zh-TW" altLang="en-US" dirty="0" smtClean="0">
                <a:solidFill>
                  <a:srgbClr val="C00000"/>
                </a:solidFill>
              </a:rPr>
              <a:t> 台</a:t>
            </a:r>
            <a:r>
              <a:rPr kumimoji="0" lang="zh-TW" altLang="en-US" dirty="0">
                <a:solidFill>
                  <a:srgbClr val="C00000"/>
                </a:solidFill>
              </a:rPr>
              <a:t>船海工事業</a:t>
            </a:r>
            <a:r>
              <a:rPr kumimoji="0" lang="zh-TW" altLang="en-US" dirty="0" smtClean="0">
                <a:solidFill>
                  <a:srgbClr val="C00000"/>
                </a:solidFill>
              </a:rPr>
              <a:t>藍圖及商機</a:t>
            </a:r>
            <a:endParaRPr kumimoji="0" lang="zh-TW" alt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7" y="841826"/>
            <a:ext cx="5834293" cy="501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7019470" cy="591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7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5.2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zh-TW" altLang="en-US" dirty="0">
                <a:solidFill>
                  <a:srgbClr val="C00000"/>
                </a:solidFill>
              </a:rPr>
              <a:t>海上運送安裝</a:t>
            </a:r>
            <a:r>
              <a:rPr lang="en-US" altLang="zh-TW" dirty="0">
                <a:solidFill>
                  <a:srgbClr val="C00000"/>
                </a:solidFill>
              </a:rPr>
              <a:t>-</a:t>
            </a:r>
            <a:r>
              <a:rPr lang="zh-TW" altLang="en-US" dirty="0">
                <a:solidFill>
                  <a:srgbClr val="C00000"/>
                </a:solidFill>
              </a:rPr>
              <a:t>台船環海公司</a:t>
            </a:r>
            <a:r>
              <a:rPr lang="en-US" altLang="zh-TW" dirty="0">
                <a:solidFill>
                  <a:srgbClr val="C00000"/>
                </a:solidFill>
              </a:rPr>
              <a:t>(</a:t>
            </a:r>
            <a:r>
              <a:rPr lang="en-US" altLang="zh-TW" dirty="0" smtClean="0">
                <a:solidFill>
                  <a:srgbClr val="C00000"/>
                </a:solidFill>
              </a:rPr>
              <a:t>CDWE)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9" y="2109553"/>
            <a:ext cx="8056562" cy="416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550409" y="1116155"/>
            <a:ext cx="8056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台船環海風電工程公司預計於今年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Q1-Q2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成立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Clr>
                <a:srgbClr val="0070C0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台船自建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米大型駁船已於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日開工，預計今年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日開始營運。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41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0530DBB7-1F37-45C1-A33D-1F16DCC89A2E}"/>
              </a:ext>
            </a:extLst>
          </p:cNvPr>
          <p:cNvSpPr txBox="1"/>
          <p:nvPr/>
        </p:nvSpPr>
        <p:spPr>
          <a:xfrm>
            <a:off x="-1" y="107707"/>
            <a:ext cx="928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kumimoji="0" lang="en-US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5.3</a:t>
            </a:r>
            <a:r>
              <a:rPr kumimoji="0"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 台船環海</a:t>
            </a:r>
            <a:r>
              <a:rPr kumimoji="0" lang="en-US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EPCI</a:t>
            </a:r>
            <a:r>
              <a:rPr kumimoji="0"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業務範疇</a:t>
            </a:r>
            <a:endParaRPr kumimoji="0" lang="zh-TW" altLang="en-US" sz="3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19" name="內容版面配置區 3">
            <a:extLst>
              <a:ext uri="{FF2B5EF4-FFF2-40B4-BE49-F238E27FC236}">
                <a16:creationId xmlns:a16="http://schemas.microsoft.com/office/drawing/2014/main" xmlns="" id="{C99B5E98-22D9-4E1B-9F1D-253D89E59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1" y="1621517"/>
            <a:ext cx="8635497" cy="43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2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262" y="0"/>
            <a:ext cx="9150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kumimoji="0" lang="en-US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5.4</a:t>
            </a:r>
            <a:r>
              <a:rPr kumimoji="0"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 離岸風電業務現況</a:t>
            </a:r>
            <a:endParaRPr kumimoji="0" lang="en-US" altLang="zh-TW" sz="3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graphicFrame>
        <p:nvGraphicFramePr>
          <p:cNvPr id="5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070154"/>
              </p:ext>
            </p:extLst>
          </p:nvPr>
        </p:nvGraphicFramePr>
        <p:xfrm>
          <a:off x="588688" y="1147809"/>
          <a:ext cx="7960362" cy="39338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06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4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89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風場開發商</a:t>
                      </a:r>
                      <a:endParaRPr lang="zh-TW" altLang="en-US" sz="24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預計承攬專案項目</a:t>
                      </a:r>
                      <a:endParaRPr lang="zh-TW" altLang="en-US" sz="24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6363">
                <a:tc>
                  <a:txBody>
                    <a:bodyPr/>
                    <a:lstStyle/>
                    <a:p>
                      <a:endParaRPr lang="zh-TW" altLang="en-US" sz="24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風機運輸及安裝</a:t>
                      </a:r>
                      <a:endParaRPr lang="en-US" altLang="zh-TW" sz="24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水下基礎運輸及安裝</a:t>
                      </a:r>
                      <a:endParaRPr lang="en-US" altLang="zh-TW" sz="24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海上變電站運輸及安裝</a:t>
                      </a:r>
                      <a:endParaRPr lang="zh-TW" altLang="en-US" sz="24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6363">
                <a:tc>
                  <a:txBody>
                    <a:bodyPr/>
                    <a:lstStyle/>
                    <a:p>
                      <a:endParaRPr lang="zh-TW" altLang="en-US" sz="24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風機運輸及安裝</a:t>
                      </a:r>
                      <a:endParaRPr lang="en-US" altLang="zh-TW" sz="24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水下基礎運輸及安裝</a:t>
                      </a:r>
                      <a:endParaRPr lang="en-US" altLang="zh-TW" sz="24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海上變電站運輸及安裝</a:t>
                      </a:r>
                      <a:endParaRPr lang="zh-TW" altLang="en-US" sz="24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2190">
                <a:tc>
                  <a:txBody>
                    <a:bodyPr/>
                    <a:lstStyle/>
                    <a:p>
                      <a:endParaRPr lang="zh-TW" altLang="en-US" sz="24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風電統包工程服務</a:t>
                      </a:r>
                      <a:endParaRPr lang="en-US" altLang="zh-TW" sz="24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     </a:t>
                      </a:r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BOP (Balance of Plant)</a:t>
                      </a:r>
                      <a:endParaRPr lang="zh-TW" altLang="en-US" sz="24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19" y="1848807"/>
            <a:ext cx="1973542" cy="73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19" y="3206506"/>
            <a:ext cx="1973294" cy="63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675" y="4173162"/>
            <a:ext cx="1012829" cy="8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-73152"/>
            <a:ext cx="9134856" cy="620713"/>
          </a:xfrm>
        </p:spPr>
        <p:txBody>
          <a:bodyPr/>
          <a:lstStyle/>
          <a:p>
            <a:pPr>
              <a:defRPr/>
            </a:pP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  <a:endParaRPr lang="zh-TW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2294" name="群組 20"/>
          <p:cNvGrpSpPr>
            <a:grpSpLocks/>
          </p:cNvGrpSpPr>
          <p:nvPr/>
        </p:nvGrpSpPr>
        <p:grpSpPr bwMode="auto">
          <a:xfrm>
            <a:off x="1027705" y="1205156"/>
            <a:ext cx="7193709" cy="4348820"/>
            <a:chOff x="1103384" y="2484392"/>
            <a:chExt cx="6652120" cy="5522359"/>
          </a:xfrm>
        </p:grpSpPr>
        <p:sp>
          <p:nvSpPr>
            <p:cNvPr id="6" name="手繪多邊形 5"/>
            <p:cNvSpPr/>
            <p:nvPr/>
          </p:nvSpPr>
          <p:spPr bwMode="auto">
            <a:xfrm>
              <a:off x="1891960" y="2536574"/>
              <a:ext cx="5849535" cy="755614"/>
            </a:xfrm>
            <a:custGeom>
              <a:avLst/>
              <a:gdLst>
                <a:gd name="connsiteX0" fmla="*/ 93657 w 561929"/>
                <a:gd name="connsiteY0" fmla="*/ 0 h 4595702"/>
                <a:gd name="connsiteX1" fmla="*/ 468272 w 561929"/>
                <a:gd name="connsiteY1" fmla="*/ 0 h 4595702"/>
                <a:gd name="connsiteX2" fmla="*/ 534497 w 561929"/>
                <a:gd name="connsiteY2" fmla="*/ 27432 h 4595702"/>
                <a:gd name="connsiteX3" fmla="*/ 561928 w 561929"/>
                <a:gd name="connsiteY3" fmla="*/ 93658 h 4595702"/>
                <a:gd name="connsiteX4" fmla="*/ 561929 w 561929"/>
                <a:gd name="connsiteY4" fmla="*/ 4595702 h 4595702"/>
                <a:gd name="connsiteX5" fmla="*/ 561929 w 561929"/>
                <a:gd name="connsiteY5" fmla="*/ 4595702 h 4595702"/>
                <a:gd name="connsiteX6" fmla="*/ 561929 w 561929"/>
                <a:gd name="connsiteY6" fmla="*/ 4595702 h 4595702"/>
                <a:gd name="connsiteX7" fmla="*/ 0 w 561929"/>
                <a:gd name="connsiteY7" fmla="*/ 4595702 h 4595702"/>
                <a:gd name="connsiteX8" fmla="*/ 0 w 561929"/>
                <a:gd name="connsiteY8" fmla="*/ 4595702 h 4595702"/>
                <a:gd name="connsiteX9" fmla="*/ 0 w 561929"/>
                <a:gd name="connsiteY9" fmla="*/ 4595702 h 4595702"/>
                <a:gd name="connsiteX10" fmla="*/ 0 w 561929"/>
                <a:gd name="connsiteY10" fmla="*/ 93657 h 4595702"/>
                <a:gd name="connsiteX11" fmla="*/ 27432 w 561929"/>
                <a:gd name="connsiteY11" fmla="*/ 27432 h 4595702"/>
                <a:gd name="connsiteX12" fmla="*/ 93658 w 561929"/>
                <a:gd name="connsiteY12" fmla="*/ 1 h 4595702"/>
                <a:gd name="connsiteX13" fmla="*/ 93657 w 561929"/>
                <a:gd name="connsiteY13" fmla="*/ 0 h 459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929" h="4595702">
                  <a:moveTo>
                    <a:pt x="561929" y="765971"/>
                  </a:moveTo>
                  <a:lnTo>
                    <a:pt x="561929" y="3829731"/>
                  </a:lnTo>
                  <a:cubicBezTo>
                    <a:pt x="561929" y="4032875"/>
                    <a:pt x="560722" y="4227702"/>
                    <a:pt x="558575" y="4371347"/>
                  </a:cubicBezTo>
                  <a:cubicBezTo>
                    <a:pt x="556427" y="4514993"/>
                    <a:pt x="553514" y="4595690"/>
                    <a:pt x="550477" y="4595690"/>
                  </a:cubicBezTo>
                  <a:cubicBezTo>
                    <a:pt x="366985" y="4595690"/>
                    <a:pt x="183492" y="4595698"/>
                    <a:pt x="0" y="4595698"/>
                  </a:cubicBezTo>
                  <a:lnTo>
                    <a:pt x="0" y="4595698"/>
                  </a:lnTo>
                  <a:lnTo>
                    <a:pt x="0" y="459569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550477" y="4"/>
                  </a:lnTo>
                  <a:cubicBezTo>
                    <a:pt x="553514" y="4"/>
                    <a:pt x="556427" y="80701"/>
                    <a:pt x="558575" y="224355"/>
                  </a:cubicBezTo>
                  <a:cubicBezTo>
                    <a:pt x="560722" y="368000"/>
                    <a:pt x="561929" y="562827"/>
                    <a:pt x="561929" y="765979"/>
                  </a:cubicBezTo>
                  <a:lnTo>
                    <a:pt x="561929" y="7659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0969" tIns="87629" rIns="140969" bIns="87629" anchor="ctr"/>
            <a:lstStyle/>
            <a:p>
              <a:pPr marL="285750" lvl="1" indent="-285750" defTabSz="1244600">
                <a:spcAft>
                  <a:spcPct val="15000"/>
                </a:spcAft>
              </a:pPr>
              <a:r>
                <a:rPr lang="zh-TW" altLang="en-US" sz="3200" b="1" dirty="0" smtClean="0">
                  <a:solidFill>
                    <a:srgbClr val="1F497D"/>
                  </a:solidFill>
                  <a:latin typeface="標楷體" pitchFamily="65" charset="-120"/>
                  <a:ea typeface="標楷體" pitchFamily="65" charset="-120"/>
                </a:rPr>
                <a:t>  財務</a:t>
              </a:r>
              <a:r>
                <a:rPr lang="zh-TW" altLang="en-US" sz="3200" b="1" dirty="0">
                  <a:solidFill>
                    <a:srgbClr val="1F497D"/>
                  </a:solidFill>
                  <a:latin typeface="標楷體" pitchFamily="65" charset="-120"/>
                  <a:ea typeface="標楷體" pitchFamily="65" charset="-120"/>
                </a:rPr>
                <a:t>及營運概況</a:t>
              </a:r>
            </a:p>
          </p:txBody>
        </p:sp>
        <p:sp>
          <p:nvSpPr>
            <p:cNvPr id="12300" name="手繪多邊形 7"/>
            <p:cNvSpPr>
              <a:spLocks noChangeArrowheads="1"/>
            </p:cNvSpPr>
            <p:nvPr/>
          </p:nvSpPr>
          <p:spPr bwMode="auto">
            <a:xfrm>
              <a:off x="1891960" y="3450912"/>
              <a:ext cx="5863544" cy="755650"/>
            </a:xfrm>
            <a:custGeom>
              <a:avLst/>
              <a:gdLst>
                <a:gd name="T0" fmla="*/ 11639421 w 561929"/>
                <a:gd name="T1" fmla="*/ 0 h 4599473"/>
                <a:gd name="T2" fmla="*/ 58195442 w 561929"/>
                <a:gd name="T3" fmla="*/ 0 h 4599473"/>
                <a:gd name="T4" fmla="*/ 66425728 w 561929"/>
                <a:gd name="T5" fmla="*/ 741 h 4599473"/>
                <a:gd name="T6" fmla="*/ 69834743 w 561929"/>
                <a:gd name="T7" fmla="*/ 2529 h 4599473"/>
                <a:gd name="T8" fmla="*/ 69834897 w 561929"/>
                <a:gd name="T9" fmla="*/ 124204 h 4599473"/>
                <a:gd name="T10" fmla="*/ 69834897 w 561929"/>
                <a:gd name="T11" fmla="*/ 124204 h 4599473"/>
                <a:gd name="T12" fmla="*/ 69834897 w 561929"/>
                <a:gd name="T13" fmla="*/ 124204 h 4599473"/>
                <a:gd name="T14" fmla="*/ 0 w 561929"/>
                <a:gd name="T15" fmla="*/ 124204 h 4599473"/>
                <a:gd name="T16" fmla="*/ 0 w 561929"/>
                <a:gd name="T17" fmla="*/ 124204 h 4599473"/>
                <a:gd name="T18" fmla="*/ 0 w 561929"/>
                <a:gd name="T19" fmla="*/ 124204 h 4599473"/>
                <a:gd name="T20" fmla="*/ 0 w 561929"/>
                <a:gd name="T21" fmla="*/ 2529 h 4599473"/>
                <a:gd name="T22" fmla="*/ 3409171 w 561929"/>
                <a:gd name="T23" fmla="*/ 741 h 4599473"/>
                <a:gd name="T24" fmla="*/ 11639547 w 561929"/>
                <a:gd name="T25" fmla="*/ 0 h 4599473"/>
                <a:gd name="T26" fmla="*/ 11639421 w 561929"/>
                <a:gd name="T27" fmla="*/ 0 h 45994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1929"/>
                <a:gd name="T43" fmla="*/ 0 h 4599473"/>
                <a:gd name="T44" fmla="*/ 561929 w 561929"/>
                <a:gd name="T45" fmla="*/ 4599473 h 45994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1929" h="4599473">
                  <a:moveTo>
                    <a:pt x="561929" y="766597"/>
                  </a:moveTo>
                  <a:lnTo>
                    <a:pt x="561929" y="3832876"/>
                  </a:lnTo>
                  <a:cubicBezTo>
                    <a:pt x="561929" y="4036187"/>
                    <a:pt x="560724" y="4231174"/>
                    <a:pt x="558578" y="4374938"/>
                  </a:cubicBezTo>
                  <a:cubicBezTo>
                    <a:pt x="556432" y="4518702"/>
                    <a:pt x="553521" y="4599465"/>
                    <a:pt x="550487" y="4599465"/>
                  </a:cubicBezTo>
                  <a:cubicBezTo>
                    <a:pt x="366991" y="4599465"/>
                    <a:pt x="183495" y="4599473"/>
                    <a:pt x="0" y="4599473"/>
                  </a:cubicBezTo>
                  <a:lnTo>
                    <a:pt x="0" y="0"/>
                  </a:lnTo>
                  <a:lnTo>
                    <a:pt x="550487" y="0"/>
                  </a:lnTo>
                  <a:cubicBezTo>
                    <a:pt x="553521" y="0"/>
                    <a:pt x="556432" y="80763"/>
                    <a:pt x="558578" y="224535"/>
                  </a:cubicBezTo>
                  <a:cubicBezTo>
                    <a:pt x="560723" y="368299"/>
                    <a:pt x="561929" y="563286"/>
                    <a:pt x="561929" y="766605"/>
                  </a:cubicBezTo>
                  <a:lnTo>
                    <a:pt x="561929" y="76659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0969" tIns="87629" rIns="140969" bIns="87629" anchor="ctr"/>
            <a:lstStyle/>
            <a:p>
              <a:pPr marL="285750" lvl="1" indent="-285750" defTabSz="1244600">
                <a:spcAft>
                  <a:spcPct val="15000"/>
                </a:spcAft>
              </a:pPr>
              <a:r>
                <a:rPr lang="zh-TW" altLang="en-US" sz="3200" b="1" dirty="0" smtClean="0">
                  <a:solidFill>
                    <a:srgbClr val="1F497D"/>
                  </a:solidFill>
                  <a:latin typeface="標楷體" pitchFamily="65" charset="-120"/>
                  <a:ea typeface="標楷體" pitchFamily="65" charset="-120"/>
                </a:rPr>
                <a:t>  發展</a:t>
              </a:r>
              <a:r>
                <a:rPr lang="zh-TW" altLang="en-US" sz="3200" b="1" dirty="0">
                  <a:solidFill>
                    <a:srgbClr val="1F497D"/>
                  </a:solidFill>
                  <a:latin typeface="標楷體" pitchFamily="65" charset="-120"/>
                  <a:ea typeface="標楷體" pitchFamily="65" charset="-120"/>
                </a:rPr>
                <a:t>策略與願景</a:t>
              </a:r>
            </a:p>
          </p:txBody>
        </p:sp>
        <p:sp>
          <p:nvSpPr>
            <p:cNvPr id="10" name="手繪多邊形 9"/>
            <p:cNvSpPr/>
            <p:nvPr/>
          </p:nvSpPr>
          <p:spPr bwMode="auto">
            <a:xfrm>
              <a:off x="1898176" y="7198952"/>
              <a:ext cx="5832301" cy="755614"/>
            </a:xfrm>
            <a:custGeom>
              <a:avLst/>
              <a:gdLst>
                <a:gd name="connsiteX0" fmla="*/ 93657 w 561929"/>
                <a:gd name="connsiteY0" fmla="*/ 0 h 4601359"/>
                <a:gd name="connsiteX1" fmla="*/ 468272 w 561929"/>
                <a:gd name="connsiteY1" fmla="*/ 0 h 4601359"/>
                <a:gd name="connsiteX2" fmla="*/ 534497 w 561929"/>
                <a:gd name="connsiteY2" fmla="*/ 27432 h 4601359"/>
                <a:gd name="connsiteX3" fmla="*/ 561928 w 561929"/>
                <a:gd name="connsiteY3" fmla="*/ 93658 h 4601359"/>
                <a:gd name="connsiteX4" fmla="*/ 561929 w 561929"/>
                <a:gd name="connsiteY4" fmla="*/ 4601359 h 4601359"/>
                <a:gd name="connsiteX5" fmla="*/ 561929 w 561929"/>
                <a:gd name="connsiteY5" fmla="*/ 4601359 h 4601359"/>
                <a:gd name="connsiteX6" fmla="*/ 561929 w 561929"/>
                <a:gd name="connsiteY6" fmla="*/ 4601359 h 4601359"/>
                <a:gd name="connsiteX7" fmla="*/ 0 w 561929"/>
                <a:gd name="connsiteY7" fmla="*/ 4601359 h 4601359"/>
                <a:gd name="connsiteX8" fmla="*/ 0 w 561929"/>
                <a:gd name="connsiteY8" fmla="*/ 4601359 h 4601359"/>
                <a:gd name="connsiteX9" fmla="*/ 0 w 561929"/>
                <a:gd name="connsiteY9" fmla="*/ 4601359 h 4601359"/>
                <a:gd name="connsiteX10" fmla="*/ 0 w 561929"/>
                <a:gd name="connsiteY10" fmla="*/ 93657 h 4601359"/>
                <a:gd name="connsiteX11" fmla="*/ 27432 w 561929"/>
                <a:gd name="connsiteY11" fmla="*/ 27432 h 4601359"/>
                <a:gd name="connsiteX12" fmla="*/ 93658 w 561929"/>
                <a:gd name="connsiteY12" fmla="*/ 1 h 4601359"/>
                <a:gd name="connsiteX13" fmla="*/ 93657 w 561929"/>
                <a:gd name="connsiteY13" fmla="*/ 0 h 46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929" h="4601359">
                  <a:moveTo>
                    <a:pt x="561929" y="766911"/>
                  </a:moveTo>
                  <a:lnTo>
                    <a:pt x="561929" y="3834448"/>
                  </a:lnTo>
                  <a:cubicBezTo>
                    <a:pt x="561929" y="4037842"/>
                    <a:pt x="560724" y="4232909"/>
                    <a:pt x="558579" y="4376732"/>
                  </a:cubicBezTo>
                  <a:cubicBezTo>
                    <a:pt x="556434" y="4520555"/>
                    <a:pt x="553525" y="4601351"/>
                    <a:pt x="550491" y="4601351"/>
                  </a:cubicBezTo>
                  <a:cubicBezTo>
                    <a:pt x="366994" y="4601351"/>
                    <a:pt x="183497" y="4601359"/>
                    <a:pt x="0" y="4601359"/>
                  </a:cubicBezTo>
                  <a:lnTo>
                    <a:pt x="0" y="4601359"/>
                  </a:lnTo>
                  <a:lnTo>
                    <a:pt x="0" y="460135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0491" y="0"/>
                  </a:lnTo>
                  <a:cubicBezTo>
                    <a:pt x="553525" y="0"/>
                    <a:pt x="556434" y="80796"/>
                    <a:pt x="558579" y="224627"/>
                  </a:cubicBezTo>
                  <a:cubicBezTo>
                    <a:pt x="560724" y="368450"/>
                    <a:pt x="561929" y="563517"/>
                    <a:pt x="561929" y="766919"/>
                  </a:cubicBezTo>
                  <a:lnTo>
                    <a:pt x="561929" y="7669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0969" tIns="87629" rIns="140969" bIns="87629" anchor="ctr"/>
            <a:lstStyle/>
            <a:p>
              <a:pPr marL="285750" lvl="1" indent="-285750" defTabSz="1244600">
                <a:spcAft>
                  <a:spcPct val="15000"/>
                </a:spcAft>
              </a:pPr>
              <a:r>
                <a:rPr lang="zh-TW" altLang="en-US" sz="3200" b="1" dirty="0" smtClean="0">
                  <a:solidFill>
                    <a:srgbClr val="1F497D"/>
                  </a:solidFill>
                  <a:latin typeface="標楷體" pitchFamily="65" charset="-120"/>
                  <a:ea typeface="標楷體" pitchFamily="65" charset="-120"/>
                </a:rPr>
                <a:t>  結語</a:t>
              </a:r>
              <a:endParaRPr lang="zh-TW" altLang="en-US" sz="3200" b="1" dirty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橢圓 6"/>
            <p:cNvSpPr/>
            <p:nvPr/>
          </p:nvSpPr>
          <p:spPr bwMode="auto">
            <a:xfrm>
              <a:off x="1142730" y="2484392"/>
              <a:ext cx="1189244" cy="85998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0969" tIns="87629" rIns="140969" bIns="87629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3200" b="1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Arial" charset="0"/>
                </a:rPr>
                <a:t>一</a:t>
              </a:r>
              <a:endParaRPr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9" name="橢圓 8"/>
            <p:cNvSpPr/>
            <p:nvPr/>
          </p:nvSpPr>
          <p:spPr bwMode="auto">
            <a:xfrm>
              <a:off x="1142730" y="3398748"/>
              <a:ext cx="1177732" cy="85998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0969" tIns="87629" rIns="140969" bIns="87629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3200" b="1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Arial" charset="0"/>
                </a:rPr>
                <a:t>二</a:t>
              </a:r>
              <a:endParaRPr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1" name="橢圓 10"/>
            <p:cNvSpPr/>
            <p:nvPr/>
          </p:nvSpPr>
          <p:spPr bwMode="auto">
            <a:xfrm>
              <a:off x="1103384" y="7146770"/>
              <a:ext cx="1177732" cy="85998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0969" tIns="87629" rIns="140969" bIns="87629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3200" b="1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Arial" charset="0"/>
                </a:rPr>
                <a:t>六</a:t>
              </a:r>
              <a:endParaRPr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2" name="手繪多邊形 7"/>
            <p:cNvSpPr>
              <a:spLocks noChangeArrowheads="1"/>
            </p:cNvSpPr>
            <p:nvPr/>
          </p:nvSpPr>
          <p:spPr bwMode="auto">
            <a:xfrm>
              <a:off x="1891959" y="6281217"/>
              <a:ext cx="5863545" cy="755650"/>
            </a:xfrm>
            <a:custGeom>
              <a:avLst/>
              <a:gdLst>
                <a:gd name="T0" fmla="*/ 11639421 w 561929"/>
                <a:gd name="T1" fmla="*/ 0 h 4599473"/>
                <a:gd name="T2" fmla="*/ 58195442 w 561929"/>
                <a:gd name="T3" fmla="*/ 0 h 4599473"/>
                <a:gd name="T4" fmla="*/ 66425728 w 561929"/>
                <a:gd name="T5" fmla="*/ 741 h 4599473"/>
                <a:gd name="T6" fmla="*/ 69834743 w 561929"/>
                <a:gd name="T7" fmla="*/ 2529 h 4599473"/>
                <a:gd name="T8" fmla="*/ 69834897 w 561929"/>
                <a:gd name="T9" fmla="*/ 124204 h 4599473"/>
                <a:gd name="T10" fmla="*/ 69834897 w 561929"/>
                <a:gd name="T11" fmla="*/ 124204 h 4599473"/>
                <a:gd name="T12" fmla="*/ 69834897 w 561929"/>
                <a:gd name="T13" fmla="*/ 124204 h 4599473"/>
                <a:gd name="T14" fmla="*/ 0 w 561929"/>
                <a:gd name="T15" fmla="*/ 124204 h 4599473"/>
                <a:gd name="T16" fmla="*/ 0 w 561929"/>
                <a:gd name="T17" fmla="*/ 124204 h 4599473"/>
                <a:gd name="T18" fmla="*/ 0 w 561929"/>
                <a:gd name="T19" fmla="*/ 124204 h 4599473"/>
                <a:gd name="T20" fmla="*/ 0 w 561929"/>
                <a:gd name="T21" fmla="*/ 2529 h 4599473"/>
                <a:gd name="T22" fmla="*/ 3409171 w 561929"/>
                <a:gd name="T23" fmla="*/ 741 h 4599473"/>
                <a:gd name="T24" fmla="*/ 11639547 w 561929"/>
                <a:gd name="T25" fmla="*/ 0 h 4599473"/>
                <a:gd name="T26" fmla="*/ 11639421 w 561929"/>
                <a:gd name="T27" fmla="*/ 0 h 45994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1929"/>
                <a:gd name="T43" fmla="*/ 0 h 4599473"/>
                <a:gd name="T44" fmla="*/ 561929 w 561929"/>
                <a:gd name="T45" fmla="*/ 4599473 h 45994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1929" h="4599473">
                  <a:moveTo>
                    <a:pt x="561929" y="766597"/>
                  </a:moveTo>
                  <a:lnTo>
                    <a:pt x="561929" y="3832876"/>
                  </a:lnTo>
                  <a:cubicBezTo>
                    <a:pt x="561929" y="4036187"/>
                    <a:pt x="560724" y="4231174"/>
                    <a:pt x="558578" y="4374938"/>
                  </a:cubicBezTo>
                  <a:cubicBezTo>
                    <a:pt x="556432" y="4518702"/>
                    <a:pt x="553521" y="4599465"/>
                    <a:pt x="550487" y="4599465"/>
                  </a:cubicBezTo>
                  <a:cubicBezTo>
                    <a:pt x="366991" y="4599465"/>
                    <a:pt x="183495" y="4599473"/>
                    <a:pt x="0" y="4599473"/>
                  </a:cubicBezTo>
                  <a:lnTo>
                    <a:pt x="0" y="0"/>
                  </a:lnTo>
                  <a:lnTo>
                    <a:pt x="550487" y="0"/>
                  </a:lnTo>
                  <a:cubicBezTo>
                    <a:pt x="553521" y="0"/>
                    <a:pt x="556432" y="80763"/>
                    <a:pt x="558578" y="224535"/>
                  </a:cubicBezTo>
                  <a:cubicBezTo>
                    <a:pt x="560723" y="368299"/>
                    <a:pt x="561929" y="563286"/>
                    <a:pt x="561929" y="766605"/>
                  </a:cubicBezTo>
                  <a:lnTo>
                    <a:pt x="561929" y="766597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0969" tIns="87629" rIns="140969" bIns="87629" anchor="ctr"/>
            <a:lstStyle/>
            <a:p>
              <a:pPr marL="285750" lvl="1" indent="-285750" defTabSz="1244600">
                <a:spcAft>
                  <a:spcPct val="15000"/>
                </a:spcAft>
              </a:pPr>
              <a:r>
                <a:rPr lang="zh-TW" altLang="en-US" sz="3200" b="1" dirty="0" smtClean="0">
                  <a:solidFill>
                    <a:srgbClr val="1F497D"/>
                  </a:solidFill>
                  <a:latin typeface="標楷體" pitchFamily="65" charset="-120"/>
                  <a:ea typeface="標楷體" pitchFamily="65" charset="-120"/>
                </a:rPr>
                <a:t>  離</a:t>
              </a:r>
              <a:r>
                <a:rPr lang="zh-TW" altLang="en-US" sz="3200" b="1" dirty="0">
                  <a:solidFill>
                    <a:srgbClr val="1F497D"/>
                  </a:solidFill>
                  <a:latin typeface="標楷體" pitchFamily="65" charset="-120"/>
                  <a:ea typeface="標楷體" pitchFamily="65" charset="-120"/>
                </a:rPr>
                <a:t>岸風電</a:t>
              </a:r>
            </a:p>
          </p:txBody>
        </p:sp>
        <p:sp>
          <p:nvSpPr>
            <p:cNvPr id="14" name="手繪多邊形 7"/>
            <p:cNvSpPr>
              <a:spLocks noChangeArrowheads="1"/>
            </p:cNvSpPr>
            <p:nvPr/>
          </p:nvSpPr>
          <p:spPr bwMode="auto">
            <a:xfrm>
              <a:off x="1898176" y="4399694"/>
              <a:ext cx="5857328" cy="755650"/>
            </a:xfrm>
            <a:custGeom>
              <a:avLst/>
              <a:gdLst>
                <a:gd name="T0" fmla="*/ 11639421 w 561929"/>
                <a:gd name="T1" fmla="*/ 0 h 4599473"/>
                <a:gd name="T2" fmla="*/ 58195442 w 561929"/>
                <a:gd name="T3" fmla="*/ 0 h 4599473"/>
                <a:gd name="T4" fmla="*/ 66425728 w 561929"/>
                <a:gd name="T5" fmla="*/ 741 h 4599473"/>
                <a:gd name="T6" fmla="*/ 69834743 w 561929"/>
                <a:gd name="T7" fmla="*/ 2529 h 4599473"/>
                <a:gd name="T8" fmla="*/ 69834897 w 561929"/>
                <a:gd name="T9" fmla="*/ 124204 h 4599473"/>
                <a:gd name="T10" fmla="*/ 69834897 w 561929"/>
                <a:gd name="T11" fmla="*/ 124204 h 4599473"/>
                <a:gd name="T12" fmla="*/ 69834897 w 561929"/>
                <a:gd name="T13" fmla="*/ 124204 h 4599473"/>
                <a:gd name="T14" fmla="*/ 0 w 561929"/>
                <a:gd name="T15" fmla="*/ 124204 h 4599473"/>
                <a:gd name="T16" fmla="*/ 0 w 561929"/>
                <a:gd name="T17" fmla="*/ 124204 h 4599473"/>
                <a:gd name="T18" fmla="*/ 0 w 561929"/>
                <a:gd name="T19" fmla="*/ 124204 h 4599473"/>
                <a:gd name="T20" fmla="*/ 0 w 561929"/>
                <a:gd name="T21" fmla="*/ 2529 h 4599473"/>
                <a:gd name="T22" fmla="*/ 3409171 w 561929"/>
                <a:gd name="T23" fmla="*/ 741 h 4599473"/>
                <a:gd name="T24" fmla="*/ 11639547 w 561929"/>
                <a:gd name="T25" fmla="*/ 0 h 4599473"/>
                <a:gd name="T26" fmla="*/ 11639421 w 561929"/>
                <a:gd name="T27" fmla="*/ 0 h 45994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1929"/>
                <a:gd name="T43" fmla="*/ 0 h 4599473"/>
                <a:gd name="T44" fmla="*/ 561929 w 561929"/>
                <a:gd name="T45" fmla="*/ 4599473 h 45994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1929" h="4599473">
                  <a:moveTo>
                    <a:pt x="561929" y="766597"/>
                  </a:moveTo>
                  <a:lnTo>
                    <a:pt x="561929" y="3832876"/>
                  </a:lnTo>
                  <a:cubicBezTo>
                    <a:pt x="561929" y="4036187"/>
                    <a:pt x="560724" y="4231174"/>
                    <a:pt x="558578" y="4374938"/>
                  </a:cubicBezTo>
                  <a:cubicBezTo>
                    <a:pt x="556432" y="4518702"/>
                    <a:pt x="553521" y="4599465"/>
                    <a:pt x="550487" y="4599465"/>
                  </a:cubicBezTo>
                  <a:cubicBezTo>
                    <a:pt x="366991" y="4599465"/>
                    <a:pt x="183495" y="4599473"/>
                    <a:pt x="0" y="4599473"/>
                  </a:cubicBezTo>
                  <a:lnTo>
                    <a:pt x="0" y="0"/>
                  </a:lnTo>
                  <a:lnTo>
                    <a:pt x="550487" y="0"/>
                  </a:lnTo>
                  <a:cubicBezTo>
                    <a:pt x="553521" y="0"/>
                    <a:pt x="556432" y="80763"/>
                    <a:pt x="558578" y="224535"/>
                  </a:cubicBezTo>
                  <a:cubicBezTo>
                    <a:pt x="560723" y="368299"/>
                    <a:pt x="561929" y="563286"/>
                    <a:pt x="561929" y="766605"/>
                  </a:cubicBezTo>
                  <a:lnTo>
                    <a:pt x="561929" y="76659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0969" tIns="87629" rIns="140969" bIns="87629" anchor="ctr"/>
            <a:lstStyle/>
            <a:p>
              <a:pPr marL="285750" lvl="1" indent="-285750" defTabSz="1244600">
                <a:spcAft>
                  <a:spcPct val="15000"/>
                </a:spcAft>
              </a:pPr>
              <a:r>
                <a:rPr lang="zh-TW" altLang="en-US" sz="3200" b="1" dirty="0" smtClean="0">
                  <a:solidFill>
                    <a:srgbClr val="1F497D"/>
                  </a:solidFill>
                  <a:latin typeface="標楷體" pitchFamily="65" charset="-120"/>
                  <a:ea typeface="標楷體" pitchFamily="65" charset="-120"/>
                </a:rPr>
                <a:t>  商船本業</a:t>
              </a:r>
              <a:endParaRPr lang="zh-TW" altLang="en-US" sz="3200" b="1" dirty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橢圓 16"/>
            <p:cNvSpPr/>
            <p:nvPr/>
          </p:nvSpPr>
          <p:spPr bwMode="auto">
            <a:xfrm>
              <a:off x="1148946" y="4347529"/>
              <a:ext cx="1177732" cy="85998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0969" tIns="87629" rIns="140969" bIns="87629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3200" b="1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Arial" charset="0"/>
                </a:rPr>
                <a:t>三</a:t>
              </a:r>
              <a:endParaRPr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8" name="手繪多邊形 7"/>
            <p:cNvSpPr>
              <a:spLocks noChangeArrowheads="1"/>
            </p:cNvSpPr>
            <p:nvPr/>
          </p:nvSpPr>
          <p:spPr bwMode="auto">
            <a:xfrm>
              <a:off x="1891959" y="5376440"/>
              <a:ext cx="5863544" cy="755650"/>
            </a:xfrm>
            <a:custGeom>
              <a:avLst/>
              <a:gdLst>
                <a:gd name="T0" fmla="*/ 11639421 w 561929"/>
                <a:gd name="T1" fmla="*/ 0 h 4599473"/>
                <a:gd name="T2" fmla="*/ 58195442 w 561929"/>
                <a:gd name="T3" fmla="*/ 0 h 4599473"/>
                <a:gd name="T4" fmla="*/ 66425728 w 561929"/>
                <a:gd name="T5" fmla="*/ 741 h 4599473"/>
                <a:gd name="T6" fmla="*/ 69834743 w 561929"/>
                <a:gd name="T7" fmla="*/ 2529 h 4599473"/>
                <a:gd name="T8" fmla="*/ 69834897 w 561929"/>
                <a:gd name="T9" fmla="*/ 124204 h 4599473"/>
                <a:gd name="T10" fmla="*/ 69834897 w 561929"/>
                <a:gd name="T11" fmla="*/ 124204 h 4599473"/>
                <a:gd name="T12" fmla="*/ 69834897 w 561929"/>
                <a:gd name="T13" fmla="*/ 124204 h 4599473"/>
                <a:gd name="T14" fmla="*/ 0 w 561929"/>
                <a:gd name="T15" fmla="*/ 124204 h 4599473"/>
                <a:gd name="T16" fmla="*/ 0 w 561929"/>
                <a:gd name="T17" fmla="*/ 124204 h 4599473"/>
                <a:gd name="T18" fmla="*/ 0 w 561929"/>
                <a:gd name="T19" fmla="*/ 124204 h 4599473"/>
                <a:gd name="T20" fmla="*/ 0 w 561929"/>
                <a:gd name="T21" fmla="*/ 2529 h 4599473"/>
                <a:gd name="T22" fmla="*/ 3409171 w 561929"/>
                <a:gd name="T23" fmla="*/ 741 h 4599473"/>
                <a:gd name="T24" fmla="*/ 11639547 w 561929"/>
                <a:gd name="T25" fmla="*/ 0 h 4599473"/>
                <a:gd name="T26" fmla="*/ 11639421 w 561929"/>
                <a:gd name="T27" fmla="*/ 0 h 45994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1929"/>
                <a:gd name="T43" fmla="*/ 0 h 4599473"/>
                <a:gd name="T44" fmla="*/ 561929 w 561929"/>
                <a:gd name="T45" fmla="*/ 4599473 h 45994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1929" h="4599473">
                  <a:moveTo>
                    <a:pt x="561929" y="766597"/>
                  </a:moveTo>
                  <a:lnTo>
                    <a:pt x="561929" y="3832876"/>
                  </a:lnTo>
                  <a:cubicBezTo>
                    <a:pt x="561929" y="4036187"/>
                    <a:pt x="560724" y="4231174"/>
                    <a:pt x="558578" y="4374938"/>
                  </a:cubicBezTo>
                  <a:cubicBezTo>
                    <a:pt x="556432" y="4518702"/>
                    <a:pt x="553521" y="4599465"/>
                    <a:pt x="550487" y="4599465"/>
                  </a:cubicBezTo>
                  <a:cubicBezTo>
                    <a:pt x="366991" y="4599465"/>
                    <a:pt x="183495" y="4599473"/>
                    <a:pt x="0" y="4599473"/>
                  </a:cubicBezTo>
                  <a:lnTo>
                    <a:pt x="0" y="0"/>
                  </a:lnTo>
                  <a:lnTo>
                    <a:pt x="550487" y="0"/>
                  </a:lnTo>
                  <a:cubicBezTo>
                    <a:pt x="553521" y="0"/>
                    <a:pt x="556432" y="80763"/>
                    <a:pt x="558578" y="224535"/>
                  </a:cubicBezTo>
                  <a:cubicBezTo>
                    <a:pt x="560723" y="368299"/>
                    <a:pt x="561929" y="563286"/>
                    <a:pt x="561929" y="766605"/>
                  </a:cubicBezTo>
                  <a:lnTo>
                    <a:pt x="561929" y="766597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0969" tIns="87629" rIns="140969" bIns="87629" anchor="ctr"/>
            <a:lstStyle/>
            <a:p>
              <a:pPr marL="285750" lvl="1" indent="-285750" defTabSz="1244600">
                <a:spcAft>
                  <a:spcPct val="15000"/>
                </a:spcAft>
              </a:pPr>
              <a:r>
                <a:rPr lang="zh-TW" altLang="en-US" sz="3200" b="1" dirty="0" smtClean="0">
                  <a:solidFill>
                    <a:srgbClr val="1F497D"/>
                  </a:solidFill>
                  <a:latin typeface="標楷體" pitchFamily="65" charset="-120"/>
                  <a:ea typeface="標楷體" pitchFamily="65" charset="-120"/>
                </a:rPr>
                <a:t>  國艦國造</a:t>
              </a:r>
              <a:endParaRPr lang="zh-TW" altLang="en-US" sz="3200" b="1" dirty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橢圓 18"/>
            <p:cNvSpPr/>
            <p:nvPr/>
          </p:nvSpPr>
          <p:spPr bwMode="auto">
            <a:xfrm>
              <a:off x="1125818" y="6229053"/>
              <a:ext cx="1177732" cy="85998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0969" tIns="87629" rIns="140969" bIns="87629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3200" b="1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Arial" charset="0"/>
                </a:rPr>
                <a:t>五</a:t>
              </a:r>
              <a:endParaRPr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3" name="橢圓 12"/>
            <p:cNvSpPr/>
            <p:nvPr/>
          </p:nvSpPr>
          <p:spPr bwMode="auto">
            <a:xfrm>
              <a:off x="1129215" y="5324276"/>
              <a:ext cx="1177732" cy="85998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0969" tIns="87629" rIns="140969" bIns="87629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3200" b="1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  <a:cs typeface="Arial" charset="0"/>
                </a:rPr>
                <a:t>四</a:t>
              </a:r>
              <a:endParaRPr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1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262" y="0"/>
            <a:ext cx="9150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kumimoji="0" lang="en-US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5.5</a:t>
            </a:r>
            <a:r>
              <a:rPr kumimoji="0"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en-US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TP/PP-</a:t>
            </a:r>
            <a:r>
              <a:rPr kumimoji="0"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產線</a:t>
            </a:r>
            <a:r>
              <a:rPr kumimoji="0"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建置</a:t>
            </a:r>
            <a:endParaRPr kumimoji="0" lang="en-US" altLang="zh-TW" sz="3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5" name="Picture 2" descr="diagram of a jacket found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60" y="1307559"/>
            <a:ext cx="2998382" cy="46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38496" y="1307559"/>
            <a:ext cx="5047904" cy="426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lvl="1" indent="-268288">
              <a:buFont typeface="+mj-lt"/>
              <a:buAutoNum type="arabicPeriod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高雄廠現有廠房改建為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多用途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PP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構產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線及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TP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鋼構產線；分別預計於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完工。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8288" lvl="1" indent="-268288">
              <a:buFont typeface="+mj-lt"/>
              <a:buAutoNum type="arabicPeriod"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8288" lvl="1" indent="-26828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年產量預估基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樁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(PP)100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支，</a:t>
            </a:r>
            <a:r>
              <a:rPr lang="zh-TW" altLang="en-US" sz="24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年產能約</a:t>
            </a:r>
            <a:r>
              <a:rPr lang="en-US" altLang="zh-TW" sz="24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38,500</a:t>
            </a:r>
            <a:r>
              <a:rPr lang="zh-TW" altLang="en-US" sz="24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噸</a:t>
            </a:r>
            <a:r>
              <a:rPr lang="zh-TW" altLang="en-US" sz="24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。轉接段</a:t>
            </a:r>
            <a:r>
              <a:rPr lang="en-US" altLang="zh-TW" sz="24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(TP)</a:t>
            </a:r>
            <a:r>
              <a:rPr lang="zh-TW" altLang="en-US" sz="24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4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產量預估</a:t>
            </a:r>
            <a:r>
              <a:rPr lang="en-US" altLang="zh-TW" sz="24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48</a:t>
            </a:r>
            <a:r>
              <a:rPr lang="zh-TW" altLang="en-US" sz="24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座，年產能約</a:t>
            </a:r>
            <a:r>
              <a:rPr lang="en-US" altLang="zh-TW" sz="24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9,600</a:t>
            </a:r>
            <a:r>
              <a:rPr lang="zh-TW" altLang="en-US" sz="24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噸</a:t>
            </a:r>
            <a:r>
              <a:rPr lang="zh-TW" altLang="en-US" sz="24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8288" lvl="1" indent="-26828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altLang="zh-TW" sz="24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8288" lvl="1" indent="-268288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4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en-US" sz="24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4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4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月與</a:t>
            </a:r>
            <a:r>
              <a:rPr lang="zh-TW" altLang="en-US" sz="24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風場開發商</a:t>
            </a:r>
            <a:r>
              <a:rPr lang="zh-TW" altLang="en-US" sz="24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簽訂</a:t>
            </a:r>
            <a:r>
              <a:rPr lang="en-US" altLang="zh-TW" sz="24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24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  <a:r>
              <a:rPr lang="en-US" altLang="zh-TW" sz="24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PP</a:t>
            </a:r>
            <a:r>
              <a:rPr lang="zh-TW" altLang="en-US" sz="24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基樁合約，並持續接洽及爭取相關業務。</a:t>
            </a:r>
            <a:endParaRPr lang="en-US" altLang="zh-TW" sz="24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17" y="5447727"/>
            <a:ext cx="1864733" cy="12325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02" y="5744475"/>
            <a:ext cx="2699052" cy="73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262" y="0"/>
            <a:ext cx="9150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kumimoji="0" lang="en-US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5.6</a:t>
            </a:r>
            <a:r>
              <a:rPr kumimoji="0"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 船隊</a:t>
            </a:r>
            <a:r>
              <a:rPr kumimoji="0" lang="en-US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-</a:t>
            </a:r>
            <a:r>
              <a:rPr kumimoji="0"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駁船</a:t>
            </a:r>
            <a:endParaRPr kumimoji="0" lang="en-US" altLang="zh-TW" sz="3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01601" y="1118699"/>
            <a:ext cx="90424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為配合離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岸風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電政策，本公司打造水下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基礎等運送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大型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駁船，預計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後將可開始承攬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業務。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此為台船設計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團隊自行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研發之船型，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船長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140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公尺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、載重噸位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32,000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噸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的大型駁船，負責運送海上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變電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站、轉接段和水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下基礎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樁等大型設備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，將有助於擴大公司整體營運版圖。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33607" r="28570" b="23975"/>
          <a:stretch/>
        </p:blipFill>
        <p:spPr bwMode="auto">
          <a:xfrm>
            <a:off x="366901" y="3191187"/>
            <a:ext cx="4290834" cy="140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p108225\Desktop\台船影片\1080220駁船照片\DSC03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50" y="3565874"/>
            <a:ext cx="3847636" cy="2886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06" y="4789714"/>
            <a:ext cx="3803423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1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058" y="0"/>
            <a:ext cx="8229600" cy="769257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5.7 </a:t>
            </a:r>
            <a:r>
              <a:rPr lang="zh-TW" altLang="en-US" dirty="0" smtClean="0">
                <a:solidFill>
                  <a:srgbClr val="C00000"/>
                </a:solidFill>
              </a:rPr>
              <a:t>船隊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離岸風電企業聯盟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601" y="1118699"/>
            <a:ext cx="90424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船公司為響應政府離岸風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電政策，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帶動海事工程本地商機，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集合陽明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、台航與台灣港務港勤公司等公股企業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，提供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離岸風電建設所需之船機設備及相關服務，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四方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合作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意向書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透過四家公司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彼此經驗交流，並與國內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海事工程相關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業者共同攜手投入之下，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可落實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離岸風電產業本土化及帶動國內外廠商投資船機設備，使台灣成為離岸風電亞太供應鏈先驅，藉此實現能源政策及產業政策雙贏之局面。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98" y="3904343"/>
            <a:ext cx="5398544" cy="279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7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55">
            <a:extLst>
              <a:ext uri="{FF2B5EF4-FFF2-40B4-BE49-F238E27FC236}">
                <a16:creationId xmlns="" xmlns:a16="http://schemas.microsoft.com/office/drawing/2014/main" id="{980DEC39-B071-41BF-9B23-C1C801D69DD4}"/>
              </a:ext>
            </a:extLst>
          </p:cNvPr>
          <p:cNvCxnSpPr>
            <a:cxnSpLocks/>
          </p:cNvCxnSpPr>
          <p:nvPr/>
        </p:nvCxnSpPr>
        <p:spPr>
          <a:xfrm flipH="1">
            <a:off x="1967221" y="2427053"/>
            <a:ext cx="567508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0260" y="0"/>
            <a:ext cx="8229600" cy="7112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5.8 </a:t>
            </a:r>
            <a:r>
              <a:rPr lang="zh-TW" altLang="en-US" dirty="0" smtClean="0">
                <a:solidFill>
                  <a:srgbClr val="C00000"/>
                </a:solidFill>
              </a:rPr>
              <a:t>防</a:t>
            </a:r>
            <a:r>
              <a:rPr lang="zh-TW" altLang="en-US" dirty="0">
                <a:solidFill>
                  <a:srgbClr val="C00000"/>
                </a:solidFill>
              </a:rPr>
              <a:t>蝕</a:t>
            </a:r>
            <a:r>
              <a:rPr lang="en-US" altLang="zh-TW" dirty="0">
                <a:solidFill>
                  <a:srgbClr val="C00000"/>
                </a:solidFill>
              </a:rPr>
              <a:t>-</a:t>
            </a:r>
            <a:r>
              <a:rPr lang="zh-TW" altLang="en-US" dirty="0">
                <a:solidFill>
                  <a:srgbClr val="C00000"/>
                </a:solidFill>
              </a:rPr>
              <a:t>台船防</a:t>
            </a:r>
            <a:r>
              <a:rPr lang="zh-TW" altLang="en-US" dirty="0" smtClean="0">
                <a:solidFill>
                  <a:srgbClr val="C00000"/>
                </a:solidFill>
              </a:rPr>
              <a:t>蝕事業藍圖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92" y="2163309"/>
            <a:ext cx="1111006" cy="389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17" y="2163309"/>
            <a:ext cx="1265699" cy="265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05" y="2163309"/>
            <a:ext cx="2238829" cy="459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54" y="2163309"/>
            <a:ext cx="1303427" cy="402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34" y="1012031"/>
            <a:ext cx="4583420" cy="115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2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手繪多邊形 4"/>
          <p:cNvSpPr/>
          <p:nvPr/>
        </p:nvSpPr>
        <p:spPr bwMode="auto">
          <a:xfrm>
            <a:off x="3730521" y="3219668"/>
            <a:ext cx="2321937" cy="595041"/>
          </a:xfrm>
          <a:custGeom>
            <a:avLst/>
            <a:gdLst>
              <a:gd name="connsiteX0" fmla="*/ 93657 w 561929"/>
              <a:gd name="connsiteY0" fmla="*/ 0 h 4601359"/>
              <a:gd name="connsiteX1" fmla="*/ 468272 w 561929"/>
              <a:gd name="connsiteY1" fmla="*/ 0 h 4601359"/>
              <a:gd name="connsiteX2" fmla="*/ 534497 w 561929"/>
              <a:gd name="connsiteY2" fmla="*/ 27432 h 4601359"/>
              <a:gd name="connsiteX3" fmla="*/ 561928 w 561929"/>
              <a:gd name="connsiteY3" fmla="*/ 93658 h 4601359"/>
              <a:gd name="connsiteX4" fmla="*/ 561929 w 561929"/>
              <a:gd name="connsiteY4" fmla="*/ 4601359 h 4601359"/>
              <a:gd name="connsiteX5" fmla="*/ 561929 w 561929"/>
              <a:gd name="connsiteY5" fmla="*/ 4601359 h 4601359"/>
              <a:gd name="connsiteX6" fmla="*/ 561929 w 561929"/>
              <a:gd name="connsiteY6" fmla="*/ 4601359 h 4601359"/>
              <a:gd name="connsiteX7" fmla="*/ 0 w 561929"/>
              <a:gd name="connsiteY7" fmla="*/ 4601359 h 4601359"/>
              <a:gd name="connsiteX8" fmla="*/ 0 w 561929"/>
              <a:gd name="connsiteY8" fmla="*/ 4601359 h 4601359"/>
              <a:gd name="connsiteX9" fmla="*/ 0 w 561929"/>
              <a:gd name="connsiteY9" fmla="*/ 4601359 h 4601359"/>
              <a:gd name="connsiteX10" fmla="*/ 0 w 561929"/>
              <a:gd name="connsiteY10" fmla="*/ 93657 h 4601359"/>
              <a:gd name="connsiteX11" fmla="*/ 27432 w 561929"/>
              <a:gd name="connsiteY11" fmla="*/ 27432 h 4601359"/>
              <a:gd name="connsiteX12" fmla="*/ 93658 w 561929"/>
              <a:gd name="connsiteY12" fmla="*/ 1 h 4601359"/>
              <a:gd name="connsiteX13" fmla="*/ 93657 w 561929"/>
              <a:gd name="connsiteY13" fmla="*/ 0 h 460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1929" h="4601359">
                <a:moveTo>
                  <a:pt x="561929" y="766911"/>
                </a:moveTo>
                <a:lnTo>
                  <a:pt x="561929" y="3834448"/>
                </a:lnTo>
                <a:cubicBezTo>
                  <a:pt x="561929" y="4037842"/>
                  <a:pt x="560724" y="4232909"/>
                  <a:pt x="558579" y="4376732"/>
                </a:cubicBezTo>
                <a:cubicBezTo>
                  <a:pt x="556434" y="4520555"/>
                  <a:pt x="553525" y="4601351"/>
                  <a:pt x="550491" y="4601351"/>
                </a:cubicBezTo>
                <a:cubicBezTo>
                  <a:pt x="366994" y="4601351"/>
                  <a:pt x="183497" y="4601359"/>
                  <a:pt x="0" y="4601359"/>
                </a:cubicBezTo>
                <a:lnTo>
                  <a:pt x="0" y="4601359"/>
                </a:lnTo>
                <a:lnTo>
                  <a:pt x="0" y="460135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550491" y="0"/>
                </a:lnTo>
                <a:cubicBezTo>
                  <a:pt x="553525" y="0"/>
                  <a:pt x="556434" y="80796"/>
                  <a:pt x="558579" y="224627"/>
                </a:cubicBezTo>
                <a:cubicBezTo>
                  <a:pt x="560724" y="368450"/>
                  <a:pt x="561929" y="563517"/>
                  <a:pt x="561929" y="766919"/>
                </a:cubicBezTo>
                <a:lnTo>
                  <a:pt x="561929" y="7669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0969" tIns="87629" rIns="140969" bIns="87629" anchor="ctr"/>
          <a:lstStyle/>
          <a:p>
            <a:pPr marL="285750" lvl="1" indent="-285750" defTabSz="1244600">
              <a:spcAft>
                <a:spcPct val="15000"/>
              </a:spcAft>
            </a:pPr>
            <a:r>
              <a:rPr lang="zh-TW" altLang="en-US" sz="3200" b="1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</a:rPr>
              <a:t>  結語</a:t>
            </a:r>
            <a:endParaRPr lang="zh-TW" altLang="en-US" sz="3200" b="1" dirty="0">
              <a:solidFill>
                <a:srgbClr val="1F497D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2871020" y="3178575"/>
            <a:ext cx="1273618" cy="6772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0969" tIns="87629" rIns="140969" bIns="87629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六</a:t>
            </a:r>
            <a:endParaRPr lang="zh-TW" altLang="en-US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16"/>
          <p:cNvSpPr txBox="1">
            <a:spLocks/>
          </p:cNvSpPr>
          <p:nvPr/>
        </p:nvSpPr>
        <p:spPr>
          <a:xfrm>
            <a:off x="130629" y="1046707"/>
            <a:ext cx="8853714" cy="51089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0"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年較</a:t>
            </a:r>
            <a:r>
              <a:rPr kumimoji="0"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年營運狀況已達成虧損</a:t>
            </a: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減少</a:t>
            </a: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之目標，接單金額亦達成年度目標，</a:t>
            </a:r>
            <a:r>
              <a:rPr kumimoji="0"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年逐步調整生產動能，將創交船高峰；已完成三大業務版圖規劃，並積極調整組織人力、廠房設施、生產順序，逐步朝向商船本業、國艦國造及離岸風電均勻發展並分攤風險。</a:t>
            </a:r>
            <a:endParaRPr kumimoji="0"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kumimoji="0"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雖商船</a:t>
            </a: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市場景氣復甦緩慢，但本公司將穩固優質忠實客戶及鎖定高</a:t>
            </a: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性價比商船</a:t>
            </a: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，以確保</a:t>
            </a: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商船基本業務量及營</a:t>
            </a: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收。</a:t>
            </a:r>
            <a:endParaRPr kumimoji="0"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kumimoji="0"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kumimoji="0"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年國艦國造重大</a:t>
            </a: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業務為海軍「潛艦國造原型艦</a:t>
            </a: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」建造</a:t>
            </a: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案；海巡「</a:t>
            </a:r>
            <a:r>
              <a:rPr kumimoji="0"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噸級巡防艦</a:t>
            </a:r>
            <a:r>
              <a:rPr kumimoji="0"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艘」及新型「</a:t>
            </a:r>
            <a:r>
              <a:rPr kumimoji="0"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噸級巡防艇</a:t>
            </a:r>
            <a:r>
              <a:rPr kumimoji="0"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艘」建造</a:t>
            </a: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案等，</a:t>
            </a: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本公司</a:t>
            </a: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將極力爭取國</a:t>
            </a: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艦國</a:t>
            </a: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造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龐大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商機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目標成為</a:t>
            </a: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執行「整艦商維」與「造修合一</a:t>
            </a: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」的</a:t>
            </a: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國艦國造母</a:t>
            </a: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廠，並挹注造修艦之營運利益。</a:t>
            </a:r>
            <a:endParaRPr kumimoji="0"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kumimoji="0" lang="en-US" altLang="zh-TW" sz="21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29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16"/>
          <p:cNvSpPr txBox="1">
            <a:spLocks/>
          </p:cNvSpPr>
          <p:nvPr/>
        </p:nvSpPr>
        <p:spPr>
          <a:xfrm>
            <a:off x="130629" y="1206364"/>
            <a:ext cx="8853714" cy="51089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配合政府離岸風電政策，台</a:t>
            </a: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船公司將</a:t>
            </a: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力爭取離岸風場相關業務，包含自有拖駁船運輸服務、碼頭用地、鋼構生產提供以及台船環海之運輸及安裝工程服務事項上穩步前行，確保離岸風場建設工程依既定時程順利推動，並培植本土人才於離岸風電之特殊技術與專案管理， 創造台灣綠領人才。</a:t>
            </a:r>
            <a:endParaRPr kumimoji="0"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全球航運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及造船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市場景氣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可望逐步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復甦，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加上龐大的國艦國造及離岸風電的業務商機，台船已全面啟動轉型</a:t>
            </a: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，將藉由多角化經營，達成分散風險及穩定獲利，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再創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營運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榮景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24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utoShape 5" descr="「上揚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94" y="896570"/>
            <a:ext cx="2002518" cy="543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460375" y="1544753"/>
            <a:ext cx="6131024" cy="273564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kumimoji="0" lang="zh-TW" altLang="en-US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endParaRPr kumimoji="0" lang="en-US" altLang="zh-TW" sz="8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Arial" charset="0"/>
              <a:buNone/>
            </a:pPr>
            <a:r>
              <a:rPr kumimoji="0" lang="zh-TW" altLang="en-US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  <a:endParaRPr kumimoji="0" lang="zh-TW" altLang="en-US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59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4"/>
          <p:cNvSpPr/>
          <p:nvPr/>
        </p:nvSpPr>
        <p:spPr bwMode="auto">
          <a:xfrm>
            <a:off x="3017003" y="3203541"/>
            <a:ext cx="3809116" cy="595041"/>
          </a:xfrm>
          <a:custGeom>
            <a:avLst/>
            <a:gdLst>
              <a:gd name="connsiteX0" fmla="*/ 93657 w 561929"/>
              <a:gd name="connsiteY0" fmla="*/ 0 h 4595702"/>
              <a:gd name="connsiteX1" fmla="*/ 468272 w 561929"/>
              <a:gd name="connsiteY1" fmla="*/ 0 h 4595702"/>
              <a:gd name="connsiteX2" fmla="*/ 534497 w 561929"/>
              <a:gd name="connsiteY2" fmla="*/ 27432 h 4595702"/>
              <a:gd name="connsiteX3" fmla="*/ 561928 w 561929"/>
              <a:gd name="connsiteY3" fmla="*/ 93658 h 4595702"/>
              <a:gd name="connsiteX4" fmla="*/ 561929 w 561929"/>
              <a:gd name="connsiteY4" fmla="*/ 4595702 h 4595702"/>
              <a:gd name="connsiteX5" fmla="*/ 561929 w 561929"/>
              <a:gd name="connsiteY5" fmla="*/ 4595702 h 4595702"/>
              <a:gd name="connsiteX6" fmla="*/ 561929 w 561929"/>
              <a:gd name="connsiteY6" fmla="*/ 4595702 h 4595702"/>
              <a:gd name="connsiteX7" fmla="*/ 0 w 561929"/>
              <a:gd name="connsiteY7" fmla="*/ 4595702 h 4595702"/>
              <a:gd name="connsiteX8" fmla="*/ 0 w 561929"/>
              <a:gd name="connsiteY8" fmla="*/ 4595702 h 4595702"/>
              <a:gd name="connsiteX9" fmla="*/ 0 w 561929"/>
              <a:gd name="connsiteY9" fmla="*/ 4595702 h 4595702"/>
              <a:gd name="connsiteX10" fmla="*/ 0 w 561929"/>
              <a:gd name="connsiteY10" fmla="*/ 93657 h 4595702"/>
              <a:gd name="connsiteX11" fmla="*/ 27432 w 561929"/>
              <a:gd name="connsiteY11" fmla="*/ 27432 h 4595702"/>
              <a:gd name="connsiteX12" fmla="*/ 93658 w 561929"/>
              <a:gd name="connsiteY12" fmla="*/ 1 h 4595702"/>
              <a:gd name="connsiteX13" fmla="*/ 93657 w 561929"/>
              <a:gd name="connsiteY13" fmla="*/ 0 h 459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1929" h="4595702">
                <a:moveTo>
                  <a:pt x="561929" y="765971"/>
                </a:moveTo>
                <a:lnTo>
                  <a:pt x="561929" y="3829731"/>
                </a:lnTo>
                <a:cubicBezTo>
                  <a:pt x="561929" y="4032875"/>
                  <a:pt x="560722" y="4227702"/>
                  <a:pt x="558575" y="4371347"/>
                </a:cubicBezTo>
                <a:cubicBezTo>
                  <a:pt x="556427" y="4514993"/>
                  <a:pt x="553514" y="4595690"/>
                  <a:pt x="550477" y="4595690"/>
                </a:cubicBezTo>
                <a:cubicBezTo>
                  <a:pt x="366985" y="4595690"/>
                  <a:pt x="183492" y="4595698"/>
                  <a:pt x="0" y="4595698"/>
                </a:cubicBezTo>
                <a:lnTo>
                  <a:pt x="0" y="4595698"/>
                </a:lnTo>
                <a:lnTo>
                  <a:pt x="0" y="4595698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550477" y="4"/>
                </a:lnTo>
                <a:cubicBezTo>
                  <a:pt x="553514" y="4"/>
                  <a:pt x="556427" y="80701"/>
                  <a:pt x="558575" y="224355"/>
                </a:cubicBezTo>
                <a:cubicBezTo>
                  <a:pt x="560722" y="368000"/>
                  <a:pt x="561929" y="562827"/>
                  <a:pt x="561929" y="765979"/>
                </a:cubicBezTo>
                <a:lnTo>
                  <a:pt x="561929" y="7659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0969" tIns="87629" rIns="140969" bIns="87629" anchor="ctr"/>
          <a:lstStyle/>
          <a:p>
            <a:pPr marL="285750" lvl="1" indent="-285750" defTabSz="1244600">
              <a:spcAft>
                <a:spcPct val="15000"/>
              </a:spcAft>
            </a:pPr>
            <a:r>
              <a:rPr lang="zh-TW" altLang="en-US" sz="3200" b="1" dirty="0" smtClean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</a:rPr>
              <a:t>  財務</a:t>
            </a:r>
            <a:r>
              <a:rPr lang="zh-TW" altLang="en-US" sz="3200" b="1" dirty="0">
                <a:solidFill>
                  <a:srgbClr val="1F497D"/>
                </a:solidFill>
                <a:latin typeface="標楷體" pitchFamily="65" charset="-120"/>
                <a:ea typeface="標楷體" pitchFamily="65" charset="-120"/>
              </a:rPr>
              <a:t>及營運概況</a:t>
            </a:r>
          </a:p>
        </p:txBody>
      </p:sp>
      <p:sp>
        <p:nvSpPr>
          <p:cNvPr id="6" name="橢圓 5"/>
          <p:cNvSpPr/>
          <p:nvPr/>
        </p:nvSpPr>
        <p:spPr bwMode="auto">
          <a:xfrm>
            <a:off x="2206772" y="3162448"/>
            <a:ext cx="1286067" cy="6772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40969" tIns="87629" rIns="140969" bIns="87629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一</a:t>
            </a:r>
            <a:endParaRPr lang="zh-TW" altLang="en-US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5428" y="0"/>
            <a:ext cx="8229600" cy="62071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1.1</a:t>
            </a:r>
            <a:r>
              <a:rPr lang="zh-TW" altLang="en-US" dirty="0" smtClean="0">
                <a:solidFill>
                  <a:srgbClr val="C00000"/>
                </a:solidFill>
              </a:rPr>
              <a:t> 歷年損益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50494" y="115145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單位：新台幣仟元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Aharoni" panose="02010803020104030203" pitchFamily="2" charset="-79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437959"/>
              </p:ext>
            </p:extLst>
          </p:nvPr>
        </p:nvGraphicFramePr>
        <p:xfrm>
          <a:off x="80210" y="1509267"/>
          <a:ext cx="8901608" cy="4906266"/>
        </p:xfrm>
        <a:graphic>
          <a:graphicData uri="http://schemas.openxmlformats.org/drawingml/2006/table">
            <a:tbl>
              <a:tblPr/>
              <a:tblGrid>
                <a:gridCol w="72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6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65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65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65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65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65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7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zh-TW" sz="1200" b="1" kern="100" dirty="0" smtClean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zh-TW" sz="12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　度</a:t>
                      </a:r>
                      <a:endParaRPr lang="zh-TW" sz="12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  </a:t>
                      </a:r>
                      <a:r>
                        <a:rPr lang="zh-TW" sz="1200" b="1" kern="100" dirty="0" smtClean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項</a:t>
                      </a:r>
                      <a:r>
                        <a:rPr lang="zh-TW" sz="12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　目</a:t>
                      </a:r>
                      <a:endParaRPr lang="zh-TW" sz="12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近</a:t>
                      </a:r>
                      <a:r>
                        <a:rPr lang="zh-TW" altLang="en-US" sz="1600" b="1" kern="100" dirty="0" smtClean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　年</a:t>
                      </a:r>
                      <a:r>
                        <a:rPr lang="zh-TW" sz="16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　</a:t>
                      </a:r>
                      <a:r>
                        <a:rPr lang="zh-TW" sz="1600" b="1" kern="100" dirty="0" smtClean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財</a:t>
                      </a:r>
                      <a:r>
                        <a:rPr lang="zh-TW" sz="16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　務　資　料</a:t>
                      </a:r>
                      <a:r>
                        <a:rPr lang="en-US" sz="12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sz="12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註</a:t>
                      </a:r>
                      <a:r>
                        <a:rPr lang="en-US" sz="12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1)</a:t>
                      </a:r>
                      <a:endParaRPr lang="zh-TW" sz="12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  <a:alpha val="2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zh-TW" sz="16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年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  <a:alpha val="2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104</a:t>
                      </a:r>
                      <a:r>
                        <a:rPr lang="zh-TW" sz="1600" b="1" kern="10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年</a:t>
                      </a:r>
                      <a:endParaRPr lang="zh-TW" sz="1600" b="1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  <a:alpha val="2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zh-TW" sz="16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年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  <a:alpha val="2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zh-TW" sz="1600" b="1" kern="100" dirty="0" smtClean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年</a:t>
                      </a:r>
                      <a:endParaRPr lang="zh-TW" sz="12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  <a:alpha val="2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 smtClean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TW" sz="1600" b="1" kern="100" dirty="0" smtClean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Q3</a:t>
                      </a:r>
                      <a:endParaRPr lang="zh-TW" altLang="zh-TW" sz="1200" b="1" kern="10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  <a:alpha val="2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營業收入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25,497,653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21,457,696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15,747,699</a:t>
                      </a:r>
                      <a:endParaRPr lang="zh-TW" sz="1600" b="1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16,404,344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9,711,516 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營業成本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24,480,596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20,463,252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16,807,927</a:t>
                      </a:r>
                      <a:endParaRPr lang="zh-TW" sz="1600" b="1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22,126,232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11,938,391 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毛利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1,017,057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994,444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-1,060,228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-5,721,888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-2,226,875 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營業費用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510,703</a:t>
                      </a:r>
                      <a:endParaRPr lang="zh-TW" sz="1600" b="1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557,810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504,802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507,077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371,330 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營業利益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506,354</a:t>
                      </a:r>
                      <a:endParaRPr lang="zh-TW" sz="1600" b="1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436,634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-1,565,030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-6,228,965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-2,598,205 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營業外利益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23,161</a:t>
                      </a:r>
                      <a:endParaRPr lang="zh-TW" sz="1600" b="1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142,391</a:t>
                      </a:r>
                      <a:endParaRPr lang="zh-TW" sz="1600" b="1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29,628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-124,077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70,311 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稅前純益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529,515</a:t>
                      </a:r>
                      <a:endParaRPr lang="zh-TW" sz="1600" b="1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579,025</a:t>
                      </a:r>
                      <a:endParaRPr lang="zh-TW" sz="1600" b="1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-1,535,402</a:t>
                      </a:r>
                      <a:endParaRPr lang="zh-TW" sz="1600" b="1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-6,353,042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-2,527,894 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所得稅費用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75,137</a:t>
                      </a:r>
                      <a:endParaRPr lang="zh-TW" sz="1600" b="1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106,241</a:t>
                      </a:r>
                      <a:endParaRPr lang="zh-TW" sz="1600" b="1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-248,593</a:t>
                      </a:r>
                      <a:endParaRPr lang="zh-TW" sz="1600" b="1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-469,843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-238,780 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7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Arial" panose="020B0604020202020204" pitchFamily="34" charset="0"/>
                          <a:ea typeface="標楷體"/>
                          <a:cs typeface="Arial" panose="020B0604020202020204" pitchFamily="34" charset="0"/>
                        </a:rPr>
                        <a:t>稅後純益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454,378</a:t>
                      </a:r>
                      <a:endParaRPr lang="zh-TW" sz="1600" b="1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472,784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-1,286,809</a:t>
                      </a:r>
                      <a:endParaRPr lang="zh-TW" sz="1600" b="1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-5,883,199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-2,289,114 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54811">
                <a:tc gridSpan="7">
                  <a:txBody>
                    <a:bodyPr/>
                    <a:lstStyle/>
                    <a:p>
                      <a:pPr marL="313690" indent="-313690">
                        <a:spcAft>
                          <a:spcPts val="0"/>
                        </a:spcAft>
                      </a:pPr>
                      <a:endParaRPr lang="zh-TW" sz="1200" b="1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cxnSp>
        <p:nvCxnSpPr>
          <p:cNvPr id="14" name="AutoShape 105"/>
          <p:cNvCxnSpPr>
            <a:cxnSpLocks noChangeShapeType="1"/>
          </p:cNvCxnSpPr>
          <p:nvPr/>
        </p:nvCxnSpPr>
        <p:spPr bwMode="auto">
          <a:xfrm>
            <a:off x="133040" y="1518417"/>
            <a:ext cx="1547368" cy="7274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矩形 14"/>
          <p:cNvSpPr/>
          <p:nvPr/>
        </p:nvSpPr>
        <p:spPr>
          <a:xfrm>
            <a:off x="106560" y="5679686"/>
            <a:ext cx="457200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3690" indent="-313690">
              <a:spcAft>
                <a:spcPts val="0"/>
              </a:spcAft>
            </a:pPr>
            <a:r>
              <a:rPr lang="zh-TW" altLang="zh-TW" sz="1400" kern="0" dirty="0">
                <a:latin typeface="Times New Roman"/>
                <a:ea typeface="標楷體"/>
              </a:rPr>
              <a:t>註</a:t>
            </a:r>
            <a:r>
              <a:rPr lang="en-US" altLang="zh-TW" sz="1400" kern="0" dirty="0">
                <a:latin typeface="Times New Roman"/>
                <a:ea typeface="標楷體"/>
              </a:rPr>
              <a:t>1</a:t>
            </a:r>
            <a:r>
              <a:rPr lang="zh-TW" altLang="zh-TW" sz="1400" kern="0" dirty="0">
                <a:latin typeface="Times New Roman"/>
                <a:ea typeface="標楷體"/>
              </a:rPr>
              <a:t>：上列財務報表業經會計師查核簽證</a:t>
            </a:r>
            <a:r>
              <a:rPr lang="zh-TW" altLang="zh-TW" sz="1400" kern="0" dirty="0" smtClean="0">
                <a:latin typeface="Times New Roman"/>
                <a:ea typeface="標楷體"/>
              </a:rPr>
              <a:t>。</a:t>
            </a:r>
            <a:endParaRPr lang="en-US" altLang="zh-TW" sz="1400" kern="0" dirty="0" smtClean="0">
              <a:latin typeface="Times New Roman"/>
              <a:ea typeface="標楷體"/>
            </a:endParaRPr>
          </a:p>
          <a:p>
            <a:pPr marL="313690" indent="-313690">
              <a:spcAft>
                <a:spcPts val="0"/>
              </a:spcAft>
            </a:pPr>
            <a:r>
              <a:rPr lang="zh-TW" altLang="zh-TW" sz="1400" kern="0" dirty="0" smtClean="0">
                <a:latin typeface="Times New Roman"/>
                <a:ea typeface="標楷體"/>
              </a:rPr>
              <a:t>註</a:t>
            </a:r>
            <a:r>
              <a:rPr lang="en-US" altLang="zh-TW" sz="1400" kern="0" dirty="0" smtClean="0">
                <a:latin typeface="Times New Roman"/>
                <a:ea typeface="標楷體"/>
              </a:rPr>
              <a:t>2</a:t>
            </a:r>
            <a:r>
              <a:rPr lang="zh-TW" altLang="zh-TW" sz="1400" kern="0" dirty="0" smtClean="0">
                <a:latin typeface="Times New Roman"/>
                <a:ea typeface="標楷體"/>
              </a:rPr>
              <a:t>：</a:t>
            </a:r>
            <a:r>
              <a:rPr lang="en-US" altLang="zh-TW" sz="1400" kern="0" dirty="0">
                <a:latin typeface="Times New Roman"/>
                <a:ea typeface="標楷體"/>
              </a:rPr>
              <a:t>107</a:t>
            </a:r>
            <a:r>
              <a:rPr lang="zh-TW" altLang="en-US" sz="1400" kern="0" dirty="0">
                <a:latin typeface="Times New Roman"/>
                <a:ea typeface="標楷體"/>
              </a:rPr>
              <a:t>年累計合併稅前損益自結數為</a:t>
            </a:r>
            <a:r>
              <a:rPr lang="en-US" altLang="zh-TW" sz="1400" kern="0" dirty="0">
                <a:latin typeface="Times New Roman"/>
                <a:ea typeface="標楷體"/>
              </a:rPr>
              <a:t>-3,083,941</a:t>
            </a:r>
            <a:r>
              <a:rPr lang="zh-TW" altLang="en-US" sz="1400" kern="0" dirty="0">
                <a:latin typeface="Times New Roman"/>
                <a:ea typeface="標楷體"/>
              </a:rPr>
              <a:t>仟元</a:t>
            </a:r>
            <a:r>
              <a:rPr lang="zh-TW" altLang="zh-TW" sz="1400" kern="0" dirty="0" smtClean="0">
                <a:latin typeface="Times New Roman"/>
                <a:ea typeface="標楷體"/>
              </a:rPr>
              <a:t>。</a:t>
            </a:r>
            <a:endParaRPr lang="zh-TW" altLang="zh-TW" sz="1400" kern="100" dirty="0"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1604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0971" y="0"/>
            <a:ext cx="6538686" cy="62071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1.2</a:t>
            </a:r>
            <a:r>
              <a:rPr lang="zh-TW" altLang="en-US" dirty="0" smtClean="0">
                <a:solidFill>
                  <a:srgbClr val="C00000"/>
                </a:solidFill>
              </a:rPr>
              <a:t> 營收比重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6032" y="5115808"/>
            <a:ext cx="8887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船</a:t>
            </a:r>
            <a:r>
              <a:rPr lang="zh-TW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營收佔全公司營業額比例高達</a:t>
            </a:r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90%</a:t>
            </a:r>
            <a:r>
              <a:rPr lang="zh-TW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容易受到航運及造船景氣循環及船噸供需失衡之衝擊，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年起將逐步調整營收比例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2658"/>
              </p:ext>
            </p:extLst>
          </p:nvPr>
        </p:nvGraphicFramePr>
        <p:xfrm>
          <a:off x="390623" y="1543386"/>
          <a:ext cx="8449055" cy="33167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14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7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74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74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74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74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74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7336"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zh-TW" sz="1600" b="1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年度</a:t>
                      </a:r>
                    </a:p>
                    <a:p>
                      <a:pPr algn="l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600" b="1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zh-TW" sz="1600" b="1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產品項目</a:t>
                      </a:r>
                      <a:endParaRPr lang="zh-TW" sz="1600" b="1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zh-TW" sz="1600" b="1" kern="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年度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14000"/>
                            <a:lumOff val="86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zh-TW" sz="1600" b="1" kern="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年度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14000"/>
                            <a:lumOff val="86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107</a:t>
                      </a:r>
                      <a:r>
                        <a:rPr lang="zh-TW" altLang="en-US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年度</a:t>
                      </a: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14000"/>
                            <a:lumOff val="86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14000"/>
                            <a:lumOff val="86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4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營業收入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14000"/>
                            <a:lumOff val="86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比重</a:t>
                      </a:r>
                      <a:r>
                        <a:rPr lang="en-US" sz="1600" b="1" kern="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(%)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14000"/>
                            <a:lumOff val="86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營業收入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14000"/>
                            <a:lumOff val="86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比重</a:t>
                      </a:r>
                      <a:r>
                        <a:rPr lang="en-US" sz="1600" b="1" kern="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(%)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14000"/>
                            <a:lumOff val="86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營業收入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14000"/>
                            <a:lumOff val="86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比重</a:t>
                      </a:r>
                      <a:r>
                        <a:rPr lang="en-US" sz="1600" b="1" kern="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(%)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14000"/>
                            <a:lumOff val="86000"/>
                            <a:alpha val="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32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船舶</a:t>
                      </a:r>
                      <a:r>
                        <a:rPr lang="zh-TW" sz="1600" b="1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建造</a:t>
                      </a:r>
                      <a:r>
                        <a:rPr lang="en-US" altLang="zh-TW" sz="1600" b="1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600" b="1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造船</a:t>
                      </a:r>
                      <a:r>
                        <a:rPr lang="en-US" altLang="zh-TW" sz="1600" b="1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1600" b="1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36000"/>
                            <a:lumOff val="64000"/>
                          </a:schemeClr>
                        </a:gs>
                        <a:gs pos="92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15,085,251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95.79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15,036,967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91.66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7,673,109    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79.01</a:t>
                      </a:r>
                      <a:endParaRPr lang="en-US" alt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32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艦艇</a:t>
                      </a:r>
                      <a:r>
                        <a:rPr lang="zh-TW" sz="1600" b="1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建造</a:t>
                      </a:r>
                      <a:r>
                        <a:rPr lang="en-US" altLang="zh-TW" sz="1600" b="1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600" b="1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造艦</a:t>
                      </a:r>
                      <a:r>
                        <a:rPr lang="en-US" altLang="zh-TW" sz="1600" b="1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1600" b="1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36000"/>
                            <a:lumOff val="64000"/>
                          </a:schemeClr>
                        </a:gs>
                        <a:gs pos="92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-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-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222,148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1.35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1,043,029   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10.74</a:t>
                      </a:r>
                      <a:endParaRPr lang="en-US" alt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33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船艦維修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36000"/>
                            <a:lumOff val="64000"/>
                          </a:schemeClr>
                        </a:gs>
                        <a:gs pos="92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524,855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3.33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1,075,447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6.56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825,409   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8.50</a:t>
                      </a:r>
                      <a:endParaRPr lang="en-US" alt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32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機械</a:t>
                      </a:r>
                      <a:r>
                        <a:rPr lang="zh-TW" sz="1600" b="1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製造</a:t>
                      </a:r>
                      <a:r>
                        <a:rPr lang="en-US" altLang="zh-TW" sz="1600" b="1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600" b="1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海工</a:t>
                      </a:r>
                      <a:r>
                        <a:rPr lang="en-US" altLang="zh-TW" sz="1600" b="1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1600" b="1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36000"/>
                            <a:lumOff val="64000"/>
                          </a:schemeClr>
                        </a:gs>
                        <a:gs pos="92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87,900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0.56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31,482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0.19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88,045   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0.91</a:t>
                      </a:r>
                      <a:endParaRPr lang="en-US" alt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733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其他營業工程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36000"/>
                            <a:lumOff val="64000"/>
                          </a:schemeClr>
                        </a:gs>
                        <a:gs pos="92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49,693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0.32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38,300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0.23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81,924   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0.84</a:t>
                      </a:r>
                      <a:endParaRPr lang="en-US" altLang="zh-TW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032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合計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86000">
                          <a:schemeClr val="accent5">
                            <a:lumMod val="36000"/>
                            <a:lumOff val="64000"/>
                          </a:schemeClr>
                        </a:gs>
                        <a:gs pos="92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15,747,699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100.00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16,404,344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100.00</a:t>
                      </a:r>
                      <a:endParaRPr lang="zh-TW" sz="1600" b="1" kern="100" dirty="0"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9,711,516 </a:t>
                      </a: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812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100.00</a:t>
                      </a:r>
                      <a:endParaRPr lang="zh-TW" altLang="zh-TW" sz="1600" b="1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36000" marR="72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16" name="直線接點 15"/>
          <p:cNvCxnSpPr/>
          <p:nvPr/>
        </p:nvCxnSpPr>
        <p:spPr>
          <a:xfrm>
            <a:off x="408913" y="1577420"/>
            <a:ext cx="1394487" cy="859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864762" y="114271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單位：新台幣仟元</a:t>
            </a:r>
          </a:p>
        </p:txBody>
      </p:sp>
    </p:spTree>
    <p:extLst>
      <p:ext uri="{BB962C8B-B14F-4D97-AF65-F5344CB8AC3E}">
        <p14:creationId xmlns:p14="http://schemas.microsoft.com/office/powerpoint/2010/main" val="15948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240971" y="0"/>
            <a:ext cx="6538686" cy="62071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1.3</a:t>
            </a:r>
            <a:r>
              <a:rPr lang="zh-TW" altLang="en-US" dirty="0" smtClean="0">
                <a:solidFill>
                  <a:srgbClr val="C00000"/>
                </a:solidFill>
              </a:rPr>
              <a:t> 營運狀況說明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46743" y="1251858"/>
            <a:ext cx="8621485" cy="53376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截至</a:t>
            </a:r>
            <a:r>
              <a:rPr kumimoji="0"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kumimoji="0"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kumimoji="0"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月止已交船如下表：</a:t>
            </a:r>
            <a:endParaRPr kumimoji="0"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kumimoji="0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83512"/>
              </p:ext>
            </p:extLst>
          </p:nvPr>
        </p:nvGraphicFramePr>
        <p:xfrm>
          <a:off x="754740" y="2064659"/>
          <a:ext cx="7866744" cy="2521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6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6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66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66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3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船東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船型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數量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艘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交船月份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3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德翔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1,800TEU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貨櫃輪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1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107.1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3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長榮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2,800TEU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貨櫃輪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7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107.3~107.7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37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GPO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半潛式重載船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1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107.5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37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j-lt"/>
                        </a:rPr>
                        <a:t>9</a:t>
                      </a:r>
                      <a:endParaRPr lang="zh-TW" alt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5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240971" y="0"/>
            <a:ext cx="6538686" cy="62071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1.4</a:t>
            </a:r>
            <a:r>
              <a:rPr lang="zh-TW" altLang="en-US" dirty="0" smtClean="0">
                <a:solidFill>
                  <a:srgbClr val="C00000"/>
                </a:solidFill>
              </a:rPr>
              <a:t> 營運狀況說明</a:t>
            </a:r>
            <a:r>
              <a:rPr lang="en-US" altLang="zh-TW" dirty="0" smtClean="0">
                <a:solidFill>
                  <a:srgbClr val="C00000"/>
                </a:solidFill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</a:rPr>
              <a:t>續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46743" y="1251858"/>
            <a:ext cx="8737600" cy="53376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年業務接單量持續攀升，截至</a:t>
            </a: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01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月止，累計造船</a:t>
            </a: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造艦之新增訂單為</a:t>
            </a: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154.4/178.78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億元，合計</a:t>
            </a: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333.2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億元，並已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月簽訂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支基樁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萬噸鋼材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kumimoji="0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手持訂單交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期：</a:t>
            </a:r>
            <a:endParaRPr kumimoji="0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kumimoji="0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843685"/>
              </p:ext>
            </p:extLst>
          </p:nvPr>
        </p:nvGraphicFramePr>
        <p:xfrm>
          <a:off x="769256" y="4470400"/>
          <a:ext cx="7286172" cy="1377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8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87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87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13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商船交期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含公務船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艦艇交期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13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高雄廠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110.05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114.09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13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基隆廠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108.12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112.10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45" y="4622790"/>
            <a:ext cx="2021259" cy="2104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853" y="4939604"/>
            <a:ext cx="2383518" cy="1787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240971" y="0"/>
            <a:ext cx="6538686" cy="62071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1.5</a:t>
            </a:r>
            <a:r>
              <a:rPr lang="zh-TW" altLang="en-US" dirty="0" smtClean="0">
                <a:solidFill>
                  <a:srgbClr val="C00000"/>
                </a:solidFill>
              </a:rPr>
              <a:t> 營運狀況說明</a:t>
            </a:r>
            <a:r>
              <a:rPr lang="en-US" altLang="zh-TW" dirty="0" smtClean="0">
                <a:solidFill>
                  <a:srgbClr val="C00000"/>
                </a:solidFill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</a:rPr>
              <a:t>續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7943" y="935335"/>
            <a:ext cx="7532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本公司已完成下列重大建設及合約。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206830"/>
              </p:ext>
            </p:extLst>
          </p:nvPr>
        </p:nvGraphicFramePr>
        <p:xfrm>
          <a:off x="957943" y="1505640"/>
          <a:ext cx="7024913" cy="236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0640"/>
                <a:gridCol w="4656046"/>
                <a:gridCol w="1248227"/>
              </a:tblGrid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項次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項目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完成時間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茄比級海獅艦延壽案完工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107.08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離岸風電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RS31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重件碼頭完工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108.01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群英大樓完工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108.01</a:t>
                      </a:r>
                      <a:endParaRPr lang="zh-TW" altLang="en-US" dirty="0" smtClean="0"/>
                    </a:p>
                  </a:txBody>
                  <a:tcPr anchor="ctr"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磐石艦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年開口式維保合約簽訂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108.01</a:t>
                      </a:r>
                      <a:endParaRPr lang="zh-TW" altLang="en-US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066366"/>
            <a:ext cx="2328635" cy="174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4183063"/>
            <a:ext cx="3013880" cy="1686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0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</a:spPr>
      <a:bodyPr lIns="112418" tIns="0" rIns="112418" bIns="131098" spcCol="1270" anchor="ctr"/>
      <a:lstStyle>
        <a:defPPr algn="ctr" defTabSz="977900">
          <a:lnSpc>
            <a:spcPts val="1900"/>
          </a:lnSpc>
          <a:spcAft>
            <a:spcPct val="35000"/>
          </a:spcAft>
          <a:defRPr sz="2200" b="1">
            <a:latin typeface="微軟正黑體" pitchFamily="34" charset="-120"/>
            <a:ea typeface="微軟正黑體" pitchFamily="34" charset="-120"/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2">
            <a:hueOff val="0"/>
            <a:satOff val="0"/>
            <a:lumOff val="0"/>
            <a:alphaOff val="0"/>
          </a:schemeClr>
        </a:fillRef>
        <a:effectRef idx="3">
          <a:schemeClr val="accent2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23472</TotalTime>
  <Words>2393</Words>
  <Application>Microsoft Office PowerPoint</Application>
  <PresentationFormat>如螢幕大小 (4:3)</PresentationFormat>
  <Paragraphs>476</Paragraphs>
  <Slides>37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39" baseType="lpstr">
      <vt:lpstr>Office 佈景主題</vt:lpstr>
      <vt:lpstr>自訂設計</vt:lpstr>
      <vt:lpstr>PowerPoint 簡報</vt:lpstr>
      <vt:lpstr>PowerPoint 簡報</vt:lpstr>
      <vt:lpstr>大綱</vt:lpstr>
      <vt:lpstr>PowerPoint 簡報</vt:lpstr>
      <vt:lpstr>1.1 歷年損益</vt:lpstr>
      <vt:lpstr>1.2 營收比重</vt:lpstr>
      <vt:lpstr>1.3 營運狀況說明</vt:lpstr>
      <vt:lpstr>1.4 營運狀況說明(續)</vt:lpstr>
      <vt:lpstr>1.5 營運狀況說明(續)</vt:lpstr>
      <vt:lpstr>1.6 手持商船(含公務船)訂單</vt:lpstr>
      <vt:lpstr>1.7 手持國艦造修訂單</vt:lpstr>
      <vt:lpstr>PowerPoint 簡報</vt:lpstr>
      <vt:lpstr>2.1 未來發展願景</vt:lpstr>
      <vt:lpstr>2.2 強化改造</vt:lpstr>
      <vt:lpstr>PowerPoint 簡報</vt:lpstr>
      <vt:lpstr>PowerPoint 簡報</vt:lpstr>
      <vt:lpstr>PowerPoint 簡報</vt:lpstr>
      <vt:lpstr>PowerPoint 簡報</vt:lpstr>
      <vt:lpstr>PowerPoint 簡報</vt:lpstr>
      <vt:lpstr>4.1 台船水面艦艇之建造實績</vt:lpstr>
      <vt:lpstr>4.2 海軍造艦計劃(海軍公告資料)</vt:lpstr>
      <vt:lpstr>4.3 海巡署造艦計畫(海巡署公告資料)</vt:lpstr>
      <vt:lpstr>4.4 台船極力爭取國艦造修業務</vt:lpstr>
      <vt:lpstr>4.5 爭取中修艦業務</vt:lpstr>
      <vt:lpstr>PowerPoint 簡報</vt:lpstr>
      <vt:lpstr>PowerPoint 簡報</vt:lpstr>
      <vt:lpstr>5.2 海上運送安裝-台船環海公司(CDWE)</vt:lpstr>
      <vt:lpstr>PowerPoint 簡報</vt:lpstr>
      <vt:lpstr>PowerPoint 簡報</vt:lpstr>
      <vt:lpstr>PowerPoint 簡報</vt:lpstr>
      <vt:lpstr>PowerPoint 簡報</vt:lpstr>
      <vt:lpstr>5.7 船隊-離岸風電企業聯盟</vt:lpstr>
      <vt:lpstr>5.8 防蝕-台船防蝕事業藍圖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quotionstar lin</dc:creator>
  <cp:lastModifiedBy>方韡蓁</cp:lastModifiedBy>
  <cp:revision>2415</cp:revision>
  <cp:lastPrinted>2019-02-20T03:07:42Z</cp:lastPrinted>
  <dcterms:created xsi:type="dcterms:W3CDTF">2012-05-22T06:14:46Z</dcterms:created>
  <dcterms:modified xsi:type="dcterms:W3CDTF">2019-02-21T07:40:58Z</dcterms:modified>
</cp:coreProperties>
</file>