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4884" r:id="rId2"/>
    <p:sldMasterId id="2147484897" r:id="rId3"/>
  </p:sldMasterIdLst>
  <p:notesMasterIdLst>
    <p:notesMasterId r:id="rId41"/>
  </p:notesMasterIdLst>
  <p:handoutMasterIdLst>
    <p:handoutMasterId r:id="rId42"/>
  </p:handoutMasterIdLst>
  <p:sldIdLst>
    <p:sldId id="592" r:id="rId4"/>
    <p:sldId id="620" r:id="rId5"/>
    <p:sldId id="593" r:id="rId6"/>
    <p:sldId id="625" r:id="rId7"/>
    <p:sldId id="826" r:id="rId8"/>
    <p:sldId id="849" r:id="rId9"/>
    <p:sldId id="657" r:id="rId10"/>
    <p:sldId id="792" r:id="rId11"/>
    <p:sldId id="801" r:id="rId12"/>
    <p:sldId id="828" r:id="rId13"/>
    <p:sldId id="813" r:id="rId14"/>
    <p:sldId id="839" r:id="rId15"/>
    <p:sldId id="857" r:id="rId16"/>
    <p:sldId id="829" r:id="rId17"/>
    <p:sldId id="847" r:id="rId18"/>
    <p:sldId id="831" r:id="rId19"/>
    <p:sldId id="832" r:id="rId20"/>
    <p:sldId id="833" r:id="rId21"/>
    <p:sldId id="848" r:id="rId22"/>
    <p:sldId id="858" r:id="rId23"/>
    <p:sldId id="856" r:id="rId24"/>
    <p:sldId id="834" r:id="rId25"/>
    <p:sldId id="837" r:id="rId26"/>
    <p:sldId id="668" r:id="rId27"/>
    <p:sldId id="835" r:id="rId28"/>
    <p:sldId id="836" r:id="rId29"/>
    <p:sldId id="669" r:id="rId30"/>
    <p:sldId id="747" r:id="rId31"/>
    <p:sldId id="853" r:id="rId32"/>
    <p:sldId id="854" r:id="rId33"/>
    <p:sldId id="855" r:id="rId34"/>
    <p:sldId id="800" r:id="rId35"/>
    <p:sldId id="671" r:id="rId36"/>
    <p:sldId id="658" r:id="rId37"/>
    <p:sldId id="659" r:id="rId38"/>
    <p:sldId id="860" r:id="rId39"/>
    <p:sldId id="823" r:id="rId40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003300"/>
    <a:srgbClr val="993366"/>
    <a:srgbClr val="CC223A"/>
    <a:srgbClr val="BE2037"/>
    <a:srgbClr val="CC00FF"/>
    <a:srgbClr val="FF33CC"/>
    <a:srgbClr val="FF66CC"/>
    <a:srgbClr val="D6009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333" autoAdjust="0"/>
  </p:normalViewPr>
  <p:slideViewPr>
    <p:cSldViewPr>
      <p:cViewPr varScale="1">
        <p:scale>
          <a:sx n="69" d="100"/>
          <a:sy n="69" d="100"/>
        </p:scale>
        <p:origin x="145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028"/>
    </p:cViewPr>
  </p:sorterViewPr>
  <p:notesViewPr>
    <p:cSldViewPr>
      <p:cViewPr varScale="1">
        <p:scale>
          <a:sx n="47" d="100"/>
          <a:sy n="47" d="100"/>
        </p:scale>
        <p:origin x="-3012" y="-1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銷售</c:v>
                </c:pt>
              </c:strCache>
            </c:strRef>
          </c:tx>
          <c:spPr>
            <a:solidFill>
              <a:srgbClr val="0000FF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CC99FF"/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7470-41B9-9131-A1D1F9D92283}"/>
              </c:ext>
            </c:extLst>
          </c:dPt>
          <c:dPt>
            <c:idx val="1"/>
            <c:bubble3D val="0"/>
            <c:spPr>
              <a:solidFill>
                <a:srgbClr val="99CCFF"/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470-41B9-9131-A1D1F9D92283}"/>
              </c:ext>
            </c:extLst>
          </c:dPt>
          <c:dPt>
            <c:idx val="2"/>
            <c:bubble3D val="0"/>
            <c:spPr>
              <a:solidFill>
                <a:srgbClr val="FFCC66"/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7470-41B9-9131-A1D1F9D92283}"/>
              </c:ext>
            </c:extLst>
          </c:dPt>
          <c:cat>
            <c:strRef>
              <c:f>Sheet1!$A$2:$A$4</c:f>
              <c:strCache>
                <c:ptCount val="3"/>
                <c:pt idx="0">
                  <c:v>第一季</c:v>
                </c:pt>
                <c:pt idx="1">
                  <c:v>第二季</c:v>
                </c:pt>
                <c:pt idx="2">
                  <c:v>第三季</c:v>
                </c:pt>
              </c:strCache>
            </c:strRef>
          </c:cat>
          <c:val>
            <c:numRef>
              <c:f>Sheet1!$B$2:$B$4</c:f>
              <c:numCache>
                <c:formatCode>0.00_);[Red]\(0.00\)</c:formatCode>
                <c:ptCount val="3"/>
                <c:pt idx="0">
                  <c:v>0.33333333333333331</c:v>
                </c:pt>
                <c:pt idx="1">
                  <c:v>0.33333333333333331</c:v>
                </c:pt>
                <c:pt idx="2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70-41B9-9131-A1D1F9D922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spPr>
    <a:effectLst/>
  </c:spPr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8" tIns="45703" rIns="91408" bIns="45703" numCol="1" anchor="t" anchorCtr="0" compatLnSpc="1">
            <a:prstTxWarp prst="textNoShape">
              <a:avLst/>
            </a:prstTxWarp>
          </a:bodyPr>
          <a:lstStyle>
            <a:lvl1pPr defTabSz="914239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0" y="1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8" tIns="45703" rIns="91408" bIns="45703" numCol="1" anchor="t" anchorCtr="0" compatLnSpc="1">
            <a:prstTxWarp prst="textNoShape">
              <a:avLst/>
            </a:prstTxWarp>
          </a:bodyPr>
          <a:lstStyle>
            <a:lvl1pPr algn="r" defTabSz="914239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164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8" tIns="45703" rIns="91408" bIns="45703" numCol="1" anchor="b" anchorCtr="0" compatLnSpc="1">
            <a:prstTxWarp prst="textNoShape">
              <a:avLst/>
            </a:prstTxWarp>
          </a:bodyPr>
          <a:lstStyle>
            <a:lvl1pPr defTabSz="914239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0" y="9428164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8" tIns="45703" rIns="91408" bIns="45703" numCol="1" anchor="b" anchorCtr="0" compatLnSpc="1">
            <a:prstTxWarp prst="textNoShape">
              <a:avLst/>
            </a:prstTxWarp>
          </a:bodyPr>
          <a:lstStyle>
            <a:lvl1pPr algn="r" defTabSz="914239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F6F34C4E-CFC4-4DEB-B248-D719804302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8" tIns="45703" rIns="91408" bIns="45703" numCol="1" anchor="t" anchorCtr="0" compatLnSpc="1">
            <a:prstTxWarp prst="textNoShape">
              <a:avLst/>
            </a:prstTxWarp>
          </a:bodyPr>
          <a:lstStyle>
            <a:lvl1pPr defTabSz="914239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0" y="1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8" tIns="45703" rIns="91408" bIns="45703" numCol="1" anchor="t" anchorCtr="0" compatLnSpc="1">
            <a:prstTxWarp prst="textNoShape">
              <a:avLst/>
            </a:prstTxWarp>
          </a:bodyPr>
          <a:lstStyle>
            <a:lvl1pPr algn="r" defTabSz="914239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3" y="4714877"/>
            <a:ext cx="5438774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8" tIns="45703" rIns="91408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164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8" tIns="45703" rIns="91408" bIns="45703" numCol="1" anchor="b" anchorCtr="0" compatLnSpc="1">
            <a:prstTxWarp prst="textNoShape">
              <a:avLst/>
            </a:prstTxWarp>
          </a:bodyPr>
          <a:lstStyle>
            <a:lvl1pPr defTabSz="914239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0" y="9428164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8" tIns="45703" rIns="91408" bIns="45703" numCol="1" anchor="b" anchorCtr="0" compatLnSpc="1">
            <a:prstTxWarp prst="textNoShape">
              <a:avLst/>
            </a:prstTxWarp>
          </a:bodyPr>
          <a:lstStyle>
            <a:lvl1pPr algn="r" defTabSz="914239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32B8114C-F705-417C-872B-A2A3365A57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+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8114C-F705-417C-872B-A2A3365A57B8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439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8114C-F705-417C-872B-A2A3365A57B8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9488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8114C-F705-417C-872B-A2A3365A57B8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9603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8114C-F705-417C-872B-A2A3365A57B8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79095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8114C-F705-417C-872B-A2A3365A57B8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9280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8114C-F705-417C-872B-A2A3365A57B8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3792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kumimoji="1" lang="en-US" altLang="zh-TW" sz="1200" b="1" u="sng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  <a:hlinkClick r:id="" action="ppaction://hlinkfile"/>
              </a:rPr>
              <a:t>合併資產負債表其他權益項目-333,106千元，其內容為何?</a:t>
            </a:r>
            <a:endParaRPr kumimoji="1" lang="zh-TW" altLang="zh-TW" sz="1200" b="1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r>
              <a:rPr kumimoji="1" lang="zh-TW" altLang="zh-TW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此項目為“國外營運機構財務報表換算之兌換差額”。因裕日轉投資子公司義展及義華編製財報的功能性貨幣為美金。當公司編製合併財報時，需將轉投資子公司財報轉換成台幣。因近期台幣較美金強勢，造成轉投資子公司資產縮水，產生其他股東權益受損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8114C-F705-417C-872B-A2A3365A57B8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5776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東風日產乘用車部分：</a:t>
            </a:r>
            <a:endParaRPr lang="en-US" altLang="zh-TW" dirty="0" smtClean="0"/>
          </a:p>
          <a:p>
            <a:r>
              <a:rPr lang="en-US" altLang="zh-TW" dirty="0" smtClean="0"/>
              <a:t>1.</a:t>
            </a:r>
            <a:r>
              <a:rPr lang="zh-TW" altLang="en-US" dirty="0" smtClean="0"/>
              <a:t>銷售僅列入尼桑以及啟辰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 </a:t>
            </a:r>
            <a:r>
              <a:rPr lang="en-US" altLang="zh-TW" dirty="0" smtClean="0"/>
              <a:t>2018</a:t>
            </a:r>
            <a:r>
              <a:rPr lang="zh-TW" altLang="en-US" dirty="0" smtClean="0"/>
              <a:t>目標由海業室蒐集網路上報導的數字</a:t>
            </a:r>
            <a:r>
              <a:rPr lang="en-US" altLang="zh-TW" dirty="0" smtClean="0"/>
              <a:t>137</a:t>
            </a:r>
            <a:r>
              <a:rPr lang="zh-TW" altLang="en-US" dirty="0" smtClean="0"/>
              <a:t>萬，其中：尼桑</a:t>
            </a:r>
            <a:r>
              <a:rPr lang="en-US" altLang="zh-TW" dirty="0" smtClean="0"/>
              <a:t>117</a:t>
            </a:r>
            <a:r>
              <a:rPr lang="zh-TW" altLang="en-US" dirty="0" smtClean="0"/>
              <a:t>萬</a:t>
            </a:r>
            <a:r>
              <a:rPr lang="en-US" altLang="zh-TW" dirty="0" smtClean="0"/>
              <a:t>/</a:t>
            </a:r>
            <a:r>
              <a:rPr lang="zh-TW" altLang="en-US" dirty="0" smtClean="0"/>
              <a:t>啟辰</a:t>
            </a:r>
            <a:r>
              <a:rPr lang="en-US" altLang="zh-TW" dirty="0" smtClean="0"/>
              <a:t>20</a:t>
            </a:r>
            <a:r>
              <a:rPr lang="zh-TW" altLang="en-US" dirty="0" smtClean="0"/>
              <a:t>萬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8114C-F705-417C-872B-A2A3365A57B8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8114C-F705-417C-872B-A2A3365A57B8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8423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1800"/>
          </a:p>
        </p:txBody>
      </p:sp>
      <p:pic>
        <p:nvPicPr>
          <p:cNvPr id="3" name="Picture 3" descr="もうひとつの赤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NISSAN new Tablet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0"/>
            <a:ext cx="13716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8"/>
          <p:cNvSpPr txBox="1">
            <a:spLocks noChangeArrowheads="1"/>
          </p:cNvSpPr>
          <p:nvPr userDrawn="1"/>
        </p:nvSpPr>
        <p:spPr bwMode="auto">
          <a:xfrm>
            <a:off x="2786063" y="6596063"/>
            <a:ext cx="364331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700" dirty="0">
                <a:latin typeface="+mj-lt"/>
                <a:ea typeface="新細明體" pitchFamily="18" charset="-120"/>
              </a:rPr>
              <a:t>All right reserved by Yulon Nissan Motor Co., Ltd. Do not use without any permission. </a:t>
            </a:r>
          </a:p>
        </p:txBody>
      </p:sp>
      <p:sp>
        <p:nvSpPr>
          <p:cNvPr id="6" name="文字方塊 6"/>
          <p:cNvSpPr txBox="1">
            <a:spLocks noChangeArrowheads="1"/>
          </p:cNvSpPr>
          <p:nvPr userDrawn="1"/>
        </p:nvSpPr>
        <p:spPr bwMode="auto">
          <a:xfrm>
            <a:off x="7358063" y="6596063"/>
            <a:ext cx="18573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700" dirty="0">
                <a:latin typeface="Arial" pitchFamily="34" charset="0"/>
                <a:ea typeface="新細明體" pitchFamily="18" charset="-120"/>
              </a:rPr>
              <a:t>Confidentiality classification :</a:t>
            </a:r>
            <a:r>
              <a:rPr lang="en-US" altLang="zh-TW" sz="700" dirty="0">
                <a:solidFill>
                  <a:schemeClr val="bg1"/>
                </a:solidFill>
                <a:latin typeface="Arial" pitchFamily="34" charset="0"/>
                <a:ea typeface="新細明體" pitchFamily="18" charset="-120"/>
              </a:rPr>
              <a:t> </a:t>
            </a:r>
            <a:r>
              <a:rPr lang="en-US" altLang="zh-TW" sz="700" dirty="0">
                <a:latin typeface="Arial" pitchFamily="34" charset="0"/>
                <a:ea typeface="新細明體" pitchFamily="18" charset="-120"/>
              </a:rPr>
              <a:t>Unclassified</a:t>
            </a: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もうひとつの赤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2786063" y="6596063"/>
            <a:ext cx="364331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700" dirty="0">
                <a:solidFill>
                  <a:srgbClr val="000000"/>
                </a:solidFill>
                <a:latin typeface="Arial"/>
                <a:ea typeface="新細明體"/>
              </a:rPr>
              <a:t>All right reserved by Yulon Nissan Motor Co., Ltd. Do not use without any permission. </a:t>
            </a:r>
          </a:p>
        </p:txBody>
      </p:sp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7358063" y="6596063"/>
            <a:ext cx="18573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700" dirty="0">
                <a:solidFill>
                  <a:srgbClr val="000000"/>
                </a:solidFill>
                <a:latin typeface="Arial" pitchFamily="34" charset="0"/>
                <a:ea typeface="新細明體"/>
              </a:rPr>
              <a:t>Confidentiality classification :</a:t>
            </a:r>
            <a:r>
              <a:rPr kumimoji="0" lang="zh-TW" altLang="en-US" sz="700" dirty="0">
                <a:solidFill>
                  <a:srgbClr val="000000"/>
                </a:solidFill>
                <a:latin typeface="Arial" pitchFamily="34" charset="0"/>
                <a:ea typeface="新細明體"/>
              </a:rPr>
              <a:t> </a:t>
            </a:r>
            <a:r>
              <a:rPr kumimoji="0" lang="en-US" altLang="zh-TW" sz="700" dirty="0">
                <a:solidFill>
                  <a:srgbClr val="000000"/>
                </a:solidFill>
                <a:latin typeface="Arial" pitchFamily="34" charset="0"/>
                <a:ea typeface="新細明體"/>
              </a:rPr>
              <a:t>Confidential</a:t>
            </a:r>
          </a:p>
        </p:txBody>
      </p:sp>
      <p:pic>
        <p:nvPicPr>
          <p:cNvPr id="5" name="Picture 14" descr="NISSAN new Table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0"/>
            <a:ext cx="13716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8737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1800"/>
          </a:p>
        </p:txBody>
      </p:sp>
      <p:pic>
        <p:nvPicPr>
          <p:cNvPr id="3" name="Picture 3" descr="もうひとつの赤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NISSAN new Table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0"/>
            <a:ext cx="13716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8"/>
          <p:cNvSpPr txBox="1">
            <a:spLocks noChangeArrowheads="1"/>
          </p:cNvSpPr>
          <p:nvPr userDrawn="1"/>
        </p:nvSpPr>
        <p:spPr bwMode="auto">
          <a:xfrm>
            <a:off x="2786063" y="6596063"/>
            <a:ext cx="364331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700" dirty="0">
                <a:latin typeface="+mj-lt"/>
                <a:ea typeface="新細明體" pitchFamily="18" charset="-120"/>
              </a:rPr>
              <a:t>All right reserved by Yulon Nissan Motor Co., Ltd. Do not use without any permission. </a:t>
            </a:r>
          </a:p>
        </p:txBody>
      </p:sp>
      <p:sp>
        <p:nvSpPr>
          <p:cNvPr id="6" name="文字方塊 6"/>
          <p:cNvSpPr txBox="1">
            <a:spLocks noChangeArrowheads="1"/>
          </p:cNvSpPr>
          <p:nvPr userDrawn="1"/>
        </p:nvSpPr>
        <p:spPr bwMode="auto">
          <a:xfrm>
            <a:off x="7358063" y="6596063"/>
            <a:ext cx="18573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700" dirty="0">
                <a:latin typeface="Arial" pitchFamily="34" charset="0"/>
                <a:ea typeface="新細明體" pitchFamily="18" charset="-120"/>
              </a:rPr>
              <a:t>Confidentiality classification :</a:t>
            </a:r>
            <a:r>
              <a:rPr lang="en-US" altLang="zh-TW" sz="700" dirty="0">
                <a:solidFill>
                  <a:schemeClr val="bg1"/>
                </a:solidFill>
                <a:latin typeface="Arial" pitchFamily="34" charset="0"/>
                <a:ea typeface="新細明體" pitchFamily="18" charset="-120"/>
              </a:rPr>
              <a:t> </a:t>
            </a:r>
            <a:r>
              <a:rPr lang="en-US" altLang="zh-TW" sz="700" dirty="0">
                <a:latin typeface="Arial" pitchFamily="34" charset="0"/>
                <a:ea typeface="新細明體" pitchFamily="18" charset="-12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35885291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3828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7223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0864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526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4221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9368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765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309800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22634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1807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137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pic>
        <p:nvPicPr>
          <p:cNvPr id="4100" name="Picture 23" descr="red細2　60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9225"/>
            <a:ext cx="91535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1" name="Group 25"/>
          <p:cNvGrpSpPr>
            <a:grpSpLocks/>
          </p:cNvGrpSpPr>
          <p:nvPr/>
        </p:nvGrpSpPr>
        <p:grpSpPr bwMode="auto">
          <a:xfrm>
            <a:off x="0" y="6494463"/>
            <a:ext cx="2032000" cy="366712"/>
            <a:chOff x="0" y="4109"/>
            <a:chExt cx="1280" cy="215"/>
          </a:xfrm>
        </p:grpSpPr>
        <p:sp>
          <p:nvSpPr>
            <p:cNvPr id="8218" name="Rectangle 26"/>
            <p:cNvSpPr>
              <a:spLocks noChangeArrowheads="1"/>
            </p:cNvSpPr>
            <p:nvPr/>
          </p:nvSpPr>
          <p:spPr bwMode="auto">
            <a:xfrm>
              <a:off x="0" y="4109"/>
              <a:ext cx="1280" cy="21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ja-JP" altLang="en-US" sz="1800" b="1">
                <a:latin typeface="Arial" pitchFamily="34" charset="0"/>
                <a:ea typeface="MS PGothic" pitchFamily="34" charset="-128"/>
              </a:endParaRPr>
            </a:p>
          </p:txBody>
        </p:sp>
        <p:pic>
          <p:nvPicPr>
            <p:cNvPr id="4106" name="Picture 4" descr="nissan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4149"/>
              <a:ext cx="750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20" name="Text Box 28"/>
          <p:cNvSpPr txBox="1">
            <a:spLocks noChangeArrowheads="1"/>
          </p:cNvSpPr>
          <p:nvPr/>
        </p:nvSpPr>
        <p:spPr bwMode="gray">
          <a:xfrm>
            <a:off x="2039938" y="6550025"/>
            <a:ext cx="9620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kumimoji="0" lang="en-US" altLang="ja-JP" sz="1400" dirty="0">
                <a:solidFill>
                  <a:schemeClr val="bg1"/>
                </a:solidFill>
                <a:latin typeface="+mj-lt"/>
                <a:ea typeface="Arial Unicode MS" pitchFamily="50" charset="-128"/>
                <a:cs typeface="Arial Unicode MS" pitchFamily="50" charset="-128"/>
              </a:rPr>
              <a:t>P</a:t>
            </a:r>
            <a:fld id="{05FDB079-4BD4-4C98-B1B5-0C3C42084E93}" type="slidenum">
              <a:rPr kumimoji="0" lang="en-US" altLang="ja-JP" sz="1400">
                <a:solidFill>
                  <a:schemeClr val="bg1"/>
                </a:solidFill>
                <a:latin typeface="+mj-lt"/>
                <a:ea typeface="Arial Unicode MS" pitchFamily="50" charset="-128"/>
                <a:cs typeface="Arial Unicode MS" pitchFamily="50" charset="-128"/>
              </a:rPr>
              <a:pPr algn="ctr" eaLnBrk="0" hangingPunct="0">
                <a:defRPr/>
              </a:pPr>
              <a:t>‹#›</a:t>
            </a:fld>
            <a:endParaRPr kumimoji="0" lang="en-US" altLang="ja-JP" sz="1400" dirty="0">
              <a:solidFill>
                <a:schemeClr val="bg1"/>
              </a:solidFill>
              <a:latin typeface="+mj-lt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 userDrawn="1"/>
        </p:nvSpPr>
        <p:spPr bwMode="auto">
          <a:xfrm>
            <a:off x="3214688" y="6584950"/>
            <a:ext cx="364331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700" dirty="0">
                <a:solidFill>
                  <a:schemeClr val="bg1"/>
                </a:solidFill>
                <a:latin typeface="+mj-lt"/>
                <a:ea typeface="新細明體" pitchFamily="18" charset="-120"/>
              </a:rPr>
              <a:t>All right reserved by Yulon Nissan Motor Co., Ltd. Do not use without any permission. </a:t>
            </a:r>
          </a:p>
        </p:txBody>
      </p:sp>
      <p:sp>
        <p:nvSpPr>
          <p:cNvPr id="12" name="文字方塊 6"/>
          <p:cNvSpPr txBox="1">
            <a:spLocks noChangeArrowheads="1"/>
          </p:cNvSpPr>
          <p:nvPr userDrawn="1"/>
        </p:nvSpPr>
        <p:spPr bwMode="auto">
          <a:xfrm>
            <a:off x="7286625" y="6584950"/>
            <a:ext cx="18573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700" dirty="0">
                <a:solidFill>
                  <a:schemeClr val="bg1"/>
                </a:solidFill>
                <a:latin typeface="Arial" pitchFamily="34" charset="0"/>
                <a:ea typeface="新細明體" pitchFamily="18" charset="-120"/>
              </a:rPr>
              <a:t>Confidentiality classification :</a:t>
            </a:r>
            <a:r>
              <a:rPr lang="zh-TW" altLang="en-US" sz="700" dirty="0">
                <a:solidFill>
                  <a:schemeClr val="bg1"/>
                </a:solidFill>
                <a:latin typeface="Arial" pitchFamily="34" charset="0"/>
                <a:ea typeface="新細明體" pitchFamily="18" charset="-120"/>
              </a:rPr>
              <a:t> </a:t>
            </a:r>
            <a:r>
              <a:rPr lang="zh-TW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ea typeface="新細明體" pitchFamily="18" charset="-120"/>
              </a:rPr>
              <a:t> </a:t>
            </a:r>
            <a:r>
              <a:rPr lang="en-US" altLang="zh-TW" sz="700" dirty="0">
                <a:solidFill>
                  <a:schemeClr val="bg1"/>
                </a:solidFill>
                <a:latin typeface="Arial" pitchFamily="34" charset="0"/>
                <a:ea typeface="新細明體" pitchFamily="18" charset="-120"/>
              </a:rPr>
              <a:t>Unclassified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3" r:id="rId1"/>
    <p:sldLayoutId id="2147484872" r:id="rId2"/>
    <p:sldLayoutId id="2147484873" r:id="rId3"/>
    <p:sldLayoutId id="2147484874" r:id="rId4"/>
    <p:sldLayoutId id="2147484875" r:id="rId5"/>
    <p:sldLayoutId id="2147484876" r:id="rId6"/>
    <p:sldLayoutId id="2147484877" r:id="rId7"/>
    <p:sldLayoutId id="2147484878" r:id="rId8"/>
    <p:sldLayoutId id="2147484879" r:id="rId9"/>
    <p:sldLayoutId id="2147484880" r:id="rId10"/>
    <p:sldLayoutId id="2147484881" r:id="rId11"/>
    <p:sldLayoutId id="214748488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pic>
        <p:nvPicPr>
          <p:cNvPr id="1028" name="Picture 23" descr="red細2　60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9225"/>
            <a:ext cx="91535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0" y="6494463"/>
            <a:ext cx="2032000" cy="366712"/>
            <a:chOff x="0" y="4109"/>
            <a:chExt cx="1280" cy="215"/>
          </a:xfrm>
        </p:grpSpPr>
        <p:sp>
          <p:nvSpPr>
            <p:cNvPr id="8218" name="Rectangle 26"/>
            <p:cNvSpPr>
              <a:spLocks noChangeArrowheads="1"/>
            </p:cNvSpPr>
            <p:nvPr/>
          </p:nvSpPr>
          <p:spPr bwMode="auto">
            <a:xfrm>
              <a:off x="0" y="4109"/>
              <a:ext cx="1280" cy="21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pic>
          <p:nvPicPr>
            <p:cNvPr id="1034" name="Picture 4" descr="nissan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4149"/>
              <a:ext cx="750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20" name="Text Box 28"/>
          <p:cNvSpPr txBox="1">
            <a:spLocks noChangeArrowheads="1"/>
          </p:cNvSpPr>
          <p:nvPr/>
        </p:nvSpPr>
        <p:spPr bwMode="gray">
          <a:xfrm>
            <a:off x="2039938" y="6550025"/>
            <a:ext cx="9620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dirty="0">
                <a:solidFill>
                  <a:srgbClr val="FFFFFF"/>
                </a:solidFill>
                <a:latin typeface="Arial"/>
                <a:ea typeface="Arial Unicode MS" pitchFamily="50" charset="-128"/>
                <a:cs typeface="Arial Unicode MS" pitchFamily="50" charset="-128"/>
              </a:rPr>
              <a:t>P</a:t>
            </a:r>
            <a:fld id="{37A922F2-102A-4672-8AC7-F446D32108B1}" type="slidenum">
              <a:rPr kumimoji="0" lang="en-US" altLang="ja-JP" sz="1400">
                <a:solidFill>
                  <a:srgbClr val="FFFFFF"/>
                </a:solidFill>
                <a:latin typeface="Arial"/>
                <a:ea typeface="Arial Unicode MS" pitchFamily="50" charset="-128"/>
                <a:cs typeface="Arial Unicode MS" pitchFamily="50" charset="-128"/>
              </a:rPr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 sz="1400" dirty="0">
              <a:solidFill>
                <a:srgbClr val="FFFFFF"/>
              </a:solidFill>
              <a:latin typeface="Arial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3214688" y="6584950"/>
            <a:ext cx="364331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700" dirty="0">
                <a:solidFill>
                  <a:srgbClr val="FFFFFF"/>
                </a:solidFill>
                <a:latin typeface="Arial"/>
                <a:ea typeface="新細明體"/>
              </a:rPr>
              <a:t>All right reserved by Yulon Nissan Motor Co., Ltd. Do not use without any permission. </a:t>
            </a:r>
          </a:p>
        </p:txBody>
      </p:sp>
      <p:sp>
        <p:nvSpPr>
          <p:cNvPr id="12" name="文字方塊 6"/>
          <p:cNvSpPr txBox="1">
            <a:spLocks noChangeArrowheads="1"/>
          </p:cNvSpPr>
          <p:nvPr/>
        </p:nvSpPr>
        <p:spPr bwMode="auto">
          <a:xfrm>
            <a:off x="7286625" y="6584950"/>
            <a:ext cx="18573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700" dirty="0">
                <a:solidFill>
                  <a:srgbClr val="FFFFFF"/>
                </a:solidFill>
                <a:latin typeface="Arial" pitchFamily="34" charset="0"/>
                <a:ea typeface="新細明體"/>
              </a:rPr>
              <a:t>Confidentiality classification :</a:t>
            </a:r>
            <a:r>
              <a:rPr kumimoji="0" lang="zh-TW" altLang="en-US" sz="700" dirty="0">
                <a:solidFill>
                  <a:srgbClr val="FFFFFF"/>
                </a:solidFill>
                <a:latin typeface="Arial" pitchFamily="34" charset="0"/>
                <a:ea typeface="新細明體"/>
              </a:rPr>
              <a:t> </a:t>
            </a:r>
            <a:r>
              <a:rPr kumimoji="0" lang="en-US" altLang="zh-TW" sz="700" dirty="0">
                <a:solidFill>
                  <a:srgbClr val="FFFFFF"/>
                </a:solidFill>
                <a:latin typeface="Arial" pitchFamily="34" charset="0"/>
                <a:ea typeface="新細明體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5" r:id="rId1"/>
    <p:sldLayoutId id="2147484886" r:id="rId2"/>
    <p:sldLayoutId id="2147484887" r:id="rId3"/>
    <p:sldLayoutId id="2147484888" r:id="rId4"/>
    <p:sldLayoutId id="2147484889" r:id="rId5"/>
    <p:sldLayoutId id="2147484890" r:id="rId6"/>
    <p:sldLayoutId id="2147484891" r:id="rId7"/>
    <p:sldLayoutId id="2147484892" r:id="rId8"/>
    <p:sldLayoutId id="2147484893" r:id="rId9"/>
    <p:sldLayoutId id="2147484894" r:id="rId10"/>
    <p:sldLayoutId id="2147484895" r:id="rId11"/>
    <p:sldLayoutId id="214748492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pic>
        <p:nvPicPr>
          <p:cNvPr id="4100" name="Picture 23" descr="red細2　60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9225"/>
            <a:ext cx="91535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1" name="Group 25"/>
          <p:cNvGrpSpPr>
            <a:grpSpLocks/>
          </p:cNvGrpSpPr>
          <p:nvPr/>
        </p:nvGrpSpPr>
        <p:grpSpPr bwMode="auto">
          <a:xfrm>
            <a:off x="0" y="6494463"/>
            <a:ext cx="2032000" cy="366712"/>
            <a:chOff x="0" y="4109"/>
            <a:chExt cx="1280" cy="215"/>
          </a:xfrm>
        </p:grpSpPr>
        <p:sp>
          <p:nvSpPr>
            <p:cNvPr id="8218" name="Rectangle 26"/>
            <p:cNvSpPr>
              <a:spLocks noChangeArrowheads="1"/>
            </p:cNvSpPr>
            <p:nvPr/>
          </p:nvSpPr>
          <p:spPr bwMode="auto">
            <a:xfrm>
              <a:off x="0" y="4109"/>
              <a:ext cx="1280" cy="21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ja-JP" altLang="en-US" sz="1800" b="1">
                <a:latin typeface="Arial" pitchFamily="34" charset="0"/>
                <a:ea typeface="MS PGothic" pitchFamily="34" charset="-128"/>
              </a:endParaRPr>
            </a:p>
          </p:txBody>
        </p:sp>
        <p:pic>
          <p:nvPicPr>
            <p:cNvPr id="4106" name="Picture 4" descr="nissan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4149"/>
              <a:ext cx="750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20" name="Text Box 28"/>
          <p:cNvSpPr txBox="1">
            <a:spLocks noChangeArrowheads="1"/>
          </p:cNvSpPr>
          <p:nvPr/>
        </p:nvSpPr>
        <p:spPr bwMode="gray">
          <a:xfrm>
            <a:off x="2039938" y="6550025"/>
            <a:ext cx="9620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kumimoji="0" lang="en-US" altLang="ja-JP" sz="1400" dirty="0">
                <a:solidFill>
                  <a:schemeClr val="bg1"/>
                </a:solidFill>
                <a:latin typeface="+mj-lt"/>
                <a:ea typeface="Arial Unicode MS" pitchFamily="50" charset="-128"/>
                <a:cs typeface="Arial Unicode MS" pitchFamily="50" charset="-128"/>
              </a:rPr>
              <a:t>P</a:t>
            </a:r>
            <a:fld id="{05FDB079-4BD4-4C98-B1B5-0C3C42084E93}" type="slidenum">
              <a:rPr kumimoji="0" lang="en-US" altLang="ja-JP" sz="1400">
                <a:solidFill>
                  <a:schemeClr val="bg1"/>
                </a:solidFill>
                <a:latin typeface="+mj-lt"/>
                <a:ea typeface="Arial Unicode MS" pitchFamily="50" charset="-128"/>
                <a:cs typeface="Arial Unicode MS" pitchFamily="50" charset="-128"/>
              </a:rPr>
              <a:pPr algn="ctr" eaLnBrk="0" hangingPunct="0">
                <a:defRPr/>
              </a:pPr>
              <a:t>‹#›</a:t>
            </a:fld>
            <a:endParaRPr kumimoji="0" lang="en-US" altLang="ja-JP" sz="1400" dirty="0">
              <a:solidFill>
                <a:schemeClr val="bg1"/>
              </a:solidFill>
              <a:latin typeface="+mj-lt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 userDrawn="1"/>
        </p:nvSpPr>
        <p:spPr bwMode="auto">
          <a:xfrm>
            <a:off x="3214688" y="6584950"/>
            <a:ext cx="364331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700" dirty="0">
                <a:solidFill>
                  <a:schemeClr val="bg1"/>
                </a:solidFill>
                <a:latin typeface="+mj-lt"/>
                <a:ea typeface="新細明體" pitchFamily="18" charset="-120"/>
              </a:rPr>
              <a:t>All right reserved by Yulon Nissan Motor Co., Ltd. Do not use without any permission. </a:t>
            </a:r>
          </a:p>
        </p:txBody>
      </p:sp>
      <p:sp>
        <p:nvSpPr>
          <p:cNvPr id="12" name="文字方塊 6"/>
          <p:cNvSpPr txBox="1">
            <a:spLocks noChangeArrowheads="1"/>
          </p:cNvSpPr>
          <p:nvPr userDrawn="1"/>
        </p:nvSpPr>
        <p:spPr bwMode="auto">
          <a:xfrm>
            <a:off x="7286625" y="6584950"/>
            <a:ext cx="18573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700" dirty="0">
                <a:solidFill>
                  <a:schemeClr val="bg1"/>
                </a:solidFill>
                <a:latin typeface="Arial" pitchFamily="34" charset="0"/>
                <a:ea typeface="新細明體" pitchFamily="18" charset="-120"/>
              </a:rPr>
              <a:t>Confidentiality classification :</a:t>
            </a:r>
            <a:r>
              <a:rPr lang="zh-TW" altLang="en-US" sz="700" dirty="0">
                <a:solidFill>
                  <a:schemeClr val="bg1"/>
                </a:solidFill>
                <a:latin typeface="Arial" pitchFamily="34" charset="0"/>
                <a:ea typeface="新細明體" pitchFamily="18" charset="-120"/>
              </a:rPr>
              <a:t> </a:t>
            </a:r>
            <a:r>
              <a:rPr lang="zh-TW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ea typeface="新細明體" pitchFamily="18" charset="-120"/>
              </a:rPr>
              <a:t> </a:t>
            </a:r>
            <a:r>
              <a:rPr lang="en-US" altLang="zh-TW" sz="700" dirty="0">
                <a:solidFill>
                  <a:schemeClr val="bg1"/>
                </a:solidFill>
                <a:latin typeface="Arial" pitchFamily="34" charset="0"/>
                <a:ea typeface="新細明體" pitchFamily="18" charset="-120"/>
              </a:rPr>
              <a:t>Unclassified </a:t>
            </a:r>
          </a:p>
        </p:txBody>
      </p:sp>
    </p:spTree>
    <p:extLst>
      <p:ext uri="{BB962C8B-B14F-4D97-AF65-F5344CB8AC3E}">
        <p14:creationId xmlns:p14="http://schemas.microsoft.com/office/powerpoint/2010/main" val="56375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8" r:id="rId1"/>
    <p:sldLayoutId id="2147484899" r:id="rId2"/>
    <p:sldLayoutId id="2147484900" r:id="rId3"/>
    <p:sldLayoutId id="2147484901" r:id="rId4"/>
    <p:sldLayoutId id="2147484902" r:id="rId5"/>
    <p:sldLayoutId id="2147484903" r:id="rId6"/>
    <p:sldLayoutId id="2147484904" r:id="rId7"/>
    <p:sldLayoutId id="2147484905" r:id="rId8"/>
    <p:sldLayoutId id="2147484906" r:id="rId9"/>
    <p:sldLayoutId id="2147484907" r:id="rId10"/>
    <p:sldLayoutId id="2147484908" r:id="rId11"/>
    <p:sldLayoutId id="214748490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emf"/><Relationship Id="rId12" Type="http://schemas.openxmlformats.org/officeDocument/2006/relationships/image" Target="../media/image47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emf"/><Relationship Id="rId11" Type="http://schemas.openxmlformats.org/officeDocument/2006/relationships/image" Target="../media/image46.jp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e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microsoft.com/office/2007/relationships/hdphoto" Target="../media/hdphoto3.wdp"/><Relationship Id="rId3" Type="http://schemas.microsoft.com/office/2007/relationships/hdphoto" Target="../media/hdphoto2.wdp"/><Relationship Id="rId21" Type="http://schemas.openxmlformats.org/officeDocument/2006/relationships/image" Target="../media/image76.pn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17" Type="http://schemas.openxmlformats.org/officeDocument/2006/relationships/image" Target="../media/image73.png"/><Relationship Id="rId2" Type="http://schemas.openxmlformats.org/officeDocument/2006/relationships/image" Target="../media/image59.png"/><Relationship Id="rId16" Type="http://schemas.openxmlformats.org/officeDocument/2006/relationships/image" Target="../media/image72.jpe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19" Type="http://schemas.openxmlformats.org/officeDocument/2006/relationships/image" Target="../media/image74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Relationship Id="rId22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Relationship Id="rId9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5.emf"/><Relationship Id="rId4" Type="http://schemas.openxmlformats.org/officeDocument/2006/relationships/oleObject" Target="../embeddings/oleObject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emf"/><Relationship Id="rId10" Type="http://schemas.openxmlformats.org/officeDocument/2006/relationships/image" Target="../media/image19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6"/>
          <p:cNvSpPr>
            <a:spLocks noChangeArrowheads="1"/>
          </p:cNvSpPr>
          <p:nvPr/>
        </p:nvSpPr>
        <p:spPr bwMode="auto">
          <a:xfrm>
            <a:off x="1914525" y="3789363"/>
            <a:ext cx="5510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/>
            <a:r>
              <a:rPr lang="en-US" altLang="ja-JP" sz="2400" b="1" dirty="0" smtClean="0">
                <a:latin typeface="+mn-lt"/>
                <a:ea typeface="微軟正黑體" panose="020B0604030504040204" pitchFamily="34" charset="-120"/>
              </a:rPr>
              <a:t>2019</a:t>
            </a:r>
            <a:r>
              <a:rPr lang="zh-TW" altLang="en-US" sz="2400" b="1" dirty="0" smtClean="0">
                <a:latin typeface="+mn-lt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 smtClean="0">
                <a:latin typeface="+mn-lt"/>
                <a:ea typeface="微軟正黑體" panose="020B0604030504040204" pitchFamily="34" charset="-120"/>
              </a:rPr>
              <a:t>05</a:t>
            </a:r>
            <a:r>
              <a:rPr lang="zh-TW" altLang="en-US" sz="2400" b="1" dirty="0" smtClean="0">
                <a:latin typeface="+mn-lt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 smtClean="0">
                <a:latin typeface="+mn-lt"/>
                <a:ea typeface="微軟正黑體" panose="020B0604030504040204" pitchFamily="34" charset="-120"/>
              </a:rPr>
              <a:t>21</a:t>
            </a:r>
            <a:r>
              <a:rPr lang="zh-TW" altLang="en-US" sz="2400" b="1" dirty="0" smtClean="0">
                <a:latin typeface="+mn-lt"/>
                <a:ea typeface="微軟正黑體" panose="020B0604030504040204" pitchFamily="34" charset="-120"/>
              </a:rPr>
              <a:t>日</a:t>
            </a:r>
            <a:endParaRPr lang="ja-JP" altLang="ja-JP" sz="2400" b="1" dirty="0"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0" y="1868488"/>
            <a:ext cx="9158288" cy="769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400" b="1" dirty="0">
                <a:latin typeface="+mn-lt"/>
                <a:ea typeface="微軟正黑體" panose="020B0604030504040204" pitchFamily="34" charset="-120"/>
              </a:rPr>
              <a:t>裕隆日產汽車股份有限公司</a:t>
            </a:r>
            <a:endParaRPr lang="en-US" altLang="zh-TW" sz="4400" b="1" dirty="0"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6148" name="文字方塊 3"/>
          <p:cNvSpPr txBox="1">
            <a:spLocks noChangeArrowheads="1"/>
          </p:cNvSpPr>
          <p:nvPr/>
        </p:nvSpPr>
        <p:spPr bwMode="auto">
          <a:xfrm>
            <a:off x="6875463" y="76200"/>
            <a:ext cx="22685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2000" b="1">
                <a:latin typeface="+mn-lt"/>
                <a:ea typeface="微軟正黑體" panose="020B0604030504040204" pitchFamily="34" charset="-120"/>
              </a:rPr>
              <a:t>(</a:t>
            </a:r>
            <a:r>
              <a:rPr lang="zh-TW" altLang="en-US" sz="2000" b="1">
                <a:latin typeface="+mn-lt"/>
                <a:ea typeface="微軟正黑體" panose="020B0604030504040204" pitchFamily="34" charset="-120"/>
              </a:rPr>
              <a:t>股票代號</a:t>
            </a:r>
            <a:r>
              <a:rPr lang="en-US" altLang="zh-TW" sz="2000" b="1">
                <a:latin typeface="+mn-lt"/>
                <a:ea typeface="微軟正黑體" panose="020B0604030504040204" pitchFamily="34" charset="-120"/>
              </a:rPr>
              <a:t>:2227)</a:t>
            </a:r>
            <a:endParaRPr lang="zh-TW" altLang="en-US" sz="2000">
              <a:latin typeface="+mn-lt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字方塊 29"/>
          <p:cNvSpPr txBox="1"/>
          <p:nvPr/>
        </p:nvSpPr>
        <p:spPr>
          <a:xfrm>
            <a:off x="826729" y="2632415"/>
            <a:ext cx="112082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軟正黑體" panose="020B0604030504040204" pitchFamily="34" charset="-120"/>
              </a:rPr>
              <a:t>SENTRA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4332930" y="5939988"/>
            <a:ext cx="106952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軟正黑體" panose="020B0604030504040204" pitchFamily="34" charset="-120"/>
              </a:rPr>
              <a:t>X-TRAIL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79322"/>
            <a:ext cx="2528951" cy="129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30521">
            <a:off x="3264476" y="3873487"/>
            <a:ext cx="3566570" cy="2196256"/>
          </a:xfrm>
          <a:prstGeom prst="rect">
            <a:avLst/>
          </a:prstGeom>
        </p:spPr>
      </p:pic>
      <p:sp>
        <p:nvSpPr>
          <p:cNvPr id="33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</a:rPr>
              <a:t>NISSAN</a:t>
            </a: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</a:rPr>
              <a:t> </a:t>
            </a:r>
            <a:r>
              <a:rPr kumimoji="1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</a:rPr>
              <a:t>– </a:t>
            </a:r>
            <a:r>
              <a:rPr kumimoji="1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</a:rPr>
              <a:t>國產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</a:rPr>
              <a:t>車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1149636" y="5219908"/>
            <a:ext cx="93326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軟正黑體" panose="020B0604030504040204" pitchFamily="34" charset="-120"/>
              </a:rPr>
              <a:t>LIVINA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7388161" y="5076146"/>
            <a:ext cx="104201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軟正黑體" panose="020B0604030504040204" pitchFamily="34" charset="-120"/>
              </a:rPr>
              <a:t>MARCH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9890" r="18845"/>
          <a:stretch/>
        </p:blipFill>
        <p:spPr>
          <a:xfrm>
            <a:off x="3209804" y="1487262"/>
            <a:ext cx="3162395" cy="1733918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7452320" y="2447530"/>
            <a:ext cx="77457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軟正黑體" panose="020B0604030504040204" pitchFamily="34" charset="-120"/>
              </a:rPr>
              <a:t>TIIDA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313145" y="3409767"/>
            <a:ext cx="955711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軟正黑體" panose="020B0604030504040204" pitchFamily="34" charset="-120"/>
              </a:rPr>
              <a:t>KICKS</a:t>
            </a:r>
            <a:endParaRPr kumimoji="1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1754" y="3371028"/>
            <a:ext cx="2155506" cy="1546513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75" y="1055077"/>
            <a:ext cx="2556791" cy="152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199" y="961476"/>
            <a:ext cx="2483768" cy="134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238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557338"/>
            <a:ext cx="5013325" cy="2178050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769899" y="1556792"/>
            <a:ext cx="374101" cy="215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ea typeface="微軟正黑體" pitchFamily="34" charset="-120"/>
            </a:endParaRPr>
          </a:p>
        </p:txBody>
      </p:sp>
      <p:sp>
        <p:nvSpPr>
          <p:cNvPr id="9221" name="矩形 15"/>
          <p:cNvSpPr>
            <a:spLocks noChangeArrowheads="1"/>
          </p:cNvSpPr>
          <p:nvPr/>
        </p:nvSpPr>
        <p:spPr bwMode="auto">
          <a:xfrm>
            <a:off x="971550" y="2393950"/>
            <a:ext cx="4032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新車上</a:t>
            </a:r>
            <a:r>
              <a:rPr lang="zh-TW" altLang="en-US" sz="48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市</a:t>
            </a:r>
            <a:endParaRPr lang="en-US" altLang="zh-TW" sz="48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3789363"/>
            <a:ext cx="9144000" cy="1428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ea typeface="微軟正黑體" pitchFamily="34" charset="-120"/>
            </a:endParaRPr>
          </a:p>
        </p:txBody>
      </p:sp>
      <p:sp>
        <p:nvSpPr>
          <p:cNvPr id="8203" name="AutoShape 6"/>
          <p:cNvSpPr>
            <a:spLocks noChangeArrowheads="1"/>
          </p:cNvSpPr>
          <p:nvPr/>
        </p:nvSpPr>
        <p:spPr bwMode="gray">
          <a:xfrm>
            <a:off x="179388" y="1700213"/>
            <a:ext cx="754062" cy="80645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571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zh-TW" sz="54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2</a:t>
            </a:r>
            <a:endParaRPr lang="zh-TW" altLang="en-US" sz="54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37" y="1557338"/>
            <a:ext cx="3708949" cy="217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80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物件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0" name="think-cell 幻灯片" r:id="rId5" imgW="270" imgH="270" progId="TCLayout.ActiveDocument.1">
                  <p:embed/>
                </p:oleObj>
              </mc:Choice>
              <mc:Fallback>
                <p:oleObj name="think-cell 幻灯片" r:id="rId5" imgW="270" imgH="270" progId="TCLayout.ActiveDocument.1">
                  <p:embed/>
                  <p:pic>
                    <p:nvPicPr>
                      <p:cNvPr id="7" name="物件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INFINITI</a:t>
            </a:r>
            <a:r>
              <a:rPr lang="en-US" altLang="zh-TW" sz="3600" b="1" dirty="0"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–</a:t>
            </a:r>
            <a:r>
              <a:rPr lang="zh-TW" altLang="en-US" sz="3600" b="1" dirty="0" smtClean="0"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Q50S</a:t>
            </a:r>
            <a:endParaRPr lang="en-US" altLang="zh-TW" sz="3600" b="1" dirty="0"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0" y="1196752"/>
            <a:ext cx="9151200" cy="489654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23" b="96639" l="5013" r="94723">
                        <a14:foregroundMark x1="47493" y1="45378" x2="47493" y2="45378"/>
                        <a14:foregroundMark x1="65699" y1="34454" x2="65699" y2="34454"/>
                        <a14:foregroundMark x1="81266" y1="45378" x2="81266" y2="45378"/>
                        <a14:foregroundMark x1="78628" y1="70588" x2="78628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9003" y="1628800"/>
            <a:ext cx="2287628" cy="717571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746824" y="2378576"/>
            <a:ext cx="2569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超</a:t>
            </a:r>
            <a:r>
              <a:rPr lang="zh-TW" altLang="en-US" sz="105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zh-TW" altLang="en-US" sz="4000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之</a:t>
            </a:r>
            <a:r>
              <a:rPr lang="zh-TW" altLang="en-US" sz="1050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zh-TW" altLang="en-US" sz="4000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在</a:t>
            </a:r>
            <a:r>
              <a:rPr lang="zh-TW" altLang="en-US" sz="105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zh-TW" altLang="en-US" sz="4000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我</a:t>
            </a:r>
            <a:endParaRPr lang="zh-TW" altLang="en-US" sz="40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259312" y="308646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Q50 SILVER SPORT </a:t>
            </a:r>
            <a:r>
              <a:rPr lang="zh-TW" altLang="en-US" sz="1800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超越上市</a:t>
            </a:r>
            <a:endParaRPr lang="zh-TW" altLang="en-US" sz="18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713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物件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6" name="think-cell 幻灯片" r:id="rId5" imgW="270" imgH="270" progId="TCLayout.ActiveDocument.1">
                  <p:embed/>
                </p:oleObj>
              </mc:Choice>
              <mc:Fallback>
                <p:oleObj name="think-cell 幻灯片" r:id="rId5" imgW="270" imgH="270" progId="TCLayout.ActiveDocument.1">
                  <p:embed/>
                  <p:pic>
                    <p:nvPicPr>
                      <p:cNvPr id="7" name="物件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INFINITI</a:t>
            </a:r>
            <a:r>
              <a:rPr lang="en-US" altLang="zh-TW" sz="3600" b="1" dirty="0"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–</a:t>
            </a:r>
            <a:r>
              <a:rPr lang="zh-TW" altLang="en-US" sz="3600" b="1" dirty="0" smtClean="0"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QX60 </a:t>
            </a:r>
            <a:r>
              <a:rPr lang="en-US" altLang="zh-TW" sz="3600" b="1" dirty="0" smtClean="0">
                <a:ea typeface="微軟正黑體" panose="020B0604030504040204" pitchFamily="34" charset="-120"/>
              </a:rPr>
              <a:t>19</a:t>
            </a:r>
            <a:r>
              <a:rPr lang="zh-TW" altLang="en-US" sz="3600" b="1" dirty="0">
                <a:ea typeface="微軟正黑體" panose="020B0604030504040204" pitchFamily="34" charset="-120"/>
              </a:rPr>
              <a:t>年</a:t>
            </a:r>
            <a:r>
              <a:rPr lang="zh-TW" altLang="en-US" sz="3600" b="1" dirty="0" smtClean="0">
                <a:ea typeface="微軟正黑體" panose="020B0604030504040204" pitchFamily="34" charset="-120"/>
              </a:rPr>
              <a:t>式</a:t>
            </a:r>
            <a:endParaRPr lang="en-US" altLang="zh-TW" sz="3600" b="1" dirty="0"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96752"/>
            <a:ext cx="9125930" cy="489654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712411" y="1844824"/>
            <a:ext cx="1701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年式 全新升級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80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124744"/>
            <a:ext cx="9144000" cy="48965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211342"/>
            <a:ext cx="9144000" cy="4723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9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NISSAN –</a:t>
            </a:r>
            <a:r>
              <a:rPr lang="zh-TW" altLang="en-US" sz="3600" b="1" dirty="0" smtClean="0"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KICKS</a:t>
            </a:r>
            <a:r>
              <a:rPr lang="zh-TW" altLang="en-US" sz="3600" b="1" dirty="0" smtClean="0">
                <a:latin typeface="+mn-lt"/>
                <a:ea typeface="微軟正黑體" panose="020B0604030504040204" pitchFamily="34" charset="-120"/>
              </a:rPr>
              <a:t> 年度風雲車三冠</a:t>
            </a:r>
            <a:r>
              <a:rPr lang="zh-TW" altLang="en-US" sz="3600" b="1" dirty="0">
                <a:latin typeface="+mn-lt"/>
                <a:ea typeface="微軟正黑體" panose="020B0604030504040204" pitchFamily="34" charset="-120"/>
              </a:rPr>
              <a:t>王</a:t>
            </a:r>
            <a:endParaRPr lang="en-US" altLang="zh-TW" sz="3600" b="1" dirty="0"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00" y="1211342"/>
            <a:ext cx="8959696" cy="472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6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3770" y="1124744"/>
            <a:ext cx="9147770" cy="4752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16390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NISSAN –</a:t>
            </a:r>
            <a:r>
              <a:rPr lang="zh-TW" altLang="en-US" sz="3600" b="1" dirty="0" smtClean="0"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JUKE</a:t>
            </a:r>
            <a:r>
              <a:rPr lang="zh-TW" altLang="en-US" sz="3600" b="1" dirty="0" smtClean="0"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19</a:t>
            </a:r>
            <a:r>
              <a:rPr lang="zh-TW" altLang="en-US" sz="3600" b="1" dirty="0" smtClean="0">
                <a:latin typeface="+mn-lt"/>
                <a:ea typeface="微軟正黑體" panose="020B0604030504040204" pitchFamily="34" charset="-120"/>
              </a:rPr>
              <a:t>年式</a:t>
            </a:r>
            <a:endParaRPr lang="en-US" altLang="zh-TW" sz="3600" b="1" dirty="0"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2" t="17242" r="6832" b="15547"/>
          <a:stretch/>
        </p:blipFill>
        <p:spPr>
          <a:xfrm>
            <a:off x="-8966" y="1268760"/>
            <a:ext cx="9160062" cy="43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9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3770" y="1124744"/>
            <a:ext cx="9147770" cy="4752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6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NISSAN –</a:t>
            </a:r>
            <a:r>
              <a:rPr lang="zh-TW" altLang="en-US" sz="3600" b="1" dirty="0" smtClean="0"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X-TRAIL</a:t>
            </a:r>
            <a:r>
              <a:rPr lang="zh-TW" altLang="en-US" sz="3600" b="1" dirty="0" smtClean="0">
                <a:latin typeface="+mn-lt"/>
                <a:ea typeface="微軟正黑體" panose="020B0604030504040204" pitchFamily="34" charset="-120"/>
              </a:rPr>
              <a:t> 智行科技特仕車</a:t>
            </a:r>
            <a:endParaRPr lang="en-US" altLang="zh-TW" sz="3600" b="1" dirty="0"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6688" r="5726" b="8657"/>
          <a:stretch/>
        </p:blipFill>
        <p:spPr>
          <a:xfrm>
            <a:off x="357229" y="1319936"/>
            <a:ext cx="8425772" cy="45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8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3770" y="1124744"/>
            <a:ext cx="9147770" cy="4752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27680" y="1628800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latin typeface="+mn-lt"/>
                <a:ea typeface="微軟正黑體" panose="020B0604030504040204" pitchFamily="34" charset="-120"/>
              </a:rPr>
              <a:t>全球電動車銷售冠軍</a:t>
            </a:r>
            <a:endParaRPr lang="en-US" altLang="zh-TW" sz="2800" b="1" dirty="0"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7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3600" b="1" dirty="0" smtClean="0">
                <a:latin typeface="+mn-lt"/>
                <a:ea typeface="微軟正黑體" panose="020B0604030504040204" pitchFamily="34" charset="-120"/>
              </a:rPr>
              <a:t>即將上市：</a:t>
            </a:r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NISSAN –</a:t>
            </a:r>
            <a:r>
              <a:rPr lang="zh-TW" altLang="en-US" sz="3600" b="1" dirty="0" smtClean="0"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LEAF</a:t>
            </a:r>
            <a:endParaRPr lang="en-US" altLang="zh-TW" sz="3600" b="1" dirty="0"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64514" name="Picture 2" descr="Nissan LEAF e+ two-tone red and black driving on a brid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17281"/>
            <a:ext cx="9144000" cy="436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04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3770" y="1124744"/>
            <a:ext cx="9147770" cy="4752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75836" y="1628800"/>
            <a:ext cx="5832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2000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搭載</a:t>
            </a:r>
            <a:r>
              <a:rPr lang="en-US" altLang="zh-TW" sz="2000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VC-Turbo</a:t>
            </a:r>
            <a:r>
              <a:rPr lang="zh-TW" altLang="en-US" sz="2000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可變壓縮比引擎</a:t>
            </a:r>
            <a:endParaRPr lang="en-US" altLang="zh-TW" sz="2000" b="1" dirty="0" smtClean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  <a:p>
            <a:pPr algn="r"/>
            <a:r>
              <a:rPr lang="zh-TW" altLang="en-US" sz="2000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兼顧省油環保與操控性能</a:t>
            </a:r>
            <a:endParaRPr lang="en-US" altLang="zh-TW" sz="2000" b="1" dirty="0" smtClean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55" y="1340768"/>
            <a:ext cx="9053289" cy="4464496"/>
          </a:xfrm>
          <a:prstGeom prst="rect">
            <a:avLst/>
          </a:prstGeom>
        </p:spPr>
      </p:pic>
      <p:sp>
        <p:nvSpPr>
          <p:cNvPr id="7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3600" b="1" dirty="0" smtClean="0">
                <a:latin typeface="+mn-lt"/>
                <a:ea typeface="微軟正黑體" panose="020B0604030504040204" pitchFamily="34" charset="-120"/>
              </a:rPr>
              <a:t>即將上市：</a:t>
            </a:r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NISSAN </a:t>
            </a:r>
            <a:r>
              <a:rPr lang="en-US" altLang="zh-TW" sz="3600" b="1" dirty="0">
                <a:latin typeface="+mn-lt"/>
                <a:ea typeface="微軟正黑體" panose="020B0604030504040204" pitchFamily="34" charset="-120"/>
              </a:rPr>
              <a:t>–</a:t>
            </a:r>
            <a:r>
              <a:rPr lang="zh-TW" altLang="en-US" sz="3600" b="1" dirty="0"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3600" b="1" dirty="0">
                <a:latin typeface="+mn-lt"/>
                <a:ea typeface="微軟正黑體" panose="020B0604030504040204" pitchFamily="34" charset="-120"/>
              </a:rPr>
              <a:t>ALTIMA</a:t>
            </a:r>
          </a:p>
        </p:txBody>
      </p:sp>
    </p:spTree>
    <p:extLst>
      <p:ext uri="{BB962C8B-B14F-4D97-AF65-F5344CB8AC3E}">
        <p14:creationId xmlns:p14="http://schemas.microsoft.com/office/powerpoint/2010/main" val="325657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3770" y="943897"/>
            <a:ext cx="9147770" cy="5293415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graphicFrame>
        <p:nvGraphicFramePr>
          <p:cNvPr id="38" name="物件 3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5" name="think-cell 幻灯片" r:id="rId5" imgW="270" imgH="270" progId="TCLayout.ActiveDocument.1">
                  <p:embed/>
                </p:oleObj>
              </mc:Choice>
              <mc:Fallback>
                <p:oleObj name="think-cell 幻灯片" r:id="rId5" imgW="270" imgH="270" progId="TCLayout.ActiveDocument.1">
                  <p:embed/>
                  <p:pic>
                    <p:nvPicPr>
                      <p:cNvPr id="38" name="物件 3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TW"/>
            </a:defPPr>
            <a:lvl1pPr algn="ctr">
              <a:defRPr sz="3600" b="1">
                <a:latin typeface="+mn-lt"/>
                <a:ea typeface="微軟正黑體" pitchFamily="34" charset="-120"/>
              </a:defRPr>
            </a:lvl1pPr>
          </a:lstStyle>
          <a:p>
            <a:r>
              <a:rPr lang="en-US" altLang="zh-TW" dirty="0"/>
              <a:t>INFINITI</a:t>
            </a:r>
            <a:r>
              <a:rPr lang="zh-TW" altLang="en-US" dirty="0"/>
              <a:t> 最新行銷</a:t>
            </a:r>
            <a:r>
              <a:rPr lang="zh-TW" altLang="en-US" dirty="0" smtClean="0"/>
              <a:t>活動：</a:t>
            </a:r>
            <a:r>
              <a:rPr lang="en-US" altLang="zh-TW" dirty="0" smtClean="0"/>
              <a:t>Q50S</a:t>
            </a:r>
            <a:r>
              <a:rPr lang="zh-TW" altLang="en-US" dirty="0" smtClean="0"/>
              <a:t>上市</a:t>
            </a:r>
            <a:endParaRPr lang="en-US" altLang="zh-TW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9" y="1068674"/>
            <a:ext cx="3139323" cy="20929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文字方塊 22"/>
          <p:cNvSpPr txBox="1"/>
          <p:nvPr/>
        </p:nvSpPr>
        <p:spPr>
          <a:xfrm>
            <a:off x="749551" y="3212976"/>
            <a:ext cx="1728192" cy="33855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ea typeface="微軟正黑體" panose="020B0604030504040204" pitchFamily="34" charset="-120"/>
              </a:rPr>
              <a:t>Q50S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媒體試駕</a:t>
            </a:r>
            <a:endParaRPr lang="zh-TW" altLang="en-US" sz="1600" dirty="0"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916" y="1051541"/>
            <a:ext cx="2128219" cy="2105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文字方塊 25"/>
          <p:cNvSpPr txBox="1"/>
          <p:nvPr/>
        </p:nvSpPr>
        <p:spPr>
          <a:xfrm>
            <a:off x="3488331" y="3212976"/>
            <a:ext cx="1728192" cy="33855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ea typeface="微軟正黑體" panose="020B0604030504040204" pitchFamily="34" charset="-120"/>
              </a:rPr>
              <a:t>Q50S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上市新聞稿</a:t>
            </a:r>
            <a:endParaRPr lang="zh-TW" altLang="en-US" sz="1600" dirty="0">
              <a:ea typeface="微軟正黑體" panose="020B0604030504040204" pitchFamily="34" charset="-120"/>
            </a:endParaRPr>
          </a:p>
        </p:txBody>
      </p:sp>
      <p:pic>
        <p:nvPicPr>
          <p:cNvPr id="27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179" y="3720658"/>
            <a:ext cx="3193677" cy="2018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8" name="文字方塊 27"/>
          <p:cNvSpPr txBox="1"/>
          <p:nvPr/>
        </p:nvSpPr>
        <p:spPr>
          <a:xfrm>
            <a:off x="777540" y="5826750"/>
            <a:ext cx="1728192" cy="33855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ea typeface="微軟正黑體" panose="020B0604030504040204" pitchFamily="34" charset="-120"/>
              </a:rPr>
              <a:t>Q50S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店頭上市</a:t>
            </a:r>
            <a:endParaRPr lang="zh-TW" altLang="en-US" sz="1600" dirty="0">
              <a:ea typeface="微軟正黑體" panose="020B0604030504040204" pitchFamily="34" charset="-120"/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103" y="1087350"/>
            <a:ext cx="3580479" cy="20752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文字方塊 39"/>
          <p:cNvSpPr txBox="1"/>
          <p:nvPr/>
        </p:nvSpPr>
        <p:spPr>
          <a:xfrm>
            <a:off x="6296383" y="3212976"/>
            <a:ext cx="1956274" cy="33855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ea typeface="微軟正黑體" panose="020B0604030504040204" pitchFamily="34" charset="-120"/>
              </a:rPr>
              <a:t>Q50S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網路活動</a:t>
            </a:r>
            <a:endParaRPr lang="en-US" altLang="zh-TW" sz="1600" dirty="0">
              <a:ea typeface="微軟正黑體" panose="020B0604030504040204" pitchFamily="34" charset="-120"/>
            </a:endParaRPr>
          </a:p>
        </p:txBody>
      </p:sp>
      <p:pic>
        <p:nvPicPr>
          <p:cNvPr id="41" name="圖片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59" y="3717032"/>
            <a:ext cx="2427137" cy="20226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文字方塊 41"/>
          <p:cNvSpPr txBox="1"/>
          <p:nvPr/>
        </p:nvSpPr>
        <p:spPr>
          <a:xfrm>
            <a:off x="3500189" y="5826750"/>
            <a:ext cx="2076668" cy="33855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ea typeface="微軟正黑體" panose="020B0604030504040204" pitchFamily="34" charset="-120"/>
              </a:rPr>
              <a:t>World Gym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異業合作</a:t>
            </a:r>
            <a:endParaRPr lang="zh-TW" altLang="en-US" sz="1600" dirty="0">
              <a:ea typeface="微軟正黑體" panose="020B0604030504040204" pitchFamily="34" charset="-120"/>
            </a:endParaRPr>
          </a:p>
        </p:txBody>
      </p:sp>
      <p:pic>
        <p:nvPicPr>
          <p:cNvPr id="43" name="圖片 4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599" y="3717033"/>
            <a:ext cx="3159285" cy="20226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文字方塊 29"/>
          <p:cNvSpPr txBox="1"/>
          <p:nvPr/>
        </p:nvSpPr>
        <p:spPr>
          <a:xfrm>
            <a:off x="6655600" y="5826750"/>
            <a:ext cx="1728192" cy="33855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ea typeface="微軟正黑體" panose="020B0604030504040204" pitchFamily="34" charset="-120"/>
              </a:rPr>
              <a:t>Q50S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電視廣告</a:t>
            </a:r>
            <a:endParaRPr lang="zh-TW" altLang="en-US" sz="1600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641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600" b="1" dirty="0">
                <a:latin typeface="+mn-lt"/>
                <a:ea typeface="微軟正黑體" panose="020B0604030504040204" pitchFamily="34" charset="-120"/>
              </a:rPr>
              <a:t>免責聲明</a:t>
            </a:r>
          </a:p>
        </p:txBody>
      </p:sp>
      <p:sp>
        <p:nvSpPr>
          <p:cNvPr id="7171" name="文字方塊 6"/>
          <p:cNvSpPr txBox="1">
            <a:spLocks noChangeArrowheads="1"/>
          </p:cNvSpPr>
          <p:nvPr/>
        </p:nvSpPr>
        <p:spPr bwMode="auto">
          <a:xfrm>
            <a:off x="107950" y="950913"/>
            <a:ext cx="8923338" cy="47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algn="just">
              <a:lnSpc>
                <a:spcPct val="150000"/>
              </a:lnSpc>
              <a:spcBef>
                <a:spcPts val="600"/>
              </a:spcBef>
              <a:buFont typeface="Arial" charset="0"/>
              <a:buAutoNum type="arabicPeriod"/>
            </a:pPr>
            <a:r>
              <a:rPr lang="zh-TW" altLang="en-US" sz="1600" dirty="0">
                <a:latin typeface="+mn-lt"/>
                <a:ea typeface="微軟正黑體" panose="020B0604030504040204" pitchFamily="34" charset="-120"/>
              </a:rPr>
              <a:t>本文件係由裕隆日產汽車股份有限公司（以下簡稱「本公司」）所提供，除財務報表所含之數字及資訊外，本文件所含資料並未經會計師或獨立專家審核或審閱，本公司對該等資料或意見之允當性、完整性及正</a:t>
            </a:r>
            <a:r>
              <a:rPr lang="en-US" altLang="zh-TW" sz="1600" dirty="0">
                <a:latin typeface="+mn-lt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latin typeface="+mn-lt"/>
                <a:ea typeface="微軟正黑體" panose="020B0604030504040204" pitchFamily="34" charset="-120"/>
              </a:rPr>
              <a:t>準</a:t>
            </a:r>
            <a:r>
              <a:rPr lang="en-US" altLang="zh-TW" sz="1600" dirty="0">
                <a:latin typeface="+mn-lt"/>
                <a:ea typeface="微軟正黑體" panose="020B0604030504040204" pitchFamily="34" charset="-120"/>
              </a:rPr>
              <a:t>)</a:t>
            </a:r>
            <a:r>
              <a:rPr lang="zh-TW" altLang="en-US" sz="1600" dirty="0">
                <a:latin typeface="+mn-lt"/>
                <a:ea typeface="微軟正黑體" panose="020B0604030504040204" pitchFamily="34" charset="-120"/>
              </a:rPr>
              <a:t>確性，不作任何明示或默示之聲明與擔保。本文件所含資料僅以提供當時之情況為準，本公司不會就本文件提供後所發生之任何變動而更新其內容。本公司及關係企業及各該負責人，無論係因過失或其他原因，均不對因使用本文件或其內容所致之任何損害負任何法律責任。 </a:t>
            </a:r>
          </a:p>
          <a:p>
            <a:pPr marL="266700" indent="-266700" algn="just">
              <a:lnSpc>
                <a:spcPct val="150000"/>
              </a:lnSpc>
              <a:spcBef>
                <a:spcPts val="600"/>
              </a:spcBef>
              <a:buFont typeface="Arial" charset="0"/>
              <a:buAutoNum type="arabicPeriod"/>
            </a:pPr>
            <a:r>
              <a:rPr lang="zh-TW" altLang="en-US" sz="1600" dirty="0">
                <a:latin typeface="+mn-lt"/>
                <a:ea typeface="微軟正黑體" panose="020B0604030504040204" pitchFamily="34" charset="-120"/>
              </a:rPr>
              <a:t>本文件可能包含本公司對未來可能發生之業務活動、事件或發展之陳述，而該等陳述係基於本公司對未來營運之假設，及</a:t>
            </a:r>
            <a:r>
              <a:rPr lang="en-US" altLang="zh-TW" sz="1600" dirty="0">
                <a:latin typeface="+mn-lt"/>
                <a:ea typeface="微軟正黑體" panose="020B0604030504040204" pitchFamily="34" charset="-120"/>
              </a:rPr>
              <a:t>/</a:t>
            </a:r>
            <a:r>
              <a:rPr lang="zh-TW" altLang="en-US" sz="1600" dirty="0">
                <a:latin typeface="+mn-lt"/>
                <a:ea typeface="微軟正黑體" panose="020B0604030504040204" pitchFamily="34" charset="-120"/>
              </a:rPr>
              <a:t>或種種本公司無法控制之政治、經濟、市場等因素所做成，故實際經營結果可能與該等陳述有重大差異。 </a:t>
            </a:r>
          </a:p>
          <a:p>
            <a:pPr marL="266700" indent="-266700" algn="just">
              <a:lnSpc>
                <a:spcPct val="150000"/>
              </a:lnSpc>
              <a:spcBef>
                <a:spcPts val="600"/>
              </a:spcBef>
              <a:buFont typeface="Arial" charset="0"/>
              <a:buAutoNum type="arabicPeriod"/>
            </a:pPr>
            <a:r>
              <a:rPr lang="zh-TW" altLang="en-US" sz="1600" dirty="0">
                <a:latin typeface="+mn-lt"/>
                <a:ea typeface="微軟正黑體" panose="020B0604030504040204" pitchFamily="34" charset="-120"/>
              </a:rPr>
              <a:t>本文件不得視為買賣有價證券或其他金融商品之要約或要約之引誘。 </a:t>
            </a:r>
          </a:p>
          <a:p>
            <a:pPr marL="266700" indent="-266700" algn="just">
              <a:lnSpc>
                <a:spcPct val="150000"/>
              </a:lnSpc>
              <a:spcBef>
                <a:spcPts val="600"/>
              </a:spcBef>
              <a:buFont typeface="Arial" charset="0"/>
              <a:buAutoNum type="arabicPeriod"/>
            </a:pPr>
            <a:r>
              <a:rPr lang="zh-TW" altLang="en-US" sz="1600" dirty="0">
                <a:latin typeface="+mn-lt"/>
                <a:ea typeface="微軟正黑體" panose="020B0604030504040204" pitchFamily="34" charset="-120"/>
              </a:rPr>
              <a:t>本文件之著作權歸本公司及</a:t>
            </a:r>
            <a:r>
              <a:rPr lang="en-US" altLang="zh-TW" sz="1600" dirty="0">
                <a:latin typeface="+mn-lt"/>
                <a:ea typeface="微軟正黑體" panose="020B0604030504040204" pitchFamily="34" charset="-120"/>
              </a:rPr>
              <a:t>/</a:t>
            </a:r>
            <a:r>
              <a:rPr lang="zh-TW" altLang="en-US" sz="1600" dirty="0">
                <a:latin typeface="+mn-lt"/>
                <a:ea typeface="微軟正黑體" panose="020B0604030504040204" pitchFamily="34" charset="-120"/>
              </a:rPr>
              <a:t>或本公司關係企業所有，本文件之任何部分不得直接或間接複製或傳送給任何第三人，且不得為任何目的出版刊印本文件之全部或一部。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30315" y="908720"/>
            <a:ext cx="9147770" cy="5293415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graphicFrame>
        <p:nvGraphicFramePr>
          <p:cNvPr id="38" name="物件 3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0" name="think-cell 幻灯片" r:id="rId5" imgW="270" imgH="270" progId="TCLayout.ActiveDocument.1">
                  <p:embed/>
                </p:oleObj>
              </mc:Choice>
              <mc:Fallback>
                <p:oleObj name="think-cell 幻灯片" r:id="rId5" imgW="270" imgH="270" progId="TCLayout.ActiveDocument.1">
                  <p:embed/>
                  <p:pic>
                    <p:nvPicPr>
                      <p:cNvPr id="38" name="物件 3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TW"/>
            </a:defPPr>
            <a:lvl1pPr algn="ctr">
              <a:defRPr sz="3600" b="1">
                <a:latin typeface="+mn-lt"/>
                <a:ea typeface="微軟正黑體" pitchFamily="34" charset="-120"/>
              </a:defRPr>
            </a:lvl1pPr>
          </a:lstStyle>
          <a:p>
            <a:r>
              <a:rPr lang="en-US" altLang="zh-TW" dirty="0"/>
              <a:t>INFINITI</a:t>
            </a:r>
            <a:r>
              <a:rPr lang="zh-TW" altLang="en-US" dirty="0"/>
              <a:t> 最新行銷</a:t>
            </a:r>
            <a:r>
              <a:rPr lang="zh-TW" altLang="en-US" dirty="0" smtClean="0"/>
              <a:t>活動：</a:t>
            </a:r>
            <a:r>
              <a:rPr lang="en-US" altLang="zh-TW" dirty="0" smtClean="0"/>
              <a:t>QX60 </a:t>
            </a:r>
            <a:r>
              <a:rPr lang="en-US" altLang="zh-TW" dirty="0"/>
              <a:t>19</a:t>
            </a:r>
            <a:r>
              <a:rPr lang="zh-TW" altLang="en-US" dirty="0"/>
              <a:t>年式</a:t>
            </a:r>
            <a:r>
              <a:rPr lang="zh-TW" altLang="en-US" dirty="0" smtClean="0"/>
              <a:t>上市</a:t>
            </a:r>
            <a:endParaRPr lang="en-US" altLang="zh-TW" dirty="0"/>
          </a:p>
        </p:txBody>
      </p:sp>
      <p:grpSp>
        <p:nvGrpSpPr>
          <p:cNvPr id="2" name="群組 1"/>
          <p:cNvGrpSpPr/>
          <p:nvPr/>
        </p:nvGrpSpPr>
        <p:grpSpPr>
          <a:xfrm>
            <a:off x="562825" y="5661248"/>
            <a:ext cx="8018350" cy="338554"/>
            <a:chOff x="454140" y="3303815"/>
            <a:chExt cx="8018350" cy="338554"/>
          </a:xfrm>
        </p:grpSpPr>
        <p:sp>
          <p:nvSpPr>
            <p:cNvPr id="23" name="文字方塊 22"/>
            <p:cNvSpPr txBox="1"/>
            <p:nvPr/>
          </p:nvSpPr>
          <p:spPr>
            <a:xfrm>
              <a:off x="454140" y="3303815"/>
              <a:ext cx="1728192" cy="338554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 smtClean="0">
                  <a:ea typeface="微軟正黑體" panose="020B0604030504040204" pitchFamily="34" charset="-120"/>
                </a:rPr>
                <a:t>QX60 </a:t>
              </a:r>
              <a:r>
                <a:rPr lang="zh-TW" altLang="en-US" sz="1600" dirty="0" smtClean="0">
                  <a:ea typeface="微軟正黑體" panose="020B0604030504040204" pitchFamily="34" charset="-120"/>
                </a:rPr>
                <a:t>媒體試駕</a:t>
              </a:r>
              <a:endParaRPr lang="zh-TW" altLang="en-US" sz="1600" dirty="0">
                <a:ea typeface="微軟正黑體" panose="020B0604030504040204" pitchFamily="34" charset="-120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3275856" y="3303815"/>
              <a:ext cx="1728192" cy="338554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 smtClean="0">
                  <a:ea typeface="微軟正黑體" panose="020B0604030504040204" pitchFamily="34" charset="-120"/>
                </a:rPr>
                <a:t>QX60</a:t>
              </a:r>
              <a:r>
                <a:rPr lang="zh-TW" altLang="en-US" sz="1600" dirty="0" smtClean="0">
                  <a:ea typeface="微軟正黑體" panose="020B0604030504040204" pitchFamily="34" charset="-120"/>
                </a:rPr>
                <a:t>上市新聞稿</a:t>
              </a:r>
              <a:endParaRPr lang="zh-TW" altLang="en-US" sz="1600" dirty="0">
                <a:ea typeface="微軟正黑體" panose="020B0604030504040204" pitchFamily="34" charset="-120"/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6516216" y="3303815"/>
              <a:ext cx="1956274" cy="338554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 smtClean="0">
                  <a:ea typeface="微軟正黑體" panose="020B0604030504040204" pitchFamily="34" charset="-120"/>
                </a:rPr>
                <a:t>QX60 </a:t>
              </a:r>
              <a:r>
                <a:rPr lang="zh-TW" altLang="en-US" sz="1600" dirty="0" smtClean="0">
                  <a:ea typeface="微軟正黑體" panose="020B0604030504040204" pitchFamily="34" charset="-120"/>
                </a:rPr>
                <a:t>網路行銷</a:t>
              </a:r>
              <a:endParaRPr lang="en-US" altLang="zh-TW" sz="1600" dirty="0">
                <a:ea typeface="微軟正黑體" panose="020B0604030504040204" pitchFamily="34" charset="-120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078777"/>
            <a:ext cx="2304256" cy="43801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773" y="1078778"/>
            <a:ext cx="2708469" cy="438013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群組 9"/>
          <p:cNvGrpSpPr/>
          <p:nvPr/>
        </p:nvGrpSpPr>
        <p:grpSpPr>
          <a:xfrm>
            <a:off x="2651358" y="1078778"/>
            <a:ext cx="3432810" cy="4380137"/>
            <a:chOff x="2693900" y="934762"/>
            <a:chExt cx="3432810" cy="4380137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900" y="934762"/>
              <a:ext cx="3432810" cy="27234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901" y="3132319"/>
              <a:ext cx="3429768" cy="21825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4537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07504" y="980728"/>
            <a:ext cx="8953806" cy="5420849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5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07339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000" b="1" dirty="0" smtClean="0">
                <a:latin typeface="+mn-lt"/>
                <a:ea typeface="微軟正黑體" panose="020B0604030504040204" pitchFamily="34" charset="-120"/>
              </a:rPr>
              <a:t>NISSAN</a:t>
            </a:r>
            <a:r>
              <a:rPr lang="zh-TW" altLang="en-US" sz="3000" b="1" dirty="0" smtClean="0">
                <a:latin typeface="+mn-lt"/>
                <a:ea typeface="微軟正黑體" panose="020B0604030504040204" pitchFamily="34" charset="-120"/>
              </a:rPr>
              <a:t>最新行銷活動</a:t>
            </a:r>
            <a:r>
              <a:rPr lang="zh-TW" altLang="en-US" sz="3000" dirty="0" smtClean="0">
                <a:latin typeface="+mn-lt"/>
                <a:ea typeface="微軟正黑體" panose="020B0604030504040204" pitchFamily="34" charset="-120"/>
              </a:rPr>
              <a:t>：</a:t>
            </a:r>
            <a:r>
              <a:rPr lang="en-US" altLang="zh-TW" sz="3000" b="1" dirty="0" smtClean="0">
                <a:latin typeface="+mn-lt"/>
                <a:ea typeface="微軟正黑體" panose="020B0604030504040204" pitchFamily="34" charset="-120"/>
              </a:rPr>
              <a:t>KICKS</a:t>
            </a:r>
            <a:r>
              <a:rPr lang="zh-TW" altLang="en-US" sz="3000" b="1" dirty="0">
                <a:latin typeface="+mn-lt"/>
                <a:ea typeface="微軟正黑體" panose="020B0604030504040204" pitchFamily="34" charset="-120"/>
              </a:rPr>
              <a:t>完全制霸特仕</a:t>
            </a:r>
            <a:r>
              <a:rPr lang="zh-TW" altLang="en-US" sz="3000" b="1" dirty="0" smtClean="0">
                <a:latin typeface="+mn-lt"/>
                <a:ea typeface="微軟正黑體" panose="020B0604030504040204" pitchFamily="34" charset="-120"/>
              </a:rPr>
              <a:t>車上市</a:t>
            </a:r>
            <a:endParaRPr lang="en-US" altLang="zh-TW" sz="3000" b="1" dirty="0"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3"/>
          <a:stretch/>
        </p:blipFill>
        <p:spPr>
          <a:xfrm>
            <a:off x="218778" y="1018333"/>
            <a:ext cx="4091558" cy="2672819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6" t="5450" r="14332"/>
          <a:stretch/>
        </p:blipFill>
        <p:spPr>
          <a:xfrm>
            <a:off x="6153874" y="1012031"/>
            <a:ext cx="2763420" cy="4041331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305" y="1042864"/>
            <a:ext cx="1706052" cy="2638884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178" y="5041716"/>
            <a:ext cx="5120956" cy="1328610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9911" y="3789708"/>
            <a:ext cx="2312445" cy="1266344"/>
          </a:xfrm>
          <a:prstGeom prst="rect">
            <a:avLst/>
          </a:prstGeom>
        </p:spPr>
      </p:pic>
      <p:pic>
        <p:nvPicPr>
          <p:cNvPr id="70660" name="Picture 4" descr="introduce_feature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778" y="3798523"/>
            <a:ext cx="1681143" cy="25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introduce_feature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25018" y="3798523"/>
            <a:ext cx="1818379" cy="25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2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-3770" y="1024196"/>
            <a:ext cx="9147770" cy="5420849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5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0733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NISSAN</a:t>
            </a:r>
            <a:r>
              <a:rPr lang="zh-TW" altLang="en-US" sz="3600" b="1" dirty="0" smtClean="0">
                <a:latin typeface="+mn-lt"/>
                <a:ea typeface="微軟正黑體" panose="020B0604030504040204" pitchFamily="34" charset="-120"/>
              </a:rPr>
              <a:t>最新行銷活動</a:t>
            </a:r>
            <a:r>
              <a:rPr lang="zh-TW" altLang="en-US" sz="3600" dirty="0" smtClean="0">
                <a:latin typeface="+mn-lt"/>
                <a:ea typeface="微軟正黑體" panose="020B0604030504040204" pitchFamily="34" charset="-120"/>
              </a:rPr>
              <a:t>：</a:t>
            </a:r>
            <a:r>
              <a:rPr lang="zh-TW" altLang="en-US" sz="3600" b="1" dirty="0" smtClean="0">
                <a:latin typeface="+mn-lt"/>
                <a:ea typeface="微軟正黑體" panose="020B0604030504040204" pitchFamily="34" charset="-120"/>
              </a:rPr>
              <a:t>展間集客</a:t>
            </a:r>
            <a:endParaRPr lang="en-US" altLang="zh-TW" sz="3600" b="1" dirty="0"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BFC4DA9A-2577-43ED-A514-7E701CF90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58" y="5089115"/>
            <a:ext cx="2084086" cy="12766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Picture 12" descr="C:\Users\k4115.KT_DOMAIN\Desktop\323善化\323善化_190324_00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0564" y="5079921"/>
            <a:ext cx="1740162" cy="12858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C:\Users\k4115.KT_DOMAIN\Desktop\47健康\47健康_190407_00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80" y="3534308"/>
            <a:ext cx="1223168" cy="14921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7" descr="C:\Users\k4115.KT_DOMAIN\Desktop\47健康\47健康_190407_004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2340" y="3010993"/>
            <a:ext cx="1451410" cy="20344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221" y="2564465"/>
            <a:ext cx="1715379" cy="1324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142984"/>
            <a:ext cx="1363293" cy="12858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7" name="Picture 4" descr="D:\f10\CRM-重要通報\2019\展間活動\Q1\0413輔大照片\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80" y="3786190"/>
            <a:ext cx="1214414" cy="1291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9" name="Picture 19" descr="ååè£¡å¯è½æä¸æå¤äºº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659" y="5109642"/>
            <a:ext cx="1696935" cy="12561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0" name="Picture 4" descr="D:\f10\CRM-重要通報\2019\展間活動\Q1\林口照片\0420林口_190421_005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3" y="1142984"/>
            <a:ext cx="1664085" cy="13870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1" name="Picture 13" descr="ååè£¡å¯è½æ2 åäººãå¾®ç¬çäººãå¤§å®¶ç«è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42983"/>
            <a:ext cx="1513878" cy="18350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/>
          <a:stretch>
            <a:fillRect/>
          </a:stretch>
        </p:blipFill>
        <p:spPr bwMode="auto">
          <a:xfrm>
            <a:off x="6167006" y="2453288"/>
            <a:ext cx="1357322" cy="13357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3" name="Picture 3" descr="D:\f10\CRM-重要通報\2019\展間活動\Q1\汐止照片\155282643367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357" y="1142984"/>
            <a:ext cx="1515237" cy="26093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4" name="Picture 8" descr="ååè£¡å¯è½æ1 äººãå®¤å§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71" y="3937711"/>
            <a:ext cx="1805504" cy="1089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5" name="Picture 3" descr="C:\Users\k4115.KT_DOMAIN\Desktop\323善化\我是藝術家323_190324_0003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242349"/>
            <a:ext cx="1390106" cy="24725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5AF3CEB9-33DF-4FC2-8A65-ED8A13E78C7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3" t="-815" r="11019" b="15510"/>
          <a:stretch>
            <a:fillRect/>
          </a:stretch>
        </p:blipFill>
        <p:spPr>
          <a:xfrm>
            <a:off x="214281" y="4734496"/>
            <a:ext cx="1379906" cy="16313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7" name="圖片 6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3193" y="1142984"/>
            <a:ext cx="1112857" cy="23432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8" name="圖片 6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"/>
          <a:stretch>
            <a:fillRect/>
          </a:stretch>
        </p:blipFill>
        <p:spPr>
          <a:xfrm>
            <a:off x="214282" y="1142984"/>
            <a:ext cx="1416376" cy="10366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9" name="Picture 6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5072074"/>
            <a:ext cx="1724025" cy="12937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79" y="3837612"/>
            <a:ext cx="1569935" cy="11789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790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28"/>
          <p:cNvSpPr txBox="1">
            <a:spLocks noChangeArrowheads="1"/>
          </p:cNvSpPr>
          <p:nvPr/>
        </p:nvSpPr>
        <p:spPr bwMode="auto">
          <a:xfrm>
            <a:off x="19541" y="118373"/>
            <a:ext cx="9036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b="1" dirty="0">
                <a:latin typeface="+mn-lt"/>
                <a:ea typeface="微軟正黑體" panose="020B0604030504040204" pitchFamily="34" charset="-120"/>
              </a:rPr>
              <a:t>最新保修</a:t>
            </a:r>
            <a:r>
              <a:rPr lang="zh-TW" altLang="en-US" sz="3600" b="1" dirty="0" smtClean="0">
                <a:latin typeface="+mn-lt"/>
                <a:ea typeface="微軟正黑體" panose="020B0604030504040204" pitchFamily="34" charset="-120"/>
              </a:rPr>
              <a:t>活動</a:t>
            </a:r>
            <a:r>
              <a:rPr lang="zh-TW" altLang="en-US" sz="3600" b="1" dirty="0">
                <a:latin typeface="+mn-lt"/>
                <a:ea typeface="微軟正黑體" panose="020B0604030504040204" pitchFamily="34" charset="-120"/>
              </a:rPr>
              <a:t>與車主</a:t>
            </a:r>
            <a:r>
              <a:rPr lang="en-US" altLang="zh-TW" sz="3600" b="1" dirty="0">
                <a:latin typeface="+mn-lt"/>
                <a:ea typeface="微軟正黑體" panose="020B0604030504040204" pitchFamily="34" charset="-120"/>
              </a:rPr>
              <a:t>APP</a:t>
            </a:r>
            <a:r>
              <a:rPr lang="zh-TW" altLang="en-US" sz="3600" b="1" dirty="0">
                <a:latin typeface="+mn-lt"/>
                <a:ea typeface="微軟正黑體" panose="020B0604030504040204" pitchFamily="34" charset="-120"/>
              </a:rPr>
              <a:t>活動</a:t>
            </a:r>
            <a:endParaRPr lang="en-US" altLang="zh-TW" sz="3600" b="1" dirty="0"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2" y="992854"/>
            <a:ext cx="3776997" cy="528602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0627" y="1382332"/>
            <a:ext cx="4896544" cy="4896543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118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557338"/>
            <a:ext cx="5013325" cy="2178050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042909" y="1557338"/>
            <a:ext cx="101091" cy="215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ea typeface="微軟正黑體" pitchFamily="34" charset="-120"/>
            </a:endParaRPr>
          </a:p>
        </p:txBody>
      </p:sp>
      <p:sp>
        <p:nvSpPr>
          <p:cNvPr id="17413" name="矩形 15"/>
          <p:cNvSpPr>
            <a:spLocks noChangeArrowheads="1"/>
          </p:cNvSpPr>
          <p:nvPr/>
        </p:nvSpPr>
        <p:spPr bwMode="auto">
          <a:xfrm>
            <a:off x="971550" y="2393950"/>
            <a:ext cx="4032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營運說明</a:t>
            </a:r>
            <a:endParaRPr lang="en-US" altLang="zh-TW" sz="48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3789363"/>
            <a:ext cx="9144000" cy="1428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ea typeface="微軟正黑體" pitchFamily="34" charset="-120"/>
            </a:endParaRPr>
          </a:p>
        </p:txBody>
      </p:sp>
      <p:sp>
        <p:nvSpPr>
          <p:cNvPr id="8203" name="AutoShape 6"/>
          <p:cNvSpPr>
            <a:spLocks noChangeArrowheads="1"/>
          </p:cNvSpPr>
          <p:nvPr/>
        </p:nvSpPr>
        <p:spPr bwMode="gray">
          <a:xfrm>
            <a:off x="179388" y="1700213"/>
            <a:ext cx="754062" cy="80645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571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zh-TW" sz="54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3</a:t>
            </a:r>
            <a:endParaRPr lang="zh-TW" altLang="en-US" sz="54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8277" y="1553917"/>
            <a:ext cx="3999681" cy="21624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文字方塊 28"/>
          <p:cNvSpPr txBox="1">
            <a:spLocks noChangeArrowheads="1"/>
          </p:cNvSpPr>
          <p:nvPr/>
        </p:nvSpPr>
        <p:spPr bwMode="auto">
          <a:xfrm>
            <a:off x="0" y="116632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3600" b="1" dirty="0" smtClean="0">
                <a:latin typeface="+mn-lt"/>
                <a:ea typeface="微軟正黑體" pitchFamily="34" charset="-120"/>
              </a:rPr>
              <a:t>2019</a:t>
            </a:r>
            <a:r>
              <a:rPr lang="zh-TW" altLang="en-US" sz="3600" b="1" dirty="0" smtClean="0">
                <a:latin typeface="+mn-lt"/>
                <a:ea typeface="微軟正黑體" pitchFamily="34" charset="-120"/>
              </a:rPr>
              <a:t>年第</a:t>
            </a:r>
            <a:r>
              <a:rPr lang="zh-TW" altLang="en-US" sz="3600" b="1" dirty="0">
                <a:latin typeface="+mn-lt"/>
                <a:ea typeface="微軟正黑體" pitchFamily="34" charset="-120"/>
              </a:rPr>
              <a:t>一</a:t>
            </a:r>
            <a:r>
              <a:rPr lang="zh-TW" altLang="en-US" sz="3600" b="1" dirty="0" smtClean="0">
                <a:latin typeface="+mn-lt"/>
                <a:ea typeface="微軟正黑體" pitchFamily="34" charset="-120"/>
              </a:rPr>
              <a:t>季合併</a:t>
            </a:r>
            <a:r>
              <a:rPr lang="zh-TW" altLang="en-US" sz="3600" b="1" dirty="0">
                <a:latin typeface="+mn-lt"/>
                <a:ea typeface="微軟正黑體" pitchFamily="34" charset="-120"/>
              </a:rPr>
              <a:t>綜合損益表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0" y="764332"/>
            <a:ext cx="8816498" cy="547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文字方塊 28"/>
          <p:cNvSpPr txBox="1">
            <a:spLocks noChangeArrowheads="1"/>
          </p:cNvSpPr>
          <p:nvPr/>
        </p:nvSpPr>
        <p:spPr bwMode="auto">
          <a:xfrm>
            <a:off x="0" y="116632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3600" b="1" dirty="0" smtClean="0">
                <a:latin typeface="+mn-lt"/>
                <a:ea typeface="微軟正黑體" pitchFamily="34" charset="-120"/>
              </a:rPr>
              <a:t>2019</a:t>
            </a:r>
            <a:r>
              <a:rPr lang="zh-TW" altLang="en-US" sz="3600" b="1" dirty="0" smtClean="0">
                <a:latin typeface="+mn-lt"/>
                <a:ea typeface="微軟正黑體" pitchFamily="34" charset="-120"/>
              </a:rPr>
              <a:t>年第一季合併</a:t>
            </a:r>
            <a:r>
              <a:rPr lang="zh-TW" altLang="en-US" sz="3600" b="1" dirty="0">
                <a:latin typeface="+mn-lt"/>
                <a:ea typeface="微軟正黑體" pitchFamily="34" charset="-120"/>
              </a:rPr>
              <a:t>資產負債表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332"/>
            <a:ext cx="8819250" cy="568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4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557338"/>
            <a:ext cx="5013325" cy="2178050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532813" y="1557338"/>
            <a:ext cx="611187" cy="215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ea typeface="微軟正黑體" pitchFamily="34" charset="-120"/>
            </a:endParaRPr>
          </a:p>
        </p:txBody>
      </p:sp>
      <p:sp>
        <p:nvSpPr>
          <p:cNvPr id="19461" name="矩形 15"/>
          <p:cNvSpPr>
            <a:spLocks noChangeArrowheads="1"/>
          </p:cNvSpPr>
          <p:nvPr/>
        </p:nvSpPr>
        <p:spPr bwMode="auto">
          <a:xfrm>
            <a:off x="971550" y="2393950"/>
            <a:ext cx="4032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主要發展策略</a:t>
            </a:r>
            <a:endParaRPr lang="en-US" altLang="zh-TW" sz="48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3789363"/>
            <a:ext cx="9144000" cy="1428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ea typeface="微軟正黑體" pitchFamily="34" charset="-120"/>
            </a:endParaRPr>
          </a:p>
        </p:txBody>
      </p:sp>
      <p:sp>
        <p:nvSpPr>
          <p:cNvPr id="8203" name="AutoShape 6"/>
          <p:cNvSpPr>
            <a:spLocks noChangeArrowheads="1"/>
          </p:cNvSpPr>
          <p:nvPr/>
        </p:nvSpPr>
        <p:spPr bwMode="gray">
          <a:xfrm>
            <a:off x="179388" y="1700213"/>
            <a:ext cx="754062" cy="80645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571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zh-TW" sz="54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4</a:t>
            </a:r>
            <a:endParaRPr lang="zh-TW" altLang="en-US" sz="54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63490" name="Picture 2" descr="http://new.nissan.com.tw/upload/model/GT-R/2A6F4F8AH0B77.$mdl-larg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7" y="1569525"/>
            <a:ext cx="3384376" cy="214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0" y="5699720"/>
            <a:ext cx="8172400" cy="6096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kumimoji="0" lang="en-GB" altLang="zh-TW" sz="2800" dirty="0" smtClean="0">
                <a:solidFill>
                  <a:srgbClr val="FFFFFF"/>
                </a:solidFill>
                <a:latin typeface="+mn-lt"/>
                <a:ea typeface="微軟正黑體" panose="020B0604030504040204" pitchFamily="34" charset="-120"/>
              </a:rPr>
              <a:t>                                          3S strategic framework  </a:t>
            </a:r>
          </a:p>
        </p:txBody>
      </p:sp>
      <p:sp>
        <p:nvSpPr>
          <p:cNvPr id="58" name="Rectangle 56"/>
          <p:cNvSpPr>
            <a:spLocks noChangeArrowheads="1"/>
          </p:cNvSpPr>
          <p:nvPr/>
        </p:nvSpPr>
        <p:spPr bwMode="auto">
          <a:xfrm>
            <a:off x="0" y="6336330"/>
            <a:ext cx="8172400" cy="7200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kumimoji="0" lang="en-GB" altLang="zh-TW" sz="3600" dirty="0">
              <a:solidFill>
                <a:srgbClr val="FFFFFF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63" name="圓角矩形 62"/>
          <p:cNvSpPr/>
          <p:nvPr/>
        </p:nvSpPr>
        <p:spPr>
          <a:xfrm>
            <a:off x="395536" y="5445224"/>
            <a:ext cx="3168352" cy="648072"/>
          </a:xfrm>
          <a:prstGeom prst="roundRect">
            <a:avLst>
              <a:gd name="adj" fmla="val 184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>
              <a:solidFill>
                <a:srgbClr val="FFFFFF"/>
              </a:solidFill>
              <a:ea typeface="微軟正黑體" panose="020B0604030504040204" pitchFamily="34" charset="-120"/>
            </a:endParaRPr>
          </a:p>
        </p:txBody>
      </p:sp>
      <p:sp>
        <p:nvSpPr>
          <p:cNvPr id="59" name="文字方塊 58"/>
          <p:cNvSpPr txBox="1"/>
          <p:nvPr/>
        </p:nvSpPr>
        <p:spPr>
          <a:xfrm>
            <a:off x="0" y="7200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TW"/>
            </a:defPPr>
            <a:lvl1pPr algn="ctr">
              <a:defRPr sz="3600" b="1">
                <a:latin typeface="+mn-lt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公司經營策略</a:t>
            </a:r>
            <a:endParaRPr lang="zh-TW" altLang="en-US" dirty="0"/>
          </a:p>
        </p:txBody>
      </p:sp>
      <p:graphicFrame>
        <p:nvGraphicFramePr>
          <p:cNvPr id="57" name="圖表 56"/>
          <p:cNvGraphicFramePr/>
          <p:nvPr>
            <p:extLst>
              <p:ext uri="{D42A27DB-BD31-4B8C-83A1-F6EECF244321}">
                <p14:modId xmlns:p14="http://schemas.microsoft.com/office/powerpoint/2010/main" val="2614311060"/>
              </p:ext>
            </p:extLst>
          </p:nvPr>
        </p:nvGraphicFramePr>
        <p:xfrm>
          <a:off x="252536" y="692696"/>
          <a:ext cx="8788145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4" name="左-右雙向箭號 63"/>
          <p:cNvSpPr/>
          <p:nvPr/>
        </p:nvSpPr>
        <p:spPr>
          <a:xfrm>
            <a:off x="4197260" y="1143602"/>
            <a:ext cx="899674" cy="681157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>
              <a:solidFill>
                <a:srgbClr val="FFFFFF"/>
              </a:solidFill>
              <a:ea typeface="微軟正黑體" panose="020B0604030504040204" pitchFamily="34" charset="-120"/>
            </a:endParaRPr>
          </a:p>
        </p:txBody>
      </p:sp>
      <p:sp>
        <p:nvSpPr>
          <p:cNvPr id="66" name="向上箭號 65"/>
          <p:cNvSpPr/>
          <p:nvPr/>
        </p:nvSpPr>
        <p:spPr>
          <a:xfrm rot="19801820">
            <a:off x="2725065" y="3807323"/>
            <a:ext cx="753807" cy="669632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>
              <a:solidFill>
                <a:srgbClr val="FFFFFF"/>
              </a:solidFill>
              <a:ea typeface="微軟正黑體" panose="020B0604030504040204" pitchFamily="34" charset="-120"/>
            </a:endParaRPr>
          </a:p>
        </p:txBody>
      </p:sp>
      <p:sp>
        <p:nvSpPr>
          <p:cNvPr id="70" name="向上箭號 69"/>
          <p:cNvSpPr/>
          <p:nvPr/>
        </p:nvSpPr>
        <p:spPr>
          <a:xfrm rot="1801427">
            <a:off x="5839420" y="3804573"/>
            <a:ext cx="753807" cy="669632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>
              <a:solidFill>
                <a:srgbClr val="FFFFFF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4" name="群組 53"/>
          <p:cNvGrpSpPr/>
          <p:nvPr/>
        </p:nvGrpSpPr>
        <p:grpSpPr>
          <a:xfrm>
            <a:off x="460153" y="1143602"/>
            <a:ext cx="3391078" cy="1508105"/>
            <a:chOff x="179512" y="896233"/>
            <a:chExt cx="3528392" cy="1594282"/>
          </a:xfrm>
        </p:grpSpPr>
        <p:sp>
          <p:nvSpPr>
            <p:cNvPr id="52" name="矩形 51"/>
            <p:cNvSpPr/>
            <p:nvPr/>
          </p:nvSpPr>
          <p:spPr>
            <a:xfrm>
              <a:off x="188137" y="968241"/>
              <a:ext cx="389925" cy="3878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800">
                <a:solidFill>
                  <a:srgbClr val="FFFFFF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84" name="文字方塊 83"/>
            <p:cNvSpPr txBox="1"/>
            <p:nvPr/>
          </p:nvSpPr>
          <p:spPr>
            <a:xfrm>
              <a:off x="179512" y="896233"/>
              <a:ext cx="3528392" cy="1594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2800" b="1" dirty="0" smtClean="0">
                  <a:solidFill>
                    <a:srgbClr val="FFFFFF"/>
                  </a:solidFill>
                  <a:latin typeface="+mn-lt"/>
                  <a:ea typeface="微軟正黑體" panose="020B0604030504040204" pitchFamily="34" charset="-120"/>
                </a:rPr>
                <a:t>S</a:t>
              </a:r>
              <a:r>
                <a:rPr kumimoji="0" lang="zh-TW" altLang="en-US" sz="2800" b="1" dirty="0" smtClean="0">
                  <a:solidFill>
                    <a:srgbClr val="FFFFFF"/>
                  </a:solidFill>
                  <a:latin typeface="+mn-lt"/>
                  <a:ea typeface="微軟正黑體" panose="020B0604030504040204" pitchFamily="34" charset="-120"/>
                </a:rPr>
                <a:t> </a:t>
              </a:r>
              <a:r>
                <a:rPr kumimoji="0" lang="en-US" altLang="zh-TW" sz="2800" b="1" dirty="0" smtClean="0">
                  <a:solidFill>
                    <a:srgbClr val="000000"/>
                  </a:solidFill>
                  <a:latin typeface="+mn-lt"/>
                  <a:ea typeface="微軟正黑體" panose="020B0604030504040204" pitchFamily="34" charset="-120"/>
                </a:rPr>
                <a:t>ell More</a:t>
              </a:r>
            </a:p>
            <a:p>
              <a:pPr fontAlgn="auto">
                <a:spcBef>
                  <a:spcPts val="600"/>
                </a:spcBef>
                <a:spcAft>
                  <a:spcPts val="0"/>
                </a:spcAft>
              </a:pPr>
              <a:r>
                <a:rPr kumimoji="0" lang="en-US" altLang="zh-TW" sz="1800" b="1" dirty="0" smtClean="0">
                  <a:solidFill>
                    <a:srgbClr val="000000"/>
                  </a:solidFill>
                  <a:latin typeface="+mn-lt"/>
                  <a:ea typeface="微軟正黑體" panose="020B0604030504040204" pitchFamily="34" charset="-120"/>
                </a:rPr>
                <a:t>Innovation-oriented sales growth strategy</a:t>
              </a:r>
            </a:p>
            <a:p>
              <a:pPr fontAlgn="auto">
                <a:spcBef>
                  <a:spcPts val="600"/>
                </a:spcBef>
                <a:spcAft>
                  <a:spcPts val="0"/>
                </a:spcAft>
              </a:pPr>
              <a:r>
                <a:rPr kumimoji="0" lang="zh-TW" altLang="en-US" sz="1800" dirty="0" smtClean="0">
                  <a:solidFill>
                    <a:srgbClr val="000000"/>
                  </a:solidFill>
                  <a:latin typeface="+mn-lt"/>
                  <a:ea typeface="微軟正黑體" panose="020B0604030504040204" pitchFamily="34" charset="-120"/>
                </a:rPr>
                <a:t>以「創新」為本的銷售成長策略</a:t>
              </a:r>
              <a:endParaRPr kumimoji="0" lang="en-US" altLang="zh-TW" sz="1800" dirty="0" smtClean="0">
                <a:solidFill>
                  <a:srgbClr val="000000"/>
                </a:solidFill>
                <a:latin typeface="+mn-lt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" name="群組 64"/>
          <p:cNvGrpSpPr/>
          <p:nvPr/>
        </p:nvGrpSpPr>
        <p:grpSpPr>
          <a:xfrm>
            <a:off x="5421387" y="943098"/>
            <a:ext cx="3471093" cy="1508106"/>
            <a:chOff x="5559695" y="404664"/>
            <a:chExt cx="3611647" cy="1594283"/>
          </a:xfrm>
        </p:grpSpPr>
        <p:sp>
          <p:nvSpPr>
            <p:cNvPr id="85" name="矩形 84"/>
            <p:cNvSpPr/>
            <p:nvPr/>
          </p:nvSpPr>
          <p:spPr>
            <a:xfrm>
              <a:off x="5559695" y="476672"/>
              <a:ext cx="389925" cy="3878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800">
                <a:solidFill>
                  <a:srgbClr val="FFFFFF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86" name="文字方塊 31"/>
            <p:cNvSpPr txBox="1"/>
            <p:nvPr/>
          </p:nvSpPr>
          <p:spPr>
            <a:xfrm>
              <a:off x="5572974" y="404664"/>
              <a:ext cx="3598368" cy="1594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2800" b="1" dirty="0" smtClean="0">
                  <a:solidFill>
                    <a:srgbClr val="FFFFFF"/>
                  </a:solidFill>
                  <a:ea typeface="微軟正黑體" panose="020B0604030504040204" pitchFamily="34" charset="-120"/>
                </a:rPr>
                <a:t>S</a:t>
              </a:r>
              <a:r>
                <a:rPr kumimoji="0" lang="zh-TW" altLang="en-US" sz="2800" b="1" dirty="0" smtClean="0">
                  <a:solidFill>
                    <a:srgbClr val="FFFFFF"/>
                  </a:solidFill>
                  <a:ea typeface="微軟正黑體" panose="020B0604030504040204" pitchFamily="34" charset="-120"/>
                </a:rPr>
                <a:t> </a:t>
              </a:r>
              <a:r>
                <a:rPr kumimoji="0" lang="en-US" altLang="zh-TW" sz="2800" b="1" dirty="0" smtClean="0">
                  <a:solidFill>
                    <a:srgbClr val="000000"/>
                  </a:solidFill>
                  <a:ea typeface="微軟正黑體" panose="020B0604030504040204" pitchFamily="34" charset="-120"/>
                </a:rPr>
                <a:t>pend Wise</a:t>
              </a:r>
            </a:p>
            <a:p>
              <a:pPr fontAlgn="auto">
                <a:spcBef>
                  <a:spcPts val="600"/>
                </a:spcBef>
                <a:spcAft>
                  <a:spcPts val="0"/>
                </a:spcAft>
              </a:pPr>
              <a:r>
                <a:rPr kumimoji="0" lang="en-US" altLang="zh-TW" sz="1800" b="1" dirty="0" smtClean="0">
                  <a:solidFill>
                    <a:srgbClr val="000000"/>
                  </a:solidFill>
                  <a:ea typeface="微軟正黑體" panose="020B0604030504040204" pitchFamily="34" charset="-120"/>
                </a:rPr>
                <a:t>Win-Win-oriented lean cost strategy </a:t>
              </a:r>
            </a:p>
            <a:p>
              <a:pPr fontAlgn="auto">
                <a:spcBef>
                  <a:spcPts val="600"/>
                </a:spcBef>
                <a:spcAft>
                  <a:spcPts val="0"/>
                </a:spcAft>
              </a:pPr>
              <a:r>
                <a:rPr kumimoji="0" lang="zh-TW" altLang="en-US" sz="1800" dirty="0" smtClean="0">
                  <a:solidFill>
                    <a:srgbClr val="000000"/>
                  </a:solidFill>
                  <a:ea typeface="微軟正黑體" panose="020B0604030504040204" pitchFamily="34" charset="-120"/>
                </a:rPr>
                <a:t>以「互惠」為本的成本精實策略</a:t>
              </a:r>
              <a:endParaRPr kumimoji="0" lang="zh-TW" altLang="en-US" sz="1800" dirty="0">
                <a:solidFill>
                  <a:srgbClr val="000000"/>
                </a:solidFill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" name="群組 54"/>
          <p:cNvGrpSpPr/>
          <p:nvPr/>
        </p:nvGrpSpPr>
        <p:grpSpPr>
          <a:xfrm>
            <a:off x="2655080" y="4166595"/>
            <a:ext cx="6469266" cy="1154162"/>
            <a:chOff x="2463317" y="4153143"/>
            <a:chExt cx="6731224" cy="1220114"/>
          </a:xfrm>
        </p:grpSpPr>
        <p:sp>
          <p:nvSpPr>
            <p:cNvPr id="87" name="矩形 86"/>
            <p:cNvSpPr/>
            <p:nvPr/>
          </p:nvSpPr>
          <p:spPr>
            <a:xfrm>
              <a:off x="2483768" y="4225151"/>
              <a:ext cx="389925" cy="3878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800">
                <a:solidFill>
                  <a:srgbClr val="FFFFFF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88" name="文字方塊 31"/>
            <p:cNvSpPr txBox="1"/>
            <p:nvPr/>
          </p:nvSpPr>
          <p:spPr>
            <a:xfrm>
              <a:off x="2463317" y="4153143"/>
              <a:ext cx="6731224" cy="122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2800" b="1" dirty="0" smtClean="0">
                  <a:solidFill>
                    <a:srgbClr val="FFFFFF"/>
                  </a:solidFill>
                  <a:ea typeface="微軟正黑體" panose="020B0604030504040204" pitchFamily="34" charset="-120"/>
                </a:rPr>
                <a:t>S</a:t>
              </a:r>
              <a:r>
                <a:rPr kumimoji="0" lang="zh-TW" altLang="en-US" sz="2800" b="1" dirty="0" smtClean="0">
                  <a:solidFill>
                    <a:srgbClr val="000000"/>
                  </a:solidFill>
                  <a:ea typeface="微軟正黑體" panose="020B0604030504040204" pitchFamily="34" charset="-120"/>
                </a:rPr>
                <a:t> </a:t>
              </a:r>
              <a:r>
                <a:rPr kumimoji="0" lang="en-US" altLang="zh-TW" sz="2800" b="1" dirty="0" smtClean="0">
                  <a:solidFill>
                    <a:srgbClr val="000000"/>
                  </a:solidFill>
                  <a:ea typeface="微軟正黑體" panose="020B0604030504040204" pitchFamily="34" charset="-120"/>
                </a:rPr>
                <a:t>hare with Hearts</a:t>
              </a:r>
            </a:p>
            <a:p>
              <a:pPr marL="900113" lvl="3" fontAlgn="auto">
                <a:spcBef>
                  <a:spcPts val="600"/>
                </a:spcBef>
                <a:spcAft>
                  <a:spcPts val="0"/>
                </a:spcAft>
              </a:pPr>
              <a:r>
                <a:rPr kumimoji="0" lang="en-US" altLang="zh-TW" sz="1800" b="1" dirty="0" smtClean="0">
                  <a:solidFill>
                    <a:srgbClr val="000000"/>
                  </a:solidFill>
                  <a:ea typeface="微軟正黑體" panose="020B0604030504040204" pitchFamily="34" charset="-120"/>
                </a:rPr>
                <a:t>Gung Ho-oriented corporate groundwork strategy</a:t>
              </a:r>
              <a:r>
                <a:rPr kumimoji="0" lang="zh-TW" altLang="en-US" sz="1800" b="1" dirty="0" smtClean="0">
                  <a:solidFill>
                    <a:srgbClr val="000000"/>
                  </a:solidFill>
                  <a:ea typeface="微軟正黑體" panose="020B0604030504040204" pitchFamily="34" charset="-120"/>
                </a:rPr>
                <a:t> </a:t>
              </a:r>
              <a:r>
                <a:rPr kumimoji="0" lang="zh-TW" altLang="en-US" sz="1800" dirty="0" smtClean="0">
                  <a:solidFill>
                    <a:srgbClr val="000000"/>
                  </a:solidFill>
                  <a:ea typeface="微軟正黑體" panose="020B0604030504040204" pitchFamily="34" charset="-120"/>
                </a:rPr>
                <a:t>以「共享」為本的企業扎根策略 </a:t>
              </a:r>
              <a:endParaRPr kumimoji="0" lang="en-US" altLang="zh-TW" sz="1800" dirty="0" smtClean="0">
                <a:solidFill>
                  <a:srgbClr val="000000"/>
                </a:solidFill>
                <a:ea typeface="微軟正黑體" panose="020B0604030504040204" pitchFamily="34" charset="-120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667770" y="1531717"/>
            <a:ext cx="1799349" cy="43248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>
              <a:solidFill>
                <a:srgbClr val="FFFFFF"/>
              </a:solidFill>
              <a:ea typeface="微軟正黑體" panose="020B0604030504040204" pitchFamily="34" charset="-12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5632347" y="1336221"/>
            <a:ext cx="2180014" cy="43248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>
              <a:solidFill>
                <a:srgbClr val="FFFFFF"/>
              </a:solidFill>
              <a:ea typeface="微軟正黑體" panose="020B0604030504040204" pitchFamily="34" charset="-12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2674735" y="4556358"/>
            <a:ext cx="3564128" cy="43248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800">
              <a:solidFill>
                <a:srgbClr val="FFFFFF"/>
              </a:solidFill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95536" y="4581128"/>
            <a:ext cx="345638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1000" b="1" dirty="0" smtClean="0">
                <a:solidFill>
                  <a:srgbClr val="C00000"/>
                </a:solidFill>
                <a:latin typeface="+mn-lt"/>
                <a:ea typeface="微軟正黑體" panose="020B0604030504040204" pitchFamily="34" charset="-120"/>
              </a:rPr>
              <a:t>MTP</a:t>
            </a:r>
            <a:endParaRPr kumimoji="0" lang="zh-TW" altLang="en-US" sz="11000" b="1" dirty="0">
              <a:solidFill>
                <a:srgbClr val="C00000"/>
              </a:solidFill>
              <a:latin typeface="+mn-lt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-1428792" y="0"/>
            <a:ext cx="12064189" cy="1257342"/>
            <a:chOff x="-1428792" y="0"/>
            <a:chExt cx="12064189" cy="1257342"/>
          </a:xfrm>
        </p:grpSpPr>
        <p:pic>
          <p:nvPicPr>
            <p:cNvPr id="7" name="Picture 2" descr="C:\Users\520500\Desktop\intelligent-mobility-logo.jpg.ximg.l_full_m.smar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28792" y="0"/>
              <a:ext cx="12064189" cy="1136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文字方塊 28"/>
            <p:cNvSpPr txBox="1"/>
            <p:nvPr/>
          </p:nvSpPr>
          <p:spPr>
            <a:xfrm>
              <a:off x="1428728" y="857232"/>
              <a:ext cx="65722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TW" altLang="en-US" sz="2000" b="1" dirty="0" smtClean="0">
                  <a:latin typeface="+mn-lt"/>
                  <a:ea typeface="微軟正黑體" panose="020B0604030504040204" pitchFamily="34" charset="-120"/>
                </a:rPr>
                <a:t>智行科技</a:t>
              </a:r>
              <a:endParaRPr lang="zh-TW" altLang="en-US" sz="2000" b="1" dirty="0">
                <a:latin typeface="+mn-lt"/>
                <a:ea typeface="微軟正黑體" panose="020B0604030504040204" pitchFamily="34" charset="-120"/>
              </a:endParaRPr>
            </a:p>
          </p:txBody>
        </p:sp>
      </p:grpSp>
      <p:pic>
        <p:nvPicPr>
          <p:cNvPr id="65538" name="Picture 2" descr="æºè½é§é§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63683"/>
            <a:ext cx="9144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矩形 32"/>
          <p:cNvSpPr/>
          <p:nvPr/>
        </p:nvSpPr>
        <p:spPr>
          <a:xfrm>
            <a:off x="6156176" y="1617990"/>
            <a:ext cx="3137611" cy="780999"/>
          </a:xfrm>
          <a:prstGeom prst="rect">
            <a:avLst/>
          </a:prstGeom>
          <a:noFill/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  <a:ea typeface="微軟正黑體" panose="020B0604030504040204" pitchFamily="34" charset="-120"/>
              </a:rPr>
              <a:t>Intelligent Driving</a:t>
            </a:r>
          </a:p>
          <a:p>
            <a:pPr algn="ctr">
              <a:defRPr/>
            </a:pPr>
            <a:r>
              <a:rPr lang="zh-TW" altLang="en-US" sz="2400" dirty="0">
                <a:solidFill>
                  <a:schemeClr val="tx1"/>
                </a:solidFill>
                <a:ea typeface="微軟正黑體" panose="020B0604030504040204" pitchFamily="34" charset="-120"/>
              </a:rPr>
              <a:t>智能駕駛</a:t>
            </a:r>
          </a:p>
        </p:txBody>
      </p:sp>
      <p:sp>
        <p:nvSpPr>
          <p:cNvPr id="34" name="テキスト ボックス 69"/>
          <p:cNvSpPr txBox="1">
            <a:spLocks noChangeArrowheads="1"/>
          </p:cNvSpPr>
          <p:nvPr/>
        </p:nvSpPr>
        <p:spPr bwMode="auto">
          <a:xfrm>
            <a:off x="6501019" y="2386176"/>
            <a:ext cx="24479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零碰撞</a:t>
            </a:r>
            <a:endParaRPr lang="en-US" altLang="zh-TW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5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4403" y="4335442"/>
            <a:ext cx="1872053" cy="1114690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6" name="Screen Shot 2016-08-12 at 10.32.30 A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8"/>
          <a:stretch/>
        </p:blipFill>
        <p:spPr>
          <a:xfrm>
            <a:off x="6808425" y="3138093"/>
            <a:ext cx="1868031" cy="1086225"/>
          </a:xfrm>
          <a:prstGeom prst="rect">
            <a:avLst/>
          </a:prstGeom>
          <a:ln w="12700">
            <a:noFill/>
            <a:miter lim="400000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7" name="テキスト ボックス 69"/>
          <p:cNvSpPr txBox="1">
            <a:spLocks noChangeArrowheads="1"/>
          </p:cNvSpPr>
          <p:nvPr/>
        </p:nvSpPr>
        <p:spPr bwMode="auto">
          <a:xfrm>
            <a:off x="6593151" y="2683893"/>
            <a:ext cx="2447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zh-TW"/>
            </a:defPPr>
            <a:lvl1pPr algn="ctr" eaLnBrk="0" hangingPunct="0">
              <a:defRPr sz="20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200" b="0" dirty="0"/>
              <a:t>透過安全科技、自駕科技</a:t>
            </a:r>
            <a:endParaRPr lang="en-US" altLang="zh-TW" sz="1200" b="0" dirty="0"/>
          </a:p>
          <a:p>
            <a:r>
              <a:rPr lang="zh-TW" altLang="en-US" sz="1200" b="0" dirty="0"/>
              <a:t>帶來更自信的駕馭樂趣</a:t>
            </a:r>
            <a:endParaRPr lang="en-US" altLang="zh-TW" sz="1200" b="0" dirty="0"/>
          </a:p>
        </p:txBody>
      </p:sp>
    </p:spTree>
    <p:extLst>
      <p:ext uri="{BB962C8B-B14F-4D97-AF65-F5344CB8AC3E}">
        <p14:creationId xmlns:p14="http://schemas.microsoft.com/office/powerpoint/2010/main" val="130446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600" b="1" dirty="0">
                <a:latin typeface="+mn-lt"/>
                <a:ea typeface="微軟正黑體" panose="020B0604030504040204" pitchFamily="34" charset="-120"/>
              </a:rPr>
              <a:t>議程說明</a:t>
            </a:r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gray">
          <a:xfrm>
            <a:off x="1436688" y="1389063"/>
            <a:ext cx="6662737" cy="739775"/>
          </a:xfrm>
          <a:prstGeom prst="roundRect">
            <a:avLst>
              <a:gd name="adj" fmla="val 10889"/>
            </a:avLst>
          </a:prstGeom>
          <a:solidFill>
            <a:srgbClr val="0000FF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lvl="1">
              <a:defRPr/>
            </a:pPr>
            <a:r>
              <a:rPr lang="zh-TW" altLang="en-US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公司簡介 </a:t>
            </a:r>
            <a:endParaRPr lang="zh-TW" altLang="en-US" sz="2000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7172" name="AutoShape 6"/>
          <p:cNvSpPr>
            <a:spLocks noChangeArrowheads="1"/>
          </p:cNvSpPr>
          <p:nvPr/>
        </p:nvSpPr>
        <p:spPr bwMode="gray">
          <a:xfrm>
            <a:off x="1116013" y="1196975"/>
            <a:ext cx="752475" cy="723900"/>
          </a:xfrm>
          <a:prstGeom prst="roundRect">
            <a:avLst>
              <a:gd name="adj" fmla="val 11921"/>
            </a:avLst>
          </a:prstGeom>
          <a:solidFill>
            <a:schemeClr val="bg1"/>
          </a:solidFill>
          <a:ln w="57150">
            <a:solidFill>
              <a:srgbClr val="0000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zh-TW">
                <a:solidFill>
                  <a:srgbClr val="0000FF"/>
                </a:solidFill>
                <a:latin typeface="+mn-lt"/>
                <a:ea typeface="微軟正黑體" panose="020B0604030504040204" pitchFamily="34" charset="-120"/>
              </a:rPr>
              <a:t>1</a:t>
            </a:r>
            <a:endParaRPr lang="zh-TW" altLang="en-US">
              <a:solidFill>
                <a:srgbClr val="0000FF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7173" name="AutoShape 2"/>
          <p:cNvSpPr>
            <a:spLocks noChangeArrowheads="1"/>
          </p:cNvSpPr>
          <p:nvPr/>
        </p:nvSpPr>
        <p:spPr bwMode="gray">
          <a:xfrm>
            <a:off x="1436688" y="2400300"/>
            <a:ext cx="6662737" cy="741363"/>
          </a:xfrm>
          <a:prstGeom prst="roundRect">
            <a:avLst>
              <a:gd name="adj" fmla="val 10889"/>
            </a:avLst>
          </a:prstGeom>
          <a:solidFill>
            <a:srgbClr val="0000FF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lvl="1">
              <a:defRPr/>
            </a:pPr>
            <a:r>
              <a:rPr lang="zh-TW" altLang="en-US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新車上市</a:t>
            </a:r>
            <a:endParaRPr lang="zh-TW" altLang="en-US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gray">
          <a:xfrm>
            <a:off x="1116013" y="2209800"/>
            <a:ext cx="752475" cy="723900"/>
          </a:xfrm>
          <a:prstGeom prst="roundRect">
            <a:avLst>
              <a:gd name="adj" fmla="val 11921"/>
            </a:avLst>
          </a:prstGeom>
          <a:solidFill>
            <a:schemeClr val="bg1"/>
          </a:solidFill>
          <a:ln w="57150">
            <a:solidFill>
              <a:srgbClr val="0000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FF"/>
                </a:solidFill>
                <a:latin typeface="+mn-lt"/>
                <a:ea typeface="微軟正黑體" panose="020B0604030504040204" pitchFamily="34" charset="-120"/>
              </a:rPr>
              <a:t>2</a:t>
            </a:r>
            <a:endParaRPr lang="zh-TW" altLang="en-US" dirty="0">
              <a:solidFill>
                <a:srgbClr val="0000FF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7175" name="AutoShape 2"/>
          <p:cNvSpPr>
            <a:spLocks noChangeArrowheads="1"/>
          </p:cNvSpPr>
          <p:nvPr/>
        </p:nvSpPr>
        <p:spPr bwMode="gray">
          <a:xfrm>
            <a:off x="1436688" y="3408363"/>
            <a:ext cx="6662737" cy="741362"/>
          </a:xfrm>
          <a:prstGeom prst="roundRect">
            <a:avLst>
              <a:gd name="adj" fmla="val 10889"/>
            </a:avLst>
          </a:prstGeom>
          <a:solidFill>
            <a:srgbClr val="0000FF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lvl="1">
              <a:defRPr/>
            </a:pPr>
            <a:r>
              <a:rPr lang="zh-TW" altLang="en-US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營運說明</a:t>
            </a:r>
            <a:endParaRPr lang="zh-TW" altLang="en-US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7176" name="AutoShape 6"/>
          <p:cNvSpPr>
            <a:spLocks noChangeArrowheads="1"/>
          </p:cNvSpPr>
          <p:nvPr/>
        </p:nvSpPr>
        <p:spPr bwMode="gray">
          <a:xfrm>
            <a:off x="1116013" y="3217863"/>
            <a:ext cx="752475" cy="723900"/>
          </a:xfrm>
          <a:prstGeom prst="roundRect">
            <a:avLst>
              <a:gd name="adj" fmla="val 11921"/>
            </a:avLst>
          </a:prstGeom>
          <a:solidFill>
            <a:schemeClr val="bg1"/>
          </a:solidFill>
          <a:ln w="57150">
            <a:solidFill>
              <a:srgbClr val="0000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FF"/>
                </a:solidFill>
                <a:latin typeface="+mn-lt"/>
                <a:ea typeface="微軟正黑體" panose="020B0604030504040204" pitchFamily="34" charset="-120"/>
              </a:rPr>
              <a:t>3</a:t>
            </a:r>
            <a:endParaRPr lang="zh-TW" altLang="en-US" dirty="0">
              <a:solidFill>
                <a:srgbClr val="0000FF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7177" name="AutoShape 2"/>
          <p:cNvSpPr>
            <a:spLocks noChangeArrowheads="1"/>
          </p:cNvSpPr>
          <p:nvPr/>
        </p:nvSpPr>
        <p:spPr bwMode="gray">
          <a:xfrm>
            <a:off x="1436688" y="4413250"/>
            <a:ext cx="6662737" cy="739775"/>
          </a:xfrm>
          <a:prstGeom prst="roundRect">
            <a:avLst>
              <a:gd name="adj" fmla="val 10889"/>
            </a:avLst>
          </a:prstGeom>
          <a:solidFill>
            <a:srgbClr val="0000FF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lvl="1">
              <a:defRPr/>
            </a:pPr>
            <a:r>
              <a:rPr lang="zh-TW" altLang="en-US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主要發展</a:t>
            </a:r>
            <a:r>
              <a:rPr lang="zh-TW" altLang="en-US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策略</a:t>
            </a:r>
            <a:endParaRPr lang="zh-TW" altLang="en-US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7178" name="AutoShape 6"/>
          <p:cNvSpPr>
            <a:spLocks noChangeArrowheads="1"/>
          </p:cNvSpPr>
          <p:nvPr/>
        </p:nvSpPr>
        <p:spPr bwMode="gray">
          <a:xfrm>
            <a:off x="1116013" y="4221163"/>
            <a:ext cx="752475" cy="723900"/>
          </a:xfrm>
          <a:prstGeom prst="roundRect">
            <a:avLst>
              <a:gd name="adj" fmla="val 11921"/>
            </a:avLst>
          </a:prstGeom>
          <a:solidFill>
            <a:schemeClr val="bg1"/>
          </a:solidFill>
          <a:ln w="57150">
            <a:solidFill>
              <a:srgbClr val="0000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zh-TW">
                <a:solidFill>
                  <a:srgbClr val="0000FF"/>
                </a:solidFill>
                <a:latin typeface="+mn-lt"/>
                <a:ea typeface="微軟正黑體" panose="020B0604030504040204" pitchFamily="34" charset="-120"/>
              </a:rPr>
              <a:t>4</a:t>
            </a:r>
            <a:endParaRPr lang="zh-TW" altLang="en-US">
              <a:solidFill>
                <a:srgbClr val="0000FF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1436688" y="5380219"/>
            <a:ext cx="6662737" cy="739775"/>
          </a:xfrm>
          <a:prstGeom prst="roundRect">
            <a:avLst>
              <a:gd name="adj" fmla="val 10889"/>
            </a:avLst>
          </a:prstGeom>
          <a:solidFill>
            <a:srgbClr val="0000FF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lvl="1">
              <a:defRPr/>
            </a:pPr>
            <a:r>
              <a:rPr lang="zh-TW" altLang="en-US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兩岸</a:t>
            </a:r>
            <a:r>
              <a:rPr lang="zh-TW" altLang="en-US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車市展望 </a:t>
            </a:r>
            <a:endParaRPr lang="zh-TW" altLang="en-US" sz="2000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gray">
          <a:xfrm>
            <a:off x="1116013" y="5188132"/>
            <a:ext cx="752475" cy="723900"/>
          </a:xfrm>
          <a:prstGeom prst="roundRect">
            <a:avLst>
              <a:gd name="adj" fmla="val 11921"/>
            </a:avLst>
          </a:prstGeom>
          <a:solidFill>
            <a:schemeClr val="bg1"/>
          </a:solidFill>
          <a:ln w="57150">
            <a:solidFill>
              <a:srgbClr val="0000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FF"/>
                </a:solidFill>
                <a:latin typeface="+mn-lt"/>
                <a:ea typeface="微軟正黑體" panose="020B0604030504040204" pitchFamily="34" charset="-120"/>
              </a:rPr>
              <a:t>5</a:t>
            </a:r>
            <a:endParaRPr lang="zh-TW" altLang="en-US" dirty="0">
              <a:solidFill>
                <a:srgbClr val="0000FF"/>
              </a:solidFill>
              <a:latin typeface="+mn-lt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-1428792" y="0"/>
            <a:ext cx="12064189" cy="1257342"/>
            <a:chOff x="-1428792" y="0"/>
            <a:chExt cx="12064189" cy="1257342"/>
          </a:xfrm>
        </p:grpSpPr>
        <p:pic>
          <p:nvPicPr>
            <p:cNvPr id="7" name="Picture 2" descr="C:\Users\520500\Desktop\intelligent-mobility-logo.jpg.ximg.l_full_m.smar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28792" y="0"/>
              <a:ext cx="12064189" cy="1136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文字方塊 28"/>
            <p:cNvSpPr txBox="1"/>
            <p:nvPr/>
          </p:nvSpPr>
          <p:spPr>
            <a:xfrm>
              <a:off x="1428728" y="857232"/>
              <a:ext cx="65722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TW" altLang="en-US" sz="2000" b="1" dirty="0" smtClean="0">
                  <a:latin typeface="微軟正黑體" pitchFamily="34" charset="-120"/>
                  <a:ea typeface="微軟正黑體" pitchFamily="34" charset="-120"/>
                </a:rPr>
                <a:t>智行科技</a:t>
              </a:r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68610" name="Picture 2" descr="æºè½æ´å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56792"/>
            <a:ext cx="9144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364088" y="1583044"/>
            <a:ext cx="4572000" cy="830997"/>
          </a:xfrm>
          <a:prstGeom prst="rect">
            <a:avLst/>
          </a:prstGeom>
          <a:noFill/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2400" dirty="0">
                <a:solidFill>
                  <a:schemeClr val="bg1"/>
                </a:solidFill>
                <a:ea typeface="微軟正黑體" panose="020B0604030504040204" pitchFamily="34" charset="-120"/>
              </a:rPr>
              <a:t>Intelligent Power</a:t>
            </a:r>
          </a:p>
          <a:p>
            <a:pPr algn="ctr"/>
            <a:r>
              <a:rPr lang="zh-TW" altLang="en-US" sz="2400" dirty="0">
                <a:solidFill>
                  <a:schemeClr val="bg1"/>
                </a:solidFill>
                <a:ea typeface="微軟正黑體" panose="020B0604030504040204" pitchFamily="34" charset="-120"/>
              </a:rPr>
              <a:t>智能動力</a:t>
            </a:r>
          </a:p>
        </p:txBody>
      </p:sp>
      <p:sp>
        <p:nvSpPr>
          <p:cNvPr id="5" name="矩形 4"/>
          <p:cNvSpPr/>
          <p:nvPr/>
        </p:nvSpPr>
        <p:spPr>
          <a:xfrm>
            <a:off x="7173034" y="2412584"/>
            <a:ext cx="9541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零排放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テキスト ボックス 69"/>
          <p:cNvSpPr txBox="1">
            <a:spLocks noChangeArrowheads="1"/>
          </p:cNvSpPr>
          <p:nvPr/>
        </p:nvSpPr>
        <p:spPr bwMode="auto">
          <a:xfrm>
            <a:off x="6588224" y="2739922"/>
            <a:ext cx="2159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TW"/>
            </a:defPPr>
            <a:lvl1pPr algn="ctr" eaLnBrk="0" hangingPunct="0">
              <a:defRPr sz="1200" b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dirty="0">
                <a:solidFill>
                  <a:srgbClr val="FF0000"/>
                </a:solidFill>
              </a:rPr>
              <a:t>全</a:t>
            </a:r>
            <a:r>
              <a:rPr lang="zh-TW" altLang="en-US" dirty="0" smtClean="0">
                <a:solidFill>
                  <a:srgbClr val="FF0000"/>
                </a:solidFill>
              </a:rPr>
              <a:t>電動車帶來</a:t>
            </a:r>
            <a:r>
              <a:rPr lang="zh-TW" altLang="en-US" dirty="0">
                <a:solidFill>
                  <a:srgbClr val="FF0000"/>
                </a:solidFill>
              </a:rPr>
              <a:t>乾淨、更有效率的用車環境</a:t>
            </a:r>
          </a:p>
        </p:txBody>
      </p:sp>
      <p:pic>
        <p:nvPicPr>
          <p:cNvPr id="73730" name="Picture 2" descr="https://moto7.net/imgs/nissan-leaf-coming-5-600x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194" y="3243581"/>
            <a:ext cx="1726160" cy="1150773"/>
          </a:xfrm>
          <a:prstGeom prst="rect">
            <a:avLst/>
          </a:prstGeom>
          <a:ln w="12700">
            <a:noFill/>
            <a:miter lim="400000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962468" y="3243581"/>
            <a:ext cx="16898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NISSAN </a:t>
            </a:r>
            <a:r>
              <a:rPr lang="en-US" altLang="zh-TW" sz="1200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LEAF </a:t>
            </a:r>
            <a:r>
              <a:rPr lang="zh-TW" altLang="en-US" sz="1200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電動車</a:t>
            </a:r>
            <a:endParaRPr lang="zh-TW" altLang="en-US" sz="1200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73734" name="Picture 6" descr="nissan-e-power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196" y="4528681"/>
            <a:ext cx="2178156" cy="948900"/>
          </a:xfrm>
          <a:prstGeom prst="rect">
            <a:avLst/>
          </a:prstGeom>
          <a:ln w="12700">
            <a:noFill/>
            <a:miter lim="400000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69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-1428792" y="0"/>
            <a:ext cx="12064189" cy="1257342"/>
            <a:chOff x="-1428792" y="0"/>
            <a:chExt cx="12064189" cy="1257342"/>
          </a:xfrm>
        </p:grpSpPr>
        <p:pic>
          <p:nvPicPr>
            <p:cNvPr id="7" name="Picture 2" descr="C:\Users\520500\Desktop\intelligent-mobility-logo.jpg.ximg.l_full_m.smar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28792" y="0"/>
              <a:ext cx="12064189" cy="1136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文字方塊 28"/>
            <p:cNvSpPr txBox="1"/>
            <p:nvPr/>
          </p:nvSpPr>
          <p:spPr>
            <a:xfrm>
              <a:off x="1428728" y="857232"/>
              <a:ext cx="65722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TW" altLang="en-US" sz="2000" b="1" dirty="0" smtClean="0">
                  <a:latin typeface="微軟正黑體" pitchFamily="34" charset="-120"/>
                  <a:ea typeface="微軟正黑體" pitchFamily="34" charset="-120"/>
                </a:rPr>
                <a:t>智行科技</a:t>
              </a:r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0" y="1557541"/>
            <a:ext cx="9123779" cy="4005269"/>
            <a:chOff x="0" y="1844823"/>
            <a:chExt cx="9123779" cy="4005269"/>
          </a:xfrm>
        </p:grpSpPr>
        <p:pic>
          <p:nvPicPr>
            <p:cNvPr id="39" name="Picture 2" descr="æºè½åå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0" y="1845573"/>
              <a:ext cx="5420807" cy="400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æºè½åå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20807" y="1845573"/>
              <a:ext cx="620430" cy="400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æºè½åå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64629" y="1844824"/>
              <a:ext cx="620430" cy="400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æºè½åå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6041237" y="1844824"/>
              <a:ext cx="620430" cy="400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æºè½åå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889993" y="1844824"/>
              <a:ext cx="620430" cy="400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æºè½åå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7269563" y="1844824"/>
              <a:ext cx="620430" cy="400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æºè½åå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8503349" y="1844823"/>
              <a:ext cx="620430" cy="4004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矩形 5"/>
          <p:cNvSpPr/>
          <p:nvPr/>
        </p:nvSpPr>
        <p:spPr>
          <a:xfrm>
            <a:off x="5220072" y="1556792"/>
            <a:ext cx="4572000" cy="830997"/>
          </a:xfrm>
          <a:prstGeom prst="rect">
            <a:avLst/>
          </a:prstGeom>
          <a:noFill/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Intelligent Integration</a:t>
            </a:r>
          </a:p>
          <a:p>
            <a:pPr algn="ctr"/>
            <a:r>
              <a:rPr lang="zh-TW" altLang="en-US" sz="2400" dirty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智能整合</a:t>
            </a:r>
          </a:p>
        </p:txBody>
      </p:sp>
      <p:sp>
        <p:nvSpPr>
          <p:cNvPr id="19" name="矩形 18"/>
          <p:cNvSpPr/>
          <p:nvPr/>
        </p:nvSpPr>
        <p:spPr>
          <a:xfrm>
            <a:off x="7230964" y="2372478"/>
            <a:ext cx="6976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整合</a:t>
            </a:r>
            <a:endParaRPr lang="en-US" altLang="zh-TW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テキスト ボックス 69"/>
          <p:cNvSpPr txBox="1">
            <a:spLocks noChangeArrowheads="1"/>
          </p:cNvSpPr>
          <p:nvPr/>
        </p:nvSpPr>
        <p:spPr bwMode="auto">
          <a:xfrm>
            <a:off x="6283584" y="2680255"/>
            <a:ext cx="25923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zh-TW"/>
            </a:defPPr>
            <a:lvl1pPr algn="ctr" eaLnBrk="0" hangingPunct="0">
              <a:defRPr sz="1200" b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dirty="0"/>
              <a:t>透過感應器、衛星、大數據整合行車路況於未來達到完全自動駕駛輔助之境界</a:t>
            </a:r>
            <a:endParaRPr lang="ja-JP" altLang="en-US" dirty="0"/>
          </a:p>
        </p:txBody>
      </p:sp>
      <p:pic>
        <p:nvPicPr>
          <p:cNvPr id="74754" name="Picture 2" descr="Nissan LEAF multitouch screen with NissanConnect ap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5995" y="4344081"/>
            <a:ext cx="2200242" cy="1083943"/>
          </a:xfrm>
          <a:prstGeom prst="rect">
            <a:avLst/>
          </a:prstGeom>
          <a:ln w="12700">
            <a:noFill/>
            <a:miter lim="400000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BRING YOUR WORLD ALONG FOR THE R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757" y="3140968"/>
            <a:ext cx="2183553" cy="111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49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TW"/>
            </a:defPPr>
            <a:lvl1pPr algn="ctr">
              <a:defRPr sz="3600" b="1">
                <a:latin typeface="+mn-lt"/>
                <a:ea typeface="微軟正黑體" pitchFamily="34" charset="-120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</a:rPr>
              <a:t>企業社會責任</a:t>
            </a:r>
          </a:p>
        </p:txBody>
      </p:sp>
      <p:sp>
        <p:nvSpPr>
          <p:cNvPr id="38" name="矩形 37"/>
          <p:cNvSpPr/>
          <p:nvPr/>
        </p:nvSpPr>
        <p:spPr bwMode="auto">
          <a:xfrm>
            <a:off x="2699792" y="3789040"/>
            <a:ext cx="1921432" cy="396032"/>
          </a:xfrm>
          <a:prstGeom prst="rect">
            <a:avLst/>
          </a:prstGeom>
          <a:solidFill>
            <a:srgbClr val="0000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NISSAN 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小戰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 38"/>
          <p:cNvSpPr/>
          <p:nvPr/>
        </p:nvSpPr>
        <p:spPr bwMode="auto">
          <a:xfrm>
            <a:off x="2699792" y="4225252"/>
            <a:ext cx="1921431" cy="2215189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200">
              <a:ea typeface="微軟正黑體" pitchFamily="34" charset="-120"/>
            </a:endParaRPr>
          </a:p>
        </p:txBody>
      </p:sp>
      <p:sp>
        <p:nvSpPr>
          <p:cNvPr id="35" name="矩形 34"/>
          <p:cNvSpPr/>
          <p:nvPr/>
        </p:nvSpPr>
        <p:spPr bwMode="auto">
          <a:xfrm>
            <a:off x="6732239" y="3789040"/>
            <a:ext cx="1952723" cy="406652"/>
          </a:xfrm>
          <a:prstGeom prst="rect">
            <a:avLst/>
          </a:prstGeom>
          <a:solidFill>
            <a:srgbClr val="0000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急難救助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 35"/>
          <p:cNvSpPr/>
          <p:nvPr/>
        </p:nvSpPr>
        <p:spPr bwMode="auto">
          <a:xfrm>
            <a:off x="6758568" y="4225252"/>
            <a:ext cx="1926394" cy="2194265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200">
              <a:ea typeface="微軟正黑體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19841"/>
            <a:ext cx="2211601" cy="2211601"/>
          </a:xfrm>
          <a:prstGeom prst="rect">
            <a:avLst/>
          </a:prstGeom>
        </p:spPr>
      </p:pic>
      <p:pic>
        <p:nvPicPr>
          <p:cNvPr id="64516" name="Picture 4" descr="http://new.nissan.com.tw/nissan/img/misc/csr/csr-progress-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0370" y="5292591"/>
            <a:ext cx="1818790" cy="10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 descr="http://new.nissan.com.tw/nissan/img/misc/csr/csr-progress-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6212" y="4277477"/>
            <a:ext cx="1824611" cy="96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" name="Picture 8" descr="http://new.nissan.com.tw/nissan/img/misc/csr/csr-progress-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65094" y="5265858"/>
            <a:ext cx="1796601" cy="111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矩形 46"/>
          <p:cNvSpPr/>
          <p:nvPr/>
        </p:nvSpPr>
        <p:spPr bwMode="auto">
          <a:xfrm>
            <a:off x="4716016" y="3795421"/>
            <a:ext cx="1921431" cy="396032"/>
          </a:xfrm>
          <a:prstGeom prst="rect">
            <a:avLst/>
          </a:prstGeom>
          <a:solidFill>
            <a:srgbClr val="0000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ea typeface="微軟正黑體" pitchFamily="34" charset="-120"/>
              </a:rPr>
              <a:t>車主慈善</a:t>
            </a:r>
            <a:r>
              <a:rPr lang="zh-TW" altLang="en-US" sz="1800" dirty="0" smtClean="0">
                <a:ea typeface="微軟正黑體" pitchFamily="34" charset="-120"/>
              </a:rPr>
              <a:t>高爾夫</a:t>
            </a:r>
            <a:endParaRPr lang="zh-TW" altLang="en-US" sz="1800" dirty="0">
              <a:ea typeface="微軟正黑體" pitchFamily="34" charset="-120"/>
            </a:endParaRPr>
          </a:p>
        </p:txBody>
      </p:sp>
      <p:sp>
        <p:nvSpPr>
          <p:cNvPr id="48" name="矩形 47"/>
          <p:cNvSpPr/>
          <p:nvPr/>
        </p:nvSpPr>
        <p:spPr bwMode="auto">
          <a:xfrm>
            <a:off x="4727914" y="4225252"/>
            <a:ext cx="1918623" cy="2215189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200">
              <a:ea typeface="微軟正黑體" pitchFamily="34" charset="-120"/>
            </a:endParaRPr>
          </a:p>
        </p:txBody>
      </p:sp>
      <p:pic>
        <p:nvPicPr>
          <p:cNvPr id="67586" name="Picture 2" descr="http://new.nissan.com.tw/nissan/img/misc/csr/csr-progress-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65094" y="4299076"/>
            <a:ext cx="1790825" cy="92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http://new.nissan.com.tw/nissan/img/misc/csr/csr-committee_2017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6798" y="746070"/>
            <a:ext cx="7250403" cy="29798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884" y="4252309"/>
            <a:ext cx="1845762" cy="107788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884" y="5357253"/>
            <a:ext cx="1845762" cy="10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8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557338"/>
            <a:ext cx="5013325" cy="2178050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769899" y="1557338"/>
            <a:ext cx="374101" cy="215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ea typeface="微軟正黑體" pitchFamily="34" charset="-120"/>
            </a:endParaRPr>
          </a:p>
        </p:txBody>
      </p:sp>
      <p:sp>
        <p:nvSpPr>
          <p:cNvPr id="24581" name="矩形 15"/>
          <p:cNvSpPr>
            <a:spLocks noChangeArrowheads="1"/>
          </p:cNvSpPr>
          <p:nvPr/>
        </p:nvSpPr>
        <p:spPr bwMode="auto">
          <a:xfrm>
            <a:off x="179388" y="2492375"/>
            <a:ext cx="48244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兩岸車市展望</a:t>
            </a:r>
            <a:endParaRPr lang="en-US" altLang="zh-TW" sz="48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3789363"/>
            <a:ext cx="9144000" cy="1428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ea typeface="微軟正黑體" pitchFamily="34" charset="-120"/>
            </a:endParaRPr>
          </a:p>
        </p:txBody>
      </p:sp>
      <p:sp>
        <p:nvSpPr>
          <p:cNvPr id="8203" name="AutoShape 6"/>
          <p:cNvSpPr>
            <a:spLocks noChangeArrowheads="1"/>
          </p:cNvSpPr>
          <p:nvPr/>
        </p:nvSpPr>
        <p:spPr bwMode="gray">
          <a:xfrm>
            <a:off x="179388" y="1700213"/>
            <a:ext cx="754062" cy="80645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571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zh-TW" sz="54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5</a:t>
            </a:r>
            <a:endParaRPr lang="zh-TW" altLang="en-US" sz="54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9" name="Picture 4" descr="http://new.nissan.com.tw/upload/model/GT-R/21606321HBE3A.$mdl-larg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5" y="1557338"/>
            <a:ext cx="3672409" cy="2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20925" y="4437112"/>
            <a:ext cx="9023075" cy="2145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588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en-US" sz="1800" dirty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在</a:t>
            </a:r>
            <a:r>
              <a:rPr lang="zh-TW" altLang="en-US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美</a:t>
            </a:r>
            <a:r>
              <a:rPr lang="zh-TW" altLang="en-US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中貿易戰延燒、兩岸關係走向不明，</a:t>
            </a:r>
            <a:r>
              <a:rPr lang="zh-TW" altLang="en-US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以及民間</a:t>
            </a:r>
            <a:r>
              <a:rPr lang="zh-TW" altLang="en-US" sz="1800" dirty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消費意願疲弱</a:t>
            </a:r>
            <a:r>
              <a:rPr lang="zh-TW" altLang="en-US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的情</a:t>
            </a:r>
            <a:r>
              <a:rPr lang="zh-TW" altLang="en-US" sz="1800" dirty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況</a:t>
            </a:r>
            <a:r>
              <a:rPr lang="zh-TW" altLang="en-US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下，行政院</a:t>
            </a:r>
            <a:r>
              <a:rPr lang="zh-TW" altLang="en-US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主計總處</a:t>
            </a:r>
            <a:r>
              <a:rPr lang="zh-TW" altLang="en-US" sz="1800" dirty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預估</a:t>
            </a:r>
            <a:r>
              <a:rPr lang="en-US" altLang="zh-TW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2019</a:t>
            </a:r>
            <a:r>
              <a:rPr lang="zh-TW" altLang="en-US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年</a:t>
            </a:r>
            <a:r>
              <a:rPr lang="zh-TW" altLang="en-US" sz="1800" dirty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台灣經濟成長率為</a:t>
            </a:r>
            <a:r>
              <a:rPr lang="en-US" altLang="zh-TW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2.27% (2019/02</a:t>
            </a:r>
            <a:r>
              <a:rPr lang="zh-TW" altLang="en-US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 預估</a:t>
            </a:r>
            <a:r>
              <a:rPr lang="en-US" altLang="zh-TW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)</a:t>
            </a:r>
            <a:r>
              <a:rPr lang="zh-TW" altLang="en-US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。</a:t>
            </a:r>
            <a:endParaRPr lang="en-US" altLang="zh-TW" sz="1800" dirty="0" smtClean="0">
              <a:solidFill>
                <a:prstClr val="black"/>
              </a:solidFill>
              <a:ea typeface="微軟正黑體" panose="020B0604030504040204" pitchFamily="34" charset="-120"/>
              <a:cs typeface="Arial" pitchFamily="34" charset="0"/>
            </a:endParaRPr>
          </a:p>
          <a:p>
            <a:pPr marL="1588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zh-TW" sz="1800" dirty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2019</a:t>
            </a:r>
            <a:r>
              <a:rPr lang="zh-TW" altLang="en-US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年</a:t>
            </a:r>
            <a:r>
              <a:rPr lang="en-US" altLang="zh-TW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1-4</a:t>
            </a:r>
            <a:r>
              <a:rPr lang="zh-TW" altLang="en-US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月</a:t>
            </a:r>
            <a:r>
              <a:rPr lang="zh-TW" altLang="en-US" sz="1800" dirty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台灣</a:t>
            </a:r>
            <a:r>
              <a:rPr lang="zh-TW" altLang="en-US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車</a:t>
            </a:r>
            <a:r>
              <a:rPr lang="zh-TW" altLang="en-US" sz="1800" dirty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市較去年同期衰退</a:t>
            </a:r>
            <a:r>
              <a:rPr lang="en-US" altLang="zh-TW" sz="1800" dirty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12.9%</a:t>
            </a:r>
            <a:r>
              <a:rPr lang="zh-TW" altLang="en-US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，預估全年車市總量為</a:t>
            </a:r>
            <a:r>
              <a:rPr lang="en-US" altLang="zh-TW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42</a:t>
            </a:r>
            <a:r>
              <a:rPr lang="zh-TW" altLang="en-US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萬</a:t>
            </a:r>
            <a:r>
              <a:rPr lang="zh-TW" altLang="en-US" sz="1800" dirty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台</a:t>
            </a:r>
            <a:r>
              <a:rPr lang="en-US" altLang="zh-TW" sz="1800" dirty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(</a:t>
            </a:r>
            <a:r>
              <a:rPr lang="zh-TW" altLang="en-US" sz="1800" dirty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不含重車</a:t>
            </a:r>
            <a:r>
              <a:rPr lang="en-US" altLang="zh-TW" sz="1800" dirty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)</a:t>
            </a:r>
            <a:r>
              <a:rPr lang="zh-TW" altLang="en-US" sz="1800" dirty="0" smtClean="0">
                <a:solidFill>
                  <a:prstClr val="black"/>
                </a:solidFill>
                <a:ea typeface="微軟正黑體" panose="020B0604030504040204" pitchFamily="34" charset="-120"/>
                <a:cs typeface="Arial" pitchFamily="34" charset="0"/>
              </a:rPr>
              <a:t>。</a:t>
            </a:r>
            <a:endParaRPr lang="zh-TW" altLang="en-US" sz="1800" dirty="0">
              <a:solidFill>
                <a:schemeClr val="tx1"/>
              </a:solidFill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" y="422724"/>
            <a:ext cx="9089915" cy="4302359"/>
          </a:xfrm>
          <a:prstGeom prst="rect">
            <a:avLst/>
          </a:prstGeom>
        </p:spPr>
      </p:pic>
      <p:sp>
        <p:nvSpPr>
          <p:cNvPr id="5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600" b="1" dirty="0">
                <a:latin typeface="+mn-lt"/>
                <a:ea typeface="微軟正黑體" panose="020B0604030504040204" pitchFamily="34" charset="-120"/>
              </a:rPr>
              <a:t>台灣汽車市場銷售近況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/>
          <p:cNvGrpSpPr/>
          <p:nvPr/>
        </p:nvGrpSpPr>
        <p:grpSpPr>
          <a:xfrm>
            <a:off x="267822" y="190056"/>
            <a:ext cx="8608356" cy="3700767"/>
            <a:chOff x="0" y="605172"/>
            <a:chExt cx="9367838" cy="4075112"/>
          </a:xfrm>
        </p:grpSpPr>
        <p:graphicFrame>
          <p:nvGraphicFramePr>
            <p:cNvPr id="22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4547014"/>
                </p:ext>
              </p:extLst>
            </p:nvPr>
          </p:nvGraphicFramePr>
          <p:xfrm>
            <a:off x="0" y="605172"/>
            <a:ext cx="9367838" cy="4075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39" name="工作表" r:id="rId4" imgW="4200550" imgH="1924087" progId="Excel.Sheet.8">
                    <p:embed/>
                  </p:oleObj>
                </mc:Choice>
                <mc:Fallback>
                  <p:oleObj name="工作表" r:id="rId4" imgW="4200550" imgH="1924087" progId="Excel.Sheet.8">
                    <p:embed/>
                    <p:pic>
                      <p:nvPicPr>
                        <p:cNvPr id="28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5172"/>
                          <a:ext cx="9367838" cy="4075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文字方塊 21"/>
            <p:cNvSpPr txBox="1">
              <a:spLocks noChangeArrowheads="1"/>
            </p:cNvSpPr>
            <p:nvPr/>
          </p:nvSpPr>
          <p:spPr bwMode="auto">
            <a:xfrm>
              <a:off x="395536" y="4403285"/>
              <a:ext cx="446405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100" dirty="0">
                  <a:latin typeface="微軟正黑體" pitchFamily="34" charset="-120"/>
                  <a:ea typeface="微軟正黑體" pitchFamily="34" charset="-120"/>
                </a:rPr>
                <a:t>※</a:t>
              </a:r>
              <a:r>
                <a:rPr lang="zh-TW" altLang="en-US" sz="1100" dirty="0">
                  <a:latin typeface="微軟正黑體" pitchFamily="34" charset="-120"/>
                  <a:ea typeface="微軟正黑體" pitchFamily="34" charset="-120"/>
                </a:rPr>
                <a:t>市場銷售量包含乘用車及商用車</a:t>
              </a:r>
            </a:p>
          </p:txBody>
        </p:sp>
        <p:sp>
          <p:nvSpPr>
            <p:cNvPr id="24" name="文字方塊 7"/>
            <p:cNvSpPr txBox="1">
              <a:spLocks noChangeArrowheads="1"/>
            </p:cNvSpPr>
            <p:nvPr/>
          </p:nvSpPr>
          <p:spPr bwMode="auto">
            <a:xfrm>
              <a:off x="7757007" y="1409489"/>
              <a:ext cx="93503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200" b="1" dirty="0">
                  <a:solidFill>
                    <a:srgbClr val="0000FF"/>
                  </a:solidFill>
                </a:rPr>
                <a:t>(</a:t>
              </a:r>
              <a:r>
                <a:rPr lang="en-US" altLang="zh-TW" sz="1200" b="1" dirty="0" smtClean="0">
                  <a:solidFill>
                    <a:srgbClr val="0000FF"/>
                  </a:solidFill>
                </a:rPr>
                <a:t>2,810)</a:t>
              </a:r>
              <a:endParaRPr lang="zh-TW" alt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25" name="文字方塊 25"/>
            <p:cNvSpPr txBox="1">
              <a:spLocks noChangeArrowheads="1"/>
            </p:cNvSpPr>
            <p:nvPr/>
          </p:nvSpPr>
          <p:spPr bwMode="auto">
            <a:xfrm>
              <a:off x="7545951" y="4403285"/>
              <a:ext cx="107234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100" dirty="0">
                  <a:latin typeface="微軟正黑體" pitchFamily="34" charset="-120"/>
                  <a:ea typeface="微軟正黑體" pitchFamily="34" charset="-120"/>
                </a:rPr>
                <a:t>（</a:t>
              </a:r>
              <a:r>
                <a:rPr lang="en-US" altLang="zh-TW" sz="1200" dirty="0">
                  <a:latin typeface="微軟正黑體" pitchFamily="34" charset="-120"/>
                  <a:ea typeface="微軟正黑體" pitchFamily="34" charset="-120"/>
                </a:rPr>
                <a:t>1</a:t>
              </a:r>
              <a:r>
                <a:rPr lang="zh-TW" altLang="en-US" sz="1200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1200" dirty="0" smtClean="0">
                  <a:latin typeface="微軟正黑體" pitchFamily="34" charset="-120"/>
                  <a:ea typeface="微軟正黑體" pitchFamily="34" charset="-120"/>
                </a:rPr>
                <a:t>~3</a:t>
              </a:r>
              <a:r>
                <a:rPr lang="zh-TW" altLang="en-US" sz="1200" dirty="0" smtClean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zh-TW" altLang="en-US" sz="1200" dirty="0">
                  <a:latin typeface="微軟正黑體" pitchFamily="34" charset="-120"/>
                  <a:ea typeface="微軟正黑體" pitchFamily="34" charset="-120"/>
                </a:rPr>
                <a:t>）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7847831" y="1704109"/>
              <a:ext cx="468585" cy="2436839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7" name="矩形 26"/>
          <p:cNvSpPr/>
          <p:nvPr/>
        </p:nvSpPr>
        <p:spPr>
          <a:xfrm>
            <a:off x="156525" y="3933056"/>
            <a:ext cx="8879972" cy="259214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FFCC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26" name="文字方塊 28"/>
          <p:cNvSpPr txBox="1">
            <a:spLocks noChangeArrowheads="1"/>
          </p:cNvSpPr>
          <p:nvPr/>
        </p:nvSpPr>
        <p:spPr bwMode="auto">
          <a:xfrm>
            <a:off x="2267744" y="3933056"/>
            <a:ext cx="4536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latin typeface="+mn-lt"/>
                <a:ea typeface="微軟正黑體" panose="020B0604030504040204" pitchFamily="34" charset="-120"/>
              </a:rPr>
              <a:t>東風日產乘用車公司銷售近況</a:t>
            </a:r>
          </a:p>
        </p:txBody>
      </p:sp>
      <p:sp>
        <p:nvSpPr>
          <p:cNvPr id="32" name="立方體 9"/>
          <p:cNvSpPr>
            <a:spLocks noChangeArrowheads="1"/>
          </p:cNvSpPr>
          <p:nvPr/>
        </p:nvSpPr>
        <p:spPr bwMode="auto">
          <a:xfrm>
            <a:off x="1574293" y="5137073"/>
            <a:ext cx="1166499" cy="1104491"/>
          </a:xfrm>
          <a:prstGeom prst="cube">
            <a:avLst>
              <a:gd name="adj" fmla="val 18560"/>
            </a:avLst>
          </a:prstGeom>
          <a:gradFill rotWithShape="0">
            <a:gsLst>
              <a:gs pos="0">
                <a:srgbClr val="DA8200"/>
              </a:gs>
              <a:gs pos="100000">
                <a:srgbClr val="FFFF66"/>
              </a:gs>
            </a:gsLst>
            <a:lin ang="189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zh-TW" altLang="en-US" sz="1200" b="1" dirty="0"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1790838" y="4855441"/>
            <a:ext cx="1196986" cy="34073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TW" sz="1600" b="1" dirty="0" smtClean="0">
                <a:latin typeface="+mn-lt"/>
                <a:ea typeface="微軟正黑體" panose="020B0604030504040204" pitchFamily="34" charset="-120"/>
              </a:rPr>
              <a:t>29</a:t>
            </a:r>
            <a:r>
              <a:rPr lang="zh-TW" altLang="en-US" sz="1600" b="1" dirty="0" smtClean="0">
                <a:latin typeface="+mn-lt"/>
                <a:ea typeface="微軟正黑體" panose="020B0604030504040204" pitchFamily="34" charset="-120"/>
              </a:rPr>
              <a:t>萬台</a:t>
            </a:r>
            <a:endParaRPr lang="zh-TW" altLang="en-US" sz="1600" b="1" dirty="0"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38" name="立方體 20"/>
          <p:cNvSpPr>
            <a:spLocks noChangeArrowheads="1"/>
          </p:cNvSpPr>
          <p:nvPr/>
        </p:nvSpPr>
        <p:spPr bwMode="auto">
          <a:xfrm>
            <a:off x="2926080" y="5135282"/>
            <a:ext cx="1196799" cy="1104490"/>
          </a:xfrm>
          <a:prstGeom prst="cube">
            <a:avLst>
              <a:gd name="adj" fmla="val 18560"/>
            </a:avLst>
          </a:prstGeom>
          <a:gradFill rotWithShape="1">
            <a:gsLst>
              <a:gs pos="0">
                <a:srgbClr val="004295"/>
              </a:gs>
              <a:gs pos="50000">
                <a:srgbClr val="0063D7"/>
              </a:gs>
              <a:gs pos="100000">
                <a:srgbClr val="0077FF"/>
              </a:gs>
            </a:gsLst>
            <a:lin ang="18900000" scaled="1"/>
          </a:gra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 sz="1200"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1671553" y="6217567"/>
            <a:ext cx="9238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400" b="1" dirty="0" smtClean="0">
                <a:latin typeface="+mn-lt"/>
                <a:ea typeface="微軟正黑體" panose="020B0604030504040204" pitchFamily="34" charset="-120"/>
              </a:rPr>
              <a:t>2018</a:t>
            </a:r>
            <a:r>
              <a:rPr lang="zh-TW" altLang="en-US" sz="1400" b="1" dirty="0" smtClean="0">
                <a:latin typeface="+mn-lt"/>
                <a:ea typeface="微軟正黑體" panose="020B0604030504040204" pitchFamily="34" charset="-120"/>
              </a:rPr>
              <a:t>年</a:t>
            </a:r>
            <a:endParaRPr lang="en-US" altLang="zh-TW" sz="1400" b="1" dirty="0"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3014974" y="6217567"/>
            <a:ext cx="8640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400" b="1" dirty="0" smtClean="0">
                <a:latin typeface="+mn-lt"/>
                <a:ea typeface="微軟正黑體" panose="020B0604030504040204" pitchFamily="34" charset="-120"/>
              </a:rPr>
              <a:t>2019</a:t>
            </a:r>
            <a:r>
              <a:rPr lang="zh-TW" altLang="en-US" sz="1400" b="1" dirty="0" smtClean="0">
                <a:latin typeface="+mn-lt"/>
                <a:ea typeface="微軟正黑體" panose="020B0604030504040204" pitchFamily="34" charset="-120"/>
              </a:rPr>
              <a:t>年</a:t>
            </a:r>
            <a:endParaRPr lang="en-US" altLang="zh-TW" sz="1400" b="1" dirty="0"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611559" y="4365104"/>
            <a:ext cx="1403457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1800" b="1" dirty="0" smtClean="0">
                <a:ea typeface="微軟正黑體" panose="020B0604030504040204" pitchFamily="34" charset="-120"/>
              </a:rPr>
              <a:t>1-3</a:t>
            </a:r>
            <a:r>
              <a:rPr lang="zh-TW" altLang="en-US" sz="1800" b="1" dirty="0" smtClean="0">
                <a:ea typeface="微軟正黑體" panose="020B0604030504040204" pitchFamily="34" charset="-120"/>
              </a:rPr>
              <a:t>月實績</a:t>
            </a:r>
            <a:endParaRPr lang="en-US" altLang="zh-TW" sz="1800" b="1" dirty="0">
              <a:ea typeface="微軟正黑體" panose="020B0604030504040204" pitchFamily="34" charset="-120"/>
            </a:endParaRPr>
          </a:p>
        </p:txBody>
      </p:sp>
      <p:sp>
        <p:nvSpPr>
          <p:cNvPr id="40" name="立方體 9"/>
          <p:cNvSpPr>
            <a:spLocks noChangeArrowheads="1"/>
          </p:cNvSpPr>
          <p:nvPr/>
        </p:nvSpPr>
        <p:spPr bwMode="auto">
          <a:xfrm>
            <a:off x="5639182" y="5050455"/>
            <a:ext cx="1161533" cy="1228668"/>
          </a:xfrm>
          <a:prstGeom prst="cube">
            <a:avLst>
              <a:gd name="adj" fmla="val 18560"/>
            </a:avLst>
          </a:prstGeom>
          <a:gradFill rotWithShape="0">
            <a:gsLst>
              <a:gs pos="0">
                <a:srgbClr val="DA8200"/>
              </a:gs>
              <a:gs pos="100000">
                <a:srgbClr val="FFFF66"/>
              </a:gs>
            </a:gsLst>
            <a:lin ang="189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zh-TW" altLang="en-US" sz="1200" b="1" dirty="0"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5796136" y="4725144"/>
            <a:ext cx="1175854" cy="34073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TW" sz="1600" b="1" dirty="0" smtClean="0">
                <a:latin typeface="+mn-lt"/>
                <a:ea typeface="微軟正黑體" panose="020B0604030504040204" pitchFamily="34" charset="-120"/>
              </a:rPr>
              <a:t>129</a:t>
            </a:r>
            <a:r>
              <a:rPr lang="zh-TW" altLang="en-US" sz="1600" b="1" dirty="0" smtClean="0">
                <a:latin typeface="+mn-lt"/>
                <a:ea typeface="微軟正黑體" panose="020B0604030504040204" pitchFamily="34" charset="-120"/>
              </a:rPr>
              <a:t>萬</a:t>
            </a:r>
            <a:r>
              <a:rPr lang="zh-TW" altLang="en-US" sz="1600" b="1" dirty="0">
                <a:latin typeface="+mn-lt"/>
                <a:ea typeface="微軟正黑體" panose="020B0604030504040204" pitchFamily="34" charset="-120"/>
              </a:rPr>
              <a:t>台</a:t>
            </a:r>
          </a:p>
        </p:txBody>
      </p:sp>
      <p:sp>
        <p:nvSpPr>
          <p:cNvPr id="54" name="立方體 20"/>
          <p:cNvSpPr>
            <a:spLocks noChangeArrowheads="1"/>
          </p:cNvSpPr>
          <p:nvPr/>
        </p:nvSpPr>
        <p:spPr bwMode="auto">
          <a:xfrm>
            <a:off x="7105592" y="5007701"/>
            <a:ext cx="1196799" cy="1233096"/>
          </a:xfrm>
          <a:prstGeom prst="cube">
            <a:avLst>
              <a:gd name="adj" fmla="val 18560"/>
            </a:avLst>
          </a:prstGeom>
          <a:gradFill rotWithShape="1">
            <a:gsLst>
              <a:gs pos="0">
                <a:srgbClr val="004295"/>
              </a:gs>
              <a:gs pos="50000">
                <a:srgbClr val="0063D7"/>
              </a:gs>
              <a:gs pos="100000">
                <a:srgbClr val="0077FF"/>
              </a:gs>
            </a:gsLst>
            <a:lin ang="18900000" scaled="1"/>
          </a:gra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 sz="1200"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5652122" y="6217567"/>
            <a:ext cx="12119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400" b="1" dirty="0" smtClean="0">
                <a:latin typeface="+mn-lt"/>
                <a:ea typeface="微軟正黑體" panose="020B0604030504040204" pitchFamily="34" charset="-120"/>
              </a:rPr>
              <a:t>2018</a:t>
            </a:r>
            <a:r>
              <a:rPr lang="zh-TW" altLang="en-US" sz="1400" b="1" dirty="0" smtClean="0">
                <a:latin typeface="+mn-lt"/>
                <a:ea typeface="微軟正黑體" panose="020B0604030504040204" pitchFamily="34" charset="-120"/>
              </a:rPr>
              <a:t>年實績</a:t>
            </a:r>
            <a:endParaRPr lang="en-US" altLang="zh-TW" sz="1400" b="1" dirty="0"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57" name="Text Box 18"/>
          <p:cNvSpPr txBox="1">
            <a:spLocks noChangeArrowheads="1"/>
          </p:cNvSpPr>
          <p:nvPr/>
        </p:nvSpPr>
        <p:spPr bwMode="auto">
          <a:xfrm>
            <a:off x="7097796" y="6202470"/>
            <a:ext cx="11858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400" b="1" dirty="0" smtClean="0">
                <a:latin typeface="+mn-lt"/>
                <a:ea typeface="微軟正黑體" panose="020B0604030504040204" pitchFamily="34" charset="-120"/>
              </a:rPr>
              <a:t>2019</a:t>
            </a:r>
            <a:r>
              <a:rPr lang="zh-TW" altLang="en-US" sz="1400" b="1" dirty="0" smtClean="0">
                <a:latin typeface="+mn-lt"/>
                <a:ea typeface="微軟正黑體" panose="020B0604030504040204" pitchFamily="34" charset="-120"/>
              </a:rPr>
              <a:t>年預估</a:t>
            </a:r>
            <a:endParaRPr lang="zh-TW" altLang="en-US" sz="1400" b="1" dirty="0"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65" name="Text Box 18"/>
          <p:cNvSpPr txBox="1">
            <a:spLocks noChangeArrowheads="1"/>
          </p:cNvSpPr>
          <p:nvPr/>
        </p:nvSpPr>
        <p:spPr bwMode="auto">
          <a:xfrm>
            <a:off x="4357857" y="4365104"/>
            <a:ext cx="1582295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1800" b="1" dirty="0" smtClean="0">
                <a:ea typeface="微軟正黑體" panose="020B0604030504040204" pitchFamily="34" charset="-120"/>
              </a:rPr>
              <a:t>全年銷售預估</a:t>
            </a:r>
            <a:endParaRPr lang="en-US" altLang="zh-TW" sz="1800" b="1" dirty="0">
              <a:ea typeface="微軟正黑體" panose="020B0604030504040204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055821" y="6279123"/>
            <a:ext cx="10526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 smtClean="0">
                <a:solidFill>
                  <a:srgbClr val="FF0000"/>
                </a:solidFill>
                <a:latin typeface="+mn-lt"/>
                <a:ea typeface="微軟正黑體" panose="020B0604030504040204" pitchFamily="34" charset="-120"/>
              </a:rPr>
              <a:t>(</a:t>
            </a:r>
            <a:r>
              <a:rPr lang="zh-TW" altLang="en-US" sz="1000" dirty="0" smtClean="0">
                <a:solidFill>
                  <a:srgbClr val="FF0000"/>
                </a:solidFill>
                <a:latin typeface="+mn-lt"/>
                <a:ea typeface="微軟正黑體" panose="020B0604030504040204" pitchFamily="34" charset="-120"/>
              </a:rPr>
              <a:t>不</a:t>
            </a:r>
            <a:r>
              <a:rPr lang="zh-TW" altLang="en-US" sz="1000" dirty="0">
                <a:solidFill>
                  <a:srgbClr val="FF0000"/>
                </a:solidFill>
                <a:latin typeface="+mn-lt"/>
                <a:ea typeface="微軟正黑體" panose="020B0604030504040204" pitchFamily="34" charset="-120"/>
              </a:rPr>
              <a:t>含英菲尼迪</a:t>
            </a:r>
            <a:r>
              <a:rPr lang="en-US" altLang="zh-TW" sz="1000" dirty="0" smtClean="0">
                <a:solidFill>
                  <a:srgbClr val="FF0000"/>
                </a:solidFill>
                <a:latin typeface="+mn-lt"/>
                <a:ea typeface="微軟正黑體" panose="020B0604030504040204" pitchFamily="34" charset="-120"/>
              </a:rPr>
              <a:t>)</a:t>
            </a:r>
            <a:endParaRPr lang="zh-TW" altLang="en-US" sz="1000" dirty="0">
              <a:solidFill>
                <a:srgbClr val="FF0000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5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600" b="1" dirty="0">
                <a:latin typeface="+mn-lt"/>
                <a:ea typeface="微軟正黑體" panose="020B0604030504040204" pitchFamily="34" charset="-120"/>
              </a:rPr>
              <a:t>大陸汽車市場銷售近況</a:t>
            </a: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3160871" y="4855441"/>
            <a:ext cx="1196986" cy="34073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TW" sz="1600" b="1" dirty="0" smtClean="0">
                <a:latin typeface="+mn-lt"/>
                <a:ea typeface="微軟正黑體" panose="020B0604030504040204" pitchFamily="34" charset="-120"/>
              </a:rPr>
              <a:t>29</a:t>
            </a:r>
            <a:r>
              <a:rPr lang="zh-TW" altLang="en-US" sz="1600" b="1" dirty="0" smtClean="0">
                <a:latin typeface="+mn-lt"/>
                <a:ea typeface="微軟正黑體" panose="020B0604030504040204" pitchFamily="34" charset="-120"/>
              </a:rPr>
              <a:t>萬台</a:t>
            </a:r>
            <a:endParaRPr lang="zh-TW" altLang="en-US" sz="1600" b="1" dirty="0"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7276867" y="4734436"/>
            <a:ext cx="1175854" cy="34073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TW" sz="1600" b="1" dirty="0" smtClean="0">
                <a:latin typeface="+mn-lt"/>
                <a:ea typeface="微軟正黑體" panose="020B0604030504040204" pitchFamily="34" charset="-120"/>
              </a:rPr>
              <a:t>129</a:t>
            </a:r>
            <a:r>
              <a:rPr lang="zh-TW" altLang="en-US" sz="1600" b="1" dirty="0" smtClean="0">
                <a:latin typeface="+mn-lt"/>
                <a:ea typeface="微軟正黑體" panose="020B0604030504040204" pitchFamily="34" charset="-120"/>
              </a:rPr>
              <a:t>萬</a:t>
            </a:r>
            <a:r>
              <a:rPr lang="zh-TW" altLang="en-US" sz="1600" b="1" dirty="0">
                <a:latin typeface="+mn-lt"/>
                <a:ea typeface="微軟正黑體" panose="020B0604030504040204" pitchFamily="34" charset="-120"/>
              </a:rPr>
              <a:t>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Rectangle 32"/>
          <p:cNvSpPr>
            <a:spLocks noChangeArrowheads="1"/>
          </p:cNvSpPr>
          <p:nvPr/>
        </p:nvSpPr>
        <p:spPr bwMode="auto">
          <a:xfrm>
            <a:off x="0" y="0"/>
            <a:ext cx="1676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12800" marR="0" lvl="0" indent="-812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營運範疇</a:t>
            </a:r>
          </a:p>
        </p:txBody>
      </p:sp>
      <p:sp>
        <p:nvSpPr>
          <p:cNvPr id="11274" name="Rectangle 37"/>
          <p:cNvSpPr>
            <a:spLocks noChangeArrowheads="1"/>
          </p:cNvSpPr>
          <p:nvPr/>
        </p:nvSpPr>
        <p:spPr bwMode="auto">
          <a:xfrm>
            <a:off x="0" y="0"/>
            <a:ext cx="9144000" cy="7715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11278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大陸間接轉投資公司股權調整</a:t>
            </a:r>
            <a:endParaRPr kumimoji="1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362" y="4106914"/>
            <a:ext cx="8964488" cy="2274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一、公司原透過義華間接轉投資大陸五家公司。考量各家公司業務量縮減、營運項目重疊及未來發展等因素，決議將風神汽車、聯友科技以及舊車置換股權予以全數處分，並將所得價款</a:t>
            </a:r>
            <a:r>
              <a:rPr kumimoji="1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人民幣</a:t>
            </a:r>
            <a:r>
              <a:rPr kumimoji="1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2.72</a:t>
            </a: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億元</a:t>
            </a:r>
            <a:r>
              <a:rPr kumimoji="1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轉增資廣州風神。</a:t>
            </a:r>
            <a:endParaRPr kumimoji="1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二、股權調整後，增加對廣州風神持股</a:t>
            </a:r>
            <a:r>
              <a:rPr kumimoji="1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(40%→42.69%)</a:t>
            </a: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並保留風神襄陽股份，原有五家轉投資公司變為兩</a:t>
            </a: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家。因公司轉投資事業收益主要來源為廣州風神，故擴大對廣州風神</a:t>
            </a: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持股</a:t>
            </a: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，對裕日業外收益可望有正向貢獻</a:t>
            </a: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5550" y="1051101"/>
            <a:ext cx="139211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軟正黑體" panose="020B0604030504040204" pitchFamily="34" charset="-120"/>
              </a:rPr>
              <a:t>股權調整前</a:t>
            </a:r>
            <a:endParaRPr kumimoji="1" lang="zh-TW" altLang="en-US" sz="1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980086" y="1051101"/>
            <a:ext cx="139211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軟正黑體" panose="020B0604030504040204" pitchFamily="34" charset="-120"/>
              </a:rPr>
              <a:t>股權調整後</a:t>
            </a:r>
            <a:endParaRPr kumimoji="1" lang="zh-TW" altLang="en-US" sz="1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1" y="1411141"/>
            <a:ext cx="5415303" cy="244990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84" y="1403204"/>
            <a:ext cx="2922883" cy="2455221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594897" y="3100326"/>
            <a:ext cx="578024" cy="399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7" name="橢圓 56"/>
          <p:cNvSpPr/>
          <p:nvPr/>
        </p:nvSpPr>
        <p:spPr>
          <a:xfrm>
            <a:off x="6096000" y="3114181"/>
            <a:ext cx="578024" cy="399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4586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7" name="文字方塊 3"/>
          <p:cNvGrpSpPr>
            <a:grpSpLocks/>
          </p:cNvGrpSpPr>
          <p:nvPr/>
        </p:nvGrpSpPr>
        <p:grpSpPr bwMode="auto">
          <a:xfrm>
            <a:off x="-6350" y="333375"/>
            <a:ext cx="6315075" cy="468313"/>
            <a:chOff x="-4" y="461"/>
            <a:chExt cx="3978" cy="295"/>
          </a:xfrm>
        </p:grpSpPr>
        <p:pic>
          <p:nvPicPr>
            <p:cNvPr id="26630" name="文字方塊 3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461"/>
              <a:ext cx="3978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1" name="Text Box 4"/>
            <p:cNvSpPr txBox="1">
              <a:spLocks noChangeArrowheads="1"/>
            </p:cNvSpPr>
            <p:nvPr/>
          </p:nvSpPr>
          <p:spPr bwMode="auto">
            <a:xfrm>
              <a:off x="0" y="463"/>
              <a:ext cx="396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2400" b="1" dirty="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THANK</a:t>
              </a:r>
              <a:r>
                <a:rPr lang="zh-TW" altLang="en-US" sz="2400" b="1" dirty="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 </a:t>
              </a:r>
              <a:r>
                <a:rPr lang="en-US" altLang="zh-TW" sz="2400" b="1" dirty="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YOU</a:t>
              </a:r>
              <a:r>
                <a:rPr lang="zh-TW" altLang="en-US" sz="2400" b="1" dirty="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 </a:t>
              </a:r>
              <a:r>
                <a:rPr lang="en-US" altLang="zh-TW" sz="2400" b="1" dirty="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FOR</a:t>
              </a:r>
              <a:r>
                <a:rPr lang="zh-TW" altLang="en-US" sz="2400" b="1" dirty="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 </a:t>
              </a:r>
              <a:r>
                <a:rPr lang="en-US" altLang="zh-TW" sz="2400" b="1" dirty="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YOUR</a:t>
              </a:r>
              <a:r>
                <a:rPr lang="zh-TW" altLang="en-US" sz="2400" b="1" dirty="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 </a:t>
              </a:r>
              <a:r>
                <a:rPr lang="en-US" altLang="zh-TW" sz="2400" b="1" dirty="0">
                  <a:solidFill>
                    <a:schemeClr val="bg1"/>
                  </a:solidFill>
                  <a:latin typeface="+mn-lt"/>
                  <a:ea typeface="微軟正黑體" panose="020B0604030504040204" pitchFamily="34" charset="-120"/>
                </a:rPr>
                <a:t>ATTENTION</a:t>
              </a:r>
              <a:endParaRPr lang="zh-TW" altLang="en-US" sz="2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5" name="直線接點 4"/>
          <p:cNvCxnSpPr/>
          <p:nvPr/>
        </p:nvCxnSpPr>
        <p:spPr>
          <a:xfrm>
            <a:off x="0" y="869950"/>
            <a:ext cx="6300788" cy="0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群組 6"/>
          <p:cNvGrpSpPr/>
          <p:nvPr/>
        </p:nvGrpSpPr>
        <p:grpSpPr>
          <a:xfrm>
            <a:off x="-6350" y="1340768"/>
            <a:ext cx="9156030" cy="4760098"/>
            <a:chOff x="-6350" y="1340768"/>
            <a:chExt cx="9156030" cy="4760098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350" y="1340768"/>
              <a:ext cx="9144000" cy="4248472"/>
            </a:xfrm>
            <a:prstGeom prst="rect">
              <a:avLst/>
            </a:prstGeom>
          </p:spPr>
        </p:pic>
        <p:pic>
          <p:nvPicPr>
            <p:cNvPr id="38914" name="Picture 2" descr="C:\Users\520498\Desktop\QA.jpg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0704" y="4048575"/>
              <a:ext cx="2658976" cy="205229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8461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557338"/>
            <a:ext cx="5013325" cy="2178050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769899" y="1556792"/>
            <a:ext cx="374101" cy="215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9221" name="矩形 15"/>
          <p:cNvSpPr>
            <a:spLocks noChangeArrowheads="1"/>
          </p:cNvSpPr>
          <p:nvPr/>
        </p:nvSpPr>
        <p:spPr bwMode="auto">
          <a:xfrm>
            <a:off x="971550" y="2393950"/>
            <a:ext cx="4032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公司簡介</a:t>
            </a:r>
            <a:endParaRPr lang="en-US" altLang="zh-TW" sz="48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3789363"/>
            <a:ext cx="9144000" cy="1428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8203" name="AutoShape 6"/>
          <p:cNvSpPr>
            <a:spLocks noChangeArrowheads="1"/>
          </p:cNvSpPr>
          <p:nvPr/>
        </p:nvSpPr>
        <p:spPr bwMode="gray">
          <a:xfrm>
            <a:off x="179388" y="1700213"/>
            <a:ext cx="754062" cy="80645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571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zh-TW" sz="54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1</a:t>
            </a:r>
            <a:endParaRPr lang="zh-TW" altLang="en-US" sz="5400" b="1" dirty="0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8" name="Picture 2" descr="http://new.nissan.com.tw/upload/model/GT-R/2A6D3B00H83CF.$mdl-larg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4760" y="1557338"/>
            <a:ext cx="3713704" cy="217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>
            <a:off x="3851920" y="4437112"/>
            <a:ext cx="4824412" cy="2426369"/>
            <a:chOff x="2267744" y="4154116"/>
            <a:chExt cx="4824412" cy="2426369"/>
          </a:xfrm>
        </p:grpSpPr>
        <p:pic>
          <p:nvPicPr>
            <p:cNvPr id="10246" name="圖表 5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985" y="4477047"/>
              <a:ext cx="3516312" cy="2103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7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73"/>
            <a:stretch>
              <a:fillRect/>
            </a:stretch>
          </p:blipFill>
          <p:spPr bwMode="auto">
            <a:xfrm>
              <a:off x="3131840" y="4509120"/>
              <a:ext cx="3008313" cy="171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文字方塊 8"/>
            <p:cNvSpPr txBox="1"/>
            <p:nvPr/>
          </p:nvSpPr>
          <p:spPr>
            <a:xfrm>
              <a:off x="2267744" y="4780260"/>
              <a:ext cx="1079500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微軟正黑體" panose="020B0604030504040204" pitchFamily="34" charset="-120"/>
                </a:rPr>
                <a:t>日產汽車</a:t>
              </a: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6011069" y="5427960"/>
              <a:ext cx="10810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16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微軟正黑體" panose="020B0604030504040204" pitchFamily="34" charset="-120"/>
                </a:rPr>
                <a:t>裕隆汽車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4644008" y="4154116"/>
              <a:ext cx="1079500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1600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微軟正黑體" panose="020B0604030504040204" pitchFamily="34" charset="-120"/>
                </a:rPr>
                <a:t>公開釋股</a:t>
              </a:r>
            </a:p>
          </p:txBody>
        </p:sp>
      </p:grp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TW"/>
            </a:defPPr>
            <a:lvl1pPr algn="ctr">
              <a:defRPr sz="3600" b="1">
                <a:latin typeface="+mn-lt"/>
                <a:ea typeface="微軟正黑體" pitchFamily="34" charset="-120"/>
              </a:defRPr>
            </a:lvl1pPr>
          </a:lstStyle>
          <a:p>
            <a:r>
              <a:rPr lang="zh-TW" altLang="en-US" dirty="0"/>
              <a:t>裕隆日產汽車公司簡介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95536" y="1105149"/>
            <a:ext cx="6357938" cy="445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5763" indent="-385763">
              <a:spcBef>
                <a:spcPct val="80000"/>
              </a:spcBef>
              <a:buSzPct val="130000"/>
              <a:buFont typeface="Wingdings" pitchFamily="2" charset="2"/>
              <a:buChar char="§"/>
            </a:pPr>
            <a:r>
              <a:rPr lang="zh-TW" altLang="en-US" sz="2400" b="1" dirty="0">
                <a:latin typeface="+mn-lt"/>
                <a:ea typeface="微軟正黑體" panose="020B0604030504040204" pitchFamily="34" charset="-120"/>
              </a:rPr>
              <a:t>公司名稱：裕隆日產汽車股份有限公司</a:t>
            </a:r>
          </a:p>
          <a:p>
            <a:pPr marL="385763" indent="-385763">
              <a:spcBef>
                <a:spcPct val="80000"/>
              </a:spcBef>
              <a:buSzPct val="130000"/>
              <a:buFont typeface="Wingdings" pitchFamily="2" charset="2"/>
              <a:buChar char="§"/>
            </a:pPr>
            <a:r>
              <a:rPr lang="zh-TW" altLang="en-US" sz="2400" b="1" dirty="0">
                <a:latin typeface="+mn-lt"/>
                <a:ea typeface="微軟正黑體" panose="020B0604030504040204" pitchFamily="34" charset="-120"/>
              </a:rPr>
              <a:t>公司成立日期：</a:t>
            </a:r>
            <a:r>
              <a:rPr lang="en-US" altLang="zh-TW" sz="2400" b="1" dirty="0">
                <a:latin typeface="+mn-lt"/>
                <a:ea typeface="微軟正黑體" panose="020B0604030504040204" pitchFamily="34" charset="-120"/>
              </a:rPr>
              <a:t>2003</a:t>
            </a:r>
            <a:r>
              <a:rPr lang="zh-TW" altLang="en-US" sz="2400" b="1" dirty="0">
                <a:latin typeface="+mn-lt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latin typeface="+mn-lt"/>
                <a:ea typeface="微軟正黑體" panose="020B0604030504040204" pitchFamily="34" charset="-120"/>
              </a:rPr>
              <a:t>10</a:t>
            </a:r>
            <a:r>
              <a:rPr lang="zh-TW" altLang="en-US" sz="2400" b="1" dirty="0">
                <a:latin typeface="+mn-lt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>
                <a:latin typeface="+mn-lt"/>
                <a:ea typeface="微軟正黑體" panose="020B0604030504040204" pitchFamily="34" charset="-120"/>
              </a:rPr>
              <a:t>22</a:t>
            </a:r>
            <a:r>
              <a:rPr lang="zh-TW" altLang="en-US" sz="2400" b="1" dirty="0">
                <a:latin typeface="+mn-lt"/>
                <a:ea typeface="微軟正黑體" panose="020B0604030504040204" pitchFamily="34" charset="-120"/>
              </a:rPr>
              <a:t>日</a:t>
            </a:r>
          </a:p>
          <a:p>
            <a:pPr marL="385763" indent="-385763">
              <a:spcBef>
                <a:spcPct val="80000"/>
              </a:spcBef>
              <a:buSzPct val="130000"/>
              <a:buFont typeface="Wingdings" pitchFamily="2" charset="2"/>
              <a:buChar char="§"/>
            </a:pPr>
            <a:r>
              <a:rPr lang="zh-TW" altLang="en-US" sz="2400" b="1" dirty="0">
                <a:latin typeface="+mn-lt"/>
                <a:ea typeface="微軟正黑體" panose="020B0604030504040204" pitchFamily="34" charset="-120"/>
              </a:rPr>
              <a:t>董事長：</a:t>
            </a:r>
            <a:r>
              <a:rPr lang="zh-TW" altLang="en-US" sz="2400" b="1" dirty="0" smtClean="0">
                <a:latin typeface="+mn-lt"/>
                <a:ea typeface="微軟正黑體" panose="020B0604030504040204" pitchFamily="34" charset="-120"/>
              </a:rPr>
              <a:t>嚴陳莉蓮女</a:t>
            </a:r>
            <a:r>
              <a:rPr lang="zh-TW" altLang="en-US" sz="2400" b="1" dirty="0">
                <a:latin typeface="+mn-lt"/>
                <a:ea typeface="微軟正黑體" panose="020B0604030504040204" pitchFamily="34" charset="-120"/>
              </a:rPr>
              <a:t>士</a:t>
            </a:r>
          </a:p>
          <a:p>
            <a:pPr marL="385763" indent="-385763">
              <a:spcBef>
                <a:spcPct val="80000"/>
              </a:spcBef>
              <a:buSzPct val="130000"/>
              <a:buFont typeface="Wingdings" pitchFamily="2" charset="2"/>
              <a:buChar char="§"/>
            </a:pPr>
            <a:r>
              <a:rPr lang="zh-TW" altLang="en-US" sz="2400" b="1" dirty="0">
                <a:latin typeface="+mn-lt"/>
                <a:ea typeface="微軟正黑體" panose="020B0604030504040204" pitchFamily="34" charset="-120"/>
              </a:rPr>
              <a:t>總經理</a:t>
            </a:r>
            <a:r>
              <a:rPr lang="zh-TW" altLang="en-US" sz="2400" b="1" dirty="0" smtClean="0">
                <a:latin typeface="+mn-lt"/>
                <a:ea typeface="微軟正黑體" panose="020B0604030504040204" pitchFamily="34" charset="-120"/>
              </a:rPr>
              <a:t>：李振成先生</a:t>
            </a:r>
            <a:endParaRPr lang="zh-TW" altLang="en-US" sz="2400" b="1" dirty="0">
              <a:latin typeface="+mn-lt"/>
              <a:ea typeface="微軟正黑體" panose="020B0604030504040204" pitchFamily="34" charset="-120"/>
            </a:endParaRPr>
          </a:p>
          <a:p>
            <a:pPr marL="385763" indent="-385763">
              <a:spcBef>
                <a:spcPct val="80000"/>
              </a:spcBef>
              <a:buSzPct val="130000"/>
              <a:buFont typeface="Wingdings" pitchFamily="2" charset="2"/>
              <a:buChar char="§"/>
            </a:pPr>
            <a:r>
              <a:rPr lang="zh-TW" altLang="en-US" sz="2400" b="1" dirty="0">
                <a:latin typeface="+mn-lt"/>
                <a:ea typeface="微軟正黑體" panose="020B0604030504040204" pitchFamily="34" charset="-120"/>
              </a:rPr>
              <a:t>資本額：</a:t>
            </a:r>
            <a:r>
              <a:rPr lang="en-US" altLang="zh-TW" sz="2400" b="1" dirty="0">
                <a:latin typeface="+mn-lt"/>
                <a:ea typeface="微軟正黑體" panose="020B0604030504040204" pitchFamily="34" charset="-120"/>
              </a:rPr>
              <a:t>30</a:t>
            </a:r>
            <a:r>
              <a:rPr lang="zh-TW" altLang="en-US" sz="2400" b="1" dirty="0">
                <a:latin typeface="+mn-lt"/>
                <a:ea typeface="微軟正黑體" panose="020B0604030504040204" pitchFamily="34" charset="-120"/>
              </a:rPr>
              <a:t>億</a:t>
            </a:r>
            <a:r>
              <a:rPr lang="zh-TW" altLang="en-US" sz="2400" b="1" dirty="0" smtClean="0">
                <a:latin typeface="+mn-lt"/>
                <a:ea typeface="微軟正黑體" panose="020B0604030504040204" pitchFamily="34" charset="-120"/>
              </a:rPr>
              <a:t>新台幣</a:t>
            </a:r>
            <a:endParaRPr lang="en-US" altLang="zh-TW" sz="2400" b="1" dirty="0" smtClean="0">
              <a:latin typeface="+mn-lt"/>
              <a:ea typeface="微軟正黑體" panose="020B0604030504040204" pitchFamily="34" charset="-120"/>
            </a:endParaRPr>
          </a:p>
          <a:p>
            <a:pPr marL="385763" indent="-385763">
              <a:spcBef>
                <a:spcPct val="80000"/>
              </a:spcBef>
              <a:buSzPct val="130000"/>
              <a:buFont typeface="Wingdings" pitchFamily="2" charset="2"/>
              <a:buChar char="§"/>
            </a:pPr>
            <a:r>
              <a:rPr lang="zh-TW" altLang="en-US" sz="2400" b="1" dirty="0" smtClean="0">
                <a:latin typeface="+mn-lt"/>
                <a:ea typeface="微軟正黑體" panose="020B0604030504040204" pitchFamily="34" charset="-120"/>
              </a:rPr>
              <a:t>員工人數：</a:t>
            </a:r>
            <a:r>
              <a:rPr lang="en-US" altLang="zh-TW" sz="2400" b="1" dirty="0" smtClean="0">
                <a:latin typeface="+mn-lt"/>
                <a:ea typeface="微軟正黑體" panose="020B0604030504040204" pitchFamily="34" charset="-120"/>
              </a:rPr>
              <a:t>422</a:t>
            </a:r>
            <a:r>
              <a:rPr lang="zh-TW" altLang="en-US" sz="2400" b="1" dirty="0" smtClean="0">
                <a:latin typeface="+mn-lt"/>
                <a:ea typeface="微軟正黑體" panose="020B0604030504040204" pitchFamily="34" charset="-120"/>
              </a:rPr>
              <a:t>人</a:t>
            </a:r>
            <a:r>
              <a:rPr lang="en-US" altLang="zh-TW" sz="1400" b="1" dirty="0" smtClean="0">
                <a:latin typeface="+mn-lt"/>
                <a:ea typeface="微軟正黑體" panose="020B0604030504040204" pitchFamily="34" charset="-120"/>
              </a:rPr>
              <a:t>(2019/04/30)</a:t>
            </a:r>
            <a:endParaRPr lang="en-US" altLang="zh-TW" sz="2400" b="1" dirty="0" smtClean="0">
              <a:latin typeface="+mn-lt"/>
              <a:ea typeface="微軟正黑體" panose="020B0604030504040204" pitchFamily="34" charset="-120"/>
            </a:endParaRPr>
          </a:p>
          <a:p>
            <a:pPr marL="385763" indent="-385763">
              <a:spcBef>
                <a:spcPct val="80000"/>
              </a:spcBef>
              <a:buSzPct val="130000"/>
              <a:buFont typeface="Wingdings" pitchFamily="2" charset="2"/>
              <a:buChar char="§"/>
            </a:pPr>
            <a:r>
              <a:rPr lang="zh-TW" altLang="en-US" sz="2400" b="1" dirty="0" smtClean="0">
                <a:latin typeface="+mn-lt"/>
                <a:ea typeface="微軟正黑體" panose="020B0604030504040204" pitchFamily="34" charset="-120"/>
              </a:rPr>
              <a:t>股權結構：</a:t>
            </a:r>
          </a:p>
        </p:txBody>
      </p:sp>
    </p:spTree>
    <p:extLst>
      <p:ext uri="{BB962C8B-B14F-4D97-AF65-F5344CB8AC3E}">
        <p14:creationId xmlns:p14="http://schemas.microsoft.com/office/powerpoint/2010/main" val="165011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5651500" y="2133600"/>
            <a:ext cx="3384550" cy="7207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38100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NISSAN </a:t>
            </a: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及 </a:t>
            </a: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INFINITI</a:t>
            </a: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品牌在台除製造外之全價值鏈活動經營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231429" name="AutoShape 4"/>
          <p:cNvSpPr>
            <a:spLocks noChangeArrowheads="1"/>
          </p:cNvSpPr>
          <p:nvPr/>
        </p:nvSpPr>
        <p:spPr bwMode="auto">
          <a:xfrm>
            <a:off x="754063" y="3355975"/>
            <a:ext cx="1728787" cy="6492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algn="ctr">
            <a:solidFill>
              <a:srgbClr val="0000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微軟正黑體" pitchFamily="34" charset="-120"/>
                <a:cs typeface="+mn-cs"/>
              </a:rPr>
              <a:t>海外投資</a:t>
            </a:r>
            <a:endParaRPr kumimoji="1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12292" name="AutoShape 21"/>
          <p:cNvSpPr>
            <a:spLocks noChangeArrowheads="1"/>
          </p:cNvSpPr>
          <p:nvPr/>
        </p:nvSpPr>
        <p:spPr bwMode="auto">
          <a:xfrm>
            <a:off x="5651500" y="5803900"/>
            <a:ext cx="3384550" cy="5778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algn="ctr">
            <a:solidFill>
              <a:srgbClr val="0000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l" defTabSz="1279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東風裕隆舊車置換有限公司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  <a:p>
            <a:pPr marL="0" marR="0" lvl="0" indent="0" algn="l" defTabSz="1279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(</a:t>
            </a: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Used Car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）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12293" name="AutoShape 22"/>
          <p:cNvSpPr>
            <a:spLocks noChangeArrowheads="1"/>
          </p:cNvSpPr>
          <p:nvPr/>
        </p:nvSpPr>
        <p:spPr bwMode="auto">
          <a:xfrm>
            <a:off x="5651500" y="5224463"/>
            <a:ext cx="3384550" cy="5064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algn="ctr">
            <a:solidFill>
              <a:srgbClr val="0000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l" defTabSz="1279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深圳聯友科技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有限公司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IT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）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12294" name="AutoShape 23"/>
          <p:cNvSpPr>
            <a:spLocks noChangeArrowheads="1"/>
          </p:cNvSpPr>
          <p:nvPr/>
        </p:nvSpPr>
        <p:spPr bwMode="auto">
          <a:xfrm>
            <a:off x="5651500" y="4649788"/>
            <a:ext cx="3384550" cy="5048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algn="ctr">
            <a:solidFill>
              <a:srgbClr val="0000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l" defTabSz="1279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風神汽車有限公司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(</a:t>
            </a: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Sales Co.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)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12295" name="AutoShape 24"/>
          <p:cNvSpPr>
            <a:spLocks noChangeArrowheads="1"/>
          </p:cNvSpPr>
          <p:nvPr/>
        </p:nvSpPr>
        <p:spPr bwMode="auto">
          <a:xfrm>
            <a:off x="5651500" y="2997200"/>
            <a:ext cx="3384550" cy="9334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algn="ctr">
            <a:solidFill>
              <a:srgbClr val="0000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1279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廣州風神汽車</a:t>
            </a:r>
            <a:r>
              <a:rPr kumimoji="1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有限公司 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(Plant)</a:t>
            </a:r>
          </a:p>
          <a:p>
            <a:pPr marL="0" marR="0" lvl="0" indent="0" algn="l" defTabSz="1279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(</a:t>
            </a:r>
            <a:r>
              <a:rPr kumimoji="1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年產能 </a:t>
            </a:r>
            <a:r>
              <a:rPr kumimoji="1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:</a:t>
            </a:r>
            <a:r>
              <a:rPr kumimoji="1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 花都工廠 </a:t>
            </a:r>
            <a:r>
              <a:rPr kumimoji="1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75</a:t>
            </a:r>
            <a:r>
              <a:rPr kumimoji="1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萬輛 </a:t>
            </a:r>
            <a:r>
              <a:rPr kumimoji="1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+</a:t>
            </a:r>
            <a:r>
              <a:rPr kumimoji="1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 鄭州工廠 </a:t>
            </a:r>
            <a:r>
              <a:rPr kumimoji="1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35</a:t>
            </a:r>
            <a:r>
              <a:rPr kumimoji="1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萬輛 </a:t>
            </a:r>
            <a:r>
              <a:rPr kumimoji="1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+</a:t>
            </a:r>
            <a:r>
              <a:rPr kumimoji="1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大連工廠 </a:t>
            </a:r>
            <a:r>
              <a:rPr kumimoji="1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15</a:t>
            </a:r>
            <a:r>
              <a:rPr kumimoji="1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萬輛 </a:t>
            </a:r>
            <a:r>
              <a:rPr kumimoji="1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)</a:t>
            </a:r>
            <a:endParaRPr kumimoji="1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12296" name="AutoShape 29"/>
          <p:cNvSpPr>
            <a:spLocks noChangeArrowheads="1"/>
          </p:cNvSpPr>
          <p:nvPr/>
        </p:nvSpPr>
        <p:spPr bwMode="auto">
          <a:xfrm>
            <a:off x="5651500" y="4006850"/>
            <a:ext cx="3384550" cy="5715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algn="ctr">
            <a:solidFill>
              <a:srgbClr val="0000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l" defTabSz="1279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風神襄陽汽車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有限公司 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(Plant)</a:t>
            </a:r>
          </a:p>
          <a:p>
            <a:pPr marL="0" marR="0" lvl="0" indent="0" algn="l" defTabSz="1279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（</a:t>
            </a:r>
            <a:r>
              <a:rPr kumimoji="1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年產能 </a:t>
            </a:r>
            <a:r>
              <a:rPr kumimoji="1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25</a:t>
            </a:r>
            <a:r>
              <a:rPr kumimoji="1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萬</a:t>
            </a:r>
            <a:r>
              <a:rPr kumimoji="1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輛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）</a:t>
            </a:r>
            <a:endParaRPr kumimoji="1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11273" name="Rectangle 32"/>
          <p:cNvSpPr>
            <a:spLocks noChangeArrowheads="1"/>
          </p:cNvSpPr>
          <p:nvPr/>
        </p:nvSpPr>
        <p:spPr bwMode="auto">
          <a:xfrm>
            <a:off x="0" y="0"/>
            <a:ext cx="1676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12800" marR="0" lvl="0" indent="-812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營運範疇</a:t>
            </a:r>
          </a:p>
        </p:txBody>
      </p:sp>
      <p:sp>
        <p:nvSpPr>
          <p:cNvPr id="11274" name="Rectangle 37"/>
          <p:cNvSpPr>
            <a:spLocks noChangeArrowheads="1"/>
          </p:cNvSpPr>
          <p:nvPr/>
        </p:nvSpPr>
        <p:spPr bwMode="auto">
          <a:xfrm>
            <a:off x="0" y="0"/>
            <a:ext cx="9144000" cy="7715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12300" name="Text Box 92"/>
          <p:cNvSpPr txBox="1">
            <a:spLocks noChangeArrowheads="1"/>
          </p:cNvSpPr>
          <p:nvPr/>
        </p:nvSpPr>
        <p:spPr bwMode="auto">
          <a:xfrm>
            <a:off x="6804025" y="749300"/>
            <a:ext cx="1944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創新 </a:t>
            </a:r>
            <a:r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Wingdings" pitchFamily="2" charset="2"/>
              </a:rPr>
              <a:t>‧ </a:t>
            </a:r>
            <a:r>
              <a:rPr kumimoji="1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速度 </a:t>
            </a:r>
            <a:r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Wingdings" pitchFamily="2" charset="2"/>
              </a:rPr>
              <a:t>‧ </a:t>
            </a:r>
            <a:r>
              <a:rPr kumimoji="1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團隊</a:t>
            </a:r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>
            <a:off x="754063" y="2162175"/>
            <a:ext cx="1728787" cy="64928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38100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微軟正黑體" pitchFamily="34" charset="-120"/>
                <a:cs typeface="+mn-cs"/>
              </a:rPr>
              <a:t>國內業務</a:t>
            </a:r>
            <a:endParaRPr kumimoji="1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11278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營運範疇</a:t>
            </a:r>
          </a:p>
        </p:txBody>
      </p:sp>
      <p:sp>
        <p:nvSpPr>
          <p:cNvPr id="43" name="矩形 42"/>
          <p:cNvSpPr/>
          <p:nvPr/>
        </p:nvSpPr>
        <p:spPr>
          <a:xfrm>
            <a:off x="130175" y="765175"/>
            <a:ext cx="8883650" cy="1223963"/>
          </a:xfrm>
          <a:prstGeom prst="rect">
            <a:avLst/>
          </a:prstGeom>
          <a:solidFill>
            <a:schemeClr val="bg1"/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NISSAN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 及 </a:t>
            </a: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INFINITI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 品牌在台灣除製造外之全價值鏈活動經營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與東風汽車有限公司共同發展大陸事業</a:t>
            </a:r>
          </a:p>
        </p:txBody>
      </p:sp>
      <p:cxnSp>
        <p:nvCxnSpPr>
          <p:cNvPr id="45" name="肘形接點 44"/>
          <p:cNvCxnSpPr>
            <a:stCxn id="12318" idx="3"/>
            <a:endCxn id="12295" idx="1"/>
          </p:cNvCxnSpPr>
          <p:nvPr/>
        </p:nvCxnSpPr>
        <p:spPr>
          <a:xfrm flipV="1">
            <a:off x="3494088" y="3463925"/>
            <a:ext cx="2157412" cy="2449513"/>
          </a:xfrm>
          <a:prstGeom prst="bentConnector3">
            <a:avLst>
              <a:gd name="adj1" fmla="val 50000"/>
            </a:avLst>
          </a:prstGeom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肘形接點 49"/>
          <p:cNvCxnSpPr>
            <a:stCxn id="12318" idx="3"/>
            <a:endCxn id="12296" idx="1"/>
          </p:cNvCxnSpPr>
          <p:nvPr/>
        </p:nvCxnSpPr>
        <p:spPr>
          <a:xfrm flipV="1">
            <a:off x="3494088" y="4292600"/>
            <a:ext cx="2157412" cy="1620838"/>
          </a:xfrm>
          <a:prstGeom prst="bentConnector3">
            <a:avLst>
              <a:gd name="adj1" fmla="val 50000"/>
            </a:avLst>
          </a:prstGeom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肘形接點 52"/>
          <p:cNvCxnSpPr>
            <a:stCxn id="12318" idx="3"/>
            <a:endCxn id="12294" idx="1"/>
          </p:cNvCxnSpPr>
          <p:nvPr/>
        </p:nvCxnSpPr>
        <p:spPr>
          <a:xfrm flipV="1">
            <a:off x="3494088" y="4902200"/>
            <a:ext cx="2157412" cy="1011238"/>
          </a:xfrm>
          <a:prstGeom prst="bentConnector3">
            <a:avLst>
              <a:gd name="adj1" fmla="val 50000"/>
            </a:avLst>
          </a:prstGeom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肘形接點 55"/>
          <p:cNvCxnSpPr>
            <a:stCxn id="12318" idx="3"/>
            <a:endCxn id="12293" idx="1"/>
          </p:cNvCxnSpPr>
          <p:nvPr/>
        </p:nvCxnSpPr>
        <p:spPr>
          <a:xfrm flipV="1">
            <a:off x="3494088" y="5478463"/>
            <a:ext cx="2157412" cy="434975"/>
          </a:xfrm>
          <a:prstGeom prst="bentConnector3">
            <a:avLst>
              <a:gd name="adj1" fmla="val 50000"/>
            </a:avLst>
          </a:prstGeom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肘形接點 58"/>
          <p:cNvCxnSpPr>
            <a:stCxn id="12318" idx="3"/>
            <a:endCxn id="12292" idx="1"/>
          </p:cNvCxnSpPr>
          <p:nvPr/>
        </p:nvCxnSpPr>
        <p:spPr>
          <a:xfrm>
            <a:off x="3494088" y="5913438"/>
            <a:ext cx="2157412" cy="179387"/>
          </a:xfrm>
          <a:prstGeom prst="bentConnector3">
            <a:avLst>
              <a:gd name="adj1" fmla="val 50000"/>
            </a:avLst>
          </a:prstGeom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/>
          <p:cNvCxnSpPr>
            <a:stCxn id="41" idx="3"/>
            <a:endCxn id="12290" idx="1"/>
          </p:cNvCxnSpPr>
          <p:nvPr/>
        </p:nvCxnSpPr>
        <p:spPr>
          <a:xfrm>
            <a:off x="2482850" y="2487613"/>
            <a:ext cx="3168650" cy="6350"/>
          </a:xfrm>
          <a:prstGeom prst="line">
            <a:avLst/>
          </a:prstGeom>
          <a:ln w="3175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0" name="AutoShape 4"/>
          <p:cNvSpPr>
            <a:spLocks noChangeArrowheads="1"/>
          </p:cNvSpPr>
          <p:nvPr/>
        </p:nvSpPr>
        <p:spPr bwMode="auto">
          <a:xfrm>
            <a:off x="106363" y="2162175"/>
            <a:ext cx="546100" cy="6286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algn="ctr">
            <a:solidFill>
              <a:srgbClr val="0000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1</a:t>
            </a:r>
            <a:endParaRPr kumimoji="1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12311" name="AutoShape 4"/>
          <p:cNvSpPr>
            <a:spLocks noChangeArrowheads="1"/>
          </p:cNvSpPr>
          <p:nvPr/>
        </p:nvSpPr>
        <p:spPr bwMode="auto">
          <a:xfrm>
            <a:off x="106363" y="3355975"/>
            <a:ext cx="546100" cy="6286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algn="ctr">
            <a:solidFill>
              <a:srgbClr val="0000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2</a:t>
            </a:r>
            <a:endParaRPr kumimoji="1" lang="zh-TW" alt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12312" name="文字方塊 68"/>
          <p:cNvSpPr txBox="1">
            <a:spLocks noChangeArrowheads="1"/>
          </p:cNvSpPr>
          <p:nvPr/>
        </p:nvSpPr>
        <p:spPr bwMode="auto">
          <a:xfrm>
            <a:off x="4572000" y="3141663"/>
            <a:ext cx="720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40%</a:t>
            </a:r>
            <a:endParaRPr kumimoji="1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12313" name="文字方塊 69"/>
          <p:cNvSpPr txBox="1">
            <a:spLocks noChangeArrowheads="1"/>
          </p:cNvSpPr>
          <p:nvPr/>
        </p:nvSpPr>
        <p:spPr bwMode="auto">
          <a:xfrm>
            <a:off x="4572000" y="3956050"/>
            <a:ext cx="936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16.55%</a:t>
            </a:r>
            <a:endParaRPr kumimoji="1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12314" name="文字方塊 70"/>
          <p:cNvSpPr txBox="1">
            <a:spLocks noChangeArrowheads="1"/>
          </p:cNvSpPr>
          <p:nvPr/>
        </p:nvSpPr>
        <p:spPr bwMode="auto">
          <a:xfrm>
            <a:off x="4572000" y="4529138"/>
            <a:ext cx="10080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33.12%</a:t>
            </a:r>
            <a:endParaRPr kumimoji="1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12315" name="文字方塊 71"/>
          <p:cNvSpPr txBox="1">
            <a:spLocks noChangeArrowheads="1"/>
          </p:cNvSpPr>
          <p:nvPr/>
        </p:nvSpPr>
        <p:spPr bwMode="auto">
          <a:xfrm>
            <a:off x="4572000" y="5157788"/>
            <a:ext cx="865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45%</a:t>
            </a:r>
            <a:endParaRPr kumimoji="1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12316" name="文字方塊 72"/>
          <p:cNvSpPr txBox="1">
            <a:spLocks noChangeArrowheads="1"/>
          </p:cNvSpPr>
          <p:nvPr/>
        </p:nvSpPr>
        <p:spPr bwMode="auto">
          <a:xfrm>
            <a:off x="4572000" y="5734050"/>
            <a:ext cx="1152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49%</a:t>
            </a:r>
            <a:endParaRPr kumimoji="1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</a:endParaRPr>
          </a:p>
        </p:txBody>
      </p:sp>
      <p:sp>
        <p:nvSpPr>
          <p:cNvPr id="12317" name="AutoShape 22"/>
          <p:cNvSpPr>
            <a:spLocks noChangeArrowheads="1"/>
          </p:cNvSpPr>
          <p:nvPr/>
        </p:nvSpPr>
        <p:spPr bwMode="auto">
          <a:xfrm>
            <a:off x="1836738" y="4508500"/>
            <a:ext cx="1655762" cy="6492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algn="ctr">
            <a:solidFill>
              <a:srgbClr val="0000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l" defTabSz="1279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義展海外投資股份有限公司</a:t>
            </a:r>
          </a:p>
        </p:txBody>
      </p:sp>
      <p:sp>
        <p:nvSpPr>
          <p:cNvPr id="12318" name="AutoShape 22"/>
          <p:cNvSpPr>
            <a:spLocks noChangeArrowheads="1"/>
          </p:cNvSpPr>
          <p:nvPr/>
        </p:nvSpPr>
        <p:spPr bwMode="auto">
          <a:xfrm>
            <a:off x="1836738" y="5589588"/>
            <a:ext cx="1657350" cy="6477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algn="ctr">
            <a:solidFill>
              <a:srgbClr val="0000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l" defTabSz="1279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義華大陸投資股份有限公司</a:t>
            </a:r>
          </a:p>
        </p:txBody>
      </p:sp>
      <p:cxnSp>
        <p:nvCxnSpPr>
          <p:cNvPr id="33" name="肘形接點 32"/>
          <p:cNvCxnSpPr>
            <a:stCxn id="231429" idx="2"/>
            <a:endCxn id="12317" idx="1"/>
          </p:cNvCxnSpPr>
          <p:nvPr/>
        </p:nvCxnSpPr>
        <p:spPr>
          <a:xfrm rot="16200000" flipH="1">
            <a:off x="1313657" y="4309269"/>
            <a:ext cx="827087" cy="219075"/>
          </a:xfrm>
          <a:prstGeom prst="bentConnector2">
            <a:avLst/>
          </a:prstGeom>
          <a:ln w="3175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肘形接點 35"/>
          <p:cNvCxnSpPr>
            <a:stCxn id="12317" idx="2"/>
            <a:endCxn id="12318" idx="0"/>
          </p:cNvCxnSpPr>
          <p:nvPr/>
        </p:nvCxnSpPr>
        <p:spPr>
          <a:xfrm rot="16200000" flipH="1">
            <a:off x="2449513" y="5373688"/>
            <a:ext cx="431800" cy="0"/>
          </a:xfrm>
          <a:prstGeom prst="bentConnector3">
            <a:avLst>
              <a:gd name="adj1" fmla="val 50000"/>
            </a:avLst>
          </a:prstGeom>
          <a:ln w="3175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10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公司願景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1988840"/>
            <a:ext cx="9144000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TW" altLang="en-US" sz="4000" b="1" kern="0" dirty="0" smtClean="0">
                <a:latin typeface="微軟正黑體" pitchFamily="34" charset="-120"/>
                <a:ea typeface="微軟正黑體" pitchFamily="34" charset="-120"/>
              </a:rPr>
              <a:t>成為兩岸</a:t>
            </a:r>
            <a:r>
              <a:rPr lang="zh-TW" altLang="en-US" sz="4000" b="1" kern="0" dirty="0">
                <a:latin typeface="微軟正黑體" pitchFamily="34" charset="-120"/>
                <a:ea typeface="微軟正黑體" pitchFamily="34" charset="-120"/>
              </a:rPr>
              <a:t>汽車</a:t>
            </a:r>
            <a:r>
              <a:rPr lang="zh-TW" altLang="en-US" sz="4000" b="1" kern="0" dirty="0" smtClean="0">
                <a:latin typeface="微軟正黑體" pitchFamily="34" charset="-120"/>
                <a:ea typeface="微軟正黑體" pitchFamily="34" charset="-120"/>
              </a:rPr>
              <a:t>產業「</a:t>
            </a:r>
            <a:r>
              <a:rPr lang="zh-TW" altLang="en-US" sz="4000" b="1" kern="0" dirty="0">
                <a:latin typeface="微軟正黑體" pitchFamily="34" charset="-120"/>
                <a:ea typeface="微軟正黑體" pitchFamily="34" charset="-120"/>
              </a:rPr>
              <a:t>產品創新」</a:t>
            </a:r>
            <a:r>
              <a:rPr lang="zh-TW" altLang="en-US" sz="4000" b="1" kern="0" dirty="0" smtClean="0">
                <a:latin typeface="微軟正黑體" pitchFamily="34" charset="-120"/>
                <a:ea typeface="微軟正黑體" pitchFamily="34" charset="-120"/>
              </a:rPr>
              <a:t>與</a:t>
            </a:r>
            <a:endParaRPr lang="en-US" altLang="zh-TW" sz="4000" b="1" kern="0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 algn="ctr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TW" altLang="en-US" sz="4000" b="1" kern="0" dirty="0" smtClean="0"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zh-TW" altLang="en-US" sz="4000" b="1" kern="0" dirty="0">
                <a:latin typeface="微軟正黑體" pitchFamily="34" charset="-120"/>
                <a:ea typeface="微軟正黑體" pitchFamily="34" charset="-120"/>
              </a:rPr>
              <a:t>服務創新</a:t>
            </a:r>
            <a:r>
              <a:rPr lang="zh-TW" altLang="en-US" sz="4000" b="1" kern="0" dirty="0" smtClean="0">
                <a:latin typeface="微軟正黑體" pitchFamily="34" charset="-120"/>
                <a:ea typeface="微軟正黑體" pitchFamily="34" charset="-120"/>
              </a:rPr>
              <a:t>」的 </a:t>
            </a:r>
            <a:r>
              <a:rPr lang="zh-TW" altLang="en-US" sz="4000" b="1" kern="0" dirty="0">
                <a:latin typeface="微軟正黑體" pitchFamily="34" charset="-120"/>
                <a:ea typeface="微軟正黑體" pitchFamily="34" charset="-120"/>
              </a:rPr>
              <a:t>標竿企業。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物件 1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0" name="物件 1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2" descr="c:\users\520422\Desktop\18TDIus_Q50103_DynamicSunstone_v05_0013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088" y="2116952"/>
            <a:ext cx="2976372" cy="1461112"/>
          </a:xfrm>
          <a:prstGeom prst="rect">
            <a:avLst/>
          </a:prstGeom>
          <a:noFill/>
        </p:spPr>
      </p:pic>
      <p:sp>
        <p:nvSpPr>
          <p:cNvPr id="13314" name="文字方塊 28"/>
          <p:cNvSpPr txBox="1">
            <a:spLocks noChangeArrowheads="1"/>
          </p:cNvSpPr>
          <p:nvPr/>
        </p:nvSpPr>
        <p:spPr bwMode="auto">
          <a:xfrm>
            <a:off x="-36512" y="44996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INFINITI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進口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豪華車</a:t>
            </a:r>
          </a:p>
        </p:txBody>
      </p:sp>
      <p:sp>
        <p:nvSpPr>
          <p:cNvPr id="48" name="文字方塊 47"/>
          <p:cNvSpPr txBox="1"/>
          <p:nvPr/>
        </p:nvSpPr>
        <p:spPr>
          <a:xfrm>
            <a:off x="3549528" y="5643034"/>
            <a:ext cx="777089" cy="4616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ea typeface="微軟正黑體" pitchFamily="34" charset="-120"/>
              </a:rPr>
              <a:t>Q70</a:t>
            </a:r>
            <a:endParaRPr lang="zh-TW" altLang="en-US" sz="2400" dirty="0">
              <a:ea typeface="微軟正黑體" pitchFamily="34" charset="-120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7735797" y="3137792"/>
            <a:ext cx="971740" cy="4616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TW" sz="2400" dirty="0" smtClean="0">
                <a:ea typeface="微軟正黑體" pitchFamily="34" charset="-120"/>
              </a:rPr>
              <a:t>QX50</a:t>
            </a:r>
            <a:endParaRPr lang="zh-TW" altLang="en-US" sz="2400" dirty="0">
              <a:ea typeface="微軟正黑體" pitchFamily="34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7735797" y="4551511"/>
            <a:ext cx="971741" cy="4616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TW" sz="2400" dirty="0" smtClean="0">
                <a:ea typeface="微軟正黑體" pitchFamily="34" charset="-120"/>
              </a:rPr>
              <a:t>QX60</a:t>
            </a:r>
            <a:endParaRPr lang="zh-TW" altLang="en-US" sz="2400" dirty="0"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549176" y="1812409"/>
            <a:ext cx="766557" cy="4616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TW" sz="2400" dirty="0" smtClean="0">
                <a:ea typeface="微軟正黑體" pitchFamily="34" charset="-120"/>
              </a:rPr>
              <a:t>Q30</a:t>
            </a:r>
            <a:endParaRPr lang="zh-TW" altLang="en-US" sz="2400" dirty="0">
              <a:ea typeface="微軟正黑體" pitchFamily="34" charset="-120"/>
            </a:endParaRPr>
          </a:p>
        </p:txBody>
      </p:sp>
      <p:pic>
        <p:nvPicPr>
          <p:cNvPr id="18" name="Picture 10" descr="「Q70」的圖片搜尋結果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78" y="5002320"/>
            <a:ext cx="2880320" cy="1400990"/>
          </a:xfrm>
          <a:prstGeom prst="rect">
            <a:avLst/>
          </a:prstGeom>
          <a:noFill/>
        </p:spPr>
      </p:pic>
      <p:pic>
        <p:nvPicPr>
          <p:cNvPr id="22" name="Picture 12" descr="360 car spinner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78" y="952913"/>
            <a:ext cx="2760348" cy="1296000"/>
          </a:xfrm>
          <a:prstGeom prst="rect">
            <a:avLst/>
          </a:prstGeom>
          <a:noFill/>
        </p:spPr>
      </p:pic>
      <p:pic>
        <p:nvPicPr>
          <p:cNvPr id="24" name="Picture 17" descr="360 car spinner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4243" y="3528806"/>
            <a:ext cx="2801554" cy="1512312"/>
          </a:xfrm>
          <a:prstGeom prst="rect">
            <a:avLst/>
          </a:prstGeom>
          <a:noFill/>
        </p:spPr>
      </p:pic>
      <p:sp>
        <p:nvSpPr>
          <p:cNvPr id="42" name="文字方塊 41"/>
          <p:cNvSpPr txBox="1"/>
          <p:nvPr/>
        </p:nvSpPr>
        <p:spPr>
          <a:xfrm>
            <a:off x="3549176" y="3137793"/>
            <a:ext cx="766557" cy="4616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TW" sz="2400" dirty="0" smtClean="0">
                <a:ea typeface="微軟正黑體" pitchFamily="34" charset="-120"/>
              </a:rPr>
              <a:t>Q50</a:t>
            </a:r>
            <a:endParaRPr lang="zh-TW" altLang="en-US" sz="2400" dirty="0">
              <a:ea typeface="微軟正黑體" pitchFamily="34" charset="-120"/>
            </a:endParaRPr>
          </a:p>
        </p:txBody>
      </p:sp>
      <p:pic>
        <p:nvPicPr>
          <p:cNvPr id="1026" name="Picture 2" descr="\\adkoa\INFINITI_1\1.BRAND_CCL\2017財務年報車圖\主要車系\QX70 鏡射修整\QX70_4C-修改1 低檔rgb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2493" y="5104101"/>
            <a:ext cx="2559748" cy="134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3538290" y="4429830"/>
            <a:ext cx="788327" cy="4616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ea typeface="微軟正黑體" pitchFamily="34" charset="-120"/>
              </a:rPr>
              <a:t>Q60</a:t>
            </a:r>
            <a:endParaRPr lang="zh-TW" altLang="en-US" sz="2400" dirty="0">
              <a:ea typeface="微軟正黑體" pitchFamily="34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7735797" y="5774769"/>
            <a:ext cx="995209" cy="4616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TW" sz="2400" dirty="0" smtClean="0">
                <a:ea typeface="微軟正黑體" pitchFamily="34" charset="-120"/>
              </a:rPr>
              <a:t>QX70</a:t>
            </a:r>
            <a:endParaRPr lang="zh-TW" altLang="en-US" sz="2400" dirty="0">
              <a:ea typeface="微軟正黑體" pitchFamily="34" charset="-120"/>
            </a:endParaRPr>
          </a:p>
        </p:txBody>
      </p:sp>
      <p:pic>
        <p:nvPicPr>
          <p:cNvPr id="181249" name="Picture 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38" y="3680967"/>
            <a:ext cx="2692542" cy="136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26" y="955051"/>
            <a:ext cx="2458815" cy="1296000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7735797" y="1812409"/>
            <a:ext cx="971741" cy="4616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ea typeface="微軟正黑體" pitchFamily="34" charset="-120"/>
              </a:rPr>
              <a:t>QX30</a:t>
            </a:r>
            <a:endParaRPr lang="zh-TW" altLang="en-US" sz="2400" dirty="0">
              <a:ea typeface="微軟正黑體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9" t="34060" r="7863" b="19069"/>
          <a:stretch/>
        </p:blipFill>
        <p:spPr>
          <a:xfrm>
            <a:off x="5049044" y="2204864"/>
            <a:ext cx="2763316" cy="14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8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文字方塊 28"/>
          <p:cNvSpPr txBox="1">
            <a:spLocks noChangeArrowheads="1"/>
          </p:cNvSpPr>
          <p:nvPr/>
        </p:nvSpPr>
        <p:spPr bwMode="auto">
          <a:xfrm>
            <a:off x="0" y="11588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NISSAN</a:t>
            </a:r>
            <a:r>
              <a:rPr lang="en-US" altLang="zh-TW" sz="3600" b="1" dirty="0"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3600" b="1" dirty="0" smtClean="0">
                <a:latin typeface="+mn-lt"/>
                <a:ea typeface="微軟正黑體" panose="020B0604030504040204" pitchFamily="34" charset="-120"/>
              </a:rPr>
              <a:t>– </a:t>
            </a:r>
            <a:r>
              <a:rPr lang="zh-TW" altLang="en-US" sz="3600" b="1" dirty="0" smtClean="0">
                <a:latin typeface="+mn-lt"/>
                <a:ea typeface="微軟正黑體" panose="020B0604030504040204" pitchFamily="34" charset="-120"/>
              </a:rPr>
              <a:t>進口</a:t>
            </a:r>
            <a:r>
              <a:rPr lang="zh-TW" altLang="en-US" sz="3600" b="1" dirty="0">
                <a:latin typeface="+mn-lt"/>
                <a:ea typeface="微軟正黑體" panose="020B0604030504040204" pitchFamily="34" charset="-120"/>
              </a:rPr>
              <a:t>車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2123728" y="3068783"/>
            <a:ext cx="841897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TW" sz="2000" dirty="0" smtClean="0">
                <a:ea typeface="微軟正黑體" panose="020B0604030504040204" pitchFamily="34" charset="-120"/>
              </a:rPr>
              <a:t>JUKE</a:t>
            </a:r>
          </a:p>
        </p:txBody>
      </p:sp>
      <p:pic>
        <p:nvPicPr>
          <p:cNvPr id="15" name="Picture 26" descr="D:\公關圖檔\車圖\NISSAN\370Z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9287" y="1452669"/>
            <a:ext cx="3644713" cy="2016224"/>
          </a:xfrm>
          <a:prstGeom prst="rect">
            <a:avLst/>
          </a:prstGeom>
          <a:noFill/>
        </p:spPr>
      </p:pic>
      <p:sp>
        <p:nvSpPr>
          <p:cNvPr id="16" name="文字方塊 15"/>
          <p:cNvSpPr txBox="1"/>
          <p:nvPr/>
        </p:nvSpPr>
        <p:spPr>
          <a:xfrm>
            <a:off x="4043676" y="6021288"/>
            <a:ext cx="797271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TW" sz="2000" dirty="0" smtClean="0">
                <a:ea typeface="微軟正黑體" panose="020B0604030504040204" pitchFamily="34" charset="-120"/>
              </a:rPr>
              <a:t>GT-R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7006787" y="3243444"/>
            <a:ext cx="853118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TW" sz="2000" dirty="0" smtClean="0">
                <a:ea typeface="微軟正黑體" panose="020B0604030504040204" pitchFamily="34" charset="-120"/>
              </a:rPr>
              <a:t>370 Z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3728" y="3906178"/>
            <a:ext cx="4843839" cy="194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850775"/>
            <a:ext cx="3581227" cy="202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3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issan 2013 apr.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199270</TotalTime>
  <Words>1318</Words>
  <Application>Microsoft Office PowerPoint</Application>
  <PresentationFormat>如螢幕大小 (4:3)</PresentationFormat>
  <Paragraphs>190</Paragraphs>
  <Slides>37</Slides>
  <Notes>9</Notes>
  <HiddenSlides>0</HiddenSlides>
  <MMClips>0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3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37</vt:i4>
      </vt:variant>
    </vt:vector>
  </HeadingPairs>
  <TitlesOfParts>
    <vt:vector size="49" baseType="lpstr">
      <vt:lpstr>Arial Unicode MS</vt:lpstr>
      <vt:lpstr>MS PGothic</vt:lpstr>
      <vt:lpstr>微軟正黑體</vt:lpstr>
      <vt:lpstr>新細明體</vt:lpstr>
      <vt:lpstr>Arial</vt:lpstr>
      <vt:lpstr>Wingdings</vt:lpstr>
      <vt:lpstr>1_預設簡報設計</vt:lpstr>
      <vt:lpstr>Nissan 2013 apr.</vt:lpstr>
      <vt:lpstr>2_預設簡報設計</vt:lpstr>
      <vt:lpstr>think-cell Slide</vt:lpstr>
      <vt:lpstr>think-cell 幻灯片</vt:lpstr>
      <vt:lpstr>工作表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yulon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520029</dc:creator>
  <cp:lastModifiedBy>520296</cp:lastModifiedBy>
  <cp:revision>5830</cp:revision>
  <cp:lastPrinted>2018-05-28T01:36:07Z</cp:lastPrinted>
  <dcterms:created xsi:type="dcterms:W3CDTF">2008-05-27T02:40:50Z</dcterms:created>
  <dcterms:modified xsi:type="dcterms:W3CDTF">2019-05-16T08:03:16Z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000800b01f000000000001024120</vt:lpwstr>
  </property>
</Properties>
</file>