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handoutMasterIdLst>
    <p:handoutMasterId r:id="rId13"/>
  </p:handoutMasterIdLst>
  <p:sldIdLst>
    <p:sldId id="339" r:id="rId2"/>
    <p:sldId id="445" r:id="rId3"/>
    <p:sldId id="443" r:id="rId4"/>
    <p:sldId id="444" r:id="rId5"/>
    <p:sldId id="432" r:id="rId6"/>
    <p:sldId id="440" r:id="rId7"/>
    <p:sldId id="420" r:id="rId8"/>
    <p:sldId id="431" r:id="rId9"/>
    <p:sldId id="430" r:id="rId10"/>
    <p:sldId id="371" r:id="rId11"/>
  </p:sldIdLst>
  <p:sldSz cx="9906000" cy="6858000" type="A4"/>
  <p:notesSz cx="7099300" cy="10234613"/>
  <p:defaultTextStyle>
    <a:defPPr>
      <a:defRPr lang="zh-TW"/>
    </a:defPPr>
    <a:lvl1pPr algn="ctr" rtl="0" fontAlgn="base">
      <a:spcBef>
        <a:spcPct val="0"/>
      </a:spcBef>
      <a:spcAft>
        <a:spcPct val="0"/>
      </a:spcAft>
      <a:defRPr kumimoji="1" sz="2000" kern="1200">
        <a:solidFill>
          <a:srgbClr val="FFFFFF"/>
        </a:solidFill>
        <a:latin typeface="Cambria" pitchFamily="18" charset="0"/>
        <a:ea typeface="新細明體" pitchFamily="18" charset="-120"/>
        <a:cs typeface="+mn-cs"/>
      </a:defRPr>
    </a:lvl1pPr>
    <a:lvl2pPr marL="457200" algn="ctr" rtl="0" fontAlgn="base">
      <a:spcBef>
        <a:spcPct val="0"/>
      </a:spcBef>
      <a:spcAft>
        <a:spcPct val="0"/>
      </a:spcAft>
      <a:defRPr kumimoji="1" sz="2000" kern="1200">
        <a:solidFill>
          <a:srgbClr val="FFFFFF"/>
        </a:solidFill>
        <a:latin typeface="Cambria" pitchFamily="18" charset="0"/>
        <a:ea typeface="新細明體" pitchFamily="18" charset="-120"/>
        <a:cs typeface="+mn-cs"/>
      </a:defRPr>
    </a:lvl2pPr>
    <a:lvl3pPr marL="914400" algn="ctr" rtl="0" fontAlgn="base">
      <a:spcBef>
        <a:spcPct val="0"/>
      </a:spcBef>
      <a:spcAft>
        <a:spcPct val="0"/>
      </a:spcAft>
      <a:defRPr kumimoji="1" sz="2000" kern="1200">
        <a:solidFill>
          <a:srgbClr val="FFFFFF"/>
        </a:solidFill>
        <a:latin typeface="Cambria" pitchFamily="18" charset="0"/>
        <a:ea typeface="新細明體" pitchFamily="18" charset="-120"/>
        <a:cs typeface="+mn-cs"/>
      </a:defRPr>
    </a:lvl3pPr>
    <a:lvl4pPr marL="1371600" algn="ctr" rtl="0" fontAlgn="base">
      <a:spcBef>
        <a:spcPct val="0"/>
      </a:spcBef>
      <a:spcAft>
        <a:spcPct val="0"/>
      </a:spcAft>
      <a:defRPr kumimoji="1" sz="2000" kern="1200">
        <a:solidFill>
          <a:srgbClr val="FFFFFF"/>
        </a:solidFill>
        <a:latin typeface="Cambria" pitchFamily="18" charset="0"/>
        <a:ea typeface="新細明體" pitchFamily="18" charset="-120"/>
        <a:cs typeface="+mn-cs"/>
      </a:defRPr>
    </a:lvl4pPr>
    <a:lvl5pPr marL="1828800" algn="ctr" rtl="0" fontAlgn="base">
      <a:spcBef>
        <a:spcPct val="0"/>
      </a:spcBef>
      <a:spcAft>
        <a:spcPct val="0"/>
      </a:spcAft>
      <a:defRPr kumimoji="1" sz="2000" kern="1200">
        <a:solidFill>
          <a:srgbClr val="FFFFFF"/>
        </a:solidFill>
        <a:latin typeface="Cambria" pitchFamily="18" charset="0"/>
        <a:ea typeface="新細明體" pitchFamily="18" charset="-120"/>
        <a:cs typeface="+mn-cs"/>
      </a:defRPr>
    </a:lvl5pPr>
    <a:lvl6pPr marL="2286000" algn="l" defTabSz="914400" rtl="0" eaLnBrk="1" latinLnBrk="0" hangingPunct="1">
      <a:defRPr kumimoji="1" sz="2000" kern="1200">
        <a:solidFill>
          <a:srgbClr val="FFFFFF"/>
        </a:solidFill>
        <a:latin typeface="Cambria" pitchFamily="18" charset="0"/>
        <a:ea typeface="新細明體" pitchFamily="18" charset="-120"/>
        <a:cs typeface="+mn-cs"/>
      </a:defRPr>
    </a:lvl6pPr>
    <a:lvl7pPr marL="2743200" algn="l" defTabSz="914400" rtl="0" eaLnBrk="1" latinLnBrk="0" hangingPunct="1">
      <a:defRPr kumimoji="1" sz="2000" kern="1200">
        <a:solidFill>
          <a:srgbClr val="FFFFFF"/>
        </a:solidFill>
        <a:latin typeface="Cambria" pitchFamily="18" charset="0"/>
        <a:ea typeface="新細明體" pitchFamily="18" charset="-120"/>
        <a:cs typeface="+mn-cs"/>
      </a:defRPr>
    </a:lvl7pPr>
    <a:lvl8pPr marL="3200400" algn="l" defTabSz="914400" rtl="0" eaLnBrk="1" latinLnBrk="0" hangingPunct="1">
      <a:defRPr kumimoji="1" sz="2000" kern="1200">
        <a:solidFill>
          <a:srgbClr val="FFFFFF"/>
        </a:solidFill>
        <a:latin typeface="Cambria" pitchFamily="18" charset="0"/>
        <a:ea typeface="新細明體" pitchFamily="18" charset="-120"/>
        <a:cs typeface="+mn-cs"/>
      </a:defRPr>
    </a:lvl8pPr>
    <a:lvl9pPr marL="3657600" algn="l" defTabSz="914400" rtl="0" eaLnBrk="1" latinLnBrk="0" hangingPunct="1">
      <a:defRPr kumimoji="1" sz="2000" kern="1200">
        <a:solidFill>
          <a:srgbClr val="FFFFFF"/>
        </a:solidFill>
        <a:latin typeface="Cambria"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669900"/>
    <a:srgbClr val="99CC00"/>
    <a:srgbClr val="66FF33"/>
    <a:srgbClr val="0099CC"/>
    <a:srgbClr val="003399"/>
    <a:srgbClr val="000099"/>
    <a:srgbClr val="0033CC"/>
    <a:srgbClr val="0066FF"/>
    <a:srgbClr val="99FF33"/>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9" autoAdjust="0"/>
    <p:restoredTop sz="99233" autoAdjust="0"/>
  </p:normalViewPr>
  <p:slideViewPr>
    <p:cSldViewPr>
      <p:cViewPr varScale="1">
        <p:scale>
          <a:sx n="87" d="100"/>
          <a:sy n="87" d="100"/>
        </p:scale>
        <p:origin x="-948" y="-7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hart>
    <c:plotArea>
      <c:layout/>
      <c:barChart>
        <c:barDir val="col"/>
        <c:grouping val="stacked"/>
        <c:ser>
          <c:idx val="0"/>
          <c:order val="0"/>
          <c:tx>
            <c:strRef>
              <c:f>Sheet1!$B$1</c:f>
              <c:strCache>
                <c:ptCount val="1"/>
                <c:pt idx="0">
                  <c:v>Mobile Phone</c:v>
                </c:pt>
              </c:strCache>
            </c:strRef>
          </c:tx>
          <c:dLbls>
            <c:dLbl>
              <c:idx val="0"/>
              <c:layout/>
              <c:tx>
                <c:rich>
                  <a:bodyPr/>
                  <a:lstStyle/>
                  <a:p>
                    <a:r>
                      <a:rPr lang="en-US" altLang="en-US" sz="1600" b="1" dirty="0" smtClean="0">
                        <a:solidFill>
                          <a:schemeClr val="bg1"/>
                        </a:solidFill>
                      </a:rPr>
                      <a:t>33</a:t>
                    </a:r>
                    <a:r>
                      <a:rPr lang="en-US" altLang="en-US" dirty="0" smtClean="0"/>
                      <a:t>% </a:t>
                    </a:r>
                    <a:endParaRPr lang="en-US" altLang="en-US" dirty="0"/>
                  </a:p>
                </c:rich>
              </c:tx>
              <c:showVal val="1"/>
            </c:dLbl>
            <c:dLbl>
              <c:idx val="1"/>
              <c:layout/>
              <c:tx>
                <c:rich>
                  <a:bodyPr/>
                  <a:lstStyle/>
                  <a:p>
                    <a:r>
                      <a:rPr lang="en-US" altLang="en-US" sz="1600" b="1" dirty="0" smtClean="0">
                        <a:solidFill>
                          <a:schemeClr val="bg1"/>
                        </a:solidFill>
                      </a:rPr>
                      <a:t>40</a:t>
                    </a:r>
                    <a:r>
                      <a:rPr lang="en-US" altLang="en-US" dirty="0" smtClean="0"/>
                      <a:t>% </a:t>
                    </a:r>
                    <a:endParaRPr lang="en-US" altLang="en-US" dirty="0"/>
                  </a:p>
                </c:rich>
              </c:tx>
              <c:showVal val="1"/>
            </c:dLbl>
            <c:dLbl>
              <c:idx val="2"/>
              <c:layout/>
              <c:tx>
                <c:rich>
                  <a:bodyPr/>
                  <a:lstStyle/>
                  <a:p>
                    <a:r>
                      <a:rPr lang="en-US" altLang="en-US" sz="1600" b="1" dirty="0" smtClean="0">
                        <a:solidFill>
                          <a:schemeClr val="bg1"/>
                        </a:solidFill>
                      </a:rPr>
                      <a:t>38</a:t>
                    </a:r>
                    <a:r>
                      <a:rPr lang="en-US" altLang="en-US" dirty="0" smtClean="0"/>
                      <a:t>% </a:t>
                    </a:r>
                    <a:endParaRPr lang="en-US" altLang="en-US" dirty="0"/>
                  </a:p>
                </c:rich>
              </c:tx>
              <c:showVal val="1"/>
            </c:dLbl>
            <c:dLbl>
              <c:idx val="3"/>
              <c:layout/>
              <c:tx>
                <c:rich>
                  <a:bodyPr/>
                  <a:lstStyle/>
                  <a:p>
                    <a:r>
                      <a:rPr lang="en-US" altLang="en-US" sz="1600" b="1" dirty="0" smtClean="0">
                        <a:solidFill>
                          <a:schemeClr val="bg1"/>
                        </a:solidFill>
                      </a:rPr>
                      <a:t>38</a:t>
                    </a:r>
                    <a:r>
                      <a:rPr lang="en-US" altLang="en-US" dirty="0" smtClean="0"/>
                      <a:t>% </a:t>
                    </a:r>
                    <a:endParaRPr lang="en-US" altLang="en-US" dirty="0"/>
                  </a:p>
                </c:rich>
              </c:tx>
              <c:showVal val="1"/>
            </c:dLbl>
            <c:dLbl>
              <c:idx val="4"/>
              <c:layout/>
              <c:tx>
                <c:rich>
                  <a:bodyPr/>
                  <a:lstStyle/>
                  <a:p>
                    <a:r>
                      <a:rPr lang="en-US" altLang="en-US" sz="1600" b="1" dirty="0" smtClean="0">
                        <a:solidFill>
                          <a:schemeClr val="bg1"/>
                        </a:solidFill>
                      </a:rPr>
                      <a:t>39</a:t>
                    </a:r>
                    <a:r>
                      <a:rPr lang="en-US" altLang="en-US" dirty="0" smtClean="0"/>
                      <a:t>% </a:t>
                    </a:r>
                    <a:endParaRPr lang="en-US" altLang="en-US" dirty="0"/>
                  </a:p>
                </c:rich>
              </c:tx>
              <c:showVal val="1"/>
            </c:dLbl>
            <c:txPr>
              <a:bodyPr/>
              <a:lstStyle/>
              <a:p>
                <a:pPr>
                  <a:defRPr sz="1600" b="1">
                    <a:solidFill>
                      <a:schemeClr val="bg1"/>
                    </a:solidFill>
                  </a:defRPr>
                </a:pPr>
                <a:endParaRPr lang="zh-TW"/>
              </a:p>
            </c:txPr>
            <c:showVal val="1"/>
          </c:dLbls>
          <c:cat>
            <c:strRef>
              <c:f>Sheet1!$A$2:$A$6</c:f>
              <c:strCache>
                <c:ptCount val="5"/>
                <c:pt idx="0">
                  <c:v>Y2013</c:v>
                </c:pt>
                <c:pt idx="1">
                  <c:v>Y2014</c:v>
                </c:pt>
                <c:pt idx="2">
                  <c:v>Y2015</c:v>
                </c:pt>
                <c:pt idx="3">
                  <c:v>Y2016</c:v>
                </c:pt>
                <c:pt idx="4">
                  <c:v>Y2017</c:v>
                </c:pt>
              </c:strCache>
            </c:strRef>
          </c:cat>
          <c:val>
            <c:numRef>
              <c:f>Sheet1!$B$2:$B$6</c:f>
              <c:numCache>
                <c:formatCode>#,##0_ </c:formatCode>
                <c:ptCount val="5"/>
                <c:pt idx="0">
                  <c:v>10196.051995301061</c:v>
                </c:pt>
                <c:pt idx="1">
                  <c:v>13603.390873786391</c:v>
                </c:pt>
                <c:pt idx="2">
                  <c:v>17069.113070310719</c:v>
                </c:pt>
                <c:pt idx="3">
                  <c:v>17274.261028918787</c:v>
                </c:pt>
                <c:pt idx="4">
                  <c:v>21046.504117736757</c:v>
                </c:pt>
              </c:numCache>
            </c:numRef>
          </c:val>
        </c:ser>
        <c:ser>
          <c:idx val="1"/>
          <c:order val="1"/>
          <c:tx>
            <c:strRef>
              <c:f>Sheet1!$C$1</c:f>
              <c:strCache>
                <c:ptCount val="1"/>
                <c:pt idx="0">
                  <c:v>PC related</c:v>
                </c:pt>
              </c:strCache>
            </c:strRef>
          </c:tx>
          <c:dLbls>
            <c:dLbl>
              <c:idx val="0"/>
              <c:layout/>
              <c:tx>
                <c:rich>
                  <a:bodyPr/>
                  <a:lstStyle/>
                  <a:p>
                    <a:r>
                      <a:rPr lang="en-US" altLang="en-US" dirty="0" smtClean="0"/>
                      <a:t>36%</a:t>
                    </a:r>
                    <a:r>
                      <a:rPr altLang="en-US" dirty="0" smtClean="0"/>
                      <a:t> </a:t>
                    </a:r>
                    <a:endParaRPr altLang="en-US" dirty="0"/>
                  </a:p>
                </c:rich>
              </c:tx>
              <c:showVal val="1"/>
            </c:dLbl>
            <c:dLbl>
              <c:idx val="1"/>
              <c:layout/>
              <c:tx>
                <c:rich>
                  <a:bodyPr/>
                  <a:lstStyle/>
                  <a:p>
                    <a:r>
                      <a:rPr lang="en-US" altLang="en-US" dirty="0" smtClean="0"/>
                      <a:t>31%</a:t>
                    </a:r>
                    <a:r>
                      <a:rPr altLang="en-US" dirty="0" smtClean="0"/>
                      <a:t> </a:t>
                    </a:r>
                    <a:endParaRPr altLang="en-US" dirty="0"/>
                  </a:p>
                </c:rich>
              </c:tx>
              <c:showVal val="1"/>
            </c:dLbl>
            <c:dLbl>
              <c:idx val="2"/>
              <c:layout/>
              <c:tx>
                <c:rich>
                  <a:bodyPr/>
                  <a:lstStyle/>
                  <a:p>
                    <a:r>
                      <a:rPr lang="en-US" altLang="en-US" dirty="0" smtClean="0"/>
                      <a:t>27%</a:t>
                    </a:r>
                    <a:r>
                      <a:rPr altLang="en-US" dirty="0" smtClean="0"/>
                      <a:t> </a:t>
                    </a:r>
                    <a:endParaRPr altLang="en-US" dirty="0"/>
                  </a:p>
                </c:rich>
              </c:tx>
              <c:showVal val="1"/>
            </c:dLbl>
            <c:dLbl>
              <c:idx val="3"/>
              <c:layout/>
              <c:tx>
                <c:rich>
                  <a:bodyPr/>
                  <a:lstStyle/>
                  <a:p>
                    <a:r>
                      <a:rPr lang="en-US" altLang="en-US" dirty="0" smtClean="0"/>
                      <a:t>26%</a:t>
                    </a:r>
                    <a:r>
                      <a:rPr altLang="en-US" dirty="0" smtClean="0"/>
                      <a:t> </a:t>
                    </a:r>
                    <a:endParaRPr altLang="en-US" dirty="0"/>
                  </a:p>
                </c:rich>
              </c:tx>
              <c:showVal val="1"/>
            </c:dLbl>
            <c:dLbl>
              <c:idx val="4"/>
              <c:layout/>
              <c:tx>
                <c:rich>
                  <a:bodyPr/>
                  <a:lstStyle/>
                  <a:p>
                    <a:r>
                      <a:rPr lang="en-US" altLang="en-US" dirty="0" smtClean="0"/>
                      <a:t>27%</a:t>
                    </a:r>
                    <a:r>
                      <a:rPr altLang="en-US" dirty="0" smtClean="0"/>
                      <a:t> </a:t>
                    </a:r>
                    <a:endParaRPr altLang="en-US" dirty="0"/>
                  </a:p>
                </c:rich>
              </c:tx>
              <c:showVal val="1"/>
            </c:dLbl>
            <c:txPr>
              <a:bodyPr/>
              <a:lstStyle/>
              <a:p>
                <a:pPr algn="ctr">
                  <a:defRPr lang="zh-TW" altLang="en-US" sz="1600" b="1" i="0" u="none" strike="noStrike" kern="1200" baseline="0">
                    <a:solidFill>
                      <a:prstClr val="white"/>
                    </a:solidFill>
                    <a:latin typeface="+mn-lt"/>
                    <a:ea typeface="+mn-ea"/>
                    <a:cs typeface="+mn-cs"/>
                  </a:defRPr>
                </a:pPr>
                <a:endParaRPr lang="zh-TW"/>
              </a:p>
            </c:txPr>
            <c:showVal val="1"/>
          </c:dLbls>
          <c:cat>
            <c:strRef>
              <c:f>Sheet1!$A$2:$A$6</c:f>
              <c:strCache>
                <c:ptCount val="5"/>
                <c:pt idx="0">
                  <c:v>Y2013</c:v>
                </c:pt>
                <c:pt idx="1">
                  <c:v>Y2014</c:v>
                </c:pt>
                <c:pt idx="2">
                  <c:v>Y2015</c:v>
                </c:pt>
                <c:pt idx="3">
                  <c:v>Y2016</c:v>
                </c:pt>
                <c:pt idx="4">
                  <c:v>Y2017</c:v>
                </c:pt>
              </c:strCache>
            </c:strRef>
          </c:cat>
          <c:val>
            <c:numRef>
              <c:f>Sheet1!$C$2:$C$6</c:f>
              <c:numCache>
                <c:formatCode>#,##0_ </c:formatCode>
                <c:ptCount val="5"/>
                <c:pt idx="0">
                  <c:v>11168.499374561949</c:v>
                </c:pt>
                <c:pt idx="1">
                  <c:v>10448.609126213591</c:v>
                </c:pt>
                <c:pt idx="2">
                  <c:v>12200.886929689179</c:v>
                </c:pt>
                <c:pt idx="3">
                  <c:v>11614.738971081213</c:v>
                </c:pt>
                <c:pt idx="4">
                  <c:v>14647.495882263211</c:v>
                </c:pt>
              </c:numCache>
            </c:numRef>
          </c:val>
        </c:ser>
        <c:ser>
          <c:idx val="2"/>
          <c:order val="2"/>
          <c:tx>
            <c:strRef>
              <c:f>Sheet1!$D$1</c:f>
              <c:strCache>
                <c:ptCount val="1"/>
                <c:pt idx="0">
                  <c:v>Networking &amp; Telecom System</c:v>
                </c:pt>
              </c:strCache>
            </c:strRef>
          </c:tx>
          <c:dLbls>
            <c:dLbl>
              <c:idx val="0"/>
              <c:layout/>
              <c:tx>
                <c:rich>
                  <a:bodyPr/>
                  <a:lstStyle/>
                  <a:p>
                    <a:r>
                      <a:rPr lang="en-US" altLang="en-US" smtClean="0"/>
                      <a:t>11%</a:t>
                    </a:r>
                    <a:r>
                      <a:rPr altLang="en-US" smtClean="0"/>
                      <a:t> </a:t>
                    </a:r>
                    <a:endParaRPr altLang="en-US" dirty="0"/>
                  </a:p>
                </c:rich>
              </c:tx>
              <c:showVal val="1"/>
            </c:dLbl>
            <c:dLbl>
              <c:idx val="1"/>
              <c:layout/>
              <c:tx>
                <c:rich>
                  <a:bodyPr/>
                  <a:lstStyle/>
                  <a:p>
                    <a:r>
                      <a:rPr lang="en-US" altLang="en-US" smtClean="0"/>
                      <a:t>12%</a:t>
                    </a:r>
                    <a:r>
                      <a:rPr altLang="en-US" smtClean="0"/>
                      <a:t> </a:t>
                    </a:r>
                    <a:endParaRPr altLang="en-US" dirty="0"/>
                  </a:p>
                </c:rich>
              </c:tx>
              <c:showVal val="1"/>
            </c:dLbl>
            <c:dLbl>
              <c:idx val="2"/>
              <c:layout/>
              <c:tx>
                <c:rich>
                  <a:bodyPr/>
                  <a:lstStyle/>
                  <a:p>
                    <a:r>
                      <a:rPr lang="en-US" altLang="en-US" smtClean="0"/>
                      <a:t>10%</a:t>
                    </a:r>
                    <a:r>
                      <a:rPr altLang="en-US" smtClean="0"/>
                      <a:t> </a:t>
                    </a:r>
                    <a:endParaRPr altLang="en-US" dirty="0"/>
                  </a:p>
                </c:rich>
              </c:tx>
              <c:showVal val="1"/>
            </c:dLbl>
            <c:dLbl>
              <c:idx val="3"/>
              <c:layout/>
              <c:tx>
                <c:rich>
                  <a:bodyPr/>
                  <a:lstStyle/>
                  <a:p>
                    <a:r>
                      <a:rPr lang="en-US" altLang="en-US" smtClean="0"/>
                      <a:t>9%</a:t>
                    </a:r>
                    <a:r>
                      <a:rPr altLang="en-US" smtClean="0"/>
                      <a:t> </a:t>
                    </a:r>
                    <a:endParaRPr altLang="en-US" dirty="0"/>
                  </a:p>
                </c:rich>
              </c:tx>
              <c:showVal val="1"/>
            </c:dLbl>
            <c:dLbl>
              <c:idx val="4"/>
              <c:layout/>
              <c:tx>
                <c:rich>
                  <a:bodyPr/>
                  <a:lstStyle/>
                  <a:p>
                    <a:r>
                      <a:rPr lang="en-US" altLang="en-US" smtClean="0"/>
                      <a:t>5%</a:t>
                    </a:r>
                    <a:r>
                      <a:rPr altLang="en-US" smtClean="0"/>
                      <a:t> </a:t>
                    </a:r>
                    <a:endParaRPr altLang="en-US" dirty="0"/>
                  </a:p>
                </c:rich>
              </c:tx>
              <c:showVal val="1"/>
            </c:dLbl>
            <c:txPr>
              <a:bodyPr/>
              <a:lstStyle/>
              <a:p>
                <a:pPr algn="ctr">
                  <a:defRPr lang="zh-TW" altLang="en-US" sz="1600" b="1" i="0" u="none" strike="noStrike" kern="1200" baseline="0">
                    <a:solidFill>
                      <a:prstClr val="white"/>
                    </a:solidFill>
                    <a:latin typeface="+mn-lt"/>
                    <a:ea typeface="+mn-ea"/>
                    <a:cs typeface="+mn-cs"/>
                  </a:defRPr>
                </a:pPr>
                <a:endParaRPr lang="zh-TW"/>
              </a:p>
            </c:txPr>
            <c:showVal val="1"/>
          </c:dLbls>
          <c:cat>
            <c:strRef>
              <c:f>Sheet1!$A$2:$A$6</c:f>
              <c:strCache>
                <c:ptCount val="5"/>
                <c:pt idx="0">
                  <c:v>Y2013</c:v>
                </c:pt>
                <c:pt idx="1">
                  <c:v>Y2014</c:v>
                </c:pt>
                <c:pt idx="2">
                  <c:v>Y2015</c:v>
                </c:pt>
                <c:pt idx="3">
                  <c:v>Y2016</c:v>
                </c:pt>
                <c:pt idx="4">
                  <c:v>Y2017</c:v>
                </c:pt>
              </c:strCache>
            </c:strRef>
          </c:cat>
          <c:val>
            <c:numRef>
              <c:f>Sheet1!$D$2:$D$6</c:f>
              <c:numCache>
                <c:formatCode>#,##0_ </c:formatCode>
                <c:ptCount val="5"/>
                <c:pt idx="0">
                  <c:v>3272.4006849315069</c:v>
                </c:pt>
                <c:pt idx="1">
                  <c:v>4191</c:v>
                </c:pt>
                <c:pt idx="2">
                  <c:v>4437</c:v>
                </c:pt>
                <c:pt idx="3">
                  <c:v>3901</c:v>
                </c:pt>
                <c:pt idx="4">
                  <c:v>2600</c:v>
                </c:pt>
              </c:numCache>
            </c:numRef>
          </c:val>
        </c:ser>
        <c:ser>
          <c:idx val="3"/>
          <c:order val="3"/>
          <c:tx>
            <c:strRef>
              <c:f>Sheet1!$E$1</c:f>
              <c:strCache>
                <c:ptCount val="1"/>
                <c:pt idx="0">
                  <c:v>SMT</c:v>
                </c:pt>
              </c:strCache>
            </c:strRef>
          </c:tx>
          <c:dLbls>
            <c:dLbl>
              <c:idx val="0"/>
              <c:layout/>
              <c:tx>
                <c:rich>
                  <a:bodyPr/>
                  <a:lstStyle/>
                  <a:p>
                    <a:r>
                      <a:rPr lang="en-US" altLang="en-US" dirty="0" smtClean="0"/>
                      <a:t>15%</a:t>
                    </a:r>
                    <a:r>
                      <a:rPr altLang="en-US" dirty="0" smtClean="0"/>
                      <a:t> </a:t>
                    </a:r>
                    <a:endParaRPr altLang="en-US" dirty="0"/>
                  </a:p>
                </c:rich>
              </c:tx>
              <c:showVal val="1"/>
            </c:dLbl>
            <c:dLbl>
              <c:idx val="1"/>
              <c:layout/>
              <c:tx>
                <c:rich>
                  <a:bodyPr/>
                  <a:lstStyle/>
                  <a:p>
                    <a:r>
                      <a:rPr lang="en-US" altLang="en-US" dirty="0" smtClean="0"/>
                      <a:t>12%</a:t>
                    </a:r>
                    <a:r>
                      <a:rPr altLang="en-US" dirty="0" smtClean="0"/>
                      <a:t> </a:t>
                    </a:r>
                    <a:endParaRPr altLang="en-US" dirty="0"/>
                  </a:p>
                </c:rich>
              </c:tx>
              <c:showVal val="1"/>
            </c:dLbl>
            <c:dLbl>
              <c:idx val="2"/>
              <c:layout/>
              <c:tx>
                <c:rich>
                  <a:bodyPr/>
                  <a:lstStyle/>
                  <a:p>
                    <a:r>
                      <a:rPr lang="en-US" altLang="en-US" dirty="0" smtClean="0"/>
                      <a:t>20%</a:t>
                    </a:r>
                    <a:r>
                      <a:rPr altLang="en-US" dirty="0" smtClean="0"/>
                      <a:t> </a:t>
                    </a:r>
                    <a:endParaRPr altLang="en-US" dirty="0"/>
                  </a:p>
                </c:rich>
              </c:tx>
              <c:showVal val="1"/>
            </c:dLbl>
            <c:dLbl>
              <c:idx val="3"/>
              <c:layout/>
              <c:tx>
                <c:rich>
                  <a:bodyPr/>
                  <a:lstStyle/>
                  <a:p>
                    <a:r>
                      <a:rPr lang="en-US" altLang="en-US" dirty="0" smtClean="0"/>
                      <a:t>24%</a:t>
                    </a:r>
                    <a:r>
                      <a:rPr altLang="en-US" dirty="0" smtClean="0"/>
                      <a:t> </a:t>
                    </a:r>
                    <a:endParaRPr altLang="en-US" dirty="0"/>
                  </a:p>
                </c:rich>
              </c:tx>
              <c:showVal val="1"/>
            </c:dLbl>
            <c:dLbl>
              <c:idx val="4"/>
              <c:layout/>
              <c:tx>
                <c:rich>
                  <a:bodyPr/>
                  <a:lstStyle/>
                  <a:p>
                    <a:r>
                      <a:rPr lang="en-US" altLang="en-US" dirty="0" smtClean="0"/>
                      <a:t>24%</a:t>
                    </a:r>
                    <a:r>
                      <a:rPr altLang="en-US" dirty="0" smtClean="0"/>
                      <a:t> </a:t>
                    </a:r>
                    <a:endParaRPr altLang="en-US" dirty="0"/>
                  </a:p>
                </c:rich>
              </c:tx>
              <c:showVal val="1"/>
            </c:dLbl>
            <c:txPr>
              <a:bodyPr/>
              <a:lstStyle/>
              <a:p>
                <a:pPr algn="ctr">
                  <a:defRPr lang="zh-TW" altLang="en-US" sz="1600" b="1" i="0" u="none" strike="noStrike" kern="1200" baseline="0">
                    <a:solidFill>
                      <a:prstClr val="white"/>
                    </a:solidFill>
                    <a:latin typeface="+mn-lt"/>
                    <a:ea typeface="+mn-ea"/>
                    <a:cs typeface="+mn-cs"/>
                  </a:defRPr>
                </a:pPr>
                <a:endParaRPr lang="zh-TW"/>
              </a:p>
            </c:txPr>
            <c:showVal val="1"/>
          </c:dLbls>
          <c:cat>
            <c:strRef>
              <c:f>Sheet1!$A$2:$A$6</c:f>
              <c:strCache>
                <c:ptCount val="5"/>
                <c:pt idx="0">
                  <c:v>Y2013</c:v>
                </c:pt>
                <c:pt idx="1">
                  <c:v>Y2014</c:v>
                </c:pt>
                <c:pt idx="2">
                  <c:v>Y2015</c:v>
                </c:pt>
                <c:pt idx="3">
                  <c:v>Y2016</c:v>
                </c:pt>
                <c:pt idx="4">
                  <c:v>Y2017</c:v>
                </c:pt>
              </c:strCache>
            </c:strRef>
          </c:cat>
          <c:val>
            <c:numRef>
              <c:f>Sheet1!$E$2:$E$6</c:f>
              <c:numCache>
                <c:formatCode>#,##0_ </c:formatCode>
                <c:ptCount val="5"/>
                <c:pt idx="0">
                  <c:v>4519.3904109589039</c:v>
                </c:pt>
                <c:pt idx="1">
                  <c:v>3936</c:v>
                </c:pt>
                <c:pt idx="2">
                  <c:v>9051</c:v>
                </c:pt>
                <c:pt idx="3">
                  <c:v>11139</c:v>
                </c:pt>
                <c:pt idx="4">
                  <c:v>12765</c:v>
                </c:pt>
              </c:numCache>
            </c:numRef>
          </c:val>
        </c:ser>
        <c:ser>
          <c:idx val="4"/>
          <c:order val="4"/>
          <c:tx>
            <c:strRef>
              <c:f>Sheet1!$F$1</c:f>
              <c:strCache>
                <c:ptCount val="1"/>
                <c:pt idx="0">
                  <c:v>Consumer</c:v>
                </c:pt>
              </c:strCache>
            </c:strRef>
          </c:tx>
          <c:dLbls>
            <c:dLbl>
              <c:idx val="0"/>
              <c:layout/>
              <c:tx>
                <c:rich>
                  <a:bodyPr/>
                  <a:lstStyle/>
                  <a:p>
                    <a:r>
                      <a:rPr lang="en-US" altLang="en-US" smtClean="0"/>
                      <a:t>6%</a:t>
                    </a:r>
                    <a:r>
                      <a:rPr altLang="en-US" smtClean="0"/>
                      <a:t> </a:t>
                    </a:r>
                    <a:endParaRPr altLang="en-US" dirty="0"/>
                  </a:p>
                </c:rich>
              </c:tx>
              <c:showVal val="1"/>
            </c:dLbl>
            <c:dLbl>
              <c:idx val="1"/>
              <c:layout/>
              <c:tx>
                <c:rich>
                  <a:bodyPr/>
                  <a:lstStyle/>
                  <a:p>
                    <a:r>
                      <a:rPr lang="en-US" altLang="en-US" smtClean="0"/>
                      <a:t>5%</a:t>
                    </a:r>
                    <a:r>
                      <a:rPr altLang="en-US" smtClean="0"/>
                      <a:t> </a:t>
                    </a:r>
                    <a:endParaRPr altLang="en-US" dirty="0"/>
                  </a:p>
                </c:rich>
              </c:tx>
              <c:showVal val="1"/>
            </c:dLbl>
            <c:dLbl>
              <c:idx val="2"/>
              <c:layout/>
              <c:tx>
                <c:rich>
                  <a:bodyPr/>
                  <a:lstStyle/>
                  <a:p>
                    <a:r>
                      <a:rPr lang="en-US" altLang="en-US" smtClean="0"/>
                      <a:t>4%</a:t>
                    </a:r>
                    <a:r>
                      <a:rPr altLang="en-US" smtClean="0"/>
                      <a:t> </a:t>
                    </a:r>
                    <a:endParaRPr altLang="en-US" dirty="0"/>
                  </a:p>
                </c:rich>
              </c:tx>
              <c:showVal val="1"/>
            </c:dLbl>
            <c:dLbl>
              <c:idx val="3"/>
              <c:layout/>
              <c:tx>
                <c:rich>
                  <a:bodyPr/>
                  <a:lstStyle/>
                  <a:p>
                    <a:r>
                      <a:rPr lang="en-US" altLang="en-US" smtClean="0"/>
                      <a:t>3%</a:t>
                    </a:r>
                    <a:r>
                      <a:rPr altLang="en-US" smtClean="0"/>
                      <a:t> </a:t>
                    </a:r>
                    <a:endParaRPr altLang="en-US" dirty="0"/>
                  </a:p>
                </c:rich>
              </c:tx>
              <c:showVal val="1"/>
            </c:dLbl>
            <c:dLbl>
              <c:idx val="4"/>
              <c:layout/>
              <c:tx>
                <c:rich>
                  <a:bodyPr/>
                  <a:lstStyle/>
                  <a:p>
                    <a:r>
                      <a:rPr lang="en-US" altLang="en-US" dirty="0" smtClean="0"/>
                      <a:t>5%</a:t>
                    </a:r>
                    <a:r>
                      <a:rPr altLang="en-US" dirty="0" smtClean="0"/>
                      <a:t> </a:t>
                    </a:r>
                    <a:endParaRPr altLang="en-US" dirty="0"/>
                  </a:p>
                </c:rich>
              </c:tx>
              <c:showVal val="1"/>
            </c:dLbl>
            <c:txPr>
              <a:bodyPr/>
              <a:lstStyle/>
              <a:p>
                <a:pPr algn="ctr">
                  <a:defRPr lang="zh-TW" altLang="en-US" sz="1600" b="1" i="0" u="none" strike="noStrike" kern="1200" baseline="0">
                    <a:solidFill>
                      <a:prstClr val="white"/>
                    </a:solidFill>
                    <a:latin typeface="+mn-lt"/>
                    <a:ea typeface="+mn-ea"/>
                    <a:cs typeface="+mn-cs"/>
                  </a:defRPr>
                </a:pPr>
                <a:endParaRPr lang="zh-TW"/>
              </a:p>
            </c:txPr>
            <c:showVal val="1"/>
          </c:dLbls>
          <c:cat>
            <c:strRef>
              <c:f>Sheet1!$A$2:$A$6</c:f>
              <c:strCache>
                <c:ptCount val="5"/>
                <c:pt idx="0">
                  <c:v>Y2013</c:v>
                </c:pt>
                <c:pt idx="1">
                  <c:v>Y2014</c:v>
                </c:pt>
                <c:pt idx="2">
                  <c:v>Y2015</c:v>
                </c:pt>
                <c:pt idx="3">
                  <c:v>Y2016</c:v>
                </c:pt>
                <c:pt idx="4">
                  <c:v>Y2017</c:v>
                </c:pt>
              </c:strCache>
            </c:strRef>
          </c:cat>
          <c:val>
            <c:numRef>
              <c:f>Sheet1!$F$2:$F$6</c:f>
              <c:numCache>
                <c:formatCode>#,##0_ </c:formatCode>
                <c:ptCount val="5"/>
                <c:pt idx="0">
                  <c:v>1741.6575342465742</c:v>
                </c:pt>
                <c:pt idx="1">
                  <c:v>1671</c:v>
                </c:pt>
                <c:pt idx="2">
                  <c:v>1624</c:v>
                </c:pt>
                <c:pt idx="3">
                  <c:v>1587</c:v>
                </c:pt>
                <c:pt idx="4">
                  <c:v>2905</c:v>
                </c:pt>
              </c:numCache>
            </c:numRef>
          </c:val>
        </c:ser>
        <c:overlap val="100"/>
        <c:axId val="155787648"/>
        <c:axId val="155807744"/>
      </c:barChart>
      <c:catAx>
        <c:axId val="155787648"/>
        <c:scaling>
          <c:orientation val="minMax"/>
        </c:scaling>
        <c:axPos val="b"/>
        <c:tickLblPos val="nextTo"/>
        <c:txPr>
          <a:bodyPr/>
          <a:lstStyle/>
          <a:p>
            <a:pPr>
              <a:defRPr sz="1400"/>
            </a:pPr>
            <a:endParaRPr lang="zh-TW"/>
          </a:p>
        </c:txPr>
        <c:crossAx val="155807744"/>
        <c:crosses val="autoZero"/>
        <c:auto val="1"/>
        <c:lblAlgn val="ctr"/>
        <c:lblOffset val="100"/>
      </c:catAx>
      <c:valAx>
        <c:axId val="155807744"/>
        <c:scaling>
          <c:orientation val="minMax"/>
        </c:scaling>
        <c:delete val="1"/>
        <c:axPos val="l"/>
        <c:numFmt formatCode="#,##0_ " sourceLinked="1"/>
        <c:tickLblPos val="none"/>
        <c:crossAx val="155787648"/>
        <c:crosses val="autoZero"/>
        <c:crossBetween val="between"/>
      </c:valAx>
    </c:plotArea>
    <c:legend>
      <c:legendPos val="b"/>
      <c:layout/>
      <c:txPr>
        <a:bodyPr/>
        <a:lstStyle/>
        <a:p>
          <a:pPr>
            <a:defRPr sz="1400"/>
          </a:pPr>
          <a:endParaRPr lang="zh-TW"/>
        </a:p>
      </c:txPr>
    </c:legend>
    <c:plotVisOnly val="1"/>
  </c:chart>
  <c:txPr>
    <a:bodyPr/>
    <a:lstStyle/>
    <a:p>
      <a:pPr>
        <a:defRPr sz="1800"/>
      </a:pPr>
      <a:endParaRPr lang="zh-TW"/>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solidFill>
                  <a:schemeClr val="tx1"/>
                </a:solidFill>
                <a:latin typeface="Times New Roman" pitchFamily="18" charset="0"/>
                <a:ea typeface="新細明體" pitchFamily="18" charset="-120"/>
              </a:defRPr>
            </a:lvl1pPr>
          </a:lstStyle>
          <a:p>
            <a:pPr>
              <a:defRPr/>
            </a:pPr>
            <a:endParaRPr lang="en-US" altLang="zh-TW"/>
          </a:p>
        </p:txBody>
      </p:sp>
      <p:sp>
        <p:nvSpPr>
          <p:cNvPr id="47107"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solidFill>
                  <a:schemeClr val="tx1"/>
                </a:solidFill>
                <a:latin typeface="Times New Roman" pitchFamily="18" charset="0"/>
                <a:ea typeface="新細明體" pitchFamily="18" charset="-120"/>
              </a:defRPr>
            </a:lvl1pPr>
          </a:lstStyle>
          <a:p>
            <a:pPr>
              <a:defRPr/>
            </a:pPr>
            <a:endParaRPr lang="en-US" altLang="zh-TW"/>
          </a:p>
        </p:txBody>
      </p:sp>
      <p:sp>
        <p:nvSpPr>
          <p:cNvPr id="47108"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solidFill>
                  <a:schemeClr val="tx1"/>
                </a:solidFill>
                <a:latin typeface="Times New Roman" pitchFamily="18" charset="0"/>
                <a:ea typeface="新細明體" pitchFamily="18" charset="-120"/>
              </a:defRPr>
            </a:lvl1pPr>
          </a:lstStyle>
          <a:p>
            <a:pPr>
              <a:defRPr/>
            </a:pPr>
            <a:endParaRPr lang="en-US" altLang="zh-TW"/>
          </a:p>
        </p:txBody>
      </p:sp>
      <p:sp>
        <p:nvSpPr>
          <p:cNvPr id="47109"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solidFill>
                  <a:schemeClr val="tx1"/>
                </a:solidFill>
                <a:latin typeface="Times New Roman" pitchFamily="18" charset="0"/>
                <a:ea typeface="新細明體" pitchFamily="18" charset="-120"/>
              </a:defRPr>
            </a:lvl1pPr>
          </a:lstStyle>
          <a:p>
            <a:pPr>
              <a:defRPr/>
            </a:pPr>
            <a:fld id="{848A369F-D374-4472-B425-D7E01CEC2CF0}"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New Roman" pitchFamily="18" charset="0"/>
                <a:ea typeface="新細明體" pitchFamily="18" charset="-120"/>
              </a:defRPr>
            </a:lvl1pPr>
          </a:lstStyle>
          <a:p>
            <a:pPr>
              <a:defRPr/>
            </a:pPr>
            <a:endParaRPr lang="en-US" altLang="zh-TW"/>
          </a:p>
        </p:txBody>
      </p:sp>
      <p:sp>
        <p:nvSpPr>
          <p:cNvPr id="66563"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ea typeface="新細明體" pitchFamily="18" charset="-120"/>
              </a:defRPr>
            </a:lvl1pPr>
          </a:lstStyle>
          <a:p>
            <a:pPr>
              <a:defRPr/>
            </a:pPr>
            <a:endParaRPr lang="en-US" altLang="zh-TW"/>
          </a:p>
        </p:txBody>
      </p:sp>
      <p:sp>
        <p:nvSpPr>
          <p:cNvPr id="17412" name="Rectangle 4"/>
          <p:cNvSpPr>
            <a:spLocks noGrp="1" noRot="1" noChangeAspect="1" noChangeArrowheads="1" noTextEdit="1"/>
          </p:cNvSpPr>
          <p:nvPr>
            <p:ph type="sldImg" idx="2"/>
          </p:nvPr>
        </p:nvSpPr>
        <p:spPr bwMode="auto">
          <a:xfrm>
            <a:off x="777875" y="768350"/>
            <a:ext cx="5543550" cy="3838575"/>
          </a:xfrm>
          <a:prstGeom prst="rect">
            <a:avLst/>
          </a:prstGeom>
          <a:noFill/>
          <a:ln w="9525">
            <a:solidFill>
              <a:srgbClr val="000000"/>
            </a:solidFill>
            <a:miter lim="800000"/>
            <a:headEnd/>
            <a:tailEnd/>
          </a:ln>
        </p:spPr>
      </p:sp>
      <p:sp>
        <p:nvSpPr>
          <p:cNvPr id="66565"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656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New Roman" pitchFamily="18" charset="0"/>
                <a:ea typeface="新細明體" pitchFamily="18" charset="-120"/>
              </a:defRPr>
            </a:lvl1pPr>
          </a:lstStyle>
          <a:p>
            <a:pPr>
              <a:defRPr/>
            </a:pPr>
            <a:endParaRPr lang="en-US" altLang="zh-TW"/>
          </a:p>
        </p:txBody>
      </p:sp>
      <p:sp>
        <p:nvSpPr>
          <p:cNvPr id="6656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ea typeface="新細明體" pitchFamily="18" charset="-120"/>
              </a:defRPr>
            </a:lvl1pPr>
          </a:lstStyle>
          <a:p>
            <a:pPr>
              <a:defRPr/>
            </a:pPr>
            <a:fld id="{70A0818A-8999-4013-BBF4-1697C35BE62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4881A36-541A-4EC1-A879-A19E1566A4CF}" type="slidenum">
              <a:rPr lang="en-US" altLang="zh-TW" smtClean="0"/>
              <a:pPr/>
              <a:t>1</a:t>
            </a:fld>
            <a:endParaRPr lang="en-US" altLang="zh-TW"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zh-TW" altLang="en-US" smtClean="0"/>
              <a:t/>
            </a:r>
            <a:br>
              <a:rPr lang="zh-TW" altLang="en-US" smtClean="0"/>
            </a:br>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62A64FE3-4B16-4FBD-86F7-F2CDEB1EE8F1}" type="slidenum">
              <a:rPr lang="en-US" altLang="zh-TW" smtClean="0"/>
              <a:pPr/>
              <a:t>2</a:t>
            </a:fld>
            <a:endParaRPr lang="en-US" altLang="zh-TW"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A2DE6BE-A187-48C0-8A1B-03195DCB758F}" type="slidenum">
              <a:rPr lang="en-US" altLang="zh-TW" smtClean="0"/>
              <a:pPr/>
              <a:t>4</a:t>
            </a:fld>
            <a:endParaRPr lang="en-US" altLang="zh-TW"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DB5CF86-FF42-46F0-BD0A-0864F8782140}" type="slidenum">
              <a:rPr lang="en-US" altLang="zh-TW" smtClean="0"/>
              <a:pPr/>
              <a:t>5</a:t>
            </a:fld>
            <a:endParaRPr lang="en-US" altLang="zh-TW"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9699"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smtClean="0">
                <a:solidFill>
                  <a:schemeClr val="bg1"/>
                </a:solidFill>
              </a:rPr>
              <a:t>我們在優異的品質管理系統下提供卓越且高一致性 高信賴度的產品品質</a:t>
            </a:r>
            <a:endParaRPr lang="en-US" altLang="zh-TW" smtClean="0">
              <a:solidFill>
                <a:schemeClr val="bg1"/>
              </a:solidFill>
            </a:endParaRPr>
          </a:p>
          <a:p>
            <a:endParaRPr lang="zh-TW" altLang="en-US" smtClean="0"/>
          </a:p>
        </p:txBody>
      </p:sp>
      <p:sp>
        <p:nvSpPr>
          <p:cNvPr id="297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E6D3D3-424E-4A47-B147-02642817FBEA}" type="slidenum">
              <a:rPr lang="zh-TW" altLang="en-US" smtClean="0"/>
              <a:pPr/>
              <a:t>6</a:t>
            </a:fld>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9D70092-AA58-4D28-B7F6-0363F983AB8A}" type="slidenum">
              <a:rPr lang="en-US" altLang="zh-TW" smtClean="0"/>
              <a:pPr/>
              <a:t>7</a:t>
            </a:fld>
            <a:endParaRPr lang="en-US" altLang="zh-TW" smtClean="0"/>
          </a:p>
        </p:txBody>
      </p:sp>
      <p:sp>
        <p:nvSpPr>
          <p:cNvPr id="25603"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anchor="b"/>
          <a:lstStyle/>
          <a:p>
            <a:pPr algn="r"/>
            <a:fld id="{37CF18F1-272E-4C1C-AAE8-9903A6AFD886}" type="slidenum">
              <a:rPr lang="en-US" altLang="zh-TW" sz="1200">
                <a:solidFill>
                  <a:schemeClr val="tx1"/>
                </a:solidFill>
                <a:latin typeface="Times New Roman" pitchFamily="18" charset="0"/>
              </a:rPr>
              <a:pPr algn="r"/>
              <a:t>7</a:t>
            </a:fld>
            <a:endParaRPr lang="en-US" altLang="zh-TW" sz="1200">
              <a:solidFill>
                <a:schemeClr val="tx1"/>
              </a:solidFill>
              <a:latin typeface="Times New Roman" pitchFamily="18" charset="0"/>
            </a:endParaRP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1EE4664-9A5F-4DE7-B4E7-69DA4DB4DB3A}" type="slidenum">
              <a:rPr lang="en-US" altLang="zh-TW" smtClean="0"/>
              <a:pPr/>
              <a:t>8</a:t>
            </a:fld>
            <a:endParaRPr lang="en-US" altLang="zh-TW" smtClean="0"/>
          </a:p>
        </p:txBody>
      </p:sp>
      <p:sp>
        <p:nvSpPr>
          <p:cNvPr id="26627"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anchor="b"/>
          <a:lstStyle/>
          <a:p>
            <a:pPr algn="r"/>
            <a:fld id="{BAD40329-01F0-41B3-BC11-4BE301094B4B}" type="slidenum">
              <a:rPr lang="en-US" altLang="zh-TW" sz="1200">
                <a:solidFill>
                  <a:schemeClr val="tx1"/>
                </a:solidFill>
                <a:latin typeface="Times New Roman" pitchFamily="18" charset="0"/>
              </a:rPr>
              <a:pPr algn="r"/>
              <a:t>8</a:t>
            </a:fld>
            <a:endParaRPr lang="en-US" altLang="zh-TW" sz="1200">
              <a:solidFill>
                <a:schemeClr val="tx1"/>
              </a:solidFill>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345BC46-CAFD-4335-8658-A682706A484A}" type="slidenum">
              <a:rPr lang="en-US" altLang="zh-TW" smtClean="0"/>
              <a:pPr/>
              <a:t>9</a:t>
            </a:fld>
            <a:endParaRPr lang="en-US" altLang="zh-TW" smtClean="0"/>
          </a:p>
        </p:txBody>
      </p:sp>
      <p:sp>
        <p:nvSpPr>
          <p:cNvPr id="27651"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anchor="b"/>
          <a:lstStyle/>
          <a:p>
            <a:pPr algn="r"/>
            <a:fld id="{0986A5D9-B008-4117-AEDC-1B2FE7C8FDD6}" type="slidenum">
              <a:rPr lang="en-US" altLang="zh-TW" sz="1200">
                <a:solidFill>
                  <a:schemeClr val="tx1"/>
                </a:solidFill>
                <a:latin typeface="Times New Roman" pitchFamily="18" charset="0"/>
              </a:rPr>
              <a:pPr algn="r"/>
              <a:t>9</a:t>
            </a:fld>
            <a:endParaRPr lang="en-US" altLang="zh-TW" sz="1200">
              <a:solidFill>
                <a:schemeClr val="tx1"/>
              </a:solidFill>
              <a:latin typeface="Times New Roman" pitchFamily="18" charset="0"/>
            </a:endParaRP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DA94157-C7D2-494D-9689-BE9155049092}" type="slidenum">
              <a:rPr lang="en-US" altLang="zh-TW" smtClean="0"/>
              <a:pPr/>
              <a:t>10</a:t>
            </a:fld>
            <a:endParaRPr lang="en-US" altLang="zh-TW"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8"/>
            <a:ext cx="84201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EE4585B2-ED27-4221-B264-61DFAAFA7554}" type="slidenum">
              <a:rPr lang="en-US" altLang="zh-TW" smtClean="0"/>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8D939BA3-6C61-4CF7-997D-83977E09D9B9}" type="slidenum">
              <a:rPr lang="en-US" altLang="zh-TW" smtClean="0"/>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80337" y="274639"/>
            <a:ext cx="2414588"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6576" y="274639"/>
            <a:ext cx="7078663"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57A36704-9F8D-4F84-9706-CD3469800E0B}" type="slidenum">
              <a:rPr lang="en-US" altLang="zh-TW" smtClean="0"/>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B50A32C8-D306-4750-B8EC-F9FAC505DA12}" type="slidenum">
              <a:rPr lang="en-US" altLang="zh-TW" smtClean="0"/>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82506" y="4406903"/>
            <a:ext cx="84201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DFF35AC1-9F46-42D5-83AF-A1453E3CE532}" type="slidenum">
              <a:rPr lang="en-US" altLang="zh-TW" smtClean="0"/>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FE389CFE-608B-45B1-B8A0-3FFEB1A7CC4B}" type="slidenum">
              <a:rPr lang="en-US" altLang="zh-TW" smtClean="0"/>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pPr>
              <a:defRPr/>
            </a:pPr>
            <a:endParaRPr lang="en-US" altLang="zh-TW"/>
          </a:p>
        </p:txBody>
      </p:sp>
      <p:sp>
        <p:nvSpPr>
          <p:cNvPr id="8" name="頁尾版面配置區 7"/>
          <p:cNvSpPr>
            <a:spLocks noGrp="1"/>
          </p:cNvSpPr>
          <p:nvPr>
            <p:ph type="ftr" sz="quarter" idx="11"/>
          </p:nvPr>
        </p:nvSpPr>
        <p:spPr/>
        <p:txBody>
          <a:bodyPr/>
          <a:lstStyle/>
          <a:p>
            <a:pPr>
              <a:defRPr/>
            </a:pPr>
            <a:endParaRPr lang="en-US" altLang="zh-TW"/>
          </a:p>
        </p:txBody>
      </p:sp>
      <p:sp>
        <p:nvSpPr>
          <p:cNvPr id="9" name="投影片編號版面配置區 8"/>
          <p:cNvSpPr>
            <a:spLocks noGrp="1"/>
          </p:cNvSpPr>
          <p:nvPr>
            <p:ph type="sldNum" sz="quarter" idx="12"/>
          </p:nvPr>
        </p:nvSpPr>
        <p:spPr/>
        <p:txBody>
          <a:bodyPr/>
          <a:lstStyle/>
          <a:p>
            <a:pPr>
              <a:defRPr/>
            </a:pPr>
            <a:fld id="{B391DF2A-8FB9-4B32-8AB0-23C514D00C81}" type="slidenum">
              <a:rPr lang="en-US" altLang="zh-TW" smtClean="0"/>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pPr>
              <a:defRPr/>
            </a:pPr>
            <a:endParaRPr lang="en-US" altLang="zh-TW"/>
          </a:p>
        </p:txBody>
      </p:sp>
      <p:sp>
        <p:nvSpPr>
          <p:cNvPr id="4" name="頁尾版面配置區 3"/>
          <p:cNvSpPr>
            <a:spLocks noGrp="1"/>
          </p:cNvSpPr>
          <p:nvPr>
            <p:ph type="ftr" sz="quarter" idx="11"/>
          </p:nvPr>
        </p:nvSpPr>
        <p:spPr/>
        <p:txBody>
          <a:bodyPr/>
          <a:lstStyle/>
          <a:p>
            <a:pPr>
              <a:defRPr/>
            </a:pPr>
            <a:endParaRPr lang="en-US" altLang="zh-TW"/>
          </a:p>
        </p:txBody>
      </p:sp>
      <p:sp>
        <p:nvSpPr>
          <p:cNvPr id="5" name="投影片編號版面配置區 4"/>
          <p:cNvSpPr>
            <a:spLocks noGrp="1"/>
          </p:cNvSpPr>
          <p:nvPr>
            <p:ph type="sldNum" sz="quarter" idx="12"/>
          </p:nvPr>
        </p:nvSpPr>
        <p:spPr/>
        <p:txBody>
          <a:bodyPr/>
          <a:lstStyle/>
          <a:p>
            <a:pPr>
              <a:defRPr/>
            </a:pPr>
            <a:fld id="{5A8FD3D4-CE90-4C58-B1EE-F9A7B46CB8B5}" type="slidenum">
              <a:rPr lang="en-US" altLang="zh-TW" smtClean="0"/>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頁尾版面配置區 2"/>
          <p:cNvSpPr>
            <a:spLocks noGrp="1"/>
          </p:cNvSpPr>
          <p:nvPr>
            <p:ph type="ftr" sz="quarter" idx="11"/>
          </p:nvPr>
        </p:nvSpPr>
        <p:spPr/>
        <p:txBody>
          <a:bodyPr/>
          <a:lstStyle/>
          <a:p>
            <a:pPr>
              <a:defRPr/>
            </a:pPr>
            <a:endParaRPr lang="en-US" altLang="zh-TW"/>
          </a:p>
        </p:txBody>
      </p:sp>
      <p:sp>
        <p:nvSpPr>
          <p:cNvPr id="4" name="投影片編號版面配置區 3"/>
          <p:cNvSpPr>
            <a:spLocks noGrp="1"/>
          </p:cNvSpPr>
          <p:nvPr>
            <p:ph type="sldNum" sz="quarter" idx="12"/>
          </p:nvPr>
        </p:nvSpPr>
        <p:spPr/>
        <p:txBody>
          <a:bodyPr/>
          <a:lstStyle/>
          <a:p>
            <a:pPr>
              <a:defRPr/>
            </a:pPr>
            <a:fld id="{AFC466F8-2738-4BBE-B51F-A49185D1EF0A}" type="slidenum">
              <a:rPr lang="en-US" altLang="zh-TW" smtClean="0"/>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006"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D1718CE5-3168-4080-9514-7A2CFBF8BB4F}" type="slidenum">
              <a:rPr lang="en-US" altLang="zh-TW" smtClean="0"/>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645" y="4800600"/>
            <a:ext cx="59436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917BC192-EF63-481C-BC33-94B3605BC452}" type="slidenum">
              <a:rPr lang="en-US" altLang="zh-TW" smtClean="0"/>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TW"/>
          </a:p>
        </p:txBody>
      </p:sp>
      <p:sp>
        <p:nvSpPr>
          <p:cNvPr id="5" name="頁尾版面配置區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TW"/>
          </a:p>
        </p:txBody>
      </p:sp>
      <p:sp>
        <p:nvSpPr>
          <p:cNvPr id="6" name="投影片編號版面配置區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FC3BC95-DFE1-494F-A751-1B0F307FB851}" type="slidenum">
              <a:rPr lang="en-US" altLang="zh-TW" smtClean="0"/>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Office_Excel_97-2003____1.xls"/><Relationship Id="rId11" Type="http://schemas.openxmlformats.org/officeDocument/2006/relationships/image" Target="../media/image13.png"/><Relationship Id="rId5" Type="http://schemas.openxmlformats.org/officeDocument/2006/relationships/image" Target="../media/image1.jpe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8.jpe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Microsoft_Office_Excel_97-2003____2.xls"/><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Microsoft_Office_Excel_97-2003____3.xls"/><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344488" y="2276475"/>
            <a:ext cx="1871662" cy="1800225"/>
            <a:chOff x="353" y="1616"/>
            <a:chExt cx="1814" cy="1723"/>
          </a:xfrm>
        </p:grpSpPr>
        <p:sp>
          <p:nvSpPr>
            <p:cNvPr id="7173" name="Rectangle 3"/>
            <p:cNvSpPr>
              <a:spLocks noChangeArrowheads="1"/>
            </p:cNvSpPr>
            <p:nvPr/>
          </p:nvSpPr>
          <p:spPr bwMode="auto">
            <a:xfrm>
              <a:off x="580" y="2341"/>
              <a:ext cx="997" cy="998"/>
            </a:xfrm>
            <a:prstGeom prst="rect">
              <a:avLst/>
            </a:prstGeom>
            <a:solidFill>
              <a:srgbClr val="0000FF">
                <a:alpha val="67058"/>
              </a:srgbClr>
            </a:solidFill>
            <a:ln w="9525">
              <a:noFill/>
              <a:miter lim="800000"/>
              <a:headEnd/>
              <a:tailEnd/>
            </a:ln>
          </p:spPr>
          <p:txBody>
            <a:bodyPr wrap="none" anchor="ctr"/>
            <a:lstStyle/>
            <a:p>
              <a:endParaRPr lang="zh-TW" altLang="en-US"/>
            </a:p>
          </p:txBody>
        </p:sp>
        <p:sp>
          <p:nvSpPr>
            <p:cNvPr id="7174" name="Rectangle 4"/>
            <p:cNvSpPr>
              <a:spLocks noChangeArrowheads="1"/>
            </p:cNvSpPr>
            <p:nvPr/>
          </p:nvSpPr>
          <p:spPr bwMode="auto">
            <a:xfrm>
              <a:off x="943" y="2115"/>
              <a:ext cx="1224" cy="726"/>
            </a:xfrm>
            <a:prstGeom prst="rect">
              <a:avLst/>
            </a:prstGeom>
            <a:solidFill>
              <a:srgbClr val="008000">
                <a:alpha val="70195"/>
              </a:srgbClr>
            </a:solidFill>
            <a:ln w="19050">
              <a:noFill/>
              <a:miter lim="800000"/>
              <a:headEnd/>
              <a:tailEnd/>
            </a:ln>
          </p:spPr>
          <p:txBody>
            <a:bodyPr wrap="none" anchor="ctr"/>
            <a:lstStyle/>
            <a:p>
              <a:endParaRPr lang="zh-TW" altLang="en-US"/>
            </a:p>
          </p:txBody>
        </p:sp>
        <p:sp>
          <p:nvSpPr>
            <p:cNvPr id="7175" name="Rectangle 5"/>
            <p:cNvSpPr>
              <a:spLocks noChangeArrowheads="1"/>
            </p:cNvSpPr>
            <p:nvPr/>
          </p:nvSpPr>
          <p:spPr bwMode="auto">
            <a:xfrm>
              <a:off x="762" y="1616"/>
              <a:ext cx="1224" cy="726"/>
            </a:xfrm>
            <a:prstGeom prst="rect">
              <a:avLst/>
            </a:prstGeom>
            <a:solidFill>
              <a:srgbClr val="FFCC00">
                <a:alpha val="65097"/>
              </a:srgbClr>
            </a:solidFill>
            <a:ln w="19050">
              <a:noFill/>
              <a:miter lim="800000"/>
              <a:headEnd/>
              <a:tailEnd/>
            </a:ln>
          </p:spPr>
          <p:txBody>
            <a:bodyPr wrap="none" anchor="ctr"/>
            <a:lstStyle/>
            <a:p>
              <a:endParaRPr lang="zh-TW" altLang="en-US"/>
            </a:p>
          </p:txBody>
        </p:sp>
        <p:sp>
          <p:nvSpPr>
            <p:cNvPr id="7176" name="Rectangle 6"/>
            <p:cNvSpPr>
              <a:spLocks noChangeArrowheads="1"/>
            </p:cNvSpPr>
            <p:nvPr/>
          </p:nvSpPr>
          <p:spPr bwMode="auto">
            <a:xfrm>
              <a:off x="353" y="1934"/>
              <a:ext cx="998" cy="544"/>
            </a:xfrm>
            <a:prstGeom prst="rect">
              <a:avLst/>
            </a:prstGeom>
            <a:solidFill>
              <a:srgbClr val="FF0000">
                <a:alpha val="65881"/>
              </a:srgbClr>
            </a:solidFill>
            <a:ln w="19050">
              <a:noFill/>
              <a:miter lim="800000"/>
              <a:headEnd/>
              <a:tailEnd/>
            </a:ln>
          </p:spPr>
          <p:txBody>
            <a:bodyPr wrap="none" anchor="ctr"/>
            <a:lstStyle/>
            <a:p>
              <a:endParaRPr lang="zh-TW" altLang="en-US"/>
            </a:p>
          </p:txBody>
        </p:sp>
      </p:grpSp>
      <p:sp>
        <p:nvSpPr>
          <p:cNvPr id="7171" name="Text Box 7"/>
          <p:cNvSpPr txBox="1">
            <a:spLocks noChangeArrowheads="1"/>
          </p:cNvSpPr>
          <p:nvPr/>
        </p:nvSpPr>
        <p:spPr bwMode="auto">
          <a:xfrm>
            <a:off x="3800475" y="3860800"/>
            <a:ext cx="6121400" cy="579438"/>
          </a:xfrm>
          <a:prstGeom prst="rect">
            <a:avLst/>
          </a:prstGeom>
          <a:noFill/>
          <a:ln w="9525">
            <a:noFill/>
            <a:miter lim="800000"/>
            <a:headEnd/>
            <a:tailEnd/>
          </a:ln>
        </p:spPr>
        <p:txBody>
          <a:bodyPr>
            <a:spAutoFit/>
          </a:bodyPr>
          <a:lstStyle/>
          <a:p>
            <a:pPr algn="r">
              <a:spcBef>
                <a:spcPct val="50000"/>
              </a:spcBef>
            </a:pPr>
            <a:r>
              <a:rPr kumimoji="0" lang="en-US" altLang="zh-TW" sz="3200" b="1" i="1" dirty="0">
                <a:solidFill>
                  <a:srgbClr val="333333"/>
                </a:solidFill>
              </a:rPr>
              <a:t>One-Stop</a:t>
            </a:r>
            <a:r>
              <a:rPr lang="en-US" altLang="zh-TW" sz="3200" b="1" i="1" dirty="0">
                <a:solidFill>
                  <a:srgbClr val="333333"/>
                </a:solidFill>
                <a:ea typeface="New Gulim" pitchFamily="18" charset="-127"/>
              </a:rPr>
              <a:t> PCB Service Provider</a:t>
            </a:r>
          </a:p>
        </p:txBody>
      </p:sp>
      <p:pic>
        <p:nvPicPr>
          <p:cNvPr id="7172" name="Picture 9" descr="1388006_676157779062074_1345302289_n"/>
          <p:cNvPicPr>
            <a:picLocks noChangeAspect="1" noChangeArrowheads="1"/>
          </p:cNvPicPr>
          <p:nvPr/>
        </p:nvPicPr>
        <p:blipFill>
          <a:blip r:embed="rId3" cstate="print"/>
          <a:srcRect/>
          <a:stretch>
            <a:fillRect/>
          </a:stretch>
        </p:blipFill>
        <p:spPr bwMode="auto">
          <a:xfrm>
            <a:off x="2432050" y="2457450"/>
            <a:ext cx="7058025" cy="1258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4488" y="2276475"/>
            <a:ext cx="1871662" cy="1800225"/>
            <a:chOff x="353" y="1616"/>
            <a:chExt cx="1814" cy="1723"/>
          </a:xfrm>
        </p:grpSpPr>
        <p:sp>
          <p:nvSpPr>
            <p:cNvPr id="13320" name="Rectangle 3"/>
            <p:cNvSpPr>
              <a:spLocks noChangeArrowheads="1"/>
            </p:cNvSpPr>
            <p:nvPr/>
          </p:nvSpPr>
          <p:spPr bwMode="auto">
            <a:xfrm>
              <a:off x="580" y="2341"/>
              <a:ext cx="997" cy="998"/>
            </a:xfrm>
            <a:prstGeom prst="rect">
              <a:avLst/>
            </a:prstGeom>
            <a:solidFill>
              <a:srgbClr val="0000FF">
                <a:alpha val="67058"/>
              </a:srgbClr>
            </a:solidFill>
            <a:ln w="9525">
              <a:noFill/>
              <a:miter lim="800000"/>
              <a:headEnd/>
              <a:tailEnd/>
            </a:ln>
          </p:spPr>
          <p:txBody>
            <a:bodyPr wrap="none" anchor="ctr"/>
            <a:lstStyle/>
            <a:p>
              <a:endParaRPr lang="zh-TW" altLang="en-US"/>
            </a:p>
          </p:txBody>
        </p:sp>
        <p:sp>
          <p:nvSpPr>
            <p:cNvPr id="13321" name="Rectangle 4"/>
            <p:cNvSpPr>
              <a:spLocks noChangeArrowheads="1"/>
            </p:cNvSpPr>
            <p:nvPr/>
          </p:nvSpPr>
          <p:spPr bwMode="auto">
            <a:xfrm>
              <a:off x="943" y="2115"/>
              <a:ext cx="1224" cy="726"/>
            </a:xfrm>
            <a:prstGeom prst="rect">
              <a:avLst/>
            </a:prstGeom>
            <a:solidFill>
              <a:srgbClr val="008000">
                <a:alpha val="70195"/>
              </a:srgbClr>
            </a:solidFill>
            <a:ln w="19050">
              <a:noFill/>
              <a:miter lim="800000"/>
              <a:headEnd/>
              <a:tailEnd/>
            </a:ln>
          </p:spPr>
          <p:txBody>
            <a:bodyPr wrap="none" anchor="ctr"/>
            <a:lstStyle/>
            <a:p>
              <a:endParaRPr lang="zh-TW" altLang="en-US"/>
            </a:p>
          </p:txBody>
        </p:sp>
        <p:sp>
          <p:nvSpPr>
            <p:cNvPr id="13322" name="Rectangle 5"/>
            <p:cNvSpPr>
              <a:spLocks noChangeArrowheads="1"/>
            </p:cNvSpPr>
            <p:nvPr/>
          </p:nvSpPr>
          <p:spPr bwMode="auto">
            <a:xfrm>
              <a:off x="762" y="1616"/>
              <a:ext cx="1224" cy="726"/>
            </a:xfrm>
            <a:prstGeom prst="rect">
              <a:avLst/>
            </a:prstGeom>
            <a:solidFill>
              <a:srgbClr val="FFCC00">
                <a:alpha val="65097"/>
              </a:srgbClr>
            </a:solidFill>
            <a:ln w="19050">
              <a:noFill/>
              <a:miter lim="800000"/>
              <a:headEnd/>
              <a:tailEnd/>
            </a:ln>
          </p:spPr>
          <p:txBody>
            <a:bodyPr wrap="none" anchor="ctr"/>
            <a:lstStyle/>
            <a:p>
              <a:endParaRPr lang="zh-TW" altLang="en-US"/>
            </a:p>
          </p:txBody>
        </p:sp>
        <p:sp>
          <p:nvSpPr>
            <p:cNvPr id="13323" name="Rectangle 6"/>
            <p:cNvSpPr>
              <a:spLocks noChangeArrowheads="1"/>
            </p:cNvSpPr>
            <p:nvPr/>
          </p:nvSpPr>
          <p:spPr bwMode="auto">
            <a:xfrm>
              <a:off x="353" y="1934"/>
              <a:ext cx="998" cy="544"/>
            </a:xfrm>
            <a:prstGeom prst="rect">
              <a:avLst/>
            </a:prstGeom>
            <a:solidFill>
              <a:srgbClr val="FF0000">
                <a:alpha val="65881"/>
              </a:srgbClr>
            </a:solidFill>
            <a:ln w="19050">
              <a:noFill/>
              <a:miter lim="800000"/>
              <a:headEnd/>
              <a:tailEnd/>
            </a:ln>
          </p:spPr>
          <p:txBody>
            <a:bodyPr wrap="none" anchor="ctr"/>
            <a:lstStyle/>
            <a:p>
              <a:endParaRPr lang="zh-TW" altLang="en-US"/>
            </a:p>
          </p:txBody>
        </p:sp>
      </p:grpSp>
      <p:pic>
        <p:nvPicPr>
          <p:cNvPr id="262152" name="Picture 8" descr="1388006_676157779062074_1345302289_n"/>
          <p:cNvPicPr>
            <a:picLocks noChangeAspect="1" noChangeArrowheads="1"/>
          </p:cNvPicPr>
          <p:nvPr/>
        </p:nvPicPr>
        <p:blipFill>
          <a:blip r:embed="rId3" cstate="print"/>
          <a:srcRect/>
          <a:stretch>
            <a:fillRect/>
          </a:stretch>
        </p:blipFill>
        <p:spPr bwMode="auto">
          <a:xfrm>
            <a:off x="2432050" y="2457450"/>
            <a:ext cx="7058025" cy="1258888"/>
          </a:xfrm>
          <a:prstGeom prst="rect">
            <a:avLst/>
          </a:prstGeom>
          <a:noFill/>
          <a:ln w="9525">
            <a:noFill/>
            <a:miter lim="800000"/>
            <a:headEnd/>
            <a:tailEnd/>
          </a:ln>
        </p:spPr>
      </p:pic>
      <p:sp>
        <p:nvSpPr>
          <p:cNvPr id="262153" name="Text Box 9"/>
          <p:cNvSpPr txBox="1">
            <a:spLocks noChangeArrowheads="1"/>
          </p:cNvSpPr>
          <p:nvPr/>
        </p:nvSpPr>
        <p:spPr bwMode="auto">
          <a:xfrm>
            <a:off x="4016375" y="3860800"/>
            <a:ext cx="6121400" cy="579438"/>
          </a:xfrm>
          <a:prstGeom prst="rect">
            <a:avLst/>
          </a:prstGeom>
          <a:noFill/>
          <a:ln w="9525">
            <a:noFill/>
            <a:miter lim="800000"/>
            <a:headEnd/>
            <a:tailEnd/>
          </a:ln>
        </p:spPr>
        <p:txBody>
          <a:bodyPr>
            <a:spAutoFit/>
          </a:bodyPr>
          <a:lstStyle/>
          <a:p>
            <a:pPr>
              <a:spcBef>
                <a:spcPct val="50000"/>
              </a:spcBef>
            </a:pPr>
            <a:r>
              <a:rPr lang="en-US" altLang="zh-TW" sz="3200" b="1" i="1">
                <a:solidFill>
                  <a:srgbClr val="5F5F5F"/>
                </a:solidFill>
              </a:rPr>
              <a:t>Thank You For Your Attention</a:t>
            </a:r>
          </a:p>
        </p:txBody>
      </p:sp>
      <p:sp>
        <p:nvSpPr>
          <p:cNvPr id="13317" name="Rectangle 15"/>
          <p:cNvSpPr>
            <a:spLocks noChangeArrowheads="1"/>
          </p:cNvSpPr>
          <p:nvPr/>
        </p:nvSpPr>
        <p:spPr bwMode="auto">
          <a:xfrm>
            <a:off x="4733925" y="3230563"/>
            <a:ext cx="438150" cy="396875"/>
          </a:xfrm>
          <a:prstGeom prst="rect">
            <a:avLst/>
          </a:prstGeom>
          <a:noFill/>
          <a:ln w="12700" algn="ctr">
            <a:noFill/>
            <a:miter lim="800000"/>
            <a:headEnd/>
            <a:tailEnd/>
          </a:ln>
        </p:spPr>
        <p:txBody>
          <a:bodyPr wrap="none">
            <a:spAutoFit/>
          </a:bodyPr>
          <a:lstStyle/>
          <a:p>
            <a:r>
              <a:rPr lang="zh-TW" altLang="en-US"/>
              <a:t>。</a:t>
            </a:r>
          </a:p>
        </p:txBody>
      </p:sp>
      <p:sp>
        <p:nvSpPr>
          <p:cNvPr id="13318" name="Rectangle 16"/>
          <p:cNvSpPr>
            <a:spLocks noChangeArrowheads="1"/>
          </p:cNvSpPr>
          <p:nvPr/>
        </p:nvSpPr>
        <p:spPr bwMode="auto">
          <a:xfrm>
            <a:off x="4733925" y="3230563"/>
            <a:ext cx="438150" cy="396875"/>
          </a:xfrm>
          <a:prstGeom prst="rect">
            <a:avLst/>
          </a:prstGeom>
          <a:noFill/>
          <a:ln w="12700" algn="ctr">
            <a:noFill/>
            <a:miter lim="800000"/>
            <a:headEnd/>
            <a:tailEnd/>
          </a:ln>
        </p:spPr>
        <p:txBody>
          <a:bodyPr wrap="none">
            <a:spAutoFit/>
          </a:bodyPr>
          <a:lstStyle/>
          <a:p>
            <a:r>
              <a:rPr lang="zh-TW" altLang="en-US"/>
              <a:t>。</a:t>
            </a:r>
          </a:p>
        </p:txBody>
      </p:sp>
      <p:sp>
        <p:nvSpPr>
          <p:cNvPr id="11" name="文字方塊 10"/>
          <p:cNvSpPr txBox="1"/>
          <p:nvPr/>
        </p:nvSpPr>
        <p:spPr>
          <a:xfrm>
            <a:off x="0" y="6642100"/>
            <a:ext cx="2592388" cy="215900"/>
          </a:xfrm>
          <a:prstGeom prst="rect">
            <a:avLst/>
          </a:prstGeom>
          <a:noFill/>
        </p:spPr>
        <p:txBody>
          <a:bodyPr>
            <a:spAutoFit/>
          </a:bodyPr>
          <a:lstStyle/>
          <a:p>
            <a:pPr>
              <a:defRPr/>
            </a:pPr>
            <a:r>
              <a:rPr lang="zh-TW" altLang="en-US" sz="800" dirty="0">
                <a:solidFill>
                  <a:schemeClr val="tx1">
                    <a:lumMod val="50000"/>
                    <a:lumOff val="50000"/>
                  </a:schemeClr>
                </a:solidFill>
              </a:rPr>
              <a:t> </a:t>
            </a:r>
            <a:r>
              <a:rPr lang="en-US" altLang="zh-TW" sz="800" dirty="0">
                <a:solidFill>
                  <a:schemeClr val="tx1">
                    <a:lumMod val="50000"/>
                    <a:lumOff val="50000"/>
                  </a:schemeClr>
                </a:solidFill>
              </a:rPr>
              <a:t>Copyright © </a:t>
            </a:r>
            <a:r>
              <a:rPr lang="en-US" altLang="zh-TW" sz="800" dirty="0" smtClean="0">
                <a:solidFill>
                  <a:schemeClr val="tx1">
                    <a:lumMod val="50000"/>
                    <a:lumOff val="50000"/>
                  </a:schemeClr>
                </a:solidFill>
              </a:rPr>
              <a:t>2018 </a:t>
            </a:r>
            <a:r>
              <a:rPr lang="en-US" altLang="zh-TW" sz="800" dirty="0">
                <a:solidFill>
                  <a:schemeClr val="tx1">
                    <a:lumMod val="50000"/>
                    <a:lumOff val="50000"/>
                  </a:schemeClr>
                </a:solidFill>
              </a:rPr>
              <a:t>Compeq Co., Ltd. All Right Reserved</a:t>
            </a:r>
            <a:endParaRPr lang="zh-TW" altLang="en-US" sz="800"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152"/>
                                        </p:tgtEl>
                                        <p:attrNameLst>
                                          <p:attrName>style.visibility</p:attrName>
                                        </p:attrNameLst>
                                      </p:cBhvr>
                                      <p:to>
                                        <p:strVal val="visible"/>
                                      </p:to>
                                    </p:set>
                                    <p:animEffect transition="in" filter="fade">
                                      <p:cBhvr>
                                        <p:cTn id="7" dur="1000"/>
                                        <p:tgtEl>
                                          <p:spTgt spid="26215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62153"/>
                                        </p:tgtEl>
                                        <p:attrNameLst>
                                          <p:attrName>style.visibility</p:attrName>
                                        </p:attrNameLst>
                                      </p:cBhvr>
                                      <p:to>
                                        <p:strVal val="visible"/>
                                      </p:to>
                                    </p:set>
                                    <p:animEffect transition="in" filter="fade">
                                      <p:cBhvr>
                                        <p:cTn id="14" dur="1000"/>
                                        <p:tgtEl>
                                          <p:spTgt spid="262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704850" y="1484313"/>
            <a:ext cx="8569325" cy="3416300"/>
          </a:xfrm>
          <a:prstGeom prst="rect">
            <a:avLst/>
          </a:prstGeom>
          <a:noFill/>
          <a:ln w="9525">
            <a:noFill/>
            <a:miter lim="800000"/>
            <a:headEnd/>
            <a:tailEnd/>
          </a:ln>
        </p:spPr>
        <p:txBody>
          <a:bodyPr>
            <a:spAutoFit/>
          </a:bodyPr>
          <a:lstStyle/>
          <a:p>
            <a:pPr marL="342900" indent="-342900" algn="l">
              <a:spcBef>
                <a:spcPct val="50000"/>
              </a:spcBef>
              <a:buClr>
                <a:schemeClr val="accent2">
                  <a:lumMod val="75000"/>
                </a:schemeClr>
              </a:buClr>
              <a:buFont typeface="Wingdings" pitchFamily="2" charset="2"/>
              <a:buChar char="Ø"/>
              <a:defRPr/>
            </a:pPr>
            <a:r>
              <a:rPr lang="zh-TW" altLang="en-US" sz="1800" b="1" dirty="0">
                <a:solidFill>
                  <a:schemeClr val="tx1"/>
                </a:solidFill>
                <a:latin typeface="+mn-lt"/>
                <a:ea typeface="標楷體" pitchFamily="65" charset="-120"/>
              </a:rPr>
              <a:t>除歷史事件之陳述外，本文件均為前瞻性敘述。該前瞻性敘述包括已知及未知風險、不確定性及其他可能導致華通電腦股份有限公司之實際表現、財務狀況或營運結果與該前瞻性敘述所包含者產生重大差別之因素。</a:t>
            </a:r>
          </a:p>
          <a:p>
            <a:pPr marL="342900" indent="-342900" algn="l">
              <a:spcBef>
                <a:spcPct val="50000"/>
              </a:spcBef>
              <a:buClr>
                <a:schemeClr val="accent2">
                  <a:lumMod val="75000"/>
                </a:schemeClr>
              </a:buClr>
              <a:buFont typeface="Wingdings" pitchFamily="2" charset="2"/>
              <a:buChar char="Ø"/>
              <a:defRPr/>
            </a:pPr>
            <a:endParaRPr lang="zh-TW" altLang="en-US" sz="1800" b="1" dirty="0">
              <a:solidFill>
                <a:schemeClr val="tx1"/>
              </a:solidFill>
              <a:latin typeface="+mn-lt"/>
              <a:ea typeface="標楷體" pitchFamily="65" charset="-120"/>
            </a:endParaRPr>
          </a:p>
          <a:p>
            <a:pPr marL="342900" indent="-342900" algn="l">
              <a:spcBef>
                <a:spcPct val="50000"/>
              </a:spcBef>
              <a:buClr>
                <a:schemeClr val="accent2">
                  <a:lumMod val="75000"/>
                </a:schemeClr>
              </a:buClr>
              <a:buFont typeface="Wingdings" pitchFamily="2" charset="2"/>
              <a:buChar char="Ø"/>
              <a:defRPr/>
            </a:pPr>
            <a:r>
              <a:rPr lang="zh-TW" altLang="en-US" sz="1800" b="1" dirty="0">
                <a:solidFill>
                  <a:schemeClr val="tx1"/>
                </a:solidFill>
                <a:latin typeface="+mn-lt"/>
                <a:ea typeface="標楷體" pitchFamily="65" charset="-120"/>
              </a:rPr>
              <a:t>本免責聲明中之財務預測及前瞻性敘述為目前華通電腦股份有限公司截至本文件之日之信念所編製。華通電腦股份有限公司不負責更新這些預測及前瞻性敘述以反映此日期後所發生之事件或情況。</a:t>
            </a:r>
          </a:p>
          <a:p>
            <a:pPr marL="342900" indent="-342900" algn="l">
              <a:spcBef>
                <a:spcPct val="50000"/>
              </a:spcBef>
              <a:buClr>
                <a:schemeClr val="accent2">
                  <a:lumMod val="75000"/>
                </a:schemeClr>
              </a:buClr>
              <a:buFont typeface="Wingdings" pitchFamily="2" charset="2"/>
              <a:buChar char="Ø"/>
              <a:defRPr/>
            </a:pPr>
            <a:endParaRPr lang="zh-TW" altLang="en-US" sz="1800" b="1" dirty="0">
              <a:solidFill>
                <a:schemeClr val="tx1"/>
              </a:solidFill>
              <a:latin typeface="+mn-lt"/>
              <a:ea typeface="標楷體" pitchFamily="65" charset="-120"/>
            </a:endParaRPr>
          </a:p>
          <a:p>
            <a:pPr marL="342900" indent="-342900" algn="l">
              <a:spcBef>
                <a:spcPct val="50000"/>
              </a:spcBef>
              <a:buClr>
                <a:schemeClr val="accent2">
                  <a:lumMod val="75000"/>
                </a:schemeClr>
              </a:buClr>
              <a:buFont typeface="Wingdings" pitchFamily="2" charset="2"/>
              <a:buChar char="Ø"/>
              <a:defRPr/>
            </a:pPr>
            <a:r>
              <a:rPr lang="zh-TW" altLang="en-US" sz="1800" b="1" dirty="0">
                <a:solidFill>
                  <a:schemeClr val="tx1"/>
                </a:solidFill>
                <a:latin typeface="+mn-lt"/>
                <a:ea typeface="標楷體" pitchFamily="65" charset="-120"/>
              </a:rPr>
              <a:t>歷史事件的陳述可能包括未經會計師審閱之資訊，其可能有某些不足或缺陷而無法忠實呈現目前華通電腦股份有限公司之財務狀況或營運結果。</a:t>
            </a:r>
          </a:p>
        </p:txBody>
      </p:sp>
      <p:grpSp>
        <p:nvGrpSpPr>
          <p:cNvPr id="2" name="Group 9"/>
          <p:cNvGrpSpPr>
            <a:grpSpLocks/>
          </p:cNvGrpSpPr>
          <p:nvPr/>
        </p:nvGrpSpPr>
        <p:grpSpPr bwMode="auto">
          <a:xfrm>
            <a:off x="0" y="171450"/>
            <a:ext cx="9906000" cy="6642100"/>
            <a:chOff x="0" y="108"/>
            <a:chExt cx="6240" cy="4184"/>
          </a:xfrm>
        </p:grpSpPr>
        <p:sp>
          <p:nvSpPr>
            <p:cNvPr id="7172" name="Text Box 6"/>
            <p:cNvSpPr txBox="1">
              <a:spLocks noChangeArrowheads="1"/>
            </p:cNvSpPr>
            <p:nvPr/>
          </p:nvSpPr>
          <p:spPr bwMode="auto">
            <a:xfrm>
              <a:off x="582" y="108"/>
              <a:ext cx="5658" cy="327"/>
            </a:xfrm>
            <a:prstGeom prst="rect">
              <a:avLst/>
            </a:prstGeom>
            <a:noFill/>
            <a:ln w="9525">
              <a:noFill/>
              <a:miter lim="800000"/>
              <a:headEnd/>
              <a:tailEnd/>
            </a:ln>
          </p:spPr>
          <p:txBody>
            <a:bodyPr anchor="ctr">
              <a:spAutoFit/>
            </a:bodyPr>
            <a:lstStyle/>
            <a:p>
              <a:pPr algn="l"/>
              <a:r>
                <a:rPr lang="zh-TW" altLang="en-US" sz="2800" b="1" dirty="0">
                  <a:solidFill>
                    <a:srgbClr val="333333"/>
                  </a:solidFill>
                  <a:latin typeface="標楷體" pitchFamily="65" charset="-120"/>
                  <a:ea typeface="標楷體" pitchFamily="65" charset="-120"/>
                </a:rPr>
                <a:t>免責聲明</a:t>
              </a:r>
              <a:endParaRPr lang="en-US" altLang="zh-TW" sz="2800" b="1" dirty="0">
                <a:solidFill>
                  <a:srgbClr val="333333"/>
                </a:solidFill>
                <a:latin typeface="標楷體" pitchFamily="65" charset="-120"/>
                <a:ea typeface="標楷體" pitchFamily="65" charset="-120"/>
              </a:endParaRPr>
            </a:p>
          </p:txBody>
        </p:sp>
        <p:pic>
          <p:nvPicPr>
            <p:cNvPr id="7173" name="Picture 4" descr="1388006_676157779062074_1345302289_n"/>
            <p:cNvPicPr>
              <a:picLocks noChangeAspect="1" noChangeArrowheads="1"/>
            </p:cNvPicPr>
            <p:nvPr/>
          </p:nvPicPr>
          <p:blipFill>
            <a:blip r:embed="rId3" cstate="print">
              <a:lum bright="70000" contrast="-70000"/>
            </a:blip>
            <a:srcRect/>
            <a:stretch>
              <a:fillRect/>
            </a:stretch>
          </p:blipFill>
          <p:spPr bwMode="auto">
            <a:xfrm>
              <a:off x="5161" y="4038"/>
              <a:ext cx="1057" cy="254"/>
            </a:xfrm>
            <a:prstGeom prst="rect">
              <a:avLst/>
            </a:prstGeom>
            <a:noFill/>
            <a:ln w="9525">
              <a:noFill/>
              <a:miter lim="800000"/>
              <a:headEnd/>
              <a:tailEnd/>
            </a:ln>
          </p:spPr>
        </p:pic>
        <p:grpSp>
          <p:nvGrpSpPr>
            <p:cNvPr id="3" name="Group 7"/>
            <p:cNvGrpSpPr>
              <a:grpSpLocks/>
            </p:cNvGrpSpPr>
            <p:nvPr/>
          </p:nvGrpSpPr>
          <p:grpSpPr bwMode="auto">
            <a:xfrm>
              <a:off x="0" y="163"/>
              <a:ext cx="537" cy="227"/>
              <a:chOff x="0" y="255"/>
              <a:chExt cx="535" cy="227"/>
            </a:xfrm>
          </p:grpSpPr>
          <p:sp>
            <p:nvSpPr>
              <p:cNvPr id="7175" name="Rectangle 8"/>
              <p:cNvSpPr>
                <a:spLocks noChangeArrowheads="1"/>
              </p:cNvSpPr>
              <p:nvPr/>
            </p:nvSpPr>
            <p:spPr bwMode="auto">
              <a:xfrm>
                <a:off x="0" y="255"/>
                <a:ext cx="535" cy="227"/>
              </a:xfrm>
              <a:prstGeom prst="rect">
                <a:avLst/>
              </a:prstGeom>
              <a:solidFill>
                <a:srgbClr val="333333"/>
              </a:solidFill>
              <a:ln w="9525" algn="ctr">
                <a:noFill/>
                <a:miter lim="800000"/>
                <a:headEnd/>
                <a:tailEnd/>
              </a:ln>
            </p:spPr>
            <p:txBody>
              <a:bodyPr wrap="none" anchor="ctr"/>
              <a:lstStyle/>
              <a:p>
                <a:pPr algn="l"/>
                <a:endParaRPr lang="zh-TW" altLang="zh-TW"/>
              </a:p>
            </p:txBody>
          </p:sp>
          <p:sp>
            <p:nvSpPr>
              <p:cNvPr id="7176" name="Line 9"/>
              <p:cNvSpPr>
                <a:spLocks noChangeShapeType="1"/>
              </p:cNvSpPr>
              <p:nvPr/>
            </p:nvSpPr>
            <p:spPr bwMode="auto">
              <a:xfrm>
                <a:off x="81" y="255"/>
                <a:ext cx="0" cy="227"/>
              </a:xfrm>
              <a:prstGeom prst="line">
                <a:avLst/>
              </a:prstGeom>
              <a:noFill/>
              <a:ln w="28575">
                <a:solidFill>
                  <a:schemeClr val="bg1"/>
                </a:solidFill>
                <a:round/>
                <a:headEnd/>
                <a:tailEnd/>
              </a:ln>
            </p:spPr>
            <p:txBody>
              <a:bodyPr anchor="ctr"/>
              <a:lstStyle/>
              <a:p>
                <a:endParaRPr lang="zh-TW" altLang="en-US"/>
              </a:p>
            </p:txBody>
          </p:sp>
          <p:sp>
            <p:nvSpPr>
              <p:cNvPr id="7177" name="Line 10"/>
              <p:cNvSpPr>
                <a:spLocks noChangeShapeType="1"/>
              </p:cNvSpPr>
              <p:nvPr/>
            </p:nvSpPr>
            <p:spPr bwMode="auto">
              <a:xfrm>
                <a:off x="36" y="255"/>
                <a:ext cx="0" cy="227"/>
              </a:xfrm>
              <a:prstGeom prst="line">
                <a:avLst/>
              </a:prstGeom>
              <a:noFill/>
              <a:ln w="28575">
                <a:solidFill>
                  <a:schemeClr val="bg1"/>
                </a:solidFill>
                <a:round/>
                <a:headEnd/>
                <a:tailEnd/>
              </a:ln>
            </p:spPr>
            <p:txBody>
              <a:bodyPr anchor="ctr"/>
              <a:lstStyle/>
              <a:p>
                <a:endParaRPr lang="zh-TW" altLang="en-US"/>
              </a:p>
            </p:txBody>
          </p:sp>
          <p:sp>
            <p:nvSpPr>
              <p:cNvPr id="7178" name="Line 11"/>
              <p:cNvSpPr>
                <a:spLocks noChangeShapeType="1"/>
              </p:cNvSpPr>
              <p:nvPr/>
            </p:nvSpPr>
            <p:spPr bwMode="auto">
              <a:xfrm>
                <a:off x="126" y="255"/>
                <a:ext cx="0" cy="227"/>
              </a:xfrm>
              <a:prstGeom prst="line">
                <a:avLst/>
              </a:prstGeom>
              <a:noFill/>
              <a:ln w="28575">
                <a:solidFill>
                  <a:schemeClr val="bg1"/>
                </a:solidFill>
                <a:round/>
                <a:headEnd/>
                <a:tailEnd/>
              </a:ln>
            </p:spPr>
            <p:txBody>
              <a:bodyPr anchor="ctr"/>
              <a:lstStyle/>
              <a:p>
                <a:endParaRPr lang="zh-TW" altLang="en-US"/>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Line 2"/>
          <p:cNvSpPr>
            <a:spLocks noChangeShapeType="1"/>
          </p:cNvSpPr>
          <p:nvPr/>
        </p:nvSpPr>
        <p:spPr bwMode="gray">
          <a:xfrm flipV="1">
            <a:off x="3560349" y="2168084"/>
            <a:ext cx="1042194" cy="723900"/>
          </a:xfrm>
          <a:prstGeom prst="line">
            <a:avLst/>
          </a:prstGeom>
          <a:noFill/>
          <a:ln w="76200">
            <a:solidFill>
              <a:srgbClr val="B2B2B2"/>
            </a:solidFill>
            <a:round/>
            <a:headEnd/>
            <a:tailEnd/>
          </a:ln>
          <a:effectLst/>
        </p:spPr>
        <p:txBody>
          <a:bodyPr/>
          <a:lstStyle/>
          <a:p>
            <a:endParaRPr lang="zh-TW" altLang="en-US"/>
          </a:p>
        </p:txBody>
      </p:sp>
      <p:sp>
        <p:nvSpPr>
          <p:cNvPr id="221187" name="Line 3"/>
          <p:cNvSpPr>
            <a:spLocks noChangeShapeType="1"/>
          </p:cNvSpPr>
          <p:nvPr/>
        </p:nvSpPr>
        <p:spPr bwMode="gray">
          <a:xfrm flipH="1" flipV="1">
            <a:off x="5242306" y="2168085"/>
            <a:ext cx="1042194" cy="733425"/>
          </a:xfrm>
          <a:prstGeom prst="line">
            <a:avLst/>
          </a:prstGeom>
          <a:noFill/>
          <a:ln w="76200">
            <a:solidFill>
              <a:srgbClr val="B2B2B2"/>
            </a:solidFill>
            <a:round/>
            <a:headEnd/>
            <a:tailEnd/>
          </a:ln>
          <a:effectLst/>
        </p:spPr>
        <p:txBody>
          <a:bodyPr/>
          <a:lstStyle/>
          <a:p>
            <a:endParaRPr lang="zh-TW" altLang="en-US"/>
          </a:p>
        </p:txBody>
      </p:sp>
      <p:sp>
        <p:nvSpPr>
          <p:cNvPr id="221188" name="Line 4"/>
          <p:cNvSpPr>
            <a:spLocks noChangeShapeType="1"/>
          </p:cNvSpPr>
          <p:nvPr/>
        </p:nvSpPr>
        <p:spPr bwMode="gray">
          <a:xfrm flipH="1">
            <a:off x="4251706" y="4968434"/>
            <a:ext cx="1303602" cy="0"/>
          </a:xfrm>
          <a:prstGeom prst="line">
            <a:avLst/>
          </a:prstGeom>
          <a:noFill/>
          <a:ln w="76200">
            <a:solidFill>
              <a:srgbClr val="B2B2B2"/>
            </a:solidFill>
            <a:round/>
            <a:headEnd/>
            <a:tailEnd/>
          </a:ln>
          <a:effectLst/>
        </p:spPr>
        <p:txBody>
          <a:bodyPr/>
          <a:lstStyle/>
          <a:p>
            <a:endParaRPr lang="zh-TW" altLang="en-US"/>
          </a:p>
        </p:txBody>
      </p:sp>
      <p:sp>
        <p:nvSpPr>
          <p:cNvPr id="221189" name="Line 5"/>
          <p:cNvSpPr>
            <a:spLocks noChangeShapeType="1"/>
          </p:cNvSpPr>
          <p:nvPr/>
        </p:nvSpPr>
        <p:spPr bwMode="gray">
          <a:xfrm flipH="1">
            <a:off x="6098761" y="3511110"/>
            <a:ext cx="412750" cy="1114425"/>
          </a:xfrm>
          <a:prstGeom prst="line">
            <a:avLst/>
          </a:prstGeom>
          <a:noFill/>
          <a:ln w="76200">
            <a:solidFill>
              <a:srgbClr val="B2B2B2"/>
            </a:solidFill>
            <a:round/>
            <a:headEnd/>
            <a:tailEnd/>
          </a:ln>
          <a:effectLst/>
        </p:spPr>
        <p:txBody>
          <a:bodyPr/>
          <a:lstStyle/>
          <a:p>
            <a:endParaRPr lang="zh-TW" altLang="en-US"/>
          </a:p>
        </p:txBody>
      </p:sp>
      <p:sp>
        <p:nvSpPr>
          <p:cNvPr id="221190" name="Line 6"/>
          <p:cNvSpPr>
            <a:spLocks noChangeShapeType="1"/>
          </p:cNvSpPr>
          <p:nvPr/>
        </p:nvSpPr>
        <p:spPr bwMode="gray">
          <a:xfrm>
            <a:off x="3312699" y="3511110"/>
            <a:ext cx="412750" cy="1114425"/>
          </a:xfrm>
          <a:prstGeom prst="line">
            <a:avLst/>
          </a:prstGeom>
          <a:noFill/>
          <a:ln w="76200">
            <a:solidFill>
              <a:srgbClr val="B2B2B2"/>
            </a:solidFill>
            <a:round/>
            <a:headEnd/>
            <a:tailEnd/>
          </a:ln>
          <a:effectLst/>
        </p:spPr>
        <p:txBody>
          <a:bodyPr/>
          <a:lstStyle/>
          <a:p>
            <a:endParaRPr lang="zh-TW" altLang="en-US"/>
          </a:p>
        </p:txBody>
      </p:sp>
      <p:sp>
        <p:nvSpPr>
          <p:cNvPr id="221191" name="AutoShape 7"/>
          <p:cNvSpPr>
            <a:spLocks noChangeArrowheads="1"/>
          </p:cNvSpPr>
          <p:nvPr/>
        </p:nvSpPr>
        <p:spPr bwMode="grayWhite">
          <a:xfrm>
            <a:off x="3218110" y="4606484"/>
            <a:ext cx="1042194" cy="914400"/>
          </a:xfrm>
          <a:prstGeom prst="pentagon">
            <a:avLst/>
          </a:prstGeom>
          <a:blipFill>
            <a:blip r:embed="rId2" cstate="print"/>
            <a:stretch>
              <a:fillRect/>
            </a:stretch>
          </a:blipFill>
          <a:ln w="76200" algn="ctr">
            <a:solidFill>
              <a:srgbClr val="CC3300"/>
            </a:solidFill>
            <a:miter lim="800000"/>
            <a:headEnd/>
            <a:tailEnd/>
          </a:ln>
          <a:effectLst/>
        </p:spPr>
        <p:txBody>
          <a:bodyPr wrap="none" anchor="ctr"/>
          <a:lstStyle/>
          <a:p>
            <a:endParaRPr lang="zh-TW" altLang="en-US"/>
          </a:p>
        </p:txBody>
      </p:sp>
      <p:sp>
        <p:nvSpPr>
          <p:cNvPr id="221192" name="AutoShape 8"/>
          <p:cNvSpPr>
            <a:spLocks noChangeArrowheads="1"/>
          </p:cNvSpPr>
          <p:nvPr/>
        </p:nvSpPr>
        <p:spPr bwMode="grayWhite">
          <a:xfrm>
            <a:off x="2456243" y="2533210"/>
            <a:ext cx="1114425" cy="974725"/>
          </a:xfrm>
          <a:prstGeom prst="pentagon">
            <a:avLst/>
          </a:prstGeom>
          <a:blipFill>
            <a:blip r:embed="rId3" cstate="print"/>
            <a:stretch>
              <a:fillRect/>
            </a:stretch>
          </a:blipFill>
          <a:ln w="76200" algn="ctr">
            <a:solidFill>
              <a:schemeClr val="accent1"/>
            </a:solidFill>
            <a:miter lim="800000"/>
            <a:headEnd/>
            <a:tailEnd/>
          </a:ln>
          <a:effectLst/>
        </p:spPr>
        <p:txBody>
          <a:bodyPr wrap="none" anchor="ctr"/>
          <a:lstStyle/>
          <a:p>
            <a:endParaRPr lang="zh-TW" altLang="en-US"/>
          </a:p>
        </p:txBody>
      </p:sp>
      <p:sp>
        <p:nvSpPr>
          <p:cNvPr id="221193" name="AutoShape 9"/>
          <p:cNvSpPr>
            <a:spLocks noChangeArrowheads="1"/>
          </p:cNvSpPr>
          <p:nvPr/>
        </p:nvSpPr>
        <p:spPr bwMode="grayWhite">
          <a:xfrm>
            <a:off x="6275899" y="2542734"/>
            <a:ext cx="1093788" cy="958850"/>
          </a:xfrm>
          <a:prstGeom prst="pentagon">
            <a:avLst/>
          </a:prstGeom>
          <a:blipFill>
            <a:blip r:embed="rId4" cstate="print"/>
            <a:stretch>
              <a:fillRect/>
            </a:stretch>
          </a:blipFill>
          <a:ln w="76200" algn="ctr">
            <a:solidFill>
              <a:schemeClr val="accent2"/>
            </a:solidFill>
            <a:miter lim="800000"/>
            <a:headEnd/>
            <a:tailEnd/>
          </a:ln>
          <a:effectLst/>
        </p:spPr>
        <p:txBody>
          <a:bodyPr wrap="none" anchor="ctr"/>
          <a:lstStyle/>
          <a:p>
            <a:endParaRPr lang="zh-TW" altLang="en-US"/>
          </a:p>
        </p:txBody>
      </p:sp>
      <p:sp>
        <p:nvSpPr>
          <p:cNvPr id="221194" name="AutoShape 10"/>
          <p:cNvSpPr>
            <a:spLocks noChangeArrowheads="1"/>
          </p:cNvSpPr>
          <p:nvPr/>
        </p:nvSpPr>
        <p:spPr bwMode="grayWhite">
          <a:xfrm>
            <a:off x="4416806" y="1328296"/>
            <a:ext cx="1021556" cy="895350"/>
          </a:xfrm>
          <a:prstGeom prst="pentagon">
            <a:avLst/>
          </a:prstGeom>
          <a:blipFill>
            <a:blip r:embed="rId5" cstate="print"/>
            <a:stretch>
              <a:fillRect/>
            </a:stretch>
          </a:blipFill>
          <a:ln w="76200" algn="ctr">
            <a:solidFill>
              <a:srgbClr val="0099CC"/>
            </a:solidFill>
            <a:miter lim="800000"/>
            <a:headEnd/>
            <a:tailEnd/>
          </a:ln>
          <a:effectLst/>
        </p:spPr>
        <p:txBody>
          <a:bodyPr wrap="none" anchor="ctr"/>
          <a:lstStyle/>
          <a:p>
            <a:endParaRPr lang="zh-TW" altLang="en-US"/>
          </a:p>
        </p:txBody>
      </p:sp>
      <p:sp>
        <p:nvSpPr>
          <p:cNvPr id="221195" name="AutoShape 11"/>
          <p:cNvSpPr>
            <a:spLocks noChangeArrowheads="1"/>
          </p:cNvSpPr>
          <p:nvPr/>
        </p:nvSpPr>
        <p:spPr bwMode="grayWhite">
          <a:xfrm>
            <a:off x="5563906" y="4600134"/>
            <a:ext cx="1042194" cy="914400"/>
          </a:xfrm>
          <a:prstGeom prst="pentagon">
            <a:avLst/>
          </a:prstGeom>
          <a:blipFill>
            <a:blip r:embed="rId6" cstate="print"/>
            <a:stretch>
              <a:fillRect/>
            </a:stretch>
          </a:blipFill>
          <a:ln w="76200" algn="ctr">
            <a:solidFill>
              <a:srgbClr val="008000"/>
            </a:solidFill>
            <a:miter lim="800000"/>
            <a:headEnd/>
            <a:tailEnd/>
          </a:ln>
          <a:effectLst/>
        </p:spPr>
        <p:txBody>
          <a:bodyPr wrap="none" anchor="ctr"/>
          <a:lstStyle/>
          <a:p>
            <a:endParaRPr lang="zh-TW" altLang="en-US"/>
          </a:p>
        </p:txBody>
      </p:sp>
      <p:sp>
        <p:nvSpPr>
          <p:cNvPr id="221218" name="Rectangle 34"/>
          <p:cNvSpPr>
            <a:spLocks noChangeArrowheads="1"/>
          </p:cNvSpPr>
          <p:nvPr/>
        </p:nvSpPr>
        <p:spPr bwMode="auto">
          <a:xfrm>
            <a:off x="3584848" y="2958981"/>
            <a:ext cx="2664296" cy="1261884"/>
          </a:xfrm>
          <a:prstGeom prst="rect">
            <a:avLst/>
          </a:prstGeom>
          <a:noFill/>
          <a:ln w="9525" algn="ctr">
            <a:noFill/>
            <a:miter lim="800000"/>
            <a:headEnd/>
            <a:tailEnd/>
          </a:ln>
          <a:effectLst/>
        </p:spPr>
        <p:txBody>
          <a:bodyPr wrap="square">
            <a:spAutoFit/>
          </a:bodyPr>
          <a:lstStyle/>
          <a:p>
            <a:r>
              <a:rPr lang="en-US" altLang="zh-TW" sz="3600" b="1" dirty="0" smtClean="0">
                <a:solidFill>
                  <a:srgbClr val="003399"/>
                </a:solidFill>
              </a:rPr>
              <a:t>COMPEQ</a:t>
            </a:r>
          </a:p>
          <a:p>
            <a:r>
              <a:rPr lang="en-US" altLang="zh-TW" b="1" dirty="0" smtClean="0">
                <a:solidFill>
                  <a:schemeClr val="tx1"/>
                </a:solidFill>
                <a:ea typeface="新細明體" charset="-120"/>
              </a:rPr>
              <a:t>One-Stop </a:t>
            </a:r>
          </a:p>
          <a:p>
            <a:r>
              <a:rPr lang="en-US" altLang="zh-TW" b="1" dirty="0" smtClean="0">
                <a:solidFill>
                  <a:schemeClr val="tx1"/>
                </a:solidFill>
                <a:ea typeface="新細明體" charset="-120"/>
              </a:rPr>
              <a:t>PCB Service Provider</a:t>
            </a:r>
            <a:endParaRPr lang="en-US" altLang="zh-TW" b="1" dirty="0">
              <a:solidFill>
                <a:schemeClr val="tx1"/>
              </a:solidFill>
              <a:ea typeface="新細明體" charset="-120"/>
            </a:endParaRPr>
          </a:p>
        </p:txBody>
      </p:sp>
      <p:sp>
        <p:nvSpPr>
          <p:cNvPr id="221219" name="AutoShape 35"/>
          <p:cNvSpPr>
            <a:spLocks/>
          </p:cNvSpPr>
          <p:nvPr/>
        </p:nvSpPr>
        <p:spPr bwMode="auto">
          <a:xfrm>
            <a:off x="1955278" y="1052736"/>
            <a:ext cx="1821260" cy="1323439"/>
          </a:xfrm>
          <a:prstGeom prst="accentCallout2">
            <a:avLst>
              <a:gd name="adj1" fmla="val 18750"/>
              <a:gd name="adj2" fmla="val 104532"/>
              <a:gd name="adj3" fmla="val 18750"/>
              <a:gd name="adj4" fmla="val 118509"/>
              <a:gd name="adj5" fmla="val 46093"/>
              <a:gd name="adj6" fmla="val 133051"/>
            </a:avLst>
          </a:prstGeom>
          <a:noFill/>
          <a:ln w="9525">
            <a:solidFill>
              <a:srgbClr val="0099CC"/>
            </a:solidFill>
            <a:miter lim="800000"/>
            <a:headEnd/>
            <a:tailEnd/>
          </a:ln>
          <a:effectLst/>
        </p:spPr>
        <p:txBody>
          <a:bodyPr anchor="ctr">
            <a:spAutoFit/>
          </a:bodyPr>
          <a:lstStyle/>
          <a:p>
            <a:pPr algn="l"/>
            <a:r>
              <a:rPr lang="zh-TW" altLang="en-US" b="1" dirty="0" smtClean="0">
                <a:solidFill>
                  <a:srgbClr val="000000"/>
                </a:solidFill>
                <a:latin typeface="標楷體" pitchFamily="65" charset="-120"/>
                <a:ea typeface="標楷體" pitchFamily="65" charset="-120"/>
              </a:rPr>
              <a:t>高密度電路板</a:t>
            </a:r>
            <a:endParaRPr lang="en-US" altLang="zh-TW" b="1" dirty="0" smtClean="0">
              <a:solidFill>
                <a:srgbClr val="000000"/>
              </a:solidFill>
              <a:latin typeface="標楷體" pitchFamily="65" charset="-120"/>
              <a:ea typeface="標楷體" pitchFamily="65" charset="-120"/>
            </a:endParaRPr>
          </a:p>
          <a:p>
            <a:pPr algn="l"/>
            <a:r>
              <a:rPr lang="zh-TW" altLang="en-US" sz="1200" dirty="0" smtClean="0">
                <a:solidFill>
                  <a:srgbClr val="000000"/>
                </a:solidFill>
                <a:latin typeface="標楷體" pitchFamily="65" charset="-120"/>
                <a:ea typeface="標楷體" pitchFamily="65" charset="-120"/>
              </a:rPr>
              <a:t>智慧手機</a:t>
            </a:r>
            <a:endParaRPr lang="en-US" altLang="zh-TW" sz="1200" dirty="0" smtClean="0">
              <a:solidFill>
                <a:srgbClr val="000000"/>
              </a:solidFill>
              <a:latin typeface="標楷體" pitchFamily="65" charset="-120"/>
              <a:ea typeface="標楷體" pitchFamily="65" charset="-120"/>
            </a:endParaRPr>
          </a:p>
          <a:p>
            <a:pPr algn="l"/>
            <a:r>
              <a:rPr lang="zh-TW" altLang="en-US" sz="1200" dirty="0" smtClean="0">
                <a:solidFill>
                  <a:srgbClr val="000000"/>
                </a:solidFill>
                <a:latin typeface="標楷體" pitchFamily="65" charset="-120"/>
                <a:ea typeface="標楷體" pitchFamily="65" charset="-120"/>
              </a:rPr>
              <a:t>平板</a:t>
            </a:r>
            <a:endParaRPr lang="en-US" altLang="zh-TW" sz="1200" dirty="0" smtClean="0">
              <a:solidFill>
                <a:srgbClr val="000000"/>
              </a:solidFill>
              <a:latin typeface="標楷體" pitchFamily="65" charset="-120"/>
              <a:ea typeface="標楷體" pitchFamily="65" charset="-120"/>
            </a:endParaRPr>
          </a:p>
          <a:p>
            <a:pPr algn="l"/>
            <a:r>
              <a:rPr lang="zh-TW" altLang="en-US" sz="1200" dirty="0" smtClean="0">
                <a:solidFill>
                  <a:srgbClr val="000000"/>
                </a:solidFill>
                <a:latin typeface="標楷體" pitchFamily="65" charset="-120"/>
                <a:ea typeface="標楷體" pitchFamily="65" charset="-120"/>
              </a:rPr>
              <a:t>高階筆電</a:t>
            </a:r>
            <a:endParaRPr lang="en-US" altLang="zh-TW" sz="1200" dirty="0" smtClean="0">
              <a:solidFill>
                <a:srgbClr val="000000"/>
              </a:solidFill>
              <a:latin typeface="標楷體" pitchFamily="65" charset="-120"/>
              <a:ea typeface="標楷體" pitchFamily="65" charset="-120"/>
            </a:endParaRPr>
          </a:p>
          <a:p>
            <a:pPr algn="l"/>
            <a:r>
              <a:rPr lang="zh-TW" altLang="en-US" sz="1200" dirty="0" smtClean="0">
                <a:solidFill>
                  <a:srgbClr val="000000"/>
                </a:solidFill>
                <a:latin typeface="標楷體" pitchFamily="65" charset="-120"/>
                <a:ea typeface="標楷體" pitchFamily="65" charset="-120"/>
              </a:rPr>
              <a:t>穿戴裝置</a:t>
            </a:r>
            <a:endParaRPr lang="en-US" altLang="zh-TW" sz="1200" dirty="0" smtClean="0">
              <a:solidFill>
                <a:srgbClr val="000000"/>
              </a:solidFill>
              <a:latin typeface="標楷體" pitchFamily="65" charset="-120"/>
              <a:ea typeface="標楷體" pitchFamily="65" charset="-120"/>
            </a:endParaRPr>
          </a:p>
          <a:p>
            <a:pPr algn="l"/>
            <a:r>
              <a:rPr lang="zh-TW" altLang="en-US" sz="1200" dirty="0" smtClean="0">
                <a:solidFill>
                  <a:srgbClr val="000000"/>
                </a:solidFill>
                <a:latin typeface="標楷體" pitchFamily="65" charset="-120"/>
                <a:ea typeface="標楷體" pitchFamily="65" charset="-120"/>
              </a:rPr>
              <a:t>消費性電子產品</a:t>
            </a:r>
            <a:endParaRPr lang="en-US" altLang="zh-TW" sz="1200" dirty="0" smtClean="0">
              <a:solidFill>
                <a:srgbClr val="000000"/>
              </a:solidFill>
              <a:latin typeface="標楷體" pitchFamily="65" charset="-120"/>
              <a:ea typeface="標楷體" pitchFamily="65" charset="-120"/>
            </a:endParaRPr>
          </a:p>
        </p:txBody>
      </p:sp>
      <p:sp>
        <p:nvSpPr>
          <p:cNvPr id="221220" name="AutoShape 36"/>
          <p:cNvSpPr>
            <a:spLocks/>
          </p:cNvSpPr>
          <p:nvPr/>
        </p:nvSpPr>
        <p:spPr bwMode="auto">
          <a:xfrm>
            <a:off x="320713" y="3753516"/>
            <a:ext cx="1903810" cy="1138773"/>
          </a:xfrm>
          <a:prstGeom prst="accentCallout2">
            <a:avLst>
              <a:gd name="adj1" fmla="val 18750"/>
              <a:gd name="adj2" fmla="val 104532"/>
              <a:gd name="adj3" fmla="val 18750"/>
              <a:gd name="adj4" fmla="val 113125"/>
              <a:gd name="adj5" fmla="val -19009"/>
              <a:gd name="adj6" fmla="val 122097"/>
            </a:avLst>
          </a:prstGeom>
          <a:noFill/>
          <a:ln w="9525">
            <a:solidFill>
              <a:schemeClr val="accent1"/>
            </a:solidFill>
            <a:miter lim="800000"/>
            <a:headEnd/>
            <a:tailEnd/>
          </a:ln>
          <a:effectLst/>
        </p:spPr>
        <p:txBody>
          <a:bodyPr anchor="ctr">
            <a:spAutoFit/>
          </a:bodyPr>
          <a:lstStyle/>
          <a:p>
            <a:pPr algn="l"/>
            <a:r>
              <a:rPr lang="zh-TW" altLang="en-US" b="1" dirty="0" smtClean="0">
                <a:solidFill>
                  <a:srgbClr val="000000"/>
                </a:solidFill>
                <a:latin typeface="標楷體" pitchFamily="65" charset="-120"/>
                <a:ea typeface="標楷體" pitchFamily="65" charset="-120"/>
              </a:rPr>
              <a:t>表面黏着技術</a:t>
            </a:r>
            <a:endParaRPr lang="en-US" altLang="zh-TW" b="1" dirty="0" smtClean="0">
              <a:solidFill>
                <a:srgbClr val="000000"/>
              </a:solidFill>
              <a:latin typeface="標楷體" pitchFamily="65" charset="-120"/>
              <a:ea typeface="標楷體" pitchFamily="65" charset="-120"/>
            </a:endParaRPr>
          </a:p>
          <a:p>
            <a:pPr algn="l"/>
            <a:r>
              <a:rPr lang="zh-TW" altLang="en-US" sz="1200" dirty="0" smtClean="0">
                <a:solidFill>
                  <a:srgbClr val="000000"/>
                </a:solidFill>
                <a:latin typeface="標楷體" pitchFamily="65" charset="-120"/>
                <a:ea typeface="標楷體" pitchFamily="65" charset="-120"/>
              </a:rPr>
              <a:t>電池管理模組</a:t>
            </a:r>
            <a:endParaRPr lang="en-US" altLang="zh-TW" sz="1200" dirty="0" smtClean="0">
              <a:solidFill>
                <a:srgbClr val="000000"/>
              </a:solidFill>
              <a:latin typeface="標楷體" pitchFamily="65" charset="-120"/>
              <a:ea typeface="標楷體" pitchFamily="65" charset="-120"/>
            </a:endParaRPr>
          </a:p>
          <a:p>
            <a:pPr algn="l"/>
            <a:r>
              <a:rPr lang="zh-TW" altLang="en-US" sz="1200" dirty="0" smtClean="0">
                <a:solidFill>
                  <a:srgbClr val="000000"/>
                </a:solidFill>
                <a:latin typeface="標楷體" pitchFamily="65" charset="-120"/>
                <a:ea typeface="標楷體" pitchFamily="65" charset="-120"/>
              </a:rPr>
              <a:t>汽車電子</a:t>
            </a:r>
            <a:endParaRPr lang="en-US" altLang="zh-TW" sz="1200" dirty="0" smtClean="0">
              <a:solidFill>
                <a:srgbClr val="000000"/>
              </a:solidFill>
              <a:latin typeface="標楷體" pitchFamily="65" charset="-120"/>
              <a:ea typeface="標楷體" pitchFamily="65" charset="-120"/>
            </a:endParaRPr>
          </a:p>
          <a:p>
            <a:pPr algn="l"/>
            <a:r>
              <a:rPr lang="zh-TW" altLang="en-US" sz="1200" dirty="0" smtClean="0">
                <a:solidFill>
                  <a:srgbClr val="000000"/>
                </a:solidFill>
                <a:latin typeface="標楷體" pitchFamily="65" charset="-120"/>
                <a:ea typeface="標楷體" pitchFamily="65" charset="-120"/>
              </a:rPr>
              <a:t>醫療電子</a:t>
            </a:r>
            <a:endParaRPr lang="en-US" altLang="zh-TW" sz="1200" dirty="0" smtClean="0">
              <a:solidFill>
                <a:srgbClr val="000000"/>
              </a:solidFill>
              <a:latin typeface="標楷體" pitchFamily="65" charset="-120"/>
              <a:ea typeface="標楷體" pitchFamily="65" charset="-120"/>
            </a:endParaRPr>
          </a:p>
          <a:p>
            <a:pPr algn="l"/>
            <a:r>
              <a:rPr lang="zh-TW" altLang="en-US" sz="1200" dirty="0" smtClean="0">
                <a:solidFill>
                  <a:srgbClr val="000000"/>
                </a:solidFill>
                <a:latin typeface="標楷體" pitchFamily="65" charset="-120"/>
                <a:ea typeface="標楷體" pitchFamily="65" charset="-120"/>
              </a:rPr>
              <a:t>周邊電子配件</a:t>
            </a:r>
            <a:endParaRPr lang="en-US" altLang="zh-TW" sz="1200" dirty="0" smtClean="0">
              <a:solidFill>
                <a:srgbClr val="000000"/>
              </a:solidFill>
              <a:latin typeface="標楷體" pitchFamily="65" charset="-120"/>
              <a:ea typeface="標楷體" pitchFamily="65" charset="-120"/>
            </a:endParaRPr>
          </a:p>
        </p:txBody>
      </p:sp>
      <p:sp>
        <p:nvSpPr>
          <p:cNvPr id="221221" name="AutoShape 37"/>
          <p:cNvSpPr>
            <a:spLocks/>
          </p:cNvSpPr>
          <p:nvPr/>
        </p:nvSpPr>
        <p:spPr bwMode="auto">
          <a:xfrm>
            <a:off x="1163513" y="5109033"/>
            <a:ext cx="1821259" cy="1323439"/>
          </a:xfrm>
          <a:prstGeom prst="accentCallout2">
            <a:avLst>
              <a:gd name="adj1" fmla="val 66621"/>
              <a:gd name="adj2" fmla="val 104532"/>
              <a:gd name="adj3" fmla="val 66621"/>
              <a:gd name="adj4" fmla="val 117010"/>
              <a:gd name="adj5" fmla="val 33010"/>
              <a:gd name="adj6" fmla="val 122114"/>
            </a:avLst>
          </a:prstGeom>
          <a:noFill/>
          <a:ln w="9525">
            <a:solidFill>
              <a:srgbClr val="FF0000"/>
            </a:solidFill>
            <a:miter lim="800000"/>
            <a:headEnd/>
            <a:tailEnd/>
          </a:ln>
          <a:effectLst/>
        </p:spPr>
        <p:txBody>
          <a:bodyPr anchor="ctr">
            <a:spAutoFit/>
          </a:bodyPr>
          <a:lstStyle/>
          <a:p>
            <a:pPr algn="l"/>
            <a:r>
              <a:rPr lang="zh-TW" altLang="en-US" b="1" dirty="0" smtClean="0">
                <a:solidFill>
                  <a:srgbClr val="000000"/>
                </a:solidFill>
                <a:latin typeface="標楷體" pitchFamily="65" charset="-120"/>
                <a:ea typeface="標楷體" pitchFamily="65" charset="-120"/>
              </a:rPr>
              <a:t>軟性電路板</a:t>
            </a:r>
            <a:endParaRPr lang="en-US" altLang="zh-TW" b="1" dirty="0" smtClean="0">
              <a:solidFill>
                <a:srgbClr val="000000"/>
              </a:solidFill>
              <a:latin typeface="標楷體" pitchFamily="65" charset="-120"/>
              <a:ea typeface="標楷體" pitchFamily="65" charset="-120"/>
            </a:endParaRPr>
          </a:p>
          <a:p>
            <a:pPr algn="l"/>
            <a:r>
              <a:rPr lang="zh-TW" altLang="en-US" sz="1200" dirty="0" smtClean="0">
                <a:solidFill>
                  <a:srgbClr val="000000"/>
                </a:solidFill>
                <a:latin typeface="標楷體" pitchFamily="65" charset="-120"/>
                <a:ea typeface="標楷體" pitchFamily="65" charset="-120"/>
              </a:rPr>
              <a:t>電池管理模組</a:t>
            </a:r>
            <a:endParaRPr lang="en-US" altLang="zh-TW" sz="1200" dirty="0" smtClean="0">
              <a:solidFill>
                <a:srgbClr val="000000"/>
              </a:solidFill>
              <a:latin typeface="標楷體" pitchFamily="65" charset="-120"/>
              <a:ea typeface="標楷體" pitchFamily="65" charset="-120"/>
            </a:endParaRPr>
          </a:p>
          <a:p>
            <a:pPr algn="l"/>
            <a:r>
              <a:rPr lang="zh-TW" altLang="en-US" sz="1200" dirty="0" smtClean="0">
                <a:solidFill>
                  <a:srgbClr val="000000"/>
                </a:solidFill>
                <a:latin typeface="標楷體" pitchFamily="65" charset="-120"/>
                <a:ea typeface="標楷體" pitchFamily="65" charset="-120"/>
              </a:rPr>
              <a:t>顯示器模組</a:t>
            </a:r>
            <a:r>
              <a:rPr lang="en-US" altLang="zh-TW" sz="1200" dirty="0" smtClean="0">
                <a:solidFill>
                  <a:srgbClr val="000000"/>
                </a:solidFill>
                <a:latin typeface="標楷體" pitchFamily="65" charset="-120"/>
                <a:ea typeface="標楷體" pitchFamily="65" charset="-120"/>
              </a:rPr>
              <a:t> </a:t>
            </a:r>
          </a:p>
          <a:p>
            <a:pPr algn="l"/>
            <a:r>
              <a:rPr lang="zh-TW" altLang="en-US" sz="1200" dirty="0" smtClean="0">
                <a:solidFill>
                  <a:srgbClr val="000000"/>
                </a:solidFill>
                <a:latin typeface="標楷體" pitchFamily="65" charset="-120"/>
                <a:ea typeface="標楷體" pitchFamily="65" charset="-120"/>
              </a:rPr>
              <a:t>攝像模組</a:t>
            </a:r>
            <a:endParaRPr lang="en-US" altLang="zh-TW" sz="1200" dirty="0" smtClean="0">
              <a:solidFill>
                <a:srgbClr val="000000"/>
              </a:solidFill>
              <a:latin typeface="標楷體" pitchFamily="65" charset="-120"/>
              <a:ea typeface="標楷體" pitchFamily="65" charset="-120"/>
            </a:endParaRPr>
          </a:p>
          <a:p>
            <a:pPr algn="l"/>
            <a:r>
              <a:rPr lang="zh-TW" altLang="en-US" sz="1200" dirty="0" smtClean="0">
                <a:solidFill>
                  <a:srgbClr val="000000"/>
                </a:solidFill>
                <a:latin typeface="標楷體" pitchFamily="65" charset="-120"/>
                <a:ea typeface="標楷體" pitchFamily="65" charset="-120"/>
              </a:rPr>
              <a:t>穿戴裝置</a:t>
            </a:r>
            <a:endParaRPr lang="en-US" altLang="zh-TW" sz="1200" dirty="0" smtClean="0">
              <a:solidFill>
                <a:srgbClr val="000000"/>
              </a:solidFill>
              <a:latin typeface="標楷體" pitchFamily="65" charset="-120"/>
              <a:ea typeface="標楷體" pitchFamily="65" charset="-120"/>
            </a:endParaRPr>
          </a:p>
          <a:p>
            <a:pPr algn="l"/>
            <a:r>
              <a:rPr lang="zh-TW" altLang="en-US" sz="1200" dirty="0" smtClean="0">
                <a:solidFill>
                  <a:srgbClr val="000000"/>
                </a:solidFill>
                <a:latin typeface="標楷體" pitchFamily="65" charset="-120"/>
                <a:ea typeface="標楷體" pitchFamily="65" charset="-120"/>
              </a:rPr>
              <a:t>周邊電子配件</a:t>
            </a:r>
            <a:endParaRPr lang="en-US" altLang="zh-TW" sz="1200" dirty="0" smtClean="0">
              <a:solidFill>
                <a:srgbClr val="000000"/>
              </a:solidFill>
              <a:latin typeface="標楷體" pitchFamily="65" charset="-120"/>
              <a:ea typeface="標楷體" pitchFamily="65" charset="-120"/>
            </a:endParaRPr>
          </a:p>
        </p:txBody>
      </p:sp>
      <p:sp>
        <p:nvSpPr>
          <p:cNvPr id="221222" name="AutoShape 38"/>
          <p:cNvSpPr>
            <a:spLocks/>
          </p:cNvSpPr>
          <p:nvPr/>
        </p:nvSpPr>
        <p:spPr bwMode="auto">
          <a:xfrm>
            <a:off x="6924600" y="5144428"/>
            <a:ext cx="1988840" cy="1138773"/>
          </a:xfrm>
          <a:prstGeom prst="accentCallout2">
            <a:avLst>
              <a:gd name="adj1" fmla="val 78017"/>
              <a:gd name="adj2" fmla="val -3972"/>
              <a:gd name="adj3" fmla="val 78017"/>
              <a:gd name="adj4" fmla="val -15906"/>
              <a:gd name="adj5" fmla="val 35124"/>
              <a:gd name="adj6" fmla="val -25328"/>
            </a:avLst>
          </a:prstGeom>
          <a:noFill/>
          <a:ln w="9525">
            <a:solidFill>
              <a:srgbClr val="669900"/>
            </a:solidFill>
            <a:miter lim="800000"/>
            <a:headEnd/>
            <a:tailEnd/>
          </a:ln>
          <a:effectLst/>
        </p:spPr>
        <p:txBody>
          <a:bodyPr wrap="square" anchor="ctr">
            <a:spAutoFit/>
          </a:bodyPr>
          <a:lstStyle/>
          <a:p>
            <a:pPr algn="l"/>
            <a:r>
              <a:rPr lang="zh-TW" altLang="en-US" b="1" dirty="0" smtClean="0">
                <a:solidFill>
                  <a:srgbClr val="000000"/>
                </a:solidFill>
                <a:latin typeface="標楷體" pitchFamily="65" charset="-120"/>
                <a:ea typeface="標楷體" pitchFamily="65" charset="-120"/>
              </a:rPr>
              <a:t>軟硬結合電路板</a:t>
            </a:r>
            <a:endParaRPr lang="en-US" altLang="zh-TW" b="1" dirty="0" smtClean="0">
              <a:solidFill>
                <a:srgbClr val="000000"/>
              </a:solidFill>
              <a:latin typeface="標楷體" pitchFamily="65" charset="-120"/>
              <a:ea typeface="標楷體" pitchFamily="65" charset="-120"/>
            </a:endParaRPr>
          </a:p>
          <a:p>
            <a:pPr algn="l"/>
            <a:r>
              <a:rPr lang="zh-TW" altLang="en-US" sz="1200" dirty="0" smtClean="0">
                <a:solidFill>
                  <a:srgbClr val="000000"/>
                </a:solidFill>
                <a:latin typeface="標楷體" pitchFamily="65" charset="-120"/>
                <a:ea typeface="標楷體" pitchFamily="65" charset="-120"/>
              </a:rPr>
              <a:t>電池管理模組</a:t>
            </a:r>
            <a:endParaRPr lang="en-US" altLang="zh-TW" sz="1200" dirty="0" smtClean="0">
              <a:solidFill>
                <a:srgbClr val="000000"/>
              </a:solidFill>
              <a:latin typeface="標楷體" pitchFamily="65" charset="-120"/>
              <a:ea typeface="標楷體" pitchFamily="65" charset="-120"/>
            </a:endParaRPr>
          </a:p>
          <a:p>
            <a:pPr algn="l"/>
            <a:r>
              <a:rPr lang="zh-TW" altLang="en-US" sz="1200" dirty="0" smtClean="0">
                <a:solidFill>
                  <a:srgbClr val="000000"/>
                </a:solidFill>
                <a:latin typeface="標楷體" pitchFamily="65" charset="-120"/>
                <a:ea typeface="標楷體" pitchFamily="65" charset="-120"/>
              </a:rPr>
              <a:t>顯示器模組</a:t>
            </a:r>
            <a:r>
              <a:rPr lang="en-US" altLang="zh-TW" sz="1200" dirty="0" smtClean="0">
                <a:solidFill>
                  <a:srgbClr val="000000"/>
                </a:solidFill>
                <a:latin typeface="標楷體" pitchFamily="65" charset="-120"/>
                <a:ea typeface="標楷體" pitchFamily="65" charset="-120"/>
              </a:rPr>
              <a:t> </a:t>
            </a:r>
          </a:p>
          <a:p>
            <a:pPr algn="l"/>
            <a:r>
              <a:rPr lang="zh-TW" altLang="en-US" sz="1200" dirty="0" smtClean="0">
                <a:solidFill>
                  <a:srgbClr val="000000"/>
                </a:solidFill>
                <a:latin typeface="標楷體" pitchFamily="65" charset="-120"/>
                <a:ea typeface="標楷體" pitchFamily="65" charset="-120"/>
              </a:rPr>
              <a:t>攝像模組</a:t>
            </a:r>
            <a:endParaRPr lang="en-US" altLang="zh-TW" sz="1200" dirty="0" smtClean="0">
              <a:solidFill>
                <a:srgbClr val="000000"/>
              </a:solidFill>
              <a:latin typeface="標楷體" pitchFamily="65" charset="-120"/>
              <a:ea typeface="標楷體" pitchFamily="65" charset="-120"/>
            </a:endParaRPr>
          </a:p>
          <a:p>
            <a:pPr algn="l"/>
            <a:r>
              <a:rPr lang="zh-TW" altLang="en-US" sz="1200" dirty="0" smtClean="0">
                <a:solidFill>
                  <a:srgbClr val="000000"/>
                </a:solidFill>
                <a:latin typeface="標楷體" pitchFamily="65" charset="-120"/>
                <a:ea typeface="標楷體" pitchFamily="65" charset="-120"/>
              </a:rPr>
              <a:t>穿戴裝置</a:t>
            </a:r>
            <a:endParaRPr lang="en-US" altLang="zh-TW" sz="1200" dirty="0" smtClean="0">
              <a:solidFill>
                <a:srgbClr val="000000"/>
              </a:solidFill>
              <a:latin typeface="標楷體" pitchFamily="65" charset="-120"/>
              <a:ea typeface="標楷體" pitchFamily="65" charset="-120"/>
            </a:endParaRPr>
          </a:p>
        </p:txBody>
      </p:sp>
      <p:sp>
        <p:nvSpPr>
          <p:cNvPr id="221223" name="AutoShape 39"/>
          <p:cNvSpPr>
            <a:spLocks/>
          </p:cNvSpPr>
          <p:nvPr/>
        </p:nvSpPr>
        <p:spPr bwMode="auto">
          <a:xfrm>
            <a:off x="7663979" y="3706526"/>
            <a:ext cx="2214934" cy="1138773"/>
          </a:xfrm>
          <a:prstGeom prst="accentCallout2">
            <a:avLst>
              <a:gd name="adj1" fmla="val 18750"/>
              <a:gd name="adj2" fmla="val -4532"/>
              <a:gd name="adj3" fmla="val 18750"/>
              <a:gd name="adj4" fmla="val -12750"/>
              <a:gd name="adj5" fmla="val -15884"/>
              <a:gd name="adj6" fmla="val -21625"/>
            </a:avLst>
          </a:prstGeom>
          <a:noFill/>
          <a:ln w="9525">
            <a:solidFill>
              <a:schemeClr val="accent2"/>
            </a:solidFill>
            <a:miter lim="800000"/>
            <a:headEnd/>
            <a:tailEnd/>
          </a:ln>
          <a:effectLst/>
        </p:spPr>
        <p:txBody>
          <a:bodyPr wrap="square" anchor="ctr">
            <a:spAutoFit/>
          </a:bodyPr>
          <a:lstStyle/>
          <a:p>
            <a:pPr algn="l"/>
            <a:r>
              <a:rPr lang="zh-TW" altLang="en-US" b="1" dirty="0" smtClean="0">
                <a:solidFill>
                  <a:srgbClr val="000000"/>
                </a:solidFill>
                <a:latin typeface="+mn-lt"/>
                <a:ea typeface="標楷體" pitchFamily="65" charset="-120"/>
              </a:rPr>
              <a:t>高層次電路板</a:t>
            </a:r>
            <a:endParaRPr lang="en-US" altLang="zh-TW" b="1" dirty="0" smtClean="0">
              <a:solidFill>
                <a:srgbClr val="000000"/>
              </a:solidFill>
              <a:latin typeface="+mn-lt"/>
              <a:ea typeface="標楷體" pitchFamily="65" charset="-120"/>
            </a:endParaRPr>
          </a:p>
          <a:p>
            <a:pPr algn="l"/>
            <a:r>
              <a:rPr lang="zh-TW" altLang="en-US" sz="1200" dirty="0" smtClean="0">
                <a:solidFill>
                  <a:srgbClr val="000000"/>
                </a:solidFill>
                <a:latin typeface="+mn-lt"/>
                <a:ea typeface="標楷體" pitchFamily="65" charset="-120"/>
              </a:rPr>
              <a:t>雲端運算</a:t>
            </a:r>
            <a:endParaRPr lang="en-US" altLang="zh-TW" sz="1200" dirty="0" smtClean="0">
              <a:solidFill>
                <a:srgbClr val="000000"/>
              </a:solidFill>
              <a:latin typeface="+mn-lt"/>
              <a:ea typeface="標楷體" pitchFamily="65" charset="-120"/>
            </a:endParaRPr>
          </a:p>
          <a:p>
            <a:pPr algn="l"/>
            <a:r>
              <a:rPr lang="en-US" altLang="zh-TW" sz="1200" dirty="0" smtClean="0">
                <a:solidFill>
                  <a:srgbClr val="000000"/>
                </a:solidFill>
                <a:latin typeface="+mn-lt"/>
                <a:ea typeface="標楷體" pitchFamily="65" charset="-120"/>
              </a:rPr>
              <a:t>4/5G </a:t>
            </a:r>
            <a:r>
              <a:rPr lang="zh-TW" altLang="en-US" sz="1200" dirty="0" smtClean="0">
                <a:solidFill>
                  <a:srgbClr val="000000"/>
                </a:solidFill>
                <a:latin typeface="+mn-lt"/>
                <a:ea typeface="標楷體" pitchFamily="65" charset="-120"/>
              </a:rPr>
              <a:t>通訊設備</a:t>
            </a:r>
            <a:r>
              <a:rPr lang="en-US" altLang="zh-TW" sz="1200" dirty="0" smtClean="0">
                <a:solidFill>
                  <a:srgbClr val="000000"/>
                </a:solidFill>
                <a:latin typeface="+mn-lt"/>
                <a:ea typeface="標楷體" pitchFamily="65" charset="-120"/>
              </a:rPr>
              <a:t> </a:t>
            </a:r>
          </a:p>
          <a:p>
            <a:pPr algn="l"/>
            <a:r>
              <a:rPr lang="zh-TW" altLang="en-US" sz="1200" dirty="0" smtClean="0">
                <a:solidFill>
                  <a:srgbClr val="000000"/>
                </a:solidFill>
                <a:latin typeface="+mn-lt"/>
                <a:ea typeface="標楷體" pitchFamily="65" charset="-120"/>
              </a:rPr>
              <a:t>高階網路設備</a:t>
            </a:r>
            <a:endParaRPr lang="en-US" altLang="zh-TW" sz="1200" dirty="0" smtClean="0">
              <a:solidFill>
                <a:srgbClr val="000000"/>
              </a:solidFill>
              <a:latin typeface="+mn-lt"/>
              <a:ea typeface="標楷體" pitchFamily="65" charset="-120"/>
            </a:endParaRPr>
          </a:p>
          <a:p>
            <a:pPr algn="l"/>
            <a:r>
              <a:rPr lang="zh-TW" altLang="en-US" sz="1200" dirty="0" smtClean="0">
                <a:solidFill>
                  <a:srgbClr val="000000"/>
                </a:solidFill>
                <a:latin typeface="+mn-lt"/>
                <a:ea typeface="標楷體" pitchFamily="65" charset="-120"/>
              </a:rPr>
              <a:t>汽車電子</a:t>
            </a:r>
            <a:endParaRPr lang="en-US" altLang="zh-TW" sz="1200" dirty="0" smtClean="0">
              <a:solidFill>
                <a:srgbClr val="000000"/>
              </a:solidFill>
              <a:latin typeface="+mn-lt"/>
              <a:ea typeface="標楷體" pitchFamily="65" charset="-120"/>
            </a:endParaRPr>
          </a:p>
        </p:txBody>
      </p:sp>
      <p:grpSp>
        <p:nvGrpSpPr>
          <p:cNvPr id="44" name="Group 24"/>
          <p:cNvGrpSpPr>
            <a:grpSpLocks/>
          </p:cNvGrpSpPr>
          <p:nvPr/>
        </p:nvGrpSpPr>
        <p:grpSpPr bwMode="auto">
          <a:xfrm>
            <a:off x="0" y="171450"/>
            <a:ext cx="9906000" cy="6642100"/>
            <a:chOff x="0" y="108"/>
            <a:chExt cx="6240" cy="4184"/>
          </a:xfrm>
        </p:grpSpPr>
        <p:sp>
          <p:nvSpPr>
            <p:cNvPr id="45" name="Text Box 6"/>
            <p:cNvSpPr txBox="1">
              <a:spLocks noChangeArrowheads="1"/>
            </p:cNvSpPr>
            <p:nvPr/>
          </p:nvSpPr>
          <p:spPr bwMode="auto">
            <a:xfrm>
              <a:off x="582" y="108"/>
              <a:ext cx="5658" cy="327"/>
            </a:xfrm>
            <a:prstGeom prst="rect">
              <a:avLst/>
            </a:prstGeom>
            <a:noFill/>
            <a:ln w="9525">
              <a:noFill/>
              <a:miter lim="800000"/>
              <a:headEnd/>
              <a:tailEnd/>
            </a:ln>
          </p:spPr>
          <p:txBody>
            <a:bodyPr anchor="ctr">
              <a:spAutoFit/>
            </a:bodyPr>
            <a:lstStyle/>
            <a:p>
              <a:pPr algn="l"/>
              <a:r>
                <a:rPr lang="zh-TW" altLang="en-US" sz="2800" b="1" dirty="0" smtClean="0">
                  <a:solidFill>
                    <a:srgbClr val="333333"/>
                  </a:solidFill>
                  <a:latin typeface="+mj-lt"/>
                  <a:ea typeface="標楷體" pitchFamily="65" charset="-120"/>
                </a:rPr>
                <a:t>華通專注於提供一站式服務，滿足客戶各項產品需求</a:t>
              </a:r>
            </a:p>
          </p:txBody>
        </p:sp>
        <p:pic>
          <p:nvPicPr>
            <p:cNvPr id="46" name="Picture 4" descr="1388006_676157779062074_1345302289_n"/>
            <p:cNvPicPr>
              <a:picLocks noChangeAspect="1" noChangeArrowheads="1"/>
            </p:cNvPicPr>
            <p:nvPr/>
          </p:nvPicPr>
          <p:blipFill>
            <a:blip r:embed="rId7" cstate="print">
              <a:lum bright="70000" contrast="-70000"/>
            </a:blip>
            <a:srcRect/>
            <a:stretch>
              <a:fillRect/>
            </a:stretch>
          </p:blipFill>
          <p:spPr bwMode="auto">
            <a:xfrm>
              <a:off x="5161" y="4038"/>
              <a:ext cx="1057" cy="254"/>
            </a:xfrm>
            <a:prstGeom prst="rect">
              <a:avLst/>
            </a:prstGeom>
            <a:noFill/>
            <a:ln w="9525">
              <a:noFill/>
              <a:miter lim="800000"/>
              <a:headEnd/>
              <a:tailEnd/>
            </a:ln>
          </p:spPr>
        </p:pic>
        <p:grpSp>
          <p:nvGrpSpPr>
            <p:cNvPr id="47" name="Group 7"/>
            <p:cNvGrpSpPr>
              <a:grpSpLocks/>
            </p:cNvGrpSpPr>
            <p:nvPr/>
          </p:nvGrpSpPr>
          <p:grpSpPr bwMode="auto">
            <a:xfrm>
              <a:off x="0" y="163"/>
              <a:ext cx="537" cy="227"/>
              <a:chOff x="0" y="255"/>
              <a:chExt cx="535" cy="227"/>
            </a:xfrm>
          </p:grpSpPr>
          <p:sp>
            <p:nvSpPr>
              <p:cNvPr id="48" name="Rectangle 8"/>
              <p:cNvSpPr>
                <a:spLocks noChangeArrowheads="1"/>
              </p:cNvSpPr>
              <p:nvPr/>
            </p:nvSpPr>
            <p:spPr bwMode="auto">
              <a:xfrm>
                <a:off x="0" y="255"/>
                <a:ext cx="535" cy="227"/>
              </a:xfrm>
              <a:prstGeom prst="rect">
                <a:avLst/>
              </a:prstGeom>
              <a:solidFill>
                <a:srgbClr val="333333"/>
              </a:solidFill>
              <a:ln w="9525" algn="ctr">
                <a:noFill/>
                <a:miter lim="800000"/>
                <a:headEnd/>
                <a:tailEnd/>
              </a:ln>
            </p:spPr>
            <p:txBody>
              <a:bodyPr wrap="none" anchor="ctr"/>
              <a:lstStyle/>
              <a:p>
                <a:pPr algn="l"/>
                <a:endParaRPr lang="zh-TW" altLang="zh-TW"/>
              </a:p>
            </p:txBody>
          </p:sp>
          <p:sp>
            <p:nvSpPr>
              <p:cNvPr id="49" name="Line 9"/>
              <p:cNvSpPr>
                <a:spLocks noChangeShapeType="1"/>
              </p:cNvSpPr>
              <p:nvPr/>
            </p:nvSpPr>
            <p:spPr bwMode="auto">
              <a:xfrm>
                <a:off x="81" y="255"/>
                <a:ext cx="0" cy="227"/>
              </a:xfrm>
              <a:prstGeom prst="line">
                <a:avLst/>
              </a:prstGeom>
              <a:noFill/>
              <a:ln w="28575">
                <a:solidFill>
                  <a:schemeClr val="bg1"/>
                </a:solidFill>
                <a:round/>
                <a:headEnd/>
                <a:tailEnd/>
              </a:ln>
            </p:spPr>
            <p:txBody>
              <a:bodyPr anchor="ctr"/>
              <a:lstStyle/>
              <a:p>
                <a:endParaRPr lang="zh-TW" altLang="en-US"/>
              </a:p>
            </p:txBody>
          </p:sp>
          <p:sp>
            <p:nvSpPr>
              <p:cNvPr id="50" name="Line 10"/>
              <p:cNvSpPr>
                <a:spLocks noChangeShapeType="1"/>
              </p:cNvSpPr>
              <p:nvPr/>
            </p:nvSpPr>
            <p:spPr bwMode="auto">
              <a:xfrm>
                <a:off x="36" y="255"/>
                <a:ext cx="0" cy="227"/>
              </a:xfrm>
              <a:prstGeom prst="line">
                <a:avLst/>
              </a:prstGeom>
              <a:noFill/>
              <a:ln w="28575">
                <a:solidFill>
                  <a:schemeClr val="bg1"/>
                </a:solidFill>
                <a:round/>
                <a:headEnd/>
                <a:tailEnd/>
              </a:ln>
            </p:spPr>
            <p:txBody>
              <a:bodyPr anchor="ctr"/>
              <a:lstStyle/>
              <a:p>
                <a:endParaRPr lang="zh-TW" altLang="en-US"/>
              </a:p>
            </p:txBody>
          </p:sp>
          <p:sp>
            <p:nvSpPr>
              <p:cNvPr id="51" name="Line 11"/>
              <p:cNvSpPr>
                <a:spLocks noChangeShapeType="1"/>
              </p:cNvSpPr>
              <p:nvPr/>
            </p:nvSpPr>
            <p:spPr bwMode="auto">
              <a:xfrm>
                <a:off x="126" y="255"/>
                <a:ext cx="0" cy="227"/>
              </a:xfrm>
              <a:prstGeom prst="line">
                <a:avLst/>
              </a:prstGeom>
              <a:noFill/>
              <a:ln w="28575">
                <a:solidFill>
                  <a:schemeClr val="bg1"/>
                </a:solidFill>
                <a:round/>
                <a:headEnd/>
                <a:tailEnd/>
              </a:ln>
            </p:spPr>
            <p:txBody>
              <a:bodyPr anchor="ctr"/>
              <a:lstStyle/>
              <a:p>
                <a:endParaRPr lang="zh-TW" altLang="en-US"/>
              </a:p>
            </p:txBody>
          </p:sp>
        </p:grpSp>
      </p:grpSp>
      <p:sp>
        <p:nvSpPr>
          <p:cNvPr id="52" name="文字方塊 51"/>
          <p:cNvSpPr txBox="1"/>
          <p:nvPr/>
        </p:nvSpPr>
        <p:spPr>
          <a:xfrm>
            <a:off x="0" y="6642100"/>
            <a:ext cx="2592388" cy="215900"/>
          </a:xfrm>
          <a:prstGeom prst="rect">
            <a:avLst/>
          </a:prstGeom>
          <a:noFill/>
        </p:spPr>
        <p:txBody>
          <a:bodyPr>
            <a:spAutoFit/>
          </a:bodyPr>
          <a:lstStyle/>
          <a:p>
            <a:pPr>
              <a:defRPr/>
            </a:pPr>
            <a:r>
              <a:rPr lang="zh-TW" altLang="en-US" sz="800" dirty="0">
                <a:solidFill>
                  <a:schemeClr val="tx1">
                    <a:lumMod val="50000"/>
                    <a:lumOff val="50000"/>
                  </a:schemeClr>
                </a:solidFill>
              </a:rPr>
              <a:t> </a:t>
            </a:r>
            <a:r>
              <a:rPr lang="en-US" altLang="zh-TW" sz="800" dirty="0">
                <a:solidFill>
                  <a:schemeClr val="tx1">
                    <a:lumMod val="50000"/>
                    <a:lumOff val="50000"/>
                  </a:schemeClr>
                </a:solidFill>
              </a:rPr>
              <a:t>Copyright © </a:t>
            </a:r>
            <a:r>
              <a:rPr lang="en-US" altLang="zh-TW" sz="800" dirty="0" smtClean="0">
                <a:solidFill>
                  <a:schemeClr val="tx1">
                    <a:lumMod val="50000"/>
                    <a:lumOff val="50000"/>
                  </a:schemeClr>
                </a:solidFill>
              </a:rPr>
              <a:t>2018 </a:t>
            </a:r>
            <a:r>
              <a:rPr lang="en-US" altLang="zh-TW" sz="800" dirty="0">
                <a:solidFill>
                  <a:schemeClr val="tx1">
                    <a:lumMod val="50000"/>
                    <a:lumOff val="50000"/>
                  </a:schemeClr>
                </a:solidFill>
              </a:rPr>
              <a:t>Compeq Co., Ltd. All Right Reserved</a:t>
            </a:r>
            <a:endParaRPr lang="zh-TW" altLang="en-US" sz="800"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4" descr="1388006_676157779062074_1345302289_n"/>
          <p:cNvPicPr>
            <a:picLocks noChangeAspect="1" noChangeArrowheads="1"/>
          </p:cNvPicPr>
          <p:nvPr/>
        </p:nvPicPr>
        <p:blipFill>
          <a:blip r:embed="rId3" cstate="print">
            <a:lum bright="70000" contrast="-70000"/>
          </a:blip>
          <a:srcRect/>
          <a:stretch>
            <a:fillRect/>
          </a:stretch>
        </p:blipFill>
        <p:spPr bwMode="auto">
          <a:xfrm>
            <a:off x="8193088" y="6410325"/>
            <a:ext cx="1677987" cy="403225"/>
          </a:xfrm>
          <a:prstGeom prst="rect">
            <a:avLst/>
          </a:prstGeom>
          <a:noFill/>
          <a:ln w="9525">
            <a:noFill/>
            <a:miter lim="800000"/>
            <a:headEnd/>
            <a:tailEnd/>
          </a:ln>
        </p:spPr>
      </p:pic>
      <p:sp>
        <p:nvSpPr>
          <p:cNvPr id="10247" name="Text Box 6"/>
          <p:cNvSpPr txBox="1">
            <a:spLocks noChangeArrowheads="1"/>
          </p:cNvSpPr>
          <p:nvPr/>
        </p:nvSpPr>
        <p:spPr bwMode="auto">
          <a:xfrm>
            <a:off x="923924" y="169396"/>
            <a:ext cx="8637587" cy="523220"/>
          </a:xfrm>
          <a:prstGeom prst="rect">
            <a:avLst/>
          </a:prstGeom>
          <a:noFill/>
          <a:ln w="9525">
            <a:noFill/>
            <a:miter lim="800000"/>
            <a:headEnd/>
            <a:tailEnd/>
          </a:ln>
        </p:spPr>
        <p:txBody>
          <a:bodyPr wrap="square" anchor="ctr">
            <a:spAutoFit/>
          </a:bodyPr>
          <a:lstStyle/>
          <a:p>
            <a:pPr algn="l"/>
            <a:r>
              <a:rPr lang="en-US" altLang="zh-TW" sz="2800" b="1" dirty="0" smtClean="0">
                <a:solidFill>
                  <a:srgbClr val="333333"/>
                </a:solidFill>
                <a:latin typeface="+mj-lt"/>
                <a:ea typeface="標楷體" pitchFamily="65" charset="-120"/>
              </a:rPr>
              <a:t> </a:t>
            </a:r>
            <a:r>
              <a:rPr lang="zh-TW" altLang="en-US" sz="2800" b="1" dirty="0" smtClean="0">
                <a:solidFill>
                  <a:srgbClr val="333333"/>
                </a:solidFill>
                <a:latin typeface="+mj-lt"/>
                <a:ea typeface="標楷體" pitchFamily="65" charset="-120"/>
              </a:rPr>
              <a:t>華通為全球技術領先的</a:t>
            </a:r>
            <a:r>
              <a:rPr lang="en-US" altLang="zh-TW" sz="2800" b="1" dirty="0" smtClean="0">
                <a:solidFill>
                  <a:srgbClr val="333333"/>
                </a:solidFill>
                <a:latin typeface="+mj-lt"/>
                <a:ea typeface="標楷體" pitchFamily="65" charset="-120"/>
              </a:rPr>
              <a:t>PCB</a:t>
            </a:r>
            <a:r>
              <a:rPr lang="zh-TW" altLang="en-US" sz="2800" b="1" dirty="0" smtClean="0">
                <a:solidFill>
                  <a:srgbClr val="333333"/>
                </a:solidFill>
                <a:latin typeface="+mj-lt"/>
                <a:ea typeface="標楷體" pitchFamily="65" charset="-120"/>
              </a:rPr>
              <a:t>供應商</a:t>
            </a:r>
            <a:r>
              <a:rPr lang="en-US" altLang="zh-TW" sz="2800" b="1" dirty="0" smtClean="0">
                <a:solidFill>
                  <a:srgbClr val="333333"/>
                </a:solidFill>
                <a:latin typeface="+mj-lt"/>
                <a:ea typeface="標楷體" pitchFamily="65" charset="-120"/>
              </a:rPr>
              <a:t> </a:t>
            </a:r>
            <a:endParaRPr lang="en-US" altLang="zh-TW" sz="2800" b="1" dirty="0">
              <a:solidFill>
                <a:srgbClr val="333333"/>
              </a:solidFill>
              <a:latin typeface="+mj-lt"/>
              <a:ea typeface="標楷體" pitchFamily="65" charset="-120"/>
            </a:endParaRPr>
          </a:p>
        </p:txBody>
      </p:sp>
      <p:grpSp>
        <p:nvGrpSpPr>
          <p:cNvPr id="5" name="Group 7"/>
          <p:cNvGrpSpPr>
            <a:grpSpLocks/>
          </p:cNvGrpSpPr>
          <p:nvPr/>
        </p:nvGrpSpPr>
        <p:grpSpPr bwMode="auto">
          <a:xfrm>
            <a:off x="0" y="258763"/>
            <a:ext cx="852488" cy="360362"/>
            <a:chOff x="0" y="255"/>
            <a:chExt cx="535" cy="227"/>
          </a:xfrm>
        </p:grpSpPr>
        <p:sp>
          <p:nvSpPr>
            <p:cNvPr id="10250" name="Rectangle 8"/>
            <p:cNvSpPr>
              <a:spLocks noChangeArrowheads="1"/>
            </p:cNvSpPr>
            <p:nvPr/>
          </p:nvSpPr>
          <p:spPr bwMode="auto">
            <a:xfrm>
              <a:off x="0" y="255"/>
              <a:ext cx="535" cy="227"/>
            </a:xfrm>
            <a:prstGeom prst="rect">
              <a:avLst/>
            </a:prstGeom>
            <a:solidFill>
              <a:srgbClr val="333333"/>
            </a:solidFill>
            <a:ln w="9525" algn="ctr">
              <a:noFill/>
              <a:miter lim="800000"/>
              <a:headEnd/>
              <a:tailEnd/>
            </a:ln>
          </p:spPr>
          <p:txBody>
            <a:bodyPr wrap="none" anchor="ctr"/>
            <a:lstStyle/>
            <a:p>
              <a:pPr algn="l"/>
              <a:endParaRPr lang="zh-TW" altLang="zh-TW"/>
            </a:p>
          </p:txBody>
        </p:sp>
        <p:sp>
          <p:nvSpPr>
            <p:cNvPr id="10251" name="Line 9"/>
            <p:cNvSpPr>
              <a:spLocks noChangeShapeType="1"/>
            </p:cNvSpPr>
            <p:nvPr/>
          </p:nvSpPr>
          <p:spPr bwMode="auto">
            <a:xfrm>
              <a:off x="81" y="255"/>
              <a:ext cx="0" cy="227"/>
            </a:xfrm>
            <a:prstGeom prst="line">
              <a:avLst/>
            </a:prstGeom>
            <a:noFill/>
            <a:ln w="28575">
              <a:solidFill>
                <a:schemeClr val="bg1"/>
              </a:solidFill>
              <a:round/>
              <a:headEnd/>
              <a:tailEnd/>
            </a:ln>
          </p:spPr>
          <p:txBody>
            <a:bodyPr anchor="ctr"/>
            <a:lstStyle/>
            <a:p>
              <a:endParaRPr lang="zh-TW" altLang="en-US"/>
            </a:p>
          </p:txBody>
        </p:sp>
        <p:sp>
          <p:nvSpPr>
            <p:cNvPr id="10252" name="Line 10"/>
            <p:cNvSpPr>
              <a:spLocks noChangeShapeType="1"/>
            </p:cNvSpPr>
            <p:nvPr/>
          </p:nvSpPr>
          <p:spPr bwMode="auto">
            <a:xfrm>
              <a:off x="36" y="255"/>
              <a:ext cx="0" cy="227"/>
            </a:xfrm>
            <a:prstGeom prst="line">
              <a:avLst/>
            </a:prstGeom>
            <a:noFill/>
            <a:ln w="28575">
              <a:solidFill>
                <a:schemeClr val="bg1"/>
              </a:solidFill>
              <a:round/>
              <a:headEnd/>
              <a:tailEnd/>
            </a:ln>
          </p:spPr>
          <p:txBody>
            <a:bodyPr anchor="ctr"/>
            <a:lstStyle/>
            <a:p>
              <a:endParaRPr lang="zh-TW" altLang="en-US"/>
            </a:p>
          </p:txBody>
        </p:sp>
        <p:sp>
          <p:nvSpPr>
            <p:cNvPr id="10253" name="Line 11"/>
            <p:cNvSpPr>
              <a:spLocks noChangeShapeType="1"/>
            </p:cNvSpPr>
            <p:nvPr/>
          </p:nvSpPr>
          <p:spPr bwMode="auto">
            <a:xfrm>
              <a:off x="126" y="255"/>
              <a:ext cx="0" cy="227"/>
            </a:xfrm>
            <a:prstGeom prst="line">
              <a:avLst/>
            </a:prstGeom>
            <a:noFill/>
            <a:ln w="28575">
              <a:solidFill>
                <a:schemeClr val="bg1"/>
              </a:solidFill>
              <a:round/>
              <a:headEnd/>
              <a:tailEnd/>
            </a:ln>
          </p:spPr>
          <p:txBody>
            <a:bodyPr anchor="ctr"/>
            <a:lstStyle/>
            <a:p>
              <a:endParaRPr lang="zh-TW" altLang="en-US"/>
            </a:p>
          </p:txBody>
        </p:sp>
      </p:grpSp>
      <p:sp>
        <p:nvSpPr>
          <p:cNvPr id="26" name="文字方塊 25"/>
          <p:cNvSpPr txBox="1"/>
          <p:nvPr/>
        </p:nvSpPr>
        <p:spPr>
          <a:xfrm>
            <a:off x="0" y="6642100"/>
            <a:ext cx="2592388" cy="215900"/>
          </a:xfrm>
          <a:prstGeom prst="rect">
            <a:avLst/>
          </a:prstGeom>
          <a:noFill/>
        </p:spPr>
        <p:txBody>
          <a:bodyPr>
            <a:spAutoFit/>
          </a:bodyPr>
          <a:lstStyle/>
          <a:p>
            <a:pPr>
              <a:defRPr/>
            </a:pPr>
            <a:r>
              <a:rPr lang="zh-TW" altLang="en-US" sz="800" dirty="0">
                <a:solidFill>
                  <a:schemeClr val="tx1">
                    <a:lumMod val="50000"/>
                    <a:lumOff val="50000"/>
                  </a:schemeClr>
                </a:solidFill>
              </a:rPr>
              <a:t> </a:t>
            </a:r>
            <a:r>
              <a:rPr lang="en-US" altLang="zh-TW" sz="800" dirty="0">
                <a:solidFill>
                  <a:schemeClr val="tx1">
                    <a:lumMod val="50000"/>
                    <a:lumOff val="50000"/>
                  </a:schemeClr>
                </a:solidFill>
              </a:rPr>
              <a:t>Copyright © </a:t>
            </a:r>
            <a:r>
              <a:rPr lang="en-US" altLang="zh-TW" sz="800" dirty="0" smtClean="0">
                <a:solidFill>
                  <a:schemeClr val="tx1">
                    <a:lumMod val="50000"/>
                    <a:lumOff val="50000"/>
                  </a:schemeClr>
                </a:solidFill>
              </a:rPr>
              <a:t>2018 </a:t>
            </a:r>
            <a:r>
              <a:rPr lang="en-US" altLang="zh-TW" sz="800" dirty="0">
                <a:solidFill>
                  <a:schemeClr val="tx1">
                    <a:lumMod val="50000"/>
                    <a:lumOff val="50000"/>
                  </a:schemeClr>
                </a:solidFill>
              </a:rPr>
              <a:t>Compeq Co., Ltd. All Right Reserved</a:t>
            </a:r>
            <a:endParaRPr lang="zh-TW" altLang="en-US" sz="800" dirty="0">
              <a:solidFill>
                <a:schemeClr val="tx1">
                  <a:lumMod val="50000"/>
                  <a:lumOff val="50000"/>
                </a:schemeClr>
              </a:solidFill>
            </a:endParaRPr>
          </a:p>
        </p:txBody>
      </p:sp>
      <p:cxnSp>
        <p:nvCxnSpPr>
          <p:cNvPr id="35" name="直線接點 50"/>
          <p:cNvCxnSpPr>
            <a:cxnSpLocks noChangeShapeType="1"/>
          </p:cNvCxnSpPr>
          <p:nvPr/>
        </p:nvCxnSpPr>
        <p:spPr bwMode="auto">
          <a:xfrm>
            <a:off x="6249988" y="1844675"/>
            <a:ext cx="1116012" cy="1296000"/>
          </a:xfrm>
          <a:prstGeom prst="line">
            <a:avLst/>
          </a:prstGeom>
          <a:noFill/>
          <a:ln w="12700" algn="ctr">
            <a:noFill/>
            <a:round/>
            <a:headEnd/>
            <a:tailEnd/>
          </a:ln>
        </p:spPr>
      </p:cxnSp>
      <p:sp>
        <p:nvSpPr>
          <p:cNvPr id="36" name="圓角矩形 71"/>
          <p:cNvSpPr>
            <a:spLocks noChangeArrowheads="1"/>
          </p:cNvSpPr>
          <p:nvPr/>
        </p:nvSpPr>
        <p:spPr bwMode="auto">
          <a:xfrm>
            <a:off x="5457296" y="1412920"/>
            <a:ext cx="2160000" cy="1296000"/>
          </a:xfrm>
          <a:prstGeom prst="roundRect">
            <a:avLst>
              <a:gd name="adj" fmla="val 16667"/>
            </a:avLst>
          </a:prstGeom>
          <a:solidFill>
            <a:srgbClr val="0070C0"/>
          </a:solidFill>
          <a:ln w="12700" algn="ctr">
            <a:noFill/>
            <a:round/>
            <a:headEnd/>
            <a:tailEnd/>
          </a:ln>
        </p:spPr>
        <p:txBody>
          <a:bodyPr wrap="square" anchor="ctr"/>
          <a:lstStyle/>
          <a:p>
            <a:r>
              <a:rPr lang="en-US" altLang="zh-TW" sz="3200" b="1" dirty="0" smtClean="0">
                <a:solidFill>
                  <a:schemeClr val="bg1"/>
                </a:solidFill>
                <a:latin typeface="+mn-lt"/>
                <a:ea typeface="標楷體" pitchFamily="65" charset="-120"/>
              </a:rPr>
              <a:t>#</a:t>
            </a:r>
            <a:r>
              <a:rPr lang="en-US" altLang="zh-TW" sz="3200" b="1" dirty="0">
                <a:solidFill>
                  <a:schemeClr val="bg1"/>
                </a:solidFill>
                <a:latin typeface="+mn-lt"/>
                <a:ea typeface="標楷體" pitchFamily="65" charset="-120"/>
              </a:rPr>
              <a:t>1</a:t>
            </a:r>
          </a:p>
          <a:p>
            <a:r>
              <a:rPr lang="zh-TW" altLang="en-US" sz="1800" b="1" dirty="0" smtClean="0">
                <a:solidFill>
                  <a:schemeClr val="bg1"/>
                </a:solidFill>
                <a:latin typeface="+mn-lt"/>
                <a:ea typeface="標楷體" pitchFamily="65" charset="-120"/>
              </a:rPr>
              <a:t>全球</a:t>
            </a:r>
            <a:r>
              <a:rPr lang="en-US" altLang="zh-TW" sz="1800" b="1" dirty="0" smtClean="0">
                <a:solidFill>
                  <a:schemeClr val="bg1"/>
                </a:solidFill>
                <a:latin typeface="+mn-lt"/>
                <a:ea typeface="標楷體" pitchFamily="65" charset="-120"/>
              </a:rPr>
              <a:t>HDI </a:t>
            </a:r>
            <a:r>
              <a:rPr lang="en-US" altLang="zh-TW" sz="1800" b="1" dirty="0" smtClean="0">
                <a:solidFill>
                  <a:schemeClr val="bg1"/>
                </a:solidFill>
                <a:latin typeface="+mn-lt"/>
                <a:ea typeface="標楷體" pitchFamily="65" charset="-120"/>
              </a:rPr>
              <a:t>PCB</a:t>
            </a:r>
          </a:p>
          <a:p>
            <a:r>
              <a:rPr lang="zh-TW" altLang="en-US" sz="1800" b="1" dirty="0" smtClean="0">
                <a:solidFill>
                  <a:schemeClr val="bg1"/>
                </a:solidFill>
                <a:latin typeface="+mn-lt"/>
                <a:ea typeface="標楷體" pitchFamily="65" charset="-120"/>
              </a:rPr>
              <a:t>供應商</a:t>
            </a:r>
            <a:r>
              <a:rPr lang="zh-TW" altLang="en-US" sz="1800" b="1" dirty="0" smtClean="0">
                <a:solidFill>
                  <a:schemeClr val="bg1"/>
                </a:solidFill>
                <a:latin typeface="+mn-lt"/>
                <a:ea typeface="標楷體" pitchFamily="65" charset="-120"/>
              </a:rPr>
              <a:t>排名</a:t>
            </a:r>
            <a:endParaRPr lang="zh-TW" altLang="en-US" sz="1800" b="1" dirty="0">
              <a:solidFill>
                <a:schemeClr val="bg1"/>
              </a:solidFill>
              <a:latin typeface="+mn-lt"/>
              <a:ea typeface="標楷體" pitchFamily="65" charset="-120"/>
            </a:endParaRPr>
          </a:p>
        </p:txBody>
      </p:sp>
      <p:sp>
        <p:nvSpPr>
          <p:cNvPr id="37" name="圓角矩形 71"/>
          <p:cNvSpPr>
            <a:spLocks noChangeArrowheads="1"/>
          </p:cNvSpPr>
          <p:nvPr/>
        </p:nvSpPr>
        <p:spPr bwMode="auto">
          <a:xfrm>
            <a:off x="3081032" y="2060848"/>
            <a:ext cx="2160000" cy="1296000"/>
          </a:xfrm>
          <a:prstGeom prst="roundRect">
            <a:avLst>
              <a:gd name="adj" fmla="val 16667"/>
            </a:avLst>
          </a:prstGeom>
          <a:solidFill>
            <a:srgbClr val="0070C0"/>
          </a:solidFill>
          <a:ln w="12700" algn="ctr">
            <a:noFill/>
            <a:round/>
            <a:headEnd/>
            <a:tailEnd/>
          </a:ln>
        </p:spPr>
        <p:txBody>
          <a:bodyPr wrap="none" anchor="ctr"/>
          <a:lstStyle/>
          <a:p>
            <a:r>
              <a:rPr lang="en-US" altLang="zh-TW" sz="3200" b="1" dirty="0" smtClean="0">
                <a:solidFill>
                  <a:schemeClr val="bg1"/>
                </a:solidFill>
                <a:latin typeface="+mn-lt"/>
                <a:ea typeface="標楷體" pitchFamily="65" charset="-120"/>
              </a:rPr>
              <a:t>#</a:t>
            </a:r>
            <a:r>
              <a:rPr lang="en-US" altLang="zh-TW" sz="3200" b="1" dirty="0">
                <a:solidFill>
                  <a:schemeClr val="bg1"/>
                </a:solidFill>
                <a:latin typeface="+mn-lt"/>
                <a:ea typeface="標楷體" pitchFamily="65" charset="-120"/>
              </a:rPr>
              <a:t>5</a:t>
            </a:r>
          </a:p>
          <a:p>
            <a:r>
              <a:rPr lang="zh-TW" altLang="en-US" sz="1800" b="1" dirty="0" smtClean="0">
                <a:solidFill>
                  <a:schemeClr val="bg1"/>
                </a:solidFill>
                <a:latin typeface="+mn-lt"/>
                <a:ea typeface="標楷體" pitchFamily="65" charset="-120"/>
              </a:rPr>
              <a:t>全球</a:t>
            </a:r>
            <a:r>
              <a:rPr lang="en-US" altLang="zh-TW" sz="1800" b="1" dirty="0" smtClean="0">
                <a:solidFill>
                  <a:schemeClr val="bg1"/>
                </a:solidFill>
                <a:latin typeface="+mn-lt"/>
                <a:ea typeface="標楷體" pitchFamily="65" charset="-120"/>
              </a:rPr>
              <a:t>PCB</a:t>
            </a:r>
            <a:r>
              <a:rPr lang="zh-TW" altLang="en-US" sz="1800" b="1" dirty="0" smtClean="0">
                <a:solidFill>
                  <a:schemeClr val="bg1"/>
                </a:solidFill>
                <a:latin typeface="+mn-lt"/>
                <a:ea typeface="標楷體" pitchFamily="65" charset="-120"/>
              </a:rPr>
              <a:t>供應商排名</a:t>
            </a:r>
            <a:endParaRPr lang="zh-TW" altLang="en-US" sz="1800" b="1" dirty="0">
              <a:solidFill>
                <a:schemeClr val="bg1"/>
              </a:solidFill>
              <a:latin typeface="+mn-lt"/>
              <a:ea typeface="標楷體" pitchFamily="65" charset="-120"/>
            </a:endParaRPr>
          </a:p>
        </p:txBody>
      </p:sp>
      <p:sp>
        <p:nvSpPr>
          <p:cNvPr id="38" name="圓角矩形 71"/>
          <p:cNvSpPr>
            <a:spLocks noChangeArrowheads="1"/>
          </p:cNvSpPr>
          <p:nvPr/>
        </p:nvSpPr>
        <p:spPr bwMode="auto">
          <a:xfrm>
            <a:off x="704768" y="2708920"/>
            <a:ext cx="2160000" cy="1296000"/>
          </a:xfrm>
          <a:prstGeom prst="roundRect">
            <a:avLst>
              <a:gd name="adj" fmla="val 16667"/>
            </a:avLst>
          </a:prstGeom>
          <a:solidFill>
            <a:srgbClr val="0070C0"/>
          </a:solidFill>
          <a:ln w="12700" algn="ctr">
            <a:noFill/>
            <a:round/>
            <a:headEnd/>
            <a:tailEnd/>
          </a:ln>
        </p:spPr>
        <p:txBody>
          <a:bodyPr wrap="square" anchor="ctr"/>
          <a:lstStyle/>
          <a:p>
            <a:r>
              <a:rPr lang="en-US" altLang="zh-TW" sz="3200" b="1" dirty="0" smtClean="0">
                <a:solidFill>
                  <a:schemeClr val="bg1"/>
                </a:solidFill>
                <a:latin typeface="+mn-lt"/>
                <a:ea typeface="標楷體" pitchFamily="65" charset="-120"/>
              </a:rPr>
              <a:t>7</a:t>
            </a:r>
            <a:r>
              <a:rPr lang="zh-TW" altLang="en-US" sz="1800" b="1" dirty="0" smtClean="0">
                <a:solidFill>
                  <a:schemeClr val="bg1"/>
                </a:solidFill>
                <a:latin typeface="+mn-lt"/>
                <a:ea typeface="標楷體" pitchFamily="65" charset="-120"/>
              </a:rPr>
              <a:t>座</a:t>
            </a:r>
            <a:endParaRPr lang="en-US" altLang="zh-TW" sz="1800" b="1" dirty="0" smtClean="0">
              <a:solidFill>
                <a:schemeClr val="bg1"/>
              </a:solidFill>
              <a:latin typeface="+mn-lt"/>
              <a:ea typeface="標楷體" pitchFamily="65" charset="-120"/>
            </a:endParaRPr>
          </a:p>
          <a:p>
            <a:r>
              <a:rPr lang="zh-TW" altLang="en-US" sz="1800" b="1" dirty="0" smtClean="0">
                <a:solidFill>
                  <a:schemeClr val="bg1"/>
                </a:solidFill>
                <a:latin typeface="+mn-lt"/>
                <a:ea typeface="標楷體" pitchFamily="65" charset="-120"/>
              </a:rPr>
              <a:t>高科技且具成本競爭力的工廠設置於台灣和大陸</a:t>
            </a:r>
            <a:endParaRPr lang="en-US" altLang="zh-TW" sz="1800" b="1" dirty="0">
              <a:solidFill>
                <a:schemeClr val="bg1"/>
              </a:solidFill>
              <a:latin typeface="+mn-lt"/>
              <a:ea typeface="標楷體" pitchFamily="65" charset="-120"/>
            </a:endParaRPr>
          </a:p>
        </p:txBody>
      </p:sp>
      <p:sp>
        <p:nvSpPr>
          <p:cNvPr id="39" name="圓角矩形 71"/>
          <p:cNvSpPr>
            <a:spLocks noChangeArrowheads="1"/>
          </p:cNvSpPr>
          <p:nvPr/>
        </p:nvSpPr>
        <p:spPr bwMode="auto">
          <a:xfrm>
            <a:off x="2216696" y="4797152"/>
            <a:ext cx="2160000" cy="1296000"/>
          </a:xfrm>
          <a:prstGeom prst="roundRect">
            <a:avLst>
              <a:gd name="adj" fmla="val 16667"/>
            </a:avLst>
          </a:prstGeom>
          <a:solidFill>
            <a:srgbClr val="C82870"/>
          </a:solidFill>
          <a:ln w="12700" algn="ctr">
            <a:noFill/>
            <a:round/>
            <a:headEnd/>
            <a:tailEnd/>
          </a:ln>
        </p:spPr>
        <p:txBody>
          <a:bodyPr wrap="square" anchor="ctr"/>
          <a:lstStyle/>
          <a:p>
            <a:r>
              <a:rPr lang="en-US" altLang="zh-TW" sz="3200" b="1" dirty="0" smtClean="0">
                <a:solidFill>
                  <a:schemeClr val="bg1"/>
                </a:solidFill>
                <a:latin typeface="+mn-lt"/>
                <a:ea typeface="標楷體" pitchFamily="65" charset="-120"/>
              </a:rPr>
              <a:t>20,894</a:t>
            </a:r>
            <a:r>
              <a:rPr lang="zh-TW" altLang="en-US" sz="1800" b="1" dirty="0" smtClean="0">
                <a:solidFill>
                  <a:schemeClr val="bg1"/>
                </a:solidFill>
                <a:ea typeface="標楷體" pitchFamily="65" charset="-120"/>
              </a:rPr>
              <a:t>人</a:t>
            </a:r>
            <a:endParaRPr lang="en-US" altLang="zh-TW" sz="1800" b="1" dirty="0" smtClean="0">
              <a:solidFill>
                <a:schemeClr val="bg1"/>
              </a:solidFill>
              <a:ea typeface="標楷體" pitchFamily="65" charset="-120"/>
            </a:endParaRPr>
          </a:p>
          <a:p>
            <a:r>
              <a:rPr lang="zh-TW" altLang="en-US" sz="1800" b="1" dirty="0" smtClean="0">
                <a:solidFill>
                  <a:schemeClr val="bg1"/>
                </a:solidFill>
                <a:latin typeface="+mn-lt"/>
                <a:ea typeface="標楷體" pitchFamily="65" charset="-120"/>
              </a:rPr>
              <a:t>員工</a:t>
            </a:r>
            <a:r>
              <a:rPr lang="zh-TW" altLang="en-US" sz="1800" b="1" dirty="0" smtClean="0">
                <a:solidFill>
                  <a:schemeClr val="bg1"/>
                </a:solidFill>
                <a:latin typeface="+mn-lt"/>
                <a:ea typeface="標楷體" pitchFamily="65" charset="-120"/>
              </a:rPr>
              <a:t>人數</a:t>
            </a:r>
          </a:p>
        </p:txBody>
      </p:sp>
      <p:sp>
        <p:nvSpPr>
          <p:cNvPr id="40" name="圓角矩形 71"/>
          <p:cNvSpPr>
            <a:spLocks noChangeArrowheads="1"/>
          </p:cNvSpPr>
          <p:nvPr/>
        </p:nvSpPr>
        <p:spPr bwMode="auto">
          <a:xfrm>
            <a:off x="4592720" y="4149080"/>
            <a:ext cx="2160000" cy="1296000"/>
          </a:xfrm>
          <a:prstGeom prst="roundRect">
            <a:avLst>
              <a:gd name="adj" fmla="val 16667"/>
            </a:avLst>
          </a:prstGeom>
          <a:solidFill>
            <a:srgbClr val="C82870"/>
          </a:solidFill>
          <a:ln w="12700" algn="ctr">
            <a:noFill/>
            <a:round/>
            <a:headEnd/>
            <a:tailEnd/>
          </a:ln>
        </p:spPr>
        <p:txBody>
          <a:bodyPr wrap="square" anchor="ctr"/>
          <a:lstStyle/>
          <a:p>
            <a:r>
              <a:rPr lang="en-US" altLang="zh-TW" sz="3200" b="1" dirty="0" smtClean="0">
                <a:solidFill>
                  <a:schemeClr val="bg1"/>
                </a:solidFill>
                <a:latin typeface="+mn-lt"/>
                <a:ea typeface="標楷體" pitchFamily="65" charset="-120"/>
              </a:rPr>
              <a:t>15%</a:t>
            </a:r>
            <a:endParaRPr lang="en-US" altLang="zh-TW" sz="1800" b="1" dirty="0" smtClean="0">
              <a:solidFill>
                <a:schemeClr val="bg1"/>
              </a:solidFill>
              <a:latin typeface="+mn-lt"/>
              <a:ea typeface="標楷體" pitchFamily="65" charset="-120"/>
            </a:endParaRPr>
          </a:p>
          <a:p>
            <a:r>
              <a:rPr lang="en-US" altLang="zh-TW" sz="1800" b="1" dirty="0" smtClean="0">
                <a:solidFill>
                  <a:schemeClr val="bg1"/>
                </a:solidFill>
                <a:latin typeface="+mn-lt"/>
                <a:ea typeface="標楷體" pitchFamily="65" charset="-120"/>
              </a:rPr>
              <a:t>2013 – 2017</a:t>
            </a:r>
            <a:r>
              <a:rPr lang="zh-TW" altLang="en-US" sz="1800" b="1" dirty="0" smtClean="0">
                <a:solidFill>
                  <a:schemeClr val="bg1"/>
                </a:solidFill>
                <a:latin typeface="+mn-lt"/>
                <a:ea typeface="標楷體" pitchFamily="65" charset="-120"/>
              </a:rPr>
              <a:t>營收</a:t>
            </a:r>
            <a:endParaRPr lang="en-US" altLang="zh-TW" sz="1800" b="1" dirty="0" smtClean="0">
              <a:solidFill>
                <a:schemeClr val="bg1"/>
              </a:solidFill>
              <a:latin typeface="+mn-lt"/>
              <a:ea typeface="標楷體" pitchFamily="65" charset="-120"/>
            </a:endParaRPr>
          </a:p>
          <a:p>
            <a:r>
              <a:rPr lang="zh-TW" altLang="en-US" sz="1800" b="1" dirty="0" smtClean="0">
                <a:solidFill>
                  <a:schemeClr val="bg1"/>
                </a:solidFill>
                <a:latin typeface="+mn-lt"/>
                <a:ea typeface="標楷體" pitchFamily="65" charset="-120"/>
              </a:rPr>
              <a:t>年複合成長</a:t>
            </a:r>
            <a:endParaRPr lang="zh-TW" altLang="en-US" sz="1800" b="1" dirty="0">
              <a:solidFill>
                <a:schemeClr val="bg1"/>
              </a:solidFill>
              <a:latin typeface="+mn-lt"/>
              <a:ea typeface="標楷體" pitchFamily="65" charset="-120"/>
            </a:endParaRPr>
          </a:p>
        </p:txBody>
      </p:sp>
      <p:sp>
        <p:nvSpPr>
          <p:cNvPr id="41" name="圓角矩形 71"/>
          <p:cNvSpPr>
            <a:spLocks noChangeArrowheads="1"/>
          </p:cNvSpPr>
          <p:nvPr/>
        </p:nvSpPr>
        <p:spPr bwMode="auto">
          <a:xfrm>
            <a:off x="6968984" y="3501008"/>
            <a:ext cx="2160000" cy="1296000"/>
          </a:xfrm>
          <a:prstGeom prst="roundRect">
            <a:avLst>
              <a:gd name="adj" fmla="val 16667"/>
            </a:avLst>
          </a:prstGeom>
          <a:solidFill>
            <a:srgbClr val="C82870"/>
          </a:solidFill>
          <a:ln w="12700" algn="ctr">
            <a:noFill/>
            <a:round/>
            <a:headEnd/>
            <a:tailEnd/>
          </a:ln>
        </p:spPr>
        <p:txBody>
          <a:bodyPr wrap="square" anchor="ctr"/>
          <a:lstStyle/>
          <a:p>
            <a:r>
              <a:rPr lang="en-US" altLang="zh-TW" sz="3200" b="1" dirty="0" smtClean="0">
                <a:solidFill>
                  <a:schemeClr val="bg1"/>
                </a:solidFill>
                <a:latin typeface="+mn-lt"/>
                <a:ea typeface="標楷體" pitchFamily="65" charset="-120"/>
              </a:rPr>
              <a:t>NT$539.6</a:t>
            </a:r>
            <a:r>
              <a:rPr lang="zh-TW" altLang="en-US" sz="1800" b="1" dirty="0" smtClean="0">
                <a:solidFill>
                  <a:schemeClr val="bg1"/>
                </a:solidFill>
                <a:latin typeface="+mn-lt"/>
                <a:ea typeface="標楷體" pitchFamily="65" charset="-120"/>
              </a:rPr>
              <a:t>億</a:t>
            </a:r>
            <a:endParaRPr lang="en-US" altLang="zh-TW" sz="1800" b="1" dirty="0" smtClean="0">
              <a:solidFill>
                <a:schemeClr val="bg1"/>
              </a:solidFill>
              <a:latin typeface="+mn-lt"/>
              <a:ea typeface="標楷體" pitchFamily="65" charset="-120"/>
            </a:endParaRPr>
          </a:p>
          <a:p>
            <a:r>
              <a:rPr lang="en-US" altLang="zh-TW" sz="1800" b="1" dirty="0" smtClean="0">
                <a:solidFill>
                  <a:schemeClr val="bg1"/>
                </a:solidFill>
                <a:latin typeface="+mn-lt"/>
                <a:ea typeface="標楷體" pitchFamily="65" charset="-120"/>
              </a:rPr>
              <a:t>2017</a:t>
            </a:r>
            <a:r>
              <a:rPr lang="zh-TW" altLang="en-US" sz="1800" b="1" dirty="0" smtClean="0">
                <a:solidFill>
                  <a:schemeClr val="bg1"/>
                </a:solidFill>
                <a:latin typeface="+mn-lt"/>
                <a:ea typeface="標楷體" pitchFamily="65" charset="-120"/>
              </a:rPr>
              <a:t>年營收</a:t>
            </a:r>
            <a:endParaRPr lang="en-US" altLang="zh-TW" sz="1800" b="1" dirty="0" smtClean="0">
              <a:solidFill>
                <a:schemeClr val="bg1"/>
              </a:solidFill>
              <a:latin typeface="+mn-lt"/>
              <a:ea typeface="標楷體" pitchFamily="65"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圖片 53" descr="全球地圖.JPG"/>
          <p:cNvPicPr>
            <a:picLocks noChangeAspect="1"/>
          </p:cNvPicPr>
          <p:nvPr/>
        </p:nvPicPr>
        <p:blipFill>
          <a:blip r:embed="rId4" cstate="print"/>
          <a:srcRect t="4160"/>
          <a:stretch>
            <a:fillRect/>
          </a:stretch>
        </p:blipFill>
        <p:spPr bwMode="auto">
          <a:xfrm>
            <a:off x="1247775" y="1196975"/>
            <a:ext cx="7410450" cy="3322638"/>
          </a:xfrm>
          <a:prstGeom prst="rect">
            <a:avLst/>
          </a:prstGeom>
          <a:noFill/>
          <a:ln w="9525">
            <a:noFill/>
            <a:miter lim="800000"/>
            <a:headEnd/>
            <a:tailEnd/>
          </a:ln>
        </p:spPr>
      </p:pic>
      <p:sp>
        <p:nvSpPr>
          <p:cNvPr id="1029" name="Oval 11"/>
          <p:cNvSpPr>
            <a:spLocks noChangeArrowheads="1"/>
          </p:cNvSpPr>
          <p:nvPr/>
        </p:nvSpPr>
        <p:spPr bwMode="auto">
          <a:xfrm>
            <a:off x="3729038" y="2689225"/>
            <a:ext cx="93662" cy="92075"/>
          </a:xfrm>
          <a:prstGeom prst="ellipse">
            <a:avLst/>
          </a:prstGeom>
          <a:solidFill>
            <a:srgbClr val="FF7C80"/>
          </a:solidFill>
          <a:ln w="9525">
            <a:solidFill>
              <a:schemeClr val="bg1"/>
            </a:solidFill>
            <a:round/>
            <a:headEnd/>
            <a:tailEnd/>
          </a:ln>
        </p:spPr>
        <p:txBody>
          <a:bodyPr wrap="none" anchor="ctr"/>
          <a:lstStyle/>
          <a:p>
            <a:endParaRPr lang="zh-TW" altLang="en-US"/>
          </a:p>
        </p:txBody>
      </p:sp>
      <p:grpSp>
        <p:nvGrpSpPr>
          <p:cNvPr id="1030" name="Group 24"/>
          <p:cNvGrpSpPr>
            <a:grpSpLocks/>
          </p:cNvGrpSpPr>
          <p:nvPr/>
        </p:nvGrpSpPr>
        <p:grpSpPr bwMode="auto">
          <a:xfrm>
            <a:off x="0" y="171450"/>
            <a:ext cx="9906000" cy="6642100"/>
            <a:chOff x="0" y="108"/>
            <a:chExt cx="6240" cy="4184"/>
          </a:xfrm>
        </p:grpSpPr>
        <p:sp>
          <p:nvSpPr>
            <p:cNvPr id="1053" name="Text Box 6"/>
            <p:cNvSpPr txBox="1">
              <a:spLocks noChangeArrowheads="1"/>
            </p:cNvSpPr>
            <p:nvPr/>
          </p:nvSpPr>
          <p:spPr bwMode="auto">
            <a:xfrm>
              <a:off x="582" y="108"/>
              <a:ext cx="5658" cy="327"/>
            </a:xfrm>
            <a:prstGeom prst="rect">
              <a:avLst/>
            </a:prstGeom>
            <a:noFill/>
            <a:ln w="9525">
              <a:noFill/>
              <a:miter lim="800000"/>
              <a:headEnd/>
              <a:tailEnd/>
            </a:ln>
          </p:spPr>
          <p:txBody>
            <a:bodyPr anchor="ctr">
              <a:spAutoFit/>
            </a:bodyPr>
            <a:lstStyle/>
            <a:p>
              <a:pPr algn="l"/>
              <a:r>
                <a:rPr lang="zh-TW" altLang="en-US" sz="2800" b="1" dirty="0" smtClean="0">
                  <a:solidFill>
                    <a:srgbClr val="333333"/>
                  </a:solidFill>
                  <a:latin typeface="標楷體" pitchFamily="65" charset="-120"/>
                  <a:ea typeface="標楷體" pitchFamily="65" charset="-120"/>
                </a:rPr>
                <a:t>華通全球廠區及據點分布</a:t>
              </a:r>
              <a:endParaRPr lang="en-US" altLang="zh-TW" sz="2800" b="1" dirty="0">
                <a:solidFill>
                  <a:srgbClr val="333333"/>
                </a:solidFill>
                <a:latin typeface="標楷體" pitchFamily="65" charset="-120"/>
                <a:ea typeface="標楷體" pitchFamily="65" charset="-120"/>
              </a:endParaRPr>
            </a:p>
          </p:txBody>
        </p:sp>
        <p:pic>
          <p:nvPicPr>
            <p:cNvPr id="1054" name="Picture 4" descr="1388006_676157779062074_1345302289_n"/>
            <p:cNvPicPr>
              <a:picLocks noChangeAspect="1" noChangeArrowheads="1"/>
            </p:cNvPicPr>
            <p:nvPr/>
          </p:nvPicPr>
          <p:blipFill>
            <a:blip r:embed="rId5" cstate="print">
              <a:lum bright="70000" contrast="-70000"/>
            </a:blip>
            <a:srcRect/>
            <a:stretch>
              <a:fillRect/>
            </a:stretch>
          </p:blipFill>
          <p:spPr bwMode="auto">
            <a:xfrm>
              <a:off x="5161" y="4038"/>
              <a:ext cx="1057" cy="254"/>
            </a:xfrm>
            <a:prstGeom prst="rect">
              <a:avLst/>
            </a:prstGeom>
            <a:noFill/>
            <a:ln w="9525">
              <a:noFill/>
              <a:miter lim="800000"/>
              <a:headEnd/>
              <a:tailEnd/>
            </a:ln>
          </p:spPr>
        </p:pic>
        <p:grpSp>
          <p:nvGrpSpPr>
            <p:cNvPr id="1055" name="Group 7"/>
            <p:cNvGrpSpPr>
              <a:grpSpLocks/>
            </p:cNvGrpSpPr>
            <p:nvPr/>
          </p:nvGrpSpPr>
          <p:grpSpPr bwMode="auto">
            <a:xfrm>
              <a:off x="0" y="163"/>
              <a:ext cx="537" cy="227"/>
              <a:chOff x="0" y="255"/>
              <a:chExt cx="535" cy="227"/>
            </a:xfrm>
          </p:grpSpPr>
          <p:sp>
            <p:nvSpPr>
              <p:cNvPr id="1056" name="Rectangle 8"/>
              <p:cNvSpPr>
                <a:spLocks noChangeArrowheads="1"/>
              </p:cNvSpPr>
              <p:nvPr/>
            </p:nvSpPr>
            <p:spPr bwMode="auto">
              <a:xfrm>
                <a:off x="0" y="255"/>
                <a:ext cx="535" cy="227"/>
              </a:xfrm>
              <a:prstGeom prst="rect">
                <a:avLst/>
              </a:prstGeom>
              <a:solidFill>
                <a:srgbClr val="333333"/>
              </a:solidFill>
              <a:ln w="9525" algn="ctr">
                <a:noFill/>
                <a:miter lim="800000"/>
                <a:headEnd/>
                <a:tailEnd/>
              </a:ln>
            </p:spPr>
            <p:txBody>
              <a:bodyPr wrap="none" anchor="ctr"/>
              <a:lstStyle/>
              <a:p>
                <a:pPr algn="l"/>
                <a:endParaRPr lang="zh-TW" altLang="zh-TW"/>
              </a:p>
            </p:txBody>
          </p:sp>
          <p:sp>
            <p:nvSpPr>
              <p:cNvPr id="1057" name="Line 9"/>
              <p:cNvSpPr>
                <a:spLocks noChangeShapeType="1"/>
              </p:cNvSpPr>
              <p:nvPr/>
            </p:nvSpPr>
            <p:spPr bwMode="auto">
              <a:xfrm>
                <a:off x="81" y="255"/>
                <a:ext cx="0" cy="227"/>
              </a:xfrm>
              <a:prstGeom prst="line">
                <a:avLst/>
              </a:prstGeom>
              <a:noFill/>
              <a:ln w="28575">
                <a:solidFill>
                  <a:schemeClr val="bg1"/>
                </a:solidFill>
                <a:round/>
                <a:headEnd/>
                <a:tailEnd/>
              </a:ln>
            </p:spPr>
            <p:txBody>
              <a:bodyPr anchor="ctr"/>
              <a:lstStyle/>
              <a:p>
                <a:endParaRPr lang="zh-TW" altLang="en-US"/>
              </a:p>
            </p:txBody>
          </p:sp>
          <p:sp>
            <p:nvSpPr>
              <p:cNvPr id="1058" name="Line 10"/>
              <p:cNvSpPr>
                <a:spLocks noChangeShapeType="1"/>
              </p:cNvSpPr>
              <p:nvPr/>
            </p:nvSpPr>
            <p:spPr bwMode="auto">
              <a:xfrm>
                <a:off x="36" y="255"/>
                <a:ext cx="0" cy="227"/>
              </a:xfrm>
              <a:prstGeom prst="line">
                <a:avLst/>
              </a:prstGeom>
              <a:noFill/>
              <a:ln w="28575">
                <a:solidFill>
                  <a:schemeClr val="bg1"/>
                </a:solidFill>
                <a:round/>
                <a:headEnd/>
                <a:tailEnd/>
              </a:ln>
            </p:spPr>
            <p:txBody>
              <a:bodyPr anchor="ctr"/>
              <a:lstStyle/>
              <a:p>
                <a:endParaRPr lang="zh-TW" altLang="en-US"/>
              </a:p>
            </p:txBody>
          </p:sp>
          <p:sp>
            <p:nvSpPr>
              <p:cNvPr id="1059" name="Line 11"/>
              <p:cNvSpPr>
                <a:spLocks noChangeShapeType="1"/>
              </p:cNvSpPr>
              <p:nvPr/>
            </p:nvSpPr>
            <p:spPr bwMode="auto">
              <a:xfrm>
                <a:off x="126" y="255"/>
                <a:ext cx="0" cy="227"/>
              </a:xfrm>
              <a:prstGeom prst="line">
                <a:avLst/>
              </a:prstGeom>
              <a:noFill/>
              <a:ln w="28575">
                <a:solidFill>
                  <a:schemeClr val="bg1"/>
                </a:solidFill>
                <a:round/>
                <a:headEnd/>
                <a:tailEnd/>
              </a:ln>
            </p:spPr>
            <p:txBody>
              <a:bodyPr anchor="ctr"/>
              <a:lstStyle/>
              <a:p>
                <a:endParaRPr lang="zh-TW" altLang="en-US"/>
              </a:p>
            </p:txBody>
          </p:sp>
        </p:grpSp>
      </p:grpSp>
      <p:sp>
        <p:nvSpPr>
          <p:cNvPr id="1031" name="矩形 17"/>
          <p:cNvSpPr>
            <a:spLocks noChangeArrowheads="1"/>
          </p:cNvSpPr>
          <p:nvPr/>
        </p:nvSpPr>
        <p:spPr bwMode="auto">
          <a:xfrm>
            <a:off x="7046913" y="2678113"/>
            <a:ext cx="71437" cy="71437"/>
          </a:xfrm>
          <a:prstGeom prst="rect">
            <a:avLst/>
          </a:prstGeom>
          <a:solidFill>
            <a:srgbClr val="FFC000"/>
          </a:solidFill>
          <a:ln w="12700" algn="ctr">
            <a:solidFill>
              <a:schemeClr val="bg1"/>
            </a:solidFill>
            <a:round/>
            <a:headEnd/>
            <a:tailEnd/>
          </a:ln>
        </p:spPr>
        <p:txBody>
          <a:bodyPr wrap="none" anchor="ctr"/>
          <a:lstStyle/>
          <a:p>
            <a:endParaRPr lang="zh-TW" altLang="en-US"/>
          </a:p>
        </p:txBody>
      </p:sp>
      <p:graphicFrame>
        <p:nvGraphicFramePr>
          <p:cNvPr id="1026" name="Object 2"/>
          <p:cNvGraphicFramePr>
            <a:graphicFrameLocks noChangeAspect="1"/>
          </p:cNvGraphicFramePr>
          <p:nvPr/>
        </p:nvGraphicFramePr>
        <p:xfrm>
          <a:off x="22225" y="5264150"/>
          <a:ext cx="9845675" cy="1165225"/>
        </p:xfrm>
        <a:graphic>
          <a:graphicData uri="http://schemas.openxmlformats.org/presentationml/2006/ole">
            <p:oleObj spid="_x0000_s1026" name="Worksheet" r:id="rId6" imgW="11344265" imgH="1324024" progId="Excel.Sheet.8">
              <p:embed/>
            </p:oleObj>
          </a:graphicData>
        </a:graphic>
      </p:graphicFrame>
      <p:pic>
        <p:nvPicPr>
          <p:cNvPr id="1032" name="Picture 10"/>
          <p:cNvPicPr>
            <a:picLocks noChangeAspect="1" noChangeArrowheads="1"/>
          </p:cNvPicPr>
          <p:nvPr/>
        </p:nvPicPr>
        <p:blipFill>
          <a:blip r:embed="rId7" cstate="print">
            <a:lum contrast="12000"/>
          </a:blip>
          <a:srcRect l="974" t="1401" r="79652" b="86916"/>
          <a:stretch>
            <a:fillRect/>
          </a:stretch>
        </p:blipFill>
        <p:spPr bwMode="auto">
          <a:xfrm>
            <a:off x="478830" y="1052736"/>
            <a:ext cx="1593850" cy="504825"/>
          </a:xfrm>
          <a:prstGeom prst="rect">
            <a:avLst/>
          </a:prstGeom>
          <a:noFill/>
          <a:ln w="9525">
            <a:noFill/>
            <a:miter lim="800000"/>
            <a:headEnd/>
            <a:tailEnd/>
          </a:ln>
        </p:spPr>
      </p:pic>
      <p:sp>
        <p:nvSpPr>
          <p:cNvPr id="1033" name="Line 12"/>
          <p:cNvSpPr>
            <a:spLocks noChangeShapeType="1"/>
          </p:cNvSpPr>
          <p:nvPr/>
        </p:nvSpPr>
        <p:spPr bwMode="auto">
          <a:xfrm flipV="1">
            <a:off x="920552" y="2771774"/>
            <a:ext cx="2818011" cy="1449314"/>
          </a:xfrm>
          <a:prstGeom prst="line">
            <a:avLst/>
          </a:prstGeom>
          <a:noFill/>
          <a:ln w="12700">
            <a:solidFill>
              <a:schemeClr val="bg1">
                <a:lumMod val="75000"/>
              </a:schemeClr>
            </a:solidFill>
            <a:round/>
            <a:headEnd/>
            <a:tailEnd/>
          </a:ln>
        </p:spPr>
        <p:txBody>
          <a:bodyPr/>
          <a:lstStyle/>
          <a:p>
            <a:endParaRPr lang="zh-TW" altLang="en-US"/>
          </a:p>
        </p:txBody>
      </p:sp>
      <p:sp>
        <p:nvSpPr>
          <p:cNvPr id="1034" name="圓角矩形 22"/>
          <p:cNvSpPr>
            <a:spLocks noChangeAspect="1" noChangeArrowheads="1"/>
          </p:cNvSpPr>
          <p:nvPr/>
        </p:nvSpPr>
        <p:spPr bwMode="auto">
          <a:xfrm>
            <a:off x="56456" y="4221088"/>
            <a:ext cx="1362648" cy="1068024"/>
          </a:xfrm>
          <a:prstGeom prst="roundRect">
            <a:avLst>
              <a:gd name="adj" fmla="val 16667"/>
            </a:avLst>
          </a:prstGeom>
          <a:blipFill dpi="0" rotWithShape="1">
            <a:blip r:embed="rId8" cstate="print"/>
            <a:srcRect/>
            <a:stretch>
              <a:fillRect/>
            </a:stretch>
          </a:blipFill>
          <a:ln w="12700" algn="ctr">
            <a:noFill/>
            <a:round/>
            <a:headEnd/>
            <a:tailEnd/>
          </a:ln>
        </p:spPr>
        <p:txBody>
          <a:bodyPr wrap="none" anchor="ctr"/>
          <a:lstStyle/>
          <a:p>
            <a:endParaRPr lang="zh-TW" altLang="en-US"/>
          </a:p>
        </p:txBody>
      </p:sp>
      <p:sp>
        <p:nvSpPr>
          <p:cNvPr id="1035" name="圓角矩形 23"/>
          <p:cNvSpPr>
            <a:spLocks noChangeAspect="1" noChangeArrowheads="1"/>
          </p:cNvSpPr>
          <p:nvPr/>
        </p:nvSpPr>
        <p:spPr bwMode="auto">
          <a:xfrm>
            <a:off x="1454627" y="4221643"/>
            <a:ext cx="1362648" cy="1068024"/>
          </a:xfrm>
          <a:prstGeom prst="roundRect">
            <a:avLst>
              <a:gd name="adj" fmla="val 16667"/>
            </a:avLst>
          </a:prstGeom>
          <a:blipFill dpi="0" rotWithShape="1">
            <a:blip r:embed="rId9" cstate="print"/>
            <a:srcRect/>
            <a:stretch>
              <a:fillRect/>
            </a:stretch>
          </a:blipFill>
          <a:ln w="12700" algn="ctr">
            <a:noFill/>
            <a:round/>
            <a:headEnd/>
            <a:tailEnd/>
          </a:ln>
        </p:spPr>
        <p:txBody>
          <a:bodyPr wrap="none" anchor="ctr"/>
          <a:lstStyle/>
          <a:p>
            <a:endParaRPr lang="zh-TW" altLang="en-US"/>
          </a:p>
        </p:txBody>
      </p:sp>
      <p:sp>
        <p:nvSpPr>
          <p:cNvPr id="1036" name="圓角矩形 24"/>
          <p:cNvSpPr>
            <a:spLocks noChangeAspect="1" noChangeArrowheads="1"/>
          </p:cNvSpPr>
          <p:nvPr/>
        </p:nvSpPr>
        <p:spPr bwMode="auto">
          <a:xfrm>
            <a:off x="2864768" y="4221643"/>
            <a:ext cx="1362648" cy="1068024"/>
          </a:xfrm>
          <a:prstGeom prst="roundRect">
            <a:avLst>
              <a:gd name="adj" fmla="val 16667"/>
            </a:avLst>
          </a:prstGeom>
          <a:blipFill dpi="0" rotWithShape="1">
            <a:blip r:embed="rId10" cstate="print"/>
            <a:srcRect/>
            <a:stretch>
              <a:fillRect/>
            </a:stretch>
          </a:blipFill>
          <a:ln w="12700" algn="ctr">
            <a:noFill/>
            <a:round/>
            <a:headEnd/>
            <a:tailEnd/>
          </a:ln>
        </p:spPr>
        <p:txBody>
          <a:bodyPr wrap="none" anchor="ctr"/>
          <a:lstStyle/>
          <a:p>
            <a:endParaRPr lang="zh-TW" altLang="en-US"/>
          </a:p>
        </p:txBody>
      </p:sp>
      <p:sp>
        <p:nvSpPr>
          <p:cNvPr id="1037" name="圓角矩形 25"/>
          <p:cNvSpPr>
            <a:spLocks noChangeAspect="1" noChangeArrowheads="1"/>
          </p:cNvSpPr>
          <p:nvPr/>
        </p:nvSpPr>
        <p:spPr bwMode="auto">
          <a:xfrm>
            <a:off x="4262627" y="4221643"/>
            <a:ext cx="1362648" cy="1068024"/>
          </a:xfrm>
          <a:prstGeom prst="roundRect">
            <a:avLst>
              <a:gd name="adj" fmla="val 16667"/>
            </a:avLst>
          </a:prstGeom>
          <a:blipFill dpi="0" rotWithShape="1">
            <a:blip r:embed="rId11" cstate="print"/>
            <a:srcRect/>
            <a:stretch>
              <a:fillRect/>
            </a:stretch>
          </a:blipFill>
          <a:ln w="12700" algn="ctr">
            <a:noFill/>
            <a:round/>
            <a:headEnd/>
            <a:tailEnd/>
          </a:ln>
        </p:spPr>
        <p:txBody>
          <a:bodyPr wrap="none" anchor="ctr"/>
          <a:lstStyle/>
          <a:p>
            <a:endParaRPr lang="zh-TW" altLang="en-US"/>
          </a:p>
        </p:txBody>
      </p:sp>
      <p:sp>
        <p:nvSpPr>
          <p:cNvPr id="1038" name="圓角矩形 26"/>
          <p:cNvSpPr>
            <a:spLocks noChangeAspect="1" noChangeArrowheads="1"/>
          </p:cNvSpPr>
          <p:nvPr/>
        </p:nvSpPr>
        <p:spPr bwMode="auto">
          <a:xfrm>
            <a:off x="5673078" y="4221643"/>
            <a:ext cx="1362651" cy="1068024"/>
          </a:xfrm>
          <a:prstGeom prst="roundRect">
            <a:avLst>
              <a:gd name="adj" fmla="val 16667"/>
            </a:avLst>
          </a:prstGeom>
          <a:blipFill dpi="0" rotWithShape="1">
            <a:blip r:embed="rId12" cstate="print"/>
            <a:srcRect/>
            <a:stretch>
              <a:fillRect/>
            </a:stretch>
          </a:blipFill>
          <a:ln w="12700" algn="ctr">
            <a:noFill/>
            <a:round/>
            <a:headEnd/>
            <a:tailEnd/>
          </a:ln>
        </p:spPr>
        <p:txBody>
          <a:bodyPr wrap="none" anchor="ctr"/>
          <a:lstStyle/>
          <a:p>
            <a:endParaRPr lang="zh-TW" altLang="en-US"/>
          </a:p>
        </p:txBody>
      </p:sp>
      <p:sp>
        <p:nvSpPr>
          <p:cNvPr id="1039" name="圓角矩形 27"/>
          <p:cNvSpPr>
            <a:spLocks noChangeAspect="1" noChangeArrowheads="1"/>
          </p:cNvSpPr>
          <p:nvPr/>
        </p:nvSpPr>
        <p:spPr bwMode="auto">
          <a:xfrm>
            <a:off x="7070627" y="4221643"/>
            <a:ext cx="1362648" cy="1068024"/>
          </a:xfrm>
          <a:prstGeom prst="roundRect">
            <a:avLst>
              <a:gd name="adj" fmla="val 16667"/>
            </a:avLst>
          </a:prstGeom>
          <a:blipFill dpi="0" rotWithShape="1">
            <a:blip r:embed="rId13" cstate="print"/>
            <a:srcRect/>
            <a:stretch>
              <a:fillRect/>
            </a:stretch>
          </a:blipFill>
          <a:ln w="12700" algn="ctr">
            <a:noFill/>
            <a:round/>
            <a:headEnd/>
            <a:tailEnd/>
          </a:ln>
        </p:spPr>
        <p:txBody>
          <a:bodyPr wrap="none" anchor="ctr"/>
          <a:lstStyle/>
          <a:p>
            <a:endParaRPr lang="zh-TW" altLang="en-US"/>
          </a:p>
        </p:txBody>
      </p:sp>
      <p:sp>
        <p:nvSpPr>
          <p:cNvPr id="1040" name="圓角矩形 28"/>
          <p:cNvSpPr>
            <a:spLocks noChangeAspect="1" noChangeArrowheads="1"/>
          </p:cNvSpPr>
          <p:nvPr/>
        </p:nvSpPr>
        <p:spPr bwMode="auto">
          <a:xfrm>
            <a:off x="8474627" y="4221643"/>
            <a:ext cx="1362648" cy="1068024"/>
          </a:xfrm>
          <a:prstGeom prst="roundRect">
            <a:avLst>
              <a:gd name="adj" fmla="val 16667"/>
            </a:avLst>
          </a:prstGeom>
          <a:blipFill dpi="0" rotWithShape="1">
            <a:blip r:embed="rId14" cstate="print"/>
            <a:srcRect/>
            <a:stretch>
              <a:fillRect/>
            </a:stretch>
          </a:blipFill>
          <a:ln w="12700" algn="ctr">
            <a:noFill/>
            <a:round/>
            <a:headEnd/>
            <a:tailEnd/>
          </a:ln>
        </p:spPr>
        <p:txBody>
          <a:bodyPr wrap="none" anchor="ctr"/>
          <a:lstStyle/>
          <a:p>
            <a:endParaRPr lang="zh-TW" altLang="en-US"/>
          </a:p>
        </p:txBody>
      </p:sp>
      <p:sp>
        <p:nvSpPr>
          <p:cNvPr id="1041" name="Line 12"/>
          <p:cNvSpPr>
            <a:spLocks noChangeShapeType="1"/>
          </p:cNvSpPr>
          <p:nvPr/>
        </p:nvSpPr>
        <p:spPr bwMode="auto">
          <a:xfrm flipH="1" flipV="1">
            <a:off x="4271961" y="2846388"/>
            <a:ext cx="3417342" cy="1374700"/>
          </a:xfrm>
          <a:prstGeom prst="line">
            <a:avLst/>
          </a:prstGeom>
          <a:noFill/>
          <a:ln w="12700">
            <a:solidFill>
              <a:schemeClr val="bg1">
                <a:lumMod val="75000"/>
              </a:schemeClr>
            </a:solidFill>
            <a:round/>
            <a:headEnd/>
            <a:tailEnd/>
          </a:ln>
        </p:spPr>
        <p:txBody>
          <a:bodyPr/>
          <a:lstStyle/>
          <a:p>
            <a:endParaRPr lang="zh-TW" altLang="en-US"/>
          </a:p>
        </p:txBody>
      </p:sp>
      <p:sp>
        <p:nvSpPr>
          <p:cNvPr id="1042" name="Line 12"/>
          <p:cNvSpPr>
            <a:spLocks noChangeShapeType="1"/>
          </p:cNvSpPr>
          <p:nvPr/>
        </p:nvSpPr>
        <p:spPr bwMode="auto">
          <a:xfrm flipH="1" flipV="1">
            <a:off x="4279899" y="2838450"/>
            <a:ext cx="4849565" cy="1382638"/>
          </a:xfrm>
          <a:prstGeom prst="line">
            <a:avLst/>
          </a:prstGeom>
          <a:noFill/>
          <a:ln w="12700">
            <a:solidFill>
              <a:schemeClr val="bg1">
                <a:lumMod val="75000"/>
              </a:schemeClr>
            </a:solidFill>
            <a:round/>
            <a:headEnd/>
            <a:tailEnd/>
          </a:ln>
        </p:spPr>
        <p:txBody>
          <a:bodyPr/>
          <a:lstStyle/>
          <a:p>
            <a:endParaRPr lang="zh-TW" altLang="en-US"/>
          </a:p>
        </p:txBody>
      </p:sp>
      <p:cxnSp>
        <p:nvCxnSpPr>
          <p:cNvPr id="1043" name="直線接點 33"/>
          <p:cNvCxnSpPr>
            <a:cxnSpLocks noChangeShapeType="1"/>
          </p:cNvCxnSpPr>
          <p:nvPr/>
        </p:nvCxnSpPr>
        <p:spPr bwMode="auto">
          <a:xfrm>
            <a:off x="5024438" y="2565400"/>
            <a:ext cx="1657350" cy="503238"/>
          </a:xfrm>
          <a:prstGeom prst="line">
            <a:avLst/>
          </a:prstGeom>
          <a:noFill/>
          <a:ln w="12700" algn="ctr">
            <a:noFill/>
            <a:round/>
            <a:headEnd/>
            <a:tailEnd/>
          </a:ln>
        </p:spPr>
      </p:cxnSp>
      <p:cxnSp>
        <p:nvCxnSpPr>
          <p:cNvPr id="1044" name="直線接點 34"/>
          <p:cNvCxnSpPr>
            <a:cxnSpLocks noChangeShapeType="1"/>
          </p:cNvCxnSpPr>
          <p:nvPr/>
        </p:nvCxnSpPr>
        <p:spPr bwMode="auto">
          <a:xfrm>
            <a:off x="5176838" y="2717800"/>
            <a:ext cx="1657350" cy="503238"/>
          </a:xfrm>
          <a:prstGeom prst="line">
            <a:avLst/>
          </a:prstGeom>
          <a:noFill/>
          <a:ln w="12700" algn="ctr">
            <a:noFill/>
            <a:round/>
            <a:headEnd/>
            <a:tailEnd/>
          </a:ln>
        </p:spPr>
      </p:cxnSp>
      <p:cxnSp>
        <p:nvCxnSpPr>
          <p:cNvPr id="1045" name="直線接點 36"/>
          <p:cNvCxnSpPr>
            <a:cxnSpLocks noChangeShapeType="1"/>
          </p:cNvCxnSpPr>
          <p:nvPr/>
        </p:nvCxnSpPr>
        <p:spPr bwMode="auto">
          <a:xfrm>
            <a:off x="5481638" y="3022600"/>
            <a:ext cx="1657350" cy="503238"/>
          </a:xfrm>
          <a:prstGeom prst="line">
            <a:avLst/>
          </a:prstGeom>
          <a:noFill/>
          <a:ln w="12700" algn="ctr">
            <a:noFill/>
            <a:round/>
            <a:headEnd/>
            <a:tailEnd/>
          </a:ln>
        </p:spPr>
      </p:cxnSp>
      <p:cxnSp>
        <p:nvCxnSpPr>
          <p:cNvPr id="1046" name="直線接點 37"/>
          <p:cNvCxnSpPr>
            <a:cxnSpLocks noChangeShapeType="1"/>
          </p:cNvCxnSpPr>
          <p:nvPr/>
        </p:nvCxnSpPr>
        <p:spPr bwMode="auto">
          <a:xfrm>
            <a:off x="5634038" y="3175000"/>
            <a:ext cx="1657350" cy="503238"/>
          </a:xfrm>
          <a:prstGeom prst="line">
            <a:avLst/>
          </a:prstGeom>
          <a:noFill/>
          <a:ln w="12700" algn="ctr">
            <a:noFill/>
            <a:round/>
            <a:headEnd/>
            <a:tailEnd/>
          </a:ln>
        </p:spPr>
      </p:cxnSp>
      <p:sp>
        <p:nvSpPr>
          <p:cNvPr id="1047" name="Line 12"/>
          <p:cNvSpPr>
            <a:spLocks noChangeShapeType="1"/>
          </p:cNvSpPr>
          <p:nvPr/>
        </p:nvSpPr>
        <p:spPr bwMode="auto">
          <a:xfrm flipH="1" flipV="1">
            <a:off x="3954462" y="2960688"/>
            <a:ext cx="2222674" cy="1260400"/>
          </a:xfrm>
          <a:prstGeom prst="line">
            <a:avLst/>
          </a:prstGeom>
          <a:noFill/>
          <a:ln w="12700">
            <a:solidFill>
              <a:schemeClr val="bg1">
                <a:lumMod val="75000"/>
              </a:schemeClr>
            </a:solidFill>
            <a:round/>
            <a:headEnd/>
            <a:tailEnd/>
          </a:ln>
        </p:spPr>
        <p:txBody>
          <a:bodyPr/>
          <a:lstStyle/>
          <a:p>
            <a:endParaRPr lang="zh-TW" altLang="en-US"/>
          </a:p>
        </p:txBody>
      </p:sp>
      <p:sp>
        <p:nvSpPr>
          <p:cNvPr id="1048" name="Line 12"/>
          <p:cNvSpPr>
            <a:spLocks noChangeShapeType="1"/>
          </p:cNvSpPr>
          <p:nvPr/>
        </p:nvSpPr>
        <p:spPr bwMode="auto">
          <a:xfrm flipH="1" flipV="1">
            <a:off x="3914774" y="2974974"/>
            <a:ext cx="966218" cy="1246114"/>
          </a:xfrm>
          <a:prstGeom prst="line">
            <a:avLst/>
          </a:prstGeom>
          <a:noFill/>
          <a:ln w="12700">
            <a:solidFill>
              <a:schemeClr val="bg1">
                <a:lumMod val="75000"/>
              </a:schemeClr>
            </a:solidFill>
            <a:round/>
            <a:headEnd/>
            <a:tailEnd/>
          </a:ln>
        </p:spPr>
        <p:txBody>
          <a:bodyPr/>
          <a:lstStyle/>
          <a:p>
            <a:endParaRPr lang="zh-TW" altLang="en-US"/>
          </a:p>
        </p:txBody>
      </p:sp>
      <p:sp>
        <p:nvSpPr>
          <p:cNvPr id="1049" name="Line 12"/>
          <p:cNvSpPr>
            <a:spLocks noChangeShapeType="1"/>
          </p:cNvSpPr>
          <p:nvPr/>
        </p:nvSpPr>
        <p:spPr bwMode="auto">
          <a:xfrm flipV="1">
            <a:off x="3512840" y="2984499"/>
            <a:ext cx="360661" cy="1236589"/>
          </a:xfrm>
          <a:prstGeom prst="line">
            <a:avLst/>
          </a:prstGeom>
          <a:noFill/>
          <a:ln w="12700">
            <a:solidFill>
              <a:schemeClr val="bg1">
                <a:lumMod val="75000"/>
              </a:schemeClr>
            </a:solidFill>
            <a:round/>
            <a:headEnd/>
            <a:tailEnd/>
          </a:ln>
        </p:spPr>
        <p:txBody>
          <a:bodyPr/>
          <a:lstStyle/>
          <a:p>
            <a:endParaRPr lang="zh-TW" altLang="en-US"/>
          </a:p>
        </p:txBody>
      </p:sp>
      <p:sp>
        <p:nvSpPr>
          <p:cNvPr id="1050" name="Line 12"/>
          <p:cNvSpPr>
            <a:spLocks noChangeShapeType="1"/>
          </p:cNvSpPr>
          <p:nvPr/>
        </p:nvSpPr>
        <p:spPr bwMode="auto">
          <a:xfrm flipV="1">
            <a:off x="2216696" y="2763836"/>
            <a:ext cx="1777454" cy="1529259"/>
          </a:xfrm>
          <a:prstGeom prst="line">
            <a:avLst/>
          </a:prstGeom>
          <a:noFill/>
          <a:ln w="12700">
            <a:solidFill>
              <a:schemeClr val="bg1">
                <a:lumMod val="75000"/>
              </a:schemeClr>
            </a:solidFill>
            <a:round/>
            <a:headEnd/>
            <a:tailEnd/>
          </a:ln>
        </p:spPr>
        <p:txBody>
          <a:bodyPr/>
          <a:lstStyle/>
          <a:p>
            <a:endParaRPr lang="zh-TW" altLang="en-US"/>
          </a:p>
        </p:txBody>
      </p:sp>
      <p:sp>
        <p:nvSpPr>
          <p:cNvPr id="1051" name="Oval 11"/>
          <p:cNvSpPr>
            <a:spLocks noChangeArrowheads="1"/>
          </p:cNvSpPr>
          <p:nvPr/>
        </p:nvSpPr>
        <p:spPr bwMode="auto">
          <a:xfrm>
            <a:off x="702097" y="1160562"/>
            <a:ext cx="93662" cy="92075"/>
          </a:xfrm>
          <a:prstGeom prst="ellipse">
            <a:avLst/>
          </a:prstGeom>
          <a:solidFill>
            <a:srgbClr val="FF7C80"/>
          </a:solidFill>
          <a:ln w="9525">
            <a:solidFill>
              <a:schemeClr val="bg1"/>
            </a:solidFill>
            <a:round/>
            <a:headEnd/>
            <a:tailEnd/>
          </a:ln>
        </p:spPr>
        <p:txBody>
          <a:bodyPr wrap="none" anchor="ctr"/>
          <a:lstStyle/>
          <a:p>
            <a:endParaRPr lang="zh-TW" altLang="en-US"/>
          </a:p>
        </p:txBody>
      </p:sp>
      <p:sp>
        <p:nvSpPr>
          <p:cNvPr id="36" name="文字方塊 35"/>
          <p:cNvSpPr txBox="1"/>
          <p:nvPr/>
        </p:nvSpPr>
        <p:spPr>
          <a:xfrm>
            <a:off x="0" y="6642100"/>
            <a:ext cx="2592388" cy="215900"/>
          </a:xfrm>
          <a:prstGeom prst="rect">
            <a:avLst/>
          </a:prstGeom>
          <a:noFill/>
        </p:spPr>
        <p:txBody>
          <a:bodyPr>
            <a:spAutoFit/>
          </a:bodyPr>
          <a:lstStyle/>
          <a:p>
            <a:pPr>
              <a:defRPr/>
            </a:pPr>
            <a:r>
              <a:rPr lang="zh-TW" altLang="en-US" sz="800" dirty="0">
                <a:solidFill>
                  <a:schemeClr val="tx1">
                    <a:lumMod val="50000"/>
                    <a:lumOff val="50000"/>
                  </a:schemeClr>
                </a:solidFill>
              </a:rPr>
              <a:t> </a:t>
            </a:r>
            <a:r>
              <a:rPr lang="en-US" altLang="zh-TW" sz="800" dirty="0">
                <a:solidFill>
                  <a:schemeClr val="tx1">
                    <a:lumMod val="50000"/>
                    <a:lumOff val="50000"/>
                  </a:schemeClr>
                </a:solidFill>
              </a:rPr>
              <a:t>Copyright © </a:t>
            </a:r>
            <a:r>
              <a:rPr lang="en-US" altLang="zh-TW" sz="800" dirty="0" smtClean="0">
                <a:solidFill>
                  <a:schemeClr val="tx1">
                    <a:lumMod val="50000"/>
                    <a:lumOff val="50000"/>
                  </a:schemeClr>
                </a:solidFill>
              </a:rPr>
              <a:t>2018 </a:t>
            </a:r>
            <a:r>
              <a:rPr lang="en-US" altLang="zh-TW" sz="800" dirty="0">
                <a:solidFill>
                  <a:schemeClr val="tx1">
                    <a:lumMod val="50000"/>
                    <a:lumOff val="50000"/>
                  </a:schemeClr>
                </a:solidFill>
              </a:rPr>
              <a:t>Compeq Co., Ltd. All Right Reserved</a:t>
            </a:r>
            <a:endParaRPr lang="zh-TW" altLang="en-US" sz="800" dirty="0">
              <a:solidFill>
                <a:schemeClr val="tx1">
                  <a:lumMod val="50000"/>
                  <a:lumOff val="50000"/>
                </a:schemeClr>
              </a:solidFill>
            </a:endParaRPr>
          </a:p>
        </p:txBody>
      </p:sp>
      <p:pic>
        <p:nvPicPr>
          <p:cNvPr id="2" name="Picture 3"/>
          <p:cNvPicPr>
            <a:picLocks noChangeAspect="1" noChangeArrowheads="1"/>
          </p:cNvPicPr>
          <p:nvPr/>
        </p:nvPicPr>
        <p:blipFill>
          <a:blip r:embed="rId15" cstate="print"/>
          <a:srcRect/>
          <a:stretch>
            <a:fillRect/>
          </a:stretch>
        </p:blipFill>
        <p:spPr bwMode="auto">
          <a:xfrm>
            <a:off x="7249642" y="2650652"/>
            <a:ext cx="117945" cy="1051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2" name="Oval 14"/>
          <p:cNvSpPr>
            <a:spLocks noChangeArrowheads="1"/>
          </p:cNvSpPr>
          <p:nvPr/>
        </p:nvSpPr>
        <p:spPr bwMode="auto">
          <a:xfrm>
            <a:off x="271727" y="3357563"/>
            <a:ext cx="1171179" cy="1079500"/>
          </a:xfrm>
          <a:prstGeom prst="ellipse">
            <a:avLst/>
          </a:prstGeom>
          <a:solidFill>
            <a:schemeClr val="tx2">
              <a:lumMod val="60000"/>
              <a:lumOff val="40000"/>
            </a:schemeClr>
          </a:solidFill>
          <a:ln w="28575">
            <a:solidFill>
              <a:srgbClr val="FFFFFF"/>
            </a:solidFill>
            <a:round/>
            <a:headEnd/>
            <a:tailEnd/>
          </a:ln>
          <a:effectLst>
            <a:outerShdw dist="28398" dir="1593903" algn="ctr" rotWithShape="0">
              <a:schemeClr val="bg2"/>
            </a:outerShdw>
          </a:effectLst>
        </p:spPr>
        <p:txBody>
          <a:bodyPr wrap="none" anchor="ctr"/>
          <a:lstStyle/>
          <a:p>
            <a:pPr>
              <a:defRPr/>
            </a:pPr>
            <a:endParaRPr lang="zh-TW" altLang="en-US">
              <a:latin typeface="Arial" pitchFamily="34" charset="0"/>
              <a:cs typeface="Arial" pitchFamily="34" charset="0"/>
            </a:endParaRPr>
          </a:p>
        </p:txBody>
      </p:sp>
      <p:sp>
        <p:nvSpPr>
          <p:cNvPr id="32779" name="Oval 11"/>
          <p:cNvSpPr>
            <a:spLocks noChangeArrowheads="1"/>
          </p:cNvSpPr>
          <p:nvPr/>
        </p:nvSpPr>
        <p:spPr bwMode="auto">
          <a:xfrm>
            <a:off x="741231" y="4652963"/>
            <a:ext cx="1169458" cy="1079500"/>
          </a:xfrm>
          <a:prstGeom prst="ellipse">
            <a:avLst/>
          </a:prstGeom>
          <a:solidFill>
            <a:srgbClr val="FF6699"/>
          </a:solidFill>
          <a:ln w="28575">
            <a:solidFill>
              <a:srgbClr val="FFFFFF"/>
            </a:solidFill>
            <a:round/>
            <a:headEnd/>
            <a:tailEnd/>
          </a:ln>
          <a:effectLst>
            <a:outerShdw dist="28398" dir="1593903" algn="ctr" rotWithShape="0">
              <a:schemeClr val="bg2"/>
            </a:outerShdw>
          </a:effectLst>
        </p:spPr>
        <p:txBody>
          <a:bodyPr wrap="none" anchor="ctr"/>
          <a:lstStyle/>
          <a:p>
            <a:pPr>
              <a:defRPr/>
            </a:pPr>
            <a:endParaRPr lang="zh-TW" altLang="zh-TW">
              <a:latin typeface="Arial" pitchFamily="34" charset="0"/>
              <a:cs typeface="Arial" pitchFamily="34" charset="0"/>
            </a:endParaRPr>
          </a:p>
        </p:txBody>
      </p:sp>
      <p:grpSp>
        <p:nvGrpSpPr>
          <p:cNvPr id="2" name="Group 51"/>
          <p:cNvGrpSpPr>
            <a:grpSpLocks/>
          </p:cNvGrpSpPr>
          <p:nvPr/>
        </p:nvGrpSpPr>
        <p:grpSpPr bwMode="auto">
          <a:xfrm>
            <a:off x="751550" y="1917700"/>
            <a:ext cx="1169458" cy="1081088"/>
            <a:chOff x="476" y="1212"/>
            <a:chExt cx="680" cy="572"/>
          </a:xfrm>
        </p:grpSpPr>
        <p:grpSp>
          <p:nvGrpSpPr>
            <p:cNvPr id="3" name="Group 16"/>
            <p:cNvGrpSpPr>
              <a:grpSpLocks/>
            </p:cNvGrpSpPr>
            <p:nvPr/>
          </p:nvGrpSpPr>
          <p:grpSpPr bwMode="auto">
            <a:xfrm>
              <a:off x="476" y="1212"/>
              <a:ext cx="680" cy="572"/>
              <a:chOff x="1156" y="1712"/>
              <a:chExt cx="617" cy="519"/>
            </a:xfrm>
          </p:grpSpPr>
          <p:sp>
            <p:nvSpPr>
              <p:cNvPr id="32785" name="Oval 17"/>
              <p:cNvSpPr>
                <a:spLocks noChangeArrowheads="1"/>
              </p:cNvSpPr>
              <p:nvPr/>
            </p:nvSpPr>
            <p:spPr bwMode="auto">
              <a:xfrm>
                <a:off x="1156" y="1712"/>
                <a:ext cx="617" cy="519"/>
              </a:xfrm>
              <a:prstGeom prst="ellipse">
                <a:avLst/>
              </a:prstGeom>
              <a:solidFill>
                <a:srgbClr val="E61043"/>
              </a:solidFill>
              <a:ln w="28575">
                <a:solidFill>
                  <a:srgbClr val="FFFFFF"/>
                </a:solidFill>
                <a:round/>
                <a:headEnd/>
                <a:tailEnd/>
              </a:ln>
              <a:effectLst>
                <a:outerShdw dist="28398" dir="1593903" algn="ctr" rotWithShape="0">
                  <a:schemeClr val="bg2"/>
                </a:outerShdw>
              </a:effectLst>
            </p:spPr>
            <p:txBody>
              <a:bodyPr wrap="none" anchor="ctr"/>
              <a:lstStyle/>
              <a:p>
                <a:pPr>
                  <a:defRPr/>
                </a:pPr>
                <a:endParaRPr lang="zh-TW" altLang="en-US">
                  <a:latin typeface="Arial" pitchFamily="34" charset="0"/>
                  <a:cs typeface="Arial" pitchFamily="34" charset="0"/>
                </a:endParaRPr>
              </a:p>
            </p:txBody>
          </p:sp>
          <p:sp>
            <p:nvSpPr>
              <p:cNvPr id="18460" name="AutoShape 18"/>
              <p:cNvSpPr>
                <a:spLocks noChangeArrowheads="1"/>
              </p:cNvSpPr>
              <p:nvPr/>
            </p:nvSpPr>
            <p:spPr bwMode="auto">
              <a:xfrm rot="5400000">
                <a:off x="1321" y="1577"/>
                <a:ext cx="272" cy="545"/>
              </a:xfrm>
              <a:prstGeom prst="moon">
                <a:avLst>
                  <a:gd name="adj" fmla="val 87500"/>
                </a:avLst>
              </a:prstGeom>
              <a:gradFill rotWithShape="1">
                <a:gsLst>
                  <a:gs pos="0">
                    <a:srgbClr val="FFFFFF">
                      <a:alpha val="60001"/>
                    </a:srgbClr>
                  </a:gs>
                  <a:gs pos="100000">
                    <a:srgbClr val="767676">
                      <a:alpha val="0"/>
                    </a:srgbClr>
                  </a:gs>
                </a:gsLst>
                <a:lin ang="0" scaled="1"/>
              </a:gradFill>
              <a:ln w="9525">
                <a:noFill/>
                <a:miter lim="800000"/>
                <a:headEnd/>
                <a:tailEnd/>
              </a:ln>
            </p:spPr>
            <p:txBody>
              <a:bodyPr wrap="none" anchor="ctr"/>
              <a:lstStyle/>
              <a:p>
                <a:endParaRPr lang="zh-TW" altLang="en-US">
                  <a:cs typeface="Arial" charset="0"/>
                </a:endParaRPr>
              </a:p>
            </p:txBody>
          </p:sp>
        </p:grpSp>
        <p:sp>
          <p:nvSpPr>
            <p:cNvPr id="32776" name="Rectangle 8"/>
            <p:cNvSpPr>
              <a:spLocks noChangeArrowheads="1"/>
            </p:cNvSpPr>
            <p:nvPr/>
          </p:nvSpPr>
          <p:spPr bwMode="auto">
            <a:xfrm>
              <a:off x="633" y="1402"/>
              <a:ext cx="376" cy="195"/>
            </a:xfrm>
            <a:prstGeom prst="rect">
              <a:avLst/>
            </a:prstGeom>
            <a:noFill/>
            <a:ln w="9525" algn="ctr">
              <a:noFill/>
              <a:miter lim="800000"/>
              <a:headEnd/>
              <a:tailEnd/>
            </a:ln>
            <a:effectLst>
              <a:outerShdw dist="17961" dir="2700000" algn="ctr" rotWithShape="0">
                <a:schemeClr val="tx1"/>
              </a:outerShdw>
            </a:effectLst>
          </p:spPr>
          <p:txBody>
            <a:bodyPr wrap="none">
              <a:spAutoFit/>
            </a:bodyPr>
            <a:lstStyle/>
            <a:p>
              <a:r>
                <a:rPr lang="zh-TW" altLang="en-US" sz="1800" b="1" dirty="0" smtClean="0">
                  <a:solidFill>
                    <a:schemeClr val="bg1"/>
                  </a:solidFill>
                  <a:latin typeface="標楷體" pitchFamily="65" charset="-120"/>
                  <a:ea typeface="標楷體" pitchFamily="65" charset="-120"/>
                </a:rPr>
                <a:t>技術</a:t>
              </a:r>
              <a:endParaRPr lang="en-GB" altLang="zh-TW" sz="1800" b="1" u="sng" dirty="0">
                <a:solidFill>
                  <a:schemeClr val="bg1"/>
                </a:solidFill>
                <a:latin typeface="標楷體" pitchFamily="65" charset="-120"/>
                <a:ea typeface="標楷體" pitchFamily="65" charset="-120"/>
              </a:endParaRPr>
            </a:p>
          </p:txBody>
        </p:sp>
      </p:grpSp>
      <p:grpSp>
        <p:nvGrpSpPr>
          <p:cNvPr id="4" name="Group 50"/>
          <p:cNvGrpSpPr>
            <a:grpSpLocks/>
          </p:cNvGrpSpPr>
          <p:nvPr/>
        </p:nvGrpSpPr>
        <p:grpSpPr bwMode="auto">
          <a:xfrm>
            <a:off x="2003558" y="927100"/>
            <a:ext cx="1169458" cy="1079500"/>
            <a:chOff x="1202" y="759"/>
            <a:chExt cx="680" cy="697"/>
          </a:xfrm>
        </p:grpSpPr>
        <p:grpSp>
          <p:nvGrpSpPr>
            <p:cNvPr id="5" name="Group 19"/>
            <p:cNvGrpSpPr>
              <a:grpSpLocks/>
            </p:cNvGrpSpPr>
            <p:nvPr/>
          </p:nvGrpSpPr>
          <p:grpSpPr bwMode="auto">
            <a:xfrm>
              <a:off x="1202" y="759"/>
              <a:ext cx="680" cy="697"/>
              <a:chOff x="1156" y="1710"/>
              <a:chExt cx="617" cy="632"/>
            </a:xfrm>
          </p:grpSpPr>
          <p:sp>
            <p:nvSpPr>
              <p:cNvPr id="32788" name="Oval 20"/>
              <p:cNvSpPr>
                <a:spLocks noChangeArrowheads="1"/>
              </p:cNvSpPr>
              <p:nvPr/>
            </p:nvSpPr>
            <p:spPr bwMode="auto">
              <a:xfrm>
                <a:off x="1156" y="1710"/>
                <a:ext cx="617" cy="632"/>
              </a:xfrm>
              <a:prstGeom prst="ellipse">
                <a:avLst/>
              </a:prstGeom>
              <a:solidFill>
                <a:schemeClr val="accent6">
                  <a:lumMod val="75000"/>
                </a:schemeClr>
              </a:solidFill>
              <a:ln w="28575">
                <a:solidFill>
                  <a:srgbClr val="FFFFFF"/>
                </a:solidFill>
                <a:round/>
                <a:headEnd/>
                <a:tailEnd/>
              </a:ln>
              <a:effectLst>
                <a:outerShdw dist="28398" dir="1593903" algn="ctr" rotWithShape="0">
                  <a:schemeClr val="bg2"/>
                </a:outerShdw>
              </a:effectLst>
            </p:spPr>
            <p:txBody>
              <a:bodyPr wrap="none" anchor="ctr"/>
              <a:lstStyle/>
              <a:p>
                <a:pPr>
                  <a:defRPr/>
                </a:pPr>
                <a:endParaRPr lang="zh-TW" altLang="en-US">
                  <a:latin typeface="Arial" pitchFamily="34" charset="0"/>
                  <a:cs typeface="Arial" pitchFamily="34" charset="0"/>
                </a:endParaRPr>
              </a:p>
            </p:txBody>
          </p:sp>
          <p:sp>
            <p:nvSpPr>
              <p:cNvPr id="18456" name="AutoShape 21"/>
              <p:cNvSpPr>
                <a:spLocks noChangeArrowheads="1"/>
              </p:cNvSpPr>
              <p:nvPr/>
            </p:nvSpPr>
            <p:spPr bwMode="auto">
              <a:xfrm rot="5400000">
                <a:off x="1309" y="1597"/>
                <a:ext cx="272" cy="499"/>
              </a:xfrm>
              <a:prstGeom prst="moon">
                <a:avLst>
                  <a:gd name="adj" fmla="val 87500"/>
                </a:avLst>
              </a:prstGeom>
              <a:gradFill rotWithShape="1">
                <a:gsLst>
                  <a:gs pos="0">
                    <a:srgbClr val="FFFFFF">
                      <a:alpha val="60001"/>
                    </a:srgbClr>
                  </a:gs>
                  <a:gs pos="100000">
                    <a:srgbClr val="767676">
                      <a:alpha val="0"/>
                    </a:srgbClr>
                  </a:gs>
                </a:gsLst>
                <a:lin ang="0" scaled="1"/>
              </a:gradFill>
              <a:ln w="9525">
                <a:noFill/>
                <a:miter lim="800000"/>
                <a:headEnd/>
                <a:tailEnd/>
              </a:ln>
            </p:spPr>
            <p:txBody>
              <a:bodyPr wrap="none" anchor="ctr"/>
              <a:lstStyle/>
              <a:p>
                <a:endParaRPr lang="zh-TW" altLang="en-US">
                  <a:cs typeface="Arial" charset="0"/>
                </a:endParaRPr>
              </a:p>
            </p:txBody>
          </p:sp>
        </p:grpSp>
        <p:sp>
          <p:nvSpPr>
            <p:cNvPr id="32777" name="Rectangle 9"/>
            <p:cNvSpPr>
              <a:spLocks noChangeArrowheads="1"/>
            </p:cNvSpPr>
            <p:nvPr/>
          </p:nvSpPr>
          <p:spPr bwMode="auto">
            <a:xfrm>
              <a:off x="1351" y="1005"/>
              <a:ext cx="376" cy="238"/>
            </a:xfrm>
            <a:prstGeom prst="rect">
              <a:avLst/>
            </a:prstGeom>
            <a:noFill/>
            <a:ln w="9525" algn="ctr">
              <a:noFill/>
              <a:miter lim="800000"/>
              <a:headEnd/>
              <a:tailEnd/>
            </a:ln>
            <a:effectLst>
              <a:outerShdw dist="17961" dir="2700000" algn="ctr" rotWithShape="0">
                <a:schemeClr val="tx1"/>
              </a:outerShdw>
            </a:effectLst>
          </p:spPr>
          <p:txBody>
            <a:bodyPr wrap="none">
              <a:spAutoFit/>
            </a:bodyPr>
            <a:lstStyle/>
            <a:p>
              <a:r>
                <a:rPr lang="zh-TW" altLang="en-US" sz="1800" b="1" dirty="0" smtClean="0">
                  <a:solidFill>
                    <a:schemeClr val="bg1"/>
                  </a:solidFill>
                  <a:latin typeface="標楷體" pitchFamily="65" charset="-120"/>
                  <a:ea typeface="標楷體" pitchFamily="65" charset="-120"/>
                </a:rPr>
                <a:t>品質</a:t>
              </a:r>
              <a:endParaRPr lang="en-GB" altLang="zh-TW" sz="1800" b="1" dirty="0">
                <a:solidFill>
                  <a:schemeClr val="bg1"/>
                </a:solidFill>
                <a:latin typeface="標楷體" pitchFamily="65" charset="-120"/>
                <a:ea typeface="標楷體" pitchFamily="65" charset="-120"/>
              </a:endParaRPr>
            </a:p>
          </p:txBody>
        </p:sp>
      </p:grpSp>
      <p:grpSp>
        <p:nvGrpSpPr>
          <p:cNvPr id="6" name="Group 19"/>
          <p:cNvGrpSpPr>
            <a:grpSpLocks/>
          </p:cNvGrpSpPr>
          <p:nvPr/>
        </p:nvGrpSpPr>
        <p:grpSpPr bwMode="auto">
          <a:xfrm>
            <a:off x="1910690" y="5599114"/>
            <a:ext cx="1170000" cy="1080000"/>
            <a:chOff x="1156" y="1710"/>
            <a:chExt cx="617" cy="632"/>
          </a:xfrm>
        </p:grpSpPr>
        <p:sp>
          <p:nvSpPr>
            <p:cNvPr id="58" name="Oval 20"/>
            <p:cNvSpPr>
              <a:spLocks noChangeArrowheads="1"/>
            </p:cNvSpPr>
            <p:nvPr/>
          </p:nvSpPr>
          <p:spPr bwMode="auto">
            <a:xfrm>
              <a:off x="1156" y="1710"/>
              <a:ext cx="617" cy="632"/>
            </a:xfrm>
            <a:prstGeom prst="ellipse">
              <a:avLst/>
            </a:prstGeom>
            <a:solidFill>
              <a:srgbClr val="7030A0"/>
            </a:solidFill>
            <a:ln w="28575">
              <a:solidFill>
                <a:srgbClr val="FFFFFF"/>
              </a:solidFill>
              <a:round/>
              <a:headEnd/>
              <a:tailEnd/>
            </a:ln>
            <a:effectLst>
              <a:outerShdw dist="28398" dir="1593903" algn="ctr" rotWithShape="0">
                <a:schemeClr val="bg2"/>
              </a:outerShdw>
            </a:effectLst>
          </p:spPr>
          <p:txBody>
            <a:bodyPr wrap="none" anchor="ctr"/>
            <a:lstStyle/>
            <a:p>
              <a:pPr>
                <a:defRPr/>
              </a:pPr>
              <a:endParaRPr lang="zh-TW" altLang="en-US">
                <a:latin typeface="Arial" pitchFamily="34" charset="0"/>
                <a:cs typeface="Arial" pitchFamily="34" charset="0"/>
              </a:endParaRPr>
            </a:p>
          </p:txBody>
        </p:sp>
        <p:sp>
          <p:nvSpPr>
            <p:cNvPr id="18452" name="AutoShape 21"/>
            <p:cNvSpPr>
              <a:spLocks noChangeArrowheads="1"/>
            </p:cNvSpPr>
            <p:nvPr/>
          </p:nvSpPr>
          <p:spPr bwMode="auto">
            <a:xfrm rot="5400000">
              <a:off x="1287" y="1584"/>
              <a:ext cx="272" cy="525"/>
            </a:xfrm>
            <a:prstGeom prst="moon">
              <a:avLst>
                <a:gd name="adj" fmla="val 87500"/>
              </a:avLst>
            </a:prstGeom>
            <a:gradFill rotWithShape="1">
              <a:gsLst>
                <a:gs pos="0">
                  <a:srgbClr val="FFFFFF">
                    <a:alpha val="60001"/>
                  </a:srgbClr>
                </a:gs>
                <a:gs pos="100000">
                  <a:srgbClr val="767676">
                    <a:alpha val="0"/>
                  </a:srgbClr>
                </a:gs>
              </a:gsLst>
              <a:lin ang="0" scaled="1"/>
            </a:gradFill>
            <a:ln w="9525">
              <a:noFill/>
              <a:miter lim="800000"/>
              <a:headEnd/>
              <a:tailEnd/>
            </a:ln>
          </p:spPr>
          <p:txBody>
            <a:bodyPr wrap="none" anchor="ctr"/>
            <a:lstStyle/>
            <a:p>
              <a:endParaRPr lang="zh-TW" altLang="en-US">
                <a:cs typeface="Arial" charset="0"/>
              </a:endParaRPr>
            </a:p>
          </p:txBody>
        </p:sp>
      </p:grpSp>
      <p:sp>
        <p:nvSpPr>
          <p:cNvPr id="18441" name="矩形 63"/>
          <p:cNvSpPr>
            <a:spLocks noChangeArrowheads="1"/>
          </p:cNvSpPr>
          <p:nvPr/>
        </p:nvSpPr>
        <p:spPr bwMode="auto">
          <a:xfrm>
            <a:off x="-375592" y="3716339"/>
            <a:ext cx="2497138" cy="369332"/>
          </a:xfrm>
          <a:prstGeom prst="rect">
            <a:avLst/>
          </a:prstGeom>
          <a:noFill/>
          <a:ln w="9525">
            <a:noFill/>
            <a:miter lim="800000"/>
            <a:headEnd/>
            <a:tailEnd/>
          </a:ln>
        </p:spPr>
        <p:txBody>
          <a:bodyPr>
            <a:spAutoFit/>
          </a:bodyPr>
          <a:lstStyle/>
          <a:p>
            <a:pPr algn="ctr"/>
            <a:r>
              <a:rPr lang="en-US" altLang="zh-TW" sz="1800" b="1" dirty="0" smtClean="0">
                <a:solidFill>
                  <a:schemeClr val="bg1"/>
                </a:solidFill>
                <a:ea typeface="Arial Unicode MS" pitchFamily="34" charset="-120"/>
                <a:cs typeface="Arial" charset="0"/>
              </a:rPr>
              <a:t>CSR</a:t>
            </a:r>
            <a:endParaRPr lang="en-US" altLang="zh-TW" sz="1800" b="1" dirty="0">
              <a:solidFill>
                <a:schemeClr val="bg1"/>
              </a:solidFill>
              <a:ea typeface="Arial Unicode MS" pitchFamily="34" charset="-120"/>
              <a:cs typeface="Arial" charset="0"/>
            </a:endParaRPr>
          </a:p>
        </p:txBody>
      </p:sp>
      <p:sp>
        <p:nvSpPr>
          <p:cNvPr id="18442" name="矩形 64"/>
          <p:cNvSpPr>
            <a:spLocks noChangeArrowheads="1"/>
          </p:cNvSpPr>
          <p:nvPr/>
        </p:nvSpPr>
        <p:spPr bwMode="auto">
          <a:xfrm>
            <a:off x="472827" y="5003884"/>
            <a:ext cx="1743869" cy="369332"/>
          </a:xfrm>
          <a:prstGeom prst="rect">
            <a:avLst/>
          </a:prstGeom>
          <a:noFill/>
          <a:ln w="9525">
            <a:noFill/>
            <a:miter lim="800000"/>
            <a:headEnd/>
            <a:tailEnd/>
          </a:ln>
        </p:spPr>
        <p:txBody>
          <a:bodyPr>
            <a:spAutoFit/>
          </a:bodyPr>
          <a:lstStyle/>
          <a:p>
            <a:r>
              <a:rPr lang="zh-TW" altLang="en-US" sz="1800" b="1" dirty="0" smtClean="0">
                <a:solidFill>
                  <a:schemeClr val="bg1"/>
                </a:solidFill>
                <a:latin typeface="標楷體" pitchFamily="65" charset="-120"/>
                <a:ea typeface="標楷體" pitchFamily="65" charset="-120"/>
              </a:rPr>
              <a:t>服務</a:t>
            </a:r>
            <a:endParaRPr lang="en-US" altLang="zh-TW" sz="1800" dirty="0">
              <a:solidFill>
                <a:schemeClr val="bg1"/>
              </a:solidFill>
              <a:latin typeface="標楷體" pitchFamily="65" charset="-120"/>
              <a:ea typeface="標楷體" pitchFamily="65" charset="-120"/>
              <a:cs typeface="Arial" pitchFamily="34" charset="0"/>
            </a:endParaRPr>
          </a:p>
        </p:txBody>
      </p:sp>
      <p:sp>
        <p:nvSpPr>
          <p:cNvPr id="18443" name="矩形 65"/>
          <p:cNvSpPr>
            <a:spLocks noChangeArrowheads="1"/>
          </p:cNvSpPr>
          <p:nvPr/>
        </p:nvSpPr>
        <p:spPr bwMode="auto">
          <a:xfrm>
            <a:off x="1226343" y="5970766"/>
            <a:ext cx="2574529" cy="369332"/>
          </a:xfrm>
          <a:prstGeom prst="rect">
            <a:avLst/>
          </a:prstGeom>
          <a:noFill/>
          <a:ln w="9525">
            <a:noFill/>
            <a:miter lim="800000"/>
            <a:headEnd/>
            <a:tailEnd/>
          </a:ln>
        </p:spPr>
        <p:txBody>
          <a:bodyPr>
            <a:spAutoFit/>
          </a:bodyPr>
          <a:lstStyle/>
          <a:p>
            <a:pPr>
              <a:defRPr/>
            </a:pPr>
            <a:r>
              <a:rPr lang="zh-TW" altLang="en-US" sz="1800" b="1" dirty="0" smtClean="0">
                <a:solidFill>
                  <a:schemeClr val="bg1"/>
                </a:solidFill>
                <a:latin typeface="標楷體" pitchFamily="65" charset="-120"/>
                <a:ea typeface="標楷體" pitchFamily="65" charset="-120"/>
                <a:cs typeface="Arial" pitchFamily="34" charset="0"/>
              </a:rPr>
              <a:t>長久關係</a:t>
            </a:r>
            <a:endParaRPr lang="en-US" altLang="zh-TW" sz="1800" b="1" dirty="0">
              <a:solidFill>
                <a:schemeClr val="bg1"/>
              </a:solidFill>
              <a:latin typeface="標楷體" pitchFamily="65" charset="-120"/>
              <a:ea typeface="標楷體" pitchFamily="65" charset="-120"/>
              <a:cs typeface="Arial" pitchFamily="34" charset="0"/>
            </a:endParaRPr>
          </a:p>
        </p:txBody>
      </p:sp>
      <p:sp>
        <p:nvSpPr>
          <p:cNvPr id="18444" name="AutoShape 21"/>
          <p:cNvSpPr>
            <a:spLocks noChangeArrowheads="1"/>
          </p:cNvSpPr>
          <p:nvPr/>
        </p:nvSpPr>
        <p:spPr bwMode="auto">
          <a:xfrm rot="5400000">
            <a:off x="1016001" y="4378194"/>
            <a:ext cx="465137" cy="1014677"/>
          </a:xfrm>
          <a:prstGeom prst="moon">
            <a:avLst>
              <a:gd name="adj" fmla="val 87500"/>
            </a:avLst>
          </a:prstGeom>
          <a:gradFill rotWithShape="1">
            <a:gsLst>
              <a:gs pos="0">
                <a:srgbClr val="FFFFFF">
                  <a:alpha val="60001"/>
                </a:srgbClr>
              </a:gs>
              <a:gs pos="100000">
                <a:srgbClr val="767676">
                  <a:alpha val="0"/>
                </a:srgbClr>
              </a:gs>
            </a:gsLst>
            <a:lin ang="0" scaled="1"/>
          </a:gradFill>
          <a:ln w="9525">
            <a:noFill/>
            <a:miter lim="800000"/>
            <a:headEnd/>
            <a:tailEnd/>
          </a:ln>
        </p:spPr>
        <p:txBody>
          <a:bodyPr wrap="none" anchor="ctr"/>
          <a:lstStyle/>
          <a:p>
            <a:endParaRPr lang="zh-TW" altLang="en-US">
              <a:cs typeface="Arial" charset="0"/>
            </a:endParaRPr>
          </a:p>
        </p:txBody>
      </p:sp>
      <p:sp>
        <p:nvSpPr>
          <p:cNvPr id="18446" name="矩形 68"/>
          <p:cNvSpPr>
            <a:spLocks noChangeArrowheads="1"/>
          </p:cNvSpPr>
          <p:nvPr/>
        </p:nvSpPr>
        <p:spPr bwMode="auto">
          <a:xfrm>
            <a:off x="3656856" y="1196975"/>
            <a:ext cx="6249144" cy="584200"/>
          </a:xfrm>
          <a:prstGeom prst="rect">
            <a:avLst/>
          </a:prstGeom>
          <a:noFill/>
          <a:ln w="9525">
            <a:noFill/>
            <a:miter lim="800000"/>
            <a:headEnd/>
            <a:tailEnd/>
          </a:ln>
        </p:spPr>
        <p:txBody>
          <a:bodyPr wrap="square">
            <a:spAutoFit/>
          </a:bodyPr>
          <a:lstStyle/>
          <a:p>
            <a:pPr algn="l"/>
            <a:r>
              <a:rPr lang="zh-TW" altLang="en-US" sz="1600" dirty="0" smtClean="0">
                <a:solidFill>
                  <a:schemeClr val="tx1"/>
                </a:solidFill>
                <a:ea typeface="標楷體" pitchFamily="65" charset="-120"/>
                <a:cs typeface="Arial" pitchFamily="34" charset="0"/>
              </a:rPr>
              <a:t>在優異的品質管制系統下，提供高品質，高一致性，高信賴度、</a:t>
            </a:r>
            <a:r>
              <a:rPr lang="zh-CN" altLang="en-US" sz="1600" dirty="0" smtClean="0">
                <a:solidFill>
                  <a:schemeClr val="tx1"/>
                </a:solidFill>
                <a:ea typeface="標楷體" pitchFamily="65" charset="-120"/>
                <a:cs typeface="Arial" pitchFamily="34" charset="0"/>
              </a:rPr>
              <a:t>低</a:t>
            </a:r>
            <a:r>
              <a:rPr lang="zh-TW" altLang="en-US" sz="1600" dirty="0" smtClean="0">
                <a:solidFill>
                  <a:schemeClr val="tx1"/>
                </a:solidFill>
                <a:ea typeface="標楷體" pitchFamily="65" charset="-120"/>
                <a:cs typeface="Arial" pitchFamily="34" charset="0"/>
              </a:rPr>
              <a:t>缺點率</a:t>
            </a:r>
            <a:r>
              <a:rPr lang="zh-CN" altLang="en-US" sz="1600" dirty="0" smtClean="0">
                <a:solidFill>
                  <a:schemeClr val="tx1"/>
                </a:solidFill>
                <a:ea typeface="標楷體" pitchFamily="65" charset="-120"/>
                <a:cs typeface="Arial" pitchFamily="34" charset="0"/>
              </a:rPr>
              <a:t>的產品。</a:t>
            </a:r>
            <a:endParaRPr lang="en-US" altLang="zh-TW" sz="1600" dirty="0">
              <a:solidFill>
                <a:schemeClr val="tx1"/>
              </a:solidFill>
              <a:ea typeface="標楷體" pitchFamily="65" charset="-120"/>
              <a:cs typeface="Arial" pitchFamily="34" charset="0"/>
            </a:endParaRPr>
          </a:p>
        </p:txBody>
      </p:sp>
      <p:sp>
        <p:nvSpPr>
          <p:cNvPr id="18447" name="矩形 69"/>
          <p:cNvSpPr>
            <a:spLocks noChangeArrowheads="1"/>
          </p:cNvSpPr>
          <p:nvPr/>
        </p:nvSpPr>
        <p:spPr bwMode="auto">
          <a:xfrm>
            <a:off x="3656856" y="2205038"/>
            <a:ext cx="6249144" cy="584775"/>
          </a:xfrm>
          <a:prstGeom prst="rect">
            <a:avLst/>
          </a:prstGeom>
          <a:noFill/>
          <a:ln w="9525">
            <a:noFill/>
            <a:miter lim="800000"/>
            <a:headEnd/>
            <a:tailEnd/>
          </a:ln>
        </p:spPr>
        <p:txBody>
          <a:bodyPr wrap="square">
            <a:spAutoFit/>
          </a:bodyPr>
          <a:lstStyle/>
          <a:p>
            <a:pPr algn="l"/>
            <a:r>
              <a:rPr lang="zh-TW" altLang="en-US" sz="1600" dirty="0" smtClean="0">
                <a:solidFill>
                  <a:schemeClr val="tx1"/>
                </a:solidFill>
                <a:ea typeface="標楷體" pitchFamily="65" charset="-120"/>
                <a:cs typeface="Arial" pitchFamily="34" charset="0"/>
              </a:rPr>
              <a:t>領先導入類載板制程，提供</a:t>
            </a:r>
            <a:r>
              <a:rPr lang="en-US" altLang="zh-CN" sz="1600" dirty="0" smtClean="0">
                <a:solidFill>
                  <a:schemeClr val="tx1"/>
                </a:solidFill>
                <a:ea typeface="標楷體" pitchFamily="65" charset="-120"/>
                <a:cs typeface="Arial" pitchFamily="34" charset="0"/>
              </a:rPr>
              <a:t>30/30µm</a:t>
            </a:r>
            <a:r>
              <a:rPr lang="zh-CN" altLang="en-US" sz="1600" dirty="0" smtClean="0">
                <a:solidFill>
                  <a:schemeClr val="tx1"/>
                </a:solidFill>
                <a:ea typeface="標楷體" pitchFamily="65" charset="-120"/>
                <a:cs typeface="Arial" pitchFamily="34" charset="0"/>
              </a:rPr>
              <a:t>細線路</a:t>
            </a:r>
            <a:r>
              <a:rPr lang="zh-TW" altLang="en-US" sz="1600" dirty="0" smtClean="0">
                <a:solidFill>
                  <a:schemeClr val="tx1"/>
                </a:solidFill>
                <a:ea typeface="標楷體" pitchFamily="65" charset="-120"/>
                <a:cs typeface="Arial" pitchFamily="34" charset="0"/>
              </a:rPr>
              <a:t>任意層</a:t>
            </a:r>
            <a:r>
              <a:rPr lang="zh-CN" altLang="en-US" sz="1600" dirty="0" smtClean="0">
                <a:solidFill>
                  <a:schemeClr val="tx1"/>
                </a:solidFill>
                <a:ea typeface="標楷體" pitchFamily="65" charset="-120"/>
                <a:cs typeface="Arial" pitchFamily="34" charset="0"/>
              </a:rPr>
              <a:t>薄板</a:t>
            </a:r>
            <a:endParaRPr lang="en-US" altLang="zh-CN" sz="1600" dirty="0" smtClean="0">
              <a:solidFill>
                <a:schemeClr val="tx1"/>
              </a:solidFill>
              <a:ea typeface="標楷體" pitchFamily="65" charset="-120"/>
              <a:cs typeface="Arial" pitchFamily="34" charset="0"/>
            </a:endParaRPr>
          </a:p>
          <a:p>
            <a:pPr algn="l"/>
            <a:r>
              <a:rPr lang="zh-CN" altLang="en-US" sz="1600" dirty="0" smtClean="0">
                <a:solidFill>
                  <a:schemeClr val="tx1"/>
                </a:solidFill>
                <a:ea typeface="標楷體" pitchFamily="65" charset="-120"/>
                <a:cs typeface="Arial" pitchFamily="34" charset="0"/>
              </a:rPr>
              <a:t>到</a:t>
            </a:r>
            <a:r>
              <a:rPr lang="en-US" altLang="zh-CN" sz="1600" dirty="0" smtClean="0">
                <a:solidFill>
                  <a:schemeClr val="tx1"/>
                </a:solidFill>
                <a:ea typeface="標楷體" pitchFamily="65" charset="-120"/>
                <a:cs typeface="Arial" pitchFamily="34" charset="0"/>
              </a:rPr>
              <a:t>40</a:t>
            </a:r>
            <a:r>
              <a:rPr lang="zh-CN" altLang="en-US" sz="1600" dirty="0" smtClean="0">
                <a:solidFill>
                  <a:schemeClr val="tx1"/>
                </a:solidFill>
                <a:ea typeface="標楷體" pitchFamily="65" charset="-120"/>
                <a:cs typeface="Arial" pitchFamily="34" charset="0"/>
              </a:rPr>
              <a:t>層</a:t>
            </a:r>
            <a:r>
              <a:rPr lang="en-US" altLang="zh-CN" sz="1600" dirty="0" smtClean="0">
                <a:solidFill>
                  <a:schemeClr val="tx1"/>
                </a:solidFill>
                <a:ea typeface="標楷體" pitchFamily="65" charset="-120"/>
                <a:cs typeface="Arial" pitchFamily="34" charset="0"/>
              </a:rPr>
              <a:t>200mil</a:t>
            </a:r>
            <a:r>
              <a:rPr lang="zh-TW" altLang="en-US" sz="1600" dirty="0" smtClean="0">
                <a:solidFill>
                  <a:schemeClr val="tx1"/>
                </a:solidFill>
                <a:ea typeface="標楷體" pitchFamily="65" charset="-120"/>
                <a:cs typeface="Arial" pitchFamily="34" charset="0"/>
              </a:rPr>
              <a:t>高信賴度厚板。</a:t>
            </a:r>
            <a:endParaRPr lang="en-US" altLang="zh-TW" sz="1600" dirty="0">
              <a:solidFill>
                <a:schemeClr val="tx1"/>
              </a:solidFill>
              <a:ea typeface="標楷體" pitchFamily="65" charset="-120"/>
              <a:cs typeface="Arial" pitchFamily="34" charset="0"/>
            </a:endParaRPr>
          </a:p>
        </p:txBody>
      </p:sp>
      <p:sp>
        <p:nvSpPr>
          <p:cNvPr id="18448" name="矩形 70"/>
          <p:cNvSpPr>
            <a:spLocks noChangeArrowheads="1"/>
          </p:cNvSpPr>
          <p:nvPr/>
        </p:nvSpPr>
        <p:spPr bwMode="auto">
          <a:xfrm>
            <a:off x="3657600" y="3609975"/>
            <a:ext cx="6248400" cy="338554"/>
          </a:xfrm>
          <a:prstGeom prst="rect">
            <a:avLst/>
          </a:prstGeom>
          <a:noFill/>
          <a:ln w="9525">
            <a:noFill/>
            <a:miter lim="800000"/>
            <a:headEnd/>
            <a:tailEnd/>
          </a:ln>
        </p:spPr>
        <p:txBody>
          <a:bodyPr wrap="square">
            <a:spAutoFit/>
          </a:bodyPr>
          <a:lstStyle/>
          <a:p>
            <a:pPr algn="l"/>
            <a:r>
              <a:rPr lang="zh-TW" altLang="en-US" sz="1600" dirty="0" smtClean="0">
                <a:solidFill>
                  <a:schemeClr val="tx1"/>
                </a:solidFill>
                <a:ea typeface="標楷體" pitchFamily="65" charset="-120"/>
                <a:cs typeface="Arial" pitchFamily="34" charset="0"/>
              </a:rPr>
              <a:t>符合法令規範，注重勞工權益，重視環境保護。</a:t>
            </a:r>
            <a:endParaRPr lang="en-US" altLang="zh-TW" sz="1600" dirty="0">
              <a:solidFill>
                <a:schemeClr val="tx1"/>
              </a:solidFill>
              <a:ea typeface="標楷體" pitchFamily="65" charset="-120"/>
              <a:cs typeface="Arial" pitchFamily="34" charset="0"/>
            </a:endParaRPr>
          </a:p>
        </p:txBody>
      </p:sp>
      <p:sp>
        <p:nvSpPr>
          <p:cNvPr id="18449" name="矩形 71"/>
          <p:cNvSpPr>
            <a:spLocks noChangeArrowheads="1"/>
          </p:cNvSpPr>
          <p:nvPr/>
        </p:nvSpPr>
        <p:spPr bwMode="auto">
          <a:xfrm>
            <a:off x="3656856" y="4725144"/>
            <a:ext cx="6249144" cy="830997"/>
          </a:xfrm>
          <a:prstGeom prst="rect">
            <a:avLst/>
          </a:prstGeom>
          <a:noFill/>
          <a:ln w="9525">
            <a:noFill/>
            <a:miter lim="800000"/>
            <a:headEnd/>
            <a:tailEnd/>
          </a:ln>
        </p:spPr>
        <p:txBody>
          <a:bodyPr wrap="square">
            <a:spAutoFit/>
          </a:bodyPr>
          <a:lstStyle/>
          <a:p>
            <a:pPr algn="l"/>
            <a:r>
              <a:rPr lang="zh-TW" altLang="en-US" sz="1600" dirty="0" smtClean="0">
                <a:solidFill>
                  <a:schemeClr val="tx1"/>
                </a:solidFill>
                <a:ea typeface="標楷體" pitchFamily="65" charset="-120"/>
                <a:cs typeface="Arial" pitchFamily="34" charset="0"/>
              </a:rPr>
              <a:t>提供硬板、軟板、軟硬結合板，和打件的一站式電路板服務，並且和客戶共同開發新產品，參與早期設計開發階段，提供到製造、打件、出貨的完整服務。</a:t>
            </a:r>
            <a:endParaRPr lang="en-US" altLang="zh-TW" sz="1600" dirty="0">
              <a:solidFill>
                <a:schemeClr val="tx1"/>
              </a:solidFill>
              <a:ea typeface="標楷體" pitchFamily="65" charset="-120"/>
              <a:cs typeface="Arial" pitchFamily="34" charset="0"/>
            </a:endParaRPr>
          </a:p>
        </p:txBody>
      </p:sp>
      <p:sp>
        <p:nvSpPr>
          <p:cNvPr id="18450" name="矩形 29"/>
          <p:cNvSpPr>
            <a:spLocks noChangeArrowheads="1"/>
          </p:cNvSpPr>
          <p:nvPr/>
        </p:nvSpPr>
        <p:spPr bwMode="auto">
          <a:xfrm>
            <a:off x="3657600" y="5949280"/>
            <a:ext cx="6248400" cy="584775"/>
          </a:xfrm>
          <a:prstGeom prst="rect">
            <a:avLst/>
          </a:prstGeom>
          <a:noFill/>
          <a:ln w="9525">
            <a:noFill/>
            <a:miter lim="800000"/>
            <a:headEnd/>
            <a:tailEnd/>
          </a:ln>
        </p:spPr>
        <p:txBody>
          <a:bodyPr wrap="square">
            <a:noAutofit/>
          </a:bodyPr>
          <a:lstStyle/>
          <a:p>
            <a:pPr marL="0" lvl="1" algn="l"/>
            <a:r>
              <a:rPr lang="zh-TW" altLang="en-US" sz="1600" dirty="0" smtClean="0">
                <a:solidFill>
                  <a:schemeClr val="tx1"/>
                </a:solidFill>
                <a:ea typeface="標楷體" pitchFamily="65" charset="-120"/>
                <a:cs typeface="Arial" pitchFamily="34" charset="0"/>
              </a:rPr>
              <a:t>穩定經營與成長，擅於研發新技術，掌握客戶需求，提前做好準備，成為客戶共同發展的合作夥伴。</a:t>
            </a:r>
            <a:endParaRPr lang="zh-CN" altLang="en-US" sz="1600" dirty="0">
              <a:solidFill>
                <a:schemeClr val="tx1"/>
              </a:solidFill>
              <a:ea typeface="標楷體" pitchFamily="65" charset="-120"/>
              <a:cs typeface="Arial" pitchFamily="34" charset="0"/>
            </a:endParaRPr>
          </a:p>
        </p:txBody>
      </p:sp>
      <p:grpSp>
        <p:nvGrpSpPr>
          <p:cNvPr id="31" name="Group 43"/>
          <p:cNvGrpSpPr>
            <a:grpSpLocks/>
          </p:cNvGrpSpPr>
          <p:nvPr/>
        </p:nvGrpSpPr>
        <p:grpSpPr bwMode="auto">
          <a:xfrm>
            <a:off x="0" y="169863"/>
            <a:ext cx="9871075" cy="6643687"/>
            <a:chOff x="0" y="107"/>
            <a:chExt cx="6218" cy="4185"/>
          </a:xfrm>
        </p:grpSpPr>
        <p:pic>
          <p:nvPicPr>
            <p:cNvPr id="32" name="Picture 4" descr="1388006_676157779062074_1345302289_n"/>
            <p:cNvPicPr>
              <a:picLocks noChangeAspect="1" noChangeArrowheads="1"/>
            </p:cNvPicPr>
            <p:nvPr/>
          </p:nvPicPr>
          <p:blipFill>
            <a:blip r:embed="rId3" cstate="print">
              <a:lum bright="70000" contrast="-70000"/>
            </a:blip>
            <a:srcRect/>
            <a:stretch>
              <a:fillRect/>
            </a:stretch>
          </p:blipFill>
          <p:spPr bwMode="auto">
            <a:xfrm>
              <a:off x="5161" y="4038"/>
              <a:ext cx="1057" cy="254"/>
            </a:xfrm>
            <a:prstGeom prst="rect">
              <a:avLst/>
            </a:prstGeom>
            <a:noFill/>
            <a:ln w="9525">
              <a:noFill/>
              <a:miter lim="800000"/>
              <a:headEnd/>
              <a:tailEnd/>
            </a:ln>
          </p:spPr>
        </p:pic>
        <p:sp>
          <p:nvSpPr>
            <p:cNvPr id="33" name="Text Box 6"/>
            <p:cNvSpPr txBox="1">
              <a:spLocks noChangeArrowheads="1"/>
            </p:cNvSpPr>
            <p:nvPr/>
          </p:nvSpPr>
          <p:spPr bwMode="auto">
            <a:xfrm>
              <a:off x="582" y="107"/>
              <a:ext cx="5260" cy="330"/>
            </a:xfrm>
            <a:prstGeom prst="rect">
              <a:avLst/>
            </a:prstGeom>
            <a:noFill/>
            <a:ln w="9525">
              <a:noFill/>
              <a:miter lim="800000"/>
              <a:headEnd/>
              <a:tailEnd/>
            </a:ln>
          </p:spPr>
          <p:txBody>
            <a:bodyPr anchor="ctr">
              <a:spAutoFit/>
            </a:bodyPr>
            <a:lstStyle/>
            <a:p>
              <a:pPr algn="l"/>
              <a:r>
                <a:rPr lang="zh-TW" altLang="en-US" sz="2800" b="1" dirty="0" smtClean="0">
                  <a:solidFill>
                    <a:srgbClr val="333333"/>
                  </a:solidFill>
                  <a:latin typeface="標楷體" pitchFamily="65" charset="-120"/>
                  <a:ea typeface="標楷體" pitchFamily="65" charset="-120"/>
                </a:rPr>
                <a:t>華通競爭優勢</a:t>
              </a:r>
              <a:endParaRPr lang="en-US" altLang="zh-TW" sz="2800" b="1" dirty="0">
                <a:solidFill>
                  <a:srgbClr val="333333"/>
                </a:solidFill>
                <a:latin typeface="標楷體" pitchFamily="65" charset="-120"/>
                <a:ea typeface="標楷體" pitchFamily="65" charset="-120"/>
              </a:endParaRPr>
            </a:p>
          </p:txBody>
        </p:sp>
        <p:grpSp>
          <p:nvGrpSpPr>
            <p:cNvPr id="34" name="Group 7"/>
            <p:cNvGrpSpPr>
              <a:grpSpLocks/>
            </p:cNvGrpSpPr>
            <p:nvPr/>
          </p:nvGrpSpPr>
          <p:grpSpPr bwMode="auto">
            <a:xfrm>
              <a:off x="0" y="163"/>
              <a:ext cx="537" cy="227"/>
              <a:chOff x="0" y="255"/>
              <a:chExt cx="535" cy="227"/>
            </a:xfrm>
          </p:grpSpPr>
          <p:sp>
            <p:nvSpPr>
              <p:cNvPr id="35" name="Rectangle 8"/>
              <p:cNvSpPr>
                <a:spLocks noChangeArrowheads="1"/>
              </p:cNvSpPr>
              <p:nvPr/>
            </p:nvSpPr>
            <p:spPr bwMode="auto">
              <a:xfrm>
                <a:off x="0" y="255"/>
                <a:ext cx="535" cy="227"/>
              </a:xfrm>
              <a:prstGeom prst="rect">
                <a:avLst/>
              </a:prstGeom>
              <a:solidFill>
                <a:srgbClr val="333333"/>
              </a:solidFill>
              <a:ln w="9525" algn="ctr">
                <a:noFill/>
                <a:miter lim="800000"/>
                <a:headEnd/>
                <a:tailEnd/>
              </a:ln>
            </p:spPr>
            <p:txBody>
              <a:bodyPr wrap="none" anchor="ctr"/>
              <a:lstStyle/>
              <a:p>
                <a:endParaRPr lang="zh-TW" altLang="zh-TW"/>
              </a:p>
            </p:txBody>
          </p:sp>
          <p:sp>
            <p:nvSpPr>
              <p:cNvPr id="36" name="Line 9"/>
              <p:cNvSpPr>
                <a:spLocks noChangeShapeType="1"/>
              </p:cNvSpPr>
              <p:nvPr/>
            </p:nvSpPr>
            <p:spPr bwMode="auto">
              <a:xfrm>
                <a:off x="81" y="255"/>
                <a:ext cx="0" cy="227"/>
              </a:xfrm>
              <a:prstGeom prst="line">
                <a:avLst/>
              </a:prstGeom>
              <a:noFill/>
              <a:ln w="28575">
                <a:solidFill>
                  <a:schemeClr val="bg1"/>
                </a:solidFill>
                <a:round/>
                <a:headEnd/>
                <a:tailEnd/>
              </a:ln>
            </p:spPr>
            <p:txBody>
              <a:bodyPr anchor="ctr"/>
              <a:lstStyle/>
              <a:p>
                <a:endParaRPr lang="zh-TW" altLang="en-US"/>
              </a:p>
            </p:txBody>
          </p:sp>
          <p:sp>
            <p:nvSpPr>
              <p:cNvPr id="37" name="Line 10"/>
              <p:cNvSpPr>
                <a:spLocks noChangeShapeType="1"/>
              </p:cNvSpPr>
              <p:nvPr/>
            </p:nvSpPr>
            <p:spPr bwMode="auto">
              <a:xfrm>
                <a:off x="36" y="255"/>
                <a:ext cx="0" cy="227"/>
              </a:xfrm>
              <a:prstGeom prst="line">
                <a:avLst/>
              </a:prstGeom>
              <a:noFill/>
              <a:ln w="28575">
                <a:solidFill>
                  <a:schemeClr val="bg1"/>
                </a:solidFill>
                <a:round/>
                <a:headEnd/>
                <a:tailEnd/>
              </a:ln>
            </p:spPr>
            <p:txBody>
              <a:bodyPr anchor="ctr"/>
              <a:lstStyle/>
              <a:p>
                <a:endParaRPr lang="zh-TW" altLang="en-US"/>
              </a:p>
            </p:txBody>
          </p:sp>
          <p:sp>
            <p:nvSpPr>
              <p:cNvPr id="38" name="Line 11"/>
              <p:cNvSpPr>
                <a:spLocks noChangeShapeType="1"/>
              </p:cNvSpPr>
              <p:nvPr/>
            </p:nvSpPr>
            <p:spPr bwMode="auto">
              <a:xfrm>
                <a:off x="126" y="255"/>
                <a:ext cx="0" cy="227"/>
              </a:xfrm>
              <a:prstGeom prst="line">
                <a:avLst/>
              </a:prstGeom>
              <a:noFill/>
              <a:ln w="28575">
                <a:solidFill>
                  <a:schemeClr val="bg1"/>
                </a:solidFill>
                <a:round/>
                <a:headEnd/>
                <a:tailEnd/>
              </a:ln>
            </p:spPr>
            <p:txBody>
              <a:bodyPr anchor="ctr"/>
              <a:lstStyle/>
              <a:p>
                <a:endParaRPr lang="zh-TW" altLang="en-US"/>
              </a:p>
            </p:txBody>
          </p:sp>
        </p:grpSp>
      </p:grpSp>
      <p:sp>
        <p:nvSpPr>
          <p:cNvPr id="39" name="文字方塊 38"/>
          <p:cNvSpPr txBox="1"/>
          <p:nvPr/>
        </p:nvSpPr>
        <p:spPr>
          <a:xfrm>
            <a:off x="0" y="6642100"/>
            <a:ext cx="2592388" cy="215900"/>
          </a:xfrm>
          <a:prstGeom prst="rect">
            <a:avLst/>
          </a:prstGeom>
          <a:noFill/>
        </p:spPr>
        <p:txBody>
          <a:bodyPr>
            <a:spAutoFit/>
          </a:bodyPr>
          <a:lstStyle/>
          <a:p>
            <a:pPr>
              <a:defRPr/>
            </a:pPr>
            <a:r>
              <a:rPr lang="zh-TW" altLang="en-US" sz="800" dirty="0">
                <a:solidFill>
                  <a:schemeClr val="tx1">
                    <a:lumMod val="50000"/>
                    <a:lumOff val="50000"/>
                  </a:schemeClr>
                </a:solidFill>
              </a:rPr>
              <a:t> </a:t>
            </a:r>
            <a:r>
              <a:rPr lang="en-US" altLang="zh-TW" sz="800" dirty="0">
                <a:solidFill>
                  <a:schemeClr val="tx1">
                    <a:lumMod val="50000"/>
                    <a:lumOff val="50000"/>
                  </a:schemeClr>
                </a:solidFill>
              </a:rPr>
              <a:t>Copyright © </a:t>
            </a:r>
            <a:r>
              <a:rPr lang="en-US" altLang="zh-TW" sz="800" dirty="0" smtClean="0">
                <a:solidFill>
                  <a:schemeClr val="tx1">
                    <a:lumMod val="50000"/>
                    <a:lumOff val="50000"/>
                  </a:schemeClr>
                </a:solidFill>
              </a:rPr>
              <a:t>2018 </a:t>
            </a:r>
            <a:r>
              <a:rPr lang="en-US" altLang="zh-TW" sz="800" dirty="0">
                <a:solidFill>
                  <a:schemeClr val="tx1">
                    <a:lumMod val="50000"/>
                    <a:lumOff val="50000"/>
                  </a:schemeClr>
                </a:solidFill>
              </a:rPr>
              <a:t>Compeq Co., Ltd. All Right Reserved</a:t>
            </a:r>
            <a:endParaRPr lang="zh-TW" altLang="en-US" sz="800"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圖表 23"/>
          <p:cNvGraphicFramePr/>
          <p:nvPr/>
        </p:nvGraphicFramePr>
        <p:xfrm>
          <a:off x="920552" y="1196752"/>
          <a:ext cx="8280920" cy="4896544"/>
        </p:xfrm>
        <a:graphic>
          <a:graphicData uri="http://schemas.openxmlformats.org/drawingml/2006/chart">
            <c:chart xmlns:c="http://schemas.openxmlformats.org/drawingml/2006/chart" xmlns:r="http://schemas.openxmlformats.org/officeDocument/2006/relationships" r:id="rId3"/>
          </a:graphicData>
        </a:graphic>
      </p:graphicFrame>
      <p:grpSp>
        <p:nvGrpSpPr>
          <p:cNvPr id="2051" name="Group 43"/>
          <p:cNvGrpSpPr>
            <a:grpSpLocks/>
          </p:cNvGrpSpPr>
          <p:nvPr/>
        </p:nvGrpSpPr>
        <p:grpSpPr bwMode="auto">
          <a:xfrm>
            <a:off x="0" y="169863"/>
            <a:ext cx="9871075" cy="6643687"/>
            <a:chOff x="0" y="107"/>
            <a:chExt cx="6218" cy="4185"/>
          </a:xfrm>
        </p:grpSpPr>
        <p:pic>
          <p:nvPicPr>
            <p:cNvPr id="2063" name="Picture 4" descr="1388006_676157779062074_1345302289_n"/>
            <p:cNvPicPr>
              <a:picLocks noChangeAspect="1" noChangeArrowheads="1"/>
            </p:cNvPicPr>
            <p:nvPr/>
          </p:nvPicPr>
          <p:blipFill>
            <a:blip r:embed="rId4" cstate="print">
              <a:lum bright="70000" contrast="-70000"/>
            </a:blip>
            <a:srcRect/>
            <a:stretch>
              <a:fillRect/>
            </a:stretch>
          </p:blipFill>
          <p:spPr bwMode="auto">
            <a:xfrm>
              <a:off x="5161" y="4038"/>
              <a:ext cx="1057" cy="254"/>
            </a:xfrm>
            <a:prstGeom prst="rect">
              <a:avLst/>
            </a:prstGeom>
            <a:noFill/>
            <a:ln w="9525">
              <a:noFill/>
              <a:miter lim="800000"/>
              <a:headEnd/>
              <a:tailEnd/>
            </a:ln>
          </p:spPr>
        </p:pic>
        <p:sp>
          <p:nvSpPr>
            <p:cNvPr id="2064" name="Text Box 6"/>
            <p:cNvSpPr txBox="1">
              <a:spLocks noChangeArrowheads="1"/>
            </p:cNvSpPr>
            <p:nvPr/>
          </p:nvSpPr>
          <p:spPr bwMode="auto">
            <a:xfrm>
              <a:off x="582" y="107"/>
              <a:ext cx="5260" cy="330"/>
            </a:xfrm>
            <a:prstGeom prst="rect">
              <a:avLst/>
            </a:prstGeom>
            <a:noFill/>
            <a:ln w="9525">
              <a:noFill/>
              <a:miter lim="800000"/>
              <a:headEnd/>
              <a:tailEnd/>
            </a:ln>
          </p:spPr>
          <p:txBody>
            <a:bodyPr anchor="ctr">
              <a:spAutoFit/>
            </a:bodyPr>
            <a:lstStyle/>
            <a:p>
              <a:pPr algn="l"/>
              <a:r>
                <a:rPr lang="zh-TW" altLang="en-US" sz="2800" b="1" dirty="0" smtClean="0">
                  <a:solidFill>
                    <a:srgbClr val="333333"/>
                  </a:solidFill>
                  <a:latin typeface="標楷體" pitchFamily="65" charset="-120"/>
                  <a:ea typeface="標楷體" pitchFamily="65" charset="-120"/>
                </a:rPr>
                <a:t>華通歷年營業額</a:t>
              </a:r>
              <a:endParaRPr lang="en-US" altLang="zh-TW" sz="2800" b="1" dirty="0">
                <a:solidFill>
                  <a:srgbClr val="333333"/>
                </a:solidFill>
                <a:latin typeface="標楷體" pitchFamily="65" charset="-120"/>
                <a:ea typeface="標楷體" pitchFamily="65" charset="-120"/>
              </a:endParaRPr>
            </a:p>
          </p:txBody>
        </p:sp>
        <p:grpSp>
          <p:nvGrpSpPr>
            <p:cNvPr id="2065" name="Group 7"/>
            <p:cNvGrpSpPr>
              <a:grpSpLocks/>
            </p:cNvGrpSpPr>
            <p:nvPr/>
          </p:nvGrpSpPr>
          <p:grpSpPr bwMode="auto">
            <a:xfrm>
              <a:off x="0" y="163"/>
              <a:ext cx="537" cy="227"/>
              <a:chOff x="0" y="255"/>
              <a:chExt cx="535" cy="227"/>
            </a:xfrm>
          </p:grpSpPr>
          <p:sp>
            <p:nvSpPr>
              <p:cNvPr id="2066" name="Rectangle 8"/>
              <p:cNvSpPr>
                <a:spLocks noChangeArrowheads="1"/>
              </p:cNvSpPr>
              <p:nvPr/>
            </p:nvSpPr>
            <p:spPr bwMode="auto">
              <a:xfrm>
                <a:off x="0" y="255"/>
                <a:ext cx="535" cy="227"/>
              </a:xfrm>
              <a:prstGeom prst="rect">
                <a:avLst/>
              </a:prstGeom>
              <a:solidFill>
                <a:srgbClr val="333333"/>
              </a:solidFill>
              <a:ln w="9525" algn="ctr">
                <a:noFill/>
                <a:miter lim="800000"/>
                <a:headEnd/>
                <a:tailEnd/>
              </a:ln>
            </p:spPr>
            <p:txBody>
              <a:bodyPr wrap="none" anchor="ctr"/>
              <a:lstStyle/>
              <a:p>
                <a:endParaRPr lang="zh-TW" altLang="zh-TW"/>
              </a:p>
            </p:txBody>
          </p:sp>
          <p:sp>
            <p:nvSpPr>
              <p:cNvPr id="2067" name="Line 9"/>
              <p:cNvSpPr>
                <a:spLocks noChangeShapeType="1"/>
              </p:cNvSpPr>
              <p:nvPr/>
            </p:nvSpPr>
            <p:spPr bwMode="auto">
              <a:xfrm>
                <a:off x="81" y="255"/>
                <a:ext cx="0" cy="227"/>
              </a:xfrm>
              <a:prstGeom prst="line">
                <a:avLst/>
              </a:prstGeom>
              <a:noFill/>
              <a:ln w="28575">
                <a:solidFill>
                  <a:schemeClr val="bg1"/>
                </a:solidFill>
                <a:round/>
                <a:headEnd/>
                <a:tailEnd/>
              </a:ln>
            </p:spPr>
            <p:txBody>
              <a:bodyPr anchor="ctr"/>
              <a:lstStyle/>
              <a:p>
                <a:endParaRPr lang="zh-TW" altLang="en-US"/>
              </a:p>
            </p:txBody>
          </p:sp>
          <p:sp>
            <p:nvSpPr>
              <p:cNvPr id="2068" name="Line 10"/>
              <p:cNvSpPr>
                <a:spLocks noChangeShapeType="1"/>
              </p:cNvSpPr>
              <p:nvPr/>
            </p:nvSpPr>
            <p:spPr bwMode="auto">
              <a:xfrm>
                <a:off x="36" y="255"/>
                <a:ext cx="0" cy="227"/>
              </a:xfrm>
              <a:prstGeom prst="line">
                <a:avLst/>
              </a:prstGeom>
              <a:noFill/>
              <a:ln w="28575">
                <a:solidFill>
                  <a:schemeClr val="bg1"/>
                </a:solidFill>
                <a:round/>
                <a:headEnd/>
                <a:tailEnd/>
              </a:ln>
            </p:spPr>
            <p:txBody>
              <a:bodyPr anchor="ctr"/>
              <a:lstStyle/>
              <a:p>
                <a:endParaRPr lang="zh-TW" altLang="en-US"/>
              </a:p>
            </p:txBody>
          </p:sp>
          <p:sp>
            <p:nvSpPr>
              <p:cNvPr id="2069" name="Line 11"/>
              <p:cNvSpPr>
                <a:spLocks noChangeShapeType="1"/>
              </p:cNvSpPr>
              <p:nvPr/>
            </p:nvSpPr>
            <p:spPr bwMode="auto">
              <a:xfrm>
                <a:off x="126" y="255"/>
                <a:ext cx="0" cy="227"/>
              </a:xfrm>
              <a:prstGeom prst="line">
                <a:avLst/>
              </a:prstGeom>
              <a:noFill/>
              <a:ln w="28575">
                <a:solidFill>
                  <a:schemeClr val="bg1"/>
                </a:solidFill>
                <a:round/>
                <a:headEnd/>
                <a:tailEnd/>
              </a:ln>
            </p:spPr>
            <p:txBody>
              <a:bodyPr anchor="ctr"/>
              <a:lstStyle/>
              <a:p>
                <a:endParaRPr lang="zh-TW" altLang="en-US"/>
              </a:p>
            </p:txBody>
          </p:sp>
        </p:grpSp>
      </p:grpSp>
      <p:sp>
        <p:nvSpPr>
          <p:cNvPr id="26" name="矩形 75"/>
          <p:cNvSpPr>
            <a:spLocks noChangeArrowheads="1"/>
          </p:cNvSpPr>
          <p:nvPr/>
        </p:nvSpPr>
        <p:spPr bwMode="auto">
          <a:xfrm>
            <a:off x="3346450" y="1539875"/>
            <a:ext cx="649288" cy="246063"/>
          </a:xfrm>
          <a:prstGeom prst="rect">
            <a:avLst/>
          </a:prstGeom>
          <a:noFill/>
          <a:ln w="9525">
            <a:noFill/>
            <a:miter lim="800000"/>
            <a:headEnd/>
            <a:tailEnd/>
          </a:ln>
        </p:spPr>
        <p:txBody>
          <a:bodyPr>
            <a:spAutoFit/>
          </a:bodyPr>
          <a:lstStyle/>
          <a:p>
            <a:pPr>
              <a:spcBef>
                <a:spcPct val="50000"/>
              </a:spcBef>
              <a:defRPr/>
            </a:pPr>
            <a:endParaRPr lang="zh-TW" altLang="en-US" sz="1000" b="1">
              <a:solidFill>
                <a:schemeClr val="tx1">
                  <a:lumMod val="50000"/>
                  <a:lumOff val="50000"/>
                </a:schemeClr>
              </a:solidFill>
              <a:latin typeface="Arial" charset="0"/>
            </a:endParaRPr>
          </a:p>
        </p:txBody>
      </p:sp>
      <p:sp>
        <p:nvSpPr>
          <p:cNvPr id="27" name="Line 25"/>
          <p:cNvSpPr>
            <a:spLocks noChangeShapeType="1"/>
          </p:cNvSpPr>
          <p:nvPr/>
        </p:nvSpPr>
        <p:spPr bwMode="auto">
          <a:xfrm flipV="1">
            <a:off x="2219063" y="3080656"/>
            <a:ext cx="905137" cy="169973"/>
          </a:xfrm>
          <a:prstGeom prst="line">
            <a:avLst/>
          </a:prstGeom>
          <a:noFill/>
          <a:ln w="22225">
            <a:solidFill>
              <a:schemeClr val="tx1">
                <a:lumMod val="50000"/>
                <a:lumOff val="50000"/>
              </a:schemeClr>
            </a:solidFill>
            <a:prstDash val="dash"/>
            <a:round/>
            <a:headEnd/>
            <a:tailEnd type="triangle" w="med" len="med"/>
          </a:ln>
        </p:spPr>
        <p:txBody>
          <a:bodyPr/>
          <a:lstStyle/>
          <a:p>
            <a:pPr>
              <a:defRPr/>
            </a:pPr>
            <a:endParaRPr lang="zh-TW" altLang="en-US">
              <a:solidFill>
                <a:schemeClr val="tx1">
                  <a:lumMod val="50000"/>
                  <a:lumOff val="50000"/>
                </a:schemeClr>
              </a:solidFill>
            </a:endParaRPr>
          </a:p>
        </p:txBody>
      </p:sp>
      <p:sp>
        <p:nvSpPr>
          <p:cNvPr id="28" name="Line 28"/>
          <p:cNvSpPr>
            <a:spLocks noChangeShapeType="1"/>
          </p:cNvSpPr>
          <p:nvPr/>
        </p:nvSpPr>
        <p:spPr bwMode="auto">
          <a:xfrm flipV="1">
            <a:off x="3786684" y="2371724"/>
            <a:ext cx="942479" cy="695697"/>
          </a:xfrm>
          <a:prstGeom prst="line">
            <a:avLst/>
          </a:prstGeom>
          <a:noFill/>
          <a:ln w="22225">
            <a:solidFill>
              <a:schemeClr val="tx1">
                <a:lumMod val="50000"/>
                <a:lumOff val="50000"/>
              </a:schemeClr>
            </a:solidFill>
            <a:prstDash val="dash"/>
            <a:round/>
            <a:headEnd/>
            <a:tailEnd type="triangle" w="med" len="med"/>
          </a:ln>
        </p:spPr>
        <p:txBody>
          <a:bodyPr/>
          <a:lstStyle/>
          <a:p>
            <a:pPr>
              <a:defRPr/>
            </a:pPr>
            <a:endParaRPr lang="zh-TW" altLang="en-US">
              <a:solidFill>
                <a:schemeClr val="tx1">
                  <a:lumMod val="50000"/>
                  <a:lumOff val="50000"/>
                </a:schemeClr>
              </a:solidFill>
            </a:endParaRPr>
          </a:p>
        </p:txBody>
      </p:sp>
      <p:sp>
        <p:nvSpPr>
          <p:cNvPr id="29" name="Text Box 30"/>
          <p:cNvSpPr txBox="1">
            <a:spLocks noChangeArrowheads="1"/>
          </p:cNvSpPr>
          <p:nvPr/>
        </p:nvSpPr>
        <p:spPr bwMode="auto">
          <a:xfrm>
            <a:off x="2022985" y="3373760"/>
            <a:ext cx="1304925" cy="244475"/>
          </a:xfrm>
          <a:prstGeom prst="rect">
            <a:avLst/>
          </a:prstGeom>
          <a:noFill/>
          <a:ln w="9525">
            <a:noFill/>
            <a:miter lim="800000"/>
            <a:headEnd/>
            <a:tailEnd/>
          </a:ln>
        </p:spPr>
        <p:txBody>
          <a:bodyPr>
            <a:spAutoFit/>
          </a:bodyPr>
          <a:lstStyle/>
          <a:p>
            <a:pPr>
              <a:spcBef>
                <a:spcPct val="50000"/>
              </a:spcBef>
              <a:defRPr/>
            </a:pPr>
            <a:r>
              <a:rPr lang="en-US" altLang="zh-TW" sz="1000" b="1" dirty="0">
                <a:solidFill>
                  <a:schemeClr val="tx1">
                    <a:lumMod val="50000"/>
                    <a:lumOff val="50000"/>
                  </a:schemeClr>
                </a:solidFill>
                <a:latin typeface="Arial" charset="0"/>
              </a:rPr>
              <a:t>YOY </a:t>
            </a:r>
            <a:r>
              <a:rPr lang="en-US" altLang="zh-TW" sz="1000" b="1" dirty="0" smtClean="0">
                <a:solidFill>
                  <a:schemeClr val="tx1">
                    <a:lumMod val="50000"/>
                    <a:lumOff val="50000"/>
                  </a:schemeClr>
                </a:solidFill>
                <a:latin typeface="Arial" charset="0"/>
              </a:rPr>
              <a:t>+9.6%</a:t>
            </a:r>
            <a:endParaRPr lang="en-US" altLang="zh-TW" sz="1000" b="1" dirty="0">
              <a:solidFill>
                <a:schemeClr val="tx1">
                  <a:lumMod val="50000"/>
                  <a:lumOff val="50000"/>
                </a:schemeClr>
              </a:solidFill>
              <a:latin typeface="Arial" charset="0"/>
            </a:endParaRPr>
          </a:p>
        </p:txBody>
      </p:sp>
      <p:sp>
        <p:nvSpPr>
          <p:cNvPr id="30" name="Line 32"/>
          <p:cNvSpPr>
            <a:spLocks noChangeShapeType="1"/>
          </p:cNvSpPr>
          <p:nvPr/>
        </p:nvSpPr>
        <p:spPr bwMode="auto">
          <a:xfrm flipV="1">
            <a:off x="5390208" y="2290762"/>
            <a:ext cx="943917" cy="83740"/>
          </a:xfrm>
          <a:prstGeom prst="line">
            <a:avLst/>
          </a:prstGeom>
          <a:noFill/>
          <a:ln w="22225">
            <a:solidFill>
              <a:schemeClr val="tx1">
                <a:lumMod val="50000"/>
                <a:lumOff val="50000"/>
              </a:schemeClr>
            </a:solidFill>
            <a:prstDash val="dash"/>
            <a:round/>
            <a:headEnd/>
            <a:tailEnd type="triangle" w="med" len="med"/>
          </a:ln>
        </p:spPr>
        <p:txBody>
          <a:bodyPr/>
          <a:lstStyle/>
          <a:p>
            <a:pPr>
              <a:defRPr/>
            </a:pPr>
            <a:endParaRPr lang="zh-TW" altLang="en-US">
              <a:solidFill>
                <a:schemeClr val="tx1">
                  <a:lumMod val="50000"/>
                  <a:lumOff val="50000"/>
                </a:schemeClr>
              </a:solidFill>
            </a:endParaRPr>
          </a:p>
        </p:txBody>
      </p:sp>
      <p:sp>
        <p:nvSpPr>
          <p:cNvPr id="31" name="Text Box 33"/>
          <p:cNvSpPr txBox="1">
            <a:spLocks noChangeArrowheads="1"/>
          </p:cNvSpPr>
          <p:nvPr/>
        </p:nvSpPr>
        <p:spPr bwMode="auto">
          <a:xfrm>
            <a:off x="3584848" y="3068960"/>
            <a:ext cx="1304925" cy="244475"/>
          </a:xfrm>
          <a:prstGeom prst="rect">
            <a:avLst/>
          </a:prstGeom>
          <a:noFill/>
          <a:ln w="9525">
            <a:noFill/>
            <a:miter lim="800000"/>
            <a:headEnd/>
            <a:tailEnd/>
          </a:ln>
        </p:spPr>
        <p:txBody>
          <a:bodyPr>
            <a:spAutoFit/>
          </a:bodyPr>
          <a:lstStyle/>
          <a:p>
            <a:pPr>
              <a:spcBef>
                <a:spcPct val="50000"/>
              </a:spcBef>
              <a:defRPr/>
            </a:pPr>
            <a:r>
              <a:rPr lang="en-US" altLang="zh-TW" sz="1000" b="1" dirty="0">
                <a:solidFill>
                  <a:schemeClr val="tx1">
                    <a:lumMod val="50000"/>
                    <a:lumOff val="50000"/>
                  </a:schemeClr>
                </a:solidFill>
                <a:latin typeface="Arial" charset="0"/>
              </a:rPr>
              <a:t>YOY </a:t>
            </a:r>
            <a:r>
              <a:rPr lang="en-US" altLang="zh-TW" sz="1000" b="1" dirty="0" smtClean="0">
                <a:solidFill>
                  <a:schemeClr val="tx1">
                    <a:lumMod val="50000"/>
                    <a:lumOff val="50000"/>
                  </a:schemeClr>
                </a:solidFill>
                <a:latin typeface="Arial" charset="0"/>
              </a:rPr>
              <a:t>+31%</a:t>
            </a:r>
            <a:endParaRPr lang="en-US" altLang="zh-TW" sz="1000" b="1" dirty="0">
              <a:solidFill>
                <a:schemeClr val="tx1">
                  <a:lumMod val="50000"/>
                  <a:lumOff val="50000"/>
                </a:schemeClr>
              </a:solidFill>
              <a:latin typeface="Arial" charset="0"/>
            </a:endParaRPr>
          </a:p>
        </p:txBody>
      </p:sp>
      <p:sp>
        <p:nvSpPr>
          <p:cNvPr id="32" name="Text Box 33"/>
          <p:cNvSpPr txBox="1">
            <a:spLocks noChangeArrowheads="1"/>
          </p:cNvSpPr>
          <p:nvPr/>
        </p:nvSpPr>
        <p:spPr bwMode="auto">
          <a:xfrm>
            <a:off x="5231904" y="2455168"/>
            <a:ext cx="1304925" cy="244475"/>
          </a:xfrm>
          <a:prstGeom prst="rect">
            <a:avLst/>
          </a:prstGeom>
          <a:noFill/>
          <a:ln w="9525">
            <a:noFill/>
            <a:miter lim="800000"/>
            <a:headEnd/>
            <a:tailEnd/>
          </a:ln>
        </p:spPr>
        <p:txBody>
          <a:bodyPr>
            <a:spAutoFit/>
          </a:bodyPr>
          <a:lstStyle/>
          <a:p>
            <a:pPr>
              <a:spcBef>
                <a:spcPct val="50000"/>
              </a:spcBef>
              <a:defRPr/>
            </a:pPr>
            <a:r>
              <a:rPr lang="en-US" altLang="zh-TW" sz="1000" b="1" dirty="0">
                <a:solidFill>
                  <a:schemeClr val="bg1">
                    <a:lumMod val="50000"/>
                  </a:schemeClr>
                </a:solidFill>
                <a:latin typeface="Arial" charset="0"/>
                <a:ea typeface="新細明體" charset="-120"/>
              </a:rPr>
              <a:t>YOY </a:t>
            </a:r>
            <a:r>
              <a:rPr lang="en-US" altLang="zh-TW" sz="1000" b="1" dirty="0" smtClean="0">
                <a:solidFill>
                  <a:schemeClr val="bg1">
                    <a:lumMod val="50000"/>
                  </a:schemeClr>
                </a:solidFill>
                <a:latin typeface="Arial" charset="0"/>
                <a:ea typeface="新細明體" charset="-120"/>
              </a:rPr>
              <a:t>+2.6%</a:t>
            </a:r>
            <a:endParaRPr lang="en-US" altLang="zh-TW" sz="1000" b="1" dirty="0">
              <a:solidFill>
                <a:schemeClr val="bg1">
                  <a:lumMod val="50000"/>
                </a:schemeClr>
              </a:solidFill>
              <a:latin typeface="Arial" charset="0"/>
              <a:ea typeface="新細明體" charset="-120"/>
            </a:endParaRPr>
          </a:p>
        </p:txBody>
      </p:sp>
      <p:sp>
        <p:nvSpPr>
          <p:cNvPr id="2059" name="Text Box 22"/>
          <p:cNvSpPr txBox="1">
            <a:spLocks noChangeArrowheads="1"/>
          </p:cNvSpPr>
          <p:nvPr/>
        </p:nvSpPr>
        <p:spPr bwMode="auto">
          <a:xfrm>
            <a:off x="1136576" y="1352575"/>
            <a:ext cx="1368425" cy="276225"/>
          </a:xfrm>
          <a:prstGeom prst="rect">
            <a:avLst/>
          </a:prstGeom>
          <a:noFill/>
          <a:ln w="9525">
            <a:noFill/>
            <a:miter lim="800000"/>
            <a:headEnd/>
            <a:tailEnd/>
          </a:ln>
        </p:spPr>
        <p:txBody>
          <a:bodyPr>
            <a:spAutoFit/>
          </a:bodyPr>
          <a:lstStyle/>
          <a:p>
            <a:pPr>
              <a:spcBef>
                <a:spcPct val="50000"/>
              </a:spcBef>
            </a:pPr>
            <a:r>
              <a:rPr lang="en-US" altLang="zh-TW" sz="1200" b="1" dirty="0">
                <a:solidFill>
                  <a:schemeClr val="tx1"/>
                </a:solidFill>
                <a:latin typeface="Arial" charset="0"/>
              </a:rPr>
              <a:t>Units: MNTD</a:t>
            </a:r>
          </a:p>
        </p:txBody>
      </p:sp>
      <p:sp>
        <p:nvSpPr>
          <p:cNvPr id="34" name="Text Box 33"/>
          <p:cNvSpPr txBox="1">
            <a:spLocks noChangeArrowheads="1"/>
          </p:cNvSpPr>
          <p:nvPr/>
        </p:nvSpPr>
        <p:spPr bwMode="auto">
          <a:xfrm>
            <a:off x="6807721" y="2384301"/>
            <a:ext cx="1304925" cy="244475"/>
          </a:xfrm>
          <a:prstGeom prst="rect">
            <a:avLst/>
          </a:prstGeom>
          <a:noFill/>
          <a:ln w="9525">
            <a:noFill/>
            <a:miter lim="800000"/>
            <a:headEnd/>
            <a:tailEnd/>
          </a:ln>
        </p:spPr>
        <p:txBody>
          <a:bodyPr>
            <a:spAutoFit/>
          </a:bodyPr>
          <a:lstStyle/>
          <a:p>
            <a:pPr>
              <a:spcBef>
                <a:spcPct val="50000"/>
              </a:spcBef>
              <a:defRPr/>
            </a:pPr>
            <a:r>
              <a:rPr lang="en-US" altLang="zh-TW" sz="1000" b="1" dirty="0">
                <a:solidFill>
                  <a:schemeClr val="tx1">
                    <a:lumMod val="50000"/>
                    <a:lumOff val="50000"/>
                  </a:schemeClr>
                </a:solidFill>
                <a:latin typeface="Arial" charset="0"/>
              </a:rPr>
              <a:t>YOY </a:t>
            </a:r>
            <a:r>
              <a:rPr lang="en-US" altLang="zh-TW" sz="1000" b="1" dirty="0" smtClean="0">
                <a:solidFill>
                  <a:schemeClr val="tx1">
                    <a:lumMod val="50000"/>
                    <a:lumOff val="50000"/>
                  </a:schemeClr>
                </a:solidFill>
                <a:latin typeface="Arial" charset="0"/>
              </a:rPr>
              <a:t>+18.6%</a:t>
            </a:r>
            <a:endParaRPr lang="en-US" altLang="zh-TW" sz="1000" b="1" dirty="0">
              <a:solidFill>
                <a:schemeClr val="tx1">
                  <a:lumMod val="50000"/>
                  <a:lumOff val="50000"/>
                </a:schemeClr>
              </a:solidFill>
              <a:latin typeface="Arial" charset="0"/>
            </a:endParaRPr>
          </a:p>
        </p:txBody>
      </p:sp>
      <p:sp>
        <p:nvSpPr>
          <p:cNvPr id="35" name="Line 32"/>
          <p:cNvSpPr>
            <a:spLocks noChangeShapeType="1"/>
          </p:cNvSpPr>
          <p:nvPr/>
        </p:nvSpPr>
        <p:spPr bwMode="auto">
          <a:xfrm flipV="1">
            <a:off x="6986811" y="1743075"/>
            <a:ext cx="957039" cy="542330"/>
          </a:xfrm>
          <a:prstGeom prst="line">
            <a:avLst/>
          </a:prstGeom>
          <a:noFill/>
          <a:ln w="22225">
            <a:solidFill>
              <a:schemeClr val="tx1">
                <a:lumMod val="50000"/>
                <a:lumOff val="50000"/>
              </a:schemeClr>
            </a:solidFill>
            <a:prstDash val="dash"/>
            <a:round/>
            <a:headEnd/>
            <a:tailEnd type="triangle" w="med" len="med"/>
          </a:ln>
        </p:spPr>
        <p:txBody>
          <a:bodyPr/>
          <a:lstStyle/>
          <a:p>
            <a:pPr>
              <a:defRPr/>
            </a:pPr>
            <a:endParaRPr lang="zh-TW" altLang="en-US">
              <a:solidFill>
                <a:schemeClr val="tx1">
                  <a:lumMod val="50000"/>
                  <a:lumOff val="50000"/>
                </a:schemeClr>
              </a:solidFill>
            </a:endParaRPr>
          </a:p>
        </p:txBody>
      </p:sp>
      <p:sp>
        <p:nvSpPr>
          <p:cNvPr id="22" name="文字方塊 21"/>
          <p:cNvSpPr txBox="1"/>
          <p:nvPr/>
        </p:nvSpPr>
        <p:spPr>
          <a:xfrm>
            <a:off x="0" y="6642100"/>
            <a:ext cx="2592388" cy="215900"/>
          </a:xfrm>
          <a:prstGeom prst="rect">
            <a:avLst/>
          </a:prstGeom>
          <a:noFill/>
        </p:spPr>
        <p:txBody>
          <a:bodyPr>
            <a:spAutoFit/>
          </a:bodyPr>
          <a:lstStyle/>
          <a:p>
            <a:pPr>
              <a:defRPr/>
            </a:pPr>
            <a:r>
              <a:rPr lang="zh-TW" altLang="en-US" sz="800" dirty="0">
                <a:solidFill>
                  <a:schemeClr val="tx1">
                    <a:lumMod val="50000"/>
                    <a:lumOff val="50000"/>
                  </a:schemeClr>
                </a:solidFill>
              </a:rPr>
              <a:t> </a:t>
            </a:r>
            <a:r>
              <a:rPr lang="en-US" altLang="zh-TW" sz="800" dirty="0">
                <a:solidFill>
                  <a:schemeClr val="tx1">
                    <a:lumMod val="50000"/>
                    <a:lumOff val="50000"/>
                  </a:schemeClr>
                </a:solidFill>
              </a:rPr>
              <a:t>Copyright © </a:t>
            </a:r>
            <a:r>
              <a:rPr lang="en-US" altLang="zh-TW" sz="800" dirty="0" smtClean="0">
                <a:solidFill>
                  <a:schemeClr val="tx1">
                    <a:lumMod val="50000"/>
                    <a:lumOff val="50000"/>
                  </a:schemeClr>
                </a:solidFill>
              </a:rPr>
              <a:t>2018 </a:t>
            </a:r>
            <a:r>
              <a:rPr lang="en-US" altLang="zh-TW" sz="800" dirty="0">
                <a:solidFill>
                  <a:schemeClr val="tx1">
                    <a:lumMod val="50000"/>
                    <a:lumOff val="50000"/>
                  </a:schemeClr>
                </a:solidFill>
              </a:rPr>
              <a:t>Compeq Co., Ltd. All Right Reserved</a:t>
            </a:r>
            <a:endParaRPr lang="zh-TW" altLang="en-US" sz="800" dirty="0">
              <a:solidFill>
                <a:schemeClr val="tx1">
                  <a:lumMod val="50000"/>
                  <a:lumOff val="50000"/>
                </a:schemeClr>
              </a:solidFill>
            </a:endParaRPr>
          </a:p>
        </p:txBody>
      </p:sp>
      <p:sp>
        <p:nvSpPr>
          <p:cNvPr id="25" name="文字方塊 24"/>
          <p:cNvSpPr txBox="1"/>
          <p:nvPr/>
        </p:nvSpPr>
        <p:spPr>
          <a:xfrm>
            <a:off x="7833320" y="1340768"/>
            <a:ext cx="864096" cy="323165"/>
          </a:xfrm>
          <a:prstGeom prst="rect">
            <a:avLst/>
          </a:prstGeom>
          <a:noFill/>
        </p:spPr>
        <p:txBody>
          <a:bodyPr wrap="square" rtlCol="0">
            <a:spAutoFit/>
          </a:bodyPr>
          <a:lstStyle/>
          <a:p>
            <a:r>
              <a:rPr lang="en-US" altLang="zh-TW" sz="1500" b="1" dirty="0" smtClean="0">
                <a:solidFill>
                  <a:schemeClr val="tx1"/>
                </a:solidFill>
              </a:rPr>
              <a:t>53,964</a:t>
            </a:r>
            <a:endParaRPr lang="zh-TW" altLang="en-US" sz="1500" b="1" dirty="0">
              <a:solidFill>
                <a:schemeClr val="tx1"/>
              </a:solidFill>
            </a:endParaRPr>
          </a:p>
        </p:txBody>
      </p:sp>
      <p:sp>
        <p:nvSpPr>
          <p:cNvPr id="33" name="文字方塊 32"/>
          <p:cNvSpPr txBox="1"/>
          <p:nvPr/>
        </p:nvSpPr>
        <p:spPr>
          <a:xfrm>
            <a:off x="6249144" y="1916832"/>
            <a:ext cx="864096" cy="323165"/>
          </a:xfrm>
          <a:prstGeom prst="rect">
            <a:avLst/>
          </a:prstGeom>
          <a:noFill/>
        </p:spPr>
        <p:txBody>
          <a:bodyPr wrap="square" rtlCol="0">
            <a:spAutoFit/>
          </a:bodyPr>
          <a:lstStyle/>
          <a:p>
            <a:r>
              <a:rPr lang="en-US" altLang="zh-TW" sz="1500" b="1" dirty="0" smtClean="0">
                <a:solidFill>
                  <a:schemeClr val="tx1"/>
                </a:solidFill>
              </a:rPr>
              <a:t>45,515</a:t>
            </a:r>
            <a:endParaRPr lang="zh-TW" altLang="en-US" sz="1500" b="1" dirty="0" smtClean="0">
              <a:solidFill>
                <a:schemeClr val="tx1"/>
              </a:solidFill>
            </a:endParaRPr>
          </a:p>
        </p:txBody>
      </p:sp>
      <p:sp>
        <p:nvSpPr>
          <p:cNvPr id="36" name="文字方塊 35"/>
          <p:cNvSpPr txBox="1"/>
          <p:nvPr/>
        </p:nvSpPr>
        <p:spPr>
          <a:xfrm>
            <a:off x="4592960" y="1988840"/>
            <a:ext cx="864096" cy="323165"/>
          </a:xfrm>
          <a:prstGeom prst="rect">
            <a:avLst/>
          </a:prstGeom>
          <a:noFill/>
        </p:spPr>
        <p:txBody>
          <a:bodyPr wrap="square" rtlCol="0">
            <a:spAutoFit/>
          </a:bodyPr>
          <a:lstStyle/>
          <a:p>
            <a:r>
              <a:rPr lang="en-US" altLang="zh-TW" sz="1500" b="1" dirty="0" smtClean="0">
                <a:solidFill>
                  <a:schemeClr val="tx1"/>
                </a:solidFill>
              </a:rPr>
              <a:t>44,382</a:t>
            </a:r>
            <a:endParaRPr lang="zh-TW" altLang="en-US" sz="1500" b="1" dirty="0" smtClean="0">
              <a:solidFill>
                <a:schemeClr val="tx1"/>
              </a:solidFill>
            </a:endParaRPr>
          </a:p>
        </p:txBody>
      </p:sp>
      <p:sp>
        <p:nvSpPr>
          <p:cNvPr id="37" name="文字方塊 36"/>
          <p:cNvSpPr txBox="1"/>
          <p:nvPr/>
        </p:nvSpPr>
        <p:spPr>
          <a:xfrm>
            <a:off x="3080792" y="2636912"/>
            <a:ext cx="864096" cy="323165"/>
          </a:xfrm>
          <a:prstGeom prst="rect">
            <a:avLst/>
          </a:prstGeom>
          <a:noFill/>
        </p:spPr>
        <p:txBody>
          <a:bodyPr wrap="square" rtlCol="0">
            <a:spAutoFit/>
          </a:bodyPr>
          <a:lstStyle/>
          <a:p>
            <a:r>
              <a:rPr lang="en-US" altLang="zh-TW" sz="1500" b="1" dirty="0" smtClean="0">
                <a:solidFill>
                  <a:schemeClr val="tx1"/>
                </a:solidFill>
              </a:rPr>
              <a:t>33,850</a:t>
            </a:r>
            <a:endParaRPr lang="zh-TW" altLang="en-US" sz="1500" b="1" dirty="0" smtClean="0">
              <a:solidFill>
                <a:schemeClr val="tx1"/>
              </a:solidFill>
            </a:endParaRPr>
          </a:p>
        </p:txBody>
      </p:sp>
      <p:sp>
        <p:nvSpPr>
          <p:cNvPr id="38" name="文字方塊 37"/>
          <p:cNvSpPr txBox="1"/>
          <p:nvPr/>
        </p:nvSpPr>
        <p:spPr>
          <a:xfrm>
            <a:off x="1424608" y="2852936"/>
            <a:ext cx="864096" cy="323165"/>
          </a:xfrm>
          <a:prstGeom prst="rect">
            <a:avLst/>
          </a:prstGeom>
          <a:noFill/>
        </p:spPr>
        <p:txBody>
          <a:bodyPr wrap="square" rtlCol="0">
            <a:spAutoFit/>
          </a:bodyPr>
          <a:lstStyle/>
          <a:p>
            <a:r>
              <a:rPr lang="en-US" altLang="zh-TW" sz="1500" b="1" dirty="0" smtClean="0">
                <a:solidFill>
                  <a:schemeClr val="tx1"/>
                </a:solidFill>
              </a:rPr>
              <a:t>30,898</a:t>
            </a:r>
            <a:endParaRPr lang="zh-TW" altLang="en-US" sz="1500" b="1" dirty="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43"/>
          <p:cNvGrpSpPr>
            <a:grpSpLocks/>
          </p:cNvGrpSpPr>
          <p:nvPr/>
        </p:nvGrpSpPr>
        <p:grpSpPr bwMode="auto">
          <a:xfrm>
            <a:off x="0" y="169863"/>
            <a:ext cx="9871075" cy="6643687"/>
            <a:chOff x="0" y="107"/>
            <a:chExt cx="6218" cy="4185"/>
          </a:xfrm>
        </p:grpSpPr>
        <p:pic>
          <p:nvPicPr>
            <p:cNvPr id="3079" name="Picture 4" descr="1388006_676157779062074_1345302289_n"/>
            <p:cNvPicPr>
              <a:picLocks noChangeAspect="1" noChangeArrowheads="1"/>
            </p:cNvPicPr>
            <p:nvPr/>
          </p:nvPicPr>
          <p:blipFill>
            <a:blip r:embed="rId4" cstate="print">
              <a:lum bright="70000" contrast="-70000"/>
            </a:blip>
            <a:srcRect/>
            <a:stretch>
              <a:fillRect/>
            </a:stretch>
          </p:blipFill>
          <p:spPr bwMode="auto">
            <a:xfrm>
              <a:off x="5161" y="4038"/>
              <a:ext cx="1057" cy="254"/>
            </a:xfrm>
            <a:prstGeom prst="rect">
              <a:avLst/>
            </a:prstGeom>
            <a:noFill/>
            <a:ln w="9525">
              <a:noFill/>
              <a:miter lim="800000"/>
              <a:headEnd/>
              <a:tailEnd/>
            </a:ln>
          </p:spPr>
        </p:pic>
        <p:sp>
          <p:nvSpPr>
            <p:cNvPr id="3080" name="Text Box 6"/>
            <p:cNvSpPr txBox="1">
              <a:spLocks noChangeArrowheads="1"/>
            </p:cNvSpPr>
            <p:nvPr/>
          </p:nvSpPr>
          <p:spPr bwMode="auto">
            <a:xfrm>
              <a:off x="582" y="107"/>
              <a:ext cx="5260" cy="330"/>
            </a:xfrm>
            <a:prstGeom prst="rect">
              <a:avLst/>
            </a:prstGeom>
            <a:noFill/>
            <a:ln w="9525">
              <a:noFill/>
              <a:miter lim="800000"/>
              <a:headEnd/>
              <a:tailEnd/>
            </a:ln>
          </p:spPr>
          <p:txBody>
            <a:bodyPr anchor="ctr">
              <a:spAutoFit/>
            </a:bodyPr>
            <a:lstStyle/>
            <a:p>
              <a:pPr algn="l"/>
              <a:r>
                <a:rPr lang="en-US" altLang="zh-TW" sz="2800" b="1" dirty="0" smtClean="0">
                  <a:solidFill>
                    <a:srgbClr val="333333"/>
                  </a:solidFill>
                  <a:latin typeface="+mj-lt"/>
                  <a:ea typeface="標楷體" pitchFamily="65" charset="-120"/>
                </a:rPr>
                <a:t>PCB</a:t>
              </a:r>
              <a:r>
                <a:rPr lang="zh-TW" altLang="en-US" sz="2800" b="1" dirty="0" smtClean="0">
                  <a:solidFill>
                    <a:srgbClr val="333333"/>
                  </a:solidFill>
                  <a:latin typeface="+mj-lt"/>
                  <a:ea typeface="標楷體" pitchFamily="65" charset="-120"/>
                </a:rPr>
                <a:t>市場主要供應商</a:t>
              </a:r>
              <a:r>
                <a:rPr lang="en-US" altLang="zh-TW" sz="2800" b="1" dirty="0" smtClean="0">
                  <a:solidFill>
                    <a:srgbClr val="333333"/>
                  </a:solidFill>
                  <a:latin typeface="+mj-lt"/>
                  <a:ea typeface="標楷體" pitchFamily="65" charset="-120"/>
                </a:rPr>
                <a:t>/</a:t>
              </a:r>
              <a:r>
                <a:rPr lang="zh-TW" altLang="en-US" sz="2800" b="1" dirty="0" smtClean="0">
                  <a:solidFill>
                    <a:srgbClr val="333333"/>
                  </a:solidFill>
                  <a:latin typeface="+mj-lt"/>
                  <a:ea typeface="標楷體" pitchFamily="65" charset="-120"/>
                </a:rPr>
                <a:t> 華通排名</a:t>
              </a:r>
              <a:endParaRPr lang="en-US" altLang="zh-TW" sz="2800" b="1" dirty="0">
                <a:solidFill>
                  <a:srgbClr val="333333"/>
                </a:solidFill>
                <a:latin typeface="+mj-lt"/>
                <a:ea typeface="標楷體" pitchFamily="65" charset="-120"/>
              </a:endParaRPr>
            </a:p>
          </p:txBody>
        </p:sp>
        <p:grpSp>
          <p:nvGrpSpPr>
            <p:cNvPr id="3081" name="Group 7"/>
            <p:cNvGrpSpPr>
              <a:grpSpLocks/>
            </p:cNvGrpSpPr>
            <p:nvPr/>
          </p:nvGrpSpPr>
          <p:grpSpPr bwMode="auto">
            <a:xfrm>
              <a:off x="0" y="163"/>
              <a:ext cx="537" cy="227"/>
              <a:chOff x="0" y="255"/>
              <a:chExt cx="535" cy="227"/>
            </a:xfrm>
          </p:grpSpPr>
          <p:sp>
            <p:nvSpPr>
              <p:cNvPr id="3082" name="Rectangle 8"/>
              <p:cNvSpPr>
                <a:spLocks noChangeArrowheads="1"/>
              </p:cNvSpPr>
              <p:nvPr/>
            </p:nvSpPr>
            <p:spPr bwMode="auto">
              <a:xfrm>
                <a:off x="0" y="255"/>
                <a:ext cx="535" cy="227"/>
              </a:xfrm>
              <a:prstGeom prst="rect">
                <a:avLst/>
              </a:prstGeom>
              <a:solidFill>
                <a:srgbClr val="333333"/>
              </a:solidFill>
              <a:ln w="9525" algn="ctr">
                <a:noFill/>
                <a:miter lim="800000"/>
                <a:headEnd/>
                <a:tailEnd/>
              </a:ln>
            </p:spPr>
            <p:txBody>
              <a:bodyPr wrap="none" anchor="ctr"/>
              <a:lstStyle/>
              <a:p>
                <a:endParaRPr lang="zh-TW" altLang="zh-TW"/>
              </a:p>
            </p:txBody>
          </p:sp>
          <p:sp>
            <p:nvSpPr>
              <p:cNvPr id="3083" name="Line 9"/>
              <p:cNvSpPr>
                <a:spLocks noChangeShapeType="1"/>
              </p:cNvSpPr>
              <p:nvPr/>
            </p:nvSpPr>
            <p:spPr bwMode="auto">
              <a:xfrm>
                <a:off x="81" y="255"/>
                <a:ext cx="0" cy="227"/>
              </a:xfrm>
              <a:prstGeom prst="line">
                <a:avLst/>
              </a:prstGeom>
              <a:noFill/>
              <a:ln w="28575">
                <a:solidFill>
                  <a:schemeClr val="bg1"/>
                </a:solidFill>
                <a:round/>
                <a:headEnd/>
                <a:tailEnd/>
              </a:ln>
            </p:spPr>
            <p:txBody>
              <a:bodyPr anchor="ctr"/>
              <a:lstStyle/>
              <a:p>
                <a:endParaRPr lang="zh-TW" altLang="en-US"/>
              </a:p>
            </p:txBody>
          </p:sp>
          <p:sp>
            <p:nvSpPr>
              <p:cNvPr id="3084" name="Line 10"/>
              <p:cNvSpPr>
                <a:spLocks noChangeShapeType="1"/>
              </p:cNvSpPr>
              <p:nvPr/>
            </p:nvSpPr>
            <p:spPr bwMode="auto">
              <a:xfrm>
                <a:off x="36" y="255"/>
                <a:ext cx="0" cy="227"/>
              </a:xfrm>
              <a:prstGeom prst="line">
                <a:avLst/>
              </a:prstGeom>
              <a:noFill/>
              <a:ln w="28575">
                <a:solidFill>
                  <a:schemeClr val="bg1"/>
                </a:solidFill>
                <a:round/>
                <a:headEnd/>
                <a:tailEnd/>
              </a:ln>
            </p:spPr>
            <p:txBody>
              <a:bodyPr anchor="ctr"/>
              <a:lstStyle/>
              <a:p>
                <a:endParaRPr lang="zh-TW" altLang="en-US"/>
              </a:p>
            </p:txBody>
          </p:sp>
          <p:sp>
            <p:nvSpPr>
              <p:cNvPr id="3085" name="Line 11"/>
              <p:cNvSpPr>
                <a:spLocks noChangeShapeType="1"/>
              </p:cNvSpPr>
              <p:nvPr/>
            </p:nvSpPr>
            <p:spPr bwMode="auto">
              <a:xfrm>
                <a:off x="126" y="255"/>
                <a:ext cx="0" cy="227"/>
              </a:xfrm>
              <a:prstGeom prst="line">
                <a:avLst/>
              </a:prstGeom>
              <a:noFill/>
              <a:ln w="28575">
                <a:solidFill>
                  <a:schemeClr val="bg1"/>
                </a:solidFill>
                <a:round/>
                <a:headEnd/>
                <a:tailEnd/>
              </a:ln>
            </p:spPr>
            <p:txBody>
              <a:bodyPr anchor="ctr"/>
              <a:lstStyle/>
              <a:p>
                <a:endParaRPr lang="zh-TW" altLang="en-US"/>
              </a:p>
            </p:txBody>
          </p:sp>
        </p:grpSp>
      </p:grpSp>
      <p:sp>
        <p:nvSpPr>
          <p:cNvPr id="3076" name="Text Box 22"/>
          <p:cNvSpPr txBox="1">
            <a:spLocks noChangeArrowheads="1"/>
          </p:cNvSpPr>
          <p:nvPr/>
        </p:nvSpPr>
        <p:spPr bwMode="auto">
          <a:xfrm>
            <a:off x="1712913" y="6381750"/>
            <a:ext cx="1873250" cy="246063"/>
          </a:xfrm>
          <a:prstGeom prst="rect">
            <a:avLst/>
          </a:prstGeom>
          <a:noFill/>
          <a:ln w="9525">
            <a:noFill/>
            <a:miter lim="800000"/>
            <a:headEnd/>
            <a:tailEnd/>
          </a:ln>
        </p:spPr>
        <p:txBody>
          <a:bodyPr>
            <a:spAutoFit/>
          </a:bodyPr>
          <a:lstStyle/>
          <a:p>
            <a:pPr algn="l">
              <a:spcBef>
                <a:spcPct val="50000"/>
              </a:spcBef>
            </a:pPr>
            <a:r>
              <a:rPr lang="en-US" altLang="zh-TW" sz="1000" dirty="0">
                <a:solidFill>
                  <a:schemeClr val="tx1"/>
                </a:solidFill>
                <a:latin typeface="Arial" charset="0"/>
              </a:rPr>
              <a:t>Source: </a:t>
            </a:r>
            <a:r>
              <a:rPr lang="en-US" altLang="zh-TW" sz="1000" dirty="0" err="1">
                <a:solidFill>
                  <a:schemeClr val="tx1"/>
                </a:solidFill>
                <a:latin typeface="Arial" charset="0"/>
              </a:rPr>
              <a:t>Prismark</a:t>
            </a:r>
            <a:r>
              <a:rPr lang="en-US" altLang="zh-TW" sz="1000" dirty="0">
                <a:solidFill>
                  <a:schemeClr val="tx1"/>
                </a:solidFill>
                <a:latin typeface="Arial" charset="0"/>
              </a:rPr>
              <a:t>, </a:t>
            </a:r>
            <a:r>
              <a:rPr lang="en-US" altLang="zh-TW" sz="1000" dirty="0" smtClean="0">
                <a:solidFill>
                  <a:schemeClr val="tx1"/>
                </a:solidFill>
                <a:latin typeface="Arial" charset="0"/>
              </a:rPr>
              <a:t>2018</a:t>
            </a:r>
            <a:endParaRPr lang="en-US" altLang="zh-TW" sz="1000" dirty="0">
              <a:solidFill>
                <a:schemeClr val="tx1"/>
              </a:solidFill>
              <a:latin typeface="Arial" charset="0"/>
            </a:endParaRPr>
          </a:p>
        </p:txBody>
      </p:sp>
      <p:graphicFrame>
        <p:nvGraphicFramePr>
          <p:cNvPr id="3074" name="Object 19"/>
          <p:cNvGraphicFramePr>
            <a:graphicFrameLocks noChangeAspect="1"/>
          </p:cNvGraphicFramePr>
          <p:nvPr/>
        </p:nvGraphicFramePr>
        <p:xfrm>
          <a:off x="1712913" y="819150"/>
          <a:ext cx="7019925" cy="5597525"/>
        </p:xfrm>
        <a:graphic>
          <a:graphicData uri="http://schemas.openxmlformats.org/presentationml/2006/ole">
            <p:oleObj spid="_x0000_s3074" name="Worksheet" r:id="rId5" imgW="4981489" imgH="3971803" progId="Excel.Sheet.8">
              <p:embed/>
            </p:oleObj>
          </a:graphicData>
        </a:graphic>
      </p:graphicFrame>
      <p:sp>
        <p:nvSpPr>
          <p:cNvPr id="3077" name="圓角矩形 23"/>
          <p:cNvSpPr>
            <a:spLocks noChangeArrowheads="1"/>
          </p:cNvSpPr>
          <p:nvPr/>
        </p:nvSpPr>
        <p:spPr bwMode="auto">
          <a:xfrm>
            <a:off x="1568450" y="2533650"/>
            <a:ext cx="7272338" cy="396875"/>
          </a:xfrm>
          <a:prstGeom prst="roundRect">
            <a:avLst>
              <a:gd name="adj" fmla="val 16667"/>
            </a:avLst>
          </a:prstGeom>
          <a:noFill/>
          <a:ln w="57150" algn="ctr">
            <a:solidFill>
              <a:srgbClr val="0070C0"/>
            </a:solidFill>
            <a:prstDash val="dash"/>
            <a:round/>
            <a:headEnd/>
            <a:tailEnd/>
          </a:ln>
        </p:spPr>
        <p:txBody>
          <a:bodyPr wrap="none" anchor="ctr"/>
          <a:lstStyle/>
          <a:p>
            <a:endParaRPr lang="zh-TW" altLang="en-US"/>
          </a:p>
        </p:txBody>
      </p:sp>
      <p:sp>
        <p:nvSpPr>
          <p:cNvPr id="14" name="文字方塊 13"/>
          <p:cNvSpPr txBox="1"/>
          <p:nvPr/>
        </p:nvSpPr>
        <p:spPr>
          <a:xfrm>
            <a:off x="0" y="6642100"/>
            <a:ext cx="2592388" cy="215900"/>
          </a:xfrm>
          <a:prstGeom prst="rect">
            <a:avLst/>
          </a:prstGeom>
          <a:noFill/>
        </p:spPr>
        <p:txBody>
          <a:bodyPr>
            <a:spAutoFit/>
          </a:bodyPr>
          <a:lstStyle/>
          <a:p>
            <a:pPr>
              <a:defRPr/>
            </a:pPr>
            <a:r>
              <a:rPr lang="zh-TW" altLang="en-US" sz="800" dirty="0">
                <a:solidFill>
                  <a:schemeClr val="tx1">
                    <a:lumMod val="50000"/>
                    <a:lumOff val="50000"/>
                  </a:schemeClr>
                </a:solidFill>
              </a:rPr>
              <a:t> </a:t>
            </a:r>
            <a:r>
              <a:rPr lang="en-US" altLang="zh-TW" sz="800" dirty="0">
                <a:solidFill>
                  <a:schemeClr val="tx1">
                    <a:lumMod val="50000"/>
                    <a:lumOff val="50000"/>
                  </a:schemeClr>
                </a:solidFill>
              </a:rPr>
              <a:t>Copyright © </a:t>
            </a:r>
            <a:r>
              <a:rPr lang="en-US" altLang="zh-TW" sz="800" dirty="0" smtClean="0">
                <a:solidFill>
                  <a:schemeClr val="tx1">
                    <a:lumMod val="50000"/>
                    <a:lumOff val="50000"/>
                  </a:schemeClr>
                </a:solidFill>
              </a:rPr>
              <a:t>2018 </a:t>
            </a:r>
            <a:r>
              <a:rPr lang="en-US" altLang="zh-TW" sz="800" dirty="0">
                <a:solidFill>
                  <a:schemeClr val="tx1">
                    <a:lumMod val="50000"/>
                    <a:lumOff val="50000"/>
                  </a:schemeClr>
                </a:solidFill>
              </a:rPr>
              <a:t>Compeq Co., Ltd. All Right Reserved</a:t>
            </a:r>
            <a:endParaRPr lang="zh-TW" altLang="en-US" sz="8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43"/>
          <p:cNvGrpSpPr>
            <a:grpSpLocks/>
          </p:cNvGrpSpPr>
          <p:nvPr/>
        </p:nvGrpSpPr>
        <p:grpSpPr bwMode="auto">
          <a:xfrm>
            <a:off x="0" y="169863"/>
            <a:ext cx="9871075" cy="6643687"/>
            <a:chOff x="0" y="107"/>
            <a:chExt cx="6218" cy="4185"/>
          </a:xfrm>
        </p:grpSpPr>
        <p:pic>
          <p:nvPicPr>
            <p:cNvPr id="4103" name="Picture 4" descr="1388006_676157779062074_1345302289_n"/>
            <p:cNvPicPr>
              <a:picLocks noChangeAspect="1" noChangeArrowheads="1"/>
            </p:cNvPicPr>
            <p:nvPr/>
          </p:nvPicPr>
          <p:blipFill>
            <a:blip r:embed="rId4" cstate="print">
              <a:lum bright="70000" contrast="-70000"/>
            </a:blip>
            <a:srcRect/>
            <a:stretch>
              <a:fillRect/>
            </a:stretch>
          </p:blipFill>
          <p:spPr bwMode="auto">
            <a:xfrm>
              <a:off x="5161" y="4038"/>
              <a:ext cx="1057" cy="254"/>
            </a:xfrm>
            <a:prstGeom prst="rect">
              <a:avLst/>
            </a:prstGeom>
            <a:noFill/>
            <a:ln w="9525">
              <a:noFill/>
              <a:miter lim="800000"/>
              <a:headEnd/>
              <a:tailEnd/>
            </a:ln>
          </p:spPr>
        </p:pic>
        <p:sp>
          <p:nvSpPr>
            <p:cNvPr id="4104" name="Text Box 6"/>
            <p:cNvSpPr txBox="1">
              <a:spLocks noChangeArrowheads="1"/>
            </p:cNvSpPr>
            <p:nvPr/>
          </p:nvSpPr>
          <p:spPr bwMode="auto">
            <a:xfrm>
              <a:off x="582" y="107"/>
              <a:ext cx="5260" cy="330"/>
            </a:xfrm>
            <a:prstGeom prst="rect">
              <a:avLst/>
            </a:prstGeom>
            <a:noFill/>
            <a:ln w="9525">
              <a:noFill/>
              <a:miter lim="800000"/>
              <a:headEnd/>
              <a:tailEnd/>
            </a:ln>
          </p:spPr>
          <p:txBody>
            <a:bodyPr anchor="ctr">
              <a:spAutoFit/>
            </a:bodyPr>
            <a:lstStyle/>
            <a:p>
              <a:pPr algn="l"/>
              <a:r>
                <a:rPr lang="en-US" altLang="zh-TW" sz="2800" b="1" dirty="0" smtClean="0">
                  <a:solidFill>
                    <a:srgbClr val="333333"/>
                  </a:solidFill>
                  <a:latin typeface="+mj-lt"/>
                  <a:ea typeface="標楷體" pitchFamily="65" charset="-120"/>
                </a:rPr>
                <a:t>HDI PCB</a:t>
              </a:r>
              <a:r>
                <a:rPr lang="zh-TW" altLang="en-US" sz="2800" b="1" dirty="0" smtClean="0">
                  <a:solidFill>
                    <a:srgbClr val="333333"/>
                  </a:solidFill>
                  <a:latin typeface="+mj-lt"/>
                  <a:ea typeface="標楷體" pitchFamily="65" charset="-120"/>
                </a:rPr>
                <a:t>市場主要供應商</a:t>
              </a:r>
              <a:r>
                <a:rPr lang="en-US" altLang="zh-TW" sz="2800" b="1" dirty="0" smtClean="0">
                  <a:solidFill>
                    <a:srgbClr val="333333"/>
                  </a:solidFill>
                  <a:latin typeface="+mj-lt"/>
                  <a:ea typeface="標楷體" pitchFamily="65" charset="-120"/>
                </a:rPr>
                <a:t>/</a:t>
              </a:r>
              <a:r>
                <a:rPr lang="zh-TW" altLang="en-US" sz="2800" b="1" dirty="0" smtClean="0">
                  <a:solidFill>
                    <a:srgbClr val="333333"/>
                  </a:solidFill>
                  <a:latin typeface="+mj-lt"/>
                  <a:ea typeface="標楷體" pitchFamily="65" charset="-120"/>
                </a:rPr>
                <a:t> 華通排名</a:t>
              </a:r>
              <a:endParaRPr lang="en-US" altLang="zh-TW" sz="2800" b="1" dirty="0">
                <a:solidFill>
                  <a:srgbClr val="333333"/>
                </a:solidFill>
                <a:latin typeface="+mj-lt"/>
                <a:ea typeface="標楷體" pitchFamily="65" charset="-120"/>
              </a:endParaRPr>
            </a:p>
          </p:txBody>
        </p:sp>
        <p:grpSp>
          <p:nvGrpSpPr>
            <p:cNvPr id="4105" name="Group 7"/>
            <p:cNvGrpSpPr>
              <a:grpSpLocks/>
            </p:cNvGrpSpPr>
            <p:nvPr/>
          </p:nvGrpSpPr>
          <p:grpSpPr bwMode="auto">
            <a:xfrm>
              <a:off x="0" y="163"/>
              <a:ext cx="537" cy="227"/>
              <a:chOff x="0" y="255"/>
              <a:chExt cx="535" cy="227"/>
            </a:xfrm>
          </p:grpSpPr>
          <p:sp>
            <p:nvSpPr>
              <p:cNvPr id="4106" name="Rectangle 8"/>
              <p:cNvSpPr>
                <a:spLocks noChangeArrowheads="1"/>
              </p:cNvSpPr>
              <p:nvPr/>
            </p:nvSpPr>
            <p:spPr bwMode="auto">
              <a:xfrm>
                <a:off x="0" y="255"/>
                <a:ext cx="535" cy="227"/>
              </a:xfrm>
              <a:prstGeom prst="rect">
                <a:avLst/>
              </a:prstGeom>
              <a:solidFill>
                <a:srgbClr val="333333"/>
              </a:solidFill>
              <a:ln w="9525" algn="ctr">
                <a:noFill/>
                <a:miter lim="800000"/>
                <a:headEnd/>
                <a:tailEnd/>
              </a:ln>
            </p:spPr>
            <p:txBody>
              <a:bodyPr wrap="none" anchor="ctr"/>
              <a:lstStyle/>
              <a:p>
                <a:endParaRPr lang="zh-TW" altLang="zh-TW"/>
              </a:p>
            </p:txBody>
          </p:sp>
          <p:sp>
            <p:nvSpPr>
              <p:cNvPr id="4107" name="Line 9"/>
              <p:cNvSpPr>
                <a:spLocks noChangeShapeType="1"/>
              </p:cNvSpPr>
              <p:nvPr/>
            </p:nvSpPr>
            <p:spPr bwMode="auto">
              <a:xfrm>
                <a:off x="81" y="255"/>
                <a:ext cx="0" cy="227"/>
              </a:xfrm>
              <a:prstGeom prst="line">
                <a:avLst/>
              </a:prstGeom>
              <a:noFill/>
              <a:ln w="28575">
                <a:solidFill>
                  <a:schemeClr val="bg1"/>
                </a:solidFill>
                <a:round/>
                <a:headEnd/>
                <a:tailEnd/>
              </a:ln>
            </p:spPr>
            <p:txBody>
              <a:bodyPr anchor="ctr"/>
              <a:lstStyle/>
              <a:p>
                <a:endParaRPr lang="zh-TW" altLang="en-US"/>
              </a:p>
            </p:txBody>
          </p:sp>
          <p:sp>
            <p:nvSpPr>
              <p:cNvPr id="4108" name="Line 10"/>
              <p:cNvSpPr>
                <a:spLocks noChangeShapeType="1"/>
              </p:cNvSpPr>
              <p:nvPr/>
            </p:nvSpPr>
            <p:spPr bwMode="auto">
              <a:xfrm>
                <a:off x="36" y="255"/>
                <a:ext cx="0" cy="227"/>
              </a:xfrm>
              <a:prstGeom prst="line">
                <a:avLst/>
              </a:prstGeom>
              <a:noFill/>
              <a:ln w="28575">
                <a:solidFill>
                  <a:schemeClr val="bg1"/>
                </a:solidFill>
                <a:round/>
                <a:headEnd/>
                <a:tailEnd/>
              </a:ln>
            </p:spPr>
            <p:txBody>
              <a:bodyPr anchor="ctr"/>
              <a:lstStyle/>
              <a:p>
                <a:endParaRPr lang="zh-TW" altLang="en-US"/>
              </a:p>
            </p:txBody>
          </p:sp>
          <p:sp>
            <p:nvSpPr>
              <p:cNvPr id="4109" name="Line 11"/>
              <p:cNvSpPr>
                <a:spLocks noChangeShapeType="1"/>
              </p:cNvSpPr>
              <p:nvPr/>
            </p:nvSpPr>
            <p:spPr bwMode="auto">
              <a:xfrm>
                <a:off x="126" y="255"/>
                <a:ext cx="0" cy="227"/>
              </a:xfrm>
              <a:prstGeom prst="line">
                <a:avLst/>
              </a:prstGeom>
              <a:noFill/>
              <a:ln w="28575">
                <a:solidFill>
                  <a:schemeClr val="bg1"/>
                </a:solidFill>
                <a:round/>
                <a:headEnd/>
                <a:tailEnd/>
              </a:ln>
            </p:spPr>
            <p:txBody>
              <a:bodyPr anchor="ctr"/>
              <a:lstStyle/>
              <a:p>
                <a:endParaRPr lang="zh-TW" altLang="en-US"/>
              </a:p>
            </p:txBody>
          </p:sp>
        </p:grpSp>
      </p:grpSp>
      <p:sp>
        <p:nvSpPr>
          <p:cNvPr id="4100" name="Text Box 22"/>
          <p:cNvSpPr txBox="1">
            <a:spLocks noChangeArrowheads="1"/>
          </p:cNvSpPr>
          <p:nvPr/>
        </p:nvSpPr>
        <p:spPr bwMode="auto">
          <a:xfrm>
            <a:off x="1423988" y="5630863"/>
            <a:ext cx="2952948" cy="477054"/>
          </a:xfrm>
          <a:prstGeom prst="rect">
            <a:avLst/>
          </a:prstGeom>
          <a:noFill/>
          <a:ln w="9525">
            <a:noFill/>
            <a:miter lim="800000"/>
            <a:headEnd/>
            <a:tailEnd/>
          </a:ln>
        </p:spPr>
        <p:txBody>
          <a:bodyPr wrap="square">
            <a:spAutoFit/>
          </a:bodyPr>
          <a:lstStyle/>
          <a:p>
            <a:pPr algn="l">
              <a:spcBef>
                <a:spcPct val="50000"/>
              </a:spcBef>
            </a:pPr>
            <a:r>
              <a:rPr lang="en-US" altLang="zh-TW" sz="1000" dirty="0">
                <a:solidFill>
                  <a:schemeClr val="tx1"/>
                </a:solidFill>
                <a:latin typeface="Arial" charset="0"/>
              </a:rPr>
              <a:t>Source: </a:t>
            </a:r>
            <a:r>
              <a:rPr lang="en-US" altLang="zh-TW" sz="1000" dirty="0" err="1">
                <a:solidFill>
                  <a:schemeClr val="tx1"/>
                </a:solidFill>
                <a:latin typeface="Arial" charset="0"/>
              </a:rPr>
              <a:t>Prismark</a:t>
            </a:r>
            <a:r>
              <a:rPr lang="en-US" altLang="zh-TW" sz="1000" dirty="0">
                <a:solidFill>
                  <a:schemeClr val="tx1"/>
                </a:solidFill>
                <a:latin typeface="Arial" charset="0"/>
              </a:rPr>
              <a:t>, </a:t>
            </a:r>
            <a:r>
              <a:rPr lang="en-US" altLang="zh-TW" sz="1000" dirty="0" smtClean="0">
                <a:solidFill>
                  <a:schemeClr val="tx1"/>
                </a:solidFill>
                <a:latin typeface="Arial" charset="0"/>
              </a:rPr>
              <a:t>2017</a:t>
            </a:r>
          </a:p>
          <a:p>
            <a:pPr algn="l">
              <a:spcBef>
                <a:spcPct val="50000"/>
              </a:spcBef>
            </a:pPr>
            <a:r>
              <a:rPr lang="en-US" altLang="zh-TW" sz="1000" dirty="0" smtClean="0">
                <a:solidFill>
                  <a:schemeClr val="tx1"/>
                </a:solidFill>
                <a:latin typeface="Arial" charset="0"/>
              </a:rPr>
              <a:t>1) </a:t>
            </a:r>
            <a:r>
              <a:rPr lang="zh-TW" altLang="en-US" sz="1000" dirty="0" smtClean="0">
                <a:solidFill>
                  <a:schemeClr val="tx1"/>
                </a:solidFill>
                <a:latin typeface="Arial" charset="0"/>
              </a:rPr>
              <a:t>華通</a:t>
            </a:r>
            <a:r>
              <a:rPr lang="en-US" altLang="zh-TW" sz="1000" dirty="0" smtClean="0">
                <a:solidFill>
                  <a:schemeClr val="tx1"/>
                </a:solidFill>
                <a:latin typeface="Arial" charset="0"/>
              </a:rPr>
              <a:t>2017</a:t>
            </a:r>
            <a:r>
              <a:rPr lang="zh-TW" altLang="en-US" sz="1000" dirty="0" smtClean="0">
                <a:solidFill>
                  <a:schemeClr val="tx1"/>
                </a:solidFill>
                <a:latin typeface="Arial" charset="0"/>
              </a:rPr>
              <a:t> </a:t>
            </a:r>
            <a:r>
              <a:rPr lang="en-US" altLang="zh-TW" sz="1000" dirty="0" smtClean="0">
                <a:solidFill>
                  <a:schemeClr val="tx1"/>
                </a:solidFill>
                <a:latin typeface="Arial" charset="0"/>
              </a:rPr>
              <a:t>HDI</a:t>
            </a:r>
            <a:r>
              <a:rPr lang="zh-TW" altLang="en-US" sz="1000" dirty="0" smtClean="0">
                <a:solidFill>
                  <a:schemeClr val="tx1"/>
                </a:solidFill>
                <a:latin typeface="Arial" charset="0"/>
              </a:rPr>
              <a:t>營收</a:t>
            </a:r>
            <a:r>
              <a:rPr lang="en-US" altLang="zh-TW" sz="1000" dirty="0" smtClean="0">
                <a:solidFill>
                  <a:schemeClr val="tx1"/>
                </a:solidFill>
                <a:latin typeface="Arial" charset="0"/>
              </a:rPr>
              <a:t>: US$ 875M</a:t>
            </a:r>
          </a:p>
        </p:txBody>
      </p:sp>
      <p:graphicFrame>
        <p:nvGraphicFramePr>
          <p:cNvPr id="4098" name="Object 13"/>
          <p:cNvGraphicFramePr>
            <a:graphicFrameLocks noChangeAspect="1"/>
          </p:cNvGraphicFramePr>
          <p:nvPr/>
        </p:nvGraphicFramePr>
        <p:xfrm>
          <a:off x="1423988" y="1377950"/>
          <a:ext cx="7065962" cy="4270375"/>
        </p:xfrm>
        <a:graphic>
          <a:graphicData uri="http://schemas.openxmlformats.org/presentationml/2006/ole">
            <p:oleObj spid="_x0000_s4098" name="Worksheet" r:id="rId5" imgW="4524479" imgH="2733617" progId="Excel.Sheet.8">
              <p:embed/>
            </p:oleObj>
          </a:graphicData>
        </a:graphic>
      </p:graphicFrame>
      <p:sp>
        <p:nvSpPr>
          <p:cNvPr id="4101" name="圓角矩形 23"/>
          <p:cNvSpPr>
            <a:spLocks noChangeArrowheads="1"/>
          </p:cNvSpPr>
          <p:nvPr/>
        </p:nvSpPr>
        <p:spPr bwMode="auto">
          <a:xfrm>
            <a:off x="1287874" y="1731282"/>
            <a:ext cx="7272287" cy="434975"/>
          </a:xfrm>
          <a:prstGeom prst="roundRect">
            <a:avLst>
              <a:gd name="adj" fmla="val 16667"/>
            </a:avLst>
          </a:prstGeom>
          <a:noFill/>
          <a:ln w="57150" algn="ctr">
            <a:solidFill>
              <a:srgbClr val="0070C0"/>
            </a:solidFill>
            <a:prstDash val="dash"/>
            <a:round/>
            <a:headEnd/>
            <a:tailEnd/>
          </a:ln>
        </p:spPr>
        <p:txBody>
          <a:bodyPr wrap="none" anchor="ctr"/>
          <a:lstStyle/>
          <a:p>
            <a:endParaRPr lang="zh-TW" altLang="en-US"/>
          </a:p>
        </p:txBody>
      </p:sp>
      <p:sp>
        <p:nvSpPr>
          <p:cNvPr id="13" name="文字方塊 12"/>
          <p:cNvSpPr txBox="1"/>
          <p:nvPr/>
        </p:nvSpPr>
        <p:spPr>
          <a:xfrm>
            <a:off x="0" y="6642100"/>
            <a:ext cx="2592388" cy="215900"/>
          </a:xfrm>
          <a:prstGeom prst="rect">
            <a:avLst/>
          </a:prstGeom>
          <a:noFill/>
        </p:spPr>
        <p:txBody>
          <a:bodyPr>
            <a:spAutoFit/>
          </a:bodyPr>
          <a:lstStyle/>
          <a:p>
            <a:pPr>
              <a:defRPr/>
            </a:pPr>
            <a:r>
              <a:rPr lang="zh-TW" altLang="en-US" sz="800" dirty="0">
                <a:solidFill>
                  <a:schemeClr val="tx1">
                    <a:lumMod val="50000"/>
                    <a:lumOff val="50000"/>
                  </a:schemeClr>
                </a:solidFill>
              </a:rPr>
              <a:t> </a:t>
            </a:r>
            <a:r>
              <a:rPr lang="en-US" altLang="zh-TW" sz="800" dirty="0">
                <a:solidFill>
                  <a:schemeClr val="tx1">
                    <a:lumMod val="50000"/>
                    <a:lumOff val="50000"/>
                  </a:schemeClr>
                </a:solidFill>
              </a:rPr>
              <a:t>Copyright © </a:t>
            </a:r>
            <a:r>
              <a:rPr lang="en-US" altLang="zh-TW" sz="800" dirty="0" smtClean="0">
                <a:solidFill>
                  <a:schemeClr val="tx1">
                    <a:lumMod val="50000"/>
                    <a:lumOff val="50000"/>
                  </a:schemeClr>
                </a:solidFill>
              </a:rPr>
              <a:t>2018 </a:t>
            </a:r>
            <a:r>
              <a:rPr lang="en-US" altLang="zh-TW" sz="800" dirty="0">
                <a:solidFill>
                  <a:schemeClr val="tx1">
                    <a:lumMod val="50000"/>
                    <a:lumOff val="50000"/>
                  </a:schemeClr>
                </a:solidFill>
              </a:rPr>
              <a:t>Compeq Co., Ltd. All Right Reserved</a:t>
            </a:r>
            <a:endParaRPr lang="zh-TW" altLang="en-US" sz="8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33273</TotalTime>
  <Words>615</Words>
  <Application>Microsoft Office PowerPoint</Application>
  <PresentationFormat>A4 紙張 (210x297 公釐)</PresentationFormat>
  <Paragraphs>132</Paragraphs>
  <Slides>10</Slides>
  <Notes>9</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10</vt:i4>
      </vt:variant>
    </vt:vector>
  </HeadingPairs>
  <TitlesOfParts>
    <vt:vector size="12" baseType="lpstr">
      <vt:lpstr>Office 佈景主題</vt:lpstr>
      <vt:lpstr>Worksheet</vt:lpstr>
      <vt:lpstr>投影片 1</vt:lpstr>
      <vt:lpstr>投影片 2</vt:lpstr>
      <vt:lpstr>投影片 3</vt:lpstr>
      <vt:lpstr>投影片 4</vt:lpstr>
      <vt:lpstr>投影片 5</vt:lpstr>
      <vt:lpstr>投影片 6</vt:lpstr>
      <vt:lpstr>投影片 7</vt:lpstr>
      <vt:lpstr>投影片 8</vt:lpstr>
      <vt:lpstr>投影片 9</vt:lpstr>
      <vt:lpstr>投影片 10</vt:lpstr>
    </vt:vector>
  </TitlesOfParts>
  <Company>COMPEQ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COMPEQ Profile</dc:title>
  <dc:creator>Howl Liu</dc:creator>
  <cp:lastModifiedBy>murphyjiang</cp:lastModifiedBy>
  <cp:revision>1787</cp:revision>
  <dcterms:created xsi:type="dcterms:W3CDTF">2008-04-14T06:54:02Z</dcterms:created>
  <dcterms:modified xsi:type="dcterms:W3CDTF">2018-03-15T00:15:45Z</dcterms:modified>
</cp:coreProperties>
</file>