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5" r:id="rId1"/>
  </p:sldMasterIdLst>
  <p:notesMasterIdLst>
    <p:notesMasterId r:id="rId17"/>
  </p:notesMasterIdLst>
  <p:handoutMasterIdLst>
    <p:handoutMasterId r:id="rId18"/>
  </p:handoutMasterIdLst>
  <p:sldIdLst>
    <p:sldId id="256" r:id="rId2"/>
    <p:sldId id="360" r:id="rId3"/>
    <p:sldId id="362" r:id="rId4"/>
    <p:sldId id="359" r:id="rId5"/>
    <p:sldId id="371" r:id="rId6"/>
    <p:sldId id="358" r:id="rId7"/>
    <p:sldId id="374" r:id="rId8"/>
    <p:sldId id="378" r:id="rId9"/>
    <p:sldId id="379" r:id="rId10"/>
    <p:sldId id="372" r:id="rId11"/>
    <p:sldId id="380" r:id="rId12"/>
    <p:sldId id="381" r:id="rId13"/>
    <p:sldId id="382" r:id="rId14"/>
    <p:sldId id="383" r:id="rId15"/>
    <p:sldId id="384" r:id="rId16"/>
  </p:sldIdLst>
  <p:sldSz cx="9144000" cy="6858000" type="screen4x3"/>
  <p:notesSz cx="6797675" cy="9928225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FFFF66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86" d="100"/>
          <a:sy n="86" d="100"/>
        </p:scale>
        <p:origin x="-1038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87" d="100"/>
          <a:sy n="87" d="100"/>
        </p:scale>
        <p:origin x="-3024" y="-84"/>
      </p:cViewPr>
      <p:guideLst>
        <p:guide orient="horz" pos="3127"/>
        <p:guide pos="2141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D31763-6FE7-4CFB-99BF-E42D8C29AA5A}" type="datetimeFigureOut">
              <a:rPr lang="zh-TW" altLang="en-US" smtClean="0"/>
              <a:pPr/>
              <a:t>2019/4/17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3850443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2EE625D-2A70-4BB7-9913-E474AB0682EE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xmlns="" val="244850439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F72C9A5-6772-4C8B-97CB-A019E8EAECE7}" type="datetimeFigureOut">
              <a:rPr lang="zh-TW" altLang="en-US" smtClean="0"/>
              <a:pPr/>
              <a:t>2019/4/17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41425"/>
            <a:ext cx="446405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79768" y="4777958"/>
            <a:ext cx="5438140" cy="390923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9942624-9AF5-47C5-9EB2-F08EB8165389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xmlns="" val="38633678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BCF977-A3E5-4EFD-AD54-2D5DD9BF90B7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xmlns="" val="35423080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28650" y="242886"/>
            <a:ext cx="7886700" cy="1061479"/>
          </a:xfrm>
        </p:spPr>
        <p:txBody>
          <a:bodyPr/>
          <a:lstStyle>
            <a:lvl1pPr algn="ctr">
              <a:defRPr/>
            </a:lvl1pPr>
          </a:lstStyle>
          <a:p>
            <a:r>
              <a:rPr lang="zh-TW" altLang="en-US" dirty="0" smtClean="0"/>
              <a:t>按一下以編輯母片標題樣式</a:t>
            </a:r>
            <a:endParaRPr lang="zh-TW" altLang="en-US" dirty="0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BCF977-A3E5-4EFD-AD54-2D5DD9BF90B7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quarter" idx="13"/>
          </p:nvPr>
        </p:nvSpPr>
        <p:spPr>
          <a:xfrm>
            <a:off x="632012" y="1532966"/>
            <a:ext cx="7883338" cy="4465171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xmlns="" val="22143915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/>
          <a:lstStyle/>
          <a:p>
            <a:fld id="{79CD4847-11EF-4466-A8AD-85CDB7B49118}" type="datetime2">
              <a:rPr lang="en-US" smtClean="0"/>
              <a:pPr/>
              <a:t>Wednesday, April 17, 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/>
          <a:lstStyle/>
          <a:p>
            <a:pPr algn="r"/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jpe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225986"/>
            <a:ext cx="7886700" cy="105148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514661"/>
            <a:ext cx="7886700" cy="454127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 smtClean="0"/>
              <a:t>按一下以編輯母片文字樣式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1"/>
                </a:solidFill>
              </a:defRPr>
            </a:lvl1pPr>
          </a:lstStyle>
          <a:p>
            <a:fld id="{FEBCF977-A3E5-4EFD-AD54-2D5DD9BF90B7}" type="slidenum">
              <a:rPr lang="zh-TW" altLang="en-US" smtClean="0"/>
              <a:pPr/>
              <a:t>‹#›</a:t>
            </a:fld>
            <a:endParaRPr lang="zh-TW" altLang="en-US" dirty="0"/>
          </a:p>
        </p:txBody>
      </p:sp>
      <p:sp>
        <p:nvSpPr>
          <p:cNvPr id="8" name="Line 7"/>
          <p:cNvSpPr>
            <a:spLocks noChangeShapeType="1"/>
          </p:cNvSpPr>
          <p:nvPr userDrawn="1"/>
        </p:nvSpPr>
        <p:spPr bwMode="auto">
          <a:xfrm>
            <a:off x="457200" y="1277471"/>
            <a:ext cx="8229600" cy="0"/>
          </a:xfrm>
          <a:prstGeom prst="line">
            <a:avLst/>
          </a:prstGeom>
          <a:noFill/>
          <a:ln w="63500" cmpd="thinThick">
            <a:solidFill>
              <a:srgbClr val="000099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9" name="Line 8"/>
          <p:cNvSpPr>
            <a:spLocks noChangeShapeType="1"/>
          </p:cNvSpPr>
          <p:nvPr userDrawn="1"/>
        </p:nvSpPr>
        <p:spPr bwMode="auto">
          <a:xfrm>
            <a:off x="457200" y="6316663"/>
            <a:ext cx="8229600" cy="0"/>
          </a:xfrm>
          <a:prstGeom prst="line">
            <a:avLst/>
          </a:prstGeom>
          <a:noFill/>
          <a:ln w="25400">
            <a:solidFill>
              <a:srgbClr val="000099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1" name="頁尾版面配置區 4"/>
          <p:cNvSpPr>
            <a:spLocks/>
          </p:cNvSpPr>
          <p:nvPr userDrawn="1"/>
        </p:nvSpPr>
        <p:spPr bwMode="auto">
          <a:xfrm>
            <a:off x="3384550" y="6316663"/>
            <a:ext cx="31369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 anchor="ctr"/>
          <a:lstStyle>
            <a:lvl1pPr eaLnBrk="0" hangingPunct="0">
              <a:defRPr kumimoji="1" sz="3200">
                <a:solidFill>
                  <a:srgbClr val="000099"/>
                </a:solidFill>
                <a:latin typeface="Arial" charset="0"/>
                <a:ea typeface="標楷體" pitchFamily="65" charset="-120"/>
              </a:defRPr>
            </a:lvl1pPr>
            <a:lvl2pPr marL="742950" indent="-285750" eaLnBrk="0" hangingPunct="0">
              <a:defRPr kumimoji="1" sz="3200">
                <a:solidFill>
                  <a:srgbClr val="000099"/>
                </a:solidFill>
                <a:latin typeface="Arial" charset="0"/>
                <a:ea typeface="標楷體" pitchFamily="65" charset="-120"/>
              </a:defRPr>
            </a:lvl2pPr>
            <a:lvl3pPr marL="1143000" indent="-228600" eaLnBrk="0" hangingPunct="0">
              <a:defRPr kumimoji="1" sz="3200">
                <a:solidFill>
                  <a:srgbClr val="000099"/>
                </a:solidFill>
                <a:latin typeface="Arial" charset="0"/>
                <a:ea typeface="標楷體" pitchFamily="65" charset="-120"/>
              </a:defRPr>
            </a:lvl3pPr>
            <a:lvl4pPr marL="1600200" indent="-228600" eaLnBrk="0" hangingPunct="0">
              <a:defRPr kumimoji="1" sz="3200">
                <a:solidFill>
                  <a:srgbClr val="000099"/>
                </a:solidFill>
                <a:latin typeface="Arial" charset="0"/>
                <a:ea typeface="標楷體" pitchFamily="65" charset="-120"/>
              </a:defRPr>
            </a:lvl4pPr>
            <a:lvl5pPr marL="2057400" indent="-228600" eaLnBrk="0" hangingPunct="0">
              <a:defRPr kumimoji="1" sz="3200">
                <a:solidFill>
                  <a:srgbClr val="000099"/>
                </a:solidFill>
                <a:latin typeface="Arial" charset="0"/>
                <a:ea typeface="標楷體" pitchFamily="65" charset="-12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3200">
                <a:solidFill>
                  <a:srgbClr val="000099"/>
                </a:solidFill>
                <a:latin typeface="Arial" charset="0"/>
                <a:ea typeface="標楷體" pitchFamily="65" charset="-12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3200">
                <a:solidFill>
                  <a:srgbClr val="000099"/>
                </a:solidFill>
                <a:latin typeface="Arial" charset="0"/>
                <a:ea typeface="標楷體" pitchFamily="65" charset="-12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3200">
                <a:solidFill>
                  <a:srgbClr val="000099"/>
                </a:solidFill>
                <a:latin typeface="Arial" charset="0"/>
                <a:ea typeface="標楷體" pitchFamily="65" charset="-12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3200">
                <a:solidFill>
                  <a:srgbClr val="000099"/>
                </a:solidFill>
                <a:latin typeface="Arial" charset="0"/>
                <a:ea typeface="標楷體" pitchFamily="65" charset="-120"/>
              </a:defRPr>
            </a:lvl9pPr>
          </a:lstStyle>
          <a:p>
            <a:pPr algn="ctr" eaLnBrk="1" hangingPunct="1">
              <a:defRPr/>
            </a:pPr>
            <a:r>
              <a:rPr lang="en-US" altLang="zh-TW" sz="1200" b="1" dirty="0" smtClean="0">
                <a:solidFill>
                  <a:srgbClr val="5F5F5F"/>
                </a:solidFill>
                <a:latin typeface="Verdana" pitchFamily="34" charset="0"/>
                <a:ea typeface="新細明體" pitchFamily="18" charset="-120"/>
              </a:rPr>
              <a:t>Proprietary</a:t>
            </a:r>
          </a:p>
          <a:p>
            <a:pPr algn="ctr" eaLnBrk="1" hangingPunct="1">
              <a:defRPr/>
            </a:pPr>
            <a:r>
              <a:rPr lang="en-US" altLang="zh-TW" sz="1200" b="1" dirty="0" smtClean="0">
                <a:solidFill>
                  <a:srgbClr val="5F5F5F"/>
                </a:solidFill>
                <a:latin typeface="Verdana" pitchFamily="34" charset="0"/>
                <a:ea typeface="新細明體" pitchFamily="18" charset="-120"/>
              </a:rPr>
              <a:t>2018</a:t>
            </a:r>
            <a:r>
              <a:rPr lang="en-US" altLang="zh-TW" sz="1200" dirty="0" smtClean="0">
                <a:solidFill>
                  <a:srgbClr val="5F5F5F"/>
                </a:solidFill>
                <a:latin typeface="Verdana" pitchFamily="34" charset="0"/>
                <a:ea typeface="新細明體" pitchFamily="18" charset="-120"/>
              </a:rPr>
              <a:t> </a:t>
            </a:r>
            <a:endParaRPr lang="en-US" altLang="zh-TW" sz="1400" dirty="0" smtClean="0">
              <a:solidFill>
                <a:schemeClr val="tx1"/>
              </a:solidFill>
              <a:latin typeface="Times New Roman" pitchFamily="18" charset="0"/>
              <a:ea typeface="新細明體" pitchFamily="18" charset="-120"/>
            </a:endParaRPr>
          </a:p>
        </p:txBody>
      </p:sp>
      <p:pic>
        <p:nvPicPr>
          <p:cNvPr id="4" name="圖片 3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02693" y="6367265"/>
            <a:ext cx="1564419" cy="4219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4765719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  <p:sldLayoutId id="2147483654" r:id="rId2"/>
    <p:sldLayoutId id="2147483657" r:id="rId3"/>
  </p:sldLayoutIdLst>
  <p:hf hdr="0" ft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257114"/>
            <a:ext cx="7772400" cy="2387600"/>
          </a:xfrm>
        </p:spPr>
        <p:txBody>
          <a:bodyPr>
            <a:normAutofit fontScale="90000"/>
          </a:bodyPr>
          <a:lstStyle/>
          <a:p>
            <a:r>
              <a:rPr lang="en-US" altLang="zh-TW" dirty="0" smtClean="0"/>
              <a:t>Taiwan Mask Corporation</a:t>
            </a:r>
            <a:br>
              <a:rPr lang="en-US" altLang="zh-TW" dirty="0" smtClean="0"/>
            </a:b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en-US" altLang="zh-TW" dirty="0" smtClean="0"/>
              <a:t>2018</a:t>
            </a:r>
            <a:r>
              <a:rPr lang="zh-TW" altLang="en-US" dirty="0" smtClean="0"/>
              <a:t> </a:t>
            </a:r>
            <a:r>
              <a:rPr lang="en-US" altLang="zh-TW" dirty="0" smtClean="0"/>
              <a:t>Financial Status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altLang="zh-TW" dirty="0" smtClean="0"/>
          </a:p>
          <a:p>
            <a:endParaRPr lang="en-US" altLang="zh-TW" dirty="0" smtClean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BCF977-A3E5-4EFD-AD54-2D5DD9BF90B7}" type="slidenum">
              <a:rPr lang="zh-TW" altLang="en-US" smtClean="0"/>
              <a:pPr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xmlns="" val="12860740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79995"/>
            <a:ext cx="7772400" cy="2387600"/>
          </a:xfrm>
        </p:spPr>
        <p:txBody>
          <a:bodyPr>
            <a:normAutofit fontScale="90000"/>
          </a:bodyPr>
          <a:lstStyle/>
          <a:p>
            <a:r>
              <a:rPr lang="en-US" altLang="zh-TW" sz="7300" dirty="0" smtClean="0"/>
              <a:t>Market Research</a:t>
            </a:r>
            <a:br>
              <a:rPr lang="en-US" altLang="zh-TW" sz="7300" dirty="0" smtClean="0"/>
            </a:b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en-US" altLang="zh-TW" dirty="0" smtClean="0"/>
              <a:t>in Mask Industry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altLang="zh-TW" dirty="0" smtClean="0"/>
          </a:p>
          <a:p>
            <a:endParaRPr lang="en-US" altLang="zh-TW" dirty="0" smtClean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BCF977-A3E5-4EFD-AD54-2D5DD9BF90B7}" type="slidenum">
              <a:rPr lang="zh-TW" altLang="en-US" smtClean="0"/>
              <a:pPr/>
              <a:t>10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xmlns="" val="12860740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86439"/>
            <a:ext cx="7772400" cy="837268"/>
          </a:xfrm>
        </p:spPr>
        <p:txBody>
          <a:bodyPr>
            <a:normAutofit fontScale="90000"/>
          </a:bodyPr>
          <a:lstStyle/>
          <a:p>
            <a:r>
              <a:rPr lang="en-US" altLang="zh-TW" sz="4400" dirty="0" smtClean="0"/>
              <a:t>Market Research in Mask Industry</a:t>
            </a:r>
            <a:endParaRPr lang="zh-TW" altLang="en-US" sz="4400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altLang="zh-TW" dirty="0" smtClean="0"/>
          </a:p>
          <a:p>
            <a:endParaRPr lang="en-US" altLang="zh-TW" dirty="0" smtClean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BCF977-A3E5-4EFD-AD54-2D5DD9BF90B7}" type="slidenum">
              <a:rPr lang="zh-TW" altLang="en-US" smtClean="0"/>
              <a:pPr/>
              <a:t>11</a:t>
            </a:fld>
            <a:endParaRPr lang="zh-TW" altLang="en-US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6442" y="1410157"/>
            <a:ext cx="8494005" cy="48033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="" xmlns:p14="http://schemas.microsoft.com/office/powerpoint/2010/main" val="12860740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2017/7~2018/6</a:t>
            </a:r>
            <a:r>
              <a:rPr lang="zh-TW" altLang="en-US" dirty="0" smtClean="0"/>
              <a:t>光罩成長</a:t>
            </a:r>
            <a:r>
              <a:rPr lang="en-US" altLang="zh-TW" dirty="0" smtClean="0"/>
              <a:t>27%</a:t>
            </a:r>
            <a:endParaRPr lang="zh-TW" altLang="en-US" dirty="0"/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BCF977-A3E5-4EFD-AD54-2D5DD9BF90B7}" type="slidenum">
              <a:rPr lang="zh-TW" altLang="en-US" smtClean="0"/>
              <a:pPr/>
              <a:t>12</a:t>
            </a:fld>
            <a:endParaRPr lang="zh-TW" altLang="en-US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63562" y="2190750"/>
            <a:ext cx="8455378" cy="2476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Masks Delivered by Ground Rule</a:t>
            </a:r>
            <a:endParaRPr lang="zh-TW" altLang="en-US" dirty="0"/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13</a:t>
            </a:fld>
            <a:endParaRPr lang="en-US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9663" y="1388127"/>
            <a:ext cx="8500533" cy="4825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2018 vs. 2017 diff in # of Masks</a:t>
            </a:r>
            <a:endParaRPr lang="zh-TW" altLang="en-US" dirty="0"/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14</a:t>
            </a:fld>
            <a:endParaRPr lang="en-US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1697" y="1344058"/>
            <a:ext cx="8240611" cy="48914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TW" dirty="0" smtClean="0"/>
              <a:t>Strategic Planning in 2019</a:t>
            </a:r>
            <a:endParaRPr lang="zh-TW" altLang="en-US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quarter" idx="13"/>
          </p:nvPr>
        </p:nvSpPr>
        <p:spPr>
          <a:xfrm>
            <a:off x="477773" y="1345677"/>
            <a:ext cx="8137415" cy="5011054"/>
          </a:xfrm>
        </p:spPr>
        <p:txBody>
          <a:bodyPr>
            <a:normAutofit fontScale="70000" lnSpcReduction="20000"/>
          </a:bodyPr>
          <a:lstStyle/>
          <a:p>
            <a:r>
              <a:rPr lang="en-US" altLang="zh-TW" dirty="0" smtClean="0"/>
              <a:t>Invest in new equipments:</a:t>
            </a:r>
          </a:p>
          <a:p>
            <a:pPr lvl="1">
              <a:lnSpc>
                <a:spcPct val="120000"/>
              </a:lnSpc>
              <a:buFont typeface="Wingdings" pitchFamily="2" charset="2"/>
              <a:buChar char="Ø"/>
            </a:pPr>
            <a:r>
              <a:rPr lang="en-US" altLang="zh-TW" dirty="0" smtClean="0"/>
              <a:t>Product Technology: 65nm~40nm</a:t>
            </a:r>
          </a:p>
          <a:p>
            <a:pPr lvl="1">
              <a:lnSpc>
                <a:spcPct val="120000"/>
              </a:lnSpc>
              <a:buFont typeface="Wingdings" pitchFamily="2" charset="2"/>
              <a:buChar char="Ø"/>
            </a:pPr>
            <a:r>
              <a:rPr lang="en-US" altLang="zh-TW" dirty="0" smtClean="0"/>
              <a:t>Equipments: Writers, inspectors, mask repair equipments, cleaners…</a:t>
            </a:r>
          </a:p>
          <a:p>
            <a:pPr lvl="1">
              <a:lnSpc>
                <a:spcPct val="120000"/>
              </a:lnSpc>
              <a:buFont typeface="Wingdings" pitchFamily="2" charset="2"/>
              <a:buChar char="Ø"/>
            </a:pPr>
            <a:r>
              <a:rPr lang="en-US" altLang="zh-TW" dirty="0" smtClean="0"/>
              <a:t>Investment amount: around NT $ 1.5 billion</a:t>
            </a:r>
          </a:p>
          <a:p>
            <a:pPr lvl="1">
              <a:lnSpc>
                <a:spcPct val="120000"/>
              </a:lnSpc>
              <a:buFont typeface="Wingdings" pitchFamily="2" charset="2"/>
              <a:buChar char="Ø"/>
            </a:pPr>
            <a:r>
              <a:rPr lang="en-US" altLang="zh-TW" dirty="0" smtClean="0"/>
              <a:t>Move-in schedule: 2019 Q3~2020 Q1</a:t>
            </a:r>
          </a:p>
          <a:p>
            <a:pPr lvl="1">
              <a:lnSpc>
                <a:spcPct val="120000"/>
              </a:lnSpc>
              <a:buFont typeface="Wingdings" pitchFamily="2" charset="2"/>
              <a:buChar char="Ø"/>
            </a:pPr>
            <a:r>
              <a:rPr lang="en-US" altLang="zh-TW" dirty="0" smtClean="0"/>
              <a:t>Mass production:  in 2020</a:t>
            </a:r>
          </a:p>
          <a:p>
            <a:r>
              <a:rPr lang="en-US" altLang="zh-TW" dirty="0" smtClean="0"/>
              <a:t>Develop new customers:</a:t>
            </a:r>
          </a:p>
          <a:p>
            <a:pPr lvl="1">
              <a:lnSpc>
                <a:spcPct val="120000"/>
              </a:lnSpc>
              <a:buFont typeface="Wingdings" pitchFamily="2" charset="2"/>
              <a:buChar char="Ø"/>
            </a:pPr>
            <a:r>
              <a:rPr lang="en-US" altLang="zh-TW" dirty="0" smtClean="0"/>
              <a:t>Tied-up  with foundry FAB</a:t>
            </a:r>
          </a:p>
          <a:p>
            <a:pPr lvl="1">
              <a:lnSpc>
                <a:spcPct val="120000"/>
              </a:lnSpc>
              <a:buFont typeface="Wingdings" pitchFamily="2" charset="2"/>
              <a:buChar char="Ø"/>
            </a:pPr>
            <a:r>
              <a:rPr lang="en-US" altLang="zh-TW" dirty="0" smtClean="0"/>
              <a:t>Develop new customers in China</a:t>
            </a:r>
          </a:p>
          <a:p>
            <a:pPr lvl="1">
              <a:lnSpc>
                <a:spcPct val="120000"/>
              </a:lnSpc>
              <a:buFont typeface="Wingdings" pitchFamily="2" charset="2"/>
              <a:buChar char="Ø"/>
            </a:pPr>
            <a:r>
              <a:rPr lang="en-US" altLang="zh-TW" dirty="0" smtClean="0"/>
              <a:t>Provide advanced technology mask service</a:t>
            </a:r>
          </a:p>
          <a:p>
            <a:r>
              <a:rPr lang="en-US" altLang="zh-TW" dirty="0" smtClean="0"/>
              <a:t>Group synergy:</a:t>
            </a:r>
          </a:p>
          <a:p>
            <a:pPr lvl="1">
              <a:lnSpc>
                <a:spcPct val="120000"/>
              </a:lnSpc>
              <a:buFont typeface="Wingdings" pitchFamily="2" charset="2"/>
              <a:buChar char="Ø"/>
            </a:pPr>
            <a:r>
              <a:rPr lang="en-US" altLang="zh-TW" dirty="0" smtClean="0"/>
              <a:t>TMC moves to advanced technology</a:t>
            </a:r>
          </a:p>
          <a:p>
            <a:pPr lvl="1">
              <a:lnSpc>
                <a:spcPct val="120000"/>
              </a:lnSpc>
              <a:buFont typeface="Wingdings" pitchFamily="2" charset="2"/>
              <a:buChar char="Ø"/>
            </a:pPr>
            <a:r>
              <a:rPr lang="en-US" altLang="zh-TW" dirty="0" smtClean="0"/>
              <a:t>Miracle plays the role of  connecting the whole semiconductor industry</a:t>
            </a:r>
          </a:p>
          <a:p>
            <a:pPr lvl="1">
              <a:lnSpc>
                <a:spcPct val="120000"/>
              </a:lnSpc>
              <a:buFont typeface="Wingdings" pitchFamily="2" charset="2"/>
              <a:buChar char="Ø"/>
            </a:pPr>
            <a:r>
              <a:rPr lang="en-US" altLang="zh-TW" dirty="0" err="1" smtClean="0"/>
              <a:t>Weida</a:t>
            </a:r>
            <a:r>
              <a:rPr lang="en-US" altLang="zh-TW" dirty="0" smtClean="0"/>
              <a:t> plans to consolidate Miracle and package, testing technology to provide SIP(System in Package) turnkey solutions to our customers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Revenue and Margin</a:t>
            </a:r>
            <a:endParaRPr lang="zh-TW" altLang="en-US" dirty="0"/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BCF977-A3E5-4EFD-AD54-2D5DD9BF90B7}" type="slidenum">
              <a:rPr lang="zh-TW" altLang="en-US" smtClean="0"/>
              <a:pPr/>
              <a:t>2</a:t>
            </a:fld>
            <a:endParaRPr lang="zh-TW" altLang="en-US"/>
          </a:p>
        </p:txBody>
      </p:sp>
      <p:sp>
        <p:nvSpPr>
          <p:cNvPr id="5" name="文字方塊 4"/>
          <p:cNvSpPr txBox="1"/>
          <p:nvPr/>
        </p:nvSpPr>
        <p:spPr>
          <a:xfrm>
            <a:off x="397652" y="2930487"/>
            <a:ext cx="461665" cy="1145754"/>
          </a:xfrm>
          <a:prstGeom prst="rect">
            <a:avLst/>
          </a:prstGeom>
          <a:solidFill>
            <a:schemeClr val="bg1"/>
          </a:solidFill>
        </p:spPr>
        <p:txBody>
          <a:bodyPr vert="eaVert" wrap="square" rtlCol="0">
            <a:spAutoFit/>
          </a:bodyPr>
          <a:lstStyle/>
          <a:p>
            <a:r>
              <a:rPr lang="en-US" altLang="zh-TW" dirty="0" smtClean="0"/>
              <a:t>In NTD $K</a:t>
            </a:r>
            <a:endParaRPr lang="zh-TW" altLang="en-US" dirty="0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81735" y="1410160"/>
            <a:ext cx="8245051" cy="48033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文字方塊 6"/>
          <p:cNvSpPr txBox="1"/>
          <p:nvPr/>
        </p:nvSpPr>
        <p:spPr>
          <a:xfrm>
            <a:off x="397651" y="2963537"/>
            <a:ext cx="461665" cy="1092607"/>
          </a:xfrm>
          <a:prstGeom prst="rect">
            <a:avLst/>
          </a:prstGeom>
          <a:solidFill>
            <a:schemeClr val="bg1"/>
          </a:solidFill>
        </p:spPr>
        <p:txBody>
          <a:bodyPr vert="eaVert" wrap="square" rtlCol="0">
            <a:spAutoFit/>
          </a:bodyPr>
          <a:lstStyle/>
          <a:p>
            <a:r>
              <a:rPr lang="en-US" altLang="zh-TW" dirty="0" smtClean="0"/>
              <a:t>   NTD   K   </a:t>
            </a:r>
            <a:endParaRPr lang="zh-TW" alt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err="1" smtClean="0"/>
              <a:t>YoY</a:t>
            </a:r>
            <a:r>
              <a:rPr lang="zh-TW" altLang="en-US" dirty="0" smtClean="0"/>
              <a:t> </a:t>
            </a:r>
            <a:r>
              <a:rPr lang="en-US" altLang="zh-TW" dirty="0" smtClean="0"/>
              <a:t>Income Statement</a:t>
            </a:r>
            <a:endParaRPr lang="zh-TW" altLang="en-US" dirty="0"/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BCF977-A3E5-4EFD-AD54-2D5DD9BF90B7}" type="slidenum">
              <a:rPr lang="zh-TW" altLang="en-US" smtClean="0"/>
              <a:pPr/>
              <a:t>3</a:t>
            </a:fld>
            <a:endParaRPr lang="zh-TW" alt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90538" y="1432193"/>
            <a:ext cx="8161337" cy="47372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Turnover Status</a:t>
            </a:r>
            <a:endParaRPr lang="zh-TW" altLang="en-US" dirty="0"/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BCF977-A3E5-4EFD-AD54-2D5DD9BF90B7}" type="slidenum">
              <a:rPr lang="zh-TW" altLang="en-US" smtClean="0"/>
              <a:pPr/>
              <a:t>4</a:t>
            </a:fld>
            <a:endParaRPr lang="zh-TW" altLang="en-US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9319" y="1399142"/>
            <a:ext cx="8754059" cy="47703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2019 </a:t>
            </a:r>
            <a:r>
              <a:rPr lang="en-US" altLang="zh-TW" dirty="0" smtClean="0"/>
              <a:t>Revenue Trend</a:t>
            </a:r>
            <a:endParaRPr lang="zh-TW" altLang="en-US" dirty="0"/>
          </a:p>
        </p:txBody>
      </p:sp>
      <p:sp>
        <p:nvSpPr>
          <p:cNvPr id="14" name="文字方塊 13"/>
          <p:cNvSpPr txBox="1"/>
          <p:nvPr/>
        </p:nvSpPr>
        <p:spPr>
          <a:xfrm>
            <a:off x="506773" y="5761819"/>
            <a:ext cx="804233" cy="415498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altLang="zh-TW" sz="1050" dirty="0" smtClean="0"/>
              <a:t>2018 Sales</a:t>
            </a:r>
          </a:p>
          <a:p>
            <a:r>
              <a:rPr lang="en-US" altLang="zh-TW" sz="1050" dirty="0" smtClean="0"/>
              <a:t>2017 Sales</a:t>
            </a:r>
            <a:endParaRPr lang="zh-TW" altLang="en-US" sz="1050" dirty="0"/>
          </a:p>
        </p:txBody>
      </p:sp>
      <p:pic>
        <p:nvPicPr>
          <p:cNvPr id="15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86901" y="1361920"/>
            <a:ext cx="8201511" cy="48900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文字方塊 12"/>
          <p:cNvSpPr txBox="1"/>
          <p:nvPr/>
        </p:nvSpPr>
        <p:spPr>
          <a:xfrm>
            <a:off x="428428" y="3040657"/>
            <a:ext cx="430887" cy="1145754"/>
          </a:xfrm>
          <a:prstGeom prst="rect">
            <a:avLst/>
          </a:prstGeom>
          <a:solidFill>
            <a:schemeClr val="bg1"/>
          </a:solidFill>
        </p:spPr>
        <p:txBody>
          <a:bodyPr vert="eaVert" wrap="square" rtlCol="0">
            <a:spAutoFit/>
          </a:bodyPr>
          <a:lstStyle/>
          <a:p>
            <a:r>
              <a:rPr lang="en-US" altLang="zh-TW" sz="1600" dirty="0" smtClean="0"/>
              <a:t>In NTD $K</a:t>
            </a:r>
            <a:endParaRPr lang="zh-TW" altLang="en-US" sz="1600" dirty="0"/>
          </a:p>
        </p:txBody>
      </p:sp>
      <p:sp>
        <p:nvSpPr>
          <p:cNvPr id="17" name="文字方塊 16"/>
          <p:cNvSpPr txBox="1"/>
          <p:nvPr/>
        </p:nvSpPr>
        <p:spPr>
          <a:xfrm>
            <a:off x="1024569" y="5794871"/>
            <a:ext cx="421910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altLang="zh-TW" sz="900" dirty="0" smtClean="0"/>
              <a:t>Sales</a:t>
            </a:r>
          </a:p>
          <a:p>
            <a:r>
              <a:rPr lang="en-US" altLang="zh-TW" sz="900" dirty="0" smtClean="0"/>
              <a:t>Sales</a:t>
            </a:r>
            <a:endParaRPr lang="zh-TW" altLang="en-US" sz="9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3039321"/>
            <a:ext cx="7772400" cy="2387600"/>
          </a:xfrm>
        </p:spPr>
        <p:txBody>
          <a:bodyPr>
            <a:normAutofit fontScale="90000"/>
          </a:bodyPr>
          <a:lstStyle/>
          <a:p>
            <a:r>
              <a:rPr lang="en-US" altLang="zh-TW" sz="7300" dirty="0" smtClean="0"/>
              <a:t>Introduction of Companies in TMC Group</a:t>
            </a:r>
            <a:br>
              <a:rPr lang="en-US" altLang="zh-TW" sz="7300" dirty="0" smtClean="0"/>
            </a:b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altLang="zh-TW" dirty="0" smtClean="0"/>
          </a:p>
          <a:p>
            <a:endParaRPr lang="en-US" altLang="zh-TW" dirty="0" smtClean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BCF977-A3E5-4EFD-AD54-2D5DD9BF90B7}" type="slidenum">
              <a:rPr lang="zh-TW" altLang="en-US" smtClean="0"/>
              <a:pPr/>
              <a:t>6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xmlns="" val="12860740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TW" dirty="0" smtClean="0"/>
              <a:t>TMC Introduction</a:t>
            </a:r>
            <a:endParaRPr lang="zh-TW" altLang="en-US" dirty="0"/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BCF977-A3E5-4EFD-AD54-2D5DD9BF90B7}" type="slidenum">
              <a:rPr lang="zh-TW" altLang="en-US" smtClean="0"/>
              <a:pPr/>
              <a:t>7</a:t>
            </a:fld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quarter" idx="13"/>
          </p:nvPr>
        </p:nvSpPr>
        <p:spPr>
          <a:xfrm>
            <a:off x="440675" y="1388125"/>
            <a:ext cx="8295701" cy="4847421"/>
          </a:xfrm>
        </p:spPr>
        <p:txBody>
          <a:bodyPr>
            <a:normAutofit fontScale="92500" lnSpcReduction="20000"/>
          </a:bodyPr>
          <a:lstStyle/>
          <a:p>
            <a:pPr indent="-360000">
              <a:lnSpc>
                <a:spcPct val="100000"/>
              </a:lnSpc>
            </a:pPr>
            <a:r>
              <a:rPr lang="en-US" altLang="zh-TW" sz="3200" dirty="0" smtClean="0"/>
              <a:t>Mask Size</a:t>
            </a:r>
            <a:r>
              <a:rPr lang="zh-TW" altLang="en-US" sz="3200" dirty="0" smtClean="0"/>
              <a:t>：</a:t>
            </a:r>
            <a:endParaRPr lang="en-US" altLang="zh-TW" sz="3200" dirty="0" smtClean="0"/>
          </a:p>
          <a:p>
            <a:pPr lvl="1" indent="-360000">
              <a:lnSpc>
                <a:spcPct val="100000"/>
              </a:lnSpc>
              <a:buFont typeface="Wingdings" pitchFamily="2" charset="2"/>
              <a:buChar char="Ø"/>
            </a:pPr>
            <a:r>
              <a:rPr lang="en-US" altLang="zh-TW" sz="2800" dirty="0" smtClean="0"/>
              <a:t>Mainly in 6”, could be applied in 6”/8”/12” wafer</a:t>
            </a:r>
          </a:p>
          <a:p>
            <a:pPr lvl="1" indent="-360000">
              <a:lnSpc>
                <a:spcPct val="100000"/>
              </a:lnSpc>
              <a:buFont typeface="Wingdings" pitchFamily="2" charset="2"/>
              <a:buChar char="Ø"/>
            </a:pPr>
            <a:r>
              <a:rPr lang="en-US" altLang="zh-TW" sz="2800" dirty="0" smtClean="0"/>
              <a:t>(9”/14”)Large size mask, applied in LCD monitor or wafer scale package</a:t>
            </a:r>
          </a:p>
          <a:p>
            <a:pPr indent="-360000">
              <a:lnSpc>
                <a:spcPct val="100000"/>
              </a:lnSpc>
            </a:pPr>
            <a:r>
              <a:rPr lang="en-US" altLang="zh-TW" sz="3200" dirty="0" smtClean="0"/>
              <a:t>Mask Process</a:t>
            </a:r>
            <a:r>
              <a:rPr lang="zh-TW" altLang="en-US" sz="3200" dirty="0" smtClean="0"/>
              <a:t>：</a:t>
            </a:r>
            <a:endParaRPr lang="en-US" altLang="zh-TW" sz="3200" dirty="0" smtClean="0"/>
          </a:p>
          <a:p>
            <a:pPr lvl="1" indent="-360000">
              <a:lnSpc>
                <a:spcPct val="100000"/>
              </a:lnSpc>
              <a:buFont typeface="Wingdings" pitchFamily="2" charset="2"/>
              <a:buChar char="Ø"/>
            </a:pPr>
            <a:r>
              <a:rPr lang="en-US" altLang="zh-TW" sz="2800" dirty="0" smtClean="0"/>
              <a:t>0.35um(mainly for 6” wafer)</a:t>
            </a:r>
          </a:p>
          <a:p>
            <a:pPr lvl="1" indent="-360000">
              <a:lnSpc>
                <a:spcPct val="100000"/>
              </a:lnSpc>
              <a:buFont typeface="Wingdings" pitchFamily="2" charset="2"/>
              <a:buChar char="Ø"/>
            </a:pPr>
            <a:r>
              <a:rPr lang="en-US" altLang="zh-TW" sz="2800" dirty="0" smtClean="0"/>
              <a:t>0.18um (mainly for 8” wafer)</a:t>
            </a:r>
          </a:p>
          <a:p>
            <a:pPr lvl="1" indent="-360000">
              <a:lnSpc>
                <a:spcPct val="100000"/>
              </a:lnSpc>
              <a:buFont typeface="Wingdings" pitchFamily="2" charset="2"/>
              <a:buChar char="Ø"/>
            </a:pPr>
            <a:r>
              <a:rPr lang="en-US" altLang="zh-TW" sz="2800" dirty="0" smtClean="0"/>
              <a:t>0.11um~90nm (mainly for 12” wafer)</a:t>
            </a:r>
          </a:p>
          <a:p>
            <a:pPr indent="-360000">
              <a:lnSpc>
                <a:spcPct val="100000"/>
              </a:lnSpc>
            </a:pPr>
            <a:r>
              <a:rPr lang="en-US" altLang="zh-TW" sz="3200" dirty="0" smtClean="0"/>
              <a:t>Product Application: mature processes for </a:t>
            </a:r>
            <a:r>
              <a:rPr lang="en-US" altLang="zh-TW" sz="3200" dirty="0" err="1" smtClean="0"/>
              <a:t>IoT</a:t>
            </a:r>
            <a:r>
              <a:rPr lang="en-US" altLang="zh-TW" sz="3200" dirty="0" smtClean="0"/>
              <a:t>, Motor, LED lighting are the main focus of current market, but eventually the application is decided by IC design house.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Miracle Technology</a:t>
            </a:r>
            <a:endParaRPr lang="zh-TW" altLang="en-US" dirty="0"/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BCF977-A3E5-4EFD-AD54-2D5DD9BF90B7}" type="slidenum">
              <a:rPr lang="zh-TW" altLang="en-US" smtClean="0"/>
              <a:pPr/>
              <a:t>8</a:t>
            </a:fld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quarter" idx="13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altLang="zh-TW" dirty="0" smtClean="0"/>
              <a:t>Focus</a:t>
            </a:r>
            <a:r>
              <a:rPr lang="zh-TW" altLang="en-US" dirty="0" smtClean="0"/>
              <a:t>：</a:t>
            </a:r>
            <a:r>
              <a:rPr lang="en-US" altLang="zh-TW" dirty="0" smtClean="0"/>
              <a:t>helping IC design house to search capacity in Foundry FAB</a:t>
            </a:r>
          </a:p>
          <a:p>
            <a:r>
              <a:rPr lang="en-US" altLang="zh-TW" dirty="0" smtClean="0"/>
              <a:t>Know-how</a:t>
            </a:r>
            <a:r>
              <a:rPr lang="zh-TW" altLang="en-US" dirty="0" smtClean="0"/>
              <a:t>：</a:t>
            </a:r>
            <a:r>
              <a:rPr lang="en-US" altLang="zh-TW" dirty="0" smtClean="0"/>
              <a:t>helping customers to integrate FAB, testing house to improve </a:t>
            </a:r>
            <a:r>
              <a:rPr lang="en-US" altLang="zh-TW" smtClean="0"/>
              <a:t>the yield</a:t>
            </a:r>
            <a:r>
              <a:rPr lang="en-US" altLang="zh-TW" dirty="0" smtClean="0"/>
              <a:t>, reduce design risk , increase CP value</a:t>
            </a:r>
          </a:p>
          <a:p>
            <a:r>
              <a:rPr lang="en-US" altLang="zh-TW" dirty="0" smtClean="0"/>
              <a:t>Locations</a:t>
            </a:r>
            <a:r>
              <a:rPr lang="zh-TW" altLang="en-US" dirty="0" smtClean="0"/>
              <a:t>：</a:t>
            </a:r>
            <a:r>
              <a:rPr lang="en-US" altLang="zh-TW" dirty="0" smtClean="0"/>
              <a:t>Taiwan, China, </a:t>
            </a:r>
            <a:r>
              <a:rPr lang="en-US" altLang="zh-TW" dirty="0" err="1" smtClean="0"/>
              <a:t>HongKong</a:t>
            </a:r>
            <a:r>
              <a:rPr lang="en-US" altLang="zh-TW" dirty="0" smtClean="0"/>
              <a:t>, </a:t>
            </a:r>
            <a:r>
              <a:rPr lang="en-US" altLang="zh-TW" dirty="0" err="1" smtClean="0"/>
              <a:t>Shenzen</a:t>
            </a:r>
            <a:endParaRPr lang="en-US" altLang="zh-TW" dirty="0" smtClean="0"/>
          </a:p>
          <a:p>
            <a:r>
              <a:rPr lang="en-US" altLang="zh-TW" dirty="0" smtClean="0"/>
              <a:t>Allied FAB</a:t>
            </a:r>
            <a:r>
              <a:rPr lang="zh-TW" altLang="en-US" dirty="0" smtClean="0"/>
              <a:t>：</a:t>
            </a:r>
            <a:r>
              <a:rPr lang="en-US" altLang="zh-TW" dirty="0" smtClean="0"/>
              <a:t>FABs in Taiwan and Korea</a:t>
            </a:r>
          </a:p>
          <a:p>
            <a:r>
              <a:rPr lang="en-US" altLang="zh-TW" dirty="0" smtClean="0"/>
              <a:t>Customers</a:t>
            </a:r>
            <a:r>
              <a:rPr lang="zh-TW" altLang="en-US" dirty="0" smtClean="0"/>
              <a:t>：</a:t>
            </a:r>
            <a:r>
              <a:rPr lang="en-US" altLang="zh-TW" dirty="0" smtClean="0"/>
              <a:t>small and medium sized IC design houses in Taiwan and China</a:t>
            </a:r>
          </a:p>
          <a:p>
            <a:r>
              <a:rPr lang="en-US" altLang="zh-TW" dirty="0" smtClean="0"/>
              <a:t>Revenue</a:t>
            </a:r>
            <a:r>
              <a:rPr lang="zh-TW" altLang="en-US" dirty="0" smtClean="0"/>
              <a:t>：</a:t>
            </a:r>
            <a:r>
              <a:rPr lang="en-US" altLang="zh-TW" dirty="0" smtClean="0"/>
              <a:t>around 1~1.2 billion NTD</a:t>
            </a:r>
          </a:p>
          <a:p>
            <a:r>
              <a:rPr lang="en-US" altLang="zh-TW" dirty="0" smtClean="0"/>
              <a:t>Future Planning</a:t>
            </a:r>
            <a:r>
              <a:rPr lang="zh-TW" altLang="en-US" dirty="0" smtClean="0"/>
              <a:t>：</a:t>
            </a:r>
            <a:r>
              <a:rPr lang="en-US" altLang="zh-TW" dirty="0" smtClean="0"/>
              <a:t>provide turnkey solution to IC design houses</a:t>
            </a:r>
            <a:endParaRPr lang="zh-TW" alt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err="1" smtClean="0"/>
              <a:t>Weida</a:t>
            </a:r>
            <a:r>
              <a:rPr lang="en-US" altLang="zh-TW" dirty="0" smtClean="0"/>
              <a:t> Hi-Tech</a:t>
            </a:r>
            <a:endParaRPr lang="zh-TW" altLang="en-US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quarter" idx="13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en-US" altLang="zh-TW" dirty="0" smtClean="0"/>
              <a:t>Focus: Touch panel driver IC (for NB, tablet, AIO, electronic white board and large size LCD Panel)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en-US" altLang="zh-TW" dirty="0" smtClean="0"/>
              <a:t>End Customers: HP, Dell, Samsung and Panel makers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en-US" altLang="zh-TW" dirty="0" smtClean="0"/>
              <a:t>Locations: </a:t>
            </a:r>
            <a:r>
              <a:rPr lang="en-US" altLang="zh-TW" dirty="0" err="1" smtClean="0"/>
              <a:t>HsinChu</a:t>
            </a:r>
            <a:r>
              <a:rPr lang="en-US" altLang="zh-TW" dirty="0" smtClean="0"/>
              <a:t>, </a:t>
            </a:r>
            <a:r>
              <a:rPr lang="en-US" altLang="zh-TW" dirty="0" err="1" smtClean="0"/>
              <a:t>ShangHai</a:t>
            </a:r>
            <a:endParaRPr lang="en-US" altLang="zh-TW" dirty="0" smtClean="0"/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en-US" altLang="zh-TW" dirty="0" smtClean="0"/>
              <a:t>Future Planning:</a:t>
            </a:r>
          </a:p>
          <a:p>
            <a:pPr lvl="1">
              <a:lnSpc>
                <a:spcPct val="110000"/>
              </a:lnSpc>
              <a:spcBef>
                <a:spcPts val="0"/>
              </a:spcBef>
              <a:buFont typeface="Wingdings" pitchFamily="2" charset="2"/>
              <a:buChar char="Ø"/>
            </a:pPr>
            <a:r>
              <a:rPr lang="en-US" altLang="zh-TW" dirty="0" smtClean="0"/>
              <a:t>Expanding product lines in touch panel driver IC, get into the market in panel makers for mass production</a:t>
            </a:r>
          </a:p>
          <a:p>
            <a:pPr lvl="1">
              <a:buFont typeface="Wingdings" pitchFamily="2" charset="2"/>
              <a:buChar char="Ø"/>
            </a:pPr>
            <a:r>
              <a:rPr lang="en-US" altLang="zh-TW" dirty="0" smtClean="0"/>
              <a:t>Planning to consolidate Miracle and package, testing technology to provide SIP(System in Package) turnkey solutions to our customers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1614</TotalTime>
  <Words>434</Words>
  <Application>Microsoft Office PowerPoint</Application>
  <PresentationFormat>如螢幕大小 (4:3)</PresentationFormat>
  <Paragraphs>69</Paragraphs>
  <Slides>15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15</vt:i4>
      </vt:variant>
    </vt:vector>
  </HeadingPairs>
  <TitlesOfParts>
    <vt:vector size="16" baseType="lpstr">
      <vt:lpstr>Office 佈景主題</vt:lpstr>
      <vt:lpstr>Taiwan Mask Corporation  2018 Financial Status</vt:lpstr>
      <vt:lpstr>Revenue and Margin</vt:lpstr>
      <vt:lpstr>YoY Income Statement</vt:lpstr>
      <vt:lpstr>Turnover Status</vt:lpstr>
      <vt:lpstr>2019 Revenue Trend</vt:lpstr>
      <vt:lpstr>Introduction of Companies in TMC Group </vt:lpstr>
      <vt:lpstr>TMC Introduction</vt:lpstr>
      <vt:lpstr>Miracle Technology</vt:lpstr>
      <vt:lpstr>Weida Hi-Tech</vt:lpstr>
      <vt:lpstr>Market Research  in Mask Industry</vt:lpstr>
      <vt:lpstr>Market Research in Mask Industry</vt:lpstr>
      <vt:lpstr>2017/7~2018/6光罩成長27%</vt:lpstr>
      <vt:lpstr>Masks Delivered by Ground Rule</vt:lpstr>
      <vt:lpstr>2018 vs. 2017 diff in # of Masks</vt:lpstr>
      <vt:lpstr>Strategic Planning in 2019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余珍妮</dc:creator>
  <cp:lastModifiedBy>902001</cp:lastModifiedBy>
  <cp:revision>171</cp:revision>
  <dcterms:created xsi:type="dcterms:W3CDTF">2018-02-23T08:15:50Z</dcterms:created>
  <dcterms:modified xsi:type="dcterms:W3CDTF">2019-04-17T01:56:55Z</dcterms:modified>
</cp:coreProperties>
</file>