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9"/>
  </p:notesMasterIdLst>
  <p:handoutMasterIdLst>
    <p:handoutMasterId r:id="rId20"/>
  </p:handoutMasterIdLst>
  <p:sldIdLst>
    <p:sldId id="256" r:id="rId2"/>
    <p:sldId id="360" r:id="rId3"/>
    <p:sldId id="363" r:id="rId4"/>
    <p:sldId id="359" r:id="rId5"/>
    <p:sldId id="371" r:id="rId6"/>
    <p:sldId id="358" r:id="rId7"/>
    <p:sldId id="378" r:id="rId8"/>
    <p:sldId id="379" r:id="rId9"/>
    <p:sldId id="380" r:id="rId10"/>
    <p:sldId id="381" r:id="rId11"/>
    <p:sldId id="382" r:id="rId12"/>
    <p:sldId id="374" r:id="rId13"/>
    <p:sldId id="364" r:id="rId14"/>
    <p:sldId id="375" r:id="rId15"/>
    <p:sldId id="376" r:id="rId16"/>
    <p:sldId id="377" r:id="rId17"/>
    <p:sldId id="347" r:id="rId18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-3024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31763-6FE7-4CFB-99BF-E42D8C29AA5A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E625D-2A70-4BB7-9913-E474AB0682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8504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2C9A5-6772-4C8B-97CB-A019E8EAECE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42624-9AF5-47C5-9EB2-F08EB816538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67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2308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242886"/>
            <a:ext cx="7886700" cy="1061479"/>
          </a:xfrm>
        </p:spPr>
        <p:txBody>
          <a:bodyPr/>
          <a:lstStyle>
            <a:lvl1pPr algn="ctr"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3"/>
          </p:nvPr>
        </p:nvSpPr>
        <p:spPr>
          <a:xfrm>
            <a:off x="632012" y="1532966"/>
            <a:ext cx="7883338" cy="4465171"/>
          </a:xfrm>
        </p:spPr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  <a:lvl2pPr>
              <a:defRPr>
                <a:latin typeface="微軟正黑體" pitchFamily="34" charset="-120"/>
                <a:ea typeface="微軟正黑體" pitchFamily="34" charset="-120"/>
              </a:defRPr>
            </a:lvl2pPr>
            <a:lvl3pPr>
              <a:defRPr>
                <a:latin typeface="微軟正黑體" pitchFamily="34" charset="-120"/>
                <a:ea typeface="微軟正黑體" pitchFamily="34" charset="-120"/>
              </a:defRPr>
            </a:lvl3pPr>
            <a:lvl4pPr>
              <a:defRPr>
                <a:latin typeface="微軟正黑體" pitchFamily="34" charset="-120"/>
                <a:ea typeface="微軟正黑體" pitchFamily="34" charset="-120"/>
              </a:defRPr>
            </a:lvl4pPr>
            <a:lvl5pPr>
              <a:defRPr>
                <a:latin typeface="微軟正黑體" pitchFamily="34" charset="-120"/>
                <a:ea typeface="微軟正黑體" pitchFamily="34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4391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9CD4847-11EF-4466-A8AD-85CDB7B49118}" type="datetime2">
              <a:rPr lang="en-US" smtClean="0"/>
              <a:pPr/>
              <a:t>Monday, September 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25986"/>
            <a:ext cx="7886700" cy="1051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14661"/>
            <a:ext cx="7886700" cy="45412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FEBCF977-A3E5-4EFD-AD54-2D5DD9BF90B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457200" y="1277471"/>
            <a:ext cx="8229600" cy="0"/>
          </a:xfrm>
          <a:prstGeom prst="line">
            <a:avLst/>
          </a:prstGeom>
          <a:noFill/>
          <a:ln w="63500" cmpd="thinThick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457200" y="6316663"/>
            <a:ext cx="8229600" cy="0"/>
          </a:xfrm>
          <a:prstGeom prst="line">
            <a:avLst/>
          </a:prstGeom>
          <a:noFill/>
          <a:ln w="254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" name="頁尾版面配置區 4"/>
          <p:cNvSpPr>
            <a:spLocks/>
          </p:cNvSpPr>
          <p:nvPr userDrawn="1"/>
        </p:nvSpPr>
        <p:spPr bwMode="auto">
          <a:xfrm>
            <a:off x="3384550" y="6316663"/>
            <a:ext cx="313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1200" b="1" dirty="0" smtClean="0">
                <a:solidFill>
                  <a:srgbClr val="5F5F5F"/>
                </a:solidFill>
                <a:latin typeface="Verdana" pitchFamily="34" charset="0"/>
                <a:ea typeface="新細明體" pitchFamily="18" charset="-120"/>
              </a:rPr>
              <a:t>Proprietary</a:t>
            </a:r>
          </a:p>
          <a:p>
            <a:pPr algn="ctr" eaLnBrk="1" hangingPunct="1">
              <a:defRPr/>
            </a:pPr>
            <a:r>
              <a:rPr lang="en-US" altLang="zh-TW" sz="1200" b="1" dirty="0" smtClean="0">
                <a:solidFill>
                  <a:srgbClr val="5F5F5F"/>
                </a:solidFill>
                <a:latin typeface="Verdana" pitchFamily="34" charset="0"/>
                <a:ea typeface="新細明體" pitchFamily="18" charset="-120"/>
              </a:rPr>
              <a:t>2018</a:t>
            </a:r>
            <a:r>
              <a:rPr lang="en-US" altLang="zh-TW" sz="1200" dirty="0" smtClean="0">
                <a:solidFill>
                  <a:srgbClr val="5F5F5F"/>
                </a:solidFill>
                <a:latin typeface="Verdana" pitchFamily="34" charset="0"/>
                <a:ea typeface="新細明體" pitchFamily="18" charset="-120"/>
              </a:rPr>
              <a:t> </a:t>
            </a:r>
            <a:endParaRPr lang="en-US" altLang="zh-TW" sz="1400" dirty="0" smtClean="0">
              <a:solidFill>
                <a:schemeClr val="tx1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93" y="6367265"/>
            <a:ext cx="1564419" cy="421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7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4" r:id="rId2"/>
    <p:sldLayoutId id="2147483657" r:id="rId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257114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台灣光罩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2019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H1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財務狀況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0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光罩集團架構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圓角矩形 3"/>
          <p:cNvSpPr/>
          <p:nvPr/>
        </p:nvSpPr>
        <p:spPr>
          <a:xfrm>
            <a:off x="3265725" y="1524006"/>
            <a:ext cx="2623457" cy="136071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台灣光罩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主營業務：光罩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2779" y="4038605"/>
            <a:ext cx="2623457" cy="149134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美祿科技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endParaRPr lang="en-US" altLang="zh-TW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晶圓產能代理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265725" y="4027715"/>
            <a:ext cx="2623457" cy="150223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威達高科</a:t>
            </a:r>
            <a:endParaRPr lang="en-US" altLang="zh-TW" sz="3200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觸控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面板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driver IC design)</a:t>
            </a:r>
            <a:endParaRPr lang="zh-TW" altLang="en-US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139553" y="4027715"/>
            <a:ext cx="2623457" cy="150223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群豐科技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Flash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封裝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9" name="肘形接點 8"/>
          <p:cNvCxnSpPr>
            <a:stCxn id="4" idx="2"/>
            <a:endCxn id="5" idx="0"/>
          </p:cNvCxnSpPr>
          <p:nvPr/>
        </p:nvCxnSpPr>
        <p:spPr>
          <a:xfrm rot="5400000">
            <a:off x="2569037" y="2030187"/>
            <a:ext cx="1153889" cy="2862946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肘形接點 9"/>
          <p:cNvCxnSpPr>
            <a:stCxn id="4" idx="2"/>
            <a:endCxn id="6" idx="0"/>
          </p:cNvCxnSpPr>
          <p:nvPr/>
        </p:nvCxnSpPr>
        <p:spPr>
          <a:xfrm rot="5400000">
            <a:off x="4005955" y="3456215"/>
            <a:ext cx="1142999" cy="12700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肘形接點 12"/>
          <p:cNvCxnSpPr>
            <a:stCxn id="4" idx="2"/>
            <a:endCxn id="7" idx="0"/>
          </p:cNvCxnSpPr>
          <p:nvPr/>
        </p:nvCxnSpPr>
        <p:spPr>
          <a:xfrm rot="16200000" flipH="1">
            <a:off x="5442869" y="2019301"/>
            <a:ext cx="1142999" cy="2873828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直線圖說文字 2 10"/>
          <p:cNvSpPr/>
          <p:nvPr/>
        </p:nvSpPr>
        <p:spPr>
          <a:xfrm>
            <a:off x="6204857" y="2891066"/>
            <a:ext cx="2939143" cy="2769506"/>
          </a:xfrm>
          <a:prstGeom prst="borderCallout2">
            <a:avLst>
              <a:gd name="adj1" fmla="val 18508"/>
              <a:gd name="adj2" fmla="val -997"/>
              <a:gd name="adj3" fmla="val 29618"/>
              <a:gd name="adj4" fmla="val -9453"/>
              <a:gd name="adj5" fmla="val 40138"/>
              <a:gd name="adj6" fmla="val -26181"/>
            </a:avLst>
          </a:prstGeom>
          <a:solidFill>
            <a:schemeClr val="accent1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業務主軸：觸控面板控制晶片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(</a:t>
            </a: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可應用於筆記型電腦、平板、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AIO(All in One)</a:t>
            </a: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、電子白板及大尺寸液晶面板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終端客戶：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HP, Dell, Samsung</a:t>
            </a: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、面板廠等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據點：台灣、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上海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7216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光罩集團架構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圓角矩形 3"/>
          <p:cNvSpPr/>
          <p:nvPr/>
        </p:nvSpPr>
        <p:spPr>
          <a:xfrm>
            <a:off x="3265725" y="1524006"/>
            <a:ext cx="2623457" cy="136071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台灣光罩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主營業務：光罩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2779" y="4038605"/>
            <a:ext cx="2623457" cy="149134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美祿科技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endParaRPr lang="en-US" altLang="zh-TW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晶圓產能代理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265725" y="4027715"/>
            <a:ext cx="2623457" cy="150223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威達高科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r>
              <a:rPr lang="zh-TW" altLang="en-US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觸控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面板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driver IC design)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139553" y="4027715"/>
            <a:ext cx="2623457" cy="150223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群豐科技</a:t>
            </a:r>
            <a:endParaRPr lang="en-US" altLang="zh-TW" sz="3200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Flash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封裝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9" name="肘形接點 8"/>
          <p:cNvCxnSpPr>
            <a:stCxn id="4" idx="2"/>
            <a:endCxn id="5" idx="0"/>
          </p:cNvCxnSpPr>
          <p:nvPr/>
        </p:nvCxnSpPr>
        <p:spPr>
          <a:xfrm rot="5400000">
            <a:off x="2569037" y="2030187"/>
            <a:ext cx="1153889" cy="2862946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肘形接點 9"/>
          <p:cNvCxnSpPr>
            <a:stCxn id="4" idx="2"/>
            <a:endCxn id="6" idx="0"/>
          </p:cNvCxnSpPr>
          <p:nvPr/>
        </p:nvCxnSpPr>
        <p:spPr>
          <a:xfrm rot="5400000">
            <a:off x="4005955" y="3456215"/>
            <a:ext cx="1142999" cy="12700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肘形接點 12"/>
          <p:cNvCxnSpPr>
            <a:stCxn id="4" idx="2"/>
            <a:endCxn id="7" idx="0"/>
          </p:cNvCxnSpPr>
          <p:nvPr/>
        </p:nvCxnSpPr>
        <p:spPr>
          <a:xfrm rot="16200000" flipH="1">
            <a:off x="5442869" y="2019301"/>
            <a:ext cx="1142999" cy="2873828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直線圖說文字 2 10"/>
          <p:cNvSpPr/>
          <p:nvPr/>
        </p:nvSpPr>
        <p:spPr>
          <a:xfrm>
            <a:off x="3026236" y="3766457"/>
            <a:ext cx="2939143" cy="1643743"/>
          </a:xfrm>
          <a:prstGeom prst="borderCallout2">
            <a:avLst>
              <a:gd name="adj1" fmla="val 11040"/>
              <a:gd name="adj2" fmla="val 100484"/>
              <a:gd name="adj3" fmla="val 3090"/>
              <a:gd name="adj4" fmla="val 117584"/>
              <a:gd name="adj5" fmla="val 14891"/>
              <a:gd name="adj6" fmla="val 129004"/>
            </a:avLst>
          </a:prstGeom>
          <a:solidFill>
            <a:schemeClr val="accent1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業務主軸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Flash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封裝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終端客戶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：群聯、</a:t>
            </a:r>
            <a:r>
              <a:rPr lang="en-US" altLang="zh-TW" dirty="0" err="1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Essencore</a:t>
            </a:r>
            <a:r>
              <a:rPr lang="en-US" altLang="zh-TW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(Hynix)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等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據點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：竹南、湖口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589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224063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sz="7300" dirty="0" smtClean="0">
                <a:latin typeface="微軟正黑體" pitchFamily="34" charset="-120"/>
                <a:ea typeface="微軟正黑體" pitchFamily="34" charset="-120"/>
              </a:rPr>
              <a:t>光罩市場分析</a:t>
            </a:r>
            <a:r>
              <a:rPr lang="en-US" altLang="zh-TW" sz="73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7300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0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86439"/>
            <a:ext cx="7772400" cy="837268"/>
          </a:xfrm>
        </p:spPr>
        <p:txBody>
          <a:bodyPr>
            <a:normAutofit/>
          </a:bodyPr>
          <a:lstStyle/>
          <a:p>
            <a:r>
              <a:rPr lang="en-US" altLang="zh-TW" sz="4400" dirty="0" smtClean="0">
                <a:latin typeface="微軟正黑體" pitchFamily="34" charset="-120"/>
                <a:ea typeface="微軟正黑體" pitchFamily="34" charset="-120"/>
              </a:rPr>
              <a:t>2018</a:t>
            </a:r>
            <a:r>
              <a:rPr lang="zh-TW" altLang="en-US" sz="4400" dirty="0" smtClean="0">
                <a:latin typeface="微軟正黑體" pitchFamily="34" charset="-120"/>
                <a:ea typeface="微軟正黑體" pitchFamily="34" charset="-120"/>
              </a:rPr>
              <a:t>年全球光罩產值</a:t>
            </a:r>
            <a:endParaRPr lang="zh-TW" altLang="en-US" sz="4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13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1419256"/>
            <a:ext cx="5382305" cy="2460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327" y="4060371"/>
            <a:ext cx="5533681" cy="2217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5682343" y="1752600"/>
            <a:ext cx="3265714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全球半導體產值於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2018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年達到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USD  4,688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億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(NTD 14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兆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較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2017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年成長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14%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130629" y="4245428"/>
            <a:ext cx="3098698" cy="1938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光罩佔總體半導體材料成本之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13%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2018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年光罩總產值約為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USD 40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億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(NTD 1,212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億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4746171" y="5715000"/>
            <a:ext cx="783772" cy="3265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0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獨立光罩廠</a:t>
            </a:r>
            <a:r>
              <a:rPr lang="en-US" altLang="zh-TW" dirty="0" smtClean="0"/>
              <a:t>2018</a:t>
            </a:r>
            <a:r>
              <a:rPr lang="zh-TW" altLang="en-US" dirty="0" smtClean="0"/>
              <a:t>年產值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14</a:t>
            </a:fld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22" y="1400326"/>
            <a:ext cx="5750379" cy="4848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5682343" y="1763486"/>
            <a:ext cx="3265714" cy="26776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獨立光罩廠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2018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年佔總光罩產值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36%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，較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2017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年增加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1%</a:t>
            </a:r>
          </a:p>
          <a:p>
            <a:pPr marL="285750" indent="-285750">
              <a:buFont typeface="Arial" pitchFamily="34" charset="0"/>
              <a:buChar char="•"/>
            </a:pP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獨立光罩廠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產值於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2018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年達到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USD  14.5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億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(NTD 436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億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獨立光罩廠之製程佔比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20" y="2700921"/>
            <a:ext cx="7326124" cy="350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5878286" y="1405618"/>
            <a:ext cx="3265714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2017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年在成熟製程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(&gt;45nm)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上仍有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87%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2018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年成熟製程已降低佔比為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69%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先進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製程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(&lt;45nm)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光罩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佔比大幅增加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全球光罩產值分佈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57" y="1418090"/>
            <a:ext cx="7652657" cy="2439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043" y="3912882"/>
            <a:ext cx="5078185" cy="294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字方塊 6"/>
          <p:cNvSpPr txBox="1"/>
          <p:nvPr/>
        </p:nvSpPr>
        <p:spPr>
          <a:xfrm>
            <a:off x="108857" y="3946900"/>
            <a:ext cx="3554186" cy="1938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2018</a:t>
            </a:r>
            <a:r>
              <a:rPr lang="zh-TW" altLang="en-US" sz="2000" dirty="0" smtClean="0">
                <a:latin typeface="微軟正黑體" pitchFamily="34" charset="-120"/>
                <a:ea typeface="微軟正黑體" pitchFamily="34" charset="-120"/>
              </a:rPr>
              <a:t>年全球光罩產值為</a:t>
            </a: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USD 40</a:t>
            </a:r>
            <a:r>
              <a:rPr lang="zh-TW" altLang="en-US" sz="2000" dirty="0" smtClean="0">
                <a:latin typeface="微軟正黑體" pitchFamily="34" charset="-120"/>
                <a:ea typeface="微軟正黑體" pitchFamily="34" charset="-120"/>
              </a:rPr>
              <a:t>億，</a:t>
            </a: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2019</a:t>
            </a:r>
            <a:r>
              <a:rPr lang="zh-TW" altLang="en-US" sz="2000" dirty="0" smtClean="0">
                <a:latin typeface="微軟正黑體" pitchFamily="34" charset="-120"/>
                <a:ea typeface="微軟正黑體" pitchFamily="34" charset="-120"/>
              </a:rPr>
              <a:t>年預估成長</a:t>
            </a: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2.6%</a:t>
            </a:r>
            <a:r>
              <a:rPr lang="zh-TW" altLang="en-US" sz="2000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2020</a:t>
            </a:r>
            <a:r>
              <a:rPr lang="zh-TW" altLang="en-US" sz="2000" dirty="0" smtClean="0">
                <a:latin typeface="微軟正黑體" pitchFamily="34" charset="-120"/>
                <a:ea typeface="微軟正黑體" pitchFamily="34" charset="-120"/>
              </a:rPr>
              <a:t>年預估成長</a:t>
            </a: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3.4%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zh-TW" altLang="en-US" sz="2000" dirty="0" smtClean="0">
                <a:latin typeface="微軟正黑體" pitchFamily="34" charset="-120"/>
                <a:ea typeface="微軟正黑體" pitchFamily="34" charset="-120"/>
              </a:rPr>
              <a:t>台灣廠商一直都居光罩市場領先地位</a:t>
            </a:r>
            <a:endParaRPr lang="en-US" altLang="zh-TW" sz="2000" dirty="0" smtClean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2019</a:t>
            </a:r>
            <a:r>
              <a:rPr lang="zh-TW" altLang="en-US" dirty="0" smtClean="0"/>
              <a:t>年策略方向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3"/>
          </p:nvPr>
        </p:nvSpPr>
        <p:spPr>
          <a:xfrm>
            <a:off x="477773" y="1345676"/>
            <a:ext cx="8137415" cy="5120437"/>
          </a:xfrm>
        </p:spPr>
        <p:txBody>
          <a:bodyPr>
            <a:normAutofit fontScale="62500" lnSpcReduction="20000"/>
          </a:bodyPr>
          <a:lstStyle/>
          <a:p>
            <a:r>
              <a:rPr lang="zh-TW" altLang="en-US" dirty="0" smtClean="0"/>
              <a:t>擴充新機台：</a:t>
            </a:r>
            <a:endParaRPr lang="en-US" altLang="zh-TW" dirty="0" smtClean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 smtClean="0"/>
              <a:t>產品應用：</a:t>
            </a:r>
            <a:r>
              <a:rPr lang="en-US" altLang="zh-TW" dirty="0" smtClean="0"/>
              <a:t>65nm~40nm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 smtClean="0"/>
              <a:t>機台種類：電子束曝寫機、光罩檢驗、光罩修補、光罩清洗機等</a:t>
            </a:r>
            <a:endParaRPr lang="en-US" altLang="zh-TW" dirty="0" smtClean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 smtClean="0"/>
              <a:t>總投資金額：約</a:t>
            </a:r>
            <a:r>
              <a:rPr lang="en-US" altLang="zh-TW" dirty="0" smtClean="0"/>
              <a:t>20</a:t>
            </a:r>
            <a:r>
              <a:rPr lang="zh-TW" altLang="en-US" dirty="0" smtClean="0"/>
              <a:t>億新台幣</a:t>
            </a:r>
            <a:endParaRPr lang="en-US" altLang="zh-TW" dirty="0" smtClean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 smtClean="0"/>
              <a:t>機台進廠時間：</a:t>
            </a:r>
            <a:r>
              <a:rPr lang="en-US" altLang="zh-TW" dirty="0" smtClean="0"/>
              <a:t>2019</a:t>
            </a:r>
            <a:r>
              <a:rPr lang="zh-TW" altLang="en-US" dirty="0" smtClean="0"/>
              <a:t>下半年至</a:t>
            </a:r>
            <a:r>
              <a:rPr lang="en-US" altLang="zh-TW" dirty="0" smtClean="0"/>
              <a:t>2020</a:t>
            </a:r>
            <a:r>
              <a:rPr lang="zh-TW" altLang="en-US" dirty="0" smtClean="0"/>
              <a:t>第一季</a:t>
            </a:r>
            <a:endParaRPr lang="en-US" altLang="zh-TW" dirty="0" smtClean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 smtClean="0"/>
              <a:t>量產時間：</a:t>
            </a:r>
            <a:r>
              <a:rPr lang="en-US" altLang="zh-TW" dirty="0" smtClean="0"/>
              <a:t>2020</a:t>
            </a:r>
            <a:r>
              <a:rPr lang="zh-TW" altLang="en-US" dirty="0" smtClean="0"/>
              <a:t>年</a:t>
            </a:r>
            <a:endParaRPr lang="en-US" altLang="zh-TW" dirty="0" smtClean="0"/>
          </a:p>
          <a:p>
            <a:r>
              <a:rPr lang="zh-TW" altLang="en-US" dirty="0" smtClean="0"/>
              <a:t>拓展客戶：</a:t>
            </a:r>
            <a:endParaRPr lang="en-US" altLang="zh-TW" dirty="0" smtClean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 smtClean="0"/>
              <a:t>綁定</a:t>
            </a:r>
            <a:r>
              <a:rPr lang="en-US" altLang="zh-TW" dirty="0" smtClean="0"/>
              <a:t>Foundry</a:t>
            </a:r>
            <a:r>
              <a:rPr lang="zh-TW" altLang="en-US" dirty="0" smtClean="0"/>
              <a:t>大廠</a:t>
            </a:r>
            <a:endParaRPr lang="en-US" altLang="zh-TW" dirty="0" smtClean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 smtClean="0"/>
              <a:t>加強耕耘中國市場</a:t>
            </a:r>
            <a:endParaRPr lang="en-US" altLang="zh-TW" dirty="0" smtClean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 smtClean="0"/>
              <a:t>提供高階製程之光罩服務</a:t>
            </a:r>
            <a:endParaRPr lang="en-US" altLang="zh-TW" dirty="0" smtClean="0"/>
          </a:p>
          <a:p>
            <a:r>
              <a:rPr lang="zh-TW" altLang="en-US" dirty="0" smtClean="0"/>
              <a:t>發揮集團綜效：</a:t>
            </a:r>
            <a:endParaRPr lang="en-US" altLang="zh-TW" dirty="0" smtClean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 smtClean="0"/>
              <a:t>光罩往高階製程發展</a:t>
            </a:r>
            <a:endParaRPr lang="en-US" altLang="zh-TW" dirty="0" smtClean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 smtClean="0"/>
              <a:t>美祿扮演串連前後製程之中間商角色</a:t>
            </a:r>
            <a:endParaRPr lang="en-US" altLang="zh-TW" dirty="0" smtClean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 smtClean="0"/>
              <a:t>威達未來預計結合美祿晶圓產能與</a:t>
            </a:r>
            <a:r>
              <a:rPr lang="zh-TW" altLang="en-US" dirty="0"/>
              <a:t>群</a:t>
            </a:r>
            <a:r>
              <a:rPr lang="zh-TW" altLang="en-US" dirty="0" smtClean="0"/>
              <a:t>豐之封測技術，為客戶提供</a:t>
            </a:r>
            <a:r>
              <a:rPr lang="en-US" altLang="zh-TW" dirty="0" smtClean="0"/>
              <a:t>SIP(System in Package) turnkey solution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zh-TW" altLang="en-US" dirty="0"/>
              <a:t>群豐擬擴展封裝服務</a:t>
            </a:r>
            <a:r>
              <a:rPr lang="zh-TW" altLang="en-US" dirty="0" smtClean="0"/>
              <a:t>，增加</a:t>
            </a:r>
            <a:r>
              <a:rPr lang="en-US" altLang="zh-TW" dirty="0" smtClean="0"/>
              <a:t>Flash</a:t>
            </a:r>
            <a:r>
              <a:rPr lang="zh-TW" altLang="en-US" dirty="0" smtClean="0"/>
              <a:t>封裝以外之品項</a:t>
            </a:r>
            <a:r>
              <a:rPr lang="zh-TW" altLang="en-US" dirty="0"/>
              <a:t>，如指紋辨識模組封裝、車用感應器封裝、電源管理模組封裝等</a:t>
            </a: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營收及毛利概況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2</a:t>
            </a:fld>
            <a:endParaRPr lang="zh-TW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958" y="1426030"/>
            <a:ext cx="8258363" cy="4822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累計 </a:t>
            </a:r>
            <a:r>
              <a:rPr lang="en-US" altLang="zh-TW" dirty="0" err="1" smtClean="0"/>
              <a:t>YoY</a:t>
            </a:r>
            <a:r>
              <a:rPr lang="en-US" altLang="zh-TW" dirty="0" smtClean="0"/>
              <a:t> </a:t>
            </a:r>
            <a:r>
              <a:rPr lang="zh-TW" altLang="en-US" dirty="0" smtClean="0"/>
              <a:t>損益表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3</a:t>
            </a:fld>
            <a:endParaRPr lang="zh-TW" alt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04257"/>
            <a:ext cx="8229600" cy="478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週轉率概況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4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1393370"/>
            <a:ext cx="8810625" cy="485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2019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營收統計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合併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82" y="1385178"/>
            <a:ext cx="8165381" cy="4856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039321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zh-TW" altLang="en-US" sz="7300" dirty="0" smtClean="0">
                <a:latin typeface="微軟正黑體" pitchFamily="34" charset="-120"/>
                <a:ea typeface="微軟正黑體" pitchFamily="34" charset="-120"/>
              </a:rPr>
              <a:t>台灣光罩</a:t>
            </a:r>
            <a:r>
              <a:rPr lang="en-US" altLang="zh-TW" sz="73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7300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27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700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7300" dirty="0" smtClean="0">
                <a:latin typeface="微軟正黑體" pitchFamily="34" charset="-120"/>
                <a:ea typeface="微軟正黑體" pitchFamily="34" charset="-120"/>
              </a:rPr>
              <a:t>集團公司簡介</a:t>
            </a:r>
            <a:r>
              <a:rPr lang="en-US" altLang="zh-TW" sz="73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7300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0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光罩集團架構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圓角矩形 3"/>
          <p:cNvSpPr/>
          <p:nvPr/>
        </p:nvSpPr>
        <p:spPr>
          <a:xfrm>
            <a:off x="3265725" y="1524006"/>
            <a:ext cx="2623457" cy="136071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台灣光罩</a:t>
            </a:r>
            <a:endParaRPr lang="en-US" altLang="zh-TW" sz="3200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主營業務：光罩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2779" y="4038605"/>
            <a:ext cx="2623457" cy="14913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美祿科技</a:t>
            </a:r>
            <a:endParaRPr lang="en-US" altLang="zh-TW" sz="3200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endParaRPr lang="en-US" altLang="zh-TW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晶圓產能代理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265725" y="4027715"/>
            <a:ext cx="2623457" cy="15022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威達高科</a:t>
            </a:r>
            <a:endParaRPr lang="en-US" altLang="zh-TW" sz="3200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觸控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面板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driver IC design)</a:t>
            </a:r>
            <a:endParaRPr lang="zh-TW" altLang="en-US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139553" y="4027715"/>
            <a:ext cx="2623457" cy="15022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群豐科技</a:t>
            </a:r>
            <a:endParaRPr lang="en-US" altLang="zh-TW" sz="3200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Flash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封裝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9" name="肘形接點 8"/>
          <p:cNvCxnSpPr>
            <a:stCxn id="4" idx="2"/>
            <a:endCxn id="5" idx="0"/>
          </p:cNvCxnSpPr>
          <p:nvPr/>
        </p:nvCxnSpPr>
        <p:spPr>
          <a:xfrm rot="5400000">
            <a:off x="2569037" y="2030187"/>
            <a:ext cx="1153889" cy="2862946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肘形接點 9"/>
          <p:cNvCxnSpPr>
            <a:stCxn id="4" idx="2"/>
            <a:endCxn id="6" idx="0"/>
          </p:cNvCxnSpPr>
          <p:nvPr/>
        </p:nvCxnSpPr>
        <p:spPr>
          <a:xfrm rot="5400000">
            <a:off x="4005955" y="3456215"/>
            <a:ext cx="1142999" cy="12700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肘形接點 12"/>
          <p:cNvCxnSpPr>
            <a:stCxn id="4" idx="2"/>
            <a:endCxn id="7" idx="0"/>
          </p:cNvCxnSpPr>
          <p:nvPr/>
        </p:nvCxnSpPr>
        <p:spPr>
          <a:xfrm rot="16200000" flipH="1">
            <a:off x="5442869" y="2019301"/>
            <a:ext cx="1142999" cy="2873828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657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光罩集團架構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圓角矩形 3"/>
          <p:cNvSpPr/>
          <p:nvPr/>
        </p:nvSpPr>
        <p:spPr>
          <a:xfrm>
            <a:off x="3265725" y="1524006"/>
            <a:ext cx="2623457" cy="136071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台灣光罩</a:t>
            </a:r>
            <a:endParaRPr lang="en-US" altLang="zh-TW" sz="3200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主營業務：光罩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2779" y="4038605"/>
            <a:ext cx="2623457" cy="149134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美祿科技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endParaRPr lang="en-US" altLang="zh-TW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晶圓產能代理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265725" y="4027715"/>
            <a:ext cx="2623457" cy="150223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威達高科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r>
              <a:rPr lang="zh-TW" altLang="en-US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觸控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面板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driver IC design)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139553" y="4027715"/>
            <a:ext cx="2623457" cy="150223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群豐科技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Flash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封裝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9" name="肘形接點 8"/>
          <p:cNvCxnSpPr>
            <a:stCxn id="4" idx="2"/>
            <a:endCxn id="5" idx="0"/>
          </p:cNvCxnSpPr>
          <p:nvPr/>
        </p:nvCxnSpPr>
        <p:spPr>
          <a:xfrm rot="5400000">
            <a:off x="2569037" y="2030187"/>
            <a:ext cx="1153889" cy="2862946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肘形接點 9"/>
          <p:cNvCxnSpPr>
            <a:stCxn id="4" idx="2"/>
            <a:endCxn id="6" idx="0"/>
          </p:cNvCxnSpPr>
          <p:nvPr/>
        </p:nvCxnSpPr>
        <p:spPr>
          <a:xfrm rot="5400000">
            <a:off x="4005955" y="3456215"/>
            <a:ext cx="1142999" cy="12700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肘形接點 12"/>
          <p:cNvCxnSpPr>
            <a:stCxn id="4" idx="2"/>
            <a:endCxn id="7" idx="0"/>
          </p:cNvCxnSpPr>
          <p:nvPr/>
        </p:nvCxnSpPr>
        <p:spPr>
          <a:xfrm rot="16200000" flipH="1">
            <a:off x="5442869" y="2019301"/>
            <a:ext cx="1142999" cy="2873828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直線圖說文字 2 10"/>
          <p:cNvSpPr/>
          <p:nvPr/>
        </p:nvSpPr>
        <p:spPr>
          <a:xfrm>
            <a:off x="6226629" y="1393372"/>
            <a:ext cx="2764972" cy="4386942"/>
          </a:xfrm>
          <a:prstGeom prst="borderCallout2">
            <a:avLst>
              <a:gd name="adj1" fmla="val 18508"/>
              <a:gd name="adj2" fmla="val -997"/>
              <a:gd name="adj3" fmla="val 11970"/>
              <a:gd name="adj4" fmla="val -4312"/>
              <a:gd name="adj5" fmla="val 5077"/>
              <a:gd name="adj6" fmla="val -14183"/>
            </a:avLst>
          </a:prstGeom>
          <a:solidFill>
            <a:schemeClr val="accent2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buFont typeface="Arial" pitchFamily="34" charset="0"/>
              <a:buChar char="•"/>
            </a:pP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光罩尺吋：</a:t>
            </a:r>
            <a:endParaRPr lang="en-US" altLang="zh-TW" sz="1600" dirty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58775" lvl="1" indent="-184150">
              <a:buFont typeface="Wingdings" pitchFamily="2" charset="2"/>
              <a:buChar char="Ø"/>
            </a:pP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主要為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6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吋光罩，可廣泛應用於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6/8/12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吋之晶圓製造</a:t>
            </a:r>
            <a:endParaRPr lang="en-US" altLang="zh-TW" sz="1600" dirty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58775" lvl="1" indent="-184150">
              <a:buFont typeface="Wingdings" pitchFamily="2" charset="2"/>
              <a:buChar char="Ø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(9/14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吋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大尺寸光罩，應用於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LCD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面板及晶圓級封裝</a:t>
            </a:r>
            <a:endParaRPr lang="en-US" altLang="zh-TW" sz="1600" dirty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74625" indent="-174625">
              <a:buFont typeface="Arial" pitchFamily="34" charset="0"/>
              <a:buChar char="•"/>
            </a:pP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光罩製程：</a:t>
            </a:r>
            <a:endParaRPr lang="en-US" altLang="zh-TW" sz="1600" dirty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58775" lvl="1" indent="-184150">
              <a:buFont typeface="Wingdings" pitchFamily="2" charset="2"/>
              <a:buChar char="Ø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0.35um(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主要對應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6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吋晶圓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marL="358775" lvl="1" indent="-184150">
              <a:buFont typeface="Wingdings" pitchFamily="2" charset="2"/>
              <a:buChar char="Ø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0.18um (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主要對應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8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吋晶圓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marL="358775" lvl="1" indent="-184150">
              <a:buFont typeface="Wingdings" pitchFamily="2" charset="2"/>
              <a:buChar char="Ø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0.11um~40nm (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主要對應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12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吋晶圓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產品應用：物聯網、車用市場、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LED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光源等成熟製程應用是目前主力</a:t>
            </a:r>
          </a:p>
        </p:txBody>
      </p:sp>
    </p:spTree>
    <p:extLst>
      <p:ext uri="{BB962C8B-B14F-4D97-AF65-F5344CB8AC3E}">
        <p14:creationId xmlns:p14="http://schemas.microsoft.com/office/powerpoint/2010/main" val="659272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光罩集團架構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圓角矩形 3"/>
          <p:cNvSpPr/>
          <p:nvPr/>
        </p:nvSpPr>
        <p:spPr>
          <a:xfrm>
            <a:off x="3265725" y="1524006"/>
            <a:ext cx="2623457" cy="136071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台灣光罩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主營業務：光罩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2779" y="4038605"/>
            <a:ext cx="2623457" cy="149134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美祿科技</a:t>
            </a:r>
            <a:endParaRPr lang="en-US" altLang="zh-TW" sz="3200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endParaRPr lang="en-US" altLang="zh-TW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晶圓產能代理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265725" y="4027715"/>
            <a:ext cx="2623457" cy="150223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威達高科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r>
              <a:rPr lang="zh-TW" altLang="en-US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觸控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面板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driver IC design)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139553" y="4027715"/>
            <a:ext cx="2623457" cy="150223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群豐科技</a:t>
            </a:r>
            <a:endParaRPr lang="en-US" altLang="zh-TW" sz="32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主營業務：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Flash</a:t>
            </a:r>
            <a:r>
              <a:rPr lang="zh-TW" alt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封裝</a:t>
            </a:r>
            <a:r>
              <a:rPr lang="en-US" altLang="zh-TW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b="1" dirty="0">
              <a:solidFill>
                <a:schemeClr val="accent3">
                  <a:lumMod val="60000"/>
                  <a:lumOff val="4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9" name="肘形接點 8"/>
          <p:cNvCxnSpPr>
            <a:stCxn id="4" idx="2"/>
            <a:endCxn id="5" idx="0"/>
          </p:cNvCxnSpPr>
          <p:nvPr/>
        </p:nvCxnSpPr>
        <p:spPr>
          <a:xfrm rot="5400000">
            <a:off x="2569037" y="2030187"/>
            <a:ext cx="1153889" cy="2862946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肘形接點 9"/>
          <p:cNvCxnSpPr>
            <a:stCxn id="4" idx="2"/>
            <a:endCxn id="6" idx="0"/>
          </p:cNvCxnSpPr>
          <p:nvPr/>
        </p:nvCxnSpPr>
        <p:spPr>
          <a:xfrm rot="5400000">
            <a:off x="4005955" y="3456215"/>
            <a:ext cx="1142999" cy="12700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肘形接點 12"/>
          <p:cNvCxnSpPr>
            <a:stCxn id="4" idx="2"/>
            <a:endCxn id="7" idx="0"/>
          </p:cNvCxnSpPr>
          <p:nvPr/>
        </p:nvCxnSpPr>
        <p:spPr>
          <a:xfrm rot="16200000" flipH="1">
            <a:off x="5442869" y="2019301"/>
            <a:ext cx="1142999" cy="2873828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直線圖說文字 2 10"/>
          <p:cNvSpPr/>
          <p:nvPr/>
        </p:nvSpPr>
        <p:spPr>
          <a:xfrm>
            <a:off x="3461656" y="2100943"/>
            <a:ext cx="2939143" cy="4201887"/>
          </a:xfrm>
          <a:prstGeom prst="borderCallout2">
            <a:avLst>
              <a:gd name="adj1" fmla="val 18508"/>
              <a:gd name="adj2" fmla="val -997"/>
              <a:gd name="adj3" fmla="val 34728"/>
              <a:gd name="adj4" fmla="val -13157"/>
              <a:gd name="adj5" fmla="val 46034"/>
              <a:gd name="adj6" fmla="val -31366"/>
            </a:avLst>
          </a:prstGeom>
          <a:solidFill>
            <a:schemeClr val="accent1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經營項目：為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IC design house</a:t>
            </a: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尋求晶圓廠產能，居間代理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服務主軸：協助客戶解決晶圓整合、良率改善及封測</a:t>
            </a:r>
            <a:r>
              <a:rPr lang="en-US" altLang="zh-TW" dirty="0" err="1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trunkey</a:t>
            </a: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等問題，降低設計風險，提高性價比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據點：台灣、大陸、香港、深圳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主要晶圓合作廠商：台灣及韓國晶圓代工廠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主要客戶：台灣及大陸中小型的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IC design house</a:t>
            </a:r>
          </a:p>
        </p:txBody>
      </p:sp>
    </p:spTree>
    <p:extLst>
      <p:ext uri="{BB962C8B-B14F-4D97-AF65-F5344CB8AC3E}">
        <p14:creationId xmlns:p14="http://schemas.microsoft.com/office/powerpoint/2010/main" val="1963139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4207</TotalTime>
  <Words>834</Words>
  <Application>Microsoft Office PowerPoint</Application>
  <PresentationFormat>如螢幕大小 (4:3)</PresentationFormat>
  <Paragraphs>123</Paragraphs>
  <Slides>17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Office 佈景主題</vt:lpstr>
      <vt:lpstr>台灣光罩  2019年H1財務狀況</vt:lpstr>
      <vt:lpstr>營收及毛利概況</vt:lpstr>
      <vt:lpstr>累計 YoY 損益表</vt:lpstr>
      <vt:lpstr>週轉率概況</vt:lpstr>
      <vt:lpstr>2019營收統計(合併)</vt:lpstr>
      <vt:lpstr>台灣光罩  集團公司簡介 </vt:lpstr>
      <vt:lpstr>光罩集團架構</vt:lpstr>
      <vt:lpstr>光罩集團架構</vt:lpstr>
      <vt:lpstr>光罩集團架構</vt:lpstr>
      <vt:lpstr>光罩集團架構</vt:lpstr>
      <vt:lpstr>光罩集團架構</vt:lpstr>
      <vt:lpstr>光罩市場分析 </vt:lpstr>
      <vt:lpstr>2018年全球光罩產值</vt:lpstr>
      <vt:lpstr>獨立光罩廠2018年產值</vt:lpstr>
      <vt:lpstr>獨立光罩廠之製程佔比</vt:lpstr>
      <vt:lpstr>全球光罩產值分佈</vt:lpstr>
      <vt:lpstr>2019年策略方向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余珍妮</dc:creator>
  <cp:lastModifiedBy>吳美麗</cp:lastModifiedBy>
  <cp:revision>180</cp:revision>
  <cp:lastPrinted>2019-08-16T01:41:28Z</cp:lastPrinted>
  <dcterms:created xsi:type="dcterms:W3CDTF">2018-02-23T08:15:50Z</dcterms:created>
  <dcterms:modified xsi:type="dcterms:W3CDTF">2019-09-09T05:36:20Z</dcterms:modified>
</cp:coreProperties>
</file>