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0" r:id="rId3"/>
    <p:sldId id="362" r:id="rId4"/>
    <p:sldId id="359" r:id="rId5"/>
    <p:sldId id="371" r:id="rId6"/>
    <p:sldId id="358" r:id="rId7"/>
    <p:sldId id="385" r:id="rId8"/>
    <p:sldId id="390" r:id="rId9"/>
    <p:sldId id="391" r:id="rId10"/>
    <p:sldId id="392" r:id="rId11"/>
    <p:sldId id="393" r:id="rId12"/>
    <p:sldId id="372" r:id="rId13"/>
    <p:sldId id="394" r:id="rId14"/>
    <p:sldId id="395" r:id="rId15"/>
    <p:sldId id="396" r:id="rId16"/>
    <p:sldId id="397" r:id="rId17"/>
    <p:sldId id="384" r:id="rId18"/>
  </p:sldIdLst>
  <p:sldSz cx="9144000" cy="6858000" type="screen4x3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0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302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D31763-6FE7-4CFB-99BF-E42D8C29AA5A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E625D-2A70-4BB7-9913-E474AB0682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5043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2C9A5-6772-4C8B-97CB-A019E8EAECE7}" type="datetimeFigureOut">
              <a:rPr lang="zh-TW" altLang="en-US" smtClean="0"/>
              <a:pPr/>
              <a:t>2019/9/9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42624-9AF5-47C5-9EB2-F08EB816538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67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30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242886"/>
            <a:ext cx="7886700" cy="1061479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632012" y="1532966"/>
            <a:ext cx="7883338" cy="4465171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439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79CD4847-11EF-4466-A8AD-85CDB7B49118}" type="datetime2">
              <a:rPr lang="en-US" smtClean="0"/>
              <a:pPr/>
              <a:t>Monday, September 9,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25986"/>
            <a:ext cx="7886700" cy="1051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14661"/>
            <a:ext cx="7886700" cy="45412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FEBCF977-A3E5-4EFD-AD54-2D5DD9BF90B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457200" y="1277471"/>
            <a:ext cx="8229600" cy="0"/>
          </a:xfrm>
          <a:prstGeom prst="line">
            <a:avLst/>
          </a:prstGeom>
          <a:noFill/>
          <a:ln w="63500" cmpd="thinThick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457200" y="6316663"/>
            <a:ext cx="8229600" cy="0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" name="頁尾版面配置區 4"/>
          <p:cNvSpPr>
            <a:spLocks/>
          </p:cNvSpPr>
          <p:nvPr userDrawn="1"/>
        </p:nvSpPr>
        <p:spPr bwMode="auto">
          <a:xfrm>
            <a:off x="3384550" y="6316663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/>
          <a:lstStyle>
            <a:lvl1pPr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3200">
                <a:solidFill>
                  <a:srgbClr val="000099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Proprietary</a:t>
            </a:r>
          </a:p>
          <a:p>
            <a:pPr algn="ctr" eaLnBrk="1" hangingPunct="1">
              <a:defRPr/>
            </a:pPr>
            <a:r>
              <a:rPr lang="en-US" altLang="zh-TW" sz="1200" b="1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2018</a:t>
            </a:r>
            <a:r>
              <a:rPr lang="en-US" altLang="zh-TW" sz="1200" dirty="0" smtClean="0">
                <a:solidFill>
                  <a:srgbClr val="5F5F5F"/>
                </a:solidFill>
                <a:latin typeface="Verdana" pitchFamily="34" charset="0"/>
                <a:ea typeface="新細明體" pitchFamily="18" charset="-120"/>
              </a:rPr>
              <a:t> </a:t>
            </a:r>
            <a:endParaRPr lang="en-US" altLang="zh-TW" sz="1400" dirty="0" smtClean="0">
              <a:solidFill>
                <a:schemeClr val="tx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93" y="6367265"/>
            <a:ext cx="1564419" cy="421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57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4" r:id="rId2"/>
    <p:sldLayoutId id="2147483657" r:id="rId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257114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Taiwan Mask Corporation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2019 H1</a:t>
            </a:r>
            <a:r>
              <a:rPr lang="zh-TW" altLang="en-US" dirty="0" smtClean="0"/>
              <a:t> </a:t>
            </a:r>
            <a:r>
              <a:rPr lang="en-US" altLang="zh-TW" dirty="0" smtClean="0"/>
              <a:t>Financial Status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TMC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Group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 Mask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</a:t>
            </a:r>
            <a:r>
              <a:rPr lang="zh-TW" altLang="en-US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Mask)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Miracle Tech</a:t>
            </a:r>
          </a:p>
          <a:p>
            <a:pPr algn="ctr"/>
            <a:r>
              <a:rPr lang="en-US" altLang="zh-TW" sz="16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(Main Business: </a:t>
            </a:r>
          </a:p>
          <a:p>
            <a:pPr algn="ctr"/>
            <a:r>
              <a:rPr lang="en-US" altLang="zh-TW" sz="16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Wafer Agent)</a:t>
            </a:r>
            <a:endParaRPr lang="zh-TW" altLang="en-US" sz="1600" b="1" dirty="0">
              <a:solidFill>
                <a:schemeClr val="accent3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Weida</a:t>
            </a:r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1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Hitech</a:t>
            </a:r>
            <a:endParaRPr lang="en-US" altLang="zh-TW" sz="28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Touch Panel driver IC design)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Aptos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Flash Assembly)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直線圖說文字 2 11"/>
          <p:cNvSpPr/>
          <p:nvPr/>
        </p:nvSpPr>
        <p:spPr>
          <a:xfrm>
            <a:off x="6204856" y="2884715"/>
            <a:ext cx="2939143" cy="3091542"/>
          </a:xfrm>
          <a:prstGeom prst="borderCallout2">
            <a:avLst>
              <a:gd name="adj1" fmla="val 18508"/>
              <a:gd name="adj2" fmla="val -997"/>
              <a:gd name="adj3" fmla="val 29618"/>
              <a:gd name="adj4" fmla="val -9453"/>
              <a:gd name="adj5" fmla="val 36617"/>
              <a:gd name="adj6" fmla="val -26922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Focus: Touch panel driver IC (for NB, tablet, AIO, electronic white board and large size LCD Panel)</a:t>
            </a:r>
          </a:p>
          <a:p>
            <a:pPr marL="174625" indent="-17462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End Customers: HP, Dell, Samsung and Panel makers</a:t>
            </a:r>
          </a:p>
          <a:p>
            <a:pPr marL="174625" indent="-174625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Locations: </a:t>
            </a:r>
            <a:r>
              <a:rPr lang="en-US" altLang="zh-TW" dirty="0" err="1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HsinChu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en-US" altLang="zh-TW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ShangHai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5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TMC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Group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 Mask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</a:t>
            </a:r>
            <a:r>
              <a:rPr lang="zh-TW" altLang="en-US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Mask)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Miracle Tech</a:t>
            </a:r>
          </a:p>
          <a:p>
            <a:pPr algn="ctr"/>
            <a:r>
              <a:rPr lang="en-US" altLang="zh-TW" sz="16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(Main Business: </a:t>
            </a:r>
          </a:p>
          <a:p>
            <a:pPr algn="ctr"/>
            <a:r>
              <a:rPr lang="en-US" altLang="zh-TW" sz="16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Wafer Agent)</a:t>
            </a:r>
            <a:endParaRPr lang="zh-TW" altLang="en-US" sz="1600" b="1" dirty="0">
              <a:solidFill>
                <a:schemeClr val="accent3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err="1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Weida</a:t>
            </a:r>
            <a:r>
              <a:rPr lang="en-US" altLang="zh-TW" sz="28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1" dirty="0" err="1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Hitech</a:t>
            </a:r>
            <a:endParaRPr lang="en-US" altLang="zh-TW" sz="2800" b="1" dirty="0" smtClean="0">
              <a:solidFill>
                <a:schemeClr val="accent3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solidFill>
                  <a:schemeClr val="accent3"/>
                </a:solidFill>
                <a:latin typeface="微軟正黑體" pitchFamily="34" charset="-120"/>
                <a:ea typeface="微軟正黑體" pitchFamily="34" charset="-120"/>
              </a:rPr>
              <a:t>(Main Business: Touch Panel driver IC design)</a:t>
            </a:r>
            <a:endParaRPr lang="zh-TW" altLang="en-US" sz="1600" b="1" dirty="0">
              <a:solidFill>
                <a:schemeClr val="accent3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Aptos</a:t>
            </a:r>
          </a:p>
          <a:p>
            <a:pPr algn="ctr"/>
            <a:r>
              <a:rPr lang="en-US" altLang="zh-TW" sz="1600" b="1" dirty="0" smtClean="0">
                <a:solidFill>
                  <a:schemeClr val="accent1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Flash Assembly)</a:t>
            </a:r>
            <a:endParaRPr lang="zh-TW" altLang="en-US" sz="1600" b="1" dirty="0">
              <a:solidFill>
                <a:schemeClr val="accent1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直線圖說文字 2 13"/>
          <p:cNvSpPr/>
          <p:nvPr/>
        </p:nvSpPr>
        <p:spPr>
          <a:xfrm>
            <a:off x="3026236" y="3766457"/>
            <a:ext cx="2939143" cy="1926772"/>
          </a:xfrm>
          <a:prstGeom prst="borderCallout2">
            <a:avLst>
              <a:gd name="adj1" fmla="val 11040"/>
              <a:gd name="adj2" fmla="val 100484"/>
              <a:gd name="adj3" fmla="val 3090"/>
              <a:gd name="adj4" fmla="val 117584"/>
              <a:gd name="adj5" fmla="val 14891"/>
              <a:gd name="adj6" fmla="val 129004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Focus</a:t>
            </a:r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Flash Assembly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Customers: </a:t>
            </a:r>
            <a:r>
              <a:rPr lang="en-US" altLang="zh-TW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Phison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en-US" altLang="zh-TW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Essencore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(Hynix)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</a:pP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Location: Chu-Nan, Hu-</a:t>
            </a:r>
            <a:r>
              <a:rPr lang="en-US" altLang="zh-TW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Ko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18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79995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sz="7300" dirty="0" smtClean="0"/>
              <a:t>Market Research</a:t>
            </a:r>
            <a:br>
              <a:rPr lang="en-US" altLang="zh-TW" sz="73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in Mask Industry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86439"/>
            <a:ext cx="7772400" cy="837268"/>
          </a:xfrm>
        </p:spPr>
        <p:txBody>
          <a:bodyPr>
            <a:normAutofit/>
          </a:bodyPr>
          <a:lstStyle/>
          <a:p>
            <a:r>
              <a:rPr lang="en-US" altLang="zh-TW" sz="4400" dirty="0" smtClean="0">
                <a:latin typeface="微軟正黑體" pitchFamily="34" charset="-120"/>
                <a:ea typeface="微軟正黑體" pitchFamily="34" charset="-120"/>
              </a:rPr>
              <a:t>2018 Global Mask Revenue</a:t>
            </a:r>
            <a:endParaRPr lang="zh-TW" altLang="en-US" sz="44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8" y="1419256"/>
            <a:ext cx="5382305" cy="2460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327" y="4060371"/>
            <a:ext cx="5533681" cy="221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682343" y="1752600"/>
            <a:ext cx="3265714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Global semiconductor revenue in 2018 is USD  468.8 billion (NTD 14 trillion)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Growth rate is 14% compared to Year 2017</a:t>
            </a:r>
            <a:endParaRPr lang="zh-TW" altLang="en-US" sz="2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130629" y="4245428"/>
            <a:ext cx="3098698" cy="19389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Mask is 13% of total semiconductor materials cost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2018 mask revenue is USD 4 billion(NTD 121 billion)</a:t>
            </a:r>
            <a:endParaRPr lang="zh-TW" altLang="en-US" sz="20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橢圓 8"/>
          <p:cNvSpPr/>
          <p:nvPr/>
        </p:nvSpPr>
        <p:spPr>
          <a:xfrm>
            <a:off x="4746171" y="5715000"/>
            <a:ext cx="783772" cy="32657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52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2018 Merchant Mask House Revenue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22" y="1400326"/>
            <a:ext cx="5750379" cy="4848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682343" y="1763486"/>
            <a:ext cx="3265714" cy="31700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2018 merchant mask house revenue is 36% of total mask house, and growth rate is 1% compared to 2017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zh-TW" sz="2000" dirty="0" smtClean="0">
              <a:latin typeface="微軟正黑體" pitchFamily="34" charset="-120"/>
              <a:ea typeface="微軟正黑體" pitchFamily="34" charset="-12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2018 merchant mask house revenue is USD  1.45 billion(NTD 43.6 billion)</a:t>
            </a:r>
          </a:p>
        </p:txBody>
      </p:sp>
    </p:spTree>
    <p:extLst>
      <p:ext uri="{BB962C8B-B14F-4D97-AF65-F5344CB8AC3E}">
        <p14:creationId xmlns:p14="http://schemas.microsoft.com/office/powerpoint/2010/main" val="81349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Merchant Mask House % by Geometry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20" y="2700921"/>
            <a:ext cx="7326124" cy="350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文字方塊 5"/>
          <p:cNvSpPr txBox="1"/>
          <p:nvPr/>
        </p:nvSpPr>
        <p:spPr>
          <a:xfrm>
            <a:off x="5878286" y="1405618"/>
            <a:ext cx="3265714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2017 mature process (&gt;45nm) is 87%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2018 mature process is lower to 69%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altLang="zh-TW" sz="2000" dirty="0" smtClean="0">
                <a:latin typeface="微軟正黑體" pitchFamily="34" charset="-120"/>
                <a:ea typeface="微軟正黑體" pitchFamily="34" charset="-120"/>
              </a:rPr>
              <a:t>Advanced process (&lt;45nm) % increased aggressively</a:t>
            </a:r>
          </a:p>
        </p:txBody>
      </p:sp>
    </p:spTree>
    <p:extLst>
      <p:ext uri="{BB962C8B-B14F-4D97-AF65-F5344CB8AC3E}">
        <p14:creationId xmlns:p14="http://schemas.microsoft.com/office/powerpoint/2010/main" val="42657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Regional Mask Market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57" y="1418090"/>
            <a:ext cx="7652657" cy="2439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043" y="3912882"/>
            <a:ext cx="5078185" cy="2945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108857" y="3946900"/>
            <a:ext cx="3554186" cy="2031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174625" indent="-174625">
              <a:buFont typeface="Arial" pitchFamily="34" charset="0"/>
              <a:buChar char="•"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2018 global mask revenue is USD 4 billion, 2019 expected to grow 2.6%, 2020 expected to grow 3.4%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Taiwan mask houses are in leading position of mask market</a:t>
            </a:r>
          </a:p>
        </p:txBody>
      </p:sp>
    </p:spTree>
    <p:extLst>
      <p:ext uri="{BB962C8B-B14F-4D97-AF65-F5344CB8AC3E}">
        <p14:creationId xmlns:p14="http://schemas.microsoft.com/office/powerpoint/2010/main" val="367786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Strategic Planning in 2019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quarter" idx="13"/>
          </p:nvPr>
        </p:nvSpPr>
        <p:spPr>
          <a:xfrm>
            <a:off x="477773" y="1345677"/>
            <a:ext cx="8137415" cy="5011054"/>
          </a:xfrm>
        </p:spPr>
        <p:txBody>
          <a:bodyPr>
            <a:normAutofit fontScale="55000" lnSpcReduction="20000"/>
          </a:bodyPr>
          <a:lstStyle/>
          <a:p>
            <a:r>
              <a:rPr lang="en-US" altLang="zh-TW" sz="2900" dirty="0" smtClean="0"/>
              <a:t>Invest in new equipments: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Product Technology: 65nm~40nm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Equipments: Writers, inspectors, mask repair equipments, cleaners…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Investment amount: around NT $ 2 billion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Move-in schedule: 2019 Q3~2020 Q1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Mass production:  in 2020</a:t>
            </a:r>
          </a:p>
          <a:p>
            <a:r>
              <a:rPr lang="en-US" altLang="zh-TW" sz="2900" dirty="0" smtClean="0"/>
              <a:t>Develop new customers: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Tied-up  with foundry FAB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Develop new customers in China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Provide advanced technology mask service</a:t>
            </a:r>
          </a:p>
          <a:p>
            <a:r>
              <a:rPr lang="en-US" altLang="zh-TW" sz="2900" dirty="0" smtClean="0"/>
              <a:t>Group synergy: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TMC moves to advanced technology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Miracle plays the role of  connecting the whole semiconductor industry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err="1" smtClean="0"/>
              <a:t>Weida</a:t>
            </a:r>
            <a:r>
              <a:rPr lang="en-US" altLang="zh-TW" sz="2700" dirty="0" smtClean="0"/>
              <a:t> plans to consolidate Miracle wafer agent and Aptos assembly technology to provide SIP(System in Package) turnkey solutions to our customers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altLang="zh-TW" sz="2700" dirty="0" smtClean="0"/>
              <a:t>Aptos is expected to expand its product line outside flash assembly, like finger-print identification assembly, automobile sensor assembly and power management assembly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58" y="1426030"/>
            <a:ext cx="8258363" cy="4822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Revenue and Margin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397652" y="2930487"/>
            <a:ext cx="461665" cy="1145754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dirty="0" smtClean="0"/>
              <a:t>In NTD $K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97651" y="2963537"/>
            <a:ext cx="461665" cy="1092607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dirty="0" smtClean="0"/>
              <a:t>   NTD   K   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YoY</a:t>
            </a:r>
            <a:r>
              <a:rPr lang="zh-TW" altLang="en-US" dirty="0" smtClean="0"/>
              <a:t> </a:t>
            </a:r>
            <a:r>
              <a:rPr lang="en-US" altLang="zh-TW" dirty="0" smtClean="0"/>
              <a:t>Income Statement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3</a:t>
            </a:fld>
            <a:endParaRPr lang="zh-TW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15143"/>
            <a:ext cx="8077200" cy="48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Turnover Status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4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3" y="1382486"/>
            <a:ext cx="8142514" cy="4855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1346890"/>
            <a:ext cx="8162925" cy="485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2019 Revenue Trend</a:t>
            </a:r>
            <a:endParaRPr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626519" y="5761819"/>
            <a:ext cx="804233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TW" sz="1050" dirty="0" smtClean="0"/>
              <a:t>2019 Sales</a:t>
            </a:r>
          </a:p>
          <a:p>
            <a:r>
              <a:rPr lang="en-US" altLang="zh-TW" sz="1050" dirty="0" smtClean="0"/>
              <a:t>2018 Sales</a:t>
            </a:r>
            <a:endParaRPr lang="zh-TW" altLang="en-US" sz="1050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428428" y="2866481"/>
            <a:ext cx="430887" cy="1145754"/>
          </a:xfrm>
          <a:prstGeom prst="rect">
            <a:avLst/>
          </a:prstGeom>
          <a:solidFill>
            <a:schemeClr val="bg1"/>
          </a:solidFill>
        </p:spPr>
        <p:txBody>
          <a:bodyPr vert="eaVert" wrap="square" rtlCol="0">
            <a:spAutoFit/>
          </a:bodyPr>
          <a:lstStyle/>
          <a:p>
            <a:r>
              <a:rPr lang="en-US" altLang="zh-TW" sz="1600" dirty="0" smtClean="0"/>
              <a:t>In NTD $K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039321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zh-TW" sz="7300" dirty="0" smtClean="0"/>
              <a:t>Introduction of Companies in TMC Group</a:t>
            </a:r>
            <a:br>
              <a:rPr lang="en-US" altLang="zh-TW" sz="7300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CF977-A3E5-4EFD-AD54-2D5DD9BF90B7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07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TMC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Group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 Mask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</a:t>
            </a:r>
            <a:r>
              <a:rPr lang="zh-TW" altLang="en-US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Mask)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Miracle Tech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Wafer Agent)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Weida</a:t>
            </a:r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1" dirty="0" err="1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Hitech</a:t>
            </a:r>
            <a:endParaRPr lang="en-US" altLang="zh-TW" sz="2800" b="1" dirty="0" smtClean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Touch Panel driver IC design)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Aptos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Flash Assembly)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005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TMC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Group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 Mask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</a:t>
            </a:r>
            <a:r>
              <a:rPr lang="zh-TW" altLang="en-US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Mask)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Miracle Tech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Wafer Agent)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err="1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Weida</a:t>
            </a:r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1" dirty="0" err="1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Hitech</a:t>
            </a:r>
            <a:endParaRPr lang="en-US" altLang="zh-TW" sz="2800" b="1" dirty="0" smtClean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Touch Panel driver IC design)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Aptos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Flash Assembly)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直線圖說文字 2 10"/>
          <p:cNvSpPr/>
          <p:nvPr/>
        </p:nvSpPr>
        <p:spPr>
          <a:xfrm>
            <a:off x="6226629" y="1393371"/>
            <a:ext cx="2764972" cy="4985658"/>
          </a:xfrm>
          <a:prstGeom prst="borderCallout2">
            <a:avLst>
              <a:gd name="adj1" fmla="val 18508"/>
              <a:gd name="adj2" fmla="val -997"/>
              <a:gd name="adj3" fmla="val 11970"/>
              <a:gd name="adj4" fmla="val -4312"/>
              <a:gd name="adj5" fmla="val 5077"/>
              <a:gd name="adj6" fmla="val -14183"/>
            </a:avLst>
          </a:prstGeom>
          <a:solidFill>
            <a:schemeClr val="accent2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Mask Size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58775" lvl="1" indent="-26035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Mainly in 6”, could be applied in 6”/8”/12” wafer</a:t>
            </a:r>
          </a:p>
          <a:p>
            <a:pPr marL="358775" lvl="1" indent="-26035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(9”/14”)Large size mask, applied in LCD monitor or wafer scale package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Mask Process</a:t>
            </a:r>
            <a:r>
              <a:rPr lang="zh-TW" altLang="en-US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58775" lvl="1" indent="-26035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0.35um(mainly for 6” wafer)</a:t>
            </a:r>
          </a:p>
          <a:p>
            <a:pPr marL="358775" lvl="1" indent="-26035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0.18um (mainly for 8” wafer)</a:t>
            </a:r>
          </a:p>
          <a:p>
            <a:pPr marL="358775" lvl="1" indent="-260350">
              <a:lnSpc>
                <a:spcPct val="100000"/>
              </a:lnSpc>
              <a:buFont typeface="Wingdings" pitchFamily="2" charset="2"/>
              <a:buChar char="Ø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0.11um~90nm (mainly for 12” wafer)</a:t>
            </a:r>
          </a:p>
          <a:p>
            <a:pPr marL="87313" indent="-87313">
              <a:lnSpc>
                <a:spcPct val="100000"/>
              </a:lnSpc>
              <a:buFont typeface="Arial" pitchFamily="34" charset="0"/>
              <a:buChar char="•"/>
            </a:pP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Product Application: mature processes for </a:t>
            </a:r>
            <a:r>
              <a:rPr lang="en-US" altLang="zh-TW" sz="1600" dirty="0" err="1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IoT</a:t>
            </a:r>
            <a:r>
              <a:rPr lang="en-US" altLang="zh-TW" sz="1600" dirty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, Motor, LED lighting are the main focus of current </a:t>
            </a:r>
            <a:r>
              <a:rPr lang="en-US" altLang="zh-TW" sz="1600" dirty="0" smtClean="0">
                <a:solidFill>
                  <a:srgbClr val="0070C0"/>
                </a:solidFill>
                <a:latin typeface="微軟正黑體" pitchFamily="34" charset="-120"/>
                <a:ea typeface="微軟正黑體" pitchFamily="34" charset="-120"/>
              </a:rPr>
              <a:t>market</a:t>
            </a:r>
            <a:endParaRPr lang="en-US" altLang="zh-TW" sz="1600" dirty="0">
              <a:solidFill>
                <a:srgbClr val="0070C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290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TMC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Group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圓角矩形 3"/>
          <p:cNvSpPr/>
          <p:nvPr/>
        </p:nvSpPr>
        <p:spPr>
          <a:xfrm>
            <a:off x="3265725" y="1524006"/>
            <a:ext cx="2623457" cy="136071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 Mask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</a:t>
            </a:r>
            <a:r>
              <a:rPr lang="zh-TW" altLang="en-US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Mask)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402779" y="4038605"/>
            <a:ext cx="2623457" cy="149134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Miracle Tech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</a:t>
            </a:r>
          </a:p>
          <a:p>
            <a:pPr algn="ctr"/>
            <a:r>
              <a:rPr lang="en-US" altLang="zh-TW" sz="1600" b="1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Wafer Agent)</a:t>
            </a:r>
            <a:endParaRPr lang="zh-TW" altLang="en-US" sz="1600" b="1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265725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err="1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Weida</a:t>
            </a:r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2800" b="1" dirty="0" err="1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Hitech</a:t>
            </a:r>
            <a:endParaRPr lang="en-US" altLang="zh-TW" sz="2800" b="1" dirty="0" smtClean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Touch Panel driver IC design)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6139553" y="4027715"/>
            <a:ext cx="2623457" cy="1502237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Aptos</a:t>
            </a:r>
          </a:p>
          <a:p>
            <a:pPr algn="ctr"/>
            <a:r>
              <a:rPr lang="en-US" altLang="zh-TW" sz="1600" b="1" dirty="0" smtClean="0">
                <a:solidFill>
                  <a:schemeClr val="bg2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(Main Business: Flash Assembly)</a:t>
            </a:r>
            <a:endParaRPr lang="zh-TW" altLang="en-US" sz="1600" b="1" dirty="0">
              <a:solidFill>
                <a:schemeClr val="bg2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9" name="肘形接點 8"/>
          <p:cNvCxnSpPr>
            <a:stCxn id="4" idx="2"/>
            <a:endCxn id="5" idx="0"/>
          </p:cNvCxnSpPr>
          <p:nvPr/>
        </p:nvCxnSpPr>
        <p:spPr>
          <a:xfrm rot="5400000">
            <a:off x="2569037" y="2030187"/>
            <a:ext cx="1153889" cy="2862946"/>
          </a:xfrm>
          <a:prstGeom prst="bentConnector3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肘形接點 9"/>
          <p:cNvCxnSpPr>
            <a:stCxn id="4" idx="2"/>
            <a:endCxn id="6" idx="0"/>
          </p:cNvCxnSpPr>
          <p:nvPr/>
        </p:nvCxnSpPr>
        <p:spPr>
          <a:xfrm rot="5400000">
            <a:off x="4005955" y="3456215"/>
            <a:ext cx="1142999" cy="12700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肘形接點 12"/>
          <p:cNvCxnSpPr>
            <a:stCxn id="4" idx="2"/>
            <a:endCxn id="7" idx="0"/>
          </p:cNvCxnSpPr>
          <p:nvPr/>
        </p:nvCxnSpPr>
        <p:spPr>
          <a:xfrm rot="16200000" flipH="1">
            <a:off x="5442869" y="2019301"/>
            <a:ext cx="1142999" cy="2873828"/>
          </a:xfrm>
          <a:prstGeom prst="bentConnector3">
            <a:avLst>
              <a:gd name="adj1" fmla="val 50000"/>
            </a:avLst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直線圖說文字 2 13"/>
          <p:cNvSpPr/>
          <p:nvPr/>
        </p:nvSpPr>
        <p:spPr>
          <a:xfrm>
            <a:off x="3461656" y="1524006"/>
            <a:ext cx="3156858" cy="4778825"/>
          </a:xfrm>
          <a:prstGeom prst="borderCallout2">
            <a:avLst>
              <a:gd name="adj1" fmla="val 18508"/>
              <a:gd name="adj2" fmla="val -997"/>
              <a:gd name="adj3" fmla="val 34728"/>
              <a:gd name="adj4" fmla="val -13157"/>
              <a:gd name="adj5" fmla="val 51957"/>
              <a:gd name="adj6" fmla="val -34814"/>
            </a:avLst>
          </a:prstGeom>
          <a:solidFill>
            <a:schemeClr val="accent1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indent="-174625"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Focus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helping IC design house to search capacity in Foundry FAB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Know-how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helping customers to integrate FAB, testing house to improve the yield, reduce design risk , increase CP value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Locations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Taiwan, China, </a:t>
            </a:r>
            <a:r>
              <a:rPr lang="en-US" altLang="zh-TW" dirty="0" err="1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HongKong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, </a:t>
            </a:r>
            <a:r>
              <a:rPr lang="en-US" altLang="zh-TW" dirty="0" err="1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Shenzen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174625" indent="-174625"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Allied FAB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FABs in Taiwan and Korea</a:t>
            </a:r>
          </a:p>
          <a:p>
            <a:pPr marL="174625" indent="-174625">
              <a:buFont typeface="Arial" pitchFamily="34" charset="0"/>
              <a:buChar char="•"/>
            </a:pP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Customers</a:t>
            </a:r>
            <a:r>
              <a:rPr lang="zh-TW" altLang="en-US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small and medium sized IC design houses in Taiwan and </a:t>
            </a:r>
            <a:r>
              <a:rPr lang="en-US" altLang="zh-TW" dirty="0" smtClean="0">
                <a:solidFill>
                  <a:schemeClr val="accent5">
                    <a:lumMod val="7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China</a:t>
            </a:r>
            <a:endParaRPr lang="en-US" altLang="zh-TW" dirty="0">
              <a:solidFill>
                <a:schemeClr val="accent5">
                  <a:lumMod val="7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419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1962</TotalTime>
  <Words>720</Words>
  <Application>Microsoft Office PowerPoint</Application>
  <PresentationFormat>如螢幕大小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Office 佈景主題</vt:lpstr>
      <vt:lpstr>Taiwan Mask Corporation  2019 H1 Financial Status</vt:lpstr>
      <vt:lpstr>Revenue and Margin</vt:lpstr>
      <vt:lpstr>YoY Income Statement</vt:lpstr>
      <vt:lpstr>Turnover Status</vt:lpstr>
      <vt:lpstr>2019 Revenue Trend</vt:lpstr>
      <vt:lpstr>Introduction of Companies in TMC Group </vt:lpstr>
      <vt:lpstr>TMC Group</vt:lpstr>
      <vt:lpstr>TMC Group</vt:lpstr>
      <vt:lpstr>TMC Group</vt:lpstr>
      <vt:lpstr>TMC Group</vt:lpstr>
      <vt:lpstr>TMC Group</vt:lpstr>
      <vt:lpstr>Market Research  in Mask Industry</vt:lpstr>
      <vt:lpstr>2018 Global Mask Revenue</vt:lpstr>
      <vt:lpstr>2018 Merchant Mask House Revenue</vt:lpstr>
      <vt:lpstr>Merchant Mask House % by Geometry</vt:lpstr>
      <vt:lpstr>Regional Mask Market</vt:lpstr>
      <vt:lpstr>Strategic Planning in 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余珍妮</dc:creator>
  <cp:lastModifiedBy>吳美麗</cp:lastModifiedBy>
  <cp:revision>186</cp:revision>
  <dcterms:created xsi:type="dcterms:W3CDTF">2018-02-23T08:15:50Z</dcterms:created>
  <dcterms:modified xsi:type="dcterms:W3CDTF">2019-09-09T05:37:13Z</dcterms:modified>
</cp:coreProperties>
</file>